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notesMasterIdLst>
    <p:notesMasterId r:id="rId50"/>
  </p:notesMasterIdLst>
  <p:sldIdLst>
    <p:sldId id="256" r:id="rId2"/>
    <p:sldId id="267" r:id="rId3"/>
    <p:sldId id="268" r:id="rId4"/>
    <p:sldId id="269" r:id="rId5"/>
    <p:sldId id="270" r:id="rId6"/>
    <p:sldId id="271" r:id="rId7"/>
    <p:sldId id="272" r:id="rId8"/>
    <p:sldId id="273" r:id="rId9"/>
    <p:sldId id="274" r:id="rId10"/>
    <p:sldId id="276" r:id="rId11"/>
    <p:sldId id="278" r:id="rId12"/>
    <p:sldId id="279" r:id="rId13"/>
    <p:sldId id="280" r:id="rId14"/>
    <p:sldId id="281" r:id="rId15"/>
    <p:sldId id="282" r:id="rId16"/>
    <p:sldId id="284" r:id="rId17"/>
    <p:sldId id="285" r:id="rId18"/>
    <p:sldId id="260" r:id="rId19"/>
    <p:sldId id="257" r:id="rId20"/>
    <p:sldId id="258" r:id="rId21"/>
    <p:sldId id="259" r:id="rId22"/>
    <p:sldId id="261" r:id="rId23"/>
    <p:sldId id="262" r:id="rId24"/>
    <p:sldId id="263" r:id="rId25"/>
    <p:sldId id="264" r:id="rId26"/>
    <p:sldId id="265" r:id="rId27"/>
    <p:sldId id="266" r:id="rId28"/>
    <p:sldId id="286" r:id="rId29"/>
    <p:sldId id="290" r:id="rId30"/>
    <p:sldId id="291" r:id="rId31"/>
    <p:sldId id="292" r:id="rId32"/>
    <p:sldId id="293" r:id="rId33"/>
    <p:sldId id="294" r:id="rId34"/>
    <p:sldId id="295" r:id="rId35"/>
    <p:sldId id="296" r:id="rId36"/>
    <p:sldId id="287" r:id="rId37"/>
    <p:sldId id="297" r:id="rId38"/>
    <p:sldId id="298" r:id="rId39"/>
    <p:sldId id="299" r:id="rId40"/>
    <p:sldId id="300" r:id="rId41"/>
    <p:sldId id="302" r:id="rId42"/>
    <p:sldId id="303" r:id="rId43"/>
    <p:sldId id="306" r:id="rId44"/>
    <p:sldId id="304" r:id="rId45"/>
    <p:sldId id="305" r:id="rId46"/>
    <p:sldId id="277" r:id="rId47"/>
    <p:sldId id="288" r:id="rId48"/>
    <p:sldId id="289" r:id="rId4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a cioli" initials="ac" lastIdx="1" clrIdx="0">
    <p:extLst>
      <p:ext uri="{19B8F6BF-5375-455C-9EA6-DF929625EA0E}">
        <p15:presenceInfo xmlns:p15="http://schemas.microsoft.com/office/powerpoint/2012/main" userId="b71d3e61ab1327f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249" autoAdjust="0"/>
  </p:normalViewPr>
  <p:slideViewPr>
    <p:cSldViewPr snapToObjects="1">
      <p:cViewPr varScale="1">
        <p:scale>
          <a:sx n="68" d="100"/>
          <a:sy n="68" d="100"/>
        </p:scale>
        <p:origin x="144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2A732E-DE15-4E28-8AC7-C177B6377755}" type="datetimeFigureOut">
              <a:rPr lang="it-IT" smtClean="0"/>
              <a:t>21/11/2019</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050634-7015-4313-A5D6-70013A546934}" type="slidenum">
              <a:rPr lang="it-IT" smtClean="0"/>
              <a:t>‹N›</a:t>
            </a:fld>
            <a:endParaRPr lang="it-IT"/>
          </a:p>
        </p:txBody>
      </p:sp>
    </p:spTree>
    <p:extLst>
      <p:ext uri="{BB962C8B-B14F-4D97-AF65-F5344CB8AC3E}">
        <p14:creationId xmlns:p14="http://schemas.microsoft.com/office/powerpoint/2010/main" val="31769886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FC050634-7015-4313-A5D6-70013A546934}" type="slidenum">
              <a:rPr lang="it-IT" smtClean="0"/>
              <a:t>1</a:t>
            </a:fld>
            <a:endParaRPr lang="it-IT"/>
          </a:p>
        </p:txBody>
      </p:sp>
    </p:spTree>
    <p:extLst>
      <p:ext uri="{BB962C8B-B14F-4D97-AF65-F5344CB8AC3E}">
        <p14:creationId xmlns:p14="http://schemas.microsoft.com/office/powerpoint/2010/main" val="1626136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652118-9216-4CEE-95F5-2AB24E0836EB}"/>
              </a:ext>
            </a:extLst>
          </p:cNvPr>
          <p:cNvSpPr>
            <a:spLocks noGrp="1"/>
          </p:cNvSpPr>
          <p:nvPr>
            <p:ph type="ctrTitle"/>
          </p:nvPr>
        </p:nvSpPr>
        <p:spPr>
          <a:xfrm>
            <a:off x="1143000" y="1122363"/>
            <a:ext cx="6858000" cy="2387600"/>
          </a:xfrm>
        </p:spPr>
        <p:txBody>
          <a:bodyPr anchor="b"/>
          <a:lstStyle>
            <a:lvl1pPr algn="ctr">
              <a:defRPr sz="45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633F83F2-CC11-4071-BC6A-3A81711F71F2}"/>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7B399C3E-C4C1-40A5-B482-EB351D5B808F}"/>
              </a:ext>
            </a:extLst>
          </p:cNvPr>
          <p:cNvSpPr>
            <a:spLocks noGrp="1"/>
          </p:cNvSpPr>
          <p:nvPr>
            <p:ph type="dt" sz="half" idx="10"/>
          </p:nvPr>
        </p:nvSpPr>
        <p:spPr/>
        <p:txBody>
          <a:bodyPr/>
          <a:lstStyle/>
          <a:p>
            <a:fld id="{657198A3-6BD0-1345-BB48-4E51D4346A8E}" type="datetimeFigureOut">
              <a:rPr lang="it-IT" smtClean="0"/>
              <a:pPr/>
              <a:t>21/11/2019</a:t>
            </a:fld>
            <a:endParaRPr lang="it-IT"/>
          </a:p>
        </p:txBody>
      </p:sp>
      <p:sp>
        <p:nvSpPr>
          <p:cNvPr id="5" name="Segnaposto piè di pagina 4">
            <a:extLst>
              <a:ext uri="{FF2B5EF4-FFF2-40B4-BE49-F238E27FC236}">
                <a16:creationId xmlns:a16="http://schemas.microsoft.com/office/drawing/2014/main" id="{43CF5ACA-6D9E-412C-A9A0-1A3B158F3AA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D50E5C8-D11C-4374-B353-91F5A3A48817}"/>
              </a:ext>
            </a:extLst>
          </p:cNvPr>
          <p:cNvSpPr>
            <a:spLocks noGrp="1"/>
          </p:cNvSpPr>
          <p:nvPr>
            <p:ph type="sldNum" sz="quarter" idx="12"/>
          </p:nvPr>
        </p:nvSpPr>
        <p:spPr/>
        <p:txBody>
          <a:bodyPr/>
          <a:lstStyle/>
          <a:p>
            <a:fld id="{2CB06865-0A5C-4946-9ED1-740E2A2631BD}" type="slidenum">
              <a:rPr lang="it-IT" smtClean="0"/>
              <a:pPr/>
              <a:t>‹N›</a:t>
            </a:fld>
            <a:endParaRPr lang="it-IT"/>
          </a:p>
        </p:txBody>
      </p:sp>
    </p:spTree>
    <p:extLst>
      <p:ext uri="{BB962C8B-B14F-4D97-AF65-F5344CB8AC3E}">
        <p14:creationId xmlns:p14="http://schemas.microsoft.com/office/powerpoint/2010/main" val="1844591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6B117A-2A56-4E72-A56E-5AE858B647CF}"/>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A820832-EE71-40CD-9523-166A24FA4DED}"/>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ED0A00F-3FE2-451A-803F-FACFD12B9FBF}"/>
              </a:ext>
            </a:extLst>
          </p:cNvPr>
          <p:cNvSpPr>
            <a:spLocks noGrp="1"/>
          </p:cNvSpPr>
          <p:nvPr>
            <p:ph type="dt" sz="half" idx="10"/>
          </p:nvPr>
        </p:nvSpPr>
        <p:spPr/>
        <p:txBody>
          <a:bodyPr/>
          <a:lstStyle/>
          <a:p>
            <a:fld id="{657198A3-6BD0-1345-BB48-4E51D4346A8E}" type="datetimeFigureOut">
              <a:rPr lang="it-IT" smtClean="0"/>
              <a:pPr/>
              <a:t>21/11/2019</a:t>
            </a:fld>
            <a:endParaRPr lang="it-IT"/>
          </a:p>
        </p:txBody>
      </p:sp>
      <p:sp>
        <p:nvSpPr>
          <p:cNvPr id="5" name="Segnaposto piè di pagina 4">
            <a:extLst>
              <a:ext uri="{FF2B5EF4-FFF2-40B4-BE49-F238E27FC236}">
                <a16:creationId xmlns:a16="http://schemas.microsoft.com/office/drawing/2014/main" id="{CD72DAF0-8698-48C6-AAF3-EB96B491F99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412EEBA-006B-4E4F-9E02-07DA2D59624B}"/>
              </a:ext>
            </a:extLst>
          </p:cNvPr>
          <p:cNvSpPr>
            <a:spLocks noGrp="1"/>
          </p:cNvSpPr>
          <p:nvPr>
            <p:ph type="sldNum" sz="quarter" idx="12"/>
          </p:nvPr>
        </p:nvSpPr>
        <p:spPr/>
        <p:txBody>
          <a:bodyPr/>
          <a:lstStyle/>
          <a:p>
            <a:fld id="{2CB06865-0A5C-4946-9ED1-740E2A2631BD}" type="slidenum">
              <a:rPr lang="it-IT" smtClean="0"/>
              <a:pPr/>
              <a:t>‹N›</a:t>
            </a:fld>
            <a:endParaRPr lang="it-IT"/>
          </a:p>
        </p:txBody>
      </p:sp>
    </p:spTree>
    <p:extLst>
      <p:ext uri="{BB962C8B-B14F-4D97-AF65-F5344CB8AC3E}">
        <p14:creationId xmlns:p14="http://schemas.microsoft.com/office/powerpoint/2010/main" val="3209099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E1F64EB-06E9-46E8-A94B-B040BF98E1C3}"/>
              </a:ext>
            </a:extLst>
          </p:cNvPr>
          <p:cNvSpPr>
            <a:spLocks noGrp="1"/>
          </p:cNvSpPr>
          <p:nvPr>
            <p:ph type="title" orient="vert"/>
          </p:nvPr>
        </p:nvSpPr>
        <p:spPr>
          <a:xfrm>
            <a:off x="6543675" y="365125"/>
            <a:ext cx="1971675"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EABD447-FFED-4750-8953-0D3ECFA835D8}"/>
              </a:ext>
            </a:extLst>
          </p:cNvPr>
          <p:cNvSpPr>
            <a:spLocks noGrp="1"/>
          </p:cNvSpPr>
          <p:nvPr>
            <p:ph type="body" orient="vert" idx="1"/>
          </p:nvPr>
        </p:nvSpPr>
        <p:spPr>
          <a:xfrm>
            <a:off x="628650" y="365125"/>
            <a:ext cx="5800725"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713588D-C86A-479A-B509-696699A12BE2}"/>
              </a:ext>
            </a:extLst>
          </p:cNvPr>
          <p:cNvSpPr>
            <a:spLocks noGrp="1"/>
          </p:cNvSpPr>
          <p:nvPr>
            <p:ph type="dt" sz="half" idx="10"/>
          </p:nvPr>
        </p:nvSpPr>
        <p:spPr/>
        <p:txBody>
          <a:bodyPr/>
          <a:lstStyle/>
          <a:p>
            <a:fld id="{657198A3-6BD0-1345-BB48-4E51D4346A8E}" type="datetimeFigureOut">
              <a:rPr lang="it-IT" smtClean="0"/>
              <a:pPr/>
              <a:t>21/11/2019</a:t>
            </a:fld>
            <a:endParaRPr lang="it-IT"/>
          </a:p>
        </p:txBody>
      </p:sp>
      <p:sp>
        <p:nvSpPr>
          <p:cNvPr id="5" name="Segnaposto piè di pagina 4">
            <a:extLst>
              <a:ext uri="{FF2B5EF4-FFF2-40B4-BE49-F238E27FC236}">
                <a16:creationId xmlns:a16="http://schemas.microsoft.com/office/drawing/2014/main" id="{C23F25BD-9040-47F4-AFB0-E6D21C913CB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3455827-DA2F-40FB-AA16-5021EF478170}"/>
              </a:ext>
            </a:extLst>
          </p:cNvPr>
          <p:cNvSpPr>
            <a:spLocks noGrp="1"/>
          </p:cNvSpPr>
          <p:nvPr>
            <p:ph type="sldNum" sz="quarter" idx="12"/>
          </p:nvPr>
        </p:nvSpPr>
        <p:spPr/>
        <p:txBody>
          <a:bodyPr/>
          <a:lstStyle/>
          <a:p>
            <a:fld id="{2CB06865-0A5C-4946-9ED1-740E2A2631BD}" type="slidenum">
              <a:rPr lang="it-IT" smtClean="0"/>
              <a:pPr/>
              <a:t>‹N›</a:t>
            </a:fld>
            <a:endParaRPr lang="it-IT"/>
          </a:p>
        </p:txBody>
      </p:sp>
    </p:spTree>
    <p:extLst>
      <p:ext uri="{BB962C8B-B14F-4D97-AF65-F5344CB8AC3E}">
        <p14:creationId xmlns:p14="http://schemas.microsoft.com/office/powerpoint/2010/main" val="3086857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502729-0C80-4184-8839-6F0FFDA3A83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D293D18-FC3E-418C-A4FC-6F373E745F6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58F8BF7-B429-43AC-A10B-3156F75A6089}"/>
              </a:ext>
            </a:extLst>
          </p:cNvPr>
          <p:cNvSpPr>
            <a:spLocks noGrp="1"/>
          </p:cNvSpPr>
          <p:nvPr>
            <p:ph type="dt" sz="half" idx="10"/>
          </p:nvPr>
        </p:nvSpPr>
        <p:spPr/>
        <p:txBody>
          <a:bodyPr/>
          <a:lstStyle/>
          <a:p>
            <a:fld id="{657198A3-6BD0-1345-BB48-4E51D4346A8E}" type="datetimeFigureOut">
              <a:rPr lang="it-IT" smtClean="0"/>
              <a:pPr/>
              <a:t>21/11/2019</a:t>
            </a:fld>
            <a:endParaRPr lang="it-IT"/>
          </a:p>
        </p:txBody>
      </p:sp>
      <p:sp>
        <p:nvSpPr>
          <p:cNvPr id="5" name="Segnaposto piè di pagina 4">
            <a:extLst>
              <a:ext uri="{FF2B5EF4-FFF2-40B4-BE49-F238E27FC236}">
                <a16:creationId xmlns:a16="http://schemas.microsoft.com/office/drawing/2014/main" id="{CD56A010-B79B-4FE4-B209-076275C2903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CDC2258-1399-4EDD-ABDF-600B1ABA383B}"/>
              </a:ext>
            </a:extLst>
          </p:cNvPr>
          <p:cNvSpPr>
            <a:spLocks noGrp="1"/>
          </p:cNvSpPr>
          <p:nvPr>
            <p:ph type="sldNum" sz="quarter" idx="12"/>
          </p:nvPr>
        </p:nvSpPr>
        <p:spPr/>
        <p:txBody>
          <a:bodyPr/>
          <a:lstStyle/>
          <a:p>
            <a:fld id="{2CB06865-0A5C-4946-9ED1-740E2A2631BD}" type="slidenum">
              <a:rPr lang="it-IT" smtClean="0"/>
              <a:pPr/>
              <a:t>‹N›</a:t>
            </a:fld>
            <a:endParaRPr lang="it-IT"/>
          </a:p>
        </p:txBody>
      </p:sp>
    </p:spTree>
    <p:extLst>
      <p:ext uri="{BB962C8B-B14F-4D97-AF65-F5344CB8AC3E}">
        <p14:creationId xmlns:p14="http://schemas.microsoft.com/office/powerpoint/2010/main" val="1339291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EFCFA0-63B5-415D-A72F-2F5731058A03}"/>
              </a:ext>
            </a:extLst>
          </p:cNvPr>
          <p:cNvSpPr>
            <a:spLocks noGrp="1"/>
          </p:cNvSpPr>
          <p:nvPr>
            <p:ph type="title"/>
          </p:nvPr>
        </p:nvSpPr>
        <p:spPr>
          <a:xfrm>
            <a:off x="623888" y="1709739"/>
            <a:ext cx="7886700" cy="2852737"/>
          </a:xfrm>
        </p:spPr>
        <p:txBody>
          <a:bodyPr anchor="b"/>
          <a:lstStyle>
            <a:lvl1pPr>
              <a:defRPr sz="45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1CD8D031-B849-431D-9582-9D7F3D0EF633}"/>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9439BA46-AA20-4EC9-9764-E3D29D64F839}"/>
              </a:ext>
            </a:extLst>
          </p:cNvPr>
          <p:cNvSpPr>
            <a:spLocks noGrp="1"/>
          </p:cNvSpPr>
          <p:nvPr>
            <p:ph type="dt" sz="half" idx="10"/>
          </p:nvPr>
        </p:nvSpPr>
        <p:spPr/>
        <p:txBody>
          <a:bodyPr/>
          <a:lstStyle/>
          <a:p>
            <a:fld id="{657198A3-6BD0-1345-BB48-4E51D4346A8E}" type="datetimeFigureOut">
              <a:rPr lang="it-IT" smtClean="0"/>
              <a:pPr/>
              <a:t>21/11/2019</a:t>
            </a:fld>
            <a:endParaRPr lang="it-IT"/>
          </a:p>
        </p:txBody>
      </p:sp>
      <p:sp>
        <p:nvSpPr>
          <p:cNvPr id="5" name="Segnaposto piè di pagina 4">
            <a:extLst>
              <a:ext uri="{FF2B5EF4-FFF2-40B4-BE49-F238E27FC236}">
                <a16:creationId xmlns:a16="http://schemas.microsoft.com/office/drawing/2014/main" id="{611CAD56-0FD2-4D3D-9B47-C3FDE9E3CEB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F366197-D9C7-4DF4-8354-4AF19D4A2A15}"/>
              </a:ext>
            </a:extLst>
          </p:cNvPr>
          <p:cNvSpPr>
            <a:spLocks noGrp="1"/>
          </p:cNvSpPr>
          <p:nvPr>
            <p:ph type="sldNum" sz="quarter" idx="12"/>
          </p:nvPr>
        </p:nvSpPr>
        <p:spPr/>
        <p:txBody>
          <a:bodyPr/>
          <a:lstStyle/>
          <a:p>
            <a:fld id="{2CB06865-0A5C-4946-9ED1-740E2A2631BD}" type="slidenum">
              <a:rPr lang="it-IT" smtClean="0"/>
              <a:pPr/>
              <a:t>‹N›</a:t>
            </a:fld>
            <a:endParaRPr lang="it-IT"/>
          </a:p>
        </p:txBody>
      </p:sp>
    </p:spTree>
    <p:extLst>
      <p:ext uri="{BB962C8B-B14F-4D97-AF65-F5344CB8AC3E}">
        <p14:creationId xmlns:p14="http://schemas.microsoft.com/office/powerpoint/2010/main" val="3474950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D76F1F-88AC-48B8-8A46-B2B58632F04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4B1155C-B6C7-4C38-9A7A-06B5E936E131}"/>
              </a:ext>
            </a:extLst>
          </p:cNvPr>
          <p:cNvSpPr>
            <a:spLocks noGrp="1"/>
          </p:cNvSpPr>
          <p:nvPr>
            <p:ph sz="half" idx="1"/>
          </p:nvPr>
        </p:nvSpPr>
        <p:spPr>
          <a:xfrm>
            <a:off x="6286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67D007BB-F12A-4BA3-8251-C0B0087B57BD}"/>
              </a:ext>
            </a:extLst>
          </p:cNvPr>
          <p:cNvSpPr>
            <a:spLocks noGrp="1"/>
          </p:cNvSpPr>
          <p:nvPr>
            <p:ph sz="half" idx="2"/>
          </p:nvPr>
        </p:nvSpPr>
        <p:spPr>
          <a:xfrm>
            <a:off x="46291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95A7E859-21B0-4F47-AEC1-CA2D8A00F1C1}"/>
              </a:ext>
            </a:extLst>
          </p:cNvPr>
          <p:cNvSpPr>
            <a:spLocks noGrp="1"/>
          </p:cNvSpPr>
          <p:nvPr>
            <p:ph type="dt" sz="half" idx="10"/>
          </p:nvPr>
        </p:nvSpPr>
        <p:spPr/>
        <p:txBody>
          <a:bodyPr/>
          <a:lstStyle/>
          <a:p>
            <a:fld id="{657198A3-6BD0-1345-BB48-4E51D4346A8E}" type="datetimeFigureOut">
              <a:rPr lang="it-IT" smtClean="0"/>
              <a:pPr/>
              <a:t>21/11/2019</a:t>
            </a:fld>
            <a:endParaRPr lang="it-IT"/>
          </a:p>
        </p:txBody>
      </p:sp>
      <p:sp>
        <p:nvSpPr>
          <p:cNvPr id="6" name="Segnaposto piè di pagina 5">
            <a:extLst>
              <a:ext uri="{FF2B5EF4-FFF2-40B4-BE49-F238E27FC236}">
                <a16:creationId xmlns:a16="http://schemas.microsoft.com/office/drawing/2014/main" id="{AA114B28-DFE4-462D-9280-53D7A2E1390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02A427A-CA5B-428D-A7AB-D82DE3F8CA9E}"/>
              </a:ext>
            </a:extLst>
          </p:cNvPr>
          <p:cNvSpPr>
            <a:spLocks noGrp="1"/>
          </p:cNvSpPr>
          <p:nvPr>
            <p:ph type="sldNum" sz="quarter" idx="12"/>
          </p:nvPr>
        </p:nvSpPr>
        <p:spPr/>
        <p:txBody>
          <a:bodyPr/>
          <a:lstStyle/>
          <a:p>
            <a:fld id="{2CB06865-0A5C-4946-9ED1-740E2A2631BD}" type="slidenum">
              <a:rPr lang="it-IT" smtClean="0"/>
              <a:pPr/>
              <a:t>‹N›</a:t>
            </a:fld>
            <a:endParaRPr lang="it-IT"/>
          </a:p>
        </p:txBody>
      </p:sp>
    </p:spTree>
    <p:extLst>
      <p:ext uri="{BB962C8B-B14F-4D97-AF65-F5344CB8AC3E}">
        <p14:creationId xmlns:p14="http://schemas.microsoft.com/office/powerpoint/2010/main" val="1791773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D6CCF6-0635-4340-B094-6689E4E3C32A}"/>
              </a:ext>
            </a:extLst>
          </p:cNvPr>
          <p:cNvSpPr>
            <a:spLocks noGrp="1"/>
          </p:cNvSpPr>
          <p:nvPr>
            <p:ph type="title"/>
          </p:nvPr>
        </p:nvSpPr>
        <p:spPr>
          <a:xfrm>
            <a:off x="629841" y="365126"/>
            <a:ext cx="78867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6D57F84-A8EF-4CC2-B107-29F52B8C767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E8B603CF-184A-420A-BD23-F9D449066F79}"/>
              </a:ext>
            </a:extLst>
          </p:cNvPr>
          <p:cNvSpPr>
            <a:spLocks noGrp="1"/>
          </p:cNvSpPr>
          <p:nvPr>
            <p:ph sz="half" idx="2"/>
          </p:nvPr>
        </p:nvSpPr>
        <p:spPr>
          <a:xfrm>
            <a:off x="629842" y="2505075"/>
            <a:ext cx="3868340"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FAC960C4-372D-41F0-94FB-3B1889FCC2E4}"/>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585A10CF-1F5F-4291-9FA3-720A21F79A12}"/>
              </a:ext>
            </a:extLst>
          </p:cNvPr>
          <p:cNvSpPr>
            <a:spLocks noGrp="1"/>
          </p:cNvSpPr>
          <p:nvPr>
            <p:ph sz="quarter" idx="4"/>
          </p:nvPr>
        </p:nvSpPr>
        <p:spPr>
          <a:xfrm>
            <a:off x="4629150" y="2505075"/>
            <a:ext cx="3887391"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647A9D5-04E4-4E17-9279-D15784D93D91}"/>
              </a:ext>
            </a:extLst>
          </p:cNvPr>
          <p:cNvSpPr>
            <a:spLocks noGrp="1"/>
          </p:cNvSpPr>
          <p:nvPr>
            <p:ph type="dt" sz="half" idx="10"/>
          </p:nvPr>
        </p:nvSpPr>
        <p:spPr/>
        <p:txBody>
          <a:bodyPr/>
          <a:lstStyle/>
          <a:p>
            <a:fld id="{657198A3-6BD0-1345-BB48-4E51D4346A8E}" type="datetimeFigureOut">
              <a:rPr lang="it-IT" smtClean="0"/>
              <a:pPr/>
              <a:t>21/11/2019</a:t>
            </a:fld>
            <a:endParaRPr lang="it-IT"/>
          </a:p>
        </p:txBody>
      </p:sp>
      <p:sp>
        <p:nvSpPr>
          <p:cNvPr id="8" name="Segnaposto piè di pagina 7">
            <a:extLst>
              <a:ext uri="{FF2B5EF4-FFF2-40B4-BE49-F238E27FC236}">
                <a16:creationId xmlns:a16="http://schemas.microsoft.com/office/drawing/2014/main" id="{2C9EAAF7-D83D-463C-8AF3-F0E5A0413517}"/>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716DCF06-02FC-4B6A-A600-FB7F38A1B4A0}"/>
              </a:ext>
            </a:extLst>
          </p:cNvPr>
          <p:cNvSpPr>
            <a:spLocks noGrp="1"/>
          </p:cNvSpPr>
          <p:nvPr>
            <p:ph type="sldNum" sz="quarter" idx="12"/>
          </p:nvPr>
        </p:nvSpPr>
        <p:spPr/>
        <p:txBody>
          <a:bodyPr/>
          <a:lstStyle/>
          <a:p>
            <a:fld id="{2CB06865-0A5C-4946-9ED1-740E2A2631BD}" type="slidenum">
              <a:rPr lang="it-IT" smtClean="0"/>
              <a:pPr/>
              <a:t>‹N›</a:t>
            </a:fld>
            <a:endParaRPr lang="it-IT"/>
          </a:p>
        </p:txBody>
      </p:sp>
    </p:spTree>
    <p:extLst>
      <p:ext uri="{BB962C8B-B14F-4D97-AF65-F5344CB8AC3E}">
        <p14:creationId xmlns:p14="http://schemas.microsoft.com/office/powerpoint/2010/main" val="1268919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338737-CAFE-4FAF-8E7D-08476ACBDE18}"/>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E86C6ED5-A00E-481F-A444-9801A07538F5}"/>
              </a:ext>
            </a:extLst>
          </p:cNvPr>
          <p:cNvSpPr>
            <a:spLocks noGrp="1"/>
          </p:cNvSpPr>
          <p:nvPr>
            <p:ph type="dt" sz="half" idx="10"/>
          </p:nvPr>
        </p:nvSpPr>
        <p:spPr/>
        <p:txBody>
          <a:bodyPr/>
          <a:lstStyle/>
          <a:p>
            <a:fld id="{657198A3-6BD0-1345-BB48-4E51D4346A8E}" type="datetimeFigureOut">
              <a:rPr lang="it-IT" smtClean="0"/>
              <a:pPr/>
              <a:t>21/11/2019</a:t>
            </a:fld>
            <a:endParaRPr lang="it-IT"/>
          </a:p>
        </p:txBody>
      </p:sp>
      <p:sp>
        <p:nvSpPr>
          <p:cNvPr id="4" name="Segnaposto piè di pagina 3">
            <a:extLst>
              <a:ext uri="{FF2B5EF4-FFF2-40B4-BE49-F238E27FC236}">
                <a16:creationId xmlns:a16="http://schemas.microsoft.com/office/drawing/2014/main" id="{E31A58D7-1459-483D-BAD6-41590D3EF1C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A870D621-BE81-4092-96BC-AF69CE8400C0}"/>
              </a:ext>
            </a:extLst>
          </p:cNvPr>
          <p:cNvSpPr>
            <a:spLocks noGrp="1"/>
          </p:cNvSpPr>
          <p:nvPr>
            <p:ph type="sldNum" sz="quarter" idx="12"/>
          </p:nvPr>
        </p:nvSpPr>
        <p:spPr/>
        <p:txBody>
          <a:bodyPr/>
          <a:lstStyle/>
          <a:p>
            <a:fld id="{2CB06865-0A5C-4946-9ED1-740E2A2631BD}" type="slidenum">
              <a:rPr lang="it-IT" smtClean="0"/>
              <a:pPr/>
              <a:t>‹N›</a:t>
            </a:fld>
            <a:endParaRPr lang="it-IT"/>
          </a:p>
        </p:txBody>
      </p:sp>
    </p:spTree>
    <p:extLst>
      <p:ext uri="{BB962C8B-B14F-4D97-AF65-F5344CB8AC3E}">
        <p14:creationId xmlns:p14="http://schemas.microsoft.com/office/powerpoint/2010/main" val="200509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5AC2037-6495-4FBE-8B37-3E3575220810}"/>
              </a:ext>
            </a:extLst>
          </p:cNvPr>
          <p:cNvSpPr>
            <a:spLocks noGrp="1"/>
          </p:cNvSpPr>
          <p:nvPr>
            <p:ph type="dt" sz="half" idx="10"/>
          </p:nvPr>
        </p:nvSpPr>
        <p:spPr/>
        <p:txBody>
          <a:bodyPr/>
          <a:lstStyle/>
          <a:p>
            <a:fld id="{657198A3-6BD0-1345-BB48-4E51D4346A8E}" type="datetimeFigureOut">
              <a:rPr lang="it-IT" smtClean="0"/>
              <a:pPr/>
              <a:t>21/11/2019</a:t>
            </a:fld>
            <a:endParaRPr lang="it-IT"/>
          </a:p>
        </p:txBody>
      </p:sp>
      <p:sp>
        <p:nvSpPr>
          <p:cNvPr id="3" name="Segnaposto piè di pagina 2">
            <a:extLst>
              <a:ext uri="{FF2B5EF4-FFF2-40B4-BE49-F238E27FC236}">
                <a16:creationId xmlns:a16="http://schemas.microsoft.com/office/drawing/2014/main" id="{CCF717F6-36F6-4BF9-8F77-C015108FF1C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1FB7400D-B141-4903-9F62-99A2F6AD3491}"/>
              </a:ext>
            </a:extLst>
          </p:cNvPr>
          <p:cNvSpPr>
            <a:spLocks noGrp="1"/>
          </p:cNvSpPr>
          <p:nvPr>
            <p:ph type="sldNum" sz="quarter" idx="12"/>
          </p:nvPr>
        </p:nvSpPr>
        <p:spPr/>
        <p:txBody>
          <a:bodyPr/>
          <a:lstStyle/>
          <a:p>
            <a:fld id="{2CB06865-0A5C-4946-9ED1-740E2A2631BD}" type="slidenum">
              <a:rPr lang="it-IT" smtClean="0"/>
              <a:pPr/>
              <a:t>‹N›</a:t>
            </a:fld>
            <a:endParaRPr lang="it-IT"/>
          </a:p>
        </p:txBody>
      </p:sp>
    </p:spTree>
    <p:extLst>
      <p:ext uri="{BB962C8B-B14F-4D97-AF65-F5344CB8AC3E}">
        <p14:creationId xmlns:p14="http://schemas.microsoft.com/office/powerpoint/2010/main" val="1958819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425E4C-9298-4E58-88A2-16D1FC2FBBC2}"/>
              </a:ext>
            </a:extLst>
          </p:cNvPr>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B7D864B-5A21-4FAD-94B9-9B2414A2CEA7}"/>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6AFC9CB-DE08-49B8-96E1-7C995247C1D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03C87B0-C111-4D60-A8B3-3B86B46D0254}"/>
              </a:ext>
            </a:extLst>
          </p:cNvPr>
          <p:cNvSpPr>
            <a:spLocks noGrp="1"/>
          </p:cNvSpPr>
          <p:nvPr>
            <p:ph type="dt" sz="half" idx="10"/>
          </p:nvPr>
        </p:nvSpPr>
        <p:spPr/>
        <p:txBody>
          <a:bodyPr/>
          <a:lstStyle/>
          <a:p>
            <a:fld id="{657198A3-6BD0-1345-BB48-4E51D4346A8E}" type="datetimeFigureOut">
              <a:rPr lang="it-IT" smtClean="0"/>
              <a:pPr/>
              <a:t>21/11/2019</a:t>
            </a:fld>
            <a:endParaRPr lang="it-IT"/>
          </a:p>
        </p:txBody>
      </p:sp>
      <p:sp>
        <p:nvSpPr>
          <p:cNvPr id="6" name="Segnaposto piè di pagina 5">
            <a:extLst>
              <a:ext uri="{FF2B5EF4-FFF2-40B4-BE49-F238E27FC236}">
                <a16:creationId xmlns:a16="http://schemas.microsoft.com/office/drawing/2014/main" id="{8AD4BB2F-1CAC-46B9-A987-73F117E53B7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E9F16B9-B9C9-4455-AC66-430E1CABF75A}"/>
              </a:ext>
            </a:extLst>
          </p:cNvPr>
          <p:cNvSpPr>
            <a:spLocks noGrp="1"/>
          </p:cNvSpPr>
          <p:nvPr>
            <p:ph type="sldNum" sz="quarter" idx="12"/>
          </p:nvPr>
        </p:nvSpPr>
        <p:spPr/>
        <p:txBody>
          <a:bodyPr/>
          <a:lstStyle/>
          <a:p>
            <a:fld id="{2CB06865-0A5C-4946-9ED1-740E2A2631BD}" type="slidenum">
              <a:rPr lang="it-IT" smtClean="0"/>
              <a:pPr/>
              <a:t>‹N›</a:t>
            </a:fld>
            <a:endParaRPr lang="it-IT"/>
          </a:p>
        </p:txBody>
      </p:sp>
    </p:spTree>
    <p:extLst>
      <p:ext uri="{BB962C8B-B14F-4D97-AF65-F5344CB8AC3E}">
        <p14:creationId xmlns:p14="http://schemas.microsoft.com/office/powerpoint/2010/main" val="3394870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864748-721B-4F8C-9504-EBBAEFFA314A}"/>
              </a:ext>
            </a:extLst>
          </p:cNvPr>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29C67117-7BFE-403C-A726-BFF1C59E637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a:extLst>
              <a:ext uri="{FF2B5EF4-FFF2-40B4-BE49-F238E27FC236}">
                <a16:creationId xmlns:a16="http://schemas.microsoft.com/office/drawing/2014/main" id="{E758B007-B8A4-4569-A77D-ADAF5370FE7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1F4150A-942A-490E-94DE-3F6C2B3D5C25}"/>
              </a:ext>
            </a:extLst>
          </p:cNvPr>
          <p:cNvSpPr>
            <a:spLocks noGrp="1"/>
          </p:cNvSpPr>
          <p:nvPr>
            <p:ph type="dt" sz="half" idx="10"/>
          </p:nvPr>
        </p:nvSpPr>
        <p:spPr/>
        <p:txBody>
          <a:bodyPr/>
          <a:lstStyle/>
          <a:p>
            <a:fld id="{657198A3-6BD0-1345-BB48-4E51D4346A8E}" type="datetimeFigureOut">
              <a:rPr lang="it-IT" smtClean="0"/>
              <a:pPr/>
              <a:t>21/11/2019</a:t>
            </a:fld>
            <a:endParaRPr lang="it-IT"/>
          </a:p>
        </p:txBody>
      </p:sp>
      <p:sp>
        <p:nvSpPr>
          <p:cNvPr id="6" name="Segnaposto piè di pagina 5">
            <a:extLst>
              <a:ext uri="{FF2B5EF4-FFF2-40B4-BE49-F238E27FC236}">
                <a16:creationId xmlns:a16="http://schemas.microsoft.com/office/drawing/2014/main" id="{A6D88BCF-2F79-43E7-B99B-DCE91E622A5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F20325C-F6DB-4B61-9079-FF99AB934329}"/>
              </a:ext>
            </a:extLst>
          </p:cNvPr>
          <p:cNvSpPr>
            <a:spLocks noGrp="1"/>
          </p:cNvSpPr>
          <p:nvPr>
            <p:ph type="sldNum" sz="quarter" idx="12"/>
          </p:nvPr>
        </p:nvSpPr>
        <p:spPr/>
        <p:txBody>
          <a:bodyPr/>
          <a:lstStyle/>
          <a:p>
            <a:fld id="{2CB06865-0A5C-4946-9ED1-740E2A2631BD}" type="slidenum">
              <a:rPr lang="it-IT" smtClean="0"/>
              <a:pPr/>
              <a:t>‹N›</a:t>
            </a:fld>
            <a:endParaRPr lang="it-IT"/>
          </a:p>
        </p:txBody>
      </p:sp>
    </p:spTree>
    <p:extLst>
      <p:ext uri="{BB962C8B-B14F-4D97-AF65-F5344CB8AC3E}">
        <p14:creationId xmlns:p14="http://schemas.microsoft.com/office/powerpoint/2010/main" val="3897192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DA42CB21-552B-4D71-962B-346969A10CFC}"/>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45A74E7-E05F-4141-A4DF-CCE8C424C1C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44D1A49-A113-47EB-A4E8-5339E1ACDE29}"/>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57198A3-6BD0-1345-BB48-4E51D4346A8E}" type="datetimeFigureOut">
              <a:rPr lang="it-IT" smtClean="0"/>
              <a:pPr/>
              <a:t>21/11/2019</a:t>
            </a:fld>
            <a:endParaRPr lang="it-IT"/>
          </a:p>
        </p:txBody>
      </p:sp>
      <p:sp>
        <p:nvSpPr>
          <p:cNvPr id="5" name="Segnaposto piè di pagina 4">
            <a:extLst>
              <a:ext uri="{FF2B5EF4-FFF2-40B4-BE49-F238E27FC236}">
                <a16:creationId xmlns:a16="http://schemas.microsoft.com/office/drawing/2014/main" id="{B5698A70-2458-4954-BB85-E0C5260C5147}"/>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E7FA29AC-3157-48A4-843B-7FBEBFB938A4}"/>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CB06865-0A5C-4946-9ED1-740E2A2631BD}" type="slidenum">
              <a:rPr lang="it-IT" smtClean="0"/>
              <a:pPr/>
              <a:t>‹N›</a:t>
            </a:fld>
            <a:endParaRPr lang="it-IT"/>
          </a:p>
        </p:txBody>
      </p:sp>
      <p:pic>
        <p:nvPicPr>
          <p:cNvPr id="7" name="Immagine 6" descr="header.png">
            <a:extLst>
              <a:ext uri="{FF2B5EF4-FFF2-40B4-BE49-F238E27FC236}">
                <a16:creationId xmlns:a16="http://schemas.microsoft.com/office/drawing/2014/main" id="{812289C3-9D2D-4037-B9FA-4E663096BEA1}"/>
              </a:ext>
            </a:extLst>
          </p:cNvPr>
          <p:cNvPicPr>
            <a:picLocks noChangeAspect="1"/>
          </p:cNvPicPr>
          <p:nvPr userDrawn="1"/>
        </p:nvPicPr>
        <p:blipFill>
          <a:blip r:embed="rId13"/>
          <a:stretch>
            <a:fillRect/>
          </a:stretch>
        </p:blipFill>
        <p:spPr>
          <a:xfrm>
            <a:off x="0" y="-1"/>
            <a:ext cx="9144000" cy="797513"/>
          </a:xfrm>
          <a:prstGeom prst="rect">
            <a:avLst/>
          </a:prstGeom>
        </p:spPr>
      </p:pic>
      <p:pic>
        <p:nvPicPr>
          <p:cNvPr id="8" name="Immagine 7" descr="salomon.png">
            <a:extLst>
              <a:ext uri="{FF2B5EF4-FFF2-40B4-BE49-F238E27FC236}">
                <a16:creationId xmlns:a16="http://schemas.microsoft.com/office/drawing/2014/main" id="{928A91B9-FDC1-4AA7-A87A-C9A31C0A8978}"/>
              </a:ext>
            </a:extLst>
          </p:cNvPr>
          <p:cNvPicPr>
            <a:picLocks noChangeAspect="1"/>
          </p:cNvPicPr>
          <p:nvPr userDrawn="1"/>
        </p:nvPicPr>
        <p:blipFill>
          <a:blip r:embed="rId14"/>
          <a:stretch>
            <a:fillRect/>
          </a:stretch>
        </p:blipFill>
        <p:spPr>
          <a:xfrm>
            <a:off x="0" y="5163427"/>
            <a:ext cx="2163936" cy="1694575"/>
          </a:xfrm>
          <a:prstGeom prst="rect">
            <a:avLst/>
          </a:prstGeom>
        </p:spPr>
      </p:pic>
    </p:spTree>
    <p:extLst>
      <p:ext uri="{BB962C8B-B14F-4D97-AF65-F5344CB8AC3E}">
        <p14:creationId xmlns:p14="http://schemas.microsoft.com/office/powerpoint/2010/main" val="249547686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2.xml"/><Relationship Id="rId4" Type="http://schemas.openxmlformats.org/officeDocument/2006/relationships/image" Target="../media/image14.jpg"/></Relationships>
</file>

<file path=ppt/slides/_rels/slide24.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2.xml"/><Relationship Id="rId4" Type="http://schemas.openxmlformats.org/officeDocument/2006/relationships/image" Target="../media/image12.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0" name="Titolo 1">
            <a:extLst>
              <a:ext uri="{FF2B5EF4-FFF2-40B4-BE49-F238E27FC236}">
                <a16:creationId xmlns:a16="http://schemas.microsoft.com/office/drawing/2014/main" id="{95945782-5CE3-44A5-B36E-CEA583D79A0B}"/>
              </a:ext>
            </a:extLst>
          </p:cNvPr>
          <p:cNvSpPr txBox="1">
            <a:spLocks/>
          </p:cNvSpPr>
          <p:nvPr/>
        </p:nvSpPr>
        <p:spPr>
          <a:xfrm>
            <a:off x="4283968" y="908720"/>
            <a:ext cx="4726904" cy="2304256"/>
          </a:xfrm>
          <a:prstGeom prst="rect">
            <a:avLst/>
          </a:prstGeom>
          <a:ln>
            <a:solidFill>
              <a:schemeClr val="accent1">
                <a:lumMod val="60000"/>
                <a:lumOff val="40000"/>
              </a:schemeClr>
            </a:solidFill>
          </a:ln>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nSpc>
                <a:spcPct val="170000"/>
              </a:lnSpc>
            </a:pPr>
            <a:r>
              <a:rPr lang="it-IT" sz="3000" dirty="0">
                <a:latin typeface="Baskerville Old Face" panose="02020602080505020303" pitchFamily="18" charset="0"/>
                <a:cs typeface="Aharoni" panose="020B0604020202020204" pitchFamily="2" charset="-79"/>
              </a:rPr>
              <a:t>Trade and </a:t>
            </a:r>
            <a:r>
              <a:rPr lang="it-IT" sz="3000" dirty="0" err="1">
                <a:latin typeface="Baskerville Old Face" panose="02020602080505020303" pitchFamily="18" charset="0"/>
                <a:cs typeface="Aharoni" panose="020B0604020202020204" pitchFamily="2" charset="-79"/>
              </a:rPr>
              <a:t>wages</a:t>
            </a:r>
            <a:r>
              <a:rPr lang="it-IT" sz="3000" dirty="0">
                <a:latin typeface="Baskerville Old Face" panose="02020602080505020303" pitchFamily="18" charset="0"/>
                <a:cs typeface="Aharoni" panose="020B0604020202020204" pitchFamily="2" charset="-79"/>
              </a:rPr>
              <a:t>:</a:t>
            </a:r>
            <a:br>
              <a:rPr lang="it-IT" sz="3000" dirty="0">
                <a:latin typeface="Baskerville Old Face" panose="02020602080505020303" pitchFamily="18" charset="0"/>
                <a:cs typeface="Aharoni" panose="020B0604020202020204" pitchFamily="2" charset="-79"/>
              </a:rPr>
            </a:br>
            <a:r>
              <a:rPr lang="it-IT" sz="3000" dirty="0" err="1">
                <a:latin typeface="Baskerville Old Face" panose="02020602080505020303" pitchFamily="18" charset="0"/>
                <a:cs typeface="Aharoni" panose="020B0604020202020204" pitchFamily="2" charset="-79"/>
              </a:rPr>
              <a:t>Is</a:t>
            </a:r>
            <a:r>
              <a:rPr lang="it-IT" sz="3000" dirty="0">
                <a:latin typeface="Baskerville Old Face" panose="02020602080505020303" pitchFamily="18" charset="0"/>
                <a:cs typeface="Aharoni" panose="020B0604020202020204" pitchFamily="2" charset="-79"/>
              </a:rPr>
              <a:t> </a:t>
            </a:r>
            <a:r>
              <a:rPr lang="it-IT" sz="3000" dirty="0" err="1">
                <a:latin typeface="Baskerville Old Face" panose="02020602080505020303" pitchFamily="18" charset="0"/>
                <a:cs typeface="Aharoni" panose="020B0604020202020204" pitchFamily="2" charset="-79"/>
              </a:rPr>
              <a:t>globalization</a:t>
            </a:r>
            <a:r>
              <a:rPr lang="it-IT" sz="3000" dirty="0">
                <a:latin typeface="Baskerville Old Face" panose="02020602080505020303" pitchFamily="18" charset="0"/>
                <a:cs typeface="Aharoni" panose="020B0604020202020204" pitchFamily="2" charset="-79"/>
              </a:rPr>
              <a:t> </a:t>
            </a:r>
            <a:r>
              <a:rPr lang="it-IT" sz="3000" dirty="0" err="1">
                <a:latin typeface="Baskerville Old Face" panose="02020602080505020303" pitchFamily="18" charset="0"/>
                <a:cs typeface="Aharoni" panose="020B0604020202020204" pitchFamily="2" charset="-79"/>
              </a:rPr>
              <a:t>leading</a:t>
            </a:r>
            <a:r>
              <a:rPr lang="it-IT" sz="3000" dirty="0">
                <a:latin typeface="Baskerville Old Face" panose="02020602080505020303" pitchFamily="18" charset="0"/>
                <a:cs typeface="Aharoni" panose="020B0604020202020204" pitchFamily="2" charset="-79"/>
              </a:rPr>
              <a:t> to a more </a:t>
            </a:r>
            <a:r>
              <a:rPr lang="it-IT" sz="3000" dirty="0" err="1">
                <a:latin typeface="Baskerville Old Face" panose="02020602080505020303" pitchFamily="18" charset="0"/>
                <a:cs typeface="Aharoni" panose="020B0604020202020204" pitchFamily="2" charset="-79"/>
              </a:rPr>
              <a:t>unequal</a:t>
            </a:r>
            <a:r>
              <a:rPr lang="it-IT" sz="3000" dirty="0">
                <a:latin typeface="Baskerville Old Face" panose="02020602080505020303" pitchFamily="18" charset="0"/>
                <a:cs typeface="Aharoni" panose="020B0604020202020204" pitchFamily="2" charset="-79"/>
              </a:rPr>
              <a:t> world?</a:t>
            </a:r>
          </a:p>
        </p:txBody>
      </p:sp>
      <p:sp>
        <p:nvSpPr>
          <p:cNvPr id="11" name="CasellaDiTesto 10">
            <a:extLst>
              <a:ext uri="{FF2B5EF4-FFF2-40B4-BE49-F238E27FC236}">
                <a16:creationId xmlns:a16="http://schemas.microsoft.com/office/drawing/2014/main" id="{01C691B5-EB32-4C05-B92D-35D205C88AE2}"/>
              </a:ext>
            </a:extLst>
          </p:cNvPr>
          <p:cNvSpPr txBox="1"/>
          <p:nvPr/>
        </p:nvSpPr>
        <p:spPr>
          <a:xfrm>
            <a:off x="5508104" y="4797152"/>
            <a:ext cx="2232247" cy="1705532"/>
          </a:xfrm>
          <a:prstGeom prst="rect">
            <a:avLst/>
          </a:prstGeom>
          <a:noFill/>
          <a:ln>
            <a:solidFill>
              <a:schemeClr val="accent2">
                <a:lumMod val="60000"/>
                <a:lumOff val="40000"/>
              </a:schemeClr>
            </a:solidFill>
          </a:ln>
        </p:spPr>
        <p:txBody>
          <a:bodyPr wrap="square" rtlCol="0">
            <a:spAutoFit/>
          </a:bodyPr>
          <a:lstStyle/>
          <a:p>
            <a:pPr algn="ctr">
              <a:lnSpc>
                <a:spcPct val="150000"/>
              </a:lnSpc>
            </a:pPr>
            <a:r>
              <a:rPr lang="it-IT" dirty="0" err="1">
                <a:solidFill>
                  <a:schemeClr val="accent2">
                    <a:lumMod val="50000"/>
                  </a:schemeClr>
                </a:solidFill>
                <a:latin typeface="Calisto MT" panose="02040603050505030304" pitchFamily="18" charset="0"/>
              </a:rPr>
              <a:t>Shafiqa</a:t>
            </a:r>
            <a:r>
              <a:rPr lang="it-IT" dirty="0">
                <a:solidFill>
                  <a:schemeClr val="accent2">
                    <a:lumMod val="50000"/>
                  </a:schemeClr>
                </a:solidFill>
                <a:latin typeface="Calisto MT" panose="02040603050505030304" pitchFamily="18" charset="0"/>
              </a:rPr>
              <a:t> </a:t>
            </a:r>
            <a:r>
              <a:rPr lang="it-IT" dirty="0" err="1">
                <a:solidFill>
                  <a:schemeClr val="accent2">
                    <a:lumMod val="50000"/>
                  </a:schemeClr>
                </a:solidFill>
                <a:latin typeface="Calisto MT" panose="02040603050505030304" pitchFamily="18" charset="0"/>
              </a:rPr>
              <a:t>Asgarova</a:t>
            </a:r>
            <a:endParaRPr lang="it-IT" dirty="0">
              <a:solidFill>
                <a:schemeClr val="accent2">
                  <a:lumMod val="50000"/>
                </a:schemeClr>
              </a:solidFill>
              <a:latin typeface="Calisto MT" panose="02040603050505030304" pitchFamily="18" charset="0"/>
            </a:endParaRPr>
          </a:p>
          <a:p>
            <a:pPr algn="ctr">
              <a:lnSpc>
                <a:spcPct val="150000"/>
              </a:lnSpc>
            </a:pPr>
            <a:r>
              <a:rPr lang="it-IT" dirty="0">
                <a:solidFill>
                  <a:schemeClr val="accent2">
                    <a:lumMod val="50000"/>
                  </a:schemeClr>
                </a:solidFill>
                <a:latin typeface="Calisto MT" panose="02040603050505030304" pitchFamily="18" charset="0"/>
              </a:rPr>
              <a:t>Iacopo Maria Taddei</a:t>
            </a:r>
          </a:p>
          <a:p>
            <a:pPr algn="ctr">
              <a:lnSpc>
                <a:spcPct val="150000"/>
              </a:lnSpc>
            </a:pPr>
            <a:r>
              <a:rPr lang="it-IT" dirty="0">
                <a:solidFill>
                  <a:schemeClr val="accent2">
                    <a:lumMod val="50000"/>
                  </a:schemeClr>
                </a:solidFill>
                <a:latin typeface="Calisto MT" panose="02040603050505030304" pitchFamily="18" charset="0"/>
              </a:rPr>
              <a:t>Andrea Cioli</a:t>
            </a:r>
          </a:p>
          <a:p>
            <a:pPr algn="ctr">
              <a:lnSpc>
                <a:spcPct val="150000"/>
              </a:lnSpc>
            </a:pPr>
            <a:r>
              <a:rPr lang="it-IT" dirty="0">
                <a:solidFill>
                  <a:schemeClr val="accent2">
                    <a:lumMod val="50000"/>
                  </a:schemeClr>
                </a:solidFill>
                <a:latin typeface="Calisto MT" panose="02040603050505030304" pitchFamily="18" charset="0"/>
              </a:rPr>
              <a:t>Carlo Poggi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72EAC49-EA06-4FB0-812E-1D2E355DA110}"/>
              </a:ext>
            </a:extLst>
          </p:cNvPr>
          <p:cNvSpPr>
            <a:spLocks noGrp="1"/>
          </p:cNvSpPr>
          <p:nvPr>
            <p:ph type="title"/>
          </p:nvPr>
        </p:nvSpPr>
        <p:spPr>
          <a:xfrm>
            <a:off x="457200" y="742454"/>
            <a:ext cx="3826768" cy="1143000"/>
          </a:xfrm>
        </p:spPr>
        <p:txBody>
          <a:bodyPr/>
          <a:lstStyle/>
          <a:p>
            <a:r>
              <a:rPr lang="en-GB" dirty="0">
                <a:latin typeface="Calisto MT" panose="02040603050505030304" pitchFamily="18" charset="0"/>
              </a:rPr>
              <a:t>Income inequality</a:t>
            </a:r>
          </a:p>
        </p:txBody>
      </p:sp>
      <p:sp>
        <p:nvSpPr>
          <p:cNvPr id="5" name="Content Placeholder 2">
            <a:extLst>
              <a:ext uri="{FF2B5EF4-FFF2-40B4-BE49-F238E27FC236}">
                <a16:creationId xmlns:a16="http://schemas.microsoft.com/office/drawing/2014/main" id="{6258FDA2-8297-49EF-A559-4D6623952BDD}"/>
              </a:ext>
            </a:extLst>
          </p:cNvPr>
          <p:cNvSpPr>
            <a:spLocks noGrp="1"/>
          </p:cNvSpPr>
          <p:nvPr>
            <p:ph idx="1"/>
          </p:nvPr>
        </p:nvSpPr>
        <p:spPr>
          <a:xfrm>
            <a:off x="228600" y="2276872"/>
            <a:ext cx="8686800" cy="4495800"/>
          </a:xfrm>
        </p:spPr>
        <p:txBody>
          <a:bodyPr>
            <a:normAutofit/>
          </a:bodyPr>
          <a:lstStyle/>
          <a:p>
            <a:r>
              <a:rPr lang="en-GB" sz="2400" dirty="0">
                <a:latin typeface="Calisto MT" panose="02040603050505030304" pitchFamily="18" charset="0"/>
              </a:rPr>
              <a:t>Can be measured at the level of the family and at the level of household.</a:t>
            </a:r>
          </a:p>
          <a:p>
            <a:endParaRPr lang="en-GB" sz="2400" dirty="0">
              <a:latin typeface="Calisto MT" panose="02040603050505030304" pitchFamily="18" charset="0"/>
            </a:endParaRPr>
          </a:p>
          <a:p>
            <a:endParaRPr lang="en-GB" sz="2400" dirty="0">
              <a:latin typeface="Calisto MT" panose="02040603050505030304" pitchFamily="18" charset="0"/>
            </a:endParaRPr>
          </a:p>
          <a:p>
            <a:pPr>
              <a:lnSpc>
                <a:spcPct val="150000"/>
              </a:lnSpc>
            </a:pPr>
            <a:r>
              <a:rPr lang="en-GB" sz="2400" dirty="0">
                <a:latin typeface="Calisto MT" panose="02040603050505030304" pitchFamily="18" charset="0"/>
              </a:rPr>
              <a:t>Income can be affected :</a:t>
            </a:r>
          </a:p>
          <a:p>
            <a:pPr lvl="1">
              <a:lnSpc>
                <a:spcPct val="150000"/>
              </a:lnSpc>
              <a:buFont typeface="Wingdings" pitchFamily="2" charset="2"/>
              <a:buChar char="Ø"/>
            </a:pPr>
            <a:r>
              <a:rPr lang="en-GB" sz="2400" dirty="0">
                <a:latin typeface="Calisto MT" panose="02040603050505030304" pitchFamily="18" charset="0"/>
              </a:rPr>
              <a:t>By taxes and transfers</a:t>
            </a:r>
          </a:p>
          <a:p>
            <a:pPr lvl="1">
              <a:buFont typeface="Wingdings" pitchFamily="2" charset="2"/>
              <a:buChar char="Ø"/>
            </a:pPr>
            <a:r>
              <a:rPr lang="en-GB" sz="2400" dirty="0">
                <a:latin typeface="Calisto MT" panose="02040603050505030304" pitchFamily="18" charset="0"/>
              </a:rPr>
              <a:t>By how much people work and what they get per an hour</a:t>
            </a:r>
          </a:p>
        </p:txBody>
      </p:sp>
    </p:spTree>
    <p:extLst>
      <p:ext uri="{BB962C8B-B14F-4D97-AF65-F5344CB8AC3E}">
        <p14:creationId xmlns:p14="http://schemas.microsoft.com/office/powerpoint/2010/main" val="3703879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499A949-3FEA-4091-82D5-48C046A7D8F8}"/>
              </a:ext>
            </a:extLst>
          </p:cNvPr>
          <p:cNvSpPr>
            <a:spLocks noGrp="1"/>
          </p:cNvSpPr>
          <p:nvPr>
            <p:ph type="title"/>
          </p:nvPr>
        </p:nvSpPr>
        <p:spPr>
          <a:xfrm>
            <a:off x="3059832" y="989856"/>
            <a:ext cx="3322712" cy="1143000"/>
          </a:xfrm>
        </p:spPr>
        <p:txBody>
          <a:bodyPr/>
          <a:lstStyle/>
          <a:p>
            <a:r>
              <a:rPr lang="en-GB" b="1" dirty="0">
                <a:solidFill>
                  <a:srgbClr val="C00000"/>
                </a:solidFill>
                <a:latin typeface="Calisto MT" panose="02040603050505030304" pitchFamily="18" charset="0"/>
              </a:rPr>
              <a:t>KEEP</a:t>
            </a:r>
            <a:r>
              <a:rPr lang="en-GB" b="1" dirty="0">
                <a:solidFill>
                  <a:srgbClr val="FF0000"/>
                </a:solidFill>
                <a:latin typeface="Calisto MT" panose="02040603050505030304" pitchFamily="18" charset="0"/>
              </a:rPr>
              <a:t> </a:t>
            </a:r>
            <a:r>
              <a:rPr lang="en-GB" b="1" dirty="0">
                <a:solidFill>
                  <a:srgbClr val="C00000"/>
                </a:solidFill>
                <a:latin typeface="Calisto MT" panose="02040603050505030304" pitchFamily="18" charset="0"/>
              </a:rPr>
              <a:t>IN MIND </a:t>
            </a:r>
          </a:p>
        </p:txBody>
      </p:sp>
      <p:sp>
        <p:nvSpPr>
          <p:cNvPr id="5" name="Content Placeholder 2">
            <a:extLst>
              <a:ext uri="{FF2B5EF4-FFF2-40B4-BE49-F238E27FC236}">
                <a16:creationId xmlns:a16="http://schemas.microsoft.com/office/drawing/2014/main" id="{F9823345-2C86-471F-BCD2-4DE421476D0C}"/>
              </a:ext>
            </a:extLst>
          </p:cNvPr>
          <p:cNvSpPr>
            <a:spLocks noGrp="1"/>
          </p:cNvSpPr>
          <p:nvPr>
            <p:ph idx="1"/>
          </p:nvPr>
        </p:nvSpPr>
        <p:spPr>
          <a:xfrm>
            <a:off x="453150" y="2564904"/>
            <a:ext cx="8229600" cy="2160240"/>
          </a:xfrm>
        </p:spPr>
        <p:txBody>
          <a:bodyPr>
            <a:noAutofit/>
          </a:bodyPr>
          <a:lstStyle/>
          <a:p>
            <a:pPr marL="0" indent="0" algn="ctr">
              <a:buNone/>
            </a:pPr>
            <a:r>
              <a:rPr lang="en-GB" sz="2500" dirty="0">
                <a:latin typeface="Calisto MT" panose="02040603050505030304" pitchFamily="18" charset="0"/>
              </a:rPr>
              <a:t>Keeping in mind the term inequality, we can not say it is always undesirable. </a:t>
            </a:r>
          </a:p>
          <a:p>
            <a:pPr marL="0" indent="0" algn="ctr">
              <a:buNone/>
            </a:pPr>
            <a:r>
              <a:rPr lang="en-GB" sz="2500" dirty="0">
                <a:latin typeface="Calisto MT" panose="02040603050505030304" pitchFamily="18" charset="0"/>
              </a:rPr>
              <a:t>Higher incomes could, of course, be derived from exploiting others and through unfair behaviour, but they could also be an appropriate reward for obtaining new skills and/or working harder in activities that also increase the welfare of others. </a:t>
            </a:r>
          </a:p>
        </p:txBody>
      </p:sp>
    </p:spTree>
    <p:extLst>
      <p:ext uri="{BB962C8B-B14F-4D97-AF65-F5344CB8AC3E}">
        <p14:creationId xmlns:p14="http://schemas.microsoft.com/office/powerpoint/2010/main" val="3679178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FB27162-803A-4727-B6F7-40CDB51193E8}"/>
              </a:ext>
            </a:extLst>
          </p:cNvPr>
          <p:cNvSpPr>
            <a:spLocks noGrp="1"/>
          </p:cNvSpPr>
          <p:nvPr>
            <p:ph type="title"/>
          </p:nvPr>
        </p:nvSpPr>
        <p:spPr>
          <a:xfrm>
            <a:off x="395536" y="669169"/>
            <a:ext cx="8352928" cy="1706562"/>
          </a:xfrm>
        </p:spPr>
        <p:txBody>
          <a:bodyPr>
            <a:normAutofit/>
          </a:bodyPr>
          <a:lstStyle/>
          <a:p>
            <a:r>
              <a:rPr lang="en-GB" sz="2600" dirty="0">
                <a:latin typeface="Calisto MT" panose="02040603050505030304" pitchFamily="18" charset="0"/>
              </a:rPr>
              <a:t>The case of International trade – income inequality in </a:t>
            </a:r>
            <a:r>
              <a:rPr lang="en-GB" sz="2600" b="1" dirty="0">
                <a:solidFill>
                  <a:srgbClr val="C00000"/>
                </a:solidFill>
                <a:latin typeface="Calisto MT" panose="02040603050505030304" pitchFamily="18" charset="0"/>
              </a:rPr>
              <a:t>US</a:t>
            </a:r>
          </a:p>
        </p:txBody>
      </p:sp>
      <p:sp>
        <p:nvSpPr>
          <p:cNvPr id="5" name="Content Placeholder 4">
            <a:extLst>
              <a:ext uri="{FF2B5EF4-FFF2-40B4-BE49-F238E27FC236}">
                <a16:creationId xmlns:a16="http://schemas.microsoft.com/office/drawing/2014/main" id="{12DD1AEE-FB5A-463F-B6D2-8DE96F08A6D3}"/>
              </a:ext>
            </a:extLst>
          </p:cNvPr>
          <p:cNvSpPr>
            <a:spLocks noGrp="1"/>
          </p:cNvSpPr>
          <p:nvPr>
            <p:ph idx="1"/>
          </p:nvPr>
        </p:nvSpPr>
        <p:spPr>
          <a:xfrm>
            <a:off x="755576" y="2375731"/>
            <a:ext cx="8229600" cy="4525963"/>
          </a:xfrm>
        </p:spPr>
        <p:txBody>
          <a:bodyPr>
            <a:normAutofit/>
          </a:bodyPr>
          <a:lstStyle/>
          <a:p>
            <a:pPr>
              <a:lnSpc>
                <a:spcPct val="100000"/>
              </a:lnSpc>
            </a:pPr>
            <a:r>
              <a:rPr lang="en-GB" sz="2400" dirty="0">
                <a:latin typeface="Calisto MT" panose="02040603050505030304" pitchFamily="18" charset="0"/>
              </a:rPr>
              <a:t>International trade has small share of growing income inequality. The minor role played by trade suggests that any policy that focuses narrowly on trade to deal with this problem is likely to be ineffective. </a:t>
            </a:r>
          </a:p>
          <a:p>
            <a:pPr>
              <a:lnSpc>
                <a:spcPct val="100000"/>
              </a:lnSpc>
            </a:pPr>
            <a:endParaRPr lang="en-GB" sz="800" dirty="0">
              <a:latin typeface="Calisto MT" panose="02040603050505030304" pitchFamily="18" charset="0"/>
            </a:endParaRPr>
          </a:p>
          <a:p>
            <a:pPr>
              <a:lnSpc>
                <a:spcPct val="150000"/>
              </a:lnSpc>
            </a:pPr>
            <a:r>
              <a:rPr lang="en-GB" sz="2400" dirty="0">
                <a:latin typeface="Calisto MT" panose="02040603050505030304" pitchFamily="18" charset="0"/>
              </a:rPr>
              <a:t>Instead the response should be :</a:t>
            </a:r>
          </a:p>
          <a:p>
            <a:pPr marL="857250" lvl="1" indent="-514350">
              <a:lnSpc>
                <a:spcPct val="100000"/>
              </a:lnSpc>
              <a:buFont typeface="+mj-lt"/>
              <a:buAutoNum type="arabicPeriod"/>
            </a:pPr>
            <a:r>
              <a:rPr lang="en-GB" sz="2200" dirty="0">
                <a:latin typeface="Calisto MT" panose="02040603050505030304" pitchFamily="18" charset="0"/>
              </a:rPr>
              <a:t>To use </a:t>
            </a:r>
            <a:r>
              <a:rPr lang="en-GB" sz="2200" b="1" dirty="0">
                <a:solidFill>
                  <a:schemeClr val="accent2"/>
                </a:solidFill>
                <a:latin typeface="Calisto MT" panose="02040603050505030304" pitchFamily="18" charset="0"/>
              </a:rPr>
              <a:t>tax system </a:t>
            </a:r>
            <a:r>
              <a:rPr lang="en-GB" sz="2200" dirty="0">
                <a:latin typeface="Calisto MT" panose="02040603050505030304" pitchFamily="18" charset="0"/>
              </a:rPr>
              <a:t>to improve income distribution </a:t>
            </a:r>
          </a:p>
          <a:p>
            <a:pPr marL="857250" lvl="1" indent="-514350">
              <a:lnSpc>
                <a:spcPct val="100000"/>
              </a:lnSpc>
              <a:buFont typeface="+mj-lt"/>
              <a:buAutoNum type="arabicPeriod"/>
            </a:pPr>
            <a:endParaRPr lang="en-GB" sz="1100" dirty="0">
              <a:latin typeface="Calisto MT" panose="02040603050505030304" pitchFamily="18" charset="0"/>
            </a:endParaRPr>
          </a:p>
          <a:p>
            <a:pPr marL="857250" lvl="1" indent="-514350">
              <a:lnSpc>
                <a:spcPct val="100000"/>
              </a:lnSpc>
              <a:buFont typeface="+mj-lt"/>
              <a:buAutoNum type="arabicPeriod"/>
            </a:pPr>
            <a:r>
              <a:rPr lang="en-GB" sz="2200" dirty="0">
                <a:latin typeface="Calisto MT" panose="02040603050505030304" pitchFamily="18" charset="0"/>
              </a:rPr>
              <a:t>To set </a:t>
            </a:r>
            <a:r>
              <a:rPr lang="en-GB" sz="2200" b="1" dirty="0">
                <a:solidFill>
                  <a:schemeClr val="accent2"/>
                </a:solidFill>
                <a:latin typeface="Calisto MT" panose="02040603050505030304" pitchFamily="18" charset="0"/>
              </a:rPr>
              <a:t>adjustment policies</a:t>
            </a:r>
            <a:r>
              <a:rPr lang="en-GB" sz="2200" dirty="0">
                <a:latin typeface="Calisto MT" panose="02040603050505030304" pitchFamily="18" charset="0"/>
              </a:rPr>
              <a:t> to deal more generally with worker and community dislocation. </a:t>
            </a:r>
          </a:p>
        </p:txBody>
      </p:sp>
    </p:spTree>
    <p:extLst>
      <p:ext uri="{BB962C8B-B14F-4D97-AF65-F5344CB8AC3E}">
        <p14:creationId xmlns:p14="http://schemas.microsoft.com/office/powerpoint/2010/main" val="1242478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0B9BA6FE-1EAF-46F2-9768-463A32508FEF}"/>
              </a:ext>
            </a:extLst>
          </p:cNvPr>
          <p:cNvSpPr/>
          <p:nvPr/>
        </p:nvSpPr>
        <p:spPr>
          <a:xfrm>
            <a:off x="350883" y="2996952"/>
            <a:ext cx="8442234" cy="1231106"/>
          </a:xfrm>
          <a:prstGeom prst="rect">
            <a:avLst/>
          </a:prstGeom>
          <a:ln>
            <a:solidFill>
              <a:schemeClr val="tx2">
                <a:lumMod val="60000"/>
                <a:lumOff val="40000"/>
              </a:schemeClr>
            </a:solidFill>
          </a:ln>
        </p:spPr>
        <p:txBody>
          <a:bodyPr wrap="square">
            <a:spAutoFit/>
          </a:bodyPr>
          <a:lstStyle/>
          <a:p>
            <a:pPr algn="ctr"/>
            <a:r>
              <a:rPr lang="it-IT" sz="3700" dirty="0">
                <a:latin typeface="Calisto MT" panose="02040603050505030304" pitchFamily="18" charset="0"/>
              </a:rPr>
              <a:t>A </a:t>
            </a:r>
            <a:r>
              <a:rPr lang="it-IT" sz="3700" dirty="0" err="1">
                <a:latin typeface="Calisto MT" panose="02040603050505030304" pitchFamily="18" charset="0"/>
              </a:rPr>
              <a:t>very</a:t>
            </a:r>
            <a:r>
              <a:rPr lang="it-IT" sz="3700" dirty="0">
                <a:latin typeface="Calisto MT" panose="02040603050505030304" pitchFamily="18" charset="0"/>
              </a:rPr>
              <a:t> brief review</a:t>
            </a:r>
          </a:p>
          <a:p>
            <a:pPr algn="ctr"/>
            <a:r>
              <a:rPr lang="it-IT" sz="3700" dirty="0">
                <a:latin typeface="Calisto MT" panose="02040603050505030304" pitchFamily="18" charset="0"/>
              </a:rPr>
              <a:t> </a:t>
            </a:r>
            <a:r>
              <a:rPr lang="it-IT" sz="3700" dirty="0" err="1">
                <a:latin typeface="Calisto MT" panose="02040603050505030304" pitchFamily="18" charset="0"/>
              </a:rPr>
              <a:t>Stolper</a:t>
            </a:r>
            <a:r>
              <a:rPr lang="it-IT" sz="3700" dirty="0">
                <a:latin typeface="Calisto MT" panose="02040603050505030304" pitchFamily="18" charset="0"/>
              </a:rPr>
              <a:t>-Samuelson </a:t>
            </a:r>
            <a:r>
              <a:rPr lang="it-IT" sz="3700" dirty="0" err="1">
                <a:latin typeface="Calisto MT" panose="02040603050505030304" pitchFamily="18" charset="0"/>
              </a:rPr>
              <a:t>Theorem</a:t>
            </a:r>
            <a:endParaRPr lang="it-IT" sz="3700" dirty="0">
              <a:latin typeface="Calisto MT" panose="02040603050505030304" pitchFamily="18" charset="0"/>
            </a:endParaRPr>
          </a:p>
        </p:txBody>
      </p:sp>
    </p:spTree>
    <p:extLst>
      <p:ext uri="{BB962C8B-B14F-4D97-AF65-F5344CB8AC3E}">
        <p14:creationId xmlns:p14="http://schemas.microsoft.com/office/powerpoint/2010/main" val="2321313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AF25D08B-496A-40B5-A3AD-7BC390730C1E}"/>
              </a:ext>
            </a:extLst>
          </p:cNvPr>
          <p:cNvPicPr>
            <a:picLocks noChangeAspect="1"/>
          </p:cNvPicPr>
          <p:nvPr/>
        </p:nvPicPr>
        <p:blipFill>
          <a:blip r:embed="rId2"/>
          <a:stretch>
            <a:fillRect/>
          </a:stretch>
        </p:blipFill>
        <p:spPr>
          <a:xfrm>
            <a:off x="1115616" y="1988840"/>
            <a:ext cx="6480720" cy="3611795"/>
          </a:xfrm>
          <a:prstGeom prst="rect">
            <a:avLst/>
          </a:prstGeom>
          <a:ln>
            <a:solidFill>
              <a:schemeClr val="tx1"/>
            </a:solidFill>
          </a:ln>
        </p:spPr>
      </p:pic>
      <p:sp>
        <p:nvSpPr>
          <p:cNvPr id="5" name="CasellaDiTesto 4">
            <a:extLst>
              <a:ext uri="{FF2B5EF4-FFF2-40B4-BE49-F238E27FC236}">
                <a16:creationId xmlns:a16="http://schemas.microsoft.com/office/drawing/2014/main" id="{238A25B5-4E5E-450A-AD62-C68A070AE32C}"/>
              </a:ext>
            </a:extLst>
          </p:cNvPr>
          <p:cNvSpPr txBox="1"/>
          <p:nvPr/>
        </p:nvSpPr>
        <p:spPr>
          <a:xfrm>
            <a:off x="2978039" y="980728"/>
            <a:ext cx="2890105" cy="769441"/>
          </a:xfrm>
          <a:prstGeom prst="rect">
            <a:avLst/>
          </a:prstGeom>
          <a:noFill/>
          <a:ln>
            <a:solidFill>
              <a:schemeClr val="accent2">
                <a:lumMod val="50000"/>
              </a:schemeClr>
            </a:solidFill>
          </a:ln>
        </p:spPr>
        <p:txBody>
          <a:bodyPr wrap="square" rtlCol="0">
            <a:spAutoFit/>
          </a:bodyPr>
          <a:lstStyle/>
          <a:p>
            <a:pPr algn="ctr"/>
            <a:r>
              <a:rPr lang="it-IT" sz="4400" dirty="0">
                <a:latin typeface="Calisto MT" panose="02040603050505030304" pitchFamily="18" charset="0"/>
              </a:rPr>
              <a:t>H-O model</a:t>
            </a:r>
          </a:p>
        </p:txBody>
      </p:sp>
      <p:sp>
        <p:nvSpPr>
          <p:cNvPr id="2" name="CasellaDiTesto 1">
            <a:extLst>
              <a:ext uri="{FF2B5EF4-FFF2-40B4-BE49-F238E27FC236}">
                <a16:creationId xmlns:a16="http://schemas.microsoft.com/office/drawing/2014/main" id="{722475DE-E2B7-4D68-973D-4719F1061400}"/>
              </a:ext>
            </a:extLst>
          </p:cNvPr>
          <p:cNvSpPr txBox="1"/>
          <p:nvPr/>
        </p:nvSpPr>
        <p:spPr>
          <a:xfrm>
            <a:off x="971600" y="5685417"/>
            <a:ext cx="7416824" cy="307777"/>
          </a:xfrm>
          <a:prstGeom prst="rect">
            <a:avLst/>
          </a:prstGeom>
          <a:noFill/>
        </p:spPr>
        <p:txBody>
          <a:bodyPr wrap="square" rtlCol="0">
            <a:spAutoFit/>
          </a:bodyPr>
          <a:lstStyle/>
          <a:p>
            <a:r>
              <a:rPr lang="en-GB" sz="1400" dirty="0"/>
              <a:t>Source: Dominick Salvatore, 2008. Economia </a:t>
            </a:r>
            <a:r>
              <a:rPr lang="en-GB" sz="1400" dirty="0" err="1"/>
              <a:t>Internazionale</a:t>
            </a:r>
            <a:r>
              <a:rPr lang="en-GB" sz="1400" dirty="0"/>
              <a:t>, Vol.1. Etas; 2 </a:t>
            </a:r>
            <a:r>
              <a:rPr lang="en-GB" sz="1400" dirty="0" err="1"/>
              <a:t>edizione</a:t>
            </a:r>
            <a:r>
              <a:rPr lang="en-GB" sz="1400" dirty="0"/>
              <a:t>.</a:t>
            </a:r>
            <a:endParaRPr lang="it-IT" sz="1400" dirty="0"/>
          </a:p>
        </p:txBody>
      </p:sp>
    </p:spTree>
    <p:extLst>
      <p:ext uri="{BB962C8B-B14F-4D97-AF65-F5344CB8AC3E}">
        <p14:creationId xmlns:p14="http://schemas.microsoft.com/office/powerpoint/2010/main" val="3037674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14E13FD9-BA1B-4CE2-8000-49D99E266AE3}"/>
              </a:ext>
            </a:extLst>
          </p:cNvPr>
          <p:cNvSpPr txBox="1"/>
          <p:nvPr/>
        </p:nvSpPr>
        <p:spPr>
          <a:xfrm>
            <a:off x="2781585" y="1075383"/>
            <a:ext cx="3158567" cy="769441"/>
          </a:xfrm>
          <a:prstGeom prst="rect">
            <a:avLst/>
          </a:prstGeom>
          <a:noFill/>
          <a:ln>
            <a:solidFill>
              <a:schemeClr val="accent2">
                <a:lumMod val="50000"/>
              </a:schemeClr>
            </a:solidFill>
          </a:ln>
        </p:spPr>
        <p:txBody>
          <a:bodyPr wrap="square" rtlCol="0">
            <a:spAutoFit/>
          </a:bodyPr>
          <a:lstStyle/>
          <a:p>
            <a:pPr algn="ctr"/>
            <a:r>
              <a:rPr lang="it-IT" sz="4400" dirty="0">
                <a:latin typeface="Calisto MT" panose="02040603050505030304" pitchFamily="18" charset="0"/>
              </a:rPr>
              <a:t>FPE model</a:t>
            </a:r>
          </a:p>
        </p:txBody>
      </p:sp>
      <p:pic>
        <p:nvPicPr>
          <p:cNvPr id="5" name="Immagine 4">
            <a:extLst>
              <a:ext uri="{FF2B5EF4-FFF2-40B4-BE49-F238E27FC236}">
                <a16:creationId xmlns:a16="http://schemas.microsoft.com/office/drawing/2014/main" id="{5DD0AE57-68C3-4B51-B8D8-FCDDEDF0FBB9}"/>
              </a:ext>
            </a:extLst>
          </p:cNvPr>
          <p:cNvPicPr>
            <a:picLocks noChangeAspect="1"/>
          </p:cNvPicPr>
          <p:nvPr/>
        </p:nvPicPr>
        <p:blipFill>
          <a:blip r:embed="rId2"/>
          <a:stretch>
            <a:fillRect/>
          </a:stretch>
        </p:blipFill>
        <p:spPr>
          <a:xfrm>
            <a:off x="1523661" y="2204864"/>
            <a:ext cx="6144683" cy="3456384"/>
          </a:xfrm>
          <a:prstGeom prst="rect">
            <a:avLst/>
          </a:prstGeom>
          <a:ln>
            <a:solidFill>
              <a:schemeClr val="tx1"/>
            </a:solidFill>
          </a:ln>
        </p:spPr>
      </p:pic>
      <p:sp>
        <p:nvSpPr>
          <p:cNvPr id="6" name="CasellaDiTesto 5">
            <a:extLst>
              <a:ext uri="{FF2B5EF4-FFF2-40B4-BE49-F238E27FC236}">
                <a16:creationId xmlns:a16="http://schemas.microsoft.com/office/drawing/2014/main" id="{CC5C4176-4E0D-4916-8199-BFA6C81DA2E1}"/>
              </a:ext>
            </a:extLst>
          </p:cNvPr>
          <p:cNvSpPr txBox="1"/>
          <p:nvPr/>
        </p:nvSpPr>
        <p:spPr>
          <a:xfrm>
            <a:off x="1403648" y="5713909"/>
            <a:ext cx="7416824" cy="307777"/>
          </a:xfrm>
          <a:prstGeom prst="rect">
            <a:avLst/>
          </a:prstGeom>
          <a:noFill/>
        </p:spPr>
        <p:txBody>
          <a:bodyPr wrap="square" rtlCol="0">
            <a:spAutoFit/>
          </a:bodyPr>
          <a:lstStyle/>
          <a:p>
            <a:r>
              <a:rPr lang="en-GB" sz="1400" dirty="0"/>
              <a:t>Source: Dominick Salvatore, 2008. Economia </a:t>
            </a:r>
            <a:r>
              <a:rPr lang="en-GB" sz="1400" dirty="0" err="1"/>
              <a:t>Internazionale</a:t>
            </a:r>
            <a:r>
              <a:rPr lang="en-GB" sz="1400" dirty="0"/>
              <a:t>, Vol.1. Etas; 2 </a:t>
            </a:r>
            <a:r>
              <a:rPr lang="en-GB" sz="1400" dirty="0" err="1"/>
              <a:t>edizione</a:t>
            </a:r>
            <a:r>
              <a:rPr lang="en-GB" sz="1400" dirty="0"/>
              <a:t>.</a:t>
            </a:r>
            <a:endParaRPr lang="it-IT" sz="1400" dirty="0"/>
          </a:p>
        </p:txBody>
      </p:sp>
    </p:spTree>
    <p:extLst>
      <p:ext uri="{BB962C8B-B14F-4D97-AF65-F5344CB8AC3E}">
        <p14:creationId xmlns:p14="http://schemas.microsoft.com/office/powerpoint/2010/main" val="998132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B3D3B95F-DD1B-4275-A55E-C49132D9D9E3}"/>
              </a:ext>
            </a:extLst>
          </p:cNvPr>
          <p:cNvSpPr/>
          <p:nvPr/>
        </p:nvSpPr>
        <p:spPr>
          <a:xfrm>
            <a:off x="353264" y="3081154"/>
            <a:ext cx="8442234" cy="707886"/>
          </a:xfrm>
          <a:prstGeom prst="rect">
            <a:avLst/>
          </a:prstGeom>
          <a:ln>
            <a:solidFill>
              <a:schemeClr val="tx2">
                <a:lumMod val="60000"/>
                <a:lumOff val="40000"/>
              </a:schemeClr>
            </a:solidFill>
          </a:ln>
        </p:spPr>
        <p:txBody>
          <a:bodyPr wrap="square">
            <a:spAutoFit/>
          </a:bodyPr>
          <a:lstStyle/>
          <a:p>
            <a:r>
              <a:rPr lang="it-IT" sz="4000" dirty="0" err="1">
                <a:latin typeface="Calisto MT" panose="02040603050505030304" pitchFamily="18" charset="0"/>
              </a:rPr>
              <a:t>Critics</a:t>
            </a:r>
            <a:r>
              <a:rPr lang="it-IT" sz="4000" dirty="0">
                <a:latin typeface="Calisto MT" panose="02040603050505030304" pitchFamily="18" charset="0"/>
              </a:rPr>
              <a:t> to </a:t>
            </a:r>
            <a:r>
              <a:rPr lang="it-IT" sz="4000" dirty="0" err="1">
                <a:latin typeface="Calisto MT" panose="02040603050505030304" pitchFamily="18" charset="0"/>
              </a:rPr>
              <a:t>Stolper</a:t>
            </a:r>
            <a:r>
              <a:rPr lang="it-IT" sz="4000" dirty="0">
                <a:latin typeface="Calisto MT" panose="02040603050505030304" pitchFamily="18" charset="0"/>
              </a:rPr>
              <a:t>-Samuelson </a:t>
            </a:r>
            <a:r>
              <a:rPr lang="it-IT" sz="4000" dirty="0" err="1">
                <a:latin typeface="Calisto MT" panose="02040603050505030304" pitchFamily="18" charset="0"/>
              </a:rPr>
              <a:t>Theorem</a:t>
            </a:r>
            <a:endParaRPr lang="it-IT" sz="3700" dirty="0">
              <a:latin typeface="Calisto MT" panose="02040603050505030304" pitchFamily="18" charset="0"/>
            </a:endParaRPr>
          </a:p>
        </p:txBody>
      </p:sp>
    </p:spTree>
    <p:extLst>
      <p:ext uri="{BB962C8B-B14F-4D97-AF65-F5344CB8AC3E}">
        <p14:creationId xmlns:p14="http://schemas.microsoft.com/office/powerpoint/2010/main" val="4142447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96A18B97-1F35-439B-8A09-7B15DBA1B8C5}"/>
              </a:ext>
            </a:extLst>
          </p:cNvPr>
          <p:cNvSpPr/>
          <p:nvPr/>
        </p:nvSpPr>
        <p:spPr>
          <a:xfrm>
            <a:off x="1115616" y="3075057"/>
            <a:ext cx="7173445" cy="707886"/>
          </a:xfrm>
          <a:prstGeom prst="rect">
            <a:avLst/>
          </a:prstGeom>
          <a:ln>
            <a:solidFill>
              <a:schemeClr val="bg1"/>
            </a:solidFill>
          </a:ln>
        </p:spPr>
        <p:txBody>
          <a:bodyPr wrap="square">
            <a:spAutoFit/>
          </a:bodyPr>
          <a:lstStyle/>
          <a:p>
            <a:pPr marL="742950" indent="-742950" algn="ctr">
              <a:buFont typeface="+mj-lt"/>
              <a:buAutoNum type="arabicPeriod"/>
            </a:pPr>
            <a:r>
              <a:rPr lang="it-IT" sz="4000" dirty="0">
                <a:latin typeface="Calisto MT" panose="02040603050505030304" pitchFamily="18" charset="0"/>
              </a:rPr>
              <a:t>The China case: </a:t>
            </a:r>
            <a:r>
              <a:rPr lang="it-IT" sz="4000" dirty="0" err="1">
                <a:latin typeface="Calisto MT" panose="02040603050505030304" pitchFamily="18" charset="0"/>
              </a:rPr>
              <a:t>technology</a:t>
            </a:r>
            <a:endParaRPr lang="it-IT" sz="3700" dirty="0">
              <a:latin typeface="Calisto MT" panose="02040603050505030304" pitchFamily="18" charset="0"/>
            </a:endParaRPr>
          </a:p>
        </p:txBody>
      </p:sp>
    </p:spTree>
    <p:extLst>
      <p:ext uri="{BB962C8B-B14F-4D97-AF65-F5344CB8AC3E}">
        <p14:creationId xmlns:p14="http://schemas.microsoft.com/office/powerpoint/2010/main" val="257516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mmagine che contiene mappa&#10;&#10;Descrizione generata automaticamente">
            <a:extLst>
              <a:ext uri="{FF2B5EF4-FFF2-40B4-BE49-F238E27FC236}">
                <a16:creationId xmlns:a16="http://schemas.microsoft.com/office/drawing/2014/main" id="{00BE577C-1D21-447B-B775-E83EF7773A95}"/>
              </a:ext>
            </a:extLst>
          </p:cNvPr>
          <p:cNvPicPr>
            <a:picLocks noChangeAspect="1"/>
          </p:cNvPicPr>
          <p:nvPr/>
        </p:nvPicPr>
        <p:blipFill>
          <a:blip r:embed="rId2"/>
          <a:stretch>
            <a:fillRect/>
          </a:stretch>
        </p:blipFill>
        <p:spPr>
          <a:xfrm>
            <a:off x="2182713" y="1052736"/>
            <a:ext cx="4981575" cy="4267200"/>
          </a:xfrm>
          <a:prstGeom prst="rect">
            <a:avLst/>
          </a:prstGeom>
          <a:ln>
            <a:solidFill>
              <a:schemeClr val="tx1"/>
            </a:solidFill>
          </a:ln>
        </p:spPr>
      </p:pic>
      <p:sp>
        <p:nvSpPr>
          <p:cNvPr id="6" name="CasellaDiTesto 5">
            <a:extLst>
              <a:ext uri="{FF2B5EF4-FFF2-40B4-BE49-F238E27FC236}">
                <a16:creationId xmlns:a16="http://schemas.microsoft.com/office/drawing/2014/main" id="{0F5BBAC7-21A8-4C0F-9345-E7552F79E475}"/>
              </a:ext>
            </a:extLst>
          </p:cNvPr>
          <p:cNvSpPr txBox="1"/>
          <p:nvPr/>
        </p:nvSpPr>
        <p:spPr>
          <a:xfrm>
            <a:off x="1907704" y="5373216"/>
            <a:ext cx="6192688" cy="1200329"/>
          </a:xfrm>
          <a:prstGeom prst="rect">
            <a:avLst/>
          </a:prstGeom>
          <a:noFill/>
        </p:spPr>
        <p:txBody>
          <a:bodyPr wrap="square" rtlCol="0">
            <a:spAutoFit/>
          </a:bodyPr>
          <a:lstStyle/>
          <a:p>
            <a:r>
              <a:rPr lang="en-US" sz="1200" dirty="0"/>
              <a:t>Source: Data of </a:t>
            </a:r>
            <a:r>
              <a:rPr lang="en-US" sz="1200" dirty="0" err="1"/>
              <a:t>labour</a:t>
            </a:r>
            <a:r>
              <a:rPr lang="en-US" sz="1200" dirty="0"/>
              <a:t> income share are obtained from Hsueh and Li (1999); data for 1996 to</a:t>
            </a:r>
          </a:p>
          <a:p>
            <a:r>
              <a:rPr lang="en-US" sz="1200" dirty="0"/>
              <a:t>2003 and 2003 to 2006 are from the China Statistical Yearbook; for 2004, the data are</a:t>
            </a:r>
          </a:p>
          <a:p>
            <a:r>
              <a:rPr lang="en-US" sz="1200" dirty="0"/>
              <a:t>calculated through a cubic natural spline interpolation method. Degrees of trade dependency are</a:t>
            </a:r>
          </a:p>
          <a:p>
            <a:r>
              <a:rPr lang="en-US" sz="1200" dirty="0"/>
              <a:t>calculated based on the China Statistical Yearbook. Owing to the large portion of processing</a:t>
            </a:r>
          </a:p>
          <a:p>
            <a:r>
              <a:rPr lang="en-US" sz="1200" dirty="0"/>
              <a:t>trade in China, it is preferable to use the export dependence ratio instead of trade dependence</a:t>
            </a:r>
          </a:p>
          <a:p>
            <a:r>
              <a:rPr lang="en-US" sz="1200" dirty="0"/>
              <a:t>ratio when measuring trade openness.</a:t>
            </a:r>
            <a:endParaRPr lang="it-IT" sz="1200" dirty="0"/>
          </a:p>
        </p:txBody>
      </p:sp>
    </p:spTree>
    <p:extLst>
      <p:ext uri="{BB962C8B-B14F-4D97-AF65-F5344CB8AC3E}">
        <p14:creationId xmlns:p14="http://schemas.microsoft.com/office/powerpoint/2010/main" val="1397761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AC476B40-93F3-4F8D-B1A2-74355262122F}"/>
              </a:ext>
            </a:extLst>
          </p:cNvPr>
          <p:cNvSpPr txBox="1"/>
          <p:nvPr/>
        </p:nvSpPr>
        <p:spPr>
          <a:xfrm>
            <a:off x="683568" y="1699061"/>
            <a:ext cx="7776864" cy="3170099"/>
          </a:xfrm>
          <a:prstGeom prst="rect">
            <a:avLst/>
          </a:prstGeom>
          <a:noFill/>
        </p:spPr>
        <p:txBody>
          <a:bodyPr wrap="square" rtlCol="0">
            <a:spAutoFit/>
          </a:bodyPr>
          <a:lstStyle/>
          <a:p>
            <a:pPr marL="285750" indent="-285750">
              <a:buFont typeface="Arial" panose="020B0604020202020204" pitchFamily="34" charset="0"/>
              <a:buChar char="•"/>
            </a:pPr>
            <a:r>
              <a:rPr lang="it-IT" sz="4000" dirty="0" err="1">
                <a:latin typeface="Calisto MT" panose="02040603050505030304" pitchFamily="18" charset="0"/>
              </a:rPr>
              <a:t>Theoretical</a:t>
            </a:r>
            <a:r>
              <a:rPr lang="it-IT" sz="4000" dirty="0">
                <a:latin typeface="Calisto MT" panose="02040603050505030304" pitchFamily="18" charset="0"/>
              </a:rPr>
              <a:t> model</a:t>
            </a:r>
          </a:p>
          <a:p>
            <a:pPr marL="285750" indent="-285750">
              <a:buFont typeface="Arial" panose="020B0604020202020204" pitchFamily="34" charset="0"/>
              <a:buChar char="•"/>
            </a:pPr>
            <a:endParaRPr lang="it-IT" sz="4000" dirty="0">
              <a:latin typeface="Calisto MT" panose="02040603050505030304" pitchFamily="18" charset="0"/>
            </a:endParaRPr>
          </a:p>
          <a:p>
            <a:pPr marL="285750" indent="-285750">
              <a:buFont typeface="Arial" panose="020B0604020202020204" pitchFamily="34" charset="0"/>
              <a:buChar char="•"/>
            </a:pPr>
            <a:r>
              <a:rPr lang="it-IT" sz="4000" dirty="0" err="1">
                <a:latin typeface="Calisto MT" panose="02040603050505030304" pitchFamily="18" charset="0"/>
              </a:rPr>
              <a:t>Empirical</a:t>
            </a:r>
            <a:r>
              <a:rPr lang="it-IT" sz="4000" dirty="0">
                <a:latin typeface="Calisto MT" panose="02040603050505030304" pitchFamily="18" charset="0"/>
              </a:rPr>
              <a:t> model</a:t>
            </a:r>
          </a:p>
          <a:p>
            <a:pPr marL="285750" indent="-285750">
              <a:buFont typeface="Arial" panose="020B0604020202020204" pitchFamily="34" charset="0"/>
              <a:buChar char="•"/>
            </a:pPr>
            <a:endParaRPr lang="it-IT" sz="4000" dirty="0">
              <a:latin typeface="Calisto MT" panose="02040603050505030304" pitchFamily="18" charset="0"/>
            </a:endParaRPr>
          </a:p>
          <a:p>
            <a:r>
              <a:rPr lang="it-IT" sz="4000" dirty="0" err="1">
                <a:latin typeface="Calisto MT" panose="02040603050505030304" pitchFamily="18" charset="0"/>
              </a:rPr>
              <a:t>Both</a:t>
            </a:r>
            <a:r>
              <a:rPr lang="it-IT" sz="4000" dirty="0">
                <a:latin typeface="Calisto MT" panose="02040603050505030304" pitchFamily="18" charset="0"/>
              </a:rPr>
              <a:t> by X. Huang, S. </a:t>
            </a:r>
            <a:r>
              <a:rPr lang="it-IT" sz="4000" dirty="0" err="1">
                <a:latin typeface="Calisto MT" panose="02040603050505030304" pitchFamily="18" charset="0"/>
              </a:rPr>
              <a:t>Xu</a:t>
            </a:r>
            <a:r>
              <a:rPr lang="it-IT" sz="4000" dirty="0">
                <a:latin typeface="Calisto MT" panose="02040603050505030304" pitchFamily="18" charset="0"/>
              </a:rPr>
              <a:t> and J. Lu</a:t>
            </a:r>
          </a:p>
        </p:txBody>
      </p:sp>
    </p:spTree>
    <p:extLst>
      <p:ext uri="{BB962C8B-B14F-4D97-AF65-F5344CB8AC3E}">
        <p14:creationId xmlns:p14="http://schemas.microsoft.com/office/powerpoint/2010/main" val="3515283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id="{9D8A7AB0-C70A-48DD-90E5-CF56CF6FAFE9}"/>
              </a:ext>
            </a:extLst>
          </p:cNvPr>
          <p:cNvSpPr>
            <a:spLocks noGrp="1"/>
          </p:cNvSpPr>
          <p:nvPr>
            <p:ph idx="1"/>
          </p:nvPr>
        </p:nvSpPr>
        <p:spPr>
          <a:xfrm>
            <a:off x="1763688" y="980728"/>
            <a:ext cx="6264696" cy="5328592"/>
          </a:xfrm>
          <a:ln>
            <a:solidFill>
              <a:schemeClr val="tx2">
                <a:lumMod val="60000"/>
                <a:lumOff val="40000"/>
              </a:schemeClr>
            </a:solidFill>
          </a:ln>
        </p:spPr>
        <p:txBody>
          <a:bodyPr>
            <a:normAutofit fontScale="92500" lnSpcReduction="20000"/>
          </a:bodyPr>
          <a:lstStyle/>
          <a:p>
            <a:pPr marL="0" indent="0" algn="ctr">
              <a:buNone/>
            </a:pPr>
            <a:endParaRPr lang="it-IT" sz="4100" b="1" dirty="0">
              <a:solidFill>
                <a:schemeClr val="accent2">
                  <a:lumMod val="75000"/>
                </a:schemeClr>
              </a:solidFill>
              <a:latin typeface="Calisto MT" panose="02040603050505030304" pitchFamily="18" charset="0"/>
            </a:endParaRPr>
          </a:p>
          <a:p>
            <a:pPr marL="0" indent="0" algn="ctr">
              <a:buNone/>
            </a:pPr>
            <a:r>
              <a:rPr lang="it-IT" sz="4400" b="1" dirty="0">
                <a:solidFill>
                  <a:schemeClr val="accent2">
                    <a:lumMod val="75000"/>
                  </a:schemeClr>
                </a:solidFill>
                <a:latin typeface="Calisto MT" panose="02040603050505030304" pitchFamily="18" charset="0"/>
              </a:rPr>
              <a:t>Index</a:t>
            </a:r>
          </a:p>
          <a:p>
            <a:pPr marL="0" indent="0">
              <a:buNone/>
            </a:pPr>
            <a:endParaRPr lang="it-IT" sz="2600" dirty="0">
              <a:latin typeface="Calisto MT" panose="02040603050505030304" pitchFamily="18" charset="0"/>
            </a:endParaRPr>
          </a:p>
          <a:p>
            <a:pPr marL="0" indent="0">
              <a:buNone/>
            </a:pPr>
            <a:r>
              <a:rPr lang="it-IT" sz="2600" dirty="0">
                <a:latin typeface="Calisto MT" panose="02040603050505030304" pitchFamily="18" charset="0"/>
              </a:rPr>
              <a:t>1.   </a:t>
            </a:r>
            <a:r>
              <a:rPr lang="it-IT" sz="2600" dirty="0" err="1">
                <a:latin typeface="Calisto MT" panose="02040603050505030304" pitchFamily="18" charset="0"/>
              </a:rPr>
              <a:t>Introduction</a:t>
            </a:r>
            <a:r>
              <a:rPr lang="it-IT" sz="2600" dirty="0">
                <a:latin typeface="Calisto MT" panose="02040603050505030304" pitchFamily="18" charset="0"/>
              </a:rPr>
              <a:t>: the US case</a:t>
            </a:r>
          </a:p>
          <a:p>
            <a:pPr marL="0" indent="0">
              <a:buNone/>
            </a:pPr>
            <a:endParaRPr lang="it-IT" sz="2600" dirty="0">
              <a:latin typeface="Calisto MT" panose="02040603050505030304" pitchFamily="18" charset="0"/>
            </a:endParaRPr>
          </a:p>
          <a:p>
            <a:pPr marL="0" indent="0">
              <a:buNone/>
            </a:pPr>
            <a:r>
              <a:rPr lang="it-IT" sz="2600" dirty="0">
                <a:latin typeface="Calisto MT" panose="02040603050505030304" pitchFamily="18" charset="0"/>
              </a:rPr>
              <a:t>2.   A review of </a:t>
            </a:r>
            <a:r>
              <a:rPr lang="it-IT" sz="2600" dirty="0" err="1">
                <a:latin typeface="Calisto MT" panose="02040603050505030304" pitchFamily="18" charset="0"/>
              </a:rPr>
              <a:t>Stolper</a:t>
            </a:r>
            <a:r>
              <a:rPr lang="it-IT" sz="2600" dirty="0">
                <a:latin typeface="Calisto MT" panose="02040603050505030304" pitchFamily="18" charset="0"/>
              </a:rPr>
              <a:t>-Samuelson </a:t>
            </a:r>
            <a:r>
              <a:rPr lang="it-IT" sz="2600" dirty="0" err="1">
                <a:latin typeface="Calisto MT" panose="02040603050505030304" pitchFamily="18" charset="0"/>
              </a:rPr>
              <a:t>Theorem</a:t>
            </a:r>
            <a:endParaRPr lang="it-IT" sz="2600" dirty="0">
              <a:latin typeface="Calisto MT" panose="02040603050505030304" pitchFamily="18" charset="0"/>
            </a:endParaRPr>
          </a:p>
          <a:p>
            <a:pPr marL="0" indent="0">
              <a:buNone/>
            </a:pPr>
            <a:endParaRPr lang="it-IT" sz="2600" dirty="0">
              <a:latin typeface="Calisto MT" panose="02040603050505030304" pitchFamily="18" charset="0"/>
            </a:endParaRPr>
          </a:p>
          <a:p>
            <a:pPr marL="0" indent="0">
              <a:lnSpc>
                <a:spcPct val="170000"/>
              </a:lnSpc>
              <a:spcBef>
                <a:spcPts val="0"/>
              </a:spcBef>
              <a:buNone/>
            </a:pPr>
            <a:r>
              <a:rPr lang="it-IT" sz="2600" dirty="0">
                <a:latin typeface="Calisto MT" panose="02040603050505030304" pitchFamily="18" charset="0"/>
              </a:rPr>
              <a:t>3.  </a:t>
            </a:r>
            <a:r>
              <a:rPr lang="it-IT" sz="2600" dirty="0" err="1">
                <a:latin typeface="Calisto MT" panose="02040603050505030304" pitchFamily="18" charset="0"/>
              </a:rPr>
              <a:t>Critics</a:t>
            </a:r>
            <a:r>
              <a:rPr lang="it-IT" sz="2600" dirty="0">
                <a:latin typeface="Calisto MT" panose="02040603050505030304" pitchFamily="18" charset="0"/>
              </a:rPr>
              <a:t> to </a:t>
            </a:r>
            <a:r>
              <a:rPr lang="it-IT" sz="2600" dirty="0" err="1">
                <a:latin typeface="Calisto MT" panose="02040603050505030304" pitchFamily="18" charset="0"/>
              </a:rPr>
              <a:t>Stolper</a:t>
            </a:r>
            <a:r>
              <a:rPr lang="it-IT" sz="2600" dirty="0">
                <a:latin typeface="Calisto MT" panose="02040603050505030304" pitchFamily="18" charset="0"/>
              </a:rPr>
              <a:t>-Samuelson </a:t>
            </a:r>
            <a:r>
              <a:rPr lang="it-IT" sz="2600" dirty="0" err="1">
                <a:latin typeface="Calisto MT" panose="02040603050505030304" pitchFamily="18" charset="0"/>
              </a:rPr>
              <a:t>Theorem</a:t>
            </a:r>
            <a:r>
              <a:rPr lang="it-IT" sz="2600" dirty="0">
                <a:latin typeface="Calisto MT" panose="02040603050505030304" pitchFamily="18" charset="0"/>
              </a:rPr>
              <a:t>:</a:t>
            </a:r>
          </a:p>
          <a:p>
            <a:pPr marL="914400" lvl="1" indent="-514350">
              <a:lnSpc>
                <a:spcPct val="170000"/>
              </a:lnSpc>
              <a:buFont typeface="Wingdings" panose="05000000000000000000" pitchFamily="2" charset="2"/>
              <a:buChar char="Ø"/>
            </a:pPr>
            <a:r>
              <a:rPr lang="it-IT" sz="2100" dirty="0">
                <a:latin typeface="Calisto MT" panose="02040603050505030304" pitchFamily="18" charset="0"/>
              </a:rPr>
              <a:t>The China case: </a:t>
            </a:r>
            <a:r>
              <a:rPr lang="it-IT" sz="2100" dirty="0" err="1">
                <a:latin typeface="Calisto MT" panose="02040603050505030304" pitchFamily="18" charset="0"/>
              </a:rPr>
              <a:t>technology</a:t>
            </a:r>
            <a:endParaRPr lang="it-IT" sz="2100" dirty="0">
              <a:latin typeface="Calisto MT" panose="02040603050505030304" pitchFamily="18" charset="0"/>
            </a:endParaRPr>
          </a:p>
          <a:p>
            <a:pPr marL="914400" lvl="1" indent="-514350">
              <a:lnSpc>
                <a:spcPct val="120000"/>
              </a:lnSpc>
              <a:buFont typeface="Wingdings" panose="05000000000000000000" pitchFamily="2" charset="2"/>
              <a:buChar char="Ø"/>
            </a:pPr>
            <a:r>
              <a:rPr lang="it-IT" sz="2100" dirty="0">
                <a:latin typeface="Calisto MT" panose="02040603050505030304" pitchFamily="18" charset="0"/>
              </a:rPr>
              <a:t>The Mexico case: </a:t>
            </a:r>
            <a:r>
              <a:rPr lang="it-IT" sz="2100" dirty="0" err="1">
                <a:latin typeface="Calisto MT" panose="02040603050505030304" pitchFamily="18" charset="0"/>
              </a:rPr>
              <a:t>spatial</a:t>
            </a:r>
            <a:r>
              <a:rPr lang="it-IT" sz="2100" dirty="0">
                <a:latin typeface="Calisto MT" panose="02040603050505030304" pitchFamily="18" charset="0"/>
              </a:rPr>
              <a:t> </a:t>
            </a:r>
            <a:r>
              <a:rPr lang="it-IT" sz="2100" dirty="0" err="1">
                <a:latin typeface="Calisto MT" panose="02040603050505030304" pitchFamily="18" charset="0"/>
              </a:rPr>
              <a:t>dimension</a:t>
            </a:r>
            <a:endParaRPr lang="it-IT" sz="2100" dirty="0">
              <a:latin typeface="Calisto MT" panose="02040603050505030304" pitchFamily="18" charset="0"/>
            </a:endParaRPr>
          </a:p>
          <a:p>
            <a:pPr marL="914400" lvl="1" indent="-514350">
              <a:lnSpc>
                <a:spcPct val="120000"/>
              </a:lnSpc>
              <a:buFont typeface="Wingdings" panose="05000000000000000000" pitchFamily="2" charset="2"/>
              <a:buChar char="Ø"/>
            </a:pPr>
            <a:r>
              <a:rPr lang="it-IT" sz="2100" dirty="0">
                <a:latin typeface="Calisto MT" panose="02040603050505030304" pitchFamily="18" charset="0"/>
              </a:rPr>
              <a:t>Intra-</a:t>
            </a:r>
            <a:r>
              <a:rPr lang="it-IT" sz="2100" dirty="0" err="1">
                <a:latin typeface="Calisto MT" panose="02040603050505030304" pitchFamily="18" charset="0"/>
              </a:rPr>
              <a:t>industry</a:t>
            </a:r>
            <a:r>
              <a:rPr lang="it-IT" sz="2100" dirty="0">
                <a:latin typeface="Calisto MT" panose="02040603050505030304" pitchFamily="18" charset="0"/>
              </a:rPr>
              <a:t> trade </a:t>
            </a:r>
            <a:r>
              <a:rPr lang="it-IT" sz="2100" dirty="0" err="1">
                <a:latin typeface="Calisto MT" panose="02040603050505030304" pitchFamily="18" charset="0"/>
              </a:rPr>
              <a:t>effect</a:t>
            </a:r>
            <a:r>
              <a:rPr lang="it-IT" sz="2100" dirty="0">
                <a:latin typeface="Calisto MT" panose="02040603050505030304" pitchFamily="18" charset="0"/>
              </a:rPr>
              <a:t> on </a:t>
            </a:r>
            <a:r>
              <a:rPr lang="it-IT" sz="2100" dirty="0" err="1">
                <a:latin typeface="Calisto MT" panose="02040603050505030304" pitchFamily="18" charset="0"/>
              </a:rPr>
              <a:t>wages</a:t>
            </a:r>
            <a:endParaRPr lang="it-IT" sz="2100" dirty="0">
              <a:latin typeface="Calisto MT" panose="02040603050505030304" pitchFamily="18" charset="0"/>
            </a:endParaRPr>
          </a:p>
          <a:p>
            <a:pPr marL="400050" lvl="1" indent="0">
              <a:buNone/>
            </a:pPr>
            <a:endParaRPr lang="it-IT" dirty="0">
              <a:latin typeface="Calisto MT" panose="02040603050505030304" pitchFamily="18" charset="0"/>
            </a:endParaRPr>
          </a:p>
          <a:p>
            <a:pPr marL="514350" indent="-514350">
              <a:buAutoNum type="arabicPeriod" startAt="4"/>
            </a:pPr>
            <a:r>
              <a:rPr lang="it-IT" sz="2600" dirty="0" err="1">
                <a:latin typeface="Calisto MT" panose="02040603050505030304" pitchFamily="18" charset="0"/>
              </a:rPr>
              <a:t>Conclusion</a:t>
            </a:r>
            <a:endParaRPr lang="it-IT" dirty="0">
              <a:latin typeface="Calisto MT" panose="02040603050505030304" pitchFamily="18" charset="0"/>
            </a:endParaRPr>
          </a:p>
          <a:p>
            <a:pPr marL="0" indent="0">
              <a:buNone/>
            </a:pPr>
            <a:endParaRPr lang="it-IT" dirty="0">
              <a:latin typeface="Calisto MT" panose="02040603050505030304" pitchFamily="18" charset="0"/>
            </a:endParaRPr>
          </a:p>
        </p:txBody>
      </p:sp>
    </p:spTree>
    <p:extLst>
      <p:ext uri="{BB962C8B-B14F-4D97-AF65-F5344CB8AC3E}">
        <p14:creationId xmlns:p14="http://schemas.microsoft.com/office/powerpoint/2010/main" val="39203622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304C6E9-6762-4349-85EC-239156B33C88}"/>
              </a:ext>
            </a:extLst>
          </p:cNvPr>
          <p:cNvSpPr>
            <a:spLocks noGrp="1"/>
          </p:cNvSpPr>
          <p:nvPr>
            <p:ph type="title"/>
          </p:nvPr>
        </p:nvSpPr>
        <p:spPr>
          <a:xfrm>
            <a:off x="2776772" y="692696"/>
            <a:ext cx="3621088" cy="1143000"/>
          </a:xfrm>
        </p:spPr>
        <p:txBody>
          <a:bodyPr/>
          <a:lstStyle/>
          <a:p>
            <a:r>
              <a:rPr lang="it-IT" b="1" dirty="0" err="1">
                <a:solidFill>
                  <a:srgbClr val="C00000"/>
                </a:solidFill>
                <a:latin typeface="Calisto MT" panose="02040603050505030304" pitchFamily="18" charset="0"/>
              </a:rPr>
              <a:t>Theoretical</a:t>
            </a:r>
            <a:r>
              <a:rPr lang="it-IT" b="1" dirty="0">
                <a:solidFill>
                  <a:srgbClr val="C00000"/>
                </a:solidFill>
                <a:latin typeface="Calisto MT" panose="02040603050505030304" pitchFamily="18" charset="0"/>
              </a:rPr>
              <a:t> model</a:t>
            </a:r>
          </a:p>
        </p:txBody>
      </p:sp>
      <p:sp>
        <p:nvSpPr>
          <p:cNvPr id="4" name="CasellaDiTesto 3">
            <a:extLst>
              <a:ext uri="{FF2B5EF4-FFF2-40B4-BE49-F238E27FC236}">
                <a16:creationId xmlns:a16="http://schemas.microsoft.com/office/drawing/2014/main" id="{B61A7A4D-FD1F-4234-B6BD-5F50A9C8F6DE}"/>
              </a:ext>
            </a:extLst>
          </p:cNvPr>
          <p:cNvSpPr txBox="1"/>
          <p:nvPr/>
        </p:nvSpPr>
        <p:spPr>
          <a:xfrm>
            <a:off x="662880" y="2051720"/>
            <a:ext cx="7941568" cy="1015663"/>
          </a:xfrm>
          <a:prstGeom prst="rect">
            <a:avLst/>
          </a:prstGeom>
          <a:noFill/>
        </p:spPr>
        <p:txBody>
          <a:bodyPr wrap="square" rtlCol="0">
            <a:spAutoFit/>
          </a:bodyPr>
          <a:lstStyle/>
          <a:p>
            <a:pPr algn="ctr"/>
            <a:r>
              <a:rPr lang="it-IT" sz="2000" dirty="0">
                <a:latin typeface="Calisto MT" panose="02040603050505030304" pitchFamily="18" charset="0"/>
              </a:rPr>
              <a:t>2 country, 3 </a:t>
            </a:r>
            <a:r>
              <a:rPr lang="it-IT" sz="2000" dirty="0" err="1">
                <a:latin typeface="Calisto MT" panose="02040603050505030304" pitchFamily="18" charset="0"/>
              </a:rPr>
              <a:t>sector</a:t>
            </a:r>
            <a:r>
              <a:rPr lang="it-IT" sz="2000" dirty="0">
                <a:latin typeface="Calisto MT" panose="02040603050505030304" pitchFamily="18" charset="0"/>
              </a:rPr>
              <a:t> and 3 product model</a:t>
            </a:r>
          </a:p>
          <a:p>
            <a:pPr marL="285750" indent="-285750" algn="ctr">
              <a:buFont typeface="Arial" panose="020B0604020202020204" pitchFamily="34" charset="0"/>
              <a:buChar char="•"/>
            </a:pPr>
            <a:endParaRPr lang="it-IT" sz="2000" dirty="0">
              <a:latin typeface="Calisto MT" panose="02040603050505030304" pitchFamily="18" charset="0"/>
            </a:endParaRPr>
          </a:p>
          <a:p>
            <a:pPr algn="ctr"/>
            <a:r>
              <a:rPr lang="it-IT" sz="2000" dirty="0">
                <a:latin typeface="Calisto MT" panose="02040603050505030304" pitchFamily="18" charset="0"/>
              </a:rPr>
              <a:t>A Constant </a:t>
            </a:r>
            <a:r>
              <a:rPr lang="it-IT" sz="2000" dirty="0" err="1">
                <a:latin typeface="Calisto MT" panose="02040603050505030304" pitchFamily="18" charset="0"/>
              </a:rPr>
              <a:t>Elasticity</a:t>
            </a:r>
            <a:r>
              <a:rPr lang="it-IT" sz="2000" dirty="0">
                <a:latin typeface="Calisto MT" panose="02040603050505030304" pitchFamily="18" charset="0"/>
              </a:rPr>
              <a:t> of </a:t>
            </a:r>
            <a:r>
              <a:rPr lang="it-IT" sz="2000" dirty="0" err="1">
                <a:latin typeface="Calisto MT" panose="02040603050505030304" pitchFamily="18" charset="0"/>
              </a:rPr>
              <a:t>Substitution</a:t>
            </a:r>
            <a:r>
              <a:rPr lang="it-IT" sz="2000" dirty="0">
                <a:latin typeface="Calisto MT" panose="02040603050505030304" pitchFamily="18" charset="0"/>
              </a:rPr>
              <a:t> </a:t>
            </a:r>
            <a:r>
              <a:rPr lang="it-IT" sz="2000" dirty="0" err="1">
                <a:latin typeface="Calisto MT" panose="02040603050505030304" pitchFamily="18" charset="0"/>
              </a:rPr>
              <a:t>function</a:t>
            </a:r>
            <a:endParaRPr lang="it-IT" sz="2000" dirty="0">
              <a:latin typeface="Calisto MT" panose="02040603050505030304" pitchFamily="18" charset="0"/>
            </a:endParaRPr>
          </a:p>
        </p:txBody>
      </p:sp>
      <p:sp>
        <p:nvSpPr>
          <p:cNvPr id="8" name="Freccia in giù 7">
            <a:extLst>
              <a:ext uri="{FF2B5EF4-FFF2-40B4-BE49-F238E27FC236}">
                <a16:creationId xmlns:a16="http://schemas.microsoft.com/office/drawing/2014/main" id="{9DC71B7E-99CE-4967-8755-3A7EBC39CE9C}"/>
              </a:ext>
            </a:extLst>
          </p:cNvPr>
          <p:cNvSpPr/>
          <p:nvPr/>
        </p:nvSpPr>
        <p:spPr>
          <a:xfrm>
            <a:off x="4335288" y="3576662"/>
            <a:ext cx="504056" cy="923330"/>
          </a:xfrm>
          <a:prstGeom prst="downArrow">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0" name="CasellaDiTesto 9">
            <a:extLst>
              <a:ext uri="{FF2B5EF4-FFF2-40B4-BE49-F238E27FC236}">
                <a16:creationId xmlns:a16="http://schemas.microsoft.com/office/drawing/2014/main" id="{5AA0307C-5A72-401A-B80A-0CCF84E3A0D8}"/>
              </a:ext>
            </a:extLst>
          </p:cNvPr>
          <p:cNvSpPr txBox="1"/>
          <p:nvPr/>
        </p:nvSpPr>
        <p:spPr>
          <a:xfrm>
            <a:off x="2103040" y="4933783"/>
            <a:ext cx="4968552" cy="1200329"/>
          </a:xfrm>
          <a:prstGeom prst="rect">
            <a:avLst/>
          </a:prstGeom>
          <a:noFill/>
          <a:ln>
            <a:solidFill>
              <a:schemeClr val="tx1"/>
            </a:solidFill>
          </a:ln>
        </p:spPr>
        <p:txBody>
          <a:bodyPr wrap="square" rtlCol="0">
            <a:spAutoFit/>
          </a:bodyPr>
          <a:lstStyle/>
          <a:p>
            <a:pPr algn="ctr"/>
            <a:r>
              <a:rPr lang="en-GB" sz="2400" dirty="0">
                <a:latin typeface="Calisto MT" panose="02040603050505030304" pitchFamily="18" charset="0"/>
              </a:rPr>
              <a:t>Analyse how </a:t>
            </a:r>
            <a:r>
              <a:rPr lang="it-IT" sz="2400" dirty="0">
                <a:latin typeface="Calisto MT" panose="02040603050505030304" pitchFamily="18" charset="0"/>
              </a:rPr>
              <a:t>the relative </a:t>
            </a:r>
            <a:r>
              <a:rPr lang="it-IT" sz="2400" dirty="0" err="1">
                <a:latin typeface="Calisto MT" panose="02040603050505030304" pitchFamily="18" charset="0"/>
              </a:rPr>
              <a:t>income</a:t>
            </a:r>
            <a:r>
              <a:rPr lang="it-IT" sz="2400" dirty="0">
                <a:latin typeface="Calisto MT" panose="02040603050505030304" pitchFamily="18" charset="0"/>
              </a:rPr>
              <a:t> share </a:t>
            </a:r>
            <a:r>
              <a:rPr lang="it-IT" sz="2400" dirty="0" err="1">
                <a:latin typeface="Calisto MT" panose="02040603050505030304" pitchFamily="18" charset="0"/>
              </a:rPr>
              <a:t>is</a:t>
            </a:r>
            <a:r>
              <a:rPr lang="it-IT" sz="2400" dirty="0">
                <a:latin typeface="Calisto MT" panose="02040603050505030304" pitchFamily="18" charset="0"/>
              </a:rPr>
              <a:t> </a:t>
            </a:r>
            <a:r>
              <a:rPr lang="it-IT" sz="2400" dirty="0" err="1">
                <a:latin typeface="Calisto MT" panose="02040603050505030304" pitchFamily="18" charset="0"/>
              </a:rPr>
              <a:t>affected</a:t>
            </a:r>
            <a:r>
              <a:rPr lang="it-IT" sz="2400" dirty="0">
                <a:latin typeface="Calisto MT" panose="02040603050505030304" pitchFamily="18" charset="0"/>
              </a:rPr>
              <a:t> by the </a:t>
            </a:r>
            <a:r>
              <a:rPr lang="en-GB" sz="2400" dirty="0">
                <a:latin typeface="Calisto MT" panose="02040603050505030304" pitchFamily="18" charset="0"/>
              </a:rPr>
              <a:t>technology</a:t>
            </a:r>
            <a:r>
              <a:rPr lang="it-IT" sz="2400" dirty="0">
                <a:latin typeface="Calisto MT" panose="02040603050505030304" pitchFamily="18" charset="0"/>
              </a:rPr>
              <a:t> progress in open trade</a:t>
            </a:r>
          </a:p>
        </p:txBody>
      </p:sp>
    </p:spTree>
    <p:extLst>
      <p:ext uri="{BB962C8B-B14F-4D97-AF65-F5344CB8AC3E}">
        <p14:creationId xmlns:p14="http://schemas.microsoft.com/office/powerpoint/2010/main" val="15539094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003392B0-6F96-465F-88CB-0E2B38F111F1}"/>
              </a:ext>
            </a:extLst>
          </p:cNvPr>
          <p:cNvPicPr>
            <a:picLocks noChangeAspect="1"/>
          </p:cNvPicPr>
          <p:nvPr/>
        </p:nvPicPr>
        <p:blipFill>
          <a:blip r:embed="rId2"/>
          <a:stretch>
            <a:fillRect/>
          </a:stretch>
        </p:blipFill>
        <p:spPr>
          <a:xfrm>
            <a:off x="2523238" y="1604789"/>
            <a:ext cx="4314825" cy="1200150"/>
          </a:xfrm>
          <a:prstGeom prst="rect">
            <a:avLst/>
          </a:prstGeom>
        </p:spPr>
      </p:pic>
      <p:cxnSp>
        <p:nvCxnSpPr>
          <p:cNvPr id="10" name="Connettore 2 9">
            <a:extLst>
              <a:ext uri="{FF2B5EF4-FFF2-40B4-BE49-F238E27FC236}">
                <a16:creationId xmlns:a16="http://schemas.microsoft.com/office/drawing/2014/main" id="{9646E407-D0B0-463E-9BDD-DC8B4C82F58A}"/>
              </a:ext>
            </a:extLst>
          </p:cNvPr>
          <p:cNvCxnSpPr>
            <a:cxnSpLocks/>
          </p:cNvCxnSpPr>
          <p:nvPr/>
        </p:nvCxnSpPr>
        <p:spPr>
          <a:xfrm flipH="1">
            <a:off x="2051720" y="2758965"/>
            <a:ext cx="504056" cy="78877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2" name="CasellaDiTesto 11">
            <a:extLst>
              <a:ext uri="{FF2B5EF4-FFF2-40B4-BE49-F238E27FC236}">
                <a16:creationId xmlns:a16="http://schemas.microsoft.com/office/drawing/2014/main" id="{FDF4428C-F073-4A9A-A429-9E22158E1748}"/>
              </a:ext>
            </a:extLst>
          </p:cNvPr>
          <p:cNvSpPr txBox="1"/>
          <p:nvPr/>
        </p:nvSpPr>
        <p:spPr>
          <a:xfrm>
            <a:off x="827584" y="3803161"/>
            <a:ext cx="1944216" cy="646331"/>
          </a:xfrm>
          <a:prstGeom prst="rect">
            <a:avLst/>
          </a:prstGeom>
          <a:noFill/>
          <a:ln>
            <a:solidFill>
              <a:schemeClr val="tx1"/>
            </a:solidFill>
          </a:ln>
        </p:spPr>
        <p:txBody>
          <a:bodyPr wrap="square" rtlCol="0">
            <a:spAutoFit/>
          </a:bodyPr>
          <a:lstStyle/>
          <a:p>
            <a:pPr algn="ctr"/>
            <a:r>
              <a:rPr lang="it-IT" dirty="0">
                <a:latin typeface="Calisto MT" panose="02040603050505030304" pitchFamily="18" charset="0"/>
              </a:rPr>
              <a:t>Relative </a:t>
            </a:r>
            <a:r>
              <a:rPr lang="it-IT" dirty="0" err="1">
                <a:latin typeface="Calisto MT" panose="02040603050505030304" pitchFamily="18" charset="0"/>
              </a:rPr>
              <a:t>labor</a:t>
            </a:r>
            <a:r>
              <a:rPr lang="it-IT" dirty="0">
                <a:latin typeface="Calisto MT" panose="02040603050505030304" pitchFamily="18" charset="0"/>
              </a:rPr>
              <a:t> </a:t>
            </a:r>
            <a:r>
              <a:rPr lang="it-IT" dirty="0" err="1">
                <a:latin typeface="Calisto MT" panose="02040603050505030304" pitchFamily="18" charset="0"/>
              </a:rPr>
              <a:t>income</a:t>
            </a:r>
            <a:r>
              <a:rPr lang="it-IT" dirty="0">
                <a:latin typeface="Calisto MT" panose="02040603050505030304" pitchFamily="18" charset="0"/>
              </a:rPr>
              <a:t> share</a:t>
            </a:r>
          </a:p>
        </p:txBody>
      </p:sp>
      <p:cxnSp>
        <p:nvCxnSpPr>
          <p:cNvPr id="16" name="Connettore 2 15">
            <a:extLst>
              <a:ext uri="{FF2B5EF4-FFF2-40B4-BE49-F238E27FC236}">
                <a16:creationId xmlns:a16="http://schemas.microsoft.com/office/drawing/2014/main" id="{635E94D9-A5AF-4215-A669-21F350ACD206}"/>
              </a:ext>
            </a:extLst>
          </p:cNvPr>
          <p:cNvCxnSpPr/>
          <p:nvPr/>
        </p:nvCxnSpPr>
        <p:spPr>
          <a:xfrm>
            <a:off x="4211960" y="3079768"/>
            <a:ext cx="0" cy="867409"/>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7" name="CasellaDiTesto 16">
            <a:extLst>
              <a:ext uri="{FF2B5EF4-FFF2-40B4-BE49-F238E27FC236}">
                <a16:creationId xmlns:a16="http://schemas.microsoft.com/office/drawing/2014/main" id="{6A77A207-6913-4AF0-934B-E7EDD03332F8}"/>
              </a:ext>
            </a:extLst>
          </p:cNvPr>
          <p:cNvSpPr txBox="1"/>
          <p:nvPr/>
        </p:nvSpPr>
        <p:spPr>
          <a:xfrm>
            <a:off x="3347864" y="4235207"/>
            <a:ext cx="1656179" cy="923330"/>
          </a:xfrm>
          <a:prstGeom prst="rect">
            <a:avLst/>
          </a:prstGeom>
          <a:noFill/>
          <a:ln>
            <a:solidFill>
              <a:schemeClr val="tx1"/>
            </a:solidFill>
          </a:ln>
        </p:spPr>
        <p:txBody>
          <a:bodyPr wrap="square" rtlCol="0">
            <a:spAutoFit/>
          </a:bodyPr>
          <a:lstStyle/>
          <a:p>
            <a:pPr algn="ctr"/>
            <a:r>
              <a:rPr lang="it-IT" dirty="0">
                <a:latin typeface="Calisto MT" panose="02040603050505030304" pitchFamily="18" charset="0"/>
              </a:rPr>
              <a:t>Ratio of </a:t>
            </a:r>
            <a:r>
              <a:rPr lang="it-IT" dirty="0" err="1">
                <a:latin typeface="Calisto MT" panose="02040603050505030304" pitchFamily="18" charset="0"/>
              </a:rPr>
              <a:t>technological</a:t>
            </a:r>
            <a:r>
              <a:rPr lang="it-IT" dirty="0">
                <a:latin typeface="Calisto MT" panose="02040603050505030304" pitchFamily="18" charset="0"/>
              </a:rPr>
              <a:t> </a:t>
            </a:r>
            <a:r>
              <a:rPr lang="it-IT" dirty="0" err="1">
                <a:latin typeface="Calisto MT" panose="02040603050505030304" pitchFamily="18" charset="0"/>
              </a:rPr>
              <a:t>levels</a:t>
            </a:r>
            <a:endParaRPr lang="it-IT" dirty="0">
              <a:latin typeface="Calisto MT" panose="02040603050505030304" pitchFamily="18" charset="0"/>
            </a:endParaRPr>
          </a:p>
        </p:txBody>
      </p:sp>
      <p:pic>
        <p:nvPicPr>
          <p:cNvPr id="19" name="Immagine 18" descr="Immagine che contiene oggetto, disegnando, orologio&#10;&#10;Descrizione generata automaticamente">
            <a:extLst>
              <a:ext uri="{FF2B5EF4-FFF2-40B4-BE49-F238E27FC236}">
                <a16:creationId xmlns:a16="http://schemas.microsoft.com/office/drawing/2014/main" id="{941031AC-3383-4C14-8E15-36B4F5108848}"/>
              </a:ext>
            </a:extLst>
          </p:cNvPr>
          <p:cNvPicPr>
            <a:picLocks noChangeAspect="1"/>
          </p:cNvPicPr>
          <p:nvPr/>
        </p:nvPicPr>
        <p:blipFill>
          <a:blip r:embed="rId3"/>
          <a:stretch>
            <a:fillRect/>
          </a:stretch>
        </p:blipFill>
        <p:spPr>
          <a:xfrm>
            <a:off x="2978765" y="5187233"/>
            <a:ext cx="2889379" cy="1122089"/>
          </a:xfrm>
          <a:prstGeom prst="rect">
            <a:avLst/>
          </a:prstGeom>
        </p:spPr>
      </p:pic>
      <p:sp>
        <p:nvSpPr>
          <p:cNvPr id="20" name="Freccia circolare in su 19">
            <a:extLst>
              <a:ext uri="{FF2B5EF4-FFF2-40B4-BE49-F238E27FC236}">
                <a16:creationId xmlns:a16="http://schemas.microsoft.com/office/drawing/2014/main" id="{30F9E463-EB63-44B1-9950-901A38FAE002}"/>
              </a:ext>
            </a:extLst>
          </p:cNvPr>
          <p:cNvSpPr/>
          <p:nvPr/>
        </p:nvSpPr>
        <p:spPr>
          <a:xfrm>
            <a:off x="3245784" y="6309322"/>
            <a:ext cx="1758260" cy="345921"/>
          </a:xfrm>
          <a:prstGeom prst="curvedUpArrow">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tx1"/>
              </a:solidFill>
            </a:endParaRPr>
          </a:p>
        </p:txBody>
      </p:sp>
      <p:cxnSp>
        <p:nvCxnSpPr>
          <p:cNvPr id="9" name="Connettore 2 8">
            <a:extLst>
              <a:ext uri="{FF2B5EF4-FFF2-40B4-BE49-F238E27FC236}">
                <a16:creationId xmlns:a16="http://schemas.microsoft.com/office/drawing/2014/main" id="{EE4E61B7-0E4C-4D9B-8DED-93270300F92B}"/>
              </a:ext>
            </a:extLst>
          </p:cNvPr>
          <p:cNvCxnSpPr>
            <a:cxnSpLocks/>
          </p:cNvCxnSpPr>
          <p:nvPr/>
        </p:nvCxnSpPr>
        <p:spPr>
          <a:xfrm>
            <a:off x="5652120" y="3079768"/>
            <a:ext cx="720080" cy="723393"/>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3" name="CasellaDiTesto 2">
            <a:extLst>
              <a:ext uri="{FF2B5EF4-FFF2-40B4-BE49-F238E27FC236}">
                <a16:creationId xmlns:a16="http://schemas.microsoft.com/office/drawing/2014/main" id="{EB77D3D4-D9F4-47BE-9FE0-33E74F9A0FF7}"/>
              </a:ext>
            </a:extLst>
          </p:cNvPr>
          <p:cNvSpPr txBox="1"/>
          <p:nvPr/>
        </p:nvSpPr>
        <p:spPr>
          <a:xfrm>
            <a:off x="6300192" y="3947175"/>
            <a:ext cx="1872208" cy="923330"/>
          </a:xfrm>
          <a:prstGeom prst="rect">
            <a:avLst/>
          </a:prstGeom>
          <a:noFill/>
          <a:ln>
            <a:solidFill>
              <a:schemeClr val="tx1"/>
            </a:solidFill>
          </a:ln>
        </p:spPr>
        <p:txBody>
          <a:bodyPr wrap="square" rtlCol="0">
            <a:spAutoFit/>
          </a:bodyPr>
          <a:lstStyle/>
          <a:p>
            <a:pPr algn="ctr"/>
            <a:r>
              <a:rPr lang="it-IT" dirty="0" err="1">
                <a:latin typeface="Calisto MT" panose="02040603050505030304" pitchFamily="18" charset="0"/>
              </a:rPr>
              <a:t>Labor</a:t>
            </a:r>
            <a:r>
              <a:rPr lang="it-IT" dirty="0">
                <a:latin typeface="Calisto MT" panose="02040603050505030304" pitchFamily="18" charset="0"/>
              </a:rPr>
              <a:t>-Capital Ratio in </a:t>
            </a:r>
            <a:r>
              <a:rPr lang="it-IT" dirty="0" err="1">
                <a:latin typeface="Calisto MT" panose="02040603050505030304" pitchFamily="18" charset="0"/>
              </a:rPr>
              <a:t>domestic</a:t>
            </a:r>
            <a:r>
              <a:rPr lang="it-IT" dirty="0">
                <a:latin typeface="Calisto MT" panose="02040603050505030304" pitchFamily="18" charset="0"/>
              </a:rPr>
              <a:t> country</a:t>
            </a:r>
          </a:p>
        </p:txBody>
      </p:sp>
      <p:pic>
        <p:nvPicPr>
          <p:cNvPr id="7" name="Immagine 6" descr="Immagine che contiene oggetto, orologio&#10;&#10;Descrizione generata automaticamente">
            <a:extLst>
              <a:ext uri="{FF2B5EF4-FFF2-40B4-BE49-F238E27FC236}">
                <a16:creationId xmlns:a16="http://schemas.microsoft.com/office/drawing/2014/main" id="{3A0E0637-802E-47DB-B6F4-0C74B7DE3AE2}"/>
              </a:ext>
            </a:extLst>
          </p:cNvPr>
          <p:cNvPicPr>
            <a:picLocks noChangeAspect="1"/>
          </p:cNvPicPr>
          <p:nvPr/>
        </p:nvPicPr>
        <p:blipFill>
          <a:blip r:embed="rId4"/>
          <a:stretch>
            <a:fillRect/>
          </a:stretch>
        </p:blipFill>
        <p:spPr>
          <a:xfrm>
            <a:off x="6590696" y="5013177"/>
            <a:ext cx="1437688" cy="461739"/>
          </a:xfrm>
          <a:prstGeom prst="rect">
            <a:avLst/>
          </a:prstGeom>
        </p:spPr>
      </p:pic>
      <p:cxnSp>
        <p:nvCxnSpPr>
          <p:cNvPr id="13" name="Connettore diritto 12">
            <a:extLst>
              <a:ext uri="{FF2B5EF4-FFF2-40B4-BE49-F238E27FC236}">
                <a16:creationId xmlns:a16="http://schemas.microsoft.com/office/drawing/2014/main" id="{D47B8AC7-E8CF-43EC-A4C1-99BC35BA0C76}"/>
              </a:ext>
            </a:extLst>
          </p:cNvPr>
          <p:cNvCxnSpPr/>
          <p:nvPr/>
        </p:nvCxnSpPr>
        <p:spPr>
          <a:xfrm>
            <a:off x="2690735" y="2420888"/>
            <a:ext cx="369099"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8" name="Connettore diritto 17">
            <a:extLst>
              <a:ext uri="{FF2B5EF4-FFF2-40B4-BE49-F238E27FC236}">
                <a16:creationId xmlns:a16="http://schemas.microsoft.com/office/drawing/2014/main" id="{34BA7A95-7FA3-4131-A201-F0A06A6CD740}"/>
              </a:ext>
            </a:extLst>
          </p:cNvPr>
          <p:cNvCxnSpPr>
            <a:cxnSpLocks/>
          </p:cNvCxnSpPr>
          <p:nvPr/>
        </p:nvCxnSpPr>
        <p:spPr>
          <a:xfrm>
            <a:off x="3959934" y="2716259"/>
            <a:ext cx="545991"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4" name="Connettore diritto 13">
            <a:extLst>
              <a:ext uri="{FF2B5EF4-FFF2-40B4-BE49-F238E27FC236}">
                <a16:creationId xmlns:a16="http://schemas.microsoft.com/office/drawing/2014/main" id="{5AF24F79-236C-4924-8BE5-E8ED2D0E368F}"/>
              </a:ext>
            </a:extLst>
          </p:cNvPr>
          <p:cNvCxnSpPr>
            <a:cxnSpLocks/>
          </p:cNvCxnSpPr>
          <p:nvPr/>
        </p:nvCxnSpPr>
        <p:spPr>
          <a:xfrm>
            <a:off x="4962115" y="2708920"/>
            <a:ext cx="545991"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038788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500"/>
                                        <p:tgtEl>
                                          <p:spTgt spid="1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fade">
                                      <p:cBhvr>
                                        <p:cTn id="25" dur="500"/>
                                        <p:tgtEl>
                                          <p:spTgt spid="16"/>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500"/>
                                        <p:tgtEl>
                                          <p:spTgt spid="17"/>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fade">
                                      <p:cBhvr>
                                        <p:cTn id="33" dur="500"/>
                                        <p:tgtEl>
                                          <p:spTgt spid="19"/>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fade">
                                      <p:cBhvr>
                                        <p:cTn id="38" dur="500"/>
                                        <p:tgtEl>
                                          <p:spTgt spid="20"/>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500"/>
                                        <p:tgtEl>
                                          <p:spTgt spid="14"/>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
                                        </p:tgtEl>
                                        <p:attrNameLst>
                                          <p:attrName>style.visibility</p:attrName>
                                        </p:attrNameLst>
                                      </p:cBhvr>
                                      <p:to>
                                        <p:strVal val="visible"/>
                                      </p:to>
                                    </p:set>
                                    <p:animEffect transition="in" filter="fade">
                                      <p:cBhvr>
                                        <p:cTn id="48" dur="500"/>
                                        <p:tgtEl>
                                          <p:spTgt spid="3"/>
                                        </p:tgtEl>
                                      </p:cBhvr>
                                    </p:animEffect>
                                  </p:childTnLst>
                                </p:cTn>
                              </p:par>
                              <p:par>
                                <p:cTn id="49" presetID="10" presetClass="entr" presetSubtype="0" fill="hold" nodeType="withEffect">
                                  <p:stCondLst>
                                    <p:cond delay="0"/>
                                  </p:stCondLst>
                                  <p:childTnLst>
                                    <p:set>
                                      <p:cBhvr>
                                        <p:cTn id="50" dur="1" fill="hold">
                                          <p:stCondLst>
                                            <p:cond delay="0"/>
                                          </p:stCondLst>
                                        </p:cTn>
                                        <p:tgtEl>
                                          <p:spTgt spid="9"/>
                                        </p:tgtEl>
                                        <p:attrNameLst>
                                          <p:attrName>style.visibility</p:attrName>
                                        </p:attrNameLst>
                                      </p:cBhvr>
                                      <p:to>
                                        <p:strVal val="visible"/>
                                      </p:to>
                                    </p:set>
                                    <p:animEffect transition="in" filter="fade">
                                      <p:cBhvr>
                                        <p:cTn id="51" dur="500"/>
                                        <p:tgtEl>
                                          <p:spTgt spid="9"/>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7"/>
                                        </p:tgtEl>
                                        <p:attrNameLst>
                                          <p:attrName>style.visibility</p:attrName>
                                        </p:attrNameLst>
                                      </p:cBhvr>
                                      <p:to>
                                        <p:strVal val="visible"/>
                                      </p:to>
                                    </p:set>
                                    <p:animEffect transition="in" filter="fade">
                                      <p:cBhvr>
                                        <p:cTn id="5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7" grpId="0" animBg="1"/>
      <p:bldP spid="20" grpId="0" animBg="1"/>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E293F8B9-A3D2-49C1-937F-EC702D8934A2}"/>
              </a:ext>
            </a:extLst>
          </p:cNvPr>
          <p:cNvSpPr txBox="1"/>
          <p:nvPr/>
        </p:nvSpPr>
        <p:spPr>
          <a:xfrm>
            <a:off x="3131840" y="1196752"/>
            <a:ext cx="2952328" cy="584775"/>
          </a:xfrm>
          <a:prstGeom prst="rect">
            <a:avLst/>
          </a:prstGeom>
          <a:noFill/>
        </p:spPr>
        <p:txBody>
          <a:bodyPr wrap="square" rtlCol="0">
            <a:spAutoFit/>
          </a:bodyPr>
          <a:lstStyle/>
          <a:p>
            <a:pPr algn="ctr"/>
            <a:r>
              <a:rPr lang="it-IT" sz="3200" dirty="0">
                <a:latin typeface="Calisto MT" panose="02040603050505030304" pitchFamily="18" charset="0"/>
              </a:rPr>
              <a:t>OPEN TRADE</a:t>
            </a:r>
          </a:p>
        </p:txBody>
      </p:sp>
      <p:sp>
        <p:nvSpPr>
          <p:cNvPr id="5" name="Freccia in giù 4">
            <a:extLst>
              <a:ext uri="{FF2B5EF4-FFF2-40B4-BE49-F238E27FC236}">
                <a16:creationId xmlns:a16="http://schemas.microsoft.com/office/drawing/2014/main" id="{A7816CEE-F36A-4A95-A5EF-E10211B76FCC}"/>
              </a:ext>
            </a:extLst>
          </p:cNvPr>
          <p:cNvSpPr/>
          <p:nvPr/>
        </p:nvSpPr>
        <p:spPr>
          <a:xfrm>
            <a:off x="4420115" y="2179008"/>
            <a:ext cx="288032" cy="1080120"/>
          </a:xfrm>
          <a:prstGeom prst="downArrow">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45B11DD6-AAC0-4669-B0A7-A4F1688976FB}"/>
              </a:ext>
            </a:extLst>
          </p:cNvPr>
          <p:cNvSpPr txBox="1"/>
          <p:nvPr/>
        </p:nvSpPr>
        <p:spPr>
          <a:xfrm>
            <a:off x="2483768" y="3573016"/>
            <a:ext cx="4248472" cy="1077218"/>
          </a:xfrm>
          <a:prstGeom prst="rect">
            <a:avLst/>
          </a:prstGeom>
          <a:noFill/>
        </p:spPr>
        <p:txBody>
          <a:bodyPr wrap="square" rtlCol="0">
            <a:spAutoFit/>
          </a:bodyPr>
          <a:lstStyle/>
          <a:p>
            <a:pPr algn="ctr"/>
            <a:r>
              <a:rPr lang="it-IT" sz="3200" dirty="0" err="1">
                <a:latin typeface="Calisto MT" panose="02040603050505030304" pitchFamily="18" charset="0"/>
              </a:rPr>
              <a:t>Factor</a:t>
            </a:r>
            <a:r>
              <a:rPr lang="it-IT" sz="3200" dirty="0">
                <a:latin typeface="Calisto MT" panose="02040603050505030304" pitchFamily="18" charset="0"/>
              </a:rPr>
              <a:t> price </a:t>
            </a:r>
            <a:r>
              <a:rPr lang="it-IT" sz="3200" dirty="0" err="1">
                <a:latin typeface="Calisto MT" panose="02040603050505030304" pitchFamily="18" charset="0"/>
              </a:rPr>
              <a:t>equalisation</a:t>
            </a:r>
            <a:r>
              <a:rPr lang="it-IT" sz="3200" dirty="0">
                <a:latin typeface="Calisto MT" panose="02040603050505030304" pitchFamily="18" charset="0"/>
              </a:rPr>
              <a:t> </a:t>
            </a:r>
            <a:r>
              <a:rPr lang="it-IT" sz="3200" dirty="0" err="1">
                <a:latin typeface="Calisto MT" panose="02040603050505030304" pitchFamily="18" charset="0"/>
              </a:rPr>
              <a:t>theorem</a:t>
            </a:r>
            <a:endParaRPr lang="it-IT" sz="3200" dirty="0">
              <a:latin typeface="Calisto MT" panose="02040603050505030304" pitchFamily="18" charset="0"/>
            </a:endParaRPr>
          </a:p>
        </p:txBody>
      </p:sp>
      <p:sp>
        <p:nvSpPr>
          <p:cNvPr id="7" name="CasellaDiTesto 6">
            <a:extLst>
              <a:ext uri="{FF2B5EF4-FFF2-40B4-BE49-F238E27FC236}">
                <a16:creationId xmlns:a16="http://schemas.microsoft.com/office/drawing/2014/main" id="{0001E658-21AF-4AC5-B0AB-0D94F4ACDE1E}"/>
              </a:ext>
            </a:extLst>
          </p:cNvPr>
          <p:cNvSpPr txBox="1"/>
          <p:nvPr/>
        </p:nvSpPr>
        <p:spPr>
          <a:xfrm>
            <a:off x="971600" y="5157192"/>
            <a:ext cx="1512168" cy="369332"/>
          </a:xfrm>
          <a:prstGeom prst="rect">
            <a:avLst/>
          </a:prstGeom>
          <a:noFill/>
          <a:ln>
            <a:solidFill>
              <a:schemeClr val="tx1"/>
            </a:solidFill>
          </a:ln>
        </p:spPr>
        <p:txBody>
          <a:bodyPr wrap="square" rtlCol="0">
            <a:spAutoFit/>
          </a:bodyPr>
          <a:lstStyle/>
          <a:p>
            <a:pPr algn="ctr"/>
            <a:r>
              <a:rPr lang="it-IT" dirty="0" err="1">
                <a:latin typeface="Calisto MT" panose="02040603050505030304" pitchFamily="18" charset="0"/>
              </a:rPr>
              <a:t>Factor</a:t>
            </a:r>
            <a:r>
              <a:rPr lang="it-IT" dirty="0">
                <a:latin typeface="Calisto MT" panose="02040603050505030304" pitchFamily="18" charset="0"/>
              </a:rPr>
              <a:t> prices</a:t>
            </a:r>
          </a:p>
        </p:txBody>
      </p:sp>
      <p:sp>
        <p:nvSpPr>
          <p:cNvPr id="8" name="CasellaDiTesto 7">
            <a:extLst>
              <a:ext uri="{FF2B5EF4-FFF2-40B4-BE49-F238E27FC236}">
                <a16:creationId xmlns:a16="http://schemas.microsoft.com/office/drawing/2014/main" id="{74F9A629-EA31-4079-8B7E-7FE83E9932F0}"/>
              </a:ext>
            </a:extLst>
          </p:cNvPr>
          <p:cNvSpPr txBox="1"/>
          <p:nvPr/>
        </p:nvSpPr>
        <p:spPr>
          <a:xfrm>
            <a:off x="3387368" y="5157192"/>
            <a:ext cx="2353525" cy="369332"/>
          </a:xfrm>
          <a:prstGeom prst="rect">
            <a:avLst/>
          </a:prstGeom>
          <a:noFill/>
          <a:ln>
            <a:solidFill>
              <a:schemeClr val="tx1"/>
            </a:solidFill>
          </a:ln>
        </p:spPr>
        <p:txBody>
          <a:bodyPr wrap="square" rtlCol="0">
            <a:spAutoFit/>
          </a:bodyPr>
          <a:lstStyle/>
          <a:p>
            <a:pPr algn="ctr"/>
            <a:r>
              <a:rPr lang="it-IT" dirty="0" err="1">
                <a:latin typeface="Calisto MT" panose="02040603050505030304" pitchFamily="18" charset="0"/>
              </a:rPr>
              <a:t>Marginal</a:t>
            </a:r>
            <a:r>
              <a:rPr lang="it-IT" dirty="0">
                <a:latin typeface="Calisto MT" panose="02040603050505030304" pitchFamily="18" charset="0"/>
              </a:rPr>
              <a:t> products</a:t>
            </a:r>
          </a:p>
        </p:txBody>
      </p:sp>
      <p:sp>
        <p:nvSpPr>
          <p:cNvPr id="9" name="CasellaDiTesto 8">
            <a:extLst>
              <a:ext uri="{FF2B5EF4-FFF2-40B4-BE49-F238E27FC236}">
                <a16:creationId xmlns:a16="http://schemas.microsoft.com/office/drawing/2014/main" id="{3696D790-63FC-497E-B248-E160D5205443}"/>
              </a:ext>
            </a:extLst>
          </p:cNvPr>
          <p:cNvSpPr txBox="1"/>
          <p:nvPr/>
        </p:nvSpPr>
        <p:spPr>
          <a:xfrm>
            <a:off x="6300191" y="5157192"/>
            <a:ext cx="2179189" cy="369332"/>
          </a:xfrm>
          <a:prstGeom prst="rect">
            <a:avLst/>
          </a:prstGeom>
          <a:noFill/>
          <a:ln>
            <a:solidFill>
              <a:schemeClr val="tx1"/>
            </a:solidFill>
          </a:ln>
        </p:spPr>
        <p:txBody>
          <a:bodyPr wrap="square" rtlCol="0">
            <a:spAutoFit/>
          </a:bodyPr>
          <a:lstStyle/>
          <a:p>
            <a:pPr algn="ctr"/>
            <a:r>
              <a:rPr lang="it-IT" dirty="0">
                <a:latin typeface="Calisto MT" panose="02040603050505030304" pitchFamily="18" charset="0"/>
              </a:rPr>
              <a:t>Two-</a:t>
            </a:r>
            <a:r>
              <a:rPr lang="it-IT" dirty="0" err="1">
                <a:latin typeface="Calisto MT" panose="02040603050505030304" pitchFamily="18" charset="0"/>
              </a:rPr>
              <a:t>factor</a:t>
            </a:r>
            <a:r>
              <a:rPr lang="it-IT" dirty="0">
                <a:latin typeface="Calisto MT" panose="02040603050505030304" pitchFamily="18" charset="0"/>
              </a:rPr>
              <a:t> ratio</a:t>
            </a:r>
          </a:p>
        </p:txBody>
      </p:sp>
      <p:sp>
        <p:nvSpPr>
          <p:cNvPr id="10" name="Freccia circolare in su 9">
            <a:extLst>
              <a:ext uri="{FF2B5EF4-FFF2-40B4-BE49-F238E27FC236}">
                <a16:creationId xmlns:a16="http://schemas.microsoft.com/office/drawing/2014/main" id="{F455F24E-D8BA-4F63-97A3-45853479BF9F}"/>
              </a:ext>
            </a:extLst>
          </p:cNvPr>
          <p:cNvSpPr/>
          <p:nvPr/>
        </p:nvSpPr>
        <p:spPr>
          <a:xfrm>
            <a:off x="1547664" y="5733256"/>
            <a:ext cx="2916324" cy="504056"/>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tx1"/>
              </a:solidFill>
            </a:endParaRPr>
          </a:p>
        </p:txBody>
      </p:sp>
      <p:sp>
        <p:nvSpPr>
          <p:cNvPr id="11" name="Freccia circolare in su 10">
            <a:extLst>
              <a:ext uri="{FF2B5EF4-FFF2-40B4-BE49-F238E27FC236}">
                <a16:creationId xmlns:a16="http://schemas.microsoft.com/office/drawing/2014/main" id="{11FF2C67-76ED-493C-8FD0-624298ACE55C}"/>
              </a:ext>
            </a:extLst>
          </p:cNvPr>
          <p:cNvSpPr/>
          <p:nvPr/>
        </p:nvSpPr>
        <p:spPr>
          <a:xfrm>
            <a:off x="4644008" y="5780378"/>
            <a:ext cx="2736304" cy="504056"/>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2450479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59770E22-EC07-400B-A683-48BFC8C0894E}"/>
              </a:ext>
            </a:extLst>
          </p:cNvPr>
          <p:cNvSpPr txBox="1"/>
          <p:nvPr/>
        </p:nvSpPr>
        <p:spPr>
          <a:xfrm>
            <a:off x="2123728" y="1196752"/>
            <a:ext cx="5446712" cy="584775"/>
          </a:xfrm>
          <a:prstGeom prst="rect">
            <a:avLst/>
          </a:prstGeom>
          <a:noFill/>
        </p:spPr>
        <p:txBody>
          <a:bodyPr wrap="square" rtlCol="0">
            <a:spAutoFit/>
          </a:bodyPr>
          <a:lstStyle/>
          <a:p>
            <a:r>
              <a:rPr lang="it-IT" sz="3200" dirty="0">
                <a:latin typeface="Calisto MT" panose="02040603050505030304" pitchFamily="18" charset="0"/>
              </a:rPr>
              <a:t>Large production of the world</a:t>
            </a:r>
          </a:p>
        </p:txBody>
      </p:sp>
      <p:sp>
        <p:nvSpPr>
          <p:cNvPr id="11" name="Freccia in giù 10">
            <a:extLst>
              <a:ext uri="{FF2B5EF4-FFF2-40B4-BE49-F238E27FC236}">
                <a16:creationId xmlns:a16="http://schemas.microsoft.com/office/drawing/2014/main" id="{E70B73F2-0E99-4771-8FD4-8BA2119A3E98}"/>
              </a:ext>
            </a:extLst>
          </p:cNvPr>
          <p:cNvSpPr/>
          <p:nvPr/>
        </p:nvSpPr>
        <p:spPr>
          <a:xfrm rot="1194814">
            <a:off x="4242136" y="1957037"/>
            <a:ext cx="288032" cy="1080120"/>
          </a:xfrm>
          <a:prstGeom prst="downArrow">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13" name="Immagine 12">
            <a:extLst>
              <a:ext uri="{FF2B5EF4-FFF2-40B4-BE49-F238E27FC236}">
                <a16:creationId xmlns:a16="http://schemas.microsoft.com/office/drawing/2014/main" id="{A3C0FEBF-5D17-4880-AA2C-0171BF90A900}"/>
              </a:ext>
            </a:extLst>
          </p:cNvPr>
          <p:cNvPicPr>
            <a:picLocks noChangeAspect="1"/>
          </p:cNvPicPr>
          <p:nvPr/>
        </p:nvPicPr>
        <p:blipFill>
          <a:blip r:embed="rId2"/>
          <a:stretch>
            <a:fillRect/>
          </a:stretch>
        </p:blipFill>
        <p:spPr>
          <a:xfrm>
            <a:off x="347489" y="3130971"/>
            <a:ext cx="4171950" cy="1381125"/>
          </a:xfrm>
          <a:prstGeom prst="rect">
            <a:avLst/>
          </a:prstGeom>
        </p:spPr>
      </p:pic>
      <p:cxnSp>
        <p:nvCxnSpPr>
          <p:cNvPr id="18" name="Connettore diritto 17">
            <a:extLst>
              <a:ext uri="{FF2B5EF4-FFF2-40B4-BE49-F238E27FC236}">
                <a16:creationId xmlns:a16="http://schemas.microsoft.com/office/drawing/2014/main" id="{7838E59D-7F82-484D-9872-5925F8FD2B66}"/>
              </a:ext>
            </a:extLst>
          </p:cNvPr>
          <p:cNvCxnSpPr/>
          <p:nvPr/>
        </p:nvCxnSpPr>
        <p:spPr>
          <a:xfrm>
            <a:off x="2771800" y="4293096"/>
            <a:ext cx="576064"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pic>
        <p:nvPicPr>
          <p:cNvPr id="20" name="Immagine 19">
            <a:extLst>
              <a:ext uri="{FF2B5EF4-FFF2-40B4-BE49-F238E27FC236}">
                <a16:creationId xmlns:a16="http://schemas.microsoft.com/office/drawing/2014/main" id="{6C2690E9-8A39-4D4B-B547-08621C492D39}"/>
              </a:ext>
            </a:extLst>
          </p:cNvPr>
          <p:cNvPicPr>
            <a:picLocks noChangeAspect="1"/>
          </p:cNvPicPr>
          <p:nvPr/>
        </p:nvPicPr>
        <p:blipFill>
          <a:blip r:embed="rId3"/>
          <a:stretch>
            <a:fillRect/>
          </a:stretch>
        </p:blipFill>
        <p:spPr>
          <a:xfrm>
            <a:off x="1259634" y="5145969"/>
            <a:ext cx="3448463" cy="875321"/>
          </a:xfrm>
          <a:prstGeom prst="rect">
            <a:avLst/>
          </a:prstGeom>
        </p:spPr>
      </p:pic>
      <p:cxnSp>
        <p:nvCxnSpPr>
          <p:cNvPr id="21" name="Connettore 2 20">
            <a:extLst>
              <a:ext uri="{FF2B5EF4-FFF2-40B4-BE49-F238E27FC236}">
                <a16:creationId xmlns:a16="http://schemas.microsoft.com/office/drawing/2014/main" id="{3744FAA2-6CC9-4837-B311-2374F5A370A8}"/>
              </a:ext>
            </a:extLst>
          </p:cNvPr>
          <p:cNvCxnSpPr>
            <a:cxnSpLocks/>
          </p:cNvCxnSpPr>
          <p:nvPr/>
        </p:nvCxnSpPr>
        <p:spPr>
          <a:xfrm>
            <a:off x="3059832" y="4575203"/>
            <a:ext cx="0" cy="458387"/>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3" name="CasellaDiTesto 22">
            <a:extLst>
              <a:ext uri="{FF2B5EF4-FFF2-40B4-BE49-F238E27FC236}">
                <a16:creationId xmlns:a16="http://schemas.microsoft.com/office/drawing/2014/main" id="{6B113345-6EAE-45F4-914F-6785DC5F2A21}"/>
              </a:ext>
            </a:extLst>
          </p:cNvPr>
          <p:cNvSpPr txBox="1"/>
          <p:nvPr/>
        </p:nvSpPr>
        <p:spPr>
          <a:xfrm>
            <a:off x="5076056" y="5548590"/>
            <a:ext cx="648072" cy="415498"/>
          </a:xfrm>
          <a:prstGeom prst="rect">
            <a:avLst/>
          </a:prstGeom>
          <a:noFill/>
        </p:spPr>
        <p:txBody>
          <a:bodyPr wrap="square" rtlCol="0">
            <a:spAutoFit/>
          </a:bodyPr>
          <a:lstStyle/>
          <a:p>
            <a:r>
              <a:rPr lang="it-IT" sz="2100" dirty="0" err="1">
                <a:latin typeface="Calisto MT" panose="02040603050505030304" pitchFamily="18" charset="0"/>
              </a:rPr>
              <a:t>but</a:t>
            </a:r>
            <a:endParaRPr lang="it-IT" sz="2100" dirty="0">
              <a:latin typeface="Calisto MT" panose="02040603050505030304" pitchFamily="18" charset="0"/>
            </a:endParaRPr>
          </a:p>
        </p:txBody>
      </p:sp>
      <p:pic>
        <p:nvPicPr>
          <p:cNvPr id="25" name="Immagine 24" descr="Immagine che contiene oggetto, orologio, uomo&#10;&#10;Descrizione generata automaticamente">
            <a:extLst>
              <a:ext uri="{FF2B5EF4-FFF2-40B4-BE49-F238E27FC236}">
                <a16:creationId xmlns:a16="http://schemas.microsoft.com/office/drawing/2014/main" id="{EDC57796-C96D-4D6A-961F-103E08EB0F8B}"/>
              </a:ext>
            </a:extLst>
          </p:cNvPr>
          <p:cNvPicPr>
            <a:picLocks noChangeAspect="1"/>
          </p:cNvPicPr>
          <p:nvPr/>
        </p:nvPicPr>
        <p:blipFill>
          <a:blip r:embed="rId4"/>
          <a:stretch>
            <a:fillRect/>
          </a:stretch>
        </p:blipFill>
        <p:spPr>
          <a:xfrm>
            <a:off x="6182072" y="5283469"/>
            <a:ext cx="1676400" cy="790575"/>
          </a:xfrm>
          <a:prstGeom prst="rect">
            <a:avLst/>
          </a:prstGeom>
        </p:spPr>
      </p:pic>
    </p:spTree>
    <p:extLst>
      <p:ext uri="{BB962C8B-B14F-4D97-AF65-F5344CB8AC3E}">
        <p14:creationId xmlns:p14="http://schemas.microsoft.com/office/powerpoint/2010/main" val="3420321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fade">
                                      <p:cBhvr>
                                        <p:cTn id="32" dur="500"/>
                                        <p:tgtEl>
                                          <p:spTgt spid="2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fade">
                                      <p:cBhvr>
                                        <p:cTn id="3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1327EF98-2760-43B4-BA8A-A2CD7413DAA5}"/>
              </a:ext>
            </a:extLst>
          </p:cNvPr>
          <p:cNvSpPr txBox="1"/>
          <p:nvPr/>
        </p:nvSpPr>
        <p:spPr>
          <a:xfrm>
            <a:off x="1691680" y="1556792"/>
            <a:ext cx="6048672" cy="430887"/>
          </a:xfrm>
          <a:prstGeom prst="rect">
            <a:avLst/>
          </a:prstGeom>
          <a:noFill/>
        </p:spPr>
        <p:txBody>
          <a:bodyPr wrap="square" rtlCol="0">
            <a:spAutoFit/>
          </a:bodyPr>
          <a:lstStyle/>
          <a:p>
            <a:r>
              <a:rPr lang="it-IT" sz="2200" dirty="0" err="1">
                <a:latin typeface="Calisto MT" panose="02040603050505030304" pitchFamily="18" charset="0"/>
              </a:rPr>
              <a:t>Since</a:t>
            </a:r>
            <a:r>
              <a:rPr lang="it-IT" sz="2200" dirty="0">
                <a:latin typeface="Calisto MT" panose="02040603050505030304" pitchFamily="18" charset="0"/>
              </a:rPr>
              <a:t>	         after trade </a:t>
            </a:r>
            <a:r>
              <a:rPr lang="it-IT" sz="2200" dirty="0" err="1">
                <a:latin typeface="Calisto MT" panose="02040603050505030304" pitchFamily="18" charset="0"/>
              </a:rPr>
              <a:t>liberalisation</a:t>
            </a:r>
            <a:r>
              <a:rPr lang="it-IT" sz="2200" dirty="0">
                <a:latin typeface="Calisto MT" panose="02040603050505030304" pitchFamily="18" charset="0"/>
              </a:rPr>
              <a:t> so</a:t>
            </a:r>
          </a:p>
        </p:txBody>
      </p:sp>
      <p:sp>
        <p:nvSpPr>
          <p:cNvPr id="6" name="Freccia in giù 5">
            <a:extLst>
              <a:ext uri="{FF2B5EF4-FFF2-40B4-BE49-F238E27FC236}">
                <a16:creationId xmlns:a16="http://schemas.microsoft.com/office/drawing/2014/main" id="{8F96C402-D2B5-42CC-9381-3999DB445DE2}"/>
              </a:ext>
            </a:extLst>
          </p:cNvPr>
          <p:cNvSpPr/>
          <p:nvPr/>
        </p:nvSpPr>
        <p:spPr>
          <a:xfrm>
            <a:off x="4716017" y="2312876"/>
            <a:ext cx="288032" cy="1080120"/>
          </a:xfrm>
          <a:prstGeom prst="downArrow">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7" name="CasellaDiTesto 6">
            <a:extLst>
              <a:ext uri="{FF2B5EF4-FFF2-40B4-BE49-F238E27FC236}">
                <a16:creationId xmlns:a16="http://schemas.microsoft.com/office/drawing/2014/main" id="{57760AFA-785F-42A7-95A9-494D975BEF30}"/>
              </a:ext>
            </a:extLst>
          </p:cNvPr>
          <p:cNvSpPr txBox="1"/>
          <p:nvPr/>
        </p:nvSpPr>
        <p:spPr>
          <a:xfrm>
            <a:off x="107504" y="3573016"/>
            <a:ext cx="4536504" cy="769441"/>
          </a:xfrm>
          <a:prstGeom prst="rect">
            <a:avLst/>
          </a:prstGeom>
          <a:noFill/>
        </p:spPr>
        <p:txBody>
          <a:bodyPr wrap="square" rtlCol="0">
            <a:spAutoFit/>
          </a:bodyPr>
          <a:lstStyle/>
          <a:p>
            <a:pPr algn="ctr"/>
            <a:r>
              <a:rPr lang="it-IT" sz="2200" dirty="0">
                <a:latin typeface="Calisto MT" panose="02040603050505030304" pitchFamily="18" charset="0"/>
              </a:rPr>
              <a:t>Technology progress </a:t>
            </a:r>
            <a:r>
              <a:rPr lang="it-IT" sz="2200" dirty="0" err="1">
                <a:latin typeface="Calisto MT" panose="02040603050505030304" pitchFamily="18" charset="0"/>
              </a:rPr>
              <a:t>has</a:t>
            </a:r>
            <a:r>
              <a:rPr lang="it-IT" sz="2200" dirty="0">
                <a:latin typeface="Calisto MT" panose="02040603050505030304" pitchFamily="18" charset="0"/>
              </a:rPr>
              <a:t> a negative </a:t>
            </a:r>
            <a:r>
              <a:rPr lang="it-IT" sz="2200" dirty="0" err="1">
                <a:latin typeface="Calisto MT" panose="02040603050505030304" pitchFamily="18" charset="0"/>
              </a:rPr>
              <a:t>effect</a:t>
            </a:r>
            <a:r>
              <a:rPr lang="it-IT" sz="2200" dirty="0">
                <a:latin typeface="Calisto MT" panose="02040603050505030304" pitchFamily="18" charset="0"/>
              </a:rPr>
              <a:t> on Labour </a:t>
            </a:r>
            <a:r>
              <a:rPr lang="it-IT" sz="2200" dirty="0" err="1">
                <a:latin typeface="Calisto MT" panose="02040603050505030304" pitchFamily="18" charset="0"/>
              </a:rPr>
              <a:t>income</a:t>
            </a:r>
            <a:r>
              <a:rPr lang="it-IT" sz="2200" dirty="0">
                <a:latin typeface="Calisto MT" panose="02040603050505030304" pitchFamily="18" charset="0"/>
              </a:rPr>
              <a:t> share</a:t>
            </a:r>
          </a:p>
        </p:txBody>
      </p:sp>
      <p:sp>
        <p:nvSpPr>
          <p:cNvPr id="8" name="Freccia in giù 7">
            <a:extLst>
              <a:ext uri="{FF2B5EF4-FFF2-40B4-BE49-F238E27FC236}">
                <a16:creationId xmlns:a16="http://schemas.microsoft.com/office/drawing/2014/main" id="{31D771E7-6035-4020-AFC1-BAFE22BE9872}"/>
              </a:ext>
            </a:extLst>
          </p:cNvPr>
          <p:cNvSpPr/>
          <p:nvPr/>
        </p:nvSpPr>
        <p:spPr>
          <a:xfrm>
            <a:off x="4716016" y="4636296"/>
            <a:ext cx="288032" cy="1080120"/>
          </a:xfrm>
          <a:prstGeom prst="downArrow">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9" name="CasellaDiTesto 8">
            <a:extLst>
              <a:ext uri="{FF2B5EF4-FFF2-40B4-BE49-F238E27FC236}">
                <a16:creationId xmlns:a16="http://schemas.microsoft.com/office/drawing/2014/main" id="{E47E6D35-EE46-430D-9B59-D99228DA9E15}"/>
              </a:ext>
            </a:extLst>
          </p:cNvPr>
          <p:cNvSpPr txBox="1"/>
          <p:nvPr/>
        </p:nvSpPr>
        <p:spPr>
          <a:xfrm>
            <a:off x="2771800" y="6010255"/>
            <a:ext cx="4248457" cy="369332"/>
          </a:xfrm>
          <a:prstGeom prst="rect">
            <a:avLst/>
          </a:prstGeom>
          <a:noFill/>
          <a:ln>
            <a:solidFill>
              <a:schemeClr val="tx1"/>
            </a:solidFill>
          </a:ln>
        </p:spPr>
        <p:txBody>
          <a:bodyPr wrap="square" rtlCol="0">
            <a:spAutoFit/>
          </a:bodyPr>
          <a:lstStyle/>
          <a:p>
            <a:pPr algn="ctr"/>
            <a:r>
              <a:rPr lang="it-IT" dirty="0" err="1">
                <a:latin typeface="Calisto MT" panose="02040603050505030304" pitchFamily="18" charset="0"/>
              </a:rPr>
              <a:t>Violation</a:t>
            </a:r>
            <a:r>
              <a:rPr lang="it-IT" dirty="0">
                <a:latin typeface="Calisto MT" panose="02040603050505030304" pitchFamily="18" charset="0"/>
              </a:rPr>
              <a:t> of </a:t>
            </a:r>
            <a:r>
              <a:rPr lang="it-IT" dirty="0" err="1">
                <a:latin typeface="Calisto MT" panose="02040603050505030304" pitchFamily="18" charset="0"/>
              </a:rPr>
              <a:t>Stolper</a:t>
            </a:r>
            <a:r>
              <a:rPr lang="it-IT" dirty="0">
                <a:latin typeface="Calisto MT" panose="02040603050505030304" pitchFamily="18" charset="0"/>
              </a:rPr>
              <a:t>-Samuelson </a:t>
            </a:r>
            <a:r>
              <a:rPr lang="it-IT" dirty="0" err="1">
                <a:latin typeface="Calisto MT" panose="02040603050505030304" pitchFamily="18" charset="0"/>
              </a:rPr>
              <a:t>Theorem</a:t>
            </a:r>
            <a:endParaRPr lang="it-IT" dirty="0">
              <a:latin typeface="Calisto MT" panose="02040603050505030304" pitchFamily="18" charset="0"/>
            </a:endParaRPr>
          </a:p>
        </p:txBody>
      </p:sp>
      <p:pic>
        <p:nvPicPr>
          <p:cNvPr id="11" name="Immagine 10" descr="Immagine che contiene orologio, tavolo, segnale&#10;&#10;Descrizione generata automaticamente">
            <a:extLst>
              <a:ext uri="{FF2B5EF4-FFF2-40B4-BE49-F238E27FC236}">
                <a16:creationId xmlns:a16="http://schemas.microsoft.com/office/drawing/2014/main" id="{8E897116-F5EB-496D-8721-0BDDAD6611D9}"/>
              </a:ext>
            </a:extLst>
          </p:cNvPr>
          <p:cNvPicPr>
            <a:picLocks noChangeAspect="1"/>
          </p:cNvPicPr>
          <p:nvPr/>
        </p:nvPicPr>
        <p:blipFill>
          <a:blip r:embed="rId2"/>
          <a:stretch>
            <a:fillRect/>
          </a:stretch>
        </p:blipFill>
        <p:spPr>
          <a:xfrm>
            <a:off x="2562038" y="1384272"/>
            <a:ext cx="485775" cy="714375"/>
          </a:xfrm>
          <a:prstGeom prst="rect">
            <a:avLst/>
          </a:prstGeom>
        </p:spPr>
      </p:pic>
      <p:cxnSp>
        <p:nvCxnSpPr>
          <p:cNvPr id="12" name="Connettore 2 11">
            <a:extLst>
              <a:ext uri="{FF2B5EF4-FFF2-40B4-BE49-F238E27FC236}">
                <a16:creationId xmlns:a16="http://schemas.microsoft.com/office/drawing/2014/main" id="{5DBEB31B-E556-4F30-B789-08DD1C44223F}"/>
              </a:ext>
            </a:extLst>
          </p:cNvPr>
          <p:cNvCxnSpPr>
            <a:cxnSpLocks/>
          </p:cNvCxnSpPr>
          <p:nvPr/>
        </p:nvCxnSpPr>
        <p:spPr>
          <a:xfrm>
            <a:off x="3158770" y="1488895"/>
            <a:ext cx="0" cy="541854"/>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pic>
        <p:nvPicPr>
          <p:cNvPr id="15" name="Immagine 14" descr="Immagine che contiene oggetto, orologio, segnale&#10;&#10;Descrizione generata automaticamente">
            <a:extLst>
              <a:ext uri="{FF2B5EF4-FFF2-40B4-BE49-F238E27FC236}">
                <a16:creationId xmlns:a16="http://schemas.microsoft.com/office/drawing/2014/main" id="{03D10671-2F59-41B2-A1E4-222892C6289E}"/>
              </a:ext>
            </a:extLst>
          </p:cNvPr>
          <p:cNvPicPr>
            <a:picLocks noChangeAspect="1"/>
          </p:cNvPicPr>
          <p:nvPr/>
        </p:nvPicPr>
        <p:blipFill>
          <a:blip r:embed="rId3"/>
          <a:stretch>
            <a:fillRect/>
          </a:stretch>
        </p:blipFill>
        <p:spPr>
          <a:xfrm>
            <a:off x="6596482" y="1275730"/>
            <a:ext cx="799566" cy="993010"/>
          </a:xfrm>
          <a:prstGeom prst="rect">
            <a:avLst/>
          </a:prstGeom>
        </p:spPr>
      </p:pic>
      <p:cxnSp>
        <p:nvCxnSpPr>
          <p:cNvPr id="16" name="Connettore 2 15">
            <a:extLst>
              <a:ext uri="{FF2B5EF4-FFF2-40B4-BE49-F238E27FC236}">
                <a16:creationId xmlns:a16="http://schemas.microsoft.com/office/drawing/2014/main" id="{193E2A00-EDCF-4D0F-A647-14AEB859A04F}"/>
              </a:ext>
            </a:extLst>
          </p:cNvPr>
          <p:cNvCxnSpPr>
            <a:cxnSpLocks/>
          </p:cNvCxnSpPr>
          <p:nvPr/>
        </p:nvCxnSpPr>
        <p:spPr>
          <a:xfrm>
            <a:off x="7596336" y="1446986"/>
            <a:ext cx="0" cy="541854"/>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pic>
        <p:nvPicPr>
          <p:cNvPr id="3" name="Immagine 2" descr="Immagine che contiene disegnando&#10;&#10;Descrizione generata automaticamente">
            <a:extLst>
              <a:ext uri="{FF2B5EF4-FFF2-40B4-BE49-F238E27FC236}">
                <a16:creationId xmlns:a16="http://schemas.microsoft.com/office/drawing/2014/main" id="{60AC142D-5124-4924-8324-A55CB32EFEDE}"/>
              </a:ext>
            </a:extLst>
          </p:cNvPr>
          <p:cNvPicPr>
            <a:picLocks noChangeAspect="1"/>
          </p:cNvPicPr>
          <p:nvPr/>
        </p:nvPicPr>
        <p:blipFill>
          <a:blip r:embed="rId4"/>
          <a:stretch>
            <a:fillRect/>
          </a:stretch>
        </p:blipFill>
        <p:spPr>
          <a:xfrm>
            <a:off x="5364090" y="3392996"/>
            <a:ext cx="3262707" cy="1080120"/>
          </a:xfrm>
          <a:prstGeom prst="rect">
            <a:avLst/>
          </a:prstGeom>
        </p:spPr>
      </p:pic>
      <p:cxnSp>
        <p:nvCxnSpPr>
          <p:cNvPr id="13" name="Connettore 2 12">
            <a:extLst>
              <a:ext uri="{FF2B5EF4-FFF2-40B4-BE49-F238E27FC236}">
                <a16:creationId xmlns:a16="http://schemas.microsoft.com/office/drawing/2014/main" id="{2A11F36A-86CB-4657-961A-923D4431F851}"/>
              </a:ext>
            </a:extLst>
          </p:cNvPr>
          <p:cNvCxnSpPr>
            <a:cxnSpLocks/>
          </p:cNvCxnSpPr>
          <p:nvPr/>
        </p:nvCxnSpPr>
        <p:spPr>
          <a:xfrm>
            <a:off x="5292080" y="3645024"/>
            <a:ext cx="0" cy="541854"/>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20660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00E28DAA-6FF7-4FDD-A430-2092BFA49621}"/>
              </a:ext>
            </a:extLst>
          </p:cNvPr>
          <p:cNvSpPr>
            <a:spLocks noGrp="1"/>
          </p:cNvSpPr>
          <p:nvPr>
            <p:ph type="title"/>
          </p:nvPr>
        </p:nvSpPr>
        <p:spPr>
          <a:xfrm>
            <a:off x="2699792" y="1023518"/>
            <a:ext cx="3312368" cy="1143000"/>
          </a:xfrm>
        </p:spPr>
        <p:txBody>
          <a:bodyPr/>
          <a:lstStyle/>
          <a:p>
            <a:r>
              <a:rPr lang="it-IT" b="1" dirty="0" err="1">
                <a:solidFill>
                  <a:srgbClr val="C00000"/>
                </a:solidFill>
                <a:latin typeface="Calisto MT" panose="02040603050505030304" pitchFamily="18" charset="0"/>
              </a:rPr>
              <a:t>Empirical</a:t>
            </a:r>
            <a:r>
              <a:rPr lang="it-IT" b="1" dirty="0">
                <a:solidFill>
                  <a:srgbClr val="C00000"/>
                </a:solidFill>
                <a:latin typeface="Calisto MT" panose="02040603050505030304" pitchFamily="18" charset="0"/>
              </a:rPr>
              <a:t> model</a:t>
            </a:r>
          </a:p>
        </p:txBody>
      </p:sp>
      <p:sp>
        <p:nvSpPr>
          <p:cNvPr id="6" name="Freccia in giù 5">
            <a:extLst>
              <a:ext uri="{FF2B5EF4-FFF2-40B4-BE49-F238E27FC236}">
                <a16:creationId xmlns:a16="http://schemas.microsoft.com/office/drawing/2014/main" id="{1DF81C6A-CCEF-424F-BFE6-368CCDD0E05C}"/>
              </a:ext>
            </a:extLst>
          </p:cNvPr>
          <p:cNvSpPr/>
          <p:nvPr/>
        </p:nvSpPr>
        <p:spPr>
          <a:xfrm>
            <a:off x="4139952" y="2492896"/>
            <a:ext cx="432048" cy="1262931"/>
          </a:xfrm>
          <a:prstGeom prst="downArrow">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7" name="CasellaDiTesto 6">
            <a:extLst>
              <a:ext uri="{FF2B5EF4-FFF2-40B4-BE49-F238E27FC236}">
                <a16:creationId xmlns:a16="http://schemas.microsoft.com/office/drawing/2014/main" id="{61904D54-627A-456D-A86C-1D6FC88561CA}"/>
              </a:ext>
            </a:extLst>
          </p:cNvPr>
          <p:cNvSpPr txBox="1"/>
          <p:nvPr/>
        </p:nvSpPr>
        <p:spPr>
          <a:xfrm>
            <a:off x="1403648" y="4278869"/>
            <a:ext cx="6336704" cy="892552"/>
          </a:xfrm>
          <a:prstGeom prst="rect">
            <a:avLst/>
          </a:prstGeom>
          <a:noFill/>
          <a:ln>
            <a:solidFill>
              <a:schemeClr val="tx1"/>
            </a:solidFill>
          </a:ln>
        </p:spPr>
        <p:txBody>
          <a:bodyPr wrap="square" rtlCol="0">
            <a:spAutoFit/>
          </a:bodyPr>
          <a:lstStyle/>
          <a:p>
            <a:pPr algn="ctr"/>
            <a:r>
              <a:rPr lang="it-IT" sz="2600" dirty="0" err="1"/>
              <a:t>Analyzing</a:t>
            </a:r>
            <a:r>
              <a:rPr lang="it-IT" sz="2600" dirty="0"/>
              <a:t> the </a:t>
            </a:r>
            <a:r>
              <a:rPr lang="it-IT" sz="2600" dirty="0" err="1"/>
              <a:t>effect</a:t>
            </a:r>
            <a:r>
              <a:rPr lang="it-IT" sz="2600" dirty="0"/>
              <a:t> of </a:t>
            </a:r>
            <a:r>
              <a:rPr lang="it-IT" sz="2600" dirty="0" err="1"/>
              <a:t>technology</a:t>
            </a:r>
            <a:r>
              <a:rPr lang="it-IT" sz="2600" dirty="0"/>
              <a:t> on labour </a:t>
            </a:r>
            <a:r>
              <a:rPr lang="it-IT" sz="2600" dirty="0" err="1"/>
              <a:t>income</a:t>
            </a:r>
            <a:r>
              <a:rPr lang="it-IT" sz="2600" dirty="0"/>
              <a:t> share </a:t>
            </a:r>
          </a:p>
        </p:txBody>
      </p:sp>
    </p:spTree>
    <p:extLst>
      <p:ext uri="{BB962C8B-B14F-4D97-AF65-F5344CB8AC3E}">
        <p14:creationId xmlns:p14="http://schemas.microsoft.com/office/powerpoint/2010/main" val="26667956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EA1D4DF3-C4DD-428E-BBBC-AA6AC8F006BC}"/>
              </a:ext>
            </a:extLst>
          </p:cNvPr>
          <p:cNvSpPr txBox="1"/>
          <p:nvPr/>
        </p:nvSpPr>
        <p:spPr>
          <a:xfrm>
            <a:off x="251520" y="908720"/>
            <a:ext cx="8640960" cy="4716291"/>
          </a:xfrm>
          <a:prstGeom prst="rect">
            <a:avLst/>
          </a:prstGeom>
          <a:noFill/>
          <a:ln>
            <a:solidFill>
              <a:schemeClr val="tx1"/>
            </a:solidFill>
          </a:ln>
        </p:spPr>
        <p:txBody>
          <a:bodyPr wrap="square" rtlCol="0">
            <a:spAutoFit/>
          </a:bodyPr>
          <a:lstStyle/>
          <a:p>
            <a:pPr marL="285750" indent="-285750">
              <a:buFont typeface="Arial" panose="020B0604020202020204" pitchFamily="34" charset="0"/>
              <a:buChar char="•"/>
            </a:pPr>
            <a:r>
              <a:rPr lang="it-IT" sz="2400" b="1" dirty="0">
                <a:latin typeface="Calisto MT" panose="02040603050505030304" pitchFamily="18" charset="0"/>
              </a:rPr>
              <a:t>Panel data of 29 </a:t>
            </a:r>
            <a:r>
              <a:rPr lang="it-IT" sz="2400" b="1" dirty="0" err="1">
                <a:latin typeface="Calisto MT" panose="02040603050505030304" pitchFamily="18" charset="0"/>
              </a:rPr>
              <a:t>Chinese</a:t>
            </a:r>
            <a:r>
              <a:rPr lang="it-IT" sz="2400" b="1" dirty="0">
                <a:latin typeface="Calisto MT" panose="02040603050505030304" pitchFamily="18" charset="0"/>
              </a:rPr>
              <a:t> cities </a:t>
            </a:r>
            <a:r>
              <a:rPr lang="it-IT" sz="2400" b="1" dirty="0" err="1">
                <a:latin typeface="Calisto MT" panose="02040603050505030304" pitchFamily="18" charset="0"/>
              </a:rPr>
              <a:t>dated</a:t>
            </a:r>
            <a:r>
              <a:rPr lang="it-IT" sz="2400" b="1" dirty="0">
                <a:latin typeface="Calisto MT" panose="02040603050505030304" pitchFamily="18" charset="0"/>
              </a:rPr>
              <a:t> from 1987 to 2006</a:t>
            </a:r>
            <a:r>
              <a:rPr lang="it-IT" sz="2400" dirty="0">
                <a:latin typeface="Calisto MT" panose="02040603050505030304" pitchFamily="18" charset="0"/>
              </a:rPr>
              <a:t>:</a:t>
            </a:r>
          </a:p>
          <a:p>
            <a:pPr marL="285750" indent="-285750">
              <a:buFont typeface="Arial" panose="020B0604020202020204" pitchFamily="34" charset="0"/>
              <a:buChar char="•"/>
            </a:pPr>
            <a:endParaRPr lang="it-IT" sz="2000" dirty="0"/>
          </a:p>
          <a:p>
            <a:pPr marL="742950" lvl="1" indent="-285750">
              <a:buFont typeface="Wingdings" panose="05000000000000000000" pitchFamily="2" charset="2"/>
              <a:buChar char="Ø"/>
            </a:pPr>
            <a:r>
              <a:rPr lang="it-IT" sz="2000" b="1" dirty="0">
                <a:latin typeface="Calisto MT" panose="02040603050505030304" pitchFamily="18" charset="0"/>
              </a:rPr>
              <a:t>1987-1995 data</a:t>
            </a:r>
            <a:r>
              <a:rPr lang="it-IT" sz="2000" dirty="0">
                <a:latin typeface="Calisto MT" panose="02040603050505030304" pitchFamily="18" charset="0"/>
              </a:rPr>
              <a:t> from </a:t>
            </a:r>
            <a:r>
              <a:rPr lang="en-US" sz="2000" dirty="0">
                <a:latin typeface="Calisto MT" panose="02040603050505030304" pitchFamily="18" charset="0"/>
              </a:rPr>
              <a:t>Hsueh, T.-T. and Q. Li (1999), China’s National Income:1952–1995 (Boulder, CO: Westview</a:t>
            </a:r>
            <a:r>
              <a:rPr lang="it-IT" sz="2000" dirty="0">
                <a:latin typeface="Calisto MT" panose="02040603050505030304" pitchFamily="18" charset="0"/>
              </a:rPr>
              <a:t>Press)</a:t>
            </a:r>
          </a:p>
          <a:p>
            <a:pPr marL="742950" lvl="1" indent="-285750">
              <a:buFont typeface="Wingdings" panose="05000000000000000000" pitchFamily="2" charset="2"/>
              <a:buChar char="Ø"/>
            </a:pPr>
            <a:endParaRPr lang="it-IT" sz="2000" dirty="0">
              <a:latin typeface="Calisto MT" panose="02040603050505030304" pitchFamily="18" charset="0"/>
            </a:endParaRPr>
          </a:p>
          <a:p>
            <a:pPr marL="742950" lvl="1" indent="-285750">
              <a:buFont typeface="Wingdings" panose="05000000000000000000" pitchFamily="2" charset="2"/>
              <a:buChar char="Ø"/>
            </a:pPr>
            <a:r>
              <a:rPr lang="it-IT" sz="2000" b="1" dirty="0">
                <a:latin typeface="Calisto MT" panose="02040603050505030304" pitchFamily="18" charset="0"/>
              </a:rPr>
              <a:t>1996-2006 data </a:t>
            </a:r>
            <a:r>
              <a:rPr lang="it-IT" sz="2000" dirty="0">
                <a:latin typeface="Calisto MT" panose="02040603050505030304" pitchFamily="18" charset="0"/>
              </a:rPr>
              <a:t>from the China Statistical Yearbook and China </a:t>
            </a:r>
            <a:r>
              <a:rPr lang="it-IT" sz="2000" dirty="0" err="1">
                <a:latin typeface="Calisto MT" panose="02040603050505030304" pitchFamily="18" charset="0"/>
              </a:rPr>
              <a:t>Labor</a:t>
            </a:r>
            <a:r>
              <a:rPr lang="it-IT" sz="2000" dirty="0">
                <a:latin typeface="Calisto MT" panose="02040603050505030304" pitchFamily="18" charset="0"/>
              </a:rPr>
              <a:t> Statistical Yearbook</a:t>
            </a:r>
          </a:p>
          <a:p>
            <a:pPr marL="285750" indent="-285750">
              <a:buFont typeface="Arial" panose="020B0604020202020204" pitchFamily="34" charset="0"/>
              <a:buChar char="•"/>
            </a:pPr>
            <a:endParaRPr lang="it-IT" sz="2000" dirty="0">
              <a:latin typeface="Calisto MT" panose="02040603050505030304" pitchFamily="18" charset="0"/>
            </a:endParaRPr>
          </a:p>
          <a:p>
            <a:pPr marL="285750" indent="-285750">
              <a:lnSpc>
                <a:spcPct val="150000"/>
              </a:lnSpc>
              <a:buFont typeface="Arial" panose="020B0604020202020204" pitchFamily="34" charset="0"/>
              <a:buChar char="•"/>
            </a:pPr>
            <a:r>
              <a:rPr lang="it-IT" sz="2000" dirty="0" err="1">
                <a:latin typeface="Calisto MT" panose="02040603050505030304" pitchFamily="18" charset="0"/>
              </a:rPr>
              <a:t>Four</a:t>
            </a:r>
            <a:r>
              <a:rPr lang="it-IT" sz="2000" dirty="0">
                <a:latin typeface="Calisto MT" panose="02040603050505030304" pitchFamily="18" charset="0"/>
              </a:rPr>
              <a:t> models for </a:t>
            </a:r>
            <a:r>
              <a:rPr lang="it-IT" sz="2000" dirty="0" err="1">
                <a:latin typeface="Calisto MT" panose="02040603050505030304" pitchFamily="18" charset="0"/>
              </a:rPr>
              <a:t>each</a:t>
            </a:r>
            <a:r>
              <a:rPr lang="it-IT" sz="2000" dirty="0">
                <a:latin typeface="Calisto MT" panose="02040603050505030304" pitchFamily="18" charset="0"/>
              </a:rPr>
              <a:t> </a:t>
            </a:r>
            <a:r>
              <a:rPr lang="it-IT" sz="2000" dirty="0" err="1">
                <a:latin typeface="Calisto MT" panose="02040603050505030304" pitchFamily="18" charset="0"/>
              </a:rPr>
              <a:t>period</a:t>
            </a:r>
            <a:r>
              <a:rPr lang="it-IT" sz="2000" dirty="0">
                <a:latin typeface="Calisto MT" panose="02040603050505030304" pitchFamily="18" charset="0"/>
              </a:rPr>
              <a:t>: the first </a:t>
            </a:r>
            <a:r>
              <a:rPr lang="it-IT" sz="2000" dirty="0" err="1">
                <a:latin typeface="Calisto MT" panose="02040603050505030304" pitchFamily="18" charset="0"/>
              </a:rPr>
              <a:t>tested</a:t>
            </a:r>
            <a:r>
              <a:rPr lang="it-IT" sz="2000" dirty="0">
                <a:latin typeface="Calisto MT" panose="02040603050505030304" pitchFamily="18" charset="0"/>
              </a:rPr>
              <a:t> </a:t>
            </a:r>
            <a:r>
              <a:rPr lang="it-IT" sz="2000" dirty="0" err="1">
                <a:latin typeface="Calisto MT" panose="02040603050505030304" pitchFamily="18" charset="0"/>
              </a:rPr>
              <a:t>trough</a:t>
            </a:r>
            <a:r>
              <a:rPr lang="it-IT" sz="2000" dirty="0">
                <a:latin typeface="Calisto MT" panose="02040603050505030304" pitchFamily="18" charset="0"/>
              </a:rPr>
              <a:t> the </a:t>
            </a:r>
            <a:r>
              <a:rPr lang="it-IT" sz="2000" b="1" dirty="0">
                <a:latin typeface="Calisto MT" panose="02040603050505030304" pitchFamily="18" charset="0"/>
              </a:rPr>
              <a:t>LSDV </a:t>
            </a:r>
            <a:r>
              <a:rPr lang="it-IT" sz="2000" b="1" dirty="0" err="1">
                <a:latin typeface="Calisto MT" panose="02040603050505030304" pitchFamily="18" charset="0"/>
              </a:rPr>
              <a:t>fixed</a:t>
            </a:r>
            <a:r>
              <a:rPr lang="it-IT" sz="2000" b="1" dirty="0">
                <a:latin typeface="Calisto MT" panose="02040603050505030304" pitchFamily="18" charset="0"/>
              </a:rPr>
              <a:t> </a:t>
            </a:r>
            <a:r>
              <a:rPr lang="it-IT" sz="2000" b="1" dirty="0" err="1">
                <a:latin typeface="Calisto MT" panose="02040603050505030304" pitchFamily="18" charset="0"/>
              </a:rPr>
              <a:t>effect</a:t>
            </a:r>
            <a:r>
              <a:rPr lang="it-IT" sz="2000" dirty="0">
                <a:latin typeface="Calisto MT" panose="02040603050505030304" pitchFamily="18" charset="0"/>
              </a:rPr>
              <a:t>, the second </a:t>
            </a:r>
            <a:r>
              <a:rPr lang="it-IT" sz="2000" dirty="0" err="1">
                <a:latin typeface="Calisto MT" panose="02040603050505030304" pitchFamily="18" charset="0"/>
              </a:rPr>
              <a:t>through</a:t>
            </a:r>
            <a:r>
              <a:rPr lang="it-IT" sz="2000" dirty="0">
                <a:latin typeface="Calisto MT" panose="02040603050505030304" pitchFamily="18" charset="0"/>
              </a:rPr>
              <a:t> the </a:t>
            </a:r>
            <a:r>
              <a:rPr lang="it-IT" sz="2000" b="1" dirty="0">
                <a:latin typeface="Calisto MT" panose="02040603050505030304" pitchFamily="18" charset="0"/>
              </a:rPr>
              <a:t>EGLS random </a:t>
            </a:r>
            <a:r>
              <a:rPr lang="it-IT" sz="2000" b="1" dirty="0" err="1">
                <a:latin typeface="Calisto MT" panose="02040603050505030304" pitchFamily="18" charset="0"/>
              </a:rPr>
              <a:t>effect</a:t>
            </a:r>
            <a:r>
              <a:rPr lang="it-IT" sz="2000" dirty="0">
                <a:latin typeface="Calisto MT" panose="02040603050505030304" pitchFamily="18" charset="0"/>
              </a:rPr>
              <a:t>.</a:t>
            </a:r>
          </a:p>
          <a:p>
            <a:pPr marL="285750" indent="-285750">
              <a:buFont typeface="Arial" panose="020B0604020202020204" pitchFamily="34" charset="0"/>
              <a:buChar char="•"/>
            </a:pPr>
            <a:endParaRPr lang="it-IT" sz="2000" dirty="0">
              <a:latin typeface="Calisto MT" panose="02040603050505030304" pitchFamily="18" charset="0"/>
            </a:endParaRPr>
          </a:p>
          <a:p>
            <a:pPr marL="285750" indent="-285750">
              <a:lnSpc>
                <a:spcPct val="150000"/>
              </a:lnSpc>
              <a:buFont typeface="Arial" panose="020B0604020202020204" pitchFamily="34" charset="0"/>
              <a:buChar char="•"/>
            </a:pPr>
            <a:r>
              <a:rPr lang="it-IT" sz="2000" dirty="0" err="1">
                <a:latin typeface="Calisto MT" panose="02040603050505030304" pitchFamily="18" charset="0"/>
              </a:rPr>
              <a:t>Variables</a:t>
            </a:r>
            <a:r>
              <a:rPr lang="it-IT" sz="2000" dirty="0">
                <a:latin typeface="Calisto MT" panose="02040603050505030304" pitchFamily="18" charset="0"/>
              </a:rPr>
              <a:t> </a:t>
            </a:r>
            <a:r>
              <a:rPr lang="it-IT" sz="2000" dirty="0" err="1">
                <a:latin typeface="Calisto MT" panose="02040603050505030304" pitchFamily="18" charset="0"/>
              </a:rPr>
              <a:t>considered</a:t>
            </a:r>
            <a:r>
              <a:rPr lang="it-IT" sz="2000" dirty="0">
                <a:latin typeface="Calisto MT" panose="02040603050505030304" pitchFamily="18" charset="0"/>
              </a:rPr>
              <a:t>: </a:t>
            </a:r>
            <a:r>
              <a:rPr lang="it-IT" sz="2000" b="1" dirty="0" err="1">
                <a:latin typeface="Calisto MT" panose="02040603050505030304" pitchFamily="18" charset="0"/>
              </a:rPr>
              <a:t>technology</a:t>
            </a:r>
            <a:r>
              <a:rPr lang="it-IT" sz="2000" b="1" dirty="0">
                <a:latin typeface="Calisto MT" panose="02040603050505030304" pitchFamily="18" charset="0"/>
              </a:rPr>
              <a:t> progress</a:t>
            </a:r>
            <a:r>
              <a:rPr lang="it-IT" sz="2000" dirty="0">
                <a:latin typeface="Calisto MT" panose="02040603050505030304" pitchFamily="18" charset="0"/>
              </a:rPr>
              <a:t>, </a:t>
            </a:r>
            <a:r>
              <a:rPr lang="it-IT" sz="2000" b="1" dirty="0">
                <a:latin typeface="Calisto MT" panose="02040603050505030304" pitchFamily="18" charset="0"/>
              </a:rPr>
              <a:t>opening degree of trade</a:t>
            </a:r>
            <a:r>
              <a:rPr lang="it-IT" sz="2000" dirty="0">
                <a:latin typeface="Calisto MT" panose="02040603050505030304" pitchFamily="18" charset="0"/>
              </a:rPr>
              <a:t>, </a:t>
            </a:r>
            <a:r>
              <a:rPr lang="it-IT" sz="2000" b="1" dirty="0">
                <a:latin typeface="Calisto MT" panose="02040603050505030304" pitchFamily="18" charset="0"/>
              </a:rPr>
              <a:t>import</a:t>
            </a:r>
            <a:r>
              <a:rPr lang="it-IT" sz="2000" dirty="0">
                <a:latin typeface="Calisto MT" panose="02040603050505030304" pitchFamily="18" charset="0"/>
              </a:rPr>
              <a:t>, </a:t>
            </a:r>
            <a:r>
              <a:rPr lang="it-IT" sz="2000" b="1" dirty="0">
                <a:latin typeface="Calisto MT" panose="02040603050505030304" pitchFamily="18" charset="0"/>
              </a:rPr>
              <a:t>export</a:t>
            </a:r>
            <a:r>
              <a:rPr lang="it-IT" sz="2000" dirty="0">
                <a:latin typeface="Calisto MT" panose="02040603050505030304" pitchFamily="18" charset="0"/>
              </a:rPr>
              <a:t>, per capita capital, capital market </a:t>
            </a:r>
            <a:r>
              <a:rPr lang="it-IT" sz="2000" dirty="0" err="1">
                <a:latin typeface="Calisto MT" panose="02040603050505030304" pitchFamily="18" charset="0"/>
              </a:rPr>
              <a:t>opennes</a:t>
            </a:r>
            <a:r>
              <a:rPr lang="it-IT" sz="2000" dirty="0">
                <a:latin typeface="Calisto MT" panose="02040603050505030304" pitchFamily="18" charset="0"/>
              </a:rPr>
              <a:t>…</a:t>
            </a:r>
          </a:p>
        </p:txBody>
      </p:sp>
    </p:spTree>
    <p:extLst>
      <p:ext uri="{BB962C8B-B14F-4D97-AF65-F5344CB8AC3E}">
        <p14:creationId xmlns:p14="http://schemas.microsoft.com/office/powerpoint/2010/main" val="33826895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2443B2-F8F5-4CDA-A6F7-08822034D3AC}"/>
              </a:ext>
            </a:extLst>
          </p:cNvPr>
          <p:cNvSpPr>
            <a:spLocks noGrp="1"/>
          </p:cNvSpPr>
          <p:nvPr>
            <p:ph type="title"/>
          </p:nvPr>
        </p:nvSpPr>
        <p:spPr>
          <a:xfrm>
            <a:off x="457200" y="1277888"/>
            <a:ext cx="8229600" cy="1143000"/>
          </a:xfrm>
        </p:spPr>
        <p:txBody>
          <a:bodyPr>
            <a:normAutofit/>
          </a:bodyPr>
          <a:lstStyle/>
          <a:p>
            <a:pPr algn="ctr"/>
            <a:r>
              <a:rPr lang="it-IT" sz="4800" dirty="0" err="1">
                <a:solidFill>
                  <a:schemeClr val="accent2">
                    <a:lumMod val="75000"/>
                  </a:schemeClr>
                </a:solidFill>
                <a:latin typeface="Calisto MT" panose="02040603050505030304" pitchFamily="18" charset="0"/>
              </a:rPr>
              <a:t>Main</a:t>
            </a:r>
            <a:r>
              <a:rPr lang="it-IT" sz="4800" dirty="0">
                <a:solidFill>
                  <a:schemeClr val="accent2">
                    <a:lumMod val="75000"/>
                  </a:schemeClr>
                </a:solidFill>
                <a:latin typeface="Calisto MT" panose="02040603050505030304" pitchFamily="18" charset="0"/>
              </a:rPr>
              <a:t> </a:t>
            </a:r>
            <a:r>
              <a:rPr lang="it-IT" sz="4800" dirty="0" err="1">
                <a:solidFill>
                  <a:schemeClr val="accent2">
                    <a:lumMod val="75000"/>
                  </a:schemeClr>
                </a:solidFill>
                <a:latin typeface="Calisto MT" panose="02040603050505030304" pitchFamily="18" charset="0"/>
              </a:rPr>
              <a:t>Result</a:t>
            </a:r>
            <a:endParaRPr lang="it-IT" sz="4800" dirty="0">
              <a:solidFill>
                <a:schemeClr val="accent2">
                  <a:lumMod val="75000"/>
                </a:schemeClr>
              </a:solidFill>
              <a:latin typeface="Calisto MT" panose="02040603050505030304" pitchFamily="18" charset="0"/>
            </a:endParaRPr>
          </a:p>
        </p:txBody>
      </p:sp>
      <p:sp>
        <p:nvSpPr>
          <p:cNvPr id="4" name="CasellaDiTesto 3">
            <a:extLst>
              <a:ext uri="{FF2B5EF4-FFF2-40B4-BE49-F238E27FC236}">
                <a16:creationId xmlns:a16="http://schemas.microsoft.com/office/drawing/2014/main" id="{DAE41228-812A-41A9-9CE0-46AA9C0649AA}"/>
              </a:ext>
            </a:extLst>
          </p:cNvPr>
          <p:cNvSpPr txBox="1"/>
          <p:nvPr/>
        </p:nvSpPr>
        <p:spPr>
          <a:xfrm>
            <a:off x="719572" y="3068960"/>
            <a:ext cx="7704856" cy="1569660"/>
          </a:xfrm>
          <a:prstGeom prst="rect">
            <a:avLst/>
          </a:prstGeom>
          <a:noFill/>
          <a:ln>
            <a:solidFill>
              <a:schemeClr val="tx1"/>
            </a:solidFill>
          </a:ln>
        </p:spPr>
        <p:txBody>
          <a:bodyPr wrap="square" rtlCol="0">
            <a:spAutoFit/>
          </a:bodyPr>
          <a:lstStyle/>
          <a:p>
            <a:pPr algn="ctr"/>
            <a:r>
              <a:rPr lang="it-IT" sz="3200" dirty="0">
                <a:latin typeface="Calisto MT" panose="02040603050505030304" pitchFamily="18" charset="0"/>
              </a:rPr>
              <a:t>Technology </a:t>
            </a:r>
            <a:r>
              <a:rPr lang="it-IT" sz="3200" dirty="0" err="1">
                <a:latin typeface="Calisto MT" panose="02040603050505030304" pitchFamily="18" charset="0"/>
              </a:rPr>
              <a:t>has</a:t>
            </a:r>
            <a:r>
              <a:rPr lang="it-IT" sz="3200" dirty="0">
                <a:latin typeface="Calisto MT" panose="02040603050505030304" pitchFamily="18" charset="0"/>
              </a:rPr>
              <a:t> a negative and </a:t>
            </a:r>
            <a:r>
              <a:rPr lang="it-IT" sz="3200" dirty="0" err="1">
                <a:latin typeface="Calisto MT" panose="02040603050505030304" pitchFamily="18" charset="0"/>
              </a:rPr>
              <a:t>significant</a:t>
            </a:r>
            <a:r>
              <a:rPr lang="it-IT" sz="3200" dirty="0">
                <a:latin typeface="Calisto MT" panose="02040603050505030304" pitchFamily="18" charset="0"/>
              </a:rPr>
              <a:t> </a:t>
            </a:r>
            <a:r>
              <a:rPr lang="it-IT" sz="3200" dirty="0" err="1">
                <a:latin typeface="Calisto MT" panose="02040603050505030304" pitchFamily="18" charset="0"/>
              </a:rPr>
              <a:t>effect</a:t>
            </a:r>
            <a:r>
              <a:rPr lang="it-IT" sz="3200" dirty="0">
                <a:latin typeface="Calisto MT" panose="02040603050505030304" pitchFamily="18" charset="0"/>
              </a:rPr>
              <a:t> on labour </a:t>
            </a:r>
            <a:r>
              <a:rPr lang="it-IT" sz="3200" dirty="0" err="1">
                <a:latin typeface="Calisto MT" panose="02040603050505030304" pitchFamily="18" charset="0"/>
              </a:rPr>
              <a:t>income</a:t>
            </a:r>
            <a:r>
              <a:rPr lang="it-IT" sz="3200" dirty="0">
                <a:latin typeface="Calisto MT" panose="02040603050505030304" pitchFamily="18" charset="0"/>
              </a:rPr>
              <a:t> share and </a:t>
            </a:r>
            <a:r>
              <a:rPr lang="it-IT" sz="3200" dirty="0" err="1">
                <a:latin typeface="Calisto MT" panose="02040603050505030304" pitchFamily="18" charset="0"/>
              </a:rPr>
              <a:t>not</a:t>
            </a:r>
            <a:r>
              <a:rPr lang="it-IT" sz="3200" dirty="0">
                <a:latin typeface="Calisto MT" panose="02040603050505030304" pitchFamily="18" charset="0"/>
              </a:rPr>
              <a:t> just on </a:t>
            </a:r>
            <a:r>
              <a:rPr lang="it-IT" sz="3200" dirty="0" err="1">
                <a:latin typeface="Calisto MT" panose="02040603050505030304" pitchFamily="18" charset="0"/>
              </a:rPr>
              <a:t>it</a:t>
            </a:r>
            <a:r>
              <a:rPr lang="it-IT" sz="3200" dirty="0">
                <a:latin typeface="Calisto MT" panose="02040603050505030304" pitchFamily="18" charset="0"/>
              </a:rPr>
              <a:t> (capital and </a:t>
            </a:r>
            <a:r>
              <a:rPr lang="it-IT" sz="3200" dirty="0" err="1">
                <a:latin typeface="Calisto MT" panose="02040603050505030304" pitchFamily="18" charset="0"/>
              </a:rPr>
              <a:t>foreign</a:t>
            </a:r>
            <a:r>
              <a:rPr lang="it-IT" sz="3200" dirty="0">
                <a:latin typeface="Calisto MT" panose="02040603050505030304" pitchFamily="18" charset="0"/>
              </a:rPr>
              <a:t> trade).</a:t>
            </a:r>
          </a:p>
        </p:txBody>
      </p:sp>
    </p:spTree>
    <p:extLst>
      <p:ext uri="{BB962C8B-B14F-4D97-AF65-F5344CB8AC3E}">
        <p14:creationId xmlns:p14="http://schemas.microsoft.com/office/powerpoint/2010/main" val="33063077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C5F6AA43-034F-4898-AC9A-469A3A3AC97D}"/>
              </a:ext>
            </a:extLst>
          </p:cNvPr>
          <p:cNvSpPr/>
          <p:nvPr/>
        </p:nvSpPr>
        <p:spPr>
          <a:xfrm>
            <a:off x="386110" y="3052711"/>
            <a:ext cx="8362354" cy="707886"/>
          </a:xfrm>
          <a:prstGeom prst="rect">
            <a:avLst/>
          </a:prstGeom>
        </p:spPr>
        <p:txBody>
          <a:bodyPr wrap="square">
            <a:spAutoFit/>
          </a:bodyPr>
          <a:lstStyle/>
          <a:p>
            <a:pPr marL="342900" indent="-342900" algn="ctr">
              <a:buFont typeface="+mj-lt"/>
              <a:buAutoNum type="arabicPeriod" startAt="2"/>
            </a:pPr>
            <a:r>
              <a:rPr lang="it-IT" sz="4000" dirty="0">
                <a:latin typeface="Calisto MT" panose="02040603050505030304" pitchFamily="18" charset="0"/>
              </a:rPr>
              <a:t>The Mexico case: </a:t>
            </a:r>
            <a:r>
              <a:rPr lang="it-IT" sz="4000" dirty="0" err="1">
                <a:latin typeface="Calisto MT" panose="02040603050505030304" pitchFamily="18" charset="0"/>
              </a:rPr>
              <a:t>spatial</a:t>
            </a:r>
            <a:r>
              <a:rPr lang="it-IT" sz="4000" dirty="0">
                <a:latin typeface="Calisto MT" panose="02040603050505030304" pitchFamily="18" charset="0"/>
              </a:rPr>
              <a:t> </a:t>
            </a:r>
            <a:r>
              <a:rPr lang="it-IT" sz="4000" dirty="0" err="1">
                <a:latin typeface="Calisto MT" panose="02040603050505030304" pitchFamily="18" charset="0"/>
              </a:rPr>
              <a:t>dimension</a:t>
            </a:r>
            <a:endParaRPr lang="it-IT" sz="4000" dirty="0">
              <a:latin typeface="Calisto MT" panose="02040603050505030304" pitchFamily="18" charset="0"/>
            </a:endParaRPr>
          </a:p>
        </p:txBody>
      </p:sp>
    </p:spTree>
    <p:extLst>
      <p:ext uri="{BB962C8B-B14F-4D97-AF65-F5344CB8AC3E}">
        <p14:creationId xmlns:p14="http://schemas.microsoft.com/office/powerpoint/2010/main" val="38192815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F062EC3A-5F96-4A77-9038-34CC9EBD0216}"/>
              </a:ext>
            </a:extLst>
          </p:cNvPr>
          <p:cNvSpPr>
            <a:spLocks noGrp="1"/>
          </p:cNvSpPr>
          <p:nvPr>
            <p:ph type="title"/>
          </p:nvPr>
        </p:nvSpPr>
        <p:spPr>
          <a:xfrm>
            <a:off x="2225984" y="713532"/>
            <a:ext cx="4938303" cy="1325563"/>
          </a:xfrm>
        </p:spPr>
        <p:txBody>
          <a:bodyPr/>
          <a:lstStyle/>
          <a:p>
            <a:pPr algn="ctr"/>
            <a:r>
              <a:rPr lang="en-GB" b="1" dirty="0">
                <a:solidFill>
                  <a:srgbClr val="C00000"/>
                </a:solidFill>
                <a:latin typeface="Calisto MT" panose="02040603050505030304" pitchFamily="18" charset="0"/>
              </a:rPr>
              <a:t>Mexico opens up to trade</a:t>
            </a:r>
          </a:p>
        </p:txBody>
      </p:sp>
      <p:sp>
        <p:nvSpPr>
          <p:cNvPr id="5" name="Segnaposto contenuto 2">
            <a:extLst>
              <a:ext uri="{FF2B5EF4-FFF2-40B4-BE49-F238E27FC236}">
                <a16:creationId xmlns:a16="http://schemas.microsoft.com/office/drawing/2014/main" id="{F0EB427B-18E5-49C3-9878-3BD372AD8253}"/>
              </a:ext>
            </a:extLst>
          </p:cNvPr>
          <p:cNvSpPr>
            <a:spLocks noGrp="1"/>
          </p:cNvSpPr>
          <p:nvPr>
            <p:ph idx="1"/>
          </p:nvPr>
        </p:nvSpPr>
        <p:spPr>
          <a:xfrm>
            <a:off x="325177" y="1916832"/>
            <a:ext cx="8493646" cy="4351338"/>
          </a:xfrm>
        </p:spPr>
        <p:txBody>
          <a:bodyPr>
            <a:normAutofit/>
          </a:bodyPr>
          <a:lstStyle/>
          <a:p>
            <a:pPr marL="0" indent="0">
              <a:buNone/>
            </a:pPr>
            <a:r>
              <a:rPr lang="en-GB" dirty="0">
                <a:latin typeface="Calisto MT" panose="02040603050505030304" pitchFamily="18" charset="0"/>
              </a:rPr>
              <a:t>Two stages of the Mexico’s liberalization process:</a:t>
            </a:r>
          </a:p>
          <a:p>
            <a:pPr marL="0" indent="0">
              <a:buNone/>
            </a:pPr>
            <a:endParaRPr lang="en-GB" dirty="0">
              <a:latin typeface="Calisto MT" panose="02040603050505030304" pitchFamily="18" charset="0"/>
            </a:endParaRPr>
          </a:p>
          <a:p>
            <a:pPr marL="457200" indent="-457200">
              <a:buFont typeface="+mj-lt"/>
              <a:buAutoNum type="arabicPeriod"/>
            </a:pPr>
            <a:r>
              <a:rPr lang="en-GB" dirty="0">
                <a:latin typeface="Calisto MT" panose="02040603050505030304" pitchFamily="18" charset="0"/>
              </a:rPr>
              <a:t>In the mid-eighties GATT            inconsistent with the S-S Theorem</a:t>
            </a:r>
          </a:p>
          <a:p>
            <a:pPr marL="385763" indent="-385763">
              <a:buFont typeface="+mj-lt"/>
              <a:buAutoNum type="arabicPeriod"/>
            </a:pPr>
            <a:endParaRPr lang="en-GB" dirty="0">
              <a:latin typeface="Calisto MT" panose="02040603050505030304" pitchFamily="18" charset="0"/>
            </a:endParaRPr>
          </a:p>
          <a:p>
            <a:pPr marL="385763" indent="-385763">
              <a:buFont typeface="+mj-lt"/>
              <a:buAutoNum type="arabicPeriod"/>
            </a:pPr>
            <a:r>
              <a:rPr lang="en-GB" dirty="0">
                <a:latin typeface="Calisto MT" panose="02040603050505030304" pitchFamily="18" charset="0"/>
              </a:rPr>
              <a:t>1994 NAFTA              supports the S-S Theorem</a:t>
            </a:r>
          </a:p>
          <a:p>
            <a:pPr marL="0" indent="0">
              <a:buNone/>
            </a:pPr>
            <a:endParaRPr lang="en-GB" dirty="0">
              <a:latin typeface="Calisto MT" panose="02040603050505030304" pitchFamily="18" charset="0"/>
            </a:endParaRPr>
          </a:p>
          <a:p>
            <a:pPr marL="0" indent="0">
              <a:buNone/>
            </a:pPr>
            <a:r>
              <a:rPr lang="en-GB" dirty="0">
                <a:latin typeface="Calisto MT" panose="02040603050505030304" pitchFamily="18" charset="0"/>
              </a:rPr>
              <a:t>Spatial dimension: often not considered in traditional models.</a:t>
            </a:r>
          </a:p>
          <a:p>
            <a:pPr marL="0" indent="0">
              <a:buNone/>
            </a:pPr>
            <a:endParaRPr lang="en-GB" dirty="0">
              <a:latin typeface="Calisto MT" panose="02040603050505030304" pitchFamily="18" charset="0"/>
            </a:endParaRPr>
          </a:p>
          <a:p>
            <a:pPr marL="0" indent="0">
              <a:buNone/>
            </a:pPr>
            <a:r>
              <a:rPr lang="en-GB" dirty="0">
                <a:latin typeface="Calisto MT" panose="02040603050505030304" pitchFamily="18" charset="0"/>
              </a:rPr>
              <a:t>Globalization conducts to an increase in wage differentials between regions on the border with the US and the other regions of this country.</a:t>
            </a:r>
          </a:p>
        </p:txBody>
      </p:sp>
      <p:cxnSp>
        <p:nvCxnSpPr>
          <p:cNvPr id="7" name="Connettore 2 6">
            <a:extLst>
              <a:ext uri="{FF2B5EF4-FFF2-40B4-BE49-F238E27FC236}">
                <a16:creationId xmlns:a16="http://schemas.microsoft.com/office/drawing/2014/main" id="{2308B5A5-B793-4BF1-81FF-4B36C024994F}"/>
              </a:ext>
            </a:extLst>
          </p:cNvPr>
          <p:cNvCxnSpPr/>
          <p:nvPr/>
        </p:nvCxnSpPr>
        <p:spPr>
          <a:xfrm>
            <a:off x="3887924" y="2924944"/>
            <a:ext cx="64807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Connettore 2 7">
            <a:extLst>
              <a:ext uri="{FF2B5EF4-FFF2-40B4-BE49-F238E27FC236}">
                <a16:creationId xmlns:a16="http://schemas.microsoft.com/office/drawing/2014/main" id="{426E6BAF-B466-4DE8-B9CD-B616E81E4C17}"/>
              </a:ext>
            </a:extLst>
          </p:cNvPr>
          <p:cNvCxnSpPr/>
          <p:nvPr/>
        </p:nvCxnSpPr>
        <p:spPr>
          <a:xfrm>
            <a:off x="2483768" y="3645024"/>
            <a:ext cx="64807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90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485CE8AC-1900-49DC-9F77-6D6BCF846116}"/>
              </a:ext>
            </a:extLst>
          </p:cNvPr>
          <p:cNvSpPr/>
          <p:nvPr/>
        </p:nvSpPr>
        <p:spPr>
          <a:xfrm>
            <a:off x="1259632" y="3081154"/>
            <a:ext cx="6876256" cy="707886"/>
          </a:xfrm>
          <a:prstGeom prst="rect">
            <a:avLst/>
          </a:prstGeom>
          <a:ln>
            <a:solidFill>
              <a:schemeClr val="tx2">
                <a:lumMod val="60000"/>
                <a:lumOff val="40000"/>
              </a:schemeClr>
            </a:solidFill>
          </a:ln>
        </p:spPr>
        <p:txBody>
          <a:bodyPr wrap="square">
            <a:spAutoFit/>
          </a:bodyPr>
          <a:lstStyle/>
          <a:p>
            <a:r>
              <a:rPr lang="it-IT" sz="4000" dirty="0">
                <a:latin typeface="Calisto MT" panose="02040603050505030304" pitchFamily="18" charset="0"/>
              </a:rPr>
              <a:t>     </a:t>
            </a:r>
            <a:r>
              <a:rPr lang="it-IT" sz="4000" dirty="0" err="1">
                <a:latin typeface="Calisto MT" panose="02040603050505030304" pitchFamily="18" charset="0"/>
              </a:rPr>
              <a:t>Introduction</a:t>
            </a:r>
            <a:r>
              <a:rPr lang="it-IT" sz="4000" dirty="0">
                <a:latin typeface="Calisto MT" panose="02040603050505030304" pitchFamily="18" charset="0"/>
              </a:rPr>
              <a:t>: the US case</a:t>
            </a:r>
          </a:p>
        </p:txBody>
      </p:sp>
    </p:spTree>
    <p:extLst>
      <p:ext uri="{BB962C8B-B14F-4D97-AF65-F5344CB8AC3E}">
        <p14:creationId xmlns:p14="http://schemas.microsoft.com/office/powerpoint/2010/main" val="37861474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4B57C7FC-CBFC-4C8E-850C-81DFEE0805DA}"/>
              </a:ext>
            </a:extLst>
          </p:cNvPr>
          <p:cNvSpPr>
            <a:spLocks noGrp="1"/>
          </p:cNvSpPr>
          <p:nvPr>
            <p:ph type="title"/>
          </p:nvPr>
        </p:nvSpPr>
        <p:spPr>
          <a:xfrm>
            <a:off x="628650" y="620688"/>
            <a:ext cx="7886700" cy="1325563"/>
          </a:xfrm>
        </p:spPr>
        <p:txBody>
          <a:bodyPr/>
          <a:lstStyle/>
          <a:p>
            <a:r>
              <a:rPr lang="en-GB" dirty="0">
                <a:latin typeface="Calisto MT" panose="02040603050505030304" pitchFamily="18" charset="0"/>
              </a:rPr>
              <a:t>Initial considerations:</a:t>
            </a:r>
          </a:p>
        </p:txBody>
      </p:sp>
      <p:sp>
        <p:nvSpPr>
          <p:cNvPr id="5" name="Segnaposto contenuto 2">
            <a:extLst>
              <a:ext uri="{FF2B5EF4-FFF2-40B4-BE49-F238E27FC236}">
                <a16:creationId xmlns:a16="http://schemas.microsoft.com/office/drawing/2014/main" id="{C4716E8E-5E83-4191-AF7B-E94C7E77625B}"/>
              </a:ext>
            </a:extLst>
          </p:cNvPr>
          <p:cNvSpPr>
            <a:spLocks noGrp="1"/>
          </p:cNvSpPr>
          <p:nvPr>
            <p:ph idx="1"/>
          </p:nvPr>
        </p:nvSpPr>
        <p:spPr>
          <a:xfrm>
            <a:off x="539552" y="1700808"/>
            <a:ext cx="7886700" cy="4351338"/>
          </a:xfrm>
        </p:spPr>
        <p:txBody>
          <a:bodyPr>
            <a:normAutofit/>
          </a:bodyPr>
          <a:lstStyle/>
          <a:p>
            <a:r>
              <a:rPr lang="en-GB" dirty="0">
                <a:latin typeface="Calisto MT" panose="02040603050505030304" pitchFamily="18" charset="0"/>
              </a:rPr>
              <a:t>Mexico is unskilled labour abundant, while the US is capital and skilled labour abundant;</a:t>
            </a:r>
          </a:p>
          <a:p>
            <a:endParaRPr lang="en-GB" sz="900" dirty="0">
              <a:latin typeface="Calisto MT" panose="02040603050505030304" pitchFamily="18" charset="0"/>
            </a:endParaRPr>
          </a:p>
          <a:p>
            <a:r>
              <a:rPr lang="en-GB" dirty="0">
                <a:latin typeface="Calisto MT" panose="02040603050505030304" pitchFamily="18" charset="0"/>
              </a:rPr>
              <a:t>So, Mexico specializes in the production of goods that use intensively unskilled labour (manufacturing sector);</a:t>
            </a:r>
          </a:p>
          <a:p>
            <a:endParaRPr lang="en-GB" sz="800" dirty="0">
              <a:latin typeface="Calisto MT" panose="02040603050505030304" pitchFamily="18" charset="0"/>
            </a:endParaRPr>
          </a:p>
          <a:p>
            <a:r>
              <a:rPr lang="en-GB" dirty="0">
                <a:latin typeface="Calisto MT" panose="02040603050505030304" pitchFamily="18" charset="0"/>
              </a:rPr>
              <a:t>The closest regions to the US reduce wage inequality, while people in Mexico City are mainly employed in the service sector;</a:t>
            </a:r>
          </a:p>
          <a:p>
            <a:endParaRPr lang="en-GB" sz="800" dirty="0">
              <a:latin typeface="Calisto MT" panose="02040603050505030304" pitchFamily="18" charset="0"/>
            </a:endParaRPr>
          </a:p>
          <a:p>
            <a:r>
              <a:rPr lang="en-GB" dirty="0">
                <a:latin typeface="Calisto MT" panose="02040603050505030304" pitchFamily="18" charset="0"/>
              </a:rPr>
              <a:t>Skill premium remains elevated in Mexico City, but it reduces sharply in the border region;</a:t>
            </a:r>
          </a:p>
          <a:p>
            <a:endParaRPr lang="en-GB" sz="800" dirty="0">
              <a:latin typeface="Calisto MT" panose="02040603050505030304" pitchFamily="18" charset="0"/>
            </a:endParaRPr>
          </a:p>
          <a:p>
            <a:r>
              <a:rPr lang="en-GB" dirty="0">
                <a:latin typeface="Calisto MT" panose="02040603050505030304" pitchFamily="18" charset="0"/>
              </a:rPr>
              <a:t>Returns to school are higher in Mexico City than in the Northern regions.</a:t>
            </a:r>
          </a:p>
          <a:p>
            <a:endParaRPr lang="it-IT" dirty="0">
              <a:latin typeface="Calisto MT" panose="02040603050505030304" pitchFamily="18" charset="0"/>
            </a:endParaRPr>
          </a:p>
        </p:txBody>
      </p:sp>
    </p:spTree>
    <p:extLst>
      <p:ext uri="{BB962C8B-B14F-4D97-AF65-F5344CB8AC3E}">
        <p14:creationId xmlns:p14="http://schemas.microsoft.com/office/powerpoint/2010/main" val="42019411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DF765B86-2092-415A-A2B4-F3ECC7483048}"/>
              </a:ext>
            </a:extLst>
          </p:cNvPr>
          <p:cNvSpPr>
            <a:spLocks noGrp="1"/>
          </p:cNvSpPr>
          <p:nvPr>
            <p:ph type="title"/>
          </p:nvPr>
        </p:nvSpPr>
        <p:spPr>
          <a:xfrm>
            <a:off x="628650" y="908720"/>
            <a:ext cx="7886700" cy="1325563"/>
          </a:xfrm>
          <a:ln>
            <a:solidFill>
              <a:schemeClr val="bg1"/>
            </a:solidFill>
          </a:ln>
        </p:spPr>
        <p:txBody>
          <a:bodyPr/>
          <a:lstStyle/>
          <a:p>
            <a:pPr algn="ctr"/>
            <a:r>
              <a:rPr lang="en-GB" dirty="0">
                <a:solidFill>
                  <a:srgbClr val="C00000"/>
                </a:solidFill>
                <a:latin typeface="Calisto MT" panose="02040603050505030304" pitchFamily="18" charset="0"/>
              </a:rPr>
              <a:t>Regions considered in this analysis</a:t>
            </a:r>
          </a:p>
        </p:txBody>
      </p:sp>
      <p:pic>
        <p:nvPicPr>
          <p:cNvPr id="5" name="Segnaposto contenuto 3">
            <a:extLst>
              <a:ext uri="{FF2B5EF4-FFF2-40B4-BE49-F238E27FC236}">
                <a16:creationId xmlns:a16="http://schemas.microsoft.com/office/drawing/2014/main" id="{DD4CEAD0-F9F8-430A-BDAE-E86D675D4373}"/>
              </a:ext>
            </a:extLst>
          </p:cNvPr>
          <p:cNvPicPr>
            <a:picLocks noGrp="1" noChangeAspect="1"/>
          </p:cNvPicPr>
          <p:nvPr>
            <p:ph idx="1"/>
          </p:nvPr>
        </p:nvPicPr>
        <p:blipFill>
          <a:blip r:embed="rId2"/>
          <a:stretch>
            <a:fillRect/>
          </a:stretch>
        </p:blipFill>
        <p:spPr>
          <a:xfrm>
            <a:off x="2284013" y="2234283"/>
            <a:ext cx="4736259" cy="3627773"/>
          </a:xfrm>
          <a:prstGeom prst="rect">
            <a:avLst/>
          </a:prstGeom>
          <a:ln>
            <a:solidFill>
              <a:schemeClr val="tx1"/>
            </a:solidFill>
          </a:ln>
        </p:spPr>
      </p:pic>
      <p:sp>
        <p:nvSpPr>
          <p:cNvPr id="6" name="CasellaDiTesto 5">
            <a:extLst>
              <a:ext uri="{FF2B5EF4-FFF2-40B4-BE49-F238E27FC236}">
                <a16:creationId xmlns:a16="http://schemas.microsoft.com/office/drawing/2014/main" id="{21B1D19D-2DCA-4AAE-9B48-B5326A98A399}"/>
              </a:ext>
            </a:extLst>
          </p:cNvPr>
          <p:cNvSpPr txBox="1"/>
          <p:nvPr/>
        </p:nvSpPr>
        <p:spPr>
          <a:xfrm>
            <a:off x="2195736" y="5980638"/>
            <a:ext cx="2160240" cy="307777"/>
          </a:xfrm>
          <a:prstGeom prst="rect">
            <a:avLst/>
          </a:prstGeom>
          <a:noFill/>
        </p:spPr>
        <p:txBody>
          <a:bodyPr wrap="square" rtlCol="0">
            <a:spAutoFit/>
          </a:bodyPr>
          <a:lstStyle/>
          <a:p>
            <a:r>
              <a:rPr lang="it-IT" sz="1400" dirty="0">
                <a:latin typeface="Calisto MT" panose="02040603050505030304" pitchFamily="18" charset="0"/>
              </a:rPr>
              <a:t>Source: </a:t>
            </a:r>
            <a:r>
              <a:rPr lang="it-IT" sz="1400" dirty="0" err="1">
                <a:latin typeface="Calisto MT" panose="02040603050505030304" pitchFamily="18" charset="0"/>
              </a:rPr>
              <a:t>Chiquiar</a:t>
            </a:r>
            <a:r>
              <a:rPr lang="it-IT" sz="1400" dirty="0">
                <a:latin typeface="Calisto MT" panose="02040603050505030304" pitchFamily="18" charset="0"/>
              </a:rPr>
              <a:t> (2008)</a:t>
            </a:r>
          </a:p>
        </p:txBody>
      </p:sp>
    </p:spTree>
    <p:extLst>
      <p:ext uri="{BB962C8B-B14F-4D97-AF65-F5344CB8AC3E}">
        <p14:creationId xmlns:p14="http://schemas.microsoft.com/office/powerpoint/2010/main" val="35395130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2480B937-EB3A-4F0A-BB67-5AEAF53070E4}"/>
              </a:ext>
            </a:extLst>
          </p:cNvPr>
          <p:cNvSpPr>
            <a:spLocks noGrp="1"/>
          </p:cNvSpPr>
          <p:nvPr>
            <p:ph type="title"/>
          </p:nvPr>
        </p:nvSpPr>
        <p:spPr>
          <a:xfrm>
            <a:off x="628650" y="692696"/>
            <a:ext cx="7886700" cy="1325563"/>
          </a:xfrm>
        </p:spPr>
        <p:txBody>
          <a:bodyPr/>
          <a:lstStyle/>
          <a:p>
            <a:pPr algn="ctr"/>
            <a:r>
              <a:rPr lang="en-GB" dirty="0">
                <a:solidFill>
                  <a:srgbClr val="C00000"/>
                </a:solidFill>
                <a:latin typeface="Calisto MT" panose="02040603050505030304" pitchFamily="18" charset="0"/>
              </a:rPr>
              <a:t>Procedure applied</a:t>
            </a:r>
          </a:p>
        </p:txBody>
      </p:sp>
      <p:sp>
        <p:nvSpPr>
          <p:cNvPr id="5" name="Segnaposto contenuto 2">
            <a:extLst>
              <a:ext uri="{FF2B5EF4-FFF2-40B4-BE49-F238E27FC236}">
                <a16:creationId xmlns:a16="http://schemas.microsoft.com/office/drawing/2014/main" id="{05AA5E06-57F8-498F-B25E-55165B4D0F8D}"/>
              </a:ext>
            </a:extLst>
          </p:cNvPr>
          <p:cNvSpPr>
            <a:spLocks noGrp="1"/>
          </p:cNvSpPr>
          <p:nvPr>
            <p:ph idx="1"/>
          </p:nvPr>
        </p:nvSpPr>
        <p:spPr>
          <a:xfrm>
            <a:off x="628650" y="2153195"/>
            <a:ext cx="7886700" cy="4351338"/>
          </a:xfrm>
        </p:spPr>
        <p:txBody>
          <a:bodyPr/>
          <a:lstStyle/>
          <a:p>
            <a:pPr marL="0" indent="0" algn="ctr">
              <a:buNone/>
            </a:pPr>
            <a:r>
              <a:rPr lang="en-GB" dirty="0">
                <a:latin typeface="Calisto MT" panose="02040603050505030304" pitchFamily="18" charset="0"/>
              </a:rPr>
              <a:t>Data corresponds to 1% samples of male individuals from Mexico’s 1990 and 2000 population census.</a:t>
            </a:r>
          </a:p>
          <a:p>
            <a:pPr marL="0" indent="0">
              <a:buNone/>
            </a:pPr>
            <a:endParaRPr lang="en-GB" sz="800" dirty="0">
              <a:latin typeface="Calisto MT" panose="02040603050505030304" pitchFamily="18" charset="0"/>
            </a:endParaRPr>
          </a:p>
          <a:p>
            <a:pPr marL="0" indent="0">
              <a:buNone/>
            </a:pPr>
            <a:r>
              <a:rPr lang="en-GB" dirty="0">
                <a:latin typeface="Calisto MT" panose="02040603050505030304" pitchFamily="18" charset="0"/>
              </a:rPr>
              <a:t>Two steps:</a:t>
            </a:r>
          </a:p>
          <a:p>
            <a:pPr marL="0" indent="0">
              <a:buNone/>
            </a:pPr>
            <a:endParaRPr lang="en-GB" sz="900" dirty="0">
              <a:latin typeface="Calisto MT" panose="02040603050505030304" pitchFamily="18" charset="0"/>
            </a:endParaRPr>
          </a:p>
          <a:p>
            <a:pPr marL="385763" indent="-385763">
              <a:buFont typeface="+mj-lt"/>
              <a:buAutoNum type="arabicPeriod"/>
            </a:pPr>
            <a:r>
              <a:rPr lang="en-GB" dirty="0">
                <a:latin typeface="Calisto MT" panose="02040603050505030304" pitchFamily="18" charset="0"/>
              </a:rPr>
              <a:t>Region-specific changes in unskilled wages and skill premium in the period examined;</a:t>
            </a:r>
          </a:p>
          <a:p>
            <a:pPr marL="385763" indent="-385763">
              <a:buFont typeface="+mj-lt"/>
              <a:buAutoNum type="arabicPeriod"/>
            </a:pPr>
            <a:endParaRPr lang="en-GB" dirty="0">
              <a:latin typeface="Calisto MT" panose="02040603050505030304" pitchFamily="18" charset="0"/>
            </a:endParaRPr>
          </a:p>
          <a:p>
            <a:pPr marL="385763" indent="-385763">
              <a:buFont typeface="+mj-lt"/>
              <a:buAutoNum type="arabicPeriod"/>
            </a:pPr>
            <a:r>
              <a:rPr lang="en-GB" dirty="0">
                <a:latin typeface="Calisto MT" panose="02040603050505030304" pitchFamily="18" charset="0"/>
              </a:rPr>
              <a:t>Other explanatory variables added to evaluate site-specific characteristics and the degree of exposure of each region to globalization.</a:t>
            </a:r>
          </a:p>
          <a:p>
            <a:endParaRPr lang="en-GB" dirty="0">
              <a:latin typeface="Calisto MT" panose="02040603050505030304" pitchFamily="18" charset="0"/>
            </a:endParaRPr>
          </a:p>
        </p:txBody>
      </p:sp>
    </p:spTree>
    <p:extLst>
      <p:ext uri="{BB962C8B-B14F-4D97-AF65-F5344CB8AC3E}">
        <p14:creationId xmlns:p14="http://schemas.microsoft.com/office/powerpoint/2010/main" val="2406970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947D534B-EB7D-4513-92FC-29093B733C30}"/>
              </a:ext>
            </a:extLst>
          </p:cNvPr>
          <p:cNvSpPr>
            <a:spLocks noGrp="1"/>
          </p:cNvSpPr>
          <p:nvPr>
            <p:ph type="title"/>
          </p:nvPr>
        </p:nvSpPr>
        <p:spPr>
          <a:xfrm>
            <a:off x="2104196" y="2492896"/>
            <a:ext cx="5511671" cy="1399533"/>
          </a:xfrm>
          <a:ln>
            <a:solidFill>
              <a:schemeClr val="tx1"/>
            </a:solidFill>
          </a:ln>
        </p:spPr>
        <p:txBody>
          <a:bodyPr>
            <a:normAutofit fontScale="90000"/>
          </a:bodyPr>
          <a:lstStyle/>
          <a:p>
            <a:pPr algn="ctr"/>
            <a:r>
              <a:rPr lang="en-GB" dirty="0">
                <a:latin typeface="Calisto MT" panose="02040603050505030304" pitchFamily="18" charset="0"/>
              </a:rPr>
              <a:t>Identification </a:t>
            </a:r>
            <a:br>
              <a:rPr lang="en-GB" dirty="0">
                <a:latin typeface="Calisto MT" panose="02040603050505030304" pitchFamily="18" charset="0"/>
              </a:rPr>
            </a:br>
            <a:r>
              <a:rPr lang="en-GB" dirty="0">
                <a:latin typeface="Calisto MT" panose="02040603050505030304" pitchFamily="18" charset="0"/>
              </a:rPr>
              <a:t>of the </a:t>
            </a:r>
            <a:br>
              <a:rPr lang="en-GB" dirty="0">
                <a:latin typeface="Calisto MT" panose="02040603050505030304" pitchFamily="18" charset="0"/>
              </a:rPr>
            </a:br>
            <a:r>
              <a:rPr lang="en-GB" dirty="0">
                <a:latin typeface="Calisto MT" panose="02040603050505030304" pitchFamily="18" charset="0"/>
              </a:rPr>
              <a:t>effects of globalization on wages</a:t>
            </a:r>
          </a:p>
        </p:txBody>
      </p:sp>
    </p:spTree>
    <p:extLst>
      <p:ext uri="{BB962C8B-B14F-4D97-AF65-F5344CB8AC3E}">
        <p14:creationId xmlns:p14="http://schemas.microsoft.com/office/powerpoint/2010/main" val="13414956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a:extLst>
              <a:ext uri="{FF2B5EF4-FFF2-40B4-BE49-F238E27FC236}">
                <a16:creationId xmlns:a16="http://schemas.microsoft.com/office/drawing/2014/main" id="{B156E0C9-ED2C-495B-B5B2-A8564611569C}"/>
              </a:ext>
            </a:extLst>
          </p:cNvPr>
          <p:cNvPicPr>
            <a:picLocks noGrp="1" noChangeAspect="1"/>
          </p:cNvPicPr>
          <p:nvPr>
            <p:ph idx="1"/>
          </p:nvPr>
        </p:nvPicPr>
        <p:blipFill>
          <a:blip r:embed="rId2"/>
          <a:stretch>
            <a:fillRect/>
          </a:stretch>
        </p:blipFill>
        <p:spPr>
          <a:xfrm>
            <a:off x="1907704" y="824638"/>
            <a:ext cx="5328591" cy="6037946"/>
          </a:xfrm>
          <a:prstGeom prst="rect">
            <a:avLst/>
          </a:prstGeom>
          <a:ln>
            <a:solidFill>
              <a:schemeClr val="tx1"/>
            </a:solidFill>
          </a:ln>
        </p:spPr>
      </p:pic>
      <p:sp>
        <p:nvSpPr>
          <p:cNvPr id="5" name="Ovale 4">
            <a:extLst>
              <a:ext uri="{FF2B5EF4-FFF2-40B4-BE49-F238E27FC236}">
                <a16:creationId xmlns:a16="http://schemas.microsoft.com/office/drawing/2014/main" id="{DA0476EF-0B22-4EF0-BB55-5F3FCBB27750}"/>
              </a:ext>
            </a:extLst>
          </p:cNvPr>
          <p:cNvSpPr/>
          <p:nvPr/>
        </p:nvSpPr>
        <p:spPr>
          <a:xfrm>
            <a:off x="3635896" y="2757051"/>
            <a:ext cx="407261" cy="167893"/>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6" name="Ovale 5">
            <a:extLst>
              <a:ext uri="{FF2B5EF4-FFF2-40B4-BE49-F238E27FC236}">
                <a16:creationId xmlns:a16="http://schemas.microsoft.com/office/drawing/2014/main" id="{A32CEEFD-BD93-4899-88A7-8B5D520C3414}"/>
              </a:ext>
            </a:extLst>
          </p:cNvPr>
          <p:cNvSpPr/>
          <p:nvPr/>
        </p:nvSpPr>
        <p:spPr>
          <a:xfrm>
            <a:off x="5436095" y="2757051"/>
            <a:ext cx="407261" cy="167893"/>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7" name="Ovale 6">
            <a:extLst>
              <a:ext uri="{FF2B5EF4-FFF2-40B4-BE49-F238E27FC236}">
                <a16:creationId xmlns:a16="http://schemas.microsoft.com/office/drawing/2014/main" id="{F587EDD0-A48D-4578-BC16-1B70C0E369EB}"/>
              </a:ext>
            </a:extLst>
          </p:cNvPr>
          <p:cNvSpPr/>
          <p:nvPr/>
        </p:nvSpPr>
        <p:spPr>
          <a:xfrm>
            <a:off x="4020723" y="4557251"/>
            <a:ext cx="407261" cy="167893"/>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8" name="Ovale 7">
            <a:extLst>
              <a:ext uri="{FF2B5EF4-FFF2-40B4-BE49-F238E27FC236}">
                <a16:creationId xmlns:a16="http://schemas.microsoft.com/office/drawing/2014/main" id="{1BA6D508-8E72-47A8-A10B-208076DFAA84}"/>
              </a:ext>
            </a:extLst>
          </p:cNvPr>
          <p:cNvSpPr/>
          <p:nvPr/>
        </p:nvSpPr>
        <p:spPr>
          <a:xfrm>
            <a:off x="4020723" y="4773275"/>
            <a:ext cx="407261" cy="167893"/>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9" name="Ovale 8">
            <a:extLst>
              <a:ext uri="{FF2B5EF4-FFF2-40B4-BE49-F238E27FC236}">
                <a16:creationId xmlns:a16="http://schemas.microsoft.com/office/drawing/2014/main" id="{38AAB7D7-53B9-48D0-B103-8BEEA444FE94}"/>
              </a:ext>
            </a:extLst>
          </p:cNvPr>
          <p:cNvSpPr/>
          <p:nvPr/>
        </p:nvSpPr>
        <p:spPr>
          <a:xfrm>
            <a:off x="4020723" y="4989299"/>
            <a:ext cx="407261" cy="167893"/>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10" name="Ovale 9">
            <a:extLst>
              <a:ext uri="{FF2B5EF4-FFF2-40B4-BE49-F238E27FC236}">
                <a16:creationId xmlns:a16="http://schemas.microsoft.com/office/drawing/2014/main" id="{C0C47FD0-BA90-4899-9FF7-B29A23D87510}"/>
              </a:ext>
            </a:extLst>
          </p:cNvPr>
          <p:cNvSpPr/>
          <p:nvPr/>
        </p:nvSpPr>
        <p:spPr>
          <a:xfrm>
            <a:off x="5796136" y="4557250"/>
            <a:ext cx="407261" cy="167893"/>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11" name="Ovale 10">
            <a:extLst>
              <a:ext uri="{FF2B5EF4-FFF2-40B4-BE49-F238E27FC236}">
                <a16:creationId xmlns:a16="http://schemas.microsoft.com/office/drawing/2014/main" id="{11D8347A-D56A-40B8-BA92-659FACAEB757}"/>
              </a:ext>
            </a:extLst>
          </p:cNvPr>
          <p:cNvSpPr/>
          <p:nvPr/>
        </p:nvSpPr>
        <p:spPr>
          <a:xfrm>
            <a:off x="5786131" y="4773274"/>
            <a:ext cx="407261" cy="167893"/>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12" name="Ovale 11">
            <a:extLst>
              <a:ext uri="{FF2B5EF4-FFF2-40B4-BE49-F238E27FC236}">
                <a16:creationId xmlns:a16="http://schemas.microsoft.com/office/drawing/2014/main" id="{41D7C281-E7A2-42A3-AFF6-E6261E822BEA}"/>
              </a:ext>
            </a:extLst>
          </p:cNvPr>
          <p:cNvSpPr/>
          <p:nvPr/>
        </p:nvSpPr>
        <p:spPr>
          <a:xfrm>
            <a:off x="5809250" y="4989298"/>
            <a:ext cx="407261" cy="167893"/>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13" name="CasellaDiTesto 12">
            <a:extLst>
              <a:ext uri="{FF2B5EF4-FFF2-40B4-BE49-F238E27FC236}">
                <a16:creationId xmlns:a16="http://schemas.microsoft.com/office/drawing/2014/main" id="{94A3BB39-E0D2-4E22-9C01-55375D17B13B}"/>
              </a:ext>
            </a:extLst>
          </p:cNvPr>
          <p:cNvSpPr txBox="1"/>
          <p:nvPr/>
        </p:nvSpPr>
        <p:spPr>
          <a:xfrm>
            <a:off x="7236295" y="6237312"/>
            <a:ext cx="1656184" cy="523220"/>
          </a:xfrm>
          <a:prstGeom prst="rect">
            <a:avLst/>
          </a:prstGeom>
          <a:noFill/>
        </p:spPr>
        <p:txBody>
          <a:bodyPr wrap="square" rtlCol="0">
            <a:spAutoFit/>
          </a:bodyPr>
          <a:lstStyle/>
          <a:p>
            <a:pPr algn="ctr"/>
            <a:r>
              <a:rPr lang="it-IT" sz="1400" dirty="0">
                <a:latin typeface="Calisto MT" panose="02040603050505030304" pitchFamily="18" charset="0"/>
              </a:rPr>
              <a:t>Source: </a:t>
            </a:r>
          </a:p>
          <a:p>
            <a:pPr algn="ctr"/>
            <a:r>
              <a:rPr lang="it-IT" sz="1400" dirty="0" err="1">
                <a:latin typeface="Calisto MT" panose="02040603050505030304" pitchFamily="18" charset="0"/>
              </a:rPr>
              <a:t>Chiquiar</a:t>
            </a:r>
            <a:r>
              <a:rPr lang="it-IT" sz="1400" dirty="0">
                <a:latin typeface="Calisto MT" panose="02040603050505030304" pitchFamily="18" charset="0"/>
              </a:rPr>
              <a:t> (2008)</a:t>
            </a:r>
          </a:p>
        </p:txBody>
      </p:sp>
    </p:spTree>
    <p:extLst>
      <p:ext uri="{BB962C8B-B14F-4D97-AF65-F5344CB8AC3E}">
        <p14:creationId xmlns:p14="http://schemas.microsoft.com/office/powerpoint/2010/main" val="29794985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597748BD-E4A4-4139-A6D2-9320C9A1B5F3}"/>
              </a:ext>
            </a:extLst>
          </p:cNvPr>
          <p:cNvSpPr>
            <a:spLocks noGrp="1"/>
          </p:cNvSpPr>
          <p:nvPr>
            <p:ph type="title"/>
          </p:nvPr>
        </p:nvSpPr>
        <p:spPr>
          <a:xfrm>
            <a:off x="628650" y="1196752"/>
            <a:ext cx="7886700" cy="1325563"/>
          </a:xfrm>
        </p:spPr>
        <p:txBody>
          <a:bodyPr>
            <a:normAutofit/>
          </a:bodyPr>
          <a:lstStyle/>
          <a:p>
            <a:r>
              <a:rPr lang="en-GB" dirty="0">
                <a:latin typeface="Calisto MT" panose="02040603050505030304" pitchFamily="18" charset="0"/>
              </a:rPr>
              <a:t>Variables to measure the integration of a region in the global market</a:t>
            </a:r>
          </a:p>
        </p:txBody>
      </p:sp>
      <p:sp>
        <p:nvSpPr>
          <p:cNvPr id="5" name="Segnaposto contenuto 2">
            <a:extLst>
              <a:ext uri="{FF2B5EF4-FFF2-40B4-BE49-F238E27FC236}">
                <a16:creationId xmlns:a16="http://schemas.microsoft.com/office/drawing/2014/main" id="{0AB92272-80BE-4C79-8986-5C1AA2BF30B9}"/>
              </a:ext>
            </a:extLst>
          </p:cNvPr>
          <p:cNvSpPr>
            <a:spLocks noGrp="1"/>
          </p:cNvSpPr>
          <p:nvPr>
            <p:ph idx="1"/>
          </p:nvPr>
        </p:nvSpPr>
        <p:spPr>
          <a:xfrm>
            <a:off x="628650" y="2657251"/>
            <a:ext cx="7886700" cy="4351338"/>
          </a:xfrm>
        </p:spPr>
        <p:txBody>
          <a:bodyPr/>
          <a:lstStyle/>
          <a:p>
            <a:r>
              <a:rPr lang="en-GB" dirty="0">
                <a:latin typeface="Calisto MT" panose="02040603050505030304" pitchFamily="18" charset="0"/>
              </a:rPr>
              <a:t>Foreign investment flows: are mainly received by the border region and are mostly concentrated in tradable activities, while they have been decreased in the Capital and are employed in non-tradable sectors.</a:t>
            </a:r>
          </a:p>
          <a:p>
            <a:endParaRPr lang="en-GB" dirty="0">
              <a:latin typeface="Calisto MT" panose="02040603050505030304" pitchFamily="18" charset="0"/>
            </a:endParaRPr>
          </a:p>
          <a:p>
            <a:r>
              <a:rPr lang="en-GB" dirty="0">
                <a:latin typeface="Calisto MT" panose="02040603050505030304" pitchFamily="18" charset="0"/>
              </a:rPr>
              <a:t>Maquiladora are mainly concentrated in the border region and are oriented in the manufacturing production.</a:t>
            </a:r>
          </a:p>
          <a:p>
            <a:endParaRPr lang="en-GB" dirty="0">
              <a:latin typeface="Calisto MT" panose="02040603050505030304" pitchFamily="18" charset="0"/>
            </a:endParaRPr>
          </a:p>
          <a:p>
            <a:r>
              <a:rPr lang="en-GB" dirty="0">
                <a:latin typeface="Calisto MT" panose="02040603050505030304" pitchFamily="18" charset="0"/>
              </a:rPr>
              <a:t>International migration is higher in the border and north region.</a:t>
            </a:r>
          </a:p>
          <a:p>
            <a:endParaRPr lang="it-IT" dirty="0">
              <a:latin typeface="Calisto MT" panose="02040603050505030304" pitchFamily="18" charset="0"/>
            </a:endParaRPr>
          </a:p>
        </p:txBody>
      </p:sp>
    </p:spTree>
    <p:extLst>
      <p:ext uri="{BB962C8B-B14F-4D97-AF65-F5344CB8AC3E}">
        <p14:creationId xmlns:p14="http://schemas.microsoft.com/office/powerpoint/2010/main" val="23723350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76CE3513-423D-4A0D-B95B-8F9C6B30126B}"/>
              </a:ext>
            </a:extLst>
          </p:cNvPr>
          <p:cNvSpPr/>
          <p:nvPr/>
        </p:nvSpPr>
        <p:spPr>
          <a:xfrm>
            <a:off x="-28600" y="3011386"/>
            <a:ext cx="8910736" cy="768737"/>
          </a:xfrm>
          <a:prstGeom prst="rect">
            <a:avLst/>
          </a:prstGeom>
        </p:spPr>
        <p:txBody>
          <a:bodyPr wrap="square">
            <a:spAutoFit/>
          </a:bodyPr>
          <a:lstStyle/>
          <a:p>
            <a:pPr marL="914400" lvl="1" indent="-514350">
              <a:lnSpc>
                <a:spcPct val="120000"/>
              </a:lnSpc>
              <a:buFont typeface="+mj-lt"/>
              <a:buAutoNum type="arabicPeriod" startAt="3"/>
            </a:pPr>
            <a:r>
              <a:rPr lang="it-IT" sz="4000" dirty="0">
                <a:latin typeface="Calisto MT" panose="02040603050505030304" pitchFamily="18" charset="0"/>
              </a:rPr>
              <a:t>Intra-</a:t>
            </a:r>
            <a:r>
              <a:rPr lang="it-IT" sz="4000" dirty="0" err="1">
                <a:latin typeface="Calisto MT" panose="02040603050505030304" pitchFamily="18" charset="0"/>
              </a:rPr>
              <a:t>industry</a:t>
            </a:r>
            <a:r>
              <a:rPr lang="it-IT" sz="4000" dirty="0">
                <a:latin typeface="Calisto MT" panose="02040603050505030304" pitchFamily="18" charset="0"/>
              </a:rPr>
              <a:t> trade </a:t>
            </a:r>
            <a:r>
              <a:rPr lang="it-IT" sz="4000" dirty="0" err="1">
                <a:latin typeface="Calisto MT" panose="02040603050505030304" pitchFamily="18" charset="0"/>
              </a:rPr>
              <a:t>effect</a:t>
            </a:r>
            <a:r>
              <a:rPr lang="it-IT" sz="4000" dirty="0">
                <a:latin typeface="Calisto MT" panose="02040603050505030304" pitchFamily="18" charset="0"/>
              </a:rPr>
              <a:t> on </a:t>
            </a:r>
            <a:r>
              <a:rPr lang="it-IT" sz="4000" dirty="0" err="1">
                <a:latin typeface="Calisto MT" panose="02040603050505030304" pitchFamily="18" charset="0"/>
              </a:rPr>
              <a:t>wages</a:t>
            </a:r>
            <a:endParaRPr lang="it-IT" sz="4000" dirty="0">
              <a:latin typeface="Calisto MT" panose="02040603050505030304" pitchFamily="18" charset="0"/>
            </a:endParaRPr>
          </a:p>
        </p:txBody>
      </p:sp>
    </p:spTree>
    <p:extLst>
      <p:ext uri="{BB962C8B-B14F-4D97-AF65-F5344CB8AC3E}">
        <p14:creationId xmlns:p14="http://schemas.microsoft.com/office/powerpoint/2010/main" val="18853827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id="{9BD82A85-ACFB-47CB-B03C-83A81441155A}"/>
              </a:ext>
            </a:extLst>
          </p:cNvPr>
          <p:cNvSpPr>
            <a:spLocks noGrp="1"/>
          </p:cNvSpPr>
          <p:nvPr>
            <p:ph idx="1"/>
          </p:nvPr>
        </p:nvSpPr>
        <p:spPr>
          <a:xfrm>
            <a:off x="-36512" y="936105"/>
            <a:ext cx="9144001" cy="5517231"/>
          </a:xfrm>
        </p:spPr>
        <p:txBody>
          <a:bodyPr>
            <a:normAutofit/>
          </a:bodyPr>
          <a:lstStyle/>
          <a:p>
            <a:pPr marL="0" indent="0" algn="ctr">
              <a:lnSpc>
                <a:spcPct val="107000"/>
              </a:lnSpc>
              <a:spcBef>
                <a:spcPts val="0"/>
              </a:spcBef>
              <a:spcAft>
                <a:spcPts val="800"/>
              </a:spcAft>
              <a:buNone/>
            </a:pPr>
            <a:r>
              <a:rPr lang="en-US" sz="19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Traditional H-O model </a:t>
            </a:r>
            <a:r>
              <a:rPr lang="en-US" sz="1900" dirty="0">
                <a:solidFill>
                  <a:prstClr val="black"/>
                </a:solidFill>
                <a:latin typeface="Calisto MT" panose="02040603050505030304" pitchFamily="18" charset="0"/>
                <a:ea typeface="Calibri" panose="020F0502020204030204" pitchFamily="34" charset="0"/>
                <a:cs typeface="Times New Roman" panose="02020603050405020304" pitchFamily="18" charset="0"/>
                <a:sym typeface="Wingdings" panose="05000000000000000000" pitchFamily="2" charset="2"/>
              </a:rPr>
              <a:t></a:t>
            </a:r>
            <a:r>
              <a:rPr lang="en-US" sz="19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 growth of skill premium in OECD countries due to increase in competition, with imports from low wage producers due to globalization</a:t>
            </a:r>
            <a:r>
              <a:rPr lang="en-US" sz="1900" dirty="0">
                <a:solidFill>
                  <a:prstClr val="black"/>
                </a:solidFill>
                <a:latin typeface="Calisto MT" panose="02040603050505030304" pitchFamily="18" charset="0"/>
                <a:ea typeface="Calibri" panose="020F0502020204030204" pitchFamily="34" charset="0"/>
                <a:cs typeface="Times New Roman" panose="02020603050405020304" pitchFamily="18" charset="0"/>
                <a:sym typeface="Wingdings" panose="05000000000000000000" pitchFamily="2" charset="2"/>
              </a:rPr>
              <a:t></a:t>
            </a:r>
            <a:r>
              <a:rPr lang="en-US" sz="19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 wrong</a:t>
            </a:r>
          </a:p>
          <a:p>
            <a:pPr marL="0" indent="0">
              <a:lnSpc>
                <a:spcPct val="107000"/>
              </a:lnSpc>
              <a:spcBef>
                <a:spcPts val="0"/>
              </a:spcBef>
              <a:spcAft>
                <a:spcPts val="800"/>
              </a:spcAft>
              <a:buNone/>
            </a:pPr>
            <a:endParaRPr lang="it-IT" sz="1900" dirty="0">
              <a:solidFill>
                <a:prstClr val="black"/>
              </a:solidFill>
              <a:latin typeface="Calisto MT" panose="02040603050505030304" pitchFamily="18" charset="0"/>
              <a:ea typeface="Calibri" panose="020F0502020204030204" pitchFamily="34" charset="0"/>
              <a:cs typeface="Times New Roman" panose="02020603050405020304" pitchFamily="18" charset="0"/>
            </a:endParaRPr>
          </a:p>
          <a:p>
            <a:pPr marL="342900" lvl="0" indent="-342900">
              <a:lnSpc>
                <a:spcPct val="107000"/>
              </a:lnSpc>
              <a:spcBef>
                <a:spcPts val="0"/>
              </a:spcBef>
              <a:buFont typeface="+mj-lt"/>
              <a:buAutoNum type="arabicParenR"/>
            </a:pPr>
            <a:r>
              <a:rPr lang="en-US" sz="19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The last two decades witnessed a substantial increase in the volume of North-South trade but </a:t>
            </a:r>
            <a:r>
              <a:rPr lang="en-US" sz="1900" dirty="0">
                <a:solidFill>
                  <a:prstClr val="black"/>
                </a:solidFill>
                <a:latin typeface="Calisto MT" panose="02040603050505030304" pitchFamily="18" charset="0"/>
                <a:ea typeface="Calibri" panose="020F0502020204030204" pitchFamily="34" charset="0"/>
                <a:cs typeface="Times New Roman" panose="02020603050405020304" pitchFamily="18" charset="0"/>
                <a:sym typeface="Wingdings" panose="05000000000000000000" pitchFamily="2" charset="2"/>
              </a:rPr>
              <a:t></a:t>
            </a:r>
            <a:r>
              <a:rPr lang="en-US" sz="19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 </a:t>
            </a:r>
            <a:r>
              <a:rPr lang="en-US" sz="1900" u="sng" dirty="0">
                <a:solidFill>
                  <a:prstClr val="black"/>
                </a:solidFill>
                <a:latin typeface="Calisto MT" panose="02040603050505030304" pitchFamily="18" charset="0"/>
                <a:ea typeface="Calibri" panose="020F0502020204030204" pitchFamily="34" charset="0"/>
                <a:cs typeface="Times New Roman" panose="02020603050405020304" pitchFamily="18" charset="0"/>
              </a:rPr>
              <a:t>advanced countries</a:t>
            </a:r>
            <a:r>
              <a:rPr lang="en-US" sz="19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 </a:t>
            </a:r>
            <a:r>
              <a:rPr lang="en-US" sz="1900" u="sng"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still trade too little</a:t>
            </a:r>
            <a:r>
              <a:rPr lang="en-US" sz="1900"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 </a:t>
            </a:r>
            <a:r>
              <a:rPr lang="en-US" sz="1900" u="sng" dirty="0">
                <a:solidFill>
                  <a:prstClr val="black"/>
                </a:solidFill>
                <a:latin typeface="Calisto MT" panose="02040603050505030304" pitchFamily="18" charset="0"/>
                <a:ea typeface="Calibri" panose="020F0502020204030204" pitchFamily="34" charset="0"/>
                <a:cs typeface="Times New Roman" panose="02020603050405020304" pitchFamily="18" charset="0"/>
              </a:rPr>
              <a:t>with developing countries</a:t>
            </a:r>
            <a:r>
              <a:rPr lang="en-US" sz="19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 </a:t>
            </a:r>
            <a:r>
              <a:rPr lang="en-US" sz="1900" dirty="0">
                <a:latin typeface="Calisto MT" panose="02040603050505030304" pitchFamily="18" charset="0"/>
                <a:ea typeface="Calibri" panose="020F0502020204030204" pitchFamily="34" charset="0"/>
                <a:cs typeface="Times New Roman" panose="02020603050405020304" pitchFamily="18" charset="0"/>
              </a:rPr>
              <a:t>for</a:t>
            </a:r>
            <a:r>
              <a:rPr lang="en-US" sz="1900"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 </a:t>
            </a:r>
            <a:r>
              <a:rPr lang="en-US" sz="19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the effects of </a:t>
            </a:r>
            <a:r>
              <a:rPr lang="en-US" sz="1900" u="sng"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low price imports</a:t>
            </a:r>
            <a:r>
              <a:rPr lang="en-US" sz="19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 to be </a:t>
            </a:r>
            <a:r>
              <a:rPr lang="en-US" sz="1900" u="sng"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quantitatively relevant.</a:t>
            </a:r>
          </a:p>
          <a:p>
            <a:pPr marL="342900" lvl="0" indent="-342900">
              <a:lnSpc>
                <a:spcPct val="107000"/>
              </a:lnSpc>
              <a:spcBef>
                <a:spcPts val="0"/>
              </a:spcBef>
              <a:buFont typeface="+mj-lt"/>
              <a:buAutoNum type="arabicParenR"/>
            </a:pPr>
            <a:endParaRPr lang="it-IT" sz="1900" dirty="0">
              <a:solidFill>
                <a:prstClr val="black"/>
              </a:solidFill>
              <a:latin typeface="Calisto MT" panose="02040603050505030304" pitchFamily="18" charset="0"/>
              <a:ea typeface="Calibri" panose="020F0502020204030204" pitchFamily="34" charset="0"/>
              <a:cs typeface="Times New Roman" panose="02020603050405020304" pitchFamily="18" charset="0"/>
            </a:endParaRPr>
          </a:p>
          <a:p>
            <a:pPr marL="342900" lvl="0" indent="-342900">
              <a:lnSpc>
                <a:spcPct val="107000"/>
              </a:lnSpc>
              <a:spcBef>
                <a:spcPts val="0"/>
              </a:spcBef>
              <a:buFont typeface="+mj-lt"/>
              <a:buAutoNum type="arabicParenR"/>
            </a:pPr>
            <a:r>
              <a:rPr lang="en-US" sz="19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The rise of the </a:t>
            </a:r>
            <a:r>
              <a:rPr lang="en-US" sz="1900" u="sng"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skill premium has also occurred in many developing countries</a:t>
            </a:r>
            <a:r>
              <a:rPr lang="en-US" sz="1900"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 </a:t>
            </a:r>
            <a:r>
              <a:rPr lang="en-US" sz="19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(which runs counter H-O).</a:t>
            </a:r>
          </a:p>
          <a:p>
            <a:pPr marL="342900" lvl="0" indent="-342900">
              <a:lnSpc>
                <a:spcPct val="107000"/>
              </a:lnSpc>
              <a:spcBef>
                <a:spcPts val="0"/>
              </a:spcBef>
              <a:buFont typeface="+mj-lt"/>
              <a:buAutoNum type="arabicParenR"/>
            </a:pPr>
            <a:endParaRPr lang="it-IT" sz="1900" dirty="0">
              <a:solidFill>
                <a:prstClr val="black"/>
              </a:solidFill>
              <a:latin typeface="Calisto MT" panose="02040603050505030304" pitchFamily="18" charset="0"/>
              <a:ea typeface="Calibri" panose="020F0502020204030204" pitchFamily="34" charset="0"/>
              <a:cs typeface="Times New Roman" panose="02020603050405020304" pitchFamily="18" charset="0"/>
            </a:endParaRPr>
          </a:p>
          <a:p>
            <a:pPr marL="342900" lvl="0" indent="-342900">
              <a:lnSpc>
                <a:spcPct val="107000"/>
              </a:lnSpc>
              <a:spcBef>
                <a:spcPts val="0"/>
              </a:spcBef>
              <a:buFont typeface="+mj-lt"/>
              <a:buAutoNum type="arabicParenR"/>
            </a:pPr>
            <a:r>
              <a:rPr lang="en-US" sz="19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The relative </a:t>
            </a:r>
            <a:r>
              <a:rPr lang="en-US" sz="1900" u="sng"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price of skill intensive goods</a:t>
            </a:r>
            <a:r>
              <a:rPr lang="en-US" sz="1900"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 </a:t>
            </a:r>
            <a:r>
              <a:rPr lang="en-US" sz="19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did </a:t>
            </a:r>
            <a:r>
              <a:rPr lang="en-US" sz="1900" u="sng"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not increase</a:t>
            </a:r>
            <a:r>
              <a:rPr lang="en-US" sz="1900"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 </a:t>
            </a:r>
            <a:r>
              <a:rPr lang="en-US" sz="19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during the period of </a:t>
            </a:r>
            <a:r>
              <a:rPr lang="en-US" sz="1900" u="sng"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rising skill premia.</a:t>
            </a:r>
          </a:p>
          <a:p>
            <a:pPr marL="342900" lvl="0" indent="-342900">
              <a:lnSpc>
                <a:spcPct val="107000"/>
              </a:lnSpc>
              <a:spcBef>
                <a:spcPts val="0"/>
              </a:spcBef>
              <a:buFont typeface="+mj-lt"/>
              <a:buAutoNum type="arabicParenR"/>
            </a:pPr>
            <a:endParaRPr lang="it-IT" sz="1900" dirty="0">
              <a:solidFill>
                <a:prstClr val="black"/>
              </a:solidFill>
              <a:latin typeface="Calisto MT" panose="02040603050505030304" pitchFamily="18" charset="0"/>
              <a:ea typeface="Calibri" panose="020F0502020204030204" pitchFamily="34" charset="0"/>
              <a:cs typeface="Times New Roman" panose="02020603050405020304" pitchFamily="18" charset="0"/>
            </a:endParaRPr>
          </a:p>
          <a:p>
            <a:pPr marL="342900" lvl="0" indent="-342900">
              <a:lnSpc>
                <a:spcPct val="107000"/>
              </a:lnSpc>
              <a:spcBef>
                <a:spcPts val="0"/>
              </a:spcBef>
              <a:spcAft>
                <a:spcPts val="800"/>
              </a:spcAft>
              <a:buFont typeface="+mj-lt"/>
              <a:buAutoNum type="arabicParenR"/>
            </a:pPr>
            <a:r>
              <a:rPr lang="en-US" sz="19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Change in relative wages, is associated with a substantial increase in the demand for skill within all industries (Skill upgrading).</a:t>
            </a:r>
            <a:endParaRPr lang="it-IT" sz="1900" dirty="0">
              <a:solidFill>
                <a:prstClr val="black"/>
              </a:solidFill>
              <a:latin typeface="Calisto MT" panose="02040603050505030304" pitchFamily="18" charset="0"/>
              <a:ea typeface="Calibri" panose="020F0502020204030204" pitchFamily="34" charset="0"/>
              <a:cs typeface="Times New Roman" panose="02020603050405020304" pitchFamily="18" charset="0"/>
            </a:endParaRPr>
          </a:p>
          <a:p>
            <a:endParaRPr lang="it-IT" sz="1900" dirty="0">
              <a:latin typeface="Calisto MT" panose="02040603050505030304" pitchFamily="18" charset="0"/>
            </a:endParaRPr>
          </a:p>
        </p:txBody>
      </p:sp>
    </p:spTree>
    <p:extLst>
      <p:ext uri="{BB962C8B-B14F-4D97-AF65-F5344CB8AC3E}">
        <p14:creationId xmlns:p14="http://schemas.microsoft.com/office/powerpoint/2010/main" val="515558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id="{8E85D81E-0C17-46B8-99A9-0D9CC80FFEBE}"/>
              </a:ext>
            </a:extLst>
          </p:cNvPr>
          <p:cNvSpPr>
            <a:spLocks noGrp="1"/>
          </p:cNvSpPr>
          <p:nvPr>
            <p:ph idx="1"/>
          </p:nvPr>
        </p:nvSpPr>
        <p:spPr>
          <a:xfrm>
            <a:off x="0" y="836712"/>
            <a:ext cx="9144000" cy="6021288"/>
          </a:xfrm>
        </p:spPr>
        <p:txBody>
          <a:bodyPr>
            <a:normAutofit lnSpcReduction="10000"/>
          </a:bodyPr>
          <a:lstStyle/>
          <a:p>
            <a:pPr marL="0" indent="0">
              <a:lnSpc>
                <a:spcPct val="107000"/>
              </a:lnSpc>
              <a:spcBef>
                <a:spcPts val="0"/>
              </a:spcBef>
              <a:spcAft>
                <a:spcPts val="800"/>
              </a:spcAft>
              <a:buNone/>
            </a:pPr>
            <a:r>
              <a:rPr lang="en-US"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Wage inequality is instead explained consistently with empirical evidences considering the New Trade Theory’s distributional effects of intra industry trade.</a:t>
            </a:r>
            <a:endParaRPr lang="it-IT"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Problem: intra industry trade is trade in goods with similar factor intensities</a:t>
            </a:r>
            <a:r>
              <a:rPr lang="en-US"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sym typeface="Wingdings" panose="05000000000000000000" pitchFamily="2" charset="2"/>
              </a:rPr>
              <a:t></a:t>
            </a:r>
            <a:r>
              <a:rPr lang="en-US"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 </a:t>
            </a:r>
            <a:r>
              <a:rPr lang="en-US" sz="1800" u="sng" dirty="0">
                <a:solidFill>
                  <a:prstClr val="black"/>
                </a:solidFill>
                <a:latin typeface="Calisto MT" panose="02040603050505030304" pitchFamily="18" charset="0"/>
                <a:ea typeface="Calibri" panose="020F0502020204030204" pitchFamily="34" charset="0"/>
                <a:cs typeface="Times New Roman" panose="02020603050405020304" pitchFamily="18" charset="0"/>
              </a:rPr>
              <a:t>it should not have distributional effects on relative factors demand and cannot explain the evolution of skill premium </a:t>
            </a:r>
            <a:endParaRPr lang="it-IT"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But </a:t>
            </a:r>
            <a:r>
              <a:rPr lang="en-US"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sym typeface="Wingdings" panose="05000000000000000000" pitchFamily="2" charset="2"/>
              </a:rPr>
              <a:t></a:t>
            </a:r>
            <a:r>
              <a:rPr lang="en-US"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 this result hold because we assume </a:t>
            </a:r>
            <a:r>
              <a:rPr lang="en-US" sz="1800" u="sng" dirty="0">
                <a:solidFill>
                  <a:prstClr val="black"/>
                </a:solidFill>
                <a:latin typeface="Calisto MT" panose="02040603050505030304" pitchFamily="18" charset="0"/>
                <a:ea typeface="Calibri" panose="020F0502020204030204" pitchFamily="34" charset="0"/>
                <a:cs typeface="Times New Roman" panose="02020603050405020304" pitchFamily="18" charset="0"/>
              </a:rPr>
              <a:t>Cobb-Douglas preferences</a:t>
            </a:r>
            <a:r>
              <a:rPr lang="en-US"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 or </a:t>
            </a:r>
            <a:r>
              <a:rPr lang="en-US" sz="1800" u="sng" dirty="0">
                <a:solidFill>
                  <a:prstClr val="black"/>
                </a:solidFill>
                <a:latin typeface="Calisto MT" panose="02040603050505030304" pitchFamily="18" charset="0"/>
                <a:ea typeface="Calibri" panose="020F0502020204030204" pitchFamily="34" charset="0"/>
                <a:cs typeface="Times New Roman" panose="02020603050405020304" pitchFamily="18" charset="0"/>
              </a:rPr>
              <a:t>perfect symmetry between sectors</a:t>
            </a:r>
            <a:endParaRPr lang="it-IT"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 </a:t>
            </a:r>
            <a:endParaRPr lang="it-IT"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On the other hand </a:t>
            </a:r>
            <a:r>
              <a:rPr lang="en-US"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sym typeface="Wingdings" panose="05000000000000000000" pitchFamily="2" charset="2"/>
              </a:rPr>
              <a:t></a:t>
            </a:r>
            <a:r>
              <a:rPr lang="en-US"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If we assume an </a:t>
            </a:r>
            <a:r>
              <a:rPr lang="it-IT" sz="1800" dirty="0">
                <a:solidFill>
                  <a:srgbClr val="FF0000"/>
                </a:solidFill>
                <a:latin typeface="Symbol" panose="05050102010706020507" pitchFamily="18" charset="2"/>
                <a:ea typeface="Calibri" panose="020F0502020204030204" pitchFamily="34" charset="0"/>
                <a:cs typeface="Symbol" panose="05050102010706020507" pitchFamily="18" charset="2"/>
              </a:rPr>
              <a:t>h</a:t>
            </a:r>
            <a:r>
              <a:rPr lang="en-US" sz="1800"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 (</a:t>
            </a:r>
            <a:r>
              <a:rPr lang="en-US" sz="1800" u="sng"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elasticity of substitution) &gt; 1</a:t>
            </a:r>
            <a:r>
              <a:rPr lang="en-US" sz="1800"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 </a:t>
            </a:r>
            <a:r>
              <a:rPr lang="en-US"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and </a:t>
            </a:r>
            <a:r>
              <a:rPr lang="en-US" sz="1800" u="sng"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stronger returns to scale in the skill-intensive sector</a:t>
            </a:r>
            <a:r>
              <a:rPr lang="en-US" sz="1800"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s</a:t>
            </a:r>
            <a:r>
              <a:rPr lang="en-US"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 leaving everything else equal to a standard monopolistic competition model </a:t>
            </a:r>
            <a:r>
              <a:rPr lang="en-US"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sym typeface="Wingdings" panose="05000000000000000000" pitchFamily="2" charset="2"/>
              </a:rPr>
              <a:t></a:t>
            </a:r>
            <a:r>
              <a:rPr lang="en-US"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 any increase in the volume of trade, even between identical countries, tends to be skill-biased. </a:t>
            </a:r>
            <a:endParaRPr lang="it-IT"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 </a:t>
            </a:r>
            <a:endParaRPr lang="it-IT"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sz="1800"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Why?</a:t>
            </a:r>
            <a:endParaRPr lang="it-IT" sz="1800" dirty="0">
              <a:solidFill>
                <a:srgbClr val="FF0000"/>
              </a:solidFill>
              <a:latin typeface="Calisto MT" panose="02040603050505030304" pitchFamily="18"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sz="1800" u="sng"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Intuition</a:t>
            </a:r>
            <a:r>
              <a:rPr lang="en-US"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 Trade expands the MKT size of the  economy  increasing returns-</a:t>
            </a:r>
            <a:r>
              <a:rPr lang="en-US"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sym typeface="Wingdings" panose="05000000000000000000" pitchFamily="2" charset="2"/>
              </a:rPr>
              <a:t></a:t>
            </a:r>
            <a:r>
              <a:rPr lang="en-US"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 In relative terms however output increases by more in the skill-intensive sectors, since they are characterized by stronger returns to scale, and their relative price therefore decreases.  </a:t>
            </a:r>
          </a:p>
          <a:p>
            <a:pPr marL="0" indent="0">
              <a:lnSpc>
                <a:spcPct val="107000"/>
              </a:lnSpc>
              <a:spcBef>
                <a:spcPts val="0"/>
              </a:spcBef>
              <a:spcAft>
                <a:spcPts val="800"/>
              </a:spcAft>
              <a:buNone/>
            </a:pPr>
            <a:r>
              <a:rPr lang="it-IT" sz="1800" dirty="0">
                <a:latin typeface="Calisto MT" panose="02040603050505030304" pitchFamily="18" charset="0"/>
                <a:ea typeface="Calibri" panose="020F0502020204030204" pitchFamily="34" charset="0"/>
                <a:cs typeface="Symbol" panose="05050102010706020507" pitchFamily="18" charset="2"/>
              </a:rPr>
              <a:t>With </a:t>
            </a:r>
            <a:r>
              <a:rPr lang="it-IT" sz="1800" dirty="0">
                <a:latin typeface="Symbol" panose="05050102010706020507" pitchFamily="18" charset="2"/>
                <a:ea typeface="Calibri" panose="020F0502020204030204" pitchFamily="34" charset="0"/>
                <a:cs typeface="Symbol" panose="05050102010706020507" pitchFamily="18" charset="2"/>
              </a:rPr>
              <a:t>h </a:t>
            </a:r>
            <a:r>
              <a:rPr lang="en-US"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&gt; 1 the demand for skill-intensive goods increases more than proportionally, raising their share of total expenditure and thus also the relative wages of skilled workers. </a:t>
            </a:r>
            <a:endParaRPr lang="it-IT" sz="1800" dirty="0">
              <a:solidFill>
                <a:prstClr val="black"/>
              </a:solidFill>
              <a:latin typeface="Calisto MT" panose="02040603050505030304" pitchFamily="18" charset="0"/>
              <a:ea typeface="Calibri" panose="020F0502020204030204" pitchFamily="34" charset="0"/>
              <a:cs typeface="Times New Roman" panose="02020603050405020304" pitchFamily="18" charset="0"/>
            </a:endParaRPr>
          </a:p>
          <a:p>
            <a:endParaRPr lang="it-IT" sz="1800" dirty="0">
              <a:latin typeface="Calisto MT" panose="02040603050505030304" pitchFamily="18" charset="0"/>
            </a:endParaRPr>
          </a:p>
        </p:txBody>
      </p:sp>
    </p:spTree>
    <p:extLst>
      <p:ext uri="{BB962C8B-B14F-4D97-AF65-F5344CB8AC3E}">
        <p14:creationId xmlns:p14="http://schemas.microsoft.com/office/powerpoint/2010/main" val="35327357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id="{A3307AFE-0C1A-4023-AE5B-84F13CC316BE}"/>
              </a:ext>
            </a:extLst>
          </p:cNvPr>
          <p:cNvSpPr>
            <a:spLocks noGrp="1"/>
          </p:cNvSpPr>
          <p:nvPr>
            <p:ph idx="1"/>
          </p:nvPr>
        </p:nvSpPr>
        <p:spPr>
          <a:xfrm>
            <a:off x="111068" y="836712"/>
            <a:ext cx="8884355" cy="6669313"/>
          </a:xfrm>
        </p:spPr>
        <p:txBody>
          <a:bodyPr>
            <a:normAutofit/>
          </a:bodyPr>
          <a:lstStyle/>
          <a:p>
            <a:pPr marL="0" indent="0" algn="ctr">
              <a:lnSpc>
                <a:spcPct val="107000"/>
              </a:lnSpc>
              <a:spcBef>
                <a:spcPts val="0"/>
              </a:spcBef>
              <a:spcAft>
                <a:spcPts val="800"/>
              </a:spcAft>
              <a:buNone/>
            </a:pPr>
            <a:r>
              <a:rPr lang="en-US" sz="3200" dirty="0">
                <a:solidFill>
                  <a:srgbClr val="C00000"/>
                </a:solidFill>
                <a:latin typeface="Calisto MT" panose="02040603050505030304" pitchFamily="18" charset="0"/>
                <a:ea typeface="Calibri" panose="020F0502020204030204" pitchFamily="34" charset="0"/>
                <a:cs typeface="Times New Roman" panose="02020603050405020304" pitchFamily="18" charset="0"/>
              </a:rPr>
              <a:t>3 Conclusions</a:t>
            </a:r>
          </a:p>
          <a:p>
            <a:pPr marL="0" indent="0">
              <a:lnSpc>
                <a:spcPct val="107000"/>
              </a:lnSpc>
              <a:spcBef>
                <a:spcPts val="0"/>
              </a:spcBef>
              <a:spcAft>
                <a:spcPts val="800"/>
              </a:spcAft>
              <a:buNone/>
            </a:pPr>
            <a:endParaRPr lang="it-IT" dirty="0">
              <a:solidFill>
                <a:prstClr val="black"/>
              </a:solidFill>
              <a:latin typeface="Calisto MT" panose="02040603050505030304" pitchFamily="18" charset="0"/>
              <a:ea typeface="Calibri" panose="020F0502020204030204" pitchFamily="34" charset="0"/>
              <a:cs typeface="Times New Roman" panose="02020603050405020304" pitchFamily="18" charset="0"/>
            </a:endParaRPr>
          </a:p>
          <a:p>
            <a:pPr marL="342891" indent="-342891">
              <a:lnSpc>
                <a:spcPct val="107000"/>
              </a:lnSpc>
              <a:spcBef>
                <a:spcPts val="0"/>
              </a:spcBef>
              <a:spcAft>
                <a:spcPts val="800"/>
              </a:spcAft>
              <a:buFont typeface="+mj-lt"/>
              <a:buAutoNum type="arabicPeriod"/>
            </a:pPr>
            <a:r>
              <a:rPr lang="en-US" u="sng" dirty="0">
                <a:latin typeface="Calisto MT" panose="02040603050505030304" pitchFamily="18" charset="0"/>
                <a:ea typeface="Calibri" panose="020F0502020204030204" pitchFamily="34" charset="0"/>
                <a:cs typeface="Times New Roman" panose="02020603050405020304" pitchFamily="18" charset="0"/>
              </a:rPr>
              <a:t>All </a:t>
            </a:r>
            <a:r>
              <a:rPr lang="en-US" u="sng" dirty="0">
                <a:solidFill>
                  <a:prstClr val="black"/>
                </a:solidFill>
                <a:latin typeface="Calisto MT" panose="02040603050505030304" pitchFamily="18" charset="0"/>
                <a:ea typeface="Calibri" panose="020F0502020204030204" pitchFamily="34" charset="0"/>
                <a:cs typeface="Times New Roman" panose="02020603050405020304" pitchFamily="18" charset="0"/>
              </a:rPr>
              <a:t>the trade has an impact on factor prices, not only the small volumes of North-South trade </a:t>
            </a:r>
          </a:p>
          <a:p>
            <a:pPr marL="342891" indent="-342891">
              <a:lnSpc>
                <a:spcPct val="107000"/>
              </a:lnSpc>
              <a:spcBef>
                <a:spcPts val="0"/>
              </a:spcBef>
              <a:spcAft>
                <a:spcPts val="800"/>
              </a:spcAft>
              <a:buFont typeface="+mj-lt"/>
              <a:buAutoNum type="arabicPeriod"/>
            </a:pPr>
            <a:endParaRPr lang="it-IT" dirty="0">
              <a:solidFill>
                <a:prstClr val="black"/>
              </a:solidFill>
              <a:latin typeface="Calisto MT" panose="02040603050505030304" pitchFamily="18" charset="0"/>
              <a:ea typeface="Calibri" panose="020F0502020204030204" pitchFamily="34" charset="0"/>
              <a:cs typeface="Times New Roman" panose="02020603050405020304" pitchFamily="18" charset="0"/>
            </a:endParaRPr>
          </a:p>
          <a:p>
            <a:pPr marL="342891" indent="-342891">
              <a:lnSpc>
                <a:spcPct val="107000"/>
              </a:lnSpc>
              <a:spcBef>
                <a:spcPts val="0"/>
              </a:spcBef>
              <a:buFont typeface="+mj-lt"/>
              <a:buAutoNum type="arabicPeriod"/>
            </a:pPr>
            <a:r>
              <a:rPr lang="en-US" dirty="0">
                <a:solidFill>
                  <a:prstClr val="black"/>
                </a:solidFill>
                <a:latin typeface="Calisto MT" panose="02040603050505030304" pitchFamily="18" charset="0"/>
                <a:ea typeface="Calibri" panose="020F0502020204030204" pitchFamily="34" charset="0"/>
                <a:cs typeface="Times New Roman" panose="02020603050405020304" pitchFamily="18" charset="0"/>
              </a:rPr>
              <a:t>If the </a:t>
            </a:r>
            <a:r>
              <a:rPr lang="en-US" u="sng"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skill-biased scale effect</a:t>
            </a:r>
            <a:r>
              <a:rPr lang="en-US" dirty="0">
                <a:solidFill>
                  <a:prstClr val="black"/>
                </a:solidFill>
                <a:latin typeface="Calisto MT" panose="02040603050505030304" pitchFamily="18" charset="0"/>
                <a:ea typeface="Calibri" panose="020F0502020204030204" pitchFamily="34" charset="0"/>
                <a:cs typeface="Times New Roman" panose="02020603050405020304" pitchFamily="18" charset="0"/>
              </a:rPr>
              <a:t> is strong enough </a:t>
            </a:r>
            <a:r>
              <a:rPr lang="en-US" u="sng"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to overcome</a:t>
            </a:r>
            <a:r>
              <a:rPr lang="en-US"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 </a:t>
            </a:r>
            <a:r>
              <a:rPr lang="en-US" dirty="0">
                <a:solidFill>
                  <a:prstClr val="black"/>
                </a:solidFill>
                <a:latin typeface="Calisto MT" panose="02040603050505030304" pitchFamily="18" charset="0"/>
                <a:ea typeface="Calibri" panose="020F0502020204030204" pitchFamily="34" charset="0"/>
                <a:cs typeface="Times New Roman" panose="02020603050405020304" pitchFamily="18" charset="0"/>
              </a:rPr>
              <a:t>the </a:t>
            </a:r>
            <a:r>
              <a:rPr lang="en-US" u="sng"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standard relative scarcity effect</a:t>
            </a:r>
            <a:r>
              <a:rPr lang="en-US"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 </a:t>
            </a:r>
            <a:r>
              <a:rPr lang="en-US" dirty="0">
                <a:solidFill>
                  <a:prstClr val="black"/>
                </a:solidFill>
                <a:latin typeface="Calisto MT" panose="02040603050505030304" pitchFamily="18" charset="0"/>
                <a:ea typeface="Calibri" panose="020F0502020204030204" pitchFamily="34" charset="0"/>
                <a:cs typeface="Times New Roman" panose="02020603050405020304" pitchFamily="18" charset="0"/>
                <a:sym typeface="Wingdings" panose="05000000000000000000" pitchFamily="2" charset="2"/>
              </a:rPr>
              <a:t></a:t>
            </a:r>
            <a:r>
              <a:rPr lang="en-US" dirty="0">
                <a:solidFill>
                  <a:prstClr val="black"/>
                </a:solidFill>
                <a:latin typeface="Calisto MT" panose="02040603050505030304" pitchFamily="18" charset="0"/>
                <a:ea typeface="Calibri" panose="020F0502020204030204" pitchFamily="34" charset="0"/>
                <a:cs typeface="Times New Roman" panose="02020603050405020304" pitchFamily="18" charset="0"/>
              </a:rPr>
              <a:t>  international trade will induce wage </a:t>
            </a:r>
            <a:r>
              <a:rPr lang="en-US" u="sng" dirty="0">
                <a:solidFill>
                  <a:prstClr val="black"/>
                </a:solidFill>
                <a:latin typeface="Calisto MT" panose="02040603050505030304" pitchFamily="18" charset="0"/>
                <a:ea typeface="Calibri" panose="020F0502020204030204" pitchFamily="34" charset="0"/>
                <a:cs typeface="Times New Roman" panose="02020603050405020304" pitchFamily="18" charset="0"/>
              </a:rPr>
              <a:t>differential in favor of skilled labor even in skill-poor developing countries</a:t>
            </a:r>
            <a:r>
              <a:rPr lang="en-US" dirty="0">
                <a:solidFill>
                  <a:prstClr val="black"/>
                </a:solidFill>
                <a:latin typeface="Calisto MT" panose="02040603050505030304" pitchFamily="18" charset="0"/>
                <a:ea typeface="Calibri" panose="020F0502020204030204" pitchFamily="34" charset="0"/>
                <a:cs typeface="Times New Roman" panose="02020603050405020304" pitchFamily="18" charset="0"/>
              </a:rPr>
              <a:t>.  </a:t>
            </a:r>
          </a:p>
          <a:p>
            <a:pPr marL="342891" indent="-342891">
              <a:lnSpc>
                <a:spcPct val="107000"/>
              </a:lnSpc>
              <a:spcBef>
                <a:spcPts val="0"/>
              </a:spcBef>
              <a:buFont typeface="+mj-lt"/>
              <a:buAutoNum type="arabicPeriod"/>
            </a:pPr>
            <a:endParaRPr lang="en-US" dirty="0">
              <a:solidFill>
                <a:prstClr val="black"/>
              </a:solidFill>
              <a:latin typeface="Calisto MT" panose="02040603050505030304" pitchFamily="18" charset="0"/>
              <a:ea typeface="Calibri" panose="020F0502020204030204" pitchFamily="34" charset="0"/>
              <a:cs typeface="Times New Roman" panose="02020603050405020304" pitchFamily="18" charset="0"/>
            </a:endParaRPr>
          </a:p>
          <a:p>
            <a:pPr marL="342891" indent="-342891">
              <a:lnSpc>
                <a:spcPct val="107000"/>
              </a:lnSpc>
              <a:spcBef>
                <a:spcPts val="0"/>
              </a:spcBef>
              <a:buFont typeface="+mj-lt"/>
              <a:buAutoNum type="arabicPeriod"/>
            </a:pPr>
            <a:endParaRPr lang="it-IT" dirty="0">
              <a:solidFill>
                <a:prstClr val="black"/>
              </a:solidFill>
              <a:latin typeface="Calisto MT" panose="02040603050505030304" pitchFamily="18" charset="0"/>
              <a:ea typeface="Calibri" panose="020F0502020204030204" pitchFamily="34" charset="0"/>
              <a:cs typeface="Times New Roman" panose="02020603050405020304" pitchFamily="18" charset="0"/>
            </a:endParaRPr>
          </a:p>
          <a:p>
            <a:pPr marL="342891" indent="-342891">
              <a:lnSpc>
                <a:spcPct val="107000"/>
              </a:lnSpc>
              <a:spcBef>
                <a:spcPts val="0"/>
              </a:spcBef>
              <a:buFont typeface="+mj-lt"/>
              <a:buAutoNum type="arabicPeriod"/>
            </a:pPr>
            <a:r>
              <a:rPr lang="en-US" dirty="0">
                <a:solidFill>
                  <a:prstClr val="black"/>
                </a:solidFill>
                <a:latin typeface="Calisto MT" panose="02040603050505030304" pitchFamily="18" charset="0"/>
                <a:ea typeface="Calibri" panose="020F0502020204030204" pitchFamily="34" charset="0"/>
                <a:cs typeface="Times New Roman" panose="02020603050405020304" pitchFamily="18" charset="0"/>
              </a:rPr>
              <a:t>This model explain why during periods of rising skill premia and growing volume of trade</a:t>
            </a:r>
            <a:r>
              <a:rPr lang="en-US" dirty="0">
                <a:solidFill>
                  <a:prstClr val="black"/>
                </a:solidFill>
                <a:latin typeface="Calisto MT" panose="02040603050505030304" pitchFamily="18" charset="0"/>
                <a:ea typeface="Calibri" panose="020F0502020204030204" pitchFamily="34" charset="0"/>
                <a:cs typeface="Times New Roman" panose="02020603050405020304" pitchFamily="18" charset="0"/>
                <a:sym typeface="Wingdings" panose="05000000000000000000" pitchFamily="2" charset="2"/>
              </a:rPr>
              <a:t></a:t>
            </a:r>
            <a:r>
              <a:rPr lang="en-US" dirty="0">
                <a:solidFill>
                  <a:prstClr val="black"/>
                </a:solidFill>
                <a:latin typeface="Calisto MT" panose="02040603050505030304" pitchFamily="18" charset="0"/>
                <a:ea typeface="Calibri" panose="020F0502020204030204" pitchFamily="34" charset="0"/>
                <a:cs typeface="Times New Roman" panose="02020603050405020304" pitchFamily="18" charset="0"/>
              </a:rPr>
              <a:t> relative prices of skill-intensive goods decline.</a:t>
            </a:r>
            <a:endParaRPr lang="it-IT" dirty="0">
              <a:solidFill>
                <a:prstClr val="black"/>
              </a:solidFill>
              <a:latin typeface="Calisto MT" panose="0204060305050503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21088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9329F0A-3384-4468-B851-0255A5C83351}"/>
              </a:ext>
            </a:extLst>
          </p:cNvPr>
          <p:cNvSpPr txBox="1">
            <a:spLocks/>
          </p:cNvSpPr>
          <p:nvPr/>
        </p:nvSpPr>
        <p:spPr>
          <a:xfrm>
            <a:off x="755576" y="878857"/>
            <a:ext cx="7772400" cy="147002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b="1" dirty="0">
                <a:latin typeface="Calisto MT" panose="02040603050505030304" pitchFamily="18" charset="0"/>
              </a:rPr>
              <a:t>US Economy’s performance in 2006</a:t>
            </a:r>
          </a:p>
        </p:txBody>
      </p:sp>
      <p:sp>
        <p:nvSpPr>
          <p:cNvPr id="5" name="Subtitle 2">
            <a:extLst>
              <a:ext uri="{FF2B5EF4-FFF2-40B4-BE49-F238E27FC236}">
                <a16:creationId xmlns:a16="http://schemas.microsoft.com/office/drawing/2014/main" id="{F8808F75-327C-49EE-8A28-47819072A837}"/>
              </a:ext>
            </a:extLst>
          </p:cNvPr>
          <p:cNvSpPr txBox="1">
            <a:spLocks/>
          </p:cNvSpPr>
          <p:nvPr/>
        </p:nvSpPr>
        <p:spPr>
          <a:xfrm>
            <a:off x="1280864" y="2514600"/>
            <a:ext cx="7467600" cy="3962400"/>
          </a:xfrm>
          <a:prstGeom prst="rect">
            <a:avLst/>
          </a:prstGeom>
        </p:spPr>
        <p:txBody>
          <a:bodyPr vert="horz" lIns="91440" tIns="45720" rIns="91440" bIns="45720" rtlCol="0">
            <a:normAutofit fontScale="850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buFont typeface="Wingdings" pitchFamily="2" charset="2"/>
              <a:buChar char="ü"/>
            </a:pPr>
            <a:r>
              <a:rPr lang="en-GB" sz="3000" dirty="0">
                <a:latin typeface="Calisto MT" panose="02040603050505030304" pitchFamily="18" charset="0"/>
              </a:rPr>
              <a:t>The economy had fully recovered from the 2001 recession </a:t>
            </a:r>
          </a:p>
          <a:p>
            <a:pPr marL="0" indent="0">
              <a:buNone/>
            </a:pPr>
            <a:endParaRPr lang="en-GB" sz="3000" dirty="0">
              <a:latin typeface="Calisto MT" panose="02040603050505030304" pitchFamily="18" charset="0"/>
            </a:endParaRPr>
          </a:p>
          <a:p>
            <a:pPr marL="457200" indent="-457200">
              <a:buFont typeface="Wingdings" pitchFamily="2" charset="2"/>
              <a:buChar char="ü"/>
            </a:pPr>
            <a:r>
              <a:rPr lang="en-GB" sz="3000" dirty="0">
                <a:latin typeface="Calisto MT" panose="02040603050505030304" pitchFamily="18" charset="0"/>
              </a:rPr>
              <a:t>2 million additional jobs between 2005 and 2006</a:t>
            </a:r>
          </a:p>
          <a:p>
            <a:pPr marL="457200" indent="-457200">
              <a:buFont typeface="Wingdings" pitchFamily="2" charset="2"/>
              <a:buChar char="ü"/>
            </a:pPr>
            <a:endParaRPr lang="en-GB" sz="3000" dirty="0">
              <a:latin typeface="Calisto MT" panose="02040603050505030304" pitchFamily="18" charset="0"/>
            </a:endParaRPr>
          </a:p>
          <a:p>
            <a:pPr marL="457200" indent="-457200">
              <a:buFont typeface="Wingdings" pitchFamily="2" charset="2"/>
              <a:buChar char="ü"/>
            </a:pPr>
            <a:r>
              <a:rPr lang="en-GB" sz="3000" dirty="0">
                <a:latin typeface="Calisto MT" panose="02040603050505030304" pitchFamily="18" charset="0"/>
              </a:rPr>
              <a:t>The unemployment rate considered to be the lowest level with 4.5 %</a:t>
            </a:r>
          </a:p>
          <a:p>
            <a:pPr marL="457200" indent="-457200">
              <a:buFont typeface="Wingdings" pitchFamily="2" charset="2"/>
              <a:buChar char="ü"/>
            </a:pPr>
            <a:endParaRPr lang="en-GB" sz="3000" dirty="0">
              <a:latin typeface="Calisto MT" panose="02040603050505030304" pitchFamily="18" charset="0"/>
            </a:endParaRPr>
          </a:p>
          <a:p>
            <a:r>
              <a:rPr lang="en-GB" b="1" dirty="0">
                <a:solidFill>
                  <a:schemeClr val="accent2"/>
                </a:solidFill>
                <a:latin typeface="Calisto MT" panose="02040603050505030304" pitchFamily="18" charset="0"/>
              </a:rPr>
              <a:t>And yet wage and salary growth was poor?</a:t>
            </a:r>
            <a:endParaRPr lang="en-GB" sz="3000" b="1" dirty="0">
              <a:solidFill>
                <a:schemeClr val="accent2"/>
              </a:solidFill>
              <a:latin typeface="Calisto MT" panose="02040603050505030304" pitchFamily="18" charset="0"/>
            </a:endParaRPr>
          </a:p>
        </p:txBody>
      </p:sp>
    </p:spTree>
    <p:extLst>
      <p:ext uri="{BB962C8B-B14F-4D97-AF65-F5344CB8AC3E}">
        <p14:creationId xmlns:p14="http://schemas.microsoft.com/office/powerpoint/2010/main" val="11532199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id="{4DB62C8A-FF4C-4953-895E-6EC49C671E43}"/>
              </a:ext>
            </a:extLst>
          </p:cNvPr>
          <p:cNvSpPr>
            <a:spLocks noGrp="1"/>
          </p:cNvSpPr>
          <p:nvPr>
            <p:ph idx="1"/>
          </p:nvPr>
        </p:nvSpPr>
        <p:spPr>
          <a:xfrm>
            <a:off x="124178" y="943651"/>
            <a:ext cx="9019822" cy="6733821"/>
          </a:xfrm>
        </p:spPr>
        <p:txBody>
          <a:bodyPr/>
          <a:lstStyle/>
          <a:p>
            <a:pPr marL="0" lvl="0" indent="0" algn="ctr">
              <a:lnSpc>
                <a:spcPct val="107000"/>
              </a:lnSpc>
              <a:spcBef>
                <a:spcPts val="0"/>
              </a:spcBef>
              <a:spcAft>
                <a:spcPts val="800"/>
              </a:spcAft>
              <a:buNone/>
            </a:pPr>
            <a:r>
              <a:rPr lang="en-US" sz="3200" dirty="0">
                <a:solidFill>
                  <a:srgbClr val="C00000"/>
                </a:solidFill>
                <a:latin typeface="Calisto MT" panose="02040603050505030304" pitchFamily="18" charset="0"/>
                <a:ea typeface="Calibri" panose="020F0502020204030204" pitchFamily="34" charset="0"/>
                <a:cs typeface="Times New Roman" panose="02020603050405020304" pitchFamily="18" charset="0"/>
              </a:rPr>
              <a:t>Some remarks </a:t>
            </a:r>
          </a:p>
          <a:p>
            <a:pPr marL="0" lvl="0" indent="0" algn="ctr">
              <a:lnSpc>
                <a:spcPct val="107000"/>
              </a:lnSpc>
              <a:spcBef>
                <a:spcPts val="0"/>
              </a:spcBef>
              <a:spcAft>
                <a:spcPts val="800"/>
              </a:spcAft>
              <a:buNone/>
            </a:pPr>
            <a:endParaRPr lang="en-US" sz="2000" dirty="0">
              <a:solidFill>
                <a:prstClr val="black"/>
              </a:solidFill>
              <a:latin typeface="Calisto MT" panose="02040603050505030304" pitchFamily="18" charset="0"/>
              <a:ea typeface="Calibri" panose="020F0502020204030204" pitchFamily="34" charset="0"/>
              <a:cs typeface="Times New Roman" panose="02020603050405020304" pitchFamily="18" charset="0"/>
            </a:endParaRPr>
          </a:p>
          <a:p>
            <a:pPr marL="0" lvl="0" indent="0">
              <a:lnSpc>
                <a:spcPct val="107000"/>
              </a:lnSpc>
              <a:spcBef>
                <a:spcPts val="0"/>
              </a:spcBef>
              <a:spcAft>
                <a:spcPts val="800"/>
              </a:spcAft>
              <a:buNone/>
            </a:pPr>
            <a:r>
              <a:rPr lang="en-US" sz="20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 The common consensus that </a:t>
            </a:r>
            <a:r>
              <a:rPr lang="en-US" sz="2000" u="sng"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trade has only modest effects </a:t>
            </a:r>
            <a:r>
              <a:rPr lang="en-US" sz="20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on inequality  </a:t>
            </a:r>
            <a:r>
              <a:rPr lang="en-US" sz="2000" u="sng"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rests on  relatively old data.  </a:t>
            </a:r>
          </a:p>
          <a:p>
            <a:pPr>
              <a:lnSpc>
                <a:spcPct val="107000"/>
              </a:lnSpc>
              <a:spcBef>
                <a:spcPts val="0"/>
              </a:spcBef>
              <a:buFontTx/>
              <a:buChar char="-"/>
            </a:pPr>
            <a:endParaRPr lang="en-US" sz="2000" u="sng" dirty="0">
              <a:solidFill>
                <a:srgbClr val="FF0000"/>
              </a:solidFill>
              <a:latin typeface="Calisto MT" panose="02040603050505030304" pitchFamily="18" charset="0"/>
              <a:ea typeface="Calibri" panose="020F0502020204030204" pitchFamily="34" charset="0"/>
              <a:cs typeface="Times New Roman" panose="02020603050405020304" pitchFamily="18" charset="0"/>
            </a:endParaRPr>
          </a:p>
          <a:p>
            <a:pPr>
              <a:lnSpc>
                <a:spcPct val="107000"/>
              </a:lnSpc>
              <a:spcBef>
                <a:spcPts val="0"/>
              </a:spcBef>
              <a:buFontTx/>
              <a:buChar char="-"/>
            </a:pPr>
            <a:endParaRPr lang="en-US" sz="2000" u="sng" dirty="0">
              <a:solidFill>
                <a:srgbClr val="FF0000"/>
              </a:solidFill>
              <a:latin typeface="Calisto MT" panose="02040603050505030304" pitchFamily="18"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000" dirty="0">
                <a:latin typeface="Calisto MT" panose="02040603050505030304" pitchFamily="18" charset="0"/>
                <a:ea typeface="Calibri" panose="020F0502020204030204" pitchFamily="34" charset="0"/>
                <a:cs typeface="Times New Roman" panose="02020603050405020304" pitchFamily="18" charset="0"/>
              </a:rPr>
              <a:t>- </a:t>
            </a:r>
            <a:r>
              <a:rPr lang="en-US" sz="2000" u="sng" dirty="0">
                <a:latin typeface="Calisto MT" panose="02040603050505030304" pitchFamily="18" charset="0"/>
                <a:ea typeface="Calibri" panose="020F0502020204030204" pitchFamily="34" charset="0"/>
                <a:cs typeface="Times New Roman" panose="02020603050405020304" pitchFamily="18" charset="0"/>
              </a:rPr>
              <a:t>There is good reason to believe that</a:t>
            </a:r>
            <a:r>
              <a:rPr lang="en-US" sz="2000" u="sng"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 the apparent sophistication of developing country exports is largely a statistical illusion </a:t>
            </a:r>
            <a:r>
              <a:rPr lang="en-US" sz="2000" u="sng" dirty="0">
                <a:latin typeface="Calisto MT" panose="02040603050505030304" pitchFamily="18" charset="0"/>
                <a:ea typeface="Calibri" panose="020F0502020204030204" pitchFamily="34" charset="0"/>
                <a:cs typeface="Times New Roman" panose="02020603050405020304" pitchFamily="18" charset="0"/>
              </a:rPr>
              <a:t>created by the phenomenon </a:t>
            </a:r>
            <a:r>
              <a:rPr lang="en-US" sz="2000" u="sng"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of vertical specialization </a:t>
            </a:r>
          </a:p>
          <a:p>
            <a:pPr>
              <a:lnSpc>
                <a:spcPct val="107000"/>
              </a:lnSpc>
              <a:spcBef>
                <a:spcPts val="0"/>
              </a:spcBef>
              <a:buFontTx/>
              <a:buChar char="-"/>
            </a:pPr>
            <a:endParaRPr lang="en-US" sz="2000" u="sng" dirty="0">
              <a:solidFill>
                <a:srgbClr val="FF0000"/>
              </a:solidFill>
              <a:latin typeface="Calisto MT" panose="02040603050505030304" pitchFamily="18" charset="0"/>
              <a:ea typeface="Calibri" panose="020F0502020204030204" pitchFamily="34" charset="0"/>
              <a:cs typeface="Times New Roman" panose="02020603050405020304" pitchFamily="18" charset="0"/>
            </a:endParaRPr>
          </a:p>
          <a:p>
            <a:pPr marL="0" indent="0">
              <a:lnSpc>
                <a:spcPct val="107000"/>
              </a:lnSpc>
              <a:spcBef>
                <a:spcPts val="0"/>
              </a:spcBef>
              <a:buNone/>
            </a:pPr>
            <a:endParaRPr lang="en-US" sz="2000" u="sng" dirty="0">
              <a:solidFill>
                <a:srgbClr val="FF0000"/>
              </a:solidFill>
              <a:latin typeface="Calisto MT" panose="02040603050505030304" pitchFamily="18" charset="0"/>
              <a:cs typeface="Times New Roman" panose="02020603050405020304" pitchFamily="18" charset="0"/>
            </a:endParaRPr>
          </a:p>
          <a:p>
            <a:pPr marL="0" indent="0">
              <a:lnSpc>
                <a:spcPct val="100000"/>
              </a:lnSpc>
              <a:spcBef>
                <a:spcPts val="0"/>
              </a:spcBef>
              <a:buNone/>
            </a:pPr>
            <a:r>
              <a:rPr lang="en-US" sz="2000" dirty="0">
                <a:latin typeface="Calisto MT" panose="02040603050505030304" pitchFamily="18" charset="0"/>
                <a:ea typeface="Calibri" panose="020F0502020204030204" pitchFamily="34" charset="0"/>
                <a:cs typeface="Times New Roman" panose="02020603050405020304" pitchFamily="18" charset="0"/>
              </a:rPr>
              <a:t>- How can we quantify the actual effect of rising trade on wages? </a:t>
            </a:r>
            <a:r>
              <a:rPr lang="en-US" sz="2000" u="sng"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Given the current state of data we can’t.</a:t>
            </a:r>
            <a:endParaRPr lang="it-IT" sz="2000" dirty="0">
              <a:latin typeface="Calisto MT" panose="02040603050505030304" pitchFamily="18" charset="0"/>
            </a:endParaRPr>
          </a:p>
        </p:txBody>
      </p:sp>
    </p:spTree>
    <p:extLst>
      <p:ext uri="{BB962C8B-B14F-4D97-AF65-F5344CB8AC3E}">
        <p14:creationId xmlns:p14="http://schemas.microsoft.com/office/powerpoint/2010/main" val="18341908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id="{C67FCDB7-5CAB-4865-B480-E481DDA518CA}"/>
              </a:ext>
            </a:extLst>
          </p:cNvPr>
          <p:cNvSpPr>
            <a:spLocks noGrp="1"/>
          </p:cNvSpPr>
          <p:nvPr>
            <p:ph idx="1"/>
          </p:nvPr>
        </p:nvSpPr>
        <p:spPr>
          <a:xfrm>
            <a:off x="1" y="864095"/>
            <a:ext cx="9143999" cy="5805265"/>
          </a:xfrm>
        </p:spPr>
        <p:txBody>
          <a:bodyPr>
            <a:normAutofit fontScale="92500" lnSpcReduction="20000"/>
          </a:bodyPr>
          <a:lstStyle/>
          <a:p>
            <a:pPr marL="0" indent="0" algn="ctr">
              <a:buNone/>
            </a:pPr>
            <a:r>
              <a:rPr lang="it-IT" sz="3000" dirty="0" err="1">
                <a:latin typeface="Calisto MT" panose="02040603050505030304" pitchFamily="18" charset="0"/>
              </a:rPr>
              <a:t>Political</a:t>
            </a:r>
            <a:r>
              <a:rPr lang="it-IT" sz="3000" dirty="0">
                <a:latin typeface="Calisto MT" panose="02040603050505030304" pitchFamily="18" charset="0"/>
              </a:rPr>
              <a:t> </a:t>
            </a:r>
            <a:r>
              <a:rPr lang="it-IT" sz="3000" dirty="0" err="1">
                <a:latin typeface="Calisto MT" panose="02040603050505030304" pitchFamily="18" charset="0"/>
              </a:rPr>
              <a:t>issues</a:t>
            </a:r>
            <a:endParaRPr lang="it-IT" sz="3000" dirty="0">
              <a:latin typeface="Calisto MT" panose="02040603050505030304" pitchFamily="18" charset="0"/>
            </a:endParaRPr>
          </a:p>
          <a:p>
            <a:pPr marL="0" indent="0" algn="ctr">
              <a:buNone/>
            </a:pPr>
            <a:endParaRPr lang="it-IT" dirty="0">
              <a:latin typeface="Calisto MT" panose="02040603050505030304" pitchFamily="18" charset="0"/>
            </a:endParaRPr>
          </a:p>
          <a:p>
            <a:pPr marL="0" indent="0" algn="ctr">
              <a:buNone/>
            </a:pPr>
            <a:r>
              <a:rPr lang="en-US" sz="24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Globalization oversold, ignoring inequality and insecurity</a:t>
            </a:r>
          </a:p>
          <a:p>
            <a:pPr marL="0" indent="0">
              <a:buNone/>
            </a:pPr>
            <a:endParaRPr lang="en-US" sz="2400" dirty="0">
              <a:solidFill>
                <a:prstClr val="black"/>
              </a:solidFill>
              <a:latin typeface="Calisto MT" panose="02040603050505030304" pitchFamily="18" charset="0"/>
              <a:ea typeface="Calibri" panose="020F0502020204030204" pitchFamily="34" charset="0"/>
              <a:cs typeface="Times New Roman" panose="02020603050405020304" pitchFamily="18" charset="0"/>
            </a:endParaRPr>
          </a:p>
          <a:p>
            <a:pPr marL="0" indent="0" algn="ctr">
              <a:buNone/>
            </a:pPr>
            <a:r>
              <a:rPr lang="en-US" sz="24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Dani Rodrik (1997, 2011) and Joseph Stiglitz (2017) predicted a populist</a:t>
            </a:r>
          </a:p>
          <a:p>
            <a:pPr marL="0" indent="0" algn="ctr">
              <a:buNone/>
            </a:pPr>
            <a:r>
              <a:rPr lang="en-US" sz="2400" dirty="0">
                <a:solidFill>
                  <a:prstClr val="black"/>
                </a:solidFill>
                <a:latin typeface="Calisto MT" panose="02040603050505030304" pitchFamily="18" charset="0"/>
                <a:ea typeface="Calibri" panose="020F0502020204030204" pitchFamily="34" charset="0"/>
                <a:cs typeface="Times New Roman" panose="02020603050405020304" pitchFamily="18" charset="0"/>
              </a:rPr>
              <a:t>backlash against globalization</a:t>
            </a:r>
          </a:p>
          <a:p>
            <a:pPr marL="0" indent="0">
              <a:buNone/>
            </a:pPr>
            <a:endParaRPr lang="it-IT" dirty="0">
              <a:latin typeface="Calisto MT" panose="02040603050505030304" pitchFamily="18" charset="0"/>
            </a:endParaRPr>
          </a:p>
          <a:p>
            <a:pPr marL="0" lvl="0" indent="0">
              <a:lnSpc>
                <a:spcPct val="107000"/>
              </a:lnSpc>
              <a:spcBef>
                <a:spcPts val="0"/>
              </a:spcBef>
              <a:buNone/>
            </a:pPr>
            <a:r>
              <a:rPr lang="en-US" sz="2400" dirty="0">
                <a:solidFill>
                  <a:prstClr val="black"/>
                </a:solidFill>
                <a:latin typeface="Calisto MT" panose="02040603050505030304" pitchFamily="18" charset="0"/>
              </a:rPr>
              <a:t>Anyway the more serious among the critics of globalization acknowledge that populist initiatives to “take back national control” of economic life tend to be either :</a:t>
            </a:r>
          </a:p>
          <a:p>
            <a:pPr marL="0" lvl="0" indent="0">
              <a:lnSpc>
                <a:spcPct val="107000"/>
              </a:lnSpc>
              <a:spcBef>
                <a:spcPts val="0"/>
              </a:spcBef>
              <a:buNone/>
            </a:pPr>
            <a:endParaRPr lang="en-US" sz="900" dirty="0">
              <a:solidFill>
                <a:prstClr val="black"/>
              </a:solidFill>
              <a:latin typeface="Calisto MT" panose="02040603050505030304" pitchFamily="18" charset="0"/>
            </a:endParaRPr>
          </a:p>
          <a:p>
            <a:pPr lvl="0">
              <a:lnSpc>
                <a:spcPct val="107000"/>
              </a:lnSpc>
              <a:spcBef>
                <a:spcPts val="0"/>
              </a:spcBef>
              <a:buFontTx/>
              <a:buChar char="-"/>
            </a:pPr>
            <a:r>
              <a:rPr lang="en-US" sz="2400" u="sng" dirty="0">
                <a:solidFill>
                  <a:srgbClr val="FF0000"/>
                </a:solidFill>
                <a:latin typeface="Calisto MT" panose="02040603050505030304" pitchFamily="18" charset="0"/>
              </a:rPr>
              <a:t>futile</a:t>
            </a:r>
            <a:r>
              <a:rPr lang="en-US" sz="2400" dirty="0">
                <a:solidFill>
                  <a:prstClr val="black"/>
                </a:solidFill>
                <a:latin typeface="Calisto MT" panose="02040603050505030304" pitchFamily="18" charset="0"/>
              </a:rPr>
              <a:t> </a:t>
            </a:r>
            <a:r>
              <a:rPr lang="en-US" sz="2400" dirty="0">
                <a:solidFill>
                  <a:prstClr val="black"/>
                </a:solidFill>
                <a:latin typeface="Calisto MT" panose="02040603050505030304" pitchFamily="18" charset="0"/>
                <a:sym typeface="Wingdings" panose="05000000000000000000" pitchFamily="2" charset="2"/>
              </a:rPr>
              <a:t> </a:t>
            </a:r>
            <a:r>
              <a:rPr lang="en-US" sz="2400" dirty="0">
                <a:solidFill>
                  <a:prstClr val="black"/>
                </a:solidFill>
                <a:latin typeface="Calisto MT" panose="02040603050505030304" pitchFamily="18" charset="0"/>
              </a:rPr>
              <a:t>most nation states have lost the power to stand alone on regulating business and technology in their territories</a:t>
            </a:r>
          </a:p>
          <a:p>
            <a:pPr lvl="0">
              <a:lnSpc>
                <a:spcPct val="107000"/>
              </a:lnSpc>
              <a:spcBef>
                <a:spcPts val="0"/>
              </a:spcBef>
              <a:buFontTx/>
              <a:buChar char="-"/>
            </a:pPr>
            <a:endParaRPr lang="en-US" sz="900" dirty="0">
              <a:solidFill>
                <a:prstClr val="black"/>
              </a:solidFill>
              <a:latin typeface="Calisto MT" panose="02040603050505030304" pitchFamily="18" charset="0"/>
            </a:endParaRPr>
          </a:p>
          <a:p>
            <a:pPr marL="0" lvl="0" indent="0">
              <a:lnSpc>
                <a:spcPct val="107000"/>
              </a:lnSpc>
              <a:spcBef>
                <a:spcPts val="0"/>
              </a:spcBef>
              <a:buNone/>
            </a:pPr>
            <a:r>
              <a:rPr lang="en-US" sz="2400" dirty="0">
                <a:solidFill>
                  <a:prstClr val="black"/>
                </a:solidFill>
                <a:latin typeface="Calisto MT" panose="02040603050505030304" pitchFamily="18" charset="0"/>
              </a:rPr>
              <a:t>- </a:t>
            </a:r>
            <a:r>
              <a:rPr lang="en-US" sz="2400" u="sng" dirty="0">
                <a:solidFill>
                  <a:srgbClr val="FF0000"/>
                </a:solidFill>
                <a:latin typeface="Calisto MT" panose="02040603050505030304" pitchFamily="18" charset="0"/>
              </a:rPr>
              <a:t>without benefits for the losers of globalization</a:t>
            </a:r>
          </a:p>
          <a:p>
            <a:pPr marL="0" lvl="0" indent="0">
              <a:lnSpc>
                <a:spcPct val="107000"/>
              </a:lnSpc>
              <a:spcBef>
                <a:spcPts val="0"/>
              </a:spcBef>
              <a:buNone/>
            </a:pPr>
            <a:endParaRPr lang="en-US" sz="2400" dirty="0">
              <a:solidFill>
                <a:prstClr val="black"/>
              </a:solidFill>
              <a:latin typeface="Calisto MT" panose="02040603050505030304" pitchFamily="18" charset="0"/>
            </a:endParaRPr>
          </a:p>
          <a:p>
            <a:pPr marL="0" lvl="0" indent="0">
              <a:lnSpc>
                <a:spcPct val="107000"/>
              </a:lnSpc>
              <a:spcBef>
                <a:spcPts val="0"/>
              </a:spcBef>
              <a:buNone/>
            </a:pPr>
            <a:r>
              <a:rPr lang="en-US" sz="2400" dirty="0">
                <a:solidFill>
                  <a:prstClr val="black"/>
                </a:solidFill>
                <a:latin typeface="Calisto MT" panose="02040603050505030304" pitchFamily="18" charset="0"/>
              </a:rPr>
              <a:t>How to tackle social problems created by inequality not explored by economists because the discipline has neglected distributional issues for several decades</a:t>
            </a:r>
            <a:endParaRPr lang="it-IT" sz="2400" dirty="0">
              <a:solidFill>
                <a:prstClr val="black"/>
              </a:solidFill>
              <a:latin typeface="Calisto MT" panose="02040603050505030304" pitchFamily="18" charset="0"/>
            </a:endParaRPr>
          </a:p>
          <a:p>
            <a:endParaRPr lang="it-IT" dirty="0">
              <a:latin typeface="Calisto MT" panose="02040603050505030304" pitchFamily="18" charset="0"/>
            </a:endParaRPr>
          </a:p>
        </p:txBody>
      </p:sp>
    </p:spTree>
    <p:extLst>
      <p:ext uri="{BB962C8B-B14F-4D97-AF65-F5344CB8AC3E}">
        <p14:creationId xmlns:p14="http://schemas.microsoft.com/office/powerpoint/2010/main" val="11719092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id="{C79611CF-15C8-4469-9788-1C4A9B6307EC}"/>
              </a:ext>
            </a:extLst>
          </p:cNvPr>
          <p:cNvSpPr>
            <a:spLocks noGrp="1"/>
          </p:cNvSpPr>
          <p:nvPr>
            <p:ph idx="1"/>
          </p:nvPr>
        </p:nvSpPr>
        <p:spPr>
          <a:xfrm>
            <a:off x="13110" y="864096"/>
            <a:ext cx="9144000" cy="5733256"/>
          </a:xfrm>
        </p:spPr>
        <p:txBody>
          <a:bodyPr>
            <a:normAutofit fontScale="47500" lnSpcReduction="20000"/>
          </a:bodyPr>
          <a:lstStyle/>
          <a:p>
            <a:pPr marL="0" indent="0" algn="ctr">
              <a:buNone/>
            </a:pPr>
            <a:r>
              <a:rPr lang="it-IT" sz="6700" dirty="0" err="1">
                <a:latin typeface="Calisto MT" panose="02040603050505030304" pitchFamily="18" charset="0"/>
              </a:rPr>
              <a:t>Possible</a:t>
            </a:r>
            <a:r>
              <a:rPr lang="it-IT" sz="6700" dirty="0">
                <a:latin typeface="Calisto MT" panose="02040603050505030304" pitchFamily="18" charset="0"/>
              </a:rPr>
              <a:t> </a:t>
            </a:r>
            <a:r>
              <a:rPr lang="it-IT" sz="6700" dirty="0" err="1">
                <a:latin typeface="Calisto MT" panose="02040603050505030304" pitchFamily="18" charset="0"/>
              </a:rPr>
              <a:t>solutions</a:t>
            </a:r>
            <a:r>
              <a:rPr lang="it-IT" sz="6700" dirty="0">
                <a:latin typeface="Calisto MT" panose="02040603050505030304" pitchFamily="18" charset="0"/>
              </a:rPr>
              <a:t> </a:t>
            </a:r>
          </a:p>
          <a:p>
            <a:pPr marL="0" indent="0" algn="ctr">
              <a:buNone/>
            </a:pPr>
            <a:endParaRPr lang="it-IT" sz="900" dirty="0">
              <a:latin typeface="Calisto MT" panose="02040603050505030304" pitchFamily="18" charset="0"/>
            </a:endParaRPr>
          </a:p>
          <a:p>
            <a:pPr marL="0" indent="0" algn="ctr">
              <a:buNone/>
            </a:pPr>
            <a:r>
              <a:rPr lang="en-US" sz="3500" dirty="0">
                <a:latin typeface="Calisto MT" panose="02040603050505030304" pitchFamily="18" charset="0"/>
              </a:rPr>
              <a:t>No market for compensation that would automatically co-evolve with globalization</a:t>
            </a:r>
          </a:p>
          <a:p>
            <a:pPr marL="0" indent="0">
              <a:buNone/>
            </a:pPr>
            <a:r>
              <a:rPr lang="en-US" sz="3500" dirty="0">
                <a:latin typeface="Calisto MT" panose="02040603050505030304" pitchFamily="18" charset="0"/>
              </a:rPr>
              <a:t> </a:t>
            </a:r>
          </a:p>
          <a:p>
            <a:pPr marL="0" indent="0">
              <a:buNone/>
            </a:pPr>
            <a:endParaRPr lang="en-US" sz="3500" dirty="0">
              <a:latin typeface="Calisto MT" panose="02040603050505030304" pitchFamily="18" charset="0"/>
              <a:sym typeface="Wingdings" panose="05000000000000000000" pitchFamily="2" charset="2"/>
            </a:endParaRPr>
          </a:p>
          <a:p>
            <a:pPr marL="0" indent="0" algn="ctr">
              <a:lnSpc>
                <a:spcPct val="107000"/>
              </a:lnSpc>
              <a:spcAft>
                <a:spcPts val="0"/>
              </a:spcAft>
              <a:buNone/>
            </a:pPr>
            <a:endParaRPr lang="en-US" sz="3500" u="sng" dirty="0">
              <a:solidFill>
                <a:srgbClr val="FF0000"/>
              </a:solidFill>
              <a:latin typeface="Calisto MT" panose="02040603050505030304" pitchFamily="18" charset="0"/>
            </a:endParaRPr>
          </a:p>
          <a:p>
            <a:pPr marL="0" indent="0" algn="ctr">
              <a:lnSpc>
                <a:spcPct val="107000"/>
              </a:lnSpc>
              <a:spcAft>
                <a:spcPts val="0"/>
              </a:spcAft>
              <a:buNone/>
            </a:pPr>
            <a:r>
              <a:rPr lang="en-US" sz="3500" u="sng" dirty="0">
                <a:solidFill>
                  <a:srgbClr val="FF0000"/>
                </a:solidFill>
                <a:latin typeface="Calisto MT" panose="02040603050505030304" pitchFamily="18" charset="0"/>
              </a:rPr>
              <a:t>the assessment and redistribution of (some) gains from trade are political issues to be regulated by the state</a:t>
            </a:r>
          </a:p>
          <a:p>
            <a:pPr marL="0" indent="0" algn="ctr">
              <a:lnSpc>
                <a:spcPct val="107000"/>
              </a:lnSpc>
              <a:spcAft>
                <a:spcPts val="0"/>
              </a:spcAft>
              <a:buNone/>
            </a:pPr>
            <a:endParaRPr lang="en-US" sz="3500" dirty="0">
              <a:latin typeface="Calisto MT" panose="02040603050505030304" pitchFamily="18" charset="0"/>
            </a:endParaRPr>
          </a:p>
          <a:p>
            <a:pPr marL="0" indent="0" algn="ctr">
              <a:lnSpc>
                <a:spcPct val="107000"/>
              </a:lnSpc>
              <a:spcAft>
                <a:spcPts val="0"/>
              </a:spcAft>
              <a:buNone/>
            </a:pPr>
            <a:r>
              <a:rPr lang="en-US" sz="3500" dirty="0">
                <a:latin typeface="Calisto MT" panose="02040603050505030304" pitchFamily="18" charset="0"/>
              </a:rPr>
              <a:t>What does compensation mean in this context?</a:t>
            </a:r>
          </a:p>
          <a:p>
            <a:pPr marL="0" indent="0" algn="ctr">
              <a:lnSpc>
                <a:spcPct val="107000"/>
              </a:lnSpc>
              <a:spcAft>
                <a:spcPts val="0"/>
              </a:spcAft>
              <a:buNone/>
            </a:pPr>
            <a:endParaRPr lang="en-US" sz="3500" dirty="0">
              <a:latin typeface="Calisto MT" panose="02040603050505030304" pitchFamily="18" charset="0"/>
            </a:endParaRPr>
          </a:p>
          <a:p>
            <a:pPr>
              <a:lnSpc>
                <a:spcPct val="107000"/>
              </a:lnSpc>
              <a:spcAft>
                <a:spcPts val="0"/>
              </a:spcAft>
            </a:pPr>
            <a:r>
              <a:rPr lang="en-US" sz="3500" dirty="0">
                <a:latin typeface="Calisto MT" panose="02040603050505030304" pitchFamily="18" charset="0"/>
              </a:rPr>
              <a:t>Tax-based transfers of payments that take the character of rents?</a:t>
            </a:r>
          </a:p>
          <a:p>
            <a:pPr>
              <a:lnSpc>
                <a:spcPct val="107000"/>
              </a:lnSpc>
              <a:spcAft>
                <a:spcPts val="0"/>
              </a:spcAft>
            </a:pPr>
            <a:r>
              <a:rPr lang="en-US" sz="3500" dirty="0">
                <a:latin typeface="Calisto MT" panose="02040603050505030304" pitchFamily="18" charset="0"/>
              </a:rPr>
              <a:t> Or tax revenues used to minimize losses from globalization by reactivating the losers? </a:t>
            </a:r>
            <a:endParaRPr lang="en-US" sz="3500" dirty="0">
              <a:latin typeface="Calisto MT" panose="0204060305050503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3500" dirty="0">
                <a:latin typeface="Calisto MT" panose="02040603050505030304" pitchFamily="18" charset="0"/>
              </a:rPr>
              <a:t>If so, which combinations of </a:t>
            </a:r>
            <a:r>
              <a:rPr lang="en-US" sz="3500" u="sng" dirty="0">
                <a:latin typeface="Calisto MT" panose="02040603050505030304" pitchFamily="18" charset="0"/>
              </a:rPr>
              <a:t>social insurance </a:t>
            </a:r>
            <a:r>
              <a:rPr lang="en-US" sz="3500" dirty="0">
                <a:latin typeface="Calisto MT" panose="02040603050505030304" pitchFamily="18" charset="0"/>
              </a:rPr>
              <a:t>and </a:t>
            </a:r>
            <a:r>
              <a:rPr lang="en-US" sz="3500" u="sng" dirty="0">
                <a:latin typeface="Calisto MT" panose="02040603050505030304" pitchFamily="18" charset="0"/>
              </a:rPr>
              <a:t>measures to enhance</a:t>
            </a:r>
            <a:r>
              <a:rPr lang="en-US" sz="3500" dirty="0">
                <a:latin typeface="Calisto MT" panose="02040603050505030304" pitchFamily="18" charset="0"/>
              </a:rPr>
              <a:t> the </a:t>
            </a:r>
            <a:r>
              <a:rPr lang="en-US" sz="3500" u="sng" dirty="0">
                <a:latin typeface="Calisto MT" panose="02040603050505030304" pitchFamily="18" charset="0"/>
              </a:rPr>
              <a:t>skills</a:t>
            </a:r>
            <a:r>
              <a:rPr lang="en-US" sz="3500" dirty="0">
                <a:latin typeface="Calisto MT" panose="02040603050505030304" pitchFamily="18" charset="0"/>
              </a:rPr>
              <a:t>, </a:t>
            </a:r>
            <a:r>
              <a:rPr lang="en-US" sz="3500" u="sng" dirty="0">
                <a:latin typeface="Calisto MT" panose="02040603050505030304" pitchFamily="18" charset="0"/>
              </a:rPr>
              <a:t>flexibility</a:t>
            </a:r>
            <a:r>
              <a:rPr lang="en-US" sz="3500" dirty="0">
                <a:latin typeface="Calisto MT" panose="02040603050505030304" pitchFamily="18" charset="0"/>
              </a:rPr>
              <a:t>, and </a:t>
            </a:r>
            <a:r>
              <a:rPr lang="en-US" sz="3500" u="sng" dirty="0">
                <a:latin typeface="Calisto MT" panose="02040603050505030304" pitchFamily="18" charset="0"/>
              </a:rPr>
              <a:t>mobility</a:t>
            </a:r>
            <a:r>
              <a:rPr lang="en-US" sz="3500" dirty="0">
                <a:latin typeface="Calisto MT" panose="02040603050505030304" pitchFamily="18" charset="0"/>
              </a:rPr>
              <a:t> of the unemployed? </a:t>
            </a:r>
          </a:p>
          <a:p>
            <a:pPr>
              <a:lnSpc>
                <a:spcPct val="107000"/>
              </a:lnSpc>
              <a:spcAft>
                <a:spcPts val="0"/>
              </a:spcAft>
            </a:pPr>
            <a:endParaRPr lang="en-US" sz="3500" dirty="0">
              <a:latin typeface="Calisto MT" panose="02040603050505030304" pitchFamily="18" charset="0"/>
            </a:endParaRPr>
          </a:p>
          <a:p>
            <a:pPr marL="0" indent="0" algn="ctr">
              <a:lnSpc>
                <a:spcPct val="107000"/>
              </a:lnSpc>
              <a:spcAft>
                <a:spcPts val="0"/>
              </a:spcAft>
              <a:buNone/>
            </a:pPr>
            <a:r>
              <a:rPr lang="en-US" sz="3500" dirty="0">
                <a:latin typeface="Calisto MT" panose="02040603050505030304" pitchFamily="18" charset="0"/>
                <a:sym typeface="Wingdings" panose="05000000000000000000" pitchFamily="2" charset="2"/>
              </a:rPr>
              <a:t>     </a:t>
            </a:r>
          </a:p>
          <a:p>
            <a:pPr marL="0" indent="0" algn="ctr">
              <a:lnSpc>
                <a:spcPct val="107000"/>
              </a:lnSpc>
              <a:spcAft>
                <a:spcPts val="0"/>
              </a:spcAft>
              <a:buNone/>
            </a:pPr>
            <a:r>
              <a:rPr lang="en-US" sz="3500" dirty="0">
                <a:latin typeface="Calisto MT" panose="02040603050505030304" pitchFamily="18" charset="0"/>
                <a:sym typeface="Wingdings" panose="05000000000000000000" pitchFamily="2" charset="2"/>
              </a:rPr>
              <a:t>  Germany and Sweden  “varieties of capitalism”</a:t>
            </a:r>
            <a:endParaRPr lang="en-US" sz="3500" dirty="0">
              <a:latin typeface="Calisto MT" panose="02040603050505030304" pitchFamily="18" charset="0"/>
              <a:ea typeface="Calibri" panose="020F0502020204030204" pitchFamily="34" charset="0"/>
              <a:cs typeface="Times New Roman" panose="02020603050405020304" pitchFamily="18" charset="0"/>
            </a:endParaRPr>
          </a:p>
          <a:p>
            <a:pPr marL="0" indent="0" algn="ctr">
              <a:buNone/>
            </a:pPr>
            <a:endParaRPr lang="it-IT" dirty="0">
              <a:latin typeface="Calisto MT" panose="02040603050505030304" pitchFamily="18" charset="0"/>
            </a:endParaRPr>
          </a:p>
        </p:txBody>
      </p:sp>
      <p:sp>
        <p:nvSpPr>
          <p:cNvPr id="5" name="Freccia in giù 4">
            <a:extLst>
              <a:ext uri="{FF2B5EF4-FFF2-40B4-BE49-F238E27FC236}">
                <a16:creationId xmlns:a16="http://schemas.microsoft.com/office/drawing/2014/main" id="{7712CA23-7BEC-455D-9797-1F2ACF401422}"/>
              </a:ext>
            </a:extLst>
          </p:cNvPr>
          <p:cNvSpPr/>
          <p:nvPr/>
        </p:nvSpPr>
        <p:spPr>
          <a:xfrm>
            <a:off x="4355976" y="1895662"/>
            <a:ext cx="432048"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in giù 5">
            <a:extLst>
              <a:ext uri="{FF2B5EF4-FFF2-40B4-BE49-F238E27FC236}">
                <a16:creationId xmlns:a16="http://schemas.microsoft.com/office/drawing/2014/main" id="{894F4F31-193B-4DD4-90C8-989E8EF73E37}"/>
              </a:ext>
            </a:extLst>
          </p:cNvPr>
          <p:cNvSpPr/>
          <p:nvPr/>
        </p:nvSpPr>
        <p:spPr>
          <a:xfrm>
            <a:off x="4355976" y="5301208"/>
            <a:ext cx="432048" cy="6926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4459290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id="{54C906E8-D761-4870-858F-3A1E6D766351}"/>
              </a:ext>
            </a:extLst>
          </p:cNvPr>
          <p:cNvSpPr>
            <a:spLocks noGrp="1"/>
          </p:cNvSpPr>
          <p:nvPr>
            <p:ph idx="1"/>
          </p:nvPr>
        </p:nvSpPr>
        <p:spPr>
          <a:xfrm>
            <a:off x="0" y="764704"/>
            <a:ext cx="9245600" cy="6858000"/>
          </a:xfrm>
        </p:spPr>
        <p:txBody>
          <a:bodyPr>
            <a:normAutofit/>
          </a:bodyPr>
          <a:lstStyle/>
          <a:p>
            <a:pPr marL="0" lvl="0" indent="0" algn="ctr">
              <a:lnSpc>
                <a:spcPct val="100000"/>
              </a:lnSpc>
              <a:spcBef>
                <a:spcPts val="0"/>
              </a:spcBef>
              <a:buNone/>
            </a:pPr>
            <a:r>
              <a:rPr lang="en-US" sz="2800" dirty="0">
                <a:solidFill>
                  <a:srgbClr val="C00000"/>
                </a:solidFill>
                <a:latin typeface="Calisto MT" panose="02040603050505030304" pitchFamily="18" charset="0"/>
                <a:ea typeface="Calibri" panose="020F0502020204030204" pitchFamily="34" charset="0"/>
                <a:cs typeface="Times New Roman" panose="02020603050405020304" pitchFamily="18" charset="0"/>
              </a:rPr>
              <a:t>German </a:t>
            </a:r>
            <a:r>
              <a:rPr lang="en-US" sz="2800" dirty="0" err="1">
                <a:solidFill>
                  <a:srgbClr val="C00000"/>
                </a:solidFill>
                <a:latin typeface="Calisto MT" panose="02040603050505030304" pitchFamily="18" charset="0"/>
                <a:ea typeface="Calibri" panose="020F0502020204030204" pitchFamily="34" charset="0"/>
                <a:cs typeface="Times New Roman" panose="02020603050405020304" pitchFamily="18" charset="0"/>
              </a:rPr>
              <a:t>ordoliberalism</a:t>
            </a:r>
            <a:r>
              <a:rPr lang="en-US" sz="2800" dirty="0">
                <a:solidFill>
                  <a:srgbClr val="C00000"/>
                </a:solidFill>
                <a:latin typeface="Calisto MT" panose="02040603050505030304" pitchFamily="18" charset="0"/>
                <a:ea typeface="Calibri" panose="020F0502020204030204" pitchFamily="34" charset="0"/>
                <a:cs typeface="Times New Roman" panose="02020603050405020304" pitchFamily="18" charset="0"/>
              </a:rPr>
              <a:t> </a:t>
            </a:r>
          </a:p>
          <a:p>
            <a:pPr marL="0" lvl="0" indent="0" algn="ctr">
              <a:lnSpc>
                <a:spcPct val="100000"/>
              </a:lnSpc>
              <a:spcBef>
                <a:spcPts val="0"/>
              </a:spcBef>
              <a:buNone/>
            </a:pPr>
            <a:endParaRPr lang="en-US" sz="1800" u="sng" dirty="0">
              <a:latin typeface="Calisto MT" panose="02040603050505030304" pitchFamily="18" charset="0"/>
              <a:ea typeface="Calibri" panose="020F0502020204030204" pitchFamily="34" charset="0"/>
              <a:cs typeface="Times New Roman" panose="02020603050405020304" pitchFamily="18" charset="0"/>
            </a:endParaRPr>
          </a:p>
          <a:p>
            <a:pPr marL="0" lvl="0" indent="0">
              <a:lnSpc>
                <a:spcPct val="100000"/>
              </a:lnSpc>
              <a:spcBef>
                <a:spcPts val="0"/>
              </a:spcBef>
              <a:buNone/>
            </a:pPr>
            <a:endParaRPr lang="en-US" sz="1800" dirty="0">
              <a:solidFill>
                <a:prstClr val="black"/>
              </a:solidFill>
              <a:latin typeface="Calisto MT" panose="02040603050505030304" pitchFamily="18" charset="0"/>
              <a:cs typeface="Times New Roman" panose="02020603050405020304" pitchFamily="18" charset="0"/>
            </a:endParaRPr>
          </a:p>
          <a:p>
            <a:pPr marL="0" lvl="0" indent="0">
              <a:lnSpc>
                <a:spcPct val="100000"/>
              </a:lnSpc>
              <a:spcBef>
                <a:spcPts val="0"/>
              </a:spcBef>
              <a:buNone/>
            </a:pPr>
            <a:r>
              <a:rPr lang="it-IT" sz="1800" dirty="0" err="1">
                <a:solidFill>
                  <a:prstClr val="black"/>
                </a:solidFill>
                <a:latin typeface="Calisto MT" panose="02040603050505030304" pitchFamily="18" charset="0"/>
              </a:rPr>
              <a:t>German</a:t>
            </a:r>
            <a:r>
              <a:rPr lang="it-IT" sz="1800" dirty="0">
                <a:solidFill>
                  <a:prstClr val="black"/>
                </a:solidFill>
                <a:latin typeface="Calisto MT" panose="02040603050505030304" pitchFamily="18" charset="0"/>
              </a:rPr>
              <a:t> economy </a:t>
            </a:r>
            <a:r>
              <a:rPr lang="it-IT" sz="1800" dirty="0" err="1">
                <a:solidFill>
                  <a:prstClr val="black"/>
                </a:solidFill>
                <a:latin typeface="Calisto MT" panose="02040603050505030304" pitchFamily="18" charset="0"/>
              </a:rPr>
              <a:t>is</a:t>
            </a:r>
            <a:r>
              <a:rPr lang="it-IT" sz="1800" dirty="0">
                <a:solidFill>
                  <a:prstClr val="black"/>
                </a:solidFill>
                <a:latin typeface="Calisto MT" panose="02040603050505030304" pitchFamily="18" charset="0"/>
              </a:rPr>
              <a:t> </a:t>
            </a:r>
            <a:r>
              <a:rPr lang="it-IT" sz="1800" dirty="0" err="1">
                <a:solidFill>
                  <a:prstClr val="black"/>
                </a:solidFill>
                <a:latin typeface="Calisto MT" panose="02040603050505030304" pitchFamily="18" charset="0"/>
              </a:rPr>
              <a:t>usually</a:t>
            </a:r>
            <a:r>
              <a:rPr lang="it-IT" sz="1800" dirty="0">
                <a:solidFill>
                  <a:prstClr val="black"/>
                </a:solidFill>
                <a:latin typeface="Calisto MT" panose="02040603050505030304" pitchFamily="18" charset="0"/>
              </a:rPr>
              <a:t> a «social market economy» </a:t>
            </a:r>
            <a:r>
              <a:rPr lang="en-US" sz="1800" dirty="0">
                <a:solidFill>
                  <a:prstClr val="black"/>
                </a:solidFill>
                <a:latin typeface="Calisto MT" panose="02040603050505030304" pitchFamily="18" charset="0"/>
              </a:rPr>
              <a:t>(Goldschmidt and Wohlgemuth 2008; </a:t>
            </a:r>
            <a:r>
              <a:rPr lang="en-US" sz="1800" dirty="0" err="1">
                <a:solidFill>
                  <a:prstClr val="black"/>
                </a:solidFill>
                <a:latin typeface="Calisto MT" panose="02040603050505030304" pitchFamily="18" charset="0"/>
              </a:rPr>
              <a:t>Stützel</a:t>
            </a:r>
            <a:r>
              <a:rPr lang="en-US" sz="1800" dirty="0">
                <a:solidFill>
                  <a:prstClr val="black"/>
                </a:solidFill>
                <a:latin typeface="Calisto MT" panose="02040603050505030304" pitchFamily="18" charset="0"/>
              </a:rPr>
              <a:t> et al. 1982). It stresses individual responsibility in terms of two principles:</a:t>
            </a:r>
          </a:p>
          <a:p>
            <a:pPr marL="0" lvl="0" indent="0">
              <a:lnSpc>
                <a:spcPct val="100000"/>
              </a:lnSpc>
              <a:spcBef>
                <a:spcPts val="0"/>
              </a:spcBef>
              <a:buNone/>
            </a:pPr>
            <a:endParaRPr lang="en-US" sz="1800" dirty="0">
              <a:solidFill>
                <a:prstClr val="black"/>
              </a:solidFill>
              <a:latin typeface="Calisto MT" panose="02040603050505030304" pitchFamily="18" charset="0"/>
            </a:endParaRPr>
          </a:p>
          <a:p>
            <a:pPr marL="0" lvl="0" indent="0">
              <a:lnSpc>
                <a:spcPct val="100000"/>
              </a:lnSpc>
              <a:spcBef>
                <a:spcPts val="0"/>
              </a:spcBef>
              <a:buNone/>
            </a:pPr>
            <a:r>
              <a:rPr lang="en-US" sz="1800" dirty="0">
                <a:solidFill>
                  <a:prstClr val="black"/>
                </a:solidFill>
                <a:latin typeface="Calisto MT" panose="02040603050505030304" pitchFamily="18" charset="0"/>
              </a:rPr>
              <a:t>-full competition in free trade</a:t>
            </a:r>
          </a:p>
          <a:p>
            <a:pPr marL="0" lvl="0" indent="0">
              <a:lnSpc>
                <a:spcPct val="100000"/>
              </a:lnSpc>
              <a:spcBef>
                <a:spcPts val="0"/>
              </a:spcBef>
              <a:buNone/>
            </a:pPr>
            <a:r>
              <a:rPr lang="en-US" sz="1800" dirty="0">
                <a:solidFill>
                  <a:prstClr val="black"/>
                </a:solidFill>
                <a:latin typeface="Calisto MT" panose="02040603050505030304" pitchFamily="18" charset="0"/>
              </a:rPr>
              <a:t>-subsidiarity in taking and sharing related risks</a:t>
            </a:r>
          </a:p>
          <a:p>
            <a:pPr marL="0" lvl="0" indent="0">
              <a:lnSpc>
                <a:spcPct val="100000"/>
              </a:lnSpc>
              <a:spcBef>
                <a:spcPts val="0"/>
              </a:spcBef>
              <a:buNone/>
            </a:pPr>
            <a:endParaRPr lang="en-US" sz="1800" dirty="0">
              <a:solidFill>
                <a:prstClr val="black"/>
              </a:solidFill>
              <a:latin typeface="Calisto MT" panose="02040603050505030304" pitchFamily="18" charset="0"/>
            </a:endParaRPr>
          </a:p>
          <a:p>
            <a:pPr marL="0" lvl="0" indent="0">
              <a:lnSpc>
                <a:spcPct val="100000"/>
              </a:lnSpc>
              <a:spcBef>
                <a:spcPts val="0"/>
              </a:spcBef>
              <a:buNone/>
            </a:pPr>
            <a:endParaRPr lang="en-US" sz="1800" dirty="0">
              <a:solidFill>
                <a:prstClr val="black"/>
              </a:solidFill>
              <a:latin typeface="Calisto MT" panose="02040603050505030304" pitchFamily="18" charset="0"/>
            </a:endParaRPr>
          </a:p>
          <a:p>
            <a:pPr marL="0" lvl="0" indent="0">
              <a:lnSpc>
                <a:spcPct val="100000"/>
              </a:lnSpc>
              <a:spcBef>
                <a:spcPts val="0"/>
              </a:spcBef>
              <a:buNone/>
            </a:pPr>
            <a:r>
              <a:rPr lang="en-US" sz="1800" dirty="0">
                <a:solidFill>
                  <a:prstClr val="black"/>
                </a:solidFill>
                <a:latin typeface="Calisto MT" panose="02040603050505030304" pitchFamily="18" charset="0"/>
              </a:rPr>
              <a:t>Protect society from political extremism:</a:t>
            </a:r>
          </a:p>
          <a:p>
            <a:pPr marL="0" lvl="0" indent="0">
              <a:lnSpc>
                <a:spcPct val="100000"/>
              </a:lnSpc>
              <a:spcBef>
                <a:spcPts val="0"/>
              </a:spcBef>
              <a:buNone/>
            </a:pPr>
            <a:endParaRPr lang="en-US" sz="1800" dirty="0">
              <a:solidFill>
                <a:prstClr val="black"/>
              </a:solidFill>
              <a:latin typeface="Calisto MT" panose="02040603050505030304" pitchFamily="18" charset="0"/>
            </a:endParaRPr>
          </a:p>
          <a:p>
            <a:pPr marL="0" lvl="0" indent="0">
              <a:lnSpc>
                <a:spcPct val="100000"/>
              </a:lnSpc>
              <a:spcBef>
                <a:spcPts val="0"/>
              </a:spcBef>
              <a:buNone/>
            </a:pPr>
            <a:r>
              <a:rPr lang="en-US" sz="1800" dirty="0">
                <a:solidFill>
                  <a:prstClr val="black"/>
                </a:solidFill>
                <a:latin typeface="Calisto MT" panose="02040603050505030304" pitchFamily="18" charset="0"/>
              </a:rPr>
              <a:t>- </a:t>
            </a:r>
            <a:r>
              <a:rPr lang="en-US" sz="1800" u="sng" dirty="0">
                <a:solidFill>
                  <a:prstClr val="black"/>
                </a:solidFill>
                <a:latin typeface="Calisto MT" panose="02040603050505030304" pitchFamily="18" charset="0"/>
              </a:rPr>
              <a:t>Stable money </a:t>
            </a:r>
            <a:r>
              <a:rPr lang="en-US" sz="1800" dirty="0">
                <a:solidFill>
                  <a:prstClr val="black"/>
                </a:solidFill>
                <a:latin typeface="Calisto MT" panose="02040603050505030304" pitchFamily="18" charset="0"/>
              </a:rPr>
              <a:t>and </a:t>
            </a:r>
            <a:r>
              <a:rPr lang="en-US" sz="1800" u="sng" dirty="0">
                <a:solidFill>
                  <a:prstClr val="black"/>
                </a:solidFill>
                <a:latin typeface="Calisto MT" panose="02040603050505030304" pitchFamily="18" charset="0"/>
              </a:rPr>
              <a:t>equal opportunities</a:t>
            </a:r>
            <a:r>
              <a:rPr lang="en-US" sz="1800" dirty="0">
                <a:solidFill>
                  <a:prstClr val="black"/>
                </a:solidFill>
                <a:latin typeface="Calisto MT" panose="02040603050505030304" pitchFamily="18" charset="0"/>
              </a:rPr>
              <a:t> for increasing living standards     </a:t>
            </a:r>
          </a:p>
          <a:p>
            <a:pPr marL="0" lvl="0" indent="0">
              <a:lnSpc>
                <a:spcPct val="100000"/>
              </a:lnSpc>
              <a:spcBef>
                <a:spcPts val="0"/>
              </a:spcBef>
              <a:buNone/>
            </a:pPr>
            <a:r>
              <a:rPr lang="en-US" sz="1800" dirty="0">
                <a:solidFill>
                  <a:prstClr val="black"/>
                </a:solidFill>
                <a:latin typeface="Calisto MT" panose="02040603050505030304" pitchFamily="18" charset="0"/>
              </a:rPr>
              <a:t>    through free trade</a:t>
            </a:r>
          </a:p>
          <a:p>
            <a:pPr marL="0" lvl="0" indent="0">
              <a:lnSpc>
                <a:spcPct val="100000"/>
              </a:lnSpc>
              <a:spcBef>
                <a:spcPts val="0"/>
              </a:spcBef>
              <a:buNone/>
            </a:pPr>
            <a:r>
              <a:rPr lang="en-US" sz="1800" dirty="0">
                <a:solidFill>
                  <a:prstClr val="black"/>
                </a:solidFill>
                <a:latin typeface="Calisto MT" panose="02040603050505030304" pitchFamily="18" charset="0"/>
              </a:rPr>
              <a:t>- </a:t>
            </a:r>
            <a:r>
              <a:rPr lang="en-US" sz="1800" u="sng" dirty="0">
                <a:solidFill>
                  <a:prstClr val="black"/>
                </a:solidFill>
                <a:latin typeface="Calisto MT" panose="02040603050505030304" pitchFamily="18" charset="0"/>
              </a:rPr>
              <a:t>Statutory social insurance</a:t>
            </a:r>
            <a:r>
              <a:rPr lang="en-US" sz="1800" dirty="0">
                <a:solidFill>
                  <a:prstClr val="black"/>
                </a:solidFill>
                <a:latin typeface="Calisto MT" panose="02040603050505030304" pitchFamily="18" charset="0"/>
              </a:rPr>
              <a:t>  (employers’ contributions and tax subsidies) </a:t>
            </a:r>
          </a:p>
          <a:p>
            <a:pPr marL="0" lvl="0" indent="0">
              <a:lnSpc>
                <a:spcPct val="100000"/>
              </a:lnSpc>
              <a:spcBef>
                <a:spcPts val="0"/>
              </a:spcBef>
              <a:buNone/>
            </a:pPr>
            <a:endParaRPr lang="en-US" sz="1800" dirty="0">
              <a:solidFill>
                <a:prstClr val="black"/>
              </a:solidFill>
              <a:latin typeface="Calisto MT" panose="02040603050505030304" pitchFamily="18" charset="0"/>
            </a:endParaRPr>
          </a:p>
          <a:p>
            <a:pPr marL="0" lvl="0" indent="0">
              <a:lnSpc>
                <a:spcPct val="100000"/>
              </a:lnSpc>
              <a:spcBef>
                <a:spcPts val="0"/>
              </a:spcBef>
              <a:buNone/>
            </a:pPr>
            <a:endParaRPr lang="en-US" sz="1800" dirty="0">
              <a:solidFill>
                <a:prstClr val="black"/>
              </a:solidFill>
              <a:latin typeface="Calisto MT" panose="02040603050505030304" pitchFamily="18" charset="0"/>
            </a:endParaRPr>
          </a:p>
          <a:p>
            <a:pPr marL="0" lvl="0" indent="0">
              <a:lnSpc>
                <a:spcPct val="100000"/>
              </a:lnSpc>
              <a:spcBef>
                <a:spcPts val="0"/>
              </a:spcBef>
              <a:buNone/>
            </a:pPr>
            <a:endParaRPr lang="en-US" sz="1800" dirty="0">
              <a:solidFill>
                <a:prstClr val="black"/>
              </a:solidFill>
              <a:latin typeface="Calisto MT" panose="02040603050505030304" pitchFamily="18" charset="0"/>
            </a:endParaRPr>
          </a:p>
          <a:p>
            <a:pPr marL="0" lvl="0" indent="0" algn="ctr">
              <a:lnSpc>
                <a:spcPct val="100000"/>
              </a:lnSpc>
              <a:spcBef>
                <a:spcPts val="0"/>
              </a:spcBef>
              <a:buNone/>
            </a:pPr>
            <a:r>
              <a:rPr lang="en-US" sz="1800" dirty="0">
                <a:latin typeface="Calisto MT" panose="02040603050505030304" pitchFamily="18" charset="0"/>
              </a:rPr>
              <a:t>The aim of ordoliberal policies:</a:t>
            </a:r>
          </a:p>
          <a:p>
            <a:pPr marL="0" lvl="0" indent="0" algn="ctr">
              <a:lnSpc>
                <a:spcPct val="100000"/>
              </a:lnSpc>
              <a:spcBef>
                <a:spcPts val="0"/>
              </a:spcBef>
              <a:buNone/>
            </a:pPr>
            <a:r>
              <a:rPr lang="en-US" sz="1800" dirty="0">
                <a:latin typeface="Calisto MT" panose="02040603050505030304" pitchFamily="18" charset="0"/>
              </a:rPr>
              <a:t>minimize job losses (through free public education and support for small    </a:t>
            </a:r>
          </a:p>
          <a:p>
            <a:pPr marL="0" lvl="0" indent="0" algn="ctr">
              <a:lnSpc>
                <a:spcPct val="100000"/>
              </a:lnSpc>
              <a:spcBef>
                <a:spcPts val="0"/>
              </a:spcBef>
              <a:buNone/>
            </a:pPr>
            <a:r>
              <a:rPr lang="en-US" sz="1800" dirty="0">
                <a:latin typeface="Calisto MT" panose="02040603050505030304" pitchFamily="18" charset="0"/>
              </a:rPr>
              <a:t>    &amp; medium enterprise)</a:t>
            </a:r>
            <a:endParaRPr lang="en-US" sz="1800" dirty="0">
              <a:solidFill>
                <a:prstClr val="black"/>
              </a:solidFill>
              <a:latin typeface="Calisto MT" panose="02040603050505030304" pitchFamily="18" charset="0"/>
            </a:endParaRPr>
          </a:p>
          <a:p>
            <a:pPr marL="0" lvl="0" indent="0" algn="ctr">
              <a:lnSpc>
                <a:spcPct val="100000"/>
              </a:lnSpc>
              <a:spcBef>
                <a:spcPts val="0"/>
              </a:spcBef>
              <a:buNone/>
            </a:pPr>
            <a:endParaRPr lang="en-US" sz="1800" u="sng" dirty="0">
              <a:latin typeface="Calisto MT" panose="02040603050505030304" pitchFamily="18" charset="0"/>
              <a:ea typeface="Calibri" panose="020F0502020204030204" pitchFamily="34" charset="0"/>
              <a:cs typeface="Times New Roman" panose="02020603050405020304" pitchFamily="18" charset="0"/>
            </a:endParaRPr>
          </a:p>
          <a:p>
            <a:endParaRPr lang="it-IT" sz="1800" dirty="0">
              <a:latin typeface="Calisto MT" panose="02040603050505030304" pitchFamily="18" charset="0"/>
            </a:endParaRPr>
          </a:p>
        </p:txBody>
      </p:sp>
    </p:spTree>
    <p:extLst>
      <p:ext uri="{BB962C8B-B14F-4D97-AF65-F5344CB8AC3E}">
        <p14:creationId xmlns:p14="http://schemas.microsoft.com/office/powerpoint/2010/main" val="30117442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id="{996F2AF3-6CA7-41C0-BE4E-0484F75294C7}"/>
              </a:ext>
            </a:extLst>
          </p:cNvPr>
          <p:cNvSpPr>
            <a:spLocks noGrp="1"/>
          </p:cNvSpPr>
          <p:nvPr>
            <p:ph idx="1"/>
          </p:nvPr>
        </p:nvSpPr>
        <p:spPr>
          <a:xfrm>
            <a:off x="1" y="836712"/>
            <a:ext cx="9144000" cy="5085184"/>
          </a:xfrm>
        </p:spPr>
        <p:txBody>
          <a:bodyPr>
            <a:normAutofit fontScale="92500"/>
          </a:bodyPr>
          <a:lstStyle/>
          <a:p>
            <a:pPr marL="0" indent="0" algn="ctr">
              <a:buNone/>
            </a:pPr>
            <a:r>
              <a:rPr lang="en-US" sz="3000" dirty="0">
                <a:solidFill>
                  <a:srgbClr val="C00000"/>
                </a:solidFill>
                <a:latin typeface="Calisto MT" panose="02040603050505030304" pitchFamily="18" charset="0"/>
                <a:ea typeface="Calibri" panose="020F0502020204030204" pitchFamily="34" charset="0"/>
                <a:cs typeface="Times New Roman" panose="02020603050405020304" pitchFamily="18" charset="0"/>
              </a:rPr>
              <a:t>Swedish welfare </a:t>
            </a:r>
            <a:r>
              <a:rPr lang="en-US" sz="3000" dirty="0" err="1">
                <a:solidFill>
                  <a:srgbClr val="C00000"/>
                </a:solidFill>
                <a:latin typeface="Calisto MT" panose="02040603050505030304" pitchFamily="18" charset="0"/>
                <a:ea typeface="Calibri" panose="020F0502020204030204" pitchFamily="34" charset="0"/>
                <a:cs typeface="Times New Roman" panose="02020603050405020304" pitchFamily="18" charset="0"/>
              </a:rPr>
              <a:t>statism</a:t>
            </a:r>
            <a:endParaRPr lang="en-US" sz="3000" dirty="0">
              <a:solidFill>
                <a:srgbClr val="C00000"/>
              </a:solidFill>
              <a:latin typeface="Calisto MT" panose="02040603050505030304" pitchFamily="18" charset="0"/>
              <a:ea typeface="Calibri" panose="020F0502020204030204" pitchFamily="34" charset="0"/>
              <a:cs typeface="Times New Roman" panose="02020603050405020304" pitchFamily="18" charset="0"/>
            </a:endParaRPr>
          </a:p>
          <a:p>
            <a:endParaRPr lang="en-US" dirty="0">
              <a:latin typeface="Calisto MT" panose="02040603050505030304" pitchFamily="18" charset="0"/>
              <a:ea typeface="Calibri" panose="020F0502020204030204" pitchFamily="34" charset="0"/>
              <a:cs typeface="Times New Roman" panose="02020603050405020304" pitchFamily="18" charset="0"/>
            </a:endParaRPr>
          </a:p>
          <a:p>
            <a:r>
              <a:rPr lang="en-US" dirty="0">
                <a:latin typeface="Calisto MT" panose="02040603050505030304" pitchFamily="18" charset="0"/>
                <a:ea typeface="Calibri" panose="020F0502020204030204" pitchFamily="34" charset="0"/>
                <a:cs typeface="Times New Roman" panose="02020603050405020304" pitchFamily="18" charset="0"/>
              </a:rPr>
              <a:t>The Swedish model  set a high value on the principles of </a:t>
            </a:r>
            <a:r>
              <a:rPr lang="en-US"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equity </a:t>
            </a:r>
            <a:r>
              <a:rPr lang="en-US" dirty="0">
                <a:latin typeface="Calisto MT" panose="02040603050505030304" pitchFamily="18" charset="0"/>
                <a:ea typeface="Calibri" panose="020F0502020204030204" pitchFamily="34" charset="0"/>
                <a:cs typeface="Times New Roman" panose="02020603050405020304" pitchFamily="18" charset="0"/>
              </a:rPr>
              <a:t>and </a:t>
            </a:r>
            <a:r>
              <a:rPr lang="en-US"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solidarity</a:t>
            </a:r>
            <a:r>
              <a:rPr lang="en-US" dirty="0">
                <a:latin typeface="Calisto MT" panose="02040603050505030304" pitchFamily="18" charset="0"/>
                <a:ea typeface="Calibri" panose="020F0502020204030204" pitchFamily="34" charset="0"/>
                <a:cs typeface="Times New Roman" panose="02020603050405020304" pitchFamily="18" charset="0"/>
              </a:rPr>
              <a:t>.</a:t>
            </a:r>
          </a:p>
          <a:p>
            <a:r>
              <a:rPr lang="en-US" dirty="0">
                <a:latin typeface="Calisto MT" panose="02040603050505030304" pitchFamily="18" charset="0"/>
                <a:ea typeface="Calibri" panose="020F0502020204030204" pitchFamily="34" charset="0"/>
                <a:cs typeface="Times New Roman" panose="02020603050405020304" pitchFamily="18" charset="0"/>
              </a:rPr>
              <a:t>While “equal opportunities” in Germany  equality </a:t>
            </a:r>
            <a:r>
              <a:rPr lang="en-US" dirty="0">
                <a:latin typeface="Calisto MT" panose="02040603050505030304" pitchFamily="18" charset="0"/>
                <a:ea typeface="Calibri" panose="020F0502020204030204" pitchFamily="34" charset="0"/>
                <a:cs typeface="Times New Roman" panose="02020603050405020304" pitchFamily="18" charset="0"/>
                <a:sym typeface="Wingdings" panose="05000000000000000000" pitchFamily="2" charset="2"/>
              </a:rPr>
              <a:t></a:t>
            </a:r>
            <a:r>
              <a:rPr lang="en-US" dirty="0">
                <a:latin typeface="Calisto MT" panose="02040603050505030304" pitchFamily="18" charset="0"/>
                <a:ea typeface="Calibri" panose="020F0502020204030204" pitchFamily="34" charset="0"/>
                <a:cs typeface="Times New Roman" panose="02020603050405020304" pitchFamily="18" charset="0"/>
              </a:rPr>
              <a:t>levelling the playing field</a:t>
            </a:r>
          </a:p>
          <a:p>
            <a:r>
              <a:rPr lang="en-US" dirty="0">
                <a:latin typeface="Calisto MT" panose="02040603050505030304" pitchFamily="18" charset="0"/>
                <a:ea typeface="Calibri" panose="020F0502020204030204" pitchFamily="34" charset="0"/>
                <a:cs typeface="Times New Roman" panose="02020603050405020304" pitchFamily="18" charset="0"/>
              </a:rPr>
              <a:t>“equity” and “solidarity” in Sweden-</a:t>
            </a:r>
            <a:r>
              <a:rPr lang="en-US" dirty="0">
                <a:latin typeface="Calisto MT" panose="02040603050505030304" pitchFamily="18" charset="0"/>
                <a:ea typeface="Calibri" panose="020F0502020204030204" pitchFamily="34" charset="0"/>
                <a:cs typeface="Times New Roman" panose="02020603050405020304" pitchFamily="18" charset="0"/>
                <a:sym typeface="Wingdings" panose="05000000000000000000" pitchFamily="2" charset="2"/>
              </a:rPr>
              <a:t> more </a:t>
            </a:r>
            <a:r>
              <a:rPr lang="en-US" dirty="0">
                <a:latin typeface="Calisto MT" panose="02040603050505030304" pitchFamily="18" charset="0"/>
                <a:ea typeface="Calibri" panose="020F0502020204030204" pitchFamily="34" charset="0"/>
                <a:cs typeface="Times New Roman" panose="02020603050405020304" pitchFamily="18" charset="0"/>
              </a:rPr>
              <a:t>comprehensive support for those who cannot win in the game. </a:t>
            </a:r>
          </a:p>
          <a:p>
            <a:endParaRPr lang="en-US" dirty="0">
              <a:latin typeface="Calisto MT" panose="02040603050505030304" pitchFamily="18" charset="0"/>
              <a:ea typeface="Calibri" panose="020F0502020204030204" pitchFamily="34" charset="0"/>
              <a:cs typeface="Times New Roman" panose="02020603050405020304" pitchFamily="18" charset="0"/>
            </a:endParaRPr>
          </a:p>
          <a:p>
            <a:r>
              <a:rPr lang="en-US" dirty="0">
                <a:latin typeface="Calisto MT" panose="02040603050505030304" pitchFamily="18" charset="0"/>
                <a:ea typeface="Calibri" panose="020F0502020204030204" pitchFamily="34" charset="0"/>
                <a:cs typeface="Times New Roman" panose="02020603050405020304" pitchFamily="18" charset="0"/>
              </a:rPr>
              <a:t>The aim is to reduce disparities between vulnerable parts of the population and those who are doing well.</a:t>
            </a:r>
          </a:p>
          <a:p>
            <a:endParaRPr lang="en-US" dirty="0">
              <a:latin typeface="Calisto MT" panose="02040603050505030304" pitchFamily="18" charset="0"/>
              <a:ea typeface="Calibri" panose="020F0502020204030204" pitchFamily="34" charset="0"/>
              <a:cs typeface="Times New Roman" panose="02020603050405020304" pitchFamily="18" charset="0"/>
            </a:endParaRPr>
          </a:p>
          <a:p>
            <a:r>
              <a:rPr lang="en-US" dirty="0">
                <a:latin typeface="Calisto MT" panose="02040603050505030304" pitchFamily="18" charset="0"/>
                <a:ea typeface="Calibri" panose="020F0502020204030204" pitchFamily="34" charset="0"/>
                <a:cs typeface="Times New Roman" panose="02020603050405020304" pitchFamily="18" charset="0"/>
              </a:rPr>
              <a:t> In the classical Swedish model of the post-war era, this was achieved by a combination of </a:t>
            </a:r>
            <a:r>
              <a:rPr lang="en-US" u="sng"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redistributive wage and tax policies </a:t>
            </a:r>
            <a:r>
              <a:rPr lang="en-US" dirty="0">
                <a:latin typeface="Calisto MT" panose="02040603050505030304" pitchFamily="18" charset="0"/>
                <a:ea typeface="Calibri" panose="020F0502020204030204" pitchFamily="34" charset="0"/>
                <a:cs typeface="Times New Roman" panose="02020603050405020304" pitchFamily="18" charset="0"/>
              </a:rPr>
              <a:t>with </a:t>
            </a:r>
            <a:r>
              <a:rPr lang="en-US" u="sng"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active labor market policies </a:t>
            </a:r>
            <a:r>
              <a:rPr lang="en-US" dirty="0">
                <a:latin typeface="Calisto MT" panose="02040603050505030304" pitchFamily="18" charset="0"/>
                <a:ea typeface="Calibri" panose="020F0502020204030204" pitchFamily="34" charset="0"/>
                <a:cs typeface="Times New Roman" panose="02020603050405020304" pitchFamily="18" charset="0"/>
              </a:rPr>
              <a:t>(Erixon 2010; Lundberg 1985).</a:t>
            </a:r>
          </a:p>
          <a:p>
            <a:r>
              <a:rPr lang="en-US" dirty="0">
                <a:latin typeface="Calisto MT" panose="02040603050505030304" pitchFamily="18" charset="0"/>
                <a:ea typeface="Calibri" panose="020F0502020204030204" pitchFamily="34" charset="0"/>
                <a:cs typeface="Times New Roman" panose="02020603050405020304" pitchFamily="18" charset="0"/>
              </a:rPr>
              <a:t> reconsider </a:t>
            </a:r>
            <a:r>
              <a:rPr lang="en-US" dirty="0">
                <a:solidFill>
                  <a:srgbClr val="FF0000"/>
                </a:solidFill>
                <a:latin typeface="Calisto MT" panose="02040603050505030304" pitchFamily="18" charset="0"/>
                <a:ea typeface="Calibri" panose="020F0502020204030204" pitchFamily="34" charset="0"/>
                <a:cs typeface="Times New Roman" panose="02020603050405020304" pitchFamily="18" charset="0"/>
              </a:rPr>
              <a:t>“equal pay for equal work” </a:t>
            </a:r>
            <a:endParaRPr lang="en-US" dirty="0">
              <a:latin typeface="Calisto MT" panose="02040603050505030304" pitchFamily="18" charset="0"/>
              <a:ea typeface="Calibri" panose="020F0502020204030204" pitchFamily="34" charset="0"/>
              <a:cs typeface="Times New Roman" panose="02020603050405020304" pitchFamily="18" charset="0"/>
            </a:endParaRPr>
          </a:p>
          <a:p>
            <a:endParaRPr lang="en-US" dirty="0">
              <a:latin typeface="Calisto MT" panose="02040603050505030304" pitchFamily="18" charset="0"/>
              <a:ea typeface="Calibri" panose="020F0502020204030204" pitchFamily="34" charset="0"/>
              <a:cs typeface="Times New Roman" panose="02020603050405020304" pitchFamily="18" charset="0"/>
            </a:endParaRPr>
          </a:p>
          <a:p>
            <a:endParaRPr lang="it-IT" dirty="0">
              <a:latin typeface="Calisto MT" panose="02040603050505030304" pitchFamily="18" charset="0"/>
            </a:endParaRPr>
          </a:p>
          <a:p>
            <a:endParaRPr lang="it-IT" dirty="0">
              <a:latin typeface="Calisto MT" panose="02040603050505030304" pitchFamily="18" charset="0"/>
            </a:endParaRPr>
          </a:p>
        </p:txBody>
      </p:sp>
    </p:spTree>
    <p:extLst>
      <p:ext uri="{BB962C8B-B14F-4D97-AF65-F5344CB8AC3E}">
        <p14:creationId xmlns:p14="http://schemas.microsoft.com/office/powerpoint/2010/main" val="6666794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id="{1E7D1170-7001-4AEF-A91D-6388FCE71480}"/>
              </a:ext>
            </a:extLst>
          </p:cNvPr>
          <p:cNvSpPr>
            <a:spLocks noGrp="1"/>
          </p:cNvSpPr>
          <p:nvPr>
            <p:ph idx="1"/>
          </p:nvPr>
        </p:nvSpPr>
        <p:spPr>
          <a:xfrm>
            <a:off x="299086" y="1988840"/>
            <a:ext cx="8545828" cy="2304256"/>
          </a:xfrm>
          <a:ln>
            <a:solidFill>
              <a:schemeClr val="tx1"/>
            </a:solidFill>
          </a:ln>
        </p:spPr>
        <p:txBody>
          <a:bodyPr>
            <a:normAutofit/>
          </a:bodyPr>
          <a:lstStyle/>
          <a:p>
            <a:pPr marL="0" indent="0" algn="ctr">
              <a:buNone/>
            </a:pPr>
            <a:r>
              <a:rPr lang="en-US" sz="3200" dirty="0">
                <a:latin typeface="Calisto MT" panose="02040603050505030304" pitchFamily="18" charset="0"/>
              </a:rPr>
              <a:t>Despite some erosion of their respective welfare systems, Germany and Sweden are countries where relatively low-income inequality appears to remain compatible with strong economic performance and openness to trade.</a:t>
            </a:r>
          </a:p>
          <a:p>
            <a:pPr marL="0" indent="0" algn="ctr">
              <a:buNone/>
            </a:pPr>
            <a:endParaRPr lang="it-IT" dirty="0">
              <a:latin typeface="Calisto MT" panose="02040603050505030304" pitchFamily="18" charset="0"/>
            </a:endParaRPr>
          </a:p>
        </p:txBody>
      </p:sp>
    </p:spTree>
    <p:extLst>
      <p:ext uri="{BB962C8B-B14F-4D97-AF65-F5344CB8AC3E}">
        <p14:creationId xmlns:p14="http://schemas.microsoft.com/office/powerpoint/2010/main" val="24723310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96CB3E46-7D71-4FFB-8799-BAAF98C135AF}"/>
              </a:ext>
            </a:extLst>
          </p:cNvPr>
          <p:cNvSpPr txBox="1"/>
          <p:nvPr/>
        </p:nvSpPr>
        <p:spPr>
          <a:xfrm>
            <a:off x="971600" y="2307644"/>
            <a:ext cx="7632848" cy="3077766"/>
          </a:xfrm>
          <a:prstGeom prst="rect">
            <a:avLst/>
          </a:prstGeom>
          <a:noFill/>
        </p:spPr>
        <p:txBody>
          <a:bodyPr wrap="square" rtlCol="0">
            <a:spAutoFit/>
          </a:bodyPr>
          <a:lstStyle/>
          <a:p>
            <a:pPr algn="ctr"/>
            <a:endParaRPr lang="it-IT" dirty="0"/>
          </a:p>
          <a:p>
            <a:pPr algn="ctr"/>
            <a:r>
              <a:rPr lang="it-IT" sz="2800" dirty="0">
                <a:latin typeface="Calisto MT" panose="02040603050505030304" pitchFamily="18" charset="0"/>
              </a:rPr>
              <a:t>International trade and </a:t>
            </a:r>
            <a:r>
              <a:rPr lang="it-IT" sz="2800" dirty="0" err="1">
                <a:latin typeface="Calisto MT" panose="02040603050505030304" pitchFamily="18" charset="0"/>
              </a:rPr>
              <a:t>globalization</a:t>
            </a:r>
            <a:r>
              <a:rPr lang="it-IT" sz="2800" dirty="0">
                <a:latin typeface="Calisto MT" panose="02040603050505030304" pitchFamily="18" charset="0"/>
              </a:rPr>
              <a:t> </a:t>
            </a:r>
            <a:r>
              <a:rPr lang="it-IT" sz="2800" dirty="0" err="1">
                <a:latin typeface="Calisto MT" panose="02040603050505030304" pitchFamily="18" charset="0"/>
              </a:rPr>
              <a:t>cannot</a:t>
            </a:r>
            <a:r>
              <a:rPr lang="it-IT" sz="2800" dirty="0">
                <a:latin typeface="Calisto MT" panose="02040603050505030304" pitchFamily="18" charset="0"/>
              </a:rPr>
              <a:t> and </a:t>
            </a:r>
            <a:r>
              <a:rPr lang="it-IT" sz="2800" dirty="0" err="1">
                <a:latin typeface="Calisto MT" panose="02040603050505030304" pitchFamily="18" charset="0"/>
              </a:rPr>
              <a:t>should</a:t>
            </a:r>
            <a:r>
              <a:rPr lang="it-IT" sz="2800" dirty="0">
                <a:latin typeface="Calisto MT" panose="02040603050505030304" pitchFamily="18" charset="0"/>
              </a:rPr>
              <a:t> </a:t>
            </a:r>
            <a:r>
              <a:rPr lang="it-IT" sz="2800" dirty="0" err="1">
                <a:latin typeface="Calisto MT" panose="02040603050505030304" pitchFamily="18" charset="0"/>
              </a:rPr>
              <a:t>not</a:t>
            </a:r>
            <a:r>
              <a:rPr lang="it-IT" sz="2800" dirty="0">
                <a:latin typeface="Calisto MT" panose="02040603050505030304" pitchFamily="18" charset="0"/>
              </a:rPr>
              <a:t> be </a:t>
            </a:r>
            <a:r>
              <a:rPr lang="it-IT" sz="2800" dirty="0" err="1">
                <a:latin typeface="Calisto MT" panose="02040603050505030304" pitchFamily="18" charset="0"/>
              </a:rPr>
              <a:t>stopped</a:t>
            </a:r>
            <a:r>
              <a:rPr lang="it-IT" sz="2800" dirty="0">
                <a:latin typeface="Calisto MT" panose="02040603050505030304" pitchFamily="18" charset="0"/>
              </a:rPr>
              <a:t> by single governments.</a:t>
            </a:r>
          </a:p>
          <a:p>
            <a:pPr algn="ctr"/>
            <a:r>
              <a:rPr lang="it-IT" sz="2800" dirty="0">
                <a:latin typeface="Calisto MT" panose="02040603050505030304" pitchFamily="18" charset="0"/>
              </a:rPr>
              <a:t> </a:t>
            </a:r>
          </a:p>
          <a:p>
            <a:pPr algn="ctr"/>
            <a:r>
              <a:rPr lang="it-IT" sz="2800" dirty="0">
                <a:latin typeface="Calisto MT" panose="02040603050505030304" pitchFamily="18" charset="0"/>
              </a:rPr>
              <a:t>The </a:t>
            </a:r>
            <a:r>
              <a:rPr lang="it-IT" sz="2800" dirty="0" err="1">
                <a:latin typeface="Calisto MT" panose="02040603050505030304" pitchFamily="18" charset="0"/>
              </a:rPr>
              <a:t>aim</a:t>
            </a:r>
            <a:r>
              <a:rPr lang="it-IT" sz="2800" dirty="0">
                <a:latin typeface="Calisto MT" panose="02040603050505030304" pitchFamily="18" charset="0"/>
              </a:rPr>
              <a:t> </a:t>
            </a:r>
            <a:r>
              <a:rPr lang="it-IT" sz="2800" dirty="0" err="1">
                <a:latin typeface="Calisto MT" panose="02040603050505030304" pitchFamily="18" charset="0"/>
              </a:rPr>
              <a:t>is</a:t>
            </a:r>
            <a:r>
              <a:rPr lang="it-IT" sz="2800" dirty="0">
                <a:latin typeface="Calisto MT" panose="02040603050505030304" pitchFamily="18" charset="0"/>
              </a:rPr>
              <a:t> to create a </a:t>
            </a:r>
            <a:r>
              <a:rPr lang="it-IT" sz="2800" dirty="0" err="1">
                <a:latin typeface="Calisto MT" panose="02040603050505030304" pitchFamily="18" charset="0"/>
              </a:rPr>
              <a:t>safeguard</a:t>
            </a:r>
            <a:r>
              <a:rPr lang="it-IT" sz="2800" dirty="0">
                <a:latin typeface="Calisto MT" panose="02040603050505030304" pitchFamily="18" charset="0"/>
              </a:rPr>
              <a:t> plan to </a:t>
            </a:r>
            <a:r>
              <a:rPr lang="it-IT" sz="2800" dirty="0" err="1">
                <a:latin typeface="Calisto MT" panose="02040603050505030304" pitchFamily="18" charset="0"/>
              </a:rPr>
              <a:t>protect</a:t>
            </a:r>
            <a:r>
              <a:rPr lang="it-IT" sz="2800" dirty="0">
                <a:latin typeface="Calisto MT" panose="02040603050505030304" pitchFamily="18" charset="0"/>
              </a:rPr>
              <a:t> the losers of </a:t>
            </a:r>
            <a:r>
              <a:rPr lang="it-IT" sz="2800" dirty="0" err="1">
                <a:latin typeface="Calisto MT" panose="02040603050505030304" pitchFamily="18" charset="0"/>
              </a:rPr>
              <a:t>globalization</a:t>
            </a:r>
            <a:r>
              <a:rPr lang="it-IT" sz="2800" dirty="0">
                <a:latin typeface="Calisto MT" panose="02040603050505030304" pitchFamily="18" charset="0"/>
              </a:rPr>
              <a:t>.</a:t>
            </a:r>
            <a:endParaRPr lang="it-IT" dirty="0"/>
          </a:p>
          <a:p>
            <a:pPr marL="285750" indent="-285750" algn="ctr">
              <a:buFont typeface="Arial" panose="020B0604020202020204" pitchFamily="34" charset="0"/>
              <a:buChar char="•"/>
            </a:pPr>
            <a:endParaRPr lang="it-IT" dirty="0"/>
          </a:p>
          <a:p>
            <a:pPr marL="285750" indent="-285750">
              <a:buFont typeface="Arial" panose="020B0604020202020204" pitchFamily="34" charset="0"/>
              <a:buChar char="•"/>
            </a:pPr>
            <a:endParaRPr lang="it-IT" dirty="0"/>
          </a:p>
        </p:txBody>
      </p:sp>
      <p:sp>
        <p:nvSpPr>
          <p:cNvPr id="2" name="Rettangolo 1">
            <a:extLst>
              <a:ext uri="{FF2B5EF4-FFF2-40B4-BE49-F238E27FC236}">
                <a16:creationId xmlns:a16="http://schemas.microsoft.com/office/drawing/2014/main" id="{124B1545-6236-445F-B4A6-040361E0EDCF}"/>
              </a:ext>
            </a:extLst>
          </p:cNvPr>
          <p:cNvSpPr/>
          <p:nvPr/>
        </p:nvSpPr>
        <p:spPr>
          <a:xfrm>
            <a:off x="3414847" y="1484784"/>
            <a:ext cx="2669321" cy="707886"/>
          </a:xfrm>
          <a:prstGeom prst="rect">
            <a:avLst/>
          </a:prstGeom>
          <a:ln>
            <a:solidFill>
              <a:schemeClr val="tx2">
                <a:lumMod val="60000"/>
                <a:lumOff val="40000"/>
              </a:schemeClr>
            </a:solidFill>
          </a:ln>
        </p:spPr>
        <p:txBody>
          <a:bodyPr wrap="none">
            <a:spAutoFit/>
          </a:bodyPr>
          <a:lstStyle/>
          <a:p>
            <a:pPr algn="ctr"/>
            <a:r>
              <a:rPr lang="it-IT" sz="4000" dirty="0" err="1">
                <a:latin typeface="Calisto MT" panose="02040603050505030304" pitchFamily="18" charset="0"/>
              </a:rPr>
              <a:t>Conclusion</a:t>
            </a:r>
            <a:endParaRPr lang="it-IT" sz="4000" dirty="0">
              <a:latin typeface="Calisto MT" panose="02040603050505030304" pitchFamily="18" charset="0"/>
            </a:endParaRPr>
          </a:p>
        </p:txBody>
      </p:sp>
    </p:spTree>
    <p:extLst>
      <p:ext uri="{BB962C8B-B14F-4D97-AF65-F5344CB8AC3E}">
        <p14:creationId xmlns:p14="http://schemas.microsoft.com/office/powerpoint/2010/main" val="23736095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7BB9B2E3-AB20-4663-9F54-DD277BA3F7EE}"/>
              </a:ext>
            </a:extLst>
          </p:cNvPr>
          <p:cNvSpPr txBox="1"/>
          <p:nvPr/>
        </p:nvSpPr>
        <p:spPr>
          <a:xfrm>
            <a:off x="3491880" y="853842"/>
            <a:ext cx="2160240" cy="553998"/>
          </a:xfrm>
          <a:prstGeom prst="rect">
            <a:avLst/>
          </a:prstGeom>
          <a:noFill/>
          <a:ln>
            <a:solidFill>
              <a:schemeClr val="accent1">
                <a:lumMod val="40000"/>
                <a:lumOff val="60000"/>
              </a:schemeClr>
            </a:solidFill>
          </a:ln>
        </p:spPr>
        <p:txBody>
          <a:bodyPr wrap="square" rtlCol="0">
            <a:spAutoFit/>
          </a:bodyPr>
          <a:lstStyle/>
          <a:p>
            <a:pPr algn="ctr"/>
            <a:r>
              <a:rPr lang="it-IT" sz="3000" dirty="0" err="1">
                <a:latin typeface="Calisto MT" panose="02040603050505030304" pitchFamily="18" charset="0"/>
              </a:rPr>
              <a:t>References</a:t>
            </a:r>
            <a:endParaRPr lang="it-IT" sz="3000" dirty="0">
              <a:latin typeface="Calisto MT" panose="02040603050505030304" pitchFamily="18" charset="0"/>
            </a:endParaRPr>
          </a:p>
        </p:txBody>
      </p:sp>
      <p:sp>
        <p:nvSpPr>
          <p:cNvPr id="2" name="CasellaDiTesto 1">
            <a:extLst>
              <a:ext uri="{FF2B5EF4-FFF2-40B4-BE49-F238E27FC236}">
                <a16:creationId xmlns:a16="http://schemas.microsoft.com/office/drawing/2014/main" id="{9B3AE6D3-39E2-4E77-8647-33C200E93C0B}"/>
              </a:ext>
            </a:extLst>
          </p:cNvPr>
          <p:cNvSpPr txBox="1"/>
          <p:nvPr/>
        </p:nvSpPr>
        <p:spPr>
          <a:xfrm>
            <a:off x="827584" y="1556792"/>
            <a:ext cx="8280920" cy="5632311"/>
          </a:xfrm>
          <a:prstGeom prst="rect">
            <a:avLst/>
          </a:prstGeom>
          <a:noFill/>
        </p:spPr>
        <p:txBody>
          <a:bodyPr wrap="square" rtlCol="0">
            <a:spAutoFit/>
          </a:bodyPr>
          <a:lstStyle/>
          <a:p>
            <a:pPr marL="285750" indent="-285750">
              <a:buFont typeface="Arial" panose="020B0604020202020204" pitchFamily="34" charset="0"/>
              <a:buChar char="•"/>
            </a:pPr>
            <a:r>
              <a:rPr lang="en-GB" dirty="0" err="1">
                <a:latin typeface="Calisto MT" panose="02040603050505030304" pitchFamily="18" charset="0"/>
              </a:rPr>
              <a:t>Chiquiar</a:t>
            </a:r>
            <a:r>
              <a:rPr lang="en-GB" dirty="0">
                <a:latin typeface="Calisto MT" panose="02040603050505030304" pitchFamily="18" charset="0"/>
              </a:rPr>
              <a:t> Daniel, 2008. Globalization, regional wage differentials and the </a:t>
            </a:r>
            <a:r>
              <a:rPr lang="en-GB" dirty="0" err="1">
                <a:latin typeface="Calisto MT" panose="02040603050505030304" pitchFamily="18" charset="0"/>
              </a:rPr>
              <a:t>Stolper</a:t>
            </a:r>
            <a:r>
              <a:rPr lang="en-GB" dirty="0">
                <a:latin typeface="Calisto MT" panose="02040603050505030304" pitchFamily="18" charset="0"/>
              </a:rPr>
              <a:t>-Samuelson Theorem: Evidence from Mexico. Journal of International Economics 74 (2008) 70-93. </a:t>
            </a:r>
          </a:p>
          <a:p>
            <a:pPr marL="285750" indent="-285750">
              <a:buFont typeface="Arial" panose="020B0604020202020204" pitchFamily="34" charset="0"/>
              <a:buChar char="•"/>
            </a:pPr>
            <a:endParaRPr lang="en-GB" dirty="0">
              <a:latin typeface="Calisto MT" panose="02040603050505030304" pitchFamily="18" charset="0"/>
            </a:endParaRPr>
          </a:p>
          <a:p>
            <a:pPr marL="285750" indent="-285750">
              <a:buFont typeface="Arial" panose="020B0604020202020204" pitchFamily="34" charset="0"/>
              <a:buChar char="•"/>
            </a:pPr>
            <a:r>
              <a:rPr lang="en-GB" dirty="0">
                <a:latin typeface="Calisto MT" panose="02040603050505030304" pitchFamily="18" charset="0"/>
              </a:rPr>
              <a:t>Huang </a:t>
            </a:r>
            <a:r>
              <a:rPr lang="en-GB" dirty="0" err="1">
                <a:latin typeface="Calisto MT" panose="02040603050505030304" pitchFamily="18" charset="0"/>
              </a:rPr>
              <a:t>Xianhai</a:t>
            </a:r>
            <a:r>
              <a:rPr lang="en-GB" dirty="0">
                <a:latin typeface="Calisto MT" panose="02040603050505030304" pitchFamily="18" charset="0"/>
              </a:rPr>
              <a:t>, Xu Sheng, Lu Jing, 2011. Trade liberalisation and labour income share variation: an interpretation of China’s deviation from </a:t>
            </a:r>
            <a:r>
              <a:rPr lang="en-GB" dirty="0" err="1">
                <a:latin typeface="Calisto MT" panose="02040603050505030304" pitchFamily="18" charset="0"/>
              </a:rPr>
              <a:t>Stolper-Samuleson</a:t>
            </a:r>
            <a:r>
              <a:rPr lang="en-GB" dirty="0">
                <a:latin typeface="Calisto MT" panose="02040603050505030304" pitchFamily="18" charset="0"/>
              </a:rPr>
              <a:t> Theorem. </a:t>
            </a:r>
            <a:r>
              <a:rPr lang="en-US" dirty="0">
                <a:latin typeface="Calisto MT" panose="02040603050505030304" pitchFamily="18" charset="0"/>
              </a:rPr>
              <a:t>The World Economy, Vol. 34, Issue 7, pp. 1071-1087.</a:t>
            </a:r>
          </a:p>
          <a:p>
            <a:pPr marL="285750" indent="-285750">
              <a:buFont typeface="Arial" panose="020B0604020202020204" pitchFamily="34" charset="0"/>
              <a:buChar char="•"/>
            </a:pPr>
            <a:endParaRPr lang="en-US" dirty="0">
              <a:latin typeface="Calisto MT" panose="02040603050505030304" pitchFamily="18" charset="0"/>
            </a:endParaRPr>
          </a:p>
          <a:p>
            <a:pPr marL="285750" indent="-285750">
              <a:buFont typeface="Arial" panose="020B0604020202020204" pitchFamily="34" charset="0"/>
              <a:buChar char="•"/>
            </a:pPr>
            <a:r>
              <a:rPr lang="en-GB" dirty="0">
                <a:latin typeface="Calisto MT" panose="02040603050505030304" pitchFamily="18" charset="0"/>
              </a:rPr>
              <a:t>Krugman Paul, 2008. Trade and Wages, Reconsidered. Brookings Papers on Economic Activity, Vol.39, Issue 1 (Spring), 103-154.</a:t>
            </a:r>
          </a:p>
          <a:p>
            <a:pPr marL="285750" indent="-285750">
              <a:buFont typeface="Arial" panose="020B0604020202020204" pitchFamily="34" charset="0"/>
              <a:buChar char="•"/>
            </a:pPr>
            <a:endParaRPr lang="en-GB" dirty="0">
              <a:latin typeface="Calisto MT" panose="02040603050505030304" pitchFamily="18" charset="0"/>
            </a:endParaRPr>
          </a:p>
          <a:p>
            <a:pPr marL="285750" indent="-285750">
              <a:buFont typeface="Arial" panose="020B0604020202020204" pitchFamily="34" charset="0"/>
              <a:buChar char="•"/>
            </a:pPr>
            <a:r>
              <a:rPr lang="en-US" dirty="0">
                <a:latin typeface="Calisto MT" panose="02040603050505030304" pitchFamily="18" charset="0"/>
              </a:rPr>
              <a:t>Lawrence Robert, 2008. Blue-collar blues: is trade to blame for rising us income inequality? Policies Analyses in International Economics, Vol. 85, pp. 1-24.</a:t>
            </a:r>
          </a:p>
          <a:p>
            <a:pPr marL="285750" indent="-285750">
              <a:buFont typeface="Arial" panose="020B0604020202020204" pitchFamily="34" charset="0"/>
              <a:buChar char="•"/>
            </a:pPr>
            <a:endParaRPr lang="en-US" dirty="0">
              <a:latin typeface="Calisto MT" panose="02040603050505030304" pitchFamily="18" charset="0"/>
            </a:endParaRPr>
          </a:p>
          <a:p>
            <a:pPr marL="285750" indent="-285750">
              <a:buFont typeface="Arial" panose="020B0604020202020204" pitchFamily="34" charset="0"/>
              <a:buChar char="•"/>
            </a:pPr>
            <a:r>
              <a:rPr lang="en-GB" dirty="0" err="1">
                <a:latin typeface="Calisto MT" panose="02040603050505030304" pitchFamily="18" charset="0"/>
              </a:rPr>
              <a:t>Trautwein</a:t>
            </a:r>
            <a:r>
              <a:rPr lang="en-GB" dirty="0">
                <a:latin typeface="Calisto MT" panose="02040603050505030304" pitchFamily="18" charset="0"/>
              </a:rPr>
              <a:t> Hans-Michel, 2019. Inequality and trade: Some insights from the history of economic thought. The International Trade Journal, 33:1.</a:t>
            </a:r>
            <a:endParaRPr lang="en-US" dirty="0">
              <a:latin typeface="Calisto MT" panose="02040603050505030304" pitchFamily="18" charset="0"/>
            </a:endParaRPr>
          </a:p>
          <a:p>
            <a:pPr marL="285750" indent="-285750">
              <a:buFont typeface="Arial" panose="020B0604020202020204" pitchFamily="34" charset="0"/>
              <a:buChar char="•"/>
            </a:pPr>
            <a:endParaRPr lang="en-GB" dirty="0">
              <a:latin typeface="Calisto MT" panose="02040603050505030304" pitchFamily="18" charset="0"/>
            </a:endParaRPr>
          </a:p>
          <a:p>
            <a:pPr marL="285750" indent="-285750">
              <a:buFont typeface="Arial" panose="020B0604020202020204" pitchFamily="34" charset="0"/>
              <a:buChar char="•"/>
            </a:pPr>
            <a:endParaRPr lang="en-GB" dirty="0">
              <a:latin typeface="Calisto MT" panose="02040603050505030304" pitchFamily="18" charset="0"/>
            </a:endParaRPr>
          </a:p>
          <a:p>
            <a:pPr marL="285750" indent="-285750">
              <a:buFont typeface="Arial" panose="020B0604020202020204" pitchFamily="34" charset="0"/>
              <a:buChar char="•"/>
            </a:pPr>
            <a:endParaRPr lang="en-US" dirty="0">
              <a:latin typeface="Calisto MT" panose="02040603050505030304" pitchFamily="18" charset="0"/>
            </a:endParaRPr>
          </a:p>
          <a:p>
            <a:pPr marL="285750" indent="-285750">
              <a:buFont typeface="Arial" panose="020B0604020202020204" pitchFamily="34" charset="0"/>
              <a:buChar char="•"/>
            </a:pPr>
            <a:endParaRPr lang="it-IT" dirty="0">
              <a:latin typeface="Calisto MT" panose="02040603050505030304" pitchFamily="18" charset="0"/>
            </a:endParaRPr>
          </a:p>
        </p:txBody>
      </p:sp>
    </p:spTree>
    <p:extLst>
      <p:ext uri="{BB962C8B-B14F-4D97-AF65-F5344CB8AC3E}">
        <p14:creationId xmlns:p14="http://schemas.microsoft.com/office/powerpoint/2010/main" val="41315322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D2A42C1E-8325-480C-872D-50A08229F25F}"/>
              </a:ext>
            </a:extLst>
          </p:cNvPr>
          <p:cNvSpPr txBox="1"/>
          <p:nvPr/>
        </p:nvSpPr>
        <p:spPr>
          <a:xfrm>
            <a:off x="1115616" y="3215298"/>
            <a:ext cx="7056784" cy="861774"/>
          </a:xfrm>
          <a:prstGeom prst="rect">
            <a:avLst/>
          </a:prstGeom>
          <a:noFill/>
          <a:ln>
            <a:solidFill>
              <a:schemeClr val="accent1">
                <a:lumMod val="40000"/>
                <a:lumOff val="60000"/>
              </a:schemeClr>
            </a:solidFill>
          </a:ln>
        </p:spPr>
        <p:txBody>
          <a:bodyPr wrap="square" rtlCol="0">
            <a:spAutoFit/>
          </a:bodyPr>
          <a:lstStyle/>
          <a:p>
            <a:r>
              <a:rPr lang="it-IT" sz="5000" dirty="0">
                <a:latin typeface="Calisto MT" panose="02040603050505030304" pitchFamily="18" charset="0"/>
              </a:rPr>
              <a:t>Thanks for the </a:t>
            </a:r>
            <a:r>
              <a:rPr lang="it-IT" sz="5000" dirty="0" err="1">
                <a:latin typeface="Calisto MT" panose="02040603050505030304" pitchFamily="18" charset="0"/>
              </a:rPr>
              <a:t>attention</a:t>
            </a:r>
            <a:r>
              <a:rPr lang="it-IT" sz="5000" dirty="0">
                <a:latin typeface="Calisto MT" panose="02040603050505030304" pitchFamily="18" charset="0"/>
              </a:rPr>
              <a:t>!</a:t>
            </a:r>
          </a:p>
        </p:txBody>
      </p:sp>
    </p:spTree>
    <p:extLst>
      <p:ext uri="{BB962C8B-B14F-4D97-AF65-F5344CB8AC3E}">
        <p14:creationId xmlns:p14="http://schemas.microsoft.com/office/powerpoint/2010/main" val="1561306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8D09B51-33BA-49F9-BF79-6650F2626669}"/>
              </a:ext>
            </a:extLst>
          </p:cNvPr>
          <p:cNvSpPr txBox="1">
            <a:spLocks/>
          </p:cNvSpPr>
          <p:nvPr/>
        </p:nvSpPr>
        <p:spPr>
          <a:xfrm>
            <a:off x="1619672" y="5267126"/>
            <a:ext cx="7308304" cy="104219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en-GB" sz="2800" b="1" dirty="0">
                <a:latin typeface="Calisto MT" panose="02040603050505030304" pitchFamily="18" charset="0"/>
              </a:rPr>
              <a:t>- </a:t>
            </a:r>
            <a:r>
              <a:rPr lang="en-GB" sz="2400" b="1" dirty="0">
                <a:latin typeface="Calisto MT" panose="02040603050505030304" pitchFamily="18" charset="0"/>
              </a:rPr>
              <a:t>Output per hour – 70% </a:t>
            </a:r>
            <a:br>
              <a:rPr lang="en-GB" sz="2800" b="1" dirty="0">
                <a:latin typeface="Calisto MT" panose="02040603050505030304" pitchFamily="18" charset="0"/>
              </a:rPr>
            </a:br>
            <a:r>
              <a:rPr lang="en-GB" sz="2800" b="1" dirty="0">
                <a:latin typeface="Calisto MT" panose="02040603050505030304" pitchFamily="18" charset="0"/>
              </a:rPr>
              <a:t>- </a:t>
            </a:r>
            <a:r>
              <a:rPr lang="en-GB" sz="2400" b="1" dirty="0">
                <a:latin typeface="Calisto MT" panose="02040603050505030304" pitchFamily="18" charset="0"/>
              </a:rPr>
              <a:t>Average real hourly wages – 4.4% </a:t>
            </a:r>
            <a:br>
              <a:rPr lang="en-GB" sz="2400" b="1" dirty="0">
                <a:latin typeface="Calisto MT" panose="02040603050505030304" pitchFamily="18" charset="0"/>
              </a:rPr>
            </a:br>
            <a:r>
              <a:rPr lang="en-GB" sz="2400" b="1" dirty="0">
                <a:latin typeface="Calisto MT" panose="02040603050505030304" pitchFamily="18" charset="0"/>
              </a:rPr>
              <a:t>- Annual earnings of full time male workers – slight </a:t>
            </a:r>
          </a:p>
        </p:txBody>
      </p:sp>
      <p:pic>
        <p:nvPicPr>
          <p:cNvPr id="5" name="Content Placeholder 3">
            <a:extLst>
              <a:ext uri="{FF2B5EF4-FFF2-40B4-BE49-F238E27FC236}">
                <a16:creationId xmlns:a16="http://schemas.microsoft.com/office/drawing/2014/main" id="{CC344453-0584-4621-B51A-1A94C28489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2864" y="895063"/>
            <a:ext cx="6258272" cy="4049470"/>
          </a:xfrm>
          <a:prstGeom prst="rect">
            <a:avLst/>
          </a:prstGeom>
          <a:ln>
            <a:solidFill>
              <a:schemeClr val="tx1"/>
            </a:solidFill>
          </a:ln>
        </p:spPr>
      </p:pic>
    </p:spTree>
    <p:extLst>
      <p:ext uri="{BB962C8B-B14F-4D97-AF65-F5344CB8AC3E}">
        <p14:creationId xmlns:p14="http://schemas.microsoft.com/office/powerpoint/2010/main" val="65347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736AFF0-0D58-4B6A-B861-15D53FB9E179}"/>
              </a:ext>
            </a:extLst>
          </p:cNvPr>
          <p:cNvSpPr txBox="1">
            <a:spLocks/>
          </p:cNvSpPr>
          <p:nvPr/>
        </p:nvSpPr>
        <p:spPr>
          <a:xfrm>
            <a:off x="1143000" y="1787202"/>
            <a:ext cx="7010400" cy="20163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3200" b="1" dirty="0">
                <a:latin typeface="Calisto MT" panose="02040603050505030304" pitchFamily="18" charset="0"/>
              </a:rPr>
              <a:t>The reasons of weak wage growth?</a:t>
            </a:r>
            <a:br>
              <a:rPr lang="en-GB" sz="3200" b="1" dirty="0">
                <a:latin typeface="Calisto MT" panose="02040603050505030304" pitchFamily="18" charset="0"/>
              </a:rPr>
            </a:br>
            <a:endParaRPr lang="en-GB" sz="3200" b="1" dirty="0">
              <a:latin typeface="Calisto MT" panose="02040603050505030304" pitchFamily="18" charset="0"/>
            </a:endParaRPr>
          </a:p>
        </p:txBody>
      </p:sp>
      <p:sp>
        <p:nvSpPr>
          <p:cNvPr id="5" name="TextBox 5">
            <a:extLst>
              <a:ext uri="{FF2B5EF4-FFF2-40B4-BE49-F238E27FC236}">
                <a16:creationId xmlns:a16="http://schemas.microsoft.com/office/drawing/2014/main" id="{C57351DE-3760-4C42-ADC1-3C8E72FA3C2C}"/>
              </a:ext>
            </a:extLst>
          </p:cNvPr>
          <p:cNvSpPr txBox="1"/>
          <p:nvPr/>
        </p:nvSpPr>
        <p:spPr>
          <a:xfrm>
            <a:off x="1403176" y="2564904"/>
            <a:ext cx="6553200" cy="32316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Courier New" pitchFamily="49" charset="0"/>
              <a:buChar char="o"/>
            </a:pPr>
            <a:r>
              <a:rPr lang="en-GB" sz="2800" dirty="0">
                <a:latin typeface="Calisto MT" panose="02040603050505030304" pitchFamily="18" charset="0"/>
              </a:rPr>
              <a:t>Globalization</a:t>
            </a:r>
          </a:p>
          <a:p>
            <a:pPr marL="285750" indent="-285750">
              <a:buFont typeface="Courier New" pitchFamily="49" charset="0"/>
              <a:buChar char="o"/>
            </a:pPr>
            <a:r>
              <a:rPr lang="en-GB" sz="3200" b="1" dirty="0">
                <a:solidFill>
                  <a:schemeClr val="accent2"/>
                </a:solidFill>
                <a:latin typeface="Calisto MT" panose="02040603050505030304" pitchFamily="18" charset="0"/>
              </a:rPr>
              <a:t>Trade</a:t>
            </a:r>
          </a:p>
          <a:p>
            <a:pPr marL="285750" indent="-285750">
              <a:buFont typeface="Courier New" pitchFamily="49" charset="0"/>
              <a:buChar char="o"/>
            </a:pPr>
            <a:r>
              <a:rPr lang="en-GB" sz="3200" b="1" dirty="0">
                <a:solidFill>
                  <a:schemeClr val="accent2"/>
                </a:solidFill>
                <a:latin typeface="Calisto MT" panose="02040603050505030304" pitchFamily="18" charset="0"/>
              </a:rPr>
              <a:t>Inequality</a:t>
            </a:r>
          </a:p>
          <a:p>
            <a:pPr marL="285750" indent="-285750">
              <a:buFont typeface="Courier New" pitchFamily="49" charset="0"/>
              <a:buChar char="o"/>
            </a:pPr>
            <a:r>
              <a:rPr lang="en-GB" sz="2800" dirty="0">
                <a:solidFill>
                  <a:schemeClr val="tx1"/>
                </a:solidFill>
                <a:latin typeface="Calisto MT" panose="02040603050505030304" pitchFamily="18" charset="0"/>
              </a:rPr>
              <a:t>Technological</a:t>
            </a:r>
            <a:r>
              <a:rPr lang="en-GB" sz="2800" dirty="0">
                <a:latin typeface="Calisto MT" panose="02040603050505030304" pitchFamily="18" charset="0"/>
              </a:rPr>
              <a:t> changes</a:t>
            </a:r>
          </a:p>
          <a:p>
            <a:pPr marL="285750" indent="-285750">
              <a:buFont typeface="Courier New" pitchFamily="49" charset="0"/>
              <a:buChar char="o"/>
            </a:pPr>
            <a:r>
              <a:rPr lang="en-GB" sz="2800" dirty="0">
                <a:latin typeface="Calisto MT" panose="02040603050505030304" pitchFamily="18" charset="0"/>
              </a:rPr>
              <a:t>Changing social norms</a:t>
            </a:r>
          </a:p>
          <a:p>
            <a:pPr marL="285750" indent="-285750">
              <a:buFont typeface="Courier New" pitchFamily="49" charset="0"/>
              <a:buChar char="o"/>
            </a:pPr>
            <a:r>
              <a:rPr lang="en-GB" sz="2800" dirty="0">
                <a:latin typeface="Calisto MT" panose="02040603050505030304" pitchFamily="18" charset="0"/>
              </a:rPr>
              <a:t>Deindustrialization</a:t>
            </a:r>
          </a:p>
          <a:p>
            <a:pPr marL="285750" indent="-285750">
              <a:buFont typeface="Courier New" pitchFamily="49" charset="0"/>
              <a:buChar char="o"/>
            </a:pPr>
            <a:r>
              <a:rPr lang="en-GB" sz="2800" dirty="0">
                <a:latin typeface="Calisto MT" panose="02040603050505030304" pitchFamily="18" charset="0"/>
              </a:rPr>
              <a:t>immigration</a:t>
            </a:r>
          </a:p>
        </p:txBody>
      </p:sp>
    </p:spTree>
    <p:extLst>
      <p:ext uri="{BB962C8B-B14F-4D97-AF65-F5344CB8AC3E}">
        <p14:creationId xmlns:p14="http://schemas.microsoft.com/office/powerpoint/2010/main" val="1595352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4BBA905-6BAE-4261-ADA1-A302AA057C8A}"/>
              </a:ext>
            </a:extLst>
          </p:cNvPr>
          <p:cNvSpPr txBox="1">
            <a:spLocks/>
          </p:cNvSpPr>
          <p:nvPr/>
        </p:nvSpPr>
        <p:spPr>
          <a:xfrm>
            <a:off x="685800" y="878855"/>
            <a:ext cx="7772400" cy="147002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b="1" dirty="0">
                <a:solidFill>
                  <a:srgbClr val="C00000"/>
                </a:solidFill>
                <a:latin typeface="Calisto MT" panose="02040603050505030304" pitchFamily="18" charset="0"/>
              </a:rPr>
              <a:t>Wage growth &amp; Trade</a:t>
            </a:r>
          </a:p>
          <a:p>
            <a:r>
              <a:rPr lang="en-GB" b="1" dirty="0">
                <a:solidFill>
                  <a:schemeClr val="accent2">
                    <a:lumMod val="60000"/>
                    <a:lumOff val="40000"/>
                  </a:schemeClr>
                </a:solidFill>
                <a:latin typeface="Calisto MT" panose="02040603050505030304" pitchFamily="18" charset="0"/>
              </a:rPr>
              <a:t> </a:t>
            </a:r>
          </a:p>
        </p:txBody>
      </p:sp>
      <p:sp>
        <p:nvSpPr>
          <p:cNvPr id="5" name="Subtitle 4">
            <a:extLst>
              <a:ext uri="{FF2B5EF4-FFF2-40B4-BE49-F238E27FC236}">
                <a16:creationId xmlns:a16="http://schemas.microsoft.com/office/drawing/2014/main" id="{858A8320-F3BF-4E55-B1FE-365ED3C34907}"/>
              </a:ext>
            </a:extLst>
          </p:cNvPr>
          <p:cNvSpPr txBox="1">
            <a:spLocks/>
          </p:cNvSpPr>
          <p:nvPr/>
        </p:nvSpPr>
        <p:spPr>
          <a:xfrm>
            <a:off x="193092" y="2924944"/>
            <a:ext cx="2590800" cy="373380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GB" sz="2800" dirty="0">
                <a:latin typeface="Calisto MT" panose="02040603050505030304" pitchFamily="18" charset="0"/>
              </a:rPr>
              <a:t>US has become more integrated into the global economy</a:t>
            </a:r>
          </a:p>
        </p:txBody>
      </p:sp>
      <p:pic>
        <p:nvPicPr>
          <p:cNvPr id="6" name="Content Placeholder 3">
            <a:extLst>
              <a:ext uri="{FF2B5EF4-FFF2-40B4-BE49-F238E27FC236}">
                <a16:creationId xmlns:a16="http://schemas.microsoft.com/office/drawing/2014/main" id="{5EB57A78-41C5-4983-B9C1-BF7F5CE1E0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1421" y="1850188"/>
            <a:ext cx="6059487" cy="4644752"/>
          </a:xfrm>
          <a:prstGeom prst="rect">
            <a:avLst/>
          </a:prstGeom>
          <a:ln>
            <a:solidFill>
              <a:schemeClr val="tx1"/>
            </a:solidFill>
          </a:ln>
        </p:spPr>
      </p:pic>
    </p:spTree>
    <p:extLst>
      <p:ext uri="{BB962C8B-B14F-4D97-AF65-F5344CB8AC3E}">
        <p14:creationId xmlns:p14="http://schemas.microsoft.com/office/powerpoint/2010/main" val="732484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A28111A-B4C4-4A87-A1FC-46F65AAB1783}"/>
              </a:ext>
            </a:extLst>
          </p:cNvPr>
          <p:cNvSpPr txBox="1">
            <a:spLocks/>
          </p:cNvSpPr>
          <p:nvPr/>
        </p:nvSpPr>
        <p:spPr>
          <a:xfrm>
            <a:off x="762000" y="878855"/>
            <a:ext cx="7772400" cy="147002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dirty="0">
                <a:solidFill>
                  <a:srgbClr val="C00000"/>
                </a:solidFill>
                <a:latin typeface="Calisto MT" panose="02040603050505030304" pitchFamily="18" charset="0"/>
              </a:rPr>
              <a:t>Three type of inequality in the US</a:t>
            </a:r>
          </a:p>
        </p:txBody>
      </p:sp>
      <p:sp>
        <p:nvSpPr>
          <p:cNvPr id="5" name="Subtitle 2">
            <a:extLst>
              <a:ext uri="{FF2B5EF4-FFF2-40B4-BE49-F238E27FC236}">
                <a16:creationId xmlns:a16="http://schemas.microsoft.com/office/drawing/2014/main" id="{F7631518-F1F4-4796-8834-7619190A5525}"/>
              </a:ext>
            </a:extLst>
          </p:cNvPr>
          <p:cNvSpPr txBox="1">
            <a:spLocks/>
          </p:cNvSpPr>
          <p:nvPr/>
        </p:nvSpPr>
        <p:spPr>
          <a:xfrm>
            <a:off x="838200" y="2667000"/>
            <a:ext cx="7772400" cy="4038600"/>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mj-lt"/>
              <a:buAutoNum type="arabicPeriod"/>
            </a:pPr>
            <a:r>
              <a:rPr lang="en-GB" sz="2400" dirty="0">
                <a:latin typeface="Calisto MT" panose="02040603050505030304" pitchFamily="18" charset="0"/>
              </a:rPr>
              <a:t>Wage inequality – increased pay differentials for workers with different levels of education, skills, experience.</a:t>
            </a:r>
          </a:p>
          <a:p>
            <a:pPr marL="514350" indent="-514350">
              <a:buFont typeface="+mj-lt"/>
              <a:buAutoNum type="arabicPeriod"/>
            </a:pPr>
            <a:endParaRPr lang="en-GB" sz="2400" dirty="0">
              <a:latin typeface="Calisto MT" panose="02040603050505030304" pitchFamily="18" charset="0"/>
            </a:endParaRPr>
          </a:p>
          <a:p>
            <a:pPr marL="514350" indent="-514350">
              <a:buFont typeface="+mj-lt"/>
              <a:buAutoNum type="arabicPeriod"/>
            </a:pPr>
            <a:r>
              <a:rPr lang="en-GB" sz="2400" dirty="0">
                <a:latin typeface="Calisto MT" panose="02040603050505030304" pitchFamily="18" charset="0"/>
              </a:rPr>
              <a:t>Super rich inequality – increase in the home share of the very top wage earners, whose incomes are heavily related to stock market performance.</a:t>
            </a:r>
          </a:p>
          <a:p>
            <a:pPr marL="514350" indent="-514350">
              <a:buFont typeface="+mj-lt"/>
              <a:buAutoNum type="arabicPeriod"/>
            </a:pPr>
            <a:endParaRPr lang="en-GB" sz="2400" dirty="0">
              <a:latin typeface="Calisto MT" panose="02040603050505030304" pitchFamily="18" charset="0"/>
            </a:endParaRPr>
          </a:p>
          <a:p>
            <a:pPr marL="514350" indent="-514350">
              <a:buFont typeface="+mj-lt"/>
              <a:buAutoNum type="arabicPeriod"/>
            </a:pPr>
            <a:r>
              <a:rPr lang="en-GB" sz="2400" dirty="0">
                <a:latin typeface="Calisto MT" panose="02040603050505030304" pitchFamily="18" charset="0"/>
              </a:rPr>
              <a:t>Class inequality – increase in the share of income earned by owners of capital (corporate profits).</a:t>
            </a:r>
          </a:p>
        </p:txBody>
      </p:sp>
    </p:spTree>
    <p:extLst>
      <p:ext uri="{BB962C8B-B14F-4D97-AF65-F5344CB8AC3E}">
        <p14:creationId xmlns:p14="http://schemas.microsoft.com/office/powerpoint/2010/main" val="3852723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2BD20A-63C7-48C2-8896-B3C14DCE2C6E}"/>
              </a:ext>
            </a:extLst>
          </p:cNvPr>
          <p:cNvSpPr txBox="1">
            <a:spLocks/>
          </p:cNvSpPr>
          <p:nvPr/>
        </p:nvSpPr>
        <p:spPr>
          <a:xfrm>
            <a:off x="685800" y="762000"/>
            <a:ext cx="7772400" cy="147002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b="1" dirty="0">
                <a:solidFill>
                  <a:srgbClr val="C00000"/>
                </a:solidFill>
                <a:latin typeface="Calisto MT" panose="02040603050505030304" pitchFamily="18" charset="0"/>
              </a:rPr>
              <a:t>Wage growth &amp; Inequality</a:t>
            </a:r>
          </a:p>
        </p:txBody>
      </p:sp>
      <p:sp>
        <p:nvSpPr>
          <p:cNvPr id="5" name="Subtitle 2">
            <a:extLst>
              <a:ext uri="{FF2B5EF4-FFF2-40B4-BE49-F238E27FC236}">
                <a16:creationId xmlns:a16="http://schemas.microsoft.com/office/drawing/2014/main" id="{60DD2195-2A8C-495F-954E-11B83328B1A3}"/>
              </a:ext>
            </a:extLst>
          </p:cNvPr>
          <p:cNvSpPr txBox="1">
            <a:spLocks/>
          </p:cNvSpPr>
          <p:nvPr/>
        </p:nvSpPr>
        <p:spPr>
          <a:xfrm>
            <a:off x="381000" y="1772816"/>
            <a:ext cx="8534400" cy="464820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dirty="0"/>
          </a:p>
          <a:p>
            <a:pPr marL="0" indent="0">
              <a:buNone/>
            </a:pPr>
            <a:r>
              <a:rPr lang="en-GB" sz="3000" dirty="0">
                <a:latin typeface="Calisto MT" panose="02040603050505030304" pitchFamily="18" charset="0"/>
              </a:rPr>
              <a:t>On average, workers were producing considerably more, yet most workers seemed to have little to show for it. </a:t>
            </a:r>
          </a:p>
          <a:p>
            <a:pPr marL="0" indent="0">
              <a:buNone/>
            </a:pPr>
            <a:r>
              <a:rPr lang="en-GB" sz="3000" dirty="0">
                <a:latin typeface="Calisto MT" panose="02040603050505030304" pitchFamily="18" charset="0"/>
              </a:rPr>
              <a:t>Where was the rest of the income generated by increased productivity going?  The plausible explanation is associated with rising inequality as </a:t>
            </a:r>
            <a:r>
              <a:rPr lang="en-GB" sz="3000" b="1" dirty="0">
                <a:solidFill>
                  <a:srgbClr val="FF0000"/>
                </a:solidFill>
                <a:latin typeface="Calisto MT" panose="02040603050505030304" pitchFamily="18" charset="0"/>
              </a:rPr>
              <a:t>others receive bigger pieces </a:t>
            </a:r>
            <a:r>
              <a:rPr lang="en-GB" sz="3000" dirty="0">
                <a:latin typeface="Calisto MT" panose="02040603050505030304" pitchFamily="18" charset="0"/>
              </a:rPr>
              <a:t>of the income pie</a:t>
            </a:r>
            <a:r>
              <a:rPr lang="en-GB" dirty="0"/>
              <a:t>.</a:t>
            </a:r>
          </a:p>
          <a:p>
            <a:endParaRPr lang="en-GB" dirty="0"/>
          </a:p>
        </p:txBody>
      </p:sp>
    </p:spTree>
    <p:extLst>
      <p:ext uri="{BB962C8B-B14F-4D97-AF65-F5344CB8AC3E}">
        <p14:creationId xmlns:p14="http://schemas.microsoft.com/office/powerpoint/2010/main" val="189550611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974</TotalTime>
  <Words>2295</Words>
  <Application>Microsoft Office PowerPoint</Application>
  <PresentationFormat>Presentazione su schermo (4:3)</PresentationFormat>
  <Paragraphs>273</Paragraphs>
  <Slides>48</Slides>
  <Notes>1</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48</vt:i4>
      </vt:variant>
    </vt:vector>
  </HeadingPairs>
  <TitlesOfParts>
    <vt:vector size="57" baseType="lpstr">
      <vt:lpstr>Arial</vt:lpstr>
      <vt:lpstr>Baskerville Old Face</vt:lpstr>
      <vt:lpstr>Calibri</vt:lpstr>
      <vt:lpstr>Calibri Light</vt:lpstr>
      <vt:lpstr>Calisto MT</vt:lpstr>
      <vt:lpstr>Courier New</vt:lpstr>
      <vt:lpstr>Symbol</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Income inequality</vt:lpstr>
      <vt:lpstr>KEEP IN MIND </vt:lpstr>
      <vt:lpstr>The case of International trade – income inequality in US</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Theoretical model</vt:lpstr>
      <vt:lpstr>Presentazione standard di PowerPoint</vt:lpstr>
      <vt:lpstr>Presentazione standard di PowerPoint</vt:lpstr>
      <vt:lpstr>Presentazione standard di PowerPoint</vt:lpstr>
      <vt:lpstr>Presentazione standard di PowerPoint</vt:lpstr>
      <vt:lpstr>Empirical model</vt:lpstr>
      <vt:lpstr>Presentazione standard di PowerPoint</vt:lpstr>
      <vt:lpstr>Main Result</vt:lpstr>
      <vt:lpstr>Presentazione standard di PowerPoint</vt:lpstr>
      <vt:lpstr>Mexico opens up to trade</vt:lpstr>
      <vt:lpstr>Initial considerations:</vt:lpstr>
      <vt:lpstr>Regions considered in this analysis</vt:lpstr>
      <vt:lpstr>Procedure applied</vt:lpstr>
      <vt:lpstr>Identification  of the  effects of globalization on wages</vt:lpstr>
      <vt:lpstr>Presentazione standard di PowerPoint</vt:lpstr>
      <vt:lpstr>Variables to measure the integration of a region in the global market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 of technology progress on the Stolper-Samuelson Theorem</dc:title>
  <dc:creator>Andrea Cioli</dc:creator>
  <cp:lastModifiedBy>andrea cioli</cp:lastModifiedBy>
  <cp:revision>114</cp:revision>
  <dcterms:created xsi:type="dcterms:W3CDTF">2019-11-18T15:08:41Z</dcterms:created>
  <dcterms:modified xsi:type="dcterms:W3CDTF">2019-11-21T09:55:10Z</dcterms:modified>
</cp:coreProperties>
</file>