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6CD4A21-F458-477C-B6B5-71355E1608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254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F042C8B-2848-4552-9AC9-DF0B200B2B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394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0E02AB-C0EF-419F-A4D9-561070FC8F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493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DEA8973-7E8C-4F98-BCCA-8AAE2BDF79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910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BA4C042-C40F-45C6-B743-F32F8F06BA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0615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A4CDE83-76BB-4598-BE40-723B7A7BE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2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0DB86A5-665B-4D07-9476-2AB387D996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647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1B7B55B-5FE1-42DC-B1F7-15C50E2011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23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14EC187-18DD-49D4-9342-91F60C1D4E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026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1EAAF3-BA5E-4E9B-B93C-0616FFDCED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144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760C6CC-AF92-44A6-BEBB-110218414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586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075E3B-4E5E-437A-B602-D3AC714FC4A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574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-14288" y="1989138"/>
            <a:ext cx="914400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  <a:cs typeface="Arial" charset="0"/>
              </a:rPr>
              <a:t>What mechanisms could confer differential susceptibility to specific genotypes?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7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tangolo 1"/>
          <p:cNvSpPr>
            <a:spLocks noChangeArrowheads="1"/>
          </p:cNvSpPr>
          <p:nvPr/>
        </p:nvSpPr>
        <p:spPr bwMode="auto">
          <a:xfrm>
            <a:off x="-1588" y="66675"/>
            <a:ext cx="9145588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 dirty="0">
                <a:solidFill>
                  <a:srgbClr val="000000"/>
                </a:solidFill>
              </a:rPr>
              <a:t>Protein kinase B (AKT) phosphorylation has been previously demonstrated to be inhibited by FKBP5 and is known to regulate autophagy, cell survival, and hippocampal synaptic plasticity.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 b="1" dirty="0">
                <a:solidFill>
                  <a:srgbClr val="000000"/>
                </a:solidFill>
              </a:rPr>
              <a:t> rTgFKBp5 mice presented reduced AKT Ser374 phosphorylation in the dorsal hippocampus (DH).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 dirty="0">
                <a:solidFill>
                  <a:srgbClr val="000000"/>
                </a:solidFill>
              </a:rPr>
              <a:t>ELS </a:t>
            </a:r>
            <a:r>
              <a:rPr lang="it-IT" altLang="it-IT" sz="2800" b="1" dirty="0" err="1">
                <a:solidFill>
                  <a:srgbClr val="000000"/>
                </a:solidFill>
              </a:rPr>
              <a:t>increases</a:t>
            </a:r>
            <a:r>
              <a:rPr lang="it-IT" altLang="it-IT" sz="2800" b="1" dirty="0">
                <a:solidFill>
                  <a:srgbClr val="000000"/>
                </a:solidFill>
              </a:rPr>
              <a:t> AKT </a:t>
            </a:r>
            <a:r>
              <a:rPr lang="it-IT" altLang="it-IT" sz="2800" b="1" dirty="0" err="1">
                <a:solidFill>
                  <a:srgbClr val="000000"/>
                </a:solidFill>
              </a:rPr>
              <a:t>phosporylation</a:t>
            </a:r>
            <a:r>
              <a:rPr lang="it-IT" altLang="it-IT" sz="2800" b="1" dirty="0">
                <a:solidFill>
                  <a:srgbClr val="000000"/>
                </a:solidFill>
              </a:rPr>
              <a:t> in </a:t>
            </a:r>
            <a:r>
              <a:rPr lang="it-IT" altLang="it-IT" sz="2800" b="1" dirty="0" err="1">
                <a:solidFill>
                  <a:srgbClr val="000000"/>
                </a:solidFill>
              </a:rPr>
              <a:t>rTg</a:t>
            </a:r>
            <a:r>
              <a:rPr lang="it-IT" altLang="it-IT" sz="2800" b="1" dirty="0">
                <a:solidFill>
                  <a:srgbClr val="000000"/>
                </a:solidFill>
              </a:rPr>
              <a:t> mice </a:t>
            </a:r>
            <a:r>
              <a:rPr lang="it-IT" altLang="it-IT" sz="2800" dirty="0" err="1">
                <a:solidFill>
                  <a:srgbClr val="000000"/>
                </a:solidFill>
              </a:rPr>
              <a:t>but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does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not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affect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it</a:t>
            </a:r>
            <a:r>
              <a:rPr lang="it-IT" altLang="it-IT" sz="2800" dirty="0">
                <a:solidFill>
                  <a:srgbClr val="000000"/>
                </a:solidFill>
              </a:rPr>
              <a:t> in control mice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860800"/>
            <a:ext cx="33178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CasellaDiTesto 2"/>
          <p:cNvSpPr txBox="1">
            <a:spLocks noChangeArrowheads="1"/>
          </p:cNvSpPr>
          <p:nvPr/>
        </p:nvSpPr>
        <p:spPr bwMode="auto">
          <a:xfrm>
            <a:off x="3441700" y="3976688"/>
            <a:ext cx="5651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No effect of genotype or ELS on AKT in ventral hippocampus or amygdala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-7938" y="382588"/>
            <a:ext cx="9036051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>
                <a:solidFill>
                  <a:srgbClr val="000000"/>
                </a:solidFill>
              </a:rPr>
              <a:t>This demonstrates that </a:t>
            </a:r>
            <a:r>
              <a:rPr lang="en-US" altLang="it-IT" u="sng">
                <a:solidFill>
                  <a:srgbClr val="000000"/>
                </a:solidFill>
              </a:rPr>
              <a:t>genotype alone can induce direct molecular changes </a:t>
            </a:r>
            <a:r>
              <a:rPr lang="en-US" altLang="it-IT">
                <a:solidFill>
                  <a:srgbClr val="000000"/>
                </a:solidFill>
              </a:rPr>
              <a:t>that are further regulated by ELS.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>
                <a:solidFill>
                  <a:srgbClr val="000000"/>
                </a:solidFill>
              </a:rPr>
              <a:t>Overall, </a:t>
            </a:r>
            <a:r>
              <a:rPr lang="en-US" altLang="it-IT" b="1">
                <a:solidFill>
                  <a:srgbClr val="000000"/>
                </a:solidFill>
              </a:rPr>
              <a:t>this suggests that the interaction of gene and environment may cause long term neurobiological changes in a specific neural substrate</a:t>
            </a:r>
            <a:r>
              <a:rPr lang="en-US" altLang="it-IT">
                <a:solidFill>
                  <a:srgbClr val="000000"/>
                </a:solidFill>
              </a:rPr>
              <a:t>, which may be relevant to patients with neuropsychiatric disorders.</a:t>
            </a: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1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295400" y="4221163"/>
            <a:ext cx="78486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1200">
                <a:solidFill>
                  <a:srgbClr val="000000"/>
                </a:solidFill>
                <a:cs typeface="Arial" charset="0"/>
              </a:rPr>
              <a:t>Caspi </a:t>
            </a:r>
            <a:r>
              <a:rPr lang="en-GB" altLang="it-IT" sz="1200" i="1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GB" altLang="it-IT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1200" i="1">
                <a:solidFill>
                  <a:srgbClr val="000000"/>
                </a:solidFill>
                <a:cs typeface="Arial" charset="0"/>
              </a:rPr>
              <a:t>Nature Reviews Neuroscience</a:t>
            </a:r>
            <a:r>
              <a:rPr lang="en-GB" altLang="it-IT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1200" b="1">
                <a:solidFill>
                  <a:srgbClr val="000000"/>
                </a:solidFill>
                <a:cs typeface="Arial" charset="0"/>
              </a:rPr>
              <a:t>7</a:t>
            </a:r>
            <a:r>
              <a:rPr lang="en-GB" altLang="it-IT" sz="1200">
                <a:solidFill>
                  <a:srgbClr val="000000"/>
                </a:solidFill>
                <a:cs typeface="Arial" charset="0"/>
              </a:rPr>
              <a:t>, 583–590 (July 2006) | doi:10.1038/nrn1925</a:t>
            </a:r>
          </a:p>
        </p:txBody>
      </p:sp>
      <p:pic>
        <p:nvPicPr>
          <p:cNvPr id="57347" name="Picture 3" descr="nrn1925-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>
            <a:off x="152400" y="0"/>
            <a:ext cx="88392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0" y="4481513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000">
                <a:solidFill>
                  <a:srgbClr val="000000"/>
                </a:solidFill>
                <a:cs typeface="Arial" charset="0"/>
              </a:rPr>
              <a:t>In their 2006 review, Caspi and Moffit foresaw that in the transition from studies aimed at finding causal relationships between genes and disorders or genes and endophenotypes to studies using the G x E approach, in which genes and environment are risk factors, non causative factors for diseases, </a:t>
            </a:r>
            <a:r>
              <a:rPr lang="en-GB" altLang="it-IT" sz="2000" b="1">
                <a:solidFill>
                  <a:srgbClr val="000000"/>
                </a:solidFill>
                <a:cs typeface="Arial" charset="0"/>
              </a:rPr>
              <a:t>neuroscience would play a major role in elucidating the reasons why a genotype was resilient.</a:t>
            </a:r>
            <a:r>
              <a:rPr lang="en-GB" altLang="it-IT" sz="2000">
                <a:solidFill>
                  <a:srgbClr val="000000"/>
                </a:solidFill>
                <a:cs typeface="Arial" charset="0"/>
              </a:rPr>
              <a:t> Neuroscience would have been the basis for a G x E study rationale and the way to elucidate mechanisms of resilience.</a:t>
            </a:r>
            <a:endParaRPr lang="it-IT" altLang="it-IT" sz="20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u="sng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b="1">
                <a:solidFill>
                  <a:srgbClr val="000000"/>
                </a:solidFill>
                <a:cs typeface="Arial" charset="0"/>
              </a:rPr>
              <a:t>However, mechanisms of genetic resilience are still poorly understood, as they were 14 years ago.</a:t>
            </a: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0" y="3656013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Caspi and Moffitt, 2006; Halldorsdottir and Binder, 2017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735013" y="5321300"/>
            <a:ext cx="354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FFFFFF"/>
                </a:solidFill>
                <a:cs typeface="Arial" charset="0"/>
              </a:rPr>
              <a:t>Quali circuiti? Quali meccanismi?</a:t>
            </a:r>
          </a:p>
        </p:txBody>
      </p:sp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0" y="15875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>
                <a:solidFill>
                  <a:srgbClr val="000000"/>
                </a:solidFill>
                <a:cs typeface="Arial" charset="0"/>
              </a:rPr>
              <a:t>One reason for this is the scarcity of studies in animal models of G x E</a:t>
            </a:r>
            <a:endParaRPr lang="it-IT" altLang="it-IT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-47625" y="2276475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</a:rPr>
              <a:t>In the HPA axis, FKBP5 plays a role as a glucocorticoid receptor (GR)-regulating co-chaperone molecule of heat shock protein 90 by binding to GRs in the cytosol and decreasing GR nuclear translocation.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</a:rPr>
              <a:t>FKBP5 thereby inhibits the function of GRs </a:t>
            </a:r>
            <a:r>
              <a:rPr lang="it-IT" altLang="it-IT" sz="2800">
                <a:solidFill>
                  <a:srgbClr val="000000"/>
                </a:solidFill>
              </a:rPr>
              <a:t>which regulate adrenocortical secretion of glucocorticoids (cortisol in humans and corticosterone in rodents) during stress-induced HPA axis activity.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CasellaDiTesto 2"/>
          <p:cNvSpPr txBox="1">
            <a:spLocks noChangeArrowheads="1"/>
          </p:cNvSpPr>
          <p:nvPr/>
        </p:nvSpPr>
        <p:spPr bwMode="auto">
          <a:xfrm>
            <a:off x="6100763" y="1425575"/>
            <a:ext cx="301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Criado-Marrero  et al., 2019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 b="1" dirty="0">
                <a:solidFill>
                  <a:srgbClr val="000000"/>
                </a:solidFill>
              </a:rPr>
              <a:t>Increased FKBP5 protein expression </a:t>
            </a:r>
            <a:r>
              <a:rPr lang="en-US" altLang="it-IT" sz="2800" dirty="0">
                <a:solidFill>
                  <a:srgbClr val="000000"/>
                </a:solidFill>
              </a:rPr>
              <a:t>and common polymorphisms in the FKBP5 gene are </a:t>
            </a:r>
            <a:r>
              <a:rPr lang="en-US" altLang="it-IT" sz="2800" b="1" dirty="0">
                <a:solidFill>
                  <a:srgbClr val="000000"/>
                </a:solidFill>
              </a:rPr>
              <a:t>significantly associated with GR resistance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1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 b="1" dirty="0">
                <a:solidFill>
                  <a:srgbClr val="000000"/>
                </a:solidFill>
              </a:rPr>
              <a:t>FKBP5 rs1360780 (C/T) </a:t>
            </a:r>
            <a:r>
              <a:rPr lang="en-US" altLang="it-IT" sz="2800" dirty="0">
                <a:solidFill>
                  <a:srgbClr val="000000"/>
                </a:solidFill>
              </a:rPr>
              <a:t>is a common single nucleotide polymorphism (SNP) among FKBP5 polymorphisms that has been demonstrated to have functional effects. Association between this SNP and FKBP5 expression levels has been well established.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 b="1" dirty="0">
                <a:solidFill>
                  <a:srgbClr val="000000"/>
                </a:solidFill>
              </a:rPr>
              <a:t>T allele has been considered a high induction allele </a:t>
            </a:r>
            <a:r>
              <a:rPr lang="en-US" altLang="it-IT" sz="2800" dirty="0">
                <a:solidFill>
                  <a:srgbClr val="000000"/>
                </a:solidFill>
              </a:rPr>
              <a:t>for FKBP5 by cortisol, </a:t>
            </a:r>
            <a:r>
              <a:rPr lang="en-US" altLang="it-IT" sz="2800" b="1" dirty="0">
                <a:solidFill>
                  <a:srgbClr val="000000"/>
                </a:solidFill>
              </a:rPr>
              <a:t>C allele a low</a:t>
            </a:r>
            <a:r>
              <a:rPr lang="en-US" altLang="it-IT" sz="28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it-IT" sz="8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2800" dirty="0">
                <a:solidFill>
                  <a:srgbClr val="000000"/>
                </a:solidFill>
              </a:rPr>
              <a:t>Accumulating evidence suggests that the </a:t>
            </a:r>
            <a:r>
              <a:rPr lang="en-US" altLang="it-IT" sz="2800" b="1" dirty="0">
                <a:solidFill>
                  <a:srgbClr val="000000"/>
                </a:solidFill>
              </a:rPr>
              <a:t>T allele is a risk factor in early/childhood trauma,</a:t>
            </a:r>
            <a:r>
              <a:rPr lang="en-US" altLang="it-IT" sz="2800" dirty="0">
                <a:solidFill>
                  <a:srgbClr val="000000"/>
                </a:solidFill>
              </a:rPr>
              <a:t> and </a:t>
            </a:r>
            <a:r>
              <a:rPr lang="en-US" altLang="it-IT" sz="2800" b="1" dirty="0">
                <a:solidFill>
                  <a:srgbClr val="000000"/>
                </a:solidFill>
              </a:rPr>
              <a:t>predicts PTSD</a:t>
            </a:r>
            <a:r>
              <a:rPr lang="en-US" altLang="it-IT" sz="2800" dirty="0">
                <a:solidFill>
                  <a:srgbClr val="000000"/>
                </a:solidFill>
              </a:rPr>
              <a:t>, suicide attempts, MDD, and current PTSD symptoms.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6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33338" y="-26988"/>
            <a:ext cx="9110662" cy="74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dirty="0">
                <a:solidFill>
                  <a:srgbClr val="000000"/>
                </a:solidFill>
              </a:rPr>
              <a:t>However, the </a:t>
            </a:r>
            <a:r>
              <a:rPr lang="en-US" altLang="it-IT" b="1" dirty="0">
                <a:solidFill>
                  <a:srgbClr val="000000"/>
                </a:solidFill>
              </a:rPr>
              <a:t>causal relationship </a:t>
            </a:r>
            <a:r>
              <a:rPr lang="en-US" altLang="it-IT" dirty="0">
                <a:solidFill>
                  <a:srgbClr val="000000"/>
                </a:solidFill>
              </a:rPr>
              <a:t>between altered FKBP5 and early life stress (ELS) has not been tested.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dirty="0">
                <a:solidFill>
                  <a:srgbClr val="000000"/>
                </a:solidFill>
              </a:rPr>
              <a:t> Authors tested the interaction between ELS and FKBP5 in vivo using the </a:t>
            </a:r>
            <a:r>
              <a:rPr lang="en-US" altLang="it-IT" b="1" dirty="0">
                <a:solidFill>
                  <a:srgbClr val="000000"/>
                </a:solidFill>
              </a:rPr>
              <a:t>recently developed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b="1" dirty="0">
                <a:solidFill>
                  <a:srgbClr val="000000"/>
                </a:solidFill>
              </a:rPr>
              <a:t>rTgFKBP5 mouse model, </a:t>
            </a:r>
            <a:r>
              <a:rPr lang="en-US" altLang="it-IT" dirty="0">
                <a:solidFill>
                  <a:srgbClr val="000000"/>
                </a:solidFill>
              </a:rPr>
              <a:t>which </a:t>
            </a:r>
            <a:r>
              <a:rPr lang="en-US" altLang="it-IT" b="1" u="sng" dirty="0">
                <a:solidFill>
                  <a:srgbClr val="000000"/>
                </a:solidFill>
              </a:rPr>
              <a:t>overexpresses human FKBP5 throughout the forebrain</a:t>
            </a:r>
            <a:r>
              <a:rPr lang="en-US" altLang="it-IT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dirty="0">
                <a:solidFill>
                  <a:srgbClr val="000000"/>
                </a:solidFill>
              </a:rPr>
              <a:t>This model does not show </a:t>
            </a:r>
            <a:r>
              <a:rPr lang="en-US" altLang="it-IT" b="1" dirty="0">
                <a:solidFill>
                  <a:srgbClr val="000000"/>
                </a:solidFill>
              </a:rPr>
              <a:t>any anxiety-like or depression-like phenotypes basally</a:t>
            </a:r>
            <a:r>
              <a:rPr lang="en-US" altLang="it-IT" dirty="0">
                <a:solidFill>
                  <a:srgbClr val="000000"/>
                </a:solidFill>
              </a:rPr>
              <a:t>, but it is hypothesized that the interaction of high FKBP5 and ELS </a:t>
            </a:r>
            <a:r>
              <a:rPr lang="en-US" altLang="it-IT" b="1" dirty="0">
                <a:solidFill>
                  <a:srgbClr val="000000"/>
                </a:solidFill>
              </a:rPr>
              <a:t>may yield </a:t>
            </a:r>
            <a:r>
              <a:rPr lang="en-US" altLang="it-IT" dirty="0">
                <a:solidFill>
                  <a:srgbClr val="000000"/>
                </a:solidFill>
              </a:rPr>
              <a:t>neuropsychiatric-like symptoms through </a:t>
            </a:r>
            <a:r>
              <a:rPr lang="en-US" altLang="it-IT" b="1" dirty="0">
                <a:solidFill>
                  <a:srgbClr val="000000"/>
                </a:solidFill>
              </a:rPr>
              <a:t>altered stress-feedback pathways</a:t>
            </a:r>
            <a:r>
              <a:rPr lang="en-US" altLang="it-IT" dirty="0">
                <a:solidFill>
                  <a:srgbClr val="000000"/>
                </a:solidFill>
              </a:rPr>
              <a:t> in the brain.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80787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CasellaDiTesto 1"/>
          <p:cNvSpPr txBox="1">
            <a:spLocks noChangeArrowheads="1"/>
          </p:cNvSpPr>
          <p:nvPr/>
        </p:nvSpPr>
        <p:spPr bwMode="auto">
          <a:xfrm>
            <a:off x="2662238" y="173038"/>
            <a:ext cx="3689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Protocollo sperimentale</a:t>
            </a:r>
          </a:p>
        </p:txBody>
      </p:sp>
      <p:sp>
        <p:nvSpPr>
          <p:cNvPr id="63492" name="CasellaDiTesto 2"/>
          <p:cNvSpPr txBox="1">
            <a:spLocks noChangeArrowheads="1"/>
          </p:cNvSpPr>
          <p:nvPr/>
        </p:nvSpPr>
        <p:spPr bwMode="auto">
          <a:xfrm>
            <a:off x="2427288" y="1966913"/>
            <a:ext cx="1273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000000"/>
                </a:solidFill>
              </a:rPr>
              <a:t>Normal or</a:t>
            </a:r>
          </a:p>
        </p:txBody>
      </p:sp>
      <p:sp>
        <p:nvSpPr>
          <p:cNvPr id="63493" name="CasellaDiTesto 3"/>
          <p:cNvSpPr txBox="1">
            <a:spLocks noChangeArrowheads="1"/>
          </p:cNvSpPr>
          <p:nvPr/>
        </p:nvSpPr>
        <p:spPr bwMode="auto">
          <a:xfrm>
            <a:off x="323850" y="900113"/>
            <a:ext cx="72786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WT: wild type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tTA: CaMKIIA-trans tetracycline tg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rTgFKBP5: double transgenic tTA+human FKBB5 gene overexpresion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>
                <a:solidFill>
                  <a:srgbClr val="000000"/>
                </a:solidFill>
              </a:rPr>
              <a:t>Anxiety levels were increased by the combination of FKBP5 and ELS. </a:t>
            </a: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0"/>
          <a:stretch>
            <a:fillRect/>
          </a:stretch>
        </p:blipFill>
        <p:spPr bwMode="auto">
          <a:xfrm>
            <a:off x="39688" y="2162175"/>
            <a:ext cx="896937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CasellaDiTesto 2"/>
          <p:cNvSpPr txBox="1">
            <a:spLocks noChangeArrowheads="1"/>
          </p:cNvSpPr>
          <p:nvPr/>
        </p:nvSpPr>
        <p:spPr bwMode="auto">
          <a:xfrm>
            <a:off x="179388" y="118427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000000"/>
                </a:solidFill>
              </a:rPr>
              <a:t>Elevated plus maze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9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</Words>
  <Application>Microsoft Office PowerPoint</Application>
  <PresentationFormat>Presentazione su schermo (4:3)</PresentationFormat>
  <Paragraphs>42</Paragraphs>
  <Slides>11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3_Struttura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2020-04-27T14:58:44Z</dcterms:created>
  <dcterms:modified xsi:type="dcterms:W3CDTF">2020-04-27T14:59:32Z</dcterms:modified>
</cp:coreProperties>
</file>