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60" r:id="rId4"/>
    <p:sldId id="261" r:id="rId5"/>
    <p:sldId id="262" r:id="rId6"/>
    <p:sldId id="263" r:id="rId7"/>
    <p:sldId id="300" r:id="rId8"/>
    <p:sldId id="270" r:id="rId9"/>
    <p:sldId id="269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93" r:id="rId20"/>
    <p:sldId id="294" r:id="rId21"/>
    <p:sldId id="299" r:id="rId22"/>
    <p:sldId id="298" r:id="rId23"/>
    <p:sldId id="275" r:id="rId24"/>
    <p:sldId id="276" r:id="rId25"/>
    <p:sldId id="277" r:id="rId26"/>
    <p:sldId id="278" r:id="rId27"/>
    <p:sldId id="279" r:id="rId28"/>
    <p:sldId id="283" r:id="rId29"/>
    <p:sldId id="295" r:id="rId30"/>
    <p:sldId id="280" r:id="rId31"/>
    <p:sldId id="296" r:id="rId32"/>
    <p:sldId id="297" r:id="rId33"/>
    <p:sldId id="281" r:id="rId34"/>
    <p:sldId id="282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8F9E0-AF6E-D142-A97D-DCCC2824C9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EF7EC-0BD4-9B46-AA86-780ACF6A38C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F3062-1841-994A-81F1-3EC9A7637962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1E563-FCC7-0246-80F0-8BF5B170C05B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4F7AF-A9D5-6141-9E72-2B5E2FD97BA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0DAD-9739-1944-B5CE-5D663ED4154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D0C1D-969C-C34F-AECB-E121549E2839}" type="datetimeFigureOut">
              <a:rPr lang="it-IT" smtClean="0"/>
              <a:pPr/>
              <a:t>19-04-2001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9F19-D495-204A-93B4-C5F6E1AD06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4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ic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6" Type="http://schemas.openxmlformats.org/officeDocument/2006/relationships/image" Target="../media/image10.pdf"/><Relationship Id="rId7" Type="http://schemas.openxmlformats.org/officeDocument/2006/relationships/image" Target="../media/image11.png"/><Relationship Id="rId8" Type="http://schemas.openxmlformats.org/officeDocument/2006/relationships/image" Target="../media/image12.pdf"/><Relationship Id="rId9" Type="http://schemas.openxmlformats.org/officeDocument/2006/relationships/image" Target="../media/image13.png"/><Relationship Id="rId10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08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Times" charset="0"/>
              </a:rPr>
              <a:t>Speciazione degli elementi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A seconda delle condizioni chimico-fisiche, un elemento può avere un differente stato di ossidazione.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2286000"/>
            <a:ext cx="33528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Fe</a:t>
            </a:r>
            <a:r>
              <a:rPr lang="en-US" sz="3200" b="1" baseline="30000">
                <a:solidFill>
                  <a:srgbClr val="FFFF00"/>
                </a:solidFill>
              </a:rPr>
              <a:t>2+</a:t>
            </a:r>
            <a:r>
              <a:rPr lang="en-US" sz="3200" b="1">
                <a:solidFill>
                  <a:srgbClr val="FFFF00"/>
                </a:solidFill>
              </a:rPr>
              <a:t> e Fe</a:t>
            </a:r>
            <a:r>
              <a:rPr lang="en-US" sz="3200" b="1" baseline="30000">
                <a:solidFill>
                  <a:srgbClr val="FFFF00"/>
                </a:solidFill>
              </a:rPr>
              <a:t>3+</a:t>
            </a:r>
            <a:endParaRPr lang="en-US" sz="32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Ce</a:t>
            </a:r>
            <a:r>
              <a:rPr lang="en-US" sz="3200" b="1" baseline="30000">
                <a:solidFill>
                  <a:srgbClr val="FFFF00"/>
                </a:solidFill>
              </a:rPr>
              <a:t>3+</a:t>
            </a:r>
            <a:r>
              <a:rPr lang="en-US" sz="3200" b="1">
                <a:solidFill>
                  <a:srgbClr val="FFFF00"/>
                </a:solidFill>
              </a:rPr>
              <a:t> e Ce</a:t>
            </a:r>
            <a:r>
              <a:rPr lang="en-US" sz="3200" b="1" baseline="30000">
                <a:solidFill>
                  <a:srgbClr val="FFFF00"/>
                </a:solidFill>
              </a:rPr>
              <a:t>4+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895600" y="3200400"/>
            <a:ext cx="29718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Cr</a:t>
            </a:r>
            <a:r>
              <a:rPr lang="en-US" sz="3200" b="1" baseline="30000">
                <a:solidFill>
                  <a:srgbClr val="FFFF00"/>
                </a:solidFill>
              </a:rPr>
              <a:t>3+</a:t>
            </a:r>
            <a:r>
              <a:rPr lang="en-US" sz="3200" b="1">
                <a:solidFill>
                  <a:srgbClr val="FFFF00"/>
                </a:solidFill>
              </a:rPr>
              <a:t> e Cr</a:t>
            </a:r>
            <a:r>
              <a:rPr lang="en-US" sz="3200" b="1" baseline="30000">
                <a:solidFill>
                  <a:srgbClr val="FFFF00"/>
                </a:solidFill>
              </a:rPr>
              <a:t>6+</a:t>
            </a:r>
            <a:endParaRPr lang="en-US" sz="32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N</a:t>
            </a:r>
            <a:r>
              <a:rPr lang="en-US" sz="3200" b="1" baseline="30000">
                <a:solidFill>
                  <a:srgbClr val="FFFF00"/>
                </a:solidFill>
              </a:rPr>
              <a:t>3-</a:t>
            </a:r>
            <a:r>
              <a:rPr lang="en-US" sz="3200" b="1">
                <a:solidFill>
                  <a:srgbClr val="FFFF00"/>
                </a:solidFill>
              </a:rPr>
              <a:t>, N</a:t>
            </a:r>
            <a:r>
              <a:rPr lang="en-US" sz="3200" b="1" baseline="30000">
                <a:solidFill>
                  <a:srgbClr val="FFFF00"/>
                </a:solidFill>
              </a:rPr>
              <a:t>4+</a:t>
            </a:r>
            <a:r>
              <a:rPr lang="en-US" sz="3200" b="1">
                <a:solidFill>
                  <a:srgbClr val="FFFF00"/>
                </a:solidFill>
              </a:rPr>
              <a:t>, N</a:t>
            </a:r>
            <a:r>
              <a:rPr lang="en-US" sz="3200" b="1" baseline="30000">
                <a:solidFill>
                  <a:srgbClr val="FFFF00"/>
                </a:solidFill>
              </a:rPr>
              <a:t>5+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5715000" y="4572000"/>
            <a:ext cx="28956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</a:t>
            </a:r>
            <a:r>
              <a:rPr lang="en-US" sz="3200" b="1" baseline="30000">
                <a:solidFill>
                  <a:srgbClr val="FFFF00"/>
                </a:solidFill>
              </a:rPr>
              <a:t>4-</a:t>
            </a:r>
            <a:r>
              <a:rPr lang="en-US" sz="3200" b="1">
                <a:solidFill>
                  <a:srgbClr val="FFFF00"/>
                </a:solidFill>
              </a:rPr>
              <a:t>, C</a:t>
            </a:r>
            <a:r>
              <a:rPr lang="en-US" sz="3200" b="1" baseline="30000">
                <a:solidFill>
                  <a:srgbClr val="FFFF00"/>
                </a:solidFill>
              </a:rPr>
              <a:t>2+</a:t>
            </a:r>
            <a:r>
              <a:rPr lang="en-US" sz="3200" b="1">
                <a:solidFill>
                  <a:srgbClr val="FFFF00"/>
                </a:solidFill>
              </a:rPr>
              <a:t>, C</a:t>
            </a:r>
            <a:r>
              <a:rPr lang="en-US" sz="3200" b="1" baseline="30000">
                <a:solidFill>
                  <a:srgbClr val="FFFF00"/>
                </a:solidFill>
              </a:rPr>
              <a:t>4+</a:t>
            </a:r>
            <a:endParaRPr lang="en-US" sz="32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S</a:t>
            </a:r>
            <a:r>
              <a:rPr lang="en-US" sz="3200" b="1" baseline="30000">
                <a:solidFill>
                  <a:srgbClr val="FFFF00"/>
                </a:solidFill>
              </a:rPr>
              <a:t>2-</a:t>
            </a:r>
            <a:r>
              <a:rPr lang="en-US" sz="3200" b="1">
                <a:solidFill>
                  <a:srgbClr val="FFFF00"/>
                </a:solidFill>
              </a:rPr>
              <a:t>, S</a:t>
            </a:r>
            <a:r>
              <a:rPr lang="en-US" sz="3200" b="1" baseline="30000">
                <a:solidFill>
                  <a:srgbClr val="FFFF00"/>
                </a:solidFill>
              </a:rPr>
              <a:t>0</a:t>
            </a:r>
            <a:r>
              <a:rPr lang="en-US" sz="3200" b="1">
                <a:solidFill>
                  <a:srgbClr val="FFFF00"/>
                </a:solidFill>
              </a:rPr>
              <a:t>, S</a:t>
            </a:r>
            <a:r>
              <a:rPr lang="en-US" sz="3200" b="1" baseline="30000">
                <a:solidFill>
                  <a:srgbClr val="FFFF00"/>
                </a:solidFill>
              </a:rPr>
              <a:t>4+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4114800"/>
            <a:ext cx="7162800" cy="2514600"/>
            <a:chOff x="432" y="2592"/>
            <a:chExt cx="4512" cy="1584"/>
          </a:xfrm>
        </p:grpSpPr>
        <p:sp>
          <p:nvSpPr>
            <p:cNvPr id="41992" name="Text Box 9"/>
            <p:cNvSpPr txBox="1">
              <a:spLocks noChangeArrowheads="1"/>
            </p:cNvSpPr>
            <p:nvPr/>
          </p:nvSpPr>
          <p:spPr bwMode="auto">
            <a:xfrm>
              <a:off x="432" y="2592"/>
              <a:ext cx="96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CC66"/>
                  </a:solidFill>
                </a:rPr>
                <a:t>Rocce</a:t>
              </a:r>
            </a:p>
          </p:txBody>
        </p:sp>
        <p:sp>
          <p:nvSpPr>
            <p:cNvPr id="41993" name="Text Box 10"/>
            <p:cNvSpPr txBox="1">
              <a:spLocks noChangeArrowheads="1"/>
            </p:cNvSpPr>
            <p:nvPr/>
          </p:nvSpPr>
          <p:spPr bwMode="auto">
            <a:xfrm>
              <a:off x="2112" y="2993"/>
              <a:ext cx="96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CC66"/>
                  </a:solidFill>
                </a:rPr>
                <a:t>Acque</a:t>
              </a:r>
            </a:p>
          </p:txBody>
        </p:sp>
        <p:sp>
          <p:nvSpPr>
            <p:cNvPr id="41994" name="Text Box 11"/>
            <p:cNvSpPr txBox="1">
              <a:spLocks noChangeArrowheads="1"/>
            </p:cNvSpPr>
            <p:nvPr/>
          </p:nvSpPr>
          <p:spPr bwMode="auto">
            <a:xfrm>
              <a:off x="3984" y="3761"/>
              <a:ext cx="96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CC66"/>
                  </a:solidFill>
                </a:rPr>
                <a:t>Gas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5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123950" y="304800"/>
            <a:ext cx="769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Le specie </a:t>
            </a:r>
            <a:r>
              <a:rPr lang="en-US" sz="3000" dirty="0" err="1">
                <a:solidFill>
                  <a:srgbClr val="993300"/>
                </a:solidFill>
                <a:latin typeface="Chalkboard"/>
                <a:cs typeface="Chalkboard"/>
              </a:rPr>
              <a:t>ridotte</a:t>
            </a: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 </a:t>
            </a:r>
            <a:r>
              <a:rPr lang="en-US" sz="3000" dirty="0" err="1">
                <a:solidFill>
                  <a:srgbClr val="993300"/>
                </a:solidFill>
                <a:latin typeface="Chalkboard"/>
                <a:cs typeface="Chalkboard"/>
              </a:rPr>
              <a:t>dello</a:t>
            </a: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 </a:t>
            </a:r>
            <a:r>
              <a:rPr lang="en-US" sz="3000" dirty="0" err="1">
                <a:solidFill>
                  <a:srgbClr val="993300"/>
                </a:solidFill>
                <a:latin typeface="Chalkboard"/>
                <a:cs typeface="Chalkboard"/>
              </a:rPr>
              <a:t>solfo</a:t>
            </a: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 in </a:t>
            </a:r>
            <a:r>
              <a:rPr lang="en-US" sz="3000" dirty="0" err="1">
                <a:solidFill>
                  <a:srgbClr val="993300"/>
                </a:solidFill>
                <a:latin typeface="Chalkboard"/>
                <a:cs typeface="Chalkboard"/>
              </a:rPr>
              <a:t>soluzione</a:t>
            </a:r>
            <a:endParaRPr lang="en-US" sz="3000" dirty="0">
              <a:solidFill>
                <a:srgbClr val="993300"/>
              </a:solidFill>
              <a:latin typeface="Chalkboard"/>
              <a:cs typeface="Chalkboard"/>
            </a:endParaRPr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1258888" y="1752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1938338" y="2743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2407673" y="3657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6023" name="Rectangle 9"/>
          <p:cNvSpPr>
            <a:spLocks noChangeArrowheads="1"/>
          </p:cNvSpPr>
          <p:nvPr/>
        </p:nvSpPr>
        <p:spPr bwMode="auto">
          <a:xfrm>
            <a:off x="2020888" y="1525588"/>
            <a:ext cx="23006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halkboard"/>
                <a:cs typeface="Chalkboard"/>
              </a:rPr>
              <a:t>H</a:t>
            </a:r>
            <a:r>
              <a:rPr lang="en-US" sz="3000" baseline="-25000">
                <a:latin typeface="Chalkboard"/>
                <a:cs typeface="Chalkboard"/>
              </a:rPr>
              <a:t>2</a:t>
            </a:r>
            <a:r>
              <a:rPr lang="en-US" sz="3000">
                <a:latin typeface="Chalkboard"/>
                <a:cs typeface="Chalkboard"/>
              </a:rPr>
              <a:t>S disciolto</a:t>
            </a:r>
          </a:p>
        </p:txBody>
      </p:sp>
      <p:sp>
        <p:nvSpPr>
          <p:cNvPr id="86024" name="Rectangle 10"/>
          <p:cNvSpPr>
            <a:spLocks noChangeArrowheads="1"/>
          </p:cNvSpPr>
          <p:nvPr/>
        </p:nvSpPr>
        <p:spPr bwMode="auto">
          <a:xfrm>
            <a:off x="2667000" y="2516188"/>
            <a:ext cx="17630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halkboard"/>
                <a:cs typeface="Chalkboard"/>
              </a:rPr>
              <a:t>HS</a:t>
            </a:r>
            <a:r>
              <a:rPr lang="en-US" sz="3000" baseline="30000">
                <a:latin typeface="Chalkboard"/>
                <a:cs typeface="Chalkboard"/>
              </a:rPr>
              <a:t>-</a:t>
            </a:r>
            <a:r>
              <a:rPr lang="en-US" sz="3000">
                <a:latin typeface="Chalkboard"/>
                <a:cs typeface="Chalkboard"/>
              </a:rPr>
              <a:t> e S</a:t>
            </a:r>
            <a:r>
              <a:rPr lang="en-US" sz="3000" baseline="30000">
                <a:latin typeface="Chalkboard"/>
                <a:cs typeface="Chalkboard"/>
              </a:rPr>
              <a:t>2-</a:t>
            </a:r>
          </a:p>
        </p:txBody>
      </p:sp>
      <p:sp>
        <p:nvSpPr>
          <p:cNvPr id="86025" name="Rectangle 12"/>
          <p:cNvSpPr>
            <a:spLocks noChangeArrowheads="1"/>
          </p:cNvSpPr>
          <p:nvPr/>
        </p:nvSpPr>
        <p:spPr bwMode="auto">
          <a:xfrm>
            <a:off x="3131573" y="3430588"/>
            <a:ext cx="61959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 err="1">
                <a:latin typeface="Chalkboard"/>
                <a:cs typeface="Chalkboard"/>
              </a:rPr>
              <a:t>Poli-</a:t>
            </a:r>
            <a:r>
              <a:rPr lang="en-US" sz="3000" dirty="0" err="1" smtClean="0">
                <a:latin typeface="Chalkboard"/>
                <a:cs typeface="Chalkboard"/>
              </a:rPr>
              <a:t>solfuri</a:t>
            </a:r>
            <a:r>
              <a:rPr lang="en-US" sz="3000" dirty="0" smtClean="0">
                <a:latin typeface="Chalkboard"/>
                <a:cs typeface="Chalkboard"/>
              </a:rPr>
              <a:t> (e.g. S</a:t>
            </a:r>
            <a:r>
              <a:rPr lang="en-US" sz="3000" baseline="-25000" dirty="0" smtClean="0">
                <a:latin typeface="Chalkboard"/>
                <a:cs typeface="Chalkboard"/>
              </a:rPr>
              <a:t>x</a:t>
            </a:r>
            <a:r>
              <a:rPr lang="en-US" sz="3000" baseline="30000" dirty="0" smtClean="0">
                <a:latin typeface="Chalkboard"/>
                <a:cs typeface="Chalkboard"/>
              </a:rPr>
              <a:t>2-</a:t>
            </a:r>
            <a:r>
              <a:rPr lang="en-US" sz="3000" dirty="0" smtClean="0">
                <a:latin typeface="Chalkboard"/>
                <a:cs typeface="Chalkboard"/>
              </a:rPr>
              <a:t>, </a:t>
            </a:r>
            <a:r>
              <a:rPr lang="en-US" sz="3000" dirty="0" err="1" smtClean="0">
                <a:latin typeface="Chalkboard"/>
                <a:cs typeface="Chalkboard"/>
              </a:rPr>
              <a:t>inorg</a:t>
            </a:r>
            <a:r>
              <a:rPr lang="en-US" sz="3000" dirty="0" smtClean="0">
                <a:latin typeface="Chalkboard"/>
                <a:cs typeface="Chalkboard"/>
              </a:rPr>
              <a:t>. </a:t>
            </a:r>
            <a:r>
              <a:rPr lang="en-US" sz="3000" dirty="0" err="1" smtClean="0">
                <a:latin typeface="Chalkboard"/>
                <a:cs typeface="Chalkboard"/>
              </a:rPr>
              <a:t>e</a:t>
            </a:r>
            <a:r>
              <a:rPr lang="en-US" sz="3000" dirty="0" smtClean="0">
                <a:latin typeface="Chalkboard"/>
                <a:cs typeface="Chalkboard"/>
              </a:rPr>
              <a:t> org.) </a:t>
            </a:r>
            <a:endParaRPr lang="en-US" sz="3000" dirty="0">
              <a:latin typeface="Chalkboard"/>
              <a:cs typeface="Chalkboard"/>
            </a:endParaRPr>
          </a:p>
        </p:txBody>
      </p:sp>
      <p:sp>
        <p:nvSpPr>
          <p:cNvPr id="86026" name="AutoShape 13"/>
          <p:cNvSpPr>
            <a:spLocks noChangeArrowheads="1"/>
          </p:cNvSpPr>
          <p:nvPr/>
        </p:nvSpPr>
        <p:spPr bwMode="auto">
          <a:xfrm>
            <a:off x="3101410" y="4648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6027" name="Rectangle 14"/>
          <p:cNvSpPr>
            <a:spLocks noChangeArrowheads="1"/>
          </p:cNvSpPr>
          <p:nvPr/>
        </p:nvSpPr>
        <p:spPr bwMode="auto">
          <a:xfrm>
            <a:off x="3779273" y="4497388"/>
            <a:ext cx="4672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halkboard"/>
                <a:cs typeface="Chalkboard"/>
              </a:rPr>
              <a:t>Composti solfuro-metallici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176337" y="287338"/>
            <a:ext cx="861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Le specie </a:t>
            </a:r>
            <a:r>
              <a:rPr lang="en-US" sz="3000" dirty="0" err="1">
                <a:solidFill>
                  <a:srgbClr val="993300"/>
                </a:solidFill>
                <a:latin typeface="Chalkboard"/>
                <a:cs typeface="Chalkboard"/>
              </a:rPr>
              <a:t>ridotte</a:t>
            </a: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 </a:t>
            </a:r>
            <a:r>
              <a:rPr lang="en-US" sz="3000" dirty="0" err="1">
                <a:solidFill>
                  <a:srgbClr val="993300"/>
                </a:solidFill>
                <a:latin typeface="Chalkboard"/>
                <a:cs typeface="Chalkboard"/>
              </a:rPr>
              <a:t>dello</a:t>
            </a: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 </a:t>
            </a:r>
            <a:r>
              <a:rPr lang="en-US" sz="3000" dirty="0" err="1">
                <a:solidFill>
                  <a:srgbClr val="993300"/>
                </a:solidFill>
                <a:latin typeface="Chalkboard"/>
                <a:cs typeface="Chalkboard"/>
              </a:rPr>
              <a:t>solfo</a:t>
            </a: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 </a:t>
            </a:r>
            <a:r>
              <a:rPr lang="en-US" sz="3000" dirty="0" err="1">
                <a:solidFill>
                  <a:srgbClr val="993300"/>
                </a:solidFill>
                <a:latin typeface="Chalkboard"/>
                <a:cs typeface="Chalkboard"/>
              </a:rPr>
              <a:t>sono</a:t>
            </a: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 favorite </a:t>
            </a:r>
            <a:r>
              <a:rPr lang="en-US" sz="3000" dirty="0" err="1">
                <a:solidFill>
                  <a:srgbClr val="993300"/>
                </a:solidFill>
                <a:latin typeface="Chalkboard"/>
                <a:cs typeface="Chalkboard"/>
              </a:rPr>
              <a:t>da</a:t>
            </a: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: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323975" y="1412875"/>
            <a:ext cx="533400" cy="533400"/>
          </a:xfrm>
          <a:prstGeom prst="star5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/>
          </a:p>
        </p:txBody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1938337" y="1431355"/>
            <a:ext cx="7056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latin typeface="Chalkboard"/>
                <a:cs typeface="Chalkboard"/>
              </a:rPr>
              <a:t>Decomposizione</a:t>
            </a:r>
            <a:r>
              <a:rPr lang="en-US" sz="2200" b="1" dirty="0">
                <a:latin typeface="Chalkboard"/>
                <a:cs typeface="Chalkboard"/>
              </a:rPr>
              <a:t> </a:t>
            </a:r>
            <a:r>
              <a:rPr lang="en-US" sz="2200" b="1" dirty="0" err="1">
                <a:latin typeface="Chalkboard"/>
                <a:cs typeface="Chalkboard"/>
              </a:rPr>
              <a:t>di</a:t>
            </a:r>
            <a:r>
              <a:rPr lang="en-US" sz="2200" b="1" dirty="0">
                <a:latin typeface="Chalkboard"/>
                <a:cs typeface="Chalkboard"/>
              </a:rPr>
              <a:t> </a:t>
            </a:r>
            <a:r>
              <a:rPr lang="en-US" sz="2200" b="1" dirty="0" err="1">
                <a:latin typeface="Chalkboard"/>
                <a:cs typeface="Chalkboard"/>
              </a:rPr>
              <a:t>sostanza</a:t>
            </a:r>
            <a:r>
              <a:rPr lang="en-US" sz="2200" b="1" dirty="0">
                <a:latin typeface="Chalkboard"/>
                <a:cs typeface="Chalkboard"/>
              </a:rPr>
              <a:t> </a:t>
            </a:r>
            <a:r>
              <a:rPr lang="en-US" sz="2200" b="1" dirty="0" err="1">
                <a:latin typeface="Chalkboard"/>
                <a:cs typeface="Chalkboard"/>
              </a:rPr>
              <a:t>organica</a:t>
            </a:r>
            <a:endParaRPr lang="en-US" sz="2200" b="1" dirty="0">
              <a:latin typeface="Chalkboard"/>
              <a:cs typeface="Chalkboard"/>
            </a:endParaRPr>
          </a:p>
        </p:txBody>
      </p:sp>
      <p:sp>
        <p:nvSpPr>
          <p:cNvPr id="87046" name="Text Box 5"/>
          <p:cNvSpPr txBox="1">
            <a:spLocks noChangeArrowheads="1"/>
          </p:cNvSpPr>
          <p:nvPr/>
        </p:nvSpPr>
        <p:spPr bwMode="auto">
          <a:xfrm>
            <a:off x="2344737" y="2269555"/>
            <a:ext cx="6477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Chalkboard"/>
                <a:cs typeface="Chalkboard"/>
              </a:rPr>
              <a:t>Scarichi industriali e domestici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1704975" y="2251075"/>
            <a:ext cx="533400" cy="533400"/>
          </a:xfrm>
          <a:prstGeom prst="star5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2162175" y="3089275"/>
            <a:ext cx="533400" cy="533400"/>
          </a:xfrm>
          <a:prstGeom prst="star5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/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2873375" y="3107755"/>
            <a:ext cx="6477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Chalkboard"/>
                <a:cs typeface="Chalkboard"/>
              </a:rPr>
              <a:t>Presenza di ambiente riducente</a:t>
            </a:r>
          </a:p>
        </p:txBody>
      </p:sp>
      <p:sp>
        <p:nvSpPr>
          <p:cNvPr id="87050" name="Rectangle 11"/>
          <p:cNvSpPr>
            <a:spLocks noChangeArrowheads="1"/>
          </p:cNvSpPr>
          <p:nvPr/>
        </p:nvSpPr>
        <p:spPr bwMode="auto">
          <a:xfrm>
            <a:off x="1042988" y="4365625"/>
            <a:ext cx="795178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Ambienti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vulcanici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geotermali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ed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aree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inquinate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sono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le</a:t>
            </a:r>
            <a:r>
              <a:rPr lang="en-US" sz="240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</a:p>
          <a:p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zone a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più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alta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concentrazione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di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specie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ridotte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dello</a:t>
            </a:r>
            <a:r>
              <a:rPr lang="en-US" sz="2400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Chalkboard"/>
                <a:cs typeface="Chalkboard"/>
              </a:rPr>
              <a:t>solfo</a:t>
            </a:r>
            <a:endParaRPr lang="en-US" sz="2400" dirty="0">
              <a:solidFill>
                <a:srgbClr val="000099"/>
              </a:solidFill>
              <a:latin typeface="Chalkboard"/>
              <a:cs typeface="Chalkboard"/>
            </a:endParaRPr>
          </a:p>
        </p:txBody>
      </p:sp>
      <p:sp>
        <p:nvSpPr>
          <p:cNvPr id="87051" name="Rectangle 12"/>
          <p:cNvSpPr>
            <a:spLocks noChangeArrowheads="1"/>
          </p:cNvSpPr>
          <p:nvPr/>
        </p:nvSpPr>
        <p:spPr bwMode="auto">
          <a:xfrm>
            <a:off x="2162175" y="5886450"/>
            <a:ext cx="668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Chalkboard"/>
                <a:cs typeface="Chalkboard"/>
              </a:rPr>
              <a:t>Le specie ridotte dello solfo come </a:t>
            </a:r>
            <a:r>
              <a:rPr lang="en-US" b="1" i="1" u="sng">
                <a:solidFill>
                  <a:srgbClr val="0000FF"/>
                </a:solidFill>
                <a:latin typeface="Chalkboard"/>
                <a:cs typeface="Chalkboard"/>
              </a:rPr>
              <a:t>traccianti ambientali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97" name="Group 89"/>
          <p:cNvGraphicFramePr>
            <a:graphicFrameLocks noGrp="1"/>
          </p:cNvGraphicFramePr>
          <p:nvPr/>
        </p:nvGraphicFramePr>
        <p:xfrm>
          <a:off x="3073400" y="1557338"/>
          <a:ext cx="5689600" cy="4752977"/>
        </p:xfrm>
        <a:graphic>
          <a:graphicData uri="http://schemas.openxmlformats.org/drawingml/2006/table">
            <a:tbl>
              <a:tblPr/>
              <a:tblGrid>
                <a:gridCol w="2489200"/>
                <a:gridCol w="32004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</a:t>
                      </a:r>
                      <a:r>
                        <a:rPr kumimoji="0" lang="it-IT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ps</a:t>
                      </a: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= 1.4  10</a:t>
                      </a:r>
                      <a:r>
                        <a:rPr kumimoji="0" lang="it-IT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ZnS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</a:t>
                      </a:r>
                      <a:r>
                        <a:rPr kumimoji="0" lang="it-IT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ps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= 2.1  10</a:t>
                      </a:r>
                      <a:r>
                        <a:rPr kumimoji="0" lang="it-IT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Ag</a:t>
                      </a:r>
                      <a:r>
                        <a:rPr kumimoji="0" lang="it-IT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</a:t>
                      </a:r>
                      <a:r>
                        <a:rPr kumimoji="0" lang="it-IT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ps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= 1.1  10</a:t>
                      </a:r>
                      <a:r>
                        <a:rPr kumimoji="0" lang="it-IT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</a:t>
                      </a:r>
                      <a:r>
                        <a:rPr kumimoji="0" lang="it-IT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ps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= 3.2  10</a:t>
                      </a:r>
                      <a:r>
                        <a:rPr kumimoji="0" lang="it-IT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</a:t>
                      </a:r>
                      <a:r>
                        <a:rPr kumimoji="0" lang="it-IT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ps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= 1.3  10</a:t>
                      </a:r>
                      <a:r>
                        <a:rPr kumimoji="0" lang="it-IT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</a:t>
                      </a:r>
                      <a:r>
                        <a:rPr kumimoji="0" lang="it-IT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ps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= 6.4  10</a:t>
                      </a:r>
                      <a:r>
                        <a:rPr kumimoji="0" lang="it-IT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As</a:t>
                      </a:r>
                      <a:r>
                        <a:rPr kumimoji="0" lang="it-IT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</a:t>
                      </a:r>
                      <a:r>
                        <a:rPr kumimoji="0" lang="it-IT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</a:t>
                      </a:r>
                      <a:r>
                        <a:rPr kumimoji="0" lang="it-IT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ps</a:t>
                      </a: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= 1.0  10</a:t>
                      </a:r>
                      <a:r>
                        <a:rPr kumimoji="0" lang="it-IT" sz="2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92" name="Rectangle 71"/>
          <p:cNvSpPr>
            <a:spLocks noChangeArrowheads="1"/>
          </p:cNvSpPr>
          <p:nvPr/>
        </p:nvSpPr>
        <p:spPr bwMode="auto">
          <a:xfrm>
            <a:off x="671513" y="471488"/>
            <a:ext cx="80152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993300"/>
                </a:solidFill>
                <a:latin typeface="Comic Sans MS" charset="0"/>
                <a:ea typeface="Comic Sans MS" charset="0"/>
                <a:cs typeface="Comic Sans MS" charset="0"/>
              </a:rPr>
              <a:t> Scelta di una trappola chimica alternativa                              </a:t>
            </a:r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107950" y="2025650"/>
            <a:ext cx="2711450" cy="565150"/>
            <a:chOff x="107950" y="2025650"/>
            <a:chExt cx="2711450" cy="565150"/>
          </a:xfrm>
        </p:grpSpPr>
        <p:sp>
          <p:nvSpPr>
            <p:cNvPr id="88110" name="Line 72"/>
            <p:cNvSpPr>
              <a:spLocks noChangeShapeType="1"/>
            </p:cNvSpPr>
            <p:nvPr/>
          </p:nvSpPr>
          <p:spPr bwMode="auto">
            <a:xfrm flipH="1" flipV="1">
              <a:off x="1828800" y="2362200"/>
              <a:ext cx="990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11" name="Rectangle 73"/>
            <p:cNvSpPr>
              <a:spLocks noChangeArrowheads="1"/>
            </p:cNvSpPr>
            <p:nvPr/>
          </p:nvSpPr>
          <p:spPr bwMode="auto">
            <a:xfrm>
              <a:off x="107950" y="2025650"/>
              <a:ext cx="16355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omic Sans MS" charset="0"/>
                  <a:ea typeface="Comic Sans MS" charset="0"/>
                  <a:cs typeface="Comic Sans MS" charset="0"/>
                </a:rPr>
                <a:t>Kps troppo alta</a:t>
              </a:r>
            </a:p>
          </p:txBody>
        </p:sp>
      </p:grpSp>
      <p:grpSp>
        <p:nvGrpSpPr>
          <p:cNvPr id="3" name="Gruppo 16"/>
          <p:cNvGrpSpPr>
            <a:grpSpLocks/>
          </p:cNvGrpSpPr>
          <p:nvPr/>
        </p:nvGrpSpPr>
        <p:grpSpPr bwMode="auto">
          <a:xfrm>
            <a:off x="101600" y="2660650"/>
            <a:ext cx="2870200" cy="615950"/>
            <a:chOff x="101600" y="2660650"/>
            <a:chExt cx="2870200" cy="615950"/>
          </a:xfrm>
        </p:grpSpPr>
        <p:sp>
          <p:nvSpPr>
            <p:cNvPr id="88108" name="Line 74"/>
            <p:cNvSpPr>
              <a:spLocks noChangeShapeType="1"/>
            </p:cNvSpPr>
            <p:nvPr/>
          </p:nvSpPr>
          <p:spPr bwMode="auto">
            <a:xfrm flipH="1" flipV="1">
              <a:off x="1981200" y="3048000"/>
              <a:ext cx="99060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09" name="Rectangle 75"/>
            <p:cNvSpPr>
              <a:spLocks noChangeArrowheads="1"/>
            </p:cNvSpPr>
            <p:nvPr/>
          </p:nvSpPr>
          <p:spPr bwMode="auto">
            <a:xfrm>
              <a:off x="101600" y="2660650"/>
              <a:ext cx="22693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omic Sans MS" charset="0"/>
                  <a:ea typeface="Comic Sans MS" charset="0"/>
                  <a:cs typeface="Comic Sans MS" charset="0"/>
                </a:rPr>
                <a:t>Precipitazione di AgCl</a:t>
              </a:r>
            </a:p>
          </p:txBody>
        </p:sp>
      </p:grpSp>
      <p:grpSp>
        <p:nvGrpSpPr>
          <p:cNvPr id="4" name="Gruppo 17"/>
          <p:cNvGrpSpPr>
            <a:grpSpLocks/>
          </p:cNvGrpSpPr>
          <p:nvPr/>
        </p:nvGrpSpPr>
        <p:grpSpPr bwMode="auto">
          <a:xfrm>
            <a:off x="-50800" y="3898900"/>
            <a:ext cx="2870200" cy="596900"/>
            <a:chOff x="-50800" y="3898900"/>
            <a:chExt cx="2870200" cy="596900"/>
          </a:xfrm>
        </p:grpSpPr>
        <p:sp>
          <p:nvSpPr>
            <p:cNvPr id="88104" name="Line 76"/>
            <p:cNvSpPr>
              <a:spLocks noChangeShapeType="1"/>
            </p:cNvSpPr>
            <p:nvPr/>
          </p:nvSpPr>
          <p:spPr bwMode="auto">
            <a:xfrm>
              <a:off x="1676400" y="4267200"/>
              <a:ext cx="5334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05" name="Line 77"/>
            <p:cNvSpPr>
              <a:spLocks noChangeShapeType="1"/>
            </p:cNvSpPr>
            <p:nvPr/>
          </p:nvSpPr>
          <p:spPr bwMode="auto">
            <a:xfrm flipV="1">
              <a:off x="2209800" y="4038600"/>
              <a:ext cx="609600" cy="228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06" name="Line 78"/>
            <p:cNvSpPr>
              <a:spLocks noChangeShapeType="1"/>
            </p:cNvSpPr>
            <p:nvPr/>
          </p:nvSpPr>
          <p:spPr bwMode="auto">
            <a:xfrm>
              <a:off x="2209800" y="4267200"/>
              <a:ext cx="609600" cy="228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07" name="Rectangle 79"/>
            <p:cNvSpPr>
              <a:spLocks noChangeArrowheads="1"/>
            </p:cNvSpPr>
            <p:nvPr/>
          </p:nvSpPr>
          <p:spPr bwMode="auto">
            <a:xfrm>
              <a:off x="-50800" y="3898900"/>
              <a:ext cx="19050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Co-formazione di</a:t>
              </a:r>
              <a:r>
                <a:rPr lang="en-US" sz="1600">
                  <a:latin typeface="Comic Sans MS" charset="0"/>
                  <a:ea typeface="Comic Sans MS" charset="0"/>
                  <a:cs typeface="Comic Sans MS" charset="0"/>
                </a:rPr>
                <a:t> </a:t>
              </a:r>
              <a:r>
                <a:rPr lang="en-US" sz="160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idrossidi</a:t>
              </a:r>
            </a:p>
          </p:txBody>
        </p:sp>
      </p:grpSp>
      <p:grpSp>
        <p:nvGrpSpPr>
          <p:cNvPr id="5" name="Gruppo 18"/>
          <p:cNvGrpSpPr>
            <a:grpSpLocks/>
          </p:cNvGrpSpPr>
          <p:nvPr/>
        </p:nvGrpSpPr>
        <p:grpSpPr bwMode="auto">
          <a:xfrm>
            <a:off x="-9525" y="5486400"/>
            <a:ext cx="2981325" cy="457200"/>
            <a:chOff x="-9525" y="5486400"/>
            <a:chExt cx="2981325" cy="457200"/>
          </a:xfrm>
        </p:grpSpPr>
        <p:sp>
          <p:nvSpPr>
            <p:cNvPr id="88100" name="Line 80"/>
            <p:cNvSpPr>
              <a:spLocks noChangeShapeType="1"/>
            </p:cNvSpPr>
            <p:nvPr/>
          </p:nvSpPr>
          <p:spPr bwMode="auto">
            <a:xfrm>
              <a:off x="1828800" y="5715000"/>
              <a:ext cx="533400" cy="0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01" name="Line 81"/>
            <p:cNvSpPr>
              <a:spLocks noChangeShapeType="1"/>
            </p:cNvSpPr>
            <p:nvPr/>
          </p:nvSpPr>
          <p:spPr bwMode="auto">
            <a:xfrm flipV="1">
              <a:off x="2362200" y="5486400"/>
              <a:ext cx="609600" cy="228600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02" name="Line 82"/>
            <p:cNvSpPr>
              <a:spLocks noChangeShapeType="1"/>
            </p:cNvSpPr>
            <p:nvPr/>
          </p:nvSpPr>
          <p:spPr bwMode="auto">
            <a:xfrm>
              <a:off x="2362200" y="5715000"/>
              <a:ext cx="609600" cy="228600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03" name="Rectangle 83"/>
            <p:cNvSpPr>
              <a:spLocks noChangeArrowheads="1"/>
            </p:cNvSpPr>
            <p:nvPr/>
          </p:nvSpPr>
          <p:spPr bwMode="auto">
            <a:xfrm>
              <a:off x="-9525" y="5505450"/>
              <a:ext cx="1905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rgbClr val="6666FF"/>
                  </a:solidFill>
                  <a:latin typeface="Comic Sans MS" charset="0"/>
                  <a:ea typeface="Comic Sans MS" charset="0"/>
                  <a:cs typeface="Comic Sans MS" charset="0"/>
                </a:rPr>
                <a:t>Altamente tossici</a:t>
              </a:r>
            </a:p>
          </p:txBody>
        </p:sp>
      </p:grpSp>
      <p:grpSp>
        <p:nvGrpSpPr>
          <p:cNvPr id="6" name="Gruppo 21"/>
          <p:cNvGrpSpPr>
            <a:grpSpLocks/>
          </p:cNvGrpSpPr>
          <p:nvPr/>
        </p:nvGrpSpPr>
        <p:grpSpPr bwMode="auto">
          <a:xfrm>
            <a:off x="1336675" y="1651000"/>
            <a:ext cx="2295525" cy="368300"/>
            <a:chOff x="1335957" y="1650484"/>
            <a:chExt cx="2296243" cy="369332"/>
          </a:xfrm>
        </p:grpSpPr>
        <p:sp>
          <p:nvSpPr>
            <p:cNvPr id="88098" name="Line 77"/>
            <p:cNvSpPr>
              <a:spLocks noChangeShapeType="1"/>
            </p:cNvSpPr>
            <p:nvPr/>
          </p:nvSpPr>
          <p:spPr bwMode="auto">
            <a:xfrm flipV="1">
              <a:off x="2044700" y="1849438"/>
              <a:ext cx="15875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099" name="Rettangolo 20"/>
            <p:cNvSpPr>
              <a:spLocks noChangeArrowheads="1"/>
            </p:cNvSpPr>
            <p:nvPr/>
          </p:nvSpPr>
          <p:spPr bwMode="auto">
            <a:xfrm>
              <a:off x="1335957" y="1650484"/>
              <a:ext cx="6746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OK!!!</a:t>
              </a:r>
              <a:endParaRPr lang="it-IT" b="1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6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116013" y="260350"/>
            <a:ext cx="8497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993300"/>
                </a:solidFill>
                <a:latin typeface="Chalkboard"/>
                <a:cs typeface="Chalkboard"/>
              </a:rPr>
              <a:t>PREPARAZIONE DELLA SOLUZIONE DI </a:t>
            </a:r>
            <a:r>
              <a:rPr lang="en-US" sz="3000" dirty="0" err="1">
                <a:solidFill>
                  <a:srgbClr val="993300"/>
                </a:solidFill>
                <a:latin typeface="Chalkboard"/>
                <a:cs typeface="Chalkboard"/>
              </a:rPr>
              <a:t>Cd</a:t>
            </a:r>
            <a:endParaRPr lang="en-US" sz="3000" dirty="0">
              <a:solidFill>
                <a:srgbClr val="993300"/>
              </a:solidFill>
              <a:latin typeface="Chalkboard"/>
              <a:cs typeface="Chalkboard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1187450" y="1268413"/>
            <a:ext cx="533400" cy="533400"/>
          </a:xfrm>
          <a:prstGeom prst="star5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1662113" y="2895600"/>
            <a:ext cx="533400" cy="533400"/>
          </a:xfrm>
          <a:prstGeom prst="star5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2178050" y="4264025"/>
            <a:ext cx="533400" cy="533400"/>
          </a:xfrm>
          <a:prstGeom prst="star5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>
              <a:defRPr/>
            </a:pPr>
            <a:endParaRPr lang="en-US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1244600" y="5373688"/>
            <a:ext cx="533400" cy="5334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/>
          </a:p>
        </p:txBody>
      </p:sp>
      <p:sp>
        <p:nvSpPr>
          <p:cNvPr id="89096" name="Rectangle 11"/>
          <p:cNvSpPr>
            <a:spLocks noChangeArrowheads="1"/>
          </p:cNvSpPr>
          <p:nvPr/>
        </p:nvSpPr>
        <p:spPr bwMode="auto">
          <a:xfrm>
            <a:off x="1846263" y="1125538"/>
            <a:ext cx="8194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Il CdS “blocca” tutte le specie ridotte dello solfo,</a:t>
            </a:r>
          </a:p>
          <a:p>
            <a:r>
              <a:rPr lang="en-US" sz="2000">
                <a:latin typeface="Chalkboard"/>
                <a:cs typeface="Chalkboard"/>
              </a:rPr>
              <a:t>i.e. H</a:t>
            </a:r>
            <a:r>
              <a:rPr lang="en-US" sz="2000" baseline="-25000">
                <a:latin typeface="Chalkboard"/>
                <a:cs typeface="Chalkboard"/>
              </a:rPr>
              <a:t>2</a:t>
            </a:r>
            <a:r>
              <a:rPr lang="en-US" sz="2000">
                <a:latin typeface="Chalkboard"/>
                <a:cs typeface="Chalkboard"/>
              </a:rPr>
              <a:t>S, HS</a:t>
            </a:r>
            <a:r>
              <a:rPr lang="en-US" sz="2000" baseline="30000">
                <a:latin typeface="Chalkboard"/>
                <a:cs typeface="Chalkboard"/>
              </a:rPr>
              <a:t>-</a:t>
            </a:r>
            <a:r>
              <a:rPr lang="en-US" sz="2000">
                <a:latin typeface="Chalkboard"/>
                <a:cs typeface="Chalkboard"/>
              </a:rPr>
              <a:t>, S</a:t>
            </a:r>
            <a:r>
              <a:rPr lang="en-US" sz="2000" baseline="30000">
                <a:latin typeface="Chalkboard"/>
                <a:cs typeface="Chalkboard"/>
              </a:rPr>
              <a:t>2-</a:t>
            </a:r>
            <a:r>
              <a:rPr lang="en-US" sz="2000">
                <a:latin typeface="Chalkboard"/>
                <a:cs typeface="Chalkboard"/>
              </a:rPr>
              <a:t>, etc</a:t>
            </a:r>
            <a:r>
              <a:rPr lang="en-US">
                <a:latin typeface="Chalkboard"/>
                <a:cs typeface="Chalkboard"/>
              </a:rPr>
              <a:t>.</a:t>
            </a:r>
          </a:p>
        </p:txBody>
      </p:sp>
      <p:sp>
        <p:nvSpPr>
          <p:cNvPr id="89097" name="Rectangle 12"/>
          <p:cNvSpPr>
            <a:spLocks noChangeArrowheads="1"/>
          </p:cNvSpPr>
          <p:nvPr/>
        </p:nvSpPr>
        <p:spPr bwMode="auto">
          <a:xfrm>
            <a:off x="2025650" y="1916113"/>
            <a:ext cx="683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99"/>
                </a:solidFill>
                <a:latin typeface="Chalkboard"/>
                <a:cs typeface="Chalkboard"/>
              </a:rPr>
              <a:t>Le specie ridotte dello</a:t>
            </a:r>
            <a:r>
              <a:rPr lang="en-US">
                <a:solidFill>
                  <a:srgbClr val="6666FF"/>
                </a:solidFill>
                <a:latin typeface="Chalkboard"/>
                <a:cs typeface="Chalkboard"/>
              </a:rPr>
              <a:t> </a:t>
            </a:r>
            <a:r>
              <a:rPr lang="en-US">
                <a:solidFill>
                  <a:srgbClr val="000099"/>
                </a:solidFill>
                <a:latin typeface="Chalkboard"/>
                <a:cs typeface="Chalkboard"/>
              </a:rPr>
              <a:t>Solfo saranno riferite a S</a:t>
            </a:r>
            <a:r>
              <a:rPr lang="en-US" baseline="30000">
                <a:solidFill>
                  <a:srgbClr val="000099"/>
                </a:solidFill>
                <a:latin typeface="Chalkboard"/>
                <a:cs typeface="Chalkboard"/>
              </a:rPr>
              <a:t>-II </a:t>
            </a:r>
            <a:r>
              <a:rPr lang="en-US">
                <a:solidFill>
                  <a:srgbClr val="000099"/>
                </a:solidFill>
                <a:latin typeface="Chalkboard"/>
                <a:cs typeface="Chalkboard"/>
              </a:rPr>
              <a:t>come </a:t>
            </a:r>
            <a:r>
              <a:rPr lang="el-GR">
                <a:solidFill>
                  <a:srgbClr val="000099"/>
                </a:solidFill>
                <a:latin typeface="Chalkboard"/>
                <a:ea typeface="Arial" charset="0"/>
                <a:cs typeface="Chalkboard"/>
              </a:rPr>
              <a:t>Σ</a:t>
            </a:r>
            <a:r>
              <a:rPr lang="en-US">
                <a:solidFill>
                  <a:srgbClr val="000099"/>
                </a:solidFill>
                <a:latin typeface="Chalkboard"/>
                <a:cs typeface="Chalkboard"/>
              </a:rPr>
              <a:t>S</a:t>
            </a:r>
            <a:r>
              <a:rPr lang="en-US" baseline="30000">
                <a:solidFill>
                  <a:srgbClr val="000099"/>
                </a:solidFill>
                <a:latin typeface="Chalkboard"/>
                <a:cs typeface="Chalkboard"/>
              </a:rPr>
              <a:t>2-</a:t>
            </a:r>
            <a:endParaRPr lang="en-US" baseline="30000">
              <a:latin typeface="Chalkboard"/>
              <a:cs typeface="Chalkboard"/>
            </a:endParaRPr>
          </a:p>
        </p:txBody>
      </p:sp>
      <p:sp>
        <p:nvSpPr>
          <p:cNvPr id="89098" name="Rectangle 13"/>
          <p:cNvSpPr>
            <a:spLocks noChangeArrowheads="1"/>
          </p:cNvSpPr>
          <p:nvPr/>
        </p:nvSpPr>
        <p:spPr bwMode="auto">
          <a:xfrm>
            <a:off x="2339975" y="2798763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La precipitazione quantitativa di CdS è favorita a pH</a:t>
            </a:r>
            <a:r>
              <a:rPr lang="en-US">
                <a:latin typeface="Chalkboard"/>
                <a:cs typeface="Chalkboard"/>
              </a:rPr>
              <a:t> </a:t>
            </a:r>
            <a:r>
              <a:rPr lang="en-US" sz="2000">
                <a:latin typeface="Chalkboard"/>
                <a:cs typeface="Chalkboard"/>
              </a:rPr>
              <a:t>relativamente elevato e in condizioni riducenti</a:t>
            </a:r>
          </a:p>
        </p:txBody>
      </p:sp>
      <p:sp>
        <p:nvSpPr>
          <p:cNvPr id="89099" name="Rectangle 14"/>
          <p:cNvSpPr>
            <a:spLocks noChangeArrowheads="1"/>
          </p:cNvSpPr>
          <p:nvPr/>
        </p:nvSpPr>
        <p:spPr bwMode="auto">
          <a:xfrm>
            <a:off x="2843213" y="4151313"/>
            <a:ext cx="620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Il precipitante a Cd è preparato in una soluzione</a:t>
            </a:r>
            <a:r>
              <a:rPr lang="en-US">
                <a:latin typeface="Chalkboard"/>
                <a:cs typeface="Chalkboard"/>
              </a:rPr>
              <a:t> </a:t>
            </a:r>
            <a:r>
              <a:rPr lang="en-US" sz="2000">
                <a:latin typeface="Chalkboard"/>
                <a:cs typeface="Chalkboard"/>
              </a:rPr>
              <a:t>ammoniacale che mantiene un pH=10</a:t>
            </a:r>
          </a:p>
        </p:txBody>
      </p:sp>
      <p:sp>
        <p:nvSpPr>
          <p:cNvPr id="89100" name="Rectangle 15"/>
          <p:cNvSpPr>
            <a:spLocks noChangeArrowheads="1"/>
          </p:cNvSpPr>
          <p:nvPr/>
        </p:nvSpPr>
        <p:spPr bwMode="auto">
          <a:xfrm>
            <a:off x="2006600" y="5373688"/>
            <a:ext cx="6438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La </a:t>
            </a:r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soluzione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ammoniacale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consiste</a:t>
            </a:r>
            <a:r>
              <a:rPr lang="en-US" b="1" dirty="0" smtClean="0">
                <a:solidFill>
                  <a:srgbClr val="000099"/>
                </a:solidFill>
                <a:latin typeface="Chalkboard"/>
                <a:cs typeface="Chalkboard"/>
              </a:rPr>
              <a:t> in:</a:t>
            </a:r>
            <a:endParaRPr lang="en-US" b="1" dirty="0">
              <a:solidFill>
                <a:srgbClr val="000099"/>
              </a:solidFill>
              <a:latin typeface="Chalkboard"/>
              <a:cs typeface="Chalkboard"/>
            </a:endParaRPr>
          </a:p>
          <a:p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Dissoluzione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di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 0.5 M </a:t>
            </a:r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di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 Cd(OH)</a:t>
            </a:r>
            <a:r>
              <a:rPr lang="en-US" b="1" baseline="-25000" dirty="0">
                <a:solidFill>
                  <a:srgbClr val="000099"/>
                </a:solidFill>
                <a:latin typeface="Chalkboard"/>
                <a:cs typeface="Chalkboard"/>
              </a:rPr>
              <a:t>2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 in 225 ml </a:t>
            </a:r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di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 30% </a:t>
            </a:r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v/v</a:t>
            </a:r>
            <a:endParaRPr lang="en-US" b="1" dirty="0">
              <a:solidFill>
                <a:srgbClr val="000099"/>
              </a:solidFill>
              <a:latin typeface="Chalkboard"/>
              <a:cs typeface="Chalkboard"/>
            </a:endParaRPr>
          </a:p>
          <a:p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di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 NH</a:t>
            </a:r>
            <a:r>
              <a:rPr lang="en-US" b="1" baseline="-25000" dirty="0">
                <a:solidFill>
                  <a:srgbClr val="000099"/>
                </a:solidFill>
                <a:latin typeface="Chalkboard"/>
                <a:cs typeface="Chalkboard"/>
              </a:rPr>
              <a:t>4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OH in</a:t>
            </a:r>
            <a:r>
              <a:rPr lang="en-US" b="1" dirty="0">
                <a:solidFill>
                  <a:srgbClr val="FF00FF"/>
                </a:solidFill>
                <a:latin typeface="Chalkboard"/>
                <a:cs typeface="Chalkboard"/>
              </a:rPr>
              <a:t>  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1 L </a:t>
            </a:r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di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acqua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Chalkboard"/>
                <a:cs typeface="Chalkboard"/>
              </a:rPr>
              <a:t>Milli</a:t>
            </a:r>
            <a:r>
              <a:rPr lang="en-US" b="1" dirty="0">
                <a:solidFill>
                  <a:srgbClr val="000099"/>
                </a:solidFill>
                <a:latin typeface="Chalkboard"/>
                <a:cs typeface="Chalkboard"/>
              </a:rPr>
              <a:t>-Q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8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sz="3000" dirty="0">
                <a:solidFill>
                  <a:srgbClr val="993300"/>
                </a:solidFill>
                <a:latin typeface="Chalkboard"/>
                <a:cs typeface="Chalkboard"/>
              </a:rPr>
              <a:t>DESCRIZIONE DEL METODO </a:t>
            </a:r>
            <a:r>
              <a:rPr lang="it-IT" sz="3000" dirty="0" err="1">
                <a:solidFill>
                  <a:srgbClr val="993300"/>
                </a:solidFill>
                <a:latin typeface="Chalkboard"/>
                <a:cs typeface="Chalkboard"/>
              </a:rPr>
              <a:t>Cd-IC</a:t>
            </a:r>
            <a:endParaRPr lang="it-IT" sz="3000" dirty="0">
              <a:solidFill>
                <a:srgbClr val="993300"/>
              </a:solidFill>
              <a:latin typeface="Chalkboard"/>
              <a:cs typeface="Chalkboard"/>
            </a:endParaRPr>
          </a:p>
        </p:txBody>
      </p:sp>
      <p:sp>
        <p:nvSpPr>
          <p:cNvPr id="90115" name="Rectangle 93"/>
          <p:cNvSpPr>
            <a:spLocks noChangeArrowheads="1"/>
          </p:cNvSpPr>
          <p:nvPr/>
        </p:nvSpPr>
        <p:spPr bwMode="auto">
          <a:xfrm>
            <a:off x="3733800" y="1219200"/>
            <a:ext cx="30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6" name="Rectangle 97"/>
          <p:cNvSpPr>
            <a:spLocks noChangeArrowheads="1"/>
          </p:cNvSpPr>
          <p:nvPr/>
        </p:nvSpPr>
        <p:spPr bwMode="auto">
          <a:xfrm>
            <a:off x="3733800" y="1219200"/>
            <a:ext cx="30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7" name="Rectangle 98"/>
          <p:cNvSpPr>
            <a:spLocks noChangeArrowheads="1"/>
          </p:cNvSpPr>
          <p:nvPr/>
        </p:nvSpPr>
        <p:spPr bwMode="auto">
          <a:xfrm>
            <a:off x="3505200" y="1981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8" name="Text Box 113"/>
          <p:cNvSpPr txBox="1">
            <a:spLocks noChangeArrowheads="1"/>
          </p:cNvSpPr>
          <p:nvPr/>
        </p:nvSpPr>
        <p:spPr bwMode="auto">
          <a:xfrm>
            <a:off x="3559175" y="765175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In </a:t>
            </a:r>
            <a:r>
              <a:rPr lang="en-US" dirty="0" err="1">
                <a:solidFill>
                  <a:srgbClr val="0000FF"/>
                </a:solidFill>
                <a:latin typeface="Chalkboard"/>
                <a:cs typeface="Chalkboard"/>
              </a:rPr>
              <a:t>Laboratorio</a:t>
            </a:r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:</a:t>
            </a:r>
          </a:p>
        </p:txBody>
      </p:sp>
      <p:sp>
        <p:nvSpPr>
          <p:cNvPr id="90119" name="Rectangle 114"/>
          <p:cNvSpPr>
            <a:spLocks noChangeArrowheads="1"/>
          </p:cNvSpPr>
          <p:nvPr/>
        </p:nvSpPr>
        <p:spPr bwMode="auto">
          <a:xfrm>
            <a:off x="3635375" y="1263650"/>
            <a:ext cx="525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halkboard"/>
                <a:cs typeface="Chalkboard"/>
              </a:rPr>
              <a:t>2 mL di soluzione di Cd-ammoniacale sono trasferiti in una provetta da centrifuga da 10 mL</a:t>
            </a:r>
            <a:endParaRPr lang="en-US" sz="1600">
              <a:latin typeface="Chalkboard"/>
              <a:cs typeface="Chalkboard"/>
            </a:endParaRPr>
          </a:p>
        </p:txBody>
      </p:sp>
      <p:sp>
        <p:nvSpPr>
          <p:cNvPr id="90120" name="Rectangle 115"/>
          <p:cNvSpPr>
            <a:spLocks noChangeArrowheads="1"/>
          </p:cNvSpPr>
          <p:nvPr/>
        </p:nvSpPr>
        <p:spPr bwMode="auto">
          <a:xfrm>
            <a:off x="3635375" y="1844675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halkboard"/>
                <a:cs typeface="Chalkboard"/>
              </a:rPr>
              <a:t>Pesata del contenuto e della provetta</a:t>
            </a:r>
            <a:endParaRPr lang="en-US" sz="1600">
              <a:latin typeface="Chalkboard"/>
              <a:cs typeface="Chalkboard"/>
            </a:endParaRPr>
          </a:p>
        </p:txBody>
      </p:sp>
      <p:sp>
        <p:nvSpPr>
          <p:cNvPr id="90121" name="Text Box 116"/>
          <p:cNvSpPr txBox="1">
            <a:spLocks noChangeArrowheads="1"/>
          </p:cNvSpPr>
          <p:nvPr/>
        </p:nvSpPr>
        <p:spPr bwMode="auto">
          <a:xfrm>
            <a:off x="3635375" y="2420938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halkboard"/>
                <a:cs typeface="Chalkboard"/>
              </a:rPr>
              <a:t>In Campagna:</a:t>
            </a:r>
          </a:p>
        </p:txBody>
      </p:sp>
      <p:sp>
        <p:nvSpPr>
          <p:cNvPr id="90122" name="Rectangle 117"/>
          <p:cNvSpPr>
            <a:spLocks noChangeArrowheads="1"/>
          </p:cNvSpPr>
          <p:nvPr/>
        </p:nvSpPr>
        <p:spPr bwMode="auto">
          <a:xfrm>
            <a:off x="3635375" y="2925763"/>
            <a:ext cx="5010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halkboard"/>
                <a:cs typeface="Chalkboard"/>
              </a:rPr>
              <a:t>Trasferimento di 5-10 mL di campione nella provetta</a:t>
            </a:r>
            <a:endParaRPr lang="en-US" sz="1600">
              <a:latin typeface="Chalkboard"/>
              <a:cs typeface="Chalkboard"/>
            </a:endParaRPr>
          </a:p>
        </p:txBody>
      </p:sp>
      <p:sp>
        <p:nvSpPr>
          <p:cNvPr id="90123" name="Rectangle 118"/>
          <p:cNvSpPr>
            <a:spLocks noChangeArrowheads="1"/>
          </p:cNvSpPr>
          <p:nvPr/>
        </p:nvSpPr>
        <p:spPr bwMode="auto">
          <a:xfrm>
            <a:off x="3635375" y="4090988"/>
            <a:ext cx="3932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halkboard"/>
                <a:cs typeface="Chalkboard"/>
              </a:rPr>
              <a:t>Pesata dell’aliquota di campione raccolto</a:t>
            </a:r>
            <a:endParaRPr lang="en-US" sz="1600">
              <a:latin typeface="Chalkboard"/>
              <a:cs typeface="Chalkboard"/>
            </a:endParaRPr>
          </a:p>
        </p:txBody>
      </p:sp>
      <p:sp>
        <p:nvSpPr>
          <p:cNvPr id="90124" name="Text Box 119"/>
          <p:cNvSpPr txBox="1">
            <a:spLocks noChangeArrowheads="1"/>
          </p:cNvSpPr>
          <p:nvPr/>
        </p:nvSpPr>
        <p:spPr bwMode="auto">
          <a:xfrm>
            <a:off x="3635375" y="3573463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halkboard"/>
                <a:cs typeface="Chalkboard"/>
              </a:rPr>
              <a:t>In Laboratorio:</a:t>
            </a:r>
          </a:p>
        </p:txBody>
      </p:sp>
      <p:sp>
        <p:nvSpPr>
          <p:cNvPr id="90125" name="Rectangle 120"/>
          <p:cNvSpPr>
            <a:spLocks noChangeArrowheads="1"/>
          </p:cNvSpPr>
          <p:nvPr/>
        </p:nvSpPr>
        <p:spPr bwMode="auto">
          <a:xfrm>
            <a:off x="3635375" y="4464050"/>
            <a:ext cx="47703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halkboard"/>
                <a:cs typeface="Chalkboard"/>
              </a:rPr>
              <a:t>Separazione della fase solida per centrifugazione</a:t>
            </a:r>
            <a:endParaRPr lang="en-US" sz="1600">
              <a:latin typeface="Chalkboard"/>
              <a:cs typeface="Chalkboard"/>
            </a:endParaRPr>
          </a:p>
        </p:txBody>
      </p:sp>
      <p:sp>
        <p:nvSpPr>
          <p:cNvPr id="90126" name="Rectangle 121"/>
          <p:cNvSpPr>
            <a:spLocks noChangeArrowheads="1"/>
          </p:cNvSpPr>
          <p:nvPr/>
        </p:nvSpPr>
        <p:spPr bwMode="auto">
          <a:xfrm>
            <a:off x="3635375" y="4824413"/>
            <a:ext cx="482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halkboard"/>
                <a:cs typeface="Chalkboard"/>
              </a:rPr>
              <a:t>Allontanamento del surnatante e lavaggio del CdS </a:t>
            </a:r>
            <a:endParaRPr lang="en-US" sz="1600">
              <a:latin typeface="Chalkboard"/>
              <a:cs typeface="Chalkboard"/>
            </a:endParaRPr>
          </a:p>
        </p:txBody>
      </p:sp>
      <p:sp>
        <p:nvSpPr>
          <p:cNvPr id="90127" name="Rectangle 122"/>
          <p:cNvSpPr>
            <a:spLocks noChangeArrowheads="1"/>
          </p:cNvSpPr>
          <p:nvPr/>
        </p:nvSpPr>
        <p:spPr bwMode="auto">
          <a:xfrm>
            <a:off x="3635375" y="5256213"/>
            <a:ext cx="4533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halkboard"/>
                <a:cs typeface="Chalkboard"/>
              </a:rPr>
              <a:t>Ossidazione del CdS con H</a:t>
            </a:r>
            <a:r>
              <a:rPr lang="it-IT" sz="1600" baseline="-25000">
                <a:latin typeface="Chalkboard"/>
                <a:cs typeface="Chalkboard"/>
              </a:rPr>
              <a:t>2</a:t>
            </a:r>
            <a:r>
              <a:rPr lang="it-IT" sz="1600">
                <a:latin typeface="Chalkboard"/>
                <a:cs typeface="Chalkboard"/>
              </a:rPr>
              <a:t>O</a:t>
            </a:r>
            <a:r>
              <a:rPr lang="it-IT" sz="1600" baseline="-25000">
                <a:latin typeface="Chalkboard"/>
                <a:cs typeface="Chalkboard"/>
              </a:rPr>
              <a:t>2</a:t>
            </a:r>
            <a:r>
              <a:rPr lang="it-IT" sz="1600">
                <a:latin typeface="Chalkboard"/>
                <a:cs typeface="Chalkboard"/>
              </a:rPr>
              <a:t> al 30% per 48 h</a:t>
            </a:r>
            <a:endParaRPr lang="en-US" sz="1600">
              <a:latin typeface="Chalkboard"/>
              <a:cs typeface="Chalkboard"/>
            </a:endParaRPr>
          </a:p>
        </p:txBody>
      </p:sp>
      <p:sp>
        <p:nvSpPr>
          <p:cNvPr id="90128" name="Rectangle 126"/>
          <p:cNvSpPr>
            <a:spLocks noChangeArrowheads="1"/>
          </p:cNvSpPr>
          <p:nvPr/>
        </p:nvSpPr>
        <p:spPr bwMode="auto">
          <a:xfrm>
            <a:off x="3635375" y="5688013"/>
            <a:ext cx="45075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halkboard"/>
                <a:cs typeface="Chalkboard"/>
              </a:rPr>
              <a:t>Analisi cromatografica del solfuro come solfato</a:t>
            </a:r>
            <a:endParaRPr lang="en-US" sz="1600">
              <a:latin typeface="Chalkboard"/>
              <a:cs typeface="Chalkboard"/>
            </a:endParaRPr>
          </a:p>
        </p:txBody>
      </p:sp>
      <p:sp>
        <p:nvSpPr>
          <p:cNvPr id="90129" name="Rectangle 127" descr="img1"/>
          <p:cNvSpPr>
            <a:spLocks noChangeArrowheads="1"/>
          </p:cNvSpPr>
          <p:nvPr/>
        </p:nvSpPr>
        <p:spPr bwMode="auto">
          <a:xfrm>
            <a:off x="107950" y="692150"/>
            <a:ext cx="3348038" cy="59769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5384800" y="6259513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 dirty="0">
                <a:latin typeface="Chalkboard"/>
                <a:cs typeface="Chalkboard"/>
              </a:rPr>
              <a:t>SO</a:t>
            </a:r>
            <a:r>
              <a:rPr lang="it-IT" b="1" baseline="-25000" dirty="0">
                <a:latin typeface="Chalkboard"/>
                <a:cs typeface="Chalkboard"/>
              </a:rPr>
              <a:t>4</a:t>
            </a:r>
            <a:r>
              <a:rPr lang="it-IT" b="1" baseline="30000" dirty="0">
                <a:latin typeface="Chalkboard"/>
                <a:cs typeface="Chalkboard"/>
              </a:rPr>
              <a:t>2-</a:t>
            </a:r>
            <a:r>
              <a:rPr lang="it-IT" b="1" dirty="0">
                <a:latin typeface="Chalkboard"/>
                <a:cs typeface="Chalkboard"/>
              </a:rPr>
              <a:t> </a:t>
            </a:r>
            <a:r>
              <a:rPr lang="it-IT" b="1" dirty="0">
                <a:latin typeface="Chalkboard"/>
                <a:cs typeface="Chalkboard"/>
                <a:sym typeface="Wingdings" charset="2"/>
              </a:rPr>
              <a:t> </a:t>
            </a:r>
            <a:r>
              <a:rPr lang="it-IT" b="1" dirty="0">
                <a:latin typeface="Symbol" charset="2"/>
                <a:ea typeface="Symbol" charset="2"/>
                <a:cs typeface="Symbol" charset="2"/>
                <a:sym typeface="Wingdings" charset="2"/>
              </a:rPr>
              <a:t>S</a:t>
            </a:r>
            <a:r>
              <a:rPr lang="it-IT" b="1" dirty="0">
                <a:latin typeface="Chalkboard"/>
                <a:cs typeface="Chalkboard"/>
                <a:sym typeface="Wingdings" charset="2"/>
              </a:rPr>
              <a:t>S</a:t>
            </a:r>
            <a:r>
              <a:rPr lang="it-IT" b="1" baseline="30000" dirty="0">
                <a:latin typeface="Chalkboard"/>
                <a:cs typeface="Chalkboard"/>
                <a:sym typeface="Wingdings" charset="2"/>
              </a:rPr>
              <a:t>II-</a:t>
            </a:r>
            <a:endParaRPr lang="it-IT" b="1" baseline="30000" dirty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1219200" y="408249"/>
            <a:ext cx="6781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Chalkboard"/>
                <a:cs typeface="Chalkboard"/>
              </a:rPr>
              <a:t>Estrazioni</a:t>
            </a:r>
            <a:r>
              <a:rPr lang="en-US" sz="32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halkboard"/>
                <a:cs typeface="Chalkboard"/>
              </a:rPr>
              <a:t>sequenziali</a:t>
            </a:r>
            <a:endParaRPr lang="en-US" sz="32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304800" y="1630624"/>
            <a:ext cx="8382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CC66"/>
                </a:solidFill>
                <a:latin typeface="Chalkboard"/>
                <a:cs typeface="Chalkboard"/>
              </a:rPr>
              <a:t>Determinate rocce o suoli sono costituite da più fasi mineralogiche o organiche che possono essere rimosse selettivamente, utilizzando diverse metodologie di ESTRAZIONE.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CC66"/>
                </a:solidFill>
                <a:latin typeface="Chalkboard"/>
                <a:cs typeface="Chalkboard"/>
              </a:rPr>
              <a:t>La procedura di estrazione deve essere sviluppata in modo da minimizzare le “asportazioni” di analiti da più fasi!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1066800" y="76200"/>
            <a:ext cx="6781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Chalkboard"/>
                <a:cs typeface="Chalkboard"/>
              </a:rPr>
              <a:t>Estrazioni</a:t>
            </a:r>
            <a:r>
              <a:rPr lang="en-US" sz="3200" b="1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halkboard"/>
                <a:cs typeface="Chalkboard"/>
              </a:rPr>
              <a:t>sequenziali</a:t>
            </a:r>
            <a:endParaRPr lang="en-US" sz="32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90115" name="Picture 4" descr=" dirt1.jpg                                                      00028802Macintosh HD                   BB759C4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Line 5"/>
          <p:cNvSpPr>
            <a:spLocks noChangeShapeType="1"/>
          </p:cNvSpPr>
          <p:nvPr/>
        </p:nvSpPr>
        <p:spPr bwMode="auto">
          <a:xfrm flipV="1">
            <a:off x="2133600" y="1143000"/>
            <a:ext cx="205740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7" name="Line 6"/>
          <p:cNvSpPr>
            <a:spLocks noChangeShapeType="1"/>
          </p:cNvSpPr>
          <p:nvPr/>
        </p:nvSpPr>
        <p:spPr bwMode="auto">
          <a:xfrm flipV="1">
            <a:off x="2133600" y="1905000"/>
            <a:ext cx="2057400" cy="1066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8" name="Line 7"/>
          <p:cNvSpPr>
            <a:spLocks noChangeShapeType="1"/>
          </p:cNvSpPr>
          <p:nvPr/>
        </p:nvSpPr>
        <p:spPr bwMode="auto">
          <a:xfrm>
            <a:off x="1447800" y="3124200"/>
            <a:ext cx="228600" cy="2819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9" name="Line 8"/>
          <p:cNvSpPr>
            <a:spLocks noChangeShapeType="1"/>
          </p:cNvSpPr>
          <p:nvPr/>
        </p:nvSpPr>
        <p:spPr bwMode="auto">
          <a:xfrm>
            <a:off x="1828800" y="3429000"/>
            <a:ext cx="1600200" cy="1981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20" name="Line 10"/>
          <p:cNvSpPr>
            <a:spLocks noChangeShapeType="1"/>
          </p:cNvSpPr>
          <p:nvPr/>
        </p:nvSpPr>
        <p:spPr bwMode="auto">
          <a:xfrm>
            <a:off x="2438400" y="3429000"/>
            <a:ext cx="190500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21" name="Text Box 11"/>
          <p:cNvSpPr txBox="1">
            <a:spLocks noChangeArrowheads="1"/>
          </p:cNvSpPr>
          <p:nvPr/>
        </p:nvSpPr>
        <p:spPr bwMode="auto">
          <a:xfrm>
            <a:off x="4419600" y="4343400"/>
            <a:ext cx="411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Chalkboard"/>
                <a:cs typeface="Chalkboard"/>
              </a:rPr>
              <a:t>Sostanza Organica: determinazione per calcinazione a 500 °C o estrazione con H</a:t>
            </a:r>
            <a:r>
              <a:rPr lang="en-US" sz="2000" baseline="-25000">
                <a:solidFill>
                  <a:schemeClr val="bg1"/>
                </a:solidFill>
                <a:latin typeface="Chalkboard"/>
                <a:cs typeface="Chalkboard"/>
              </a:rPr>
              <a:t>2</a:t>
            </a:r>
            <a:r>
              <a:rPr lang="en-US" sz="2000">
                <a:solidFill>
                  <a:schemeClr val="bg1"/>
                </a:solidFill>
                <a:latin typeface="Chalkboard"/>
                <a:cs typeface="Chalkboard"/>
              </a:rPr>
              <a:t>O</a:t>
            </a:r>
            <a:r>
              <a:rPr lang="en-US" sz="2000" baseline="-25000">
                <a:solidFill>
                  <a:schemeClr val="bg1"/>
                </a:solidFill>
                <a:latin typeface="Chalkboard"/>
                <a:cs typeface="Chalkboard"/>
              </a:rPr>
              <a:t>2</a:t>
            </a:r>
          </a:p>
        </p:txBody>
      </p:sp>
      <p:sp>
        <p:nvSpPr>
          <p:cNvPr id="90122" name="Rectangle 12"/>
          <p:cNvSpPr>
            <a:spLocks noChangeArrowheads="1"/>
          </p:cNvSpPr>
          <p:nvPr/>
        </p:nvSpPr>
        <p:spPr bwMode="auto">
          <a:xfrm>
            <a:off x="4267200" y="914400"/>
            <a:ext cx="34862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halkboard"/>
                <a:cs typeface="Chalkboard"/>
              </a:rPr>
              <a:t>Sali solubili: estrazione con H</a:t>
            </a:r>
            <a:r>
              <a:rPr lang="en-US" baseline="-25000">
                <a:solidFill>
                  <a:schemeClr val="bg1"/>
                </a:solidFill>
                <a:latin typeface="Chalkboard"/>
                <a:cs typeface="Chalkboard"/>
              </a:rPr>
              <a:t>2</a:t>
            </a:r>
            <a:r>
              <a:rPr lang="en-US">
                <a:solidFill>
                  <a:schemeClr val="bg1"/>
                </a:solidFill>
                <a:latin typeface="Chalkboard"/>
                <a:cs typeface="Chalkboard"/>
              </a:rPr>
              <a:t>O</a:t>
            </a:r>
          </a:p>
        </p:txBody>
      </p:sp>
      <p:sp>
        <p:nvSpPr>
          <p:cNvPr id="90123" name="Rectangle 13"/>
          <p:cNvSpPr>
            <a:spLocks noChangeArrowheads="1"/>
          </p:cNvSpPr>
          <p:nvPr/>
        </p:nvSpPr>
        <p:spPr bwMode="auto">
          <a:xfrm>
            <a:off x="4343400" y="1524000"/>
            <a:ext cx="3385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halkboard"/>
                <a:cs typeface="Chalkboard"/>
              </a:rPr>
              <a:t>Frazione bio-disponibile: EDTA, </a:t>
            </a:r>
          </a:p>
        </p:txBody>
      </p:sp>
      <p:sp>
        <p:nvSpPr>
          <p:cNvPr id="90124" name="Rectangle 14"/>
          <p:cNvSpPr>
            <a:spLocks noChangeArrowheads="1"/>
          </p:cNvSpPr>
          <p:nvPr/>
        </p:nvSpPr>
        <p:spPr bwMode="auto">
          <a:xfrm>
            <a:off x="4495800" y="19050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Chalkboard"/>
                <a:cs typeface="Chalkboard"/>
              </a:rPr>
              <a:t>Acido etilendiamminotetraacetico è un acido carbossilico</a:t>
            </a:r>
          </a:p>
        </p:txBody>
      </p:sp>
      <p:pic>
        <p:nvPicPr>
          <p:cNvPr id="90125" name="Picture 15" descr="180px-EDTA_struttura.png                                       00028802Macintosh HD                   BB759C4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90800"/>
            <a:ext cx="2209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Picture 16" descr="EDTA_metallo.png                                               00028802Macintosh HD                   BB759C4F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981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7" name="Line 17"/>
          <p:cNvSpPr>
            <a:spLocks noChangeShapeType="1"/>
          </p:cNvSpPr>
          <p:nvPr/>
        </p:nvSpPr>
        <p:spPr bwMode="auto">
          <a:xfrm flipV="1">
            <a:off x="5943600" y="34290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28" name="Text Box 18"/>
          <p:cNvSpPr txBox="1">
            <a:spLocks noChangeArrowheads="1"/>
          </p:cNvSpPr>
          <p:nvPr/>
        </p:nvSpPr>
        <p:spPr bwMode="auto">
          <a:xfrm>
            <a:off x="3505200" y="5475288"/>
            <a:ext cx="563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Chalkboard"/>
                <a:cs typeface="Chalkboard"/>
              </a:rPr>
              <a:t>Frazione Carbonatica: estrazione con CH</a:t>
            </a:r>
            <a:r>
              <a:rPr lang="en-US" sz="1800" baseline="-25000">
                <a:solidFill>
                  <a:schemeClr val="bg1"/>
                </a:solidFill>
                <a:latin typeface="Chalkboard"/>
                <a:cs typeface="Chalkboard"/>
              </a:rPr>
              <a:t>3</a:t>
            </a:r>
            <a:r>
              <a:rPr lang="en-US" sz="1800">
                <a:solidFill>
                  <a:schemeClr val="bg1"/>
                </a:solidFill>
                <a:latin typeface="Chalkboard"/>
                <a:cs typeface="Chalkboard"/>
              </a:rPr>
              <a:t>COOH</a:t>
            </a:r>
            <a:endParaRPr lang="en-US" sz="1800" baseline="-2500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90129" name="Text Box 19"/>
          <p:cNvSpPr txBox="1">
            <a:spLocks noChangeArrowheads="1"/>
          </p:cNvSpPr>
          <p:nvPr/>
        </p:nvSpPr>
        <p:spPr bwMode="auto">
          <a:xfrm>
            <a:off x="457200" y="6065838"/>
            <a:ext cx="563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Chalkboard"/>
                <a:cs typeface="Chalkboard"/>
              </a:rPr>
              <a:t>Frazione Silicatica: estrazione con HClO</a:t>
            </a:r>
            <a:r>
              <a:rPr lang="en-US" sz="1800" baseline="-25000">
                <a:solidFill>
                  <a:schemeClr val="bg1"/>
                </a:solidFill>
                <a:latin typeface="Chalkboard"/>
                <a:cs typeface="Chalkboard"/>
              </a:rPr>
              <a:t>4</a:t>
            </a:r>
            <a:r>
              <a:rPr lang="en-US" sz="1800">
                <a:solidFill>
                  <a:schemeClr val="bg1"/>
                </a:solidFill>
                <a:latin typeface="Chalkboard"/>
                <a:cs typeface="Chalkboard"/>
              </a:rPr>
              <a:t>, HF, HCl</a:t>
            </a:r>
            <a:endParaRPr lang="en-US" sz="1800" baseline="-2500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90130" name="Rectangle 20"/>
          <p:cNvSpPr>
            <a:spLocks noChangeArrowheads="1"/>
          </p:cNvSpPr>
          <p:nvPr/>
        </p:nvSpPr>
        <p:spPr bwMode="auto">
          <a:xfrm>
            <a:off x="228600" y="685800"/>
            <a:ext cx="3454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CC66"/>
                </a:solidFill>
                <a:latin typeface="Chalkboard"/>
                <a:cs typeface="Chalkboard"/>
              </a:rPr>
              <a:t>1-2 g di materiale in polvere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467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  <a:latin typeface="Chalkboard"/>
                <a:cs typeface="Chalkboard"/>
              </a:rPr>
              <a:t>Come </a:t>
            </a:r>
            <a:r>
              <a:rPr lang="en-US" sz="2200" b="1" dirty="0" err="1">
                <a:solidFill>
                  <a:schemeClr val="bg1"/>
                </a:solidFill>
                <a:latin typeface="Chalkboard"/>
                <a:cs typeface="Chalkboard"/>
              </a:rPr>
              <a:t>calcolare</a:t>
            </a:r>
            <a:r>
              <a:rPr lang="en-US" sz="2200" b="1" dirty="0">
                <a:solidFill>
                  <a:schemeClr val="bg1"/>
                </a:solidFill>
                <a:latin typeface="Chalkboard"/>
                <a:cs typeface="Chalkboard"/>
              </a:rPr>
              <a:t> la </a:t>
            </a:r>
            <a:r>
              <a:rPr lang="en-US" sz="2200" b="1" dirty="0" err="1">
                <a:solidFill>
                  <a:schemeClr val="bg1"/>
                </a:solidFill>
                <a:latin typeface="Chalkboard"/>
                <a:cs typeface="Chalkboard"/>
              </a:rPr>
              <a:t>concentrazione</a:t>
            </a:r>
            <a:r>
              <a:rPr lang="en-US" sz="2200" b="1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halkboard"/>
                <a:cs typeface="Chalkboard"/>
              </a:rPr>
              <a:t>di</a:t>
            </a:r>
            <a:r>
              <a:rPr lang="en-US" sz="2200" b="1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halkboard"/>
                <a:cs typeface="Chalkboard"/>
              </a:rPr>
              <a:t>un’analita</a:t>
            </a:r>
            <a:r>
              <a:rPr lang="en-US" sz="2200" b="1" dirty="0">
                <a:solidFill>
                  <a:schemeClr val="bg1"/>
                </a:solidFill>
                <a:latin typeface="Chalkboard"/>
                <a:cs typeface="Chalkboard"/>
              </a:rPr>
              <a:t> per </a:t>
            </a:r>
            <a:r>
              <a:rPr lang="en-US" sz="2200" b="1" dirty="0" err="1">
                <a:solidFill>
                  <a:schemeClr val="bg1"/>
                </a:solidFill>
                <a:latin typeface="Chalkboard"/>
                <a:cs typeface="Chalkboard"/>
              </a:rPr>
              <a:t>una</a:t>
            </a:r>
            <a:r>
              <a:rPr lang="en-US" sz="2200" b="1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halkboard"/>
                <a:cs typeface="Chalkboard"/>
              </a:rPr>
              <a:t>determinazione</a:t>
            </a:r>
            <a:r>
              <a:rPr lang="en-US" sz="2200" b="1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halkboard"/>
                <a:cs typeface="Chalkboard"/>
              </a:rPr>
              <a:t>chimica</a:t>
            </a:r>
            <a:r>
              <a:rPr lang="en-US" sz="2200" b="1" dirty="0">
                <a:solidFill>
                  <a:schemeClr val="bg1"/>
                </a:solidFill>
                <a:latin typeface="Chalkboard"/>
                <a:cs typeface="Chalkboard"/>
              </a:rPr>
              <a:t> per via </a:t>
            </a:r>
            <a:r>
              <a:rPr lang="en-US" sz="2200" b="1" dirty="0" err="1">
                <a:solidFill>
                  <a:schemeClr val="bg1"/>
                </a:solidFill>
                <a:latin typeface="Chalkboard"/>
                <a:cs typeface="Chalkboard"/>
              </a:rPr>
              <a:t>umida</a:t>
            </a:r>
            <a:r>
              <a:rPr lang="en-US" sz="2200" b="1" dirty="0">
                <a:solidFill>
                  <a:schemeClr val="bg1"/>
                </a:solidFill>
                <a:latin typeface="Chalkboard"/>
                <a:cs typeface="Chalkboard"/>
              </a:rPr>
              <a:t>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8458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Chalkboard"/>
                <a:cs typeface="Chalkboard"/>
              </a:rPr>
              <a:t>Ad esempio, supponiamo di solubilizzare 0.2 g di roccia e il volume finale dopo la procedura di dissoluzione completa (HClO</a:t>
            </a:r>
            <a:r>
              <a:rPr lang="en-US" sz="2200" b="1" baseline="-25000">
                <a:solidFill>
                  <a:srgbClr val="FFFF00"/>
                </a:solidFill>
                <a:latin typeface="Chalkboard"/>
                <a:cs typeface="Chalkboard"/>
              </a:rPr>
              <a:t>4</a:t>
            </a:r>
            <a:r>
              <a:rPr lang="en-US" sz="2200" b="1">
                <a:solidFill>
                  <a:srgbClr val="FFFF00"/>
                </a:solidFill>
                <a:latin typeface="Chalkboard"/>
                <a:cs typeface="Chalkboard"/>
              </a:rPr>
              <a:t>-HF-HCl) SIA STATO FISSATO in 100 mL (ABBIAMO BISOGNO DI UN VOLUME FINALE DI RIFERIMENTO). In questa soluzione, sono stati determinati 55 ppm (o mg/kg) di Na. </a:t>
            </a:r>
          </a:p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Chalkboard"/>
                <a:cs typeface="Chalkboard"/>
              </a:rPr>
              <a:t>Quanto Na</a:t>
            </a:r>
            <a:r>
              <a:rPr lang="en-US" sz="2200" b="1" baseline="-2500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200" b="1">
                <a:solidFill>
                  <a:srgbClr val="FFFF00"/>
                </a:solidFill>
                <a:latin typeface="Chalkboard"/>
                <a:cs typeface="Chalkboard"/>
              </a:rPr>
              <a:t>O abbiamo nella roccia?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52772" y="5158235"/>
            <a:ext cx="930986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Chalkboard"/>
                <a:cs typeface="Chalkboard"/>
              </a:rPr>
              <a:t>0.2 g --&gt; 100 mL = 1/500, quindi: 55 mg/kg *500</a:t>
            </a:r>
          </a:p>
          <a:p>
            <a:pPr algn="ctr"/>
            <a:r>
              <a:rPr lang="en-US" sz="3000" b="1">
                <a:solidFill>
                  <a:srgbClr val="FFFF00"/>
                </a:solidFill>
                <a:latin typeface="Chalkboard"/>
                <a:cs typeface="Chalkboard"/>
              </a:rPr>
              <a:t>Da cui 27500 mg/kg di Na nella roccia. Pertanto,</a:t>
            </a:r>
          </a:p>
          <a:p>
            <a:pPr algn="ctr"/>
            <a:r>
              <a:rPr lang="en-US" sz="3000" b="1">
                <a:solidFill>
                  <a:srgbClr val="FFFF00"/>
                </a:solidFill>
                <a:latin typeface="Chalkboard"/>
                <a:cs typeface="Chalkboard"/>
              </a:rPr>
              <a:t>1.347 (Na</a:t>
            </a:r>
            <a:r>
              <a:rPr lang="en-US" sz="3000" b="1" baseline="-2500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3000" b="1">
                <a:solidFill>
                  <a:srgbClr val="FFFF00"/>
                </a:solidFill>
                <a:latin typeface="Chalkboard"/>
                <a:cs typeface="Chalkboard"/>
              </a:rPr>
              <a:t>O/2Na) * 27500 = 37042.5 = 3.70 % Na</a:t>
            </a:r>
            <a:r>
              <a:rPr lang="en-US" sz="3000" b="1" baseline="-2500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3000" b="1">
                <a:solidFill>
                  <a:srgbClr val="FFFF00"/>
                </a:solidFill>
                <a:latin typeface="Chalkboard"/>
                <a:cs typeface="Chalkboard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CC66"/>
                </a:solidFill>
                <a:latin typeface="Chalkboard"/>
                <a:cs typeface="Chalkboard"/>
              </a:rPr>
              <a:t>Come </a:t>
            </a:r>
            <a:r>
              <a:rPr lang="en-US" sz="2800" b="1" dirty="0" err="1">
                <a:solidFill>
                  <a:srgbClr val="FFCC66"/>
                </a:solidFill>
                <a:latin typeface="Chalkboard"/>
                <a:cs typeface="Chalkboard"/>
              </a:rPr>
              <a:t>calcolo</a:t>
            </a:r>
            <a:r>
              <a:rPr lang="en-US" sz="2800" b="1" dirty="0">
                <a:solidFill>
                  <a:srgbClr val="FFCC66"/>
                </a:solidFill>
                <a:latin typeface="Chalkboard"/>
                <a:cs typeface="Chalkboard"/>
              </a:rPr>
              <a:t> le </a:t>
            </a:r>
            <a:r>
              <a:rPr lang="en-US" sz="2800" b="1" dirty="0" err="1">
                <a:solidFill>
                  <a:srgbClr val="FFCC66"/>
                </a:solidFill>
                <a:latin typeface="Chalkboard"/>
                <a:cs typeface="Chalkboard"/>
              </a:rPr>
              <a:t>varie</a:t>
            </a:r>
            <a:r>
              <a:rPr lang="en-US" sz="2800" b="1" dirty="0">
                <a:solidFill>
                  <a:srgbClr val="FFCC66"/>
                </a:solidFill>
                <a:latin typeface="Chalkboard"/>
                <a:cs typeface="Chalkboard"/>
              </a:rPr>
              <a:t> </a:t>
            </a:r>
            <a:r>
              <a:rPr lang="en-US" sz="2800" b="1" dirty="0" err="1">
                <a:solidFill>
                  <a:srgbClr val="FFCC66"/>
                </a:solidFill>
                <a:latin typeface="Chalkboard"/>
                <a:cs typeface="Chalkboard"/>
              </a:rPr>
              <a:t>aliquote</a:t>
            </a:r>
            <a:r>
              <a:rPr lang="en-US" sz="2800" b="1" dirty="0">
                <a:solidFill>
                  <a:srgbClr val="FFCC66"/>
                </a:solidFill>
                <a:latin typeface="Chalkboard"/>
                <a:cs typeface="Chalkboard"/>
              </a:rPr>
              <a:t> </a:t>
            </a:r>
            <a:r>
              <a:rPr lang="en-US" sz="2800" b="1" dirty="0" err="1">
                <a:solidFill>
                  <a:srgbClr val="FFCC66"/>
                </a:solidFill>
                <a:latin typeface="Chalkboard"/>
                <a:cs typeface="Chalkboard"/>
              </a:rPr>
              <a:t>di</a:t>
            </a:r>
            <a:r>
              <a:rPr lang="en-US" sz="2800" b="1" dirty="0">
                <a:solidFill>
                  <a:srgbClr val="FFCC66"/>
                </a:solidFill>
                <a:latin typeface="Chalkboard"/>
                <a:cs typeface="Chalkboard"/>
              </a:rPr>
              <a:t> </a:t>
            </a:r>
            <a:r>
              <a:rPr lang="en-US" sz="2800" b="1" dirty="0" err="1">
                <a:solidFill>
                  <a:srgbClr val="FFCC66"/>
                </a:solidFill>
                <a:latin typeface="Chalkboard"/>
                <a:cs typeface="Chalkboard"/>
              </a:rPr>
              <a:t>un’estrazione</a:t>
            </a:r>
            <a:r>
              <a:rPr lang="en-US" sz="2800" b="1" dirty="0">
                <a:solidFill>
                  <a:srgbClr val="FFCC66"/>
                </a:solidFill>
                <a:latin typeface="Chalkboard"/>
                <a:cs typeface="Chalkboard"/>
              </a:rPr>
              <a:t> </a:t>
            </a:r>
            <a:r>
              <a:rPr lang="en-US" sz="2800" b="1" dirty="0" err="1">
                <a:solidFill>
                  <a:srgbClr val="FFCC66"/>
                </a:solidFill>
                <a:latin typeface="Chalkboard"/>
                <a:cs typeface="Chalkboard"/>
              </a:rPr>
              <a:t>sequenziale</a:t>
            </a:r>
            <a:r>
              <a:rPr lang="en-US" sz="2800" b="1" dirty="0">
                <a:solidFill>
                  <a:srgbClr val="FFCC66"/>
                </a:solidFill>
                <a:latin typeface="Chalkboard"/>
                <a:cs typeface="Chalkboard"/>
              </a:rPr>
              <a:t>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31579" y="2362200"/>
            <a:ext cx="49423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Times" charset="0"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Chalkboard"/>
                <a:cs typeface="Chalkboard"/>
              </a:rPr>
              <a:t>Sali solubili</a:t>
            </a:r>
          </a:p>
          <a:p>
            <a:pPr marL="457200" indent="-457200" algn="ctr">
              <a:buFont typeface="Times" charset="0"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Chalkboard"/>
                <a:cs typeface="Chalkboard"/>
              </a:rPr>
              <a:t>Frazione bio-disponibile</a:t>
            </a:r>
          </a:p>
          <a:p>
            <a:pPr marL="457200" indent="-457200" algn="ctr">
              <a:buFont typeface="Times" charset="0"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Chalkboard"/>
                <a:cs typeface="Chalkboard"/>
              </a:rPr>
              <a:t>Carbonati</a:t>
            </a:r>
          </a:p>
          <a:p>
            <a:pPr marL="457200" indent="-457200" algn="ctr">
              <a:buFont typeface="Times" charset="0"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Chalkboard"/>
                <a:cs typeface="Chalkboard"/>
              </a:rPr>
              <a:t>Solfuri</a:t>
            </a:r>
          </a:p>
          <a:p>
            <a:pPr marL="457200" indent="-457200" algn="ctr">
              <a:buFont typeface="Times" charset="0"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Chalkboard"/>
                <a:cs typeface="Chalkboard"/>
              </a:rPr>
              <a:t>Silicati</a:t>
            </a:r>
          </a:p>
        </p:txBody>
      </p:sp>
      <p:grpSp>
        <p:nvGrpSpPr>
          <p:cNvPr id="2" name="Gruppo 6"/>
          <p:cNvGrpSpPr>
            <a:grpSpLocks/>
          </p:cNvGrpSpPr>
          <p:nvPr/>
        </p:nvGrpSpPr>
        <p:grpSpPr bwMode="auto">
          <a:xfrm>
            <a:off x="5715001" y="1524000"/>
            <a:ext cx="3183138" cy="3504113"/>
            <a:chOff x="5943600" y="1600200"/>
            <a:chExt cx="3183571" cy="3504688"/>
          </a:xfrm>
        </p:grpSpPr>
        <p:sp>
          <p:nvSpPr>
            <p:cNvPr id="15365" name="Rettangolo 3"/>
            <p:cNvSpPr>
              <a:spLocks noChangeArrowheads="1"/>
            </p:cNvSpPr>
            <p:nvPr/>
          </p:nvSpPr>
          <p:spPr bwMode="auto">
            <a:xfrm>
              <a:off x="5943600" y="1981200"/>
              <a:ext cx="1367894" cy="304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Chalkboard"/>
                  <a:cs typeface="Chalkboard"/>
                </a:rPr>
                <a:t>1.00 g</a:t>
              </a:r>
            </a:p>
            <a:p>
              <a:r>
                <a:rPr lang="en-US" sz="3200" b="1">
                  <a:solidFill>
                    <a:schemeClr val="bg1"/>
                  </a:solidFill>
                  <a:latin typeface="Chalkboard"/>
                  <a:cs typeface="Chalkboard"/>
                </a:rPr>
                <a:t>0.95 g</a:t>
              </a:r>
            </a:p>
            <a:p>
              <a:r>
                <a:rPr lang="en-US" sz="3200" b="1">
                  <a:solidFill>
                    <a:schemeClr val="bg1"/>
                  </a:solidFill>
                  <a:latin typeface="Chalkboard"/>
                  <a:cs typeface="Chalkboard"/>
                </a:rPr>
                <a:t>0.80 g</a:t>
              </a:r>
            </a:p>
            <a:p>
              <a:r>
                <a:rPr lang="en-US" sz="3200" b="1">
                  <a:solidFill>
                    <a:schemeClr val="bg1"/>
                  </a:solidFill>
                  <a:latin typeface="Chalkboard"/>
                  <a:cs typeface="Chalkboard"/>
                </a:rPr>
                <a:t>0.42 g</a:t>
              </a:r>
            </a:p>
            <a:p>
              <a:r>
                <a:rPr lang="en-US" sz="3200" b="1">
                  <a:solidFill>
                    <a:schemeClr val="bg1"/>
                  </a:solidFill>
                  <a:latin typeface="Chalkboard"/>
                  <a:cs typeface="Chalkboard"/>
                </a:rPr>
                <a:t>0.32 g</a:t>
              </a:r>
            </a:p>
            <a:p>
              <a:r>
                <a:rPr lang="en-US" sz="3200" b="1">
                  <a:solidFill>
                    <a:schemeClr val="bg1"/>
                  </a:solidFill>
                  <a:latin typeface="Chalkboard"/>
                  <a:cs typeface="Chalkboard"/>
                </a:rPr>
                <a:t>0.27 g</a:t>
              </a:r>
              <a:endParaRPr lang="it-IT" sz="3200">
                <a:solidFill>
                  <a:schemeClr val="bg1"/>
                </a:solidFill>
                <a:latin typeface="Chalkboard"/>
                <a:cs typeface="Chalkboard"/>
              </a:endParaRPr>
            </a:p>
          </p:txBody>
        </p:sp>
        <p:sp>
          <p:nvSpPr>
            <p:cNvPr id="15366" name="Rettangolo 4"/>
            <p:cNvSpPr>
              <a:spLocks noChangeArrowheads="1"/>
            </p:cNvSpPr>
            <p:nvPr/>
          </p:nvSpPr>
          <p:spPr bwMode="auto">
            <a:xfrm>
              <a:off x="7696200" y="1600200"/>
              <a:ext cx="928585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FFCC"/>
                  </a:solidFill>
                  <a:latin typeface="Chalkboard"/>
                  <a:cs typeface="Chalkboard"/>
                </a:rPr>
                <a:t>Volume</a:t>
              </a:r>
              <a:endParaRPr lang="it-IT">
                <a:solidFill>
                  <a:srgbClr val="CCFFCC"/>
                </a:solidFill>
                <a:latin typeface="Chalkboard"/>
                <a:cs typeface="Chalkboard"/>
              </a:endParaRPr>
            </a:p>
          </p:txBody>
        </p:sp>
        <p:sp>
          <p:nvSpPr>
            <p:cNvPr id="15367" name="Rettangolo 5"/>
            <p:cNvSpPr>
              <a:spLocks noChangeArrowheads="1"/>
            </p:cNvSpPr>
            <p:nvPr/>
          </p:nvSpPr>
          <p:spPr bwMode="auto">
            <a:xfrm>
              <a:off x="7634252" y="2057400"/>
              <a:ext cx="1492919" cy="304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3200" b="1">
                <a:solidFill>
                  <a:srgbClr val="CCFFCC"/>
                </a:solidFill>
                <a:latin typeface="Chalkboard"/>
                <a:cs typeface="Chalkboard"/>
              </a:endParaRPr>
            </a:p>
            <a:p>
              <a:r>
                <a:rPr lang="en-US" sz="3200" b="1">
                  <a:solidFill>
                    <a:srgbClr val="CCFFCC"/>
                  </a:solidFill>
                  <a:latin typeface="Chalkboard"/>
                  <a:cs typeface="Chalkboard"/>
                </a:rPr>
                <a:t>25 mL</a:t>
              </a:r>
            </a:p>
            <a:p>
              <a:r>
                <a:rPr lang="en-US" sz="3200" b="1">
                  <a:solidFill>
                    <a:srgbClr val="CCFFCC"/>
                  </a:solidFill>
                  <a:latin typeface="Chalkboard"/>
                  <a:cs typeface="Chalkboard"/>
                </a:rPr>
                <a:t>50 mL</a:t>
              </a:r>
            </a:p>
            <a:p>
              <a:r>
                <a:rPr lang="en-US" sz="3200" b="1">
                  <a:solidFill>
                    <a:srgbClr val="CCFFCC"/>
                  </a:solidFill>
                  <a:latin typeface="Chalkboard"/>
                  <a:cs typeface="Chalkboard"/>
                </a:rPr>
                <a:t>50 mL</a:t>
              </a:r>
            </a:p>
            <a:p>
              <a:r>
                <a:rPr lang="en-US" sz="3200" b="1">
                  <a:solidFill>
                    <a:srgbClr val="CCFFCC"/>
                  </a:solidFill>
                  <a:latin typeface="Chalkboard"/>
                  <a:cs typeface="Chalkboard"/>
                </a:rPr>
                <a:t>50 mL</a:t>
              </a:r>
            </a:p>
            <a:p>
              <a:r>
                <a:rPr lang="en-US" sz="3200" b="1">
                  <a:solidFill>
                    <a:srgbClr val="CCFFCC"/>
                  </a:solidFill>
                  <a:latin typeface="Chalkboard"/>
                  <a:cs typeface="Chalkboard"/>
                </a:rPr>
                <a:t>100 mL</a:t>
              </a:r>
              <a:endParaRPr lang="it-IT" sz="3200">
                <a:solidFill>
                  <a:srgbClr val="CCFFCC"/>
                </a:solidFill>
                <a:latin typeface="Chalkboard"/>
                <a:cs typeface="Chalkboar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Estrazione con solvente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611188" y="1698625"/>
            <a:ext cx="7916862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SzPct val="50000"/>
              <a:buFont typeface="Wingdings" charset="2"/>
              <a:buNone/>
            </a:pPr>
            <a:r>
              <a:rPr lang="it-IT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Si tratta di una tecnica di </a:t>
            </a:r>
            <a:r>
              <a:rPr lang="it-IT" sz="2200" dirty="0" smtClean="0">
                <a:solidFill>
                  <a:srgbClr val="FFFF00"/>
                </a:solidFill>
                <a:effectLst/>
                <a:latin typeface="Chalkboard"/>
                <a:cs typeface="Chalkboard"/>
              </a:rPr>
              <a:t>pre-trattamento </a:t>
            </a:r>
            <a:r>
              <a:rPr lang="it-IT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molto comune, utilizzata in tutti i casi in cui non è necessaria o è anzi controindicata la solubilizzazione totale del campione. Permette di portare in soluzione selettivamente gli </a:t>
            </a:r>
            <a:r>
              <a:rPr lang="it-IT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analiti</a:t>
            </a:r>
            <a:r>
              <a:rPr lang="it-IT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di interesse, lasciando la matrice quasi intatta. Si effettua in contenitore chiuso ponendo il campione a contatto con un solvente con esso immiscibile, nel quale siano però solubili gli </a:t>
            </a:r>
            <a:r>
              <a:rPr lang="it-IT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analiti</a:t>
            </a:r>
            <a:r>
              <a:rPr lang="it-IT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. Si può avere:</a:t>
            </a:r>
            <a:endParaRPr lang="en-GB" sz="2200" dirty="0">
              <a:solidFill>
                <a:srgbClr val="FFFF00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611188" y="5036175"/>
            <a:ext cx="79168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96850" indent="-196850">
              <a:spcBef>
                <a:spcPct val="50000"/>
              </a:spcBef>
              <a:buSzPct val="50000"/>
              <a:buFont typeface="Wingdings" charset="2"/>
              <a:buChar char="l"/>
            </a:pP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Estrazione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liquido/liquido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se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sono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liquidi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sia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il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campione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sia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il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solvente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estraente</a:t>
            </a:r>
            <a:endParaRPr lang="en-GB" sz="2200" dirty="0">
              <a:solidFill>
                <a:srgbClr val="FFFF00"/>
              </a:solidFill>
              <a:effectLst/>
              <a:latin typeface="Chalkboard"/>
              <a:cs typeface="Chalkboard"/>
            </a:endParaRPr>
          </a:p>
          <a:p>
            <a:pPr marL="196850" indent="-196850">
              <a:spcBef>
                <a:spcPct val="50000"/>
              </a:spcBef>
              <a:buSzPct val="50000"/>
              <a:buFont typeface="Wingdings" charset="2"/>
              <a:buChar char="l"/>
            </a:pP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Estrazione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liquido/solido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se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effettua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con un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solvente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 smtClean="0">
                <a:solidFill>
                  <a:srgbClr val="FFFF00"/>
                </a:solidFill>
                <a:effectLst/>
                <a:latin typeface="Chalkboard"/>
                <a:cs typeface="Chalkboard"/>
              </a:rPr>
              <a:t>liquido</a:t>
            </a:r>
            <a:r>
              <a:rPr lang="en-GB" sz="2200" dirty="0" smtClean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su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un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campione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solido</a:t>
            </a:r>
            <a:endParaRPr lang="en-GB" sz="2200" dirty="0">
              <a:solidFill>
                <a:srgbClr val="FFFF00"/>
              </a:solidFill>
              <a:effectLst/>
              <a:latin typeface="Chalkboard"/>
              <a:cs typeface="Chalkboar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2"/>
          <p:cNvSpPr>
            <a:spLocks noChangeArrowheads="1"/>
          </p:cNvSpPr>
          <p:nvPr/>
        </p:nvSpPr>
        <p:spPr bwMode="auto">
          <a:xfrm>
            <a:off x="381000" y="1143000"/>
            <a:ext cx="3733800" cy="464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38175" y="1371600"/>
            <a:ext cx="3248025" cy="3581400"/>
            <a:chOff x="2082" y="720"/>
            <a:chExt cx="2046" cy="2256"/>
          </a:xfrm>
        </p:grpSpPr>
        <p:sp>
          <p:nvSpPr>
            <p:cNvPr id="46094" name="Freeform 55"/>
            <p:cNvSpPr>
              <a:spLocks/>
            </p:cNvSpPr>
            <p:nvPr/>
          </p:nvSpPr>
          <p:spPr bwMode="auto">
            <a:xfrm>
              <a:off x="3696" y="2736"/>
              <a:ext cx="432" cy="240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0000">
                <a:alpha val="69803"/>
              </a:srgbClr>
            </a:solidFill>
            <a:ln w="9525">
              <a:solidFill>
                <a:schemeClr val="tx1">
                  <a:alpha val="69803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95" name="Freeform 56"/>
            <p:cNvSpPr>
              <a:spLocks/>
            </p:cNvSpPr>
            <p:nvPr/>
          </p:nvSpPr>
          <p:spPr bwMode="auto">
            <a:xfrm>
              <a:off x="2303" y="1542"/>
              <a:ext cx="100" cy="171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9525">
              <a:solidFill>
                <a:schemeClr val="tx1">
                  <a:alpha val="42744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96" name="Line 57"/>
            <p:cNvSpPr>
              <a:spLocks noChangeShapeType="1"/>
            </p:cNvSpPr>
            <p:nvPr/>
          </p:nvSpPr>
          <p:spPr bwMode="auto">
            <a:xfrm>
              <a:off x="2247" y="861"/>
              <a:ext cx="7" cy="2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97" name="Text Box 58"/>
            <p:cNvSpPr txBox="1">
              <a:spLocks noChangeArrowheads="1"/>
            </p:cNvSpPr>
            <p:nvPr/>
          </p:nvSpPr>
          <p:spPr bwMode="auto">
            <a:xfrm>
              <a:off x="2082" y="2764"/>
              <a:ext cx="1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+5</a:t>
              </a:r>
            </a:p>
          </p:txBody>
        </p:sp>
        <p:sp>
          <p:nvSpPr>
            <p:cNvPr id="46098" name="Text Box 59"/>
            <p:cNvSpPr txBox="1">
              <a:spLocks noChangeArrowheads="1"/>
            </p:cNvSpPr>
            <p:nvPr/>
          </p:nvSpPr>
          <p:spPr bwMode="auto">
            <a:xfrm>
              <a:off x="2082" y="2526"/>
              <a:ext cx="1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+4</a:t>
              </a:r>
            </a:p>
          </p:txBody>
        </p:sp>
        <p:sp>
          <p:nvSpPr>
            <p:cNvPr id="46099" name="Text Box 60"/>
            <p:cNvSpPr txBox="1">
              <a:spLocks noChangeArrowheads="1"/>
            </p:cNvSpPr>
            <p:nvPr/>
          </p:nvSpPr>
          <p:spPr bwMode="auto">
            <a:xfrm>
              <a:off x="2082" y="2288"/>
              <a:ext cx="1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+3</a:t>
              </a:r>
            </a:p>
          </p:txBody>
        </p:sp>
        <p:sp>
          <p:nvSpPr>
            <p:cNvPr id="46100" name="Text Box 61"/>
            <p:cNvSpPr txBox="1">
              <a:spLocks noChangeArrowheads="1"/>
            </p:cNvSpPr>
            <p:nvPr/>
          </p:nvSpPr>
          <p:spPr bwMode="auto">
            <a:xfrm>
              <a:off x="2082" y="2050"/>
              <a:ext cx="1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+2</a:t>
              </a:r>
            </a:p>
          </p:txBody>
        </p:sp>
        <p:sp>
          <p:nvSpPr>
            <p:cNvPr id="46101" name="Text Box 62"/>
            <p:cNvSpPr txBox="1">
              <a:spLocks noChangeArrowheads="1"/>
            </p:cNvSpPr>
            <p:nvPr/>
          </p:nvSpPr>
          <p:spPr bwMode="auto">
            <a:xfrm>
              <a:off x="2082" y="1812"/>
              <a:ext cx="19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+1</a:t>
              </a:r>
            </a:p>
          </p:txBody>
        </p:sp>
        <p:sp>
          <p:nvSpPr>
            <p:cNvPr id="46102" name="Text Box 63"/>
            <p:cNvSpPr txBox="1">
              <a:spLocks noChangeArrowheads="1"/>
            </p:cNvSpPr>
            <p:nvPr/>
          </p:nvSpPr>
          <p:spPr bwMode="auto">
            <a:xfrm>
              <a:off x="2103" y="1574"/>
              <a:ext cx="9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0</a:t>
              </a:r>
            </a:p>
          </p:txBody>
        </p:sp>
        <p:sp>
          <p:nvSpPr>
            <p:cNvPr id="46103" name="Text Box 64"/>
            <p:cNvSpPr txBox="1">
              <a:spLocks noChangeArrowheads="1"/>
            </p:cNvSpPr>
            <p:nvPr/>
          </p:nvSpPr>
          <p:spPr bwMode="auto">
            <a:xfrm>
              <a:off x="2091" y="1336"/>
              <a:ext cx="15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-1</a:t>
              </a:r>
            </a:p>
          </p:txBody>
        </p:sp>
        <p:sp>
          <p:nvSpPr>
            <p:cNvPr id="46104" name="Text Box 65"/>
            <p:cNvSpPr txBox="1">
              <a:spLocks noChangeArrowheads="1"/>
            </p:cNvSpPr>
            <p:nvPr/>
          </p:nvSpPr>
          <p:spPr bwMode="auto">
            <a:xfrm>
              <a:off x="2091" y="859"/>
              <a:ext cx="15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-3</a:t>
              </a:r>
            </a:p>
          </p:txBody>
        </p:sp>
        <p:sp>
          <p:nvSpPr>
            <p:cNvPr id="46105" name="Text Box 66"/>
            <p:cNvSpPr txBox="1">
              <a:spLocks noChangeArrowheads="1"/>
            </p:cNvSpPr>
            <p:nvPr/>
          </p:nvSpPr>
          <p:spPr bwMode="auto">
            <a:xfrm>
              <a:off x="2091" y="1097"/>
              <a:ext cx="15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-2</a:t>
              </a:r>
            </a:p>
          </p:txBody>
        </p:sp>
        <p:sp>
          <p:nvSpPr>
            <p:cNvPr id="46106" name="Line 67"/>
            <p:cNvSpPr>
              <a:spLocks noChangeShapeType="1"/>
            </p:cNvSpPr>
            <p:nvPr/>
          </p:nvSpPr>
          <p:spPr bwMode="auto">
            <a:xfrm>
              <a:off x="2224" y="919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07" name="Line 68"/>
            <p:cNvSpPr>
              <a:spLocks noChangeShapeType="1"/>
            </p:cNvSpPr>
            <p:nvPr/>
          </p:nvSpPr>
          <p:spPr bwMode="auto">
            <a:xfrm>
              <a:off x="2224" y="1157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08" name="Line 69"/>
            <p:cNvSpPr>
              <a:spLocks noChangeShapeType="1"/>
            </p:cNvSpPr>
            <p:nvPr/>
          </p:nvSpPr>
          <p:spPr bwMode="auto">
            <a:xfrm>
              <a:off x="2224" y="1396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09" name="Line 70"/>
            <p:cNvSpPr>
              <a:spLocks noChangeShapeType="1"/>
            </p:cNvSpPr>
            <p:nvPr/>
          </p:nvSpPr>
          <p:spPr bwMode="auto">
            <a:xfrm>
              <a:off x="2224" y="1635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10" name="Line 71"/>
            <p:cNvSpPr>
              <a:spLocks noChangeShapeType="1"/>
            </p:cNvSpPr>
            <p:nvPr/>
          </p:nvSpPr>
          <p:spPr bwMode="auto">
            <a:xfrm>
              <a:off x="2224" y="1873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11" name="Line 72"/>
            <p:cNvSpPr>
              <a:spLocks noChangeShapeType="1"/>
            </p:cNvSpPr>
            <p:nvPr/>
          </p:nvSpPr>
          <p:spPr bwMode="auto">
            <a:xfrm>
              <a:off x="2224" y="2112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12" name="Line 73"/>
            <p:cNvSpPr>
              <a:spLocks noChangeShapeType="1"/>
            </p:cNvSpPr>
            <p:nvPr/>
          </p:nvSpPr>
          <p:spPr bwMode="auto">
            <a:xfrm>
              <a:off x="2224" y="2351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13" name="Line 74"/>
            <p:cNvSpPr>
              <a:spLocks noChangeShapeType="1"/>
            </p:cNvSpPr>
            <p:nvPr/>
          </p:nvSpPr>
          <p:spPr bwMode="auto">
            <a:xfrm>
              <a:off x="2224" y="2589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14" name="Text Box 75"/>
            <p:cNvSpPr txBox="1">
              <a:spLocks noChangeArrowheads="1"/>
            </p:cNvSpPr>
            <p:nvPr/>
          </p:nvSpPr>
          <p:spPr bwMode="auto">
            <a:xfrm>
              <a:off x="2295" y="869"/>
              <a:ext cx="40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Org-N</a:t>
              </a:r>
            </a:p>
          </p:txBody>
        </p:sp>
        <p:sp>
          <p:nvSpPr>
            <p:cNvPr id="46115" name="Freeform 76"/>
            <p:cNvSpPr>
              <a:spLocks/>
            </p:cNvSpPr>
            <p:nvPr/>
          </p:nvSpPr>
          <p:spPr bwMode="auto">
            <a:xfrm>
              <a:off x="2301" y="844"/>
              <a:ext cx="387" cy="212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803F">
                <a:alpha val="42744"/>
              </a:srgbClr>
            </a:solidFill>
            <a:ln w="9525">
              <a:solidFill>
                <a:schemeClr val="tx1">
                  <a:alpha val="42744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16" name="Text Box 77"/>
            <p:cNvSpPr txBox="1">
              <a:spLocks noChangeArrowheads="1"/>
            </p:cNvSpPr>
            <p:nvPr/>
          </p:nvSpPr>
          <p:spPr bwMode="auto">
            <a:xfrm>
              <a:off x="3632" y="846"/>
              <a:ext cx="35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NH</a:t>
              </a:r>
              <a:r>
                <a:rPr lang="en-US" sz="2100" baseline="-33000">
                  <a:latin typeface="Geneva" charset="0"/>
                </a:rPr>
                <a:t>4</a:t>
              </a:r>
              <a:r>
                <a:rPr lang="en-US" sz="2100" baseline="33000">
                  <a:latin typeface="Geneva" charset="0"/>
                </a:rPr>
                <a:t>+</a:t>
              </a:r>
            </a:p>
          </p:txBody>
        </p:sp>
        <p:sp>
          <p:nvSpPr>
            <p:cNvPr id="46117" name="Freeform 78"/>
            <p:cNvSpPr>
              <a:spLocks/>
            </p:cNvSpPr>
            <p:nvPr/>
          </p:nvSpPr>
          <p:spPr bwMode="auto">
            <a:xfrm>
              <a:off x="3528" y="843"/>
              <a:ext cx="456" cy="213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803F">
                <a:alpha val="42744"/>
              </a:srgbClr>
            </a:solidFill>
            <a:ln w="9525">
              <a:solidFill>
                <a:schemeClr val="tx1">
                  <a:alpha val="42744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18" name="Text Box 79"/>
            <p:cNvSpPr txBox="1">
              <a:spLocks noChangeArrowheads="1"/>
            </p:cNvSpPr>
            <p:nvPr/>
          </p:nvSpPr>
          <p:spPr bwMode="auto">
            <a:xfrm>
              <a:off x="2295" y="1559"/>
              <a:ext cx="17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N</a:t>
              </a:r>
              <a:r>
                <a:rPr lang="en-US" sz="2100" baseline="-33000">
                  <a:latin typeface="Geneva" charset="0"/>
                </a:rPr>
                <a:t>2</a:t>
              </a:r>
            </a:p>
          </p:txBody>
        </p:sp>
        <p:sp>
          <p:nvSpPr>
            <p:cNvPr id="46119" name="Text Box 80"/>
            <p:cNvSpPr txBox="1">
              <a:spLocks noChangeArrowheads="1"/>
            </p:cNvSpPr>
            <p:nvPr/>
          </p:nvSpPr>
          <p:spPr bwMode="auto">
            <a:xfrm>
              <a:off x="2609" y="1797"/>
              <a:ext cx="28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N</a:t>
              </a:r>
              <a:r>
                <a:rPr lang="en-US" sz="2100" baseline="-33000">
                  <a:latin typeface="Geneva" charset="0"/>
                </a:rPr>
                <a:t>2</a:t>
              </a:r>
              <a:r>
                <a:rPr lang="en-US" sz="1800">
                  <a:latin typeface="Geneva" charset="0"/>
                </a:rPr>
                <a:t>O</a:t>
              </a:r>
            </a:p>
          </p:txBody>
        </p:sp>
        <p:sp>
          <p:nvSpPr>
            <p:cNvPr id="46120" name="Freeform 81"/>
            <p:cNvSpPr>
              <a:spLocks/>
            </p:cNvSpPr>
            <p:nvPr/>
          </p:nvSpPr>
          <p:spPr bwMode="auto">
            <a:xfrm>
              <a:off x="2599" y="1785"/>
              <a:ext cx="281" cy="231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0000">
                <a:alpha val="14902"/>
              </a:srgbClr>
            </a:solidFill>
            <a:ln w="9525">
              <a:solidFill>
                <a:schemeClr val="tx1">
                  <a:alpha val="14902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21" name="Text Box 82"/>
            <p:cNvSpPr txBox="1">
              <a:spLocks noChangeArrowheads="1"/>
            </p:cNvSpPr>
            <p:nvPr/>
          </p:nvSpPr>
          <p:spPr bwMode="auto">
            <a:xfrm>
              <a:off x="3138" y="2050"/>
              <a:ext cx="20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NO</a:t>
              </a:r>
            </a:p>
          </p:txBody>
        </p:sp>
        <p:sp>
          <p:nvSpPr>
            <p:cNvPr id="46122" name="Freeform 83"/>
            <p:cNvSpPr>
              <a:spLocks/>
            </p:cNvSpPr>
            <p:nvPr/>
          </p:nvSpPr>
          <p:spPr bwMode="auto">
            <a:xfrm>
              <a:off x="3123" y="2020"/>
              <a:ext cx="285" cy="23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0000">
                <a:alpha val="32941"/>
              </a:srgbClr>
            </a:solidFill>
            <a:ln w="9525">
              <a:solidFill>
                <a:schemeClr val="tx1">
                  <a:alpha val="32941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23" name="Text Box 84"/>
            <p:cNvSpPr txBox="1">
              <a:spLocks noChangeArrowheads="1"/>
            </p:cNvSpPr>
            <p:nvPr/>
          </p:nvSpPr>
          <p:spPr bwMode="auto">
            <a:xfrm>
              <a:off x="3627" y="2261"/>
              <a:ext cx="32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NO</a:t>
              </a:r>
              <a:r>
                <a:rPr lang="en-US" sz="2100" baseline="-33000">
                  <a:latin typeface="Geneva" charset="0"/>
                </a:rPr>
                <a:t>2</a:t>
              </a:r>
              <a:r>
                <a:rPr lang="en-US" sz="2100" baseline="33000">
                  <a:latin typeface="Geneva" charset="0"/>
                </a:rPr>
                <a:t>-</a:t>
              </a:r>
            </a:p>
          </p:txBody>
        </p:sp>
        <p:sp>
          <p:nvSpPr>
            <p:cNvPr id="46124" name="Freeform 85"/>
            <p:cNvSpPr>
              <a:spLocks/>
            </p:cNvSpPr>
            <p:nvPr/>
          </p:nvSpPr>
          <p:spPr bwMode="auto">
            <a:xfrm>
              <a:off x="3616" y="2258"/>
              <a:ext cx="368" cy="23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0000">
                <a:alpha val="50980"/>
              </a:srgbClr>
            </a:solidFill>
            <a:ln w="9525">
              <a:solidFill>
                <a:schemeClr val="tx1">
                  <a:alpha val="5098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25" name="Text Box 86"/>
            <p:cNvSpPr txBox="1">
              <a:spLocks noChangeArrowheads="1"/>
            </p:cNvSpPr>
            <p:nvPr/>
          </p:nvSpPr>
          <p:spPr bwMode="auto">
            <a:xfrm>
              <a:off x="3742" y="2734"/>
              <a:ext cx="32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800">
                  <a:latin typeface="Geneva" charset="0"/>
                </a:rPr>
                <a:t>NO</a:t>
              </a:r>
              <a:r>
                <a:rPr lang="en-US" sz="2100" baseline="-33000">
                  <a:latin typeface="Geneva" charset="0"/>
                </a:rPr>
                <a:t>3</a:t>
              </a:r>
              <a:r>
                <a:rPr lang="en-US" sz="2100" baseline="33000">
                  <a:latin typeface="Geneva" charset="0"/>
                </a:rPr>
                <a:t>-</a:t>
              </a:r>
            </a:p>
          </p:txBody>
        </p:sp>
        <p:sp>
          <p:nvSpPr>
            <p:cNvPr id="46126" name="Line 87"/>
            <p:cNvSpPr>
              <a:spLocks noChangeShapeType="1"/>
            </p:cNvSpPr>
            <p:nvPr/>
          </p:nvSpPr>
          <p:spPr bwMode="auto">
            <a:xfrm>
              <a:off x="2224" y="2819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27" name="Freeform 88"/>
            <p:cNvSpPr>
              <a:spLocks/>
            </p:cNvSpPr>
            <p:nvPr/>
          </p:nvSpPr>
          <p:spPr bwMode="auto">
            <a:xfrm>
              <a:off x="2578" y="720"/>
              <a:ext cx="992" cy="10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28" name="Freeform 89"/>
            <p:cNvSpPr>
              <a:spLocks/>
            </p:cNvSpPr>
            <p:nvPr/>
          </p:nvSpPr>
          <p:spPr bwMode="auto">
            <a:xfrm rot="10799999">
              <a:off x="2578" y="1007"/>
              <a:ext cx="992" cy="109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29" name="Freeform 90"/>
            <p:cNvSpPr>
              <a:spLocks/>
            </p:cNvSpPr>
            <p:nvPr/>
          </p:nvSpPr>
          <p:spPr bwMode="auto">
            <a:xfrm rot="5400000">
              <a:off x="3172" y="1587"/>
              <a:ext cx="1202" cy="8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30" name="Freeform 91"/>
            <p:cNvSpPr>
              <a:spLocks/>
            </p:cNvSpPr>
            <p:nvPr/>
          </p:nvSpPr>
          <p:spPr bwMode="auto">
            <a:xfrm rot="5400000">
              <a:off x="3834" y="2550"/>
              <a:ext cx="290" cy="8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31" name="Freeform 92"/>
            <p:cNvSpPr>
              <a:spLocks/>
            </p:cNvSpPr>
            <p:nvPr/>
          </p:nvSpPr>
          <p:spPr bwMode="auto">
            <a:xfrm rot="-7500006">
              <a:off x="3568" y="2535"/>
              <a:ext cx="284" cy="85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32" name="Freeform 93"/>
            <p:cNvSpPr>
              <a:spLocks/>
            </p:cNvSpPr>
            <p:nvPr/>
          </p:nvSpPr>
          <p:spPr bwMode="auto">
            <a:xfrm rot="-8459998">
              <a:off x="3360" y="2208"/>
              <a:ext cx="292" cy="109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33" name="Freeform 94"/>
            <p:cNvSpPr>
              <a:spLocks/>
            </p:cNvSpPr>
            <p:nvPr/>
          </p:nvSpPr>
          <p:spPr bwMode="auto">
            <a:xfrm rot="-9240005">
              <a:off x="2784" y="1968"/>
              <a:ext cx="322" cy="109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34" name="Freeform 95"/>
            <p:cNvSpPr>
              <a:spLocks/>
            </p:cNvSpPr>
            <p:nvPr/>
          </p:nvSpPr>
          <p:spPr bwMode="auto">
            <a:xfrm rot="-8039998">
              <a:off x="2397" y="1635"/>
              <a:ext cx="283" cy="8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35" name="Freeform 96"/>
            <p:cNvSpPr>
              <a:spLocks/>
            </p:cNvSpPr>
            <p:nvPr/>
          </p:nvSpPr>
          <p:spPr bwMode="auto">
            <a:xfrm rot="-5400000">
              <a:off x="2128" y="1205"/>
              <a:ext cx="453" cy="85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36" name="Freeform 97"/>
            <p:cNvSpPr>
              <a:spLocks/>
            </p:cNvSpPr>
            <p:nvPr/>
          </p:nvSpPr>
          <p:spPr bwMode="auto">
            <a:xfrm rot="10259999">
              <a:off x="2784" y="1680"/>
              <a:ext cx="1001" cy="10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37" name="Freeform 98"/>
            <p:cNvSpPr>
              <a:spLocks/>
            </p:cNvSpPr>
            <p:nvPr/>
          </p:nvSpPr>
          <p:spPr bwMode="auto">
            <a:xfrm rot="-5400000">
              <a:off x="3020" y="1583"/>
              <a:ext cx="1217" cy="8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38" name="Freeform 99"/>
            <p:cNvSpPr>
              <a:spLocks/>
            </p:cNvSpPr>
            <p:nvPr/>
          </p:nvSpPr>
          <p:spPr bwMode="auto">
            <a:xfrm rot="-9180005">
              <a:off x="2251" y="2155"/>
              <a:ext cx="1285" cy="239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w 10000"/>
                <a:gd name="T13" fmla="*/ 0 h 10000"/>
                <a:gd name="T14" fmla="*/ 0 w 10000"/>
                <a:gd name="T15" fmla="*/ 0 h 1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0"/>
                <a:gd name="T25" fmla="*/ 0 h 10000"/>
                <a:gd name="T26" fmla="*/ 10000 w 10000"/>
                <a:gd name="T27" fmla="*/ 10000 h 1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0" h="10000">
                  <a:moveTo>
                    <a:pt x="0" y="3330"/>
                  </a:moveTo>
                  <a:lnTo>
                    <a:pt x="0" y="6670"/>
                  </a:lnTo>
                  <a:lnTo>
                    <a:pt x="6000" y="6670"/>
                  </a:lnTo>
                  <a:lnTo>
                    <a:pt x="6000" y="10000"/>
                  </a:lnTo>
                  <a:lnTo>
                    <a:pt x="10000" y="5000"/>
                  </a:lnTo>
                  <a:lnTo>
                    <a:pt x="6000" y="0"/>
                  </a:lnTo>
                  <a:lnTo>
                    <a:pt x="6000" y="3330"/>
                  </a:lnTo>
                  <a:close/>
                  <a:moveTo>
                    <a:pt x="0" y="3330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609600" y="4724400"/>
            <a:ext cx="2286000" cy="838200"/>
            <a:chOff x="3696" y="3216"/>
            <a:chExt cx="1440" cy="528"/>
          </a:xfrm>
        </p:grpSpPr>
        <p:sp>
          <p:nvSpPr>
            <p:cNvPr id="46092" name="Text Box 101"/>
            <p:cNvSpPr txBox="1">
              <a:spLocks noChangeArrowheads="1"/>
            </p:cNvSpPr>
            <p:nvPr/>
          </p:nvSpPr>
          <p:spPr bwMode="auto">
            <a:xfrm>
              <a:off x="3744" y="3312"/>
              <a:ext cx="13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it-IT" sz="1600" b="1">
                  <a:solidFill>
                    <a:schemeClr val="hlink"/>
                  </a:solidFill>
                  <a:latin typeface="Garamond" charset="0"/>
                </a:rPr>
                <a:t>Numero dello stato di ossidazione</a:t>
              </a:r>
            </a:p>
          </p:txBody>
        </p:sp>
        <p:sp>
          <p:nvSpPr>
            <p:cNvPr id="46093" name="Oval 102"/>
            <p:cNvSpPr>
              <a:spLocks noChangeArrowheads="1"/>
            </p:cNvSpPr>
            <p:nvPr/>
          </p:nvSpPr>
          <p:spPr bwMode="auto">
            <a:xfrm>
              <a:off x="3696" y="3216"/>
              <a:ext cx="1440" cy="5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46085" name="AutoShape 103"/>
          <p:cNvSpPr>
            <a:spLocks noChangeArrowheads="1"/>
          </p:cNvSpPr>
          <p:nvPr/>
        </p:nvSpPr>
        <p:spPr bwMode="auto">
          <a:xfrm>
            <a:off x="457200" y="449580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86" name="Text Box 104"/>
          <p:cNvSpPr txBox="1">
            <a:spLocks noChangeArrowheads="1"/>
          </p:cNvSpPr>
          <p:nvPr/>
        </p:nvSpPr>
        <p:spPr bwMode="auto">
          <a:xfrm>
            <a:off x="4267200" y="4191000"/>
            <a:ext cx="2133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Ambiente ossidante</a:t>
            </a:r>
          </a:p>
        </p:txBody>
      </p:sp>
      <p:sp>
        <p:nvSpPr>
          <p:cNvPr id="46087" name="Text Box 105"/>
          <p:cNvSpPr txBox="1">
            <a:spLocks noChangeArrowheads="1"/>
          </p:cNvSpPr>
          <p:nvPr/>
        </p:nvSpPr>
        <p:spPr bwMode="auto">
          <a:xfrm>
            <a:off x="4343400" y="1447800"/>
            <a:ext cx="2133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Ambiente riducente</a:t>
            </a:r>
          </a:p>
        </p:txBody>
      </p:sp>
      <p:sp>
        <p:nvSpPr>
          <p:cNvPr id="46088" name="Text Box 106"/>
          <p:cNvSpPr txBox="1">
            <a:spLocks noChangeArrowheads="1"/>
          </p:cNvSpPr>
          <p:nvPr/>
        </p:nvSpPr>
        <p:spPr bwMode="auto">
          <a:xfrm>
            <a:off x="6248400" y="1654175"/>
            <a:ext cx="251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In </a:t>
            </a:r>
            <a:r>
              <a:rPr lang="en-US" sz="2400" b="1" dirty="0" err="1">
                <a:solidFill>
                  <a:schemeClr val="bg1"/>
                </a:solidFill>
              </a:rPr>
              <a:t>superficie</a:t>
            </a:r>
            <a:r>
              <a:rPr lang="en-US" sz="2400" b="1" dirty="0">
                <a:solidFill>
                  <a:schemeClr val="bg1"/>
                </a:solidFill>
              </a:rPr>
              <a:t> le specie </a:t>
            </a:r>
            <a:r>
              <a:rPr lang="en-US" sz="2400" b="1" dirty="0" err="1">
                <a:solidFill>
                  <a:schemeClr val="bg1"/>
                </a:solidFill>
              </a:rPr>
              <a:t>ridotte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dell’azoto</a:t>
            </a:r>
            <a:r>
              <a:rPr lang="en-US" sz="2400" b="1" dirty="0">
                <a:solidFill>
                  <a:schemeClr val="bg1"/>
                </a:solidFill>
              </a:rPr>
              <a:t> (NH</a:t>
            </a:r>
            <a:r>
              <a:rPr lang="en-US" sz="2400" b="1" baseline="-25000" dirty="0">
                <a:solidFill>
                  <a:schemeClr val="bg1"/>
                </a:solidFill>
              </a:rPr>
              <a:t>4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</a:t>
            </a:r>
            <a:r>
              <a:rPr lang="en-US" sz="2400" b="1" dirty="0">
                <a:solidFill>
                  <a:schemeClr val="bg1"/>
                </a:solidFill>
              </a:rPr>
              <a:t> NO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tendono</a:t>
            </a:r>
            <a:r>
              <a:rPr lang="en-US" sz="2400" b="1" dirty="0">
                <a:solidFill>
                  <a:schemeClr val="bg1"/>
                </a:solidFill>
              </a:rPr>
              <a:t> ad </a:t>
            </a:r>
            <a:r>
              <a:rPr lang="en-US" sz="2400" b="1" dirty="0" err="1">
                <a:solidFill>
                  <a:schemeClr val="bg1"/>
                </a:solidFill>
              </a:rPr>
              <a:t>ossidarsi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passare</a:t>
            </a:r>
            <a:r>
              <a:rPr lang="en-US" sz="2400" b="1" dirty="0">
                <a:solidFill>
                  <a:schemeClr val="bg1"/>
                </a:solidFill>
              </a:rPr>
              <a:t> a NO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6089" name="Rectangle 107"/>
          <p:cNvSpPr>
            <a:spLocks noChangeArrowheads="1"/>
          </p:cNvSpPr>
          <p:nvPr/>
        </p:nvSpPr>
        <p:spPr bwMode="auto">
          <a:xfrm>
            <a:off x="4191000" y="5260975"/>
            <a:ext cx="4724400" cy="1384995"/>
          </a:xfrm>
          <a:prstGeom prst="rect">
            <a:avLst/>
          </a:prstGeom>
          <a:solidFill>
            <a:srgbClr val="80008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Normalmente</a:t>
            </a:r>
            <a:r>
              <a:rPr lang="en-US" sz="2800" b="1" dirty="0">
                <a:solidFill>
                  <a:schemeClr val="bg1"/>
                </a:solidFill>
              </a:rPr>
              <a:t> NH</a:t>
            </a:r>
            <a:r>
              <a:rPr lang="en-US" sz="2800" b="1" baseline="-25000" dirty="0">
                <a:solidFill>
                  <a:schemeClr val="bg1"/>
                </a:solidFill>
              </a:rPr>
              <a:t>4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</a:t>
            </a:r>
            <a:r>
              <a:rPr lang="en-US" sz="2800" b="1" dirty="0">
                <a:solidFill>
                  <a:schemeClr val="bg1"/>
                </a:solidFill>
              </a:rPr>
              <a:t> NO</a:t>
            </a:r>
            <a:r>
              <a:rPr lang="en-US" sz="2800" b="1" baseline="-25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vengono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misurati</a:t>
            </a:r>
            <a:r>
              <a:rPr lang="en-US" sz="2800" b="1" dirty="0">
                <a:solidFill>
                  <a:schemeClr val="bg1"/>
                </a:solidFill>
              </a:rPr>
              <a:t> in </a:t>
            </a:r>
            <a:r>
              <a:rPr lang="en-US" sz="2800" b="1" dirty="0" err="1">
                <a:solidFill>
                  <a:schemeClr val="bg1"/>
                </a:solidFill>
              </a:rPr>
              <a:t>campagna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entro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prelievo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6090" name="Text Box 108"/>
          <p:cNvSpPr txBox="1">
            <a:spLocks noChangeArrowheads="1"/>
          </p:cNvSpPr>
          <p:nvPr/>
        </p:nvSpPr>
        <p:spPr bwMode="auto">
          <a:xfrm>
            <a:off x="609600" y="304800"/>
            <a:ext cx="3962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Le specie </a:t>
            </a:r>
            <a:r>
              <a:rPr lang="en-US" sz="3200" b="1" dirty="0" err="1">
                <a:solidFill>
                  <a:schemeClr val="bg1"/>
                </a:solidFill>
              </a:rPr>
              <a:t>azotate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6091" name="Line 109"/>
          <p:cNvSpPr>
            <a:spLocks noChangeShapeType="1"/>
          </p:cNvSpPr>
          <p:nvPr/>
        </p:nvSpPr>
        <p:spPr bwMode="auto">
          <a:xfrm>
            <a:off x="5029200" y="2514600"/>
            <a:ext cx="0" cy="1676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614363" y="1520825"/>
            <a:ext cx="4244975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SzPct val="50000"/>
              <a:buFont typeface="Wingdings" charset="2"/>
              <a:buNone/>
            </a:pP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L’estrazione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effettua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ponendo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in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agitazione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il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campione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(A)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il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solvente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per un tempo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determinato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,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attendendo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la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separazione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di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fase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(B)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recuperando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la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fase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solvente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che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contiene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gli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analiti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estratti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di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interesse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(C)</a:t>
            </a:r>
          </a:p>
          <a:p>
            <a:pPr>
              <a:spcBef>
                <a:spcPct val="50000"/>
              </a:spcBef>
              <a:buSzPct val="50000"/>
              <a:buFont typeface="Wingdings" charset="2"/>
              <a:buNone/>
            </a:pP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L’ampia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gamma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di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solventi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disponibili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permette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di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effettuare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estrazioni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molto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selettive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.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Va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sempre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considerato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il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fatto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che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utilizzano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spesso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solventi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organici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e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quindi</a:t>
            </a:r>
            <a:r>
              <a:rPr lang="en-GB" sz="22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</a:t>
            </a:r>
            <a:r>
              <a:rPr lang="en-GB" sz="2200" dirty="0" err="1">
                <a:solidFill>
                  <a:srgbClr val="FFFF00"/>
                </a:solidFill>
                <a:effectLst/>
                <a:latin typeface="Chalkboard"/>
                <a:cs typeface="Chalkboard"/>
              </a:rPr>
              <a:t>tossici</a:t>
            </a:r>
            <a:endParaRPr lang="en-GB" sz="2200" dirty="0">
              <a:solidFill>
                <a:srgbClr val="FFFF00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AC090"/>
                </a:solidFill>
                <a:latin typeface="Chalkboard"/>
                <a:cs typeface="Chalkboard"/>
              </a:rPr>
              <a:t>Esecuzione dell’estrazione</a:t>
            </a:r>
            <a:endParaRPr lang="en-GB" dirty="0">
              <a:solidFill>
                <a:srgbClr val="FAC090"/>
              </a:solidFill>
              <a:latin typeface="Chalkboard"/>
              <a:cs typeface="Chalkboard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219700" y="1492250"/>
            <a:ext cx="3384550" cy="4433888"/>
            <a:chOff x="3288" y="940"/>
            <a:chExt cx="2132" cy="2793"/>
          </a:xfrm>
        </p:grpSpPr>
        <p:pic>
          <p:nvPicPr>
            <p:cNvPr id="439303" name="Picture 7" descr="Estrazione liquido-liquid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8" y="940"/>
              <a:ext cx="2132" cy="2793"/>
            </a:xfrm>
            <a:prstGeom prst="rect">
              <a:avLst/>
            </a:prstGeom>
            <a:noFill/>
          </p:spPr>
        </p:pic>
        <p:sp>
          <p:nvSpPr>
            <p:cNvPr id="439304" name="Text Box 8"/>
            <p:cNvSpPr txBox="1">
              <a:spLocks noChangeArrowheads="1"/>
            </p:cNvSpPr>
            <p:nvPr/>
          </p:nvSpPr>
          <p:spPr bwMode="auto">
            <a:xfrm>
              <a:off x="3497" y="3022"/>
              <a:ext cx="308" cy="288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it-IT" sz="2400">
                  <a:effectLst/>
                </a:rPr>
                <a:t>A</a:t>
              </a:r>
            </a:p>
          </p:txBody>
        </p:sp>
        <p:sp>
          <p:nvSpPr>
            <p:cNvPr id="439305" name="Text Box 9"/>
            <p:cNvSpPr txBox="1">
              <a:spLocks noChangeArrowheads="1"/>
            </p:cNvSpPr>
            <p:nvPr/>
          </p:nvSpPr>
          <p:spPr bwMode="auto">
            <a:xfrm>
              <a:off x="4195" y="3022"/>
              <a:ext cx="309" cy="288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it-IT" sz="2400">
                  <a:effectLst/>
                </a:rPr>
                <a:t>B</a:t>
              </a:r>
            </a:p>
          </p:txBody>
        </p:sp>
        <p:sp>
          <p:nvSpPr>
            <p:cNvPr id="439306" name="Text Box 10"/>
            <p:cNvSpPr txBox="1">
              <a:spLocks noChangeArrowheads="1"/>
            </p:cNvSpPr>
            <p:nvPr/>
          </p:nvSpPr>
          <p:spPr bwMode="auto">
            <a:xfrm>
              <a:off x="4443" y="3430"/>
              <a:ext cx="309" cy="288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it-IT" sz="2400">
                  <a:effectLst/>
                </a:rPr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268288" y="1123523"/>
            <a:ext cx="8650287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000" b="0" i="1" dirty="0" err="1" smtClean="0">
                <a:solidFill>
                  <a:schemeClr val="tx2"/>
                </a:solidFill>
                <a:latin typeface="Chalkboard"/>
                <a:cs typeface="Chalkboard"/>
              </a:rPr>
              <a:t>Estrazione</a:t>
            </a:r>
            <a:endParaRPr lang="en-US" sz="2000" b="0" i="1" dirty="0" smtClean="0">
              <a:solidFill>
                <a:schemeClr val="tx2"/>
              </a:solidFill>
              <a:latin typeface="Chalkboard"/>
              <a:cs typeface="Chalkboard"/>
            </a:endParaRPr>
          </a:p>
          <a:p>
            <a:pPr marL="457200" indent="-457200"/>
            <a:endParaRPr lang="en-US" b="0" i="1" dirty="0">
              <a:solidFill>
                <a:schemeClr val="tx2"/>
              </a:solidFill>
              <a:latin typeface="Chalkboard"/>
              <a:cs typeface="Chalkboard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charset="2"/>
              <a:buNone/>
            </a:pPr>
            <a:r>
              <a:rPr lang="en-US" b="0" dirty="0">
                <a:latin typeface="Chalkboard"/>
                <a:cs typeface="Chalkboard"/>
              </a:rPr>
              <a:t>1.)</a:t>
            </a:r>
            <a:r>
              <a:rPr lang="en-US" b="0" dirty="0" smtClean="0">
                <a:latin typeface="Chalkboard"/>
                <a:cs typeface="Chalkboard"/>
              </a:rPr>
              <a:t>	</a:t>
            </a:r>
            <a:r>
              <a:rPr lang="en-US" b="0" dirty="0" err="1" smtClean="0">
                <a:solidFill>
                  <a:srgbClr val="CC3300"/>
                </a:solidFill>
                <a:latin typeface="Chalkboard"/>
                <a:cs typeface="Chalkboard"/>
              </a:rPr>
              <a:t>Definizione</a:t>
            </a:r>
            <a:endParaRPr lang="en-US" b="0" dirty="0" smtClean="0">
              <a:solidFill>
                <a:srgbClr val="CC3300"/>
              </a:solidFill>
              <a:latin typeface="Chalkboard"/>
              <a:cs typeface="Chalkboard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charset="2"/>
              <a:buChar char="Ø"/>
            </a:pPr>
            <a:r>
              <a:rPr lang="en-US" sz="1600" b="0" dirty="0" err="1" smtClean="0">
                <a:latin typeface="Chalkboard"/>
                <a:cs typeface="Chalkboard"/>
              </a:rPr>
              <a:t>Trasferimento</a:t>
            </a:r>
            <a:r>
              <a:rPr lang="en-US" sz="1600" b="0" dirty="0" smtClean="0">
                <a:latin typeface="Chalkboard"/>
                <a:cs typeface="Chalkboard"/>
              </a:rPr>
              <a:t> </a:t>
            </a:r>
            <a:r>
              <a:rPr lang="en-US" sz="1600" b="0" dirty="0" err="1" smtClean="0">
                <a:latin typeface="Chalkboard"/>
                <a:cs typeface="Chalkboard"/>
              </a:rPr>
              <a:t>di</a:t>
            </a:r>
            <a:r>
              <a:rPr lang="en-US" sz="1600" b="0" dirty="0" smtClean="0">
                <a:latin typeface="Chalkboard"/>
                <a:cs typeface="Chalkboard"/>
              </a:rPr>
              <a:t> un </a:t>
            </a:r>
            <a:r>
              <a:rPr lang="en-US" sz="1600" b="0" dirty="0" err="1" smtClean="0">
                <a:latin typeface="Chalkboard"/>
                <a:cs typeface="Chalkboard"/>
              </a:rPr>
              <a:t>composto</a:t>
            </a:r>
            <a:r>
              <a:rPr lang="en-US" sz="1600" b="0" dirty="0" smtClean="0">
                <a:latin typeface="Chalkboard"/>
                <a:cs typeface="Chalkboard"/>
              </a:rPr>
              <a:t> </a:t>
            </a:r>
            <a:r>
              <a:rPr lang="en-US" sz="1600" b="0" dirty="0" err="1" smtClean="0">
                <a:latin typeface="Chalkboard"/>
                <a:cs typeface="Chalkboard"/>
              </a:rPr>
              <a:t>da</a:t>
            </a:r>
            <a:r>
              <a:rPr lang="en-US" sz="1600" b="0" dirty="0" smtClean="0">
                <a:latin typeface="Chalkboard"/>
                <a:cs typeface="Chalkboard"/>
              </a:rPr>
              <a:t> </a:t>
            </a:r>
            <a:r>
              <a:rPr lang="en-US" sz="1600" b="0" dirty="0" err="1" smtClean="0">
                <a:latin typeface="Chalkboard"/>
                <a:cs typeface="Chalkboard"/>
              </a:rPr>
              <a:t>una</a:t>
            </a:r>
            <a:r>
              <a:rPr lang="en-US" sz="1600" b="0" dirty="0" smtClean="0">
                <a:latin typeface="Chalkboard"/>
                <a:cs typeface="Chalkboard"/>
              </a:rPr>
              <a:t> </a:t>
            </a:r>
            <a:r>
              <a:rPr lang="en-US" sz="1600" b="0" dirty="0" err="1" smtClean="0">
                <a:latin typeface="Chalkboard"/>
                <a:cs typeface="Chalkboard"/>
              </a:rPr>
              <a:t>fase</a:t>
            </a:r>
            <a:r>
              <a:rPr lang="en-US" sz="1600" b="0" dirty="0" smtClean="0">
                <a:latin typeface="Chalkboard"/>
                <a:cs typeface="Chalkboard"/>
              </a:rPr>
              <a:t> </a:t>
            </a:r>
            <a:r>
              <a:rPr lang="en-US" sz="1600" b="0" dirty="0" err="1" smtClean="0">
                <a:latin typeface="Chalkboard"/>
                <a:cs typeface="Chalkboard"/>
              </a:rPr>
              <a:t>chimica</a:t>
            </a:r>
            <a:r>
              <a:rPr lang="en-US" sz="1600" b="0" dirty="0" smtClean="0">
                <a:latin typeface="Chalkboard"/>
                <a:cs typeface="Chalkboard"/>
              </a:rPr>
              <a:t> ad </a:t>
            </a:r>
            <a:r>
              <a:rPr lang="en-US" sz="1600" b="0" dirty="0" err="1" smtClean="0">
                <a:latin typeface="Chalkboard"/>
                <a:cs typeface="Chalkboard"/>
              </a:rPr>
              <a:t>un’altra</a:t>
            </a:r>
            <a:endParaRPr lang="en-US" sz="1600" b="0" dirty="0" smtClean="0"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Le due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fasi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usate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possono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essere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liquido-liquido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,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liquido-solido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, </a:t>
            </a:r>
            <a:r>
              <a:rPr lang="en-US" sz="1400" dirty="0">
                <a:solidFill>
                  <a:schemeClr val="accent2"/>
                </a:solidFill>
                <a:latin typeface="Chalkboard"/>
                <a:cs typeface="Chalkboard"/>
              </a:rPr>
              <a:t>gas-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solido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, etc.</a:t>
            </a: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Liquido-liquido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è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la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tecnica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di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estrazione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più</a:t>
            </a:r>
            <a:r>
              <a:rPr lang="en-US" sz="1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comune</a:t>
            </a:r>
            <a:endParaRPr lang="en-US" sz="1400" dirty="0" smtClean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endParaRPr lang="en-US" sz="1400" dirty="0" smtClean="0">
              <a:solidFill>
                <a:schemeClr val="accent2"/>
              </a:solidFill>
              <a:latin typeface="Chalkboard"/>
              <a:cs typeface="Chalkboard"/>
            </a:endParaRPr>
          </a:p>
          <a:p>
            <a:pPr marL="1828800" lvl="3" indent="-457200">
              <a:buClr>
                <a:schemeClr val="tx1"/>
              </a:buClr>
              <a:buFont typeface="Times New Roman" charset="0"/>
              <a:buChar char="-"/>
            </a:pP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La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ripartizione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di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un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soluto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“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s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”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fra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due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fasi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chimiche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(</a:t>
            </a:r>
            <a:r>
              <a:rPr lang="en-US" sz="1600" dirty="0">
                <a:solidFill>
                  <a:schemeClr val="accent2"/>
                </a:solidFill>
                <a:latin typeface="Chalkboard"/>
                <a:cs typeface="Chalkboard"/>
              </a:rPr>
              <a:t>1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e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halkboard"/>
                <a:cs typeface="Chalkboard"/>
              </a:rPr>
              <a:t>2)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è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descritto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dalla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costante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di</a:t>
            </a:r>
            <a:r>
              <a:rPr lang="en-US" sz="16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r>
              <a:rPr lang="en-US" sz="1600" i="1" dirty="0" smtClean="0">
                <a:solidFill>
                  <a:schemeClr val="accent2"/>
                </a:solidFill>
                <a:latin typeface="Chalkboard"/>
                <a:cs typeface="Chalkboard"/>
              </a:rPr>
              <a:t>K</a:t>
            </a:r>
            <a:endParaRPr lang="en-US" sz="1600" i="1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1028" name="Picture 7" descr="IC1"/>
          <p:cNvPicPr>
            <a:picLocks noChangeAspect="1" noChangeArrowheads="1"/>
          </p:cNvPicPr>
          <p:nvPr/>
        </p:nvPicPr>
        <p:blipFill>
          <a:blip r:embed="rId3"/>
          <a:srcRect t="5556"/>
          <a:stretch>
            <a:fillRect/>
          </a:stretch>
        </p:blipFill>
        <p:spPr bwMode="auto">
          <a:xfrm>
            <a:off x="1254125" y="2857500"/>
            <a:ext cx="299878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b="0" dirty="0" err="1" smtClean="0">
                <a:solidFill>
                  <a:schemeClr val="tx2"/>
                </a:solidFill>
                <a:latin typeface="Chalkboard"/>
                <a:cs typeface="Chalkboard"/>
              </a:rPr>
              <a:t>Separazioni</a:t>
            </a:r>
            <a:r>
              <a:rPr lang="en-US" sz="3200" b="0" dirty="0" smtClean="0">
                <a:solidFill>
                  <a:schemeClr val="tx2"/>
                </a:solidFill>
                <a:latin typeface="Chalkboard"/>
                <a:cs typeface="Chalkboard"/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  <a:latin typeface="Chalkboard"/>
                <a:cs typeface="Chalkboard"/>
              </a:rPr>
              <a:t>analitiche</a:t>
            </a:r>
            <a:endParaRPr lang="en-US" sz="4400" b="0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5737225" y="3830638"/>
          <a:ext cx="1487488" cy="914400"/>
        </p:xfrm>
        <a:graphic>
          <a:graphicData uri="http://schemas.openxmlformats.org/presentationml/2006/ole">
            <p:oleObj spid="_x0000_s60418" name="Equation" r:id="rId4" imgW="660240" imgH="406080" progId="Equation.3">
              <p:embed/>
            </p:oleObj>
          </a:graphicData>
        </a:graphic>
      </p:graphicFrame>
      <p:pic>
        <p:nvPicPr>
          <p:cNvPr id="1030" name="Picture 9" descr="reaction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7675" y="3028950"/>
            <a:ext cx="45386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3262313" y="5864225"/>
            <a:ext cx="4430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0" i="1" dirty="0">
                <a:solidFill>
                  <a:srgbClr val="CC3300"/>
                </a:solidFill>
                <a:latin typeface="Chalkboard"/>
                <a:cs typeface="Chalkboard"/>
              </a:rPr>
              <a:t>K</a:t>
            </a:r>
            <a:r>
              <a:rPr lang="en-US" sz="2200" b="0" i="1" dirty="0" smtClean="0">
                <a:solidFill>
                  <a:srgbClr val="CC3300"/>
                </a:solidFill>
                <a:latin typeface="Chalkboard"/>
                <a:cs typeface="Chalkboard"/>
              </a:rPr>
              <a:t> </a:t>
            </a:r>
            <a:r>
              <a:rPr lang="en-US" sz="2200" b="0" i="1" dirty="0" err="1" smtClean="0">
                <a:solidFill>
                  <a:srgbClr val="CC3300"/>
                </a:solidFill>
                <a:latin typeface="Chalkboard"/>
                <a:cs typeface="Chalkboard"/>
              </a:rPr>
              <a:t>è</a:t>
            </a:r>
            <a:r>
              <a:rPr lang="en-US" sz="2200" b="0" i="1" dirty="0" smtClean="0">
                <a:solidFill>
                  <a:srgbClr val="CC3300"/>
                </a:solidFill>
                <a:latin typeface="Chalkboard"/>
                <a:cs typeface="Chalkboard"/>
              </a:rPr>
              <a:t> </a:t>
            </a:r>
            <a:r>
              <a:rPr lang="en-US" sz="2200" b="0" i="1" dirty="0" err="1" smtClean="0">
                <a:solidFill>
                  <a:srgbClr val="CC3300"/>
                </a:solidFill>
                <a:latin typeface="Chalkboard"/>
                <a:cs typeface="Chalkboard"/>
              </a:rPr>
              <a:t>il</a:t>
            </a:r>
            <a:r>
              <a:rPr lang="en-US" sz="2200" b="0" i="1" dirty="0" smtClean="0">
                <a:solidFill>
                  <a:srgbClr val="CC3300"/>
                </a:solidFill>
                <a:latin typeface="Chalkboard"/>
                <a:cs typeface="Chalkboard"/>
              </a:rPr>
              <a:t> </a:t>
            </a:r>
            <a:r>
              <a:rPr lang="en-US" sz="2200" b="0" i="1" dirty="0" err="1" smtClean="0">
                <a:solidFill>
                  <a:srgbClr val="CC3300"/>
                </a:solidFill>
                <a:latin typeface="Chalkboard"/>
                <a:cs typeface="Chalkboard"/>
              </a:rPr>
              <a:t>coefficiente</a:t>
            </a:r>
            <a:r>
              <a:rPr lang="en-US" sz="2200" b="0" i="1" dirty="0" smtClean="0">
                <a:solidFill>
                  <a:srgbClr val="CC3300"/>
                </a:solidFill>
                <a:latin typeface="Chalkboard"/>
                <a:cs typeface="Chalkboard"/>
              </a:rPr>
              <a:t> </a:t>
            </a:r>
            <a:r>
              <a:rPr lang="en-US" sz="2200" b="0" i="1" dirty="0" err="1" smtClean="0">
                <a:solidFill>
                  <a:srgbClr val="CC3300"/>
                </a:solidFill>
                <a:latin typeface="Chalkboard"/>
                <a:cs typeface="Chalkboard"/>
              </a:rPr>
              <a:t>di</a:t>
            </a:r>
            <a:r>
              <a:rPr lang="en-US" sz="2200" b="0" i="1" dirty="0" smtClean="0">
                <a:solidFill>
                  <a:srgbClr val="CC3300"/>
                </a:solidFill>
                <a:latin typeface="Chalkboard"/>
                <a:cs typeface="Chalkboard"/>
              </a:rPr>
              <a:t> </a:t>
            </a:r>
            <a:r>
              <a:rPr lang="en-US" sz="2200" b="0" i="1" dirty="0" err="1" smtClean="0">
                <a:solidFill>
                  <a:srgbClr val="CC3300"/>
                </a:solidFill>
                <a:latin typeface="Chalkboard"/>
                <a:cs typeface="Chalkboard"/>
              </a:rPr>
              <a:t>ripartizione</a:t>
            </a:r>
            <a:endParaRPr lang="en-US" sz="2200" b="0" i="1" u="sng" dirty="0">
              <a:solidFill>
                <a:srgbClr val="CC3300"/>
              </a:solidFill>
              <a:latin typeface="Chalkboard"/>
              <a:cs typeface="Chalkboard"/>
            </a:endParaRPr>
          </a:p>
        </p:txBody>
      </p:sp>
      <p:sp>
        <p:nvSpPr>
          <p:cNvPr id="1032" name="AutoShape 11"/>
          <p:cNvSpPr>
            <a:spLocks/>
          </p:cNvSpPr>
          <p:nvPr/>
        </p:nvSpPr>
        <p:spPr bwMode="auto">
          <a:xfrm>
            <a:off x="1252538" y="3657600"/>
            <a:ext cx="268287" cy="839788"/>
          </a:xfrm>
          <a:prstGeom prst="leftBrace">
            <a:avLst>
              <a:gd name="adj1" fmla="val 26085"/>
              <a:gd name="adj2" fmla="val 50000"/>
            </a:avLst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309563" y="3725863"/>
            <a:ext cx="1308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CC3300"/>
                </a:solidFill>
              </a:rPr>
              <a:t>Immiscible liquids</a:t>
            </a:r>
            <a:endParaRPr lang="en-US" sz="1400" i="1" u="sng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68288" y="1166813"/>
            <a:ext cx="8650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000" b="0" i="1" dirty="0" err="1" smtClean="0">
                <a:solidFill>
                  <a:schemeClr val="tx2"/>
                </a:solidFill>
              </a:rPr>
              <a:t>Estrazione</a:t>
            </a:r>
            <a:r>
              <a:rPr lang="en-US" sz="2000" b="0" i="1" dirty="0" smtClean="0">
                <a:solidFill>
                  <a:schemeClr val="tx2"/>
                </a:solidFill>
              </a:rPr>
              <a:t> </a:t>
            </a:r>
          </a:p>
          <a:p>
            <a:pPr marL="457200" indent="-457200"/>
            <a:endParaRPr lang="en-US" b="0" i="1" dirty="0">
              <a:solidFill>
                <a:schemeClr val="tx2"/>
              </a:solidFill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charset="2"/>
              <a:buNone/>
            </a:pPr>
            <a:r>
              <a:rPr lang="en-US" b="0" dirty="0"/>
              <a:t>2.)</a:t>
            </a:r>
            <a:r>
              <a:rPr lang="en-US" b="0" dirty="0" smtClean="0"/>
              <a:t>	</a:t>
            </a:r>
            <a:r>
              <a:rPr lang="en-US" b="0" dirty="0" err="1" smtClean="0">
                <a:solidFill>
                  <a:srgbClr val="CC3300"/>
                </a:solidFill>
              </a:rPr>
              <a:t>Efficienza</a:t>
            </a:r>
            <a:r>
              <a:rPr lang="en-US" b="0" dirty="0" smtClean="0">
                <a:solidFill>
                  <a:srgbClr val="CC3300"/>
                </a:solidFill>
              </a:rPr>
              <a:t> </a:t>
            </a:r>
            <a:r>
              <a:rPr lang="en-US" b="0" dirty="0" err="1" smtClean="0">
                <a:solidFill>
                  <a:srgbClr val="CC3300"/>
                </a:solidFill>
              </a:rPr>
              <a:t>dell’estrazione</a:t>
            </a:r>
            <a:endParaRPr lang="en-US" b="0" dirty="0" smtClean="0">
              <a:solidFill>
                <a:srgbClr val="CC3300"/>
              </a:solidFill>
            </a:endParaRPr>
          </a:p>
          <a:p>
            <a:pPr marL="1371600" lvl="2" indent="-457200">
              <a:buClr>
                <a:srgbClr val="CC3300"/>
              </a:buClr>
              <a:buSzPct val="60000"/>
            </a:pPr>
            <a:endParaRPr lang="en-US" sz="1600" b="0" dirty="0"/>
          </a:p>
        </p:txBody>
      </p:sp>
      <p:pic>
        <p:nvPicPr>
          <p:cNvPr id="21508" name="Picture 6" descr="CP25"/>
          <p:cNvPicPr>
            <a:picLocks noChangeAspect="1" noChangeArrowheads="1"/>
          </p:cNvPicPr>
          <p:nvPr/>
        </p:nvPicPr>
        <p:blipFill>
          <a:blip r:embed="rId2"/>
          <a:srcRect l="1581" t="3001" r="1581" b="9004"/>
          <a:stretch>
            <a:fillRect/>
          </a:stretch>
        </p:blipFill>
        <p:spPr bwMode="auto">
          <a:xfrm>
            <a:off x="954088" y="2484438"/>
            <a:ext cx="7496175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1076325" y="3822700"/>
            <a:ext cx="6985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0" y="3648075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CC3300"/>
                </a:solidFill>
              </a:rPr>
              <a:t>Ether layer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4111625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CC3300"/>
                </a:solidFill>
              </a:rPr>
              <a:t>Water layer</a:t>
            </a:r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>
            <a:off x="1095375" y="4275138"/>
            <a:ext cx="817563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 flipV="1">
            <a:off x="1096963" y="4491038"/>
            <a:ext cx="871537" cy="407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04800" y="4856163"/>
            <a:ext cx="1489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/>
              <a:t>1M UO</a:t>
            </a:r>
            <a:r>
              <a:rPr lang="en-US" sz="1400" i="1" baseline="-25000"/>
              <a:t>2</a:t>
            </a:r>
            <a:r>
              <a:rPr lang="en-US" sz="1400" i="1"/>
              <a:t>(NO</a:t>
            </a:r>
            <a:r>
              <a:rPr lang="en-US" sz="1400" i="1" baseline="-25000"/>
              <a:t>3</a:t>
            </a:r>
            <a:r>
              <a:rPr lang="en-US" sz="1400" i="1"/>
              <a:t>)</a:t>
            </a:r>
            <a:r>
              <a:rPr lang="en-US" sz="1400" i="1" baseline="-25000"/>
              <a:t>2</a:t>
            </a:r>
            <a:r>
              <a:rPr lang="en-US" sz="1400" i="1"/>
              <a:t> </a:t>
            </a:r>
          </a:p>
          <a:p>
            <a:pPr algn="ctr"/>
            <a:r>
              <a:rPr lang="en-US" sz="1400" i="1"/>
              <a:t>(yellow)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3440113" y="6069013"/>
            <a:ext cx="2495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660066"/>
                </a:solidFill>
              </a:rPr>
              <a:t>After mixing, UO</a:t>
            </a:r>
            <a:r>
              <a:rPr lang="en-US" sz="1400" baseline="-25000">
                <a:solidFill>
                  <a:srgbClr val="660066"/>
                </a:solidFill>
              </a:rPr>
              <a:t>2</a:t>
            </a:r>
            <a:r>
              <a:rPr lang="en-US" sz="1400">
                <a:solidFill>
                  <a:srgbClr val="660066"/>
                </a:solidFill>
              </a:rPr>
              <a:t>(NO</a:t>
            </a:r>
            <a:r>
              <a:rPr lang="en-US" sz="1400" baseline="-25000">
                <a:solidFill>
                  <a:srgbClr val="660066"/>
                </a:solidFill>
              </a:rPr>
              <a:t>3</a:t>
            </a:r>
            <a:r>
              <a:rPr lang="en-US" sz="1400">
                <a:solidFill>
                  <a:srgbClr val="660066"/>
                </a:solidFill>
              </a:rPr>
              <a:t>)</a:t>
            </a:r>
            <a:r>
              <a:rPr lang="en-US" sz="1400" baseline="-25000">
                <a:solidFill>
                  <a:srgbClr val="660066"/>
                </a:solidFill>
              </a:rPr>
              <a:t>2</a:t>
            </a:r>
          </a:p>
          <a:p>
            <a:pPr algn="ctr"/>
            <a:r>
              <a:rPr lang="en-US" sz="1400">
                <a:solidFill>
                  <a:srgbClr val="660066"/>
                </a:solidFill>
              </a:rPr>
              <a:t>Is distributed in both layers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6072188" y="6073775"/>
            <a:ext cx="2716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660066"/>
                </a:solidFill>
              </a:rPr>
              <a:t>After 8 extractions, UO</a:t>
            </a:r>
            <a:r>
              <a:rPr lang="en-US" sz="1400" baseline="-25000">
                <a:solidFill>
                  <a:srgbClr val="660066"/>
                </a:solidFill>
              </a:rPr>
              <a:t>2</a:t>
            </a:r>
            <a:r>
              <a:rPr lang="en-US" sz="1400">
                <a:solidFill>
                  <a:srgbClr val="660066"/>
                </a:solidFill>
              </a:rPr>
              <a:t>(NO</a:t>
            </a:r>
            <a:r>
              <a:rPr lang="en-US" sz="1400" baseline="-25000">
                <a:solidFill>
                  <a:srgbClr val="660066"/>
                </a:solidFill>
              </a:rPr>
              <a:t>3</a:t>
            </a:r>
            <a:r>
              <a:rPr lang="en-US" sz="1400">
                <a:solidFill>
                  <a:srgbClr val="660066"/>
                </a:solidFill>
              </a:rPr>
              <a:t>)</a:t>
            </a:r>
            <a:r>
              <a:rPr lang="en-US" sz="1400" baseline="-25000">
                <a:solidFill>
                  <a:srgbClr val="660066"/>
                </a:solidFill>
              </a:rPr>
              <a:t>2  </a:t>
            </a:r>
            <a:r>
              <a:rPr lang="en-US" sz="1400">
                <a:solidFill>
                  <a:srgbClr val="660066"/>
                </a:solidFill>
              </a:rPr>
              <a:t>has been removed from water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50770" y="418479"/>
            <a:ext cx="42114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Chalkboard"/>
                <a:cs typeface="Chalkboard"/>
              </a:rPr>
              <a:t>Separazioni</a:t>
            </a:r>
            <a:r>
              <a:rPr lang="en-US" sz="3200" dirty="0" smtClean="0">
                <a:solidFill>
                  <a:schemeClr val="tx2"/>
                </a:solidFill>
                <a:latin typeface="Chalkboard"/>
                <a:cs typeface="Chalkboard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Chalkboard"/>
                <a:cs typeface="Chalkboard"/>
              </a:rPr>
              <a:t>analitiche</a:t>
            </a:r>
            <a:endParaRPr lang="en-US" sz="3200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460472" y="1166813"/>
            <a:ext cx="47397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halkboard"/>
                <a:cs typeface="Chalkboard"/>
              </a:rPr>
              <a:t>C</a:t>
            </a:r>
            <a:r>
              <a:rPr lang="it-IT" baseline="-25000" dirty="0" smtClean="0">
                <a:latin typeface="Chalkboard"/>
                <a:cs typeface="Chalkboard"/>
              </a:rPr>
              <a:t>13</a:t>
            </a:r>
            <a:r>
              <a:rPr lang="it-IT" dirty="0" smtClean="0">
                <a:latin typeface="Chalkboard"/>
                <a:cs typeface="Chalkboard"/>
              </a:rPr>
              <a:t>H</a:t>
            </a:r>
            <a:r>
              <a:rPr lang="it-IT" baseline="-25000" dirty="0" smtClean="0">
                <a:latin typeface="Chalkboard"/>
                <a:cs typeface="Chalkboard"/>
              </a:rPr>
              <a:t>12</a:t>
            </a:r>
            <a:r>
              <a:rPr lang="it-IT" dirty="0" smtClean="0">
                <a:latin typeface="Chalkboard"/>
                <a:cs typeface="Chalkboard"/>
              </a:rPr>
              <a:t>N</a:t>
            </a:r>
            <a:r>
              <a:rPr lang="it-IT" baseline="-25000" dirty="0" smtClean="0">
                <a:latin typeface="Chalkboard"/>
                <a:cs typeface="Chalkboard"/>
              </a:rPr>
              <a:t>4</a:t>
            </a:r>
            <a:r>
              <a:rPr lang="it-IT" dirty="0" smtClean="0">
                <a:latin typeface="Chalkboard"/>
                <a:cs typeface="Chalkboard"/>
              </a:rPr>
              <a:t>S </a:t>
            </a:r>
            <a:r>
              <a:rPr lang="it-IT" dirty="0" smtClean="0">
                <a:latin typeface="Chalkboard"/>
                <a:cs typeface="Chalkboard"/>
                <a:sym typeface="Wingdings"/>
              </a:rPr>
              <a:t> Ditizone</a:t>
            </a:r>
            <a:r>
              <a:rPr lang="it-IT" dirty="0" smtClean="0">
                <a:latin typeface="Chalkboard"/>
                <a:cs typeface="Chalkboard"/>
              </a:rPr>
              <a:t>	</a:t>
            </a:r>
          </a:p>
          <a:p>
            <a:r>
              <a:rPr lang="it-IT" dirty="0" smtClean="0">
                <a:latin typeface="Chalkboard"/>
                <a:cs typeface="Chalkboard"/>
              </a:rPr>
              <a:t>C</a:t>
            </a:r>
            <a:r>
              <a:rPr lang="it-IT" baseline="-25000" dirty="0" smtClean="0">
                <a:latin typeface="Chalkboard"/>
                <a:cs typeface="Chalkboard"/>
              </a:rPr>
              <a:t>6</a:t>
            </a:r>
            <a:r>
              <a:rPr lang="it-IT" dirty="0" smtClean="0">
                <a:latin typeface="Chalkboard"/>
                <a:cs typeface="Chalkboard"/>
              </a:rPr>
              <a:t>H</a:t>
            </a:r>
            <a:r>
              <a:rPr lang="it-IT" baseline="-25000" dirty="0" smtClean="0">
                <a:latin typeface="Chalkboard"/>
                <a:cs typeface="Chalkboard"/>
              </a:rPr>
              <a:t>12</a:t>
            </a:r>
            <a:r>
              <a:rPr lang="it-IT" dirty="0" smtClean="0">
                <a:latin typeface="Chalkboard"/>
                <a:cs typeface="Chalkboard"/>
              </a:rPr>
              <a:t>O</a:t>
            </a:r>
            <a:r>
              <a:rPr lang="it-IT" dirty="0" smtClean="0">
                <a:latin typeface="Chalkboard"/>
                <a:cs typeface="Chalkboard"/>
              </a:rPr>
              <a:t>	</a:t>
            </a:r>
            <a:r>
              <a:rPr lang="it-IT" dirty="0" smtClean="0">
                <a:latin typeface="Chalkboard"/>
                <a:cs typeface="Chalkboard"/>
                <a:sym typeface="Wingdings"/>
              </a:rPr>
              <a:t> MIBK, Methyl-Isobutyl-Ketone</a:t>
            </a:r>
            <a:endParaRPr lang="it-IT" dirty="0" smtClean="0">
              <a:latin typeface="Chalkboard"/>
              <a:cs typeface="Chalkboard"/>
            </a:endParaRPr>
          </a:p>
          <a:p>
            <a:endParaRPr lang="it-IT" dirty="0" smtClean="0">
              <a:latin typeface="Chalkboard"/>
              <a:cs typeface="Chalkboard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79" y="418479"/>
            <a:ext cx="3937000" cy="5905500"/>
          </a:xfrm>
          <a:prstGeom prst="rect">
            <a:avLst/>
          </a:prstGeom>
          <a:solidFill>
            <a:srgbClr val="CCFFCC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halkboard"/>
                <a:cs typeface="Chalkboard"/>
              </a:rPr>
              <a:t>Atomic Spectroscopy for Metal Analysis</a:t>
            </a:r>
            <a:br>
              <a:rPr lang="en-US" sz="3200" dirty="0">
                <a:latin typeface="Chalkboard"/>
                <a:cs typeface="Chalkboard"/>
              </a:rPr>
            </a:br>
            <a:r>
              <a:rPr lang="en-US" sz="2000" dirty="0">
                <a:latin typeface="Chalkboard"/>
                <a:cs typeface="Chalkboard"/>
              </a:rPr>
              <a:t>Instruments for Atomic Spectroscopy</a:t>
            </a:r>
            <a:endParaRPr lang="en-US" sz="3200" dirty="0">
              <a:latin typeface="Chalkboard"/>
              <a:cs typeface="Chalkboard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i="1" dirty="0" err="1" smtClean="0">
                <a:latin typeface="Chalkboard"/>
                <a:cs typeface="Chalkboard"/>
              </a:rPr>
              <a:t>Vapori</a:t>
            </a:r>
            <a:r>
              <a:rPr lang="en-US" sz="2000" i="1" dirty="0" smtClean="0">
                <a:latin typeface="Chalkboard"/>
                <a:cs typeface="Chalkboard"/>
              </a:rPr>
              <a:t> </a:t>
            </a:r>
            <a:r>
              <a:rPr lang="en-US" sz="2000" i="1" dirty="0" err="1" smtClean="0">
                <a:latin typeface="Chalkboard"/>
                <a:cs typeface="Chalkboard"/>
              </a:rPr>
              <a:t>Freddi</a:t>
            </a:r>
            <a:r>
              <a:rPr lang="en-US" sz="2000" i="1" dirty="0" smtClean="0">
                <a:latin typeface="Chalkboard"/>
                <a:cs typeface="Chalkboard"/>
              </a:rPr>
              <a:t> </a:t>
            </a:r>
            <a:r>
              <a:rPr lang="en-US" sz="2000" i="1" dirty="0" err="1" smtClean="0">
                <a:latin typeface="Chalkboard"/>
                <a:cs typeface="Chalkboard"/>
              </a:rPr>
              <a:t>e</a:t>
            </a:r>
            <a:r>
              <a:rPr lang="en-US" sz="2000" i="1" dirty="0" smtClean="0">
                <a:latin typeface="Chalkboard"/>
                <a:cs typeface="Chalkboard"/>
              </a:rPr>
              <a:t> </a:t>
            </a:r>
            <a:r>
              <a:rPr lang="en-US" sz="2000" i="1" dirty="0" err="1" smtClean="0">
                <a:latin typeface="Chalkboard"/>
                <a:cs typeface="Chalkboard"/>
              </a:rPr>
              <a:t>Generazione</a:t>
            </a:r>
            <a:r>
              <a:rPr lang="en-US" sz="2000" i="1" dirty="0" smtClean="0">
                <a:latin typeface="Chalkboard"/>
                <a:cs typeface="Chalkboard"/>
              </a:rPr>
              <a:t> </a:t>
            </a:r>
            <a:r>
              <a:rPr lang="en-US" sz="2000" i="1" dirty="0" err="1" smtClean="0">
                <a:latin typeface="Chalkboard"/>
                <a:cs typeface="Chalkboard"/>
              </a:rPr>
              <a:t>di</a:t>
            </a:r>
            <a:r>
              <a:rPr lang="en-US" sz="2000" i="1" dirty="0" smtClean="0">
                <a:latin typeface="Chalkboard"/>
                <a:cs typeface="Chalkboard"/>
              </a:rPr>
              <a:t> </a:t>
            </a:r>
            <a:r>
              <a:rPr lang="en-US" sz="2000" i="1" dirty="0" err="1" smtClean="0">
                <a:latin typeface="Chalkboard"/>
                <a:cs typeface="Chalkboard"/>
              </a:rPr>
              <a:t>Idruri</a:t>
            </a:r>
            <a:r>
              <a:rPr lang="en-US" sz="2000" i="1" dirty="0" smtClean="0">
                <a:latin typeface="Chalkboard"/>
                <a:cs typeface="Chalkboard"/>
              </a:rPr>
              <a:t> per AAS</a:t>
            </a:r>
          </a:p>
          <a:p>
            <a:pPr eaLnBrk="1" hangingPunct="1">
              <a:buFontTx/>
              <a:buNone/>
            </a:pPr>
            <a:endParaRPr lang="en-US" sz="2000" dirty="0" smtClean="0">
              <a:latin typeface="Chalkboard"/>
              <a:cs typeface="Chalkboard"/>
            </a:endParaRPr>
          </a:p>
          <a:p>
            <a:pPr eaLnBrk="1" hangingPunct="1"/>
            <a:r>
              <a:rPr lang="en-US" sz="2000" dirty="0">
                <a:latin typeface="Chalkboard"/>
                <a:cs typeface="Chalkboard"/>
              </a:rPr>
              <a:t>FAAS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e</a:t>
            </a:r>
            <a:r>
              <a:rPr lang="en-US" sz="2000" dirty="0" smtClean="0">
                <a:latin typeface="Chalkboard"/>
                <a:cs typeface="Chalkboard"/>
              </a:rPr>
              <a:t> GFAAS </a:t>
            </a:r>
            <a:r>
              <a:rPr lang="en-US" sz="2000" dirty="0" err="1" smtClean="0">
                <a:latin typeface="Chalkboard"/>
                <a:cs typeface="Chalkboard"/>
              </a:rPr>
              <a:t>permettono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di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analizzare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vari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elementi</a:t>
            </a:r>
            <a:endParaRPr lang="en-US" sz="2000" dirty="0" smtClean="0">
              <a:latin typeface="Chalkboard"/>
              <a:cs typeface="Chalkboard"/>
            </a:endParaRPr>
          </a:p>
          <a:p>
            <a:pPr eaLnBrk="1" hangingPunct="1"/>
            <a:endParaRPr lang="en-US" sz="2000" dirty="0" smtClean="0">
              <a:latin typeface="Chalkboard"/>
              <a:cs typeface="Chalkboard"/>
            </a:endParaRPr>
          </a:p>
          <a:p>
            <a:pPr eaLnBrk="1" hangingPunct="1"/>
            <a:r>
              <a:rPr lang="en-US" sz="2000" dirty="0" smtClean="0">
                <a:latin typeface="Chalkboard"/>
                <a:cs typeface="Chalkboard"/>
              </a:rPr>
              <a:t>Non </a:t>
            </a:r>
            <a:r>
              <a:rPr lang="en-US" sz="2000" dirty="0" err="1" smtClean="0">
                <a:latin typeface="Chalkboard"/>
                <a:cs typeface="Chalkboard"/>
              </a:rPr>
              <a:t>sono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però</a:t>
            </a:r>
            <a:r>
              <a:rPr lang="en-US" sz="2000" dirty="0" smtClean="0">
                <a:latin typeface="Chalkboard"/>
                <a:cs typeface="Chalkboard"/>
              </a:rPr>
              <a:t> in </a:t>
            </a:r>
            <a:r>
              <a:rPr lang="en-US" sz="2000" dirty="0" err="1" smtClean="0">
                <a:latin typeface="Chalkboard"/>
                <a:cs typeface="Chalkboard"/>
              </a:rPr>
              <a:t>grado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di</a:t>
            </a:r>
            <a:r>
              <a:rPr lang="en-US" sz="2000" dirty="0" smtClean="0">
                <a:latin typeface="Chalkboard"/>
                <a:cs typeface="Chalkboard"/>
              </a:rPr>
              <a:t> dare </a:t>
            </a:r>
            <a:r>
              <a:rPr lang="en-US" sz="2000" dirty="0" err="1" smtClean="0">
                <a:latin typeface="Chalkboard"/>
                <a:cs typeface="Chalkboard"/>
              </a:rPr>
              <a:t>valori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sufficientemente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attendibili</a:t>
            </a:r>
            <a:r>
              <a:rPr lang="en-US" sz="2000" dirty="0" smtClean="0">
                <a:latin typeface="Chalkboard"/>
                <a:cs typeface="Chalkboard"/>
              </a:rPr>
              <a:t> per: Hg, Se </a:t>
            </a:r>
            <a:r>
              <a:rPr lang="en-US" sz="2000" dirty="0" err="1" smtClean="0">
                <a:latin typeface="Chalkboard"/>
                <a:cs typeface="Chalkboard"/>
              </a:rPr>
              <a:t>e</a:t>
            </a:r>
            <a:r>
              <a:rPr lang="en-US" sz="2000" dirty="0" smtClean="0">
                <a:latin typeface="Chalkboard"/>
                <a:cs typeface="Chalkboard"/>
              </a:rPr>
              <a:t> As.</a:t>
            </a:r>
          </a:p>
          <a:p>
            <a:pPr eaLnBrk="1" hangingPunct="1"/>
            <a:endParaRPr lang="en-US" sz="2000" dirty="0" smtClean="0">
              <a:latin typeface="Chalkboard"/>
              <a:cs typeface="Chalkboard"/>
            </a:endParaRPr>
          </a:p>
          <a:p>
            <a:pPr eaLnBrk="1" hangingPunct="1"/>
            <a:r>
              <a:rPr lang="en-US" sz="2000" dirty="0" err="1" smtClean="0">
                <a:latin typeface="Chalkboard"/>
                <a:cs typeface="Chalkboard"/>
              </a:rPr>
              <a:t>Sono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troppo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volatili</a:t>
            </a:r>
            <a:r>
              <a:rPr lang="en-US" sz="2000" dirty="0" smtClean="0">
                <a:latin typeface="Chalkboard"/>
                <a:cs typeface="Chalkboard"/>
              </a:rPr>
              <a:t> per </a:t>
            </a:r>
            <a:r>
              <a:rPr lang="en-US" sz="2000" dirty="0" err="1" smtClean="0">
                <a:latin typeface="Chalkboard"/>
                <a:cs typeface="Chalkboard"/>
              </a:rPr>
              <a:t>essere</a:t>
            </a:r>
            <a:r>
              <a:rPr lang="en-US" sz="2000" dirty="0" smtClean="0">
                <a:latin typeface="Chalkboard"/>
                <a:cs typeface="Chalkboard"/>
              </a:rPr>
              <a:t> </a:t>
            </a:r>
            <a:r>
              <a:rPr lang="en-US" sz="2000" dirty="0" err="1" smtClean="0">
                <a:latin typeface="Chalkboard"/>
                <a:cs typeface="Chalkboard"/>
              </a:rPr>
              <a:t>misurati</a:t>
            </a:r>
            <a:r>
              <a:rPr lang="en-US" sz="2000" dirty="0" smtClean="0">
                <a:latin typeface="Chalkboard"/>
                <a:cs typeface="Chalkboard"/>
              </a:rPr>
              <a:t> con AAS-FLAME </a:t>
            </a:r>
            <a:r>
              <a:rPr lang="en-US" sz="2000" dirty="0" err="1" smtClean="0">
                <a:latin typeface="Chalkboard"/>
                <a:cs typeface="Chalkboard"/>
              </a:rPr>
              <a:t>e</a:t>
            </a:r>
            <a:r>
              <a:rPr lang="en-US" sz="2000" dirty="0" smtClean="0">
                <a:latin typeface="Chalkboard"/>
                <a:cs typeface="Chalkboard"/>
              </a:rPr>
              <a:t> AAS-GF.</a:t>
            </a:r>
          </a:p>
          <a:p>
            <a:pPr eaLnBrk="1" hangingPunct="1">
              <a:buFontTx/>
              <a:buNone/>
            </a:pPr>
            <a:endParaRPr lang="en-US" sz="2000" dirty="0">
              <a:latin typeface="Chalkboard"/>
              <a:cs typeface="Chalkboard"/>
            </a:endParaRPr>
          </a:p>
          <a:p>
            <a:pPr eaLnBrk="1" hangingPunct="1">
              <a:buFontTx/>
              <a:buNone/>
            </a:pPr>
            <a:endParaRPr lang="en-US" sz="2000" dirty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Verdana" charset="0"/>
              </a:rPr>
              <a:t>Atomic Spectroscopy for Metal Analysis</a:t>
            </a:r>
            <a:r>
              <a:rPr lang="en-US" sz="3200"/>
              <a:t/>
            </a:r>
            <a:br>
              <a:rPr lang="en-US" sz="3200"/>
            </a:br>
            <a:r>
              <a:rPr lang="en-US" sz="2000"/>
              <a:t>Instruments for Atomic Spectroscopy</a:t>
            </a:r>
            <a:endParaRPr lang="en-US" sz="32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9840"/>
            <a:ext cx="8229600" cy="24844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FontTx/>
              <a:buNone/>
            </a:pPr>
            <a:r>
              <a:rPr lang="en-US" sz="1600" b="1" dirty="0"/>
              <a:t>Cold Vapor Atomic Absorption (CVAA)</a:t>
            </a:r>
            <a:r>
              <a:rPr lang="en-US" sz="1600" b="1" dirty="0" smtClean="0"/>
              <a:t> per Hg</a:t>
            </a:r>
          </a:p>
          <a:p>
            <a:pPr eaLnBrk="1" hangingPunct="1"/>
            <a:r>
              <a:rPr lang="en-US" sz="1600" dirty="0" err="1" smtClean="0"/>
              <a:t>Atomi</a:t>
            </a:r>
            <a:r>
              <a:rPr lang="en-US" sz="1600" dirty="0" smtClean="0"/>
              <a:t> </a:t>
            </a:r>
            <a:r>
              <a:rPr lang="en-US" sz="1600" dirty="0" err="1" smtClean="0"/>
              <a:t>liberi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Hg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presenti</a:t>
            </a:r>
            <a:r>
              <a:rPr lang="en-US" sz="1600" dirty="0" smtClean="0"/>
              <a:t> a </a:t>
            </a:r>
            <a:r>
              <a:rPr lang="en-US" sz="1600" dirty="0" err="1" smtClean="0"/>
              <a:t>temperatura</a:t>
            </a:r>
            <a:r>
              <a:rPr lang="en-US" sz="1600" dirty="0" smtClean="0"/>
              <a:t> </a:t>
            </a:r>
            <a:r>
              <a:rPr lang="en-US" sz="1600" dirty="0" err="1" smtClean="0"/>
              <a:t>ambiente</a:t>
            </a:r>
            <a:r>
              <a:rPr lang="en-US" sz="1600" dirty="0" smtClean="0"/>
              <a:t>, non </a:t>
            </a:r>
            <a:r>
              <a:rPr lang="en-US" sz="1600" dirty="0" err="1" smtClean="0"/>
              <a:t>è</a:t>
            </a:r>
            <a:r>
              <a:rPr lang="en-US" sz="1600" dirty="0" smtClean="0"/>
              <a:t> </a:t>
            </a:r>
            <a:r>
              <a:rPr lang="en-US" sz="1600" dirty="0" err="1" smtClean="0"/>
              <a:t>necessario</a:t>
            </a:r>
            <a:r>
              <a:rPr lang="en-US" sz="1600" dirty="0" smtClean="0"/>
              <a:t> </a:t>
            </a:r>
            <a:r>
              <a:rPr lang="en-US" sz="1600" dirty="0" err="1" smtClean="0"/>
              <a:t>alcun</a:t>
            </a:r>
            <a:r>
              <a:rPr lang="en-US" sz="1600" dirty="0" smtClean="0"/>
              <a:t> </a:t>
            </a:r>
            <a:r>
              <a:rPr lang="en-US" sz="1600" dirty="0" err="1" smtClean="0"/>
              <a:t>riscaldamento</a:t>
            </a:r>
            <a:r>
              <a:rPr lang="en-US" sz="1600" dirty="0" smtClean="0"/>
              <a:t>;</a:t>
            </a:r>
          </a:p>
          <a:p>
            <a:pPr eaLnBrk="1" hangingPunct="1"/>
            <a:r>
              <a:rPr lang="en-US" sz="1600" dirty="0" smtClean="0"/>
              <a:t>Un </a:t>
            </a:r>
            <a:r>
              <a:rPr lang="en-US" sz="1600" dirty="0" err="1" smtClean="0"/>
              <a:t>campione</a:t>
            </a:r>
            <a:r>
              <a:rPr lang="en-US" sz="1600" dirty="0" smtClean="0"/>
              <a:t> </a:t>
            </a:r>
            <a:r>
              <a:rPr lang="en-US" sz="1600" dirty="0" err="1" smtClean="0"/>
              <a:t>può</a:t>
            </a:r>
            <a:r>
              <a:rPr lang="en-US" sz="1600" dirty="0" smtClean="0"/>
              <a:t> </a:t>
            </a:r>
            <a:r>
              <a:rPr lang="en-US" sz="1600" dirty="0" err="1" smtClean="0"/>
              <a:t>contenere</a:t>
            </a:r>
            <a:r>
              <a:rPr lang="en-US" sz="1600" dirty="0" smtClean="0"/>
              <a:t> Hg</a:t>
            </a:r>
            <a:r>
              <a:rPr lang="en-US" sz="1600" baseline="30000" dirty="0" smtClean="0"/>
              <a:t>0</a:t>
            </a:r>
            <a:r>
              <a:rPr lang="en-US" sz="1600" dirty="0"/>
              <a:t>, Hg</a:t>
            </a:r>
            <a:r>
              <a:rPr lang="en-US" sz="1600" baseline="-25000" dirty="0"/>
              <a:t>2</a:t>
            </a:r>
            <a:r>
              <a:rPr lang="en-US" sz="1600" baseline="30000" dirty="0"/>
              <a:t>2+</a:t>
            </a:r>
            <a:r>
              <a:rPr lang="en-US" sz="1600" dirty="0"/>
              <a:t> </a:t>
            </a:r>
            <a:r>
              <a:rPr lang="en-US" sz="1600" dirty="0" err="1" smtClean="0"/>
              <a:t>o</a:t>
            </a:r>
            <a:r>
              <a:rPr lang="en-US" sz="1600" dirty="0" smtClean="0"/>
              <a:t> </a:t>
            </a:r>
            <a:r>
              <a:rPr lang="en-US" sz="1600" dirty="0"/>
              <a:t>Hg</a:t>
            </a:r>
            <a:r>
              <a:rPr lang="en-US" sz="1600" baseline="30000" dirty="0"/>
              <a:t>2+</a:t>
            </a:r>
          </a:p>
          <a:p>
            <a:pPr eaLnBrk="1" hangingPunct="1"/>
            <a:r>
              <a:rPr lang="en-US" sz="1600" dirty="0"/>
              <a:t>In CVAA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Hg </a:t>
            </a:r>
            <a:r>
              <a:rPr lang="en-US" sz="1600" dirty="0" err="1" smtClean="0"/>
              <a:t>è</a:t>
            </a:r>
            <a:r>
              <a:rPr lang="en-US" sz="1600" dirty="0" smtClean="0"/>
              <a:t> </a:t>
            </a:r>
            <a:r>
              <a:rPr lang="en-US" sz="1600" dirty="0" err="1" smtClean="0"/>
              <a:t>chimicamente</a:t>
            </a:r>
            <a:r>
              <a:rPr lang="en-US" sz="1600" dirty="0" smtClean="0"/>
              <a:t> </a:t>
            </a:r>
            <a:r>
              <a:rPr lang="en-US" sz="1600" dirty="0" err="1" smtClean="0"/>
              <a:t>ridotto</a:t>
            </a:r>
            <a:r>
              <a:rPr lang="en-US" sz="1600" dirty="0" smtClean="0"/>
              <a:t> </a:t>
            </a:r>
            <a:r>
              <a:rPr lang="en-US" sz="1600" dirty="0" err="1" smtClean="0"/>
              <a:t>allo</a:t>
            </a:r>
            <a:r>
              <a:rPr lang="en-US" sz="1600" dirty="0" smtClean="0"/>
              <a:t> </a:t>
            </a:r>
            <a:r>
              <a:rPr lang="en-US" sz="1600" dirty="0" err="1" smtClean="0"/>
              <a:t>stato</a:t>
            </a:r>
            <a:r>
              <a:rPr lang="en-US" sz="1600" dirty="0" smtClean="0"/>
              <a:t> </a:t>
            </a:r>
            <a:r>
              <a:rPr lang="en-US" sz="1600" dirty="0" err="1" smtClean="0"/>
              <a:t>atomico</a:t>
            </a:r>
            <a:r>
              <a:rPr lang="en-US" sz="1600" dirty="0" smtClean="0"/>
              <a:t> </a:t>
            </a:r>
            <a:r>
              <a:rPr lang="en-US" sz="1600" dirty="0" err="1" smtClean="0"/>
              <a:t>mediante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reazione</a:t>
            </a:r>
            <a:r>
              <a:rPr lang="en-US" sz="1600" dirty="0" smtClean="0"/>
              <a:t> con un forte </a:t>
            </a:r>
            <a:r>
              <a:rPr lang="en-US" sz="1600" dirty="0" err="1" smtClean="0"/>
              <a:t>agente</a:t>
            </a:r>
            <a:r>
              <a:rPr lang="en-US" sz="1600" dirty="0" smtClean="0"/>
              <a:t> </a:t>
            </a:r>
            <a:r>
              <a:rPr lang="en-US" sz="1600" dirty="0" err="1" smtClean="0"/>
              <a:t>riducente</a:t>
            </a:r>
            <a:r>
              <a:rPr lang="en-US" sz="1600" dirty="0" smtClean="0"/>
              <a:t> </a:t>
            </a:r>
            <a:r>
              <a:rPr lang="en-US" sz="1600" dirty="0"/>
              <a:t>(e.g. SnCl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  <a:r>
              <a:rPr lang="en-US" sz="1600" dirty="0" err="1" smtClean="0"/>
              <a:t>o</a:t>
            </a:r>
            <a:r>
              <a:rPr lang="en-US" sz="1600" dirty="0" smtClean="0"/>
              <a:t> </a:t>
            </a:r>
            <a:r>
              <a:rPr lang="en-US" sz="1600" dirty="0"/>
              <a:t>NaBH</a:t>
            </a:r>
            <a:r>
              <a:rPr lang="en-US" sz="1600" baseline="-25000" dirty="0"/>
              <a:t>4</a:t>
            </a:r>
            <a:r>
              <a:rPr lang="en-US" sz="1600" dirty="0"/>
              <a:t>) in</a:t>
            </a:r>
            <a:r>
              <a:rPr lang="en-US" sz="1600" dirty="0" smtClean="0"/>
              <a:t> un </a:t>
            </a:r>
            <a:r>
              <a:rPr lang="en-US" sz="1600" dirty="0" err="1" smtClean="0"/>
              <a:t>contenitore</a:t>
            </a:r>
            <a:r>
              <a:rPr lang="en-US" sz="1600" dirty="0" smtClean="0"/>
              <a:t> </a:t>
            </a:r>
            <a:r>
              <a:rPr lang="en-US" sz="1600" dirty="0" err="1" smtClean="0"/>
              <a:t>apposito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Il Hg </a:t>
            </a:r>
            <a:r>
              <a:rPr lang="en-US" sz="1600" dirty="0" err="1" smtClean="0"/>
              <a:t>è</a:t>
            </a:r>
            <a:r>
              <a:rPr lang="en-US" sz="1600" dirty="0" smtClean="0"/>
              <a:t> </a:t>
            </a:r>
            <a:r>
              <a:rPr lang="en-US" sz="1600" dirty="0" err="1" smtClean="0"/>
              <a:t>trasportato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un </a:t>
            </a:r>
            <a:r>
              <a:rPr lang="en-US" sz="1600" dirty="0" err="1" smtClean="0"/>
              <a:t>flusso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gas </a:t>
            </a:r>
            <a:r>
              <a:rPr lang="en-US" sz="1600" dirty="0" err="1" smtClean="0"/>
              <a:t>alla</a:t>
            </a:r>
            <a:r>
              <a:rPr lang="en-US" sz="1600" dirty="0" smtClean="0"/>
              <a:t> </a:t>
            </a:r>
            <a:r>
              <a:rPr lang="en-US" sz="1600" dirty="0" err="1" smtClean="0"/>
              <a:t>cella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assorbimento</a:t>
            </a:r>
            <a:r>
              <a:rPr lang="en-US" sz="1600" dirty="0" smtClean="0"/>
              <a:t>.</a:t>
            </a:r>
          </a:p>
          <a:p>
            <a:pPr eaLnBrk="1" hangingPunct="1"/>
            <a:endParaRPr lang="en-US" sz="1600" dirty="0"/>
          </a:p>
          <a:p>
            <a:pPr eaLnBrk="1" hangingPunct="1">
              <a:buFontTx/>
              <a:buNone/>
            </a:pPr>
            <a:endParaRPr lang="en-US" sz="1600" dirty="0"/>
          </a:p>
          <a:p>
            <a:pPr eaLnBrk="1" hangingPunct="1">
              <a:buFontTx/>
              <a:buNone/>
            </a:pPr>
            <a:endParaRPr lang="en-US" sz="2000" dirty="0"/>
          </a:p>
        </p:txBody>
      </p:sp>
      <p:pic>
        <p:nvPicPr>
          <p:cNvPr id="30724" name="Picture 3" descr="fig9-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4924" y="3226820"/>
            <a:ext cx="5131876" cy="363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7082"/>
            <a:ext cx="9144000" cy="3618487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>
                <a:ea typeface="Times New Roman" charset="0"/>
                <a:cs typeface="Times New Roman" charset="0"/>
              </a:rPr>
              <a:t>DMA (Direct Mercury Analyzer) 80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27425" y="1428600"/>
            <a:ext cx="7094312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 smtClean="0">
                <a:solidFill>
                  <a:srgbClr val="FFFF00"/>
                </a:solidFill>
                <a:latin typeface="Chalkboard"/>
                <a:cs typeface="Chalkboard"/>
              </a:rPr>
              <a:t>•</a:t>
            </a:r>
            <a:r>
              <a:rPr lang="it-IT" sz="2800" dirty="0" smtClean="0">
                <a:solidFill>
                  <a:srgbClr val="FFFF00"/>
                </a:solidFill>
                <a:latin typeface="Chalkboard"/>
                <a:cs typeface="Chalkboard"/>
              </a:rPr>
              <a:t> Misura diretta di Hg a livello di tracce su campioni solidi, liquidi e vegetali;</a:t>
            </a:r>
          </a:p>
          <a:p>
            <a:r>
              <a:rPr lang="it-IT" sz="2800" dirty="0" err="1" smtClean="0">
                <a:solidFill>
                  <a:srgbClr val="FFFF00"/>
                </a:solidFill>
                <a:latin typeface="Chalkboard"/>
                <a:cs typeface="Chalkboard"/>
              </a:rPr>
              <a:t>•</a:t>
            </a:r>
            <a:r>
              <a:rPr lang="it-IT" sz="2800" dirty="0" smtClean="0">
                <a:solidFill>
                  <a:srgbClr val="FFFF00"/>
                </a:solidFill>
                <a:latin typeface="Chalkboard"/>
                <a:cs typeface="Chalkboard"/>
              </a:rPr>
              <a:t> Nessuno </a:t>
            </a:r>
            <a:r>
              <a:rPr lang="it-IT" sz="2800" dirty="0" err="1" smtClean="0">
                <a:solidFill>
                  <a:srgbClr val="FFFF00"/>
                </a:solidFill>
                <a:latin typeface="Chalkboard"/>
                <a:cs typeface="Chalkboard"/>
              </a:rPr>
              <a:t>step</a:t>
            </a:r>
            <a:r>
              <a:rPr lang="it-IT" sz="2800" dirty="0" smtClean="0">
                <a:solidFill>
                  <a:srgbClr val="FFFF00"/>
                </a:solidFill>
                <a:latin typeface="Chalkboard"/>
                <a:cs typeface="Chalkboard"/>
              </a:rPr>
              <a:t> di “digestione”</a:t>
            </a:r>
          </a:p>
          <a:p>
            <a:r>
              <a:rPr lang="it-IT" sz="2800" dirty="0" err="1" smtClean="0">
                <a:solidFill>
                  <a:srgbClr val="FFFF00"/>
                </a:solidFill>
                <a:latin typeface="Chalkboard"/>
                <a:cs typeface="Chalkboard"/>
              </a:rPr>
              <a:t>•</a:t>
            </a:r>
            <a:r>
              <a:rPr lang="it-IT" sz="2800" dirty="0" smtClean="0">
                <a:solidFill>
                  <a:srgbClr val="FFFF00"/>
                </a:solidFill>
                <a:latin typeface="Chalkboard"/>
                <a:cs typeface="Chalkboard"/>
              </a:rPr>
              <a:t> Nessun pre-trattamento</a:t>
            </a:r>
          </a:p>
          <a:p>
            <a:r>
              <a:rPr lang="it-IT" sz="2800" dirty="0" err="1" smtClean="0">
                <a:solidFill>
                  <a:srgbClr val="FFFF00"/>
                </a:solidFill>
                <a:latin typeface="Chalkboard"/>
                <a:cs typeface="Chalkboard"/>
              </a:rPr>
              <a:t>•</a:t>
            </a:r>
            <a:r>
              <a:rPr lang="it-IT" sz="2800" dirty="0" smtClean="0">
                <a:solidFill>
                  <a:srgbClr val="FFFF00"/>
                </a:solidFill>
                <a:latin typeface="Chalkboard"/>
                <a:cs typeface="Chalkboard"/>
              </a:rPr>
              <a:t> Veloce…5-6 minuti per campione</a:t>
            </a:r>
          </a:p>
          <a:p>
            <a:r>
              <a:rPr lang="it-IT" sz="2800" dirty="0" err="1" smtClean="0">
                <a:solidFill>
                  <a:srgbClr val="FFFF00"/>
                </a:solidFill>
                <a:latin typeface="Chalkboard"/>
                <a:cs typeface="Chalkboard"/>
              </a:rPr>
              <a:t>•</a:t>
            </a:r>
            <a:r>
              <a:rPr lang="it-IT" sz="2800" dirty="0" smtClean="0">
                <a:solidFill>
                  <a:srgbClr val="FFFF00"/>
                </a:solidFill>
                <a:latin typeface="Chalkboard"/>
                <a:cs typeface="Chalkboard"/>
              </a:rPr>
              <a:t> No residui</a:t>
            </a:r>
          </a:p>
          <a:p>
            <a:r>
              <a:rPr lang="it-IT" sz="2800" dirty="0" err="1" smtClean="0">
                <a:solidFill>
                  <a:srgbClr val="FFFF00"/>
                </a:solidFill>
                <a:latin typeface="Chalkboard"/>
                <a:cs typeface="Chalkboard"/>
              </a:rPr>
              <a:t>•</a:t>
            </a:r>
            <a:r>
              <a:rPr lang="it-IT" sz="2800" dirty="0" smtClean="0">
                <a:solidFill>
                  <a:srgbClr val="FFFF00"/>
                </a:solidFill>
                <a:latin typeface="Chalkboard"/>
                <a:cs typeface="Chalkboard"/>
              </a:rPr>
              <a:t> Risultati validati dal metodo US </a:t>
            </a:r>
            <a:r>
              <a:rPr lang="it-IT" sz="2800" dirty="0" smtClean="0">
                <a:solidFill>
                  <a:srgbClr val="FFFF00"/>
                </a:solidFill>
                <a:latin typeface="Chalkboard"/>
                <a:cs typeface="Chalkboard"/>
              </a:rPr>
              <a:t>EPA </a:t>
            </a:r>
            <a:r>
              <a:rPr lang="it-IT" sz="2800" dirty="0" err="1" smtClean="0">
                <a:solidFill>
                  <a:srgbClr val="FFFF00"/>
                </a:solidFill>
                <a:latin typeface="Chalkboard"/>
                <a:cs typeface="Chalkboard"/>
              </a:rPr>
              <a:t>method</a:t>
            </a:r>
            <a:r>
              <a:rPr lang="it-IT" sz="2800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it-IT" sz="2800" dirty="0" smtClean="0">
                <a:solidFill>
                  <a:srgbClr val="FFFF00"/>
                </a:solidFill>
                <a:latin typeface="Chalkboard"/>
                <a:cs typeface="Chalkboard"/>
              </a:rPr>
              <a:t>7473 per matrici solide e liquide</a:t>
            </a:r>
            <a:endParaRPr lang="it-IT" sz="28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09599" y="432909"/>
            <a:ext cx="2341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solidFill>
                  <a:srgbClr val="FAC090"/>
                </a:solidFill>
                <a:latin typeface="Chalkboard"/>
                <a:cs typeface="Chalkboard"/>
              </a:rPr>
              <a:t>Vantaggi</a:t>
            </a:r>
            <a:endParaRPr lang="it-IT" sz="4400" dirty="0">
              <a:solidFill>
                <a:srgbClr val="FAC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5"/>
          <p:cNvSpPr txBox="1">
            <a:spLocks noChangeArrowheads="1"/>
          </p:cNvSpPr>
          <p:nvPr/>
        </p:nvSpPr>
        <p:spPr bwMode="auto">
          <a:xfrm>
            <a:off x="381000" y="76200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Determinazione</a:t>
            </a:r>
            <a:r>
              <a:rPr lang="en-US" sz="3200" dirty="0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delle</a:t>
            </a:r>
            <a:r>
              <a:rPr lang="en-US" sz="3200" dirty="0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 specie </a:t>
            </a:r>
            <a:r>
              <a:rPr lang="en-US" sz="3200" dirty="0" err="1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azotate</a:t>
            </a:r>
            <a:r>
              <a:rPr lang="en-US" sz="3200" dirty="0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 per </a:t>
            </a:r>
            <a:r>
              <a:rPr lang="en-US" sz="3200" dirty="0" err="1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spettrofotometria</a:t>
            </a:r>
            <a:r>
              <a:rPr lang="en-US" sz="3200" dirty="0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molecolare</a:t>
            </a:r>
            <a:r>
              <a:rPr lang="en-US" sz="3200" dirty="0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colorimetria</a:t>
            </a:r>
            <a:r>
              <a:rPr lang="en-US" sz="3200" dirty="0">
                <a:solidFill>
                  <a:srgbClr val="FFFFFF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</a:p>
        </p:txBody>
      </p:sp>
      <p:sp>
        <p:nvSpPr>
          <p:cNvPr id="158723" name="Text Box 8"/>
          <p:cNvSpPr txBox="1">
            <a:spLocks noChangeArrowheads="1"/>
          </p:cNvSpPr>
          <p:nvPr/>
        </p:nvSpPr>
        <p:spPr bwMode="auto">
          <a:xfrm>
            <a:off x="304800" y="1295400"/>
            <a:ext cx="8534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Si basa sulla reazione di un agente cromogenico per formare un composto o complesso colorato. Si utilizza una radiazione emessa nel visibile (400-850 nm). Il grado di assorbimento di una radiazione monocromatica da parte del campione posto in una “cella” o “cuvetta” è proporzionale al numero di ioni o molecole lungo il “cammino ottico”. La legge che regola tale strumentazione è la LEGGE DI LAMBERT-BEER.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10000" y="4760913"/>
            <a:ext cx="1524000" cy="1965325"/>
            <a:chOff x="2400" y="2999"/>
            <a:chExt cx="960" cy="1238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568" y="2999"/>
              <a:ext cx="624" cy="912"/>
              <a:chOff x="2568" y="2999"/>
              <a:chExt cx="624" cy="912"/>
            </a:xfrm>
          </p:grpSpPr>
          <p:sp>
            <p:nvSpPr>
              <p:cNvPr id="158734" name="Rectangle 11"/>
              <p:cNvSpPr>
                <a:spLocks noChangeArrowheads="1"/>
              </p:cNvSpPr>
              <p:nvPr/>
            </p:nvSpPr>
            <p:spPr bwMode="auto">
              <a:xfrm>
                <a:off x="2568" y="2999"/>
                <a:ext cx="624" cy="9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8735" name="Rectangle 12"/>
              <p:cNvSpPr>
                <a:spLocks noChangeArrowheads="1"/>
              </p:cNvSpPr>
              <p:nvPr/>
            </p:nvSpPr>
            <p:spPr bwMode="auto">
              <a:xfrm>
                <a:off x="2568" y="3143"/>
                <a:ext cx="624" cy="768"/>
              </a:xfrm>
              <a:prstGeom prst="rect">
                <a:avLst/>
              </a:prstGeom>
              <a:solidFill>
                <a:srgbClr val="FF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58733" name="Text Box 13"/>
            <p:cNvSpPr txBox="1">
              <a:spLocks noChangeArrowheads="1"/>
            </p:cNvSpPr>
            <p:nvPr/>
          </p:nvSpPr>
          <p:spPr bwMode="auto">
            <a:xfrm>
              <a:off x="2400" y="3911"/>
              <a:ext cx="9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Cuvetta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24000" y="4516438"/>
            <a:ext cx="2438400" cy="854075"/>
            <a:chOff x="960" y="2845"/>
            <a:chExt cx="1536" cy="538"/>
          </a:xfrm>
        </p:grpSpPr>
        <p:sp>
          <p:nvSpPr>
            <p:cNvPr id="158730" name="Line 14"/>
            <p:cNvSpPr>
              <a:spLocks noChangeShapeType="1"/>
            </p:cNvSpPr>
            <p:nvPr/>
          </p:nvSpPr>
          <p:spPr bwMode="auto">
            <a:xfrm>
              <a:off x="960" y="3383"/>
              <a:ext cx="15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8731" name="Rectangle 16"/>
            <p:cNvSpPr>
              <a:spLocks noChangeArrowheads="1"/>
            </p:cNvSpPr>
            <p:nvPr/>
          </p:nvSpPr>
          <p:spPr bwMode="auto">
            <a:xfrm>
              <a:off x="1056" y="2845"/>
              <a:ext cx="120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200" b="1">
                  <a:solidFill>
                    <a:srgbClr val="FFFF00"/>
                  </a:solidFill>
                  <a:latin typeface="Chalkboard" charset="0"/>
                  <a:ea typeface="Chalkboard" charset="0"/>
                  <a:cs typeface="Chalkboard" charset="0"/>
                </a:rPr>
                <a:t>Radiazione incidente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257800" y="4516438"/>
            <a:ext cx="2438400" cy="854075"/>
            <a:chOff x="3312" y="2845"/>
            <a:chExt cx="1536" cy="538"/>
          </a:xfrm>
        </p:grpSpPr>
        <p:sp>
          <p:nvSpPr>
            <p:cNvPr id="158728" name="Line 15"/>
            <p:cNvSpPr>
              <a:spLocks noChangeShapeType="1"/>
            </p:cNvSpPr>
            <p:nvPr/>
          </p:nvSpPr>
          <p:spPr bwMode="auto">
            <a:xfrm>
              <a:off x="3312" y="3383"/>
              <a:ext cx="15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8729" name="Rectangle 17"/>
            <p:cNvSpPr>
              <a:spLocks noChangeArrowheads="1"/>
            </p:cNvSpPr>
            <p:nvPr/>
          </p:nvSpPr>
          <p:spPr bwMode="auto">
            <a:xfrm>
              <a:off x="3408" y="2845"/>
              <a:ext cx="134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200" b="1">
                  <a:solidFill>
                    <a:srgbClr val="FFFF00"/>
                  </a:solidFill>
                  <a:latin typeface="Chalkboard" charset="0"/>
                  <a:ea typeface="Chalkboard" charset="0"/>
                  <a:cs typeface="Chalkboard" charset="0"/>
                </a:rPr>
                <a:t>Radiazione assorbimento</a:t>
              </a:r>
            </a:p>
          </p:txBody>
        </p:sp>
      </p:grp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854450" y="4343400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Assorbimento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Times New Roman" charset="0"/>
                <a:cs typeface="Times New Roman" charset="0"/>
              </a:rPr>
              <a:t>DMA (Direct Mercury Analyzer) 80</a:t>
            </a:r>
            <a:r>
              <a:rPr lang="en-US" sz="4000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ea typeface="Times New Roman" charset="0"/>
                <a:cs typeface="Times New Roman" charset="0"/>
              </a:rPr>
              <a:t>Il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materiale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(in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polvere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)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sono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poste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in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una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navicella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dove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vengono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pesate</a:t>
            </a:r>
            <a:r>
              <a:rPr lang="en-US" sz="2000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ea typeface="Times New Roman" charset="0"/>
                <a:cs typeface="Times New Roman" charset="0"/>
              </a:rPr>
              <a:t>Crucibles are non-reactive heat-resistant nickel containers)</a:t>
            </a:r>
            <a:endParaRPr lang="en-US" sz="1600" dirty="0" smtClean="0">
              <a:ea typeface="Times New Roman" charset="0"/>
              <a:cs typeface="Times New Roma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ea typeface="Times New Roman" charset="0"/>
                <a:cs typeface="Times New Roman" charset="0"/>
              </a:rPr>
              <a:t>Un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braccio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automatico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posiziona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le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navicelle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in un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forno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per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combustione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in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quarzo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. Il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materiale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viene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mantenuto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/>
              <a:t>a 300 °C per </a:t>
            </a:r>
            <a:r>
              <a:rPr lang="en-US" sz="2000" dirty="0"/>
              <a:t>10 </a:t>
            </a:r>
            <a:r>
              <a:rPr lang="en-US" sz="2000" dirty="0" err="1" smtClean="0"/>
              <a:t>secondi</a:t>
            </a:r>
            <a:endParaRPr lang="en-US" sz="20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err="1" smtClean="0"/>
              <a:t>Decomposizione</a:t>
            </a:r>
            <a:r>
              <a:rPr lang="en-US" sz="2000" dirty="0" smtClean="0"/>
              <a:t> </a:t>
            </a:r>
            <a:r>
              <a:rPr lang="en-US" sz="2000" dirty="0" err="1" smtClean="0"/>
              <a:t>termica</a:t>
            </a:r>
            <a:r>
              <a:rPr lang="en-US" sz="2000" dirty="0" smtClean="0"/>
              <a:t> a 850 °C per </a:t>
            </a:r>
            <a:r>
              <a:rPr lang="en-US" sz="2000" dirty="0"/>
              <a:t>180 </a:t>
            </a:r>
            <a:r>
              <a:rPr lang="en-US" sz="2000" dirty="0" smtClean="0"/>
              <a:t>sec., con </a:t>
            </a:r>
            <a:r>
              <a:rPr lang="en-US" sz="2000" dirty="0" err="1" smtClean="0"/>
              <a:t>conseguente</a:t>
            </a:r>
            <a:r>
              <a:rPr lang="en-US" sz="2000" dirty="0" smtClean="0"/>
              <a:t> </a:t>
            </a:r>
            <a:r>
              <a:rPr lang="en-US" sz="2000" dirty="0" err="1" smtClean="0"/>
              <a:t>volatilizzaizone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Hg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, H</a:t>
            </a:r>
            <a:r>
              <a:rPr lang="en-US" sz="2000" baseline="-25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O, CO</a:t>
            </a:r>
            <a:r>
              <a:rPr lang="en-US" sz="2000" baseline="-25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sost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. org.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ea typeface="Times New Roman" charset="0"/>
                <a:cs typeface="Times New Roman" charset="0"/>
              </a:rPr>
              <a:t>Un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flusso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di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O</a:t>
            </a:r>
            <a:r>
              <a:rPr lang="en-US" sz="2000" baseline="-25000" dirty="0" smtClean="0">
                <a:ea typeface="Times New Roman" charset="0"/>
                <a:cs typeface="Times New Roman" charset="0"/>
              </a:rPr>
              <a:t>2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trasporta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il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gas ad un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forno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dove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viene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ossidato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alogeni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solfuri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,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NO</a:t>
            </a:r>
            <a:r>
              <a:rPr lang="en-US" sz="2000" baseline="-25000" dirty="0" err="1" smtClean="0">
                <a:ea typeface="Times New Roman" charset="0"/>
                <a:cs typeface="Times New Roman" charset="0"/>
              </a:rPr>
              <a:t>x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vengono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intrappolati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ea typeface="Times New Roman" charset="0"/>
                <a:cs typeface="Times New Roman" charset="0"/>
              </a:rPr>
              <a:t>Il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resto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va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ad un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amalgatore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posizionato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in un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terzo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forno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1800" dirty="0" err="1" smtClean="0">
                <a:ea typeface="Times New Roman" charset="0"/>
                <a:cs typeface="Times New Roman" charset="0"/>
              </a:rPr>
              <a:t>L’amalgatore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è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costituito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da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pc.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di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oro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per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formare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una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lega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metallica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con Hg.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1800" dirty="0" smtClean="0">
                <a:ea typeface="Times New Roman" charset="0"/>
                <a:cs typeface="Times New Roman" charset="0"/>
              </a:rPr>
              <a:t>In 60 sec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i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prodotti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non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amalgati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sono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eliminati</a:t>
            </a:r>
            <a:endParaRPr lang="en-US" sz="1800" dirty="0" smtClean="0">
              <a:ea typeface="Times New Roman" charset="0"/>
              <a:cs typeface="Times New Roman" charset="0"/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1800" dirty="0" err="1" smtClean="0">
                <a:ea typeface="Times New Roman" charset="0"/>
                <a:cs typeface="Times New Roman" charset="0"/>
              </a:rPr>
              <a:t>L’amalgatore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è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riscaldato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fortemente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per 12 sec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e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rilascia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vapori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di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Hg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alle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celle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di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assorbanza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.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Radiazione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a 254 nm!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54"/>
            <a:ext cx="9144000" cy="50350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21603"/>
            <a:ext cx="5943600" cy="4432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990" y="0"/>
            <a:ext cx="8011089" cy="60212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06" y="1402230"/>
            <a:ext cx="8229600" cy="38608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571" y="692654"/>
            <a:ext cx="7637935" cy="5806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219200"/>
            <a:ext cx="82423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DMA cont.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2400" dirty="0" smtClean="0">
                <a:ea typeface="Times New Roman" charset="0"/>
                <a:cs typeface="Times New Roman" charset="0"/>
              </a:rPr>
              <a:t>Due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cuvette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sono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allineate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con un piccolo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contenitore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di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raccolta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fra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di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esse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dove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una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lampada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a Hg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è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posizionata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alla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fine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delle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celle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ed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emette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un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radiazione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monocromatica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che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viene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assorbita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da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Hg</a:t>
            </a:r>
            <a:r>
              <a:rPr lang="en-US" sz="2400" baseline="30000" dirty="0" smtClean="0">
                <a:ea typeface="Times New Roman" charset="0"/>
                <a:cs typeface="Times New Roman" charset="0"/>
              </a:rPr>
              <a:t>0</a:t>
            </a:r>
            <a:endParaRPr lang="en-US" sz="2400" dirty="0" smtClean="0">
              <a:ea typeface="Times New Roman" charset="0"/>
              <a:cs typeface="Times New Roman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400" dirty="0" err="1" smtClean="0">
                <a:ea typeface="Times New Roman" charset="0"/>
                <a:cs typeface="Times New Roman" charset="0"/>
              </a:rPr>
              <a:t>L’assorbimento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atomico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è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misurato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dallo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spettrometro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che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direttamente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correlato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alla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concentrazione</a:t>
            </a:r>
            <a:endParaRPr lang="en-US" sz="2400" dirty="0" smtClean="0">
              <a:ea typeface="Times New Roman" charset="0"/>
              <a:cs typeface="Times New Roman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400" dirty="0" err="1" smtClean="0">
                <a:ea typeface="Times New Roman" charset="0"/>
                <a:cs typeface="Times New Roman" charset="0"/>
              </a:rPr>
              <a:t>Viene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integrata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la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superficie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del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picco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di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ABS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tramite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un software al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quale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era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stato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impostato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ilpeso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iniziale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del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campione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,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esprime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la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concentrazione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di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Hg come ppb.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54100"/>
            <a:ext cx="7772400" cy="474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Generatore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Idruri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Aggiunta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NaBH</a:t>
            </a:r>
            <a:r>
              <a:rPr lang="en-US" baseline="-25000" dirty="0" smtClean="0"/>
              <a:t>4</a:t>
            </a:r>
            <a:r>
              <a:rPr lang="en-US" dirty="0" smtClean="0"/>
              <a:t> per </a:t>
            </a:r>
            <a:r>
              <a:rPr lang="en-US" dirty="0" err="1" smtClean="0"/>
              <a:t>formare</a:t>
            </a:r>
            <a:r>
              <a:rPr lang="en-US" dirty="0" smtClean="0"/>
              <a:t> </a:t>
            </a:r>
            <a:r>
              <a:rPr lang="en-US" dirty="0" err="1" smtClean="0"/>
              <a:t>idruri</a:t>
            </a:r>
            <a:endParaRPr lang="en-US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dirty="0" smtClean="0"/>
              <a:t>Si </a:t>
            </a:r>
            <a:r>
              <a:rPr lang="en-US" dirty="0" err="1" smtClean="0"/>
              <a:t>usa</a:t>
            </a:r>
            <a:r>
              <a:rPr lang="en-US" dirty="0" smtClean="0"/>
              <a:t> per As</a:t>
            </a:r>
            <a:r>
              <a:rPr lang="en-US" dirty="0"/>
              <a:t>, Se, Te, </a:t>
            </a:r>
            <a:r>
              <a:rPr lang="en-US" dirty="0" err="1"/>
              <a:t>Sb</a:t>
            </a:r>
            <a:r>
              <a:rPr lang="en-US" dirty="0"/>
              <a:t>, Bi, </a:t>
            </a:r>
            <a:r>
              <a:rPr lang="en-US" dirty="0" err="1"/>
              <a:t>Sn</a:t>
            </a:r>
            <a:r>
              <a:rPr lang="en-US" dirty="0"/>
              <a:t>, </a:t>
            </a:r>
            <a:r>
              <a:rPr lang="en-US" dirty="0" err="1"/>
              <a:t>Ge</a:t>
            </a:r>
            <a:r>
              <a:rPr lang="en-US" dirty="0"/>
              <a:t>.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dirty="0" err="1" smtClean="0"/>
              <a:t>L’idruro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decomposto</a:t>
            </a:r>
            <a:r>
              <a:rPr lang="en-US" dirty="0" smtClean="0"/>
              <a:t> in </a:t>
            </a:r>
            <a:r>
              <a:rPr lang="en-US" dirty="0" err="1" smtClean="0"/>
              <a:t>atomi</a:t>
            </a:r>
            <a:r>
              <a:rPr lang="en-US" dirty="0" smtClean="0"/>
              <a:t> </a:t>
            </a:r>
            <a:r>
              <a:rPr lang="en-US" dirty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fiamma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cella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qz</a:t>
            </a:r>
            <a:r>
              <a:rPr lang="en-US" dirty="0" smtClean="0"/>
              <a:t>. </a:t>
            </a:r>
            <a:r>
              <a:rPr lang="en-US" dirty="0" err="1" smtClean="0"/>
              <a:t>riscaldata</a:t>
            </a:r>
            <a:r>
              <a:rPr lang="en-US" dirty="0" smtClean="0"/>
              <a:t> </a:t>
            </a:r>
            <a:r>
              <a:rPr lang="en-US" dirty="0"/>
              <a:t>a heated quartz cell.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dirty="0"/>
              <a:t>LOD </a:t>
            </a:r>
            <a:r>
              <a:rPr lang="en-US" dirty="0" smtClean="0"/>
              <a:t> circa 0.1 </a:t>
            </a:r>
            <a:r>
              <a:rPr lang="en-US" dirty="0"/>
              <a:t>– 1 ppb –</a:t>
            </a:r>
            <a:r>
              <a:rPr lang="en-US" dirty="0" smtClean="0"/>
              <a:t> simile al AAS-GF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C000"/>
                </a:solidFill>
              </a:rPr>
              <a:t>Vantaggi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formano</a:t>
            </a:r>
            <a:r>
              <a:rPr lang="en-US" dirty="0" smtClean="0"/>
              <a:t> </a:t>
            </a:r>
            <a:r>
              <a:rPr lang="en-US" dirty="0" err="1" smtClean="0"/>
              <a:t>idruri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linee</a:t>
            </a:r>
            <a:r>
              <a:rPr lang="en-US" dirty="0" smtClean="0"/>
              <a:t> a </a:t>
            </a:r>
            <a:r>
              <a:rPr lang="en-US" dirty="0" err="1" smtClean="0"/>
              <a:t>lunghezze</a:t>
            </a:r>
            <a:r>
              <a:rPr lang="en-US" dirty="0" smtClean="0"/>
              <a:t> </a:t>
            </a:r>
            <a:r>
              <a:rPr lang="en-US" dirty="0" err="1" smtClean="0"/>
              <a:t>d’onda</a:t>
            </a:r>
            <a:r>
              <a:rPr lang="en-US" dirty="0" smtClean="0"/>
              <a:t> </a:t>
            </a:r>
            <a:r>
              <a:rPr lang="en-US" dirty="0" err="1" smtClean="0"/>
              <a:t>corte</a:t>
            </a:r>
            <a:r>
              <a:rPr lang="en-US" dirty="0" smtClean="0"/>
              <a:t> (e.g. </a:t>
            </a:r>
            <a:r>
              <a:rPr lang="en-US" dirty="0"/>
              <a:t>As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Se &lt; </a:t>
            </a:r>
            <a:r>
              <a:rPr lang="en-US" dirty="0"/>
              <a:t>200 nm)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lunghezze</a:t>
            </a:r>
            <a:r>
              <a:rPr lang="en-US" dirty="0" smtClean="0"/>
              <a:t> </a:t>
            </a:r>
            <a:r>
              <a:rPr lang="en-US" dirty="0" err="1" smtClean="0"/>
              <a:t>d’onda</a:t>
            </a:r>
            <a:r>
              <a:rPr lang="en-US" dirty="0" smtClean="0"/>
              <a:t>, le </a:t>
            </a:r>
            <a:r>
              <a:rPr lang="en-US" dirty="0" err="1" smtClean="0"/>
              <a:t>fiamme</a:t>
            </a:r>
            <a:r>
              <a:rPr lang="en-US" dirty="0" smtClean="0"/>
              <a:t> </a:t>
            </a:r>
            <a:r>
              <a:rPr lang="en-US" dirty="0" err="1" smtClean="0"/>
              <a:t>convenzionali</a:t>
            </a:r>
            <a:r>
              <a:rPr lang="en-US" dirty="0" smtClean="0"/>
              <a:t> </a:t>
            </a:r>
            <a:r>
              <a:rPr lang="en-US" dirty="0" err="1" smtClean="0"/>
              <a:t>assorbono</a:t>
            </a:r>
            <a:r>
              <a:rPr lang="en-US" dirty="0" smtClean="0"/>
              <a:t> </a:t>
            </a:r>
            <a:r>
              <a:rPr lang="en-US" dirty="0" err="1" smtClean="0"/>
              <a:t>molta</a:t>
            </a:r>
            <a:r>
              <a:rPr lang="en-US" dirty="0" smtClean="0"/>
              <a:t> </a:t>
            </a:r>
            <a:r>
              <a:rPr lang="en-US" dirty="0" err="1" smtClean="0"/>
              <a:t>radiazione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Fluttuazione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fiamma</a:t>
            </a:r>
            <a:r>
              <a:rPr lang="en-US" dirty="0" smtClean="0"/>
              <a:t> </a:t>
            </a:r>
            <a:r>
              <a:rPr lang="en-US" dirty="0" smtClean="0">
                <a:ea typeface="Arial" charset="0"/>
                <a:cs typeface="Arial" charset="0"/>
              </a:rPr>
              <a:t>→ </a:t>
            </a:r>
            <a:r>
              <a:rPr lang="en-US" dirty="0" err="1" smtClean="0">
                <a:ea typeface="Arial" charset="0"/>
                <a:cs typeface="Arial" charset="0"/>
              </a:rPr>
              <a:t>Segnale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rumoroso</a:t>
            </a:r>
            <a:endParaRPr lang="en-US" dirty="0" smtClean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Arial" charset="0"/>
                <a:cs typeface="Arial" charset="0"/>
              </a:rPr>
              <a:t>Le </a:t>
            </a:r>
            <a:r>
              <a:rPr lang="en-US" dirty="0" err="1" smtClean="0">
                <a:ea typeface="Arial" charset="0"/>
                <a:cs typeface="Arial" charset="0"/>
              </a:rPr>
              <a:t>fiamme</a:t>
            </a:r>
            <a:r>
              <a:rPr lang="en-US" dirty="0" smtClean="0">
                <a:ea typeface="Arial" charset="0"/>
                <a:cs typeface="Arial" charset="0"/>
              </a:rPr>
              <a:t> a </a:t>
            </a:r>
            <a:r>
              <a:rPr lang="en-US" dirty="0" err="1" smtClean="0">
                <a:ea typeface="Arial" charset="0"/>
                <a:cs typeface="Arial" charset="0"/>
              </a:rPr>
              <a:t>diffusione</a:t>
            </a:r>
            <a:r>
              <a:rPr lang="en-US" dirty="0" smtClean="0">
                <a:ea typeface="Arial" charset="0"/>
                <a:cs typeface="Arial" charset="0"/>
              </a:rPr>
              <a:t> (</a:t>
            </a:r>
            <a:r>
              <a:rPr lang="en-US" dirty="0" err="1" smtClean="0">
                <a:ea typeface="Arial" charset="0"/>
                <a:cs typeface="Arial" charset="0"/>
              </a:rPr>
              <a:t>bassa</a:t>
            </a:r>
            <a:r>
              <a:rPr lang="en-US" dirty="0" smtClean="0">
                <a:ea typeface="Arial" charset="0"/>
                <a:cs typeface="Arial" charset="0"/>
              </a:rPr>
              <a:t> T °C) </a:t>
            </a:r>
            <a:r>
              <a:rPr lang="en-US" dirty="0" err="1" smtClean="0">
                <a:ea typeface="Arial" charset="0"/>
                <a:cs typeface="Arial" charset="0"/>
              </a:rPr>
              <a:t>usate</a:t>
            </a:r>
            <a:r>
              <a:rPr lang="en-US" dirty="0" smtClean="0">
                <a:ea typeface="Arial" charset="0"/>
                <a:cs typeface="Arial" charset="0"/>
              </a:rPr>
              <a:t> per </a:t>
            </a:r>
            <a:r>
              <a:rPr lang="en-US" dirty="0" err="1" smtClean="0">
                <a:ea typeface="Arial" charset="0"/>
                <a:cs typeface="Arial" charset="0"/>
              </a:rPr>
              <a:t>decomporre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gli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idruri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sono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trasparenti</a:t>
            </a:r>
            <a:r>
              <a:rPr lang="en-US" dirty="0" smtClean="0">
                <a:ea typeface="Arial" charset="0"/>
                <a:cs typeface="Arial" charset="0"/>
              </a:rPr>
              <a:t>  a </a:t>
            </a:r>
            <a:r>
              <a:rPr lang="en-US" dirty="0" err="1" smtClean="0">
                <a:ea typeface="Arial" charset="0"/>
                <a:cs typeface="Arial" charset="0"/>
              </a:rPr>
              <a:t>corte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/>
              <a:t>lunghezze</a:t>
            </a:r>
            <a:r>
              <a:rPr lang="en-US" dirty="0" smtClean="0"/>
              <a:t> </a:t>
            </a:r>
            <a:r>
              <a:rPr lang="en-US" dirty="0" err="1" smtClean="0"/>
              <a:t>d’onda</a:t>
            </a:r>
            <a:r>
              <a:rPr lang="en-US" dirty="0" smtClean="0">
                <a:ea typeface="Arial" charset="0"/>
                <a:cs typeface="Arial" charset="0"/>
              </a:rPr>
              <a:t>. Le </a:t>
            </a:r>
            <a:r>
              <a:rPr lang="en-US" dirty="0" err="1" smtClean="0">
                <a:ea typeface="Arial" charset="0"/>
                <a:cs typeface="Arial" charset="0"/>
              </a:rPr>
              <a:t>celle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di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qz</a:t>
            </a:r>
            <a:r>
              <a:rPr lang="en-US" dirty="0" smtClean="0">
                <a:ea typeface="Arial" charset="0"/>
                <a:cs typeface="Arial" charset="0"/>
              </a:rPr>
              <a:t>. </a:t>
            </a:r>
            <a:r>
              <a:rPr lang="en-US" dirty="0" err="1" smtClean="0">
                <a:ea typeface="Arial" charset="0"/>
                <a:cs typeface="Arial" charset="0"/>
              </a:rPr>
              <a:t>r</a:t>
            </a:r>
            <a:r>
              <a:rPr lang="en-US" dirty="0" err="1" smtClean="0">
                <a:ea typeface="Arial" charset="0"/>
                <a:cs typeface="Arial" charset="0"/>
              </a:rPr>
              <a:t>iscaldate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sono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ancora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migliori</a:t>
            </a:r>
            <a:r>
              <a:rPr lang="en-US" dirty="0" smtClean="0">
                <a:ea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pic>
        <p:nvPicPr>
          <p:cNvPr id="13316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Beer_lambert.png                                               00028802Macintosh HD                   BB759C4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1168400"/>
            <a:ext cx="53800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4267200" y="41148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59748" name="Text Box 5"/>
          <p:cNvSpPr txBox="1">
            <a:spLocks noChangeArrowheads="1"/>
          </p:cNvSpPr>
          <p:nvPr/>
        </p:nvSpPr>
        <p:spPr bwMode="auto">
          <a:xfrm>
            <a:off x="4038600" y="3962400"/>
            <a:ext cx="990600" cy="658813"/>
          </a:xfrm>
          <a:prstGeom prst="rect">
            <a:avLst/>
          </a:prstGeom>
          <a:solidFill>
            <a:srgbClr val="888888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159749" name="Text Box 6"/>
          <p:cNvSpPr txBox="1">
            <a:spLocks noChangeArrowheads="1"/>
          </p:cNvSpPr>
          <p:nvPr/>
        </p:nvSpPr>
        <p:spPr bwMode="auto">
          <a:xfrm>
            <a:off x="1905000" y="3048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La Legge di Lambert-Beer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pic>
        <p:nvPicPr>
          <p:cNvPr id="14340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4192" y="533921"/>
            <a:ext cx="5283877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Chalkboard"/>
                <a:cs typeface="Chalkboard"/>
              </a:rPr>
              <a:t>Elettrodi a membrana o </a:t>
            </a:r>
            <a:r>
              <a:rPr lang="it-IT" sz="2400" b="1" dirty="0" err="1" smtClean="0">
                <a:latin typeface="Chalkboard"/>
                <a:cs typeface="Chalkboard"/>
              </a:rPr>
              <a:t>iono-selettivi</a:t>
            </a:r>
            <a:r>
              <a:rPr lang="it-IT" sz="2400" b="1" dirty="0" smtClean="0">
                <a:latin typeface="Chalkboard"/>
                <a:cs typeface="Chalkboard"/>
              </a:rPr>
              <a:t> (ISE)</a:t>
            </a:r>
          </a:p>
          <a:p>
            <a:r>
              <a:rPr lang="it-IT" sz="2400" dirty="0" smtClean="0">
                <a:latin typeface="Chalkboard"/>
                <a:cs typeface="Chalkboard"/>
              </a:rPr>
              <a:t>Gli elettrodi a membrana rispondono selettivamente ad una sola </a:t>
            </a:r>
            <a:r>
              <a:rPr lang="it-IT" sz="2400" dirty="0" smtClean="0">
                <a:latin typeface="Chalkboard"/>
                <a:cs typeface="Chalkboard"/>
              </a:rPr>
              <a:t>specie in </a:t>
            </a:r>
            <a:r>
              <a:rPr lang="it-IT" sz="2400" dirty="0" smtClean="0">
                <a:latin typeface="Chalkboard"/>
                <a:cs typeface="Chalkboard"/>
              </a:rPr>
              <a:t>soluzione. Sono costituiti da una sottile membrana che separa </a:t>
            </a:r>
            <a:r>
              <a:rPr lang="it-IT" sz="2400" dirty="0" smtClean="0">
                <a:latin typeface="Chalkboard"/>
                <a:cs typeface="Chalkboard"/>
              </a:rPr>
              <a:t>la soluzione </a:t>
            </a:r>
            <a:r>
              <a:rPr lang="it-IT" sz="2400" dirty="0" smtClean="0">
                <a:latin typeface="Chalkboard"/>
                <a:cs typeface="Chalkboard"/>
              </a:rPr>
              <a:t>contenente il campione che si vuole determinare </a:t>
            </a:r>
            <a:r>
              <a:rPr lang="it-IT" sz="2400" dirty="0" smtClean="0">
                <a:latin typeface="Chalkboard"/>
                <a:cs typeface="Chalkboard"/>
              </a:rPr>
              <a:t>dalla soluzione </a:t>
            </a:r>
            <a:r>
              <a:rPr lang="it-IT" sz="2400" dirty="0" smtClean="0">
                <a:latin typeface="Chalkboard"/>
                <a:cs typeface="Chalkboard"/>
              </a:rPr>
              <a:t>interna contenente lo stesso ione ad una attività definita </a:t>
            </a:r>
            <a:r>
              <a:rPr lang="it-IT" sz="2400" dirty="0" smtClean="0">
                <a:latin typeface="Chalkboard"/>
                <a:cs typeface="Chalkboard"/>
              </a:rPr>
              <a:t>e costante</a:t>
            </a:r>
            <a:r>
              <a:rPr lang="it-IT" sz="2400" dirty="0" smtClean="0">
                <a:latin typeface="Chalkboard"/>
                <a:cs typeface="Chalkboard"/>
              </a:rPr>
              <a:t>. La differenza di potenziale attraverso la membrana dipende</a:t>
            </a:r>
          </a:p>
          <a:p>
            <a:r>
              <a:rPr lang="it-IT" sz="2400" dirty="0" smtClean="0">
                <a:latin typeface="Chalkboard"/>
                <a:cs typeface="Chalkboard"/>
              </a:rPr>
              <a:t>dalla differenza di attività dello ione nella soluzione interna </a:t>
            </a:r>
            <a:r>
              <a:rPr lang="it-IT" sz="2400" dirty="0" smtClean="0">
                <a:latin typeface="Chalkboard"/>
                <a:cs typeface="Chalkboard"/>
              </a:rPr>
              <a:t>di riferimento </a:t>
            </a:r>
            <a:r>
              <a:rPr lang="it-IT" sz="2400" dirty="0" smtClean="0">
                <a:latin typeface="Chalkboard"/>
                <a:cs typeface="Chalkboard"/>
              </a:rPr>
              <a:t>e nel campione.</a:t>
            </a:r>
            <a:endParaRPr lang="it-IT" sz="2400" dirty="0">
              <a:latin typeface="Chalkboard"/>
              <a:cs typeface="Chalkboard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69" y="793666"/>
            <a:ext cx="3585931" cy="5618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35100" y="1676400"/>
            <a:ext cx="5279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Risponde</a:t>
            </a:r>
            <a:r>
              <a:rPr lang="en-US" dirty="0" smtClean="0"/>
              <a:t> </a:t>
            </a:r>
            <a:r>
              <a:rPr lang="en-US" dirty="0" err="1" smtClean="0"/>
              <a:t>preferenzialmente</a:t>
            </a:r>
            <a:r>
              <a:rPr lang="en-US" dirty="0" smtClean="0"/>
              <a:t> ad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ione</a:t>
            </a:r>
            <a:r>
              <a:rPr lang="en-US" dirty="0" smtClean="0"/>
              <a:t> in </a:t>
            </a:r>
            <a:r>
              <a:rPr lang="en-US" dirty="0" err="1" smtClean="0"/>
              <a:t>soluzione</a:t>
            </a:r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5029200" y="2743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267200" y="2743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ctangle 11" descr="Granite"/>
          <p:cNvSpPr>
            <a:spLocks noChangeArrowheads="1"/>
          </p:cNvSpPr>
          <p:nvPr/>
        </p:nvSpPr>
        <p:spPr bwMode="auto">
          <a:xfrm>
            <a:off x="4267200" y="5029200"/>
            <a:ext cx="762000" cy="228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572000" y="2819400"/>
            <a:ext cx="152400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4724400" y="3352800"/>
            <a:ext cx="10668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95975" y="2941637"/>
            <a:ext cx="2414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Internal reference </a:t>
            </a:r>
          </a:p>
          <a:p>
            <a:r>
              <a:rPr lang="en-US" dirty="0"/>
              <a:t>electrode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048000" y="5791200"/>
            <a:ext cx="311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Ion-selective membrane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3124200" y="4343400"/>
            <a:ext cx="1295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028700" y="3733800"/>
            <a:ext cx="2249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Internal (filling) </a:t>
            </a:r>
          </a:p>
          <a:p>
            <a:r>
              <a:rPr lang="en-US"/>
              <a:t>solution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4648200" y="51816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14400" y="914400"/>
            <a:ext cx="7396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ION-SELECTIVE ELECTRODES (ISE)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6963" y="1600200"/>
            <a:ext cx="62011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halkboard"/>
                <a:cs typeface="Chalkboard"/>
              </a:rPr>
              <a:t>- [C</a:t>
            </a:r>
            <a:r>
              <a:rPr lang="en-US" baseline="30000" dirty="0">
                <a:latin typeface="Chalkboard"/>
                <a:cs typeface="Chalkboard"/>
              </a:rPr>
              <a:t>+</a:t>
            </a:r>
            <a:r>
              <a:rPr lang="en-US" dirty="0">
                <a:latin typeface="Chalkboard"/>
                <a:cs typeface="Chalkboard"/>
              </a:rPr>
              <a:t>]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nell’elettrodo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smtClean="0">
                <a:latin typeface="Chalkboard"/>
                <a:ea typeface="Times New Roman" charset="0"/>
                <a:cs typeface="Chalkboard"/>
              </a:rPr>
              <a:t>≠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>
                <a:latin typeface="Chalkboard"/>
                <a:cs typeface="Chalkboard"/>
              </a:rPr>
              <a:t>[C</a:t>
            </a:r>
            <a:r>
              <a:rPr lang="en-US" baseline="30000" dirty="0">
                <a:latin typeface="Chalkboard"/>
                <a:cs typeface="Chalkboard"/>
              </a:rPr>
              <a:t>+</a:t>
            </a:r>
            <a:r>
              <a:rPr lang="en-US" dirty="0">
                <a:latin typeface="Chalkboard"/>
                <a:cs typeface="Chalkboard"/>
              </a:rPr>
              <a:t>]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esterno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all’elettrodo</a:t>
            </a:r>
            <a:endParaRPr lang="en-US" dirty="0" smtClean="0">
              <a:latin typeface="Chalkboard"/>
              <a:cs typeface="Chalkboard"/>
            </a:endParaRPr>
          </a:p>
          <a:p>
            <a:endParaRPr lang="en-US" dirty="0">
              <a:latin typeface="Chalkboard"/>
              <a:cs typeface="Chalkboard"/>
            </a:endParaRPr>
          </a:p>
          <a:p>
            <a:r>
              <a:rPr lang="en-US" dirty="0">
                <a:latin typeface="Chalkboard"/>
                <a:cs typeface="Chalkboard"/>
              </a:rPr>
              <a:t>-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Quindi</a:t>
            </a:r>
            <a:r>
              <a:rPr lang="en-US" dirty="0" smtClean="0">
                <a:latin typeface="Chalkboard"/>
                <a:cs typeface="Chalkboard"/>
              </a:rPr>
              <a:t>, </a:t>
            </a:r>
            <a:r>
              <a:rPr lang="en-US" dirty="0" err="1" smtClean="0">
                <a:latin typeface="Chalkboard"/>
                <a:cs typeface="Chalkboard"/>
              </a:rPr>
              <a:t>differenza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di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potenziale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attraverso</a:t>
            </a:r>
            <a:r>
              <a:rPr lang="en-US" dirty="0" smtClean="0">
                <a:latin typeface="Chalkboard"/>
                <a:cs typeface="Chalkboard"/>
              </a:rPr>
              <a:t> la </a:t>
            </a:r>
            <a:r>
              <a:rPr lang="en-US" dirty="0" err="1" smtClean="0">
                <a:latin typeface="Chalkboard"/>
                <a:cs typeface="Chalkboard"/>
              </a:rPr>
              <a:t>membrana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26794" y="4724400"/>
            <a:ext cx="79719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Generalmente</a:t>
            </a:r>
            <a:r>
              <a:rPr lang="en-US" dirty="0" smtClean="0">
                <a:latin typeface="Chalkboard"/>
                <a:cs typeface="Chalkboard"/>
              </a:rPr>
              <a:t> (</a:t>
            </a:r>
            <a:r>
              <a:rPr lang="en-US" dirty="0">
                <a:latin typeface="Chalkboard"/>
                <a:cs typeface="Chalkboard"/>
              </a:rPr>
              <a:t>at 25 </a:t>
            </a:r>
            <a:r>
              <a:rPr lang="en-US" baseline="30000" dirty="0" err="1">
                <a:latin typeface="Chalkboard"/>
                <a:cs typeface="Chalkboard"/>
              </a:rPr>
              <a:t>o</a:t>
            </a:r>
            <a:r>
              <a:rPr lang="en-US" dirty="0" err="1">
                <a:latin typeface="Chalkboard"/>
                <a:cs typeface="Chalkboard"/>
              </a:rPr>
              <a:t>C</a:t>
            </a:r>
            <a:r>
              <a:rPr lang="en-US" dirty="0">
                <a:latin typeface="Chalkboard"/>
                <a:cs typeface="Chalkboard"/>
              </a:rPr>
              <a:t>)</a:t>
            </a:r>
          </a:p>
          <a:p>
            <a:r>
              <a:rPr lang="en-US" dirty="0">
                <a:latin typeface="Chalkboard"/>
                <a:cs typeface="Chalkboard"/>
              </a:rPr>
              <a:t>-</a:t>
            </a:r>
            <a:r>
              <a:rPr lang="en-US" dirty="0" smtClean="0">
                <a:latin typeface="Chalkboard"/>
                <a:cs typeface="Chalkboard"/>
              </a:rPr>
              <a:t> Un </a:t>
            </a:r>
            <a:r>
              <a:rPr lang="en-US" dirty="0" err="1" smtClean="0">
                <a:latin typeface="Chalkboard"/>
                <a:cs typeface="Chalkboard"/>
              </a:rPr>
              <a:t>cambio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nell’attività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di</a:t>
            </a:r>
            <a:r>
              <a:rPr lang="en-US" dirty="0" smtClean="0">
                <a:latin typeface="Chalkboard"/>
                <a:cs typeface="Chalkboard"/>
              </a:rPr>
              <a:t> 10-volte </a:t>
            </a:r>
            <a:r>
              <a:rPr lang="en-US" dirty="0" err="1" smtClean="0">
                <a:latin typeface="Chalkboard"/>
                <a:cs typeface="Chalkboard"/>
              </a:rPr>
              <a:t>implica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una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variazione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di</a:t>
            </a:r>
            <a:r>
              <a:rPr lang="en-US" dirty="0" smtClean="0">
                <a:latin typeface="Chalkboard"/>
                <a:cs typeface="Chalkboard"/>
              </a:rPr>
              <a:t> 59</a:t>
            </a:r>
            <a:r>
              <a:rPr lang="en-US" dirty="0">
                <a:latin typeface="Chalkboard"/>
                <a:cs typeface="Chalkboard"/>
              </a:rPr>
              <a:t>/z</a:t>
            </a:r>
            <a:r>
              <a:rPr lang="en-US" baseline="-25000" dirty="0">
                <a:latin typeface="Chalkboard"/>
                <a:cs typeface="Chalkboard"/>
              </a:rPr>
              <a:t>i</a:t>
            </a:r>
            <a:r>
              <a:rPr lang="en-US" dirty="0">
                <a:latin typeface="Chalkboard"/>
                <a:cs typeface="Chalkboard"/>
              </a:rPr>
              <a:t> mV</a:t>
            </a:r>
            <a:r>
              <a:rPr lang="en-US" dirty="0" smtClean="0">
                <a:latin typeface="Chalkboard"/>
                <a:cs typeface="Chalkboard"/>
              </a:rPr>
              <a:t> in </a:t>
            </a:r>
            <a:r>
              <a:rPr lang="en-US" dirty="0">
                <a:latin typeface="Chalkboard"/>
                <a:cs typeface="Chalkboard"/>
              </a:rPr>
              <a:t>E</a:t>
            </a:r>
          </a:p>
          <a:p>
            <a:r>
              <a:rPr lang="en-US" dirty="0">
                <a:latin typeface="Chalkboard"/>
                <a:cs typeface="Chalkboard"/>
              </a:rPr>
              <a:t>- </a:t>
            </a:r>
            <a:r>
              <a:rPr lang="en-US" dirty="0" err="1">
                <a:latin typeface="Chalkboard"/>
                <a:cs typeface="Chalkboard"/>
              </a:rPr>
              <a:t>z</a:t>
            </a:r>
            <a:r>
              <a:rPr lang="en-US" baseline="-25000" dirty="0" err="1">
                <a:latin typeface="Chalkboard"/>
                <a:cs typeface="Chalkboard"/>
              </a:rPr>
              <a:t>i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è</a:t>
            </a:r>
            <a:r>
              <a:rPr lang="en-US" dirty="0" smtClean="0">
                <a:latin typeface="Chalkboard"/>
                <a:cs typeface="Chalkboard"/>
              </a:rPr>
              <a:t> la </a:t>
            </a:r>
            <a:r>
              <a:rPr lang="en-US" dirty="0" err="1" smtClean="0">
                <a:latin typeface="Chalkboard"/>
                <a:cs typeface="Chalkboard"/>
              </a:rPr>
              <a:t>carica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dello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ione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selettivo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>
                <a:latin typeface="Chalkboard"/>
                <a:cs typeface="Chalkboard"/>
              </a:rPr>
              <a:t>(</a:t>
            </a:r>
            <a:r>
              <a:rPr lang="en-US" dirty="0" err="1" smtClean="0">
                <a:latin typeface="Chalkboard"/>
                <a:cs typeface="Chalkboard"/>
              </a:rPr>
              <a:t>negativa</a:t>
            </a:r>
            <a:r>
              <a:rPr lang="en-US" dirty="0" smtClean="0">
                <a:latin typeface="Chalkboard"/>
                <a:cs typeface="Chalkboard"/>
              </a:rPr>
              <a:t> per </a:t>
            </a:r>
            <a:r>
              <a:rPr lang="en-US" dirty="0" err="1" smtClean="0">
                <a:latin typeface="Chalkboard"/>
                <a:cs typeface="Chalkboard"/>
              </a:rPr>
              <a:t>gli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anioni</a:t>
            </a:r>
            <a:r>
              <a:rPr lang="en-US" dirty="0" smtClean="0">
                <a:latin typeface="Chalkboard"/>
                <a:cs typeface="Chalkboard"/>
              </a:rPr>
              <a:t>)</a:t>
            </a:r>
            <a:endParaRPr lang="en-US" dirty="0">
              <a:latin typeface="Chalkboard"/>
              <a:cs typeface="Chalkboard"/>
            </a:endParaRPr>
          </a:p>
          <a:p>
            <a:r>
              <a:rPr lang="en-US" dirty="0">
                <a:latin typeface="Chalkboard"/>
                <a:cs typeface="Chalkboard"/>
              </a:rPr>
              <a:t>- </a:t>
            </a:r>
            <a:r>
              <a:rPr lang="en-US" dirty="0" err="1">
                <a:latin typeface="Chalkboard"/>
                <a:cs typeface="Chalkboard"/>
              </a:rPr>
              <a:t>z</a:t>
            </a:r>
            <a:r>
              <a:rPr lang="en-US" baseline="-25000" dirty="0" err="1">
                <a:latin typeface="Chalkboard"/>
                <a:cs typeface="Chalkboard"/>
              </a:rPr>
              <a:t>i</a:t>
            </a:r>
            <a:r>
              <a:rPr lang="en-US" dirty="0">
                <a:latin typeface="Chalkboard"/>
                <a:cs typeface="Chalkboard"/>
              </a:rPr>
              <a:t> = +1</a:t>
            </a:r>
            <a:r>
              <a:rPr lang="en-US" dirty="0" smtClean="0">
                <a:latin typeface="Chalkboard"/>
                <a:cs typeface="Chalkboard"/>
              </a:rPr>
              <a:t> per K</a:t>
            </a:r>
            <a:r>
              <a:rPr lang="en-US" baseline="30000" dirty="0">
                <a:latin typeface="Chalkboard"/>
                <a:cs typeface="Chalkboard"/>
              </a:rPr>
              <a:t>+</a:t>
            </a:r>
            <a:r>
              <a:rPr lang="en-US" dirty="0">
                <a:latin typeface="Chalkboard"/>
                <a:cs typeface="Chalkboard"/>
              </a:rPr>
              <a:t>, </a:t>
            </a:r>
            <a:r>
              <a:rPr lang="en-US" dirty="0" err="1">
                <a:latin typeface="Chalkboard"/>
                <a:cs typeface="Chalkboard"/>
              </a:rPr>
              <a:t>z</a:t>
            </a:r>
            <a:r>
              <a:rPr lang="en-US" baseline="-25000" dirty="0" err="1">
                <a:latin typeface="Chalkboard"/>
                <a:cs typeface="Chalkboard"/>
              </a:rPr>
              <a:t>i</a:t>
            </a:r>
            <a:r>
              <a:rPr lang="en-US" dirty="0">
                <a:latin typeface="Chalkboard"/>
                <a:cs typeface="Chalkboard"/>
              </a:rPr>
              <a:t> = +2</a:t>
            </a:r>
            <a:r>
              <a:rPr lang="en-US" dirty="0" smtClean="0">
                <a:latin typeface="Chalkboard"/>
                <a:cs typeface="Chalkboard"/>
              </a:rPr>
              <a:t> per Ca</a:t>
            </a:r>
            <a:r>
              <a:rPr lang="en-US" baseline="30000" dirty="0" smtClean="0">
                <a:latin typeface="Chalkboard"/>
                <a:cs typeface="Chalkboard"/>
              </a:rPr>
              <a:t>2</a:t>
            </a:r>
            <a:r>
              <a:rPr lang="en-US" baseline="30000" dirty="0">
                <a:latin typeface="Chalkboard"/>
                <a:cs typeface="Chalkboard"/>
              </a:rPr>
              <a:t>+</a:t>
            </a:r>
            <a:r>
              <a:rPr lang="en-US" dirty="0">
                <a:latin typeface="Chalkboard"/>
                <a:cs typeface="Chalkboard"/>
              </a:rPr>
              <a:t>, </a:t>
            </a:r>
            <a:r>
              <a:rPr lang="en-US" dirty="0" err="1">
                <a:latin typeface="Chalkboard"/>
                <a:cs typeface="Chalkboard"/>
              </a:rPr>
              <a:t>z</a:t>
            </a:r>
            <a:r>
              <a:rPr lang="en-US" baseline="-25000" dirty="0" err="1">
                <a:latin typeface="Chalkboard"/>
                <a:cs typeface="Chalkboard"/>
              </a:rPr>
              <a:t>i</a:t>
            </a:r>
            <a:r>
              <a:rPr lang="en-US" dirty="0">
                <a:latin typeface="Chalkboard"/>
                <a:cs typeface="Chalkboard"/>
              </a:rPr>
              <a:t> = -2</a:t>
            </a:r>
            <a:r>
              <a:rPr lang="en-US" dirty="0" smtClean="0">
                <a:latin typeface="Chalkboard"/>
                <a:cs typeface="Chalkboard"/>
              </a:rPr>
              <a:t> per CO</a:t>
            </a:r>
            <a:r>
              <a:rPr lang="en-US" baseline="-25000" dirty="0" smtClean="0">
                <a:latin typeface="Chalkboard"/>
                <a:cs typeface="Chalkboard"/>
              </a:rPr>
              <a:t>3</a:t>
            </a:r>
            <a:r>
              <a:rPr lang="en-US" baseline="30000" dirty="0" smtClean="0">
                <a:latin typeface="Chalkboard"/>
                <a:cs typeface="Chalkboard"/>
              </a:rPr>
              <a:t>2</a:t>
            </a:r>
            <a:r>
              <a:rPr lang="en-US" baseline="30000" dirty="0">
                <a:latin typeface="Chalkboard"/>
                <a:cs typeface="Chalkboard"/>
              </a:rPr>
              <a:t>-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14400" y="914400"/>
            <a:ext cx="680186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halkboard"/>
                <a:cs typeface="Chalkboard"/>
              </a:rPr>
              <a:t>ION-SELECTIVE ELECTRODES (ISE)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3657600" y="3048000"/>
          <a:ext cx="2209800" cy="685800"/>
        </p:xfrm>
        <a:graphic>
          <a:graphicData uri="http://schemas.openxmlformats.org/presentationml/2006/ole">
            <p:oleObj spid="_x0000_s53250" name="Equation" r:id="rId3" imgW="1346200" imgH="482600" progId="Equation.3">
              <p:embed/>
            </p:oleObj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2895600" y="3962400"/>
          <a:ext cx="3505200" cy="685800"/>
        </p:xfrm>
        <a:graphic>
          <a:graphicData uri="http://schemas.openxmlformats.org/presentationml/2006/ole">
            <p:oleObj spid="_x0000_s53251" name="Equation" r:id="rId4" imgW="2374900" imgH="482600" progId="Equation.3">
              <p:embed/>
            </p:oleObj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94" y="323399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57200" y="914400"/>
            <a:ext cx="8001000" cy="2247900"/>
            <a:chOff x="288" y="576"/>
            <a:chExt cx="5040" cy="1416"/>
          </a:xfrm>
        </p:grpSpPr>
        <p:sp>
          <p:nvSpPr>
            <p:cNvPr id="160776" name="Rectangle 43"/>
            <p:cNvSpPr>
              <a:spLocks noChangeArrowheads="1"/>
            </p:cNvSpPr>
            <p:nvPr/>
          </p:nvSpPr>
          <p:spPr bwMode="auto">
            <a:xfrm>
              <a:off x="288" y="576"/>
              <a:ext cx="5040" cy="14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77" name="Rectangle 9"/>
            <p:cNvSpPr>
              <a:spLocks noChangeArrowheads="1"/>
            </p:cNvSpPr>
            <p:nvPr/>
          </p:nvSpPr>
          <p:spPr bwMode="auto">
            <a:xfrm>
              <a:off x="356" y="708"/>
              <a:ext cx="23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Log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78" name="Line 10"/>
            <p:cNvSpPr>
              <a:spLocks noChangeShapeType="1"/>
            </p:cNvSpPr>
            <p:nvPr/>
          </p:nvSpPr>
          <p:spPr bwMode="auto">
            <a:xfrm flipH="1">
              <a:off x="700" y="819"/>
              <a:ext cx="51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779" name="Rectangle 11"/>
            <p:cNvSpPr>
              <a:spLocks noChangeArrowheads="1"/>
            </p:cNvSpPr>
            <p:nvPr/>
          </p:nvSpPr>
          <p:spPr bwMode="auto">
            <a:xfrm>
              <a:off x="874" y="623"/>
              <a:ext cx="7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I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80" name="Rectangle 12"/>
            <p:cNvSpPr>
              <a:spLocks noChangeArrowheads="1"/>
            </p:cNvSpPr>
            <p:nvPr/>
          </p:nvSpPr>
          <p:spPr bwMode="auto">
            <a:xfrm>
              <a:off x="916" y="655"/>
              <a:ext cx="8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o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81" name="Rectangle 13"/>
            <p:cNvSpPr>
              <a:spLocks noChangeArrowheads="1"/>
            </p:cNvSpPr>
            <p:nvPr/>
          </p:nvSpPr>
          <p:spPr bwMode="auto">
            <a:xfrm>
              <a:off x="874" y="898"/>
              <a:ext cx="7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I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82" name="Rectangle 14"/>
            <p:cNvSpPr>
              <a:spLocks noChangeArrowheads="1"/>
            </p:cNvSpPr>
            <p:nvPr/>
          </p:nvSpPr>
          <p:spPr bwMode="auto">
            <a:xfrm>
              <a:off x="916" y="930"/>
              <a:ext cx="5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83" name="Line 15"/>
            <p:cNvSpPr>
              <a:spLocks noChangeShapeType="1"/>
            </p:cNvSpPr>
            <p:nvPr/>
          </p:nvSpPr>
          <p:spPr bwMode="auto">
            <a:xfrm flipH="1">
              <a:off x="1323" y="819"/>
              <a:ext cx="14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784" name="Line 16"/>
            <p:cNvSpPr>
              <a:spLocks noChangeShapeType="1"/>
            </p:cNvSpPr>
            <p:nvPr/>
          </p:nvSpPr>
          <p:spPr bwMode="auto">
            <a:xfrm flipH="1">
              <a:off x="1323" y="756"/>
              <a:ext cx="14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785" name="Rectangle 17"/>
            <p:cNvSpPr>
              <a:spLocks noChangeArrowheads="1"/>
            </p:cNvSpPr>
            <p:nvPr/>
          </p:nvSpPr>
          <p:spPr bwMode="auto">
            <a:xfrm>
              <a:off x="1560" y="676"/>
              <a:ext cx="3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k.c.d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86" name="Rectangle 18"/>
            <p:cNvSpPr>
              <a:spLocks noChangeArrowheads="1"/>
            </p:cNvSpPr>
            <p:nvPr/>
          </p:nvSpPr>
          <p:spPr bwMode="auto">
            <a:xfrm>
              <a:off x="2606" y="592"/>
              <a:ext cx="7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I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87" name="Rectangle 19"/>
            <p:cNvSpPr>
              <a:spLocks noChangeArrowheads="1"/>
            </p:cNvSpPr>
            <p:nvPr/>
          </p:nvSpPr>
          <p:spPr bwMode="auto">
            <a:xfrm>
              <a:off x="2649" y="623"/>
              <a:ext cx="8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o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88" name="Rectangle 20"/>
            <p:cNvSpPr>
              <a:spLocks noChangeArrowheads="1"/>
            </p:cNvSpPr>
            <p:nvPr/>
          </p:nvSpPr>
          <p:spPr bwMode="auto">
            <a:xfrm>
              <a:off x="3251" y="697"/>
              <a:ext cx="80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Assorbanza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89" name="Rectangle 21"/>
            <p:cNvSpPr>
              <a:spLocks noChangeArrowheads="1"/>
            </p:cNvSpPr>
            <p:nvPr/>
          </p:nvSpPr>
          <p:spPr bwMode="auto">
            <a:xfrm>
              <a:off x="2099" y="676"/>
              <a:ext cx="23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Log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 flipH="1">
              <a:off x="2443" y="787"/>
              <a:ext cx="539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791" name="Rectangle 23"/>
            <p:cNvSpPr>
              <a:spLocks noChangeArrowheads="1"/>
            </p:cNvSpPr>
            <p:nvPr/>
          </p:nvSpPr>
          <p:spPr bwMode="auto">
            <a:xfrm>
              <a:off x="2606" y="866"/>
              <a:ext cx="7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I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92" name="Rectangle 24"/>
            <p:cNvSpPr>
              <a:spLocks noChangeArrowheads="1"/>
            </p:cNvSpPr>
            <p:nvPr/>
          </p:nvSpPr>
          <p:spPr bwMode="auto">
            <a:xfrm>
              <a:off x="2649" y="898"/>
              <a:ext cx="5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 flipH="1">
              <a:off x="3045" y="819"/>
              <a:ext cx="14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 flipH="1">
              <a:off x="3045" y="766"/>
              <a:ext cx="148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795" name="Rectangle 27"/>
            <p:cNvSpPr>
              <a:spLocks noChangeArrowheads="1"/>
            </p:cNvSpPr>
            <p:nvPr/>
          </p:nvSpPr>
          <p:spPr bwMode="auto">
            <a:xfrm>
              <a:off x="303" y="1120"/>
              <a:ext cx="5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I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96" name="Rectangle 28"/>
            <p:cNvSpPr>
              <a:spLocks noChangeArrowheads="1"/>
            </p:cNvSpPr>
            <p:nvPr/>
          </p:nvSpPr>
          <p:spPr bwMode="auto">
            <a:xfrm>
              <a:off x="335" y="1141"/>
              <a:ext cx="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o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97" name="Rectangle 29"/>
            <p:cNvSpPr>
              <a:spLocks noChangeArrowheads="1"/>
            </p:cNvSpPr>
            <p:nvPr/>
          </p:nvSpPr>
          <p:spPr bwMode="auto">
            <a:xfrm>
              <a:off x="409" y="1120"/>
              <a:ext cx="14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: radiazione incidente; I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98" name="Rectangle 30"/>
            <p:cNvSpPr>
              <a:spLocks noChangeArrowheads="1"/>
            </p:cNvSpPr>
            <p:nvPr/>
          </p:nvSpPr>
          <p:spPr bwMode="auto">
            <a:xfrm>
              <a:off x="1776" y="1152"/>
              <a:ext cx="5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799" name="Rectangle 31"/>
            <p:cNvSpPr>
              <a:spLocks noChangeArrowheads="1"/>
            </p:cNvSpPr>
            <p:nvPr/>
          </p:nvSpPr>
          <p:spPr bwMode="auto">
            <a:xfrm>
              <a:off x="1902" y="1120"/>
              <a:ext cx="31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: radiazione trasmessa; k: coefficiente di assorbimento; 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800" name="Rectangle 32"/>
            <p:cNvSpPr>
              <a:spLocks noChangeArrowheads="1"/>
            </p:cNvSpPr>
            <p:nvPr/>
          </p:nvSpPr>
          <p:spPr bwMode="auto">
            <a:xfrm>
              <a:off x="303" y="1310"/>
              <a:ext cx="212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c: concentrazione; d: cammino ottico 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801" name="Rectangle 33"/>
            <p:cNvSpPr>
              <a:spLocks noChangeArrowheads="1"/>
            </p:cNvSpPr>
            <p:nvPr/>
          </p:nvSpPr>
          <p:spPr bwMode="auto">
            <a:xfrm>
              <a:off x="409" y="1574"/>
              <a:ext cx="23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Log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802" name="Line 34"/>
            <p:cNvSpPr>
              <a:spLocks noChangeShapeType="1"/>
            </p:cNvSpPr>
            <p:nvPr/>
          </p:nvSpPr>
          <p:spPr bwMode="auto">
            <a:xfrm flipH="1">
              <a:off x="753" y="1686"/>
              <a:ext cx="507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803" name="Rectangle 35"/>
            <p:cNvSpPr>
              <a:spLocks noChangeArrowheads="1"/>
            </p:cNvSpPr>
            <p:nvPr/>
          </p:nvSpPr>
          <p:spPr bwMode="auto">
            <a:xfrm>
              <a:off x="916" y="1490"/>
              <a:ext cx="7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I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804" name="Rectangle 36"/>
            <p:cNvSpPr>
              <a:spLocks noChangeArrowheads="1"/>
            </p:cNvSpPr>
            <p:nvPr/>
          </p:nvSpPr>
          <p:spPr bwMode="auto">
            <a:xfrm>
              <a:off x="958" y="1522"/>
              <a:ext cx="8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o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805" name="Rectangle 37"/>
            <p:cNvSpPr>
              <a:spLocks noChangeArrowheads="1"/>
            </p:cNvSpPr>
            <p:nvPr/>
          </p:nvSpPr>
          <p:spPr bwMode="auto">
            <a:xfrm>
              <a:off x="934" y="1775"/>
              <a:ext cx="12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I</a:t>
              </a:r>
              <a:r>
                <a:rPr lang="en-US" b="1" baseline="-25000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baseline="-2500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806" name="Line 38"/>
            <p:cNvSpPr>
              <a:spLocks noChangeShapeType="1"/>
            </p:cNvSpPr>
            <p:nvPr/>
          </p:nvSpPr>
          <p:spPr bwMode="auto">
            <a:xfrm flipH="1">
              <a:off x="1366" y="1686"/>
              <a:ext cx="147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807" name="Line 39"/>
            <p:cNvSpPr>
              <a:spLocks noChangeShapeType="1"/>
            </p:cNvSpPr>
            <p:nvPr/>
          </p:nvSpPr>
          <p:spPr bwMode="auto">
            <a:xfrm flipH="1">
              <a:off x="1366" y="1622"/>
              <a:ext cx="147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808" name="Rectangle 40"/>
            <p:cNvSpPr>
              <a:spLocks noChangeArrowheads="1"/>
            </p:cNvSpPr>
            <p:nvPr/>
          </p:nvSpPr>
          <p:spPr bwMode="auto">
            <a:xfrm>
              <a:off x="1603" y="1553"/>
              <a:ext cx="28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Abs.</a:t>
              </a:r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809" name="Rectangle 41"/>
            <p:cNvSpPr>
              <a:spLocks noChangeArrowheads="1"/>
            </p:cNvSpPr>
            <p:nvPr/>
          </p:nvSpPr>
          <p:spPr bwMode="auto">
            <a:xfrm>
              <a:off x="2247" y="1564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it-IT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60771" name="Rectangle 4"/>
          <p:cNvSpPr>
            <a:spLocks noChangeArrowheads="1"/>
          </p:cNvSpPr>
          <p:nvPr/>
        </p:nvSpPr>
        <p:spPr bwMode="auto">
          <a:xfrm>
            <a:off x="838200" y="3378200"/>
            <a:ext cx="8123238" cy="7381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Il coefficiente di estinzione molare (o assorbività molare specifica o coefficiente di assorbimento molare) di una molecola rappresenta l'assorbanza specifica di una soluzione a concentrazione unitaria della molecola ad una data lunghezza d'onda, attraverso una cella ottica unitaria.</a:t>
            </a:r>
          </a:p>
        </p:txBody>
      </p:sp>
      <p:sp>
        <p:nvSpPr>
          <p:cNvPr id="160772" name="Line 5"/>
          <p:cNvSpPr>
            <a:spLocks noChangeShapeType="1"/>
          </p:cNvSpPr>
          <p:nvPr/>
        </p:nvSpPr>
        <p:spPr bwMode="auto">
          <a:xfrm flipH="1" flipV="1">
            <a:off x="6553200" y="2057400"/>
            <a:ext cx="1447800" cy="1320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077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521200"/>
            <a:ext cx="306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4" name="Rectangle 7"/>
          <p:cNvSpPr>
            <a:spLocks noChangeArrowheads="1"/>
          </p:cNvSpPr>
          <p:nvPr/>
        </p:nvSpPr>
        <p:spPr bwMode="auto">
          <a:xfrm>
            <a:off x="6172200" y="467360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= L mol</a:t>
            </a:r>
            <a:r>
              <a:rPr lang="en-US" sz="1400" b="1" baseline="3000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-1</a:t>
            </a:r>
            <a:r>
              <a:rPr lang="en-US" sz="1400" b="1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 cm</a:t>
            </a:r>
            <a:r>
              <a:rPr lang="en-US" sz="1400" b="1" baseline="30000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-1</a:t>
            </a:r>
          </a:p>
        </p:txBody>
      </p:sp>
      <p:sp>
        <p:nvSpPr>
          <p:cNvPr id="160775" name="Text Box 8"/>
          <p:cNvSpPr txBox="1">
            <a:spLocks noChangeArrowheads="1"/>
          </p:cNvSpPr>
          <p:nvPr/>
        </p:nvSpPr>
        <p:spPr bwMode="auto">
          <a:xfrm>
            <a:off x="1752600" y="52578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La Legge di Lambert-Beer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4025" y="1752600"/>
            <a:ext cx="8235950" cy="363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3225" y="0"/>
            <a:ext cx="579755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04800" y="304800"/>
            <a:ext cx="23622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429000" y="685800"/>
            <a:ext cx="49530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6324600" y="3810000"/>
            <a:ext cx="2362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457200" y="4191000"/>
            <a:ext cx="2451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743200" y="3810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Monocromatore</a:t>
            </a:r>
            <a:endParaRPr lang="en-US" sz="3200" b="1" dirty="0">
              <a:solidFill>
                <a:srgbClr val="FFFF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5543" name="Picture 7" descr="mono.gif                                                       00028802Macintosh HD                   BB759C4F: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10668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38" y="1448004"/>
            <a:ext cx="8173580" cy="497845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63837" y="505060"/>
            <a:ext cx="746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FF"/>
                </a:solidFill>
                <a:latin typeface="Chalkboard"/>
                <a:cs typeface="Chalkboard"/>
              </a:rPr>
              <a:t>Le specie ridotte dello Zolfo: un metodo alternativo</a:t>
            </a:r>
            <a:endParaRPr lang="it-IT" sz="24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68" y="683198"/>
            <a:ext cx="6439311" cy="600397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62" y="-1"/>
            <a:ext cx="7159093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2083</Words>
  <Application>Microsoft Macintosh PowerPoint</Application>
  <PresentationFormat>Presentazione su schermo (4:3)</PresentationFormat>
  <Paragraphs>273</Paragraphs>
  <Slides>43</Slides>
  <Notes>2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43</vt:i4>
      </vt:variant>
    </vt:vector>
  </HeadingPairs>
  <TitlesOfParts>
    <vt:vector size="46" baseType="lpstr">
      <vt:lpstr>Tema di Office</vt:lpstr>
      <vt:lpstr>Microsoft Equation 3.0</vt:lpstr>
      <vt:lpstr>Microsoft 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DESCRIZIONE DEL METODO Cd-IC</vt:lpstr>
      <vt:lpstr>Diapositiva 15</vt:lpstr>
      <vt:lpstr>Diapositiva 16</vt:lpstr>
      <vt:lpstr>Diapositiva 17</vt:lpstr>
      <vt:lpstr>Diapositiva 18</vt:lpstr>
      <vt:lpstr>Estrazione con solvente</vt:lpstr>
      <vt:lpstr>Esecuzione dell’estrazione</vt:lpstr>
      <vt:lpstr>Diapositiva 21</vt:lpstr>
      <vt:lpstr>Diapositiva 22</vt:lpstr>
      <vt:lpstr>Atomic Spectroscopy for Metal Analysis Instruments for Atomic Spectroscopy</vt:lpstr>
      <vt:lpstr>Atomic Spectroscopy for Metal Analysis Instruments for Atomic Spectroscopy</vt:lpstr>
      <vt:lpstr>Diapositiva 25</vt:lpstr>
      <vt:lpstr>Diapositiva 26</vt:lpstr>
      <vt:lpstr>Diapositiva 27</vt:lpstr>
      <vt:lpstr>DMA (Direct Mercury Analyzer) 80 </vt:lpstr>
      <vt:lpstr>Diapositiva 29</vt:lpstr>
      <vt:lpstr>DMA (Direct Mercury Analyzer) 80 </vt:lpstr>
      <vt:lpstr>Diapositiva 31</vt:lpstr>
      <vt:lpstr>Diapositiva 32</vt:lpstr>
      <vt:lpstr>DMA cont.</vt:lpstr>
      <vt:lpstr>Diapositiva 34</vt:lpstr>
      <vt:lpstr>Generatore di Idruri</vt:lpstr>
      <vt:lpstr>Diapositiva 36</vt:lpstr>
      <vt:lpstr>Diapositiva 37</vt:lpstr>
      <vt:lpstr>Vantaggi</vt:lpstr>
      <vt:lpstr>Diapositiva 39</vt:lpstr>
      <vt:lpstr>Diapositiva 40</vt:lpstr>
      <vt:lpstr>Diapositiva 41</vt:lpstr>
      <vt:lpstr>Diapositiva 42</vt:lpstr>
      <vt:lpstr>Diapositiva 43</vt:lpstr>
    </vt:vector>
  </TitlesOfParts>
  <Company>Dipartimento di Scienze della Terra - Università di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orlando</dc:creator>
  <cp:lastModifiedBy>orlando</cp:lastModifiedBy>
  <cp:revision>71</cp:revision>
  <dcterms:created xsi:type="dcterms:W3CDTF">2001-04-19T10:04:13Z</dcterms:created>
  <dcterms:modified xsi:type="dcterms:W3CDTF">2001-04-19T13:32:46Z</dcterms:modified>
</cp:coreProperties>
</file>