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99" r:id="rId2"/>
    <p:sldId id="256" r:id="rId3"/>
    <p:sldId id="277" r:id="rId4"/>
    <p:sldId id="345" r:id="rId5"/>
    <p:sldId id="344" r:id="rId6"/>
    <p:sldId id="346" r:id="rId7"/>
    <p:sldId id="348" r:id="rId8"/>
    <p:sldId id="305" r:id="rId9"/>
    <p:sldId id="300" r:id="rId10"/>
    <p:sldId id="304" r:id="rId11"/>
    <p:sldId id="285" r:id="rId12"/>
    <p:sldId id="286" r:id="rId13"/>
    <p:sldId id="287" r:id="rId14"/>
    <p:sldId id="306" r:id="rId15"/>
    <p:sldId id="349" r:id="rId16"/>
    <p:sldId id="288" r:id="rId17"/>
    <p:sldId id="307" r:id="rId18"/>
    <p:sldId id="308" r:id="rId19"/>
    <p:sldId id="290" r:id="rId20"/>
    <p:sldId id="291" r:id="rId21"/>
    <p:sldId id="292" r:id="rId22"/>
    <p:sldId id="293" r:id="rId23"/>
    <p:sldId id="294" r:id="rId24"/>
    <p:sldId id="295" r:id="rId25"/>
    <p:sldId id="296" r:id="rId26"/>
    <p:sldId id="297" r:id="rId27"/>
    <p:sldId id="314" r:id="rId28"/>
    <p:sldId id="311" r:id="rId29"/>
    <p:sldId id="312" r:id="rId30"/>
    <p:sldId id="313" r:id="rId31"/>
    <p:sldId id="315" r:id="rId32"/>
    <p:sldId id="316" r:id="rId33"/>
    <p:sldId id="317" r:id="rId34"/>
    <p:sldId id="318" r:id="rId35"/>
    <p:sldId id="347"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enia\Desktop\EGU\dati_finali_BG.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plotArea>
      <c:layout/>
      <c:barChart>
        <c:barDir val="col"/>
        <c:grouping val="clustered"/>
        <c:ser>
          <c:idx val="0"/>
          <c:order val="0"/>
          <c:tx>
            <c:strRef>
              <c:f>Foglio1!$E$1</c:f>
              <c:strCache>
                <c:ptCount val="1"/>
                <c:pt idx="0">
                  <c:v>CO2</c:v>
                </c:pt>
              </c:strCache>
            </c:strRef>
          </c:tx>
          <c:cat>
            <c:strRef>
              <c:f>Foglio1!$D$2:$D$4</c:f>
              <c:strCache>
                <c:ptCount val="3"/>
                <c:pt idx="0">
                  <c:v>cold</c:v>
                </c:pt>
                <c:pt idx="1">
                  <c:v>warm</c:v>
                </c:pt>
                <c:pt idx="2">
                  <c:v>total</c:v>
                </c:pt>
              </c:strCache>
            </c:strRef>
          </c:cat>
          <c:val>
            <c:numRef>
              <c:f>Foglio1!$E$2:$E$4</c:f>
              <c:numCache>
                <c:formatCode>General</c:formatCode>
                <c:ptCount val="3"/>
                <c:pt idx="0">
                  <c:v>43</c:v>
                </c:pt>
                <c:pt idx="1">
                  <c:v>11</c:v>
                </c:pt>
                <c:pt idx="2">
                  <c:v>22</c:v>
                </c:pt>
              </c:numCache>
            </c:numRef>
          </c:val>
          <c:extLst xmlns:c16r2="http://schemas.microsoft.com/office/drawing/2015/06/chart">
            <c:ext xmlns:c16="http://schemas.microsoft.com/office/drawing/2014/chart" uri="{C3380CC4-5D6E-409C-BE32-E72D297353CC}">
              <c16:uniqueId val="{00000000-9773-4E16-8C15-40A8EBF4F17A}"/>
            </c:ext>
          </c:extLst>
        </c:ser>
        <c:ser>
          <c:idx val="1"/>
          <c:order val="1"/>
          <c:tx>
            <c:strRef>
              <c:f>Foglio1!$F$1</c:f>
              <c:strCache>
                <c:ptCount val="1"/>
                <c:pt idx="0">
                  <c:v>CH4</c:v>
                </c:pt>
              </c:strCache>
            </c:strRef>
          </c:tx>
          <c:cat>
            <c:strRef>
              <c:f>Foglio1!$D$2:$D$4</c:f>
              <c:strCache>
                <c:ptCount val="3"/>
                <c:pt idx="0">
                  <c:v>cold</c:v>
                </c:pt>
                <c:pt idx="1">
                  <c:v>warm</c:v>
                </c:pt>
                <c:pt idx="2">
                  <c:v>total</c:v>
                </c:pt>
              </c:strCache>
            </c:strRef>
          </c:cat>
          <c:val>
            <c:numRef>
              <c:f>Foglio1!$F$2:$F$4</c:f>
              <c:numCache>
                <c:formatCode>General</c:formatCode>
                <c:ptCount val="3"/>
                <c:pt idx="0">
                  <c:v>1.7200000000000004</c:v>
                </c:pt>
                <c:pt idx="1">
                  <c:v>1.7200000000000004</c:v>
                </c:pt>
                <c:pt idx="2">
                  <c:v>1.7200000000000004</c:v>
                </c:pt>
              </c:numCache>
            </c:numRef>
          </c:val>
          <c:extLst xmlns:c16r2="http://schemas.microsoft.com/office/drawing/2015/06/chart">
            <c:ext xmlns:c16="http://schemas.microsoft.com/office/drawing/2014/chart" uri="{C3380CC4-5D6E-409C-BE32-E72D297353CC}">
              <c16:uniqueId val="{00000001-9773-4E16-8C15-40A8EBF4F17A}"/>
            </c:ext>
          </c:extLst>
        </c:ser>
        <c:dLbls/>
        <c:axId val="100381824"/>
        <c:axId val="100383360"/>
      </c:barChart>
      <c:catAx>
        <c:axId val="100381824"/>
        <c:scaling>
          <c:orientation val="minMax"/>
        </c:scaling>
        <c:axPos val="b"/>
        <c:numFmt formatCode="General" sourceLinked="0"/>
        <c:tickLblPos val="nextTo"/>
        <c:crossAx val="100383360"/>
        <c:crosses val="autoZero"/>
        <c:auto val="1"/>
        <c:lblAlgn val="ctr"/>
        <c:lblOffset val="100"/>
      </c:catAx>
      <c:valAx>
        <c:axId val="100383360"/>
        <c:scaling>
          <c:orientation val="minMax"/>
        </c:scaling>
        <c:axPos val="l"/>
        <c:title>
          <c:tx>
            <c:rich>
              <a:bodyPr rot="-5400000" vert="horz"/>
              <a:lstStyle/>
              <a:p>
                <a:pPr>
                  <a:defRPr/>
                </a:pPr>
                <a:r>
                  <a:rPr lang="it-IT"/>
                  <a:t> </a:t>
                </a:r>
                <a:r>
                  <a:rPr lang="it-IT" sz="1800" b="1" i="0" u="none" strike="noStrike" baseline="0"/>
                  <a:t>CO</a:t>
                </a:r>
                <a:r>
                  <a:rPr lang="it-IT" sz="1800" b="1" i="0" u="none" strike="noStrike" baseline="-25000"/>
                  <a:t>2</a:t>
                </a:r>
                <a:r>
                  <a:rPr lang="it-IT" sz="1800" b="1" i="0" u="none" strike="noStrike" baseline="0"/>
                  <a:t> eq Flux [</a:t>
                </a:r>
                <a:r>
                  <a:rPr lang="it-IT"/>
                  <a:t>kg</a:t>
                </a:r>
                <a:r>
                  <a:rPr lang="it-IT" baseline="0"/>
                  <a:t> </a:t>
                </a:r>
                <a:r>
                  <a:rPr lang="it-IT"/>
                  <a:t> m</a:t>
                </a:r>
                <a:r>
                  <a:rPr lang="it-IT" baseline="30000"/>
                  <a:t>-2</a:t>
                </a:r>
                <a:r>
                  <a:rPr lang="it-IT"/>
                  <a:t> y</a:t>
                </a:r>
                <a:r>
                  <a:rPr lang="it-IT" baseline="30000"/>
                  <a:t>-1</a:t>
                </a:r>
                <a:r>
                  <a:rPr lang="it-IT" baseline="0"/>
                  <a:t>]</a:t>
                </a:r>
                <a:endParaRPr lang="it-IT" baseline="30000"/>
              </a:p>
            </c:rich>
          </c:tx>
          <c:layout/>
        </c:title>
        <c:numFmt formatCode="General" sourceLinked="1"/>
        <c:tickLblPos val="nextTo"/>
        <c:crossAx val="100381824"/>
        <c:crosses val="autoZero"/>
        <c:crossBetween val="between"/>
      </c:valAx>
    </c:plotArea>
    <c:legend>
      <c:legendPos val="r"/>
      <c:layout/>
    </c:legend>
    <c:plotVisOnly val="1"/>
    <c:dispBlanksAs val="gap"/>
  </c:chart>
  <c:txPr>
    <a:bodyPr/>
    <a:lstStyle/>
    <a:p>
      <a:pPr>
        <a:defRPr sz="1800"/>
      </a:pPr>
      <a:endParaRPr lang="it-IT"/>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831D0-A0F5-40A2-93E5-D3866A3545E7}" type="datetimeFigureOut">
              <a:rPr lang="it-IT" smtClean="0"/>
              <a:pPr/>
              <a:t>06/11/2019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BE30A-1FF0-419D-958A-E3DF281C79E4}" type="slidenum">
              <a:rPr lang="it-IT" smtClean="0"/>
              <a:pPr/>
              <a:t>‹N›</a:t>
            </a:fld>
            <a:endParaRPr lang="it-IT"/>
          </a:p>
        </p:txBody>
      </p:sp>
    </p:spTree>
    <p:extLst>
      <p:ext uri="{BB962C8B-B14F-4D97-AF65-F5344CB8AC3E}">
        <p14:creationId xmlns:p14="http://schemas.microsoft.com/office/powerpoint/2010/main" xmlns="" val="67412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51FE0C4D-D28E-4EB6-A1CB-C94E71ED6551}" type="slidenum">
              <a:rPr lang="it-IT" smtClean="0"/>
              <a:pPr/>
              <a:t>8</a:t>
            </a:fld>
            <a:endParaRPr lang="it-IT"/>
          </a:p>
        </p:txBody>
      </p:sp>
      <p:sp>
        <p:nvSpPr>
          <p:cNvPr id="19459" name="Rectangle 2"/>
          <p:cNvSpPr>
            <a:spLocks noGrp="1" noRot="1" noChangeAspect="1" noChangeArrowheads="1" noTextEdit="1"/>
          </p:cNvSpPr>
          <p:nvPr>
            <p:ph type="sldImg"/>
          </p:nvPr>
        </p:nvSpPr>
        <p:spPr>
          <a:xfrm>
            <a:off x="139700" y="768350"/>
            <a:ext cx="6819900" cy="3836988"/>
          </a:xfrm>
          <a:ln/>
        </p:spPr>
      </p:sp>
      <p:sp>
        <p:nvSpPr>
          <p:cNvPr id="19460"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xmlns="" val="265731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06219-67A3-469B-8BA7-B64BD8737C3A}" type="slidenum">
              <a:rPr lang="it-IT" altLang="it-IT"/>
              <a:pPr/>
              <a:t>14</a:t>
            </a:fld>
            <a:endParaRPr lang="it-IT" altLang="it-IT"/>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914400" y="4343400"/>
            <a:ext cx="5029200" cy="4114800"/>
          </a:xfrm>
        </p:spPr>
        <p:txBody>
          <a:bodyPr/>
          <a:lstStyle/>
          <a:p>
            <a:r>
              <a:rPr lang="it-IT" altLang="it-IT"/>
              <a:t>High traffic conditions</a:t>
            </a:r>
          </a:p>
          <a:p>
            <a:r>
              <a:rPr lang="it-IT" altLang="it-IT"/>
              <a:t>Both residential and business area</a:t>
            </a:r>
          </a:p>
        </p:txBody>
      </p:sp>
    </p:spTree>
    <p:extLst>
      <p:ext uri="{BB962C8B-B14F-4D97-AF65-F5344CB8AC3E}">
        <p14:creationId xmlns:p14="http://schemas.microsoft.com/office/powerpoint/2010/main" xmlns="" val="218519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z="1000">
              <a:latin typeface="Arial" panose="020B0604020202020204" pitchFamily="34" charset="0"/>
              <a:cs typeface="Arial" panose="020B0604020202020204" pitchFamily="34" charset="0"/>
            </a:endParaRPr>
          </a:p>
        </p:txBody>
      </p:sp>
      <p:sp>
        <p:nvSpPr>
          <p:cNvPr id="11268"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50F04D-809E-444B-8D75-6B277EC0F6F0}" type="slidenum">
              <a:rPr lang="en-US" altLang="it-IT"/>
              <a:pPr eaLnBrk="1" hangingPunct="1"/>
              <a:t>45</a:t>
            </a:fld>
            <a:endParaRPr lang="en-US" altLang="it-IT"/>
          </a:p>
        </p:txBody>
      </p:sp>
    </p:spTree>
    <p:extLst>
      <p:ext uri="{BB962C8B-B14F-4D97-AF65-F5344CB8AC3E}">
        <p14:creationId xmlns:p14="http://schemas.microsoft.com/office/powerpoint/2010/main" xmlns="" val="296442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it-IT"/>
          </a:p>
        </p:txBody>
      </p:sp>
      <p:sp>
        <p:nvSpPr>
          <p:cNvPr id="14340"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CA505F-00BC-41E1-83C5-B71B77602F1E}" type="slidenum">
              <a:rPr lang="en-US" altLang="it-IT"/>
              <a:pPr eaLnBrk="1" hangingPunct="1"/>
              <a:t>48</a:t>
            </a:fld>
            <a:endParaRPr lang="en-US" altLang="it-IT"/>
          </a:p>
        </p:txBody>
      </p:sp>
    </p:spTree>
    <p:extLst>
      <p:ext uri="{BB962C8B-B14F-4D97-AF65-F5344CB8AC3E}">
        <p14:creationId xmlns:p14="http://schemas.microsoft.com/office/powerpoint/2010/main" xmlns="" val="362875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358012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1265484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3403963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C2E324-28C1-4711-8EA0-99354685BD3C}" type="slidenum">
              <a:rPr lang="en-US"/>
              <a:pPr>
                <a:defRPr/>
              </a:pPr>
              <a:t>‹N›</a:t>
            </a:fld>
            <a:endParaRPr lang="en-US"/>
          </a:p>
        </p:txBody>
      </p:sp>
    </p:spTree>
    <p:extLst>
      <p:ext uri="{BB962C8B-B14F-4D97-AF65-F5344CB8AC3E}">
        <p14:creationId xmlns:p14="http://schemas.microsoft.com/office/powerpoint/2010/main" xmlns="" val="424733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4112933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203059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53835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150100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124286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2914526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240308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9257DFB-9B83-42CA-BDE3-AB6DEF26094C}" type="datetimeFigureOut">
              <a:rPr lang="it-IT" smtClean="0"/>
              <a:pPr/>
              <a:t>06/11/2019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290105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57DFB-9B83-42CA-BDE3-AB6DEF26094C}" type="datetimeFigureOut">
              <a:rPr lang="it-IT" smtClean="0"/>
              <a:pPr/>
              <a:t>06/11/2019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C35C3-4016-4BCE-ADD3-2EC0F17193D3}" type="slidenum">
              <a:rPr lang="it-IT" smtClean="0"/>
              <a:pPr/>
              <a:t>‹N›</a:t>
            </a:fld>
            <a:endParaRPr lang="it-IT"/>
          </a:p>
        </p:txBody>
      </p:sp>
    </p:spTree>
    <p:extLst>
      <p:ext uri="{BB962C8B-B14F-4D97-AF65-F5344CB8AC3E}">
        <p14:creationId xmlns:p14="http://schemas.microsoft.com/office/powerpoint/2010/main" xmlns="" val="106093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8.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classmodel.github.io/"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emf"/></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90600" y="345124"/>
            <a:ext cx="10576560" cy="966092"/>
          </a:xfrm>
        </p:spPr>
        <p:txBody>
          <a:bodyPr>
            <a:normAutofit/>
          </a:bodyPr>
          <a:lstStyle/>
          <a:p>
            <a:r>
              <a:rPr lang="en-US"/>
              <a:t>Urban Climate</a:t>
            </a:r>
            <a:endParaRPr lang="it-IT"/>
          </a:p>
        </p:txBody>
      </p:sp>
      <p:pic>
        <p:nvPicPr>
          <p:cNvPr id="5"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736" t="4365" b="9380"/>
          <a:stretch/>
        </p:blipFill>
        <p:spPr bwMode="auto">
          <a:xfrm>
            <a:off x="1614864" y="1956632"/>
            <a:ext cx="4434840" cy="360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ttangolo 6"/>
          <p:cNvSpPr/>
          <p:nvPr/>
        </p:nvSpPr>
        <p:spPr>
          <a:xfrm>
            <a:off x="6345283" y="6262777"/>
            <a:ext cx="3138445" cy="400110"/>
          </a:xfrm>
          <a:prstGeom prst="rect">
            <a:avLst/>
          </a:prstGeom>
        </p:spPr>
        <p:txBody>
          <a:bodyPr wrap="square">
            <a:spAutoFit/>
          </a:bodyPr>
          <a:lstStyle/>
          <a:p>
            <a:r>
              <a:rPr lang="it-IT" sz="2000" i="1">
                <a:solidFill>
                  <a:srgbClr val="000000"/>
                </a:solidFill>
                <a:latin typeface="Calibri" panose="020F0502020204030204" pitchFamily="34" charset="0"/>
              </a:rPr>
              <a:t>Beniamino Gioli</a:t>
            </a:r>
            <a:endParaRPr lang="it-IT" sz="2000" i="1" dirty="0">
              <a:solidFill>
                <a:srgbClr val="000000"/>
              </a:solidFill>
              <a:latin typeface="Calibri" panose="020F0502020204030204" pitchFamily="34" charset="0"/>
            </a:endParaRPr>
          </a:p>
        </p:txBody>
      </p:sp>
      <p:pic>
        <p:nvPicPr>
          <p:cNvPr id="8" name="Picture 22" descr="Risultati immagini per ibe cnr">
            <a:extLst>
              <a:ext uri="{FF2B5EF4-FFF2-40B4-BE49-F238E27FC236}">
                <a16:creationId xmlns:a16="http://schemas.microsoft.com/office/drawing/2014/main" xmlns="" id="{E61A2F5C-CC08-4F99-B9D7-BC4766545CF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835" b="2964"/>
          <a:stretch/>
        </p:blipFill>
        <p:spPr bwMode="auto">
          <a:xfrm>
            <a:off x="8691668" y="5872041"/>
            <a:ext cx="3232227" cy="78147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D:\FOTO\XIMENIANO\CIMG1762.JPG"/>
          <p:cNvPicPr>
            <a:picLocks noChangeAspect="1" noChangeArrowheads="1"/>
          </p:cNvPicPr>
          <p:nvPr/>
        </p:nvPicPr>
        <p:blipFill>
          <a:blip r:embed="rId4" cstate="print"/>
          <a:srcRect t="3545" b="30013"/>
          <a:stretch>
            <a:fillRect/>
          </a:stretch>
        </p:blipFill>
        <p:spPr bwMode="auto">
          <a:xfrm>
            <a:off x="6788543" y="1928515"/>
            <a:ext cx="3519238" cy="3118421"/>
          </a:xfrm>
          <a:prstGeom prst="rect">
            <a:avLst/>
          </a:prstGeom>
          <a:noFill/>
          <a:ln w="9525">
            <a:noFill/>
            <a:miter lim="800000"/>
            <a:headEnd/>
            <a:tailEnd/>
          </a:ln>
        </p:spPr>
      </p:pic>
    </p:spTree>
    <p:extLst>
      <p:ext uri="{BB962C8B-B14F-4D97-AF65-F5344CB8AC3E}">
        <p14:creationId xmlns:p14="http://schemas.microsoft.com/office/powerpoint/2010/main" xmlns="" val="437925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128" name="Group 336"/>
          <p:cNvGrpSpPr>
            <a:grpSpLocks/>
          </p:cNvGrpSpPr>
          <p:nvPr/>
        </p:nvGrpSpPr>
        <p:grpSpPr bwMode="auto">
          <a:xfrm>
            <a:off x="6994526" y="3644903"/>
            <a:ext cx="3673475" cy="830263"/>
            <a:chOff x="3515" y="2432"/>
            <a:chExt cx="2314" cy="523"/>
          </a:xfrm>
        </p:grpSpPr>
        <p:sp>
          <p:nvSpPr>
            <p:cNvPr id="33801" name="AutoShape 9"/>
            <p:cNvSpPr>
              <a:spLocks noChangeArrowheads="1"/>
            </p:cNvSpPr>
            <p:nvPr/>
          </p:nvSpPr>
          <p:spPr bwMode="auto">
            <a:xfrm>
              <a:off x="3515" y="2614"/>
              <a:ext cx="500" cy="180"/>
            </a:xfrm>
            <a:prstGeom prst="rightArrow">
              <a:avLst>
                <a:gd name="adj1" fmla="val 50000"/>
                <a:gd name="adj2" fmla="val 69444"/>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33802" name="Text Box 10"/>
            <p:cNvSpPr txBox="1">
              <a:spLocks noChangeArrowheads="1"/>
            </p:cNvSpPr>
            <p:nvPr/>
          </p:nvSpPr>
          <p:spPr bwMode="auto">
            <a:xfrm>
              <a:off x="3969" y="2432"/>
              <a:ext cx="1860" cy="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it-IT" altLang="it-IT" sz="2400"/>
                <a:t>livelli di esposizione, tutela della salute</a:t>
              </a:r>
            </a:p>
          </p:txBody>
        </p:sp>
      </p:grpSp>
      <p:grpSp>
        <p:nvGrpSpPr>
          <p:cNvPr id="34139" name="Group 347"/>
          <p:cNvGrpSpPr>
            <a:grpSpLocks/>
          </p:cNvGrpSpPr>
          <p:nvPr/>
        </p:nvGrpSpPr>
        <p:grpSpPr bwMode="auto">
          <a:xfrm>
            <a:off x="3000376" y="1773239"/>
            <a:ext cx="5256213" cy="2809875"/>
            <a:chOff x="1201" y="1117"/>
            <a:chExt cx="3311" cy="1770"/>
          </a:xfrm>
        </p:grpSpPr>
        <p:sp>
          <p:nvSpPr>
            <p:cNvPr id="33797" name="Oval 5"/>
            <p:cNvSpPr>
              <a:spLocks noChangeArrowheads="1"/>
            </p:cNvSpPr>
            <p:nvPr/>
          </p:nvSpPr>
          <p:spPr bwMode="auto">
            <a:xfrm>
              <a:off x="1746" y="2251"/>
              <a:ext cx="1951" cy="636"/>
            </a:xfrm>
            <a:prstGeom prst="ellipse">
              <a:avLst/>
            </a:prstGeom>
            <a:gradFill rotWithShape="1">
              <a:gsLst>
                <a:gs pos="0">
                  <a:srgbClr val="0E8CC4"/>
                </a:gs>
                <a:gs pos="100000">
                  <a:srgbClr val="FF0000"/>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it-IT" altLang="it-IT" sz="2400"/>
                <a:t>concentrazione</a:t>
              </a:r>
            </a:p>
          </p:txBody>
        </p:sp>
        <p:grpSp>
          <p:nvGrpSpPr>
            <p:cNvPr id="34130" name="Group 338"/>
            <p:cNvGrpSpPr>
              <a:grpSpLocks/>
            </p:cNvGrpSpPr>
            <p:nvPr/>
          </p:nvGrpSpPr>
          <p:grpSpPr bwMode="auto">
            <a:xfrm>
              <a:off x="1201" y="1117"/>
              <a:ext cx="3311" cy="1134"/>
              <a:chOff x="1201" y="1253"/>
              <a:chExt cx="3311" cy="1134"/>
            </a:xfrm>
          </p:grpSpPr>
          <p:sp>
            <p:nvSpPr>
              <p:cNvPr id="33803" name="Text Box 11"/>
              <p:cNvSpPr txBox="1">
                <a:spLocks noChangeArrowheads="1"/>
              </p:cNvSpPr>
              <p:nvPr/>
            </p:nvSpPr>
            <p:spPr bwMode="auto">
              <a:xfrm>
                <a:off x="1201" y="1253"/>
                <a:ext cx="331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it-IT" altLang="it-IT" sz="2400"/>
                  <a:t>advezione (~ trasporto orizzontale)</a:t>
                </a:r>
              </a:p>
            </p:txBody>
          </p:sp>
          <p:sp>
            <p:nvSpPr>
              <p:cNvPr id="33805" name="AutoShape 13"/>
              <p:cNvSpPr>
                <a:spLocks noChangeArrowheads="1"/>
              </p:cNvSpPr>
              <p:nvPr/>
            </p:nvSpPr>
            <p:spPr bwMode="auto">
              <a:xfrm>
                <a:off x="1836" y="1570"/>
                <a:ext cx="182" cy="817"/>
              </a:xfrm>
              <a:prstGeom prst="downArrow">
                <a:avLst>
                  <a:gd name="adj1" fmla="val 50000"/>
                  <a:gd name="adj2" fmla="val 112225"/>
                </a:avLst>
              </a:prstGeom>
              <a:solidFill>
                <a:srgbClr val="33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grpSp>
      <p:grpSp>
        <p:nvGrpSpPr>
          <p:cNvPr id="34131" name="Group 339"/>
          <p:cNvGrpSpPr>
            <a:grpSpLocks/>
          </p:cNvGrpSpPr>
          <p:nvPr/>
        </p:nvGrpSpPr>
        <p:grpSpPr bwMode="auto">
          <a:xfrm>
            <a:off x="5159375" y="2492375"/>
            <a:ext cx="4368800" cy="1081088"/>
            <a:chOff x="2290" y="1706"/>
            <a:chExt cx="2752" cy="681"/>
          </a:xfrm>
        </p:grpSpPr>
        <p:sp>
          <p:nvSpPr>
            <p:cNvPr id="33804" name="Rectangle 12"/>
            <p:cNvSpPr>
              <a:spLocks noChangeArrowheads="1"/>
            </p:cNvSpPr>
            <p:nvPr/>
          </p:nvSpPr>
          <p:spPr bwMode="auto">
            <a:xfrm>
              <a:off x="2290" y="1706"/>
              <a:ext cx="2752"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spcBef>
                  <a:spcPct val="50000"/>
                </a:spcBef>
              </a:pPr>
              <a:r>
                <a:rPr lang="it-IT" altLang="it-IT" sz="2400"/>
                <a:t>convezione (~ trasporto verticale)</a:t>
              </a:r>
            </a:p>
          </p:txBody>
        </p:sp>
        <p:sp>
          <p:nvSpPr>
            <p:cNvPr id="33806" name="AutoShape 14"/>
            <p:cNvSpPr>
              <a:spLocks noChangeArrowheads="1"/>
            </p:cNvSpPr>
            <p:nvPr/>
          </p:nvSpPr>
          <p:spPr bwMode="auto">
            <a:xfrm>
              <a:off x="2925" y="1979"/>
              <a:ext cx="182" cy="408"/>
            </a:xfrm>
            <a:prstGeom prst="downArrow">
              <a:avLst>
                <a:gd name="adj1" fmla="val 50000"/>
                <a:gd name="adj2" fmla="val 56044"/>
              </a:avLst>
            </a:prstGeom>
            <a:solidFill>
              <a:srgbClr val="3366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grpSp>
        <p:nvGrpSpPr>
          <p:cNvPr id="34129" name="Group 337"/>
          <p:cNvGrpSpPr>
            <a:grpSpLocks/>
          </p:cNvGrpSpPr>
          <p:nvPr/>
        </p:nvGrpSpPr>
        <p:grpSpPr bwMode="auto">
          <a:xfrm>
            <a:off x="1524001" y="4795838"/>
            <a:ext cx="3808413" cy="1009650"/>
            <a:chOff x="0" y="3067"/>
            <a:chExt cx="2399" cy="636"/>
          </a:xfrm>
        </p:grpSpPr>
        <p:sp>
          <p:nvSpPr>
            <p:cNvPr id="33808" name="Oval 16"/>
            <p:cNvSpPr>
              <a:spLocks noChangeArrowheads="1"/>
            </p:cNvSpPr>
            <p:nvPr/>
          </p:nvSpPr>
          <p:spPr bwMode="auto">
            <a:xfrm>
              <a:off x="0" y="3067"/>
              <a:ext cx="2087" cy="636"/>
            </a:xfrm>
            <a:prstGeom prst="ellipse">
              <a:avLst/>
            </a:prstGeom>
            <a:noFill/>
            <a:ln w="9525">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it-IT" altLang="it-IT" sz="2400">
                  <a:solidFill>
                    <a:srgbClr val="2B21B1"/>
                  </a:solidFill>
                </a:rPr>
                <a:t>politica riduzione</a:t>
              </a:r>
              <a:r>
                <a:rPr lang="it-IT" altLang="it-IT" sz="1600">
                  <a:solidFill>
                    <a:srgbClr val="2B21B1"/>
                  </a:solidFill>
                </a:rPr>
                <a:t> </a:t>
              </a:r>
            </a:p>
            <a:p>
              <a:pPr algn="ctr"/>
              <a:r>
                <a:rPr lang="it-IT" altLang="it-IT" sz="1600">
                  <a:solidFill>
                    <a:srgbClr val="2B21B1"/>
                  </a:solidFill>
                </a:rPr>
                <a:t>(restrizioni traffico, </a:t>
              </a:r>
            </a:p>
            <a:p>
              <a:pPr algn="ctr"/>
              <a:r>
                <a:rPr lang="it-IT" altLang="it-IT" sz="1600">
                  <a:solidFill>
                    <a:srgbClr val="2B21B1"/>
                  </a:solidFill>
                </a:rPr>
                <a:t>aumento efficienza, etc)</a:t>
              </a:r>
              <a:endParaRPr lang="it-IT" altLang="it-IT">
                <a:solidFill>
                  <a:srgbClr val="2B21B1"/>
                </a:solidFill>
              </a:endParaRPr>
            </a:p>
          </p:txBody>
        </p:sp>
        <p:sp>
          <p:nvSpPr>
            <p:cNvPr id="33809" name="AutoShape 17"/>
            <p:cNvSpPr>
              <a:spLocks noChangeArrowheads="1"/>
            </p:cNvSpPr>
            <p:nvPr/>
          </p:nvSpPr>
          <p:spPr bwMode="auto">
            <a:xfrm flipH="1">
              <a:off x="2082" y="3321"/>
              <a:ext cx="317" cy="136"/>
            </a:xfrm>
            <a:prstGeom prst="leftArrow">
              <a:avLst>
                <a:gd name="adj1" fmla="val 50000"/>
                <a:gd name="adj2" fmla="val 58272"/>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sp>
        <p:nvSpPr>
          <p:cNvPr id="33810" name="Text Box 18"/>
          <p:cNvSpPr txBox="1">
            <a:spLocks noChangeArrowheads="1"/>
          </p:cNvSpPr>
          <p:nvPr/>
        </p:nvSpPr>
        <p:spPr bwMode="auto">
          <a:xfrm>
            <a:off x="1954213" y="404813"/>
            <a:ext cx="83185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it-IT" altLang="it-IT" sz="2800"/>
              <a:t>perchè è importante misurare le emissioni</a:t>
            </a:r>
          </a:p>
        </p:txBody>
      </p:sp>
      <p:grpSp>
        <p:nvGrpSpPr>
          <p:cNvPr id="33812" name="Group 20"/>
          <p:cNvGrpSpPr>
            <a:grpSpLocks/>
          </p:cNvGrpSpPr>
          <p:nvPr/>
        </p:nvGrpSpPr>
        <p:grpSpPr bwMode="auto">
          <a:xfrm>
            <a:off x="2422526" y="5848351"/>
            <a:ext cx="3529013" cy="1008063"/>
            <a:chOff x="16" y="2689"/>
            <a:chExt cx="5840" cy="1631"/>
          </a:xfrm>
        </p:grpSpPr>
        <p:sp>
          <p:nvSpPr>
            <p:cNvPr id="33813" name="Freeform 21"/>
            <p:cNvSpPr>
              <a:spLocks/>
            </p:cNvSpPr>
            <p:nvPr/>
          </p:nvSpPr>
          <p:spPr bwMode="auto">
            <a:xfrm>
              <a:off x="16" y="2908"/>
              <a:ext cx="5832" cy="1412"/>
            </a:xfrm>
            <a:custGeom>
              <a:avLst/>
              <a:gdLst>
                <a:gd name="T0" fmla="*/ 40 w 5303"/>
                <a:gd name="T1" fmla="*/ 888 h 2042"/>
                <a:gd name="T2" fmla="*/ 801 w 5303"/>
                <a:gd name="T3" fmla="*/ 888 h 2042"/>
                <a:gd name="T4" fmla="*/ 801 w 5303"/>
                <a:gd name="T5" fmla="*/ 325 h 2042"/>
                <a:gd name="T6" fmla="*/ 1835 w 5303"/>
                <a:gd name="T7" fmla="*/ 325 h 2042"/>
                <a:gd name="T8" fmla="*/ 1835 w 5303"/>
                <a:gd name="T9" fmla="*/ 797 h 2042"/>
                <a:gd name="T10" fmla="*/ 2212 w 5303"/>
                <a:gd name="T11" fmla="*/ 797 h 2042"/>
                <a:gd name="T12" fmla="*/ 2212 w 5303"/>
                <a:gd name="T13" fmla="*/ 1842 h 2042"/>
                <a:gd name="T14" fmla="*/ 2314 w 5303"/>
                <a:gd name="T15" fmla="*/ 1842 h 2042"/>
                <a:gd name="T16" fmla="*/ 2314 w 5303"/>
                <a:gd name="T17" fmla="*/ 0 h 2042"/>
                <a:gd name="T18" fmla="*/ 2901 w 5303"/>
                <a:gd name="T19" fmla="*/ 0 h 2042"/>
                <a:gd name="T20" fmla="*/ 2901 w 5303"/>
                <a:gd name="T21" fmla="*/ 1105 h 2042"/>
                <a:gd name="T22" fmla="*/ 3121 w 5303"/>
                <a:gd name="T23" fmla="*/ 1105 h 2042"/>
                <a:gd name="T24" fmla="*/ 3121 w 5303"/>
                <a:gd name="T25" fmla="*/ 333 h 2042"/>
                <a:gd name="T26" fmla="*/ 3481 w 5303"/>
                <a:gd name="T27" fmla="*/ 333 h 2042"/>
                <a:gd name="T28" fmla="*/ 3481 w 5303"/>
                <a:gd name="T29" fmla="*/ 1850 h 2042"/>
                <a:gd name="T30" fmla="*/ 3607 w 5303"/>
                <a:gd name="T31" fmla="*/ 1850 h 2042"/>
                <a:gd name="T32" fmla="*/ 3607 w 5303"/>
                <a:gd name="T33" fmla="*/ 631 h 2042"/>
                <a:gd name="T34" fmla="*/ 3834 w 5303"/>
                <a:gd name="T35" fmla="*/ 631 h 2042"/>
                <a:gd name="T36" fmla="*/ 3834 w 5303"/>
                <a:gd name="T37" fmla="*/ 532 h 2042"/>
                <a:gd name="T38" fmla="*/ 3717 w 5303"/>
                <a:gd name="T39" fmla="*/ 441 h 2042"/>
                <a:gd name="T40" fmla="*/ 3679 w 5303"/>
                <a:gd name="T41" fmla="*/ 283 h 2042"/>
                <a:gd name="T42" fmla="*/ 3834 w 5303"/>
                <a:gd name="T43" fmla="*/ 258 h 2042"/>
                <a:gd name="T44" fmla="*/ 3819 w 5303"/>
                <a:gd name="T45" fmla="*/ 125 h 2042"/>
                <a:gd name="T46" fmla="*/ 4008 w 5303"/>
                <a:gd name="T47" fmla="*/ 125 h 2042"/>
                <a:gd name="T48" fmla="*/ 4015 w 5303"/>
                <a:gd name="T49" fmla="*/ 251 h 2042"/>
                <a:gd name="T50" fmla="*/ 4125 w 5303"/>
                <a:gd name="T51" fmla="*/ 266 h 2042"/>
                <a:gd name="T52" fmla="*/ 4101 w 5303"/>
                <a:gd name="T53" fmla="*/ 466 h 2042"/>
                <a:gd name="T54" fmla="*/ 4008 w 5303"/>
                <a:gd name="T55" fmla="*/ 540 h 2042"/>
                <a:gd name="T56" fmla="*/ 4008 w 5303"/>
                <a:gd name="T57" fmla="*/ 623 h 2042"/>
                <a:gd name="T58" fmla="*/ 4242 w 5303"/>
                <a:gd name="T59" fmla="*/ 623 h 2042"/>
                <a:gd name="T60" fmla="*/ 4259 w 5303"/>
                <a:gd name="T61" fmla="*/ 1120 h 2042"/>
                <a:gd name="T62" fmla="*/ 5303 w 5303"/>
                <a:gd name="T63" fmla="*/ 1120 h 2042"/>
                <a:gd name="T64" fmla="*/ 5281 w 5303"/>
                <a:gd name="T65" fmla="*/ 1981 h 2042"/>
                <a:gd name="T66" fmla="*/ 4996 w 5303"/>
                <a:gd name="T67" fmla="*/ 2042 h 2042"/>
                <a:gd name="T68" fmla="*/ 119 w 5303"/>
                <a:gd name="T69" fmla="*/ 2025 h 2042"/>
                <a:gd name="T70" fmla="*/ 0 w 5303"/>
                <a:gd name="T71" fmla="*/ 1835 h 2042"/>
                <a:gd name="T72" fmla="*/ 40 w 5303"/>
                <a:gd name="T73" fmla="*/ 888 h 2042"/>
                <a:gd name="T74" fmla="*/ 40 w 5303"/>
                <a:gd name="T75" fmla="*/ 888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3" h="2042">
                  <a:moveTo>
                    <a:pt x="40" y="888"/>
                  </a:moveTo>
                  <a:lnTo>
                    <a:pt x="801" y="888"/>
                  </a:lnTo>
                  <a:lnTo>
                    <a:pt x="801" y="325"/>
                  </a:lnTo>
                  <a:lnTo>
                    <a:pt x="1835" y="325"/>
                  </a:lnTo>
                  <a:lnTo>
                    <a:pt x="1835" y="797"/>
                  </a:lnTo>
                  <a:lnTo>
                    <a:pt x="2212" y="797"/>
                  </a:lnTo>
                  <a:lnTo>
                    <a:pt x="2212" y="1842"/>
                  </a:lnTo>
                  <a:lnTo>
                    <a:pt x="2314" y="1842"/>
                  </a:lnTo>
                  <a:lnTo>
                    <a:pt x="2314" y="0"/>
                  </a:lnTo>
                  <a:lnTo>
                    <a:pt x="2901" y="0"/>
                  </a:lnTo>
                  <a:lnTo>
                    <a:pt x="2901" y="1105"/>
                  </a:lnTo>
                  <a:lnTo>
                    <a:pt x="3121" y="1105"/>
                  </a:lnTo>
                  <a:lnTo>
                    <a:pt x="3121" y="333"/>
                  </a:lnTo>
                  <a:lnTo>
                    <a:pt x="3481" y="333"/>
                  </a:lnTo>
                  <a:lnTo>
                    <a:pt x="3481" y="1850"/>
                  </a:lnTo>
                  <a:lnTo>
                    <a:pt x="3607" y="1850"/>
                  </a:lnTo>
                  <a:lnTo>
                    <a:pt x="3607" y="631"/>
                  </a:lnTo>
                  <a:lnTo>
                    <a:pt x="3834" y="631"/>
                  </a:lnTo>
                  <a:lnTo>
                    <a:pt x="3834" y="532"/>
                  </a:lnTo>
                  <a:lnTo>
                    <a:pt x="3717" y="441"/>
                  </a:lnTo>
                  <a:lnTo>
                    <a:pt x="3679" y="283"/>
                  </a:lnTo>
                  <a:lnTo>
                    <a:pt x="3834" y="258"/>
                  </a:lnTo>
                  <a:lnTo>
                    <a:pt x="3819" y="125"/>
                  </a:lnTo>
                  <a:lnTo>
                    <a:pt x="4008" y="125"/>
                  </a:lnTo>
                  <a:lnTo>
                    <a:pt x="4015" y="251"/>
                  </a:lnTo>
                  <a:lnTo>
                    <a:pt x="4125" y="266"/>
                  </a:lnTo>
                  <a:lnTo>
                    <a:pt x="4101" y="466"/>
                  </a:lnTo>
                  <a:lnTo>
                    <a:pt x="4008" y="540"/>
                  </a:lnTo>
                  <a:lnTo>
                    <a:pt x="4008" y="623"/>
                  </a:lnTo>
                  <a:lnTo>
                    <a:pt x="4242" y="623"/>
                  </a:lnTo>
                  <a:lnTo>
                    <a:pt x="4259" y="1120"/>
                  </a:lnTo>
                  <a:lnTo>
                    <a:pt x="5303" y="1120"/>
                  </a:lnTo>
                  <a:lnTo>
                    <a:pt x="5281" y="1981"/>
                  </a:lnTo>
                  <a:lnTo>
                    <a:pt x="4996" y="2042"/>
                  </a:lnTo>
                  <a:lnTo>
                    <a:pt x="119" y="2025"/>
                  </a:lnTo>
                  <a:lnTo>
                    <a:pt x="0" y="1835"/>
                  </a:lnTo>
                  <a:lnTo>
                    <a:pt x="40" y="888"/>
                  </a:lnTo>
                  <a:lnTo>
                    <a:pt x="40" y="888"/>
                  </a:lnTo>
                  <a:close/>
                </a:path>
              </a:pathLst>
            </a:custGeom>
            <a:solidFill>
              <a:srgbClr val="FF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14" name="Freeform 22"/>
            <p:cNvSpPr>
              <a:spLocks/>
            </p:cNvSpPr>
            <p:nvPr/>
          </p:nvSpPr>
          <p:spPr bwMode="auto">
            <a:xfrm>
              <a:off x="4279" y="2689"/>
              <a:ext cx="102" cy="308"/>
            </a:xfrm>
            <a:custGeom>
              <a:avLst/>
              <a:gdLst>
                <a:gd name="T0" fmla="*/ 0 w 93"/>
                <a:gd name="T1" fmla="*/ 10 h 447"/>
                <a:gd name="T2" fmla="*/ 0 w 93"/>
                <a:gd name="T3" fmla="*/ 447 h 447"/>
                <a:gd name="T4" fmla="*/ 93 w 93"/>
                <a:gd name="T5" fmla="*/ 447 h 447"/>
                <a:gd name="T6" fmla="*/ 93 w 93"/>
                <a:gd name="T7" fmla="*/ 0 h 447"/>
                <a:gd name="T8" fmla="*/ 0 w 93"/>
                <a:gd name="T9" fmla="*/ 10 h 447"/>
                <a:gd name="T10" fmla="*/ 0 w 93"/>
                <a:gd name="T11" fmla="*/ 10 h 447"/>
              </a:gdLst>
              <a:ahLst/>
              <a:cxnLst>
                <a:cxn ang="0">
                  <a:pos x="T0" y="T1"/>
                </a:cxn>
                <a:cxn ang="0">
                  <a:pos x="T2" y="T3"/>
                </a:cxn>
                <a:cxn ang="0">
                  <a:pos x="T4" y="T5"/>
                </a:cxn>
                <a:cxn ang="0">
                  <a:pos x="T6" y="T7"/>
                </a:cxn>
                <a:cxn ang="0">
                  <a:pos x="T8" y="T9"/>
                </a:cxn>
                <a:cxn ang="0">
                  <a:pos x="T10" y="T11"/>
                </a:cxn>
              </a:cxnLst>
              <a:rect l="0" t="0" r="r" b="b"/>
              <a:pathLst>
                <a:path w="93" h="447">
                  <a:moveTo>
                    <a:pt x="0" y="10"/>
                  </a:moveTo>
                  <a:lnTo>
                    <a:pt x="0" y="447"/>
                  </a:lnTo>
                  <a:lnTo>
                    <a:pt x="93" y="447"/>
                  </a:lnTo>
                  <a:lnTo>
                    <a:pt x="93" y="0"/>
                  </a:lnTo>
                  <a:lnTo>
                    <a:pt x="0" y="10"/>
                  </a:lnTo>
                  <a:lnTo>
                    <a:pt x="0" y="1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15" name="Freeform 23"/>
            <p:cNvSpPr>
              <a:spLocks/>
            </p:cNvSpPr>
            <p:nvPr/>
          </p:nvSpPr>
          <p:spPr bwMode="auto">
            <a:xfrm>
              <a:off x="4184" y="2989"/>
              <a:ext cx="328" cy="141"/>
            </a:xfrm>
            <a:custGeom>
              <a:avLst/>
              <a:gdLst>
                <a:gd name="T0" fmla="*/ 0 w 298"/>
                <a:gd name="T1" fmla="*/ 203 h 203"/>
                <a:gd name="T2" fmla="*/ 0 w 298"/>
                <a:gd name="T3" fmla="*/ 43 h 203"/>
                <a:gd name="T4" fmla="*/ 40 w 298"/>
                <a:gd name="T5" fmla="*/ 0 h 203"/>
                <a:gd name="T6" fmla="*/ 251 w 298"/>
                <a:gd name="T7" fmla="*/ 0 h 203"/>
                <a:gd name="T8" fmla="*/ 298 w 298"/>
                <a:gd name="T9" fmla="*/ 47 h 203"/>
                <a:gd name="T10" fmla="*/ 298 w 298"/>
                <a:gd name="T11" fmla="*/ 194 h 203"/>
                <a:gd name="T12" fmla="*/ 229 w 298"/>
                <a:gd name="T13" fmla="*/ 194 h 203"/>
                <a:gd name="T14" fmla="*/ 229 w 298"/>
                <a:gd name="T15" fmla="*/ 59 h 203"/>
                <a:gd name="T16" fmla="*/ 81 w 298"/>
                <a:gd name="T17" fmla="*/ 59 h 203"/>
                <a:gd name="T18" fmla="*/ 81 w 298"/>
                <a:gd name="T19" fmla="*/ 199 h 203"/>
                <a:gd name="T20" fmla="*/ 0 w 298"/>
                <a:gd name="T21" fmla="*/ 203 h 203"/>
                <a:gd name="T22" fmla="*/ 0 w 298"/>
                <a:gd name="T23"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3">
                  <a:moveTo>
                    <a:pt x="0" y="203"/>
                  </a:moveTo>
                  <a:lnTo>
                    <a:pt x="0" y="43"/>
                  </a:lnTo>
                  <a:lnTo>
                    <a:pt x="40" y="0"/>
                  </a:lnTo>
                  <a:lnTo>
                    <a:pt x="251" y="0"/>
                  </a:lnTo>
                  <a:lnTo>
                    <a:pt x="298" y="47"/>
                  </a:lnTo>
                  <a:lnTo>
                    <a:pt x="298" y="194"/>
                  </a:lnTo>
                  <a:lnTo>
                    <a:pt x="229" y="194"/>
                  </a:lnTo>
                  <a:lnTo>
                    <a:pt x="229" y="59"/>
                  </a:lnTo>
                  <a:lnTo>
                    <a:pt x="81" y="59"/>
                  </a:lnTo>
                  <a:lnTo>
                    <a:pt x="81" y="199"/>
                  </a:lnTo>
                  <a:lnTo>
                    <a:pt x="0" y="203"/>
                  </a:lnTo>
                  <a:lnTo>
                    <a:pt x="0" y="20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16" name="Freeform 24"/>
            <p:cNvSpPr>
              <a:spLocks/>
            </p:cNvSpPr>
            <p:nvPr/>
          </p:nvSpPr>
          <p:spPr bwMode="auto">
            <a:xfrm>
              <a:off x="4038" y="3097"/>
              <a:ext cx="607" cy="274"/>
            </a:xfrm>
            <a:custGeom>
              <a:avLst/>
              <a:gdLst>
                <a:gd name="T0" fmla="*/ 0 w 552"/>
                <a:gd name="T1" fmla="*/ 0 h 395"/>
                <a:gd name="T2" fmla="*/ 552 w 552"/>
                <a:gd name="T3" fmla="*/ 0 h 395"/>
                <a:gd name="T4" fmla="*/ 512 w 552"/>
                <a:gd name="T5" fmla="*/ 224 h 395"/>
                <a:gd name="T6" fmla="*/ 431 w 552"/>
                <a:gd name="T7" fmla="*/ 308 h 395"/>
                <a:gd name="T8" fmla="*/ 422 w 552"/>
                <a:gd name="T9" fmla="*/ 395 h 395"/>
                <a:gd name="T10" fmla="*/ 362 w 552"/>
                <a:gd name="T11" fmla="*/ 395 h 395"/>
                <a:gd name="T12" fmla="*/ 362 w 552"/>
                <a:gd name="T13" fmla="*/ 281 h 395"/>
                <a:gd name="T14" fmla="*/ 431 w 552"/>
                <a:gd name="T15" fmla="*/ 214 h 395"/>
                <a:gd name="T16" fmla="*/ 457 w 552"/>
                <a:gd name="T17" fmla="*/ 78 h 395"/>
                <a:gd name="T18" fmla="*/ 109 w 552"/>
                <a:gd name="T19" fmla="*/ 78 h 395"/>
                <a:gd name="T20" fmla="*/ 159 w 552"/>
                <a:gd name="T21" fmla="*/ 228 h 395"/>
                <a:gd name="T22" fmla="*/ 234 w 552"/>
                <a:gd name="T23" fmla="*/ 285 h 395"/>
                <a:gd name="T24" fmla="*/ 237 w 552"/>
                <a:gd name="T25" fmla="*/ 384 h 395"/>
                <a:gd name="T26" fmla="*/ 168 w 552"/>
                <a:gd name="T27" fmla="*/ 388 h 395"/>
                <a:gd name="T28" fmla="*/ 155 w 552"/>
                <a:gd name="T29" fmla="*/ 308 h 395"/>
                <a:gd name="T30" fmla="*/ 53 w 552"/>
                <a:gd name="T31" fmla="*/ 218 h 395"/>
                <a:gd name="T32" fmla="*/ 0 w 552"/>
                <a:gd name="T33" fmla="*/ 0 h 395"/>
                <a:gd name="T34" fmla="*/ 0 w 552"/>
                <a:gd name="T3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5">
                  <a:moveTo>
                    <a:pt x="0" y="0"/>
                  </a:moveTo>
                  <a:lnTo>
                    <a:pt x="552" y="0"/>
                  </a:lnTo>
                  <a:lnTo>
                    <a:pt x="512" y="224"/>
                  </a:lnTo>
                  <a:lnTo>
                    <a:pt x="431" y="308"/>
                  </a:lnTo>
                  <a:lnTo>
                    <a:pt x="422" y="395"/>
                  </a:lnTo>
                  <a:lnTo>
                    <a:pt x="362" y="395"/>
                  </a:lnTo>
                  <a:lnTo>
                    <a:pt x="362" y="281"/>
                  </a:lnTo>
                  <a:lnTo>
                    <a:pt x="431" y="214"/>
                  </a:lnTo>
                  <a:lnTo>
                    <a:pt x="457" y="78"/>
                  </a:lnTo>
                  <a:lnTo>
                    <a:pt x="109" y="78"/>
                  </a:lnTo>
                  <a:lnTo>
                    <a:pt x="159" y="228"/>
                  </a:lnTo>
                  <a:lnTo>
                    <a:pt x="234" y="285"/>
                  </a:lnTo>
                  <a:lnTo>
                    <a:pt x="237" y="384"/>
                  </a:lnTo>
                  <a:lnTo>
                    <a:pt x="168" y="388"/>
                  </a:lnTo>
                  <a:lnTo>
                    <a:pt x="155" y="308"/>
                  </a:lnTo>
                  <a:lnTo>
                    <a:pt x="53" y="21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17" name="Freeform 25"/>
            <p:cNvSpPr>
              <a:spLocks/>
            </p:cNvSpPr>
            <p:nvPr/>
          </p:nvSpPr>
          <p:spPr bwMode="auto">
            <a:xfrm>
              <a:off x="3990" y="3345"/>
              <a:ext cx="760" cy="875"/>
            </a:xfrm>
            <a:custGeom>
              <a:avLst/>
              <a:gdLst>
                <a:gd name="T0" fmla="*/ 3 w 691"/>
                <a:gd name="T1" fmla="*/ 0 h 1264"/>
                <a:gd name="T2" fmla="*/ 691 w 691"/>
                <a:gd name="T3" fmla="*/ 0 h 1264"/>
                <a:gd name="T4" fmla="*/ 691 w 691"/>
                <a:gd name="T5" fmla="*/ 1264 h 1264"/>
                <a:gd name="T6" fmla="*/ 611 w 691"/>
                <a:gd name="T7" fmla="*/ 1264 h 1264"/>
                <a:gd name="T8" fmla="*/ 611 w 691"/>
                <a:gd name="T9" fmla="*/ 68 h 1264"/>
                <a:gd name="T10" fmla="*/ 97 w 691"/>
                <a:gd name="T11" fmla="*/ 68 h 1264"/>
                <a:gd name="T12" fmla="*/ 97 w 691"/>
                <a:gd name="T13" fmla="*/ 1264 h 1264"/>
                <a:gd name="T14" fmla="*/ 0 w 691"/>
                <a:gd name="T15" fmla="*/ 1264 h 1264"/>
                <a:gd name="T16" fmla="*/ 3 w 691"/>
                <a:gd name="T17" fmla="*/ 0 h 1264"/>
                <a:gd name="T18" fmla="*/ 3 w 691"/>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1" h="1264">
                  <a:moveTo>
                    <a:pt x="3" y="0"/>
                  </a:moveTo>
                  <a:lnTo>
                    <a:pt x="691" y="0"/>
                  </a:lnTo>
                  <a:lnTo>
                    <a:pt x="691" y="1264"/>
                  </a:lnTo>
                  <a:lnTo>
                    <a:pt x="611" y="1264"/>
                  </a:lnTo>
                  <a:lnTo>
                    <a:pt x="611" y="68"/>
                  </a:lnTo>
                  <a:lnTo>
                    <a:pt x="97" y="68"/>
                  </a:lnTo>
                  <a:lnTo>
                    <a:pt x="97" y="1264"/>
                  </a:lnTo>
                  <a:lnTo>
                    <a:pt x="0" y="1264"/>
                  </a:lnTo>
                  <a:lnTo>
                    <a:pt x="3" y="0"/>
                  </a:lnTo>
                  <a:lnTo>
                    <a:pt x="3"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18" name="Freeform 26"/>
            <p:cNvSpPr>
              <a:spLocks/>
            </p:cNvSpPr>
            <p:nvPr/>
          </p:nvSpPr>
          <p:spPr bwMode="auto">
            <a:xfrm>
              <a:off x="2962" y="3750"/>
              <a:ext cx="758" cy="470"/>
            </a:xfrm>
            <a:custGeom>
              <a:avLst/>
              <a:gdLst>
                <a:gd name="T0" fmla="*/ 0 w 690"/>
                <a:gd name="T1" fmla="*/ 0 h 678"/>
                <a:gd name="T2" fmla="*/ 690 w 690"/>
                <a:gd name="T3" fmla="*/ 0 h 678"/>
                <a:gd name="T4" fmla="*/ 690 w 690"/>
                <a:gd name="T5" fmla="*/ 678 h 678"/>
                <a:gd name="T6" fmla="*/ 598 w 690"/>
                <a:gd name="T7" fmla="*/ 678 h 678"/>
                <a:gd name="T8" fmla="*/ 598 w 690"/>
                <a:gd name="T9" fmla="*/ 83 h 678"/>
                <a:gd name="T10" fmla="*/ 102 w 690"/>
                <a:gd name="T11" fmla="*/ 83 h 678"/>
                <a:gd name="T12" fmla="*/ 102 w 690"/>
                <a:gd name="T13" fmla="*/ 678 h 678"/>
                <a:gd name="T14" fmla="*/ 0 w 690"/>
                <a:gd name="T15" fmla="*/ 678 h 678"/>
                <a:gd name="T16" fmla="*/ 0 w 690"/>
                <a:gd name="T17" fmla="*/ 0 h 678"/>
                <a:gd name="T18" fmla="*/ 0 w 690"/>
                <a:gd name="T19"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0" h="678">
                  <a:moveTo>
                    <a:pt x="0" y="0"/>
                  </a:moveTo>
                  <a:lnTo>
                    <a:pt x="690" y="0"/>
                  </a:lnTo>
                  <a:lnTo>
                    <a:pt x="690" y="678"/>
                  </a:lnTo>
                  <a:lnTo>
                    <a:pt x="598" y="678"/>
                  </a:lnTo>
                  <a:lnTo>
                    <a:pt x="598" y="83"/>
                  </a:lnTo>
                  <a:lnTo>
                    <a:pt x="102" y="83"/>
                  </a:lnTo>
                  <a:lnTo>
                    <a:pt x="102" y="678"/>
                  </a:lnTo>
                  <a:lnTo>
                    <a:pt x="0" y="6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19" name="Freeform 27"/>
            <p:cNvSpPr>
              <a:spLocks/>
            </p:cNvSpPr>
            <p:nvPr/>
          </p:nvSpPr>
          <p:spPr bwMode="auto">
            <a:xfrm>
              <a:off x="3187" y="3772"/>
              <a:ext cx="104" cy="448"/>
            </a:xfrm>
            <a:custGeom>
              <a:avLst/>
              <a:gdLst>
                <a:gd name="T0" fmla="*/ 0 w 95"/>
                <a:gd name="T1" fmla="*/ 0 h 648"/>
                <a:gd name="T2" fmla="*/ 0 w 95"/>
                <a:gd name="T3" fmla="*/ 648 h 648"/>
                <a:gd name="T4" fmla="*/ 95 w 95"/>
                <a:gd name="T5" fmla="*/ 648 h 648"/>
                <a:gd name="T6" fmla="*/ 95 w 95"/>
                <a:gd name="T7" fmla="*/ 21 h 648"/>
                <a:gd name="T8" fmla="*/ 0 w 95"/>
                <a:gd name="T9" fmla="*/ 0 h 648"/>
                <a:gd name="T10" fmla="*/ 0 w 95"/>
                <a:gd name="T11" fmla="*/ 0 h 648"/>
              </a:gdLst>
              <a:ahLst/>
              <a:cxnLst>
                <a:cxn ang="0">
                  <a:pos x="T0" y="T1"/>
                </a:cxn>
                <a:cxn ang="0">
                  <a:pos x="T2" y="T3"/>
                </a:cxn>
                <a:cxn ang="0">
                  <a:pos x="T4" y="T5"/>
                </a:cxn>
                <a:cxn ang="0">
                  <a:pos x="T6" y="T7"/>
                </a:cxn>
                <a:cxn ang="0">
                  <a:pos x="T8" y="T9"/>
                </a:cxn>
                <a:cxn ang="0">
                  <a:pos x="T10" y="T11"/>
                </a:cxn>
              </a:cxnLst>
              <a:rect l="0" t="0" r="r" b="b"/>
              <a:pathLst>
                <a:path w="95" h="648">
                  <a:moveTo>
                    <a:pt x="0" y="0"/>
                  </a:moveTo>
                  <a:lnTo>
                    <a:pt x="0" y="648"/>
                  </a:lnTo>
                  <a:lnTo>
                    <a:pt x="95" y="648"/>
                  </a:lnTo>
                  <a:lnTo>
                    <a:pt x="95" y="2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0" name="Freeform 28"/>
            <p:cNvSpPr>
              <a:spLocks/>
            </p:cNvSpPr>
            <p:nvPr/>
          </p:nvSpPr>
          <p:spPr bwMode="auto">
            <a:xfrm>
              <a:off x="3404" y="3775"/>
              <a:ext cx="117" cy="445"/>
            </a:xfrm>
            <a:custGeom>
              <a:avLst/>
              <a:gdLst>
                <a:gd name="T0" fmla="*/ 0 w 107"/>
                <a:gd name="T1" fmla="*/ 0 h 642"/>
                <a:gd name="T2" fmla="*/ 0 w 107"/>
                <a:gd name="T3" fmla="*/ 642 h 642"/>
                <a:gd name="T4" fmla="*/ 107 w 107"/>
                <a:gd name="T5" fmla="*/ 642 h 642"/>
                <a:gd name="T6" fmla="*/ 107 w 107"/>
                <a:gd name="T7" fmla="*/ 5 h 642"/>
                <a:gd name="T8" fmla="*/ 0 w 107"/>
                <a:gd name="T9" fmla="*/ 0 h 642"/>
                <a:gd name="T10" fmla="*/ 0 w 107"/>
                <a:gd name="T11" fmla="*/ 0 h 642"/>
              </a:gdLst>
              <a:ahLst/>
              <a:cxnLst>
                <a:cxn ang="0">
                  <a:pos x="T0" y="T1"/>
                </a:cxn>
                <a:cxn ang="0">
                  <a:pos x="T2" y="T3"/>
                </a:cxn>
                <a:cxn ang="0">
                  <a:pos x="T4" y="T5"/>
                </a:cxn>
                <a:cxn ang="0">
                  <a:pos x="T6" y="T7"/>
                </a:cxn>
                <a:cxn ang="0">
                  <a:pos x="T8" y="T9"/>
                </a:cxn>
                <a:cxn ang="0">
                  <a:pos x="T10" y="T11"/>
                </a:cxn>
              </a:cxnLst>
              <a:rect l="0" t="0" r="r" b="b"/>
              <a:pathLst>
                <a:path w="107" h="642">
                  <a:moveTo>
                    <a:pt x="0" y="0"/>
                  </a:moveTo>
                  <a:lnTo>
                    <a:pt x="0" y="642"/>
                  </a:lnTo>
                  <a:lnTo>
                    <a:pt x="107" y="642"/>
                  </a:lnTo>
                  <a:lnTo>
                    <a:pt x="107" y="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1" name="Freeform 29"/>
            <p:cNvSpPr>
              <a:spLocks/>
            </p:cNvSpPr>
            <p:nvPr/>
          </p:nvSpPr>
          <p:spPr bwMode="auto">
            <a:xfrm>
              <a:off x="3015" y="3877"/>
              <a:ext cx="669" cy="76"/>
            </a:xfrm>
            <a:custGeom>
              <a:avLst/>
              <a:gdLst>
                <a:gd name="T0" fmla="*/ 0 w 608"/>
                <a:gd name="T1" fmla="*/ 0 h 110"/>
                <a:gd name="T2" fmla="*/ 608 w 608"/>
                <a:gd name="T3" fmla="*/ 0 h 110"/>
                <a:gd name="T4" fmla="*/ 608 w 608"/>
                <a:gd name="T5" fmla="*/ 110 h 110"/>
                <a:gd name="T6" fmla="*/ 11 w 608"/>
                <a:gd name="T7" fmla="*/ 110 h 110"/>
                <a:gd name="T8" fmla="*/ 0 w 608"/>
                <a:gd name="T9" fmla="*/ 0 h 110"/>
                <a:gd name="T10" fmla="*/ 0 w 608"/>
                <a:gd name="T11" fmla="*/ 0 h 110"/>
              </a:gdLst>
              <a:ahLst/>
              <a:cxnLst>
                <a:cxn ang="0">
                  <a:pos x="T0" y="T1"/>
                </a:cxn>
                <a:cxn ang="0">
                  <a:pos x="T2" y="T3"/>
                </a:cxn>
                <a:cxn ang="0">
                  <a:pos x="T4" y="T5"/>
                </a:cxn>
                <a:cxn ang="0">
                  <a:pos x="T6" y="T7"/>
                </a:cxn>
                <a:cxn ang="0">
                  <a:pos x="T8" y="T9"/>
                </a:cxn>
                <a:cxn ang="0">
                  <a:pos x="T10" y="T11"/>
                </a:cxn>
              </a:cxnLst>
              <a:rect l="0" t="0" r="r" b="b"/>
              <a:pathLst>
                <a:path w="608" h="110">
                  <a:moveTo>
                    <a:pt x="0" y="0"/>
                  </a:moveTo>
                  <a:lnTo>
                    <a:pt x="608" y="0"/>
                  </a:lnTo>
                  <a:lnTo>
                    <a:pt x="608" y="110"/>
                  </a:lnTo>
                  <a:lnTo>
                    <a:pt x="11" y="11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2" name="Freeform 30"/>
            <p:cNvSpPr>
              <a:spLocks/>
            </p:cNvSpPr>
            <p:nvPr/>
          </p:nvSpPr>
          <p:spPr bwMode="auto">
            <a:xfrm>
              <a:off x="3015" y="4021"/>
              <a:ext cx="659" cy="71"/>
            </a:xfrm>
            <a:custGeom>
              <a:avLst/>
              <a:gdLst>
                <a:gd name="T0" fmla="*/ 0 w 599"/>
                <a:gd name="T1" fmla="*/ 0 h 101"/>
                <a:gd name="T2" fmla="*/ 599 w 599"/>
                <a:gd name="T3" fmla="*/ 0 h 101"/>
                <a:gd name="T4" fmla="*/ 599 w 599"/>
                <a:gd name="T5" fmla="*/ 101 h 101"/>
                <a:gd name="T6" fmla="*/ 0 w 599"/>
                <a:gd name="T7" fmla="*/ 101 h 101"/>
                <a:gd name="T8" fmla="*/ 0 w 599"/>
                <a:gd name="T9" fmla="*/ 0 h 101"/>
                <a:gd name="T10" fmla="*/ 0 w 599"/>
                <a:gd name="T11" fmla="*/ 0 h 101"/>
              </a:gdLst>
              <a:ahLst/>
              <a:cxnLst>
                <a:cxn ang="0">
                  <a:pos x="T0" y="T1"/>
                </a:cxn>
                <a:cxn ang="0">
                  <a:pos x="T2" y="T3"/>
                </a:cxn>
                <a:cxn ang="0">
                  <a:pos x="T4" y="T5"/>
                </a:cxn>
                <a:cxn ang="0">
                  <a:pos x="T6" y="T7"/>
                </a:cxn>
                <a:cxn ang="0">
                  <a:pos x="T8" y="T9"/>
                </a:cxn>
                <a:cxn ang="0">
                  <a:pos x="T10" y="T11"/>
                </a:cxn>
              </a:cxnLst>
              <a:rect l="0" t="0" r="r" b="b"/>
              <a:pathLst>
                <a:path w="599" h="101">
                  <a:moveTo>
                    <a:pt x="0" y="0"/>
                  </a:moveTo>
                  <a:lnTo>
                    <a:pt x="599" y="0"/>
                  </a:lnTo>
                  <a:lnTo>
                    <a:pt x="599" y="101"/>
                  </a:lnTo>
                  <a:lnTo>
                    <a:pt x="0" y="10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3" name="Freeform 31"/>
            <p:cNvSpPr>
              <a:spLocks/>
            </p:cNvSpPr>
            <p:nvPr/>
          </p:nvSpPr>
          <p:spPr bwMode="auto">
            <a:xfrm>
              <a:off x="2998" y="4155"/>
              <a:ext cx="694" cy="65"/>
            </a:xfrm>
            <a:custGeom>
              <a:avLst/>
              <a:gdLst>
                <a:gd name="T0" fmla="*/ 16 w 631"/>
                <a:gd name="T1" fmla="*/ 0 h 93"/>
                <a:gd name="T2" fmla="*/ 631 w 631"/>
                <a:gd name="T3" fmla="*/ 0 h 93"/>
                <a:gd name="T4" fmla="*/ 631 w 631"/>
                <a:gd name="T5" fmla="*/ 93 h 93"/>
                <a:gd name="T6" fmla="*/ 0 w 631"/>
                <a:gd name="T7" fmla="*/ 93 h 93"/>
                <a:gd name="T8" fmla="*/ 16 w 631"/>
                <a:gd name="T9" fmla="*/ 0 h 93"/>
                <a:gd name="T10" fmla="*/ 16 w 631"/>
                <a:gd name="T11" fmla="*/ 0 h 93"/>
              </a:gdLst>
              <a:ahLst/>
              <a:cxnLst>
                <a:cxn ang="0">
                  <a:pos x="T0" y="T1"/>
                </a:cxn>
                <a:cxn ang="0">
                  <a:pos x="T2" y="T3"/>
                </a:cxn>
                <a:cxn ang="0">
                  <a:pos x="T4" y="T5"/>
                </a:cxn>
                <a:cxn ang="0">
                  <a:pos x="T6" y="T7"/>
                </a:cxn>
                <a:cxn ang="0">
                  <a:pos x="T8" y="T9"/>
                </a:cxn>
                <a:cxn ang="0">
                  <a:pos x="T10" y="T11"/>
                </a:cxn>
              </a:cxnLst>
              <a:rect l="0" t="0" r="r" b="b"/>
              <a:pathLst>
                <a:path w="631" h="93">
                  <a:moveTo>
                    <a:pt x="16" y="0"/>
                  </a:moveTo>
                  <a:lnTo>
                    <a:pt x="631" y="0"/>
                  </a:lnTo>
                  <a:lnTo>
                    <a:pt x="631" y="93"/>
                  </a:lnTo>
                  <a:lnTo>
                    <a:pt x="0" y="93"/>
                  </a:lnTo>
                  <a:lnTo>
                    <a:pt x="16" y="0"/>
                  </a:lnTo>
                  <a:lnTo>
                    <a:pt x="16"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4" name="Freeform 32"/>
            <p:cNvSpPr>
              <a:spLocks/>
            </p:cNvSpPr>
            <p:nvPr/>
          </p:nvSpPr>
          <p:spPr bwMode="auto">
            <a:xfrm>
              <a:off x="3473" y="3136"/>
              <a:ext cx="454" cy="1084"/>
            </a:xfrm>
            <a:custGeom>
              <a:avLst/>
              <a:gdLst>
                <a:gd name="T0" fmla="*/ 0 w 413"/>
                <a:gd name="T1" fmla="*/ 829 h 1566"/>
                <a:gd name="T2" fmla="*/ 0 w 413"/>
                <a:gd name="T3" fmla="*/ 0 h 1566"/>
                <a:gd name="T4" fmla="*/ 413 w 413"/>
                <a:gd name="T5" fmla="*/ 0 h 1566"/>
                <a:gd name="T6" fmla="*/ 413 w 413"/>
                <a:gd name="T7" fmla="*/ 1566 h 1566"/>
                <a:gd name="T8" fmla="*/ 311 w 413"/>
                <a:gd name="T9" fmla="*/ 1566 h 1566"/>
                <a:gd name="T10" fmla="*/ 311 w 413"/>
                <a:gd name="T11" fmla="*/ 81 h 1566"/>
                <a:gd name="T12" fmla="*/ 77 w 413"/>
                <a:gd name="T13" fmla="*/ 81 h 1566"/>
                <a:gd name="T14" fmla="*/ 77 w 413"/>
                <a:gd name="T15" fmla="*/ 829 h 1566"/>
                <a:gd name="T16" fmla="*/ 0 w 413"/>
                <a:gd name="T17" fmla="*/ 829 h 1566"/>
                <a:gd name="T18" fmla="*/ 0 w 413"/>
                <a:gd name="T19" fmla="*/ 82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1566">
                  <a:moveTo>
                    <a:pt x="0" y="829"/>
                  </a:moveTo>
                  <a:lnTo>
                    <a:pt x="0" y="0"/>
                  </a:lnTo>
                  <a:lnTo>
                    <a:pt x="413" y="0"/>
                  </a:lnTo>
                  <a:lnTo>
                    <a:pt x="413" y="1566"/>
                  </a:lnTo>
                  <a:lnTo>
                    <a:pt x="311" y="1566"/>
                  </a:lnTo>
                  <a:lnTo>
                    <a:pt x="311" y="81"/>
                  </a:lnTo>
                  <a:lnTo>
                    <a:pt x="77" y="81"/>
                  </a:lnTo>
                  <a:lnTo>
                    <a:pt x="77" y="829"/>
                  </a:lnTo>
                  <a:lnTo>
                    <a:pt x="0" y="829"/>
                  </a:lnTo>
                  <a:lnTo>
                    <a:pt x="0" y="8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5" name="Freeform 33"/>
            <p:cNvSpPr>
              <a:spLocks/>
            </p:cNvSpPr>
            <p:nvPr/>
          </p:nvSpPr>
          <p:spPr bwMode="auto">
            <a:xfrm>
              <a:off x="4109" y="3176"/>
              <a:ext cx="470" cy="32"/>
            </a:xfrm>
            <a:custGeom>
              <a:avLst/>
              <a:gdLst>
                <a:gd name="T0" fmla="*/ 0 w 428"/>
                <a:gd name="T1" fmla="*/ 0 h 45"/>
                <a:gd name="T2" fmla="*/ 428 w 428"/>
                <a:gd name="T3" fmla="*/ 0 h 45"/>
                <a:gd name="T4" fmla="*/ 428 w 428"/>
                <a:gd name="T5" fmla="*/ 45 h 45"/>
                <a:gd name="T6" fmla="*/ 27 w 428"/>
                <a:gd name="T7" fmla="*/ 45 h 45"/>
                <a:gd name="T8" fmla="*/ 0 w 428"/>
                <a:gd name="T9" fmla="*/ 0 h 45"/>
                <a:gd name="T10" fmla="*/ 0 w 428"/>
                <a:gd name="T11" fmla="*/ 0 h 45"/>
              </a:gdLst>
              <a:ahLst/>
              <a:cxnLst>
                <a:cxn ang="0">
                  <a:pos x="T0" y="T1"/>
                </a:cxn>
                <a:cxn ang="0">
                  <a:pos x="T2" y="T3"/>
                </a:cxn>
                <a:cxn ang="0">
                  <a:pos x="T4" y="T5"/>
                </a:cxn>
                <a:cxn ang="0">
                  <a:pos x="T6" y="T7"/>
                </a:cxn>
                <a:cxn ang="0">
                  <a:pos x="T8" y="T9"/>
                </a:cxn>
                <a:cxn ang="0">
                  <a:pos x="T10" y="T11"/>
                </a:cxn>
              </a:cxnLst>
              <a:rect l="0" t="0" r="r" b="b"/>
              <a:pathLst>
                <a:path w="428" h="45">
                  <a:moveTo>
                    <a:pt x="0" y="0"/>
                  </a:moveTo>
                  <a:lnTo>
                    <a:pt x="428" y="0"/>
                  </a:lnTo>
                  <a:lnTo>
                    <a:pt x="428" y="45"/>
                  </a:lnTo>
                  <a:lnTo>
                    <a:pt x="27" y="4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6" name="Freeform 34"/>
            <p:cNvSpPr>
              <a:spLocks/>
            </p:cNvSpPr>
            <p:nvPr/>
          </p:nvSpPr>
          <p:spPr bwMode="auto">
            <a:xfrm>
              <a:off x="4172" y="3245"/>
              <a:ext cx="379" cy="36"/>
            </a:xfrm>
            <a:custGeom>
              <a:avLst/>
              <a:gdLst>
                <a:gd name="T0" fmla="*/ 0 w 344"/>
                <a:gd name="T1" fmla="*/ 0 h 52"/>
                <a:gd name="T2" fmla="*/ 344 w 344"/>
                <a:gd name="T3" fmla="*/ 0 h 52"/>
                <a:gd name="T4" fmla="*/ 289 w 344"/>
                <a:gd name="T5" fmla="*/ 52 h 52"/>
                <a:gd name="T6" fmla="*/ 42 w 344"/>
                <a:gd name="T7" fmla="*/ 52 h 52"/>
                <a:gd name="T8" fmla="*/ 0 w 344"/>
                <a:gd name="T9" fmla="*/ 0 h 52"/>
                <a:gd name="T10" fmla="*/ 0 w 344"/>
                <a:gd name="T11" fmla="*/ 0 h 52"/>
              </a:gdLst>
              <a:ahLst/>
              <a:cxnLst>
                <a:cxn ang="0">
                  <a:pos x="T0" y="T1"/>
                </a:cxn>
                <a:cxn ang="0">
                  <a:pos x="T2" y="T3"/>
                </a:cxn>
                <a:cxn ang="0">
                  <a:pos x="T4" y="T5"/>
                </a:cxn>
                <a:cxn ang="0">
                  <a:pos x="T6" y="T7"/>
                </a:cxn>
                <a:cxn ang="0">
                  <a:pos x="T8" y="T9"/>
                </a:cxn>
                <a:cxn ang="0">
                  <a:pos x="T10" y="T11"/>
                </a:cxn>
              </a:cxnLst>
              <a:rect l="0" t="0" r="r" b="b"/>
              <a:pathLst>
                <a:path w="344" h="52">
                  <a:moveTo>
                    <a:pt x="0" y="0"/>
                  </a:moveTo>
                  <a:lnTo>
                    <a:pt x="344" y="0"/>
                  </a:lnTo>
                  <a:lnTo>
                    <a:pt x="289" y="52"/>
                  </a:lnTo>
                  <a:lnTo>
                    <a:pt x="42" y="5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7" name="Freeform 35"/>
            <p:cNvSpPr>
              <a:spLocks/>
            </p:cNvSpPr>
            <p:nvPr/>
          </p:nvSpPr>
          <p:spPr bwMode="auto">
            <a:xfrm>
              <a:off x="4191"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8" name="Freeform 36"/>
            <p:cNvSpPr>
              <a:spLocks/>
            </p:cNvSpPr>
            <p:nvPr/>
          </p:nvSpPr>
          <p:spPr bwMode="auto">
            <a:xfrm>
              <a:off x="4332"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29" name="Freeform 37"/>
            <p:cNvSpPr>
              <a:spLocks/>
            </p:cNvSpPr>
            <p:nvPr/>
          </p:nvSpPr>
          <p:spPr bwMode="auto">
            <a:xfrm>
              <a:off x="4473" y="344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0" name="Freeform 38"/>
            <p:cNvSpPr>
              <a:spLocks/>
            </p:cNvSpPr>
            <p:nvPr/>
          </p:nvSpPr>
          <p:spPr bwMode="auto">
            <a:xfrm>
              <a:off x="4184" y="3573"/>
              <a:ext cx="95" cy="91"/>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1" name="Freeform 39"/>
            <p:cNvSpPr>
              <a:spLocks/>
            </p:cNvSpPr>
            <p:nvPr/>
          </p:nvSpPr>
          <p:spPr bwMode="auto">
            <a:xfrm>
              <a:off x="4327"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2" name="Freeform 40"/>
            <p:cNvSpPr>
              <a:spLocks/>
            </p:cNvSpPr>
            <p:nvPr/>
          </p:nvSpPr>
          <p:spPr bwMode="auto">
            <a:xfrm>
              <a:off x="4468"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3" name="Freeform 41"/>
            <p:cNvSpPr>
              <a:spLocks/>
            </p:cNvSpPr>
            <p:nvPr/>
          </p:nvSpPr>
          <p:spPr bwMode="auto">
            <a:xfrm>
              <a:off x="4191"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4" name="Freeform 42"/>
            <p:cNvSpPr>
              <a:spLocks/>
            </p:cNvSpPr>
            <p:nvPr/>
          </p:nvSpPr>
          <p:spPr bwMode="auto">
            <a:xfrm>
              <a:off x="4332"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5" name="Freeform 43"/>
            <p:cNvSpPr>
              <a:spLocks/>
            </p:cNvSpPr>
            <p:nvPr/>
          </p:nvSpPr>
          <p:spPr bwMode="auto">
            <a:xfrm>
              <a:off x="4473" y="3711"/>
              <a:ext cx="94" cy="92"/>
            </a:xfrm>
            <a:custGeom>
              <a:avLst/>
              <a:gdLst>
                <a:gd name="T0" fmla="*/ 0 w 86"/>
                <a:gd name="T1" fmla="*/ 133 h 133"/>
                <a:gd name="T2" fmla="*/ 86 w 86"/>
                <a:gd name="T3" fmla="*/ 133 h 133"/>
                <a:gd name="T4" fmla="*/ 86 w 86"/>
                <a:gd name="T5" fmla="*/ 0 h 133"/>
                <a:gd name="T6" fmla="*/ 0 w 86"/>
                <a:gd name="T7" fmla="*/ 0 h 133"/>
                <a:gd name="T8" fmla="*/ 0 w 86"/>
                <a:gd name="T9" fmla="*/ 133 h 133"/>
                <a:gd name="T10" fmla="*/ 0 w 86"/>
                <a:gd name="T11" fmla="*/ 133 h 133"/>
              </a:gdLst>
              <a:ahLst/>
              <a:cxnLst>
                <a:cxn ang="0">
                  <a:pos x="T0" y="T1"/>
                </a:cxn>
                <a:cxn ang="0">
                  <a:pos x="T2" y="T3"/>
                </a:cxn>
                <a:cxn ang="0">
                  <a:pos x="T4" y="T5"/>
                </a:cxn>
                <a:cxn ang="0">
                  <a:pos x="T6" y="T7"/>
                </a:cxn>
                <a:cxn ang="0">
                  <a:pos x="T8" y="T9"/>
                </a:cxn>
                <a:cxn ang="0">
                  <a:pos x="T10" y="T11"/>
                </a:cxn>
              </a:cxnLst>
              <a:rect l="0" t="0" r="r" b="b"/>
              <a:pathLst>
                <a:path w="86" h="133">
                  <a:moveTo>
                    <a:pt x="0" y="133"/>
                  </a:moveTo>
                  <a:lnTo>
                    <a:pt x="86" y="133"/>
                  </a:lnTo>
                  <a:lnTo>
                    <a:pt x="86" y="0"/>
                  </a:lnTo>
                  <a:lnTo>
                    <a:pt x="0" y="0"/>
                  </a:lnTo>
                  <a:lnTo>
                    <a:pt x="0" y="133"/>
                  </a:lnTo>
                  <a:lnTo>
                    <a:pt x="0" y="13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6" name="Freeform 44"/>
            <p:cNvSpPr>
              <a:spLocks/>
            </p:cNvSpPr>
            <p:nvPr/>
          </p:nvSpPr>
          <p:spPr bwMode="auto">
            <a:xfrm>
              <a:off x="4191"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7" name="Freeform 45"/>
            <p:cNvSpPr>
              <a:spLocks/>
            </p:cNvSpPr>
            <p:nvPr/>
          </p:nvSpPr>
          <p:spPr bwMode="auto">
            <a:xfrm>
              <a:off x="4332"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8" name="Freeform 46"/>
            <p:cNvSpPr>
              <a:spLocks/>
            </p:cNvSpPr>
            <p:nvPr/>
          </p:nvSpPr>
          <p:spPr bwMode="auto">
            <a:xfrm>
              <a:off x="4473" y="3841"/>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39" name="Freeform 47"/>
            <p:cNvSpPr>
              <a:spLocks/>
            </p:cNvSpPr>
            <p:nvPr/>
          </p:nvSpPr>
          <p:spPr bwMode="auto">
            <a:xfrm>
              <a:off x="4191"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0" name="Freeform 48"/>
            <p:cNvSpPr>
              <a:spLocks/>
            </p:cNvSpPr>
            <p:nvPr/>
          </p:nvSpPr>
          <p:spPr bwMode="auto">
            <a:xfrm>
              <a:off x="4332"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1" name="Freeform 49"/>
            <p:cNvSpPr>
              <a:spLocks/>
            </p:cNvSpPr>
            <p:nvPr/>
          </p:nvSpPr>
          <p:spPr bwMode="auto">
            <a:xfrm>
              <a:off x="4473" y="3989"/>
              <a:ext cx="94" cy="92"/>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2" name="Freeform 50"/>
            <p:cNvSpPr>
              <a:spLocks/>
            </p:cNvSpPr>
            <p:nvPr/>
          </p:nvSpPr>
          <p:spPr bwMode="auto">
            <a:xfrm>
              <a:off x="4191"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3" name="Freeform 51"/>
            <p:cNvSpPr>
              <a:spLocks/>
            </p:cNvSpPr>
            <p:nvPr/>
          </p:nvSpPr>
          <p:spPr bwMode="auto">
            <a:xfrm>
              <a:off x="4332"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4" name="Freeform 52"/>
            <p:cNvSpPr>
              <a:spLocks/>
            </p:cNvSpPr>
            <p:nvPr/>
          </p:nvSpPr>
          <p:spPr bwMode="auto">
            <a:xfrm>
              <a:off x="4473" y="413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5" name="Freeform 53"/>
            <p:cNvSpPr>
              <a:spLocks/>
            </p:cNvSpPr>
            <p:nvPr/>
          </p:nvSpPr>
          <p:spPr bwMode="auto">
            <a:xfrm>
              <a:off x="2545" y="2891"/>
              <a:ext cx="746" cy="1329"/>
            </a:xfrm>
            <a:custGeom>
              <a:avLst/>
              <a:gdLst>
                <a:gd name="T0" fmla="*/ 679 w 679"/>
                <a:gd name="T1" fmla="*/ 1190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3 w 679"/>
                <a:gd name="T13" fmla="*/ 89 h 1922"/>
                <a:gd name="T14" fmla="*/ 593 w 679"/>
                <a:gd name="T15" fmla="*/ 1185 h 1922"/>
                <a:gd name="T16" fmla="*/ 679 w 679"/>
                <a:gd name="T17" fmla="*/ 1190 h 1922"/>
                <a:gd name="T18" fmla="*/ 679 w 679"/>
                <a:gd name="T19" fmla="*/ 119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0"/>
                  </a:moveTo>
                  <a:lnTo>
                    <a:pt x="679" y="0"/>
                  </a:lnTo>
                  <a:lnTo>
                    <a:pt x="0" y="0"/>
                  </a:lnTo>
                  <a:lnTo>
                    <a:pt x="0" y="1922"/>
                  </a:lnTo>
                  <a:lnTo>
                    <a:pt x="106" y="1922"/>
                  </a:lnTo>
                  <a:lnTo>
                    <a:pt x="106" y="89"/>
                  </a:lnTo>
                  <a:lnTo>
                    <a:pt x="593" y="89"/>
                  </a:lnTo>
                  <a:lnTo>
                    <a:pt x="593" y="1185"/>
                  </a:lnTo>
                  <a:lnTo>
                    <a:pt x="679" y="1190"/>
                  </a:lnTo>
                  <a:lnTo>
                    <a:pt x="679" y="11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6" name="Freeform 54"/>
            <p:cNvSpPr>
              <a:spLocks/>
            </p:cNvSpPr>
            <p:nvPr/>
          </p:nvSpPr>
          <p:spPr bwMode="auto">
            <a:xfrm>
              <a:off x="2980" y="2916"/>
              <a:ext cx="118" cy="794"/>
            </a:xfrm>
            <a:custGeom>
              <a:avLst/>
              <a:gdLst>
                <a:gd name="T0" fmla="*/ 0 w 107"/>
                <a:gd name="T1" fmla="*/ 0 h 1149"/>
                <a:gd name="T2" fmla="*/ 0 w 107"/>
                <a:gd name="T3" fmla="*/ 1149 h 1149"/>
                <a:gd name="T4" fmla="*/ 107 w 107"/>
                <a:gd name="T5" fmla="*/ 1149 h 1149"/>
                <a:gd name="T6" fmla="*/ 107 w 107"/>
                <a:gd name="T7" fmla="*/ 6 h 1149"/>
                <a:gd name="T8" fmla="*/ 0 w 107"/>
                <a:gd name="T9" fmla="*/ 0 h 1149"/>
                <a:gd name="T10" fmla="*/ 0 w 107"/>
                <a:gd name="T11" fmla="*/ 0 h 1149"/>
              </a:gdLst>
              <a:ahLst/>
              <a:cxnLst>
                <a:cxn ang="0">
                  <a:pos x="T0" y="T1"/>
                </a:cxn>
                <a:cxn ang="0">
                  <a:pos x="T2" y="T3"/>
                </a:cxn>
                <a:cxn ang="0">
                  <a:pos x="T4" y="T5"/>
                </a:cxn>
                <a:cxn ang="0">
                  <a:pos x="T6" y="T7"/>
                </a:cxn>
                <a:cxn ang="0">
                  <a:pos x="T8" y="T9"/>
                </a:cxn>
                <a:cxn ang="0">
                  <a:pos x="T10" y="T11"/>
                </a:cxn>
              </a:cxnLst>
              <a:rect l="0" t="0" r="r" b="b"/>
              <a:pathLst>
                <a:path w="107" h="1149">
                  <a:moveTo>
                    <a:pt x="0" y="0"/>
                  </a:moveTo>
                  <a:lnTo>
                    <a:pt x="0" y="1149"/>
                  </a:lnTo>
                  <a:lnTo>
                    <a:pt x="107" y="1149"/>
                  </a:lnTo>
                  <a:lnTo>
                    <a:pt x="107" y="6"/>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7" name="Freeform 55"/>
            <p:cNvSpPr>
              <a:spLocks/>
            </p:cNvSpPr>
            <p:nvPr/>
          </p:nvSpPr>
          <p:spPr bwMode="auto">
            <a:xfrm>
              <a:off x="894" y="3129"/>
              <a:ext cx="1235" cy="1091"/>
            </a:xfrm>
            <a:custGeom>
              <a:avLst/>
              <a:gdLst>
                <a:gd name="T0" fmla="*/ 0 w 1123"/>
                <a:gd name="T1" fmla="*/ 0 h 1578"/>
                <a:gd name="T2" fmla="*/ 1123 w 1123"/>
                <a:gd name="T3" fmla="*/ 6 h 1578"/>
                <a:gd name="T4" fmla="*/ 1123 w 1123"/>
                <a:gd name="T5" fmla="*/ 523 h 1578"/>
                <a:gd name="T6" fmla="*/ 1026 w 1123"/>
                <a:gd name="T7" fmla="*/ 517 h 1578"/>
                <a:gd name="T8" fmla="*/ 1026 w 1123"/>
                <a:gd name="T9" fmla="*/ 78 h 1578"/>
                <a:gd name="T10" fmla="*/ 118 w 1123"/>
                <a:gd name="T11" fmla="*/ 78 h 1578"/>
                <a:gd name="T12" fmla="*/ 118 w 1123"/>
                <a:gd name="T13" fmla="*/ 1578 h 1578"/>
                <a:gd name="T14" fmla="*/ 5 w 1123"/>
                <a:gd name="T15" fmla="*/ 1578 h 1578"/>
                <a:gd name="T16" fmla="*/ 0 w 1123"/>
                <a:gd name="T17" fmla="*/ 0 h 1578"/>
                <a:gd name="T18" fmla="*/ 0 w 1123"/>
                <a:gd name="T19" fmla="*/ 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578">
                  <a:moveTo>
                    <a:pt x="0" y="0"/>
                  </a:moveTo>
                  <a:lnTo>
                    <a:pt x="1123" y="6"/>
                  </a:lnTo>
                  <a:lnTo>
                    <a:pt x="1123" y="523"/>
                  </a:lnTo>
                  <a:lnTo>
                    <a:pt x="1026" y="517"/>
                  </a:lnTo>
                  <a:lnTo>
                    <a:pt x="1026" y="78"/>
                  </a:lnTo>
                  <a:lnTo>
                    <a:pt x="118" y="78"/>
                  </a:lnTo>
                  <a:lnTo>
                    <a:pt x="118" y="1578"/>
                  </a:lnTo>
                  <a:lnTo>
                    <a:pt x="5" y="15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8" name="Freeform 56"/>
            <p:cNvSpPr>
              <a:spLocks/>
            </p:cNvSpPr>
            <p:nvPr/>
          </p:nvSpPr>
          <p:spPr bwMode="auto">
            <a:xfrm>
              <a:off x="952" y="3240"/>
              <a:ext cx="1100" cy="54"/>
            </a:xfrm>
            <a:custGeom>
              <a:avLst/>
              <a:gdLst>
                <a:gd name="T0" fmla="*/ 0 w 1000"/>
                <a:gd name="T1" fmla="*/ 0 h 78"/>
                <a:gd name="T2" fmla="*/ 1000 w 1000"/>
                <a:gd name="T3" fmla="*/ 0 h 78"/>
                <a:gd name="T4" fmla="*/ 1000 w 1000"/>
                <a:gd name="T5" fmla="*/ 78 h 78"/>
                <a:gd name="T6" fmla="*/ 0 w 1000"/>
                <a:gd name="T7" fmla="*/ 78 h 78"/>
                <a:gd name="T8" fmla="*/ 0 w 1000"/>
                <a:gd name="T9" fmla="*/ 0 h 78"/>
                <a:gd name="T10" fmla="*/ 0 w 1000"/>
                <a:gd name="T11" fmla="*/ 0 h 78"/>
              </a:gdLst>
              <a:ahLst/>
              <a:cxnLst>
                <a:cxn ang="0">
                  <a:pos x="T0" y="T1"/>
                </a:cxn>
                <a:cxn ang="0">
                  <a:pos x="T2" y="T3"/>
                </a:cxn>
                <a:cxn ang="0">
                  <a:pos x="T4" y="T5"/>
                </a:cxn>
                <a:cxn ang="0">
                  <a:pos x="T6" y="T7"/>
                </a:cxn>
                <a:cxn ang="0">
                  <a:pos x="T8" y="T9"/>
                </a:cxn>
                <a:cxn ang="0">
                  <a:pos x="T10" y="T11"/>
                </a:cxn>
              </a:cxnLst>
              <a:rect l="0" t="0" r="r" b="b"/>
              <a:pathLst>
                <a:path w="1000" h="78">
                  <a:moveTo>
                    <a:pt x="0" y="0"/>
                  </a:moveTo>
                  <a:lnTo>
                    <a:pt x="1000" y="0"/>
                  </a:lnTo>
                  <a:lnTo>
                    <a:pt x="1000"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49" name="Freeform 57"/>
            <p:cNvSpPr>
              <a:spLocks/>
            </p:cNvSpPr>
            <p:nvPr/>
          </p:nvSpPr>
          <p:spPr bwMode="auto">
            <a:xfrm>
              <a:off x="958" y="3339"/>
              <a:ext cx="1101" cy="54"/>
            </a:xfrm>
            <a:custGeom>
              <a:avLst/>
              <a:gdLst>
                <a:gd name="T0" fmla="*/ 0 w 1001"/>
                <a:gd name="T1" fmla="*/ 0 h 78"/>
                <a:gd name="T2" fmla="*/ 1001 w 1001"/>
                <a:gd name="T3" fmla="*/ 0 h 78"/>
                <a:gd name="T4" fmla="*/ 1001 w 1001"/>
                <a:gd name="T5" fmla="*/ 78 h 78"/>
                <a:gd name="T6" fmla="*/ 0 w 1001"/>
                <a:gd name="T7" fmla="*/ 78 h 78"/>
                <a:gd name="T8" fmla="*/ 0 w 1001"/>
                <a:gd name="T9" fmla="*/ 0 h 78"/>
                <a:gd name="T10" fmla="*/ 0 w 1001"/>
                <a:gd name="T11" fmla="*/ 0 h 78"/>
              </a:gdLst>
              <a:ahLst/>
              <a:cxnLst>
                <a:cxn ang="0">
                  <a:pos x="T0" y="T1"/>
                </a:cxn>
                <a:cxn ang="0">
                  <a:pos x="T2" y="T3"/>
                </a:cxn>
                <a:cxn ang="0">
                  <a:pos x="T4" y="T5"/>
                </a:cxn>
                <a:cxn ang="0">
                  <a:pos x="T6" y="T7"/>
                </a:cxn>
                <a:cxn ang="0">
                  <a:pos x="T8" y="T9"/>
                </a:cxn>
                <a:cxn ang="0">
                  <a:pos x="T10" y="T11"/>
                </a:cxn>
              </a:cxnLst>
              <a:rect l="0" t="0" r="r" b="b"/>
              <a:pathLst>
                <a:path w="1001" h="78">
                  <a:moveTo>
                    <a:pt x="0" y="0"/>
                  </a:moveTo>
                  <a:lnTo>
                    <a:pt x="1001" y="0"/>
                  </a:lnTo>
                  <a:lnTo>
                    <a:pt x="1001"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0" name="Freeform 58"/>
            <p:cNvSpPr>
              <a:spLocks/>
            </p:cNvSpPr>
            <p:nvPr/>
          </p:nvSpPr>
          <p:spPr bwMode="auto">
            <a:xfrm>
              <a:off x="966" y="3436"/>
              <a:ext cx="1098" cy="54"/>
            </a:xfrm>
            <a:custGeom>
              <a:avLst/>
              <a:gdLst>
                <a:gd name="T0" fmla="*/ 0 w 999"/>
                <a:gd name="T1" fmla="*/ 0 h 78"/>
                <a:gd name="T2" fmla="*/ 999 w 999"/>
                <a:gd name="T3" fmla="*/ 0 h 78"/>
                <a:gd name="T4" fmla="*/ 999 w 999"/>
                <a:gd name="T5" fmla="*/ 78 h 78"/>
                <a:gd name="T6" fmla="*/ 0 w 999"/>
                <a:gd name="T7" fmla="*/ 78 h 78"/>
                <a:gd name="T8" fmla="*/ 0 w 999"/>
                <a:gd name="T9" fmla="*/ 0 h 78"/>
                <a:gd name="T10" fmla="*/ 0 w 999"/>
                <a:gd name="T11" fmla="*/ 0 h 78"/>
              </a:gdLst>
              <a:ahLst/>
              <a:cxnLst>
                <a:cxn ang="0">
                  <a:pos x="T0" y="T1"/>
                </a:cxn>
                <a:cxn ang="0">
                  <a:pos x="T2" y="T3"/>
                </a:cxn>
                <a:cxn ang="0">
                  <a:pos x="T4" y="T5"/>
                </a:cxn>
                <a:cxn ang="0">
                  <a:pos x="T6" y="T7"/>
                </a:cxn>
                <a:cxn ang="0">
                  <a:pos x="T8" y="T9"/>
                </a:cxn>
                <a:cxn ang="0">
                  <a:pos x="T10" y="T11"/>
                </a:cxn>
              </a:cxnLst>
              <a:rect l="0" t="0" r="r" b="b"/>
              <a:pathLst>
                <a:path w="999" h="78">
                  <a:moveTo>
                    <a:pt x="0" y="0"/>
                  </a:moveTo>
                  <a:lnTo>
                    <a:pt x="999" y="0"/>
                  </a:lnTo>
                  <a:lnTo>
                    <a:pt x="999"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1" name="Freeform 59"/>
            <p:cNvSpPr>
              <a:spLocks/>
            </p:cNvSpPr>
            <p:nvPr/>
          </p:nvSpPr>
          <p:spPr bwMode="auto">
            <a:xfrm>
              <a:off x="2258" y="3498"/>
              <a:ext cx="223" cy="722"/>
            </a:xfrm>
            <a:custGeom>
              <a:avLst/>
              <a:gdLst>
                <a:gd name="T0" fmla="*/ 0 w 203"/>
                <a:gd name="T1" fmla="*/ 1043 h 1043"/>
                <a:gd name="T2" fmla="*/ 203 w 203"/>
                <a:gd name="T3" fmla="*/ 1043 h 1043"/>
                <a:gd name="T4" fmla="*/ 203 w 203"/>
                <a:gd name="T5" fmla="*/ 0 h 1043"/>
                <a:gd name="T6" fmla="*/ 0 w 203"/>
                <a:gd name="T7" fmla="*/ 0 h 1043"/>
                <a:gd name="T8" fmla="*/ 0 w 203"/>
                <a:gd name="T9" fmla="*/ 1043 h 1043"/>
                <a:gd name="T10" fmla="*/ 0 w 203"/>
                <a:gd name="T11" fmla="*/ 1043 h 1043"/>
              </a:gdLst>
              <a:ahLst/>
              <a:cxnLst>
                <a:cxn ang="0">
                  <a:pos x="T0" y="T1"/>
                </a:cxn>
                <a:cxn ang="0">
                  <a:pos x="T2" y="T3"/>
                </a:cxn>
                <a:cxn ang="0">
                  <a:pos x="T4" y="T5"/>
                </a:cxn>
                <a:cxn ang="0">
                  <a:pos x="T6" y="T7"/>
                </a:cxn>
                <a:cxn ang="0">
                  <a:pos x="T8" y="T9"/>
                </a:cxn>
                <a:cxn ang="0">
                  <a:pos x="T10" y="T11"/>
                </a:cxn>
              </a:cxnLst>
              <a:rect l="0" t="0" r="r" b="b"/>
              <a:pathLst>
                <a:path w="203" h="1043">
                  <a:moveTo>
                    <a:pt x="0" y="1043"/>
                  </a:moveTo>
                  <a:lnTo>
                    <a:pt x="203" y="1043"/>
                  </a:lnTo>
                  <a:lnTo>
                    <a:pt x="203" y="0"/>
                  </a:lnTo>
                  <a:lnTo>
                    <a:pt x="0" y="0"/>
                  </a:lnTo>
                  <a:lnTo>
                    <a:pt x="0" y="1043"/>
                  </a:lnTo>
                  <a:lnTo>
                    <a:pt x="0" y="104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2" name="Freeform 60"/>
            <p:cNvSpPr>
              <a:spLocks/>
            </p:cNvSpPr>
            <p:nvPr/>
          </p:nvSpPr>
          <p:spPr bwMode="auto">
            <a:xfrm>
              <a:off x="2069" y="354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3" name="Freeform 61"/>
            <p:cNvSpPr>
              <a:spLocks/>
            </p:cNvSpPr>
            <p:nvPr/>
          </p:nvSpPr>
          <p:spPr bwMode="auto">
            <a:xfrm>
              <a:off x="2069" y="3692"/>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4" name="Freeform 62"/>
            <p:cNvSpPr>
              <a:spLocks/>
            </p:cNvSpPr>
            <p:nvPr/>
          </p:nvSpPr>
          <p:spPr bwMode="auto">
            <a:xfrm>
              <a:off x="2069"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5" name="Freeform 63"/>
            <p:cNvSpPr>
              <a:spLocks/>
            </p:cNvSpPr>
            <p:nvPr/>
          </p:nvSpPr>
          <p:spPr bwMode="auto">
            <a:xfrm>
              <a:off x="1887"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6" name="Freeform 64"/>
            <p:cNvSpPr>
              <a:spLocks/>
            </p:cNvSpPr>
            <p:nvPr/>
          </p:nvSpPr>
          <p:spPr bwMode="auto">
            <a:xfrm>
              <a:off x="1695"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7" name="Freeform 65"/>
            <p:cNvSpPr>
              <a:spLocks/>
            </p:cNvSpPr>
            <p:nvPr/>
          </p:nvSpPr>
          <p:spPr bwMode="auto">
            <a:xfrm>
              <a:off x="1493"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8" name="Freeform 66"/>
            <p:cNvSpPr>
              <a:spLocks/>
            </p:cNvSpPr>
            <p:nvPr/>
          </p:nvSpPr>
          <p:spPr bwMode="auto">
            <a:xfrm>
              <a:off x="1308"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59" name="Freeform 67"/>
            <p:cNvSpPr>
              <a:spLocks/>
            </p:cNvSpPr>
            <p:nvPr/>
          </p:nvSpPr>
          <p:spPr bwMode="auto">
            <a:xfrm>
              <a:off x="1106"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0" name="Freeform 68"/>
            <p:cNvSpPr>
              <a:spLocks/>
            </p:cNvSpPr>
            <p:nvPr/>
          </p:nvSpPr>
          <p:spPr bwMode="auto">
            <a:xfrm>
              <a:off x="2069"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1" name="Freeform 69"/>
            <p:cNvSpPr>
              <a:spLocks/>
            </p:cNvSpPr>
            <p:nvPr/>
          </p:nvSpPr>
          <p:spPr bwMode="auto">
            <a:xfrm>
              <a:off x="1887"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2" name="Freeform 70"/>
            <p:cNvSpPr>
              <a:spLocks/>
            </p:cNvSpPr>
            <p:nvPr/>
          </p:nvSpPr>
          <p:spPr bwMode="auto">
            <a:xfrm>
              <a:off x="1695"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3" name="Freeform 71"/>
            <p:cNvSpPr>
              <a:spLocks/>
            </p:cNvSpPr>
            <p:nvPr/>
          </p:nvSpPr>
          <p:spPr bwMode="auto">
            <a:xfrm>
              <a:off x="1493"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4" name="Freeform 72"/>
            <p:cNvSpPr>
              <a:spLocks/>
            </p:cNvSpPr>
            <p:nvPr/>
          </p:nvSpPr>
          <p:spPr bwMode="auto">
            <a:xfrm>
              <a:off x="1308"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5" name="Freeform 73"/>
            <p:cNvSpPr>
              <a:spLocks/>
            </p:cNvSpPr>
            <p:nvPr/>
          </p:nvSpPr>
          <p:spPr bwMode="auto">
            <a:xfrm>
              <a:off x="1106"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6" name="Freeform 74"/>
            <p:cNvSpPr>
              <a:spLocks/>
            </p:cNvSpPr>
            <p:nvPr/>
          </p:nvSpPr>
          <p:spPr bwMode="auto">
            <a:xfrm>
              <a:off x="2069"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7" name="Freeform 75"/>
            <p:cNvSpPr>
              <a:spLocks/>
            </p:cNvSpPr>
            <p:nvPr/>
          </p:nvSpPr>
          <p:spPr bwMode="auto">
            <a:xfrm>
              <a:off x="1887"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8" name="Freeform 76"/>
            <p:cNvSpPr>
              <a:spLocks/>
            </p:cNvSpPr>
            <p:nvPr/>
          </p:nvSpPr>
          <p:spPr bwMode="auto">
            <a:xfrm>
              <a:off x="1695"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69" name="Freeform 77"/>
            <p:cNvSpPr>
              <a:spLocks/>
            </p:cNvSpPr>
            <p:nvPr/>
          </p:nvSpPr>
          <p:spPr bwMode="auto">
            <a:xfrm>
              <a:off x="1493"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0" name="Freeform 78"/>
            <p:cNvSpPr>
              <a:spLocks/>
            </p:cNvSpPr>
            <p:nvPr/>
          </p:nvSpPr>
          <p:spPr bwMode="auto">
            <a:xfrm>
              <a:off x="1308"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1" name="Freeform 79"/>
            <p:cNvSpPr>
              <a:spLocks/>
            </p:cNvSpPr>
            <p:nvPr/>
          </p:nvSpPr>
          <p:spPr bwMode="auto">
            <a:xfrm>
              <a:off x="1106"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2" name="Freeform 80"/>
            <p:cNvSpPr>
              <a:spLocks/>
            </p:cNvSpPr>
            <p:nvPr/>
          </p:nvSpPr>
          <p:spPr bwMode="auto">
            <a:xfrm>
              <a:off x="994" y="3541"/>
              <a:ext cx="811" cy="62"/>
            </a:xfrm>
            <a:custGeom>
              <a:avLst/>
              <a:gdLst>
                <a:gd name="T0" fmla="*/ 0 w 737"/>
                <a:gd name="T1" fmla="*/ 90 h 90"/>
                <a:gd name="T2" fmla="*/ 737 w 737"/>
                <a:gd name="T3" fmla="*/ 90 h 90"/>
                <a:gd name="T4" fmla="*/ 737 w 737"/>
                <a:gd name="T5" fmla="*/ 0 h 90"/>
                <a:gd name="T6" fmla="*/ 0 w 737"/>
                <a:gd name="T7" fmla="*/ 0 h 90"/>
                <a:gd name="T8" fmla="*/ 0 w 737"/>
                <a:gd name="T9" fmla="*/ 90 h 90"/>
                <a:gd name="T10" fmla="*/ 0 w 737"/>
                <a:gd name="T11" fmla="*/ 90 h 90"/>
              </a:gdLst>
              <a:ahLst/>
              <a:cxnLst>
                <a:cxn ang="0">
                  <a:pos x="T0" y="T1"/>
                </a:cxn>
                <a:cxn ang="0">
                  <a:pos x="T2" y="T3"/>
                </a:cxn>
                <a:cxn ang="0">
                  <a:pos x="T4" y="T5"/>
                </a:cxn>
                <a:cxn ang="0">
                  <a:pos x="T6" y="T7"/>
                </a:cxn>
                <a:cxn ang="0">
                  <a:pos x="T8" y="T9"/>
                </a:cxn>
                <a:cxn ang="0">
                  <a:pos x="T10" y="T11"/>
                </a:cxn>
              </a:cxnLst>
              <a:rect l="0" t="0" r="r" b="b"/>
              <a:pathLst>
                <a:path w="737" h="90">
                  <a:moveTo>
                    <a:pt x="0" y="90"/>
                  </a:moveTo>
                  <a:lnTo>
                    <a:pt x="737" y="90"/>
                  </a:lnTo>
                  <a:lnTo>
                    <a:pt x="737" y="0"/>
                  </a:lnTo>
                  <a:lnTo>
                    <a:pt x="0" y="0"/>
                  </a:lnTo>
                  <a:lnTo>
                    <a:pt x="0" y="90"/>
                  </a:lnTo>
                  <a:lnTo>
                    <a:pt x="0" y="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3" name="Freeform 81"/>
            <p:cNvSpPr>
              <a:spLocks/>
            </p:cNvSpPr>
            <p:nvPr/>
          </p:nvSpPr>
          <p:spPr bwMode="auto">
            <a:xfrm>
              <a:off x="977" y="3649"/>
              <a:ext cx="828" cy="58"/>
            </a:xfrm>
            <a:custGeom>
              <a:avLst/>
              <a:gdLst>
                <a:gd name="T0" fmla="*/ 0 w 753"/>
                <a:gd name="T1" fmla="*/ 84 h 84"/>
                <a:gd name="T2" fmla="*/ 753 w 753"/>
                <a:gd name="T3" fmla="*/ 84 h 84"/>
                <a:gd name="T4" fmla="*/ 753 w 753"/>
                <a:gd name="T5" fmla="*/ 0 h 84"/>
                <a:gd name="T6" fmla="*/ 0 w 753"/>
                <a:gd name="T7" fmla="*/ 0 h 84"/>
                <a:gd name="T8" fmla="*/ 0 w 753"/>
                <a:gd name="T9" fmla="*/ 84 h 84"/>
                <a:gd name="T10" fmla="*/ 0 w 753"/>
                <a:gd name="T11" fmla="*/ 84 h 84"/>
              </a:gdLst>
              <a:ahLst/>
              <a:cxnLst>
                <a:cxn ang="0">
                  <a:pos x="T0" y="T1"/>
                </a:cxn>
                <a:cxn ang="0">
                  <a:pos x="T2" y="T3"/>
                </a:cxn>
                <a:cxn ang="0">
                  <a:pos x="T4" y="T5"/>
                </a:cxn>
                <a:cxn ang="0">
                  <a:pos x="T6" y="T7"/>
                </a:cxn>
                <a:cxn ang="0">
                  <a:pos x="T8" y="T9"/>
                </a:cxn>
                <a:cxn ang="0">
                  <a:pos x="T10" y="T11"/>
                </a:cxn>
              </a:cxnLst>
              <a:rect l="0" t="0" r="r" b="b"/>
              <a:pathLst>
                <a:path w="753" h="84">
                  <a:moveTo>
                    <a:pt x="0" y="84"/>
                  </a:moveTo>
                  <a:lnTo>
                    <a:pt x="753" y="84"/>
                  </a:lnTo>
                  <a:lnTo>
                    <a:pt x="753" y="0"/>
                  </a:lnTo>
                  <a:lnTo>
                    <a:pt x="0" y="0"/>
                  </a:lnTo>
                  <a:lnTo>
                    <a:pt x="0" y="84"/>
                  </a:lnTo>
                  <a:lnTo>
                    <a:pt x="0" y="8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4" name="Freeform 82"/>
            <p:cNvSpPr>
              <a:spLocks/>
            </p:cNvSpPr>
            <p:nvPr/>
          </p:nvSpPr>
          <p:spPr bwMode="auto">
            <a:xfrm>
              <a:off x="1887" y="354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5" name="Freeform 83"/>
            <p:cNvSpPr>
              <a:spLocks/>
            </p:cNvSpPr>
            <p:nvPr/>
          </p:nvSpPr>
          <p:spPr bwMode="auto">
            <a:xfrm>
              <a:off x="1889" y="3691"/>
              <a:ext cx="89" cy="84"/>
            </a:xfrm>
            <a:custGeom>
              <a:avLst/>
              <a:gdLst>
                <a:gd name="T0" fmla="*/ 0 w 81"/>
                <a:gd name="T1" fmla="*/ 124 h 124"/>
                <a:gd name="T2" fmla="*/ 81 w 81"/>
                <a:gd name="T3" fmla="*/ 124 h 124"/>
                <a:gd name="T4" fmla="*/ 81 w 81"/>
                <a:gd name="T5" fmla="*/ 0 h 124"/>
                <a:gd name="T6" fmla="*/ 0 w 81"/>
                <a:gd name="T7" fmla="*/ 0 h 124"/>
                <a:gd name="T8" fmla="*/ 0 w 81"/>
                <a:gd name="T9" fmla="*/ 124 h 124"/>
                <a:gd name="T10" fmla="*/ 0 w 81"/>
                <a:gd name="T11" fmla="*/ 124 h 124"/>
              </a:gdLst>
              <a:ahLst/>
              <a:cxnLst>
                <a:cxn ang="0">
                  <a:pos x="T0" y="T1"/>
                </a:cxn>
                <a:cxn ang="0">
                  <a:pos x="T2" y="T3"/>
                </a:cxn>
                <a:cxn ang="0">
                  <a:pos x="T4" y="T5"/>
                </a:cxn>
                <a:cxn ang="0">
                  <a:pos x="T6" y="T7"/>
                </a:cxn>
                <a:cxn ang="0">
                  <a:pos x="T8" y="T9"/>
                </a:cxn>
                <a:cxn ang="0">
                  <a:pos x="T10" y="T11"/>
                </a:cxn>
              </a:cxnLst>
              <a:rect l="0" t="0" r="r" b="b"/>
              <a:pathLst>
                <a:path w="81" h="124">
                  <a:moveTo>
                    <a:pt x="0" y="124"/>
                  </a:moveTo>
                  <a:lnTo>
                    <a:pt x="81" y="124"/>
                  </a:lnTo>
                  <a:lnTo>
                    <a:pt x="81" y="0"/>
                  </a:lnTo>
                  <a:lnTo>
                    <a:pt x="0" y="0"/>
                  </a:lnTo>
                  <a:lnTo>
                    <a:pt x="0" y="124"/>
                  </a:lnTo>
                  <a:lnTo>
                    <a:pt x="0" y="12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6" name="Freeform 84"/>
            <p:cNvSpPr>
              <a:spLocks/>
            </p:cNvSpPr>
            <p:nvPr/>
          </p:nvSpPr>
          <p:spPr bwMode="auto">
            <a:xfrm>
              <a:off x="3515" y="3229"/>
              <a:ext cx="370" cy="48"/>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7" name="Freeform 85"/>
            <p:cNvSpPr>
              <a:spLocks/>
            </p:cNvSpPr>
            <p:nvPr/>
          </p:nvSpPr>
          <p:spPr bwMode="auto">
            <a:xfrm>
              <a:off x="3521" y="3313"/>
              <a:ext cx="370" cy="50"/>
            </a:xfrm>
            <a:custGeom>
              <a:avLst/>
              <a:gdLst>
                <a:gd name="T0" fmla="*/ 0 w 336"/>
                <a:gd name="T1" fmla="*/ 0 h 73"/>
                <a:gd name="T2" fmla="*/ 336 w 336"/>
                <a:gd name="T3" fmla="*/ 0 h 73"/>
                <a:gd name="T4" fmla="*/ 336 w 336"/>
                <a:gd name="T5" fmla="*/ 73 h 73"/>
                <a:gd name="T6" fmla="*/ 0 w 336"/>
                <a:gd name="T7" fmla="*/ 73 h 73"/>
                <a:gd name="T8" fmla="*/ 0 w 336"/>
                <a:gd name="T9" fmla="*/ 0 h 73"/>
                <a:gd name="T10" fmla="*/ 0 w 336"/>
                <a:gd name="T11" fmla="*/ 0 h 73"/>
              </a:gdLst>
              <a:ahLst/>
              <a:cxnLst>
                <a:cxn ang="0">
                  <a:pos x="T0" y="T1"/>
                </a:cxn>
                <a:cxn ang="0">
                  <a:pos x="T2" y="T3"/>
                </a:cxn>
                <a:cxn ang="0">
                  <a:pos x="T4" y="T5"/>
                </a:cxn>
                <a:cxn ang="0">
                  <a:pos x="T6" y="T7"/>
                </a:cxn>
                <a:cxn ang="0">
                  <a:pos x="T8" y="T9"/>
                </a:cxn>
                <a:cxn ang="0">
                  <a:pos x="T10" y="T11"/>
                </a:cxn>
              </a:cxnLst>
              <a:rect l="0" t="0" r="r" b="b"/>
              <a:pathLst>
                <a:path w="336" h="73">
                  <a:moveTo>
                    <a:pt x="0" y="0"/>
                  </a:moveTo>
                  <a:lnTo>
                    <a:pt x="336" y="0"/>
                  </a:lnTo>
                  <a:lnTo>
                    <a:pt x="336"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8" name="Freeform 86"/>
            <p:cNvSpPr>
              <a:spLocks/>
            </p:cNvSpPr>
            <p:nvPr/>
          </p:nvSpPr>
          <p:spPr bwMode="auto">
            <a:xfrm>
              <a:off x="3510" y="3401"/>
              <a:ext cx="371" cy="50"/>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79" name="Freeform 87"/>
            <p:cNvSpPr>
              <a:spLocks/>
            </p:cNvSpPr>
            <p:nvPr/>
          </p:nvSpPr>
          <p:spPr bwMode="auto">
            <a:xfrm>
              <a:off x="3515" y="3490"/>
              <a:ext cx="371"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0" name="Freeform 88"/>
            <p:cNvSpPr>
              <a:spLocks/>
            </p:cNvSpPr>
            <p:nvPr/>
          </p:nvSpPr>
          <p:spPr bwMode="auto">
            <a:xfrm>
              <a:off x="3510" y="3574"/>
              <a:ext cx="371" cy="52"/>
            </a:xfrm>
            <a:custGeom>
              <a:avLst/>
              <a:gdLst>
                <a:gd name="T0" fmla="*/ 0 w 337"/>
                <a:gd name="T1" fmla="*/ 0 h 74"/>
                <a:gd name="T2" fmla="*/ 337 w 337"/>
                <a:gd name="T3" fmla="*/ 0 h 74"/>
                <a:gd name="T4" fmla="*/ 337 w 337"/>
                <a:gd name="T5" fmla="*/ 74 h 74"/>
                <a:gd name="T6" fmla="*/ 0 w 337"/>
                <a:gd name="T7" fmla="*/ 74 h 74"/>
                <a:gd name="T8" fmla="*/ 0 w 337"/>
                <a:gd name="T9" fmla="*/ 0 h 74"/>
                <a:gd name="T10" fmla="*/ 0 w 337"/>
                <a:gd name="T11" fmla="*/ 0 h 74"/>
              </a:gdLst>
              <a:ahLst/>
              <a:cxnLst>
                <a:cxn ang="0">
                  <a:pos x="T0" y="T1"/>
                </a:cxn>
                <a:cxn ang="0">
                  <a:pos x="T2" y="T3"/>
                </a:cxn>
                <a:cxn ang="0">
                  <a:pos x="T4" y="T5"/>
                </a:cxn>
                <a:cxn ang="0">
                  <a:pos x="T6" y="T7"/>
                </a:cxn>
                <a:cxn ang="0">
                  <a:pos x="T8" y="T9"/>
                </a:cxn>
                <a:cxn ang="0">
                  <a:pos x="T10" y="T11"/>
                </a:cxn>
              </a:cxnLst>
              <a:rect l="0" t="0" r="r" b="b"/>
              <a:pathLst>
                <a:path w="337" h="74">
                  <a:moveTo>
                    <a:pt x="0" y="0"/>
                  </a:moveTo>
                  <a:lnTo>
                    <a:pt x="337" y="0"/>
                  </a:lnTo>
                  <a:lnTo>
                    <a:pt x="337" y="74"/>
                  </a:lnTo>
                  <a:lnTo>
                    <a:pt x="0" y="74"/>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1" name="Freeform 89"/>
            <p:cNvSpPr>
              <a:spLocks/>
            </p:cNvSpPr>
            <p:nvPr/>
          </p:nvSpPr>
          <p:spPr bwMode="auto">
            <a:xfrm>
              <a:off x="3505" y="3660"/>
              <a:ext cx="370" cy="50"/>
            </a:xfrm>
            <a:custGeom>
              <a:avLst/>
              <a:gdLst>
                <a:gd name="T0" fmla="*/ 0 w 337"/>
                <a:gd name="T1" fmla="*/ 0 h 73"/>
                <a:gd name="T2" fmla="*/ 337 w 337"/>
                <a:gd name="T3" fmla="*/ 0 h 73"/>
                <a:gd name="T4" fmla="*/ 337 w 337"/>
                <a:gd name="T5" fmla="*/ 73 h 73"/>
                <a:gd name="T6" fmla="*/ 0 w 337"/>
                <a:gd name="T7" fmla="*/ 73 h 73"/>
                <a:gd name="T8" fmla="*/ 0 w 337"/>
                <a:gd name="T9" fmla="*/ 0 h 73"/>
                <a:gd name="T10" fmla="*/ 0 w 337"/>
                <a:gd name="T11" fmla="*/ 0 h 73"/>
              </a:gdLst>
              <a:ahLst/>
              <a:cxnLst>
                <a:cxn ang="0">
                  <a:pos x="T0" y="T1"/>
                </a:cxn>
                <a:cxn ang="0">
                  <a:pos x="T2" y="T3"/>
                </a:cxn>
                <a:cxn ang="0">
                  <a:pos x="T4" y="T5"/>
                </a:cxn>
                <a:cxn ang="0">
                  <a:pos x="T6" y="T7"/>
                </a:cxn>
                <a:cxn ang="0">
                  <a:pos x="T8" y="T9"/>
                </a:cxn>
                <a:cxn ang="0">
                  <a:pos x="T10" y="T11"/>
                </a:cxn>
              </a:cxnLst>
              <a:rect l="0" t="0" r="r" b="b"/>
              <a:pathLst>
                <a:path w="337" h="73">
                  <a:moveTo>
                    <a:pt x="0" y="0"/>
                  </a:moveTo>
                  <a:lnTo>
                    <a:pt x="337" y="0"/>
                  </a:lnTo>
                  <a:lnTo>
                    <a:pt x="337"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2" name="Freeform 90"/>
            <p:cNvSpPr>
              <a:spLocks/>
            </p:cNvSpPr>
            <p:nvPr/>
          </p:nvSpPr>
          <p:spPr bwMode="auto">
            <a:xfrm>
              <a:off x="2765" y="2923"/>
              <a:ext cx="114" cy="1297"/>
            </a:xfrm>
            <a:custGeom>
              <a:avLst/>
              <a:gdLst>
                <a:gd name="T0" fmla="*/ 0 w 104"/>
                <a:gd name="T1" fmla="*/ 1874 h 1874"/>
                <a:gd name="T2" fmla="*/ 104 w 104"/>
                <a:gd name="T3" fmla="*/ 1874 h 1874"/>
                <a:gd name="T4" fmla="*/ 104 w 104"/>
                <a:gd name="T5" fmla="*/ 0 h 1874"/>
                <a:gd name="T6" fmla="*/ 0 w 104"/>
                <a:gd name="T7" fmla="*/ 0 h 1874"/>
                <a:gd name="T8" fmla="*/ 0 w 104"/>
                <a:gd name="T9" fmla="*/ 1874 h 1874"/>
                <a:gd name="T10" fmla="*/ 0 w 104"/>
                <a:gd name="T11" fmla="*/ 1874 h 1874"/>
              </a:gdLst>
              <a:ahLst/>
              <a:cxnLst>
                <a:cxn ang="0">
                  <a:pos x="T0" y="T1"/>
                </a:cxn>
                <a:cxn ang="0">
                  <a:pos x="T2" y="T3"/>
                </a:cxn>
                <a:cxn ang="0">
                  <a:pos x="T4" y="T5"/>
                </a:cxn>
                <a:cxn ang="0">
                  <a:pos x="T6" y="T7"/>
                </a:cxn>
                <a:cxn ang="0">
                  <a:pos x="T8" y="T9"/>
                </a:cxn>
                <a:cxn ang="0">
                  <a:pos x="T10" y="T11"/>
                </a:cxn>
              </a:cxnLst>
              <a:rect l="0" t="0" r="r" b="b"/>
              <a:pathLst>
                <a:path w="104" h="1874">
                  <a:moveTo>
                    <a:pt x="0" y="1874"/>
                  </a:moveTo>
                  <a:lnTo>
                    <a:pt x="104" y="1874"/>
                  </a:lnTo>
                  <a:lnTo>
                    <a:pt x="104" y="0"/>
                  </a:lnTo>
                  <a:lnTo>
                    <a:pt x="0" y="0"/>
                  </a:lnTo>
                  <a:lnTo>
                    <a:pt x="0" y="1874"/>
                  </a:lnTo>
                  <a:lnTo>
                    <a:pt x="0" y="187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3" name="Freeform 91"/>
            <p:cNvSpPr>
              <a:spLocks/>
            </p:cNvSpPr>
            <p:nvPr/>
          </p:nvSpPr>
          <p:spPr bwMode="auto">
            <a:xfrm>
              <a:off x="4802" y="4151"/>
              <a:ext cx="962" cy="71"/>
            </a:xfrm>
            <a:custGeom>
              <a:avLst/>
              <a:gdLst>
                <a:gd name="T0" fmla="*/ 0 w 874"/>
                <a:gd name="T1" fmla="*/ 100 h 100"/>
                <a:gd name="T2" fmla="*/ 874 w 874"/>
                <a:gd name="T3" fmla="*/ 100 h 100"/>
                <a:gd name="T4" fmla="*/ 872 w 874"/>
                <a:gd name="T5" fmla="*/ 2 h 100"/>
                <a:gd name="T6" fmla="*/ 0 w 874"/>
                <a:gd name="T7" fmla="*/ 0 h 100"/>
                <a:gd name="T8" fmla="*/ 0 w 874"/>
                <a:gd name="T9" fmla="*/ 100 h 100"/>
                <a:gd name="T10" fmla="*/ 0 w 874"/>
                <a:gd name="T11" fmla="*/ 100 h 100"/>
              </a:gdLst>
              <a:ahLst/>
              <a:cxnLst>
                <a:cxn ang="0">
                  <a:pos x="T0" y="T1"/>
                </a:cxn>
                <a:cxn ang="0">
                  <a:pos x="T2" y="T3"/>
                </a:cxn>
                <a:cxn ang="0">
                  <a:pos x="T4" y="T5"/>
                </a:cxn>
                <a:cxn ang="0">
                  <a:pos x="T6" y="T7"/>
                </a:cxn>
                <a:cxn ang="0">
                  <a:pos x="T8" y="T9"/>
                </a:cxn>
                <a:cxn ang="0">
                  <a:pos x="T10" y="T11"/>
                </a:cxn>
              </a:cxnLst>
              <a:rect l="0" t="0" r="r" b="b"/>
              <a:pathLst>
                <a:path w="874" h="100">
                  <a:moveTo>
                    <a:pt x="0" y="100"/>
                  </a:moveTo>
                  <a:lnTo>
                    <a:pt x="874" y="100"/>
                  </a:lnTo>
                  <a:lnTo>
                    <a:pt x="872" y="2"/>
                  </a:lnTo>
                  <a:lnTo>
                    <a:pt x="0" y="0"/>
                  </a:lnTo>
                  <a:lnTo>
                    <a:pt x="0" y="100"/>
                  </a:lnTo>
                  <a:lnTo>
                    <a:pt x="0" y="10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4" name="Freeform 92"/>
            <p:cNvSpPr>
              <a:spLocks/>
            </p:cNvSpPr>
            <p:nvPr/>
          </p:nvSpPr>
          <p:spPr bwMode="auto">
            <a:xfrm>
              <a:off x="4802" y="4036"/>
              <a:ext cx="964" cy="72"/>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5" name="Freeform 93"/>
            <p:cNvSpPr>
              <a:spLocks/>
            </p:cNvSpPr>
            <p:nvPr/>
          </p:nvSpPr>
          <p:spPr bwMode="auto">
            <a:xfrm>
              <a:off x="4802" y="3923"/>
              <a:ext cx="954" cy="72"/>
            </a:xfrm>
            <a:custGeom>
              <a:avLst/>
              <a:gdLst>
                <a:gd name="T0" fmla="*/ 0 w 867"/>
                <a:gd name="T1" fmla="*/ 104 h 104"/>
                <a:gd name="T2" fmla="*/ 867 w 867"/>
                <a:gd name="T3" fmla="*/ 104 h 104"/>
                <a:gd name="T4" fmla="*/ 867 w 867"/>
                <a:gd name="T5" fmla="*/ 0 h 104"/>
                <a:gd name="T6" fmla="*/ 0 w 867"/>
                <a:gd name="T7" fmla="*/ 0 h 104"/>
                <a:gd name="T8" fmla="*/ 0 w 867"/>
                <a:gd name="T9" fmla="*/ 104 h 104"/>
                <a:gd name="T10" fmla="*/ 0 w 867"/>
                <a:gd name="T11" fmla="*/ 104 h 104"/>
              </a:gdLst>
              <a:ahLst/>
              <a:cxnLst>
                <a:cxn ang="0">
                  <a:pos x="T0" y="T1"/>
                </a:cxn>
                <a:cxn ang="0">
                  <a:pos x="T2" y="T3"/>
                </a:cxn>
                <a:cxn ang="0">
                  <a:pos x="T4" y="T5"/>
                </a:cxn>
                <a:cxn ang="0">
                  <a:pos x="T6" y="T7"/>
                </a:cxn>
                <a:cxn ang="0">
                  <a:pos x="T8" y="T9"/>
                </a:cxn>
                <a:cxn ang="0">
                  <a:pos x="T10" y="T11"/>
                </a:cxn>
              </a:cxnLst>
              <a:rect l="0" t="0" r="r" b="b"/>
              <a:pathLst>
                <a:path w="867" h="104">
                  <a:moveTo>
                    <a:pt x="0" y="104"/>
                  </a:moveTo>
                  <a:lnTo>
                    <a:pt x="867" y="104"/>
                  </a:lnTo>
                  <a:lnTo>
                    <a:pt x="867" y="0"/>
                  </a:lnTo>
                  <a:lnTo>
                    <a:pt x="0" y="0"/>
                  </a:lnTo>
                  <a:lnTo>
                    <a:pt x="0" y="104"/>
                  </a:lnTo>
                  <a:lnTo>
                    <a:pt x="0" y="10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6" name="Freeform 94"/>
            <p:cNvSpPr>
              <a:spLocks/>
            </p:cNvSpPr>
            <p:nvPr/>
          </p:nvSpPr>
          <p:spPr bwMode="auto">
            <a:xfrm>
              <a:off x="4802" y="3807"/>
              <a:ext cx="1012" cy="77"/>
            </a:xfrm>
            <a:custGeom>
              <a:avLst/>
              <a:gdLst>
                <a:gd name="T0" fmla="*/ 0 w 920"/>
                <a:gd name="T1" fmla="*/ 113 h 113"/>
                <a:gd name="T2" fmla="*/ 920 w 920"/>
                <a:gd name="T3" fmla="*/ 113 h 113"/>
                <a:gd name="T4" fmla="*/ 920 w 920"/>
                <a:gd name="T5" fmla="*/ 0 h 113"/>
                <a:gd name="T6" fmla="*/ 0 w 920"/>
                <a:gd name="T7" fmla="*/ 0 h 113"/>
                <a:gd name="T8" fmla="*/ 0 w 920"/>
                <a:gd name="T9" fmla="*/ 113 h 113"/>
                <a:gd name="T10" fmla="*/ 0 w 920"/>
                <a:gd name="T11" fmla="*/ 113 h 113"/>
              </a:gdLst>
              <a:ahLst/>
              <a:cxnLst>
                <a:cxn ang="0">
                  <a:pos x="T0" y="T1"/>
                </a:cxn>
                <a:cxn ang="0">
                  <a:pos x="T2" y="T3"/>
                </a:cxn>
                <a:cxn ang="0">
                  <a:pos x="T4" y="T5"/>
                </a:cxn>
                <a:cxn ang="0">
                  <a:pos x="T6" y="T7"/>
                </a:cxn>
                <a:cxn ang="0">
                  <a:pos x="T8" y="T9"/>
                </a:cxn>
                <a:cxn ang="0">
                  <a:pos x="T10" y="T11"/>
                </a:cxn>
              </a:cxnLst>
              <a:rect l="0" t="0" r="r" b="b"/>
              <a:pathLst>
                <a:path w="920" h="113">
                  <a:moveTo>
                    <a:pt x="0" y="113"/>
                  </a:moveTo>
                  <a:lnTo>
                    <a:pt x="920" y="113"/>
                  </a:lnTo>
                  <a:lnTo>
                    <a:pt x="920" y="0"/>
                  </a:lnTo>
                  <a:lnTo>
                    <a:pt x="0" y="0"/>
                  </a:lnTo>
                  <a:lnTo>
                    <a:pt x="0" y="113"/>
                  </a:lnTo>
                  <a:lnTo>
                    <a:pt x="0" y="11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7" name="Freeform 95"/>
            <p:cNvSpPr>
              <a:spLocks/>
            </p:cNvSpPr>
            <p:nvPr/>
          </p:nvSpPr>
          <p:spPr bwMode="auto">
            <a:xfrm>
              <a:off x="4802" y="3697"/>
              <a:ext cx="980" cy="70"/>
            </a:xfrm>
            <a:custGeom>
              <a:avLst/>
              <a:gdLst>
                <a:gd name="T0" fmla="*/ 0 w 891"/>
                <a:gd name="T1" fmla="*/ 98 h 98"/>
                <a:gd name="T2" fmla="*/ 891 w 891"/>
                <a:gd name="T3" fmla="*/ 98 h 98"/>
                <a:gd name="T4" fmla="*/ 891 w 891"/>
                <a:gd name="T5" fmla="*/ 0 h 98"/>
                <a:gd name="T6" fmla="*/ 0 w 891"/>
                <a:gd name="T7" fmla="*/ 0 h 98"/>
                <a:gd name="T8" fmla="*/ 0 w 891"/>
                <a:gd name="T9" fmla="*/ 98 h 98"/>
                <a:gd name="T10" fmla="*/ 0 w 891"/>
                <a:gd name="T11" fmla="*/ 98 h 98"/>
              </a:gdLst>
              <a:ahLst/>
              <a:cxnLst>
                <a:cxn ang="0">
                  <a:pos x="T0" y="T1"/>
                </a:cxn>
                <a:cxn ang="0">
                  <a:pos x="T2" y="T3"/>
                </a:cxn>
                <a:cxn ang="0">
                  <a:pos x="T4" y="T5"/>
                </a:cxn>
                <a:cxn ang="0">
                  <a:pos x="T6" y="T7"/>
                </a:cxn>
                <a:cxn ang="0">
                  <a:pos x="T8" y="T9"/>
                </a:cxn>
                <a:cxn ang="0">
                  <a:pos x="T10" y="T11"/>
                </a:cxn>
              </a:cxnLst>
              <a:rect l="0" t="0" r="r" b="b"/>
              <a:pathLst>
                <a:path w="891" h="98">
                  <a:moveTo>
                    <a:pt x="0" y="98"/>
                  </a:moveTo>
                  <a:lnTo>
                    <a:pt x="891" y="98"/>
                  </a:lnTo>
                  <a:lnTo>
                    <a:pt x="891" y="0"/>
                  </a:lnTo>
                  <a:lnTo>
                    <a:pt x="0" y="0"/>
                  </a:lnTo>
                  <a:lnTo>
                    <a:pt x="0" y="98"/>
                  </a:lnTo>
                  <a:lnTo>
                    <a:pt x="0" y="98"/>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8" name="Freeform 96"/>
            <p:cNvSpPr>
              <a:spLocks/>
            </p:cNvSpPr>
            <p:nvPr/>
          </p:nvSpPr>
          <p:spPr bwMode="auto">
            <a:xfrm>
              <a:off x="191" y="3544"/>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89" name="Freeform 97"/>
            <p:cNvSpPr>
              <a:spLocks/>
            </p:cNvSpPr>
            <p:nvPr/>
          </p:nvSpPr>
          <p:spPr bwMode="auto">
            <a:xfrm>
              <a:off x="373" y="3544"/>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0" name="Freeform 98"/>
            <p:cNvSpPr>
              <a:spLocks/>
            </p:cNvSpPr>
            <p:nvPr/>
          </p:nvSpPr>
          <p:spPr bwMode="auto">
            <a:xfrm>
              <a:off x="543" y="3544"/>
              <a:ext cx="114"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1" name="Freeform 99"/>
            <p:cNvSpPr>
              <a:spLocks/>
            </p:cNvSpPr>
            <p:nvPr/>
          </p:nvSpPr>
          <p:spPr bwMode="auto">
            <a:xfrm>
              <a:off x="717" y="3544"/>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2" name="Freeform 100"/>
            <p:cNvSpPr>
              <a:spLocks/>
            </p:cNvSpPr>
            <p:nvPr/>
          </p:nvSpPr>
          <p:spPr bwMode="auto">
            <a:xfrm>
              <a:off x="4150" y="2966"/>
              <a:ext cx="328" cy="141"/>
            </a:xfrm>
            <a:custGeom>
              <a:avLst/>
              <a:gdLst>
                <a:gd name="T0" fmla="*/ 0 w 298"/>
                <a:gd name="T1" fmla="*/ 206 h 206"/>
                <a:gd name="T2" fmla="*/ 0 w 298"/>
                <a:gd name="T3" fmla="*/ 44 h 206"/>
                <a:gd name="T4" fmla="*/ 39 w 298"/>
                <a:gd name="T5" fmla="*/ 0 h 206"/>
                <a:gd name="T6" fmla="*/ 249 w 298"/>
                <a:gd name="T7" fmla="*/ 0 h 206"/>
                <a:gd name="T8" fmla="*/ 298 w 298"/>
                <a:gd name="T9" fmla="*/ 50 h 206"/>
                <a:gd name="T10" fmla="*/ 298 w 298"/>
                <a:gd name="T11" fmla="*/ 194 h 206"/>
                <a:gd name="T12" fmla="*/ 229 w 298"/>
                <a:gd name="T13" fmla="*/ 194 h 206"/>
                <a:gd name="T14" fmla="*/ 229 w 298"/>
                <a:gd name="T15" fmla="*/ 59 h 206"/>
                <a:gd name="T16" fmla="*/ 81 w 298"/>
                <a:gd name="T17" fmla="*/ 59 h 206"/>
                <a:gd name="T18" fmla="*/ 81 w 298"/>
                <a:gd name="T19" fmla="*/ 200 h 206"/>
                <a:gd name="T20" fmla="*/ 0 w 298"/>
                <a:gd name="T21" fmla="*/ 206 h 206"/>
                <a:gd name="T22" fmla="*/ 0 w 298"/>
                <a:gd name="T2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6">
                  <a:moveTo>
                    <a:pt x="0" y="206"/>
                  </a:moveTo>
                  <a:lnTo>
                    <a:pt x="0" y="44"/>
                  </a:lnTo>
                  <a:lnTo>
                    <a:pt x="39" y="0"/>
                  </a:lnTo>
                  <a:lnTo>
                    <a:pt x="249" y="0"/>
                  </a:lnTo>
                  <a:lnTo>
                    <a:pt x="298" y="50"/>
                  </a:lnTo>
                  <a:lnTo>
                    <a:pt x="298" y="194"/>
                  </a:lnTo>
                  <a:lnTo>
                    <a:pt x="229" y="194"/>
                  </a:lnTo>
                  <a:lnTo>
                    <a:pt x="229" y="59"/>
                  </a:lnTo>
                  <a:lnTo>
                    <a:pt x="81" y="59"/>
                  </a:lnTo>
                  <a:lnTo>
                    <a:pt x="81" y="200"/>
                  </a:lnTo>
                  <a:lnTo>
                    <a:pt x="0" y="206"/>
                  </a:lnTo>
                  <a:lnTo>
                    <a:pt x="0" y="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3" name="Freeform 101"/>
            <p:cNvSpPr>
              <a:spLocks/>
            </p:cNvSpPr>
            <p:nvPr/>
          </p:nvSpPr>
          <p:spPr bwMode="auto">
            <a:xfrm>
              <a:off x="4002" y="3074"/>
              <a:ext cx="607" cy="272"/>
            </a:xfrm>
            <a:custGeom>
              <a:avLst/>
              <a:gdLst>
                <a:gd name="T0" fmla="*/ 0 w 552"/>
                <a:gd name="T1" fmla="*/ 0 h 396"/>
                <a:gd name="T2" fmla="*/ 552 w 552"/>
                <a:gd name="T3" fmla="*/ 0 h 396"/>
                <a:gd name="T4" fmla="*/ 514 w 552"/>
                <a:gd name="T5" fmla="*/ 225 h 396"/>
                <a:gd name="T6" fmla="*/ 433 w 552"/>
                <a:gd name="T7" fmla="*/ 308 h 396"/>
                <a:gd name="T8" fmla="*/ 424 w 552"/>
                <a:gd name="T9" fmla="*/ 396 h 396"/>
                <a:gd name="T10" fmla="*/ 364 w 552"/>
                <a:gd name="T11" fmla="*/ 396 h 396"/>
                <a:gd name="T12" fmla="*/ 364 w 552"/>
                <a:gd name="T13" fmla="*/ 284 h 396"/>
                <a:gd name="T14" fmla="*/ 433 w 552"/>
                <a:gd name="T15" fmla="*/ 215 h 396"/>
                <a:gd name="T16" fmla="*/ 459 w 552"/>
                <a:gd name="T17" fmla="*/ 78 h 396"/>
                <a:gd name="T18" fmla="*/ 110 w 552"/>
                <a:gd name="T19" fmla="*/ 78 h 396"/>
                <a:gd name="T20" fmla="*/ 161 w 552"/>
                <a:gd name="T21" fmla="*/ 230 h 396"/>
                <a:gd name="T22" fmla="*/ 234 w 552"/>
                <a:gd name="T23" fmla="*/ 287 h 396"/>
                <a:gd name="T24" fmla="*/ 239 w 552"/>
                <a:gd name="T25" fmla="*/ 384 h 396"/>
                <a:gd name="T26" fmla="*/ 170 w 552"/>
                <a:gd name="T27" fmla="*/ 390 h 396"/>
                <a:gd name="T28" fmla="*/ 155 w 552"/>
                <a:gd name="T29" fmla="*/ 308 h 396"/>
                <a:gd name="T30" fmla="*/ 55 w 552"/>
                <a:gd name="T31" fmla="*/ 219 h 396"/>
                <a:gd name="T32" fmla="*/ 0 w 552"/>
                <a:gd name="T33" fmla="*/ 0 h 396"/>
                <a:gd name="T34" fmla="*/ 0 w 552"/>
                <a:gd name="T3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6">
                  <a:moveTo>
                    <a:pt x="0" y="0"/>
                  </a:moveTo>
                  <a:lnTo>
                    <a:pt x="552" y="0"/>
                  </a:lnTo>
                  <a:lnTo>
                    <a:pt x="514" y="225"/>
                  </a:lnTo>
                  <a:lnTo>
                    <a:pt x="433" y="308"/>
                  </a:lnTo>
                  <a:lnTo>
                    <a:pt x="424" y="396"/>
                  </a:lnTo>
                  <a:lnTo>
                    <a:pt x="364" y="396"/>
                  </a:lnTo>
                  <a:lnTo>
                    <a:pt x="364" y="284"/>
                  </a:lnTo>
                  <a:lnTo>
                    <a:pt x="433" y="215"/>
                  </a:lnTo>
                  <a:lnTo>
                    <a:pt x="459" y="78"/>
                  </a:lnTo>
                  <a:lnTo>
                    <a:pt x="110" y="78"/>
                  </a:lnTo>
                  <a:lnTo>
                    <a:pt x="161" y="230"/>
                  </a:lnTo>
                  <a:lnTo>
                    <a:pt x="234" y="287"/>
                  </a:lnTo>
                  <a:lnTo>
                    <a:pt x="239" y="384"/>
                  </a:lnTo>
                  <a:lnTo>
                    <a:pt x="170" y="390"/>
                  </a:lnTo>
                  <a:lnTo>
                    <a:pt x="155" y="308"/>
                  </a:lnTo>
                  <a:lnTo>
                    <a:pt x="55" y="2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4" name="Freeform 102"/>
            <p:cNvSpPr>
              <a:spLocks/>
            </p:cNvSpPr>
            <p:nvPr/>
          </p:nvSpPr>
          <p:spPr bwMode="auto">
            <a:xfrm>
              <a:off x="3956" y="3321"/>
              <a:ext cx="757" cy="876"/>
            </a:xfrm>
            <a:custGeom>
              <a:avLst/>
              <a:gdLst>
                <a:gd name="T0" fmla="*/ 3 w 689"/>
                <a:gd name="T1" fmla="*/ 0 h 1264"/>
                <a:gd name="T2" fmla="*/ 689 w 689"/>
                <a:gd name="T3" fmla="*/ 0 h 1264"/>
                <a:gd name="T4" fmla="*/ 689 w 689"/>
                <a:gd name="T5" fmla="*/ 1264 h 1264"/>
                <a:gd name="T6" fmla="*/ 609 w 689"/>
                <a:gd name="T7" fmla="*/ 1264 h 1264"/>
                <a:gd name="T8" fmla="*/ 609 w 689"/>
                <a:gd name="T9" fmla="*/ 68 h 1264"/>
                <a:gd name="T10" fmla="*/ 97 w 689"/>
                <a:gd name="T11" fmla="*/ 68 h 1264"/>
                <a:gd name="T12" fmla="*/ 97 w 689"/>
                <a:gd name="T13" fmla="*/ 1264 h 1264"/>
                <a:gd name="T14" fmla="*/ 0 w 689"/>
                <a:gd name="T15" fmla="*/ 1264 h 1264"/>
                <a:gd name="T16" fmla="*/ 3 w 689"/>
                <a:gd name="T17" fmla="*/ 0 h 1264"/>
                <a:gd name="T18" fmla="*/ 3 w 689"/>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 h="1264">
                  <a:moveTo>
                    <a:pt x="3" y="0"/>
                  </a:moveTo>
                  <a:lnTo>
                    <a:pt x="689" y="0"/>
                  </a:lnTo>
                  <a:lnTo>
                    <a:pt x="689" y="1264"/>
                  </a:lnTo>
                  <a:lnTo>
                    <a:pt x="609" y="1264"/>
                  </a:lnTo>
                  <a:lnTo>
                    <a:pt x="609" y="68"/>
                  </a:lnTo>
                  <a:lnTo>
                    <a:pt x="97" y="68"/>
                  </a:lnTo>
                  <a:lnTo>
                    <a:pt x="97" y="1264"/>
                  </a:lnTo>
                  <a:lnTo>
                    <a:pt x="0" y="1264"/>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5" name="Freeform 103"/>
            <p:cNvSpPr>
              <a:spLocks/>
            </p:cNvSpPr>
            <p:nvPr/>
          </p:nvSpPr>
          <p:spPr bwMode="auto">
            <a:xfrm>
              <a:off x="2927" y="3727"/>
              <a:ext cx="757" cy="470"/>
            </a:xfrm>
            <a:custGeom>
              <a:avLst/>
              <a:gdLst>
                <a:gd name="T0" fmla="*/ 0 w 688"/>
                <a:gd name="T1" fmla="*/ 0 h 679"/>
                <a:gd name="T2" fmla="*/ 688 w 688"/>
                <a:gd name="T3" fmla="*/ 0 h 679"/>
                <a:gd name="T4" fmla="*/ 688 w 688"/>
                <a:gd name="T5" fmla="*/ 679 h 679"/>
                <a:gd name="T6" fmla="*/ 598 w 688"/>
                <a:gd name="T7" fmla="*/ 679 h 679"/>
                <a:gd name="T8" fmla="*/ 598 w 688"/>
                <a:gd name="T9" fmla="*/ 84 h 679"/>
                <a:gd name="T10" fmla="*/ 101 w 688"/>
                <a:gd name="T11" fmla="*/ 84 h 679"/>
                <a:gd name="T12" fmla="*/ 101 w 688"/>
                <a:gd name="T13" fmla="*/ 679 h 679"/>
                <a:gd name="T14" fmla="*/ 0 w 688"/>
                <a:gd name="T15" fmla="*/ 679 h 679"/>
                <a:gd name="T16" fmla="*/ 0 w 688"/>
                <a:gd name="T17" fmla="*/ 0 h 679"/>
                <a:gd name="T18" fmla="*/ 0 w 688"/>
                <a:gd name="T19" fmla="*/ 0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679">
                  <a:moveTo>
                    <a:pt x="0" y="0"/>
                  </a:moveTo>
                  <a:lnTo>
                    <a:pt x="688" y="0"/>
                  </a:lnTo>
                  <a:lnTo>
                    <a:pt x="688" y="679"/>
                  </a:lnTo>
                  <a:lnTo>
                    <a:pt x="598" y="679"/>
                  </a:lnTo>
                  <a:lnTo>
                    <a:pt x="598" y="84"/>
                  </a:lnTo>
                  <a:lnTo>
                    <a:pt x="101" y="84"/>
                  </a:lnTo>
                  <a:lnTo>
                    <a:pt x="101" y="679"/>
                  </a:lnTo>
                  <a:lnTo>
                    <a:pt x="0" y="67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6" name="Freeform 104"/>
            <p:cNvSpPr>
              <a:spLocks/>
            </p:cNvSpPr>
            <p:nvPr/>
          </p:nvSpPr>
          <p:spPr bwMode="auto">
            <a:xfrm>
              <a:off x="3151" y="3749"/>
              <a:ext cx="106" cy="448"/>
            </a:xfrm>
            <a:custGeom>
              <a:avLst/>
              <a:gdLst>
                <a:gd name="T0" fmla="*/ 0 w 97"/>
                <a:gd name="T1" fmla="*/ 0 h 646"/>
                <a:gd name="T2" fmla="*/ 0 w 97"/>
                <a:gd name="T3" fmla="*/ 646 h 646"/>
                <a:gd name="T4" fmla="*/ 97 w 97"/>
                <a:gd name="T5" fmla="*/ 646 h 646"/>
                <a:gd name="T6" fmla="*/ 97 w 97"/>
                <a:gd name="T7" fmla="*/ 19 h 646"/>
                <a:gd name="T8" fmla="*/ 0 w 97"/>
                <a:gd name="T9" fmla="*/ 0 h 646"/>
                <a:gd name="T10" fmla="*/ 0 w 97"/>
                <a:gd name="T11" fmla="*/ 0 h 646"/>
              </a:gdLst>
              <a:ahLst/>
              <a:cxnLst>
                <a:cxn ang="0">
                  <a:pos x="T0" y="T1"/>
                </a:cxn>
                <a:cxn ang="0">
                  <a:pos x="T2" y="T3"/>
                </a:cxn>
                <a:cxn ang="0">
                  <a:pos x="T4" y="T5"/>
                </a:cxn>
                <a:cxn ang="0">
                  <a:pos x="T6" y="T7"/>
                </a:cxn>
                <a:cxn ang="0">
                  <a:pos x="T8" y="T9"/>
                </a:cxn>
                <a:cxn ang="0">
                  <a:pos x="T10" y="T11"/>
                </a:cxn>
              </a:cxnLst>
              <a:rect l="0" t="0" r="r" b="b"/>
              <a:pathLst>
                <a:path w="97" h="646">
                  <a:moveTo>
                    <a:pt x="0" y="0"/>
                  </a:moveTo>
                  <a:lnTo>
                    <a:pt x="0" y="646"/>
                  </a:lnTo>
                  <a:lnTo>
                    <a:pt x="97" y="646"/>
                  </a:lnTo>
                  <a:lnTo>
                    <a:pt x="97" y="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7" name="Freeform 105"/>
            <p:cNvSpPr>
              <a:spLocks/>
            </p:cNvSpPr>
            <p:nvPr/>
          </p:nvSpPr>
          <p:spPr bwMode="auto">
            <a:xfrm>
              <a:off x="3368" y="3753"/>
              <a:ext cx="117" cy="444"/>
            </a:xfrm>
            <a:custGeom>
              <a:avLst/>
              <a:gdLst>
                <a:gd name="T0" fmla="*/ 0 w 106"/>
                <a:gd name="T1" fmla="*/ 0 h 641"/>
                <a:gd name="T2" fmla="*/ 0 w 106"/>
                <a:gd name="T3" fmla="*/ 641 h 641"/>
                <a:gd name="T4" fmla="*/ 106 w 106"/>
                <a:gd name="T5" fmla="*/ 641 h 641"/>
                <a:gd name="T6" fmla="*/ 106 w 106"/>
                <a:gd name="T7" fmla="*/ 6 h 641"/>
                <a:gd name="T8" fmla="*/ 0 w 106"/>
                <a:gd name="T9" fmla="*/ 0 h 641"/>
                <a:gd name="T10" fmla="*/ 0 w 106"/>
                <a:gd name="T11" fmla="*/ 0 h 641"/>
              </a:gdLst>
              <a:ahLst/>
              <a:cxnLst>
                <a:cxn ang="0">
                  <a:pos x="T0" y="T1"/>
                </a:cxn>
                <a:cxn ang="0">
                  <a:pos x="T2" y="T3"/>
                </a:cxn>
                <a:cxn ang="0">
                  <a:pos x="T4" y="T5"/>
                </a:cxn>
                <a:cxn ang="0">
                  <a:pos x="T6" y="T7"/>
                </a:cxn>
                <a:cxn ang="0">
                  <a:pos x="T8" y="T9"/>
                </a:cxn>
                <a:cxn ang="0">
                  <a:pos x="T10" y="T11"/>
                </a:cxn>
              </a:cxnLst>
              <a:rect l="0" t="0" r="r" b="b"/>
              <a:pathLst>
                <a:path w="106" h="641">
                  <a:moveTo>
                    <a:pt x="0" y="0"/>
                  </a:moveTo>
                  <a:lnTo>
                    <a:pt x="0" y="641"/>
                  </a:lnTo>
                  <a:lnTo>
                    <a:pt x="106" y="641"/>
                  </a:lnTo>
                  <a:lnTo>
                    <a:pt x="106" y="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8" name="Freeform 106"/>
            <p:cNvSpPr>
              <a:spLocks/>
            </p:cNvSpPr>
            <p:nvPr/>
          </p:nvSpPr>
          <p:spPr bwMode="auto">
            <a:xfrm>
              <a:off x="2980" y="3854"/>
              <a:ext cx="670" cy="76"/>
            </a:xfrm>
            <a:custGeom>
              <a:avLst/>
              <a:gdLst>
                <a:gd name="T0" fmla="*/ 0 w 609"/>
                <a:gd name="T1" fmla="*/ 0 h 108"/>
                <a:gd name="T2" fmla="*/ 609 w 609"/>
                <a:gd name="T3" fmla="*/ 0 h 108"/>
                <a:gd name="T4" fmla="*/ 609 w 609"/>
                <a:gd name="T5" fmla="*/ 108 h 108"/>
                <a:gd name="T6" fmla="*/ 10 w 609"/>
                <a:gd name="T7" fmla="*/ 108 h 108"/>
                <a:gd name="T8" fmla="*/ 0 w 609"/>
                <a:gd name="T9" fmla="*/ 0 h 108"/>
                <a:gd name="T10" fmla="*/ 0 w 609"/>
                <a:gd name="T11" fmla="*/ 0 h 108"/>
              </a:gdLst>
              <a:ahLst/>
              <a:cxnLst>
                <a:cxn ang="0">
                  <a:pos x="T0" y="T1"/>
                </a:cxn>
                <a:cxn ang="0">
                  <a:pos x="T2" y="T3"/>
                </a:cxn>
                <a:cxn ang="0">
                  <a:pos x="T4" y="T5"/>
                </a:cxn>
                <a:cxn ang="0">
                  <a:pos x="T6" y="T7"/>
                </a:cxn>
                <a:cxn ang="0">
                  <a:pos x="T8" y="T9"/>
                </a:cxn>
                <a:cxn ang="0">
                  <a:pos x="T10" y="T11"/>
                </a:cxn>
              </a:cxnLst>
              <a:rect l="0" t="0" r="r" b="b"/>
              <a:pathLst>
                <a:path w="609" h="108">
                  <a:moveTo>
                    <a:pt x="0" y="0"/>
                  </a:moveTo>
                  <a:lnTo>
                    <a:pt x="609" y="0"/>
                  </a:lnTo>
                  <a:lnTo>
                    <a:pt x="609" y="108"/>
                  </a:lnTo>
                  <a:lnTo>
                    <a:pt x="10" y="10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899" name="Freeform 107"/>
            <p:cNvSpPr>
              <a:spLocks/>
            </p:cNvSpPr>
            <p:nvPr/>
          </p:nvSpPr>
          <p:spPr bwMode="auto">
            <a:xfrm>
              <a:off x="2980" y="3999"/>
              <a:ext cx="658" cy="68"/>
            </a:xfrm>
            <a:custGeom>
              <a:avLst/>
              <a:gdLst>
                <a:gd name="T0" fmla="*/ 0 w 598"/>
                <a:gd name="T1" fmla="*/ 0 h 99"/>
                <a:gd name="T2" fmla="*/ 598 w 598"/>
                <a:gd name="T3" fmla="*/ 0 h 99"/>
                <a:gd name="T4" fmla="*/ 598 w 598"/>
                <a:gd name="T5" fmla="*/ 99 h 99"/>
                <a:gd name="T6" fmla="*/ 0 w 598"/>
                <a:gd name="T7" fmla="*/ 99 h 99"/>
                <a:gd name="T8" fmla="*/ 0 w 598"/>
                <a:gd name="T9" fmla="*/ 0 h 99"/>
                <a:gd name="T10" fmla="*/ 0 w 598"/>
                <a:gd name="T11" fmla="*/ 0 h 99"/>
              </a:gdLst>
              <a:ahLst/>
              <a:cxnLst>
                <a:cxn ang="0">
                  <a:pos x="T0" y="T1"/>
                </a:cxn>
                <a:cxn ang="0">
                  <a:pos x="T2" y="T3"/>
                </a:cxn>
                <a:cxn ang="0">
                  <a:pos x="T4" y="T5"/>
                </a:cxn>
                <a:cxn ang="0">
                  <a:pos x="T6" y="T7"/>
                </a:cxn>
                <a:cxn ang="0">
                  <a:pos x="T8" y="T9"/>
                </a:cxn>
                <a:cxn ang="0">
                  <a:pos x="T10" y="T11"/>
                </a:cxn>
              </a:cxnLst>
              <a:rect l="0" t="0" r="r" b="b"/>
              <a:pathLst>
                <a:path w="598" h="99">
                  <a:moveTo>
                    <a:pt x="0" y="0"/>
                  </a:moveTo>
                  <a:lnTo>
                    <a:pt x="598" y="0"/>
                  </a:lnTo>
                  <a:lnTo>
                    <a:pt x="598" y="99"/>
                  </a:lnTo>
                  <a:lnTo>
                    <a:pt x="0" y="9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0" name="Freeform 108"/>
            <p:cNvSpPr>
              <a:spLocks/>
            </p:cNvSpPr>
            <p:nvPr/>
          </p:nvSpPr>
          <p:spPr bwMode="auto">
            <a:xfrm>
              <a:off x="2962" y="4132"/>
              <a:ext cx="696" cy="65"/>
            </a:xfrm>
            <a:custGeom>
              <a:avLst/>
              <a:gdLst>
                <a:gd name="T0" fmla="*/ 17 w 633"/>
                <a:gd name="T1" fmla="*/ 0 h 93"/>
                <a:gd name="T2" fmla="*/ 633 w 633"/>
                <a:gd name="T3" fmla="*/ 0 h 93"/>
                <a:gd name="T4" fmla="*/ 633 w 633"/>
                <a:gd name="T5" fmla="*/ 93 h 93"/>
                <a:gd name="T6" fmla="*/ 0 w 633"/>
                <a:gd name="T7" fmla="*/ 93 h 93"/>
                <a:gd name="T8" fmla="*/ 17 w 633"/>
                <a:gd name="T9" fmla="*/ 0 h 93"/>
                <a:gd name="T10" fmla="*/ 17 w 633"/>
                <a:gd name="T11" fmla="*/ 0 h 93"/>
              </a:gdLst>
              <a:ahLst/>
              <a:cxnLst>
                <a:cxn ang="0">
                  <a:pos x="T0" y="T1"/>
                </a:cxn>
                <a:cxn ang="0">
                  <a:pos x="T2" y="T3"/>
                </a:cxn>
                <a:cxn ang="0">
                  <a:pos x="T4" y="T5"/>
                </a:cxn>
                <a:cxn ang="0">
                  <a:pos x="T6" y="T7"/>
                </a:cxn>
                <a:cxn ang="0">
                  <a:pos x="T8" y="T9"/>
                </a:cxn>
                <a:cxn ang="0">
                  <a:pos x="T10" y="T11"/>
                </a:cxn>
              </a:cxnLst>
              <a:rect l="0" t="0" r="r" b="b"/>
              <a:pathLst>
                <a:path w="633" h="93">
                  <a:moveTo>
                    <a:pt x="17" y="0"/>
                  </a:moveTo>
                  <a:lnTo>
                    <a:pt x="633" y="0"/>
                  </a:lnTo>
                  <a:lnTo>
                    <a:pt x="633" y="93"/>
                  </a:lnTo>
                  <a:lnTo>
                    <a:pt x="0" y="93"/>
                  </a:lnTo>
                  <a:lnTo>
                    <a:pt x="17" y="0"/>
                  </a:lnTo>
                  <a:lnTo>
                    <a:pt x="1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1" name="Freeform 109"/>
            <p:cNvSpPr>
              <a:spLocks/>
            </p:cNvSpPr>
            <p:nvPr/>
          </p:nvSpPr>
          <p:spPr bwMode="auto">
            <a:xfrm>
              <a:off x="3439" y="3112"/>
              <a:ext cx="452" cy="1085"/>
            </a:xfrm>
            <a:custGeom>
              <a:avLst/>
              <a:gdLst>
                <a:gd name="T0" fmla="*/ 0 w 411"/>
                <a:gd name="T1" fmla="*/ 831 h 1567"/>
                <a:gd name="T2" fmla="*/ 0 w 411"/>
                <a:gd name="T3" fmla="*/ 0 h 1567"/>
                <a:gd name="T4" fmla="*/ 411 w 411"/>
                <a:gd name="T5" fmla="*/ 0 h 1567"/>
                <a:gd name="T6" fmla="*/ 411 w 411"/>
                <a:gd name="T7" fmla="*/ 1567 h 1567"/>
                <a:gd name="T8" fmla="*/ 311 w 411"/>
                <a:gd name="T9" fmla="*/ 1567 h 1567"/>
                <a:gd name="T10" fmla="*/ 311 w 411"/>
                <a:gd name="T11" fmla="*/ 84 h 1567"/>
                <a:gd name="T12" fmla="*/ 75 w 411"/>
                <a:gd name="T13" fmla="*/ 84 h 1567"/>
                <a:gd name="T14" fmla="*/ 75 w 411"/>
                <a:gd name="T15" fmla="*/ 831 h 1567"/>
                <a:gd name="T16" fmla="*/ 0 w 411"/>
                <a:gd name="T17" fmla="*/ 831 h 1567"/>
                <a:gd name="T18" fmla="*/ 0 w 411"/>
                <a:gd name="T19" fmla="*/ 831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567">
                  <a:moveTo>
                    <a:pt x="0" y="831"/>
                  </a:moveTo>
                  <a:lnTo>
                    <a:pt x="0" y="0"/>
                  </a:lnTo>
                  <a:lnTo>
                    <a:pt x="411" y="0"/>
                  </a:lnTo>
                  <a:lnTo>
                    <a:pt x="411" y="1567"/>
                  </a:lnTo>
                  <a:lnTo>
                    <a:pt x="311" y="1567"/>
                  </a:lnTo>
                  <a:lnTo>
                    <a:pt x="311" y="84"/>
                  </a:lnTo>
                  <a:lnTo>
                    <a:pt x="75" y="84"/>
                  </a:lnTo>
                  <a:lnTo>
                    <a:pt x="75" y="831"/>
                  </a:lnTo>
                  <a:lnTo>
                    <a:pt x="0" y="831"/>
                  </a:lnTo>
                  <a:lnTo>
                    <a:pt x="0" y="8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2" name="Freeform 110"/>
            <p:cNvSpPr>
              <a:spLocks/>
            </p:cNvSpPr>
            <p:nvPr/>
          </p:nvSpPr>
          <p:spPr bwMode="auto">
            <a:xfrm>
              <a:off x="4074" y="3154"/>
              <a:ext cx="469" cy="30"/>
            </a:xfrm>
            <a:custGeom>
              <a:avLst/>
              <a:gdLst>
                <a:gd name="T0" fmla="*/ 0 w 426"/>
                <a:gd name="T1" fmla="*/ 0 h 46"/>
                <a:gd name="T2" fmla="*/ 426 w 426"/>
                <a:gd name="T3" fmla="*/ 0 h 46"/>
                <a:gd name="T4" fmla="*/ 426 w 426"/>
                <a:gd name="T5" fmla="*/ 46 h 46"/>
                <a:gd name="T6" fmla="*/ 25 w 426"/>
                <a:gd name="T7" fmla="*/ 46 h 46"/>
                <a:gd name="T8" fmla="*/ 0 w 426"/>
                <a:gd name="T9" fmla="*/ 0 h 46"/>
                <a:gd name="T10" fmla="*/ 0 w 426"/>
                <a:gd name="T11" fmla="*/ 0 h 46"/>
              </a:gdLst>
              <a:ahLst/>
              <a:cxnLst>
                <a:cxn ang="0">
                  <a:pos x="T0" y="T1"/>
                </a:cxn>
                <a:cxn ang="0">
                  <a:pos x="T2" y="T3"/>
                </a:cxn>
                <a:cxn ang="0">
                  <a:pos x="T4" y="T5"/>
                </a:cxn>
                <a:cxn ang="0">
                  <a:pos x="T6" y="T7"/>
                </a:cxn>
                <a:cxn ang="0">
                  <a:pos x="T8" y="T9"/>
                </a:cxn>
                <a:cxn ang="0">
                  <a:pos x="T10" y="T11"/>
                </a:cxn>
              </a:cxnLst>
              <a:rect l="0" t="0" r="r" b="b"/>
              <a:pathLst>
                <a:path w="426" h="46">
                  <a:moveTo>
                    <a:pt x="0" y="0"/>
                  </a:moveTo>
                  <a:lnTo>
                    <a:pt x="426" y="0"/>
                  </a:lnTo>
                  <a:lnTo>
                    <a:pt x="426" y="46"/>
                  </a:lnTo>
                  <a:lnTo>
                    <a:pt x="25" y="4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3" name="Freeform 111"/>
            <p:cNvSpPr>
              <a:spLocks/>
            </p:cNvSpPr>
            <p:nvPr/>
          </p:nvSpPr>
          <p:spPr bwMode="auto">
            <a:xfrm>
              <a:off x="4138" y="3222"/>
              <a:ext cx="376" cy="36"/>
            </a:xfrm>
            <a:custGeom>
              <a:avLst/>
              <a:gdLst>
                <a:gd name="T0" fmla="*/ 0 w 342"/>
                <a:gd name="T1" fmla="*/ 0 h 52"/>
                <a:gd name="T2" fmla="*/ 342 w 342"/>
                <a:gd name="T3" fmla="*/ 0 h 52"/>
                <a:gd name="T4" fmla="*/ 287 w 342"/>
                <a:gd name="T5" fmla="*/ 52 h 52"/>
                <a:gd name="T6" fmla="*/ 42 w 342"/>
                <a:gd name="T7" fmla="*/ 52 h 52"/>
                <a:gd name="T8" fmla="*/ 0 w 342"/>
                <a:gd name="T9" fmla="*/ 0 h 52"/>
                <a:gd name="T10" fmla="*/ 0 w 342"/>
                <a:gd name="T11" fmla="*/ 0 h 52"/>
              </a:gdLst>
              <a:ahLst/>
              <a:cxnLst>
                <a:cxn ang="0">
                  <a:pos x="T0" y="T1"/>
                </a:cxn>
                <a:cxn ang="0">
                  <a:pos x="T2" y="T3"/>
                </a:cxn>
                <a:cxn ang="0">
                  <a:pos x="T4" y="T5"/>
                </a:cxn>
                <a:cxn ang="0">
                  <a:pos x="T6" y="T7"/>
                </a:cxn>
                <a:cxn ang="0">
                  <a:pos x="T8" y="T9"/>
                </a:cxn>
                <a:cxn ang="0">
                  <a:pos x="T10" y="T11"/>
                </a:cxn>
              </a:cxnLst>
              <a:rect l="0" t="0" r="r" b="b"/>
              <a:pathLst>
                <a:path w="342" h="52">
                  <a:moveTo>
                    <a:pt x="0" y="0"/>
                  </a:moveTo>
                  <a:lnTo>
                    <a:pt x="342" y="0"/>
                  </a:lnTo>
                  <a:lnTo>
                    <a:pt x="287" y="52"/>
                  </a:lnTo>
                  <a:lnTo>
                    <a:pt x="42" y="5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4" name="Freeform 112"/>
            <p:cNvSpPr>
              <a:spLocks/>
            </p:cNvSpPr>
            <p:nvPr/>
          </p:nvSpPr>
          <p:spPr bwMode="auto">
            <a:xfrm>
              <a:off x="4155" y="3417"/>
              <a:ext cx="94" cy="88"/>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5" name="Freeform 113"/>
            <p:cNvSpPr>
              <a:spLocks/>
            </p:cNvSpPr>
            <p:nvPr/>
          </p:nvSpPr>
          <p:spPr bwMode="auto">
            <a:xfrm>
              <a:off x="4298" y="3417"/>
              <a:ext cx="92"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6" name="Freeform 114"/>
            <p:cNvSpPr>
              <a:spLocks/>
            </p:cNvSpPr>
            <p:nvPr/>
          </p:nvSpPr>
          <p:spPr bwMode="auto">
            <a:xfrm>
              <a:off x="4438" y="3417"/>
              <a:ext cx="93"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7" name="Freeform 115"/>
            <p:cNvSpPr>
              <a:spLocks/>
            </p:cNvSpPr>
            <p:nvPr/>
          </p:nvSpPr>
          <p:spPr bwMode="auto">
            <a:xfrm>
              <a:off x="4150"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8" name="Freeform 116"/>
            <p:cNvSpPr>
              <a:spLocks/>
            </p:cNvSpPr>
            <p:nvPr/>
          </p:nvSpPr>
          <p:spPr bwMode="auto">
            <a:xfrm>
              <a:off x="4291"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09" name="Freeform 117"/>
            <p:cNvSpPr>
              <a:spLocks/>
            </p:cNvSpPr>
            <p:nvPr/>
          </p:nvSpPr>
          <p:spPr bwMode="auto">
            <a:xfrm>
              <a:off x="4434" y="355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0" name="Freeform 118"/>
            <p:cNvSpPr>
              <a:spLocks/>
            </p:cNvSpPr>
            <p:nvPr/>
          </p:nvSpPr>
          <p:spPr bwMode="auto">
            <a:xfrm>
              <a:off x="4155" y="3689"/>
              <a:ext cx="94" cy="89"/>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1" name="Freeform 119"/>
            <p:cNvSpPr>
              <a:spLocks/>
            </p:cNvSpPr>
            <p:nvPr/>
          </p:nvSpPr>
          <p:spPr bwMode="auto">
            <a:xfrm>
              <a:off x="4298" y="3689"/>
              <a:ext cx="92" cy="89"/>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2" name="Freeform 120"/>
            <p:cNvSpPr>
              <a:spLocks/>
            </p:cNvSpPr>
            <p:nvPr/>
          </p:nvSpPr>
          <p:spPr bwMode="auto">
            <a:xfrm>
              <a:off x="4438" y="3689"/>
              <a:ext cx="93"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3" name="Freeform 121"/>
            <p:cNvSpPr>
              <a:spLocks/>
            </p:cNvSpPr>
            <p:nvPr/>
          </p:nvSpPr>
          <p:spPr bwMode="auto">
            <a:xfrm>
              <a:off x="4155" y="3819"/>
              <a:ext cx="94" cy="89"/>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4" name="Freeform 122"/>
            <p:cNvSpPr>
              <a:spLocks/>
            </p:cNvSpPr>
            <p:nvPr/>
          </p:nvSpPr>
          <p:spPr bwMode="auto">
            <a:xfrm>
              <a:off x="4298" y="3819"/>
              <a:ext cx="92"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5" name="Freeform 123"/>
            <p:cNvSpPr>
              <a:spLocks/>
            </p:cNvSpPr>
            <p:nvPr/>
          </p:nvSpPr>
          <p:spPr bwMode="auto">
            <a:xfrm>
              <a:off x="4438" y="3819"/>
              <a:ext cx="93"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6" name="Freeform 124"/>
            <p:cNvSpPr>
              <a:spLocks/>
            </p:cNvSpPr>
            <p:nvPr/>
          </p:nvSpPr>
          <p:spPr bwMode="auto">
            <a:xfrm>
              <a:off x="4155" y="3967"/>
              <a:ext cx="94" cy="90"/>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7" name="Freeform 125"/>
            <p:cNvSpPr>
              <a:spLocks/>
            </p:cNvSpPr>
            <p:nvPr/>
          </p:nvSpPr>
          <p:spPr bwMode="auto">
            <a:xfrm>
              <a:off x="4298" y="3967"/>
              <a:ext cx="92"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8" name="Freeform 126"/>
            <p:cNvSpPr>
              <a:spLocks/>
            </p:cNvSpPr>
            <p:nvPr/>
          </p:nvSpPr>
          <p:spPr bwMode="auto">
            <a:xfrm>
              <a:off x="4438" y="3967"/>
              <a:ext cx="93"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19" name="Freeform 127"/>
            <p:cNvSpPr>
              <a:spLocks/>
            </p:cNvSpPr>
            <p:nvPr/>
          </p:nvSpPr>
          <p:spPr bwMode="auto">
            <a:xfrm>
              <a:off x="4155" y="4107"/>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0" name="Freeform 128"/>
            <p:cNvSpPr>
              <a:spLocks/>
            </p:cNvSpPr>
            <p:nvPr/>
          </p:nvSpPr>
          <p:spPr bwMode="auto">
            <a:xfrm>
              <a:off x="4298" y="4107"/>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1" name="Freeform 129"/>
            <p:cNvSpPr>
              <a:spLocks/>
            </p:cNvSpPr>
            <p:nvPr/>
          </p:nvSpPr>
          <p:spPr bwMode="auto">
            <a:xfrm>
              <a:off x="4438" y="4107"/>
              <a:ext cx="93"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2" name="Freeform 130"/>
            <p:cNvSpPr>
              <a:spLocks/>
            </p:cNvSpPr>
            <p:nvPr/>
          </p:nvSpPr>
          <p:spPr bwMode="auto">
            <a:xfrm>
              <a:off x="2511" y="2866"/>
              <a:ext cx="746" cy="1331"/>
            </a:xfrm>
            <a:custGeom>
              <a:avLst/>
              <a:gdLst>
                <a:gd name="T0" fmla="*/ 679 w 679"/>
                <a:gd name="T1" fmla="*/ 1192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1 w 679"/>
                <a:gd name="T13" fmla="*/ 89 h 1922"/>
                <a:gd name="T14" fmla="*/ 591 w 679"/>
                <a:gd name="T15" fmla="*/ 1186 h 1922"/>
                <a:gd name="T16" fmla="*/ 679 w 679"/>
                <a:gd name="T17" fmla="*/ 1192 h 1922"/>
                <a:gd name="T18" fmla="*/ 679 w 679"/>
                <a:gd name="T19" fmla="*/ 1192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2"/>
                  </a:moveTo>
                  <a:lnTo>
                    <a:pt x="679" y="0"/>
                  </a:lnTo>
                  <a:lnTo>
                    <a:pt x="0" y="0"/>
                  </a:lnTo>
                  <a:lnTo>
                    <a:pt x="0" y="1922"/>
                  </a:lnTo>
                  <a:lnTo>
                    <a:pt x="106" y="1922"/>
                  </a:lnTo>
                  <a:lnTo>
                    <a:pt x="106" y="89"/>
                  </a:lnTo>
                  <a:lnTo>
                    <a:pt x="591" y="89"/>
                  </a:lnTo>
                  <a:lnTo>
                    <a:pt x="591" y="1186"/>
                  </a:lnTo>
                  <a:lnTo>
                    <a:pt x="679" y="1192"/>
                  </a:lnTo>
                  <a:lnTo>
                    <a:pt x="679" y="11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3" name="Freeform 131"/>
            <p:cNvSpPr>
              <a:spLocks/>
            </p:cNvSpPr>
            <p:nvPr/>
          </p:nvSpPr>
          <p:spPr bwMode="auto">
            <a:xfrm>
              <a:off x="2945" y="2892"/>
              <a:ext cx="119" cy="796"/>
            </a:xfrm>
            <a:custGeom>
              <a:avLst/>
              <a:gdLst>
                <a:gd name="T0" fmla="*/ 0 w 108"/>
                <a:gd name="T1" fmla="*/ 0 h 1148"/>
                <a:gd name="T2" fmla="*/ 0 w 108"/>
                <a:gd name="T3" fmla="*/ 1148 h 1148"/>
                <a:gd name="T4" fmla="*/ 108 w 108"/>
                <a:gd name="T5" fmla="*/ 1148 h 1148"/>
                <a:gd name="T6" fmla="*/ 108 w 108"/>
                <a:gd name="T7" fmla="*/ 4 h 1148"/>
                <a:gd name="T8" fmla="*/ 0 w 108"/>
                <a:gd name="T9" fmla="*/ 0 h 1148"/>
                <a:gd name="T10" fmla="*/ 0 w 108"/>
                <a:gd name="T11" fmla="*/ 0 h 1148"/>
              </a:gdLst>
              <a:ahLst/>
              <a:cxnLst>
                <a:cxn ang="0">
                  <a:pos x="T0" y="T1"/>
                </a:cxn>
                <a:cxn ang="0">
                  <a:pos x="T2" y="T3"/>
                </a:cxn>
                <a:cxn ang="0">
                  <a:pos x="T4" y="T5"/>
                </a:cxn>
                <a:cxn ang="0">
                  <a:pos x="T6" y="T7"/>
                </a:cxn>
                <a:cxn ang="0">
                  <a:pos x="T8" y="T9"/>
                </a:cxn>
                <a:cxn ang="0">
                  <a:pos x="T10" y="T11"/>
                </a:cxn>
              </a:cxnLst>
              <a:rect l="0" t="0" r="r" b="b"/>
              <a:pathLst>
                <a:path w="108" h="1148">
                  <a:moveTo>
                    <a:pt x="0" y="0"/>
                  </a:moveTo>
                  <a:lnTo>
                    <a:pt x="0" y="1148"/>
                  </a:lnTo>
                  <a:lnTo>
                    <a:pt x="108" y="1148"/>
                  </a:lnTo>
                  <a:lnTo>
                    <a:pt x="108" y="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4" name="Freeform 132"/>
            <p:cNvSpPr>
              <a:spLocks/>
            </p:cNvSpPr>
            <p:nvPr/>
          </p:nvSpPr>
          <p:spPr bwMode="auto">
            <a:xfrm>
              <a:off x="859" y="3105"/>
              <a:ext cx="1236" cy="1092"/>
            </a:xfrm>
            <a:custGeom>
              <a:avLst/>
              <a:gdLst>
                <a:gd name="T0" fmla="*/ 0 w 1124"/>
                <a:gd name="T1" fmla="*/ 0 h 1576"/>
                <a:gd name="T2" fmla="*/ 1124 w 1124"/>
                <a:gd name="T3" fmla="*/ 4 h 1576"/>
                <a:gd name="T4" fmla="*/ 1124 w 1124"/>
                <a:gd name="T5" fmla="*/ 521 h 1576"/>
                <a:gd name="T6" fmla="*/ 1027 w 1124"/>
                <a:gd name="T7" fmla="*/ 517 h 1576"/>
                <a:gd name="T8" fmla="*/ 1027 w 1124"/>
                <a:gd name="T9" fmla="*/ 76 h 1576"/>
                <a:gd name="T10" fmla="*/ 118 w 1124"/>
                <a:gd name="T11" fmla="*/ 76 h 1576"/>
                <a:gd name="T12" fmla="*/ 118 w 1124"/>
                <a:gd name="T13" fmla="*/ 1576 h 1576"/>
                <a:gd name="T14" fmla="*/ 4 w 1124"/>
                <a:gd name="T15" fmla="*/ 1576 h 1576"/>
                <a:gd name="T16" fmla="*/ 0 w 1124"/>
                <a:gd name="T17" fmla="*/ 0 h 1576"/>
                <a:gd name="T18" fmla="*/ 0 w 1124"/>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576">
                  <a:moveTo>
                    <a:pt x="0" y="0"/>
                  </a:moveTo>
                  <a:lnTo>
                    <a:pt x="1124" y="4"/>
                  </a:lnTo>
                  <a:lnTo>
                    <a:pt x="1124" y="521"/>
                  </a:lnTo>
                  <a:lnTo>
                    <a:pt x="1027" y="517"/>
                  </a:lnTo>
                  <a:lnTo>
                    <a:pt x="1027" y="76"/>
                  </a:lnTo>
                  <a:lnTo>
                    <a:pt x="118" y="76"/>
                  </a:lnTo>
                  <a:lnTo>
                    <a:pt x="118" y="1576"/>
                  </a:lnTo>
                  <a:lnTo>
                    <a:pt x="4" y="15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5" name="Freeform 133"/>
            <p:cNvSpPr>
              <a:spLocks/>
            </p:cNvSpPr>
            <p:nvPr/>
          </p:nvSpPr>
          <p:spPr bwMode="auto">
            <a:xfrm>
              <a:off x="918" y="3217"/>
              <a:ext cx="1098" cy="54"/>
            </a:xfrm>
            <a:custGeom>
              <a:avLst/>
              <a:gdLst>
                <a:gd name="T0" fmla="*/ 0 w 998"/>
                <a:gd name="T1" fmla="*/ 0 h 77"/>
                <a:gd name="T2" fmla="*/ 998 w 998"/>
                <a:gd name="T3" fmla="*/ 0 h 77"/>
                <a:gd name="T4" fmla="*/ 998 w 998"/>
                <a:gd name="T5" fmla="*/ 77 h 77"/>
                <a:gd name="T6" fmla="*/ 0 w 998"/>
                <a:gd name="T7" fmla="*/ 77 h 77"/>
                <a:gd name="T8" fmla="*/ 0 w 998"/>
                <a:gd name="T9" fmla="*/ 0 h 77"/>
                <a:gd name="T10" fmla="*/ 0 w 998"/>
                <a:gd name="T11" fmla="*/ 0 h 77"/>
              </a:gdLst>
              <a:ahLst/>
              <a:cxnLst>
                <a:cxn ang="0">
                  <a:pos x="T0" y="T1"/>
                </a:cxn>
                <a:cxn ang="0">
                  <a:pos x="T2" y="T3"/>
                </a:cxn>
                <a:cxn ang="0">
                  <a:pos x="T4" y="T5"/>
                </a:cxn>
                <a:cxn ang="0">
                  <a:pos x="T6" y="T7"/>
                </a:cxn>
                <a:cxn ang="0">
                  <a:pos x="T8" y="T9"/>
                </a:cxn>
                <a:cxn ang="0">
                  <a:pos x="T10" y="T11"/>
                </a:cxn>
              </a:cxnLst>
              <a:rect l="0" t="0" r="r" b="b"/>
              <a:pathLst>
                <a:path w="998" h="77">
                  <a:moveTo>
                    <a:pt x="0" y="0"/>
                  </a:moveTo>
                  <a:lnTo>
                    <a:pt x="998" y="0"/>
                  </a:lnTo>
                  <a:lnTo>
                    <a:pt x="998" y="77"/>
                  </a:lnTo>
                  <a:lnTo>
                    <a:pt x="0" y="77"/>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6" name="Freeform 134"/>
            <p:cNvSpPr>
              <a:spLocks/>
            </p:cNvSpPr>
            <p:nvPr/>
          </p:nvSpPr>
          <p:spPr bwMode="auto">
            <a:xfrm>
              <a:off x="924" y="3317"/>
              <a:ext cx="1101" cy="53"/>
            </a:xfrm>
            <a:custGeom>
              <a:avLst/>
              <a:gdLst>
                <a:gd name="T0" fmla="*/ 0 w 1001"/>
                <a:gd name="T1" fmla="*/ 0 h 76"/>
                <a:gd name="T2" fmla="*/ 1001 w 1001"/>
                <a:gd name="T3" fmla="*/ 0 h 76"/>
                <a:gd name="T4" fmla="*/ 1001 w 1001"/>
                <a:gd name="T5" fmla="*/ 76 h 76"/>
                <a:gd name="T6" fmla="*/ 0 w 1001"/>
                <a:gd name="T7" fmla="*/ 76 h 76"/>
                <a:gd name="T8" fmla="*/ 0 w 1001"/>
                <a:gd name="T9" fmla="*/ 0 h 76"/>
                <a:gd name="T10" fmla="*/ 0 w 1001"/>
                <a:gd name="T11" fmla="*/ 0 h 76"/>
              </a:gdLst>
              <a:ahLst/>
              <a:cxnLst>
                <a:cxn ang="0">
                  <a:pos x="T0" y="T1"/>
                </a:cxn>
                <a:cxn ang="0">
                  <a:pos x="T2" y="T3"/>
                </a:cxn>
                <a:cxn ang="0">
                  <a:pos x="T4" y="T5"/>
                </a:cxn>
                <a:cxn ang="0">
                  <a:pos x="T6" y="T7"/>
                </a:cxn>
                <a:cxn ang="0">
                  <a:pos x="T8" y="T9"/>
                </a:cxn>
                <a:cxn ang="0">
                  <a:pos x="T10" y="T11"/>
                </a:cxn>
              </a:cxnLst>
              <a:rect l="0" t="0" r="r" b="b"/>
              <a:pathLst>
                <a:path w="1001" h="76">
                  <a:moveTo>
                    <a:pt x="0" y="0"/>
                  </a:moveTo>
                  <a:lnTo>
                    <a:pt x="1001" y="0"/>
                  </a:lnTo>
                  <a:lnTo>
                    <a:pt x="1001" y="76"/>
                  </a:lnTo>
                  <a:lnTo>
                    <a:pt x="0" y="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7" name="Freeform 135"/>
            <p:cNvSpPr>
              <a:spLocks/>
            </p:cNvSpPr>
            <p:nvPr/>
          </p:nvSpPr>
          <p:spPr bwMode="auto">
            <a:xfrm>
              <a:off x="931" y="3414"/>
              <a:ext cx="1097" cy="54"/>
            </a:xfrm>
            <a:custGeom>
              <a:avLst/>
              <a:gdLst>
                <a:gd name="T0" fmla="*/ 0 w 997"/>
                <a:gd name="T1" fmla="*/ 0 h 78"/>
                <a:gd name="T2" fmla="*/ 997 w 997"/>
                <a:gd name="T3" fmla="*/ 0 h 78"/>
                <a:gd name="T4" fmla="*/ 997 w 997"/>
                <a:gd name="T5" fmla="*/ 78 h 78"/>
                <a:gd name="T6" fmla="*/ 0 w 997"/>
                <a:gd name="T7" fmla="*/ 78 h 78"/>
                <a:gd name="T8" fmla="*/ 0 w 997"/>
                <a:gd name="T9" fmla="*/ 0 h 78"/>
                <a:gd name="T10" fmla="*/ 0 w 997"/>
                <a:gd name="T11" fmla="*/ 0 h 78"/>
              </a:gdLst>
              <a:ahLst/>
              <a:cxnLst>
                <a:cxn ang="0">
                  <a:pos x="T0" y="T1"/>
                </a:cxn>
                <a:cxn ang="0">
                  <a:pos x="T2" y="T3"/>
                </a:cxn>
                <a:cxn ang="0">
                  <a:pos x="T4" y="T5"/>
                </a:cxn>
                <a:cxn ang="0">
                  <a:pos x="T6" y="T7"/>
                </a:cxn>
                <a:cxn ang="0">
                  <a:pos x="T8" y="T9"/>
                </a:cxn>
                <a:cxn ang="0">
                  <a:pos x="T10" y="T11"/>
                </a:cxn>
              </a:cxnLst>
              <a:rect l="0" t="0" r="r" b="b"/>
              <a:pathLst>
                <a:path w="997" h="78">
                  <a:moveTo>
                    <a:pt x="0" y="0"/>
                  </a:moveTo>
                  <a:lnTo>
                    <a:pt x="997" y="0"/>
                  </a:lnTo>
                  <a:lnTo>
                    <a:pt x="997" y="78"/>
                  </a:lnTo>
                  <a:lnTo>
                    <a:pt x="0" y="7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8" name="Freeform 136"/>
            <p:cNvSpPr>
              <a:spLocks/>
            </p:cNvSpPr>
            <p:nvPr/>
          </p:nvSpPr>
          <p:spPr bwMode="auto">
            <a:xfrm>
              <a:off x="2221" y="3475"/>
              <a:ext cx="224" cy="722"/>
            </a:xfrm>
            <a:custGeom>
              <a:avLst/>
              <a:gdLst>
                <a:gd name="T0" fmla="*/ 0 w 203"/>
                <a:gd name="T1" fmla="*/ 1044 h 1044"/>
                <a:gd name="T2" fmla="*/ 203 w 203"/>
                <a:gd name="T3" fmla="*/ 1044 h 1044"/>
                <a:gd name="T4" fmla="*/ 203 w 203"/>
                <a:gd name="T5" fmla="*/ 0 h 1044"/>
                <a:gd name="T6" fmla="*/ 0 w 203"/>
                <a:gd name="T7" fmla="*/ 0 h 1044"/>
                <a:gd name="T8" fmla="*/ 0 w 203"/>
                <a:gd name="T9" fmla="*/ 1044 h 1044"/>
                <a:gd name="T10" fmla="*/ 0 w 203"/>
                <a:gd name="T11" fmla="*/ 1044 h 1044"/>
              </a:gdLst>
              <a:ahLst/>
              <a:cxnLst>
                <a:cxn ang="0">
                  <a:pos x="T0" y="T1"/>
                </a:cxn>
                <a:cxn ang="0">
                  <a:pos x="T2" y="T3"/>
                </a:cxn>
                <a:cxn ang="0">
                  <a:pos x="T4" y="T5"/>
                </a:cxn>
                <a:cxn ang="0">
                  <a:pos x="T6" y="T7"/>
                </a:cxn>
                <a:cxn ang="0">
                  <a:pos x="T8" y="T9"/>
                </a:cxn>
                <a:cxn ang="0">
                  <a:pos x="T10" y="T11"/>
                </a:cxn>
              </a:cxnLst>
              <a:rect l="0" t="0" r="r" b="b"/>
              <a:pathLst>
                <a:path w="203" h="1044">
                  <a:moveTo>
                    <a:pt x="0" y="1044"/>
                  </a:moveTo>
                  <a:lnTo>
                    <a:pt x="203" y="1044"/>
                  </a:lnTo>
                  <a:lnTo>
                    <a:pt x="203" y="0"/>
                  </a:lnTo>
                  <a:lnTo>
                    <a:pt x="0" y="0"/>
                  </a:lnTo>
                  <a:lnTo>
                    <a:pt x="0" y="1044"/>
                  </a:lnTo>
                  <a:lnTo>
                    <a:pt x="0" y="10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29" name="Freeform 137"/>
            <p:cNvSpPr>
              <a:spLocks/>
            </p:cNvSpPr>
            <p:nvPr/>
          </p:nvSpPr>
          <p:spPr bwMode="auto">
            <a:xfrm>
              <a:off x="2034" y="3526"/>
              <a:ext cx="88" cy="86"/>
            </a:xfrm>
            <a:custGeom>
              <a:avLst/>
              <a:gdLst>
                <a:gd name="T0" fmla="*/ 0 w 80"/>
                <a:gd name="T1" fmla="*/ 124 h 124"/>
                <a:gd name="T2" fmla="*/ 80 w 80"/>
                <a:gd name="T3" fmla="*/ 124 h 124"/>
                <a:gd name="T4" fmla="*/ 80 w 80"/>
                <a:gd name="T5" fmla="*/ 0 h 124"/>
                <a:gd name="T6" fmla="*/ 0 w 80"/>
                <a:gd name="T7" fmla="*/ 0 h 124"/>
                <a:gd name="T8" fmla="*/ 0 w 80"/>
                <a:gd name="T9" fmla="*/ 124 h 124"/>
                <a:gd name="T10" fmla="*/ 0 w 80"/>
                <a:gd name="T11" fmla="*/ 124 h 124"/>
              </a:gdLst>
              <a:ahLst/>
              <a:cxnLst>
                <a:cxn ang="0">
                  <a:pos x="T0" y="T1"/>
                </a:cxn>
                <a:cxn ang="0">
                  <a:pos x="T2" y="T3"/>
                </a:cxn>
                <a:cxn ang="0">
                  <a:pos x="T4" y="T5"/>
                </a:cxn>
                <a:cxn ang="0">
                  <a:pos x="T6" y="T7"/>
                </a:cxn>
                <a:cxn ang="0">
                  <a:pos x="T8" y="T9"/>
                </a:cxn>
                <a:cxn ang="0">
                  <a:pos x="T10" y="T11"/>
                </a:cxn>
              </a:cxnLst>
              <a:rect l="0" t="0" r="r" b="b"/>
              <a:pathLst>
                <a:path w="80" h="124">
                  <a:moveTo>
                    <a:pt x="0" y="124"/>
                  </a:moveTo>
                  <a:lnTo>
                    <a:pt x="80" y="124"/>
                  </a:lnTo>
                  <a:lnTo>
                    <a:pt x="80" y="0"/>
                  </a:lnTo>
                  <a:lnTo>
                    <a:pt x="0" y="0"/>
                  </a:lnTo>
                  <a:lnTo>
                    <a:pt x="0" y="124"/>
                  </a:lnTo>
                  <a:lnTo>
                    <a:pt x="0" y="1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0" name="Freeform 138"/>
            <p:cNvSpPr>
              <a:spLocks/>
            </p:cNvSpPr>
            <p:nvPr/>
          </p:nvSpPr>
          <p:spPr bwMode="auto">
            <a:xfrm>
              <a:off x="2034" y="3670"/>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1" name="Freeform 139"/>
            <p:cNvSpPr>
              <a:spLocks/>
            </p:cNvSpPr>
            <p:nvPr/>
          </p:nvSpPr>
          <p:spPr bwMode="auto">
            <a:xfrm>
              <a:off x="2034"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2" name="Freeform 140"/>
            <p:cNvSpPr>
              <a:spLocks/>
            </p:cNvSpPr>
            <p:nvPr/>
          </p:nvSpPr>
          <p:spPr bwMode="auto">
            <a:xfrm>
              <a:off x="1851" y="4111"/>
              <a:ext cx="91" cy="86"/>
            </a:xfrm>
            <a:custGeom>
              <a:avLst/>
              <a:gdLst>
                <a:gd name="T0" fmla="*/ 0 w 83"/>
                <a:gd name="T1" fmla="*/ 123 h 123"/>
                <a:gd name="T2" fmla="*/ 83 w 83"/>
                <a:gd name="T3" fmla="*/ 123 h 123"/>
                <a:gd name="T4" fmla="*/ 83 w 83"/>
                <a:gd name="T5" fmla="*/ 0 h 123"/>
                <a:gd name="T6" fmla="*/ 0 w 83"/>
                <a:gd name="T7" fmla="*/ 0 h 123"/>
                <a:gd name="T8" fmla="*/ 0 w 83"/>
                <a:gd name="T9" fmla="*/ 123 h 123"/>
                <a:gd name="T10" fmla="*/ 0 w 83"/>
                <a:gd name="T11" fmla="*/ 123 h 123"/>
              </a:gdLst>
              <a:ahLst/>
              <a:cxnLst>
                <a:cxn ang="0">
                  <a:pos x="T0" y="T1"/>
                </a:cxn>
                <a:cxn ang="0">
                  <a:pos x="T2" y="T3"/>
                </a:cxn>
                <a:cxn ang="0">
                  <a:pos x="T4" y="T5"/>
                </a:cxn>
                <a:cxn ang="0">
                  <a:pos x="T6" y="T7"/>
                </a:cxn>
                <a:cxn ang="0">
                  <a:pos x="T8" y="T9"/>
                </a:cxn>
                <a:cxn ang="0">
                  <a:pos x="T10" y="T11"/>
                </a:cxn>
              </a:cxnLst>
              <a:rect l="0" t="0" r="r" b="b"/>
              <a:pathLst>
                <a:path w="83" h="123">
                  <a:moveTo>
                    <a:pt x="0" y="123"/>
                  </a:moveTo>
                  <a:lnTo>
                    <a:pt x="83" y="123"/>
                  </a:lnTo>
                  <a:lnTo>
                    <a:pt x="83"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3" name="Freeform 141"/>
            <p:cNvSpPr>
              <a:spLocks/>
            </p:cNvSpPr>
            <p:nvPr/>
          </p:nvSpPr>
          <p:spPr bwMode="auto">
            <a:xfrm>
              <a:off x="1661" y="4111"/>
              <a:ext cx="85" cy="86"/>
            </a:xfrm>
            <a:custGeom>
              <a:avLst/>
              <a:gdLst>
                <a:gd name="T0" fmla="*/ 0 w 78"/>
                <a:gd name="T1" fmla="*/ 123 h 123"/>
                <a:gd name="T2" fmla="*/ 78 w 78"/>
                <a:gd name="T3" fmla="*/ 123 h 123"/>
                <a:gd name="T4" fmla="*/ 78 w 78"/>
                <a:gd name="T5" fmla="*/ 0 h 123"/>
                <a:gd name="T6" fmla="*/ 0 w 78"/>
                <a:gd name="T7" fmla="*/ 0 h 123"/>
                <a:gd name="T8" fmla="*/ 0 w 78"/>
                <a:gd name="T9" fmla="*/ 123 h 123"/>
                <a:gd name="T10" fmla="*/ 0 w 78"/>
                <a:gd name="T11" fmla="*/ 123 h 123"/>
              </a:gdLst>
              <a:ahLst/>
              <a:cxnLst>
                <a:cxn ang="0">
                  <a:pos x="T0" y="T1"/>
                </a:cxn>
                <a:cxn ang="0">
                  <a:pos x="T2" y="T3"/>
                </a:cxn>
                <a:cxn ang="0">
                  <a:pos x="T4" y="T5"/>
                </a:cxn>
                <a:cxn ang="0">
                  <a:pos x="T6" y="T7"/>
                </a:cxn>
                <a:cxn ang="0">
                  <a:pos x="T8" y="T9"/>
                </a:cxn>
                <a:cxn ang="0">
                  <a:pos x="T10" y="T11"/>
                </a:cxn>
              </a:cxnLst>
              <a:rect l="0" t="0" r="r" b="b"/>
              <a:pathLst>
                <a:path w="78" h="123">
                  <a:moveTo>
                    <a:pt x="0" y="123"/>
                  </a:moveTo>
                  <a:lnTo>
                    <a:pt x="78" y="123"/>
                  </a:lnTo>
                  <a:lnTo>
                    <a:pt x="78"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4" name="Freeform 142"/>
            <p:cNvSpPr>
              <a:spLocks/>
            </p:cNvSpPr>
            <p:nvPr/>
          </p:nvSpPr>
          <p:spPr bwMode="auto">
            <a:xfrm>
              <a:off x="1459"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5" name="Freeform 143"/>
            <p:cNvSpPr>
              <a:spLocks/>
            </p:cNvSpPr>
            <p:nvPr/>
          </p:nvSpPr>
          <p:spPr bwMode="auto">
            <a:xfrm>
              <a:off x="1271"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6" name="Freeform 144"/>
            <p:cNvSpPr>
              <a:spLocks/>
            </p:cNvSpPr>
            <p:nvPr/>
          </p:nvSpPr>
          <p:spPr bwMode="auto">
            <a:xfrm>
              <a:off x="1072"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7" name="Freeform 145"/>
            <p:cNvSpPr>
              <a:spLocks/>
            </p:cNvSpPr>
            <p:nvPr/>
          </p:nvSpPr>
          <p:spPr bwMode="auto">
            <a:xfrm>
              <a:off x="2034"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8" name="Freeform 146"/>
            <p:cNvSpPr>
              <a:spLocks/>
            </p:cNvSpPr>
            <p:nvPr/>
          </p:nvSpPr>
          <p:spPr bwMode="auto">
            <a:xfrm>
              <a:off x="1851" y="3973"/>
              <a:ext cx="91" cy="87"/>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39" name="Freeform 147"/>
            <p:cNvSpPr>
              <a:spLocks/>
            </p:cNvSpPr>
            <p:nvPr/>
          </p:nvSpPr>
          <p:spPr bwMode="auto">
            <a:xfrm>
              <a:off x="1661" y="3973"/>
              <a:ext cx="85" cy="87"/>
            </a:xfrm>
            <a:custGeom>
              <a:avLst/>
              <a:gdLst>
                <a:gd name="T0" fmla="*/ 0 w 78"/>
                <a:gd name="T1" fmla="*/ 126 h 126"/>
                <a:gd name="T2" fmla="*/ 78 w 78"/>
                <a:gd name="T3" fmla="*/ 126 h 126"/>
                <a:gd name="T4" fmla="*/ 78 w 78"/>
                <a:gd name="T5" fmla="*/ 0 h 126"/>
                <a:gd name="T6" fmla="*/ 0 w 78"/>
                <a:gd name="T7" fmla="*/ 0 h 126"/>
                <a:gd name="T8" fmla="*/ 0 w 78"/>
                <a:gd name="T9" fmla="*/ 126 h 126"/>
                <a:gd name="T10" fmla="*/ 0 w 78"/>
                <a:gd name="T11" fmla="*/ 126 h 126"/>
              </a:gdLst>
              <a:ahLst/>
              <a:cxnLst>
                <a:cxn ang="0">
                  <a:pos x="T0" y="T1"/>
                </a:cxn>
                <a:cxn ang="0">
                  <a:pos x="T2" y="T3"/>
                </a:cxn>
                <a:cxn ang="0">
                  <a:pos x="T4" y="T5"/>
                </a:cxn>
                <a:cxn ang="0">
                  <a:pos x="T6" y="T7"/>
                </a:cxn>
                <a:cxn ang="0">
                  <a:pos x="T8" y="T9"/>
                </a:cxn>
                <a:cxn ang="0">
                  <a:pos x="T10" y="T11"/>
                </a:cxn>
              </a:cxnLst>
              <a:rect l="0" t="0" r="r" b="b"/>
              <a:pathLst>
                <a:path w="78" h="126">
                  <a:moveTo>
                    <a:pt x="0" y="126"/>
                  </a:moveTo>
                  <a:lnTo>
                    <a:pt x="78" y="126"/>
                  </a:lnTo>
                  <a:lnTo>
                    <a:pt x="78"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0" name="Freeform 148"/>
            <p:cNvSpPr>
              <a:spLocks/>
            </p:cNvSpPr>
            <p:nvPr/>
          </p:nvSpPr>
          <p:spPr bwMode="auto">
            <a:xfrm>
              <a:off x="1459"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1" name="Freeform 149"/>
            <p:cNvSpPr>
              <a:spLocks/>
            </p:cNvSpPr>
            <p:nvPr/>
          </p:nvSpPr>
          <p:spPr bwMode="auto">
            <a:xfrm>
              <a:off x="1271"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2" name="Freeform 150"/>
            <p:cNvSpPr>
              <a:spLocks/>
            </p:cNvSpPr>
            <p:nvPr/>
          </p:nvSpPr>
          <p:spPr bwMode="auto">
            <a:xfrm>
              <a:off x="1072"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3" name="Freeform 151"/>
            <p:cNvSpPr>
              <a:spLocks/>
            </p:cNvSpPr>
            <p:nvPr/>
          </p:nvSpPr>
          <p:spPr bwMode="auto">
            <a:xfrm>
              <a:off x="2034"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4" name="Freeform 152"/>
            <p:cNvSpPr>
              <a:spLocks/>
            </p:cNvSpPr>
            <p:nvPr/>
          </p:nvSpPr>
          <p:spPr bwMode="auto">
            <a:xfrm>
              <a:off x="1851" y="3828"/>
              <a:ext cx="91" cy="87"/>
            </a:xfrm>
            <a:custGeom>
              <a:avLst/>
              <a:gdLst>
                <a:gd name="T0" fmla="*/ 0 w 83"/>
                <a:gd name="T1" fmla="*/ 125 h 125"/>
                <a:gd name="T2" fmla="*/ 83 w 83"/>
                <a:gd name="T3" fmla="*/ 125 h 125"/>
                <a:gd name="T4" fmla="*/ 83 w 83"/>
                <a:gd name="T5" fmla="*/ 0 h 125"/>
                <a:gd name="T6" fmla="*/ 0 w 83"/>
                <a:gd name="T7" fmla="*/ 0 h 125"/>
                <a:gd name="T8" fmla="*/ 0 w 83"/>
                <a:gd name="T9" fmla="*/ 125 h 125"/>
                <a:gd name="T10" fmla="*/ 0 w 83"/>
                <a:gd name="T11" fmla="*/ 125 h 125"/>
              </a:gdLst>
              <a:ahLst/>
              <a:cxnLst>
                <a:cxn ang="0">
                  <a:pos x="T0" y="T1"/>
                </a:cxn>
                <a:cxn ang="0">
                  <a:pos x="T2" y="T3"/>
                </a:cxn>
                <a:cxn ang="0">
                  <a:pos x="T4" y="T5"/>
                </a:cxn>
                <a:cxn ang="0">
                  <a:pos x="T6" y="T7"/>
                </a:cxn>
                <a:cxn ang="0">
                  <a:pos x="T8" y="T9"/>
                </a:cxn>
                <a:cxn ang="0">
                  <a:pos x="T10" y="T11"/>
                </a:cxn>
              </a:cxnLst>
              <a:rect l="0" t="0" r="r" b="b"/>
              <a:pathLst>
                <a:path w="83" h="125">
                  <a:moveTo>
                    <a:pt x="0" y="125"/>
                  </a:moveTo>
                  <a:lnTo>
                    <a:pt x="83" y="125"/>
                  </a:lnTo>
                  <a:lnTo>
                    <a:pt x="83"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5" name="Freeform 153"/>
            <p:cNvSpPr>
              <a:spLocks/>
            </p:cNvSpPr>
            <p:nvPr/>
          </p:nvSpPr>
          <p:spPr bwMode="auto">
            <a:xfrm>
              <a:off x="1661" y="3828"/>
              <a:ext cx="85" cy="87"/>
            </a:xfrm>
            <a:custGeom>
              <a:avLst/>
              <a:gdLst>
                <a:gd name="T0" fmla="*/ 0 w 78"/>
                <a:gd name="T1" fmla="*/ 125 h 125"/>
                <a:gd name="T2" fmla="*/ 78 w 78"/>
                <a:gd name="T3" fmla="*/ 125 h 125"/>
                <a:gd name="T4" fmla="*/ 78 w 78"/>
                <a:gd name="T5" fmla="*/ 0 h 125"/>
                <a:gd name="T6" fmla="*/ 0 w 78"/>
                <a:gd name="T7" fmla="*/ 0 h 125"/>
                <a:gd name="T8" fmla="*/ 0 w 78"/>
                <a:gd name="T9" fmla="*/ 125 h 125"/>
                <a:gd name="T10" fmla="*/ 0 w 78"/>
                <a:gd name="T11" fmla="*/ 125 h 125"/>
              </a:gdLst>
              <a:ahLst/>
              <a:cxnLst>
                <a:cxn ang="0">
                  <a:pos x="T0" y="T1"/>
                </a:cxn>
                <a:cxn ang="0">
                  <a:pos x="T2" y="T3"/>
                </a:cxn>
                <a:cxn ang="0">
                  <a:pos x="T4" y="T5"/>
                </a:cxn>
                <a:cxn ang="0">
                  <a:pos x="T6" y="T7"/>
                </a:cxn>
                <a:cxn ang="0">
                  <a:pos x="T8" y="T9"/>
                </a:cxn>
                <a:cxn ang="0">
                  <a:pos x="T10" y="T11"/>
                </a:cxn>
              </a:cxnLst>
              <a:rect l="0" t="0" r="r" b="b"/>
              <a:pathLst>
                <a:path w="78" h="125">
                  <a:moveTo>
                    <a:pt x="0" y="125"/>
                  </a:moveTo>
                  <a:lnTo>
                    <a:pt x="78" y="125"/>
                  </a:lnTo>
                  <a:lnTo>
                    <a:pt x="78"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6" name="Freeform 154"/>
            <p:cNvSpPr>
              <a:spLocks/>
            </p:cNvSpPr>
            <p:nvPr/>
          </p:nvSpPr>
          <p:spPr bwMode="auto">
            <a:xfrm>
              <a:off x="1459"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7" name="Freeform 155"/>
            <p:cNvSpPr>
              <a:spLocks/>
            </p:cNvSpPr>
            <p:nvPr/>
          </p:nvSpPr>
          <p:spPr bwMode="auto">
            <a:xfrm>
              <a:off x="1271"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8" name="Freeform 156"/>
            <p:cNvSpPr>
              <a:spLocks/>
            </p:cNvSpPr>
            <p:nvPr/>
          </p:nvSpPr>
          <p:spPr bwMode="auto">
            <a:xfrm>
              <a:off x="1072"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49" name="Freeform 157"/>
            <p:cNvSpPr>
              <a:spLocks/>
            </p:cNvSpPr>
            <p:nvPr/>
          </p:nvSpPr>
          <p:spPr bwMode="auto">
            <a:xfrm>
              <a:off x="958" y="3518"/>
              <a:ext cx="813" cy="62"/>
            </a:xfrm>
            <a:custGeom>
              <a:avLst/>
              <a:gdLst>
                <a:gd name="T0" fmla="*/ 0 w 739"/>
                <a:gd name="T1" fmla="*/ 89 h 89"/>
                <a:gd name="T2" fmla="*/ 739 w 739"/>
                <a:gd name="T3" fmla="*/ 89 h 89"/>
                <a:gd name="T4" fmla="*/ 739 w 739"/>
                <a:gd name="T5" fmla="*/ 0 h 89"/>
                <a:gd name="T6" fmla="*/ 0 w 739"/>
                <a:gd name="T7" fmla="*/ 0 h 89"/>
                <a:gd name="T8" fmla="*/ 0 w 739"/>
                <a:gd name="T9" fmla="*/ 89 h 89"/>
                <a:gd name="T10" fmla="*/ 0 w 739"/>
                <a:gd name="T11" fmla="*/ 89 h 89"/>
              </a:gdLst>
              <a:ahLst/>
              <a:cxnLst>
                <a:cxn ang="0">
                  <a:pos x="T0" y="T1"/>
                </a:cxn>
                <a:cxn ang="0">
                  <a:pos x="T2" y="T3"/>
                </a:cxn>
                <a:cxn ang="0">
                  <a:pos x="T4" y="T5"/>
                </a:cxn>
                <a:cxn ang="0">
                  <a:pos x="T6" y="T7"/>
                </a:cxn>
                <a:cxn ang="0">
                  <a:pos x="T8" y="T9"/>
                </a:cxn>
                <a:cxn ang="0">
                  <a:pos x="T10" y="T11"/>
                </a:cxn>
              </a:cxnLst>
              <a:rect l="0" t="0" r="r" b="b"/>
              <a:pathLst>
                <a:path w="739" h="89">
                  <a:moveTo>
                    <a:pt x="0" y="89"/>
                  </a:moveTo>
                  <a:lnTo>
                    <a:pt x="739" y="89"/>
                  </a:lnTo>
                  <a:lnTo>
                    <a:pt x="739" y="0"/>
                  </a:lnTo>
                  <a:lnTo>
                    <a:pt x="0" y="0"/>
                  </a:lnTo>
                  <a:lnTo>
                    <a:pt x="0" y="89"/>
                  </a:lnTo>
                  <a:lnTo>
                    <a:pt x="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0" name="Freeform 158"/>
            <p:cNvSpPr>
              <a:spLocks/>
            </p:cNvSpPr>
            <p:nvPr/>
          </p:nvSpPr>
          <p:spPr bwMode="auto">
            <a:xfrm>
              <a:off x="941" y="3627"/>
              <a:ext cx="830" cy="57"/>
            </a:xfrm>
            <a:custGeom>
              <a:avLst/>
              <a:gdLst>
                <a:gd name="T0" fmla="*/ 0 w 754"/>
                <a:gd name="T1" fmla="*/ 82 h 82"/>
                <a:gd name="T2" fmla="*/ 754 w 754"/>
                <a:gd name="T3" fmla="*/ 82 h 82"/>
                <a:gd name="T4" fmla="*/ 754 w 754"/>
                <a:gd name="T5" fmla="*/ 0 h 82"/>
                <a:gd name="T6" fmla="*/ 0 w 754"/>
                <a:gd name="T7" fmla="*/ 0 h 82"/>
                <a:gd name="T8" fmla="*/ 0 w 754"/>
                <a:gd name="T9" fmla="*/ 82 h 82"/>
                <a:gd name="T10" fmla="*/ 0 w 754"/>
                <a:gd name="T11" fmla="*/ 82 h 82"/>
              </a:gdLst>
              <a:ahLst/>
              <a:cxnLst>
                <a:cxn ang="0">
                  <a:pos x="T0" y="T1"/>
                </a:cxn>
                <a:cxn ang="0">
                  <a:pos x="T2" y="T3"/>
                </a:cxn>
                <a:cxn ang="0">
                  <a:pos x="T4" y="T5"/>
                </a:cxn>
                <a:cxn ang="0">
                  <a:pos x="T6" y="T7"/>
                </a:cxn>
                <a:cxn ang="0">
                  <a:pos x="T8" y="T9"/>
                </a:cxn>
                <a:cxn ang="0">
                  <a:pos x="T10" y="T11"/>
                </a:cxn>
              </a:cxnLst>
              <a:rect l="0" t="0" r="r" b="b"/>
              <a:pathLst>
                <a:path w="754" h="82">
                  <a:moveTo>
                    <a:pt x="0" y="82"/>
                  </a:moveTo>
                  <a:lnTo>
                    <a:pt x="754" y="82"/>
                  </a:lnTo>
                  <a:lnTo>
                    <a:pt x="754" y="0"/>
                  </a:lnTo>
                  <a:lnTo>
                    <a:pt x="0" y="0"/>
                  </a:lnTo>
                  <a:lnTo>
                    <a:pt x="0" y="82"/>
                  </a:lnTo>
                  <a:lnTo>
                    <a:pt x="0" y="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1" name="Freeform 159"/>
            <p:cNvSpPr>
              <a:spLocks/>
            </p:cNvSpPr>
            <p:nvPr/>
          </p:nvSpPr>
          <p:spPr bwMode="auto">
            <a:xfrm>
              <a:off x="1851" y="3526"/>
              <a:ext cx="91" cy="86"/>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2" name="Freeform 160"/>
            <p:cNvSpPr>
              <a:spLocks/>
            </p:cNvSpPr>
            <p:nvPr/>
          </p:nvSpPr>
          <p:spPr bwMode="auto">
            <a:xfrm>
              <a:off x="1853" y="3666"/>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3" name="Freeform 161"/>
            <p:cNvSpPr>
              <a:spLocks/>
            </p:cNvSpPr>
            <p:nvPr/>
          </p:nvSpPr>
          <p:spPr bwMode="auto">
            <a:xfrm>
              <a:off x="3481" y="3205"/>
              <a:ext cx="368" cy="50"/>
            </a:xfrm>
            <a:custGeom>
              <a:avLst/>
              <a:gdLst>
                <a:gd name="T0" fmla="*/ 0 w 335"/>
                <a:gd name="T1" fmla="*/ 0 h 72"/>
                <a:gd name="T2" fmla="*/ 335 w 335"/>
                <a:gd name="T3" fmla="*/ 0 h 72"/>
                <a:gd name="T4" fmla="*/ 335 w 335"/>
                <a:gd name="T5" fmla="*/ 72 h 72"/>
                <a:gd name="T6" fmla="*/ 0 w 335"/>
                <a:gd name="T7" fmla="*/ 72 h 72"/>
                <a:gd name="T8" fmla="*/ 0 w 335"/>
                <a:gd name="T9" fmla="*/ 0 h 72"/>
                <a:gd name="T10" fmla="*/ 0 w 335"/>
                <a:gd name="T11" fmla="*/ 0 h 72"/>
              </a:gdLst>
              <a:ahLst/>
              <a:cxnLst>
                <a:cxn ang="0">
                  <a:pos x="T0" y="T1"/>
                </a:cxn>
                <a:cxn ang="0">
                  <a:pos x="T2" y="T3"/>
                </a:cxn>
                <a:cxn ang="0">
                  <a:pos x="T4" y="T5"/>
                </a:cxn>
                <a:cxn ang="0">
                  <a:pos x="T6" y="T7"/>
                </a:cxn>
                <a:cxn ang="0">
                  <a:pos x="T8" y="T9"/>
                </a:cxn>
                <a:cxn ang="0">
                  <a:pos x="T10" y="T11"/>
                </a:cxn>
              </a:cxnLst>
              <a:rect l="0" t="0" r="r" b="b"/>
              <a:pathLst>
                <a:path w="335" h="72">
                  <a:moveTo>
                    <a:pt x="0" y="0"/>
                  </a:moveTo>
                  <a:lnTo>
                    <a:pt x="335" y="0"/>
                  </a:lnTo>
                  <a:lnTo>
                    <a:pt x="335"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4" name="Freeform 162"/>
            <p:cNvSpPr>
              <a:spLocks/>
            </p:cNvSpPr>
            <p:nvPr/>
          </p:nvSpPr>
          <p:spPr bwMode="auto">
            <a:xfrm>
              <a:off x="3485" y="3289"/>
              <a:ext cx="372"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5" name="Freeform 163"/>
            <p:cNvSpPr>
              <a:spLocks/>
            </p:cNvSpPr>
            <p:nvPr/>
          </p:nvSpPr>
          <p:spPr bwMode="auto">
            <a:xfrm>
              <a:off x="3475" y="3378"/>
              <a:ext cx="370" cy="48"/>
            </a:xfrm>
            <a:custGeom>
              <a:avLst/>
              <a:gdLst>
                <a:gd name="T0" fmla="*/ 0 w 336"/>
                <a:gd name="T1" fmla="*/ 0 h 70"/>
                <a:gd name="T2" fmla="*/ 336 w 336"/>
                <a:gd name="T3" fmla="*/ 0 h 70"/>
                <a:gd name="T4" fmla="*/ 336 w 336"/>
                <a:gd name="T5" fmla="*/ 70 h 70"/>
                <a:gd name="T6" fmla="*/ 0 w 336"/>
                <a:gd name="T7" fmla="*/ 70 h 70"/>
                <a:gd name="T8" fmla="*/ 0 w 336"/>
                <a:gd name="T9" fmla="*/ 0 h 70"/>
                <a:gd name="T10" fmla="*/ 0 w 336"/>
                <a:gd name="T11" fmla="*/ 0 h 70"/>
              </a:gdLst>
              <a:ahLst/>
              <a:cxnLst>
                <a:cxn ang="0">
                  <a:pos x="T0" y="T1"/>
                </a:cxn>
                <a:cxn ang="0">
                  <a:pos x="T2" y="T3"/>
                </a:cxn>
                <a:cxn ang="0">
                  <a:pos x="T4" y="T5"/>
                </a:cxn>
                <a:cxn ang="0">
                  <a:pos x="T6" y="T7"/>
                </a:cxn>
                <a:cxn ang="0">
                  <a:pos x="T8" y="T9"/>
                </a:cxn>
                <a:cxn ang="0">
                  <a:pos x="T10" y="T11"/>
                </a:cxn>
              </a:cxnLst>
              <a:rect l="0" t="0" r="r" b="b"/>
              <a:pathLst>
                <a:path w="336" h="70">
                  <a:moveTo>
                    <a:pt x="0" y="0"/>
                  </a:moveTo>
                  <a:lnTo>
                    <a:pt x="336" y="0"/>
                  </a:lnTo>
                  <a:lnTo>
                    <a:pt x="336" y="70"/>
                  </a:lnTo>
                  <a:lnTo>
                    <a:pt x="0" y="70"/>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6" name="Freeform 164"/>
            <p:cNvSpPr>
              <a:spLocks/>
            </p:cNvSpPr>
            <p:nvPr/>
          </p:nvSpPr>
          <p:spPr bwMode="auto">
            <a:xfrm>
              <a:off x="3481" y="3466"/>
              <a:ext cx="371" cy="52"/>
            </a:xfrm>
            <a:custGeom>
              <a:avLst/>
              <a:gdLst>
                <a:gd name="T0" fmla="*/ 0 w 338"/>
                <a:gd name="T1" fmla="*/ 0 h 74"/>
                <a:gd name="T2" fmla="*/ 338 w 338"/>
                <a:gd name="T3" fmla="*/ 0 h 74"/>
                <a:gd name="T4" fmla="*/ 338 w 338"/>
                <a:gd name="T5" fmla="*/ 74 h 74"/>
                <a:gd name="T6" fmla="*/ 0 w 338"/>
                <a:gd name="T7" fmla="*/ 74 h 74"/>
                <a:gd name="T8" fmla="*/ 0 w 338"/>
                <a:gd name="T9" fmla="*/ 0 h 74"/>
                <a:gd name="T10" fmla="*/ 0 w 338"/>
                <a:gd name="T11" fmla="*/ 0 h 74"/>
              </a:gdLst>
              <a:ahLst/>
              <a:cxnLst>
                <a:cxn ang="0">
                  <a:pos x="T0" y="T1"/>
                </a:cxn>
                <a:cxn ang="0">
                  <a:pos x="T2" y="T3"/>
                </a:cxn>
                <a:cxn ang="0">
                  <a:pos x="T4" y="T5"/>
                </a:cxn>
                <a:cxn ang="0">
                  <a:pos x="T6" y="T7"/>
                </a:cxn>
                <a:cxn ang="0">
                  <a:pos x="T8" y="T9"/>
                </a:cxn>
                <a:cxn ang="0">
                  <a:pos x="T10" y="T11"/>
                </a:cxn>
              </a:cxnLst>
              <a:rect l="0" t="0" r="r" b="b"/>
              <a:pathLst>
                <a:path w="338" h="74">
                  <a:moveTo>
                    <a:pt x="0" y="0"/>
                  </a:moveTo>
                  <a:lnTo>
                    <a:pt x="338" y="0"/>
                  </a:lnTo>
                  <a:lnTo>
                    <a:pt x="338"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7" name="Freeform 165"/>
            <p:cNvSpPr>
              <a:spLocks/>
            </p:cNvSpPr>
            <p:nvPr/>
          </p:nvSpPr>
          <p:spPr bwMode="auto">
            <a:xfrm>
              <a:off x="3475" y="3552"/>
              <a:ext cx="370" cy="50"/>
            </a:xfrm>
            <a:custGeom>
              <a:avLst/>
              <a:gdLst>
                <a:gd name="T0" fmla="*/ 0 w 336"/>
                <a:gd name="T1" fmla="*/ 0 h 72"/>
                <a:gd name="T2" fmla="*/ 336 w 336"/>
                <a:gd name="T3" fmla="*/ 0 h 72"/>
                <a:gd name="T4" fmla="*/ 336 w 336"/>
                <a:gd name="T5" fmla="*/ 72 h 72"/>
                <a:gd name="T6" fmla="*/ 0 w 336"/>
                <a:gd name="T7" fmla="*/ 72 h 72"/>
                <a:gd name="T8" fmla="*/ 0 w 336"/>
                <a:gd name="T9" fmla="*/ 0 h 72"/>
                <a:gd name="T10" fmla="*/ 0 w 336"/>
                <a:gd name="T11" fmla="*/ 0 h 72"/>
              </a:gdLst>
              <a:ahLst/>
              <a:cxnLst>
                <a:cxn ang="0">
                  <a:pos x="T0" y="T1"/>
                </a:cxn>
                <a:cxn ang="0">
                  <a:pos x="T2" y="T3"/>
                </a:cxn>
                <a:cxn ang="0">
                  <a:pos x="T4" y="T5"/>
                </a:cxn>
                <a:cxn ang="0">
                  <a:pos x="T6" y="T7"/>
                </a:cxn>
                <a:cxn ang="0">
                  <a:pos x="T8" y="T9"/>
                </a:cxn>
                <a:cxn ang="0">
                  <a:pos x="T10" y="T11"/>
                </a:cxn>
              </a:cxnLst>
              <a:rect l="0" t="0" r="r" b="b"/>
              <a:pathLst>
                <a:path w="336" h="72">
                  <a:moveTo>
                    <a:pt x="0" y="0"/>
                  </a:moveTo>
                  <a:lnTo>
                    <a:pt x="336" y="0"/>
                  </a:lnTo>
                  <a:lnTo>
                    <a:pt x="336"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8" name="Freeform 166"/>
            <p:cNvSpPr>
              <a:spLocks/>
            </p:cNvSpPr>
            <p:nvPr/>
          </p:nvSpPr>
          <p:spPr bwMode="auto">
            <a:xfrm>
              <a:off x="3471" y="3637"/>
              <a:ext cx="369" cy="51"/>
            </a:xfrm>
            <a:custGeom>
              <a:avLst/>
              <a:gdLst>
                <a:gd name="T0" fmla="*/ 0 w 336"/>
                <a:gd name="T1" fmla="*/ 0 h 74"/>
                <a:gd name="T2" fmla="*/ 336 w 336"/>
                <a:gd name="T3" fmla="*/ 0 h 74"/>
                <a:gd name="T4" fmla="*/ 336 w 336"/>
                <a:gd name="T5" fmla="*/ 74 h 74"/>
                <a:gd name="T6" fmla="*/ 0 w 336"/>
                <a:gd name="T7" fmla="*/ 74 h 74"/>
                <a:gd name="T8" fmla="*/ 0 w 336"/>
                <a:gd name="T9" fmla="*/ 0 h 74"/>
                <a:gd name="T10" fmla="*/ 0 w 336"/>
                <a:gd name="T11" fmla="*/ 0 h 74"/>
              </a:gdLst>
              <a:ahLst/>
              <a:cxnLst>
                <a:cxn ang="0">
                  <a:pos x="T0" y="T1"/>
                </a:cxn>
                <a:cxn ang="0">
                  <a:pos x="T2" y="T3"/>
                </a:cxn>
                <a:cxn ang="0">
                  <a:pos x="T4" y="T5"/>
                </a:cxn>
                <a:cxn ang="0">
                  <a:pos x="T6" y="T7"/>
                </a:cxn>
                <a:cxn ang="0">
                  <a:pos x="T8" y="T9"/>
                </a:cxn>
                <a:cxn ang="0">
                  <a:pos x="T10" y="T11"/>
                </a:cxn>
              </a:cxnLst>
              <a:rect l="0" t="0" r="r" b="b"/>
              <a:pathLst>
                <a:path w="336" h="74">
                  <a:moveTo>
                    <a:pt x="0" y="0"/>
                  </a:moveTo>
                  <a:lnTo>
                    <a:pt x="336" y="0"/>
                  </a:lnTo>
                  <a:lnTo>
                    <a:pt x="336"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59" name="Freeform 167"/>
            <p:cNvSpPr>
              <a:spLocks/>
            </p:cNvSpPr>
            <p:nvPr/>
          </p:nvSpPr>
          <p:spPr bwMode="auto">
            <a:xfrm>
              <a:off x="2728" y="2901"/>
              <a:ext cx="117" cy="1296"/>
            </a:xfrm>
            <a:custGeom>
              <a:avLst/>
              <a:gdLst>
                <a:gd name="T0" fmla="*/ 0 w 106"/>
                <a:gd name="T1" fmla="*/ 1873 h 1873"/>
                <a:gd name="T2" fmla="*/ 106 w 106"/>
                <a:gd name="T3" fmla="*/ 1873 h 1873"/>
                <a:gd name="T4" fmla="*/ 106 w 106"/>
                <a:gd name="T5" fmla="*/ 0 h 1873"/>
                <a:gd name="T6" fmla="*/ 0 w 106"/>
                <a:gd name="T7" fmla="*/ 0 h 1873"/>
                <a:gd name="T8" fmla="*/ 0 w 106"/>
                <a:gd name="T9" fmla="*/ 1873 h 1873"/>
                <a:gd name="T10" fmla="*/ 0 w 106"/>
                <a:gd name="T11" fmla="*/ 1873 h 1873"/>
              </a:gdLst>
              <a:ahLst/>
              <a:cxnLst>
                <a:cxn ang="0">
                  <a:pos x="T0" y="T1"/>
                </a:cxn>
                <a:cxn ang="0">
                  <a:pos x="T2" y="T3"/>
                </a:cxn>
                <a:cxn ang="0">
                  <a:pos x="T4" y="T5"/>
                </a:cxn>
                <a:cxn ang="0">
                  <a:pos x="T6" y="T7"/>
                </a:cxn>
                <a:cxn ang="0">
                  <a:pos x="T8" y="T9"/>
                </a:cxn>
                <a:cxn ang="0">
                  <a:pos x="T10" y="T11"/>
                </a:cxn>
              </a:cxnLst>
              <a:rect l="0" t="0" r="r" b="b"/>
              <a:pathLst>
                <a:path w="106" h="1873">
                  <a:moveTo>
                    <a:pt x="0" y="1873"/>
                  </a:moveTo>
                  <a:lnTo>
                    <a:pt x="106" y="1873"/>
                  </a:lnTo>
                  <a:lnTo>
                    <a:pt x="106" y="0"/>
                  </a:lnTo>
                  <a:lnTo>
                    <a:pt x="0" y="0"/>
                  </a:lnTo>
                  <a:lnTo>
                    <a:pt x="0" y="1873"/>
                  </a:lnTo>
                  <a:lnTo>
                    <a:pt x="0" y="18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0" name="Freeform 168"/>
            <p:cNvSpPr>
              <a:spLocks/>
            </p:cNvSpPr>
            <p:nvPr/>
          </p:nvSpPr>
          <p:spPr bwMode="auto">
            <a:xfrm>
              <a:off x="4766" y="4126"/>
              <a:ext cx="958" cy="74"/>
            </a:xfrm>
            <a:custGeom>
              <a:avLst/>
              <a:gdLst>
                <a:gd name="T0" fmla="*/ 0 w 871"/>
                <a:gd name="T1" fmla="*/ 105 h 105"/>
                <a:gd name="T2" fmla="*/ 871 w 871"/>
                <a:gd name="T3" fmla="*/ 105 h 105"/>
                <a:gd name="T4" fmla="*/ 871 w 871"/>
                <a:gd name="T5" fmla="*/ 0 h 105"/>
                <a:gd name="T6" fmla="*/ 0 w 871"/>
                <a:gd name="T7" fmla="*/ 2 h 105"/>
                <a:gd name="T8" fmla="*/ 0 w 871"/>
                <a:gd name="T9" fmla="*/ 105 h 105"/>
                <a:gd name="T10" fmla="*/ 0 w 871"/>
                <a:gd name="T11" fmla="*/ 105 h 105"/>
              </a:gdLst>
              <a:ahLst/>
              <a:cxnLst>
                <a:cxn ang="0">
                  <a:pos x="T0" y="T1"/>
                </a:cxn>
                <a:cxn ang="0">
                  <a:pos x="T2" y="T3"/>
                </a:cxn>
                <a:cxn ang="0">
                  <a:pos x="T4" y="T5"/>
                </a:cxn>
                <a:cxn ang="0">
                  <a:pos x="T6" y="T7"/>
                </a:cxn>
                <a:cxn ang="0">
                  <a:pos x="T8" y="T9"/>
                </a:cxn>
                <a:cxn ang="0">
                  <a:pos x="T10" y="T11"/>
                </a:cxn>
              </a:cxnLst>
              <a:rect l="0" t="0" r="r" b="b"/>
              <a:pathLst>
                <a:path w="871" h="105">
                  <a:moveTo>
                    <a:pt x="0" y="105"/>
                  </a:moveTo>
                  <a:lnTo>
                    <a:pt x="871" y="105"/>
                  </a:lnTo>
                  <a:lnTo>
                    <a:pt x="871" y="0"/>
                  </a:lnTo>
                  <a:lnTo>
                    <a:pt x="0" y="2"/>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1" name="Freeform 169"/>
            <p:cNvSpPr>
              <a:spLocks/>
            </p:cNvSpPr>
            <p:nvPr/>
          </p:nvSpPr>
          <p:spPr bwMode="auto">
            <a:xfrm>
              <a:off x="4766" y="4013"/>
              <a:ext cx="964" cy="73"/>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2" name="Freeform 170"/>
            <p:cNvSpPr>
              <a:spLocks/>
            </p:cNvSpPr>
            <p:nvPr/>
          </p:nvSpPr>
          <p:spPr bwMode="auto">
            <a:xfrm>
              <a:off x="4766" y="3901"/>
              <a:ext cx="956" cy="70"/>
            </a:xfrm>
            <a:custGeom>
              <a:avLst/>
              <a:gdLst>
                <a:gd name="T0" fmla="*/ 0 w 869"/>
                <a:gd name="T1" fmla="*/ 103 h 103"/>
                <a:gd name="T2" fmla="*/ 869 w 869"/>
                <a:gd name="T3" fmla="*/ 103 h 103"/>
                <a:gd name="T4" fmla="*/ 869 w 869"/>
                <a:gd name="T5" fmla="*/ 0 h 103"/>
                <a:gd name="T6" fmla="*/ 0 w 869"/>
                <a:gd name="T7" fmla="*/ 0 h 103"/>
                <a:gd name="T8" fmla="*/ 0 w 869"/>
                <a:gd name="T9" fmla="*/ 103 h 103"/>
                <a:gd name="T10" fmla="*/ 0 w 869"/>
                <a:gd name="T11" fmla="*/ 103 h 103"/>
              </a:gdLst>
              <a:ahLst/>
              <a:cxnLst>
                <a:cxn ang="0">
                  <a:pos x="T0" y="T1"/>
                </a:cxn>
                <a:cxn ang="0">
                  <a:pos x="T2" y="T3"/>
                </a:cxn>
                <a:cxn ang="0">
                  <a:pos x="T4" y="T5"/>
                </a:cxn>
                <a:cxn ang="0">
                  <a:pos x="T6" y="T7"/>
                </a:cxn>
                <a:cxn ang="0">
                  <a:pos x="T8" y="T9"/>
                </a:cxn>
                <a:cxn ang="0">
                  <a:pos x="T10" y="T11"/>
                </a:cxn>
              </a:cxnLst>
              <a:rect l="0" t="0" r="r" b="b"/>
              <a:pathLst>
                <a:path w="869" h="103">
                  <a:moveTo>
                    <a:pt x="0" y="103"/>
                  </a:moveTo>
                  <a:lnTo>
                    <a:pt x="869" y="103"/>
                  </a:lnTo>
                  <a:lnTo>
                    <a:pt x="869" y="0"/>
                  </a:lnTo>
                  <a:lnTo>
                    <a:pt x="0" y="0"/>
                  </a:lnTo>
                  <a:lnTo>
                    <a:pt x="0" y="103"/>
                  </a:lnTo>
                  <a:lnTo>
                    <a:pt x="0" y="10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3" name="Freeform 171"/>
            <p:cNvSpPr>
              <a:spLocks/>
            </p:cNvSpPr>
            <p:nvPr/>
          </p:nvSpPr>
          <p:spPr bwMode="auto">
            <a:xfrm>
              <a:off x="4766" y="3785"/>
              <a:ext cx="1060" cy="76"/>
            </a:xfrm>
            <a:custGeom>
              <a:avLst/>
              <a:gdLst>
                <a:gd name="T0" fmla="*/ 0 w 964"/>
                <a:gd name="T1" fmla="*/ 110 h 110"/>
                <a:gd name="T2" fmla="*/ 955 w 964"/>
                <a:gd name="T3" fmla="*/ 110 h 110"/>
                <a:gd name="T4" fmla="*/ 964 w 964"/>
                <a:gd name="T5" fmla="*/ 0 h 110"/>
                <a:gd name="T6" fmla="*/ 0 w 964"/>
                <a:gd name="T7" fmla="*/ 0 h 110"/>
                <a:gd name="T8" fmla="*/ 0 w 964"/>
                <a:gd name="T9" fmla="*/ 110 h 110"/>
                <a:gd name="T10" fmla="*/ 0 w 964"/>
                <a:gd name="T11" fmla="*/ 110 h 110"/>
              </a:gdLst>
              <a:ahLst/>
              <a:cxnLst>
                <a:cxn ang="0">
                  <a:pos x="T0" y="T1"/>
                </a:cxn>
                <a:cxn ang="0">
                  <a:pos x="T2" y="T3"/>
                </a:cxn>
                <a:cxn ang="0">
                  <a:pos x="T4" y="T5"/>
                </a:cxn>
                <a:cxn ang="0">
                  <a:pos x="T6" y="T7"/>
                </a:cxn>
                <a:cxn ang="0">
                  <a:pos x="T8" y="T9"/>
                </a:cxn>
                <a:cxn ang="0">
                  <a:pos x="T10" y="T11"/>
                </a:cxn>
              </a:cxnLst>
              <a:rect l="0" t="0" r="r" b="b"/>
              <a:pathLst>
                <a:path w="964" h="110">
                  <a:moveTo>
                    <a:pt x="0" y="110"/>
                  </a:moveTo>
                  <a:lnTo>
                    <a:pt x="955" y="110"/>
                  </a:lnTo>
                  <a:lnTo>
                    <a:pt x="964" y="0"/>
                  </a:lnTo>
                  <a:lnTo>
                    <a:pt x="0" y="0"/>
                  </a:lnTo>
                  <a:lnTo>
                    <a:pt x="0" y="110"/>
                  </a:lnTo>
                  <a:lnTo>
                    <a:pt x="0" y="1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4" name="Freeform 172"/>
            <p:cNvSpPr>
              <a:spLocks/>
            </p:cNvSpPr>
            <p:nvPr/>
          </p:nvSpPr>
          <p:spPr bwMode="auto">
            <a:xfrm>
              <a:off x="4766" y="3674"/>
              <a:ext cx="1090" cy="71"/>
            </a:xfrm>
            <a:custGeom>
              <a:avLst/>
              <a:gdLst>
                <a:gd name="T0" fmla="*/ 0 w 991"/>
                <a:gd name="T1" fmla="*/ 101 h 101"/>
                <a:gd name="T2" fmla="*/ 991 w 991"/>
                <a:gd name="T3" fmla="*/ 99 h 101"/>
                <a:gd name="T4" fmla="*/ 971 w 991"/>
                <a:gd name="T5" fmla="*/ 0 h 101"/>
                <a:gd name="T6" fmla="*/ 0 w 991"/>
                <a:gd name="T7" fmla="*/ 0 h 101"/>
                <a:gd name="T8" fmla="*/ 0 w 991"/>
                <a:gd name="T9" fmla="*/ 101 h 101"/>
                <a:gd name="T10" fmla="*/ 0 w 991"/>
                <a:gd name="T11" fmla="*/ 101 h 101"/>
              </a:gdLst>
              <a:ahLst/>
              <a:cxnLst>
                <a:cxn ang="0">
                  <a:pos x="T0" y="T1"/>
                </a:cxn>
                <a:cxn ang="0">
                  <a:pos x="T2" y="T3"/>
                </a:cxn>
                <a:cxn ang="0">
                  <a:pos x="T4" y="T5"/>
                </a:cxn>
                <a:cxn ang="0">
                  <a:pos x="T6" y="T7"/>
                </a:cxn>
                <a:cxn ang="0">
                  <a:pos x="T8" y="T9"/>
                </a:cxn>
                <a:cxn ang="0">
                  <a:pos x="T10" y="T11"/>
                </a:cxn>
              </a:cxnLst>
              <a:rect l="0" t="0" r="r" b="b"/>
              <a:pathLst>
                <a:path w="991" h="101">
                  <a:moveTo>
                    <a:pt x="0" y="101"/>
                  </a:moveTo>
                  <a:lnTo>
                    <a:pt x="991" y="99"/>
                  </a:lnTo>
                  <a:lnTo>
                    <a:pt x="971" y="0"/>
                  </a:lnTo>
                  <a:lnTo>
                    <a:pt x="0" y="0"/>
                  </a:lnTo>
                  <a:lnTo>
                    <a:pt x="0" y="101"/>
                  </a:lnTo>
                  <a:lnTo>
                    <a:pt x="0" y="10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5" name="Freeform 173"/>
            <p:cNvSpPr>
              <a:spLocks/>
            </p:cNvSpPr>
            <p:nvPr/>
          </p:nvSpPr>
          <p:spPr bwMode="auto">
            <a:xfrm>
              <a:off x="155" y="3522"/>
              <a:ext cx="113"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6" name="Freeform 174"/>
            <p:cNvSpPr>
              <a:spLocks/>
            </p:cNvSpPr>
            <p:nvPr/>
          </p:nvSpPr>
          <p:spPr bwMode="auto">
            <a:xfrm>
              <a:off x="339" y="3522"/>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7" name="Freeform 175"/>
            <p:cNvSpPr>
              <a:spLocks/>
            </p:cNvSpPr>
            <p:nvPr/>
          </p:nvSpPr>
          <p:spPr bwMode="auto">
            <a:xfrm>
              <a:off x="509" y="3522"/>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68" name="Freeform 176"/>
            <p:cNvSpPr>
              <a:spLocks/>
            </p:cNvSpPr>
            <p:nvPr/>
          </p:nvSpPr>
          <p:spPr bwMode="auto">
            <a:xfrm>
              <a:off x="683" y="3522"/>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grpSp>
        <p:nvGrpSpPr>
          <p:cNvPr id="33969" name="Group 177"/>
          <p:cNvGrpSpPr>
            <a:grpSpLocks/>
          </p:cNvGrpSpPr>
          <p:nvPr/>
        </p:nvGrpSpPr>
        <p:grpSpPr bwMode="auto">
          <a:xfrm>
            <a:off x="5880101" y="5876926"/>
            <a:ext cx="3529013" cy="1008063"/>
            <a:chOff x="16" y="2689"/>
            <a:chExt cx="5840" cy="1631"/>
          </a:xfrm>
        </p:grpSpPr>
        <p:sp>
          <p:nvSpPr>
            <p:cNvPr id="33970" name="Freeform 178"/>
            <p:cNvSpPr>
              <a:spLocks/>
            </p:cNvSpPr>
            <p:nvPr/>
          </p:nvSpPr>
          <p:spPr bwMode="auto">
            <a:xfrm>
              <a:off x="16" y="2908"/>
              <a:ext cx="5832" cy="1412"/>
            </a:xfrm>
            <a:custGeom>
              <a:avLst/>
              <a:gdLst>
                <a:gd name="T0" fmla="*/ 40 w 5303"/>
                <a:gd name="T1" fmla="*/ 888 h 2042"/>
                <a:gd name="T2" fmla="*/ 801 w 5303"/>
                <a:gd name="T3" fmla="*/ 888 h 2042"/>
                <a:gd name="T4" fmla="*/ 801 w 5303"/>
                <a:gd name="T5" fmla="*/ 325 h 2042"/>
                <a:gd name="T6" fmla="*/ 1835 w 5303"/>
                <a:gd name="T7" fmla="*/ 325 h 2042"/>
                <a:gd name="T8" fmla="*/ 1835 w 5303"/>
                <a:gd name="T9" fmla="*/ 797 h 2042"/>
                <a:gd name="T10" fmla="*/ 2212 w 5303"/>
                <a:gd name="T11" fmla="*/ 797 h 2042"/>
                <a:gd name="T12" fmla="*/ 2212 w 5303"/>
                <a:gd name="T13" fmla="*/ 1842 h 2042"/>
                <a:gd name="T14" fmla="*/ 2314 w 5303"/>
                <a:gd name="T15" fmla="*/ 1842 h 2042"/>
                <a:gd name="T16" fmla="*/ 2314 w 5303"/>
                <a:gd name="T17" fmla="*/ 0 h 2042"/>
                <a:gd name="T18" fmla="*/ 2901 w 5303"/>
                <a:gd name="T19" fmla="*/ 0 h 2042"/>
                <a:gd name="T20" fmla="*/ 2901 w 5303"/>
                <a:gd name="T21" fmla="*/ 1105 h 2042"/>
                <a:gd name="T22" fmla="*/ 3121 w 5303"/>
                <a:gd name="T23" fmla="*/ 1105 h 2042"/>
                <a:gd name="T24" fmla="*/ 3121 w 5303"/>
                <a:gd name="T25" fmla="*/ 333 h 2042"/>
                <a:gd name="T26" fmla="*/ 3481 w 5303"/>
                <a:gd name="T27" fmla="*/ 333 h 2042"/>
                <a:gd name="T28" fmla="*/ 3481 w 5303"/>
                <a:gd name="T29" fmla="*/ 1850 h 2042"/>
                <a:gd name="T30" fmla="*/ 3607 w 5303"/>
                <a:gd name="T31" fmla="*/ 1850 h 2042"/>
                <a:gd name="T32" fmla="*/ 3607 w 5303"/>
                <a:gd name="T33" fmla="*/ 631 h 2042"/>
                <a:gd name="T34" fmla="*/ 3834 w 5303"/>
                <a:gd name="T35" fmla="*/ 631 h 2042"/>
                <a:gd name="T36" fmla="*/ 3834 w 5303"/>
                <a:gd name="T37" fmla="*/ 532 h 2042"/>
                <a:gd name="T38" fmla="*/ 3717 w 5303"/>
                <a:gd name="T39" fmla="*/ 441 h 2042"/>
                <a:gd name="T40" fmla="*/ 3679 w 5303"/>
                <a:gd name="T41" fmla="*/ 283 h 2042"/>
                <a:gd name="T42" fmla="*/ 3834 w 5303"/>
                <a:gd name="T43" fmla="*/ 258 h 2042"/>
                <a:gd name="T44" fmla="*/ 3819 w 5303"/>
                <a:gd name="T45" fmla="*/ 125 h 2042"/>
                <a:gd name="T46" fmla="*/ 4008 w 5303"/>
                <a:gd name="T47" fmla="*/ 125 h 2042"/>
                <a:gd name="T48" fmla="*/ 4015 w 5303"/>
                <a:gd name="T49" fmla="*/ 251 h 2042"/>
                <a:gd name="T50" fmla="*/ 4125 w 5303"/>
                <a:gd name="T51" fmla="*/ 266 h 2042"/>
                <a:gd name="T52" fmla="*/ 4101 w 5303"/>
                <a:gd name="T53" fmla="*/ 466 h 2042"/>
                <a:gd name="T54" fmla="*/ 4008 w 5303"/>
                <a:gd name="T55" fmla="*/ 540 h 2042"/>
                <a:gd name="T56" fmla="*/ 4008 w 5303"/>
                <a:gd name="T57" fmla="*/ 623 h 2042"/>
                <a:gd name="T58" fmla="*/ 4242 w 5303"/>
                <a:gd name="T59" fmla="*/ 623 h 2042"/>
                <a:gd name="T60" fmla="*/ 4259 w 5303"/>
                <a:gd name="T61" fmla="*/ 1120 h 2042"/>
                <a:gd name="T62" fmla="*/ 5303 w 5303"/>
                <a:gd name="T63" fmla="*/ 1120 h 2042"/>
                <a:gd name="T64" fmla="*/ 5281 w 5303"/>
                <a:gd name="T65" fmla="*/ 1981 h 2042"/>
                <a:gd name="T66" fmla="*/ 4996 w 5303"/>
                <a:gd name="T67" fmla="*/ 2042 h 2042"/>
                <a:gd name="T68" fmla="*/ 119 w 5303"/>
                <a:gd name="T69" fmla="*/ 2025 h 2042"/>
                <a:gd name="T70" fmla="*/ 0 w 5303"/>
                <a:gd name="T71" fmla="*/ 1835 h 2042"/>
                <a:gd name="T72" fmla="*/ 40 w 5303"/>
                <a:gd name="T73" fmla="*/ 888 h 2042"/>
                <a:gd name="T74" fmla="*/ 40 w 5303"/>
                <a:gd name="T75" fmla="*/ 888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3" h="2042">
                  <a:moveTo>
                    <a:pt x="40" y="888"/>
                  </a:moveTo>
                  <a:lnTo>
                    <a:pt x="801" y="888"/>
                  </a:lnTo>
                  <a:lnTo>
                    <a:pt x="801" y="325"/>
                  </a:lnTo>
                  <a:lnTo>
                    <a:pt x="1835" y="325"/>
                  </a:lnTo>
                  <a:lnTo>
                    <a:pt x="1835" y="797"/>
                  </a:lnTo>
                  <a:lnTo>
                    <a:pt x="2212" y="797"/>
                  </a:lnTo>
                  <a:lnTo>
                    <a:pt x="2212" y="1842"/>
                  </a:lnTo>
                  <a:lnTo>
                    <a:pt x="2314" y="1842"/>
                  </a:lnTo>
                  <a:lnTo>
                    <a:pt x="2314" y="0"/>
                  </a:lnTo>
                  <a:lnTo>
                    <a:pt x="2901" y="0"/>
                  </a:lnTo>
                  <a:lnTo>
                    <a:pt x="2901" y="1105"/>
                  </a:lnTo>
                  <a:lnTo>
                    <a:pt x="3121" y="1105"/>
                  </a:lnTo>
                  <a:lnTo>
                    <a:pt x="3121" y="333"/>
                  </a:lnTo>
                  <a:lnTo>
                    <a:pt x="3481" y="333"/>
                  </a:lnTo>
                  <a:lnTo>
                    <a:pt x="3481" y="1850"/>
                  </a:lnTo>
                  <a:lnTo>
                    <a:pt x="3607" y="1850"/>
                  </a:lnTo>
                  <a:lnTo>
                    <a:pt x="3607" y="631"/>
                  </a:lnTo>
                  <a:lnTo>
                    <a:pt x="3834" y="631"/>
                  </a:lnTo>
                  <a:lnTo>
                    <a:pt x="3834" y="532"/>
                  </a:lnTo>
                  <a:lnTo>
                    <a:pt x="3717" y="441"/>
                  </a:lnTo>
                  <a:lnTo>
                    <a:pt x="3679" y="283"/>
                  </a:lnTo>
                  <a:lnTo>
                    <a:pt x="3834" y="258"/>
                  </a:lnTo>
                  <a:lnTo>
                    <a:pt x="3819" y="125"/>
                  </a:lnTo>
                  <a:lnTo>
                    <a:pt x="4008" y="125"/>
                  </a:lnTo>
                  <a:lnTo>
                    <a:pt x="4015" y="251"/>
                  </a:lnTo>
                  <a:lnTo>
                    <a:pt x="4125" y="266"/>
                  </a:lnTo>
                  <a:lnTo>
                    <a:pt x="4101" y="466"/>
                  </a:lnTo>
                  <a:lnTo>
                    <a:pt x="4008" y="540"/>
                  </a:lnTo>
                  <a:lnTo>
                    <a:pt x="4008" y="623"/>
                  </a:lnTo>
                  <a:lnTo>
                    <a:pt x="4242" y="623"/>
                  </a:lnTo>
                  <a:lnTo>
                    <a:pt x="4259" y="1120"/>
                  </a:lnTo>
                  <a:lnTo>
                    <a:pt x="5303" y="1120"/>
                  </a:lnTo>
                  <a:lnTo>
                    <a:pt x="5281" y="1981"/>
                  </a:lnTo>
                  <a:lnTo>
                    <a:pt x="4996" y="2042"/>
                  </a:lnTo>
                  <a:lnTo>
                    <a:pt x="119" y="2025"/>
                  </a:lnTo>
                  <a:lnTo>
                    <a:pt x="0" y="1835"/>
                  </a:lnTo>
                  <a:lnTo>
                    <a:pt x="40" y="888"/>
                  </a:lnTo>
                  <a:lnTo>
                    <a:pt x="40" y="888"/>
                  </a:lnTo>
                  <a:close/>
                </a:path>
              </a:pathLst>
            </a:custGeom>
            <a:solidFill>
              <a:srgbClr val="FF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1" name="Freeform 179"/>
            <p:cNvSpPr>
              <a:spLocks/>
            </p:cNvSpPr>
            <p:nvPr/>
          </p:nvSpPr>
          <p:spPr bwMode="auto">
            <a:xfrm>
              <a:off x="4279" y="2689"/>
              <a:ext cx="102" cy="308"/>
            </a:xfrm>
            <a:custGeom>
              <a:avLst/>
              <a:gdLst>
                <a:gd name="T0" fmla="*/ 0 w 93"/>
                <a:gd name="T1" fmla="*/ 10 h 447"/>
                <a:gd name="T2" fmla="*/ 0 w 93"/>
                <a:gd name="T3" fmla="*/ 447 h 447"/>
                <a:gd name="T4" fmla="*/ 93 w 93"/>
                <a:gd name="T5" fmla="*/ 447 h 447"/>
                <a:gd name="T6" fmla="*/ 93 w 93"/>
                <a:gd name="T7" fmla="*/ 0 h 447"/>
                <a:gd name="T8" fmla="*/ 0 w 93"/>
                <a:gd name="T9" fmla="*/ 10 h 447"/>
                <a:gd name="T10" fmla="*/ 0 w 93"/>
                <a:gd name="T11" fmla="*/ 10 h 447"/>
              </a:gdLst>
              <a:ahLst/>
              <a:cxnLst>
                <a:cxn ang="0">
                  <a:pos x="T0" y="T1"/>
                </a:cxn>
                <a:cxn ang="0">
                  <a:pos x="T2" y="T3"/>
                </a:cxn>
                <a:cxn ang="0">
                  <a:pos x="T4" y="T5"/>
                </a:cxn>
                <a:cxn ang="0">
                  <a:pos x="T6" y="T7"/>
                </a:cxn>
                <a:cxn ang="0">
                  <a:pos x="T8" y="T9"/>
                </a:cxn>
                <a:cxn ang="0">
                  <a:pos x="T10" y="T11"/>
                </a:cxn>
              </a:cxnLst>
              <a:rect l="0" t="0" r="r" b="b"/>
              <a:pathLst>
                <a:path w="93" h="447">
                  <a:moveTo>
                    <a:pt x="0" y="10"/>
                  </a:moveTo>
                  <a:lnTo>
                    <a:pt x="0" y="447"/>
                  </a:lnTo>
                  <a:lnTo>
                    <a:pt x="93" y="447"/>
                  </a:lnTo>
                  <a:lnTo>
                    <a:pt x="93" y="0"/>
                  </a:lnTo>
                  <a:lnTo>
                    <a:pt x="0" y="10"/>
                  </a:lnTo>
                  <a:lnTo>
                    <a:pt x="0" y="1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2" name="Freeform 180"/>
            <p:cNvSpPr>
              <a:spLocks/>
            </p:cNvSpPr>
            <p:nvPr/>
          </p:nvSpPr>
          <p:spPr bwMode="auto">
            <a:xfrm>
              <a:off x="4184" y="2989"/>
              <a:ext cx="328" cy="141"/>
            </a:xfrm>
            <a:custGeom>
              <a:avLst/>
              <a:gdLst>
                <a:gd name="T0" fmla="*/ 0 w 298"/>
                <a:gd name="T1" fmla="*/ 203 h 203"/>
                <a:gd name="T2" fmla="*/ 0 w 298"/>
                <a:gd name="T3" fmla="*/ 43 h 203"/>
                <a:gd name="T4" fmla="*/ 40 w 298"/>
                <a:gd name="T5" fmla="*/ 0 h 203"/>
                <a:gd name="T6" fmla="*/ 251 w 298"/>
                <a:gd name="T7" fmla="*/ 0 h 203"/>
                <a:gd name="T8" fmla="*/ 298 w 298"/>
                <a:gd name="T9" fmla="*/ 47 h 203"/>
                <a:gd name="T10" fmla="*/ 298 w 298"/>
                <a:gd name="T11" fmla="*/ 194 h 203"/>
                <a:gd name="T12" fmla="*/ 229 w 298"/>
                <a:gd name="T13" fmla="*/ 194 h 203"/>
                <a:gd name="T14" fmla="*/ 229 w 298"/>
                <a:gd name="T15" fmla="*/ 59 h 203"/>
                <a:gd name="T16" fmla="*/ 81 w 298"/>
                <a:gd name="T17" fmla="*/ 59 h 203"/>
                <a:gd name="T18" fmla="*/ 81 w 298"/>
                <a:gd name="T19" fmla="*/ 199 h 203"/>
                <a:gd name="T20" fmla="*/ 0 w 298"/>
                <a:gd name="T21" fmla="*/ 203 h 203"/>
                <a:gd name="T22" fmla="*/ 0 w 298"/>
                <a:gd name="T23"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3">
                  <a:moveTo>
                    <a:pt x="0" y="203"/>
                  </a:moveTo>
                  <a:lnTo>
                    <a:pt x="0" y="43"/>
                  </a:lnTo>
                  <a:lnTo>
                    <a:pt x="40" y="0"/>
                  </a:lnTo>
                  <a:lnTo>
                    <a:pt x="251" y="0"/>
                  </a:lnTo>
                  <a:lnTo>
                    <a:pt x="298" y="47"/>
                  </a:lnTo>
                  <a:lnTo>
                    <a:pt x="298" y="194"/>
                  </a:lnTo>
                  <a:lnTo>
                    <a:pt x="229" y="194"/>
                  </a:lnTo>
                  <a:lnTo>
                    <a:pt x="229" y="59"/>
                  </a:lnTo>
                  <a:lnTo>
                    <a:pt x="81" y="59"/>
                  </a:lnTo>
                  <a:lnTo>
                    <a:pt x="81" y="199"/>
                  </a:lnTo>
                  <a:lnTo>
                    <a:pt x="0" y="203"/>
                  </a:lnTo>
                  <a:lnTo>
                    <a:pt x="0" y="20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3" name="Freeform 181"/>
            <p:cNvSpPr>
              <a:spLocks/>
            </p:cNvSpPr>
            <p:nvPr/>
          </p:nvSpPr>
          <p:spPr bwMode="auto">
            <a:xfrm>
              <a:off x="4038" y="3097"/>
              <a:ext cx="607" cy="274"/>
            </a:xfrm>
            <a:custGeom>
              <a:avLst/>
              <a:gdLst>
                <a:gd name="T0" fmla="*/ 0 w 552"/>
                <a:gd name="T1" fmla="*/ 0 h 395"/>
                <a:gd name="T2" fmla="*/ 552 w 552"/>
                <a:gd name="T3" fmla="*/ 0 h 395"/>
                <a:gd name="T4" fmla="*/ 512 w 552"/>
                <a:gd name="T5" fmla="*/ 224 h 395"/>
                <a:gd name="T6" fmla="*/ 431 w 552"/>
                <a:gd name="T7" fmla="*/ 308 h 395"/>
                <a:gd name="T8" fmla="*/ 422 w 552"/>
                <a:gd name="T9" fmla="*/ 395 h 395"/>
                <a:gd name="T10" fmla="*/ 362 w 552"/>
                <a:gd name="T11" fmla="*/ 395 h 395"/>
                <a:gd name="T12" fmla="*/ 362 w 552"/>
                <a:gd name="T13" fmla="*/ 281 h 395"/>
                <a:gd name="T14" fmla="*/ 431 w 552"/>
                <a:gd name="T15" fmla="*/ 214 h 395"/>
                <a:gd name="T16" fmla="*/ 457 w 552"/>
                <a:gd name="T17" fmla="*/ 78 h 395"/>
                <a:gd name="T18" fmla="*/ 109 w 552"/>
                <a:gd name="T19" fmla="*/ 78 h 395"/>
                <a:gd name="T20" fmla="*/ 159 w 552"/>
                <a:gd name="T21" fmla="*/ 228 h 395"/>
                <a:gd name="T22" fmla="*/ 234 w 552"/>
                <a:gd name="T23" fmla="*/ 285 h 395"/>
                <a:gd name="T24" fmla="*/ 237 w 552"/>
                <a:gd name="T25" fmla="*/ 384 h 395"/>
                <a:gd name="T26" fmla="*/ 168 w 552"/>
                <a:gd name="T27" fmla="*/ 388 h 395"/>
                <a:gd name="T28" fmla="*/ 155 w 552"/>
                <a:gd name="T29" fmla="*/ 308 h 395"/>
                <a:gd name="T30" fmla="*/ 53 w 552"/>
                <a:gd name="T31" fmla="*/ 218 h 395"/>
                <a:gd name="T32" fmla="*/ 0 w 552"/>
                <a:gd name="T33" fmla="*/ 0 h 395"/>
                <a:gd name="T34" fmla="*/ 0 w 552"/>
                <a:gd name="T3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5">
                  <a:moveTo>
                    <a:pt x="0" y="0"/>
                  </a:moveTo>
                  <a:lnTo>
                    <a:pt x="552" y="0"/>
                  </a:lnTo>
                  <a:lnTo>
                    <a:pt x="512" y="224"/>
                  </a:lnTo>
                  <a:lnTo>
                    <a:pt x="431" y="308"/>
                  </a:lnTo>
                  <a:lnTo>
                    <a:pt x="422" y="395"/>
                  </a:lnTo>
                  <a:lnTo>
                    <a:pt x="362" y="395"/>
                  </a:lnTo>
                  <a:lnTo>
                    <a:pt x="362" y="281"/>
                  </a:lnTo>
                  <a:lnTo>
                    <a:pt x="431" y="214"/>
                  </a:lnTo>
                  <a:lnTo>
                    <a:pt x="457" y="78"/>
                  </a:lnTo>
                  <a:lnTo>
                    <a:pt x="109" y="78"/>
                  </a:lnTo>
                  <a:lnTo>
                    <a:pt x="159" y="228"/>
                  </a:lnTo>
                  <a:lnTo>
                    <a:pt x="234" y="285"/>
                  </a:lnTo>
                  <a:lnTo>
                    <a:pt x="237" y="384"/>
                  </a:lnTo>
                  <a:lnTo>
                    <a:pt x="168" y="388"/>
                  </a:lnTo>
                  <a:lnTo>
                    <a:pt x="155" y="308"/>
                  </a:lnTo>
                  <a:lnTo>
                    <a:pt x="53" y="21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4" name="Freeform 182"/>
            <p:cNvSpPr>
              <a:spLocks/>
            </p:cNvSpPr>
            <p:nvPr/>
          </p:nvSpPr>
          <p:spPr bwMode="auto">
            <a:xfrm>
              <a:off x="3990" y="3345"/>
              <a:ext cx="760" cy="875"/>
            </a:xfrm>
            <a:custGeom>
              <a:avLst/>
              <a:gdLst>
                <a:gd name="T0" fmla="*/ 3 w 691"/>
                <a:gd name="T1" fmla="*/ 0 h 1264"/>
                <a:gd name="T2" fmla="*/ 691 w 691"/>
                <a:gd name="T3" fmla="*/ 0 h 1264"/>
                <a:gd name="T4" fmla="*/ 691 w 691"/>
                <a:gd name="T5" fmla="*/ 1264 h 1264"/>
                <a:gd name="T6" fmla="*/ 611 w 691"/>
                <a:gd name="T7" fmla="*/ 1264 h 1264"/>
                <a:gd name="T8" fmla="*/ 611 w 691"/>
                <a:gd name="T9" fmla="*/ 68 h 1264"/>
                <a:gd name="T10" fmla="*/ 97 w 691"/>
                <a:gd name="T11" fmla="*/ 68 h 1264"/>
                <a:gd name="T12" fmla="*/ 97 w 691"/>
                <a:gd name="T13" fmla="*/ 1264 h 1264"/>
                <a:gd name="T14" fmla="*/ 0 w 691"/>
                <a:gd name="T15" fmla="*/ 1264 h 1264"/>
                <a:gd name="T16" fmla="*/ 3 w 691"/>
                <a:gd name="T17" fmla="*/ 0 h 1264"/>
                <a:gd name="T18" fmla="*/ 3 w 691"/>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1" h="1264">
                  <a:moveTo>
                    <a:pt x="3" y="0"/>
                  </a:moveTo>
                  <a:lnTo>
                    <a:pt x="691" y="0"/>
                  </a:lnTo>
                  <a:lnTo>
                    <a:pt x="691" y="1264"/>
                  </a:lnTo>
                  <a:lnTo>
                    <a:pt x="611" y="1264"/>
                  </a:lnTo>
                  <a:lnTo>
                    <a:pt x="611" y="68"/>
                  </a:lnTo>
                  <a:lnTo>
                    <a:pt x="97" y="68"/>
                  </a:lnTo>
                  <a:lnTo>
                    <a:pt x="97" y="1264"/>
                  </a:lnTo>
                  <a:lnTo>
                    <a:pt x="0" y="1264"/>
                  </a:lnTo>
                  <a:lnTo>
                    <a:pt x="3" y="0"/>
                  </a:lnTo>
                  <a:lnTo>
                    <a:pt x="3"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5" name="Freeform 183"/>
            <p:cNvSpPr>
              <a:spLocks/>
            </p:cNvSpPr>
            <p:nvPr/>
          </p:nvSpPr>
          <p:spPr bwMode="auto">
            <a:xfrm>
              <a:off x="2962" y="3750"/>
              <a:ext cx="758" cy="470"/>
            </a:xfrm>
            <a:custGeom>
              <a:avLst/>
              <a:gdLst>
                <a:gd name="T0" fmla="*/ 0 w 690"/>
                <a:gd name="T1" fmla="*/ 0 h 678"/>
                <a:gd name="T2" fmla="*/ 690 w 690"/>
                <a:gd name="T3" fmla="*/ 0 h 678"/>
                <a:gd name="T4" fmla="*/ 690 w 690"/>
                <a:gd name="T5" fmla="*/ 678 h 678"/>
                <a:gd name="T6" fmla="*/ 598 w 690"/>
                <a:gd name="T7" fmla="*/ 678 h 678"/>
                <a:gd name="T8" fmla="*/ 598 w 690"/>
                <a:gd name="T9" fmla="*/ 83 h 678"/>
                <a:gd name="T10" fmla="*/ 102 w 690"/>
                <a:gd name="T11" fmla="*/ 83 h 678"/>
                <a:gd name="T12" fmla="*/ 102 w 690"/>
                <a:gd name="T13" fmla="*/ 678 h 678"/>
                <a:gd name="T14" fmla="*/ 0 w 690"/>
                <a:gd name="T15" fmla="*/ 678 h 678"/>
                <a:gd name="T16" fmla="*/ 0 w 690"/>
                <a:gd name="T17" fmla="*/ 0 h 678"/>
                <a:gd name="T18" fmla="*/ 0 w 690"/>
                <a:gd name="T19"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0" h="678">
                  <a:moveTo>
                    <a:pt x="0" y="0"/>
                  </a:moveTo>
                  <a:lnTo>
                    <a:pt x="690" y="0"/>
                  </a:lnTo>
                  <a:lnTo>
                    <a:pt x="690" y="678"/>
                  </a:lnTo>
                  <a:lnTo>
                    <a:pt x="598" y="678"/>
                  </a:lnTo>
                  <a:lnTo>
                    <a:pt x="598" y="83"/>
                  </a:lnTo>
                  <a:lnTo>
                    <a:pt x="102" y="83"/>
                  </a:lnTo>
                  <a:lnTo>
                    <a:pt x="102" y="678"/>
                  </a:lnTo>
                  <a:lnTo>
                    <a:pt x="0" y="6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6" name="Freeform 184"/>
            <p:cNvSpPr>
              <a:spLocks/>
            </p:cNvSpPr>
            <p:nvPr/>
          </p:nvSpPr>
          <p:spPr bwMode="auto">
            <a:xfrm>
              <a:off x="3187" y="3772"/>
              <a:ext cx="104" cy="448"/>
            </a:xfrm>
            <a:custGeom>
              <a:avLst/>
              <a:gdLst>
                <a:gd name="T0" fmla="*/ 0 w 95"/>
                <a:gd name="T1" fmla="*/ 0 h 648"/>
                <a:gd name="T2" fmla="*/ 0 w 95"/>
                <a:gd name="T3" fmla="*/ 648 h 648"/>
                <a:gd name="T4" fmla="*/ 95 w 95"/>
                <a:gd name="T5" fmla="*/ 648 h 648"/>
                <a:gd name="T6" fmla="*/ 95 w 95"/>
                <a:gd name="T7" fmla="*/ 21 h 648"/>
                <a:gd name="T8" fmla="*/ 0 w 95"/>
                <a:gd name="T9" fmla="*/ 0 h 648"/>
                <a:gd name="T10" fmla="*/ 0 w 95"/>
                <a:gd name="T11" fmla="*/ 0 h 648"/>
              </a:gdLst>
              <a:ahLst/>
              <a:cxnLst>
                <a:cxn ang="0">
                  <a:pos x="T0" y="T1"/>
                </a:cxn>
                <a:cxn ang="0">
                  <a:pos x="T2" y="T3"/>
                </a:cxn>
                <a:cxn ang="0">
                  <a:pos x="T4" y="T5"/>
                </a:cxn>
                <a:cxn ang="0">
                  <a:pos x="T6" y="T7"/>
                </a:cxn>
                <a:cxn ang="0">
                  <a:pos x="T8" y="T9"/>
                </a:cxn>
                <a:cxn ang="0">
                  <a:pos x="T10" y="T11"/>
                </a:cxn>
              </a:cxnLst>
              <a:rect l="0" t="0" r="r" b="b"/>
              <a:pathLst>
                <a:path w="95" h="648">
                  <a:moveTo>
                    <a:pt x="0" y="0"/>
                  </a:moveTo>
                  <a:lnTo>
                    <a:pt x="0" y="648"/>
                  </a:lnTo>
                  <a:lnTo>
                    <a:pt x="95" y="648"/>
                  </a:lnTo>
                  <a:lnTo>
                    <a:pt x="95" y="2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7" name="Freeform 185"/>
            <p:cNvSpPr>
              <a:spLocks/>
            </p:cNvSpPr>
            <p:nvPr/>
          </p:nvSpPr>
          <p:spPr bwMode="auto">
            <a:xfrm>
              <a:off x="3404" y="3775"/>
              <a:ext cx="117" cy="445"/>
            </a:xfrm>
            <a:custGeom>
              <a:avLst/>
              <a:gdLst>
                <a:gd name="T0" fmla="*/ 0 w 107"/>
                <a:gd name="T1" fmla="*/ 0 h 642"/>
                <a:gd name="T2" fmla="*/ 0 w 107"/>
                <a:gd name="T3" fmla="*/ 642 h 642"/>
                <a:gd name="T4" fmla="*/ 107 w 107"/>
                <a:gd name="T5" fmla="*/ 642 h 642"/>
                <a:gd name="T6" fmla="*/ 107 w 107"/>
                <a:gd name="T7" fmla="*/ 5 h 642"/>
                <a:gd name="T8" fmla="*/ 0 w 107"/>
                <a:gd name="T9" fmla="*/ 0 h 642"/>
                <a:gd name="T10" fmla="*/ 0 w 107"/>
                <a:gd name="T11" fmla="*/ 0 h 642"/>
              </a:gdLst>
              <a:ahLst/>
              <a:cxnLst>
                <a:cxn ang="0">
                  <a:pos x="T0" y="T1"/>
                </a:cxn>
                <a:cxn ang="0">
                  <a:pos x="T2" y="T3"/>
                </a:cxn>
                <a:cxn ang="0">
                  <a:pos x="T4" y="T5"/>
                </a:cxn>
                <a:cxn ang="0">
                  <a:pos x="T6" y="T7"/>
                </a:cxn>
                <a:cxn ang="0">
                  <a:pos x="T8" y="T9"/>
                </a:cxn>
                <a:cxn ang="0">
                  <a:pos x="T10" y="T11"/>
                </a:cxn>
              </a:cxnLst>
              <a:rect l="0" t="0" r="r" b="b"/>
              <a:pathLst>
                <a:path w="107" h="642">
                  <a:moveTo>
                    <a:pt x="0" y="0"/>
                  </a:moveTo>
                  <a:lnTo>
                    <a:pt x="0" y="642"/>
                  </a:lnTo>
                  <a:lnTo>
                    <a:pt x="107" y="642"/>
                  </a:lnTo>
                  <a:lnTo>
                    <a:pt x="107" y="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8" name="Freeform 186"/>
            <p:cNvSpPr>
              <a:spLocks/>
            </p:cNvSpPr>
            <p:nvPr/>
          </p:nvSpPr>
          <p:spPr bwMode="auto">
            <a:xfrm>
              <a:off x="3015" y="3877"/>
              <a:ext cx="669" cy="76"/>
            </a:xfrm>
            <a:custGeom>
              <a:avLst/>
              <a:gdLst>
                <a:gd name="T0" fmla="*/ 0 w 608"/>
                <a:gd name="T1" fmla="*/ 0 h 110"/>
                <a:gd name="T2" fmla="*/ 608 w 608"/>
                <a:gd name="T3" fmla="*/ 0 h 110"/>
                <a:gd name="T4" fmla="*/ 608 w 608"/>
                <a:gd name="T5" fmla="*/ 110 h 110"/>
                <a:gd name="T6" fmla="*/ 11 w 608"/>
                <a:gd name="T7" fmla="*/ 110 h 110"/>
                <a:gd name="T8" fmla="*/ 0 w 608"/>
                <a:gd name="T9" fmla="*/ 0 h 110"/>
                <a:gd name="T10" fmla="*/ 0 w 608"/>
                <a:gd name="T11" fmla="*/ 0 h 110"/>
              </a:gdLst>
              <a:ahLst/>
              <a:cxnLst>
                <a:cxn ang="0">
                  <a:pos x="T0" y="T1"/>
                </a:cxn>
                <a:cxn ang="0">
                  <a:pos x="T2" y="T3"/>
                </a:cxn>
                <a:cxn ang="0">
                  <a:pos x="T4" y="T5"/>
                </a:cxn>
                <a:cxn ang="0">
                  <a:pos x="T6" y="T7"/>
                </a:cxn>
                <a:cxn ang="0">
                  <a:pos x="T8" y="T9"/>
                </a:cxn>
                <a:cxn ang="0">
                  <a:pos x="T10" y="T11"/>
                </a:cxn>
              </a:cxnLst>
              <a:rect l="0" t="0" r="r" b="b"/>
              <a:pathLst>
                <a:path w="608" h="110">
                  <a:moveTo>
                    <a:pt x="0" y="0"/>
                  </a:moveTo>
                  <a:lnTo>
                    <a:pt x="608" y="0"/>
                  </a:lnTo>
                  <a:lnTo>
                    <a:pt x="608" y="110"/>
                  </a:lnTo>
                  <a:lnTo>
                    <a:pt x="11" y="11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79" name="Freeform 187"/>
            <p:cNvSpPr>
              <a:spLocks/>
            </p:cNvSpPr>
            <p:nvPr/>
          </p:nvSpPr>
          <p:spPr bwMode="auto">
            <a:xfrm>
              <a:off x="3015" y="4021"/>
              <a:ext cx="659" cy="71"/>
            </a:xfrm>
            <a:custGeom>
              <a:avLst/>
              <a:gdLst>
                <a:gd name="T0" fmla="*/ 0 w 599"/>
                <a:gd name="T1" fmla="*/ 0 h 101"/>
                <a:gd name="T2" fmla="*/ 599 w 599"/>
                <a:gd name="T3" fmla="*/ 0 h 101"/>
                <a:gd name="T4" fmla="*/ 599 w 599"/>
                <a:gd name="T5" fmla="*/ 101 h 101"/>
                <a:gd name="T6" fmla="*/ 0 w 599"/>
                <a:gd name="T7" fmla="*/ 101 h 101"/>
                <a:gd name="T8" fmla="*/ 0 w 599"/>
                <a:gd name="T9" fmla="*/ 0 h 101"/>
                <a:gd name="T10" fmla="*/ 0 w 599"/>
                <a:gd name="T11" fmla="*/ 0 h 101"/>
              </a:gdLst>
              <a:ahLst/>
              <a:cxnLst>
                <a:cxn ang="0">
                  <a:pos x="T0" y="T1"/>
                </a:cxn>
                <a:cxn ang="0">
                  <a:pos x="T2" y="T3"/>
                </a:cxn>
                <a:cxn ang="0">
                  <a:pos x="T4" y="T5"/>
                </a:cxn>
                <a:cxn ang="0">
                  <a:pos x="T6" y="T7"/>
                </a:cxn>
                <a:cxn ang="0">
                  <a:pos x="T8" y="T9"/>
                </a:cxn>
                <a:cxn ang="0">
                  <a:pos x="T10" y="T11"/>
                </a:cxn>
              </a:cxnLst>
              <a:rect l="0" t="0" r="r" b="b"/>
              <a:pathLst>
                <a:path w="599" h="101">
                  <a:moveTo>
                    <a:pt x="0" y="0"/>
                  </a:moveTo>
                  <a:lnTo>
                    <a:pt x="599" y="0"/>
                  </a:lnTo>
                  <a:lnTo>
                    <a:pt x="599" y="101"/>
                  </a:lnTo>
                  <a:lnTo>
                    <a:pt x="0" y="10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0" name="Freeform 188"/>
            <p:cNvSpPr>
              <a:spLocks/>
            </p:cNvSpPr>
            <p:nvPr/>
          </p:nvSpPr>
          <p:spPr bwMode="auto">
            <a:xfrm>
              <a:off x="2998" y="4155"/>
              <a:ext cx="694" cy="65"/>
            </a:xfrm>
            <a:custGeom>
              <a:avLst/>
              <a:gdLst>
                <a:gd name="T0" fmla="*/ 16 w 631"/>
                <a:gd name="T1" fmla="*/ 0 h 93"/>
                <a:gd name="T2" fmla="*/ 631 w 631"/>
                <a:gd name="T3" fmla="*/ 0 h 93"/>
                <a:gd name="T4" fmla="*/ 631 w 631"/>
                <a:gd name="T5" fmla="*/ 93 h 93"/>
                <a:gd name="T6" fmla="*/ 0 w 631"/>
                <a:gd name="T7" fmla="*/ 93 h 93"/>
                <a:gd name="T8" fmla="*/ 16 w 631"/>
                <a:gd name="T9" fmla="*/ 0 h 93"/>
                <a:gd name="T10" fmla="*/ 16 w 631"/>
                <a:gd name="T11" fmla="*/ 0 h 93"/>
              </a:gdLst>
              <a:ahLst/>
              <a:cxnLst>
                <a:cxn ang="0">
                  <a:pos x="T0" y="T1"/>
                </a:cxn>
                <a:cxn ang="0">
                  <a:pos x="T2" y="T3"/>
                </a:cxn>
                <a:cxn ang="0">
                  <a:pos x="T4" y="T5"/>
                </a:cxn>
                <a:cxn ang="0">
                  <a:pos x="T6" y="T7"/>
                </a:cxn>
                <a:cxn ang="0">
                  <a:pos x="T8" y="T9"/>
                </a:cxn>
                <a:cxn ang="0">
                  <a:pos x="T10" y="T11"/>
                </a:cxn>
              </a:cxnLst>
              <a:rect l="0" t="0" r="r" b="b"/>
              <a:pathLst>
                <a:path w="631" h="93">
                  <a:moveTo>
                    <a:pt x="16" y="0"/>
                  </a:moveTo>
                  <a:lnTo>
                    <a:pt x="631" y="0"/>
                  </a:lnTo>
                  <a:lnTo>
                    <a:pt x="631" y="93"/>
                  </a:lnTo>
                  <a:lnTo>
                    <a:pt x="0" y="93"/>
                  </a:lnTo>
                  <a:lnTo>
                    <a:pt x="16" y="0"/>
                  </a:lnTo>
                  <a:lnTo>
                    <a:pt x="16"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1" name="Freeform 189"/>
            <p:cNvSpPr>
              <a:spLocks/>
            </p:cNvSpPr>
            <p:nvPr/>
          </p:nvSpPr>
          <p:spPr bwMode="auto">
            <a:xfrm>
              <a:off x="3473" y="3136"/>
              <a:ext cx="454" cy="1084"/>
            </a:xfrm>
            <a:custGeom>
              <a:avLst/>
              <a:gdLst>
                <a:gd name="T0" fmla="*/ 0 w 413"/>
                <a:gd name="T1" fmla="*/ 829 h 1566"/>
                <a:gd name="T2" fmla="*/ 0 w 413"/>
                <a:gd name="T3" fmla="*/ 0 h 1566"/>
                <a:gd name="T4" fmla="*/ 413 w 413"/>
                <a:gd name="T5" fmla="*/ 0 h 1566"/>
                <a:gd name="T6" fmla="*/ 413 w 413"/>
                <a:gd name="T7" fmla="*/ 1566 h 1566"/>
                <a:gd name="T8" fmla="*/ 311 w 413"/>
                <a:gd name="T9" fmla="*/ 1566 h 1566"/>
                <a:gd name="T10" fmla="*/ 311 w 413"/>
                <a:gd name="T11" fmla="*/ 81 h 1566"/>
                <a:gd name="T12" fmla="*/ 77 w 413"/>
                <a:gd name="T13" fmla="*/ 81 h 1566"/>
                <a:gd name="T14" fmla="*/ 77 w 413"/>
                <a:gd name="T15" fmla="*/ 829 h 1566"/>
                <a:gd name="T16" fmla="*/ 0 w 413"/>
                <a:gd name="T17" fmla="*/ 829 h 1566"/>
                <a:gd name="T18" fmla="*/ 0 w 413"/>
                <a:gd name="T19" fmla="*/ 82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1566">
                  <a:moveTo>
                    <a:pt x="0" y="829"/>
                  </a:moveTo>
                  <a:lnTo>
                    <a:pt x="0" y="0"/>
                  </a:lnTo>
                  <a:lnTo>
                    <a:pt x="413" y="0"/>
                  </a:lnTo>
                  <a:lnTo>
                    <a:pt x="413" y="1566"/>
                  </a:lnTo>
                  <a:lnTo>
                    <a:pt x="311" y="1566"/>
                  </a:lnTo>
                  <a:lnTo>
                    <a:pt x="311" y="81"/>
                  </a:lnTo>
                  <a:lnTo>
                    <a:pt x="77" y="81"/>
                  </a:lnTo>
                  <a:lnTo>
                    <a:pt x="77" y="829"/>
                  </a:lnTo>
                  <a:lnTo>
                    <a:pt x="0" y="829"/>
                  </a:lnTo>
                  <a:lnTo>
                    <a:pt x="0" y="8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2" name="Freeform 190"/>
            <p:cNvSpPr>
              <a:spLocks/>
            </p:cNvSpPr>
            <p:nvPr/>
          </p:nvSpPr>
          <p:spPr bwMode="auto">
            <a:xfrm>
              <a:off x="4109" y="3176"/>
              <a:ext cx="470" cy="32"/>
            </a:xfrm>
            <a:custGeom>
              <a:avLst/>
              <a:gdLst>
                <a:gd name="T0" fmla="*/ 0 w 428"/>
                <a:gd name="T1" fmla="*/ 0 h 45"/>
                <a:gd name="T2" fmla="*/ 428 w 428"/>
                <a:gd name="T3" fmla="*/ 0 h 45"/>
                <a:gd name="T4" fmla="*/ 428 w 428"/>
                <a:gd name="T5" fmla="*/ 45 h 45"/>
                <a:gd name="T6" fmla="*/ 27 w 428"/>
                <a:gd name="T7" fmla="*/ 45 h 45"/>
                <a:gd name="T8" fmla="*/ 0 w 428"/>
                <a:gd name="T9" fmla="*/ 0 h 45"/>
                <a:gd name="T10" fmla="*/ 0 w 428"/>
                <a:gd name="T11" fmla="*/ 0 h 45"/>
              </a:gdLst>
              <a:ahLst/>
              <a:cxnLst>
                <a:cxn ang="0">
                  <a:pos x="T0" y="T1"/>
                </a:cxn>
                <a:cxn ang="0">
                  <a:pos x="T2" y="T3"/>
                </a:cxn>
                <a:cxn ang="0">
                  <a:pos x="T4" y="T5"/>
                </a:cxn>
                <a:cxn ang="0">
                  <a:pos x="T6" y="T7"/>
                </a:cxn>
                <a:cxn ang="0">
                  <a:pos x="T8" y="T9"/>
                </a:cxn>
                <a:cxn ang="0">
                  <a:pos x="T10" y="T11"/>
                </a:cxn>
              </a:cxnLst>
              <a:rect l="0" t="0" r="r" b="b"/>
              <a:pathLst>
                <a:path w="428" h="45">
                  <a:moveTo>
                    <a:pt x="0" y="0"/>
                  </a:moveTo>
                  <a:lnTo>
                    <a:pt x="428" y="0"/>
                  </a:lnTo>
                  <a:lnTo>
                    <a:pt x="428" y="45"/>
                  </a:lnTo>
                  <a:lnTo>
                    <a:pt x="27" y="4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3" name="Freeform 191"/>
            <p:cNvSpPr>
              <a:spLocks/>
            </p:cNvSpPr>
            <p:nvPr/>
          </p:nvSpPr>
          <p:spPr bwMode="auto">
            <a:xfrm>
              <a:off x="4172" y="3245"/>
              <a:ext cx="379" cy="36"/>
            </a:xfrm>
            <a:custGeom>
              <a:avLst/>
              <a:gdLst>
                <a:gd name="T0" fmla="*/ 0 w 344"/>
                <a:gd name="T1" fmla="*/ 0 h 52"/>
                <a:gd name="T2" fmla="*/ 344 w 344"/>
                <a:gd name="T3" fmla="*/ 0 h 52"/>
                <a:gd name="T4" fmla="*/ 289 w 344"/>
                <a:gd name="T5" fmla="*/ 52 h 52"/>
                <a:gd name="T6" fmla="*/ 42 w 344"/>
                <a:gd name="T7" fmla="*/ 52 h 52"/>
                <a:gd name="T8" fmla="*/ 0 w 344"/>
                <a:gd name="T9" fmla="*/ 0 h 52"/>
                <a:gd name="T10" fmla="*/ 0 w 344"/>
                <a:gd name="T11" fmla="*/ 0 h 52"/>
              </a:gdLst>
              <a:ahLst/>
              <a:cxnLst>
                <a:cxn ang="0">
                  <a:pos x="T0" y="T1"/>
                </a:cxn>
                <a:cxn ang="0">
                  <a:pos x="T2" y="T3"/>
                </a:cxn>
                <a:cxn ang="0">
                  <a:pos x="T4" y="T5"/>
                </a:cxn>
                <a:cxn ang="0">
                  <a:pos x="T6" y="T7"/>
                </a:cxn>
                <a:cxn ang="0">
                  <a:pos x="T8" y="T9"/>
                </a:cxn>
                <a:cxn ang="0">
                  <a:pos x="T10" y="T11"/>
                </a:cxn>
              </a:cxnLst>
              <a:rect l="0" t="0" r="r" b="b"/>
              <a:pathLst>
                <a:path w="344" h="52">
                  <a:moveTo>
                    <a:pt x="0" y="0"/>
                  </a:moveTo>
                  <a:lnTo>
                    <a:pt x="344" y="0"/>
                  </a:lnTo>
                  <a:lnTo>
                    <a:pt x="289" y="52"/>
                  </a:lnTo>
                  <a:lnTo>
                    <a:pt x="42" y="5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4" name="Freeform 192"/>
            <p:cNvSpPr>
              <a:spLocks/>
            </p:cNvSpPr>
            <p:nvPr/>
          </p:nvSpPr>
          <p:spPr bwMode="auto">
            <a:xfrm>
              <a:off x="4191"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5" name="Freeform 193"/>
            <p:cNvSpPr>
              <a:spLocks/>
            </p:cNvSpPr>
            <p:nvPr/>
          </p:nvSpPr>
          <p:spPr bwMode="auto">
            <a:xfrm>
              <a:off x="4332"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6" name="Freeform 194"/>
            <p:cNvSpPr>
              <a:spLocks/>
            </p:cNvSpPr>
            <p:nvPr/>
          </p:nvSpPr>
          <p:spPr bwMode="auto">
            <a:xfrm>
              <a:off x="4473" y="344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7" name="Freeform 195"/>
            <p:cNvSpPr>
              <a:spLocks/>
            </p:cNvSpPr>
            <p:nvPr/>
          </p:nvSpPr>
          <p:spPr bwMode="auto">
            <a:xfrm>
              <a:off x="4184" y="3573"/>
              <a:ext cx="95" cy="91"/>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8" name="Freeform 196"/>
            <p:cNvSpPr>
              <a:spLocks/>
            </p:cNvSpPr>
            <p:nvPr/>
          </p:nvSpPr>
          <p:spPr bwMode="auto">
            <a:xfrm>
              <a:off x="4327"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89" name="Freeform 197"/>
            <p:cNvSpPr>
              <a:spLocks/>
            </p:cNvSpPr>
            <p:nvPr/>
          </p:nvSpPr>
          <p:spPr bwMode="auto">
            <a:xfrm>
              <a:off x="4468"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0" name="Freeform 198"/>
            <p:cNvSpPr>
              <a:spLocks/>
            </p:cNvSpPr>
            <p:nvPr/>
          </p:nvSpPr>
          <p:spPr bwMode="auto">
            <a:xfrm>
              <a:off x="4191"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1" name="Freeform 199"/>
            <p:cNvSpPr>
              <a:spLocks/>
            </p:cNvSpPr>
            <p:nvPr/>
          </p:nvSpPr>
          <p:spPr bwMode="auto">
            <a:xfrm>
              <a:off x="4332"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2" name="Freeform 200"/>
            <p:cNvSpPr>
              <a:spLocks/>
            </p:cNvSpPr>
            <p:nvPr/>
          </p:nvSpPr>
          <p:spPr bwMode="auto">
            <a:xfrm>
              <a:off x="4473" y="3711"/>
              <a:ext cx="94" cy="92"/>
            </a:xfrm>
            <a:custGeom>
              <a:avLst/>
              <a:gdLst>
                <a:gd name="T0" fmla="*/ 0 w 86"/>
                <a:gd name="T1" fmla="*/ 133 h 133"/>
                <a:gd name="T2" fmla="*/ 86 w 86"/>
                <a:gd name="T3" fmla="*/ 133 h 133"/>
                <a:gd name="T4" fmla="*/ 86 w 86"/>
                <a:gd name="T5" fmla="*/ 0 h 133"/>
                <a:gd name="T6" fmla="*/ 0 w 86"/>
                <a:gd name="T7" fmla="*/ 0 h 133"/>
                <a:gd name="T8" fmla="*/ 0 w 86"/>
                <a:gd name="T9" fmla="*/ 133 h 133"/>
                <a:gd name="T10" fmla="*/ 0 w 86"/>
                <a:gd name="T11" fmla="*/ 133 h 133"/>
              </a:gdLst>
              <a:ahLst/>
              <a:cxnLst>
                <a:cxn ang="0">
                  <a:pos x="T0" y="T1"/>
                </a:cxn>
                <a:cxn ang="0">
                  <a:pos x="T2" y="T3"/>
                </a:cxn>
                <a:cxn ang="0">
                  <a:pos x="T4" y="T5"/>
                </a:cxn>
                <a:cxn ang="0">
                  <a:pos x="T6" y="T7"/>
                </a:cxn>
                <a:cxn ang="0">
                  <a:pos x="T8" y="T9"/>
                </a:cxn>
                <a:cxn ang="0">
                  <a:pos x="T10" y="T11"/>
                </a:cxn>
              </a:cxnLst>
              <a:rect l="0" t="0" r="r" b="b"/>
              <a:pathLst>
                <a:path w="86" h="133">
                  <a:moveTo>
                    <a:pt x="0" y="133"/>
                  </a:moveTo>
                  <a:lnTo>
                    <a:pt x="86" y="133"/>
                  </a:lnTo>
                  <a:lnTo>
                    <a:pt x="86" y="0"/>
                  </a:lnTo>
                  <a:lnTo>
                    <a:pt x="0" y="0"/>
                  </a:lnTo>
                  <a:lnTo>
                    <a:pt x="0" y="133"/>
                  </a:lnTo>
                  <a:lnTo>
                    <a:pt x="0" y="13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3" name="Freeform 201"/>
            <p:cNvSpPr>
              <a:spLocks/>
            </p:cNvSpPr>
            <p:nvPr/>
          </p:nvSpPr>
          <p:spPr bwMode="auto">
            <a:xfrm>
              <a:off x="4191"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4" name="Freeform 202"/>
            <p:cNvSpPr>
              <a:spLocks/>
            </p:cNvSpPr>
            <p:nvPr/>
          </p:nvSpPr>
          <p:spPr bwMode="auto">
            <a:xfrm>
              <a:off x="4332"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5" name="Freeform 203"/>
            <p:cNvSpPr>
              <a:spLocks/>
            </p:cNvSpPr>
            <p:nvPr/>
          </p:nvSpPr>
          <p:spPr bwMode="auto">
            <a:xfrm>
              <a:off x="4473" y="3841"/>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6" name="Freeform 204"/>
            <p:cNvSpPr>
              <a:spLocks/>
            </p:cNvSpPr>
            <p:nvPr/>
          </p:nvSpPr>
          <p:spPr bwMode="auto">
            <a:xfrm>
              <a:off x="4191"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7" name="Freeform 205"/>
            <p:cNvSpPr>
              <a:spLocks/>
            </p:cNvSpPr>
            <p:nvPr/>
          </p:nvSpPr>
          <p:spPr bwMode="auto">
            <a:xfrm>
              <a:off x="4332"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8" name="Freeform 206"/>
            <p:cNvSpPr>
              <a:spLocks/>
            </p:cNvSpPr>
            <p:nvPr/>
          </p:nvSpPr>
          <p:spPr bwMode="auto">
            <a:xfrm>
              <a:off x="4473" y="3989"/>
              <a:ext cx="94" cy="92"/>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999" name="Freeform 207"/>
            <p:cNvSpPr>
              <a:spLocks/>
            </p:cNvSpPr>
            <p:nvPr/>
          </p:nvSpPr>
          <p:spPr bwMode="auto">
            <a:xfrm>
              <a:off x="4191"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0" name="Freeform 208"/>
            <p:cNvSpPr>
              <a:spLocks/>
            </p:cNvSpPr>
            <p:nvPr/>
          </p:nvSpPr>
          <p:spPr bwMode="auto">
            <a:xfrm>
              <a:off x="4332"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1" name="Freeform 209"/>
            <p:cNvSpPr>
              <a:spLocks/>
            </p:cNvSpPr>
            <p:nvPr/>
          </p:nvSpPr>
          <p:spPr bwMode="auto">
            <a:xfrm>
              <a:off x="4473" y="413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2" name="Freeform 210"/>
            <p:cNvSpPr>
              <a:spLocks/>
            </p:cNvSpPr>
            <p:nvPr/>
          </p:nvSpPr>
          <p:spPr bwMode="auto">
            <a:xfrm>
              <a:off x="2545" y="2891"/>
              <a:ext cx="746" cy="1329"/>
            </a:xfrm>
            <a:custGeom>
              <a:avLst/>
              <a:gdLst>
                <a:gd name="T0" fmla="*/ 679 w 679"/>
                <a:gd name="T1" fmla="*/ 1190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3 w 679"/>
                <a:gd name="T13" fmla="*/ 89 h 1922"/>
                <a:gd name="T14" fmla="*/ 593 w 679"/>
                <a:gd name="T15" fmla="*/ 1185 h 1922"/>
                <a:gd name="T16" fmla="*/ 679 w 679"/>
                <a:gd name="T17" fmla="*/ 1190 h 1922"/>
                <a:gd name="T18" fmla="*/ 679 w 679"/>
                <a:gd name="T19" fmla="*/ 119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0"/>
                  </a:moveTo>
                  <a:lnTo>
                    <a:pt x="679" y="0"/>
                  </a:lnTo>
                  <a:lnTo>
                    <a:pt x="0" y="0"/>
                  </a:lnTo>
                  <a:lnTo>
                    <a:pt x="0" y="1922"/>
                  </a:lnTo>
                  <a:lnTo>
                    <a:pt x="106" y="1922"/>
                  </a:lnTo>
                  <a:lnTo>
                    <a:pt x="106" y="89"/>
                  </a:lnTo>
                  <a:lnTo>
                    <a:pt x="593" y="89"/>
                  </a:lnTo>
                  <a:lnTo>
                    <a:pt x="593" y="1185"/>
                  </a:lnTo>
                  <a:lnTo>
                    <a:pt x="679" y="1190"/>
                  </a:lnTo>
                  <a:lnTo>
                    <a:pt x="679" y="11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3" name="Freeform 211"/>
            <p:cNvSpPr>
              <a:spLocks/>
            </p:cNvSpPr>
            <p:nvPr/>
          </p:nvSpPr>
          <p:spPr bwMode="auto">
            <a:xfrm>
              <a:off x="2980" y="2916"/>
              <a:ext cx="118" cy="794"/>
            </a:xfrm>
            <a:custGeom>
              <a:avLst/>
              <a:gdLst>
                <a:gd name="T0" fmla="*/ 0 w 107"/>
                <a:gd name="T1" fmla="*/ 0 h 1149"/>
                <a:gd name="T2" fmla="*/ 0 w 107"/>
                <a:gd name="T3" fmla="*/ 1149 h 1149"/>
                <a:gd name="T4" fmla="*/ 107 w 107"/>
                <a:gd name="T5" fmla="*/ 1149 h 1149"/>
                <a:gd name="T6" fmla="*/ 107 w 107"/>
                <a:gd name="T7" fmla="*/ 6 h 1149"/>
                <a:gd name="T8" fmla="*/ 0 w 107"/>
                <a:gd name="T9" fmla="*/ 0 h 1149"/>
                <a:gd name="T10" fmla="*/ 0 w 107"/>
                <a:gd name="T11" fmla="*/ 0 h 1149"/>
              </a:gdLst>
              <a:ahLst/>
              <a:cxnLst>
                <a:cxn ang="0">
                  <a:pos x="T0" y="T1"/>
                </a:cxn>
                <a:cxn ang="0">
                  <a:pos x="T2" y="T3"/>
                </a:cxn>
                <a:cxn ang="0">
                  <a:pos x="T4" y="T5"/>
                </a:cxn>
                <a:cxn ang="0">
                  <a:pos x="T6" y="T7"/>
                </a:cxn>
                <a:cxn ang="0">
                  <a:pos x="T8" y="T9"/>
                </a:cxn>
                <a:cxn ang="0">
                  <a:pos x="T10" y="T11"/>
                </a:cxn>
              </a:cxnLst>
              <a:rect l="0" t="0" r="r" b="b"/>
              <a:pathLst>
                <a:path w="107" h="1149">
                  <a:moveTo>
                    <a:pt x="0" y="0"/>
                  </a:moveTo>
                  <a:lnTo>
                    <a:pt x="0" y="1149"/>
                  </a:lnTo>
                  <a:lnTo>
                    <a:pt x="107" y="1149"/>
                  </a:lnTo>
                  <a:lnTo>
                    <a:pt x="107" y="6"/>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4" name="Freeform 212"/>
            <p:cNvSpPr>
              <a:spLocks/>
            </p:cNvSpPr>
            <p:nvPr/>
          </p:nvSpPr>
          <p:spPr bwMode="auto">
            <a:xfrm>
              <a:off x="894" y="3129"/>
              <a:ext cx="1235" cy="1091"/>
            </a:xfrm>
            <a:custGeom>
              <a:avLst/>
              <a:gdLst>
                <a:gd name="T0" fmla="*/ 0 w 1123"/>
                <a:gd name="T1" fmla="*/ 0 h 1578"/>
                <a:gd name="T2" fmla="*/ 1123 w 1123"/>
                <a:gd name="T3" fmla="*/ 6 h 1578"/>
                <a:gd name="T4" fmla="*/ 1123 w 1123"/>
                <a:gd name="T5" fmla="*/ 523 h 1578"/>
                <a:gd name="T6" fmla="*/ 1026 w 1123"/>
                <a:gd name="T7" fmla="*/ 517 h 1578"/>
                <a:gd name="T8" fmla="*/ 1026 w 1123"/>
                <a:gd name="T9" fmla="*/ 78 h 1578"/>
                <a:gd name="T10" fmla="*/ 118 w 1123"/>
                <a:gd name="T11" fmla="*/ 78 h 1578"/>
                <a:gd name="T12" fmla="*/ 118 w 1123"/>
                <a:gd name="T13" fmla="*/ 1578 h 1578"/>
                <a:gd name="T14" fmla="*/ 5 w 1123"/>
                <a:gd name="T15" fmla="*/ 1578 h 1578"/>
                <a:gd name="T16" fmla="*/ 0 w 1123"/>
                <a:gd name="T17" fmla="*/ 0 h 1578"/>
                <a:gd name="T18" fmla="*/ 0 w 1123"/>
                <a:gd name="T19" fmla="*/ 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578">
                  <a:moveTo>
                    <a:pt x="0" y="0"/>
                  </a:moveTo>
                  <a:lnTo>
                    <a:pt x="1123" y="6"/>
                  </a:lnTo>
                  <a:lnTo>
                    <a:pt x="1123" y="523"/>
                  </a:lnTo>
                  <a:lnTo>
                    <a:pt x="1026" y="517"/>
                  </a:lnTo>
                  <a:lnTo>
                    <a:pt x="1026" y="78"/>
                  </a:lnTo>
                  <a:lnTo>
                    <a:pt x="118" y="78"/>
                  </a:lnTo>
                  <a:lnTo>
                    <a:pt x="118" y="1578"/>
                  </a:lnTo>
                  <a:lnTo>
                    <a:pt x="5" y="15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5" name="Freeform 213"/>
            <p:cNvSpPr>
              <a:spLocks/>
            </p:cNvSpPr>
            <p:nvPr/>
          </p:nvSpPr>
          <p:spPr bwMode="auto">
            <a:xfrm>
              <a:off x="952" y="3240"/>
              <a:ext cx="1100" cy="54"/>
            </a:xfrm>
            <a:custGeom>
              <a:avLst/>
              <a:gdLst>
                <a:gd name="T0" fmla="*/ 0 w 1000"/>
                <a:gd name="T1" fmla="*/ 0 h 78"/>
                <a:gd name="T2" fmla="*/ 1000 w 1000"/>
                <a:gd name="T3" fmla="*/ 0 h 78"/>
                <a:gd name="T4" fmla="*/ 1000 w 1000"/>
                <a:gd name="T5" fmla="*/ 78 h 78"/>
                <a:gd name="T6" fmla="*/ 0 w 1000"/>
                <a:gd name="T7" fmla="*/ 78 h 78"/>
                <a:gd name="T8" fmla="*/ 0 w 1000"/>
                <a:gd name="T9" fmla="*/ 0 h 78"/>
                <a:gd name="T10" fmla="*/ 0 w 1000"/>
                <a:gd name="T11" fmla="*/ 0 h 78"/>
              </a:gdLst>
              <a:ahLst/>
              <a:cxnLst>
                <a:cxn ang="0">
                  <a:pos x="T0" y="T1"/>
                </a:cxn>
                <a:cxn ang="0">
                  <a:pos x="T2" y="T3"/>
                </a:cxn>
                <a:cxn ang="0">
                  <a:pos x="T4" y="T5"/>
                </a:cxn>
                <a:cxn ang="0">
                  <a:pos x="T6" y="T7"/>
                </a:cxn>
                <a:cxn ang="0">
                  <a:pos x="T8" y="T9"/>
                </a:cxn>
                <a:cxn ang="0">
                  <a:pos x="T10" y="T11"/>
                </a:cxn>
              </a:cxnLst>
              <a:rect l="0" t="0" r="r" b="b"/>
              <a:pathLst>
                <a:path w="1000" h="78">
                  <a:moveTo>
                    <a:pt x="0" y="0"/>
                  </a:moveTo>
                  <a:lnTo>
                    <a:pt x="1000" y="0"/>
                  </a:lnTo>
                  <a:lnTo>
                    <a:pt x="1000"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6" name="Freeform 214"/>
            <p:cNvSpPr>
              <a:spLocks/>
            </p:cNvSpPr>
            <p:nvPr/>
          </p:nvSpPr>
          <p:spPr bwMode="auto">
            <a:xfrm>
              <a:off x="958" y="3339"/>
              <a:ext cx="1101" cy="54"/>
            </a:xfrm>
            <a:custGeom>
              <a:avLst/>
              <a:gdLst>
                <a:gd name="T0" fmla="*/ 0 w 1001"/>
                <a:gd name="T1" fmla="*/ 0 h 78"/>
                <a:gd name="T2" fmla="*/ 1001 w 1001"/>
                <a:gd name="T3" fmla="*/ 0 h 78"/>
                <a:gd name="T4" fmla="*/ 1001 w 1001"/>
                <a:gd name="T5" fmla="*/ 78 h 78"/>
                <a:gd name="T6" fmla="*/ 0 w 1001"/>
                <a:gd name="T7" fmla="*/ 78 h 78"/>
                <a:gd name="T8" fmla="*/ 0 w 1001"/>
                <a:gd name="T9" fmla="*/ 0 h 78"/>
                <a:gd name="T10" fmla="*/ 0 w 1001"/>
                <a:gd name="T11" fmla="*/ 0 h 78"/>
              </a:gdLst>
              <a:ahLst/>
              <a:cxnLst>
                <a:cxn ang="0">
                  <a:pos x="T0" y="T1"/>
                </a:cxn>
                <a:cxn ang="0">
                  <a:pos x="T2" y="T3"/>
                </a:cxn>
                <a:cxn ang="0">
                  <a:pos x="T4" y="T5"/>
                </a:cxn>
                <a:cxn ang="0">
                  <a:pos x="T6" y="T7"/>
                </a:cxn>
                <a:cxn ang="0">
                  <a:pos x="T8" y="T9"/>
                </a:cxn>
                <a:cxn ang="0">
                  <a:pos x="T10" y="T11"/>
                </a:cxn>
              </a:cxnLst>
              <a:rect l="0" t="0" r="r" b="b"/>
              <a:pathLst>
                <a:path w="1001" h="78">
                  <a:moveTo>
                    <a:pt x="0" y="0"/>
                  </a:moveTo>
                  <a:lnTo>
                    <a:pt x="1001" y="0"/>
                  </a:lnTo>
                  <a:lnTo>
                    <a:pt x="1001"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7" name="Freeform 215"/>
            <p:cNvSpPr>
              <a:spLocks/>
            </p:cNvSpPr>
            <p:nvPr/>
          </p:nvSpPr>
          <p:spPr bwMode="auto">
            <a:xfrm>
              <a:off x="966" y="3436"/>
              <a:ext cx="1098" cy="54"/>
            </a:xfrm>
            <a:custGeom>
              <a:avLst/>
              <a:gdLst>
                <a:gd name="T0" fmla="*/ 0 w 999"/>
                <a:gd name="T1" fmla="*/ 0 h 78"/>
                <a:gd name="T2" fmla="*/ 999 w 999"/>
                <a:gd name="T3" fmla="*/ 0 h 78"/>
                <a:gd name="T4" fmla="*/ 999 w 999"/>
                <a:gd name="T5" fmla="*/ 78 h 78"/>
                <a:gd name="T6" fmla="*/ 0 w 999"/>
                <a:gd name="T7" fmla="*/ 78 h 78"/>
                <a:gd name="T8" fmla="*/ 0 w 999"/>
                <a:gd name="T9" fmla="*/ 0 h 78"/>
                <a:gd name="T10" fmla="*/ 0 w 999"/>
                <a:gd name="T11" fmla="*/ 0 h 78"/>
              </a:gdLst>
              <a:ahLst/>
              <a:cxnLst>
                <a:cxn ang="0">
                  <a:pos x="T0" y="T1"/>
                </a:cxn>
                <a:cxn ang="0">
                  <a:pos x="T2" y="T3"/>
                </a:cxn>
                <a:cxn ang="0">
                  <a:pos x="T4" y="T5"/>
                </a:cxn>
                <a:cxn ang="0">
                  <a:pos x="T6" y="T7"/>
                </a:cxn>
                <a:cxn ang="0">
                  <a:pos x="T8" y="T9"/>
                </a:cxn>
                <a:cxn ang="0">
                  <a:pos x="T10" y="T11"/>
                </a:cxn>
              </a:cxnLst>
              <a:rect l="0" t="0" r="r" b="b"/>
              <a:pathLst>
                <a:path w="999" h="78">
                  <a:moveTo>
                    <a:pt x="0" y="0"/>
                  </a:moveTo>
                  <a:lnTo>
                    <a:pt x="999" y="0"/>
                  </a:lnTo>
                  <a:lnTo>
                    <a:pt x="999"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8" name="Freeform 216"/>
            <p:cNvSpPr>
              <a:spLocks/>
            </p:cNvSpPr>
            <p:nvPr/>
          </p:nvSpPr>
          <p:spPr bwMode="auto">
            <a:xfrm>
              <a:off x="2258" y="3498"/>
              <a:ext cx="223" cy="722"/>
            </a:xfrm>
            <a:custGeom>
              <a:avLst/>
              <a:gdLst>
                <a:gd name="T0" fmla="*/ 0 w 203"/>
                <a:gd name="T1" fmla="*/ 1043 h 1043"/>
                <a:gd name="T2" fmla="*/ 203 w 203"/>
                <a:gd name="T3" fmla="*/ 1043 h 1043"/>
                <a:gd name="T4" fmla="*/ 203 w 203"/>
                <a:gd name="T5" fmla="*/ 0 h 1043"/>
                <a:gd name="T6" fmla="*/ 0 w 203"/>
                <a:gd name="T7" fmla="*/ 0 h 1043"/>
                <a:gd name="T8" fmla="*/ 0 w 203"/>
                <a:gd name="T9" fmla="*/ 1043 h 1043"/>
                <a:gd name="T10" fmla="*/ 0 w 203"/>
                <a:gd name="T11" fmla="*/ 1043 h 1043"/>
              </a:gdLst>
              <a:ahLst/>
              <a:cxnLst>
                <a:cxn ang="0">
                  <a:pos x="T0" y="T1"/>
                </a:cxn>
                <a:cxn ang="0">
                  <a:pos x="T2" y="T3"/>
                </a:cxn>
                <a:cxn ang="0">
                  <a:pos x="T4" y="T5"/>
                </a:cxn>
                <a:cxn ang="0">
                  <a:pos x="T6" y="T7"/>
                </a:cxn>
                <a:cxn ang="0">
                  <a:pos x="T8" y="T9"/>
                </a:cxn>
                <a:cxn ang="0">
                  <a:pos x="T10" y="T11"/>
                </a:cxn>
              </a:cxnLst>
              <a:rect l="0" t="0" r="r" b="b"/>
              <a:pathLst>
                <a:path w="203" h="1043">
                  <a:moveTo>
                    <a:pt x="0" y="1043"/>
                  </a:moveTo>
                  <a:lnTo>
                    <a:pt x="203" y="1043"/>
                  </a:lnTo>
                  <a:lnTo>
                    <a:pt x="203" y="0"/>
                  </a:lnTo>
                  <a:lnTo>
                    <a:pt x="0" y="0"/>
                  </a:lnTo>
                  <a:lnTo>
                    <a:pt x="0" y="1043"/>
                  </a:lnTo>
                  <a:lnTo>
                    <a:pt x="0" y="104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09" name="Freeform 217"/>
            <p:cNvSpPr>
              <a:spLocks/>
            </p:cNvSpPr>
            <p:nvPr/>
          </p:nvSpPr>
          <p:spPr bwMode="auto">
            <a:xfrm>
              <a:off x="2069" y="354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0" name="Freeform 218"/>
            <p:cNvSpPr>
              <a:spLocks/>
            </p:cNvSpPr>
            <p:nvPr/>
          </p:nvSpPr>
          <p:spPr bwMode="auto">
            <a:xfrm>
              <a:off x="2069" y="3692"/>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1" name="Freeform 219"/>
            <p:cNvSpPr>
              <a:spLocks/>
            </p:cNvSpPr>
            <p:nvPr/>
          </p:nvSpPr>
          <p:spPr bwMode="auto">
            <a:xfrm>
              <a:off x="2069"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2" name="Freeform 220"/>
            <p:cNvSpPr>
              <a:spLocks/>
            </p:cNvSpPr>
            <p:nvPr/>
          </p:nvSpPr>
          <p:spPr bwMode="auto">
            <a:xfrm>
              <a:off x="1887"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3" name="Freeform 221"/>
            <p:cNvSpPr>
              <a:spLocks/>
            </p:cNvSpPr>
            <p:nvPr/>
          </p:nvSpPr>
          <p:spPr bwMode="auto">
            <a:xfrm>
              <a:off x="1695"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4" name="Freeform 222"/>
            <p:cNvSpPr>
              <a:spLocks/>
            </p:cNvSpPr>
            <p:nvPr/>
          </p:nvSpPr>
          <p:spPr bwMode="auto">
            <a:xfrm>
              <a:off x="1493"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5" name="Freeform 223"/>
            <p:cNvSpPr>
              <a:spLocks/>
            </p:cNvSpPr>
            <p:nvPr/>
          </p:nvSpPr>
          <p:spPr bwMode="auto">
            <a:xfrm>
              <a:off x="1308"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6" name="Freeform 224"/>
            <p:cNvSpPr>
              <a:spLocks/>
            </p:cNvSpPr>
            <p:nvPr/>
          </p:nvSpPr>
          <p:spPr bwMode="auto">
            <a:xfrm>
              <a:off x="1106"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7" name="Freeform 225"/>
            <p:cNvSpPr>
              <a:spLocks/>
            </p:cNvSpPr>
            <p:nvPr/>
          </p:nvSpPr>
          <p:spPr bwMode="auto">
            <a:xfrm>
              <a:off x="2069"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8" name="Freeform 226"/>
            <p:cNvSpPr>
              <a:spLocks/>
            </p:cNvSpPr>
            <p:nvPr/>
          </p:nvSpPr>
          <p:spPr bwMode="auto">
            <a:xfrm>
              <a:off x="1887"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19" name="Freeform 227"/>
            <p:cNvSpPr>
              <a:spLocks/>
            </p:cNvSpPr>
            <p:nvPr/>
          </p:nvSpPr>
          <p:spPr bwMode="auto">
            <a:xfrm>
              <a:off x="1695"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0" name="Freeform 228"/>
            <p:cNvSpPr>
              <a:spLocks/>
            </p:cNvSpPr>
            <p:nvPr/>
          </p:nvSpPr>
          <p:spPr bwMode="auto">
            <a:xfrm>
              <a:off x="1493"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1" name="Freeform 229"/>
            <p:cNvSpPr>
              <a:spLocks/>
            </p:cNvSpPr>
            <p:nvPr/>
          </p:nvSpPr>
          <p:spPr bwMode="auto">
            <a:xfrm>
              <a:off x="1308"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2" name="Freeform 230"/>
            <p:cNvSpPr>
              <a:spLocks/>
            </p:cNvSpPr>
            <p:nvPr/>
          </p:nvSpPr>
          <p:spPr bwMode="auto">
            <a:xfrm>
              <a:off x="1106"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3" name="Freeform 231"/>
            <p:cNvSpPr>
              <a:spLocks/>
            </p:cNvSpPr>
            <p:nvPr/>
          </p:nvSpPr>
          <p:spPr bwMode="auto">
            <a:xfrm>
              <a:off x="2069"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4" name="Freeform 232"/>
            <p:cNvSpPr>
              <a:spLocks/>
            </p:cNvSpPr>
            <p:nvPr/>
          </p:nvSpPr>
          <p:spPr bwMode="auto">
            <a:xfrm>
              <a:off x="1887"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5" name="Freeform 233"/>
            <p:cNvSpPr>
              <a:spLocks/>
            </p:cNvSpPr>
            <p:nvPr/>
          </p:nvSpPr>
          <p:spPr bwMode="auto">
            <a:xfrm>
              <a:off x="1695"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6" name="Freeform 234"/>
            <p:cNvSpPr>
              <a:spLocks/>
            </p:cNvSpPr>
            <p:nvPr/>
          </p:nvSpPr>
          <p:spPr bwMode="auto">
            <a:xfrm>
              <a:off x="1493"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7" name="Freeform 235"/>
            <p:cNvSpPr>
              <a:spLocks/>
            </p:cNvSpPr>
            <p:nvPr/>
          </p:nvSpPr>
          <p:spPr bwMode="auto">
            <a:xfrm>
              <a:off x="1308"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8" name="Freeform 236"/>
            <p:cNvSpPr>
              <a:spLocks/>
            </p:cNvSpPr>
            <p:nvPr/>
          </p:nvSpPr>
          <p:spPr bwMode="auto">
            <a:xfrm>
              <a:off x="1106"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29" name="Freeform 237"/>
            <p:cNvSpPr>
              <a:spLocks/>
            </p:cNvSpPr>
            <p:nvPr/>
          </p:nvSpPr>
          <p:spPr bwMode="auto">
            <a:xfrm>
              <a:off x="994" y="3541"/>
              <a:ext cx="811" cy="62"/>
            </a:xfrm>
            <a:custGeom>
              <a:avLst/>
              <a:gdLst>
                <a:gd name="T0" fmla="*/ 0 w 737"/>
                <a:gd name="T1" fmla="*/ 90 h 90"/>
                <a:gd name="T2" fmla="*/ 737 w 737"/>
                <a:gd name="T3" fmla="*/ 90 h 90"/>
                <a:gd name="T4" fmla="*/ 737 w 737"/>
                <a:gd name="T5" fmla="*/ 0 h 90"/>
                <a:gd name="T6" fmla="*/ 0 w 737"/>
                <a:gd name="T7" fmla="*/ 0 h 90"/>
                <a:gd name="T8" fmla="*/ 0 w 737"/>
                <a:gd name="T9" fmla="*/ 90 h 90"/>
                <a:gd name="T10" fmla="*/ 0 w 737"/>
                <a:gd name="T11" fmla="*/ 90 h 90"/>
              </a:gdLst>
              <a:ahLst/>
              <a:cxnLst>
                <a:cxn ang="0">
                  <a:pos x="T0" y="T1"/>
                </a:cxn>
                <a:cxn ang="0">
                  <a:pos x="T2" y="T3"/>
                </a:cxn>
                <a:cxn ang="0">
                  <a:pos x="T4" y="T5"/>
                </a:cxn>
                <a:cxn ang="0">
                  <a:pos x="T6" y="T7"/>
                </a:cxn>
                <a:cxn ang="0">
                  <a:pos x="T8" y="T9"/>
                </a:cxn>
                <a:cxn ang="0">
                  <a:pos x="T10" y="T11"/>
                </a:cxn>
              </a:cxnLst>
              <a:rect l="0" t="0" r="r" b="b"/>
              <a:pathLst>
                <a:path w="737" h="90">
                  <a:moveTo>
                    <a:pt x="0" y="90"/>
                  </a:moveTo>
                  <a:lnTo>
                    <a:pt x="737" y="90"/>
                  </a:lnTo>
                  <a:lnTo>
                    <a:pt x="737" y="0"/>
                  </a:lnTo>
                  <a:lnTo>
                    <a:pt x="0" y="0"/>
                  </a:lnTo>
                  <a:lnTo>
                    <a:pt x="0" y="90"/>
                  </a:lnTo>
                  <a:lnTo>
                    <a:pt x="0" y="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0" name="Freeform 238"/>
            <p:cNvSpPr>
              <a:spLocks/>
            </p:cNvSpPr>
            <p:nvPr/>
          </p:nvSpPr>
          <p:spPr bwMode="auto">
            <a:xfrm>
              <a:off x="977" y="3649"/>
              <a:ext cx="828" cy="58"/>
            </a:xfrm>
            <a:custGeom>
              <a:avLst/>
              <a:gdLst>
                <a:gd name="T0" fmla="*/ 0 w 753"/>
                <a:gd name="T1" fmla="*/ 84 h 84"/>
                <a:gd name="T2" fmla="*/ 753 w 753"/>
                <a:gd name="T3" fmla="*/ 84 h 84"/>
                <a:gd name="T4" fmla="*/ 753 w 753"/>
                <a:gd name="T5" fmla="*/ 0 h 84"/>
                <a:gd name="T6" fmla="*/ 0 w 753"/>
                <a:gd name="T7" fmla="*/ 0 h 84"/>
                <a:gd name="T8" fmla="*/ 0 w 753"/>
                <a:gd name="T9" fmla="*/ 84 h 84"/>
                <a:gd name="T10" fmla="*/ 0 w 753"/>
                <a:gd name="T11" fmla="*/ 84 h 84"/>
              </a:gdLst>
              <a:ahLst/>
              <a:cxnLst>
                <a:cxn ang="0">
                  <a:pos x="T0" y="T1"/>
                </a:cxn>
                <a:cxn ang="0">
                  <a:pos x="T2" y="T3"/>
                </a:cxn>
                <a:cxn ang="0">
                  <a:pos x="T4" y="T5"/>
                </a:cxn>
                <a:cxn ang="0">
                  <a:pos x="T6" y="T7"/>
                </a:cxn>
                <a:cxn ang="0">
                  <a:pos x="T8" y="T9"/>
                </a:cxn>
                <a:cxn ang="0">
                  <a:pos x="T10" y="T11"/>
                </a:cxn>
              </a:cxnLst>
              <a:rect l="0" t="0" r="r" b="b"/>
              <a:pathLst>
                <a:path w="753" h="84">
                  <a:moveTo>
                    <a:pt x="0" y="84"/>
                  </a:moveTo>
                  <a:lnTo>
                    <a:pt x="753" y="84"/>
                  </a:lnTo>
                  <a:lnTo>
                    <a:pt x="753" y="0"/>
                  </a:lnTo>
                  <a:lnTo>
                    <a:pt x="0" y="0"/>
                  </a:lnTo>
                  <a:lnTo>
                    <a:pt x="0" y="84"/>
                  </a:lnTo>
                  <a:lnTo>
                    <a:pt x="0" y="8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1" name="Freeform 239"/>
            <p:cNvSpPr>
              <a:spLocks/>
            </p:cNvSpPr>
            <p:nvPr/>
          </p:nvSpPr>
          <p:spPr bwMode="auto">
            <a:xfrm>
              <a:off x="1887" y="354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2" name="Freeform 240"/>
            <p:cNvSpPr>
              <a:spLocks/>
            </p:cNvSpPr>
            <p:nvPr/>
          </p:nvSpPr>
          <p:spPr bwMode="auto">
            <a:xfrm>
              <a:off x="1889" y="3691"/>
              <a:ext cx="89" cy="84"/>
            </a:xfrm>
            <a:custGeom>
              <a:avLst/>
              <a:gdLst>
                <a:gd name="T0" fmla="*/ 0 w 81"/>
                <a:gd name="T1" fmla="*/ 124 h 124"/>
                <a:gd name="T2" fmla="*/ 81 w 81"/>
                <a:gd name="T3" fmla="*/ 124 h 124"/>
                <a:gd name="T4" fmla="*/ 81 w 81"/>
                <a:gd name="T5" fmla="*/ 0 h 124"/>
                <a:gd name="T6" fmla="*/ 0 w 81"/>
                <a:gd name="T7" fmla="*/ 0 h 124"/>
                <a:gd name="T8" fmla="*/ 0 w 81"/>
                <a:gd name="T9" fmla="*/ 124 h 124"/>
                <a:gd name="T10" fmla="*/ 0 w 81"/>
                <a:gd name="T11" fmla="*/ 124 h 124"/>
              </a:gdLst>
              <a:ahLst/>
              <a:cxnLst>
                <a:cxn ang="0">
                  <a:pos x="T0" y="T1"/>
                </a:cxn>
                <a:cxn ang="0">
                  <a:pos x="T2" y="T3"/>
                </a:cxn>
                <a:cxn ang="0">
                  <a:pos x="T4" y="T5"/>
                </a:cxn>
                <a:cxn ang="0">
                  <a:pos x="T6" y="T7"/>
                </a:cxn>
                <a:cxn ang="0">
                  <a:pos x="T8" y="T9"/>
                </a:cxn>
                <a:cxn ang="0">
                  <a:pos x="T10" y="T11"/>
                </a:cxn>
              </a:cxnLst>
              <a:rect l="0" t="0" r="r" b="b"/>
              <a:pathLst>
                <a:path w="81" h="124">
                  <a:moveTo>
                    <a:pt x="0" y="124"/>
                  </a:moveTo>
                  <a:lnTo>
                    <a:pt x="81" y="124"/>
                  </a:lnTo>
                  <a:lnTo>
                    <a:pt x="81" y="0"/>
                  </a:lnTo>
                  <a:lnTo>
                    <a:pt x="0" y="0"/>
                  </a:lnTo>
                  <a:lnTo>
                    <a:pt x="0" y="124"/>
                  </a:lnTo>
                  <a:lnTo>
                    <a:pt x="0" y="12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3" name="Freeform 241"/>
            <p:cNvSpPr>
              <a:spLocks/>
            </p:cNvSpPr>
            <p:nvPr/>
          </p:nvSpPr>
          <p:spPr bwMode="auto">
            <a:xfrm>
              <a:off x="3515" y="3229"/>
              <a:ext cx="370" cy="48"/>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4" name="Freeform 242"/>
            <p:cNvSpPr>
              <a:spLocks/>
            </p:cNvSpPr>
            <p:nvPr/>
          </p:nvSpPr>
          <p:spPr bwMode="auto">
            <a:xfrm>
              <a:off x="3521" y="3313"/>
              <a:ext cx="370" cy="50"/>
            </a:xfrm>
            <a:custGeom>
              <a:avLst/>
              <a:gdLst>
                <a:gd name="T0" fmla="*/ 0 w 336"/>
                <a:gd name="T1" fmla="*/ 0 h 73"/>
                <a:gd name="T2" fmla="*/ 336 w 336"/>
                <a:gd name="T3" fmla="*/ 0 h 73"/>
                <a:gd name="T4" fmla="*/ 336 w 336"/>
                <a:gd name="T5" fmla="*/ 73 h 73"/>
                <a:gd name="T6" fmla="*/ 0 w 336"/>
                <a:gd name="T7" fmla="*/ 73 h 73"/>
                <a:gd name="T8" fmla="*/ 0 w 336"/>
                <a:gd name="T9" fmla="*/ 0 h 73"/>
                <a:gd name="T10" fmla="*/ 0 w 336"/>
                <a:gd name="T11" fmla="*/ 0 h 73"/>
              </a:gdLst>
              <a:ahLst/>
              <a:cxnLst>
                <a:cxn ang="0">
                  <a:pos x="T0" y="T1"/>
                </a:cxn>
                <a:cxn ang="0">
                  <a:pos x="T2" y="T3"/>
                </a:cxn>
                <a:cxn ang="0">
                  <a:pos x="T4" y="T5"/>
                </a:cxn>
                <a:cxn ang="0">
                  <a:pos x="T6" y="T7"/>
                </a:cxn>
                <a:cxn ang="0">
                  <a:pos x="T8" y="T9"/>
                </a:cxn>
                <a:cxn ang="0">
                  <a:pos x="T10" y="T11"/>
                </a:cxn>
              </a:cxnLst>
              <a:rect l="0" t="0" r="r" b="b"/>
              <a:pathLst>
                <a:path w="336" h="73">
                  <a:moveTo>
                    <a:pt x="0" y="0"/>
                  </a:moveTo>
                  <a:lnTo>
                    <a:pt x="336" y="0"/>
                  </a:lnTo>
                  <a:lnTo>
                    <a:pt x="336"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5" name="Freeform 243"/>
            <p:cNvSpPr>
              <a:spLocks/>
            </p:cNvSpPr>
            <p:nvPr/>
          </p:nvSpPr>
          <p:spPr bwMode="auto">
            <a:xfrm>
              <a:off x="3510" y="3401"/>
              <a:ext cx="371" cy="50"/>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6" name="Freeform 244"/>
            <p:cNvSpPr>
              <a:spLocks/>
            </p:cNvSpPr>
            <p:nvPr/>
          </p:nvSpPr>
          <p:spPr bwMode="auto">
            <a:xfrm>
              <a:off x="3515" y="3490"/>
              <a:ext cx="371"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7" name="Freeform 245"/>
            <p:cNvSpPr>
              <a:spLocks/>
            </p:cNvSpPr>
            <p:nvPr/>
          </p:nvSpPr>
          <p:spPr bwMode="auto">
            <a:xfrm>
              <a:off x="3510" y="3574"/>
              <a:ext cx="371" cy="52"/>
            </a:xfrm>
            <a:custGeom>
              <a:avLst/>
              <a:gdLst>
                <a:gd name="T0" fmla="*/ 0 w 337"/>
                <a:gd name="T1" fmla="*/ 0 h 74"/>
                <a:gd name="T2" fmla="*/ 337 w 337"/>
                <a:gd name="T3" fmla="*/ 0 h 74"/>
                <a:gd name="T4" fmla="*/ 337 w 337"/>
                <a:gd name="T5" fmla="*/ 74 h 74"/>
                <a:gd name="T6" fmla="*/ 0 w 337"/>
                <a:gd name="T7" fmla="*/ 74 h 74"/>
                <a:gd name="T8" fmla="*/ 0 w 337"/>
                <a:gd name="T9" fmla="*/ 0 h 74"/>
                <a:gd name="T10" fmla="*/ 0 w 337"/>
                <a:gd name="T11" fmla="*/ 0 h 74"/>
              </a:gdLst>
              <a:ahLst/>
              <a:cxnLst>
                <a:cxn ang="0">
                  <a:pos x="T0" y="T1"/>
                </a:cxn>
                <a:cxn ang="0">
                  <a:pos x="T2" y="T3"/>
                </a:cxn>
                <a:cxn ang="0">
                  <a:pos x="T4" y="T5"/>
                </a:cxn>
                <a:cxn ang="0">
                  <a:pos x="T6" y="T7"/>
                </a:cxn>
                <a:cxn ang="0">
                  <a:pos x="T8" y="T9"/>
                </a:cxn>
                <a:cxn ang="0">
                  <a:pos x="T10" y="T11"/>
                </a:cxn>
              </a:cxnLst>
              <a:rect l="0" t="0" r="r" b="b"/>
              <a:pathLst>
                <a:path w="337" h="74">
                  <a:moveTo>
                    <a:pt x="0" y="0"/>
                  </a:moveTo>
                  <a:lnTo>
                    <a:pt x="337" y="0"/>
                  </a:lnTo>
                  <a:lnTo>
                    <a:pt x="337" y="74"/>
                  </a:lnTo>
                  <a:lnTo>
                    <a:pt x="0" y="74"/>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8" name="Freeform 246"/>
            <p:cNvSpPr>
              <a:spLocks/>
            </p:cNvSpPr>
            <p:nvPr/>
          </p:nvSpPr>
          <p:spPr bwMode="auto">
            <a:xfrm>
              <a:off x="3505" y="3660"/>
              <a:ext cx="370" cy="50"/>
            </a:xfrm>
            <a:custGeom>
              <a:avLst/>
              <a:gdLst>
                <a:gd name="T0" fmla="*/ 0 w 337"/>
                <a:gd name="T1" fmla="*/ 0 h 73"/>
                <a:gd name="T2" fmla="*/ 337 w 337"/>
                <a:gd name="T3" fmla="*/ 0 h 73"/>
                <a:gd name="T4" fmla="*/ 337 w 337"/>
                <a:gd name="T5" fmla="*/ 73 h 73"/>
                <a:gd name="T6" fmla="*/ 0 w 337"/>
                <a:gd name="T7" fmla="*/ 73 h 73"/>
                <a:gd name="T8" fmla="*/ 0 w 337"/>
                <a:gd name="T9" fmla="*/ 0 h 73"/>
                <a:gd name="T10" fmla="*/ 0 w 337"/>
                <a:gd name="T11" fmla="*/ 0 h 73"/>
              </a:gdLst>
              <a:ahLst/>
              <a:cxnLst>
                <a:cxn ang="0">
                  <a:pos x="T0" y="T1"/>
                </a:cxn>
                <a:cxn ang="0">
                  <a:pos x="T2" y="T3"/>
                </a:cxn>
                <a:cxn ang="0">
                  <a:pos x="T4" y="T5"/>
                </a:cxn>
                <a:cxn ang="0">
                  <a:pos x="T6" y="T7"/>
                </a:cxn>
                <a:cxn ang="0">
                  <a:pos x="T8" y="T9"/>
                </a:cxn>
                <a:cxn ang="0">
                  <a:pos x="T10" y="T11"/>
                </a:cxn>
              </a:cxnLst>
              <a:rect l="0" t="0" r="r" b="b"/>
              <a:pathLst>
                <a:path w="337" h="73">
                  <a:moveTo>
                    <a:pt x="0" y="0"/>
                  </a:moveTo>
                  <a:lnTo>
                    <a:pt x="337" y="0"/>
                  </a:lnTo>
                  <a:lnTo>
                    <a:pt x="337"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39" name="Freeform 247"/>
            <p:cNvSpPr>
              <a:spLocks/>
            </p:cNvSpPr>
            <p:nvPr/>
          </p:nvSpPr>
          <p:spPr bwMode="auto">
            <a:xfrm>
              <a:off x="2765" y="2923"/>
              <a:ext cx="114" cy="1297"/>
            </a:xfrm>
            <a:custGeom>
              <a:avLst/>
              <a:gdLst>
                <a:gd name="T0" fmla="*/ 0 w 104"/>
                <a:gd name="T1" fmla="*/ 1874 h 1874"/>
                <a:gd name="T2" fmla="*/ 104 w 104"/>
                <a:gd name="T3" fmla="*/ 1874 h 1874"/>
                <a:gd name="T4" fmla="*/ 104 w 104"/>
                <a:gd name="T5" fmla="*/ 0 h 1874"/>
                <a:gd name="T6" fmla="*/ 0 w 104"/>
                <a:gd name="T7" fmla="*/ 0 h 1874"/>
                <a:gd name="T8" fmla="*/ 0 w 104"/>
                <a:gd name="T9" fmla="*/ 1874 h 1874"/>
                <a:gd name="T10" fmla="*/ 0 w 104"/>
                <a:gd name="T11" fmla="*/ 1874 h 1874"/>
              </a:gdLst>
              <a:ahLst/>
              <a:cxnLst>
                <a:cxn ang="0">
                  <a:pos x="T0" y="T1"/>
                </a:cxn>
                <a:cxn ang="0">
                  <a:pos x="T2" y="T3"/>
                </a:cxn>
                <a:cxn ang="0">
                  <a:pos x="T4" y="T5"/>
                </a:cxn>
                <a:cxn ang="0">
                  <a:pos x="T6" y="T7"/>
                </a:cxn>
                <a:cxn ang="0">
                  <a:pos x="T8" y="T9"/>
                </a:cxn>
                <a:cxn ang="0">
                  <a:pos x="T10" y="T11"/>
                </a:cxn>
              </a:cxnLst>
              <a:rect l="0" t="0" r="r" b="b"/>
              <a:pathLst>
                <a:path w="104" h="1874">
                  <a:moveTo>
                    <a:pt x="0" y="1874"/>
                  </a:moveTo>
                  <a:lnTo>
                    <a:pt x="104" y="1874"/>
                  </a:lnTo>
                  <a:lnTo>
                    <a:pt x="104" y="0"/>
                  </a:lnTo>
                  <a:lnTo>
                    <a:pt x="0" y="0"/>
                  </a:lnTo>
                  <a:lnTo>
                    <a:pt x="0" y="1874"/>
                  </a:lnTo>
                  <a:lnTo>
                    <a:pt x="0" y="187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0" name="Freeform 248"/>
            <p:cNvSpPr>
              <a:spLocks/>
            </p:cNvSpPr>
            <p:nvPr/>
          </p:nvSpPr>
          <p:spPr bwMode="auto">
            <a:xfrm>
              <a:off x="4802" y="4151"/>
              <a:ext cx="962" cy="71"/>
            </a:xfrm>
            <a:custGeom>
              <a:avLst/>
              <a:gdLst>
                <a:gd name="T0" fmla="*/ 0 w 874"/>
                <a:gd name="T1" fmla="*/ 100 h 100"/>
                <a:gd name="T2" fmla="*/ 874 w 874"/>
                <a:gd name="T3" fmla="*/ 100 h 100"/>
                <a:gd name="T4" fmla="*/ 872 w 874"/>
                <a:gd name="T5" fmla="*/ 2 h 100"/>
                <a:gd name="T6" fmla="*/ 0 w 874"/>
                <a:gd name="T7" fmla="*/ 0 h 100"/>
                <a:gd name="T8" fmla="*/ 0 w 874"/>
                <a:gd name="T9" fmla="*/ 100 h 100"/>
                <a:gd name="T10" fmla="*/ 0 w 874"/>
                <a:gd name="T11" fmla="*/ 100 h 100"/>
              </a:gdLst>
              <a:ahLst/>
              <a:cxnLst>
                <a:cxn ang="0">
                  <a:pos x="T0" y="T1"/>
                </a:cxn>
                <a:cxn ang="0">
                  <a:pos x="T2" y="T3"/>
                </a:cxn>
                <a:cxn ang="0">
                  <a:pos x="T4" y="T5"/>
                </a:cxn>
                <a:cxn ang="0">
                  <a:pos x="T6" y="T7"/>
                </a:cxn>
                <a:cxn ang="0">
                  <a:pos x="T8" y="T9"/>
                </a:cxn>
                <a:cxn ang="0">
                  <a:pos x="T10" y="T11"/>
                </a:cxn>
              </a:cxnLst>
              <a:rect l="0" t="0" r="r" b="b"/>
              <a:pathLst>
                <a:path w="874" h="100">
                  <a:moveTo>
                    <a:pt x="0" y="100"/>
                  </a:moveTo>
                  <a:lnTo>
                    <a:pt x="874" y="100"/>
                  </a:lnTo>
                  <a:lnTo>
                    <a:pt x="872" y="2"/>
                  </a:lnTo>
                  <a:lnTo>
                    <a:pt x="0" y="0"/>
                  </a:lnTo>
                  <a:lnTo>
                    <a:pt x="0" y="100"/>
                  </a:lnTo>
                  <a:lnTo>
                    <a:pt x="0" y="10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1" name="Freeform 249"/>
            <p:cNvSpPr>
              <a:spLocks/>
            </p:cNvSpPr>
            <p:nvPr/>
          </p:nvSpPr>
          <p:spPr bwMode="auto">
            <a:xfrm>
              <a:off x="4802" y="4036"/>
              <a:ext cx="964" cy="72"/>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2" name="Freeform 250"/>
            <p:cNvSpPr>
              <a:spLocks/>
            </p:cNvSpPr>
            <p:nvPr/>
          </p:nvSpPr>
          <p:spPr bwMode="auto">
            <a:xfrm>
              <a:off x="4802" y="3923"/>
              <a:ext cx="954" cy="72"/>
            </a:xfrm>
            <a:custGeom>
              <a:avLst/>
              <a:gdLst>
                <a:gd name="T0" fmla="*/ 0 w 867"/>
                <a:gd name="T1" fmla="*/ 104 h 104"/>
                <a:gd name="T2" fmla="*/ 867 w 867"/>
                <a:gd name="T3" fmla="*/ 104 h 104"/>
                <a:gd name="T4" fmla="*/ 867 w 867"/>
                <a:gd name="T5" fmla="*/ 0 h 104"/>
                <a:gd name="T6" fmla="*/ 0 w 867"/>
                <a:gd name="T7" fmla="*/ 0 h 104"/>
                <a:gd name="T8" fmla="*/ 0 w 867"/>
                <a:gd name="T9" fmla="*/ 104 h 104"/>
                <a:gd name="T10" fmla="*/ 0 w 867"/>
                <a:gd name="T11" fmla="*/ 104 h 104"/>
              </a:gdLst>
              <a:ahLst/>
              <a:cxnLst>
                <a:cxn ang="0">
                  <a:pos x="T0" y="T1"/>
                </a:cxn>
                <a:cxn ang="0">
                  <a:pos x="T2" y="T3"/>
                </a:cxn>
                <a:cxn ang="0">
                  <a:pos x="T4" y="T5"/>
                </a:cxn>
                <a:cxn ang="0">
                  <a:pos x="T6" y="T7"/>
                </a:cxn>
                <a:cxn ang="0">
                  <a:pos x="T8" y="T9"/>
                </a:cxn>
                <a:cxn ang="0">
                  <a:pos x="T10" y="T11"/>
                </a:cxn>
              </a:cxnLst>
              <a:rect l="0" t="0" r="r" b="b"/>
              <a:pathLst>
                <a:path w="867" h="104">
                  <a:moveTo>
                    <a:pt x="0" y="104"/>
                  </a:moveTo>
                  <a:lnTo>
                    <a:pt x="867" y="104"/>
                  </a:lnTo>
                  <a:lnTo>
                    <a:pt x="867" y="0"/>
                  </a:lnTo>
                  <a:lnTo>
                    <a:pt x="0" y="0"/>
                  </a:lnTo>
                  <a:lnTo>
                    <a:pt x="0" y="104"/>
                  </a:lnTo>
                  <a:lnTo>
                    <a:pt x="0" y="10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3" name="Freeform 251"/>
            <p:cNvSpPr>
              <a:spLocks/>
            </p:cNvSpPr>
            <p:nvPr/>
          </p:nvSpPr>
          <p:spPr bwMode="auto">
            <a:xfrm>
              <a:off x="4802" y="3807"/>
              <a:ext cx="1012" cy="77"/>
            </a:xfrm>
            <a:custGeom>
              <a:avLst/>
              <a:gdLst>
                <a:gd name="T0" fmla="*/ 0 w 920"/>
                <a:gd name="T1" fmla="*/ 113 h 113"/>
                <a:gd name="T2" fmla="*/ 920 w 920"/>
                <a:gd name="T3" fmla="*/ 113 h 113"/>
                <a:gd name="T4" fmla="*/ 920 w 920"/>
                <a:gd name="T5" fmla="*/ 0 h 113"/>
                <a:gd name="T6" fmla="*/ 0 w 920"/>
                <a:gd name="T7" fmla="*/ 0 h 113"/>
                <a:gd name="T8" fmla="*/ 0 w 920"/>
                <a:gd name="T9" fmla="*/ 113 h 113"/>
                <a:gd name="T10" fmla="*/ 0 w 920"/>
                <a:gd name="T11" fmla="*/ 113 h 113"/>
              </a:gdLst>
              <a:ahLst/>
              <a:cxnLst>
                <a:cxn ang="0">
                  <a:pos x="T0" y="T1"/>
                </a:cxn>
                <a:cxn ang="0">
                  <a:pos x="T2" y="T3"/>
                </a:cxn>
                <a:cxn ang="0">
                  <a:pos x="T4" y="T5"/>
                </a:cxn>
                <a:cxn ang="0">
                  <a:pos x="T6" y="T7"/>
                </a:cxn>
                <a:cxn ang="0">
                  <a:pos x="T8" y="T9"/>
                </a:cxn>
                <a:cxn ang="0">
                  <a:pos x="T10" y="T11"/>
                </a:cxn>
              </a:cxnLst>
              <a:rect l="0" t="0" r="r" b="b"/>
              <a:pathLst>
                <a:path w="920" h="113">
                  <a:moveTo>
                    <a:pt x="0" y="113"/>
                  </a:moveTo>
                  <a:lnTo>
                    <a:pt x="920" y="113"/>
                  </a:lnTo>
                  <a:lnTo>
                    <a:pt x="920" y="0"/>
                  </a:lnTo>
                  <a:lnTo>
                    <a:pt x="0" y="0"/>
                  </a:lnTo>
                  <a:lnTo>
                    <a:pt x="0" y="113"/>
                  </a:lnTo>
                  <a:lnTo>
                    <a:pt x="0" y="11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4" name="Freeform 252"/>
            <p:cNvSpPr>
              <a:spLocks/>
            </p:cNvSpPr>
            <p:nvPr/>
          </p:nvSpPr>
          <p:spPr bwMode="auto">
            <a:xfrm>
              <a:off x="4802" y="3697"/>
              <a:ext cx="980" cy="70"/>
            </a:xfrm>
            <a:custGeom>
              <a:avLst/>
              <a:gdLst>
                <a:gd name="T0" fmla="*/ 0 w 891"/>
                <a:gd name="T1" fmla="*/ 98 h 98"/>
                <a:gd name="T2" fmla="*/ 891 w 891"/>
                <a:gd name="T3" fmla="*/ 98 h 98"/>
                <a:gd name="T4" fmla="*/ 891 w 891"/>
                <a:gd name="T5" fmla="*/ 0 h 98"/>
                <a:gd name="T6" fmla="*/ 0 w 891"/>
                <a:gd name="T7" fmla="*/ 0 h 98"/>
                <a:gd name="T8" fmla="*/ 0 w 891"/>
                <a:gd name="T9" fmla="*/ 98 h 98"/>
                <a:gd name="T10" fmla="*/ 0 w 891"/>
                <a:gd name="T11" fmla="*/ 98 h 98"/>
              </a:gdLst>
              <a:ahLst/>
              <a:cxnLst>
                <a:cxn ang="0">
                  <a:pos x="T0" y="T1"/>
                </a:cxn>
                <a:cxn ang="0">
                  <a:pos x="T2" y="T3"/>
                </a:cxn>
                <a:cxn ang="0">
                  <a:pos x="T4" y="T5"/>
                </a:cxn>
                <a:cxn ang="0">
                  <a:pos x="T6" y="T7"/>
                </a:cxn>
                <a:cxn ang="0">
                  <a:pos x="T8" y="T9"/>
                </a:cxn>
                <a:cxn ang="0">
                  <a:pos x="T10" y="T11"/>
                </a:cxn>
              </a:cxnLst>
              <a:rect l="0" t="0" r="r" b="b"/>
              <a:pathLst>
                <a:path w="891" h="98">
                  <a:moveTo>
                    <a:pt x="0" y="98"/>
                  </a:moveTo>
                  <a:lnTo>
                    <a:pt x="891" y="98"/>
                  </a:lnTo>
                  <a:lnTo>
                    <a:pt x="891" y="0"/>
                  </a:lnTo>
                  <a:lnTo>
                    <a:pt x="0" y="0"/>
                  </a:lnTo>
                  <a:lnTo>
                    <a:pt x="0" y="98"/>
                  </a:lnTo>
                  <a:lnTo>
                    <a:pt x="0" y="98"/>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5" name="Freeform 253"/>
            <p:cNvSpPr>
              <a:spLocks/>
            </p:cNvSpPr>
            <p:nvPr/>
          </p:nvSpPr>
          <p:spPr bwMode="auto">
            <a:xfrm>
              <a:off x="191" y="3544"/>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6" name="Freeform 254"/>
            <p:cNvSpPr>
              <a:spLocks/>
            </p:cNvSpPr>
            <p:nvPr/>
          </p:nvSpPr>
          <p:spPr bwMode="auto">
            <a:xfrm>
              <a:off x="373" y="3544"/>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7" name="Freeform 255"/>
            <p:cNvSpPr>
              <a:spLocks/>
            </p:cNvSpPr>
            <p:nvPr/>
          </p:nvSpPr>
          <p:spPr bwMode="auto">
            <a:xfrm>
              <a:off x="543" y="3544"/>
              <a:ext cx="114"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8" name="Freeform 256"/>
            <p:cNvSpPr>
              <a:spLocks/>
            </p:cNvSpPr>
            <p:nvPr/>
          </p:nvSpPr>
          <p:spPr bwMode="auto">
            <a:xfrm>
              <a:off x="717" y="3544"/>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49" name="Freeform 257"/>
            <p:cNvSpPr>
              <a:spLocks/>
            </p:cNvSpPr>
            <p:nvPr/>
          </p:nvSpPr>
          <p:spPr bwMode="auto">
            <a:xfrm>
              <a:off x="4150" y="2966"/>
              <a:ext cx="328" cy="141"/>
            </a:xfrm>
            <a:custGeom>
              <a:avLst/>
              <a:gdLst>
                <a:gd name="T0" fmla="*/ 0 w 298"/>
                <a:gd name="T1" fmla="*/ 206 h 206"/>
                <a:gd name="T2" fmla="*/ 0 w 298"/>
                <a:gd name="T3" fmla="*/ 44 h 206"/>
                <a:gd name="T4" fmla="*/ 39 w 298"/>
                <a:gd name="T5" fmla="*/ 0 h 206"/>
                <a:gd name="T6" fmla="*/ 249 w 298"/>
                <a:gd name="T7" fmla="*/ 0 h 206"/>
                <a:gd name="T8" fmla="*/ 298 w 298"/>
                <a:gd name="T9" fmla="*/ 50 h 206"/>
                <a:gd name="T10" fmla="*/ 298 w 298"/>
                <a:gd name="T11" fmla="*/ 194 h 206"/>
                <a:gd name="T12" fmla="*/ 229 w 298"/>
                <a:gd name="T13" fmla="*/ 194 h 206"/>
                <a:gd name="T14" fmla="*/ 229 w 298"/>
                <a:gd name="T15" fmla="*/ 59 h 206"/>
                <a:gd name="T16" fmla="*/ 81 w 298"/>
                <a:gd name="T17" fmla="*/ 59 h 206"/>
                <a:gd name="T18" fmla="*/ 81 w 298"/>
                <a:gd name="T19" fmla="*/ 200 h 206"/>
                <a:gd name="T20" fmla="*/ 0 w 298"/>
                <a:gd name="T21" fmla="*/ 206 h 206"/>
                <a:gd name="T22" fmla="*/ 0 w 298"/>
                <a:gd name="T2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6">
                  <a:moveTo>
                    <a:pt x="0" y="206"/>
                  </a:moveTo>
                  <a:lnTo>
                    <a:pt x="0" y="44"/>
                  </a:lnTo>
                  <a:lnTo>
                    <a:pt x="39" y="0"/>
                  </a:lnTo>
                  <a:lnTo>
                    <a:pt x="249" y="0"/>
                  </a:lnTo>
                  <a:lnTo>
                    <a:pt x="298" y="50"/>
                  </a:lnTo>
                  <a:lnTo>
                    <a:pt x="298" y="194"/>
                  </a:lnTo>
                  <a:lnTo>
                    <a:pt x="229" y="194"/>
                  </a:lnTo>
                  <a:lnTo>
                    <a:pt x="229" y="59"/>
                  </a:lnTo>
                  <a:lnTo>
                    <a:pt x="81" y="59"/>
                  </a:lnTo>
                  <a:lnTo>
                    <a:pt x="81" y="200"/>
                  </a:lnTo>
                  <a:lnTo>
                    <a:pt x="0" y="206"/>
                  </a:lnTo>
                  <a:lnTo>
                    <a:pt x="0" y="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0" name="Freeform 258"/>
            <p:cNvSpPr>
              <a:spLocks/>
            </p:cNvSpPr>
            <p:nvPr/>
          </p:nvSpPr>
          <p:spPr bwMode="auto">
            <a:xfrm>
              <a:off x="4002" y="3074"/>
              <a:ext cx="607" cy="272"/>
            </a:xfrm>
            <a:custGeom>
              <a:avLst/>
              <a:gdLst>
                <a:gd name="T0" fmla="*/ 0 w 552"/>
                <a:gd name="T1" fmla="*/ 0 h 396"/>
                <a:gd name="T2" fmla="*/ 552 w 552"/>
                <a:gd name="T3" fmla="*/ 0 h 396"/>
                <a:gd name="T4" fmla="*/ 514 w 552"/>
                <a:gd name="T5" fmla="*/ 225 h 396"/>
                <a:gd name="T6" fmla="*/ 433 w 552"/>
                <a:gd name="T7" fmla="*/ 308 h 396"/>
                <a:gd name="T8" fmla="*/ 424 w 552"/>
                <a:gd name="T9" fmla="*/ 396 h 396"/>
                <a:gd name="T10" fmla="*/ 364 w 552"/>
                <a:gd name="T11" fmla="*/ 396 h 396"/>
                <a:gd name="T12" fmla="*/ 364 w 552"/>
                <a:gd name="T13" fmla="*/ 284 h 396"/>
                <a:gd name="T14" fmla="*/ 433 w 552"/>
                <a:gd name="T15" fmla="*/ 215 h 396"/>
                <a:gd name="T16" fmla="*/ 459 w 552"/>
                <a:gd name="T17" fmla="*/ 78 h 396"/>
                <a:gd name="T18" fmla="*/ 110 w 552"/>
                <a:gd name="T19" fmla="*/ 78 h 396"/>
                <a:gd name="T20" fmla="*/ 161 w 552"/>
                <a:gd name="T21" fmla="*/ 230 h 396"/>
                <a:gd name="T22" fmla="*/ 234 w 552"/>
                <a:gd name="T23" fmla="*/ 287 h 396"/>
                <a:gd name="T24" fmla="*/ 239 w 552"/>
                <a:gd name="T25" fmla="*/ 384 h 396"/>
                <a:gd name="T26" fmla="*/ 170 w 552"/>
                <a:gd name="T27" fmla="*/ 390 h 396"/>
                <a:gd name="T28" fmla="*/ 155 w 552"/>
                <a:gd name="T29" fmla="*/ 308 h 396"/>
                <a:gd name="T30" fmla="*/ 55 w 552"/>
                <a:gd name="T31" fmla="*/ 219 h 396"/>
                <a:gd name="T32" fmla="*/ 0 w 552"/>
                <a:gd name="T33" fmla="*/ 0 h 396"/>
                <a:gd name="T34" fmla="*/ 0 w 552"/>
                <a:gd name="T3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6">
                  <a:moveTo>
                    <a:pt x="0" y="0"/>
                  </a:moveTo>
                  <a:lnTo>
                    <a:pt x="552" y="0"/>
                  </a:lnTo>
                  <a:lnTo>
                    <a:pt x="514" y="225"/>
                  </a:lnTo>
                  <a:lnTo>
                    <a:pt x="433" y="308"/>
                  </a:lnTo>
                  <a:lnTo>
                    <a:pt x="424" y="396"/>
                  </a:lnTo>
                  <a:lnTo>
                    <a:pt x="364" y="396"/>
                  </a:lnTo>
                  <a:lnTo>
                    <a:pt x="364" y="284"/>
                  </a:lnTo>
                  <a:lnTo>
                    <a:pt x="433" y="215"/>
                  </a:lnTo>
                  <a:lnTo>
                    <a:pt x="459" y="78"/>
                  </a:lnTo>
                  <a:lnTo>
                    <a:pt x="110" y="78"/>
                  </a:lnTo>
                  <a:lnTo>
                    <a:pt x="161" y="230"/>
                  </a:lnTo>
                  <a:lnTo>
                    <a:pt x="234" y="287"/>
                  </a:lnTo>
                  <a:lnTo>
                    <a:pt x="239" y="384"/>
                  </a:lnTo>
                  <a:lnTo>
                    <a:pt x="170" y="390"/>
                  </a:lnTo>
                  <a:lnTo>
                    <a:pt x="155" y="308"/>
                  </a:lnTo>
                  <a:lnTo>
                    <a:pt x="55" y="2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1" name="Freeform 259"/>
            <p:cNvSpPr>
              <a:spLocks/>
            </p:cNvSpPr>
            <p:nvPr/>
          </p:nvSpPr>
          <p:spPr bwMode="auto">
            <a:xfrm>
              <a:off x="3956" y="3321"/>
              <a:ext cx="757" cy="876"/>
            </a:xfrm>
            <a:custGeom>
              <a:avLst/>
              <a:gdLst>
                <a:gd name="T0" fmla="*/ 3 w 689"/>
                <a:gd name="T1" fmla="*/ 0 h 1264"/>
                <a:gd name="T2" fmla="*/ 689 w 689"/>
                <a:gd name="T3" fmla="*/ 0 h 1264"/>
                <a:gd name="T4" fmla="*/ 689 w 689"/>
                <a:gd name="T5" fmla="*/ 1264 h 1264"/>
                <a:gd name="T6" fmla="*/ 609 w 689"/>
                <a:gd name="T7" fmla="*/ 1264 h 1264"/>
                <a:gd name="T8" fmla="*/ 609 w 689"/>
                <a:gd name="T9" fmla="*/ 68 h 1264"/>
                <a:gd name="T10" fmla="*/ 97 w 689"/>
                <a:gd name="T11" fmla="*/ 68 h 1264"/>
                <a:gd name="T12" fmla="*/ 97 w 689"/>
                <a:gd name="T13" fmla="*/ 1264 h 1264"/>
                <a:gd name="T14" fmla="*/ 0 w 689"/>
                <a:gd name="T15" fmla="*/ 1264 h 1264"/>
                <a:gd name="T16" fmla="*/ 3 w 689"/>
                <a:gd name="T17" fmla="*/ 0 h 1264"/>
                <a:gd name="T18" fmla="*/ 3 w 689"/>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 h="1264">
                  <a:moveTo>
                    <a:pt x="3" y="0"/>
                  </a:moveTo>
                  <a:lnTo>
                    <a:pt x="689" y="0"/>
                  </a:lnTo>
                  <a:lnTo>
                    <a:pt x="689" y="1264"/>
                  </a:lnTo>
                  <a:lnTo>
                    <a:pt x="609" y="1264"/>
                  </a:lnTo>
                  <a:lnTo>
                    <a:pt x="609" y="68"/>
                  </a:lnTo>
                  <a:lnTo>
                    <a:pt x="97" y="68"/>
                  </a:lnTo>
                  <a:lnTo>
                    <a:pt x="97" y="1264"/>
                  </a:lnTo>
                  <a:lnTo>
                    <a:pt x="0" y="1264"/>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2" name="Freeform 260"/>
            <p:cNvSpPr>
              <a:spLocks/>
            </p:cNvSpPr>
            <p:nvPr/>
          </p:nvSpPr>
          <p:spPr bwMode="auto">
            <a:xfrm>
              <a:off x="2927" y="3727"/>
              <a:ext cx="757" cy="470"/>
            </a:xfrm>
            <a:custGeom>
              <a:avLst/>
              <a:gdLst>
                <a:gd name="T0" fmla="*/ 0 w 688"/>
                <a:gd name="T1" fmla="*/ 0 h 679"/>
                <a:gd name="T2" fmla="*/ 688 w 688"/>
                <a:gd name="T3" fmla="*/ 0 h 679"/>
                <a:gd name="T4" fmla="*/ 688 w 688"/>
                <a:gd name="T5" fmla="*/ 679 h 679"/>
                <a:gd name="T6" fmla="*/ 598 w 688"/>
                <a:gd name="T7" fmla="*/ 679 h 679"/>
                <a:gd name="T8" fmla="*/ 598 w 688"/>
                <a:gd name="T9" fmla="*/ 84 h 679"/>
                <a:gd name="T10" fmla="*/ 101 w 688"/>
                <a:gd name="T11" fmla="*/ 84 h 679"/>
                <a:gd name="T12" fmla="*/ 101 w 688"/>
                <a:gd name="T13" fmla="*/ 679 h 679"/>
                <a:gd name="T14" fmla="*/ 0 w 688"/>
                <a:gd name="T15" fmla="*/ 679 h 679"/>
                <a:gd name="T16" fmla="*/ 0 w 688"/>
                <a:gd name="T17" fmla="*/ 0 h 679"/>
                <a:gd name="T18" fmla="*/ 0 w 688"/>
                <a:gd name="T19" fmla="*/ 0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679">
                  <a:moveTo>
                    <a:pt x="0" y="0"/>
                  </a:moveTo>
                  <a:lnTo>
                    <a:pt x="688" y="0"/>
                  </a:lnTo>
                  <a:lnTo>
                    <a:pt x="688" y="679"/>
                  </a:lnTo>
                  <a:lnTo>
                    <a:pt x="598" y="679"/>
                  </a:lnTo>
                  <a:lnTo>
                    <a:pt x="598" y="84"/>
                  </a:lnTo>
                  <a:lnTo>
                    <a:pt x="101" y="84"/>
                  </a:lnTo>
                  <a:lnTo>
                    <a:pt x="101" y="679"/>
                  </a:lnTo>
                  <a:lnTo>
                    <a:pt x="0" y="67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3" name="Freeform 261"/>
            <p:cNvSpPr>
              <a:spLocks/>
            </p:cNvSpPr>
            <p:nvPr/>
          </p:nvSpPr>
          <p:spPr bwMode="auto">
            <a:xfrm>
              <a:off x="3151" y="3749"/>
              <a:ext cx="106" cy="448"/>
            </a:xfrm>
            <a:custGeom>
              <a:avLst/>
              <a:gdLst>
                <a:gd name="T0" fmla="*/ 0 w 97"/>
                <a:gd name="T1" fmla="*/ 0 h 646"/>
                <a:gd name="T2" fmla="*/ 0 w 97"/>
                <a:gd name="T3" fmla="*/ 646 h 646"/>
                <a:gd name="T4" fmla="*/ 97 w 97"/>
                <a:gd name="T5" fmla="*/ 646 h 646"/>
                <a:gd name="T6" fmla="*/ 97 w 97"/>
                <a:gd name="T7" fmla="*/ 19 h 646"/>
                <a:gd name="T8" fmla="*/ 0 w 97"/>
                <a:gd name="T9" fmla="*/ 0 h 646"/>
                <a:gd name="T10" fmla="*/ 0 w 97"/>
                <a:gd name="T11" fmla="*/ 0 h 646"/>
              </a:gdLst>
              <a:ahLst/>
              <a:cxnLst>
                <a:cxn ang="0">
                  <a:pos x="T0" y="T1"/>
                </a:cxn>
                <a:cxn ang="0">
                  <a:pos x="T2" y="T3"/>
                </a:cxn>
                <a:cxn ang="0">
                  <a:pos x="T4" y="T5"/>
                </a:cxn>
                <a:cxn ang="0">
                  <a:pos x="T6" y="T7"/>
                </a:cxn>
                <a:cxn ang="0">
                  <a:pos x="T8" y="T9"/>
                </a:cxn>
                <a:cxn ang="0">
                  <a:pos x="T10" y="T11"/>
                </a:cxn>
              </a:cxnLst>
              <a:rect l="0" t="0" r="r" b="b"/>
              <a:pathLst>
                <a:path w="97" h="646">
                  <a:moveTo>
                    <a:pt x="0" y="0"/>
                  </a:moveTo>
                  <a:lnTo>
                    <a:pt x="0" y="646"/>
                  </a:lnTo>
                  <a:lnTo>
                    <a:pt x="97" y="646"/>
                  </a:lnTo>
                  <a:lnTo>
                    <a:pt x="97" y="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4" name="Freeform 262"/>
            <p:cNvSpPr>
              <a:spLocks/>
            </p:cNvSpPr>
            <p:nvPr/>
          </p:nvSpPr>
          <p:spPr bwMode="auto">
            <a:xfrm>
              <a:off x="3368" y="3753"/>
              <a:ext cx="117" cy="444"/>
            </a:xfrm>
            <a:custGeom>
              <a:avLst/>
              <a:gdLst>
                <a:gd name="T0" fmla="*/ 0 w 106"/>
                <a:gd name="T1" fmla="*/ 0 h 641"/>
                <a:gd name="T2" fmla="*/ 0 w 106"/>
                <a:gd name="T3" fmla="*/ 641 h 641"/>
                <a:gd name="T4" fmla="*/ 106 w 106"/>
                <a:gd name="T5" fmla="*/ 641 h 641"/>
                <a:gd name="T6" fmla="*/ 106 w 106"/>
                <a:gd name="T7" fmla="*/ 6 h 641"/>
                <a:gd name="T8" fmla="*/ 0 w 106"/>
                <a:gd name="T9" fmla="*/ 0 h 641"/>
                <a:gd name="T10" fmla="*/ 0 w 106"/>
                <a:gd name="T11" fmla="*/ 0 h 641"/>
              </a:gdLst>
              <a:ahLst/>
              <a:cxnLst>
                <a:cxn ang="0">
                  <a:pos x="T0" y="T1"/>
                </a:cxn>
                <a:cxn ang="0">
                  <a:pos x="T2" y="T3"/>
                </a:cxn>
                <a:cxn ang="0">
                  <a:pos x="T4" y="T5"/>
                </a:cxn>
                <a:cxn ang="0">
                  <a:pos x="T6" y="T7"/>
                </a:cxn>
                <a:cxn ang="0">
                  <a:pos x="T8" y="T9"/>
                </a:cxn>
                <a:cxn ang="0">
                  <a:pos x="T10" y="T11"/>
                </a:cxn>
              </a:cxnLst>
              <a:rect l="0" t="0" r="r" b="b"/>
              <a:pathLst>
                <a:path w="106" h="641">
                  <a:moveTo>
                    <a:pt x="0" y="0"/>
                  </a:moveTo>
                  <a:lnTo>
                    <a:pt x="0" y="641"/>
                  </a:lnTo>
                  <a:lnTo>
                    <a:pt x="106" y="641"/>
                  </a:lnTo>
                  <a:lnTo>
                    <a:pt x="106" y="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5" name="Freeform 263"/>
            <p:cNvSpPr>
              <a:spLocks/>
            </p:cNvSpPr>
            <p:nvPr/>
          </p:nvSpPr>
          <p:spPr bwMode="auto">
            <a:xfrm>
              <a:off x="2980" y="3854"/>
              <a:ext cx="670" cy="76"/>
            </a:xfrm>
            <a:custGeom>
              <a:avLst/>
              <a:gdLst>
                <a:gd name="T0" fmla="*/ 0 w 609"/>
                <a:gd name="T1" fmla="*/ 0 h 108"/>
                <a:gd name="T2" fmla="*/ 609 w 609"/>
                <a:gd name="T3" fmla="*/ 0 h 108"/>
                <a:gd name="T4" fmla="*/ 609 w 609"/>
                <a:gd name="T5" fmla="*/ 108 h 108"/>
                <a:gd name="T6" fmla="*/ 10 w 609"/>
                <a:gd name="T7" fmla="*/ 108 h 108"/>
                <a:gd name="T8" fmla="*/ 0 w 609"/>
                <a:gd name="T9" fmla="*/ 0 h 108"/>
                <a:gd name="T10" fmla="*/ 0 w 609"/>
                <a:gd name="T11" fmla="*/ 0 h 108"/>
              </a:gdLst>
              <a:ahLst/>
              <a:cxnLst>
                <a:cxn ang="0">
                  <a:pos x="T0" y="T1"/>
                </a:cxn>
                <a:cxn ang="0">
                  <a:pos x="T2" y="T3"/>
                </a:cxn>
                <a:cxn ang="0">
                  <a:pos x="T4" y="T5"/>
                </a:cxn>
                <a:cxn ang="0">
                  <a:pos x="T6" y="T7"/>
                </a:cxn>
                <a:cxn ang="0">
                  <a:pos x="T8" y="T9"/>
                </a:cxn>
                <a:cxn ang="0">
                  <a:pos x="T10" y="T11"/>
                </a:cxn>
              </a:cxnLst>
              <a:rect l="0" t="0" r="r" b="b"/>
              <a:pathLst>
                <a:path w="609" h="108">
                  <a:moveTo>
                    <a:pt x="0" y="0"/>
                  </a:moveTo>
                  <a:lnTo>
                    <a:pt x="609" y="0"/>
                  </a:lnTo>
                  <a:lnTo>
                    <a:pt x="609" y="108"/>
                  </a:lnTo>
                  <a:lnTo>
                    <a:pt x="10" y="10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6" name="Freeform 264"/>
            <p:cNvSpPr>
              <a:spLocks/>
            </p:cNvSpPr>
            <p:nvPr/>
          </p:nvSpPr>
          <p:spPr bwMode="auto">
            <a:xfrm>
              <a:off x="2980" y="3999"/>
              <a:ext cx="658" cy="68"/>
            </a:xfrm>
            <a:custGeom>
              <a:avLst/>
              <a:gdLst>
                <a:gd name="T0" fmla="*/ 0 w 598"/>
                <a:gd name="T1" fmla="*/ 0 h 99"/>
                <a:gd name="T2" fmla="*/ 598 w 598"/>
                <a:gd name="T3" fmla="*/ 0 h 99"/>
                <a:gd name="T4" fmla="*/ 598 w 598"/>
                <a:gd name="T5" fmla="*/ 99 h 99"/>
                <a:gd name="T6" fmla="*/ 0 w 598"/>
                <a:gd name="T7" fmla="*/ 99 h 99"/>
                <a:gd name="T8" fmla="*/ 0 w 598"/>
                <a:gd name="T9" fmla="*/ 0 h 99"/>
                <a:gd name="T10" fmla="*/ 0 w 598"/>
                <a:gd name="T11" fmla="*/ 0 h 99"/>
              </a:gdLst>
              <a:ahLst/>
              <a:cxnLst>
                <a:cxn ang="0">
                  <a:pos x="T0" y="T1"/>
                </a:cxn>
                <a:cxn ang="0">
                  <a:pos x="T2" y="T3"/>
                </a:cxn>
                <a:cxn ang="0">
                  <a:pos x="T4" y="T5"/>
                </a:cxn>
                <a:cxn ang="0">
                  <a:pos x="T6" y="T7"/>
                </a:cxn>
                <a:cxn ang="0">
                  <a:pos x="T8" y="T9"/>
                </a:cxn>
                <a:cxn ang="0">
                  <a:pos x="T10" y="T11"/>
                </a:cxn>
              </a:cxnLst>
              <a:rect l="0" t="0" r="r" b="b"/>
              <a:pathLst>
                <a:path w="598" h="99">
                  <a:moveTo>
                    <a:pt x="0" y="0"/>
                  </a:moveTo>
                  <a:lnTo>
                    <a:pt x="598" y="0"/>
                  </a:lnTo>
                  <a:lnTo>
                    <a:pt x="598" y="99"/>
                  </a:lnTo>
                  <a:lnTo>
                    <a:pt x="0" y="9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7" name="Freeform 265"/>
            <p:cNvSpPr>
              <a:spLocks/>
            </p:cNvSpPr>
            <p:nvPr/>
          </p:nvSpPr>
          <p:spPr bwMode="auto">
            <a:xfrm>
              <a:off x="2962" y="4132"/>
              <a:ext cx="696" cy="65"/>
            </a:xfrm>
            <a:custGeom>
              <a:avLst/>
              <a:gdLst>
                <a:gd name="T0" fmla="*/ 17 w 633"/>
                <a:gd name="T1" fmla="*/ 0 h 93"/>
                <a:gd name="T2" fmla="*/ 633 w 633"/>
                <a:gd name="T3" fmla="*/ 0 h 93"/>
                <a:gd name="T4" fmla="*/ 633 w 633"/>
                <a:gd name="T5" fmla="*/ 93 h 93"/>
                <a:gd name="T6" fmla="*/ 0 w 633"/>
                <a:gd name="T7" fmla="*/ 93 h 93"/>
                <a:gd name="T8" fmla="*/ 17 w 633"/>
                <a:gd name="T9" fmla="*/ 0 h 93"/>
                <a:gd name="T10" fmla="*/ 17 w 633"/>
                <a:gd name="T11" fmla="*/ 0 h 93"/>
              </a:gdLst>
              <a:ahLst/>
              <a:cxnLst>
                <a:cxn ang="0">
                  <a:pos x="T0" y="T1"/>
                </a:cxn>
                <a:cxn ang="0">
                  <a:pos x="T2" y="T3"/>
                </a:cxn>
                <a:cxn ang="0">
                  <a:pos x="T4" y="T5"/>
                </a:cxn>
                <a:cxn ang="0">
                  <a:pos x="T6" y="T7"/>
                </a:cxn>
                <a:cxn ang="0">
                  <a:pos x="T8" y="T9"/>
                </a:cxn>
                <a:cxn ang="0">
                  <a:pos x="T10" y="T11"/>
                </a:cxn>
              </a:cxnLst>
              <a:rect l="0" t="0" r="r" b="b"/>
              <a:pathLst>
                <a:path w="633" h="93">
                  <a:moveTo>
                    <a:pt x="17" y="0"/>
                  </a:moveTo>
                  <a:lnTo>
                    <a:pt x="633" y="0"/>
                  </a:lnTo>
                  <a:lnTo>
                    <a:pt x="633" y="93"/>
                  </a:lnTo>
                  <a:lnTo>
                    <a:pt x="0" y="93"/>
                  </a:lnTo>
                  <a:lnTo>
                    <a:pt x="17" y="0"/>
                  </a:lnTo>
                  <a:lnTo>
                    <a:pt x="1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8" name="Freeform 266"/>
            <p:cNvSpPr>
              <a:spLocks/>
            </p:cNvSpPr>
            <p:nvPr/>
          </p:nvSpPr>
          <p:spPr bwMode="auto">
            <a:xfrm>
              <a:off x="3439" y="3112"/>
              <a:ext cx="452" cy="1085"/>
            </a:xfrm>
            <a:custGeom>
              <a:avLst/>
              <a:gdLst>
                <a:gd name="T0" fmla="*/ 0 w 411"/>
                <a:gd name="T1" fmla="*/ 831 h 1567"/>
                <a:gd name="T2" fmla="*/ 0 w 411"/>
                <a:gd name="T3" fmla="*/ 0 h 1567"/>
                <a:gd name="T4" fmla="*/ 411 w 411"/>
                <a:gd name="T5" fmla="*/ 0 h 1567"/>
                <a:gd name="T6" fmla="*/ 411 w 411"/>
                <a:gd name="T7" fmla="*/ 1567 h 1567"/>
                <a:gd name="T8" fmla="*/ 311 w 411"/>
                <a:gd name="T9" fmla="*/ 1567 h 1567"/>
                <a:gd name="T10" fmla="*/ 311 w 411"/>
                <a:gd name="T11" fmla="*/ 84 h 1567"/>
                <a:gd name="T12" fmla="*/ 75 w 411"/>
                <a:gd name="T13" fmla="*/ 84 h 1567"/>
                <a:gd name="T14" fmla="*/ 75 w 411"/>
                <a:gd name="T15" fmla="*/ 831 h 1567"/>
                <a:gd name="T16" fmla="*/ 0 w 411"/>
                <a:gd name="T17" fmla="*/ 831 h 1567"/>
                <a:gd name="T18" fmla="*/ 0 w 411"/>
                <a:gd name="T19" fmla="*/ 831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567">
                  <a:moveTo>
                    <a:pt x="0" y="831"/>
                  </a:moveTo>
                  <a:lnTo>
                    <a:pt x="0" y="0"/>
                  </a:lnTo>
                  <a:lnTo>
                    <a:pt x="411" y="0"/>
                  </a:lnTo>
                  <a:lnTo>
                    <a:pt x="411" y="1567"/>
                  </a:lnTo>
                  <a:lnTo>
                    <a:pt x="311" y="1567"/>
                  </a:lnTo>
                  <a:lnTo>
                    <a:pt x="311" y="84"/>
                  </a:lnTo>
                  <a:lnTo>
                    <a:pt x="75" y="84"/>
                  </a:lnTo>
                  <a:lnTo>
                    <a:pt x="75" y="831"/>
                  </a:lnTo>
                  <a:lnTo>
                    <a:pt x="0" y="831"/>
                  </a:lnTo>
                  <a:lnTo>
                    <a:pt x="0" y="8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59" name="Freeform 267"/>
            <p:cNvSpPr>
              <a:spLocks/>
            </p:cNvSpPr>
            <p:nvPr/>
          </p:nvSpPr>
          <p:spPr bwMode="auto">
            <a:xfrm>
              <a:off x="4074" y="3154"/>
              <a:ext cx="469" cy="30"/>
            </a:xfrm>
            <a:custGeom>
              <a:avLst/>
              <a:gdLst>
                <a:gd name="T0" fmla="*/ 0 w 426"/>
                <a:gd name="T1" fmla="*/ 0 h 46"/>
                <a:gd name="T2" fmla="*/ 426 w 426"/>
                <a:gd name="T3" fmla="*/ 0 h 46"/>
                <a:gd name="T4" fmla="*/ 426 w 426"/>
                <a:gd name="T5" fmla="*/ 46 h 46"/>
                <a:gd name="T6" fmla="*/ 25 w 426"/>
                <a:gd name="T7" fmla="*/ 46 h 46"/>
                <a:gd name="T8" fmla="*/ 0 w 426"/>
                <a:gd name="T9" fmla="*/ 0 h 46"/>
                <a:gd name="T10" fmla="*/ 0 w 426"/>
                <a:gd name="T11" fmla="*/ 0 h 46"/>
              </a:gdLst>
              <a:ahLst/>
              <a:cxnLst>
                <a:cxn ang="0">
                  <a:pos x="T0" y="T1"/>
                </a:cxn>
                <a:cxn ang="0">
                  <a:pos x="T2" y="T3"/>
                </a:cxn>
                <a:cxn ang="0">
                  <a:pos x="T4" y="T5"/>
                </a:cxn>
                <a:cxn ang="0">
                  <a:pos x="T6" y="T7"/>
                </a:cxn>
                <a:cxn ang="0">
                  <a:pos x="T8" y="T9"/>
                </a:cxn>
                <a:cxn ang="0">
                  <a:pos x="T10" y="T11"/>
                </a:cxn>
              </a:cxnLst>
              <a:rect l="0" t="0" r="r" b="b"/>
              <a:pathLst>
                <a:path w="426" h="46">
                  <a:moveTo>
                    <a:pt x="0" y="0"/>
                  </a:moveTo>
                  <a:lnTo>
                    <a:pt x="426" y="0"/>
                  </a:lnTo>
                  <a:lnTo>
                    <a:pt x="426" y="46"/>
                  </a:lnTo>
                  <a:lnTo>
                    <a:pt x="25" y="4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0" name="Freeform 268"/>
            <p:cNvSpPr>
              <a:spLocks/>
            </p:cNvSpPr>
            <p:nvPr/>
          </p:nvSpPr>
          <p:spPr bwMode="auto">
            <a:xfrm>
              <a:off x="4138" y="3222"/>
              <a:ext cx="376" cy="36"/>
            </a:xfrm>
            <a:custGeom>
              <a:avLst/>
              <a:gdLst>
                <a:gd name="T0" fmla="*/ 0 w 342"/>
                <a:gd name="T1" fmla="*/ 0 h 52"/>
                <a:gd name="T2" fmla="*/ 342 w 342"/>
                <a:gd name="T3" fmla="*/ 0 h 52"/>
                <a:gd name="T4" fmla="*/ 287 w 342"/>
                <a:gd name="T5" fmla="*/ 52 h 52"/>
                <a:gd name="T6" fmla="*/ 42 w 342"/>
                <a:gd name="T7" fmla="*/ 52 h 52"/>
                <a:gd name="T8" fmla="*/ 0 w 342"/>
                <a:gd name="T9" fmla="*/ 0 h 52"/>
                <a:gd name="T10" fmla="*/ 0 w 342"/>
                <a:gd name="T11" fmla="*/ 0 h 52"/>
              </a:gdLst>
              <a:ahLst/>
              <a:cxnLst>
                <a:cxn ang="0">
                  <a:pos x="T0" y="T1"/>
                </a:cxn>
                <a:cxn ang="0">
                  <a:pos x="T2" y="T3"/>
                </a:cxn>
                <a:cxn ang="0">
                  <a:pos x="T4" y="T5"/>
                </a:cxn>
                <a:cxn ang="0">
                  <a:pos x="T6" y="T7"/>
                </a:cxn>
                <a:cxn ang="0">
                  <a:pos x="T8" y="T9"/>
                </a:cxn>
                <a:cxn ang="0">
                  <a:pos x="T10" y="T11"/>
                </a:cxn>
              </a:cxnLst>
              <a:rect l="0" t="0" r="r" b="b"/>
              <a:pathLst>
                <a:path w="342" h="52">
                  <a:moveTo>
                    <a:pt x="0" y="0"/>
                  </a:moveTo>
                  <a:lnTo>
                    <a:pt x="342" y="0"/>
                  </a:lnTo>
                  <a:lnTo>
                    <a:pt x="287" y="52"/>
                  </a:lnTo>
                  <a:lnTo>
                    <a:pt x="42" y="5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1" name="Freeform 269"/>
            <p:cNvSpPr>
              <a:spLocks/>
            </p:cNvSpPr>
            <p:nvPr/>
          </p:nvSpPr>
          <p:spPr bwMode="auto">
            <a:xfrm>
              <a:off x="4155" y="3417"/>
              <a:ext cx="94" cy="88"/>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2" name="Freeform 270"/>
            <p:cNvSpPr>
              <a:spLocks/>
            </p:cNvSpPr>
            <p:nvPr/>
          </p:nvSpPr>
          <p:spPr bwMode="auto">
            <a:xfrm>
              <a:off x="4298" y="3417"/>
              <a:ext cx="92"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3" name="Freeform 271"/>
            <p:cNvSpPr>
              <a:spLocks/>
            </p:cNvSpPr>
            <p:nvPr/>
          </p:nvSpPr>
          <p:spPr bwMode="auto">
            <a:xfrm>
              <a:off x="4438" y="3417"/>
              <a:ext cx="93"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4" name="Freeform 272"/>
            <p:cNvSpPr>
              <a:spLocks/>
            </p:cNvSpPr>
            <p:nvPr/>
          </p:nvSpPr>
          <p:spPr bwMode="auto">
            <a:xfrm>
              <a:off x="4150"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5" name="Freeform 273"/>
            <p:cNvSpPr>
              <a:spLocks/>
            </p:cNvSpPr>
            <p:nvPr/>
          </p:nvSpPr>
          <p:spPr bwMode="auto">
            <a:xfrm>
              <a:off x="4291"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6" name="Freeform 274"/>
            <p:cNvSpPr>
              <a:spLocks/>
            </p:cNvSpPr>
            <p:nvPr/>
          </p:nvSpPr>
          <p:spPr bwMode="auto">
            <a:xfrm>
              <a:off x="4434" y="355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7" name="Freeform 275"/>
            <p:cNvSpPr>
              <a:spLocks/>
            </p:cNvSpPr>
            <p:nvPr/>
          </p:nvSpPr>
          <p:spPr bwMode="auto">
            <a:xfrm>
              <a:off x="4155" y="3689"/>
              <a:ext cx="94" cy="89"/>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8" name="Freeform 276"/>
            <p:cNvSpPr>
              <a:spLocks/>
            </p:cNvSpPr>
            <p:nvPr/>
          </p:nvSpPr>
          <p:spPr bwMode="auto">
            <a:xfrm>
              <a:off x="4298" y="3689"/>
              <a:ext cx="92" cy="89"/>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69" name="Freeform 277"/>
            <p:cNvSpPr>
              <a:spLocks/>
            </p:cNvSpPr>
            <p:nvPr/>
          </p:nvSpPr>
          <p:spPr bwMode="auto">
            <a:xfrm>
              <a:off x="4438" y="3689"/>
              <a:ext cx="93"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0" name="Freeform 278"/>
            <p:cNvSpPr>
              <a:spLocks/>
            </p:cNvSpPr>
            <p:nvPr/>
          </p:nvSpPr>
          <p:spPr bwMode="auto">
            <a:xfrm>
              <a:off x="4155" y="3819"/>
              <a:ext cx="94" cy="89"/>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1" name="Freeform 279"/>
            <p:cNvSpPr>
              <a:spLocks/>
            </p:cNvSpPr>
            <p:nvPr/>
          </p:nvSpPr>
          <p:spPr bwMode="auto">
            <a:xfrm>
              <a:off x="4298" y="3819"/>
              <a:ext cx="92"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2" name="Freeform 280"/>
            <p:cNvSpPr>
              <a:spLocks/>
            </p:cNvSpPr>
            <p:nvPr/>
          </p:nvSpPr>
          <p:spPr bwMode="auto">
            <a:xfrm>
              <a:off x="4438" y="3819"/>
              <a:ext cx="93"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3" name="Freeform 281"/>
            <p:cNvSpPr>
              <a:spLocks/>
            </p:cNvSpPr>
            <p:nvPr/>
          </p:nvSpPr>
          <p:spPr bwMode="auto">
            <a:xfrm>
              <a:off x="4155" y="3967"/>
              <a:ext cx="94" cy="90"/>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4" name="Freeform 282"/>
            <p:cNvSpPr>
              <a:spLocks/>
            </p:cNvSpPr>
            <p:nvPr/>
          </p:nvSpPr>
          <p:spPr bwMode="auto">
            <a:xfrm>
              <a:off x="4298" y="3967"/>
              <a:ext cx="92"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5" name="Freeform 283"/>
            <p:cNvSpPr>
              <a:spLocks/>
            </p:cNvSpPr>
            <p:nvPr/>
          </p:nvSpPr>
          <p:spPr bwMode="auto">
            <a:xfrm>
              <a:off x="4438" y="3967"/>
              <a:ext cx="93"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6" name="Freeform 284"/>
            <p:cNvSpPr>
              <a:spLocks/>
            </p:cNvSpPr>
            <p:nvPr/>
          </p:nvSpPr>
          <p:spPr bwMode="auto">
            <a:xfrm>
              <a:off x="4155" y="4107"/>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7" name="Freeform 285"/>
            <p:cNvSpPr>
              <a:spLocks/>
            </p:cNvSpPr>
            <p:nvPr/>
          </p:nvSpPr>
          <p:spPr bwMode="auto">
            <a:xfrm>
              <a:off x="4298" y="4107"/>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8" name="Freeform 286"/>
            <p:cNvSpPr>
              <a:spLocks/>
            </p:cNvSpPr>
            <p:nvPr/>
          </p:nvSpPr>
          <p:spPr bwMode="auto">
            <a:xfrm>
              <a:off x="4438" y="4107"/>
              <a:ext cx="93"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79" name="Freeform 287"/>
            <p:cNvSpPr>
              <a:spLocks/>
            </p:cNvSpPr>
            <p:nvPr/>
          </p:nvSpPr>
          <p:spPr bwMode="auto">
            <a:xfrm>
              <a:off x="2511" y="2866"/>
              <a:ext cx="746" cy="1331"/>
            </a:xfrm>
            <a:custGeom>
              <a:avLst/>
              <a:gdLst>
                <a:gd name="T0" fmla="*/ 679 w 679"/>
                <a:gd name="T1" fmla="*/ 1192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1 w 679"/>
                <a:gd name="T13" fmla="*/ 89 h 1922"/>
                <a:gd name="T14" fmla="*/ 591 w 679"/>
                <a:gd name="T15" fmla="*/ 1186 h 1922"/>
                <a:gd name="T16" fmla="*/ 679 w 679"/>
                <a:gd name="T17" fmla="*/ 1192 h 1922"/>
                <a:gd name="T18" fmla="*/ 679 w 679"/>
                <a:gd name="T19" fmla="*/ 1192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2"/>
                  </a:moveTo>
                  <a:lnTo>
                    <a:pt x="679" y="0"/>
                  </a:lnTo>
                  <a:lnTo>
                    <a:pt x="0" y="0"/>
                  </a:lnTo>
                  <a:lnTo>
                    <a:pt x="0" y="1922"/>
                  </a:lnTo>
                  <a:lnTo>
                    <a:pt x="106" y="1922"/>
                  </a:lnTo>
                  <a:lnTo>
                    <a:pt x="106" y="89"/>
                  </a:lnTo>
                  <a:lnTo>
                    <a:pt x="591" y="89"/>
                  </a:lnTo>
                  <a:lnTo>
                    <a:pt x="591" y="1186"/>
                  </a:lnTo>
                  <a:lnTo>
                    <a:pt x="679" y="1192"/>
                  </a:lnTo>
                  <a:lnTo>
                    <a:pt x="679" y="11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0" name="Freeform 288"/>
            <p:cNvSpPr>
              <a:spLocks/>
            </p:cNvSpPr>
            <p:nvPr/>
          </p:nvSpPr>
          <p:spPr bwMode="auto">
            <a:xfrm>
              <a:off x="2945" y="2892"/>
              <a:ext cx="119" cy="796"/>
            </a:xfrm>
            <a:custGeom>
              <a:avLst/>
              <a:gdLst>
                <a:gd name="T0" fmla="*/ 0 w 108"/>
                <a:gd name="T1" fmla="*/ 0 h 1148"/>
                <a:gd name="T2" fmla="*/ 0 w 108"/>
                <a:gd name="T3" fmla="*/ 1148 h 1148"/>
                <a:gd name="T4" fmla="*/ 108 w 108"/>
                <a:gd name="T5" fmla="*/ 1148 h 1148"/>
                <a:gd name="T6" fmla="*/ 108 w 108"/>
                <a:gd name="T7" fmla="*/ 4 h 1148"/>
                <a:gd name="T8" fmla="*/ 0 w 108"/>
                <a:gd name="T9" fmla="*/ 0 h 1148"/>
                <a:gd name="T10" fmla="*/ 0 w 108"/>
                <a:gd name="T11" fmla="*/ 0 h 1148"/>
              </a:gdLst>
              <a:ahLst/>
              <a:cxnLst>
                <a:cxn ang="0">
                  <a:pos x="T0" y="T1"/>
                </a:cxn>
                <a:cxn ang="0">
                  <a:pos x="T2" y="T3"/>
                </a:cxn>
                <a:cxn ang="0">
                  <a:pos x="T4" y="T5"/>
                </a:cxn>
                <a:cxn ang="0">
                  <a:pos x="T6" y="T7"/>
                </a:cxn>
                <a:cxn ang="0">
                  <a:pos x="T8" y="T9"/>
                </a:cxn>
                <a:cxn ang="0">
                  <a:pos x="T10" y="T11"/>
                </a:cxn>
              </a:cxnLst>
              <a:rect l="0" t="0" r="r" b="b"/>
              <a:pathLst>
                <a:path w="108" h="1148">
                  <a:moveTo>
                    <a:pt x="0" y="0"/>
                  </a:moveTo>
                  <a:lnTo>
                    <a:pt x="0" y="1148"/>
                  </a:lnTo>
                  <a:lnTo>
                    <a:pt x="108" y="1148"/>
                  </a:lnTo>
                  <a:lnTo>
                    <a:pt x="108" y="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1" name="Freeform 289"/>
            <p:cNvSpPr>
              <a:spLocks/>
            </p:cNvSpPr>
            <p:nvPr/>
          </p:nvSpPr>
          <p:spPr bwMode="auto">
            <a:xfrm>
              <a:off x="859" y="3105"/>
              <a:ext cx="1236" cy="1092"/>
            </a:xfrm>
            <a:custGeom>
              <a:avLst/>
              <a:gdLst>
                <a:gd name="T0" fmla="*/ 0 w 1124"/>
                <a:gd name="T1" fmla="*/ 0 h 1576"/>
                <a:gd name="T2" fmla="*/ 1124 w 1124"/>
                <a:gd name="T3" fmla="*/ 4 h 1576"/>
                <a:gd name="T4" fmla="*/ 1124 w 1124"/>
                <a:gd name="T5" fmla="*/ 521 h 1576"/>
                <a:gd name="T6" fmla="*/ 1027 w 1124"/>
                <a:gd name="T7" fmla="*/ 517 h 1576"/>
                <a:gd name="T8" fmla="*/ 1027 w 1124"/>
                <a:gd name="T9" fmla="*/ 76 h 1576"/>
                <a:gd name="T10" fmla="*/ 118 w 1124"/>
                <a:gd name="T11" fmla="*/ 76 h 1576"/>
                <a:gd name="T12" fmla="*/ 118 w 1124"/>
                <a:gd name="T13" fmla="*/ 1576 h 1576"/>
                <a:gd name="T14" fmla="*/ 4 w 1124"/>
                <a:gd name="T15" fmla="*/ 1576 h 1576"/>
                <a:gd name="T16" fmla="*/ 0 w 1124"/>
                <a:gd name="T17" fmla="*/ 0 h 1576"/>
                <a:gd name="T18" fmla="*/ 0 w 1124"/>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576">
                  <a:moveTo>
                    <a:pt x="0" y="0"/>
                  </a:moveTo>
                  <a:lnTo>
                    <a:pt x="1124" y="4"/>
                  </a:lnTo>
                  <a:lnTo>
                    <a:pt x="1124" y="521"/>
                  </a:lnTo>
                  <a:lnTo>
                    <a:pt x="1027" y="517"/>
                  </a:lnTo>
                  <a:lnTo>
                    <a:pt x="1027" y="76"/>
                  </a:lnTo>
                  <a:lnTo>
                    <a:pt x="118" y="76"/>
                  </a:lnTo>
                  <a:lnTo>
                    <a:pt x="118" y="1576"/>
                  </a:lnTo>
                  <a:lnTo>
                    <a:pt x="4" y="15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2" name="Freeform 290"/>
            <p:cNvSpPr>
              <a:spLocks/>
            </p:cNvSpPr>
            <p:nvPr/>
          </p:nvSpPr>
          <p:spPr bwMode="auto">
            <a:xfrm>
              <a:off x="918" y="3217"/>
              <a:ext cx="1098" cy="54"/>
            </a:xfrm>
            <a:custGeom>
              <a:avLst/>
              <a:gdLst>
                <a:gd name="T0" fmla="*/ 0 w 998"/>
                <a:gd name="T1" fmla="*/ 0 h 77"/>
                <a:gd name="T2" fmla="*/ 998 w 998"/>
                <a:gd name="T3" fmla="*/ 0 h 77"/>
                <a:gd name="T4" fmla="*/ 998 w 998"/>
                <a:gd name="T5" fmla="*/ 77 h 77"/>
                <a:gd name="T6" fmla="*/ 0 w 998"/>
                <a:gd name="T7" fmla="*/ 77 h 77"/>
                <a:gd name="T8" fmla="*/ 0 w 998"/>
                <a:gd name="T9" fmla="*/ 0 h 77"/>
                <a:gd name="T10" fmla="*/ 0 w 998"/>
                <a:gd name="T11" fmla="*/ 0 h 77"/>
              </a:gdLst>
              <a:ahLst/>
              <a:cxnLst>
                <a:cxn ang="0">
                  <a:pos x="T0" y="T1"/>
                </a:cxn>
                <a:cxn ang="0">
                  <a:pos x="T2" y="T3"/>
                </a:cxn>
                <a:cxn ang="0">
                  <a:pos x="T4" y="T5"/>
                </a:cxn>
                <a:cxn ang="0">
                  <a:pos x="T6" y="T7"/>
                </a:cxn>
                <a:cxn ang="0">
                  <a:pos x="T8" y="T9"/>
                </a:cxn>
                <a:cxn ang="0">
                  <a:pos x="T10" y="T11"/>
                </a:cxn>
              </a:cxnLst>
              <a:rect l="0" t="0" r="r" b="b"/>
              <a:pathLst>
                <a:path w="998" h="77">
                  <a:moveTo>
                    <a:pt x="0" y="0"/>
                  </a:moveTo>
                  <a:lnTo>
                    <a:pt x="998" y="0"/>
                  </a:lnTo>
                  <a:lnTo>
                    <a:pt x="998" y="77"/>
                  </a:lnTo>
                  <a:lnTo>
                    <a:pt x="0" y="77"/>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3" name="Freeform 291"/>
            <p:cNvSpPr>
              <a:spLocks/>
            </p:cNvSpPr>
            <p:nvPr/>
          </p:nvSpPr>
          <p:spPr bwMode="auto">
            <a:xfrm>
              <a:off x="924" y="3317"/>
              <a:ext cx="1101" cy="53"/>
            </a:xfrm>
            <a:custGeom>
              <a:avLst/>
              <a:gdLst>
                <a:gd name="T0" fmla="*/ 0 w 1001"/>
                <a:gd name="T1" fmla="*/ 0 h 76"/>
                <a:gd name="T2" fmla="*/ 1001 w 1001"/>
                <a:gd name="T3" fmla="*/ 0 h 76"/>
                <a:gd name="T4" fmla="*/ 1001 w 1001"/>
                <a:gd name="T5" fmla="*/ 76 h 76"/>
                <a:gd name="T6" fmla="*/ 0 w 1001"/>
                <a:gd name="T7" fmla="*/ 76 h 76"/>
                <a:gd name="T8" fmla="*/ 0 w 1001"/>
                <a:gd name="T9" fmla="*/ 0 h 76"/>
                <a:gd name="T10" fmla="*/ 0 w 1001"/>
                <a:gd name="T11" fmla="*/ 0 h 76"/>
              </a:gdLst>
              <a:ahLst/>
              <a:cxnLst>
                <a:cxn ang="0">
                  <a:pos x="T0" y="T1"/>
                </a:cxn>
                <a:cxn ang="0">
                  <a:pos x="T2" y="T3"/>
                </a:cxn>
                <a:cxn ang="0">
                  <a:pos x="T4" y="T5"/>
                </a:cxn>
                <a:cxn ang="0">
                  <a:pos x="T6" y="T7"/>
                </a:cxn>
                <a:cxn ang="0">
                  <a:pos x="T8" y="T9"/>
                </a:cxn>
                <a:cxn ang="0">
                  <a:pos x="T10" y="T11"/>
                </a:cxn>
              </a:cxnLst>
              <a:rect l="0" t="0" r="r" b="b"/>
              <a:pathLst>
                <a:path w="1001" h="76">
                  <a:moveTo>
                    <a:pt x="0" y="0"/>
                  </a:moveTo>
                  <a:lnTo>
                    <a:pt x="1001" y="0"/>
                  </a:lnTo>
                  <a:lnTo>
                    <a:pt x="1001" y="76"/>
                  </a:lnTo>
                  <a:lnTo>
                    <a:pt x="0" y="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4" name="Freeform 292"/>
            <p:cNvSpPr>
              <a:spLocks/>
            </p:cNvSpPr>
            <p:nvPr/>
          </p:nvSpPr>
          <p:spPr bwMode="auto">
            <a:xfrm>
              <a:off x="931" y="3414"/>
              <a:ext cx="1097" cy="54"/>
            </a:xfrm>
            <a:custGeom>
              <a:avLst/>
              <a:gdLst>
                <a:gd name="T0" fmla="*/ 0 w 997"/>
                <a:gd name="T1" fmla="*/ 0 h 78"/>
                <a:gd name="T2" fmla="*/ 997 w 997"/>
                <a:gd name="T3" fmla="*/ 0 h 78"/>
                <a:gd name="T4" fmla="*/ 997 w 997"/>
                <a:gd name="T5" fmla="*/ 78 h 78"/>
                <a:gd name="T6" fmla="*/ 0 w 997"/>
                <a:gd name="T7" fmla="*/ 78 h 78"/>
                <a:gd name="T8" fmla="*/ 0 w 997"/>
                <a:gd name="T9" fmla="*/ 0 h 78"/>
                <a:gd name="T10" fmla="*/ 0 w 997"/>
                <a:gd name="T11" fmla="*/ 0 h 78"/>
              </a:gdLst>
              <a:ahLst/>
              <a:cxnLst>
                <a:cxn ang="0">
                  <a:pos x="T0" y="T1"/>
                </a:cxn>
                <a:cxn ang="0">
                  <a:pos x="T2" y="T3"/>
                </a:cxn>
                <a:cxn ang="0">
                  <a:pos x="T4" y="T5"/>
                </a:cxn>
                <a:cxn ang="0">
                  <a:pos x="T6" y="T7"/>
                </a:cxn>
                <a:cxn ang="0">
                  <a:pos x="T8" y="T9"/>
                </a:cxn>
                <a:cxn ang="0">
                  <a:pos x="T10" y="T11"/>
                </a:cxn>
              </a:cxnLst>
              <a:rect l="0" t="0" r="r" b="b"/>
              <a:pathLst>
                <a:path w="997" h="78">
                  <a:moveTo>
                    <a:pt x="0" y="0"/>
                  </a:moveTo>
                  <a:lnTo>
                    <a:pt x="997" y="0"/>
                  </a:lnTo>
                  <a:lnTo>
                    <a:pt x="997" y="78"/>
                  </a:lnTo>
                  <a:lnTo>
                    <a:pt x="0" y="7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5" name="Freeform 293"/>
            <p:cNvSpPr>
              <a:spLocks/>
            </p:cNvSpPr>
            <p:nvPr/>
          </p:nvSpPr>
          <p:spPr bwMode="auto">
            <a:xfrm>
              <a:off x="2221" y="3475"/>
              <a:ext cx="224" cy="722"/>
            </a:xfrm>
            <a:custGeom>
              <a:avLst/>
              <a:gdLst>
                <a:gd name="T0" fmla="*/ 0 w 203"/>
                <a:gd name="T1" fmla="*/ 1044 h 1044"/>
                <a:gd name="T2" fmla="*/ 203 w 203"/>
                <a:gd name="T3" fmla="*/ 1044 h 1044"/>
                <a:gd name="T4" fmla="*/ 203 w 203"/>
                <a:gd name="T5" fmla="*/ 0 h 1044"/>
                <a:gd name="T6" fmla="*/ 0 w 203"/>
                <a:gd name="T7" fmla="*/ 0 h 1044"/>
                <a:gd name="T8" fmla="*/ 0 w 203"/>
                <a:gd name="T9" fmla="*/ 1044 h 1044"/>
                <a:gd name="T10" fmla="*/ 0 w 203"/>
                <a:gd name="T11" fmla="*/ 1044 h 1044"/>
              </a:gdLst>
              <a:ahLst/>
              <a:cxnLst>
                <a:cxn ang="0">
                  <a:pos x="T0" y="T1"/>
                </a:cxn>
                <a:cxn ang="0">
                  <a:pos x="T2" y="T3"/>
                </a:cxn>
                <a:cxn ang="0">
                  <a:pos x="T4" y="T5"/>
                </a:cxn>
                <a:cxn ang="0">
                  <a:pos x="T6" y="T7"/>
                </a:cxn>
                <a:cxn ang="0">
                  <a:pos x="T8" y="T9"/>
                </a:cxn>
                <a:cxn ang="0">
                  <a:pos x="T10" y="T11"/>
                </a:cxn>
              </a:cxnLst>
              <a:rect l="0" t="0" r="r" b="b"/>
              <a:pathLst>
                <a:path w="203" h="1044">
                  <a:moveTo>
                    <a:pt x="0" y="1044"/>
                  </a:moveTo>
                  <a:lnTo>
                    <a:pt x="203" y="1044"/>
                  </a:lnTo>
                  <a:lnTo>
                    <a:pt x="203" y="0"/>
                  </a:lnTo>
                  <a:lnTo>
                    <a:pt x="0" y="0"/>
                  </a:lnTo>
                  <a:lnTo>
                    <a:pt x="0" y="1044"/>
                  </a:lnTo>
                  <a:lnTo>
                    <a:pt x="0" y="10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6" name="Freeform 294"/>
            <p:cNvSpPr>
              <a:spLocks/>
            </p:cNvSpPr>
            <p:nvPr/>
          </p:nvSpPr>
          <p:spPr bwMode="auto">
            <a:xfrm>
              <a:off x="2034" y="3526"/>
              <a:ext cx="88" cy="86"/>
            </a:xfrm>
            <a:custGeom>
              <a:avLst/>
              <a:gdLst>
                <a:gd name="T0" fmla="*/ 0 w 80"/>
                <a:gd name="T1" fmla="*/ 124 h 124"/>
                <a:gd name="T2" fmla="*/ 80 w 80"/>
                <a:gd name="T3" fmla="*/ 124 h 124"/>
                <a:gd name="T4" fmla="*/ 80 w 80"/>
                <a:gd name="T5" fmla="*/ 0 h 124"/>
                <a:gd name="T6" fmla="*/ 0 w 80"/>
                <a:gd name="T7" fmla="*/ 0 h 124"/>
                <a:gd name="T8" fmla="*/ 0 w 80"/>
                <a:gd name="T9" fmla="*/ 124 h 124"/>
                <a:gd name="T10" fmla="*/ 0 w 80"/>
                <a:gd name="T11" fmla="*/ 124 h 124"/>
              </a:gdLst>
              <a:ahLst/>
              <a:cxnLst>
                <a:cxn ang="0">
                  <a:pos x="T0" y="T1"/>
                </a:cxn>
                <a:cxn ang="0">
                  <a:pos x="T2" y="T3"/>
                </a:cxn>
                <a:cxn ang="0">
                  <a:pos x="T4" y="T5"/>
                </a:cxn>
                <a:cxn ang="0">
                  <a:pos x="T6" y="T7"/>
                </a:cxn>
                <a:cxn ang="0">
                  <a:pos x="T8" y="T9"/>
                </a:cxn>
                <a:cxn ang="0">
                  <a:pos x="T10" y="T11"/>
                </a:cxn>
              </a:cxnLst>
              <a:rect l="0" t="0" r="r" b="b"/>
              <a:pathLst>
                <a:path w="80" h="124">
                  <a:moveTo>
                    <a:pt x="0" y="124"/>
                  </a:moveTo>
                  <a:lnTo>
                    <a:pt x="80" y="124"/>
                  </a:lnTo>
                  <a:lnTo>
                    <a:pt x="80" y="0"/>
                  </a:lnTo>
                  <a:lnTo>
                    <a:pt x="0" y="0"/>
                  </a:lnTo>
                  <a:lnTo>
                    <a:pt x="0" y="124"/>
                  </a:lnTo>
                  <a:lnTo>
                    <a:pt x="0" y="1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7" name="Freeform 295"/>
            <p:cNvSpPr>
              <a:spLocks/>
            </p:cNvSpPr>
            <p:nvPr/>
          </p:nvSpPr>
          <p:spPr bwMode="auto">
            <a:xfrm>
              <a:off x="2034" y="3670"/>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8" name="Freeform 296"/>
            <p:cNvSpPr>
              <a:spLocks/>
            </p:cNvSpPr>
            <p:nvPr/>
          </p:nvSpPr>
          <p:spPr bwMode="auto">
            <a:xfrm>
              <a:off x="2034"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89" name="Freeform 297"/>
            <p:cNvSpPr>
              <a:spLocks/>
            </p:cNvSpPr>
            <p:nvPr/>
          </p:nvSpPr>
          <p:spPr bwMode="auto">
            <a:xfrm>
              <a:off x="1851" y="4111"/>
              <a:ext cx="91" cy="86"/>
            </a:xfrm>
            <a:custGeom>
              <a:avLst/>
              <a:gdLst>
                <a:gd name="T0" fmla="*/ 0 w 83"/>
                <a:gd name="T1" fmla="*/ 123 h 123"/>
                <a:gd name="T2" fmla="*/ 83 w 83"/>
                <a:gd name="T3" fmla="*/ 123 h 123"/>
                <a:gd name="T4" fmla="*/ 83 w 83"/>
                <a:gd name="T5" fmla="*/ 0 h 123"/>
                <a:gd name="T6" fmla="*/ 0 w 83"/>
                <a:gd name="T7" fmla="*/ 0 h 123"/>
                <a:gd name="T8" fmla="*/ 0 w 83"/>
                <a:gd name="T9" fmla="*/ 123 h 123"/>
                <a:gd name="T10" fmla="*/ 0 w 83"/>
                <a:gd name="T11" fmla="*/ 123 h 123"/>
              </a:gdLst>
              <a:ahLst/>
              <a:cxnLst>
                <a:cxn ang="0">
                  <a:pos x="T0" y="T1"/>
                </a:cxn>
                <a:cxn ang="0">
                  <a:pos x="T2" y="T3"/>
                </a:cxn>
                <a:cxn ang="0">
                  <a:pos x="T4" y="T5"/>
                </a:cxn>
                <a:cxn ang="0">
                  <a:pos x="T6" y="T7"/>
                </a:cxn>
                <a:cxn ang="0">
                  <a:pos x="T8" y="T9"/>
                </a:cxn>
                <a:cxn ang="0">
                  <a:pos x="T10" y="T11"/>
                </a:cxn>
              </a:cxnLst>
              <a:rect l="0" t="0" r="r" b="b"/>
              <a:pathLst>
                <a:path w="83" h="123">
                  <a:moveTo>
                    <a:pt x="0" y="123"/>
                  </a:moveTo>
                  <a:lnTo>
                    <a:pt x="83" y="123"/>
                  </a:lnTo>
                  <a:lnTo>
                    <a:pt x="83"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0" name="Freeform 298"/>
            <p:cNvSpPr>
              <a:spLocks/>
            </p:cNvSpPr>
            <p:nvPr/>
          </p:nvSpPr>
          <p:spPr bwMode="auto">
            <a:xfrm>
              <a:off x="1661" y="4111"/>
              <a:ext cx="85" cy="86"/>
            </a:xfrm>
            <a:custGeom>
              <a:avLst/>
              <a:gdLst>
                <a:gd name="T0" fmla="*/ 0 w 78"/>
                <a:gd name="T1" fmla="*/ 123 h 123"/>
                <a:gd name="T2" fmla="*/ 78 w 78"/>
                <a:gd name="T3" fmla="*/ 123 h 123"/>
                <a:gd name="T4" fmla="*/ 78 w 78"/>
                <a:gd name="T5" fmla="*/ 0 h 123"/>
                <a:gd name="T6" fmla="*/ 0 w 78"/>
                <a:gd name="T7" fmla="*/ 0 h 123"/>
                <a:gd name="T8" fmla="*/ 0 w 78"/>
                <a:gd name="T9" fmla="*/ 123 h 123"/>
                <a:gd name="T10" fmla="*/ 0 w 78"/>
                <a:gd name="T11" fmla="*/ 123 h 123"/>
              </a:gdLst>
              <a:ahLst/>
              <a:cxnLst>
                <a:cxn ang="0">
                  <a:pos x="T0" y="T1"/>
                </a:cxn>
                <a:cxn ang="0">
                  <a:pos x="T2" y="T3"/>
                </a:cxn>
                <a:cxn ang="0">
                  <a:pos x="T4" y="T5"/>
                </a:cxn>
                <a:cxn ang="0">
                  <a:pos x="T6" y="T7"/>
                </a:cxn>
                <a:cxn ang="0">
                  <a:pos x="T8" y="T9"/>
                </a:cxn>
                <a:cxn ang="0">
                  <a:pos x="T10" y="T11"/>
                </a:cxn>
              </a:cxnLst>
              <a:rect l="0" t="0" r="r" b="b"/>
              <a:pathLst>
                <a:path w="78" h="123">
                  <a:moveTo>
                    <a:pt x="0" y="123"/>
                  </a:moveTo>
                  <a:lnTo>
                    <a:pt x="78" y="123"/>
                  </a:lnTo>
                  <a:lnTo>
                    <a:pt x="78"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1" name="Freeform 299"/>
            <p:cNvSpPr>
              <a:spLocks/>
            </p:cNvSpPr>
            <p:nvPr/>
          </p:nvSpPr>
          <p:spPr bwMode="auto">
            <a:xfrm>
              <a:off x="1459"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2" name="Freeform 300"/>
            <p:cNvSpPr>
              <a:spLocks/>
            </p:cNvSpPr>
            <p:nvPr/>
          </p:nvSpPr>
          <p:spPr bwMode="auto">
            <a:xfrm>
              <a:off x="1271"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3" name="Freeform 301"/>
            <p:cNvSpPr>
              <a:spLocks/>
            </p:cNvSpPr>
            <p:nvPr/>
          </p:nvSpPr>
          <p:spPr bwMode="auto">
            <a:xfrm>
              <a:off x="1072"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4" name="Freeform 302"/>
            <p:cNvSpPr>
              <a:spLocks/>
            </p:cNvSpPr>
            <p:nvPr/>
          </p:nvSpPr>
          <p:spPr bwMode="auto">
            <a:xfrm>
              <a:off x="2034"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5" name="Freeform 303"/>
            <p:cNvSpPr>
              <a:spLocks/>
            </p:cNvSpPr>
            <p:nvPr/>
          </p:nvSpPr>
          <p:spPr bwMode="auto">
            <a:xfrm>
              <a:off x="1851" y="3973"/>
              <a:ext cx="91" cy="87"/>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6" name="Freeform 304"/>
            <p:cNvSpPr>
              <a:spLocks/>
            </p:cNvSpPr>
            <p:nvPr/>
          </p:nvSpPr>
          <p:spPr bwMode="auto">
            <a:xfrm>
              <a:off x="1661" y="3973"/>
              <a:ext cx="85" cy="87"/>
            </a:xfrm>
            <a:custGeom>
              <a:avLst/>
              <a:gdLst>
                <a:gd name="T0" fmla="*/ 0 w 78"/>
                <a:gd name="T1" fmla="*/ 126 h 126"/>
                <a:gd name="T2" fmla="*/ 78 w 78"/>
                <a:gd name="T3" fmla="*/ 126 h 126"/>
                <a:gd name="T4" fmla="*/ 78 w 78"/>
                <a:gd name="T5" fmla="*/ 0 h 126"/>
                <a:gd name="T6" fmla="*/ 0 w 78"/>
                <a:gd name="T7" fmla="*/ 0 h 126"/>
                <a:gd name="T8" fmla="*/ 0 w 78"/>
                <a:gd name="T9" fmla="*/ 126 h 126"/>
                <a:gd name="T10" fmla="*/ 0 w 78"/>
                <a:gd name="T11" fmla="*/ 126 h 126"/>
              </a:gdLst>
              <a:ahLst/>
              <a:cxnLst>
                <a:cxn ang="0">
                  <a:pos x="T0" y="T1"/>
                </a:cxn>
                <a:cxn ang="0">
                  <a:pos x="T2" y="T3"/>
                </a:cxn>
                <a:cxn ang="0">
                  <a:pos x="T4" y="T5"/>
                </a:cxn>
                <a:cxn ang="0">
                  <a:pos x="T6" y="T7"/>
                </a:cxn>
                <a:cxn ang="0">
                  <a:pos x="T8" y="T9"/>
                </a:cxn>
                <a:cxn ang="0">
                  <a:pos x="T10" y="T11"/>
                </a:cxn>
              </a:cxnLst>
              <a:rect l="0" t="0" r="r" b="b"/>
              <a:pathLst>
                <a:path w="78" h="126">
                  <a:moveTo>
                    <a:pt x="0" y="126"/>
                  </a:moveTo>
                  <a:lnTo>
                    <a:pt x="78" y="126"/>
                  </a:lnTo>
                  <a:lnTo>
                    <a:pt x="78"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7" name="Freeform 305"/>
            <p:cNvSpPr>
              <a:spLocks/>
            </p:cNvSpPr>
            <p:nvPr/>
          </p:nvSpPr>
          <p:spPr bwMode="auto">
            <a:xfrm>
              <a:off x="1459"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8" name="Freeform 306"/>
            <p:cNvSpPr>
              <a:spLocks/>
            </p:cNvSpPr>
            <p:nvPr/>
          </p:nvSpPr>
          <p:spPr bwMode="auto">
            <a:xfrm>
              <a:off x="1271"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099" name="Freeform 307"/>
            <p:cNvSpPr>
              <a:spLocks/>
            </p:cNvSpPr>
            <p:nvPr/>
          </p:nvSpPr>
          <p:spPr bwMode="auto">
            <a:xfrm>
              <a:off x="1072"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0" name="Freeform 308"/>
            <p:cNvSpPr>
              <a:spLocks/>
            </p:cNvSpPr>
            <p:nvPr/>
          </p:nvSpPr>
          <p:spPr bwMode="auto">
            <a:xfrm>
              <a:off x="2034"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1" name="Freeform 309"/>
            <p:cNvSpPr>
              <a:spLocks/>
            </p:cNvSpPr>
            <p:nvPr/>
          </p:nvSpPr>
          <p:spPr bwMode="auto">
            <a:xfrm>
              <a:off x="1851" y="3828"/>
              <a:ext cx="91" cy="87"/>
            </a:xfrm>
            <a:custGeom>
              <a:avLst/>
              <a:gdLst>
                <a:gd name="T0" fmla="*/ 0 w 83"/>
                <a:gd name="T1" fmla="*/ 125 h 125"/>
                <a:gd name="T2" fmla="*/ 83 w 83"/>
                <a:gd name="T3" fmla="*/ 125 h 125"/>
                <a:gd name="T4" fmla="*/ 83 w 83"/>
                <a:gd name="T5" fmla="*/ 0 h 125"/>
                <a:gd name="T6" fmla="*/ 0 w 83"/>
                <a:gd name="T7" fmla="*/ 0 h 125"/>
                <a:gd name="T8" fmla="*/ 0 w 83"/>
                <a:gd name="T9" fmla="*/ 125 h 125"/>
                <a:gd name="T10" fmla="*/ 0 w 83"/>
                <a:gd name="T11" fmla="*/ 125 h 125"/>
              </a:gdLst>
              <a:ahLst/>
              <a:cxnLst>
                <a:cxn ang="0">
                  <a:pos x="T0" y="T1"/>
                </a:cxn>
                <a:cxn ang="0">
                  <a:pos x="T2" y="T3"/>
                </a:cxn>
                <a:cxn ang="0">
                  <a:pos x="T4" y="T5"/>
                </a:cxn>
                <a:cxn ang="0">
                  <a:pos x="T6" y="T7"/>
                </a:cxn>
                <a:cxn ang="0">
                  <a:pos x="T8" y="T9"/>
                </a:cxn>
                <a:cxn ang="0">
                  <a:pos x="T10" y="T11"/>
                </a:cxn>
              </a:cxnLst>
              <a:rect l="0" t="0" r="r" b="b"/>
              <a:pathLst>
                <a:path w="83" h="125">
                  <a:moveTo>
                    <a:pt x="0" y="125"/>
                  </a:moveTo>
                  <a:lnTo>
                    <a:pt x="83" y="125"/>
                  </a:lnTo>
                  <a:lnTo>
                    <a:pt x="83"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2" name="Freeform 310"/>
            <p:cNvSpPr>
              <a:spLocks/>
            </p:cNvSpPr>
            <p:nvPr/>
          </p:nvSpPr>
          <p:spPr bwMode="auto">
            <a:xfrm>
              <a:off x="1661" y="3828"/>
              <a:ext cx="85" cy="87"/>
            </a:xfrm>
            <a:custGeom>
              <a:avLst/>
              <a:gdLst>
                <a:gd name="T0" fmla="*/ 0 w 78"/>
                <a:gd name="T1" fmla="*/ 125 h 125"/>
                <a:gd name="T2" fmla="*/ 78 w 78"/>
                <a:gd name="T3" fmla="*/ 125 h 125"/>
                <a:gd name="T4" fmla="*/ 78 w 78"/>
                <a:gd name="T5" fmla="*/ 0 h 125"/>
                <a:gd name="T6" fmla="*/ 0 w 78"/>
                <a:gd name="T7" fmla="*/ 0 h 125"/>
                <a:gd name="T8" fmla="*/ 0 w 78"/>
                <a:gd name="T9" fmla="*/ 125 h 125"/>
                <a:gd name="T10" fmla="*/ 0 w 78"/>
                <a:gd name="T11" fmla="*/ 125 h 125"/>
              </a:gdLst>
              <a:ahLst/>
              <a:cxnLst>
                <a:cxn ang="0">
                  <a:pos x="T0" y="T1"/>
                </a:cxn>
                <a:cxn ang="0">
                  <a:pos x="T2" y="T3"/>
                </a:cxn>
                <a:cxn ang="0">
                  <a:pos x="T4" y="T5"/>
                </a:cxn>
                <a:cxn ang="0">
                  <a:pos x="T6" y="T7"/>
                </a:cxn>
                <a:cxn ang="0">
                  <a:pos x="T8" y="T9"/>
                </a:cxn>
                <a:cxn ang="0">
                  <a:pos x="T10" y="T11"/>
                </a:cxn>
              </a:cxnLst>
              <a:rect l="0" t="0" r="r" b="b"/>
              <a:pathLst>
                <a:path w="78" h="125">
                  <a:moveTo>
                    <a:pt x="0" y="125"/>
                  </a:moveTo>
                  <a:lnTo>
                    <a:pt x="78" y="125"/>
                  </a:lnTo>
                  <a:lnTo>
                    <a:pt x="78"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3" name="Freeform 311"/>
            <p:cNvSpPr>
              <a:spLocks/>
            </p:cNvSpPr>
            <p:nvPr/>
          </p:nvSpPr>
          <p:spPr bwMode="auto">
            <a:xfrm>
              <a:off x="1459"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4" name="Freeform 312"/>
            <p:cNvSpPr>
              <a:spLocks/>
            </p:cNvSpPr>
            <p:nvPr/>
          </p:nvSpPr>
          <p:spPr bwMode="auto">
            <a:xfrm>
              <a:off x="1271"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5" name="Freeform 313"/>
            <p:cNvSpPr>
              <a:spLocks/>
            </p:cNvSpPr>
            <p:nvPr/>
          </p:nvSpPr>
          <p:spPr bwMode="auto">
            <a:xfrm>
              <a:off x="1072"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6" name="Freeform 314"/>
            <p:cNvSpPr>
              <a:spLocks/>
            </p:cNvSpPr>
            <p:nvPr/>
          </p:nvSpPr>
          <p:spPr bwMode="auto">
            <a:xfrm>
              <a:off x="958" y="3518"/>
              <a:ext cx="813" cy="62"/>
            </a:xfrm>
            <a:custGeom>
              <a:avLst/>
              <a:gdLst>
                <a:gd name="T0" fmla="*/ 0 w 739"/>
                <a:gd name="T1" fmla="*/ 89 h 89"/>
                <a:gd name="T2" fmla="*/ 739 w 739"/>
                <a:gd name="T3" fmla="*/ 89 h 89"/>
                <a:gd name="T4" fmla="*/ 739 w 739"/>
                <a:gd name="T5" fmla="*/ 0 h 89"/>
                <a:gd name="T6" fmla="*/ 0 w 739"/>
                <a:gd name="T7" fmla="*/ 0 h 89"/>
                <a:gd name="T8" fmla="*/ 0 w 739"/>
                <a:gd name="T9" fmla="*/ 89 h 89"/>
                <a:gd name="T10" fmla="*/ 0 w 739"/>
                <a:gd name="T11" fmla="*/ 89 h 89"/>
              </a:gdLst>
              <a:ahLst/>
              <a:cxnLst>
                <a:cxn ang="0">
                  <a:pos x="T0" y="T1"/>
                </a:cxn>
                <a:cxn ang="0">
                  <a:pos x="T2" y="T3"/>
                </a:cxn>
                <a:cxn ang="0">
                  <a:pos x="T4" y="T5"/>
                </a:cxn>
                <a:cxn ang="0">
                  <a:pos x="T6" y="T7"/>
                </a:cxn>
                <a:cxn ang="0">
                  <a:pos x="T8" y="T9"/>
                </a:cxn>
                <a:cxn ang="0">
                  <a:pos x="T10" y="T11"/>
                </a:cxn>
              </a:cxnLst>
              <a:rect l="0" t="0" r="r" b="b"/>
              <a:pathLst>
                <a:path w="739" h="89">
                  <a:moveTo>
                    <a:pt x="0" y="89"/>
                  </a:moveTo>
                  <a:lnTo>
                    <a:pt x="739" y="89"/>
                  </a:lnTo>
                  <a:lnTo>
                    <a:pt x="739" y="0"/>
                  </a:lnTo>
                  <a:lnTo>
                    <a:pt x="0" y="0"/>
                  </a:lnTo>
                  <a:lnTo>
                    <a:pt x="0" y="89"/>
                  </a:lnTo>
                  <a:lnTo>
                    <a:pt x="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7" name="Freeform 315"/>
            <p:cNvSpPr>
              <a:spLocks/>
            </p:cNvSpPr>
            <p:nvPr/>
          </p:nvSpPr>
          <p:spPr bwMode="auto">
            <a:xfrm>
              <a:off x="941" y="3627"/>
              <a:ext cx="830" cy="57"/>
            </a:xfrm>
            <a:custGeom>
              <a:avLst/>
              <a:gdLst>
                <a:gd name="T0" fmla="*/ 0 w 754"/>
                <a:gd name="T1" fmla="*/ 82 h 82"/>
                <a:gd name="T2" fmla="*/ 754 w 754"/>
                <a:gd name="T3" fmla="*/ 82 h 82"/>
                <a:gd name="T4" fmla="*/ 754 w 754"/>
                <a:gd name="T5" fmla="*/ 0 h 82"/>
                <a:gd name="T6" fmla="*/ 0 w 754"/>
                <a:gd name="T7" fmla="*/ 0 h 82"/>
                <a:gd name="T8" fmla="*/ 0 w 754"/>
                <a:gd name="T9" fmla="*/ 82 h 82"/>
                <a:gd name="T10" fmla="*/ 0 w 754"/>
                <a:gd name="T11" fmla="*/ 82 h 82"/>
              </a:gdLst>
              <a:ahLst/>
              <a:cxnLst>
                <a:cxn ang="0">
                  <a:pos x="T0" y="T1"/>
                </a:cxn>
                <a:cxn ang="0">
                  <a:pos x="T2" y="T3"/>
                </a:cxn>
                <a:cxn ang="0">
                  <a:pos x="T4" y="T5"/>
                </a:cxn>
                <a:cxn ang="0">
                  <a:pos x="T6" y="T7"/>
                </a:cxn>
                <a:cxn ang="0">
                  <a:pos x="T8" y="T9"/>
                </a:cxn>
                <a:cxn ang="0">
                  <a:pos x="T10" y="T11"/>
                </a:cxn>
              </a:cxnLst>
              <a:rect l="0" t="0" r="r" b="b"/>
              <a:pathLst>
                <a:path w="754" h="82">
                  <a:moveTo>
                    <a:pt x="0" y="82"/>
                  </a:moveTo>
                  <a:lnTo>
                    <a:pt x="754" y="82"/>
                  </a:lnTo>
                  <a:lnTo>
                    <a:pt x="754" y="0"/>
                  </a:lnTo>
                  <a:lnTo>
                    <a:pt x="0" y="0"/>
                  </a:lnTo>
                  <a:lnTo>
                    <a:pt x="0" y="82"/>
                  </a:lnTo>
                  <a:lnTo>
                    <a:pt x="0" y="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8" name="Freeform 316"/>
            <p:cNvSpPr>
              <a:spLocks/>
            </p:cNvSpPr>
            <p:nvPr/>
          </p:nvSpPr>
          <p:spPr bwMode="auto">
            <a:xfrm>
              <a:off x="1851" y="3526"/>
              <a:ext cx="91" cy="86"/>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09" name="Freeform 317"/>
            <p:cNvSpPr>
              <a:spLocks/>
            </p:cNvSpPr>
            <p:nvPr/>
          </p:nvSpPr>
          <p:spPr bwMode="auto">
            <a:xfrm>
              <a:off x="1853" y="3666"/>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0" name="Freeform 318"/>
            <p:cNvSpPr>
              <a:spLocks/>
            </p:cNvSpPr>
            <p:nvPr/>
          </p:nvSpPr>
          <p:spPr bwMode="auto">
            <a:xfrm>
              <a:off x="3481" y="3205"/>
              <a:ext cx="368" cy="50"/>
            </a:xfrm>
            <a:custGeom>
              <a:avLst/>
              <a:gdLst>
                <a:gd name="T0" fmla="*/ 0 w 335"/>
                <a:gd name="T1" fmla="*/ 0 h 72"/>
                <a:gd name="T2" fmla="*/ 335 w 335"/>
                <a:gd name="T3" fmla="*/ 0 h 72"/>
                <a:gd name="T4" fmla="*/ 335 w 335"/>
                <a:gd name="T5" fmla="*/ 72 h 72"/>
                <a:gd name="T6" fmla="*/ 0 w 335"/>
                <a:gd name="T7" fmla="*/ 72 h 72"/>
                <a:gd name="T8" fmla="*/ 0 w 335"/>
                <a:gd name="T9" fmla="*/ 0 h 72"/>
                <a:gd name="T10" fmla="*/ 0 w 335"/>
                <a:gd name="T11" fmla="*/ 0 h 72"/>
              </a:gdLst>
              <a:ahLst/>
              <a:cxnLst>
                <a:cxn ang="0">
                  <a:pos x="T0" y="T1"/>
                </a:cxn>
                <a:cxn ang="0">
                  <a:pos x="T2" y="T3"/>
                </a:cxn>
                <a:cxn ang="0">
                  <a:pos x="T4" y="T5"/>
                </a:cxn>
                <a:cxn ang="0">
                  <a:pos x="T6" y="T7"/>
                </a:cxn>
                <a:cxn ang="0">
                  <a:pos x="T8" y="T9"/>
                </a:cxn>
                <a:cxn ang="0">
                  <a:pos x="T10" y="T11"/>
                </a:cxn>
              </a:cxnLst>
              <a:rect l="0" t="0" r="r" b="b"/>
              <a:pathLst>
                <a:path w="335" h="72">
                  <a:moveTo>
                    <a:pt x="0" y="0"/>
                  </a:moveTo>
                  <a:lnTo>
                    <a:pt x="335" y="0"/>
                  </a:lnTo>
                  <a:lnTo>
                    <a:pt x="335"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1" name="Freeform 319"/>
            <p:cNvSpPr>
              <a:spLocks/>
            </p:cNvSpPr>
            <p:nvPr/>
          </p:nvSpPr>
          <p:spPr bwMode="auto">
            <a:xfrm>
              <a:off x="3485" y="3289"/>
              <a:ext cx="372"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2" name="Freeform 320"/>
            <p:cNvSpPr>
              <a:spLocks/>
            </p:cNvSpPr>
            <p:nvPr/>
          </p:nvSpPr>
          <p:spPr bwMode="auto">
            <a:xfrm>
              <a:off x="3475" y="3378"/>
              <a:ext cx="370" cy="48"/>
            </a:xfrm>
            <a:custGeom>
              <a:avLst/>
              <a:gdLst>
                <a:gd name="T0" fmla="*/ 0 w 336"/>
                <a:gd name="T1" fmla="*/ 0 h 70"/>
                <a:gd name="T2" fmla="*/ 336 w 336"/>
                <a:gd name="T3" fmla="*/ 0 h 70"/>
                <a:gd name="T4" fmla="*/ 336 w 336"/>
                <a:gd name="T5" fmla="*/ 70 h 70"/>
                <a:gd name="T6" fmla="*/ 0 w 336"/>
                <a:gd name="T7" fmla="*/ 70 h 70"/>
                <a:gd name="T8" fmla="*/ 0 w 336"/>
                <a:gd name="T9" fmla="*/ 0 h 70"/>
                <a:gd name="T10" fmla="*/ 0 w 336"/>
                <a:gd name="T11" fmla="*/ 0 h 70"/>
              </a:gdLst>
              <a:ahLst/>
              <a:cxnLst>
                <a:cxn ang="0">
                  <a:pos x="T0" y="T1"/>
                </a:cxn>
                <a:cxn ang="0">
                  <a:pos x="T2" y="T3"/>
                </a:cxn>
                <a:cxn ang="0">
                  <a:pos x="T4" y="T5"/>
                </a:cxn>
                <a:cxn ang="0">
                  <a:pos x="T6" y="T7"/>
                </a:cxn>
                <a:cxn ang="0">
                  <a:pos x="T8" y="T9"/>
                </a:cxn>
                <a:cxn ang="0">
                  <a:pos x="T10" y="T11"/>
                </a:cxn>
              </a:cxnLst>
              <a:rect l="0" t="0" r="r" b="b"/>
              <a:pathLst>
                <a:path w="336" h="70">
                  <a:moveTo>
                    <a:pt x="0" y="0"/>
                  </a:moveTo>
                  <a:lnTo>
                    <a:pt x="336" y="0"/>
                  </a:lnTo>
                  <a:lnTo>
                    <a:pt x="336" y="70"/>
                  </a:lnTo>
                  <a:lnTo>
                    <a:pt x="0" y="70"/>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3" name="Freeform 321"/>
            <p:cNvSpPr>
              <a:spLocks/>
            </p:cNvSpPr>
            <p:nvPr/>
          </p:nvSpPr>
          <p:spPr bwMode="auto">
            <a:xfrm>
              <a:off x="3481" y="3466"/>
              <a:ext cx="371" cy="52"/>
            </a:xfrm>
            <a:custGeom>
              <a:avLst/>
              <a:gdLst>
                <a:gd name="T0" fmla="*/ 0 w 338"/>
                <a:gd name="T1" fmla="*/ 0 h 74"/>
                <a:gd name="T2" fmla="*/ 338 w 338"/>
                <a:gd name="T3" fmla="*/ 0 h 74"/>
                <a:gd name="T4" fmla="*/ 338 w 338"/>
                <a:gd name="T5" fmla="*/ 74 h 74"/>
                <a:gd name="T6" fmla="*/ 0 w 338"/>
                <a:gd name="T7" fmla="*/ 74 h 74"/>
                <a:gd name="T8" fmla="*/ 0 w 338"/>
                <a:gd name="T9" fmla="*/ 0 h 74"/>
                <a:gd name="T10" fmla="*/ 0 w 338"/>
                <a:gd name="T11" fmla="*/ 0 h 74"/>
              </a:gdLst>
              <a:ahLst/>
              <a:cxnLst>
                <a:cxn ang="0">
                  <a:pos x="T0" y="T1"/>
                </a:cxn>
                <a:cxn ang="0">
                  <a:pos x="T2" y="T3"/>
                </a:cxn>
                <a:cxn ang="0">
                  <a:pos x="T4" y="T5"/>
                </a:cxn>
                <a:cxn ang="0">
                  <a:pos x="T6" y="T7"/>
                </a:cxn>
                <a:cxn ang="0">
                  <a:pos x="T8" y="T9"/>
                </a:cxn>
                <a:cxn ang="0">
                  <a:pos x="T10" y="T11"/>
                </a:cxn>
              </a:cxnLst>
              <a:rect l="0" t="0" r="r" b="b"/>
              <a:pathLst>
                <a:path w="338" h="74">
                  <a:moveTo>
                    <a:pt x="0" y="0"/>
                  </a:moveTo>
                  <a:lnTo>
                    <a:pt x="338" y="0"/>
                  </a:lnTo>
                  <a:lnTo>
                    <a:pt x="338"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4" name="Freeform 322"/>
            <p:cNvSpPr>
              <a:spLocks/>
            </p:cNvSpPr>
            <p:nvPr/>
          </p:nvSpPr>
          <p:spPr bwMode="auto">
            <a:xfrm>
              <a:off x="3475" y="3552"/>
              <a:ext cx="370" cy="50"/>
            </a:xfrm>
            <a:custGeom>
              <a:avLst/>
              <a:gdLst>
                <a:gd name="T0" fmla="*/ 0 w 336"/>
                <a:gd name="T1" fmla="*/ 0 h 72"/>
                <a:gd name="T2" fmla="*/ 336 w 336"/>
                <a:gd name="T3" fmla="*/ 0 h 72"/>
                <a:gd name="T4" fmla="*/ 336 w 336"/>
                <a:gd name="T5" fmla="*/ 72 h 72"/>
                <a:gd name="T6" fmla="*/ 0 w 336"/>
                <a:gd name="T7" fmla="*/ 72 h 72"/>
                <a:gd name="T8" fmla="*/ 0 w 336"/>
                <a:gd name="T9" fmla="*/ 0 h 72"/>
                <a:gd name="T10" fmla="*/ 0 w 336"/>
                <a:gd name="T11" fmla="*/ 0 h 72"/>
              </a:gdLst>
              <a:ahLst/>
              <a:cxnLst>
                <a:cxn ang="0">
                  <a:pos x="T0" y="T1"/>
                </a:cxn>
                <a:cxn ang="0">
                  <a:pos x="T2" y="T3"/>
                </a:cxn>
                <a:cxn ang="0">
                  <a:pos x="T4" y="T5"/>
                </a:cxn>
                <a:cxn ang="0">
                  <a:pos x="T6" y="T7"/>
                </a:cxn>
                <a:cxn ang="0">
                  <a:pos x="T8" y="T9"/>
                </a:cxn>
                <a:cxn ang="0">
                  <a:pos x="T10" y="T11"/>
                </a:cxn>
              </a:cxnLst>
              <a:rect l="0" t="0" r="r" b="b"/>
              <a:pathLst>
                <a:path w="336" h="72">
                  <a:moveTo>
                    <a:pt x="0" y="0"/>
                  </a:moveTo>
                  <a:lnTo>
                    <a:pt x="336" y="0"/>
                  </a:lnTo>
                  <a:lnTo>
                    <a:pt x="336"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5" name="Freeform 323"/>
            <p:cNvSpPr>
              <a:spLocks/>
            </p:cNvSpPr>
            <p:nvPr/>
          </p:nvSpPr>
          <p:spPr bwMode="auto">
            <a:xfrm>
              <a:off x="3471" y="3637"/>
              <a:ext cx="369" cy="51"/>
            </a:xfrm>
            <a:custGeom>
              <a:avLst/>
              <a:gdLst>
                <a:gd name="T0" fmla="*/ 0 w 336"/>
                <a:gd name="T1" fmla="*/ 0 h 74"/>
                <a:gd name="T2" fmla="*/ 336 w 336"/>
                <a:gd name="T3" fmla="*/ 0 h 74"/>
                <a:gd name="T4" fmla="*/ 336 w 336"/>
                <a:gd name="T5" fmla="*/ 74 h 74"/>
                <a:gd name="T6" fmla="*/ 0 w 336"/>
                <a:gd name="T7" fmla="*/ 74 h 74"/>
                <a:gd name="T8" fmla="*/ 0 w 336"/>
                <a:gd name="T9" fmla="*/ 0 h 74"/>
                <a:gd name="T10" fmla="*/ 0 w 336"/>
                <a:gd name="T11" fmla="*/ 0 h 74"/>
              </a:gdLst>
              <a:ahLst/>
              <a:cxnLst>
                <a:cxn ang="0">
                  <a:pos x="T0" y="T1"/>
                </a:cxn>
                <a:cxn ang="0">
                  <a:pos x="T2" y="T3"/>
                </a:cxn>
                <a:cxn ang="0">
                  <a:pos x="T4" y="T5"/>
                </a:cxn>
                <a:cxn ang="0">
                  <a:pos x="T6" y="T7"/>
                </a:cxn>
                <a:cxn ang="0">
                  <a:pos x="T8" y="T9"/>
                </a:cxn>
                <a:cxn ang="0">
                  <a:pos x="T10" y="T11"/>
                </a:cxn>
              </a:cxnLst>
              <a:rect l="0" t="0" r="r" b="b"/>
              <a:pathLst>
                <a:path w="336" h="74">
                  <a:moveTo>
                    <a:pt x="0" y="0"/>
                  </a:moveTo>
                  <a:lnTo>
                    <a:pt x="336" y="0"/>
                  </a:lnTo>
                  <a:lnTo>
                    <a:pt x="336"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6" name="Freeform 324"/>
            <p:cNvSpPr>
              <a:spLocks/>
            </p:cNvSpPr>
            <p:nvPr/>
          </p:nvSpPr>
          <p:spPr bwMode="auto">
            <a:xfrm>
              <a:off x="2728" y="2901"/>
              <a:ext cx="117" cy="1296"/>
            </a:xfrm>
            <a:custGeom>
              <a:avLst/>
              <a:gdLst>
                <a:gd name="T0" fmla="*/ 0 w 106"/>
                <a:gd name="T1" fmla="*/ 1873 h 1873"/>
                <a:gd name="T2" fmla="*/ 106 w 106"/>
                <a:gd name="T3" fmla="*/ 1873 h 1873"/>
                <a:gd name="T4" fmla="*/ 106 w 106"/>
                <a:gd name="T5" fmla="*/ 0 h 1873"/>
                <a:gd name="T6" fmla="*/ 0 w 106"/>
                <a:gd name="T7" fmla="*/ 0 h 1873"/>
                <a:gd name="T8" fmla="*/ 0 w 106"/>
                <a:gd name="T9" fmla="*/ 1873 h 1873"/>
                <a:gd name="T10" fmla="*/ 0 w 106"/>
                <a:gd name="T11" fmla="*/ 1873 h 1873"/>
              </a:gdLst>
              <a:ahLst/>
              <a:cxnLst>
                <a:cxn ang="0">
                  <a:pos x="T0" y="T1"/>
                </a:cxn>
                <a:cxn ang="0">
                  <a:pos x="T2" y="T3"/>
                </a:cxn>
                <a:cxn ang="0">
                  <a:pos x="T4" y="T5"/>
                </a:cxn>
                <a:cxn ang="0">
                  <a:pos x="T6" y="T7"/>
                </a:cxn>
                <a:cxn ang="0">
                  <a:pos x="T8" y="T9"/>
                </a:cxn>
                <a:cxn ang="0">
                  <a:pos x="T10" y="T11"/>
                </a:cxn>
              </a:cxnLst>
              <a:rect l="0" t="0" r="r" b="b"/>
              <a:pathLst>
                <a:path w="106" h="1873">
                  <a:moveTo>
                    <a:pt x="0" y="1873"/>
                  </a:moveTo>
                  <a:lnTo>
                    <a:pt x="106" y="1873"/>
                  </a:lnTo>
                  <a:lnTo>
                    <a:pt x="106" y="0"/>
                  </a:lnTo>
                  <a:lnTo>
                    <a:pt x="0" y="0"/>
                  </a:lnTo>
                  <a:lnTo>
                    <a:pt x="0" y="1873"/>
                  </a:lnTo>
                  <a:lnTo>
                    <a:pt x="0" y="18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7" name="Freeform 325"/>
            <p:cNvSpPr>
              <a:spLocks/>
            </p:cNvSpPr>
            <p:nvPr/>
          </p:nvSpPr>
          <p:spPr bwMode="auto">
            <a:xfrm>
              <a:off x="4766" y="4126"/>
              <a:ext cx="958" cy="74"/>
            </a:xfrm>
            <a:custGeom>
              <a:avLst/>
              <a:gdLst>
                <a:gd name="T0" fmla="*/ 0 w 871"/>
                <a:gd name="T1" fmla="*/ 105 h 105"/>
                <a:gd name="T2" fmla="*/ 871 w 871"/>
                <a:gd name="T3" fmla="*/ 105 h 105"/>
                <a:gd name="T4" fmla="*/ 871 w 871"/>
                <a:gd name="T5" fmla="*/ 0 h 105"/>
                <a:gd name="T6" fmla="*/ 0 w 871"/>
                <a:gd name="T7" fmla="*/ 2 h 105"/>
                <a:gd name="T8" fmla="*/ 0 w 871"/>
                <a:gd name="T9" fmla="*/ 105 h 105"/>
                <a:gd name="T10" fmla="*/ 0 w 871"/>
                <a:gd name="T11" fmla="*/ 105 h 105"/>
              </a:gdLst>
              <a:ahLst/>
              <a:cxnLst>
                <a:cxn ang="0">
                  <a:pos x="T0" y="T1"/>
                </a:cxn>
                <a:cxn ang="0">
                  <a:pos x="T2" y="T3"/>
                </a:cxn>
                <a:cxn ang="0">
                  <a:pos x="T4" y="T5"/>
                </a:cxn>
                <a:cxn ang="0">
                  <a:pos x="T6" y="T7"/>
                </a:cxn>
                <a:cxn ang="0">
                  <a:pos x="T8" y="T9"/>
                </a:cxn>
                <a:cxn ang="0">
                  <a:pos x="T10" y="T11"/>
                </a:cxn>
              </a:cxnLst>
              <a:rect l="0" t="0" r="r" b="b"/>
              <a:pathLst>
                <a:path w="871" h="105">
                  <a:moveTo>
                    <a:pt x="0" y="105"/>
                  </a:moveTo>
                  <a:lnTo>
                    <a:pt x="871" y="105"/>
                  </a:lnTo>
                  <a:lnTo>
                    <a:pt x="871" y="0"/>
                  </a:lnTo>
                  <a:lnTo>
                    <a:pt x="0" y="2"/>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8" name="Freeform 326"/>
            <p:cNvSpPr>
              <a:spLocks/>
            </p:cNvSpPr>
            <p:nvPr/>
          </p:nvSpPr>
          <p:spPr bwMode="auto">
            <a:xfrm>
              <a:off x="4766" y="4013"/>
              <a:ext cx="964" cy="73"/>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19" name="Freeform 327"/>
            <p:cNvSpPr>
              <a:spLocks/>
            </p:cNvSpPr>
            <p:nvPr/>
          </p:nvSpPr>
          <p:spPr bwMode="auto">
            <a:xfrm>
              <a:off x="4766" y="3901"/>
              <a:ext cx="956" cy="70"/>
            </a:xfrm>
            <a:custGeom>
              <a:avLst/>
              <a:gdLst>
                <a:gd name="T0" fmla="*/ 0 w 869"/>
                <a:gd name="T1" fmla="*/ 103 h 103"/>
                <a:gd name="T2" fmla="*/ 869 w 869"/>
                <a:gd name="T3" fmla="*/ 103 h 103"/>
                <a:gd name="T4" fmla="*/ 869 w 869"/>
                <a:gd name="T5" fmla="*/ 0 h 103"/>
                <a:gd name="T6" fmla="*/ 0 w 869"/>
                <a:gd name="T7" fmla="*/ 0 h 103"/>
                <a:gd name="T8" fmla="*/ 0 w 869"/>
                <a:gd name="T9" fmla="*/ 103 h 103"/>
                <a:gd name="T10" fmla="*/ 0 w 869"/>
                <a:gd name="T11" fmla="*/ 103 h 103"/>
              </a:gdLst>
              <a:ahLst/>
              <a:cxnLst>
                <a:cxn ang="0">
                  <a:pos x="T0" y="T1"/>
                </a:cxn>
                <a:cxn ang="0">
                  <a:pos x="T2" y="T3"/>
                </a:cxn>
                <a:cxn ang="0">
                  <a:pos x="T4" y="T5"/>
                </a:cxn>
                <a:cxn ang="0">
                  <a:pos x="T6" y="T7"/>
                </a:cxn>
                <a:cxn ang="0">
                  <a:pos x="T8" y="T9"/>
                </a:cxn>
                <a:cxn ang="0">
                  <a:pos x="T10" y="T11"/>
                </a:cxn>
              </a:cxnLst>
              <a:rect l="0" t="0" r="r" b="b"/>
              <a:pathLst>
                <a:path w="869" h="103">
                  <a:moveTo>
                    <a:pt x="0" y="103"/>
                  </a:moveTo>
                  <a:lnTo>
                    <a:pt x="869" y="103"/>
                  </a:lnTo>
                  <a:lnTo>
                    <a:pt x="869" y="0"/>
                  </a:lnTo>
                  <a:lnTo>
                    <a:pt x="0" y="0"/>
                  </a:lnTo>
                  <a:lnTo>
                    <a:pt x="0" y="103"/>
                  </a:lnTo>
                  <a:lnTo>
                    <a:pt x="0" y="10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20" name="Freeform 328"/>
            <p:cNvSpPr>
              <a:spLocks/>
            </p:cNvSpPr>
            <p:nvPr/>
          </p:nvSpPr>
          <p:spPr bwMode="auto">
            <a:xfrm>
              <a:off x="4766" y="3785"/>
              <a:ext cx="1060" cy="76"/>
            </a:xfrm>
            <a:custGeom>
              <a:avLst/>
              <a:gdLst>
                <a:gd name="T0" fmla="*/ 0 w 964"/>
                <a:gd name="T1" fmla="*/ 110 h 110"/>
                <a:gd name="T2" fmla="*/ 955 w 964"/>
                <a:gd name="T3" fmla="*/ 110 h 110"/>
                <a:gd name="T4" fmla="*/ 964 w 964"/>
                <a:gd name="T5" fmla="*/ 0 h 110"/>
                <a:gd name="T6" fmla="*/ 0 w 964"/>
                <a:gd name="T7" fmla="*/ 0 h 110"/>
                <a:gd name="T8" fmla="*/ 0 w 964"/>
                <a:gd name="T9" fmla="*/ 110 h 110"/>
                <a:gd name="T10" fmla="*/ 0 w 964"/>
                <a:gd name="T11" fmla="*/ 110 h 110"/>
              </a:gdLst>
              <a:ahLst/>
              <a:cxnLst>
                <a:cxn ang="0">
                  <a:pos x="T0" y="T1"/>
                </a:cxn>
                <a:cxn ang="0">
                  <a:pos x="T2" y="T3"/>
                </a:cxn>
                <a:cxn ang="0">
                  <a:pos x="T4" y="T5"/>
                </a:cxn>
                <a:cxn ang="0">
                  <a:pos x="T6" y="T7"/>
                </a:cxn>
                <a:cxn ang="0">
                  <a:pos x="T8" y="T9"/>
                </a:cxn>
                <a:cxn ang="0">
                  <a:pos x="T10" y="T11"/>
                </a:cxn>
              </a:cxnLst>
              <a:rect l="0" t="0" r="r" b="b"/>
              <a:pathLst>
                <a:path w="964" h="110">
                  <a:moveTo>
                    <a:pt x="0" y="110"/>
                  </a:moveTo>
                  <a:lnTo>
                    <a:pt x="955" y="110"/>
                  </a:lnTo>
                  <a:lnTo>
                    <a:pt x="964" y="0"/>
                  </a:lnTo>
                  <a:lnTo>
                    <a:pt x="0" y="0"/>
                  </a:lnTo>
                  <a:lnTo>
                    <a:pt x="0" y="110"/>
                  </a:lnTo>
                  <a:lnTo>
                    <a:pt x="0" y="1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21" name="Freeform 329"/>
            <p:cNvSpPr>
              <a:spLocks/>
            </p:cNvSpPr>
            <p:nvPr/>
          </p:nvSpPr>
          <p:spPr bwMode="auto">
            <a:xfrm>
              <a:off x="4766" y="3674"/>
              <a:ext cx="1090" cy="71"/>
            </a:xfrm>
            <a:custGeom>
              <a:avLst/>
              <a:gdLst>
                <a:gd name="T0" fmla="*/ 0 w 991"/>
                <a:gd name="T1" fmla="*/ 101 h 101"/>
                <a:gd name="T2" fmla="*/ 991 w 991"/>
                <a:gd name="T3" fmla="*/ 99 h 101"/>
                <a:gd name="T4" fmla="*/ 971 w 991"/>
                <a:gd name="T5" fmla="*/ 0 h 101"/>
                <a:gd name="T6" fmla="*/ 0 w 991"/>
                <a:gd name="T7" fmla="*/ 0 h 101"/>
                <a:gd name="T8" fmla="*/ 0 w 991"/>
                <a:gd name="T9" fmla="*/ 101 h 101"/>
                <a:gd name="T10" fmla="*/ 0 w 991"/>
                <a:gd name="T11" fmla="*/ 101 h 101"/>
              </a:gdLst>
              <a:ahLst/>
              <a:cxnLst>
                <a:cxn ang="0">
                  <a:pos x="T0" y="T1"/>
                </a:cxn>
                <a:cxn ang="0">
                  <a:pos x="T2" y="T3"/>
                </a:cxn>
                <a:cxn ang="0">
                  <a:pos x="T4" y="T5"/>
                </a:cxn>
                <a:cxn ang="0">
                  <a:pos x="T6" y="T7"/>
                </a:cxn>
                <a:cxn ang="0">
                  <a:pos x="T8" y="T9"/>
                </a:cxn>
                <a:cxn ang="0">
                  <a:pos x="T10" y="T11"/>
                </a:cxn>
              </a:cxnLst>
              <a:rect l="0" t="0" r="r" b="b"/>
              <a:pathLst>
                <a:path w="991" h="101">
                  <a:moveTo>
                    <a:pt x="0" y="101"/>
                  </a:moveTo>
                  <a:lnTo>
                    <a:pt x="991" y="99"/>
                  </a:lnTo>
                  <a:lnTo>
                    <a:pt x="971" y="0"/>
                  </a:lnTo>
                  <a:lnTo>
                    <a:pt x="0" y="0"/>
                  </a:lnTo>
                  <a:lnTo>
                    <a:pt x="0" y="101"/>
                  </a:lnTo>
                  <a:lnTo>
                    <a:pt x="0" y="10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22" name="Freeform 330"/>
            <p:cNvSpPr>
              <a:spLocks/>
            </p:cNvSpPr>
            <p:nvPr/>
          </p:nvSpPr>
          <p:spPr bwMode="auto">
            <a:xfrm>
              <a:off x="155" y="3522"/>
              <a:ext cx="113"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23" name="Freeform 331"/>
            <p:cNvSpPr>
              <a:spLocks/>
            </p:cNvSpPr>
            <p:nvPr/>
          </p:nvSpPr>
          <p:spPr bwMode="auto">
            <a:xfrm>
              <a:off x="339" y="3522"/>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24" name="Freeform 332"/>
            <p:cNvSpPr>
              <a:spLocks/>
            </p:cNvSpPr>
            <p:nvPr/>
          </p:nvSpPr>
          <p:spPr bwMode="auto">
            <a:xfrm>
              <a:off x="509" y="3522"/>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125" name="Freeform 333"/>
            <p:cNvSpPr>
              <a:spLocks/>
            </p:cNvSpPr>
            <p:nvPr/>
          </p:nvSpPr>
          <p:spPr bwMode="auto">
            <a:xfrm>
              <a:off x="683" y="3522"/>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grpSp>
        <p:nvGrpSpPr>
          <p:cNvPr id="34138" name="Group 346"/>
          <p:cNvGrpSpPr>
            <a:grpSpLocks/>
          </p:cNvGrpSpPr>
          <p:nvPr/>
        </p:nvGrpSpPr>
        <p:grpSpPr bwMode="auto">
          <a:xfrm>
            <a:off x="3863976" y="3573464"/>
            <a:ext cx="5114925" cy="2160587"/>
            <a:chOff x="1474" y="2251"/>
            <a:chExt cx="3222" cy="1361"/>
          </a:xfrm>
        </p:grpSpPr>
        <p:grpSp>
          <p:nvGrpSpPr>
            <p:cNvPr id="34126" name="Group 334"/>
            <p:cNvGrpSpPr>
              <a:grpSpLocks/>
            </p:cNvGrpSpPr>
            <p:nvPr/>
          </p:nvGrpSpPr>
          <p:grpSpPr bwMode="auto">
            <a:xfrm>
              <a:off x="2382" y="2932"/>
              <a:ext cx="2314" cy="680"/>
              <a:chOff x="2427" y="3068"/>
              <a:chExt cx="2314" cy="680"/>
            </a:xfrm>
          </p:grpSpPr>
          <p:sp>
            <p:nvSpPr>
              <p:cNvPr id="33796" name="Text Box 4"/>
              <p:cNvSpPr txBox="1">
                <a:spLocks noChangeArrowheads="1"/>
              </p:cNvSpPr>
              <p:nvPr/>
            </p:nvSpPr>
            <p:spPr bwMode="auto">
              <a:xfrm>
                <a:off x="2745" y="3369"/>
                <a:ext cx="199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it-IT" altLang="it-IT" sz="2400"/>
                  <a:t>emissioni inquinanti</a:t>
                </a:r>
              </a:p>
            </p:txBody>
          </p:sp>
          <p:sp>
            <p:nvSpPr>
              <p:cNvPr id="33799" name="AutoShape 7"/>
              <p:cNvSpPr>
                <a:spLocks noChangeArrowheads="1"/>
              </p:cNvSpPr>
              <p:nvPr/>
            </p:nvSpPr>
            <p:spPr bwMode="auto">
              <a:xfrm>
                <a:off x="2427" y="3068"/>
                <a:ext cx="273" cy="680"/>
              </a:xfrm>
              <a:prstGeom prst="upArrow">
                <a:avLst>
                  <a:gd name="adj1" fmla="val 50000"/>
                  <a:gd name="adj2" fmla="val 62271"/>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sp>
          <p:nvSpPr>
            <p:cNvPr id="34137" name="Oval 345"/>
            <p:cNvSpPr>
              <a:spLocks noChangeArrowheads="1"/>
            </p:cNvSpPr>
            <p:nvPr/>
          </p:nvSpPr>
          <p:spPr bwMode="auto">
            <a:xfrm>
              <a:off x="1474" y="2251"/>
              <a:ext cx="1951" cy="636"/>
            </a:xfrm>
            <a:prstGeom prst="ellipse">
              <a:avLst/>
            </a:prstGeom>
            <a:noFill/>
            <a:ln w="9525">
              <a:solidFill>
                <a:schemeClr val="tx1"/>
              </a:solidFill>
              <a:round/>
              <a:headEnd/>
              <a:tailEnd/>
            </a:ln>
            <a:effectLst/>
            <a:extLst>
              <a:ext uri="{909E8E84-426E-40DD-AFC4-6F175D3DCCD1}">
                <a14:hiddenFill xmlns:a14="http://schemas.microsoft.com/office/drawing/2010/main" xmlns="">
                  <a:solidFill>
                    <a:srgbClr val="0E8CC4"/>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it-IT" altLang="it-IT" sz="2400"/>
                <a:t>concentrazione</a:t>
              </a:r>
            </a:p>
          </p:txBody>
        </p:sp>
      </p:grpSp>
    </p:spTree>
    <p:extLst>
      <p:ext uri="{BB962C8B-B14F-4D97-AF65-F5344CB8AC3E}">
        <p14:creationId xmlns:p14="http://schemas.microsoft.com/office/powerpoint/2010/main" xmlns="" val="3863486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1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1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1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1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p:cNvPicPr>
            <a:picLocks noChangeAspect="1" noChangeArrowheads="1"/>
          </p:cNvPicPr>
          <p:nvPr/>
        </p:nvPicPr>
        <p:blipFill>
          <a:blip r:embed="rId2" cstate="print"/>
          <a:srcRect r="8563"/>
          <a:stretch>
            <a:fillRect/>
          </a:stretch>
        </p:blipFill>
        <p:spPr bwMode="auto">
          <a:xfrm>
            <a:off x="8661400" y="4508501"/>
            <a:ext cx="1898650" cy="981075"/>
          </a:xfrm>
          <a:prstGeom prst="rect">
            <a:avLst/>
          </a:prstGeom>
          <a:noFill/>
          <a:ln w="9525">
            <a:noFill/>
            <a:miter lim="800000"/>
            <a:headEnd/>
            <a:tailEnd/>
          </a:ln>
        </p:spPr>
      </p:pic>
      <p:grpSp>
        <p:nvGrpSpPr>
          <p:cNvPr id="4099" name="Group 9"/>
          <p:cNvGrpSpPr>
            <a:grpSpLocks noChangeAspect="1"/>
          </p:cNvGrpSpPr>
          <p:nvPr/>
        </p:nvGrpSpPr>
        <p:grpSpPr bwMode="auto">
          <a:xfrm>
            <a:off x="1631950" y="836614"/>
            <a:ext cx="7056438" cy="5629275"/>
            <a:chOff x="793" y="700"/>
            <a:chExt cx="4209" cy="3501"/>
          </a:xfrm>
        </p:grpSpPr>
        <p:pic>
          <p:nvPicPr>
            <p:cNvPr id="4105" name="Picture 5"/>
            <p:cNvPicPr>
              <a:picLocks noChangeAspect="1" noChangeArrowheads="1"/>
            </p:cNvPicPr>
            <p:nvPr/>
          </p:nvPicPr>
          <p:blipFill>
            <a:blip r:embed="rId3" cstate="print"/>
            <a:srcRect r="4289" b="1874"/>
            <a:stretch>
              <a:fillRect/>
            </a:stretch>
          </p:blipFill>
          <p:spPr bwMode="auto">
            <a:xfrm>
              <a:off x="793" y="700"/>
              <a:ext cx="4209" cy="3501"/>
            </a:xfrm>
            <a:prstGeom prst="rect">
              <a:avLst/>
            </a:prstGeom>
            <a:noFill/>
            <a:ln w="9525">
              <a:noFill/>
              <a:miter lim="800000"/>
              <a:headEnd/>
              <a:tailEnd/>
            </a:ln>
          </p:spPr>
        </p:pic>
        <p:sp>
          <p:nvSpPr>
            <p:cNvPr id="4106" name="Oval 8"/>
            <p:cNvSpPr>
              <a:spLocks noChangeArrowheads="1"/>
            </p:cNvSpPr>
            <p:nvPr/>
          </p:nvSpPr>
          <p:spPr bwMode="auto">
            <a:xfrm>
              <a:off x="839" y="1480"/>
              <a:ext cx="1225" cy="272"/>
            </a:xfrm>
            <a:prstGeom prst="ellipse">
              <a:avLst/>
            </a:prstGeom>
            <a:noFill/>
            <a:ln w="25400">
              <a:solidFill>
                <a:srgbClr val="FF0000"/>
              </a:solidFill>
              <a:round/>
              <a:headEnd/>
              <a:tailEnd/>
            </a:ln>
          </p:spPr>
          <p:txBody>
            <a:bodyPr wrap="none" anchor="ctr"/>
            <a:lstStyle/>
            <a:p>
              <a:endParaRPr lang="it-IT"/>
            </a:p>
          </p:txBody>
        </p:sp>
      </p:grpSp>
      <p:sp>
        <p:nvSpPr>
          <p:cNvPr id="6" name="Rettangolo 5"/>
          <p:cNvSpPr/>
          <p:nvPr/>
        </p:nvSpPr>
        <p:spPr>
          <a:xfrm>
            <a:off x="1919288" y="188913"/>
            <a:ext cx="8496300" cy="646112"/>
          </a:xfrm>
          <a:prstGeom prst="rect">
            <a:avLst/>
          </a:prstGeom>
        </p:spPr>
        <p:txBody>
          <a:bodyPr>
            <a:spAutoFit/>
          </a:bodyPr>
          <a:lstStyle/>
          <a:p>
            <a:pPr algn="ctr" defTabSz="3167063">
              <a:lnSpc>
                <a:spcPct val="150000"/>
              </a:lnSpc>
              <a:defRPr/>
            </a:pPr>
            <a:r>
              <a:rPr lang="en-US" sz="2400"/>
              <a:t>1. Experimental site</a:t>
            </a:r>
            <a:endParaRPr lang="it-IT" sz="2400" b="1">
              <a:solidFill>
                <a:srgbClr val="002060"/>
              </a:solidFill>
              <a:effectLst>
                <a:outerShdw blurRad="38100" dist="38100" dir="2700000" algn="tl">
                  <a:srgbClr val="C0C0C0"/>
                </a:outerShdw>
              </a:effectLst>
            </a:endParaRPr>
          </a:p>
        </p:txBody>
      </p:sp>
      <p:sp>
        <p:nvSpPr>
          <p:cNvPr id="8" name="Ovale 7"/>
          <p:cNvSpPr/>
          <p:nvPr/>
        </p:nvSpPr>
        <p:spPr>
          <a:xfrm>
            <a:off x="6167438" y="3009900"/>
            <a:ext cx="215900" cy="215900"/>
          </a:xfrm>
          <a:prstGeom prst="ellipse">
            <a:avLst/>
          </a:prstGeom>
          <a:solidFill>
            <a:srgbClr val="FF0000"/>
          </a:solidFill>
        </p:spPr>
        <p:style>
          <a:lnRef idx="2">
            <a:schemeClr val="accent3">
              <a:shade val="50000"/>
            </a:schemeClr>
          </a:lnRef>
          <a:fillRef idx="1001">
            <a:schemeClr val="lt1"/>
          </a:fillRef>
          <a:effectRef idx="0">
            <a:schemeClr val="accent3"/>
          </a:effectRef>
          <a:fontRef idx="minor">
            <a:schemeClr val="lt1"/>
          </a:fontRef>
        </p:style>
        <p:txBody>
          <a:bodyPr anchor="ctr"/>
          <a:lstStyle/>
          <a:p>
            <a:pPr algn="ctr">
              <a:defRPr/>
            </a:pPr>
            <a:endParaRPr lang="it-IT"/>
          </a:p>
        </p:txBody>
      </p:sp>
      <p:sp>
        <p:nvSpPr>
          <p:cNvPr id="4102"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pic>
        <p:nvPicPr>
          <p:cNvPr id="4103" name="Picture 13"/>
          <p:cNvPicPr>
            <a:picLocks noChangeAspect="1" noChangeArrowheads="1"/>
          </p:cNvPicPr>
          <p:nvPr/>
        </p:nvPicPr>
        <p:blipFill>
          <a:blip r:embed="rId4" cstate="print"/>
          <a:srcRect l="20686" r="15878" b="14517"/>
          <a:stretch>
            <a:fillRect/>
          </a:stretch>
        </p:blipFill>
        <p:spPr bwMode="auto">
          <a:xfrm>
            <a:off x="8759825" y="1484313"/>
            <a:ext cx="1728788" cy="1376362"/>
          </a:xfrm>
          <a:prstGeom prst="rect">
            <a:avLst/>
          </a:prstGeom>
          <a:noFill/>
          <a:ln w="9525">
            <a:noFill/>
            <a:miter lim="800000"/>
            <a:headEnd/>
            <a:tailEnd/>
          </a:ln>
        </p:spPr>
      </p:pic>
      <p:sp>
        <p:nvSpPr>
          <p:cNvPr id="10" name="Ovale 9"/>
          <p:cNvSpPr/>
          <p:nvPr/>
        </p:nvSpPr>
        <p:spPr>
          <a:xfrm>
            <a:off x="9336088" y="1916113"/>
            <a:ext cx="144462" cy="1444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1" name="Picture 2"/>
          <p:cNvPicPr>
            <a:picLocks noChangeAspect="1" noChangeArrowheads="1"/>
          </p:cNvPicPr>
          <p:nvPr/>
        </p:nvPicPr>
        <p:blipFill>
          <a:blip r:embed="rId5" cstate="print"/>
          <a:srcRect/>
          <a:stretch>
            <a:fillRect/>
          </a:stretch>
        </p:blipFill>
        <p:spPr bwMode="auto">
          <a:xfrm>
            <a:off x="9601200" y="6118226"/>
            <a:ext cx="1066800" cy="739775"/>
          </a:xfrm>
          <a:prstGeom prst="rect">
            <a:avLst/>
          </a:prstGeom>
          <a:noFill/>
          <a:ln w="9525">
            <a:noFill/>
            <a:miter lim="800000"/>
            <a:headEnd/>
            <a:tailEnd/>
          </a:ln>
          <a:effectLst/>
        </p:spPr>
      </p:pic>
    </p:spTree>
    <p:extLst>
      <p:ext uri="{BB962C8B-B14F-4D97-AF65-F5344CB8AC3E}">
        <p14:creationId xmlns:p14="http://schemas.microsoft.com/office/powerpoint/2010/main" xmlns="" val="3894611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919288" y="44451"/>
            <a:ext cx="8496300" cy="646331"/>
          </a:xfrm>
          <a:prstGeom prst="rect">
            <a:avLst/>
          </a:prstGeom>
        </p:spPr>
        <p:txBody>
          <a:bodyPr>
            <a:spAutoFit/>
          </a:bodyPr>
          <a:lstStyle/>
          <a:p>
            <a:pPr algn="ctr" defTabSz="3167063">
              <a:lnSpc>
                <a:spcPct val="150000"/>
              </a:lnSpc>
              <a:defRPr/>
            </a:pPr>
            <a:r>
              <a:rPr lang="en-US" sz="2400"/>
              <a:t>Experimental site (Ximeniano Observatory)</a:t>
            </a:r>
            <a:endParaRPr lang="it-IT" sz="2400" b="1">
              <a:solidFill>
                <a:srgbClr val="002060"/>
              </a:solidFill>
              <a:effectLst>
                <a:outerShdw blurRad="38100" dist="38100" dir="2700000" algn="tl">
                  <a:srgbClr val="C0C0C0"/>
                </a:outerShdw>
              </a:effectLst>
            </a:endParaRPr>
          </a:p>
        </p:txBody>
      </p:sp>
      <p:grpSp>
        <p:nvGrpSpPr>
          <p:cNvPr id="5123" name="Gruppo 11"/>
          <p:cNvGrpSpPr>
            <a:grpSpLocks/>
          </p:cNvGrpSpPr>
          <p:nvPr/>
        </p:nvGrpSpPr>
        <p:grpSpPr bwMode="auto">
          <a:xfrm>
            <a:off x="1703389" y="765176"/>
            <a:ext cx="4105275" cy="2822575"/>
            <a:chOff x="179388" y="882650"/>
            <a:chExt cx="4105275" cy="2822575"/>
          </a:xfrm>
        </p:grpSpPr>
        <p:pic>
          <p:nvPicPr>
            <p:cNvPr id="5132" name="Picture 6"/>
            <p:cNvPicPr>
              <a:picLocks noChangeAspect="1" noChangeArrowheads="1"/>
            </p:cNvPicPr>
            <p:nvPr/>
          </p:nvPicPr>
          <p:blipFill>
            <a:blip r:embed="rId2" cstate="print"/>
            <a:srcRect/>
            <a:stretch>
              <a:fillRect/>
            </a:stretch>
          </p:blipFill>
          <p:spPr bwMode="auto">
            <a:xfrm>
              <a:off x="179388" y="882650"/>
              <a:ext cx="4105275" cy="2822575"/>
            </a:xfrm>
            <a:prstGeom prst="rect">
              <a:avLst/>
            </a:prstGeom>
            <a:noFill/>
            <a:ln w="9525">
              <a:noFill/>
              <a:miter lim="800000"/>
              <a:headEnd/>
              <a:tailEnd/>
            </a:ln>
          </p:spPr>
        </p:pic>
        <p:sp>
          <p:nvSpPr>
            <p:cNvPr id="9" name="Ovale 8"/>
            <p:cNvSpPr/>
            <p:nvPr/>
          </p:nvSpPr>
          <p:spPr>
            <a:xfrm>
              <a:off x="2195513" y="1700213"/>
              <a:ext cx="576262" cy="5762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5124" name="Gruppo 13"/>
          <p:cNvGrpSpPr>
            <a:grpSpLocks/>
          </p:cNvGrpSpPr>
          <p:nvPr/>
        </p:nvGrpSpPr>
        <p:grpSpPr bwMode="auto">
          <a:xfrm>
            <a:off x="6383339" y="3716339"/>
            <a:ext cx="4105275" cy="2822575"/>
            <a:chOff x="4859338" y="3846513"/>
            <a:chExt cx="4105275" cy="2822575"/>
          </a:xfrm>
        </p:grpSpPr>
        <p:pic>
          <p:nvPicPr>
            <p:cNvPr id="5130" name="Picture 7"/>
            <p:cNvPicPr>
              <a:picLocks noChangeAspect="1" noChangeArrowheads="1"/>
            </p:cNvPicPr>
            <p:nvPr/>
          </p:nvPicPr>
          <p:blipFill>
            <a:blip r:embed="rId3" cstate="print"/>
            <a:srcRect/>
            <a:stretch>
              <a:fillRect/>
            </a:stretch>
          </p:blipFill>
          <p:spPr bwMode="auto">
            <a:xfrm>
              <a:off x="4859338" y="3846513"/>
              <a:ext cx="4105275" cy="2822575"/>
            </a:xfrm>
            <a:prstGeom prst="rect">
              <a:avLst/>
            </a:prstGeom>
            <a:noFill/>
            <a:ln w="9525">
              <a:noFill/>
              <a:miter lim="800000"/>
              <a:headEnd/>
              <a:tailEnd/>
            </a:ln>
          </p:spPr>
        </p:pic>
        <p:sp>
          <p:nvSpPr>
            <p:cNvPr id="13" name="Ovale 12"/>
            <p:cNvSpPr/>
            <p:nvPr/>
          </p:nvSpPr>
          <p:spPr>
            <a:xfrm>
              <a:off x="7092950" y="4724400"/>
              <a:ext cx="574675" cy="576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5125" name="Gruppo 15"/>
          <p:cNvGrpSpPr>
            <a:grpSpLocks/>
          </p:cNvGrpSpPr>
          <p:nvPr/>
        </p:nvGrpSpPr>
        <p:grpSpPr bwMode="auto">
          <a:xfrm>
            <a:off x="1703389" y="3716338"/>
            <a:ext cx="4105275" cy="2824162"/>
            <a:chOff x="179388" y="3860800"/>
            <a:chExt cx="4105275" cy="2824163"/>
          </a:xfrm>
        </p:grpSpPr>
        <p:pic>
          <p:nvPicPr>
            <p:cNvPr id="5128" name="Picture 4"/>
            <p:cNvPicPr>
              <a:picLocks noChangeAspect="1" noChangeArrowheads="1"/>
            </p:cNvPicPr>
            <p:nvPr/>
          </p:nvPicPr>
          <p:blipFill>
            <a:blip r:embed="rId4" cstate="print"/>
            <a:srcRect/>
            <a:stretch>
              <a:fillRect/>
            </a:stretch>
          </p:blipFill>
          <p:spPr bwMode="auto">
            <a:xfrm>
              <a:off x="179388" y="3860800"/>
              <a:ext cx="4105275" cy="2824163"/>
            </a:xfrm>
            <a:prstGeom prst="rect">
              <a:avLst/>
            </a:prstGeom>
            <a:noFill/>
            <a:ln w="9525">
              <a:noFill/>
              <a:miter lim="800000"/>
              <a:headEnd/>
              <a:tailEnd/>
            </a:ln>
          </p:spPr>
        </p:pic>
        <p:sp>
          <p:nvSpPr>
            <p:cNvPr id="15" name="Ovale 14"/>
            <p:cNvSpPr/>
            <p:nvPr/>
          </p:nvSpPr>
          <p:spPr>
            <a:xfrm>
              <a:off x="2195513" y="4221162"/>
              <a:ext cx="576262" cy="576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5126"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16" name="Text Box 6"/>
          <p:cNvSpPr txBox="1">
            <a:spLocks noChangeArrowheads="1"/>
          </p:cNvSpPr>
          <p:nvPr/>
        </p:nvSpPr>
        <p:spPr bwMode="auto">
          <a:xfrm>
            <a:off x="6456363" y="1412875"/>
            <a:ext cx="2736850" cy="1447800"/>
          </a:xfrm>
          <a:prstGeom prst="rect">
            <a:avLst/>
          </a:prstGeom>
          <a:noFill/>
          <a:ln w="9525">
            <a:solidFill>
              <a:srgbClr val="FF0000"/>
            </a:solidFill>
            <a:miter lim="800000"/>
            <a:headEnd/>
            <a:tailEnd/>
          </a:ln>
        </p:spPr>
        <p:txBody>
          <a:bodyPr>
            <a:spAutoFit/>
          </a:bodyPr>
          <a:lstStyle/>
          <a:p>
            <a:pPr>
              <a:spcBef>
                <a:spcPct val="50000"/>
              </a:spcBef>
              <a:buFont typeface="Wingdings" pitchFamily="2" charset="2"/>
              <a:buNone/>
            </a:pPr>
            <a:r>
              <a:rPr lang="it-IT" sz="1600" b="1" err="1"/>
              <a:t>Measurement</a:t>
            </a:r>
            <a:r>
              <a:rPr lang="it-IT" sz="1600" b="1"/>
              <a:t> </a:t>
            </a:r>
            <a:r>
              <a:rPr lang="it-IT" sz="1600" b="1" err="1"/>
              <a:t>mast</a:t>
            </a:r>
            <a:r>
              <a:rPr lang="it-IT" sz="1600"/>
              <a:t>:</a:t>
            </a:r>
          </a:p>
          <a:p>
            <a:pPr>
              <a:spcBef>
                <a:spcPct val="50000"/>
              </a:spcBef>
              <a:buFont typeface="Wingdings" pitchFamily="2" charset="2"/>
              <a:buNone/>
            </a:pPr>
            <a:r>
              <a:rPr lang="it-IT" sz="1600" err="1"/>
              <a:t>Height</a:t>
            </a:r>
            <a:r>
              <a:rPr lang="it-IT" sz="1600"/>
              <a:t> </a:t>
            </a:r>
            <a:r>
              <a:rPr lang="it-IT" sz="1600" err="1"/>
              <a:t>above</a:t>
            </a:r>
            <a:r>
              <a:rPr lang="it-IT" sz="1600"/>
              <a:t> </a:t>
            </a:r>
            <a:r>
              <a:rPr lang="it-IT" sz="1600" err="1"/>
              <a:t>ground</a:t>
            </a:r>
            <a:r>
              <a:rPr lang="it-IT" sz="1600"/>
              <a:t>:  33 m</a:t>
            </a:r>
          </a:p>
          <a:p>
            <a:pPr>
              <a:spcBef>
                <a:spcPct val="50000"/>
              </a:spcBef>
              <a:buFont typeface="Wingdings" pitchFamily="2" charset="2"/>
              <a:buNone/>
            </a:pPr>
            <a:r>
              <a:rPr lang="it-IT" sz="1600" err="1"/>
              <a:t>Mean</a:t>
            </a:r>
            <a:r>
              <a:rPr lang="it-IT" sz="1600"/>
              <a:t> building </a:t>
            </a:r>
            <a:r>
              <a:rPr lang="it-IT" sz="1600" err="1"/>
              <a:t>height</a:t>
            </a:r>
            <a:r>
              <a:rPr lang="it-IT" sz="1600"/>
              <a:t>:  19 m</a:t>
            </a:r>
          </a:p>
          <a:p>
            <a:pPr>
              <a:spcBef>
                <a:spcPct val="50000"/>
              </a:spcBef>
              <a:buFont typeface="Wingdings" pitchFamily="2" charset="2"/>
              <a:buNone/>
            </a:pPr>
            <a:r>
              <a:rPr lang="it-IT" sz="1600" err="1"/>
              <a:t>Roughness</a:t>
            </a:r>
            <a:r>
              <a:rPr lang="it-IT" sz="1600"/>
              <a:t> </a:t>
            </a:r>
            <a:r>
              <a:rPr lang="it-IT" sz="1600" err="1"/>
              <a:t>length</a:t>
            </a:r>
            <a:r>
              <a:rPr lang="it-IT" sz="1600"/>
              <a:t> ͠    1.0 m</a:t>
            </a:r>
          </a:p>
        </p:txBody>
      </p:sp>
    </p:spTree>
    <p:extLst>
      <p:ext uri="{BB962C8B-B14F-4D97-AF65-F5344CB8AC3E}">
        <p14:creationId xmlns:p14="http://schemas.microsoft.com/office/powerpoint/2010/main" xmlns="" val="1891535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FOTO\foto xim\CIMG0002.JPG"/>
          <p:cNvPicPr>
            <a:picLocks noChangeAspect="1" noChangeArrowheads="1"/>
          </p:cNvPicPr>
          <p:nvPr/>
        </p:nvPicPr>
        <p:blipFill>
          <a:blip r:embed="rId2" cstate="print"/>
          <a:srcRect/>
          <a:stretch>
            <a:fillRect/>
          </a:stretch>
        </p:blipFill>
        <p:spPr bwMode="auto">
          <a:xfrm>
            <a:off x="3863976" y="1196976"/>
            <a:ext cx="3960813" cy="5280025"/>
          </a:xfrm>
          <a:prstGeom prst="rect">
            <a:avLst/>
          </a:prstGeom>
          <a:noFill/>
          <a:ln w="9525">
            <a:noFill/>
            <a:miter lim="800000"/>
            <a:headEnd/>
            <a:tailEnd/>
          </a:ln>
        </p:spPr>
      </p:pic>
      <p:sp>
        <p:nvSpPr>
          <p:cNvPr id="6147" name="CasellaDiTesto 4"/>
          <p:cNvSpPr txBox="1">
            <a:spLocks noChangeArrowheads="1"/>
          </p:cNvSpPr>
          <p:nvPr/>
        </p:nvSpPr>
        <p:spPr bwMode="auto">
          <a:xfrm>
            <a:off x="1631951" y="1773238"/>
            <a:ext cx="2087563" cy="368300"/>
          </a:xfrm>
          <a:prstGeom prst="rect">
            <a:avLst/>
          </a:prstGeom>
          <a:noFill/>
          <a:ln w="9525">
            <a:noFill/>
            <a:miter lim="800000"/>
            <a:headEnd/>
            <a:tailEnd/>
          </a:ln>
        </p:spPr>
        <p:txBody>
          <a:bodyPr>
            <a:spAutoFit/>
          </a:bodyPr>
          <a:lstStyle/>
          <a:p>
            <a:r>
              <a:rPr lang="it-IT"/>
              <a:t>Li7500 (CO</a:t>
            </a:r>
            <a:r>
              <a:rPr lang="it-IT" baseline="-25000"/>
              <a:t>2</a:t>
            </a:r>
            <a:r>
              <a:rPr lang="it-IT"/>
              <a:t>, H</a:t>
            </a:r>
            <a:r>
              <a:rPr lang="it-IT" baseline="-25000"/>
              <a:t>2</a:t>
            </a:r>
            <a:r>
              <a:rPr lang="it-IT"/>
              <a:t>O)</a:t>
            </a:r>
          </a:p>
        </p:txBody>
      </p:sp>
      <p:sp>
        <p:nvSpPr>
          <p:cNvPr id="6148" name="CasellaDiTesto 5"/>
          <p:cNvSpPr txBox="1">
            <a:spLocks noChangeArrowheads="1"/>
          </p:cNvSpPr>
          <p:nvPr/>
        </p:nvSpPr>
        <p:spPr bwMode="auto">
          <a:xfrm>
            <a:off x="8112126" y="2843214"/>
            <a:ext cx="1655763" cy="369887"/>
          </a:xfrm>
          <a:prstGeom prst="rect">
            <a:avLst/>
          </a:prstGeom>
          <a:noFill/>
          <a:ln w="9525">
            <a:noFill/>
            <a:miter lim="800000"/>
            <a:headEnd/>
            <a:tailEnd/>
          </a:ln>
        </p:spPr>
        <p:txBody>
          <a:bodyPr>
            <a:spAutoFit/>
          </a:bodyPr>
          <a:lstStyle/>
          <a:p>
            <a:r>
              <a:rPr lang="it-IT"/>
              <a:t>Li7700 (CH</a:t>
            </a:r>
            <a:r>
              <a:rPr lang="it-IT" baseline="-25000"/>
              <a:t>4</a:t>
            </a:r>
            <a:r>
              <a:rPr lang="it-IT"/>
              <a:t>)</a:t>
            </a:r>
          </a:p>
        </p:txBody>
      </p:sp>
      <p:sp>
        <p:nvSpPr>
          <p:cNvPr id="6149" name="CasellaDiTesto 6"/>
          <p:cNvSpPr txBox="1">
            <a:spLocks noChangeArrowheads="1"/>
          </p:cNvSpPr>
          <p:nvPr/>
        </p:nvSpPr>
        <p:spPr bwMode="auto">
          <a:xfrm>
            <a:off x="4800601" y="836614"/>
            <a:ext cx="3382963" cy="369887"/>
          </a:xfrm>
          <a:prstGeom prst="rect">
            <a:avLst/>
          </a:prstGeom>
          <a:noFill/>
          <a:ln w="9525">
            <a:noFill/>
            <a:miter lim="800000"/>
            <a:headEnd/>
            <a:tailEnd/>
          </a:ln>
        </p:spPr>
        <p:txBody>
          <a:bodyPr>
            <a:spAutoFit/>
          </a:bodyPr>
          <a:lstStyle/>
          <a:p>
            <a:r>
              <a:rPr lang="it-IT"/>
              <a:t>Metek sonic (CO</a:t>
            </a:r>
            <a:r>
              <a:rPr lang="it-IT" baseline="-25000"/>
              <a:t>2</a:t>
            </a:r>
            <a:r>
              <a:rPr lang="it-IT"/>
              <a:t>, H</a:t>
            </a:r>
            <a:r>
              <a:rPr lang="it-IT" baseline="-25000"/>
              <a:t>2</a:t>
            </a:r>
            <a:r>
              <a:rPr lang="it-IT"/>
              <a:t>O, CH</a:t>
            </a:r>
            <a:r>
              <a:rPr lang="it-IT" baseline="-25000"/>
              <a:t>4</a:t>
            </a:r>
            <a:r>
              <a:rPr lang="it-IT"/>
              <a:t>)</a:t>
            </a:r>
          </a:p>
        </p:txBody>
      </p:sp>
      <p:sp>
        <p:nvSpPr>
          <p:cNvPr id="6150" name="CasellaDiTesto 7"/>
          <p:cNvSpPr txBox="1">
            <a:spLocks noChangeArrowheads="1"/>
          </p:cNvSpPr>
          <p:nvPr/>
        </p:nvSpPr>
        <p:spPr bwMode="auto">
          <a:xfrm>
            <a:off x="1631950" y="3716338"/>
            <a:ext cx="2231802" cy="369332"/>
          </a:xfrm>
          <a:prstGeom prst="rect">
            <a:avLst/>
          </a:prstGeom>
          <a:noFill/>
          <a:ln w="9525">
            <a:noFill/>
            <a:miter lim="800000"/>
            <a:headEnd/>
            <a:tailEnd/>
          </a:ln>
        </p:spPr>
        <p:txBody>
          <a:bodyPr wrap="square">
            <a:spAutoFit/>
          </a:bodyPr>
          <a:lstStyle/>
          <a:p>
            <a:r>
              <a:rPr lang="it-IT"/>
              <a:t>Gill sonic (particles)</a:t>
            </a:r>
          </a:p>
        </p:txBody>
      </p:sp>
      <p:sp>
        <p:nvSpPr>
          <p:cNvPr id="6151" name="CasellaDiTesto 8"/>
          <p:cNvSpPr txBox="1">
            <a:spLocks noChangeArrowheads="1"/>
          </p:cNvSpPr>
          <p:nvPr/>
        </p:nvSpPr>
        <p:spPr bwMode="auto">
          <a:xfrm>
            <a:off x="1703389" y="4365626"/>
            <a:ext cx="1728787" cy="646331"/>
          </a:xfrm>
          <a:prstGeom prst="rect">
            <a:avLst/>
          </a:prstGeom>
          <a:noFill/>
          <a:ln w="9525">
            <a:noFill/>
            <a:miter lim="800000"/>
            <a:headEnd/>
            <a:tailEnd/>
          </a:ln>
        </p:spPr>
        <p:txBody>
          <a:bodyPr>
            <a:spAutoFit/>
          </a:bodyPr>
          <a:lstStyle/>
          <a:p>
            <a:r>
              <a:rPr lang="it-IT"/>
              <a:t>EOLO </a:t>
            </a:r>
            <a:r>
              <a:rPr lang="it-IT" err="1"/>
              <a:t>particles</a:t>
            </a:r>
            <a:r>
              <a:rPr lang="it-IT"/>
              <a:t> </a:t>
            </a:r>
            <a:r>
              <a:rPr lang="it-IT" err="1"/>
              <a:t>inlet</a:t>
            </a:r>
            <a:endParaRPr lang="it-IT"/>
          </a:p>
        </p:txBody>
      </p:sp>
      <p:cxnSp>
        <p:nvCxnSpPr>
          <p:cNvPr id="12" name="Connettore 1 11"/>
          <p:cNvCxnSpPr>
            <a:endCxn id="6148" idx="1"/>
          </p:cNvCxnSpPr>
          <p:nvPr/>
        </p:nvCxnSpPr>
        <p:spPr>
          <a:xfrm flipV="1">
            <a:off x="7464425" y="3028950"/>
            <a:ext cx="647700" cy="39688"/>
          </a:xfrm>
          <a:prstGeom prst="line">
            <a:avLst/>
          </a:prstGeom>
          <a:ln w="25400" cap="sq"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648076" y="1957389"/>
            <a:ext cx="1152525" cy="103187"/>
          </a:xfrm>
          <a:prstGeom prst="line">
            <a:avLst/>
          </a:prstGeom>
          <a:ln w="25400" cap="sq"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5375275" y="1157288"/>
            <a:ext cx="0" cy="328612"/>
          </a:xfrm>
          <a:prstGeom prst="line">
            <a:avLst/>
          </a:prstGeom>
          <a:ln w="25400" cap="sq"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a:stCxn id="6150" idx="3"/>
          </p:cNvCxnSpPr>
          <p:nvPr/>
        </p:nvCxnSpPr>
        <p:spPr>
          <a:xfrm>
            <a:off x="3863753" y="3901005"/>
            <a:ext cx="863823" cy="320159"/>
          </a:xfrm>
          <a:prstGeom prst="line">
            <a:avLst/>
          </a:prstGeom>
          <a:ln w="25400" cap="sq"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a:stCxn id="6151" idx="3"/>
          </p:cNvCxnSpPr>
          <p:nvPr/>
        </p:nvCxnSpPr>
        <p:spPr>
          <a:xfrm flipV="1">
            <a:off x="3432176" y="4652963"/>
            <a:ext cx="2303463" cy="35828"/>
          </a:xfrm>
          <a:prstGeom prst="line">
            <a:avLst/>
          </a:prstGeom>
          <a:ln w="25400" cap="sq"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10"/>
          <p:cNvSpPr txBox="1">
            <a:spLocks noChangeArrowheads="1"/>
          </p:cNvSpPr>
          <p:nvPr/>
        </p:nvSpPr>
        <p:spPr bwMode="auto">
          <a:xfrm>
            <a:off x="8040217" y="3933057"/>
            <a:ext cx="2447925" cy="1570037"/>
          </a:xfrm>
          <a:prstGeom prst="rect">
            <a:avLst/>
          </a:prstGeom>
          <a:noFill/>
          <a:ln w="9525">
            <a:solidFill>
              <a:srgbClr val="FF0000"/>
            </a:solidFill>
            <a:miter lim="800000"/>
            <a:headEnd/>
            <a:tailEnd/>
          </a:ln>
        </p:spPr>
        <p:txBody>
          <a:bodyPr>
            <a:spAutoFit/>
          </a:bodyPr>
          <a:lstStyle/>
          <a:p>
            <a:pPr>
              <a:spcBef>
                <a:spcPct val="50000"/>
              </a:spcBef>
            </a:pPr>
            <a:r>
              <a:rPr lang="it-IT" sz="1600" b="1"/>
              <a:t>EOLO:</a:t>
            </a:r>
          </a:p>
          <a:p>
            <a:pPr>
              <a:spcBef>
                <a:spcPct val="50000"/>
              </a:spcBef>
            </a:pPr>
            <a:r>
              <a:rPr lang="it-IT" sz="1600"/>
              <a:t>0.32 – 7.00 </a:t>
            </a:r>
            <a:r>
              <a:rPr lang="it-IT" sz="1600">
                <a:latin typeface="Symbol" pitchFamily="18" charset="2"/>
              </a:rPr>
              <a:t>m</a:t>
            </a:r>
            <a:r>
              <a:rPr lang="it-IT" sz="1600"/>
              <a:t>m optical diameter particle counter 10Hz, 14 size bins </a:t>
            </a:r>
          </a:p>
          <a:p>
            <a:pPr>
              <a:spcBef>
                <a:spcPct val="50000"/>
              </a:spcBef>
            </a:pPr>
            <a:r>
              <a:rPr lang="it-IT" sz="1600"/>
              <a:t>(</a:t>
            </a:r>
            <a:r>
              <a:rPr lang="it-IT" sz="1600" i="1"/>
              <a:t>Fratini et al, 2009</a:t>
            </a:r>
            <a:r>
              <a:rPr lang="it-IT" sz="1600"/>
              <a:t>)</a:t>
            </a:r>
          </a:p>
        </p:txBody>
      </p:sp>
      <p:sp>
        <p:nvSpPr>
          <p:cNvPr id="6158" name="Rettangolo 24"/>
          <p:cNvSpPr>
            <a:spLocks noChangeArrowheads="1"/>
          </p:cNvSpPr>
          <p:nvPr/>
        </p:nvSpPr>
        <p:spPr bwMode="auto">
          <a:xfrm>
            <a:off x="1847850" y="115889"/>
            <a:ext cx="8496300" cy="646331"/>
          </a:xfrm>
          <a:prstGeom prst="rect">
            <a:avLst/>
          </a:prstGeom>
          <a:noFill/>
          <a:ln w="9525">
            <a:noFill/>
            <a:miter lim="800000"/>
            <a:headEnd/>
            <a:tailEnd/>
          </a:ln>
        </p:spPr>
        <p:txBody>
          <a:bodyPr>
            <a:spAutoFit/>
          </a:bodyPr>
          <a:lstStyle/>
          <a:p>
            <a:pPr marL="457200" indent="-457200" algn="ctr">
              <a:lnSpc>
                <a:spcPct val="150000"/>
              </a:lnSpc>
            </a:pPr>
            <a:r>
              <a:rPr lang="it-IT" sz="2400"/>
              <a:t>2. Eddy covariance flux measurements</a:t>
            </a:r>
          </a:p>
        </p:txBody>
      </p:sp>
      <p:sp>
        <p:nvSpPr>
          <p:cNvPr id="6159"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pic>
        <p:nvPicPr>
          <p:cNvPr id="17" name="Picture 2"/>
          <p:cNvPicPr>
            <a:picLocks noChangeAspect="1" noChangeArrowheads="1"/>
          </p:cNvPicPr>
          <p:nvPr/>
        </p:nvPicPr>
        <p:blipFill>
          <a:blip r:embed="rId3" cstate="print"/>
          <a:srcRect/>
          <a:stretch>
            <a:fillRect/>
          </a:stretch>
        </p:blipFill>
        <p:spPr bwMode="auto">
          <a:xfrm>
            <a:off x="9601200" y="6118226"/>
            <a:ext cx="1066800" cy="739775"/>
          </a:xfrm>
          <a:prstGeom prst="rect">
            <a:avLst/>
          </a:prstGeom>
          <a:noFill/>
          <a:ln w="9525">
            <a:noFill/>
            <a:miter lim="800000"/>
            <a:headEnd/>
            <a:tailEnd/>
          </a:ln>
          <a:effectLst/>
        </p:spPr>
      </p:pic>
    </p:spTree>
    <p:extLst>
      <p:ext uri="{BB962C8B-B14F-4D97-AF65-F5344CB8AC3E}">
        <p14:creationId xmlns:p14="http://schemas.microsoft.com/office/powerpoint/2010/main" xmlns="" val="545906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774825" y="260350"/>
            <a:ext cx="868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None/>
            </a:pPr>
            <a:r>
              <a:rPr lang="it-IT" altLang="it-IT" sz="2400" b="1"/>
              <a:t>La tecnica </a:t>
            </a:r>
            <a:r>
              <a:rPr lang="it-IT" altLang="it-IT" sz="2400" b="1" i="1"/>
              <a:t>eddy covariance</a:t>
            </a:r>
          </a:p>
        </p:txBody>
      </p:sp>
      <p:pic>
        <p:nvPicPr>
          <p:cNvPr id="9223" name="Picture 7" descr="ximeniano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3772"/>
          <a:stretch>
            <a:fillRect/>
          </a:stretch>
        </p:blipFill>
        <p:spPr bwMode="auto">
          <a:xfrm>
            <a:off x="6311901" y="333375"/>
            <a:ext cx="2951163" cy="2808288"/>
          </a:xfrm>
          <a:prstGeom prst="rect">
            <a:avLst/>
          </a:prstGeom>
          <a:noFill/>
          <a:extLst>
            <a:ext uri="{909E8E84-426E-40DD-AFC4-6F175D3DCCD1}">
              <a14:hiddenFill xmlns:a14="http://schemas.microsoft.com/office/drawing/2010/main" xmlns="">
                <a:solidFill>
                  <a:srgbClr val="FFFFFF"/>
                </a:solidFill>
              </a14:hiddenFill>
            </a:ext>
          </a:extLst>
        </p:spPr>
      </p:pic>
      <p:sp>
        <p:nvSpPr>
          <p:cNvPr id="9225" name="Text Box 9"/>
          <p:cNvSpPr txBox="1">
            <a:spLocks noChangeArrowheads="1"/>
          </p:cNvSpPr>
          <p:nvPr/>
        </p:nvSpPr>
        <p:spPr bwMode="auto">
          <a:xfrm>
            <a:off x="6527800" y="3789363"/>
            <a:ext cx="3657600" cy="2430462"/>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Ø"/>
            </a:pPr>
            <a:r>
              <a:rPr lang="it-IT" altLang="it-IT" b="1"/>
              <a:t> Flusso di CO</a:t>
            </a:r>
            <a:r>
              <a:rPr lang="it-IT" altLang="it-IT" b="1" baseline="-25000"/>
              <a:t>2  </a:t>
            </a:r>
            <a:r>
              <a:rPr lang="it-IT" altLang="it-IT" sz="1000" b="1"/>
              <a:t>(altri gas, particolato etc.)</a:t>
            </a:r>
          </a:p>
          <a:p>
            <a:pPr>
              <a:spcBef>
                <a:spcPct val="50000"/>
              </a:spcBef>
              <a:buFont typeface="Wingdings" panose="05000000000000000000" pitchFamily="2" charset="2"/>
              <a:buChar char="Ø"/>
            </a:pPr>
            <a:r>
              <a:rPr lang="it-IT" altLang="it-IT" b="1"/>
              <a:t> Flusso di Calore Sensibile (H)</a:t>
            </a:r>
          </a:p>
          <a:p>
            <a:pPr>
              <a:spcBef>
                <a:spcPct val="50000"/>
              </a:spcBef>
              <a:buFont typeface="Wingdings" panose="05000000000000000000" pitchFamily="2" charset="2"/>
              <a:buChar char="Ø"/>
            </a:pPr>
            <a:r>
              <a:rPr lang="it-IT" altLang="it-IT" b="1"/>
              <a:t> Flusso di Calore Latente (</a:t>
            </a:r>
            <a:r>
              <a:rPr lang="it-IT" altLang="it-IT" b="1">
                <a:latin typeface="Symbol" panose="05050102010706020507" pitchFamily="18" charset="2"/>
              </a:rPr>
              <a:t>l</a:t>
            </a:r>
            <a:r>
              <a:rPr lang="it-IT" altLang="it-IT" b="1"/>
              <a:t>e)</a:t>
            </a:r>
          </a:p>
          <a:p>
            <a:pPr>
              <a:spcBef>
                <a:spcPct val="50000"/>
              </a:spcBef>
              <a:buFont typeface="Wingdings" panose="05000000000000000000" pitchFamily="2" charset="2"/>
              <a:buChar char="Ø"/>
            </a:pPr>
            <a:r>
              <a:rPr lang="it-IT" altLang="it-IT" b="1"/>
              <a:t> Turbolenza atmosferica</a:t>
            </a:r>
          </a:p>
          <a:p>
            <a:pPr>
              <a:spcBef>
                <a:spcPct val="50000"/>
              </a:spcBef>
              <a:buFont typeface="Wingdings" panose="05000000000000000000" pitchFamily="2" charset="2"/>
              <a:buChar char="Ø"/>
            </a:pPr>
            <a:r>
              <a:rPr lang="it-IT" altLang="it-IT" b="1"/>
              <a:t> Velocità del vento (U,V,W)</a:t>
            </a:r>
          </a:p>
          <a:p>
            <a:pPr>
              <a:spcBef>
                <a:spcPct val="50000"/>
              </a:spcBef>
              <a:buFont typeface="Wingdings" panose="05000000000000000000" pitchFamily="2" charset="2"/>
              <a:buChar char="Ø"/>
            </a:pPr>
            <a:r>
              <a:rPr lang="it-IT" altLang="it-IT" b="1"/>
              <a:t> Temperatura dell’aria</a:t>
            </a:r>
          </a:p>
        </p:txBody>
      </p:sp>
      <p:sp>
        <p:nvSpPr>
          <p:cNvPr id="9227" name="Text Box 11"/>
          <p:cNvSpPr txBox="1">
            <a:spLocks noChangeArrowheads="1"/>
          </p:cNvSpPr>
          <p:nvPr/>
        </p:nvSpPr>
        <p:spPr bwMode="auto">
          <a:xfrm>
            <a:off x="1774826" y="1484314"/>
            <a:ext cx="4772025"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it-IT" altLang="it-IT" sz="2000"/>
              <a:t>Si basa sulla misura di: </a:t>
            </a:r>
          </a:p>
          <a:p>
            <a:pPr>
              <a:spcBef>
                <a:spcPct val="50000"/>
              </a:spcBef>
              <a:buFontTx/>
              <a:buChar char="•"/>
            </a:pPr>
            <a:r>
              <a:rPr lang="it-IT" altLang="it-IT" sz="2000"/>
              <a:t>velocità verticale del vento</a:t>
            </a:r>
          </a:p>
          <a:p>
            <a:pPr>
              <a:spcBef>
                <a:spcPct val="50000"/>
              </a:spcBef>
              <a:buFontTx/>
              <a:buChar char="•"/>
            </a:pPr>
            <a:r>
              <a:rPr lang="it-IT" altLang="it-IT" sz="2000"/>
              <a:t>concentrazione (CO</a:t>
            </a:r>
            <a:r>
              <a:rPr lang="it-IT" altLang="it-IT" sz="2000" baseline="-25000"/>
              <a:t>2</a:t>
            </a:r>
            <a:r>
              <a:rPr lang="it-IT" altLang="it-IT" sz="2000"/>
              <a:t> et al)</a:t>
            </a:r>
          </a:p>
        </p:txBody>
      </p:sp>
      <p:sp>
        <p:nvSpPr>
          <p:cNvPr id="9230" name="Text Box 14"/>
          <p:cNvSpPr txBox="1">
            <a:spLocks noChangeArrowheads="1"/>
          </p:cNvSpPr>
          <p:nvPr/>
        </p:nvSpPr>
        <p:spPr bwMode="auto">
          <a:xfrm>
            <a:off x="2063750" y="3592514"/>
            <a:ext cx="793750" cy="280987"/>
          </a:xfrm>
          <a:prstGeom prst="rect">
            <a:avLst/>
          </a:prstGeom>
          <a:solidFill>
            <a:srgbClr val="FFFFFF">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r>
              <a:rPr lang="it-IT" altLang="it-IT" sz="1600" b="1">
                <a:solidFill>
                  <a:srgbClr val="0000FF"/>
                </a:solidFill>
                <a:effectLst>
                  <a:outerShdw blurRad="38100" dist="38100" dir="2700000" algn="tl">
                    <a:srgbClr val="C0C0C0"/>
                  </a:outerShdw>
                </a:effectLst>
              </a:rPr>
              <a:t>-CO2</a:t>
            </a:r>
          </a:p>
        </p:txBody>
      </p:sp>
      <p:sp>
        <p:nvSpPr>
          <p:cNvPr id="9232" name="AutoShape 16"/>
          <p:cNvSpPr>
            <a:spLocks noChangeArrowheads="1"/>
          </p:cNvSpPr>
          <p:nvPr/>
        </p:nvSpPr>
        <p:spPr bwMode="auto">
          <a:xfrm>
            <a:off x="2924175" y="3090863"/>
            <a:ext cx="742950" cy="1782762"/>
          </a:xfrm>
          <a:prstGeom prst="curvedRightArrow">
            <a:avLst>
              <a:gd name="adj1" fmla="val 47991"/>
              <a:gd name="adj2" fmla="val 95983"/>
              <a:gd name="adj3" fmla="val 33333"/>
            </a:avLst>
          </a:prstGeom>
          <a:gradFill rotWithShape="0">
            <a:gsLst>
              <a:gs pos="0">
                <a:srgbClr val="FF0000">
                  <a:gamma/>
                  <a:shade val="46275"/>
                  <a:invGamma/>
                </a:srgbClr>
              </a:gs>
              <a:gs pos="100000">
                <a:srgbClr val="FF0000"/>
              </a:gs>
            </a:gsLst>
            <a:lin ang="0" scaled="1"/>
          </a:gradFill>
          <a:ln w="9525">
            <a:solidFill>
              <a:srgbClr val="000000"/>
            </a:solidFill>
            <a:miter lim="800000"/>
            <a:headEnd/>
            <a:tailEnd/>
          </a:ln>
        </p:spPr>
        <p:txBody>
          <a:bodyPr/>
          <a:lstStyle/>
          <a:p>
            <a:endParaRPr lang="it-IT"/>
          </a:p>
        </p:txBody>
      </p:sp>
      <p:sp>
        <p:nvSpPr>
          <p:cNvPr id="9233" name="AutoShape 17"/>
          <p:cNvSpPr>
            <a:spLocks noChangeArrowheads="1"/>
          </p:cNvSpPr>
          <p:nvPr/>
        </p:nvSpPr>
        <p:spPr bwMode="auto">
          <a:xfrm rot="-10916662">
            <a:off x="3825875" y="2924176"/>
            <a:ext cx="742950" cy="1838325"/>
          </a:xfrm>
          <a:prstGeom prst="curvedRightArrow">
            <a:avLst>
              <a:gd name="adj1" fmla="val 49487"/>
              <a:gd name="adj2" fmla="val 98974"/>
              <a:gd name="adj3" fmla="val 33333"/>
            </a:avLst>
          </a:prstGeom>
          <a:gradFill rotWithShape="0">
            <a:gsLst>
              <a:gs pos="0">
                <a:srgbClr val="FF0000">
                  <a:gamma/>
                  <a:shade val="46275"/>
                  <a:invGamma/>
                </a:srgbClr>
              </a:gs>
              <a:gs pos="100000">
                <a:srgbClr val="FF0000"/>
              </a:gs>
            </a:gsLst>
            <a:lin ang="0" scaled="1"/>
          </a:gradFill>
          <a:ln w="9525">
            <a:solidFill>
              <a:srgbClr val="000000"/>
            </a:solidFill>
            <a:miter lim="800000"/>
            <a:headEnd/>
            <a:tailEnd/>
          </a:ln>
        </p:spPr>
        <p:txBody>
          <a:bodyPr/>
          <a:lstStyle/>
          <a:p>
            <a:endParaRPr lang="it-IT"/>
          </a:p>
        </p:txBody>
      </p:sp>
      <p:sp>
        <p:nvSpPr>
          <p:cNvPr id="9234" name="Text Box 18"/>
          <p:cNvSpPr txBox="1">
            <a:spLocks noChangeArrowheads="1"/>
          </p:cNvSpPr>
          <p:nvPr/>
        </p:nvSpPr>
        <p:spPr bwMode="auto">
          <a:xfrm>
            <a:off x="4621214" y="3648075"/>
            <a:ext cx="795337" cy="298450"/>
          </a:xfrm>
          <a:prstGeom prst="rect">
            <a:avLst/>
          </a:prstGeom>
          <a:solidFill>
            <a:srgbClr val="FFFFFF">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r>
              <a:rPr lang="it-IT" altLang="it-IT" sz="1600" b="1">
                <a:solidFill>
                  <a:srgbClr val="0000FF"/>
                </a:solidFill>
                <a:effectLst>
                  <a:outerShdw blurRad="38100" dist="38100" dir="2700000" algn="tl">
                    <a:srgbClr val="C0C0C0"/>
                  </a:outerShdw>
                </a:effectLst>
              </a:rPr>
              <a:t>+CO2</a:t>
            </a:r>
          </a:p>
        </p:txBody>
      </p:sp>
      <p:grpSp>
        <p:nvGrpSpPr>
          <p:cNvPr id="9235" name="Group 19"/>
          <p:cNvGrpSpPr>
            <a:grpSpLocks/>
          </p:cNvGrpSpPr>
          <p:nvPr/>
        </p:nvGrpSpPr>
        <p:grpSpPr bwMode="auto">
          <a:xfrm>
            <a:off x="1992313" y="4797426"/>
            <a:ext cx="3529012" cy="1008063"/>
            <a:chOff x="16" y="2689"/>
            <a:chExt cx="5840" cy="1631"/>
          </a:xfrm>
        </p:grpSpPr>
        <p:sp>
          <p:nvSpPr>
            <p:cNvPr id="9236" name="Freeform 20"/>
            <p:cNvSpPr>
              <a:spLocks/>
            </p:cNvSpPr>
            <p:nvPr/>
          </p:nvSpPr>
          <p:spPr bwMode="auto">
            <a:xfrm>
              <a:off x="16" y="2908"/>
              <a:ext cx="5832" cy="1412"/>
            </a:xfrm>
            <a:custGeom>
              <a:avLst/>
              <a:gdLst>
                <a:gd name="T0" fmla="*/ 40 w 5303"/>
                <a:gd name="T1" fmla="*/ 888 h 2042"/>
                <a:gd name="T2" fmla="*/ 801 w 5303"/>
                <a:gd name="T3" fmla="*/ 888 h 2042"/>
                <a:gd name="T4" fmla="*/ 801 w 5303"/>
                <a:gd name="T5" fmla="*/ 325 h 2042"/>
                <a:gd name="T6" fmla="*/ 1835 w 5303"/>
                <a:gd name="T7" fmla="*/ 325 h 2042"/>
                <a:gd name="T8" fmla="*/ 1835 w 5303"/>
                <a:gd name="T9" fmla="*/ 797 h 2042"/>
                <a:gd name="T10" fmla="*/ 2212 w 5303"/>
                <a:gd name="T11" fmla="*/ 797 h 2042"/>
                <a:gd name="T12" fmla="*/ 2212 w 5303"/>
                <a:gd name="T13" fmla="*/ 1842 h 2042"/>
                <a:gd name="T14" fmla="*/ 2314 w 5303"/>
                <a:gd name="T15" fmla="*/ 1842 h 2042"/>
                <a:gd name="T16" fmla="*/ 2314 w 5303"/>
                <a:gd name="T17" fmla="*/ 0 h 2042"/>
                <a:gd name="T18" fmla="*/ 2901 w 5303"/>
                <a:gd name="T19" fmla="*/ 0 h 2042"/>
                <a:gd name="T20" fmla="*/ 2901 w 5303"/>
                <a:gd name="T21" fmla="*/ 1105 h 2042"/>
                <a:gd name="T22" fmla="*/ 3121 w 5303"/>
                <a:gd name="T23" fmla="*/ 1105 h 2042"/>
                <a:gd name="T24" fmla="*/ 3121 w 5303"/>
                <a:gd name="T25" fmla="*/ 333 h 2042"/>
                <a:gd name="T26" fmla="*/ 3481 w 5303"/>
                <a:gd name="T27" fmla="*/ 333 h 2042"/>
                <a:gd name="T28" fmla="*/ 3481 w 5303"/>
                <a:gd name="T29" fmla="*/ 1850 h 2042"/>
                <a:gd name="T30" fmla="*/ 3607 w 5303"/>
                <a:gd name="T31" fmla="*/ 1850 h 2042"/>
                <a:gd name="T32" fmla="*/ 3607 w 5303"/>
                <a:gd name="T33" fmla="*/ 631 h 2042"/>
                <a:gd name="T34" fmla="*/ 3834 w 5303"/>
                <a:gd name="T35" fmla="*/ 631 h 2042"/>
                <a:gd name="T36" fmla="*/ 3834 w 5303"/>
                <a:gd name="T37" fmla="*/ 532 h 2042"/>
                <a:gd name="T38" fmla="*/ 3717 w 5303"/>
                <a:gd name="T39" fmla="*/ 441 h 2042"/>
                <a:gd name="T40" fmla="*/ 3679 w 5303"/>
                <a:gd name="T41" fmla="*/ 283 h 2042"/>
                <a:gd name="T42" fmla="*/ 3834 w 5303"/>
                <a:gd name="T43" fmla="*/ 258 h 2042"/>
                <a:gd name="T44" fmla="*/ 3819 w 5303"/>
                <a:gd name="T45" fmla="*/ 125 h 2042"/>
                <a:gd name="T46" fmla="*/ 4008 w 5303"/>
                <a:gd name="T47" fmla="*/ 125 h 2042"/>
                <a:gd name="T48" fmla="*/ 4015 w 5303"/>
                <a:gd name="T49" fmla="*/ 251 h 2042"/>
                <a:gd name="T50" fmla="*/ 4125 w 5303"/>
                <a:gd name="T51" fmla="*/ 266 h 2042"/>
                <a:gd name="T52" fmla="*/ 4101 w 5303"/>
                <a:gd name="T53" fmla="*/ 466 h 2042"/>
                <a:gd name="T54" fmla="*/ 4008 w 5303"/>
                <a:gd name="T55" fmla="*/ 540 h 2042"/>
                <a:gd name="T56" fmla="*/ 4008 w 5303"/>
                <a:gd name="T57" fmla="*/ 623 h 2042"/>
                <a:gd name="T58" fmla="*/ 4242 w 5303"/>
                <a:gd name="T59" fmla="*/ 623 h 2042"/>
                <a:gd name="T60" fmla="*/ 4259 w 5303"/>
                <a:gd name="T61" fmla="*/ 1120 h 2042"/>
                <a:gd name="T62" fmla="*/ 5303 w 5303"/>
                <a:gd name="T63" fmla="*/ 1120 h 2042"/>
                <a:gd name="T64" fmla="*/ 5281 w 5303"/>
                <a:gd name="T65" fmla="*/ 1981 h 2042"/>
                <a:gd name="T66" fmla="*/ 4996 w 5303"/>
                <a:gd name="T67" fmla="*/ 2042 h 2042"/>
                <a:gd name="T68" fmla="*/ 119 w 5303"/>
                <a:gd name="T69" fmla="*/ 2025 h 2042"/>
                <a:gd name="T70" fmla="*/ 0 w 5303"/>
                <a:gd name="T71" fmla="*/ 1835 h 2042"/>
                <a:gd name="T72" fmla="*/ 40 w 5303"/>
                <a:gd name="T73" fmla="*/ 888 h 2042"/>
                <a:gd name="T74" fmla="*/ 40 w 5303"/>
                <a:gd name="T75" fmla="*/ 888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3" h="2042">
                  <a:moveTo>
                    <a:pt x="40" y="888"/>
                  </a:moveTo>
                  <a:lnTo>
                    <a:pt x="801" y="888"/>
                  </a:lnTo>
                  <a:lnTo>
                    <a:pt x="801" y="325"/>
                  </a:lnTo>
                  <a:lnTo>
                    <a:pt x="1835" y="325"/>
                  </a:lnTo>
                  <a:lnTo>
                    <a:pt x="1835" y="797"/>
                  </a:lnTo>
                  <a:lnTo>
                    <a:pt x="2212" y="797"/>
                  </a:lnTo>
                  <a:lnTo>
                    <a:pt x="2212" y="1842"/>
                  </a:lnTo>
                  <a:lnTo>
                    <a:pt x="2314" y="1842"/>
                  </a:lnTo>
                  <a:lnTo>
                    <a:pt x="2314" y="0"/>
                  </a:lnTo>
                  <a:lnTo>
                    <a:pt x="2901" y="0"/>
                  </a:lnTo>
                  <a:lnTo>
                    <a:pt x="2901" y="1105"/>
                  </a:lnTo>
                  <a:lnTo>
                    <a:pt x="3121" y="1105"/>
                  </a:lnTo>
                  <a:lnTo>
                    <a:pt x="3121" y="333"/>
                  </a:lnTo>
                  <a:lnTo>
                    <a:pt x="3481" y="333"/>
                  </a:lnTo>
                  <a:lnTo>
                    <a:pt x="3481" y="1850"/>
                  </a:lnTo>
                  <a:lnTo>
                    <a:pt x="3607" y="1850"/>
                  </a:lnTo>
                  <a:lnTo>
                    <a:pt x="3607" y="631"/>
                  </a:lnTo>
                  <a:lnTo>
                    <a:pt x="3834" y="631"/>
                  </a:lnTo>
                  <a:lnTo>
                    <a:pt x="3834" y="532"/>
                  </a:lnTo>
                  <a:lnTo>
                    <a:pt x="3717" y="441"/>
                  </a:lnTo>
                  <a:lnTo>
                    <a:pt x="3679" y="283"/>
                  </a:lnTo>
                  <a:lnTo>
                    <a:pt x="3834" y="258"/>
                  </a:lnTo>
                  <a:lnTo>
                    <a:pt x="3819" y="125"/>
                  </a:lnTo>
                  <a:lnTo>
                    <a:pt x="4008" y="125"/>
                  </a:lnTo>
                  <a:lnTo>
                    <a:pt x="4015" y="251"/>
                  </a:lnTo>
                  <a:lnTo>
                    <a:pt x="4125" y="266"/>
                  </a:lnTo>
                  <a:lnTo>
                    <a:pt x="4101" y="466"/>
                  </a:lnTo>
                  <a:lnTo>
                    <a:pt x="4008" y="540"/>
                  </a:lnTo>
                  <a:lnTo>
                    <a:pt x="4008" y="623"/>
                  </a:lnTo>
                  <a:lnTo>
                    <a:pt x="4242" y="623"/>
                  </a:lnTo>
                  <a:lnTo>
                    <a:pt x="4259" y="1120"/>
                  </a:lnTo>
                  <a:lnTo>
                    <a:pt x="5303" y="1120"/>
                  </a:lnTo>
                  <a:lnTo>
                    <a:pt x="5281" y="1981"/>
                  </a:lnTo>
                  <a:lnTo>
                    <a:pt x="4996" y="2042"/>
                  </a:lnTo>
                  <a:lnTo>
                    <a:pt x="119" y="2025"/>
                  </a:lnTo>
                  <a:lnTo>
                    <a:pt x="0" y="1835"/>
                  </a:lnTo>
                  <a:lnTo>
                    <a:pt x="40" y="888"/>
                  </a:lnTo>
                  <a:lnTo>
                    <a:pt x="40" y="888"/>
                  </a:lnTo>
                  <a:close/>
                </a:path>
              </a:pathLst>
            </a:custGeom>
            <a:solidFill>
              <a:srgbClr val="FF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37" name="Freeform 21"/>
            <p:cNvSpPr>
              <a:spLocks/>
            </p:cNvSpPr>
            <p:nvPr/>
          </p:nvSpPr>
          <p:spPr bwMode="auto">
            <a:xfrm>
              <a:off x="4279" y="2689"/>
              <a:ext cx="102" cy="308"/>
            </a:xfrm>
            <a:custGeom>
              <a:avLst/>
              <a:gdLst>
                <a:gd name="T0" fmla="*/ 0 w 93"/>
                <a:gd name="T1" fmla="*/ 10 h 447"/>
                <a:gd name="T2" fmla="*/ 0 w 93"/>
                <a:gd name="T3" fmla="*/ 447 h 447"/>
                <a:gd name="T4" fmla="*/ 93 w 93"/>
                <a:gd name="T5" fmla="*/ 447 h 447"/>
                <a:gd name="T6" fmla="*/ 93 w 93"/>
                <a:gd name="T7" fmla="*/ 0 h 447"/>
                <a:gd name="T8" fmla="*/ 0 w 93"/>
                <a:gd name="T9" fmla="*/ 10 h 447"/>
                <a:gd name="T10" fmla="*/ 0 w 93"/>
                <a:gd name="T11" fmla="*/ 10 h 447"/>
              </a:gdLst>
              <a:ahLst/>
              <a:cxnLst>
                <a:cxn ang="0">
                  <a:pos x="T0" y="T1"/>
                </a:cxn>
                <a:cxn ang="0">
                  <a:pos x="T2" y="T3"/>
                </a:cxn>
                <a:cxn ang="0">
                  <a:pos x="T4" y="T5"/>
                </a:cxn>
                <a:cxn ang="0">
                  <a:pos x="T6" y="T7"/>
                </a:cxn>
                <a:cxn ang="0">
                  <a:pos x="T8" y="T9"/>
                </a:cxn>
                <a:cxn ang="0">
                  <a:pos x="T10" y="T11"/>
                </a:cxn>
              </a:cxnLst>
              <a:rect l="0" t="0" r="r" b="b"/>
              <a:pathLst>
                <a:path w="93" h="447">
                  <a:moveTo>
                    <a:pt x="0" y="10"/>
                  </a:moveTo>
                  <a:lnTo>
                    <a:pt x="0" y="447"/>
                  </a:lnTo>
                  <a:lnTo>
                    <a:pt x="93" y="447"/>
                  </a:lnTo>
                  <a:lnTo>
                    <a:pt x="93" y="0"/>
                  </a:lnTo>
                  <a:lnTo>
                    <a:pt x="0" y="10"/>
                  </a:lnTo>
                  <a:lnTo>
                    <a:pt x="0" y="1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38" name="Freeform 22"/>
            <p:cNvSpPr>
              <a:spLocks/>
            </p:cNvSpPr>
            <p:nvPr/>
          </p:nvSpPr>
          <p:spPr bwMode="auto">
            <a:xfrm>
              <a:off x="4184" y="2989"/>
              <a:ext cx="328" cy="141"/>
            </a:xfrm>
            <a:custGeom>
              <a:avLst/>
              <a:gdLst>
                <a:gd name="T0" fmla="*/ 0 w 298"/>
                <a:gd name="T1" fmla="*/ 203 h 203"/>
                <a:gd name="T2" fmla="*/ 0 w 298"/>
                <a:gd name="T3" fmla="*/ 43 h 203"/>
                <a:gd name="T4" fmla="*/ 40 w 298"/>
                <a:gd name="T5" fmla="*/ 0 h 203"/>
                <a:gd name="T6" fmla="*/ 251 w 298"/>
                <a:gd name="T7" fmla="*/ 0 h 203"/>
                <a:gd name="T8" fmla="*/ 298 w 298"/>
                <a:gd name="T9" fmla="*/ 47 h 203"/>
                <a:gd name="T10" fmla="*/ 298 w 298"/>
                <a:gd name="T11" fmla="*/ 194 h 203"/>
                <a:gd name="T12" fmla="*/ 229 w 298"/>
                <a:gd name="T13" fmla="*/ 194 h 203"/>
                <a:gd name="T14" fmla="*/ 229 w 298"/>
                <a:gd name="T15" fmla="*/ 59 h 203"/>
                <a:gd name="T16" fmla="*/ 81 w 298"/>
                <a:gd name="T17" fmla="*/ 59 h 203"/>
                <a:gd name="T18" fmla="*/ 81 w 298"/>
                <a:gd name="T19" fmla="*/ 199 h 203"/>
                <a:gd name="T20" fmla="*/ 0 w 298"/>
                <a:gd name="T21" fmla="*/ 203 h 203"/>
                <a:gd name="T22" fmla="*/ 0 w 298"/>
                <a:gd name="T23"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3">
                  <a:moveTo>
                    <a:pt x="0" y="203"/>
                  </a:moveTo>
                  <a:lnTo>
                    <a:pt x="0" y="43"/>
                  </a:lnTo>
                  <a:lnTo>
                    <a:pt x="40" y="0"/>
                  </a:lnTo>
                  <a:lnTo>
                    <a:pt x="251" y="0"/>
                  </a:lnTo>
                  <a:lnTo>
                    <a:pt x="298" y="47"/>
                  </a:lnTo>
                  <a:lnTo>
                    <a:pt x="298" y="194"/>
                  </a:lnTo>
                  <a:lnTo>
                    <a:pt x="229" y="194"/>
                  </a:lnTo>
                  <a:lnTo>
                    <a:pt x="229" y="59"/>
                  </a:lnTo>
                  <a:lnTo>
                    <a:pt x="81" y="59"/>
                  </a:lnTo>
                  <a:lnTo>
                    <a:pt x="81" y="199"/>
                  </a:lnTo>
                  <a:lnTo>
                    <a:pt x="0" y="203"/>
                  </a:lnTo>
                  <a:lnTo>
                    <a:pt x="0" y="20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39" name="Freeform 23"/>
            <p:cNvSpPr>
              <a:spLocks/>
            </p:cNvSpPr>
            <p:nvPr/>
          </p:nvSpPr>
          <p:spPr bwMode="auto">
            <a:xfrm>
              <a:off x="4038" y="3097"/>
              <a:ext cx="607" cy="274"/>
            </a:xfrm>
            <a:custGeom>
              <a:avLst/>
              <a:gdLst>
                <a:gd name="T0" fmla="*/ 0 w 552"/>
                <a:gd name="T1" fmla="*/ 0 h 395"/>
                <a:gd name="T2" fmla="*/ 552 w 552"/>
                <a:gd name="T3" fmla="*/ 0 h 395"/>
                <a:gd name="T4" fmla="*/ 512 w 552"/>
                <a:gd name="T5" fmla="*/ 224 h 395"/>
                <a:gd name="T6" fmla="*/ 431 w 552"/>
                <a:gd name="T7" fmla="*/ 308 h 395"/>
                <a:gd name="T8" fmla="*/ 422 w 552"/>
                <a:gd name="T9" fmla="*/ 395 h 395"/>
                <a:gd name="T10" fmla="*/ 362 w 552"/>
                <a:gd name="T11" fmla="*/ 395 h 395"/>
                <a:gd name="T12" fmla="*/ 362 w 552"/>
                <a:gd name="T13" fmla="*/ 281 h 395"/>
                <a:gd name="T14" fmla="*/ 431 w 552"/>
                <a:gd name="T15" fmla="*/ 214 h 395"/>
                <a:gd name="T16" fmla="*/ 457 w 552"/>
                <a:gd name="T17" fmla="*/ 78 h 395"/>
                <a:gd name="T18" fmla="*/ 109 w 552"/>
                <a:gd name="T19" fmla="*/ 78 h 395"/>
                <a:gd name="T20" fmla="*/ 159 w 552"/>
                <a:gd name="T21" fmla="*/ 228 h 395"/>
                <a:gd name="T22" fmla="*/ 234 w 552"/>
                <a:gd name="T23" fmla="*/ 285 h 395"/>
                <a:gd name="T24" fmla="*/ 237 w 552"/>
                <a:gd name="T25" fmla="*/ 384 h 395"/>
                <a:gd name="T26" fmla="*/ 168 w 552"/>
                <a:gd name="T27" fmla="*/ 388 h 395"/>
                <a:gd name="T28" fmla="*/ 155 w 552"/>
                <a:gd name="T29" fmla="*/ 308 h 395"/>
                <a:gd name="T30" fmla="*/ 53 w 552"/>
                <a:gd name="T31" fmla="*/ 218 h 395"/>
                <a:gd name="T32" fmla="*/ 0 w 552"/>
                <a:gd name="T33" fmla="*/ 0 h 395"/>
                <a:gd name="T34" fmla="*/ 0 w 552"/>
                <a:gd name="T3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5">
                  <a:moveTo>
                    <a:pt x="0" y="0"/>
                  </a:moveTo>
                  <a:lnTo>
                    <a:pt x="552" y="0"/>
                  </a:lnTo>
                  <a:lnTo>
                    <a:pt x="512" y="224"/>
                  </a:lnTo>
                  <a:lnTo>
                    <a:pt x="431" y="308"/>
                  </a:lnTo>
                  <a:lnTo>
                    <a:pt x="422" y="395"/>
                  </a:lnTo>
                  <a:lnTo>
                    <a:pt x="362" y="395"/>
                  </a:lnTo>
                  <a:lnTo>
                    <a:pt x="362" y="281"/>
                  </a:lnTo>
                  <a:lnTo>
                    <a:pt x="431" y="214"/>
                  </a:lnTo>
                  <a:lnTo>
                    <a:pt x="457" y="78"/>
                  </a:lnTo>
                  <a:lnTo>
                    <a:pt x="109" y="78"/>
                  </a:lnTo>
                  <a:lnTo>
                    <a:pt x="159" y="228"/>
                  </a:lnTo>
                  <a:lnTo>
                    <a:pt x="234" y="285"/>
                  </a:lnTo>
                  <a:lnTo>
                    <a:pt x="237" y="384"/>
                  </a:lnTo>
                  <a:lnTo>
                    <a:pt x="168" y="388"/>
                  </a:lnTo>
                  <a:lnTo>
                    <a:pt x="155" y="308"/>
                  </a:lnTo>
                  <a:lnTo>
                    <a:pt x="53" y="21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0" name="Freeform 24"/>
            <p:cNvSpPr>
              <a:spLocks/>
            </p:cNvSpPr>
            <p:nvPr/>
          </p:nvSpPr>
          <p:spPr bwMode="auto">
            <a:xfrm>
              <a:off x="3990" y="3345"/>
              <a:ext cx="760" cy="875"/>
            </a:xfrm>
            <a:custGeom>
              <a:avLst/>
              <a:gdLst>
                <a:gd name="T0" fmla="*/ 3 w 691"/>
                <a:gd name="T1" fmla="*/ 0 h 1264"/>
                <a:gd name="T2" fmla="*/ 691 w 691"/>
                <a:gd name="T3" fmla="*/ 0 h 1264"/>
                <a:gd name="T4" fmla="*/ 691 w 691"/>
                <a:gd name="T5" fmla="*/ 1264 h 1264"/>
                <a:gd name="T6" fmla="*/ 611 w 691"/>
                <a:gd name="T7" fmla="*/ 1264 h 1264"/>
                <a:gd name="T8" fmla="*/ 611 w 691"/>
                <a:gd name="T9" fmla="*/ 68 h 1264"/>
                <a:gd name="T10" fmla="*/ 97 w 691"/>
                <a:gd name="T11" fmla="*/ 68 h 1264"/>
                <a:gd name="T12" fmla="*/ 97 w 691"/>
                <a:gd name="T13" fmla="*/ 1264 h 1264"/>
                <a:gd name="T14" fmla="*/ 0 w 691"/>
                <a:gd name="T15" fmla="*/ 1264 h 1264"/>
                <a:gd name="T16" fmla="*/ 3 w 691"/>
                <a:gd name="T17" fmla="*/ 0 h 1264"/>
                <a:gd name="T18" fmla="*/ 3 w 691"/>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1" h="1264">
                  <a:moveTo>
                    <a:pt x="3" y="0"/>
                  </a:moveTo>
                  <a:lnTo>
                    <a:pt x="691" y="0"/>
                  </a:lnTo>
                  <a:lnTo>
                    <a:pt x="691" y="1264"/>
                  </a:lnTo>
                  <a:lnTo>
                    <a:pt x="611" y="1264"/>
                  </a:lnTo>
                  <a:lnTo>
                    <a:pt x="611" y="68"/>
                  </a:lnTo>
                  <a:lnTo>
                    <a:pt x="97" y="68"/>
                  </a:lnTo>
                  <a:lnTo>
                    <a:pt x="97" y="1264"/>
                  </a:lnTo>
                  <a:lnTo>
                    <a:pt x="0" y="1264"/>
                  </a:lnTo>
                  <a:lnTo>
                    <a:pt x="3" y="0"/>
                  </a:lnTo>
                  <a:lnTo>
                    <a:pt x="3"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1" name="Freeform 25"/>
            <p:cNvSpPr>
              <a:spLocks/>
            </p:cNvSpPr>
            <p:nvPr/>
          </p:nvSpPr>
          <p:spPr bwMode="auto">
            <a:xfrm>
              <a:off x="2962" y="3750"/>
              <a:ext cx="758" cy="470"/>
            </a:xfrm>
            <a:custGeom>
              <a:avLst/>
              <a:gdLst>
                <a:gd name="T0" fmla="*/ 0 w 690"/>
                <a:gd name="T1" fmla="*/ 0 h 678"/>
                <a:gd name="T2" fmla="*/ 690 w 690"/>
                <a:gd name="T3" fmla="*/ 0 h 678"/>
                <a:gd name="T4" fmla="*/ 690 w 690"/>
                <a:gd name="T5" fmla="*/ 678 h 678"/>
                <a:gd name="T6" fmla="*/ 598 w 690"/>
                <a:gd name="T7" fmla="*/ 678 h 678"/>
                <a:gd name="T8" fmla="*/ 598 w 690"/>
                <a:gd name="T9" fmla="*/ 83 h 678"/>
                <a:gd name="T10" fmla="*/ 102 w 690"/>
                <a:gd name="T11" fmla="*/ 83 h 678"/>
                <a:gd name="T12" fmla="*/ 102 w 690"/>
                <a:gd name="T13" fmla="*/ 678 h 678"/>
                <a:gd name="T14" fmla="*/ 0 w 690"/>
                <a:gd name="T15" fmla="*/ 678 h 678"/>
                <a:gd name="T16" fmla="*/ 0 w 690"/>
                <a:gd name="T17" fmla="*/ 0 h 678"/>
                <a:gd name="T18" fmla="*/ 0 w 690"/>
                <a:gd name="T19"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0" h="678">
                  <a:moveTo>
                    <a:pt x="0" y="0"/>
                  </a:moveTo>
                  <a:lnTo>
                    <a:pt x="690" y="0"/>
                  </a:lnTo>
                  <a:lnTo>
                    <a:pt x="690" y="678"/>
                  </a:lnTo>
                  <a:lnTo>
                    <a:pt x="598" y="678"/>
                  </a:lnTo>
                  <a:lnTo>
                    <a:pt x="598" y="83"/>
                  </a:lnTo>
                  <a:lnTo>
                    <a:pt x="102" y="83"/>
                  </a:lnTo>
                  <a:lnTo>
                    <a:pt x="102" y="678"/>
                  </a:lnTo>
                  <a:lnTo>
                    <a:pt x="0" y="6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2" name="Freeform 26"/>
            <p:cNvSpPr>
              <a:spLocks/>
            </p:cNvSpPr>
            <p:nvPr/>
          </p:nvSpPr>
          <p:spPr bwMode="auto">
            <a:xfrm>
              <a:off x="3187" y="3772"/>
              <a:ext cx="104" cy="448"/>
            </a:xfrm>
            <a:custGeom>
              <a:avLst/>
              <a:gdLst>
                <a:gd name="T0" fmla="*/ 0 w 95"/>
                <a:gd name="T1" fmla="*/ 0 h 648"/>
                <a:gd name="T2" fmla="*/ 0 w 95"/>
                <a:gd name="T3" fmla="*/ 648 h 648"/>
                <a:gd name="T4" fmla="*/ 95 w 95"/>
                <a:gd name="T5" fmla="*/ 648 h 648"/>
                <a:gd name="T6" fmla="*/ 95 w 95"/>
                <a:gd name="T7" fmla="*/ 21 h 648"/>
                <a:gd name="T8" fmla="*/ 0 w 95"/>
                <a:gd name="T9" fmla="*/ 0 h 648"/>
                <a:gd name="T10" fmla="*/ 0 w 95"/>
                <a:gd name="T11" fmla="*/ 0 h 648"/>
              </a:gdLst>
              <a:ahLst/>
              <a:cxnLst>
                <a:cxn ang="0">
                  <a:pos x="T0" y="T1"/>
                </a:cxn>
                <a:cxn ang="0">
                  <a:pos x="T2" y="T3"/>
                </a:cxn>
                <a:cxn ang="0">
                  <a:pos x="T4" y="T5"/>
                </a:cxn>
                <a:cxn ang="0">
                  <a:pos x="T6" y="T7"/>
                </a:cxn>
                <a:cxn ang="0">
                  <a:pos x="T8" y="T9"/>
                </a:cxn>
                <a:cxn ang="0">
                  <a:pos x="T10" y="T11"/>
                </a:cxn>
              </a:cxnLst>
              <a:rect l="0" t="0" r="r" b="b"/>
              <a:pathLst>
                <a:path w="95" h="648">
                  <a:moveTo>
                    <a:pt x="0" y="0"/>
                  </a:moveTo>
                  <a:lnTo>
                    <a:pt x="0" y="648"/>
                  </a:lnTo>
                  <a:lnTo>
                    <a:pt x="95" y="648"/>
                  </a:lnTo>
                  <a:lnTo>
                    <a:pt x="95" y="2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3" name="Freeform 27"/>
            <p:cNvSpPr>
              <a:spLocks/>
            </p:cNvSpPr>
            <p:nvPr/>
          </p:nvSpPr>
          <p:spPr bwMode="auto">
            <a:xfrm>
              <a:off x="3404" y="3775"/>
              <a:ext cx="117" cy="445"/>
            </a:xfrm>
            <a:custGeom>
              <a:avLst/>
              <a:gdLst>
                <a:gd name="T0" fmla="*/ 0 w 107"/>
                <a:gd name="T1" fmla="*/ 0 h 642"/>
                <a:gd name="T2" fmla="*/ 0 w 107"/>
                <a:gd name="T3" fmla="*/ 642 h 642"/>
                <a:gd name="T4" fmla="*/ 107 w 107"/>
                <a:gd name="T5" fmla="*/ 642 h 642"/>
                <a:gd name="T6" fmla="*/ 107 w 107"/>
                <a:gd name="T7" fmla="*/ 5 h 642"/>
                <a:gd name="T8" fmla="*/ 0 w 107"/>
                <a:gd name="T9" fmla="*/ 0 h 642"/>
                <a:gd name="T10" fmla="*/ 0 w 107"/>
                <a:gd name="T11" fmla="*/ 0 h 642"/>
              </a:gdLst>
              <a:ahLst/>
              <a:cxnLst>
                <a:cxn ang="0">
                  <a:pos x="T0" y="T1"/>
                </a:cxn>
                <a:cxn ang="0">
                  <a:pos x="T2" y="T3"/>
                </a:cxn>
                <a:cxn ang="0">
                  <a:pos x="T4" y="T5"/>
                </a:cxn>
                <a:cxn ang="0">
                  <a:pos x="T6" y="T7"/>
                </a:cxn>
                <a:cxn ang="0">
                  <a:pos x="T8" y="T9"/>
                </a:cxn>
                <a:cxn ang="0">
                  <a:pos x="T10" y="T11"/>
                </a:cxn>
              </a:cxnLst>
              <a:rect l="0" t="0" r="r" b="b"/>
              <a:pathLst>
                <a:path w="107" h="642">
                  <a:moveTo>
                    <a:pt x="0" y="0"/>
                  </a:moveTo>
                  <a:lnTo>
                    <a:pt x="0" y="642"/>
                  </a:lnTo>
                  <a:lnTo>
                    <a:pt x="107" y="642"/>
                  </a:lnTo>
                  <a:lnTo>
                    <a:pt x="107" y="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4" name="Freeform 28"/>
            <p:cNvSpPr>
              <a:spLocks/>
            </p:cNvSpPr>
            <p:nvPr/>
          </p:nvSpPr>
          <p:spPr bwMode="auto">
            <a:xfrm>
              <a:off x="3015" y="3877"/>
              <a:ext cx="669" cy="76"/>
            </a:xfrm>
            <a:custGeom>
              <a:avLst/>
              <a:gdLst>
                <a:gd name="T0" fmla="*/ 0 w 608"/>
                <a:gd name="T1" fmla="*/ 0 h 110"/>
                <a:gd name="T2" fmla="*/ 608 w 608"/>
                <a:gd name="T3" fmla="*/ 0 h 110"/>
                <a:gd name="T4" fmla="*/ 608 w 608"/>
                <a:gd name="T5" fmla="*/ 110 h 110"/>
                <a:gd name="T6" fmla="*/ 11 w 608"/>
                <a:gd name="T7" fmla="*/ 110 h 110"/>
                <a:gd name="T8" fmla="*/ 0 w 608"/>
                <a:gd name="T9" fmla="*/ 0 h 110"/>
                <a:gd name="T10" fmla="*/ 0 w 608"/>
                <a:gd name="T11" fmla="*/ 0 h 110"/>
              </a:gdLst>
              <a:ahLst/>
              <a:cxnLst>
                <a:cxn ang="0">
                  <a:pos x="T0" y="T1"/>
                </a:cxn>
                <a:cxn ang="0">
                  <a:pos x="T2" y="T3"/>
                </a:cxn>
                <a:cxn ang="0">
                  <a:pos x="T4" y="T5"/>
                </a:cxn>
                <a:cxn ang="0">
                  <a:pos x="T6" y="T7"/>
                </a:cxn>
                <a:cxn ang="0">
                  <a:pos x="T8" y="T9"/>
                </a:cxn>
                <a:cxn ang="0">
                  <a:pos x="T10" y="T11"/>
                </a:cxn>
              </a:cxnLst>
              <a:rect l="0" t="0" r="r" b="b"/>
              <a:pathLst>
                <a:path w="608" h="110">
                  <a:moveTo>
                    <a:pt x="0" y="0"/>
                  </a:moveTo>
                  <a:lnTo>
                    <a:pt x="608" y="0"/>
                  </a:lnTo>
                  <a:lnTo>
                    <a:pt x="608" y="110"/>
                  </a:lnTo>
                  <a:lnTo>
                    <a:pt x="11" y="11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5" name="Freeform 29"/>
            <p:cNvSpPr>
              <a:spLocks/>
            </p:cNvSpPr>
            <p:nvPr/>
          </p:nvSpPr>
          <p:spPr bwMode="auto">
            <a:xfrm>
              <a:off x="3015" y="4021"/>
              <a:ext cx="659" cy="71"/>
            </a:xfrm>
            <a:custGeom>
              <a:avLst/>
              <a:gdLst>
                <a:gd name="T0" fmla="*/ 0 w 599"/>
                <a:gd name="T1" fmla="*/ 0 h 101"/>
                <a:gd name="T2" fmla="*/ 599 w 599"/>
                <a:gd name="T3" fmla="*/ 0 h 101"/>
                <a:gd name="T4" fmla="*/ 599 w 599"/>
                <a:gd name="T5" fmla="*/ 101 h 101"/>
                <a:gd name="T6" fmla="*/ 0 w 599"/>
                <a:gd name="T7" fmla="*/ 101 h 101"/>
                <a:gd name="T8" fmla="*/ 0 w 599"/>
                <a:gd name="T9" fmla="*/ 0 h 101"/>
                <a:gd name="T10" fmla="*/ 0 w 599"/>
                <a:gd name="T11" fmla="*/ 0 h 101"/>
              </a:gdLst>
              <a:ahLst/>
              <a:cxnLst>
                <a:cxn ang="0">
                  <a:pos x="T0" y="T1"/>
                </a:cxn>
                <a:cxn ang="0">
                  <a:pos x="T2" y="T3"/>
                </a:cxn>
                <a:cxn ang="0">
                  <a:pos x="T4" y="T5"/>
                </a:cxn>
                <a:cxn ang="0">
                  <a:pos x="T6" y="T7"/>
                </a:cxn>
                <a:cxn ang="0">
                  <a:pos x="T8" y="T9"/>
                </a:cxn>
                <a:cxn ang="0">
                  <a:pos x="T10" y="T11"/>
                </a:cxn>
              </a:cxnLst>
              <a:rect l="0" t="0" r="r" b="b"/>
              <a:pathLst>
                <a:path w="599" h="101">
                  <a:moveTo>
                    <a:pt x="0" y="0"/>
                  </a:moveTo>
                  <a:lnTo>
                    <a:pt x="599" y="0"/>
                  </a:lnTo>
                  <a:lnTo>
                    <a:pt x="599" y="101"/>
                  </a:lnTo>
                  <a:lnTo>
                    <a:pt x="0" y="10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6" name="Freeform 30"/>
            <p:cNvSpPr>
              <a:spLocks/>
            </p:cNvSpPr>
            <p:nvPr/>
          </p:nvSpPr>
          <p:spPr bwMode="auto">
            <a:xfrm>
              <a:off x="2998" y="4155"/>
              <a:ext cx="694" cy="65"/>
            </a:xfrm>
            <a:custGeom>
              <a:avLst/>
              <a:gdLst>
                <a:gd name="T0" fmla="*/ 16 w 631"/>
                <a:gd name="T1" fmla="*/ 0 h 93"/>
                <a:gd name="T2" fmla="*/ 631 w 631"/>
                <a:gd name="T3" fmla="*/ 0 h 93"/>
                <a:gd name="T4" fmla="*/ 631 w 631"/>
                <a:gd name="T5" fmla="*/ 93 h 93"/>
                <a:gd name="T6" fmla="*/ 0 w 631"/>
                <a:gd name="T7" fmla="*/ 93 h 93"/>
                <a:gd name="T8" fmla="*/ 16 w 631"/>
                <a:gd name="T9" fmla="*/ 0 h 93"/>
                <a:gd name="T10" fmla="*/ 16 w 631"/>
                <a:gd name="T11" fmla="*/ 0 h 93"/>
              </a:gdLst>
              <a:ahLst/>
              <a:cxnLst>
                <a:cxn ang="0">
                  <a:pos x="T0" y="T1"/>
                </a:cxn>
                <a:cxn ang="0">
                  <a:pos x="T2" y="T3"/>
                </a:cxn>
                <a:cxn ang="0">
                  <a:pos x="T4" y="T5"/>
                </a:cxn>
                <a:cxn ang="0">
                  <a:pos x="T6" y="T7"/>
                </a:cxn>
                <a:cxn ang="0">
                  <a:pos x="T8" y="T9"/>
                </a:cxn>
                <a:cxn ang="0">
                  <a:pos x="T10" y="T11"/>
                </a:cxn>
              </a:cxnLst>
              <a:rect l="0" t="0" r="r" b="b"/>
              <a:pathLst>
                <a:path w="631" h="93">
                  <a:moveTo>
                    <a:pt x="16" y="0"/>
                  </a:moveTo>
                  <a:lnTo>
                    <a:pt x="631" y="0"/>
                  </a:lnTo>
                  <a:lnTo>
                    <a:pt x="631" y="93"/>
                  </a:lnTo>
                  <a:lnTo>
                    <a:pt x="0" y="93"/>
                  </a:lnTo>
                  <a:lnTo>
                    <a:pt x="16" y="0"/>
                  </a:lnTo>
                  <a:lnTo>
                    <a:pt x="16"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7" name="Freeform 31"/>
            <p:cNvSpPr>
              <a:spLocks/>
            </p:cNvSpPr>
            <p:nvPr/>
          </p:nvSpPr>
          <p:spPr bwMode="auto">
            <a:xfrm>
              <a:off x="3473" y="3136"/>
              <a:ext cx="454" cy="1084"/>
            </a:xfrm>
            <a:custGeom>
              <a:avLst/>
              <a:gdLst>
                <a:gd name="T0" fmla="*/ 0 w 413"/>
                <a:gd name="T1" fmla="*/ 829 h 1566"/>
                <a:gd name="T2" fmla="*/ 0 w 413"/>
                <a:gd name="T3" fmla="*/ 0 h 1566"/>
                <a:gd name="T4" fmla="*/ 413 w 413"/>
                <a:gd name="T5" fmla="*/ 0 h 1566"/>
                <a:gd name="T6" fmla="*/ 413 w 413"/>
                <a:gd name="T7" fmla="*/ 1566 h 1566"/>
                <a:gd name="T8" fmla="*/ 311 w 413"/>
                <a:gd name="T9" fmla="*/ 1566 h 1566"/>
                <a:gd name="T10" fmla="*/ 311 w 413"/>
                <a:gd name="T11" fmla="*/ 81 h 1566"/>
                <a:gd name="T12" fmla="*/ 77 w 413"/>
                <a:gd name="T13" fmla="*/ 81 h 1566"/>
                <a:gd name="T14" fmla="*/ 77 w 413"/>
                <a:gd name="T15" fmla="*/ 829 h 1566"/>
                <a:gd name="T16" fmla="*/ 0 w 413"/>
                <a:gd name="T17" fmla="*/ 829 h 1566"/>
                <a:gd name="T18" fmla="*/ 0 w 413"/>
                <a:gd name="T19" fmla="*/ 82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1566">
                  <a:moveTo>
                    <a:pt x="0" y="829"/>
                  </a:moveTo>
                  <a:lnTo>
                    <a:pt x="0" y="0"/>
                  </a:lnTo>
                  <a:lnTo>
                    <a:pt x="413" y="0"/>
                  </a:lnTo>
                  <a:lnTo>
                    <a:pt x="413" y="1566"/>
                  </a:lnTo>
                  <a:lnTo>
                    <a:pt x="311" y="1566"/>
                  </a:lnTo>
                  <a:lnTo>
                    <a:pt x="311" y="81"/>
                  </a:lnTo>
                  <a:lnTo>
                    <a:pt x="77" y="81"/>
                  </a:lnTo>
                  <a:lnTo>
                    <a:pt x="77" y="829"/>
                  </a:lnTo>
                  <a:lnTo>
                    <a:pt x="0" y="829"/>
                  </a:lnTo>
                  <a:lnTo>
                    <a:pt x="0" y="8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8" name="Freeform 32"/>
            <p:cNvSpPr>
              <a:spLocks/>
            </p:cNvSpPr>
            <p:nvPr/>
          </p:nvSpPr>
          <p:spPr bwMode="auto">
            <a:xfrm>
              <a:off x="4109" y="3176"/>
              <a:ext cx="470" cy="32"/>
            </a:xfrm>
            <a:custGeom>
              <a:avLst/>
              <a:gdLst>
                <a:gd name="T0" fmla="*/ 0 w 428"/>
                <a:gd name="T1" fmla="*/ 0 h 45"/>
                <a:gd name="T2" fmla="*/ 428 w 428"/>
                <a:gd name="T3" fmla="*/ 0 h 45"/>
                <a:gd name="T4" fmla="*/ 428 w 428"/>
                <a:gd name="T5" fmla="*/ 45 h 45"/>
                <a:gd name="T6" fmla="*/ 27 w 428"/>
                <a:gd name="T7" fmla="*/ 45 h 45"/>
                <a:gd name="T8" fmla="*/ 0 w 428"/>
                <a:gd name="T9" fmla="*/ 0 h 45"/>
                <a:gd name="T10" fmla="*/ 0 w 428"/>
                <a:gd name="T11" fmla="*/ 0 h 45"/>
              </a:gdLst>
              <a:ahLst/>
              <a:cxnLst>
                <a:cxn ang="0">
                  <a:pos x="T0" y="T1"/>
                </a:cxn>
                <a:cxn ang="0">
                  <a:pos x="T2" y="T3"/>
                </a:cxn>
                <a:cxn ang="0">
                  <a:pos x="T4" y="T5"/>
                </a:cxn>
                <a:cxn ang="0">
                  <a:pos x="T6" y="T7"/>
                </a:cxn>
                <a:cxn ang="0">
                  <a:pos x="T8" y="T9"/>
                </a:cxn>
                <a:cxn ang="0">
                  <a:pos x="T10" y="T11"/>
                </a:cxn>
              </a:cxnLst>
              <a:rect l="0" t="0" r="r" b="b"/>
              <a:pathLst>
                <a:path w="428" h="45">
                  <a:moveTo>
                    <a:pt x="0" y="0"/>
                  </a:moveTo>
                  <a:lnTo>
                    <a:pt x="428" y="0"/>
                  </a:lnTo>
                  <a:lnTo>
                    <a:pt x="428" y="45"/>
                  </a:lnTo>
                  <a:lnTo>
                    <a:pt x="27" y="4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49" name="Freeform 33"/>
            <p:cNvSpPr>
              <a:spLocks/>
            </p:cNvSpPr>
            <p:nvPr/>
          </p:nvSpPr>
          <p:spPr bwMode="auto">
            <a:xfrm>
              <a:off x="4172" y="3245"/>
              <a:ext cx="379" cy="36"/>
            </a:xfrm>
            <a:custGeom>
              <a:avLst/>
              <a:gdLst>
                <a:gd name="T0" fmla="*/ 0 w 344"/>
                <a:gd name="T1" fmla="*/ 0 h 52"/>
                <a:gd name="T2" fmla="*/ 344 w 344"/>
                <a:gd name="T3" fmla="*/ 0 h 52"/>
                <a:gd name="T4" fmla="*/ 289 w 344"/>
                <a:gd name="T5" fmla="*/ 52 h 52"/>
                <a:gd name="T6" fmla="*/ 42 w 344"/>
                <a:gd name="T7" fmla="*/ 52 h 52"/>
                <a:gd name="T8" fmla="*/ 0 w 344"/>
                <a:gd name="T9" fmla="*/ 0 h 52"/>
                <a:gd name="T10" fmla="*/ 0 w 344"/>
                <a:gd name="T11" fmla="*/ 0 h 52"/>
              </a:gdLst>
              <a:ahLst/>
              <a:cxnLst>
                <a:cxn ang="0">
                  <a:pos x="T0" y="T1"/>
                </a:cxn>
                <a:cxn ang="0">
                  <a:pos x="T2" y="T3"/>
                </a:cxn>
                <a:cxn ang="0">
                  <a:pos x="T4" y="T5"/>
                </a:cxn>
                <a:cxn ang="0">
                  <a:pos x="T6" y="T7"/>
                </a:cxn>
                <a:cxn ang="0">
                  <a:pos x="T8" y="T9"/>
                </a:cxn>
                <a:cxn ang="0">
                  <a:pos x="T10" y="T11"/>
                </a:cxn>
              </a:cxnLst>
              <a:rect l="0" t="0" r="r" b="b"/>
              <a:pathLst>
                <a:path w="344" h="52">
                  <a:moveTo>
                    <a:pt x="0" y="0"/>
                  </a:moveTo>
                  <a:lnTo>
                    <a:pt x="344" y="0"/>
                  </a:lnTo>
                  <a:lnTo>
                    <a:pt x="289" y="52"/>
                  </a:lnTo>
                  <a:lnTo>
                    <a:pt x="42" y="5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0" name="Freeform 34"/>
            <p:cNvSpPr>
              <a:spLocks/>
            </p:cNvSpPr>
            <p:nvPr/>
          </p:nvSpPr>
          <p:spPr bwMode="auto">
            <a:xfrm>
              <a:off x="4191"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1" name="Freeform 35"/>
            <p:cNvSpPr>
              <a:spLocks/>
            </p:cNvSpPr>
            <p:nvPr/>
          </p:nvSpPr>
          <p:spPr bwMode="auto">
            <a:xfrm>
              <a:off x="4332"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2" name="Freeform 36"/>
            <p:cNvSpPr>
              <a:spLocks/>
            </p:cNvSpPr>
            <p:nvPr/>
          </p:nvSpPr>
          <p:spPr bwMode="auto">
            <a:xfrm>
              <a:off x="4473" y="344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3" name="Freeform 37"/>
            <p:cNvSpPr>
              <a:spLocks/>
            </p:cNvSpPr>
            <p:nvPr/>
          </p:nvSpPr>
          <p:spPr bwMode="auto">
            <a:xfrm>
              <a:off x="4184" y="3573"/>
              <a:ext cx="95" cy="91"/>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4" name="Freeform 38"/>
            <p:cNvSpPr>
              <a:spLocks/>
            </p:cNvSpPr>
            <p:nvPr/>
          </p:nvSpPr>
          <p:spPr bwMode="auto">
            <a:xfrm>
              <a:off x="4327"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5" name="Freeform 39"/>
            <p:cNvSpPr>
              <a:spLocks/>
            </p:cNvSpPr>
            <p:nvPr/>
          </p:nvSpPr>
          <p:spPr bwMode="auto">
            <a:xfrm>
              <a:off x="4468"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6" name="Freeform 40"/>
            <p:cNvSpPr>
              <a:spLocks/>
            </p:cNvSpPr>
            <p:nvPr/>
          </p:nvSpPr>
          <p:spPr bwMode="auto">
            <a:xfrm>
              <a:off x="4191"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7" name="Freeform 41"/>
            <p:cNvSpPr>
              <a:spLocks/>
            </p:cNvSpPr>
            <p:nvPr/>
          </p:nvSpPr>
          <p:spPr bwMode="auto">
            <a:xfrm>
              <a:off x="4332"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8" name="Freeform 42"/>
            <p:cNvSpPr>
              <a:spLocks/>
            </p:cNvSpPr>
            <p:nvPr/>
          </p:nvSpPr>
          <p:spPr bwMode="auto">
            <a:xfrm>
              <a:off x="4473" y="3711"/>
              <a:ext cx="94" cy="92"/>
            </a:xfrm>
            <a:custGeom>
              <a:avLst/>
              <a:gdLst>
                <a:gd name="T0" fmla="*/ 0 w 86"/>
                <a:gd name="T1" fmla="*/ 133 h 133"/>
                <a:gd name="T2" fmla="*/ 86 w 86"/>
                <a:gd name="T3" fmla="*/ 133 h 133"/>
                <a:gd name="T4" fmla="*/ 86 w 86"/>
                <a:gd name="T5" fmla="*/ 0 h 133"/>
                <a:gd name="T6" fmla="*/ 0 w 86"/>
                <a:gd name="T7" fmla="*/ 0 h 133"/>
                <a:gd name="T8" fmla="*/ 0 w 86"/>
                <a:gd name="T9" fmla="*/ 133 h 133"/>
                <a:gd name="T10" fmla="*/ 0 w 86"/>
                <a:gd name="T11" fmla="*/ 133 h 133"/>
              </a:gdLst>
              <a:ahLst/>
              <a:cxnLst>
                <a:cxn ang="0">
                  <a:pos x="T0" y="T1"/>
                </a:cxn>
                <a:cxn ang="0">
                  <a:pos x="T2" y="T3"/>
                </a:cxn>
                <a:cxn ang="0">
                  <a:pos x="T4" y="T5"/>
                </a:cxn>
                <a:cxn ang="0">
                  <a:pos x="T6" y="T7"/>
                </a:cxn>
                <a:cxn ang="0">
                  <a:pos x="T8" y="T9"/>
                </a:cxn>
                <a:cxn ang="0">
                  <a:pos x="T10" y="T11"/>
                </a:cxn>
              </a:cxnLst>
              <a:rect l="0" t="0" r="r" b="b"/>
              <a:pathLst>
                <a:path w="86" h="133">
                  <a:moveTo>
                    <a:pt x="0" y="133"/>
                  </a:moveTo>
                  <a:lnTo>
                    <a:pt x="86" y="133"/>
                  </a:lnTo>
                  <a:lnTo>
                    <a:pt x="86" y="0"/>
                  </a:lnTo>
                  <a:lnTo>
                    <a:pt x="0" y="0"/>
                  </a:lnTo>
                  <a:lnTo>
                    <a:pt x="0" y="133"/>
                  </a:lnTo>
                  <a:lnTo>
                    <a:pt x="0" y="13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59" name="Freeform 43"/>
            <p:cNvSpPr>
              <a:spLocks/>
            </p:cNvSpPr>
            <p:nvPr/>
          </p:nvSpPr>
          <p:spPr bwMode="auto">
            <a:xfrm>
              <a:off x="4191"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0" name="Freeform 44"/>
            <p:cNvSpPr>
              <a:spLocks/>
            </p:cNvSpPr>
            <p:nvPr/>
          </p:nvSpPr>
          <p:spPr bwMode="auto">
            <a:xfrm>
              <a:off x="4332"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1" name="Freeform 45"/>
            <p:cNvSpPr>
              <a:spLocks/>
            </p:cNvSpPr>
            <p:nvPr/>
          </p:nvSpPr>
          <p:spPr bwMode="auto">
            <a:xfrm>
              <a:off x="4473" y="3841"/>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2" name="Freeform 46"/>
            <p:cNvSpPr>
              <a:spLocks/>
            </p:cNvSpPr>
            <p:nvPr/>
          </p:nvSpPr>
          <p:spPr bwMode="auto">
            <a:xfrm>
              <a:off x="4191"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3" name="Freeform 47"/>
            <p:cNvSpPr>
              <a:spLocks/>
            </p:cNvSpPr>
            <p:nvPr/>
          </p:nvSpPr>
          <p:spPr bwMode="auto">
            <a:xfrm>
              <a:off x="4332"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4" name="Freeform 48"/>
            <p:cNvSpPr>
              <a:spLocks/>
            </p:cNvSpPr>
            <p:nvPr/>
          </p:nvSpPr>
          <p:spPr bwMode="auto">
            <a:xfrm>
              <a:off x="4473" y="3989"/>
              <a:ext cx="94" cy="92"/>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5" name="Freeform 49"/>
            <p:cNvSpPr>
              <a:spLocks/>
            </p:cNvSpPr>
            <p:nvPr/>
          </p:nvSpPr>
          <p:spPr bwMode="auto">
            <a:xfrm>
              <a:off x="4191"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6" name="Freeform 50"/>
            <p:cNvSpPr>
              <a:spLocks/>
            </p:cNvSpPr>
            <p:nvPr/>
          </p:nvSpPr>
          <p:spPr bwMode="auto">
            <a:xfrm>
              <a:off x="4332"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7" name="Freeform 51"/>
            <p:cNvSpPr>
              <a:spLocks/>
            </p:cNvSpPr>
            <p:nvPr/>
          </p:nvSpPr>
          <p:spPr bwMode="auto">
            <a:xfrm>
              <a:off x="4473" y="413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8" name="Freeform 52"/>
            <p:cNvSpPr>
              <a:spLocks/>
            </p:cNvSpPr>
            <p:nvPr/>
          </p:nvSpPr>
          <p:spPr bwMode="auto">
            <a:xfrm>
              <a:off x="2545" y="2891"/>
              <a:ext cx="746" cy="1329"/>
            </a:xfrm>
            <a:custGeom>
              <a:avLst/>
              <a:gdLst>
                <a:gd name="T0" fmla="*/ 679 w 679"/>
                <a:gd name="T1" fmla="*/ 1190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3 w 679"/>
                <a:gd name="T13" fmla="*/ 89 h 1922"/>
                <a:gd name="T14" fmla="*/ 593 w 679"/>
                <a:gd name="T15" fmla="*/ 1185 h 1922"/>
                <a:gd name="T16" fmla="*/ 679 w 679"/>
                <a:gd name="T17" fmla="*/ 1190 h 1922"/>
                <a:gd name="T18" fmla="*/ 679 w 679"/>
                <a:gd name="T19" fmla="*/ 119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0"/>
                  </a:moveTo>
                  <a:lnTo>
                    <a:pt x="679" y="0"/>
                  </a:lnTo>
                  <a:lnTo>
                    <a:pt x="0" y="0"/>
                  </a:lnTo>
                  <a:lnTo>
                    <a:pt x="0" y="1922"/>
                  </a:lnTo>
                  <a:lnTo>
                    <a:pt x="106" y="1922"/>
                  </a:lnTo>
                  <a:lnTo>
                    <a:pt x="106" y="89"/>
                  </a:lnTo>
                  <a:lnTo>
                    <a:pt x="593" y="89"/>
                  </a:lnTo>
                  <a:lnTo>
                    <a:pt x="593" y="1185"/>
                  </a:lnTo>
                  <a:lnTo>
                    <a:pt x="679" y="1190"/>
                  </a:lnTo>
                  <a:lnTo>
                    <a:pt x="679" y="11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69" name="Freeform 53"/>
            <p:cNvSpPr>
              <a:spLocks/>
            </p:cNvSpPr>
            <p:nvPr/>
          </p:nvSpPr>
          <p:spPr bwMode="auto">
            <a:xfrm>
              <a:off x="2980" y="2916"/>
              <a:ext cx="118" cy="794"/>
            </a:xfrm>
            <a:custGeom>
              <a:avLst/>
              <a:gdLst>
                <a:gd name="T0" fmla="*/ 0 w 107"/>
                <a:gd name="T1" fmla="*/ 0 h 1149"/>
                <a:gd name="T2" fmla="*/ 0 w 107"/>
                <a:gd name="T3" fmla="*/ 1149 h 1149"/>
                <a:gd name="T4" fmla="*/ 107 w 107"/>
                <a:gd name="T5" fmla="*/ 1149 h 1149"/>
                <a:gd name="T6" fmla="*/ 107 w 107"/>
                <a:gd name="T7" fmla="*/ 6 h 1149"/>
                <a:gd name="T8" fmla="*/ 0 w 107"/>
                <a:gd name="T9" fmla="*/ 0 h 1149"/>
                <a:gd name="T10" fmla="*/ 0 w 107"/>
                <a:gd name="T11" fmla="*/ 0 h 1149"/>
              </a:gdLst>
              <a:ahLst/>
              <a:cxnLst>
                <a:cxn ang="0">
                  <a:pos x="T0" y="T1"/>
                </a:cxn>
                <a:cxn ang="0">
                  <a:pos x="T2" y="T3"/>
                </a:cxn>
                <a:cxn ang="0">
                  <a:pos x="T4" y="T5"/>
                </a:cxn>
                <a:cxn ang="0">
                  <a:pos x="T6" y="T7"/>
                </a:cxn>
                <a:cxn ang="0">
                  <a:pos x="T8" y="T9"/>
                </a:cxn>
                <a:cxn ang="0">
                  <a:pos x="T10" y="T11"/>
                </a:cxn>
              </a:cxnLst>
              <a:rect l="0" t="0" r="r" b="b"/>
              <a:pathLst>
                <a:path w="107" h="1149">
                  <a:moveTo>
                    <a:pt x="0" y="0"/>
                  </a:moveTo>
                  <a:lnTo>
                    <a:pt x="0" y="1149"/>
                  </a:lnTo>
                  <a:lnTo>
                    <a:pt x="107" y="1149"/>
                  </a:lnTo>
                  <a:lnTo>
                    <a:pt x="107" y="6"/>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0" name="Freeform 54"/>
            <p:cNvSpPr>
              <a:spLocks/>
            </p:cNvSpPr>
            <p:nvPr/>
          </p:nvSpPr>
          <p:spPr bwMode="auto">
            <a:xfrm>
              <a:off x="894" y="3129"/>
              <a:ext cx="1235" cy="1091"/>
            </a:xfrm>
            <a:custGeom>
              <a:avLst/>
              <a:gdLst>
                <a:gd name="T0" fmla="*/ 0 w 1123"/>
                <a:gd name="T1" fmla="*/ 0 h 1578"/>
                <a:gd name="T2" fmla="*/ 1123 w 1123"/>
                <a:gd name="T3" fmla="*/ 6 h 1578"/>
                <a:gd name="T4" fmla="*/ 1123 w 1123"/>
                <a:gd name="T5" fmla="*/ 523 h 1578"/>
                <a:gd name="T6" fmla="*/ 1026 w 1123"/>
                <a:gd name="T7" fmla="*/ 517 h 1578"/>
                <a:gd name="T8" fmla="*/ 1026 w 1123"/>
                <a:gd name="T9" fmla="*/ 78 h 1578"/>
                <a:gd name="T10" fmla="*/ 118 w 1123"/>
                <a:gd name="T11" fmla="*/ 78 h 1578"/>
                <a:gd name="T12" fmla="*/ 118 w 1123"/>
                <a:gd name="T13" fmla="*/ 1578 h 1578"/>
                <a:gd name="T14" fmla="*/ 5 w 1123"/>
                <a:gd name="T15" fmla="*/ 1578 h 1578"/>
                <a:gd name="T16" fmla="*/ 0 w 1123"/>
                <a:gd name="T17" fmla="*/ 0 h 1578"/>
                <a:gd name="T18" fmla="*/ 0 w 1123"/>
                <a:gd name="T19" fmla="*/ 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578">
                  <a:moveTo>
                    <a:pt x="0" y="0"/>
                  </a:moveTo>
                  <a:lnTo>
                    <a:pt x="1123" y="6"/>
                  </a:lnTo>
                  <a:lnTo>
                    <a:pt x="1123" y="523"/>
                  </a:lnTo>
                  <a:lnTo>
                    <a:pt x="1026" y="517"/>
                  </a:lnTo>
                  <a:lnTo>
                    <a:pt x="1026" y="78"/>
                  </a:lnTo>
                  <a:lnTo>
                    <a:pt x="118" y="78"/>
                  </a:lnTo>
                  <a:lnTo>
                    <a:pt x="118" y="1578"/>
                  </a:lnTo>
                  <a:lnTo>
                    <a:pt x="5" y="15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1" name="Freeform 55"/>
            <p:cNvSpPr>
              <a:spLocks/>
            </p:cNvSpPr>
            <p:nvPr/>
          </p:nvSpPr>
          <p:spPr bwMode="auto">
            <a:xfrm>
              <a:off x="952" y="3240"/>
              <a:ext cx="1100" cy="54"/>
            </a:xfrm>
            <a:custGeom>
              <a:avLst/>
              <a:gdLst>
                <a:gd name="T0" fmla="*/ 0 w 1000"/>
                <a:gd name="T1" fmla="*/ 0 h 78"/>
                <a:gd name="T2" fmla="*/ 1000 w 1000"/>
                <a:gd name="T3" fmla="*/ 0 h 78"/>
                <a:gd name="T4" fmla="*/ 1000 w 1000"/>
                <a:gd name="T5" fmla="*/ 78 h 78"/>
                <a:gd name="T6" fmla="*/ 0 w 1000"/>
                <a:gd name="T7" fmla="*/ 78 h 78"/>
                <a:gd name="T8" fmla="*/ 0 w 1000"/>
                <a:gd name="T9" fmla="*/ 0 h 78"/>
                <a:gd name="T10" fmla="*/ 0 w 1000"/>
                <a:gd name="T11" fmla="*/ 0 h 78"/>
              </a:gdLst>
              <a:ahLst/>
              <a:cxnLst>
                <a:cxn ang="0">
                  <a:pos x="T0" y="T1"/>
                </a:cxn>
                <a:cxn ang="0">
                  <a:pos x="T2" y="T3"/>
                </a:cxn>
                <a:cxn ang="0">
                  <a:pos x="T4" y="T5"/>
                </a:cxn>
                <a:cxn ang="0">
                  <a:pos x="T6" y="T7"/>
                </a:cxn>
                <a:cxn ang="0">
                  <a:pos x="T8" y="T9"/>
                </a:cxn>
                <a:cxn ang="0">
                  <a:pos x="T10" y="T11"/>
                </a:cxn>
              </a:cxnLst>
              <a:rect l="0" t="0" r="r" b="b"/>
              <a:pathLst>
                <a:path w="1000" h="78">
                  <a:moveTo>
                    <a:pt x="0" y="0"/>
                  </a:moveTo>
                  <a:lnTo>
                    <a:pt x="1000" y="0"/>
                  </a:lnTo>
                  <a:lnTo>
                    <a:pt x="1000"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2" name="Freeform 56"/>
            <p:cNvSpPr>
              <a:spLocks/>
            </p:cNvSpPr>
            <p:nvPr/>
          </p:nvSpPr>
          <p:spPr bwMode="auto">
            <a:xfrm>
              <a:off x="958" y="3339"/>
              <a:ext cx="1101" cy="54"/>
            </a:xfrm>
            <a:custGeom>
              <a:avLst/>
              <a:gdLst>
                <a:gd name="T0" fmla="*/ 0 w 1001"/>
                <a:gd name="T1" fmla="*/ 0 h 78"/>
                <a:gd name="T2" fmla="*/ 1001 w 1001"/>
                <a:gd name="T3" fmla="*/ 0 h 78"/>
                <a:gd name="T4" fmla="*/ 1001 w 1001"/>
                <a:gd name="T5" fmla="*/ 78 h 78"/>
                <a:gd name="T6" fmla="*/ 0 w 1001"/>
                <a:gd name="T7" fmla="*/ 78 h 78"/>
                <a:gd name="T8" fmla="*/ 0 w 1001"/>
                <a:gd name="T9" fmla="*/ 0 h 78"/>
                <a:gd name="T10" fmla="*/ 0 w 1001"/>
                <a:gd name="T11" fmla="*/ 0 h 78"/>
              </a:gdLst>
              <a:ahLst/>
              <a:cxnLst>
                <a:cxn ang="0">
                  <a:pos x="T0" y="T1"/>
                </a:cxn>
                <a:cxn ang="0">
                  <a:pos x="T2" y="T3"/>
                </a:cxn>
                <a:cxn ang="0">
                  <a:pos x="T4" y="T5"/>
                </a:cxn>
                <a:cxn ang="0">
                  <a:pos x="T6" y="T7"/>
                </a:cxn>
                <a:cxn ang="0">
                  <a:pos x="T8" y="T9"/>
                </a:cxn>
                <a:cxn ang="0">
                  <a:pos x="T10" y="T11"/>
                </a:cxn>
              </a:cxnLst>
              <a:rect l="0" t="0" r="r" b="b"/>
              <a:pathLst>
                <a:path w="1001" h="78">
                  <a:moveTo>
                    <a:pt x="0" y="0"/>
                  </a:moveTo>
                  <a:lnTo>
                    <a:pt x="1001" y="0"/>
                  </a:lnTo>
                  <a:lnTo>
                    <a:pt x="1001"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3" name="Freeform 57"/>
            <p:cNvSpPr>
              <a:spLocks/>
            </p:cNvSpPr>
            <p:nvPr/>
          </p:nvSpPr>
          <p:spPr bwMode="auto">
            <a:xfrm>
              <a:off x="966" y="3436"/>
              <a:ext cx="1098" cy="54"/>
            </a:xfrm>
            <a:custGeom>
              <a:avLst/>
              <a:gdLst>
                <a:gd name="T0" fmla="*/ 0 w 999"/>
                <a:gd name="T1" fmla="*/ 0 h 78"/>
                <a:gd name="T2" fmla="*/ 999 w 999"/>
                <a:gd name="T3" fmla="*/ 0 h 78"/>
                <a:gd name="T4" fmla="*/ 999 w 999"/>
                <a:gd name="T5" fmla="*/ 78 h 78"/>
                <a:gd name="T6" fmla="*/ 0 w 999"/>
                <a:gd name="T7" fmla="*/ 78 h 78"/>
                <a:gd name="T8" fmla="*/ 0 w 999"/>
                <a:gd name="T9" fmla="*/ 0 h 78"/>
                <a:gd name="T10" fmla="*/ 0 w 999"/>
                <a:gd name="T11" fmla="*/ 0 h 78"/>
              </a:gdLst>
              <a:ahLst/>
              <a:cxnLst>
                <a:cxn ang="0">
                  <a:pos x="T0" y="T1"/>
                </a:cxn>
                <a:cxn ang="0">
                  <a:pos x="T2" y="T3"/>
                </a:cxn>
                <a:cxn ang="0">
                  <a:pos x="T4" y="T5"/>
                </a:cxn>
                <a:cxn ang="0">
                  <a:pos x="T6" y="T7"/>
                </a:cxn>
                <a:cxn ang="0">
                  <a:pos x="T8" y="T9"/>
                </a:cxn>
                <a:cxn ang="0">
                  <a:pos x="T10" y="T11"/>
                </a:cxn>
              </a:cxnLst>
              <a:rect l="0" t="0" r="r" b="b"/>
              <a:pathLst>
                <a:path w="999" h="78">
                  <a:moveTo>
                    <a:pt x="0" y="0"/>
                  </a:moveTo>
                  <a:lnTo>
                    <a:pt x="999" y="0"/>
                  </a:lnTo>
                  <a:lnTo>
                    <a:pt x="999"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4" name="Freeform 58"/>
            <p:cNvSpPr>
              <a:spLocks/>
            </p:cNvSpPr>
            <p:nvPr/>
          </p:nvSpPr>
          <p:spPr bwMode="auto">
            <a:xfrm>
              <a:off x="2258" y="3498"/>
              <a:ext cx="223" cy="722"/>
            </a:xfrm>
            <a:custGeom>
              <a:avLst/>
              <a:gdLst>
                <a:gd name="T0" fmla="*/ 0 w 203"/>
                <a:gd name="T1" fmla="*/ 1043 h 1043"/>
                <a:gd name="T2" fmla="*/ 203 w 203"/>
                <a:gd name="T3" fmla="*/ 1043 h 1043"/>
                <a:gd name="T4" fmla="*/ 203 w 203"/>
                <a:gd name="T5" fmla="*/ 0 h 1043"/>
                <a:gd name="T6" fmla="*/ 0 w 203"/>
                <a:gd name="T7" fmla="*/ 0 h 1043"/>
                <a:gd name="T8" fmla="*/ 0 w 203"/>
                <a:gd name="T9" fmla="*/ 1043 h 1043"/>
                <a:gd name="T10" fmla="*/ 0 w 203"/>
                <a:gd name="T11" fmla="*/ 1043 h 1043"/>
              </a:gdLst>
              <a:ahLst/>
              <a:cxnLst>
                <a:cxn ang="0">
                  <a:pos x="T0" y="T1"/>
                </a:cxn>
                <a:cxn ang="0">
                  <a:pos x="T2" y="T3"/>
                </a:cxn>
                <a:cxn ang="0">
                  <a:pos x="T4" y="T5"/>
                </a:cxn>
                <a:cxn ang="0">
                  <a:pos x="T6" y="T7"/>
                </a:cxn>
                <a:cxn ang="0">
                  <a:pos x="T8" y="T9"/>
                </a:cxn>
                <a:cxn ang="0">
                  <a:pos x="T10" y="T11"/>
                </a:cxn>
              </a:cxnLst>
              <a:rect l="0" t="0" r="r" b="b"/>
              <a:pathLst>
                <a:path w="203" h="1043">
                  <a:moveTo>
                    <a:pt x="0" y="1043"/>
                  </a:moveTo>
                  <a:lnTo>
                    <a:pt x="203" y="1043"/>
                  </a:lnTo>
                  <a:lnTo>
                    <a:pt x="203" y="0"/>
                  </a:lnTo>
                  <a:lnTo>
                    <a:pt x="0" y="0"/>
                  </a:lnTo>
                  <a:lnTo>
                    <a:pt x="0" y="1043"/>
                  </a:lnTo>
                  <a:lnTo>
                    <a:pt x="0" y="104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5" name="Freeform 59"/>
            <p:cNvSpPr>
              <a:spLocks/>
            </p:cNvSpPr>
            <p:nvPr/>
          </p:nvSpPr>
          <p:spPr bwMode="auto">
            <a:xfrm>
              <a:off x="2069" y="354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6" name="Freeform 60"/>
            <p:cNvSpPr>
              <a:spLocks/>
            </p:cNvSpPr>
            <p:nvPr/>
          </p:nvSpPr>
          <p:spPr bwMode="auto">
            <a:xfrm>
              <a:off x="2069" y="3692"/>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7" name="Freeform 61"/>
            <p:cNvSpPr>
              <a:spLocks/>
            </p:cNvSpPr>
            <p:nvPr/>
          </p:nvSpPr>
          <p:spPr bwMode="auto">
            <a:xfrm>
              <a:off x="2069"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8" name="Freeform 62"/>
            <p:cNvSpPr>
              <a:spLocks/>
            </p:cNvSpPr>
            <p:nvPr/>
          </p:nvSpPr>
          <p:spPr bwMode="auto">
            <a:xfrm>
              <a:off x="1887"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79" name="Freeform 63"/>
            <p:cNvSpPr>
              <a:spLocks/>
            </p:cNvSpPr>
            <p:nvPr/>
          </p:nvSpPr>
          <p:spPr bwMode="auto">
            <a:xfrm>
              <a:off x="1695"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0" name="Freeform 64"/>
            <p:cNvSpPr>
              <a:spLocks/>
            </p:cNvSpPr>
            <p:nvPr/>
          </p:nvSpPr>
          <p:spPr bwMode="auto">
            <a:xfrm>
              <a:off x="1493"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1" name="Freeform 65"/>
            <p:cNvSpPr>
              <a:spLocks/>
            </p:cNvSpPr>
            <p:nvPr/>
          </p:nvSpPr>
          <p:spPr bwMode="auto">
            <a:xfrm>
              <a:off x="1308"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2" name="Freeform 66"/>
            <p:cNvSpPr>
              <a:spLocks/>
            </p:cNvSpPr>
            <p:nvPr/>
          </p:nvSpPr>
          <p:spPr bwMode="auto">
            <a:xfrm>
              <a:off x="1106"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3" name="Freeform 67"/>
            <p:cNvSpPr>
              <a:spLocks/>
            </p:cNvSpPr>
            <p:nvPr/>
          </p:nvSpPr>
          <p:spPr bwMode="auto">
            <a:xfrm>
              <a:off x="2069"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4" name="Freeform 68"/>
            <p:cNvSpPr>
              <a:spLocks/>
            </p:cNvSpPr>
            <p:nvPr/>
          </p:nvSpPr>
          <p:spPr bwMode="auto">
            <a:xfrm>
              <a:off x="1887"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5" name="Freeform 69"/>
            <p:cNvSpPr>
              <a:spLocks/>
            </p:cNvSpPr>
            <p:nvPr/>
          </p:nvSpPr>
          <p:spPr bwMode="auto">
            <a:xfrm>
              <a:off x="1695"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6" name="Freeform 70"/>
            <p:cNvSpPr>
              <a:spLocks/>
            </p:cNvSpPr>
            <p:nvPr/>
          </p:nvSpPr>
          <p:spPr bwMode="auto">
            <a:xfrm>
              <a:off x="1493"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7" name="Freeform 71"/>
            <p:cNvSpPr>
              <a:spLocks/>
            </p:cNvSpPr>
            <p:nvPr/>
          </p:nvSpPr>
          <p:spPr bwMode="auto">
            <a:xfrm>
              <a:off x="1308"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8" name="Freeform 72"/>
            <p:cNvSpPr>
              <a:spLocks/>
            </p:cNvSpPr>
            <p:nvPr/>
          </p:nvSpPr>
          <p:spPr bwMode="auto">
            <a:xfrm>
              <a:off x="1106"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89" name="Freeform 73"/>
            <p:cNvSpPr>
              <a:spLocks/>
            </p:cNvSpPr>
            <p:nvPr/>
          </p:nvSpPr>
          <p:spPr bwMode="auto">
            <a:xfrm>
              <a:off x="2069"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0" name="Freeform 74"/>
            <p:cNvSpPr>
              <a:spLocks/>
            </p:cNvSpPr>
            <p:nvPr/>
          </p:nvSpPr>
          <p:spPr bwMode="auto">
            <a:xfrm>
              <a:off x="1887"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1" name="Freeform 75"/>
            <p:cNvSpPr>
              <a:spLocks/>
            </p:cNvSpPr>
            <p:nvPr/>
          </p:nvSpPr>
          <p:spPr bwMode="auto">
            <a:xfrm>
              <a:off x="1695"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2" name="Freeform 76"/>
            <p:cNvSpPr>
              <a:spLocks/>
            </p:cNvSpPr>
            <p:nvPr/>
          </p:nvSpPr>
          <p:spPr bwMode="auto">
            <a:xfrm>
              <a:off x="1493"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3" name="Freeform 77"/>
            <p:cNvSpPr>
              <a:spLocks/>
            </p:cNvSpPr>
            <p:nvPr/>
          </p:nvSpPr>
          <p:spPr bwMode="auto">
            <a:xfrm>
              <a:off x="1308"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4" name="Freeform 78"/>
            <p:cNvSpPr>
              <a:spLocks/>
            </p:cNvSpPr>
            <p:nvPr/>
          </p:nvSpPr>
          <p:spPr bwMode="auto">
            <a:xfrm>
              <a:off x="1106"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5" name="Freeform 79"/>
            <p:cNvSpPr>
              <a:spLocks/>
            </p:cNvSpPr>
            <p:nvPr/>
          </p:nvSpPr>
          <p:spPr bwMode="auto">
            <a:xfrm>
              <a:off x="994" y="3541"/>
              <a:ext cx="811" cy="62"/>
            </a:xfrm>
            <a:custGeom>
              <a:avLst/>
              <a:gdLst>
                <a:gd name="T0" fmla="*/ 0 w 737"/>
                <a:gd name="T1" fmla="*/ 90 h 90"/>
                <a:gd name="T2" fmla="*/ 737 w 737"/>
                <a:gd name="T3" fmla="*/ 90 h 90"/>
                <a:gd name="T4" fmla="*/ 737 w 737"/>
                <a:gd name="T5" fmla="*/ 0 h 90"/>
                <a:gd name="T6" fmla="*/ 0 w 737"/>
                <a:gd name="T7" fmla="*/ 0 h 90"/>
                <a:gd name="T8" fmla="*/ 0 w 737"/>
                <a:gd name="T9" fmla="*/ 90 h 90"/>
                <a:gd name="T10" fmla="*/ 0 w 737"/>
                <a:gd name="T11" fmla="*/ 90 h 90"/>
              </a:gdLst>
              <a:ahLst/>
              <a:cxnLst>
                <a:cxn ang="0">
                  <a:pos x="T0" y="T1"/>
                </a:cxn>
                <a:cxn ang="0">
                  <a:pos x="T2" y="T3"/>
                </a:cxn>
                <a:cxn ang="0">
                  <a:pos x="T4" y="T5"/>
                </a:cxn>
                <a:cxn ang="0">
                  <a:pos x="T6" y="T7"/>
                </a:cxn>
                <a:cxn ang="0">
                  <a:pos x="T8" y="T9"/>
                </a:cxn>
                <a:cxn ang="0">
                  <a:pos x="T10" y="T11"/>
                </a:cxn>
              </a:cxnLst>
              <a:rect l="0" t="0" r="r" b="b"/>
              <a:pathLst>
                <a:path w="737" h="90">
                  <a:moveTo>
                    <a:pt x="0" y="90"/>
                  </a:moveTo>
                  <a:lnTo>
                    <a:pt x="737" y="90"/>
                  </a:lnTo>
                  <a:lnTo>
                    <a:pt x="737" y="0"/>
                  </a:lnTo>
                  <a:lnTo>
                    <a:pt x="0" y="0"/>
                  </a:lnTo>
                  <a:lnTo>
                    <a:pt x="0" y="90"/>
                  </a:lnTo>
                  <a:lnTo>
                    <a:pt x="0" y="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6" name="Freeform 80"/>
            <p:cNvSpPr>
              <a:spLocks/>
            </p:cNvSpPr>
            <p:nvPr/>
          </p:nvSpPr>
          <p:spPr bwMode="auto">
            <a:xfrm>
              <a:off x="977" y="3649"/>
              <a:ext cx="828" cy="58"/>
            </a:xfrm>
            <a:custGeom>
              <a:avLst/>
              <a:gdLst>
                <a:gd name="T0" fmla="*/ 0 w 753"/>
                <a:gd name="T1" fmla="*/ 84 h 84"/>
                <a:gd name="T2" fmla="*/ 753 w 753"/>
                <a:gd name="T3" fmla="*/ 84 h 84"/>
                <a:gd name="T4" fmla="*/ 753 w 753"/>
                <a:gd name="T5" fmla="*/ 0 h 84"/>
                <a:gd name="T6" fmla="*/ 0 w 753"/>
                <a:gd name="T7" fmla="*/ 0 h 84"/>
                <a:gd name="T8" fmla="*/ 0 w 753"/>
                <a:gd name="T9" fmla="*/ 84 h 84"/>
                <a:gd name="T10" fmla="*/ 0 w 753"/>
                <a:gd name="T11" fmla="*/ 84 h 84"/>
              </a:gdLst>
              <a:ahLst/>
              <a:cxnLst>
                <a:cxn ang="0">
                  <a:pos x="T0" y="T1"/>
                </a:cxn>
                <a:cxn ang="0">
                  <a:pos x="T2" y="T3"/>
                </a:cxn>
                <a:cxn ang="0">
                  <a:pos x="T4" y="T5"/>
                </a:cxn>
                <a:cxn ang="0">
                  <a:pos x="T6" y="T7"/>
                </a:cxn>
                <a:cxn ang="0">
                  <a:pos x="T8" y="T9"/>
                </a:cxn>
                <a:cxn ang="0">
                  <a:pos x="T10" y="T11"/>
                </a:cxn>
              </a:cxnLst>
              <a:rect l="0" t="0" r="r" b="b"/>
              <a:pathLst>
                <a:path w="753" h="84">
                  <a:moveTo>
                    <a:pt x="0" y="84"/>
                  </a:moveTo>
                  <a:lnTo>
                    <a:pt x="753" y="84"/>
                  </a:lnTo>
                  <a:lnTo>
                    <a:pt x="753" y="0"/>
                  </a:lnTo>
                  <a:lnTo>
                    <a:pt x="0" y="0"/>
                  </a:lnTo>
                  <a:lnTo>
                    <a:pt x="0" y="84"/>
                  </a:lnTo>
                  <a:lnTo>
                    <a:pt x="0" y="8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7" name="Freeform 81"/>
            <p:cNvSpPr>
              <a:spLocks/>
            </p:cNvSpPr>
            <p:nvPr/>
          </p:nvSpPr>
          <p:spPr bwMode="auto">
            <a:xfrm>
              <a:off x="1887" y="354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8" name="Freeform 82"/>
            <p:cNvSpPr>
              <a:spLocks/>
            </p:cNvSpPr>
            <p:nvPr/>
          </p:nvSpPr>
          <p:spPr bwMode="auto">
            <a:xfrm>
              <a:off x="1889" y="3691"/>
              <a:ext cx="89" cy="84"/>
            </a:xfrm>
            <a:custGeom>
              <a:avLst/>
              <a:gdLst>
                <a:gd name="T0" fmla="*/ 0 w 81"/>
                <a:gd name="T1" fmla="*/ 124 h 124"/>
                <a:gd name="T2" fmla="*/ 81 w 81"/>
                <a:gd name="T3" fmla="*/ 124 h 124"/>
                <a:gd name="T4" fmla="*/ 81 w 81"/>
                <a:gd name="T5" fmla="*/ 0 h 124"/>
                <a:gd name="T6" fmla="*/ 0 w 81"/>
                <a:gd name="T7" fmla="*/ 0 h 124"/>
                <a:gd name="T8" fmla="*/ 0 w 81"/>
                <a:gd name="T9" fmla="*/ 124 h 124"/>
                <a:gd name="T10" fmla="*/ 0 w 81"/>
                <a:gd name="T11" fmla="*/ 124 h 124"/>
              </a:gdLst>
              <a:ahLst/>
              <a:cxnLst>
                <a:cxn ang="0">
                  <a:pos x="T0" y="T1"/>
                </a:cxn>
                <a:cxn ang="0">
                  <a:pos x="T2" y="T3"/>
                </a:cxn>
                <a:cxn ang="0">
                  <a:pos x="T4" y="T5"/>
                </a:cxn>
                <a:cxn ang="0">
                  <a:pos x="T6" y="T7"/>
                </a:cxn>
                <a:cxn ang="0">
                  <a:pos x="T8" y="T9"/>
                </a:cxn>
                <a:cxn ang="0">
                  <a:pos x="T10" y="T11"/>
                </a:cxn>
              </a:cxnLst>
              <a:rect l="0" t="0" r="r" b="b"/>
              <a:pathLst>
                <a:path w="81" h="124">
                  <a:moveTo>
                    <a:pt x="0" y="124"/>
                  </a:moveTo>
                  <a:lnTo>
                    <a:pt x="81" y="124"/>
                  </a:lnTo>
                  <a:lnTo>
                    <a:pt x="81" y="0"/>
                  </a:lnTo>
                  <a:lnTo>
                    <a:pt x="0" y="0"/>
                  </a:lnTo>
                  <a:lnTo>
                    <a:pt x="0" y="124"/>
                  </a:lnTo>
                  <a:lnTo>
                    <a:pt x="0" y="12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99" name="Freeform 83"/>
            <p:cNvSpPr>
              <a:spLocks/>
            </p:cNvSpPr>
            <p:nvPr/>
          </p:nvSpPr>
          <p:spPr bwMode="auto">
            <a:xfrm>
              <a:off x="3515" y="3229"/>
              <a:ext cx="370" cy="48"/>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0" name="Freeform 84"/>
            <p:cNvSpPr>
              <a:spLocks/>
            </p:cNvSpPr>
            <p:nvPr/>
          </p:nvSpPr>
          <p:spPr bwMode="auto">
            <a:xfrm>
              <a:off x="3521" y="3313"/>
              <a:ext cx="370" cy="50"/>
            </a:xfrm>
            <a:custGeom>
              <a:avLst/>
              <a:gdLst>
                <a:gd name="T0" fmla="*/ 0 w 336"/>
                <a:gd name="T1" fmla="*/ 0 h 73"/>
                <a:gd name="T2" fmla="*/ 336 w 336"/>
                <a:gd name="T3" fmla="*/ 0 h 73"/>
                <a:gd name="T4" fmla="*/ 336 w 336"/>
                <a:gd name="T5" fmla="*/ 73 h 73"/>
                <a:gd name="T6" fmla="*/ 0 w 336"/>
                <a:gd name="T7" fmla="*/ 73 h 73"/>
                <a:gd name="T8" fmla="*/ 0 w 336"/>
                <a:gd name="T9" fmla="*/ 0 h 73"/>
                <a:gd name="T10" fmla="*/ 0 w 336"/>
                <a:gd name="T11" fmla="*/ 0 h 73"/>
              </a:gdLst>
              <a:ahLst/>
              <a:cxnLst>
                <a:cxn ang="0">
                  <a:pos x="T0" y="T1"/>
                </a:cxn>
                <a:cxn ang="0">
                  <a:pos x="T2" y="T3"/>
                </a:cxn>
                <a:cxn ang="0">
                  <a:pos x="T4" y="T5"/>
                </a:cxn>
                <a:cxn ang="0">
                  <a:pos x="T6" y="T7"/>
                </a:cxn>
                <a:cxn ang="0">
                  <a:pos x="T8" y="T9"/>
                </a:cxn>
                <a:cxn ang="0">
                  <a:pos x="T10" y="T11"/>
                </a:cxn>
              </a:cxnLst>
              <a:rect l="0" t="0" r="r" b="b"/>
              <a:pathLst>
                <a:path w="336" h="73">
                  <a:moveTo>
                    <a:pt x="0" y="0"/>
                  </a:moveTo>
                  <a:lnTo>
                    <a:pt x="336" y="0"/>
                  </a:lnTo>
                  <a:lnTo>
                    <a:pt x="336"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1" name="Freeform 85"/>
            <p:cNvSpPr>
              <a:spLocks/>
            </p:cNvSpPr>
            <p:nvPr/>
          </p:nvSpPr>
          <p:spPr bwMode="auto">
            <a:xfrm>
              <a:off x="3510" y="3401"/>
              <a:ext cx="371" cy="50"/>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2" name="Freeform 86"/>
            <p:cNvSpPr>
              <a:spLocks/>
            </p:cNvSpPr>
            <p:nvPr/>
          </p:nvSpPr>
          <p:spPr bwMode="auto">
            <a:xfrm>
              <a:off x="3515" y="3490"/>
              <a:ext cx="371"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3" name="Freeform 87"/>
            <p:cNvSpPr>
              <a:spLocks/>
            </p:cNvSpPr>
            <p:nvPr/>
          </p:nvSpPr>
          <p:spPr bwMode="auto">
            <a:xfrm>
              <a:off x="3510" y="3574"/>
              <a:ext cx="371" cy="52"/>
            </a:xfrm>
            <a:custGeom>
              <a:avLst/>
              <a:gdLst>
                <a:gd name="T0" fmla="*/ 0 w 337"/>
                <a:gd name="T1" fmla="*/ 0 h 74"/>
                <a:gd name="T2" fmla="*/ 337 w 337"/>
                <a:gd name="T3" fmla="*/ 0 h 74"/>
                <a:gd name="T4" fmla="*/ 337 w 337"/>
                <a:gd name="T5" fmla="*/ 74 h 74"/>
                <a:gd name="T6" fmla="*/ 0 w 337"/>
                <a:gd name="T7" fmla="*/ 74 h 74"/>
                <a:gd name="T8" fmla="*/ 0 w 337"/>
                <a:gd name="T9" fmla="*/ 0 h 74"/>
                <a:gd name="T10" fmla="*/ 0 w 337"/>
                <a:gd name="T11" fmla="*/ 0 h 74"/>
              </a:gdLst>
              <a:ahLst/>
              <a:cxnLst>
                <a:cxn ang="0">
                  <a:pos x="T0" y="T1"/>
                </a:cxn>
                <a:cxn ang="0">
                  <a:pos x="T2" y="T3"/>
                </a:cxn>
                <a:cxn ang="0">
                  <a:pos x="T4" y="T5"/>
                </a:cxn>
                <a:cxn ang="0">
                  <a:pos x="T6" y="T7"/>
                </a:cxn>
                <a:cxn ang="0">
                  <a:pos x="T8" y="T9"/>
                </a:cxn>
                <a:cxn ang="0">
                  <a:pos x="T10" y="T11"/>
                </a:cxn>
              </a:cxnLst>
              <a:rect l="0" t="0" r="r" b="b"/>
              <a:pathLst>
                <a:path w="337" h="74">
                  <a:moveTo>
                    <a:pt x="0" y="0"/>
                  </a:moveTo>
                  <a:lnTo>
                    <a:pt x="337" y="0"/>
                  </a:lnTo>
                  <a:lnTo>
                    <a:pt x="337" y="74"/>
                  </a:lnTo>
                  <a:lnTo>
                    <a:pt x="0" y="74"/>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4" name="Freeform 88"/>
            <p:cNvSpPr>
              <a:spLocks/>
            </p:cNvSpPr>
            <p:nvPr/>
          </p:nvSpPr>
          <p:spPr bwMode="auto">
            <a:xfrm>
              <a:off x="3505" y="3660"/>
              <a:ext cx="370" cy="50"/>
            </a:xfrm>
            <a:custGeom>
              <a:avLst/>
              <a:gdLst>
                <a:gd name="T0" fmla="*/ 0 w 337"/>
                <a:gd name="T1" fmla="*/ 0 h 73"/>
                <a:gd name="T2" fmla="*/ 337 w 337"/>
                <a:gd name="T3" fmla="*/ 0 h 73"/>
                <a:gd name="T4" fmla="*/ 337 w 337"/>
                <a:gd name="T5" fmla="*/ 73 h 73"/>
                <a:gd name="T6" fmla="*/ 0 w 337"/>
                <a:gd name="T7" fmla="*/ 73 h 73"/>
                <a:gd name="T8" fmla="*/ 0 w 337"/>
                <a:gd name="T9" fmla="*/ 0 h 73"/>
                <a:gd name="T10" fmla="*/ 0 w 337"/>
                <a:gd name="T11" fmla="*/ 0 h 73"/>
              </a:gdLst>
              <a:ahLst/>
              <a:cxnLst>
                <a:cxn ang="0">
                  <a:pos x="T0" y="T1"/>
                </a:cxn>
                <a:cxn ang="0">
                  <a:pos x="T2" y="T3"/>
                </a:cxn>
                <a:cxn ang="0">
                  <a:pos x="T4" y="T5"/>
                </a:cxn>
                <a:cxn ang="0">
                  <a:pos x="T6" y="T7"/>
                </a:cxn>
                <a:cxn ang="0">
                  <a:pos x="T8" y="T9"/>
                </a:cxn>
                <a:cxn ang="0">
                  <a:pos x="T10" y="T11"/>
                </a:cxn>
              </a:cxnLst>
              <a:rect l="0" t="0" r="r" b="b"/>
              <a:pathLst>
                <a:path w="337" h="73">
                  <a:moveTo>
                    <a:pt x="0" y="0"/>
                  </a:moveTo>
                  <a:lnTo>
                    <a:pt x="337" y="0"/>
                  </a:lnTo>
                  <a:lnTo>
                    <a:pt x="337"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5" name="Freeform 89"/>
            <p:cNvSpPr>
              <a:spLocks/>
            </p:cNvSpPr>
            <p:nvPr/>
          </p:nvSpPr>
          <p:spPr bwMode="auto">
            <a:xfrm>
              <a:off x="2765" y="2923"/>
              <a:ext cx="114" cy="1297"/>
            </a:xfrm>
            <a:custGeom>
              <a:avLst/>
              <a:gdLst>
                <a:gd name="T0" fmla="*/ 0 w 104"/>
                <a:gd name="T1" fmla="*/ 1874 h 1874"/>
                <a:gd name="T2" fmla="*/ 104 w 104"/>
                <a:gd name="T3" fmla="*/ 1874 h 1874"/>
                <a:gd name="T4" fmla="*/ 104 w 104"/>
                <a:gd name="T5" fmla="*/ 0 h 1874"/>
                <a:gd name="T6" fmla="*/ 0 w 104"/>
                <a:gd name="T7" fmla="*/ 0 h 1874"/>
                <a:gd name="T8" fmla="*/ 0 w 104"/>
                <a:gd name="T9" fmla="*/ 1874 h 1874"/>
                <a:gd name="T10" fmla="*/ 0 w 104"/>
                <a:gd name="T11" fmla="*/ 1874 h 1874"/>
              </a:gdLst>
              <a:ahLst/>
              <a:cxnLst>
                <a:cxn ang="0">
                  <a:pos x="T0" y="T1"/>
                </a:cxn>
                <a:cxn ang="0">
                  <a:pos x="T2" y="T3"/>
                </a:cxn>
                <a:cxn ang="0">
                  <a:pos x="T4" y="T5"/>
                </a:cxn>
                <a:cxn ang="0">
                  <a:pos x="T6" y="T7"/>
                </a:cxn>
                <a:cxn ang="0">
                  <a:pos x="T8" y="T9"/>
                </a:cxn>
                <a:cxn ang="0">
                  <a:pos x="T10" y="T11"/>
                </a:cxn>
              </a:cxnLst>
              <a:rect l="0" t="0" r="r" b="b"/>
              <a:pathLst>
                <a:path w="104" h="1874">
                  <a:moveTo>
                    <a:pt x="0" y="1874"/>
                  </a:moveTo>
                  <a:lnTo>
                    <a:pt x="104" y="1874"/>
                  </a:lnTo>
                  <a:lnTo>
                    <a:pt x="104" y="0"/>
                  </a:lnTo>
                  <a:lnTo>
                    <a:pt x="0" y="0"/>
                  </a:lnTo>
                  <a:lnTo>
                    <a:pt x="0" y="1874"/>
                  </a:lnTo>
                  <a:lnTo>
                    <a:pt x="0" y="187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6" name="Freeform 90"/>
            <p:cNvSpPr>
              <a:spLocks/>
            </p:cNvSpPr>
            <p:nvPr/>
          </p:nvSpPr>
          <p:spPr bwMode="auto">
            <a:xfrm>
              <a:off x="4802" y="4151"/>
              <a:ext cx="962" cy="71"/>
            </a:xfrm>
            <a:custGeom>
              <a:avLst/>
              <a:gdLst>
                <a:gd name="T0" fmla="*/ 0 w 874"/>
                <a:gd name="T1" fmla="*/ 100 h 100"/>
                <a:gd name="T2" fmla="*/ 874 w 874"/>
                <a:gd name="T3" fmla="*/ 100 h 100"/>
                <a:gd name="T4" fmla="*/ 872 w 874"/>
                <a:gd name="T5" fmla="*/ 2 h 100"/>
                <a:gd name="T6" fmla="*/ 0 w 874"/>
                <a:gd name="T7" fmla="*/ 0 h 100"/>
                <a:gd name="T8" fmla="*/ 0 w 874"/>
                <a:gd name="T9" fmla="*/ 100 h 100"/>
                <a:gd name="T10" fmla="*/ 0 w 874"/>
                <a:gd name="T11" fmla="*/ 100 h 100"/>
              </a:gdLst>
              <a:ahLst/>
              <a:cxnLst>
                <a:cxn ang="0">
                  <a:pos x="T0" y="T1"/>
                </a:cxn>
                <a:cxn ang="0">
                  <a:pos x="T2" y="T3"/>
                </a:cxn>
                <a:cxn ang="0">
                  <a:pos x="T4" y="T5"/>
                </a:cxn>
                <a:cxn ang="0">
                  <a:pos x="T6" y="T7"/>
                </a:cxn>
                <a:cxn ang="0">
                  <a:pos x="T8" y="T9"/>
                </a:cxn>
                <a:cxn ang="0">
                  <a:pos x="T10" y="T11"/>
                </a:cxn>
              </a:cxnLst>
              <a:rect l="0" t="0" r="r" b="b"/>
              <a:pathLst>
                <a:path w="874" h="100">
                  <a:moveTo>
                    <a:pt x="0" y="100"/>
                  </a:moveTo>
                  <a:lnTo>
                    <a:pt x="874" y="100"/>
                  </a:lnTo>
                  <a:lnTo>
                    <a:pt x="872" y="2"/>
                  </a:lnTo>
                  <a:lnTo>
                    <a:pt x="0" y="0"/>
                  </a:lnTo>
                  <a:lnTo>
                    <a:pt x="0" y="100"/>
                  </a:lnTo>
                  <a:lnTo>
                    <a:pt x="0" y="10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7" name="Freeform 91"/>
            <p:cNvSpPr>
              <a:spLocks/>
            </p:cNvSpPr>
            <p:nvPr/>
          </p:nvSpPr>
          <p:spPr bwMode="auto">
            <a:xfrm>
              <a:off x="4802" y="4036"/>
              <a:ext cx="964" cy="72"/>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8" name="Freeform 92"/>
            <p:cNvSpPr>
              <a:spLocks/>
            </p:cNvSpPr>
            <p:nvPr/>
          </p:nvSpPr>
          <p:spPr bwMode="auto">
            <a:xfrm>
              <a:off x="4802" y="3923"/>
              <a:ext cx="954" cy="72"/>
            </a:xfrm>
            <a:custGeom>
              <a:avLst/>
              <a:gdLst>
                <a:gd name="T0" fmla="*/ 0 w 867"/>
                <a:gd name="T1" fmla="*/ 104 h 104"/>
                <a:gd name="T2" fmla="*/ 867 w 867"/>
                <a:gd name="T3" fmla="*/ 104 h 104"/>
                <a:gd name="T4" fmla="*/ 867 w 867"/>
                <a:gd name="T5" fmla="*/ 0 h 104"/>
                <a:gd name="T6" fmla="*/ 0 w 867"/>
                <a:gd name="T7" fmla="*/ 0 h 104"/>
                <a:gd name="T8" fmla="*/ 0 w 867"/>
                <a:gd name="T9" fmla="*/ 104 h 104"/>
                <a:gd name="T10" fmla="*/ 0 w 867"/>
                <a:gd name="T11" fmla="*/ 104 h 104"/>
              </a:gdLst>
              <a:ahLst/>
              <a:cxnLst>
                <a:cxn ang="0">
                  <a:pos x="T0" y="T1"/>
                </a:cxn>
                <a:cxn ang="0">
                  <a:pos x="T2" y="T3"/>
                </a:cxn>
                <a:cxn ang="0">
                  <a:pos x="T4" y="T5"/>
                </a:cxn>
                <a:cxn ang="0">
                  <a:pos x="T6" y="T7"/>
                </a:cxn>
                <a:cxn ang="0">
                  <a:pos x="T8" y="T9"/>
                </a:cxn>
                <a:cxn ang="0">
                  <a:pos x="T10" y="T11"/>
                </a:cxn>
              </a:cxnLst>
              <a:rect l="0" t="0" r="r" b="b"/>
              <a:pathLst>
                <a:path w="867" h="104">
                  <a:moveTo>
                    <a:pt x="0" y="104"/>
                  </a:moveTo>
                  <a:lnTo>
                    <a:pt x="867" y="104"/>
                  </a:lnTo>
                  <a:lnTo>
                    <a:pt x="867" y="0"/>
                  </a:lnTo>
                  <a:lnTo>
                    <a:pt x="0" y="0"/>
                  </a:lnTo>
                  <a:lnTo>
                    <a:pt x="0" y="104"/>
                  </a:lnTo>
                  <a:lnTo>
                    <a:pt x="0" y="10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09" name="Freeform 93"/>
            <p:cNvSpPr>
              <a:spLocks/>
            </p:cNvSpPr>
            <p:nvPr/>
          </p:nvSpPr>
          <p:spPr bwMode="auto">
            <a:xfrm>
              <a:off x="4802" y="3807"/>
              <a:ext cx="1012" cy="77"/>
            </a:xfrm>
            <a:custGeom>
              <a:avLst/>
              <a:gdLst>
                <a:gd name="T0" fmla="*/ 0 w 920"/>
                <a:gd name="T1" fmla="*/ 113 h 113"/>
                <a:gd name="T2" fmla="*/ 920 w 920"/>
                <a:gd name="T3" fmla="*/ 113 h 113"/>
                <a:gd name="T4" fmla="*/ 920 w 920"/>
                <a:gd name="T5" fmla="*/ 0 h 113"/>
                <a:gd name="T6" fmla="*/ 0 w 920"/>
                <a:gd name="T7" fmla="*/ 0 h 113"/>
                <a:gd name="T8" fmla="*/ 0 w 920"/>
                <a:gd name="T9" fmla="*/ 113 h 113"/>
                <a:gd name="T10" fmla="*/ 0 w 920"/>
                <a:gd name="T11" fmla="*/ 113 h 113"/>
              </a:gdLst>
              <a:ahLst/>
              <a:cxnLst>
                <a:cxn ang="0">
                  <a:pos x="T0" y="T1"/>
                </a:cxn>
                <a:cxn ang="0">
                  <a:pos x="T2" y="T3"/>
                </a:cxn>
                <a:cxn ang="0">
                  <a:pos x="T4" y="T5"/>
                </a:cxn>
                <a:cxn ang="0">
                  <a:pos x="T6" y="T7"/>
                </a:cxn>
                <a:cxn ang="0">
                  <a:pos x="T8" y="T9"/>
                </a:cxn>
                <a:cxn ang="0">
                  <a:pos x="T10" y="T11"/>
                </a:cxn>
              </a:cxnLst>
              <a:rect l="0" t="0" r="r" b="b"/>
              <a:pathLst>
                <a:path w="920" h="113">
                  <a:moveTo>
                    <a:pt x="0" y="113"/>
                  </a:moveTo>
                  <a:lnTo>
                    <a:pt x="920" y="113"/>
                  </a:lnTo>
                  <a:lnTo>
                    <a:pt x="920" y="0"/>
                  </a:lnTo>
                  <a:lnTo>
                    <a:pt x="0" y="0"/>
                  </a:lnTo>
                  <a:lnTo>
                    <a:pt x="0" y="113"/>
                  </a:lnTo>
                  <a:lnTo>
                    <a:pt x="0" y="11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0" name="Freeform 94"/>
            <p:cNvSpPr>
              <a:spLocks/>
            </p:cNvSpPr>
            <p:nvPr/>
          </p:nvSpPr>
          <p:spPr bwMode="auto">
            <a:xfrm>
              <a:off x="4802" y="3697"/>
              <a:ext cx="980" cy="70"/>
            </a:xfrm>
            <a:custGeom>
              <a:avLst/>
              <a:gdLst>
                <a:gd name="T0" fmla="*/ 0 w 891"/>
                <a:gd name="T1" fmla="*/ 98 h 98"/>
                <a:gd name="T2" fmla="*/ 891 w 891"/>
                <a:gd name="T3" fmla="*/ 98 h 98"/>
                <a:gd name="T4" fmla="*/ 891 w 891"/>
                <a:gd name="T5" fmla="*/ 0 h 98"/>
                <a:gd name="T6" fmla="*/ 0 w 891"/>
                <a:gd name="T7" fmla="*/ 0 h 98"/>
                <a:gd name="T8" fmla="*/ 0 w 891"/>
                <a:gd name="T9" fmla="*/ 98 h 98"/>
                <a:gd name="T10" fmla="*/ 0 w 891"/>
                <a:gd name="T11" fmla="*/ 98 h 98"/>
              </a:gdLst>
              <a:ahLst/>
              <a:cxnLst>
                <a:cxn ang="0">
                  <a:pos x="T0" y="T1"/>
                </a:cxn>
                <a:cxn ang="0">
                  <a:pos x="T2" y="T3"/>
                </a:cxn>
                <a:cxn ang="0">
                  <a:pos x="T4" y="T5"/>
                </a:cxn>
                <a:cxn ang="0">
                  <a:pos x="T6" y="T7"/>
                </a:cxn>
                <a:cxn ang="0">
                  <a:pos x="T8" y="T9"/>
                </a:cxn>
                <a:cxn ang="0">
                  <a:pos x="T10" y="T11"/>
                </a:cxn>
              </a:cxnLst>
              <a:rect l="0" t="0" r="r" b="b"/>
              <a:pathLst>
                <a:path w="891" h="98">
                  <a:moveTo>
                    <a:pt x="0" y="98"/>
                  </a:moveTo>
                  <a:lnTo>
                    <a:pt x="891" y="98"/>
                  </a:lnTo>
                  <a:lnTo>
                    <a:pt x="891" y="0"/>
                  </a:lnTo>
                  <a:lnTo>
                    <a:pt x="0" y="0"/>
                  </a:lnTo>
                  <a:lnTo>
                    <a:pt x="0" y="98"/>
                  </a:lnTo>
                  <a:lnTo>
                    <a:pt x="0" y="98"/>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1" name="Freeform 95"/>
            <p:cNvSpPr>
              <a:spLocks/>
            </p:cNvSpPr>
            <p:nvPr/>
          </p:nvSpPr>
          <p:spPr bwMode="auto">
            <a:xfrm>
              <a:off x="191" y="3544"/>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2" name="Freeform 96"/>
            <p:cNvSpPr>
              <a:spLocks/>
            </p:cNvSpPr>
            <p:nvPr/>
          </p:nvSpPr>
          <p:spPr bwMode="auto">
            <a:xfrm>
              <a:off x="373" y="3544"/>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3" name="Freeform 97"/>
            <p:cNvSpPr>
              <a:spLocks/>
            </p:cNvSpPr>
            <p:nvPr/>
          </p:nvSpPr>
          <p:spPr bwMode="auto">
            <a:xfrm>
              <a:off x="543" y="3544"/>
              <a:ext cx="114"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4" name="Freeform 98"/>
            <p:cNvSpPr>
              <a:spLocks/>
            </p:cNvSpPr>
            <p:nvPr/>
          </p:nvSpPr>
          <p:spPr bwMode="auto">
            <a:xfrm>
              <a:off x="717" y="3544"/>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5" name="Freeform 99"/>
            <p:cNvSpPr>
              <a:spLocks/>
            </p:cNvSpPr>
            <p:nvPr/>
          </p:nvSpPr>
          <p:spPr bwMode="auto">
            <a:xfrm>
              <a:off x="4150" y="2966"/>
              <a:ext cx="328" cy="141"/>
            </a:xfrm>
            <a:custGeom>
              <a:avLst/>
              <a:gdLst>
                <a:gd name="T0" fmla="*/ 0 w 298"/>
                <a:gd name="T1" fmla="*/ 206 h 206"/>
                <a:gd name="T2" fmla="*/ 0 w 298"/>
                <a:gd name="T3" fmla="*/ 44 h 206"/>
                <a:gd name="T4" fmla="*/ 39 w 298"/>
                <a:gd name="T5" fmla="*/ 0 h 206"/>
                <a:gd name="T6" fmla="*/ 249 w 298"/>
                <a:gd name="T7" fmla="*/ 0 h 206"/>
                <a:gd name="T8" fmla="*/ 298 w 298"/>
                <a:gd name="T9" fmla="*/ 50 h 206"/>
                <a:gd name="T10" fmla="*/ 298 w 298"/>
                <a:gd name="T11" fmla="*/ 194 h 206"/>
                <a:gd name="T12" fmla="*/ 229 w 298"/>
                <a:gd name="T13" fmla="*/ 194 h 206"/>
                <a:gd name="T14" fmla="*/ 229 w 298"/>
                <a:gd name="T15" fmla="*/ 59 h 206"/>
                <a:gd name="T16" fmla="*/ 81 w 298"/>
                <a:gd name="T17" fmla="*/ 59 h 206"/>
                <a:gd name="T18" fmla="*/ 81 w 298"/>
                <a:gd name="T19" fmla="*/ 200 h 206"/>
                <a:gd name="T20" fmla="*/ 0 w 298"/>
                <a:gd name="T21" fmla="*/ 206 h 206"/>
                <a:gd name="T22" fmla="*/ 0 w 298"/>
                <a:gd name="T2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6">
                  <a:moveTo>
                    <a:pt x="0" y="206"/>
                  </a:moveTo>
                  <a:lnTo>
                    <a:pt x="0" y="44"/>
                  </a:lnTo>
                  <a:lnTo>
                    <a:pt x="39" y="0"/>
                  </a:lnTo>
                  <a:lnTo>
                    <a:pt x="249" y="0"/>
                  </a:lnTo>
                  <a:lnTo>
                    <a:pt x="298" y="50"/>
                  </a:lnTo>
                  <a:lnTo>
                    <a:pt x="298" y="194"/>
                  </a:lnTo>
                  <a:lnTo>
                    <a:pt x="229" y="194"/>
                  </a:lnTo>
                  <a:lnTo>
                    <a:pt x="229" y="59"/>
                  </a:lnTo>
                  <a:lnTo>
                    <a:pt x="81" y="59"/>
                  </a:lnTo>
                  <a:lnTo>
                    <a:pt x="81" y="200"/>
                  </a:lnTo>
                  <a:lnTo>
                    <a:pt x="0" y="206"/>
                  </a:lnTo>
                  <a:lnTo>
                    <a:pt x="0" y="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6" name="Freeform 100"/>
            <p:cNvSpPr>
              <a:spLocks/>
            </p:cNvSpPr>
            <p:nvPr/>
          </p:nvSpPr>
          <p:spPr bwMode="auto">
            <a:xfrm>
              <a:off x="4002" y="3074"/>
              <a:ext cx="607" cy="272"/>
            </a:xfrm>
            <a:custGeom>
              <a:avLst/>
              <a:gdLst>
                <a:gd name="T0" fmla="*/ 0 w 552"/>
                <a:gd name="T1" fmla="*/ 0 h 396"/>
                <a:gd name="T2" fmla="*/ 552 w 552"/>
                <a:gd name="T3" fmla="*/ 0 h 396"/>
                <a:gd name="T4" fmla="*/ 514 w 552"/>
                <a:gd name="T5" fmla="*/ 225 h 396"/>
                <a:gd name="T6" fmla="*/ 433 w 552"/>
                <a:gd name="T7" fmla="*/ 308 h 396"/>
                <a:gd name="T8" fmla="*/ 424 w 552"/>
                <a:gd name="T9" fmla="*/ 396 h 396"/>
                <a:gd name="T10" fmla="*/ 364 w 552"/>
                <a:gd name="T11" fmla="*/ 396 h 396"/>
                <a:gd name="T12" fmla="*/ 364 w 552"/>
                <a:gd name="T13" fmla="*/ 284 h 396"/>
                <a:gd name="T14" fmla="*/ 433 w 552"/>
                <a:gd name="T15" fmla="*/ 215 h 396"/>
                <a:gd name="T16" fmla="*/ 459 w 552"/>
                <a:gd name="T17" fmla="*/ 78 h 396"/>
                <a:gd name="T18" fmla="*/ 110 w 552"/>
                <a:gd name="T19" fmla="*/ 78 h 396"/>
                <a:gd name="T20" fmla="*/ 161 w 552"/>
                <a:gd name="T21" fmla="*/ 230 h 396"/>
                <a:gd name="T22" fmla="*/ 234 w 552"/>
                <a:gd name="T23" fmla="*/ 287 h 396"/>
                <a:gd name="T24" fmla="*/ 239 w 552"/>
                <a:gd name="T25" fmla="*/ 384 h 396"/>
                <a:gd name="T26" fmla="*/ 170 w 552"/>
                <a:gd name="T27" fmla="*/ 390 h 396"/>
                <a:gd name="T28" fmla="*/ 155 w 552"/>
                <a:gd name="T29" fmla="*/ 308 h 396"/>
                <a:gd name="T30" fmla="*/ 55 w 552"/>
                <a:gd name="T31" fmla="*/ 219 h 396"/>
                <a:gd name="T32" fmla="*/ 0 w 552"/>
                <a:gd name="T33" fmla="*/ 0 h 396"/>
                <a:gd name="T34" fmla="*/ 0 w 552"/>
                <a:gd name="T3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6">
                  <a:moveTo>
                    <a:pt x="0" y="0"/>
                  </a:moveTo>
                  <a:lnTo>
                    <a:pt x="552" y="0"/>
                  </a:lnTo>
                  <a:lnTo>
                    <a:pt x="514" y="225"/>
                  </a:lnTo>
                  <a:lnTo>
                    <a:pt x="433" y="308"/>
                  </a:lnTo>
                  <a:lnTo>
                    <a:pt x="424" y="396"/>
                  </a:lnTo>
                  <a:lnTo>
                    <a:pt x="364" y="396"/>
                  </a:lnTo>
                  <a:lnTo>
                    <a:pt x="364" y="284"/>
                  </a:lnTo>
                  <a:lnTo>
                    <a:pt x="433" y="215"/>
                  </a:lnTo>
                  <a:lnTo>
                    <a:pt x="459" y="78"/>
                  </a:lnTo>
                  <a:lnTo>
                    <a:pt x="110" y="78"/>
                  </a:lnTo>
                  <a:lnTo>
                    <a:pt x="161" y="230"/>
                  </a:lnTo>
                  <a:lnTo>
                    <a:pt x="234" y="287"/>
                  </a:lnTo>
                  <a:lnTo>
                    <a:pt x="239" y="384"/>
                  </a:lnTo>
                  <a:lnTo>
                    <a:pt x="170" y="390"/>
                  </a:lnTo>
                  <a:lnTo>
                    <a:pt x="155" y="308"/>
                  </a:lnTo>
                  <a:lnTo>
                    <a:pt x="55" y="2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7" name="Freeform 101"/>
            <p:cNvSpPr>
              <a:spLocks/>
            </p:cNvSpPr>
            <p:nvPr/>
          </p:nvSpPr>
          <p:spPr bwMode="auto">
            <a:xfrm>
              <a:off x="3956" y="3321"/>
              <a:ext cx="757" cy="876"/>
            </a:xfrm>
            <a:custGeom>
              <a:avLst/>
              <a:gdLst>
                <a:gd name="T0" fmla="*/ 3 w 689"/>
                <a:gd name="T1" fmla="*/ 0 h 1264"/>
                <a:gd name="T2" fmla="*/ 689 w 689"/>
                <a:gd name="T3" fmla="*/ 0 h 1264"/>
                <a:gd name="T4" fmla="*/ 689 w 689"/>
                <a:gd name="T5" fmla="*/ 1264 h 1264"/>
                <a:gd name="T6" fmla="*/ 609 w 689"/>
                <a:gd name="T7" fmla="*/ 1264 h 1264"/>
                <a:gd name="T8" fmla="*/ 609 w 689"/>
                <a:gd name="T9" fmla="*/ 68 h 1264"/>
                <a:gd name="T10" fmla="*/ 97 w 689"/>
                <a:gd name="T11" fmla="*/ 68 h 1264"/>
                <a:gd name="T12" fmla="*/ 97 w 689"/>
                <a:gd name="T13" fmla="*/ 1264 h 1264"/>
                <a:gd name="T14" fmla="*/ 0 w 689"/>
                <a:gd name="T15" fmla="*/ 1264 h 1264"/>
                <a:gd name="T16" fmla="*/ 3 w 689"/>
                <a:gd name="T17" fmla="*/ 0 h 1264"/>
                <a:gd name="T18" fmla="*/ 3 w 689"/>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 h="1264">
                  <a:moveTo>
                    <a:pt x="3" y="0"/>
                  </a:moveTo>
                  <a:lnTo>
                    <a:pt x="689" y="0"/>
                  </a:lnTo>
                  <a:lnTo>
                    <a:pt x="689" y="1264"/>
                  </a:lnTo>
                  <a:lnTo>
                    <a:pt x="609" y="1264"/>
                  </a:lnTo>
                  <a:lnTo>
                    <a:pt x="609" y="68"/>
                  </a:lnTo>
                  <a:lnTo>
                    <a:pt x="97" y="68"/>
                  </a:lnTo>
                  <a:lnTo>
                    <a:pt x="97" y="1264"/>
                  </a:lnTo>
                  <a:lnTo>
                    <a:pt x="0" y="1264"/>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8" name="Freeform 102"/>
            <p:cNvSpPr>
              <a:spLocks/>
            </p:cNvSpPr>
            <p:nvPr/>
          </p:nvSpPr>
          <p:spPr bwMode="auto">
            <a:xfrm>
              <a:off x="2927" y="3727"/>
              <a:ext cx="757" cy="470"/>
            </a:xfrm>
            <a:custGeom>
              <a:avLst/>
              <a:gdLst>
                <a:gd name="T0" fmla="*/ 0 w 688"/>
                <a:gd name="T1" fmla="*/ 0 h 679"/>
                <a:gd name="T2" fmla="*/ 688 w 688"/>
                <a:gd name="T3" fmla="*/ 0 h 679"/>
                <a:gd name="T4" fmla="*/ 688 w 688"/>
                <a:gd name="T5" fmla="*/ 679 h 679"/>
                <a:gd name="T6" fmla="*/ 598 w 688"/>
                <a:gd name="T7" fmla="*/ 679 h 679"/>
                <a:gd name="T8" fmla="*/ 598 w 688"/>
                <a:gd name="T9" fmla="*/ 84 h 679"/>
                <a:gd name="T10" fmla="*/ 101 w 688"/>
                <a:gd name="T11" fmla="*/ 84 h 679"/>
                <a:gd name="T12" fmla="*/ 101 w 688"/>
                <a:gd name="T13" fmla="*/ 679 h 679"/>
                <a:gd name="T14" fmla="*/ 0 w 688"/>
                <a:gd name="T15" fmla="*/ 679 h 679"/>
                <a:gd name="T16" fmla="*/ 0 w 688"/>
                <a:gd name="T17" fmla="*/ 0 h 679"/>
                <a:gd name="T18" fmla="*/ 0 w 688"/>
                <a:gd name="T19" fmla="*/ 0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679">
                  <a:moveTo>
                    <a:pt x="0" y="0"/>
                  </a:moveTo>
                  <a:lnTo>
                    <a:pt x="688" y="0"/>
                  </a:lnTo>
                  <a:lnTo>
                    <a:pt x="688" y="679"/>
                  </a:lnTo>
                  <a:lnTo>
                    <a:pt x="598" y="679"/>
                  </a:lnTo>
                  <a:lnTo>
                    <a:pt x="598" y="84"/>
                  </a:lnTo>
                  <a:lnTo>
                    <a:pt x="101" y="84"/>
                  </a:lnTo>
                  <a:lnTo>
                    <a:pt x="101" y="679"/>
                  </a:lnTo>
                  <a:lnTo>
                    <a:pt x="0" y="67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19" name="Freeform 103"/>
            <p:cNvSpPr>
              <a:spLocks/>
            </p:cNvSpPr>
            <p:nvPr/>
          </p:nvSpPr>
          <p:spPr bwMode="auto">
            <a:xfrm>
              <a:off x="3151" y="3749"/>
              <a:ext cx="106" cy="448"/>
            </a:xfrm>
            <a:custGeom>
              <a:avLst/>
              <a:gdLst>
                <a:gd name="T0" fmla="*/ 0 w 97"/>
                <a:gd name="T1" fmla="*/ 0 h 646"/>
                <a:gd name="T2" fmla="*/ 0 w 97"/>
                <a:gd name="T3" fmla="*/ 646 h 646"/>
                <a:gd name="T4" fmla="*/ 97 w 97"/>
                <a:gd name="T5" fmla="*/ 646 h 646"/>
                <a:gd name="T6" fmla="*/ 97 w 97"/>
                <a:gd name="T7" fmla="*/ 19 h 646"/>
                <a:gd name="T8" fmla="*/ 0 w 97"/>
                <a:gd name="T9" fmla="*/ 0 h 646"/>
                <a:gd name="T10" fmla="*/ 0 w 97"/>
                <a:gd name="T11" fmla="*/ 0 h 646"/>
              </a:gdLst>
              <a:ahLst/>
              <a:cxnLst>
                <a:cxn ang="0">
                  <a:pos x="T0" y="T1"/>
                </a:cxn>
                <a:cxn ang="0">
                  <a:pos x="T2" y="T3"/>
                </a:cxn>
                <a:cxn ang="0">
                  <a:pos x="T4" y="T5"/>
                </a:cxn>
                <a:cxn ang="0">
                  <a:pos x="T6" y="T7"/>
                </a:cxn>
                <a:cxn ang="0">
                  <a:pos x="T8" y="T9"/>
                </a:cxn>
                <a:cxn ang="0">
                  <a:pos x="T10" y="T11"/>
                </a:cxn>
              </a:cxnLst>
              <a:rect l="0" t="0" r="r" b="b"/>
              <a:pathLst>
                <a:path w="97" h="646">
                  <a:moveTo>
                    <a:pt x="0" y="0"/>
                  </a:moveTo>
                  <a:lnTo>
                    <a:pt x="0" y="646"/>
                  </a:lnTo>
                  <a:lnTo>
                    <a:pt x="97" y="646"/>
                  </a:lnTo>
                  <a:lnTo>
                    <a:pt x="97" y="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0" name="Freeform 104"/>
            <p:cNvSpPr>
              <a:spLocks/>
            </p:cNvSpPr>
            <p:nvPr/>
          </p:nvSpPr>
          <p:spPr bwMode="auto">
            <a:xfrm>
              <a:off x="3368" y="3753"/>
              <a:ext cx="117" cy="444"/>
            </a:xfrm>
            <a:custGeom>
              <a:avLst/>
              <a:gdLst>
                <a:gd name="T0" fmla="*/ 0 w 106"/>
                <a:gd name="T1" fmla="*/ 0 h 641"/>
                <a:gd name="T2" fmla="*/ 0 w 106"/>
                <a:gd name="T3" fmla="*/ 641 h 641"/>
                <a:gd name="T4" fmla="*/ 106 w 106"/>
                <a:gd name="T5" fmla="*/ 641 h 641"/>
                <a:gd name="T6" fmla="*/ 106 w 106"/>
                <a:gd name="T7" fmla="*/ 6 h 641"/>
                <a:gd name="T8" fmla="*/ 0 w 106"/>
                <a:gd name="T9" fmla="*/ 0 h 641"/>
                <a:gd name="T10" fmla="*/ 0 w 106"/>
                <a:gd name="T11" fmla="*/ 0 h 641"/>
              </a:gdLst>
              <a:ahLst/>
              <a:cxnLst>
                <a:cxn ang="0">
                  <a:pos x="T0" y="T1"/>
                </a:cxn>
                <a:cxn ang="0">
                  <a:pos x="T2" y="T3"/>
                </a:cxn>
                <a:cxn ang="0">
                  <a:pos x="T4" y="T5"/>
                </a:cxn>
                <a:cxn ang="0">
                  <a:pos x="T6" y="T7"/>
                </a:cxn>
                <a:cxn ang="0">
                  <a:pos x="T8" y="T9"/>
                </a:cxn>
                <a:cxn ang="0">
                  <a:pos x="T10" y="T11"/>
                </a:cxn>
              </a:cxnLst>
              <a:rect l="0" t="0" r="r" b="b"/>
              <a:pathLst>
                <a:path w="106" h="641">
                  <a:moveTo>
                    <a:pt x="0" y="0"/>
                  </a:moveTo>
                  <a:lnTo>
                    <a:pt x="0" y="641"/>
                  </a:lnTo>
                  <a:lnTo>
                    <a:pt x="106" y="641"/>
                  </a:lnTo>
                  <a:lnTo>
                    <a:pt x="106" y="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1" name="Freeform 105"/>
            <p:cNvSpPr>
              <a:spLocks/>
            </p:cNvSpPr>
            <p:nvPr/>
          </p:nvSpPr>
          <p:spPr bwMode="auto">
            <a:xfrm>
              <a:off x="2980" y="3854"/>
              <a:ext cx="670" cy="76"/>
            </a:xfrm>
            <a:custGeom>
              <a:avLst/>
              <a:gdLst>
                <a:gd name="T0" fmla="*/ 0 w 609"/>
                <a:gd name="T1" fmla="*/ 0 h 108"/>
                <a:gd name="T2" fmla="*/ 609 w 609"/>
                <a:gd name="T3" fmla="*/ 0 h 108"/>
                <a:gd name="T4" fmla="*/ 609 w 609"/>
                <a:gd name="T5" fmla="*/ 108 h 108"/>
                <a:gd name="T6" fmla="*/ 10 w 609"/>
                <a:gd name="T7" fmla="*/ 108 h 108"/>
                <a:gd name="T8" fmla="*/ 0 w 609"/>
                <a:gd name="T9" fmla="*/ 0 h 108"/>
                <a:gd name="T10" fmla="*/ 0 w 609"/>
                <a:gd name="T11" fmla="*/ 0 h 108"/>
              </a:gdLst>
              <a:ahLst/>
              <a:cxnLst>
                <a:cxn ang="0">
                  <a:pos x="T0" y="T1"/>
                </a:cxn>
                <a:cxn ang="0">
                  <a:pos x="T2" y="T3"/>
                </a:cxn>
                <a:cxn ang="0">
                  <a:pos x="T4" y="T5"/>
                </a:cxn>
                <a:cxn ang="0">
                  <a:pos x="T6" y="T7"/>
                </a:cxn>
                <a:cxn ang="0">
                  <a:pos x="T8" y="T9"/>
                </a:cxn>
                <a:cxn ang="0">
                  <a:pos x="T10" y="T11"/>
                </a:cxn>
              </a:cxnLst>
              <a:rect l="0" t="0" r="r" b="b"/>
              <a:pathLst>
                <a:path w="609" h="108">
                  <a:moveTo>
                    <a:pt x="0" y="0"/>
                  </a:moveTo>
                  <a:lnTo>
                    <a:pt x="609" y="0"/>
                  </a:lnTo>
                  <a:lnTo>
                    <a:pt x="609" y="108"/>
                  </a:lnTo>
                  <a:lnTo>
                    <a:pt x="10" y="10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2" name="Freeform 106"/>
            <p:cNvSpPr>
              <a:spLocks/>
            </p:cNvSpPr>
            <p:nvPr/>
          </p:nvSpPr>
          <p:spPr bwMode="auto">
            <a:xfrm>
              <a:off x="2980" y="3999"/>
              <a:ext cx="658" cy="68"/>
            </a:xfrm>
            <a:custGeom>
              <a:avLst/>
              <a:gdLst>
                <a:gd name="T0" fmla="*/ 0 w 598"/>
                <a:gd name="T1" fmla="*/ 0 h 99"/>
                <a:gd name="T2" fmla="*/ 598 w 598"/>
                <a:gd name="T3" fmla="*/ 0 h 99"/>
                <a:gd name="T4" fmla="*/ 598 w 598"/>
                <a:gd name="T5" fmla="*/ 99 h 99"/>
                <a:gd name="T6" fmla="*/ 0 w 598"/>
                <a:gd name="T7" fmla="*/ 99 h 99"/>
                <a:gd name="T8" fmla="*/ 0 w 598"/>
                <a:gd name="T9" fmla="*/ 0 h 99"/>
                <a:gd name="T10" fmla="*/ 0 w 598"/>
                <a:gd name="T11" fmla="*/ 0 h 99"/>
              </a:gdLst>
              <a:ahLst/>
              <a:cxnLst>
                <a:cxn ang="0">
                  <a:pos x="T0" y="T1"/>
                </a:cxn>
                <a:cxn ang="0">
                  <a:pos x="T2" y="T3"/>
                </a:cxn>
                <a:cxn ang="0">
                  <a:pos x="T4" y="T5"/>
                </a:cxn>
                <a:cxn ang="0">
                  <a:pos x="T6" y="T7"/>
                </a:cxn>
                <a:cxn ang="0">
                  <a:pos x="T8" y="T9"/>
                </a:cxn>
                <a:cxn ang="0">
                  <a:pos x="T10" y="T11"/>
                </a:cxn>
              </a:cxnLst>
              <a:rect l="0" t="0" r="r" b="b"/>
              <a:pathLst>
                <a:path w="598" h="99">
                  <a:moveTo>
                    <a:pt x="0" y="0"/>
                  </a:moveTo>
                  <a:lnTo>
                    <a:pt x="598" y="0"/>
                  </a:lnTo>
                  <a:lnTo>
                    <a:pt x="598" y="99"/>
                  </a:lnTo>
                  <a:lnTo>
                    <a:pt x="0" y="9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3" name="Freeform 107"/>
            <p:cNvSpPr>
              <a:spLocks/>
            </p:cNvSpPr>
            <p:nvPr/>
          </p:nvSpPr>
          <p:spPr bwMode="auto">
            <a:xfrm>
              <a:off x="2962" y="4132"/>
              <a:ext cx="696" cy="65"/>
            </a:xfrm>
            <a:custGeom>
              <a:avLst/>
              <a:gdLst>
                <a:gd name="T0" fmla="*/ 17 w 633"/>
                <a:gd name="T1" fmla="*/ 0 h 93"/>
                <a:gd name="T2" fmla="*/ 633 w 633"/>
                <a:gd name="T3" fmla="*/ 0 h 93"/>
                <a:gd name="T4" fmla="*/ 633 w 633"/>
                <a:gd name="T5" fmla="*/ 93 h 93"/>
                <a:gd name="T6" fmla="*/ 0 w 633"/>
                <a:gd name="T7" fmla="*/ 93 h 93"/>
                <a:gd name="T8" fmla="*/ 17 w 633"/>
                <a:gd name="T9" fmla="*/ 0 h 93"/>
                <a:gd name="T10" fmla="*/ 17 w 633"/>
                <a:gd name="T11" fmla="*/ 0 h 93"/>
              </a:gdLst>
              <a:ahLst/>
              <a:cxnLst>
                <a:cxn ang="0">
                  <a:pos x="T0" y="T1"/>
                </a:cxn>
                <a:cxn ang="0">
                  <a:pos x="T2" y="T3"/>
                </a:cxn>
                <a:cxn ang="0">
                  <a:pos x="T4" y="T5"/>
                </a:cxn>
                <a:cxn ang="0">
                  <a:pos x="T6" y="T7"/>
                </a:cxn>
                <a:cxn ang="0">
                  <a:pos x="T8" y="T9"/>
                </a:cxn>
                <a:cxn ang="0">
                  <a:pos x="T10" y="T11"/>
                </a:cxn>
              </a:cxnLst>
              <a:rect l="0" t="0" r="r" b="b"/>
              <a:pathLst>
                <a:path w="633" h="93">
                  <a:moveTo>
                    <a:pt x="17" y="0"/>
                  </a:moveTo>
                  <a:lnTo>
                    <a:pt x="633" y="0"/>
                  </a:lnTo>
                  <a:lnTo>
                    <a:pt x="633" y="93"/>
                  </a:lnTo>
                  <a:lnTo>
                    <a:pt x="0" y="93"/>
                  </a:lnTo>
                  <a:lnTo>
                    <a:pt x="17" y="0"/>
                  </a:lnTo>
                  <a:lnTo>
                    <a:pt x="1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4" name="Freeform 108"/>
            <p:cNvSpPr>
              <a:spLocks/>
            </p:cNvSpPr>
            <p:nvPr/>
          </p:nvSpPr>
          <p:spPr bwMode="auto">
            <a:xfrm>
              <a:off x="3439" y="3112"/>
              <a:ext cx="452" cy="1085"/>
            </a:xfrm>
            <a:custGeom>
              <a:avLst/>
              <a:gdLst>
                <a:gd name="T0" fmla="*/ 0 w 411"/>
                <a:gd name="T1" fmla="*/ 831 h 1567"/>
                <a:gd name="T2" fmla="*/ 0 w 411"/>
                <a:gd name="T3" fmla="*/ 0 h 1567"/>
                <a:gd name="T4" fmla="*/ 411 w 411"/>
                <a:gd name="T5" fmla="*/ 0 h 1567"/>
                <a:gd name="T6" fmla="*/ 411 w 411"/>
                <a:gd name="T7" fmla="*/ 1567 h 1567"/>
                <a:gd name="T8" fmla="*/ 311 w 411"/>
                <a:gd name="T9" fmla="*/ 1567 h 1567"/>
                <a:gd name="T10" fmla="*/ 311 w 411"/>
                <a:gd name="T11" fmla="*/ 84 h 1567"/>
                <a:gd name="T12" fmla="*/ 75 w 411"/>
                <a:gd name="T13" fmla="*/ 84 h 1567"/>
                <a:gd name="T14" fmla="*/ 75 w 411"/>
                <a:gd name="T15" fmla="*/ 831 h 1567"/>
                <a:gd name="T16" fmla="*/ 0 w 411"/>
                <a:gd name="T17" fmla="*/ 831 h 1567"/>
                <a:gd name="T18" fmla="*/ 0 w 411"/>
                <a:gd name="T19" fmla="*/ 831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567">
                  <a:moveTo>
                    <a:pt x="0" y="831"/>
                  </a:moveTo>
                  <a:lnTo>
                    <a:pt x="0" y="0"/>
                  </a:lnTo>
                  <a:lnTo>
                    <a:pt x="411" y="0"/>
                  </a:lnTo>
                  <a:lnTo>
                    <a:pt x="411" y="1567"/>
                  </a:lnTo>
                  <a:lnTo>
                    <a:pt x="311" y="1567"/>
                  </a:lnTo>
                  <a:lnTo>
                    <a:pt x="311" y="84"/>
                  </a:lnTo>
                  <a:lnTo>
                    <a:pt x="75" y="84"/>
                  </a:lnTo>
                  <a:lnTo>
                    <a:pt x="75" y="831"/>
                  </a:lnTo>
                  <a:lnTo>
                    <a:pt x="0" y="831"/>
                  </a:lnTo>
                  <a:lnTo>
                    <a:pt x="0" y="8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5" name="Freeform 109"/>
            <p:cNvSpPr>
              <a:spLocks/>
            </p:cNvSpPr>
            <p:nvPr/>
          </p:nvSpPr>
          <p:spPr bwMode="auto">
            <a:xfrm>
              <a:off x="4074" y="3154"/>
              <a:ext cx="469" cy="30"/>
            </a:xfrm>
            <a:custGeom>
              <a:avLst/>
              <a:gdLst>
                <a:gd name="T0" fmla="*/ 0 w 426"/>
                <a:gd name="T1" fmla="*/ 0 h 46"/>
                <a:gd name="T2" fmla="*/ 426 w 426"/>
                <a:gd name="T3" fmla="*/ 0 h 46"/>
                <a:gd name="T4" fmla="*/ 426 w 426"/>
                <a:gd name="T5" fmla="*/ 46 h 46"/>
                <a:gd name="T6" fmla="*/ 25 w 426"/>
                <a:gd name="T7" fmla="*/ 46 h 46"/>
                <a:gd name="T8" fmla="*/ 0 w 426"/>
                <a:gd name="T9" fmla="*/ 0 h 46"/>
                <a:gd name="T10" fmla="*/ 0 w 426"/>
                <a:gd name="T11" fmla="*/ 0 h 46"/>
              </a:gdLst>
              <a:ahLst/>
              <a:cxnLst>
                <a:cxn ang="0">
                  <a:pos x="T0" y="T1"/>
                </a:cxn>
                <a:cxn ang="0">
                  <a:pos x="T2" y="T3"/>
                </a:cxn>
                <a:cxn ang="0">
                  <a:pos x="T4" y="T5"/>
                </a:cxn>
                <a:cxn ang="0">
                  <a:pos x="T6" y="T7"/>
                </a:cxn>
                <a:cxn ang="0">
                  <a:pos x="T8" y="T9"/>
                </a:cxn>
                <a:cxn ang="0">
                  <a:pos x="T10" y="T11"/>
                </a:cxn>
              </a:cxnLst>
              <a:rect l="0" t="0" r="r" b="b"/>
              <a:pathLst>
                <a:path w="426" h="46">
                  <a:moveTo>
                    <a:pt x="0" y="0"/>
                  </a:moveTo>
                  <a:lnTo>
                    <a:pt x="426" y="0"/>
                  </a:lnTo>
                  <a:lnTo>
                    <a:pt x="426" y="46"/>
                  </a:lnTo>
                  <a:lnTo>
                    <a:pt x="25" y="4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6" name="Freeform 110"/>
            <p:cNvSpPr>
              <a:spLocks/>
            </p:cNvSpPr>
            <p:nvPr/>
          </p:nvSpPr>
          <p:spPr bwMode="auto">
            <a:xfrm>
              <a:off x="4138" y="3222"/>
              <a:ext cx="376" cy="36"/>
            </a:xfrm>
            <a:custGeom>
              <a:avLst/>
              <a:gdLst>
                <a:gd name="T0" fmla="*/ 0 w 342"/>
                <a:gd name="T1" fmla="*/ 0 h 52"/>
                <a:gd name="T2" fmla="*/ 342 w 342"/>
                <a:gd name="T3" fmla="*/ 0 h 52"/>
                <a:gd name="T4" fmla="*/ 287 w 342"/>
                <a:gd name="T5" fmla="*/ 52 h 52"/>
                <a:gd name="T6" fmla="*/ 42 w 342"/>
                <a:gd name="T7" fmla="*/ 52 h 52"/>
                <a:gd name="T8" fmla="*/ 0 w 342"/>
                <a:gd name="T9" fmla="*/ 0 h 52"/>
                <a:gd name="T10" fmla="*/ 0 w 342"/>
                <a:gd name="T11" fmla="*/ 0 h 52"/>
              </a:gdLst>
              <a:ahLst/>
              <a:cxnLst>
                <a:cxn ang="0">
                  <a:pos x="T0" y="T1"/>
                </a:cxn>
                <a:cxn ang="0">
                  <a:pos x="T2" y="T3"/>
                </a:cxn>
                <a:cxn ang="0">
                  <a:pos x="T4" y="T5"/>
                </a:cxn>
                <a:cxn ang="0">
                  <a:pos x="T6" y="T7"/>
                </a:cxn>
                <a:cxn ang="0">
                  <a:pos x="T8" y="T9"/>
                </a:cxn>
                <a:cxn ang="0">
                  <a:pos x="T10" y="T11"/>
                </a:cxn>
              </a:cxnLst>
              <a:rect l="0" t="0" r="r" b="b"/>
              <a:pathLst>
                <a:path w="342" h="52">
                  <a:moveTo>
                    <a:pt x="0" y="0"/>
                  </a:moveTo>
                  <a:lnTo>
                    <a:pt x="342" y="0"/>
                  </a:lnTo>
                  <a:lnTo>
                    <a:pt x="287" y="52"/>
                  </a:lnTo>
                  <a:lnTo>
                    <a:pt x="42" y="5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7" name="Freeform 111"/>
            <p:cNvSpPr>
              <a:spLocks/>
            </p:cNvSpPr>
            <p:nvPr/>
          </p:nvSpPr>
          <p:spPr bwMode="auto">
            <a:xfrm>
              <a:off x="4155" y="3417"/>
              <a:ext cx="94" cy="88"/>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8" name="Freeform 112"/>
            <p:cNvSpPr>
              <a:spLocks/>
            </p:cNvSpPr>
            <p:nvPr/>
          </p:nvSpPr>
          <p:spPr bwMode="auto">
            <a:xfrm>
              <a:off x="4298" y="3417"/>
              <a:ext cx="92"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29" name="Freeform 113"/>
            <p:cNvSpPr>
              <a:spLocks/>
            </p:cNvSpPr>
            <p:nvPr/>
          </p:nvSpPr>
          <p:spPr bwMode="auto">
            <a:xfrm>
              <a:off x="4438" y="3417"/>
              <a:ext cx="93"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0" name="Freeform 114"/>
            <p:cNvSpPr>
              <a:spLocks/>
            </p:cNvSpPr>
            <p:nvPr/>
          </p:nvSpPr>
          <p:spPr bwMode="auto">
            <a:xfrm>
              <a:off x="4150"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1" name="Freeform 115"/>
            <p:cNvSpPr>
              <a:spLocks/>
            </p:cNvSpPr>
            <p:nvPr/>
          </p:nvSpPr>
          <p:spPr bwMode="auto">
            <a:xfrm>
              <a:off x="4291"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2" name="Freeform 116"/>
            <p:cNvSpPr>
              <a:spLocks/>
            </p:cNvSpPr>
            <p:nvPr/>
          </p:nvSpPr>
          <p:spPr bwMode="auto">
            <a:xfrm>
              <a:off x="4434" y="355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3" name="Freeform 117"/>
            <p:cNvSpPr>
              <a:spLocks/>
            </p:cNvSpPr>
            <p:nvPr/>
          </p:nvSpPr>
          <p:spPr bwMode="auto">
            <a:xfrm>
              <a:off x="4155" y="3689"/>
              <a:ext cx="94" cy="89"/>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4" name="Freeform 118"/>
            <p:cNvSpPr>
              <a:spLocks/>
            </p:cNvSpPr>
            <p:nvPr/>
          </p:nvSpPr>
          <p:spPr bwMode="auto">
            <a:xfrm>
              <a:off x="4298" y="3689"/>
              <a:ext cx="92" cy="89"/>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5" name="Freeform 119"/>
            <p:cNvSpPr>
              <a:spLocks/>
            </p:cNvSpPr>
            <p:nvPr/>
          </p:nvSpPr>
          <p:spPr bwMode="auto">
            <a:xfrm>
              <a:off x="4438" y="3689"/>
              <a:ext cx="93"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6" name="Freeform 120"/>
            <p:cNvSpPr>
              <a:spLocks/>
            </p:cNvSpPr>
            <p:nvPr/>
          </p:nvSpPr>
          <p:spPr bwMode="auto">
            <a:xfrm>
              <a:off x="4155" y="3819"/>
              <a:ext cx="94" cy="89"/>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7" name="Freeform 121"/>
            <p:cNvSpPr>
              <a:spLocks/>
            </p:cNvSpPr>
            <p:nvPr/>
          </p:nvSpPr>
          <p:spPr bwMode="auto">
            <a:xfrm>
              <a:off x="4298" y="3819"/>
              <a:ext cx="92"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8" name="Freeform 122"/>
            <p:cNvSpPr>
              <a:spLocks/>
            </p:cNvSpPr>
            <p:nvPr/>
          </p:nvSpPr>
          <p:spPr bwMode="auto">
            <a:xfrm>
              <a:off x="4438" y="3819"/>
              <a:ext cx="93"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39" name="Freeform 123"/>
            <p:cNvSpPr>
              <a:spLocks/>
            </p:cNvSpPr>
            <p:nvPr/>
          </p:nvSpPr>
          <p:spPr bwMode="auto">
            <a:xfrm>
              <a:off x="4155" y="3967"/>
              <a:ext cx="94" cy="90"/>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0" name="Freeform 124"/>
            <p:cNvSpPr>
              <a:spLocks/>
            </p:cNvSpPr>
            <p:nvPr/>
          </p:nvSpPr>
          <p:spPr bwMode="auto">
            <a:xfrm>
              <a:off x="4298" y="3967"/>
              <a:ext cx="92"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1" name="Freeform 125"/>
            <p:cNvSpPr>
              <a:spLocks/>
            </p:cNvSpPr>
            <p:nvPr/>
          </p:nvSpPr>
          <p:spPr bwMode="auto">
            <a:xfrm>
              <a:off x="4438" y="3967"/>
              <a:ext cx="93"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2" name="Freeform 126"/>
            <p:cNvSpPr>
              <a:spLocks/>
            </p:cNvSpPr>
            <p:nvPr/>
          </p:nvSpPr>
          <p:spPr bwMode="auto">
            <a:xfrm>
              <a:off x="4155" y="4107"/>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3" name="Freeform 127"/>
            <p:cNvSpPr>
              <a:spLocks/>
            </p:cNvSpPr>
            <p:nvPr/>
          </p:nvSpPr>
          <p:spPr bwMode="auto">
            <a:xfrm>
              <a:off x="4298" y="4107"/>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4" name="Freeform 128"/>
            <p:cNvSpPr>
              <a:spLocks/>
            </p:cNvSpPr>
            <p:nvPr/>
          </p:nvSpPr>
          <p:spPr bwMode="auto">
            <a:xfrm>
              <a:off x="4438" y="4107"/>
              <a:ext cx="93"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5" name="Freeform 129"/>
            <p:cNvSpPr>
              <a:spLocks/>
            </p:cNvSpPr>
            <p:nvPr/>
          </p:nvSpPr>
          <p:spPr bwMode="auto">
            <a:xfrm>
              <a:off x="2511" y="2866"/>
              <a:ext cx="746" cy="1331"/>
            </a:xfrm>
            <a:custGeom>
              <a:avLst/>
              <a:gdLst>
                <a:gd name="T0" fmla="*/ 679 w 679"/>
                <a:gd name="T1" fmla="*/ 1192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1 w 679"/>
                <a:gd name="T13" fmla="*/ 89 h 1922"/>
                <a:gd name="T14" fmla="*/ 591 w 679"/>
                <a:gd name="T15" fmla="*/ 1186 h 1922"/>
                <a:gd name="T16" fmla="*/ 679 w 679"/>
                <a:gd name="T17" fmla="*/ 1192 h 1922"/>
                <a:gd name="T18" fmla="*/ 679 w 679"/>
                <a:gd name="T19" fmla="*/ 1192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2"/>
                  </a:moveTo>
                  <a:lnTo>
                    <a:pt x="679" y="0"/>
                  </a:lnTo>
                  <a:lnTo>
                    <a:pt x="0" y="0"/>
                  </a:lnTo>
                  <a:lnTo>
                    <a:pt x="0" y="1922"/>
                  </a:lnTo>
                  <a:lnTo>
                    <a:pt x="106" y="1922"/>
                  </a:lnTo>
                  <a:lnTo>
                    <a:pt x="106" y="89"/>
                  </a:lnTo>
                  <a:lnTo>
                    <a:pt x="591" y="89"/>
                  </a:lnTo>
                  <a:lnTo>
                    <a:pt x="591" y="1186"/>
                  </a:lnTo>
                  <a:lnTo>
                    <a:pt x="679" y="1192"/>
                  </a:lnTo>
                  <a:lnTo>
                    <a:pt x="679" y="11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6" name="Freeform 130"/>
            <p:cNvSpPr>
              <a:spLocks/>
            </p:cNvSpPr>
            <p:nvPr/>
          </p:nvSpPr>
          <p:spPr bwMode="auto">
            <a:xfrm>
              <a:off x="2945" y="2892"/>
              <a:ext cx="119" cy="796"/>
            </a:xfrm>
            <a:custGeom>
              <a:avLst/>
              <a:gdLst>
                <a:gd name="T0" fmla="*/ 0 w 108"/>
                <a:gd name="T1" fmla="*/ 0 h 1148"/>
                <a:gd name="T2" fmla="*/ 0 w 108"/>
                <a:gd name="T3" fmla="*/ 1148 h 1148"/>
                <a:gd name="T4" fmla="*/ 108 w 108"/>
                <a:gd name="T5" fmla="*/ 1148 h 1148"/>
                <a:gd name="T6" fmla="*/ 108 w 108"/>
                <a:gd name="T7" fmla="*/ 4 h 1148"/>
                <a:gd name="T8" fmla="*/ 0 w 108"/>
                <a:gd name="T9" fmla="*/ 0 h 1148"/>
                <a:gd name="T10" fmla="*/ 0 w 108"/>
                <a:gd name="T11" fmla="*/ 0 h 1148"/>
              </a:gdLst>
              <a:ahLst/>
              <a:cxnLst>
                <a:cxn ang="0">
                  <a:pos x="T0" y="T1"/>
                </a:cxn>
                <a:cxn ang="0">
                  <a:pos x="T2" y="T3"/>
                </a:cxn>
                <a:cxn ang="0">
                  <a:pos x="T4" y="T5"/>
                </a:cxn>
                <a:cxn ang="0">
                  <a:pos x="T6" y="T7"/>
                </a:cxn>
                <a:cxn ang="0">
                  <a:pos x="T8" y="T9"/>
                </a:cxn>
                <a:cxn ang="0">
                  <a:pos x="T10" y="T11"/>
                </a:cxn>
              </a:cxnLst>
              <a:rect l="0" t="0" r="r" b="b"/>
              <a:pathLst>
                <a:path w="108" h="1148">
                  <a:moveTo>
                    <a:pt x="0" y="0"/>
                  </a:moveTo>
                  <a:lnTo>
                    <a:pt x="0" y="1148"/>
                  </a:lnTo>
                  <a:lnTo>
                    <a:pt x="108" y="1148"/>
                  </a:lnTo>
                  <a:lnTo>
                    <a:pt x="108" y="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7" name="Freeform 131"/>
            <p:cNvSpPr>
              <a:spLocks/>
            </p:cNvSpPr>
            <p:nvPr/>
          </p:nvSpPr>
          <p:spPr bwMode="auto">
            <a:xfrm>
              <a:off x="859" y="3105"/>
              <a:ext cx="1236" cy="1092"/>
            </a:xfrm>
            <a:custGeom>
              <a:avLst/>
              <a:gdLst>
                <a:gd name="T0" fmla="*/ 0 w 1124"/>
                <a:gd name="T1" fmla="*/ 0 h 1576"/>
                <a:gd name="T2" fmla="*/ 1124 w 1124"/>
                <a:gd name="T3" fmla="*/ 4 h 1576"/>
                <a:gd name="T4" fmla="*/ 1124 w 1124"/>
                <a:gd name="T5" fmla="*/ 521 h 1576"/>
                <a:gd name="T6" fmla="*/ 1027 w 1124"/>
                <a:gd name="T7" fmla="*/ 517 h 1576"/>
                <a:gd name="T8" fmla="*/ 1027 w 1124"/>
                <a:gd name="T9" fmla="*/ 76 h 1576"/>
                <a:gd name="T10" fmla="*/ 118 w 1124"/>
                <a:gd name="T11" fmla="*/ 76 h 1576"/>
                <a:gd name="T12" fmla="*/ 118 w 1124"/>
                <a:gd name="T13" fmla="*/ 1576 h 1576"/>
                <a:gd name="T14" fmla="*/ 4 w 1124"/>
                <a:gd name="T15" fmla="*/ 1576 h 1576"/>
                <a:gd name="T16" fmla="*/ 0 w 1124"/>
                <a:gd name="T17" fmla="*/ 0 h 1576"/>
                <a:gd name="T18" fmla="*/ 0 w 1124"/>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576">
                  <a:moveTo>
                    <a:pt x="0" y="0"/>
                  </a:moveTo>
                  <a:lnTo>
                    <a:pt x="1124" y="4"/>
                  </a:lnTo>
                  <a:lnTo>
                    <a:pt x="1124" y="521"/>
                  </a:lnTo>
                  <a:lnTo>
                    <a:pt x="1027" y="517"/>
                  </a:lnTo>
                  <a:lnTo>
                    <a:pt x="1027" y="76"/>
                  </a:lnTo>
                  <a:lnTo>
                    <a:pt x="118" y="76"/>
                  </a:lnTo>
                  <a:lnTo>
                    <a:pt x="118" y="1576"/>
                  </a:lnTo>
                  <a:lnTo>
                    <a:pt x="4" y="15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8" name="Freeform 132"/>
            <p:cNvSpPr>
              <a:spLocks/>
            </p:cNvSpPr>
            <p:nvPr/>
          </p:nvSpPr>
          <p:spPr bwMode="auto">
            <a:xfrm>
              <a:off x="918" y="3217"/>
              <a:ext cx="1098" cy="54"/>
            </a:xfrm>
            <a:custGeom>
              <a:avLst/>
              <a:gdLst>
                <a:gd name="T0" fmla="*/ 0 w 998"/>
                <a:gd name="T1" fmla="*/ 0 h 77"/>
                <a:gd name="T2" fmla="*/ 998 w 998"/>
                <a:gd name="T3" fmla="*/ 0 h 77"/>
                <a:gd name="T4" fmla="*/ 998 w 998"/>
                <a:gd name="T5" fmla="*/ 77 h 77"/>
                <a:gd name="T6" fmla="*/ 0 w 998"/>
                <a:gd name="T7" fmla="*/ 77 h 77"/>
                <a:gd name="T8" fmla="*/ 0 w 998"/>
                <a:gd name="T9" fmla="*/ 0 h 77"/>
                <a:gd name="T10" fmla="*/ 0 w 998"/>
                <a:gd name="T11" fmla="*/ 0 h 77"/>
              </a:gdLst>
              <a:ahLst/>
              <a:cxnLst>
                <a:cxn ang="0">
                  <a:pos x="T0" y="T1"/>
                </a:cxn>
                <a:cxn ang="0">
                  <a:pos x="T2" y="T3"/>
                </a:cxn>
                <a:cxn ang="0">
                  <a:pos x="T4" y="T5"/>
                </a:cxn>
                <a:cxn ang="0">
                  <a:pos x="T6" y="T7"/>
                </a:cxn>
                <a:cxn ang="0">
                  <a:pos x="T8" y="T9"/>
                </a:cxn>
                <a:cxn ang="0">
                  <a:pos x="T10" y="T11"/>
                </a:cxn>
              </a:cxnLst>
              <a:rect l="0" t="0" r="r" b="b"/>
              <a:pathLst>
                <a:path w="998" h="77">
                  <a:moveTo>
                    <a:pt x="0" y="0"/>
                  </a:moveTo>
                  <a:lnTo>
                    <a:pt x="998" y="0"/>
                  </a:lnTo>
                  <a:lnTo>
                    <a:pt x="998" y="77"/>
                  </a:lnTo>
                  <a:lnTo>
                    <a:pt x="0" y="77"/>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49" name="Freeform 133"/>
            <p:cNvSpPr>
              <a:spLocks/>
            </p:cNvSpPr>
            <p:nvPr/>
          </p:nvSpPr>
          <p:spPr bwMode="auto">
            <a:xfrm>
              <a:off x="924" y="3317"/>
              <a:ext cx="1101" cy="53"/>
            </a:xfrm>
            <a:custGeom>
              <a:avLst/>
              <a:gdLst>
                <a:gd name="T0" fmla="*/ 0 w 1001"/>
                <a:gd name="T1" fmla="*/ 0 h 76"/>
                <a:gd name="T2" fmla="*/ 1001 w 1001"/>
                <a:gd name="T3" fmla="*/ 0 h 76"/>
                <a:gd name="T4" fmla="*/ 1001 w 1001"/>
                <a:gd name="T5" fmla="*/ 76 h 76"/>
                <a:gd name="T6" fmla="*/ 0 w 1001"/>
                <a:gd name="T7" fmla="*/ 76 h 76"/>
                <a:gd name="T8" fmla="*/ 0 w 1001"/>
                <a:gd name="T9" fmla="*/ 0 h 76"/>
                <a:gd name="T10" fmla="*/ 0 w 1001"/>
                <a:gd name="T11" fmla="*/ 0 h 76"/>
              </a:gdLst>
              <a:ahLst/>
              <a:cxnLst>
                <a:cxn ang="0">
                  <a:pos x="T0" y="T1"/>
                </a:cxn>
                <a:cxn ang="0">
                  <a:pos x="T2" y="T3"/>
                </a:cxn>
                <a:cxn ang="0">
                  <a:pos x="T4" y="T5"/>
                </a:cxn>
                <a:cxn ang="0">
                  <a:pos x="T6" y="T7"/>
                </a:cxn>
                <a:cxn ang="0">
                  <a:pos x="T8" y="T9"/>
                </a:cxn>
                <a:cxn ang="0">
                  <a:pos x="T10" y="T11"/>
                </a:cxn>
              </a:cxnLst>
              <a:rect l="0" t="0" r="r" b="b"/>
              <a:pathLst>
                <a:path w="1001" h="76">
                  <a:moveTo>
                    <a:pt x="0" y="0"/>
                  </a:moveTo>
                  <a:lnTo>
                    <a:pt x="1001" y="0"/>
                  </a:lnTo>
                  <a:lnTo>
                    <a:pt x="1001" y="76"/>
                  </a:lnTo>
                  <a:lnTo>
                    <a:pt x="0" y="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0" name="Freeform 134"/>
            <p:cNvSpPr>
              <a:spLocks/>
            </p:cNvSpPr>
            <p:nvPr/>
          </p:nvSpPr>
          <p:spPr bwMode="auto">
            <a:xfrm>
              <a:off x="931" y="3414"/>
              <a:ext cx="1097" cy="54"/>
            </a:xfrm>
            <a:custGeom>
              <a:avLst/>
              <a:gdLst>
                <a:gd name="T0" fmla="*/ 0 w 997"/>
                <a:gd name="T1" fmla="*/ 0 h 78"/>
                <a:gd name="T2" fmla="*/ 997 w 997"/>
                <a:gd name="T3" fmla="*/ 0 h 78"/>
                <a:gd name="T4" fmla="*/ 997 w 997"/>
                <a:gd name="T5" fmla="*/ 78 h 78"/>
                <a:gd name="T6" fmla="*/ 0 w 997"/>
                <a:gd name="T7" fmla="*/ 78 h 78"/>
                <a:gd name="T8" fmla="*/ 0 w 997"/>
                <a:gd name="T9" fmla="*/ 0 h 78"/>
                <a:gd name="T10" fmla="*/ 0 w 997"/>
                <a:gd name="T11" fmla="*/ 0 h 78"/>
              </a:gdLst>
              <a:ahLst/>
              <a:cxnLst>
                <a:cxn ang="0">
                  <a:pos x="T0" y="T1"/>
                </a:cxn>
                <a:cxn ang="0">
                  <a:pos x="T2" y="T3"/>
                </a:cxn>
                <a:cxn ang="0">
                  <a:pos x="T4" y="T5"/>
                </a:cxn>
                <a:cxn ang="0">
                  <a:pos x="T6" y="T7"/>
                </a:cxn>
                <a:cxn ang="0">
                  <a:pos x="T8" y="T9"/>
                </a:cxn>
                <a:cxn ang="0">
                  <a:pos x="T10" y="T11"/>
                </a:cxn>
              </a:cxnLst>
              <a:rect l="0" t="0" r="r" b="b"/>
              <a:pathLst>
                <a:path w="997" h="78">
                  <a:moveTo>
                    <a:pt x="0" y="0"/>
                  </a:moveTo>
                  <a:lnTo>
                    <a:pt x="997" y="0"/>
                  </a:lnTo>
                  <a:lnTo>
                    <a:pt x="997" y="78"/>
                  </a:lnTo>
                  <a:lnTo>
                    <a:pt x="0" y="7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1" name="Freeform 135"/>
            <p:cNvSpPr>
              <a:spLocks/>
            </p:cNvSpPr>
            <p:nvPr/>
          </p:nvSpPr>
          <p:spPr bwMode="auto">
            <a:xfrm>
              <a:off x="2221" y="3475"/>
              <a:ext cx="224" cy="722"/>
            </a:xfrm>
            <a:custGeom>
              <a:avLst/>
              <a:gdLst>
                <a:gd name="T0" fmla="*/ 0 w 203"/>
                <a:gd name="T1" fmla="*/ 1044 h 1044"/>
                <a:gd name="T2" fmla="*/ 203 w 203"/>
                <a:gd name="T3" fmla="*/ 1044 h 1044"/>
                <a:gd name="T4" fmla="*/ 203 w 203"/>
                <a:gd name="T5" fmla="*/ 0 h 1044"/>
                <a:gd name="T6" fmla="*/ 0 w 203"/>
                <a:gd name="T7" fmla="*/ 0 h 1044"/>
                <a:gd name="T8" fmla="*/ 0 w 203"/>
                <a:gd name="T9" fmla="*/ 1044 h 1044"/>
                <a:gd name="T10" fmla="*/ 0 w 203"/>
                <a:gd name="T11" fmla="*/ 1044 h 1044"/>
              </a:gdLst>
              <a:ahLst/>
              <a:cxnLst>
                <a:cxn ang="0">
                  <a:pos x="T0" y="T1"/>
                </a:cxn>
                <a:cxn ang="0">
                  <a:pos x="T2" y="T3"/>
                </a:cxn>
                <a:cxn ang="0">
                  <a:pos x="T4" y="T5"/>
                </a:cxn>
                <a:cxn ang="0">
                  <a:pos x="T6" y="T7"/>
                </a:cxn>
                <a:cxn ang="0">
                  <a:pos x="T8" y="T9"/>
                </a:cxn>
                <a:cxn ang="0">
                  <a:pos x="T10" y="T11"/>
                </a:cxn>
              </a:cxnLst>
              <a:rect l="0" t="0" r="r" b="b"/>
              <a:pathLst>
                <a:path w="203" h="1044">
                  <a:moveTo>
                    <a:pt x="0" y="1044"/>
                  </a:moveTo>
                  <a:lnTo>
                    <a:pt x="203" y="1044"/>
                  </a:lnTo>
                  <a:lnTo>
                    <a:pt x="203" y="0"/>
                  </a:lnTo>
                  <a:lnTo>
                    <a:pt x="0" y="0"/>
                  </a:lnTo>
                  <a:lnTo>
                    <a:pt x="0" y="1044"/>
                  </a:lnTo>
                  <a:lnTo>
                    <a:pt x="0" y="10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2" name="Freeform 136"/>
            <p:cNvSpPr>
              <a:spLocks/>
            </p:cNvSpPr>
            <p:nvPr/>
          </p:nvSpPr>
          <p:spPr bwMode="auto">
            <a:xfrm>
              <a:off x="2034" y="3526"/>
              <a:ext cx="88" cy="86"/>
            </a:xfrm>
            <a:custGeom>
              <a:avLst/>
              <a:gdLst>
                <a:gd name="T0" fmla="*/ 0 w 80"/>
                <a:gd name="T1" fmla="*/ 124 h 124"/>
                <a:gd name="T2" fmla="*/ 80 w 80"/>
                <a:gd name="T3" fmla="*/ 124 h 124"/>
                <a:gd name="T4" fmla="*/ 80 w 80"/>
                <a:gd name="T5" fmla="*/ 0 h 124"/>
                <a:gd name="T6" fmla="*/ 0 w 80"/>
                <a:gd name="T7" fmla="*/ 0 h 124"/>
                <a:gd name="T8" fmla="*/ 0 w 80"/>
                <a:gd name="T9" fmla="*/ 124 h 124"/>
                <a:gd name="T10" fmla="*/ 0 w 80"/>
                <a:gd name="T11" fmla="*/ 124 h 124"/>
              </a:gdLst>
              <a:ahLst/>
              <a:cxnLst>
                <a:cxn ang="0">
                  <a:pos x="T0" y="T1"/>
                </a:cxn>
                <a:cxn ang="0">
                  <a:pos x="T2" y="T3"/>
                </a:cxn>
                <a:cxn ang="0">
                  <a:pos x="T4" y="T5"/>
                </a:cxn>
                <a:cxn ang="0">
                  <a:pos x="T6" y="T7"/>
                </a:cxn>
                <a:cxn ang="0">
                  <a:pos x="T8" y="T9"/>
                </a:cxn>
                <a:cxn ang="0">
                  <a:pos x="T10" y="T11"/>
                </a:cxn>
              </a:cxnLst>
              <a:rect l="0" t="0" r="r" b="b"/>
              <a:pathLst>
                <a:path w="80" h="124">
                  <a:moveTo>
                    <a:pt x="0" y="124"/>
                  </a:moveTo>
                  <a:lnTo>
                    <a:pt x="80" y="124"/>
                  </a:lnTo>
                  <a:lnTo>
                    <a:pt x="80" y="0"/>
                  </a:lnTo>
                  <a:lnTo>
                    <a:pt x="0" y="0"/>
                  </a:lnTo>
                  <a:lnTo>
                    <a:pt x="0" y="124"/>
                  </a:lnTo>
                  <a:lnTo>
                    <a:pt x="0" y="1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3" name="Freeform 137"/>
            <p:cNvSpPr>
              <a:spLocks/>
            </p:cNvSpPr>
            <p:nvPr/>
          </p:nvSpPr>
          <p:spPr bwMode="auto">
            <a:xfrm>
              <a:off x="2034" y="3670"/>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4" name="Freeform 138"/>
            <p:cNvSpPr>
              <a:spLocks/>
            </p:cNvSpPr>
            <p:nvPr/>
          </p:nvSpPr>
          <p:spPr bwMode="auto">
            <a:xfrm>
              <a:off x="2034"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5" name="Freeform 139"/>
            <p:cNvSpPr>
              <a:spLocks/>
            </p:cNvSpPr>
            <p:nvPr/>
          </p:nvSpPr>
          <p:spPr bwMode="auto">
            <a:xfrm>
              <a:off x="1851" y="4111"/>
              <a:ext cx="91" cy="86"/>
            </a:xfrm>
            <a:custGeom>
              <a:avLst/>
              <a:gdLst>
                <a:gd name="T0" fmla="*/ 0 w 83"/>
                <a:gd name="T1" fmla="*/ 123 h 123"/>
                <a:gd name="T2" fmla="*/ 83 w 83"/>
                <a:gd name="T3" fmla="*/ 123 h 123"/>
                <a:gd name="T4" fmla="*/ 83 w 83"/>
                <a:gd name="T5" fmla="*/ 0 h 123"/>
                <a:gd name="T6" fmla="*/ 0 w 83"/>
                <a:gd name="T7" fmla="*/ 0 h 123"/>
                <a:gd name="T8" fmla="*/ 0 w 83"/>
                <a:gd name="T9" fmla="*/ 123 h 123"/>
                <a:gd name="T10" fmla="*/ 0 w 83"/>
                <a:gd name="T11" fmla="*/ 123 h 123"/>
              </a:gdLst>
              <a:ahLst/>
              <a:cxnLst>
                <a:cxn ang="0">
                  <a:pos x="T0" y="T1"/>
                </a:cxn>
                <a:cxn ang="0">
                  <a:pos x="T2" y="T3"/>
                </a:cxn>
                <a:cxn ang="0">
                  <a:pos x="T4" y="T5"/>
                </a:cxn>
                <a:cxn ang="0">
                  <a:pos x="T6" y="T7"/>
                </a:cxn>
                <a:cxn ang="0">
                  <a:pos x="T8" y="T9"/>
                </a:cxn>
                <a:cxn ang="0">
                  <a:pos x="T10" y="T11"/>
                </a:cxn>
              </a:cxnLst>
              <a:rect l="0" t="0" r="r" b="b"/>
              <a:pathLst>
                <a:path w="83" h="123">
                  <a:moveTo>
                    <a:pt x="0" y="123"/>
                  </a:moveTo>
                  <a:lnTo>
                    <a:pt x="83" y="123"/>
                  </a:lnTo>
                  <a:lnTo>
                    <a:pt x="83"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6" name="Freeform 140"/>
            <p:cNvSpPr>
              <a:spLocks/>
            </p:cNvSpPr>
            <p:nvPr/>
          </p:nvSpPr>
          <p:spPr bwMode="auto">
            <a:xfrm>
              <a:off x="1661" y="4111"/>
              <a:ext cx="85" cy="86"/>
            </a:xfrm>
            <a:custGeom>
              <a:avLst/>
              <a:gdLst>
                <a:gd name="T0" fmla="*/ 0 w 78"/>
                <a:gd name="T1" fmla="*/ 123 h 123"/>
                <a:gd name="T2" fmla="*/ 78 w 78"/>
                <a:gd name="T3" fmla="*/ 123 h 123"/>
                <a:gd name="T4" fmla="*/ 78 w 78"/>
                <a:gd name="T5" fmla="*/ 0 h 123"/>
                <a:gd name="T6" fmla="*/ 0 w 78"/>
                <a:gd name="T7" fmla="*/ 0 h 123"/>
                <a:gd name="T8" fmla="*/ 0 w 78"/>
                <a:gd name="T9" fmla="*/ 123 h 123"/>
                <a:gd name="T10" fmla="*/ 0 w 78"/>
                <a:gd name="T11" fmla="*/ 123 h 123"/>
              </a:gdLst>
              <a:ahLst/>
              <a:cxnLst>
                <a:cxn ang="0">
                  <a:pos x="T0" y="T1"/>
                </a:cxn>
                <a:cxn ang="0">
                  <a:pos x="T2" y="T3"/>
                </a:cxn>
                <a:cxn ang="0">
                  <a:pos x="T4" y="T5"/>
                </a:cxn>
                <a:cxn ang="0">
                  <a:pos x="T6" y="T7"/>
                </a:cxn>
                <a:cxn ang="0">
                  <a:pos x="T8" y="T9"/>
                </a:cxn>
                <a:cxn ang="0">
                  <a:pos x="T10" y="T11"/>
                </a:cxn>
              </a:cxnLst>
              <a:rect l="0" t="0" r="r" b="b"/>
              <a:pathLst>
                <a:path w="78" h="123">
                  <a:moveTo>
                    <a:pt x="0" y="123"/>
                  </a:moveTo>
                  <a:lnTo>
                    <a:pt x="78" y="123"/>
                  </a:lnTo>
                  <a:lnTo>
                    <a:pt x="78"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7" name="Freeform 141"/>
            <p:cNvSpPr>
              <a:spLocks/>
            </p:cNvSpPr>
            <p:nvPr/>
          </p:nvSpPr>
          <p:spPr bwMode="auto">
            <a:xfrm>
              <a:off x="1459"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8" name="Freeform 142"/>
            <p:cNvSpPr>
              <a:spLocks/>
            </p:cNvSpPr>
            <p:nvPr/>
          </p:nvSpPr>
          <p:spPr bwMode="auto">
            <a:xfrm>
              <a:off x="1271"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59" name="Freeform 143"/>
            <p:cNvSpPr>
              <a:spLocks/>
            </p:cNvSpPr>
            <p:nvPr/>
          </p:nvSpPr>
          <p:spPr bwMode="auto">
            <a:xfrm>
              <a:off x="1072"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0" name="Freeform 144"/>
            <p:cNvSpPr>
              <a:spLocks/>
            </p:cNvSpPr>
            <p:nvPr/>
          </p:nvSpPr>
          <p:spPr bwMode="auto">
            <a:xfrm>
              <a:off x="2034"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1" name="Freeform 145"/>
            <p:cNvSpPr>
              <a:spLocks/>
            </p:cNvSpPr>
            <p:nvPr/>
          </p:nvSpPr>
          <p:spPr bwMode="auto">
            <a:xfrm>
              <a:off x="1851" y="3973"/>
              <a:ext cx="91" cy="87"/>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2" name="Freeform 146"/>
            <p:cNvSpPr>
              <a:spLocks/>
            </p:cNvSpPr>
            <p:nvPr/>
          </p:nvSpPr>
          <p:spPr bwMode="auto">
            <a:xfrm>
              <a:off x="1661" y="3973"/>
              <a:ext cx="85" cy="87"/>
            </a:xfrm>
            <a:custGeom>
              <a:avLst/>
              <a:gdLst>
                <a:gd name="T0" fmla="*/ 0 w 78"/>
                <a:gd name="T1" fmla="*/ 126 h 126"/>
                <a:gd name="T2" fmla="*/ 78 w 78"/>
                <a:gd name="T3" fmla="*/ 126 h 126"/>
                <a:gd name="T4" fmla="*/ 78 w 78"/>
                <a:gd name="T5" fmla="*/ 0 h 126"/>
                <a:gd name="T6" fmla="*/ 0 w 78"/>
                <a:gd name="T7" fmla="*/ 0 h 126"/>
                <a:gd name="T8" fmla="*/ 0 w 78"/>
                <a:gd name="T9" fmla="*/ 126 h 126"/>
                <a:gd name="T10" fmla="*/ 0 w 78"/>
                <a:gd name="T11" fmla="*/ 126 h 126"/>
              </a:gdLst>
              <a:ahLst/>
              <a:cxnLst>
                <a:cxn ang="0">
                  <a:pos x="T0" y="T1"/>
                </a:cxn>
                <a:cxn ang="0">
                  <a:pos x="T2" y="T3"/>
                </a:cxn>
                <a:cxn ang="0">
                  <a:pos x="T4" y="T5"/>
                </a:cxn>
                <a:cxn ang="0">
                  <a:pos x="T6" y="T7"/>
                </a:cxn>
                <a:cxn ang="0">
                  <a:pos x="T8" y="T9"/>
                </a:cxn>
                <a:cxn ang="0">
                  <a:pos x="T10" y="T11"/>
                </a:cxn>
              </a:cxnLst>
              <a:rect l="0" t="0" r="r" b="b"/>
              <a:pathLst>
                <a:path w="78" h="126">
                  <a:moveTo>
                    <a:pt x="0" y="126"/>
                  </a:moveTo>
                  <a:lnTo>
                    <a:pt x="78" y="126"/>
                  </a:lnTo>
                  <a:lnTo>
                    <a:pt x="78"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3" name="Freeform 147"/>
            <p:cNvSpPr>
              <a:spLocks/>
            </p:cNvSpPr>
            <p:nvPr/>
          </p:nvSpPr>
          <p:spPr bwMode="auto">
            <a:xfrm>
              <a:off x="1459"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4" name="Freeform 148"/>
            <p:cNvSpPr>
              <a:spLocks/>
            </p:cNvSpPr>
            <p:nvPr/>
          </p:nvSpPr>
          <p:spPr bwMode="auto">
            <a:xfrm>
              <a:off x="1271"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5" name="Freeform 149"/>
            <p:cNvSpPr>
              <a:spLocks/>
            </p:cNvSpPr>
            <p:nvPr/>
          </p:nvSpPr>
          <p:spPr bwMode="auto">
            <a:xfrm>
              <a:off x="1072"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6" name="Freeform 150"/>
            <p:cNvSpPr>
              <a:spLocks/>
            </p:cNvSpPr>
            <p:nvPr/>
          </p:nvSpPr>
          <p:spPr bwMode="auto">
            <a:xfrm>
              <a:off x="2034"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7" name="Freeform 151"/>
            <p:cNvSpPr>
              <a:spLocks/>
            </p:cNvSpPr>
            <p:nvPr/>
          </p:nvSpPr>
          <p:spPr bwMode="auto">
            <a:xfrm>
              <a:off x="1851" y="3828"/>
              <a:ext cx="91" cy="87"/>
            </a:xfrm>
            <a:custGeom>
              <a:avLst/>
              <a:gdLst>
                <a:gd name="T0" fmla="*/ 0 w 83"/>
                <a:gd name="T1" fmla="*/ 125 h 125"/>
                <a:gd name="T2" fmla="*/ 83 w 83"/>
                <a:gd name="T3" fmla="*/ 125 h 125"/>
                <a:gd name="T4" fmla="*/ 83 w 83"/>
                <a:gd name="T5" fmla="*/ 0 h 125"/>
                <a:gd name="T6" fmla="*/ 0 w 83"/>
                <a:gd name="T7" fmla="*/ 0 h 125"/>
                <a:gd name="T8" fmla="*/ 0 w 83"/>
                <a:gd name="T9" fmla="*/ 125 h 125"/>
                <a:gd name="T10" fmla="*/ 0 w 83"/>
                <a:gd name="T11" fmla="*/ 125 h 125"/>
              </a:gdLst>
              <a:ahLst/>
              <a:cxnLst>
                <a:cxn ang="0">
                  <a:pos x="T0" y="T1"/>
                </a:cxn>
                <a:cxn ang="0">
                  <a:pos x="T2" y="T3"/>
                </a:cxn>
                <a:cxn ang="0">
                  <a:pos x="T4" y="T5"/>
                </a:cxn>
                <a:cxn ang="0">
                  <a:pos x="T6" y="T7"/>
                </a:cxn>
                <a:cxn ang="0">
                  <a:pos x="T8" y="T9"/>
                </a:cxn>
                <a:cxn ang="0">
                  <a:pos x="T10" y="T11"/>
                </a:cxn>
              </a:cxnLst>
              <a:rect l="0" t="0" r="r" b="b"/>
              <a:pathLst>
                <a:path w="83" h="125">
                  <a:moveTo>
                    <a:pt x="0" y="125"/>
                  </a:moveTo>
                  <a:lnTo>
                    <a:pt x="83" y="125"/>
                  </a:lnTo>
                  <a:lnTo>
                    <a:pt x="83"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8" name="Freeform 152"/>
            <p:cNvSpPr>
              <a:spLocks/>
            </p:cNvSpPr>
            <p:nvPr/>
          </p:nvSpPr>
          <p:spPr bwMode="auto">
            <a:xfrm>
              <a:off x="1661" y="3828"/>
              <a:ext cx="85" cy="87"/>
            </a:xfrm>
            <a:custGeom>
              <a:avLst/>
              <a:gdLst>
                <a:gd name="T0" fmla="*/ 0 w 78"/>
                <a:gd name="T1" fmla="*/ 125 h 125"/>
                <a:gd name="T2" fmla="*/ 78 w 78"/>
                <a:gd name="T3" fmla="*/ 125 h 125"/>
                <a:gd name="T4" fmla="*/ 78 w 78"/>
                <a:gd name="T5" fmla="*/ 0 h 125"/>
                <a:gd name="T6" fmla="*/ 0 w 78"/>
                <a:gd name="T7" fmla="*/ 0 h 125"/>
                <a:gd name="T8" fmla="*/ 0 w 78"/>
                <a:gd name="T9" fmla="*/ 125 h 125"/>
                <a:gd name="T10" fmla="*/ 0 w 78"/>
                <a:gd name="T11" fmla="*/ 125 h 125"/>
              </a:gdLst>
              <a:ahLst/>
              <a:cxnLst>
                <a:cxn ang="0">
                  <a:pos x="T0" y="T1"/>
                </a:cxn>
                <a:cxn ang="0">
                  <a:pos x="T2" y="T3"/>
                </a:cxn>
                <a:cxn ang="0">
                  <a:pos x="T4" y="T5"/>
                </a:cxn>
                <a:cxn ang="0">
                  <a:pos x="T6" y="T7"/>
                </a:cxn>
                <a:cxn ang="0">
                  <a:pos x="T8" y="T9"/>
                </a:cxn>
                <a:cxn ang="0">
                  <a:pos x="T10" y="T11"/>
                </a:cxn>
              </a:cxnLst>
              <a:rect l="0" t="0" r="r" b="b"/>
              <a:pathLst>
                <a:path w="78" h="125">
                  <a:moveTo>
                    <a:pt x="0" y="125"/>
                  </a:moveTo>
                  <a:lnTo>
                    <a:pt x="78" y="125"/>
                  </a:lnTo>
                  <a:lnTo>
                    <a:pt x="78"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69" name="Freeform 153"/>
            <p:cNvSpPr>
              <a:spLocks/>
            </p:cNvSpPr>
            <p:nvPr/>
          </p:nvSpPr>
          <p:spPr bwMode="auto">
            <a:xfrm>
              <a:off x="1459"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0" name="Freeform 154"/>
            <p:cNvSpPr>
              <a:spLocks/>
            </p:cNvSpPr>
            <p:nvPr/>
          </p:nvSpPr>
          <p:spPr bwMode="auto">
            <a:xfrm>
              <a:off x="1271"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1" name="Freeform 155"/>
            <p:cNvSpPr>
              <a:spLocks/>
            </p:cNvSpPr>
            <p:nvPr/>
          </p:nvSpPr>
          <p:spPr bwMode="auto">
            <a:xfrm>
              <a:off x="1072"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2" name="Freeform 156"/>
            <p:cNvSpPr>
              <a:spLocks/>
            </p:cNvSpPr>
            <p:nvPr/>
          </p:nvSpPr>
          <p:spPr bwMode="auto">
            <a:xfrm>
              <a:off x="958" y="3518"/>
              <a:ext cx="813" cy="62"/>
            </a:xfrm>
            <a:custGeom>
              <a:avLst/>
              <a:gdLst>
                <a:gd name="T0" fmla="*/ 0 w 739"/>
                <a:gd name="T1" fmla="*/ 89 h 89"/>
                <a:gd name="T2" fmla="*/ 739 w 739"/>
                <a:gd name="T3" fmla="*/ 89 h 89"/>
                <a:gd name="T4" fmla="*/ 739 w 739"/>
                <a:gd name="T5" fmla="*/ 0 h 89"/>
                <a:gd name="T6" fmla="*/ 0 w 739"/>
                <a:gd name="T7" fmla="*/ 0 h 89"/>
                <a:gd name="T8" fmla="*/ 0 w 739"/>
                <a:gd name="T9" fmla="*/ 89 h 89"/>
                <a:gd name="T10" fmla="*/ 0 w 739"/>
                <a:gd name="T11" fmla="*/ 89 h 89"/>
              </a:gdLst>
              <a:ahLst/>
              <a:cxnLst>
                <a:cxn ang="0">
                  <a:pos x="T0" y="T1"/>
                </a:cxn>
                <a:cxn ang="0">
                  <a:pos x="T2" y="T3"/>
                </a:cxn>
                <a:cxn ang="0">
                  <a:pos x="T4" y="T5"/>
                </a:cxn>
                <a:cxn ang="0">
                  <a:pos x="T6" y="T7"/>
                </a:cxn>
                <a:cxn ang="0">
                  <a:pos x="T8" y="T9"/>
                </a:cxn>
                <a:cxn ang="0">
                  <a:pos x="T10" y="T11"/>
                </a:cxn>
              </a:cxnLst>
              <a:rect l="0" t="0" r="r" b="b"/>
              <a:pathLst>
                <a:path w="739" h="89">
                  <a:moveTo>
                    <a:pt x="0" y="89"/>
                  </a:moveTo>
                  <a:lnTo>
                    <a:pt x="739" y="89"/>
                  </a:lnTo>
                  <a:lnTo>
                    <a:pt x="739" y="0"/>
                  </a:lnTo>
                  <a:lnTo>
                    <a:pt x="0" y="0"/>
                  </a:lnTo>
                  <a:lnTo>
                    <a:pt x="0" y="89"/>
                  </a:lnTo>
                  <a:lnTo>
                    <a:pt x="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3" name="Freeform 157"/>
            <p:cNvSpPr>
              <a:spLocks/>
            </p:cNvSpPr>
            <p:nvPr/>
          </p:nvSpPr>
          <p:spPr bwMode="auto">
            <a:xfrm>
              <a:off x="941" y="3627"/>
              <a:ext cx="830" cy="57"/>
            </a:xfrm>
            <a:custGeom>
              <a:avLst/>
              <a:gdLst>
                <a:gd name="T0" fmla="*/ 0 w 754"/>
                <a:gd name="T1" fmla="*/ 82 h 82"/>
                <a:gd name="T2" fmla="*/ 754 w 754"/>
                <a:gd name="T3" fmla="*/ 82 h 82"/>
                <a:gd name="T4" fmla="*/ 754 w 754"/>
                <a:gd name="T5" fmla="*/ 0 h 82"/>
                <a:gd name="T6" fmla="*/ 0 w 754"/>
                <a:gd name="T7" fmla="*/ 0 h 82"/>
                <a:gd name="T8" fmla="*/ 0 w 754"/>
                <a:gd name="T9" fmla="*/ 82 h 82"/>
                <a:gd name="T10" fmla="*/ 0 w 754"/>
                <a:gd name="T11" fmla="*/ 82 h 82"/>
              </a:gdLst>
              <a:ahLst/>
              <a:cxnLst>
                <a:cxn ang="0">
                  <a:pos x="T0" y="T1"/>
                </a:cxn>
                <a:cxn ang="0">
                  <a:pos x="T2" y="T3"/>
                </a:cxn>
                <a:cxn ang="0">
                  <a:pos x="T4" y="T5"/>
                </a:cxn>
                <a:cxn ang="0">
                  <a:pos x="T6" y="T7"/>
                </a:cxn>
                <a:cxn ang="0">
                  <a:pos x="T8" y="T9"/>
                </a:cxn>
                <a:cxn ang="0">
                  <a:pos x="T10" y="T11"/>
                </a:cxn>
              </a:cxnLst>
              <a:rect l="0" t="0" r="r" b="b"/>
              <a:pathLst>
                <a:path w="754" h="82">
                  <a:moveTo>
                    <a:pt x="0" y="82"/>
                  </a:moveTo>
                  <a:lnTo>
                    <a:pt x="754" y="82"/>
                  </a:lnTo>
                  <a:lnTo>
                    <a:pt x="754" y="0"/>
                  </a:lnTo>
                  <a:lnTo>
                    <a:pt x="0" y="0"/>
                  </a:lnTo>
                  <a:lnTo>
                    <a:pt x="0" y="82"/>
                  </a:lnTo>
                  <a:lnTo>
                    <a:pt x="0" y="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4" name="Freeform 158"/>
            <p:cNvSpPr>
              <a:spLocks/>
            </p:cNvSpPr>
            <p:nvPr/>
          </p:nvSpPr>
          <p:spPr bwMode="auto">
            <a:xfrm>
              <a:off x="1851" y="3526"/>
              <a:ext cx="91" cy="86"/>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5" name="Freeform 159"/>
            <p:cNvSpPr>
              <a:spLocks/>
            </p:cNvSpPr>
            <p:nvPr/>
          </p:nvSpPr>
          <p:spPr bwMode="auto">
            <a:xfrm>
              <a:off x="1853" y="3666"/>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6" name="Freeform 160"/>
            <p:cNvSpPr>
              <a:spLocks/>
            </p:cNvSpPr>
            <p:nvPr/>
          </p:nvSpPr>
          <p:spPr bwMode="auto">
            <a:xfrm>
              <a:off x="3481" y="3205"/>
              <a:ext cx="368" cy="50"/>
            </a:xfrm>
            <a:custGeom>
              <a:avLst/>
              <a:gdLst>
                <a:gd name="T0" fmla="*/ 0 w 335"/>
                <a:gd name="T1" fmla="*/ 0 h 72"/>
                <a:gd name="T2" fmla="*/ 335 w 335"/>
                <a:gd name="T3" fmla="*/ 0 h 72"/>
                <a:gd name="T4" fmla="*/ 335 w 335"/>
                <a:gd name="T5" fmla="*/ 72 h 72"/>
                <a:gd name="T6" fmla="*/ 0 w 335"/>
                <a:gd name="T7" fmla="*/ 72 h 72"/>
                <a:gd name="T8" fmla="*/ 0 w 335"/>
                <a:gd name="T9" fmla="*/ 0 h 72"/>
                <a:gd name="T10" fmla="*/ 0 w 335"/>
                <a:gd name="T11" fmla="*/ 0 h 72"/>
              </a:gdLst>
              <a:ahLst/>
              <a:cxnLst>
                <a:cxn ang="0">
                  <a:pos x="T0" y="T1"/>
                </a:cxn>
                <a:cxn ang="0">
                  <a:pos x="T2" y="T3"/>
                </a:cxn>
                <a:cxn ang="0">
                  <a:pos x="T4" y="T5"/>
                </a:cxn>
                <a:cxn ang="0">
                  <a:pos x="T6" y="T7"/>
                </a:cxn>
                <a:cxn ang="0">
                  <a:pos x="T8" y="T9"/>
                </a:cxn>
                <a:cxn ang="0">
                  <a:pos x="T10" y="T11"/>
                </a:cxn>
              </a:cxnLst>
              <a:rect l="0" t="0" r="r" b="b"/>
              <a:pathLst>
                <a:path w="335" h="72">
                  <a:moveTo>
                    <a:pt x="0" y="0"/>
                  </a:moveTo>
                  <a:lnTo>
                    <a:pt x="335" y="0"/>
                  </a:lnTo>
                  <a:lnTo>
                    <a:pt x="335"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7" name="Freeform 161"/>
            <p:cNvSpPr>
              <a:spLocks/>
            </p:cNvSpPr>
            <p:nvPr/>
          </p:nvSpPr>
          <p:spPr bwMode="auto">
            <a:xfrm>
              <a:off x="3485" y="3289"/>
              <a:ext cx="372"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8" name="Freeform 162"/>
            <p:cNvSpPr>
              <a:spLocks/>
            </p:cNvSpPr>
            <p:nvPr/>
          </p:nvSpPr>
          <p:spPr bwMode="auto">
            <a:xfrm>
              <a:off x="3475" y="3378"/>
              <a:ext cx="370" cy="48"/>
            </a:xfrm>
            <a:custGeom>
              <a:avLst/>
              <a:gdLst>
                <a:gd name="T0" fmla="*/ 0 w 336"/>
                <a:gd name="T1" fmla="*/ 0 h 70"/>
                <a:gd name="T2" fmla="*/ 336 w 336"/>
                <a:gd name="T3" fmla="*/ 0 h 70"/>
                <a:gd name="T4" fmla="*/ 336 w 336"/>
                <a:gd name="T5" fmla="*/ 70 h 70"/>
                <a:gd name="T6" fmla="*/ 0 w 336"/>
                <a:gd name="T7" fmla="*/ 70 h 70"/>
                <a:gd name="T8" fmla="*/ 0 w 336"/>
                <a:gd name="T9" fmla="*/ 0 h 70"/>
                <a:gd name="T10" fmla="*/ 0 w 336"/>
                <a:gd name="T11" fmla="*/ 0 h 70"/>
              </a:gdLst>
              <a:ahLst/>
              <a:cxnLst>
                <a:cxn ang="0">
                  <a:pos x="T0" y="T1"/>
                </a:cxn>
                <a:cxn ang="0">
                  <a:pos x="T2" y="T3"/>
                </a:cxn>
                <a:cxn ang="0">
                  <a:pos x="T4" y="T5"/>
                </a:cxn>
                <a:cxn ang="0">
                  <a:pos x="T6" y="T7"/>
                </a:cxn>
                <a:cxn ang="0">
                  <a:pos x="T8" y="T9"/>
                </a:cxn>
                <a:cxn ang="0">
                  <a:pos x="T10" y="T11"/>
                </a:cxn>
              </a:cxnLst>
              <a:rect l="0" t="0" r="r" b="b"/>
              <a:pathLst>
                <a:path w="336" h="70">
                  <a:moveTo>
                    <a:pt x="0" y="0"/>
                  </a:moveTo>
                  <a:lnTo>
                    <a:pt x="336" y="0"/>
                  </a:lnTo>
                  <a:lnTo>
                    <a:pt x="336" y="70"/>
                  </a:lnTo>
                  <a:lnTo>
                    <a:pt x="0" y="70"/>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79" name="Freeform 163"/>
            <p:cNvSpPr>
              <a:spLocks/>
            </p:cNvSpPr>
            <p:nvPr/>
          </p:nvSpPr>
          <p:spPr bwMode="auto">
            <a:xfrm>
              <a:off x="3481" y="3466"/>
              <a:ext cx="371" cy="52"/>
            </a:xfrm>
            <a:custGeom>
              <a:avLst/>
              <a:gdLst>
                <a:gd name="T0" fmla="*/ 0 w 338"/>
                <a:gd name="T1" fmla="*/ 0 h 74"/>
                <a:gd name="T2" fmla="*/ 338 w 338"/>
                <a:gd name="T3" fmla="*/ 0 h 74"/>
                <a:gd name="T4" fmla="*/ 338 w 338"/>
                <a:gd name="T5" fmla="*/ 74 h 74"/>
                <a:gd name="T6" fmla="*/ 0 w 338"/>
                <a:gd name="T7" fmla="*/ 74 h 74"/>
                <a:gd name="T8" fmla="*/ 0 w 338"/>
                <a:gd name="T9" fmla="*/ 0 h 74"/>
                <a:gd name="T10" fmla="*/ 0 w 338"/>
                <a:gd name="T11" fmla="*/ 0 h 74"/>
              </a:gdLst>
              <a:ahLst/>
              <a:cxnLst>
                <a:cxn ang="0">
                  <a:pos x="T0" y="T1"/>
                </a:cxn>
                <a:cxn ang="0">
                  <a:pos x="T2" y="T3"/>
                </a:cxn>
                <a:cxn ang="0">
                  <a:pos x="T4" y="T5"/>
                </a:cxn>
                <a:cxn ang="0">
                  <a:pos x="T6" y="T7"/>
                </a:cxn>
                <a:cxn ang="0">
                  <a:pos x="T8" y="T9"/>
                </a:cxn>
                <a:cxn ang="0">
                  <a:pos x="T10" y="T11"/>
                </a:cxn>
              </a:cxnLst>
              <a:rect l="0" t="0" r="r" b="b"/>
              <a:pathLst>
                <a:path w="338" h="74">
                  <a:moveTo>
                    <a:pt x="0" y="0"/>
                  </a:moveTo>
                  <a:lnTo>
                    <a:pt x="338" y="0"/>
                  </a:lnTo>
                  <a:lnTo>
                    <a:pt x="338"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0" name="Freeform 164"/>
            <p:cNvSpPr>
              <a:spLocks/>
            </p:cNvSpPr>
            <p:nvPr/>
          </p:nvSpPr>
          <p:spPr bwMode="auto">
            <a:xfrm>
              <a:off x="3475" y="3552"/>
              <a:ext cx="370" cy="50"/>
            </a:xfrm>
            <a:custGeom>
              <a:avLst/>
              <a:gdLst>
                <a:gd name="T0" fmla="*/ 0 w 336"/>
                <a:gd name="T1" fmla="*/ 0 h 72"/>
                <a:gd name="T2" fmla="*/ 336 w 336"/>
                <a:gd name="T3" fmla="*/ 0 h 72"/>
                <a:gd name="T4" fmla="*/ 336 w 336"/>
                <a:gd name="T5" fmla="*/ 72 h 72"/>
                <a:gd name="T6" fmla="*/ 0 w 336"/>
                <a:gd name="T7" fmla="*/ 72 h 72"/>
                <a:gd name="T8" fmla="*/ 0 w 336"/>
                <a:gd name="T9" fmla="*/ 0 h 72"/>
                <a:gd name="T10" fmla="*/ 0 w 336"/>
                <a:gd name="T11" fmla="*/ 0 h 72"/>
              </a:gdLst>
              <a:ahLst/>
              <a:cxnLst>
                <a:cxn ang="0">
                  <a:pos x="T0" y="T1"/>
                </a:cxn>
                <a:cxn ang="0">
                  <a:pos x="T2" y="T3"/>
                </a:cxn>
                <a:cxn ang="0">
                  <a:pos x="T4" y="T5"/>
                </a:cxn>
                <a:cxn ang="0">
                  <a:pos x="T6" y="T7"/>
                </a:cxn>
                <a:cxn ang="0">
                  <a:pos x="T8" y="T9"/>
                </a:cxn>
                <a:cxn ang="0">
                  <a:pos x="T10" y="T11"/>
                </a:cxn>
              </a:cxnLst>
              <a:rect l="0" t="0" r="r" b="b"/>
              <a:pathLst>
                <a:path w="336" h="72">
                  <a:moveTo>
                    <a:pt x="0" y="0"/>
                  </a:moveTo>
                  <a:lnTo>
                    <a:pt x="336" y="0"/>
                  </a:lnTo>
                  <a:lnTo>
                    <a:pt x="336"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1" name="Freeform 165"/>
            <p:cNvSpPr>
              <a:spLocks/>
            </p:cNvSpPr>
            <p:nvPr/>
          </p:nvSpPr>
          <p:spPr bwMode="auto">
            <a:xfrm>
              <a:off x="3471" y="3637"/>
              <a:ext cx="369" cy="51"/>
            </a:xfrm>
            <a:custGeom>
              <a:avLst/>
              <a:gdLst>
                <a:gd name="T0" fmla="*/ 0 w 336"/>
                <a:gd name="T1" fmla="*/ 0 h 74"/>
                <a:gd name="T2" fmla="*/ 336 w 336"/>
                <a:gd name="T3" fmla="*/ 0 h 74"/>
                <a:gd name="T4" fmla="*/ 336 w 336"/>
                <a:gd name="T5" fmla="*/ 74 h 74"/>
                <a:gd name="T6" fmla="*/ 0 w 336"/>
                <a:gd name="T7" fmla="*/ 74 h 74"/>
                <a:gd name="T8" fmla="*/ 0 w 336"/>
                <a:gd name="T9" fmla="*/ 0 h 74"/>
                <a:gd name="T10" fmla="*/ 0 w 336"/>
                <a:gd name="T11" fmla="*/ 0 h 74"/>
              </a:gdLst>
              <a:ahLst/>
              <a:cxnLst>
                <a:cxn ang="0">
                  <a:pos x="T0" y="T1"/>
                </a:cxn>
                <a:cxn ang="0">
                  <a:pos x="T2" y="T3"/>
                </a:cxn>
                <a:cxn ang="0">
                  <a:pos x="T4" y="T5"/>
                </a:cxn>
                <a:cxn ang="0">
                  <a:pos x="T6" y="T7"/>
                </a:cxn>
                <a:cxn ang="0">
                  <a:pos x="T8" y="T9"/>
                </a:cxn>
                <a:cxn ang="0">
                  <a:pos x="T10" y="T11"/>
                </a:cxn>
              </a:cxnLst>
              <a:rect l="0" t="0" r="r" b="b"/>
              <a:pathLst>
                <a:path w="336" h="74">
                  <a:moveTo>
                    <a:pt x="0" y="0"/>
                  </a:moveTo>
                  <a:lnTo>
                    <a:pt x="336" y="0"/>
                  </a:lnTo>
                  <a:lnTo>
                    <a:pt x="336"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2" name="Freeform 166"/>
            <p:cNvSpPr>
              <a:spLocks/>
            </p:cNvSpPr>
            <p:nvPr/>
          </p:nvSpPr>
          <p:spPr bwMode="auto">
            <a:xfrm>
              <a:off x="2728" y="2901"/>
              <a:ext cx="117" cy="1296"/>
            </a:xfrm>
            <a:custGeom>
              <a:avLst/>
              <a:gdLst>
                <a:gd name="T0" fmla="*/ 0 w 106"/>
                <a:gd name="T1" fmla="*/ 1873 h 1873"/>
                <a:gd name="T2" fmla="*/ 106 w 106"/>
                <a:gd name="T3" fmla="*/ 1873 h 1873"/>
                <a:gd name="T4" fmla="*/ 106 w 106"/>
                <a:gd name="T5" fmla="*/ 0 h 1873"/>
                <a:gd name="T6" fmla="*/ 0 w 106"/>
                <a:gd name="T7" fmla="*/ 0 h 1873"/>
                <a:gd name="T8" fmla="*/ 0 w 106"/>
                <a:gd name="T9" fmla="*/ 1873 h 1873"/>
                <a:gd name="T10" fmla="*/ 0 w 106"/>
                <a:gd name="T11" fmla="*/ 1873 h 1873"/>
              </a:gdLst>
              <a:ahLst/>
              <a:cxnLst>
                <a:cxn ang="0">
                  <a:pos x="T0" y="T1"/>
                </a:cxn>
                <a:cxn ang="0">
                  <a:pos x="T2" y="T3"/>
                </a:cxn>
                <a:cxn ang="0">
                  <a:pos x="T4" y="T5"/>
                </a:cxn>
                <a:cxn ang="0">
                  <a:pos x="T6" y="T7"/>
                </a:cxn>
                <a:cxn ang="0">
                  <a:pos x="T8" y="T9"/>
                </a:cxn>
                <a:cxn ang="0">
                  <a:pos x="T10" y="T11"/>
                </a:cxn>
              </a:cxnLst>
              <a:rect l="0" t="0" r="r" b="b"/>
              <a:pathLst>
                <a:path w="106" h="1873">
                  <a:moveTo>
                    <a:pt x="0" y="1873"/>
                  </a:moveTo>
                  <a:lnTo>
                    <a:pt x="106" y="1873"/>
                  </a:lnTo>
                  <a:lnTo>
                    <a:pt x="106" y="0"/>
                  </a:lnTo>
                  <a:lnTo>
                    <a:pt x="0" y="0"/>
                  </a:lnTo>
                  <a:lnTo>
                    <a:pt x="0" y="1873"/>
                  </a:lnTo>
                  <a:lnTo>
                    <a:pt x="0" y="18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3" name="Freeform 167"/>
            <p:cNvSpPr>
              <a:spLocks/>
            </p:cNvSpPr>
            <p:nvPr/>
          </p:nvSpPr>
          <p:spPr bwMode="auto">
            <a:xfrm>
              <a:off x="4766" y="4126"/>
              <a:ext cx="958" cy="74"/>
            </a:xfrm>
            <a:custGeom>
              <a:avLst/>
              <a:gdLst>
                <a:gd name="T0" fmla="*/ 0 w 871"/>
                <a:gd name="T1" fmla="*/ 105 h 105"/>
                <a:gd name="T2" fmla="*/ 871 w 871"/>
                <a:gd name="T3" fmla="*/ 105 h 105"/>
                <a:gd name="T4" fmla="*/ 871 w 871"/>
                <a:gd name="T5" fmla="*/ 0 h 105"/>
                <a:gd name="T6" fmla="*/ 0 w 871"/>
                <a:gd name="T7" fmla="*/ 2 h 105"/>
                <a:gd name="T8" fmla="*/ 0 w 871"/>
                <a:gd name="T9" fmla="*/ 105 h 105"/>
                <a:gd name="T10" fmla="*/ 0 w 871"/>
                <a:gd name="T11" fmla="*/ 105 h 105"/>
              </a:gdLst>
              <a:ahLst/>
              <a:cxnLst>
                <a:cxn ang="0">
                  <a:pos x="T0" y="T1"/>
                </a:cxn>
                <a:cxn ang="0">
                  <a:pos x="T2" y="T3"/>
                </a:cxn>
                <a:cxn ang="0">
                  <a:pos x="T4" y="T5"/>
                </a:cxn>
                <a:cxn ang="0">
                  <a:pos x="T6" y="T7"/>
                </a:cxn>
                <a:cxn ang="0">
                  <a:pos x="T8" y="T9"/>
                </a:cxn>
                <a:cxn ang="0">
                  <a:pos x="T10" y="T11"/>
                </a:cxn>
              </a:cxnLst>
              <a:rect l="0" t="0" r="r" b="b"/>
              <a:pathLst>
                <a:path w="871" h="105">
                  <a:moveTo>
                    <a:pt x="0" y="105"/>
                  </a:moveTo>
                  <a:lnTo>
                    <a:pt x="871" y="105"/>
                  </a:lnTo>
                  <a:lnTo>
                    <a:pt x="871" y="0"/>
                  </a:lnTo>
                  <a:lnTo>
                    <a:pt x="0" y="2"/>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4" name="Freeform 168"/>
            <p:cNvSpPr>
              <a:spLocks/>
            </p:cNvSpPr>
            <p:nvPr/>
          </p:nvSpPr>
          <p:spPr bwMode="auto">
            <a:xfrm>
              <a:off x="4766" y="4013"/>
              <a:ext cx="964" cy="73"/>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5" name="Freeform 169"/>
            <p:cNvSpPr>
              <a:spLocks/>
            </p:cNvSpPr>
            <p:nvPr/>
          </p:nvSpPr>
          <p:spPr bwMode="auto">
            <a:xfrm>
              <a:off x="4766" y="3901"/>
              <a:ext cx="956" cy="70"/>
            </a:xfrm>
            <a:custGeom>
              <a:avLst/>
              <a:gdLst>
                <a:gd name="T0" fmla="*/ 0 w 869"/>
                <a:gd name="T1" fmla="*/ 103 h 103"/>
                <a:gd name="T2" fmla="*/ 869 w 869"/>
                <a:gd name="T3" fmla="*/ 103 h 103"/>
                <a:gd name="T4" fmla="*/ 869 w 869"/>
                <a:gd name="T5" fmla="*/ 0 h 103"/>
                <a:gd name="T6" fmla="*/ 0 w 869"/>
                <a:gd name="T7" fmla="*/ 0 h 103"/>
                <a:gd name="T8" fmla="*/ 0 w 869"/>
                <a:gd name="T9" fmla="*/ 103 h 103"/>
                <a:gd name="T10" fmla="*/ 0 w 869"/>
                <a:gd name="T11" fmla="*/ 103 h 103"/>
              </a:gdLst>
              <a:ahLst/>
              <a:cxnLst>
                <a:cxn ang="0">
                  <a:pos x="T0" y="T1"/>
                </a:cxn>
                <a:cxn ang="0">
                  <a:pos x="T2" y="T3"/>
                </a:cxn>
                <a:cxn ang="0">
                  <a:pos x="T4" y="T5"/>
                </a:cxn>
                <a:cxn ang="0">
                  <a:pos x="T6" y="T7"/>
                </a:cxn>
                <a:cxn ang="0">
                  <a:pos x="T8" y="T9"/>
                </a:cxn>
                <a:cxn ang="0">
                  <a:pos x="T10" y="T11"/>
                </a:cxn>
              </a:cxnLst>
              <a:rect l="0" t="0" r="r" b="b"/>
              <a:pathLst>
                <a:path w="869" h="103">
                  <a:moveTo>
                    <a:pt x="0" y="103"/>
                  </a:moveTo>
                  <a:lnTo>
                    <a:pt x="869" y="103"/>
                  </a:lnTo>
                  <a:lnTo>
                    <a:pt x="869" y="0"/>
                  </a:lnTo>
                  <a:lnTo>
                    <a:pt x="0" y="0"/>
                  </a:lnTo>
                  <a:lnTo>
                    <a:pt x="0" y="103"/>
                  </a:lnTo>
                  <a:lnTo>
                    <a:pt x="0" y="10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6" name="Freeform 170"/>
            <p:cNvSpPr>
              <a:spLocks/>
            </p:cNvSpPr>
            <p:nvPr/>
          </p:nvSpPr>
          <p:spPr bwMode="auto">
            <a:xfrm>
              <a:off x="4766" y="3785"/>
              <a:ext cx="1060" cy="76"/>
            </a:xfrm>
            <a:custGeom>
              <a:avLst/>
              <a:gdLst>
                <a:gd name="T0" fmla="*/ 0 w 964"/>
                <a:gd name="T1" fmla="*/ 110 h 110"/>
                <a:gd name="T2" fmla="*/ 955 w 964"/>
                <a:gd name="T3" fmla="*/ 110 h 110"/>
                <a:gd name="T4" fmla="*/ 964 w 964"/>
                <a:gd name="T5" fmla="*/ 0 h 110"/>
                <a:gd name="T6" fmla="*/ 0 w 964"/>
                <a:gd name="T7" fmla="*/ 0 h 110"/>
                <a:gd name="T8" fmla="*/ 0 w 964"/>
                <a:gd name="T9" fmla="*/ 110 h 110"/>
                <a:gd name="T10" fmla="*/ 0 w 964"/>
                <a:gd name="T11" fmla="*/ 110 h 110"/>
              </a:gdLst>
              <a:ahLst/>
              <a:cxnLst>
                <a:cxn ang="0">
                  <a:pos x="T0" y="T1"/>
                </a:cxn>
                <a:cxn ang="0">
                  <a:pos x="T2" y="T3"/>
                </a:cxn>
                <a:cxn ang="0">
                  <a:pos x="T4" y="T5"/>
                </a:cxn>
                <a:cxn ang="0">
                  <a:pos x="T6" y="T7"/>
                </a:cxn>
                <a:cxn ang="0">
                  <a:pos x="T8" y="T9"/>
                </a:cxn>
                <a:cxn ang="0">
                  <a:pos x="T10" y="T11"/>
                </a:cxn>
              </a:cxnLst>
              <a:rect l="0" t="0" r="r" b="b"/>
              <a:pathLst>
                <a:path w="964" h="110">
                  <a:moveTo>
                    <a:pt x="0" y="110"/>
                  </a:moveTo>
                  <a:lnTo>
                    <a:pt x="955" y="110"/>
                  </a:lnTo>
                  <a:lnTo>
                    <a:pt x="964" y="0"/>
                  </a:lnTo>
                  <a:lnTo>
                    <a:pt x="0" y="0"/>
                  </a:lnTo>
                  <a:lnTo>
                    <a:pt x="0" y="110"/>
                  </a:lnTo>
                  <a:lnTo>
                    <a:pt x="0" y="1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7" name="Freeform 171"/>
            <p:cNvSpPr>
              <a:spLocks/>
            </p:cNvSpPr>
            <p:nvPr/>
          </p:nvSpPr>
          <p:spPr bwMode="auto">
            <a:xfrm>
              <a:off x="4766" y="3674"/>
              <a:ext cx="1090" cy="71"/>
            </a:xfrm>
            <a:custGeom>
              <a:avLst/>
              <a:gdLst>
                <a:gd name="T0" fmla="*/ 0 w 991"/>
                <a:gd name="T1" fmla="*/ 101 h 101"/>
                <a:gd name="T2" fmla="*/ 991 w 991"/>
                <a:gd name="T3" fmla="*/ 99 h 101"/>
                <a:gd name="T4" fmla="*/ 971 w 991"/>
                <a:gd name="T5" fmla="*/ 0 h 101"/>
                <a:gd name="T6" fmla="*/ 0 w 991"/>
                <a:gd name="T7" fmla="*/ 0 h 101"/>
                <a:gd name="T8" fmla="*/ 0 w 991"/>
                <a:gd name="T9" fmla="*/ 101 h 101"/>
                <a:gd name="T10" fmla="*/ 0 w 991"/>
                <a:gd name="T11" fmla="*/ 101 h 101"/>
              </a:gdLst>
              <a:ahLst/>
              <a:cxnLst>
                <a:cxn ang="0">
                  <a:pos x="T0" y="T1"/>
                </a:cxn>
                <a:cxn ang="0">
                  <a:pos x="T2" y="T3"/>
                </a:cxn>
                <a:cxn ang="0">
                  <a:pos x="T4" y="T5"/>
                </a:cxn>
                <a:cxn ang="0">
                  <a:pos x="T6" y="T7"/>
                </a:cxn>
                <a:cxn ang="0">
                  <a:pos x="T8" y="T9"/>
                </a:cxn>
                <a:cxn ang="0">
                  <a:pos x="T10" y="T11"/>
                </a:cxn>
              </a:cxnLst>
              <a:rect l="0" t="0" r="r" b="b"/>
              <a:pathLst>
                <a:path w="991" h="101">
                  <a:moveTo>
                    <a:pt x="0" y="101"/>
                  </a:moveTo>
                  <a:lnTo>
                    <a:pt x="991" y="99"/>
                  </a:lnTo>
                  <a:lnTo>
                    <a:pt x="971" y="0"/>
                  </a:lnTo>
                  <a:lnTo>
                    <a:pt x="0" y="0"/>
                  </a:lnTo>
                  <a:lnTo>
                    <a:pt x="0" y="101"/>
                  </a:lnTo>
                  <a:lnTo>
                    <a:pt x="0" y="10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8" name="Freeform 172"/>
            <p:cNvSpPr>
              <a:spLocks/>
            </p:cNvSpPr>
            <p:nvPr/>
          </p:nvSpPr>
          <p:spPr bwMode="auto">
            <a:xfrm>
              <a:off x="155" y="3522"/>
              <a:ext cx="113"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89" name="Freeform 173"/>
            <p:cNvSpPr>
              <a:spLocks/>
            </p:cNvSpPr>
            <p:nvPr/>
          </p:nvSpPr>
          <p:spPr bwMode="auto">
            <a:xfrm>
              <a:off x="339" y="3522"/>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90" name="Freeform 174"/>
            <p:cNvSpPr>
              <a:spLocks/>
            </p:cNvSpPr>
            <p:nvPr/>
          </p:nvSpPr>
          <p:spPr bwMode="auto">
            <a:xfrm>
              <a:off x="509" y="3522"/>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91" name="Freeform 175"/>
            <p:cNvSpPr>
              <a:spLocks/>
            </p:cNvSpPr>
            <p:nvPr/>
          </p:nvSpPr>
          <p:spPr bwMode="auto">
            <a:xfrm>
              <a:off x="683" y="3522"/>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spTree>
    <p:extLst>
      <p:ext uri="{BB962C8B-B14F-4D97-AF65-F5344CB8AC3E}">
        <p14:creationId xmlns:p14="http://schemas.microsoft.com/office/powerpoint/2010/main" xmlns="" val="3611522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extLst>
              <a:ext uri="{28A0092B-C50C-407E-A947-70E740481C1C}">
                <a14:useLocalDpi xmlns:a14="http://schemas.microsoft.com/office/drawing/2010/main" xmlns="" val="0"/>
              </a:ext>
            </a:extLst>
          </a:blip>
          <a:stretch>
            <a:fillRect/>
          </a:stretch>
        </p:blipFill>
        <p:spPr>
          <a:xfrm>
            <a:off x="862641" y="1328468"/>
            <a:ext cx="6726951" cy="3362528"/>
          </a:xfrm>
          <a:prstGeom prst="rect">
            <a:avLst/>
          </a:prstGeom>
        </p:spPr>
      </p:pic>
      <p:sp>
        <p:nvSpPr>
          <p:cNvPr id="3" name="Text Box 2"/>
          <p:cNvSpPr txBox="1">
            <a:spLocks noChangeArrowheads="1"/>
          </p:cNvSpPr>
          <p:nvPr/>
        </p:nvSpPr>
        <p:spPr bwMode="auto">
          <a:xfrm>
            <a:off x="1774825" y="260350"/>
            <a:ext cx="868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None/>
            </a:pPr>
            <a:r>
              <a:rPr lang="it-IT" altLang="it-IT" sz="2400" b="1"/>
              <a:t>La tecnica </a:t>
            </a:r>
            <a:r>
              <a:rPr lang="it-IT" altLang="it-IT" sz="2400" b="1" i="1"/>
              <a:t>eddy covariance</a:t>
            </a:r>
          </a:p>
        </p:txBody>
      </p:sp>
      <p:sp>
        <p:nvSpPr>
          <p:cNvPr id="4" name="Text Box 14"/>
          <p:cNvSpPr txBox="1">
            <a:spLocks noChangeArrowheads="1"/>
          </p:cNvSpPr>
          <p:nvPr/>
        </p:nvSpPr>
        <p:spPr bwMode="auto">
          <a:xfrm>
            <a:off x="8328025" y="2876521"/>
            <a:ext cx="793750" cy="280987"/>
          </a:xfrm>
          <a:prstGeom prst="rect">
            <a:avLst/>
          </a:prstGeom>
          <a:solidFill>
            <a:srgbClr val="FFFFFF">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r>
              <a:rPr lang="it-IT" altLang="it-IT" sz="1600" b="1">
                <a:solidFill>
                  <a:srgbClr val="0000FF"/>
                </a:solidFill>
                <a:effectLst>
                  <a:outerShdw blurRad="38100" dist="38100" dir="2700000" algn="tl">
                    <a:srgbClr val="C0C0C0"/>
                  </a:outerShdw>
                </a:effectLst>
              </a:rPr>
              <a:t>-CO2</a:t>
            </a:r>
          </a:p>
          <a:p>
            <a:pPr eaLnBrk="0" hangingPunct="0"/>
            <a:r>
              <a:rPr lang="it-IT" altLang="it-IT" sz="1600" b="1">
                <a:solidFill>
                  <a:srgbClr val="0000FF"/>
                </a:solidFill>
                <a:effectLst>
                  <a:outerShdw blurRad="38100" dist="38100" dir="2700000" algn="tl">
                    <a:srgbClr val="C0C0C0"/>
                  </a:outerShdw>
                </a:effectLst>
              </a:rPr>
              <a:t>-W</a:t>
            </a:r>
          </a:p>
        </p:txBody>
      </p:sp>
      <p:sp>
        <p:nvSpPr>
          <p:cNvPr id="5" name="AutoShape 16"/>
          <p:cNvSpPr>
            <a:spLocks noChangeArrowheads="1"/>
          </p:cNvSpPr>
          <p:nvPr/>
        </p:nvSpPr>
        <p:spPr bwMode="auto">
          <a:xfrm>
            <a:off x="9188450" y="2374870"/>
            <a:ext cx="742950" cy="1782762"/>
          </a:xfrm>
          <a:prstGeom prst="curvedRightArrow">
            <a:avLst>
              <a:gd name="adj1" fmla="val 47991"/>
              <a:gd name="adj2" fmla="val 95983"/>
              <a:gd name="adj3" fmla="val 33333"/>
            </a:avLst>
          </a:prstGeom>
          <a:gradFill rotWithShape="0">
            <a:gsLst>
              <a:gs pos="0">
                <a:srgbClr val="FF0000">
                  <a:gamma/>
                  <a:shade val="46275"/>
                  <a:invGamma/>
                </a:srgbClr>
              </a:gs>
              <a:gs pos="100000">
                <a:srgbClr val="FF0000"/>
              </a:gs>
            </a:gsLst>
            <a:lin ang="0" scaled="1"/>
          </a:gradFill>
          <a:ln w="9525">
            <a:solidFill>
              <a:srgbClr val="000000"/>
            </a:solidFill>
            <a:miter lim="800000"/>
            <a:headEnd/>
            <a:tailEnd/>
          </a:ln>
        </p:spPr>
        <p:txBody>
          <a:bodyPr/>
          <a:lstStyle/>
          <a:p>
            <a:endParaRPr lang="it-IT"/>
          </a:p>
        </p:txBody>
      </p:sp>
      <p:sp>
        <p:nvSpPr>
          <p:cNvPr id="6" name="AutoShape 17"/>
          <p:cNvSpPr>
            <a:spLocks noChangeArrowheads="1"/>
          </p:cNvSpPr>
          <p:nvPr/>
        </p:nvSpPr>
        <p:spPr bwMode="auto">
          <a:xfrm rot="-10916662">
            <a:off x="10090150" y="2208183"/>
            <a:ext cx="742950" cy="1838325"/>
          </a:xfrm>
          <a:prstGeom prst="curvedRightArrow">
            <a:avLst>
              <a:gd name="adj1" fmla="val 49487"/>
              <a:gd name="adj2" fmla="val 98974"/>
              <a:gd name="adj3" fmla="val 33333"/>
            </a:avLst>
          </a:prstGeom>
          <a:gradFill rotWithShape="0">
            <a:gsLst>
              <a:gs pos="0">
                <a:srgbClr val="FF0000">
                  <a:gamma/>
                  <a:shade val="46275"/>
                  <a:invGamma/>
                </a:srgbClr>
              </a:gs>
              <a:gs pos="100000">
                <a:srgbClr val="FF0000"/>
              </a:gs>
            </a:gsLst>
            <a:lin ang="0" scaled="1"/>
          </a:gradFill>
          <a:ln w="9525">
            <a:solidFill>
              <a:srgbClr val="000000"/>
            </a:solidFill>
            <a:miter lim="800000"/>
            <a:headEnd/>
            <a:tailEnd/>
          </a:ln>
        </p:spPr>
        <p:txBody>
          <a:bodyPr/>
          <a:lstStyle/>
          <a:p>
            <a:endParaRPr lang="it-IT"/>
          </a:p>
        </p:txBody>
      </p:sp>
      <p:sp>
        <p:nvSpPr>
          <p:cNvPr id="7" name="Text Box 18"/>
          <p:cNvSpPr txBox="1">
            <a:spLocks noChangeArrowheads="1"/>
          </p:cNvSpPr>
          <p:nvPr/>
        </p:nvSpPr>
        <p:spPr bwMode="auto">
          <a:xfrm>
            <a:off x="10885489" y="2932082"/>
            <a:ext cx="795337" cy="298450"/>
          </a:xfrm>
          <a:prstGeom prst="rect">
            <a:avLst/>
          </a:prstGeom>
          <a:solidFill>
            <a:srgbClr val="FFFFFF">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r>
              <a:rPr lang="it-IT" altLang="it-IT" sz="1600" b="1">
                <a:solidFill>
                  <a:srgbClr val="0000FF"/>
                </a:solidFill>
                <a:effectLst>
                  <a:outerShdw blurRad="38100" dist="38100" dir="2700000" algn="tl">
                    <a:srgbClr val="C0C0C0"/>
                  </a:outerShdw>
                </a:effectLst>
              </a:rPr>
              <a:t>+CO2</a:t>
            </a:r>
          </a:p>
          <a:p>
            <a:pPr eaLnBrk="0" hangingPunct="0"/>
            <a:r>
              <a:rPr lang="it-IT" altLang="it-IT" sz="1600" b="1">
                <a:solidFill>
                  <a:srgbClr val="0000FF"/>
                </a:solidFill>
                <a:effectLst>
                  <a:outerShdw blurRad="38100" dist="38100" dir="2700000" algn="tl">
                    <a:srgbClr val="C0C0C0"/>
                  </a:outerShdw>
                </a:effectLst>
              </a:rPr>
              <a:t>+W</a:t>
            </a:r>
          </a:p>
        </p:txBody>
      </p:sp>
      <p:sp>
        <p:nvSpPr>
          <p:cNvPr id="9" name="Freccia in giù 8"/>
          <p:cNvSpPr/>
          <p:nvPr/>
        </p:nvSpPr>
        <p:spPr>
          <a:xfrm flipV="1">
            <a:off x="9873709" y="4546120"/>
            <a:ext cx="370936" cy="715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0264386" y="4904116"/>
            <a:ext cx="1700451" cy="369332"/>
          </a:xfrm>
          <a:prstGeom prst="rect">
            <a:avLst/>
          </a:prstGeom>
          <a:noFill/>
        </p:spPr>
        <p:txBody>
          <a:bodyPr wrap="square" rtlCol="0">
            <a:spAutoFit/>
          </a:bodyPr>
          <a:lstStyle/>
          <a:p>
            <a:r>
              <a:rPr lang="it-IT"/>
              <a:t>CO2 Emission</a:t>
            </a:r>
          </a:p>
        </p:txBody>
      </p:sp>
      <p:grpSp>
        <p:nvGrpSpPr>
          <p:cNvPr id="11" name="Group 19"/>
          <p:cNvGrpSpPr>
            <a:grpSpLocks/>
          </p:cNvGrpSpPr>
          <p:nvPr/>
        </p:nvGrpSpPr>
        <p:grpSpPr bwMode="auto">
          <a:xfrm>
            <a:off x="8905697" y="5350597"/>
            <a:ext cx="2600894" cy="798106"/>
            <a:chOff x="16" y="2689"/>
            <a:chExt cx="5840" cy="1631"/>
          </a:xfrm>
        </p:grpSpPr>
        <p:sp>
          <p:nvSpPr>
            <p:cNvPr id="12" name="Freeform 20"/>
            <p:cNvSpPr>
              <a:spLocks/>
            </p:cNvSpPr>
            <p:nvPr/>
          </p:nvSpPr>
          <p:spPr bwMode="auto">
            <a:xfrm>
              <a:off x="16" y="2908"/>
              <a:ext cx="5832" cy="1412"/>
            </a:xfrm>
            <a:custGeom>
              <a:avLst/>
              <a:gdLst>
                <a:gd name="T0" fmla="*/ 40 w 5303"/>
                <a:gd name="T1" fmla="*/ 888 h 2042"/>
                <a:gd name="T2" fmla="*/ 801 w 5303"/>
                <a:gd name="T3" fmla="*/ 888 h 2042"/>
                <a:gd name="T4" fmla="*/ 801 w 5303"/>
                <a:gd name="T5" fmla="*/ 325 h 2042"/>
                <a:gd name="T6" fmla="*/ 1835 w 5303"/>
                <a:gd name="T7" fmla="*/ 325 h 2042"/>
                <a:gd name="T8" fmla="*/ 1835 w 5303"/>
                <a:gd name="T9" fmla="*/ 797 h 2042"/>
                <a:gd name="T10" fmla="*/ 2212 w 5303"/>
                <a:gd name="T11" fmla="*/ 797 h 2042"/>
                <a:gd name="T12" fmla="*/ 2212 w 5303"/>
                <a:gd name="T13" fmla="*/ 1842 h 2042"/>
                <a:gd name="T14" fmla="*/ 2314 w 5303"/>
                <a:gd name="T15" fmla="*/ 1842 h 2042"/>
                <a:gd name="T16" fmla="*/ 2314 w 5303"/>
                <a:gd name="T17" fmla="*/ 0 h 2042"/>
                <a:gd name="T18" fmla="*/ 2901 w 5303"/>
                <a:gd name="T19" fmla="*/ 0 h 2042"/>
                <a:gd name="T20" fmla="*/ 2901 w 5303"/>
                <a:gd name="T21" fmla="*/ 1105 h 2042"/>
                <a:gd name="T22" fmla="*/ 3121 w 5303"/>
                <a:gd name="T23" fmla="*/ 1105 h 2042"/>
                <a:gd name="T24" fmla="*/ 3121 w 5303"/>
                <a:gd name="T25" fmla="*/ 333 h 2042"/>
                <a:gd name="T26" fmla="*/ 3481 w 5303"/>
                <a:gd name="T27" fmla="*/ 333 h 2042"/>
                <a:gd name="T28" fmla="*/ 3481 w 5303"/>
                <a:gd name="T29" fmla="*/ 1850 h 2042"/>
                <a:gd name="T30" fmla="*/ 3607 w 5303"/>
                <a:gd name="T31" fmla="*/ 1850 h 2042"/>
                <a:gd name="T32" fmla="*/ 3607 w 5303"/>
                <a:gd name="T33" fmla="*/ 631 h 2042"/>
                <a:gd name="T34" fmla="*/ 3834 w 5303"/>
                <a:gd name="T35" fmla="*/ 631 h 2042"/>
                <a:gd name="T36" fmla="*/ 3834 w 5303"/>
                <a:gd name="T37" fmla="*/ 532 h 2042"/>
                <a:gd name="T38" fmla="*/ 3717 w 5303"/>
                <a:gd name="T39" fmla="*/ 441 h 2042"/>
                <a:gd name="T40" fmla="*/ 3679 w 5303"/>
                <a:gd name="T41" fmla="*/ 283 h 2042"/>
                <a:gd name="T42" fmla="*/ 3834 w 5303"/>
                <a:gd name="T43" fmla="*/ 258 h 2042"/>
                <a:gd name="T44" fmla="*/ 3819 w 5303"/>
                <a:gd name="T45" fmla="*/ 125 h 2042"/>
                <a:gd name="T46" fmla="*/ 4008 w 5303"/>
                <a:gd name="T47" fmla="*/ 125 h 2042"/>
                <a:gd name="T48" fmla="*/ 4015 w 5303"/>
                <a:gd name="T49" fmla="*/ 251 h 2042"/>
                <a:gd name="T50" fmla="*/ 4125 w 5303"/>
                <a:gd name="T51" fmla="*/ 266 h 2042"/>
                <a:gd name="T52" fmla="*/ 4101 w 5303"/>
                <a:gd name="T53" fmla="*/ 466 h 2042"/>
                <a:gd name="T54" fmla="*/ 4008 w 5303"/>
                <a:gd name="T55" fmla="*/ 540 h 2042"/>
                <a:gd name="T56" fmla="*/ 4008 w 5303"/>
                <a:gd name="T57" fmla="*/ 623 h 2042"/>
                <a:gd name="T58" fmla="*/ 4242 w 5303"/>
                <a:gd name="T59" fmla="*/ 623 h 2042"/>
                <a:gd name="T60" fmla="*/ 4259 w 5303"/>
                <a:gd name="T61" fmla="*/ 1120 h 2042"/>
                <a:gd name="T62" fmla="*/ 5303 w 5303"/>
                <a:gd name="T63" fmla="*/ 1120 h 2042"/>
                <a:gd name="T64" fmla="*/ 5281 w 5303"/>
                <a:gd name="T65" fmla="*/ 1981 h 2042"/>
                <a:gd name="T66" fmla="*/ 4996 w 5303"/>
                <a:gd name="T67" fmla="*/ 2042 h 2042"/>
                <a:gd name="T68" fmla="*/ 119 w 5303"/>
                <a:gd name="T69" fmla="*/ 2025 h 2042"/>
                <a:gd name="T70" fmla="*/ 0 w 5303"/>
                <a:gd name="T71" fmla="*/ 1835 h 2042"/>
                <a:gd name="T72" fmla="*/ 40 w 5303"/>
                <a:gd name="T73" fmla="*/ 888 h 2042"/>
                <a:gd name="T74" fmla="*/ 40 w 5303"/>
                <a:gd name="T75" fmla="*/ 888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3" h="2042">
                  <a:moveTo>
                    <a:pt x="40" y="888"/>
                  </a:moveTo>
                  <a:lnTo>
                    <a:pt x="801" y="888"/>
                  </a:lnTo>
                  <a:lnTo>
                    <a:pt x="801" y="325"/>
                  </a:lnTo>
                  <a:lnTo>
                    <a:pt x="1835" y="325"/>
                  </a:lnTo>
                  <a:lnTo>
                    <a:pt x="1835" y="797"/>
                  </a:lnTo>
                  <a:lnTo>
                    <a:pt x="2212" y="797"/>
                  </a:lnTo>
                  <a:lnTo>
                    <a:pt x="2212" y="1842"/>
                  </a:lnTo>
                  <a:lnTo>
                    <a:pt x="2314" y="1842"/>
                  </a:lnTo>
                  <a:lnTo>
                    <a:pt x="2314" y="0"/>
                  </a:lnTo>
                  <a:lnTo>
                    <a:pt x="2901" y="0"/>
                  </a:lnTo>
                  <a:lnTo>
                    <a:pt x="2901" y="1105"/>
                  </a:lnTo>
                  <a:lnTo>
                    <a:pt x="3121" y="1105"/>
                  </a:lnTo>
                  <a:lnTo>
                    <a:pt x="3121" y="333"/>
                  </a:lnTo>
                  <a:lnTo>
                    <a:pt x="3481" y="333"/>
                  </a:lnTo>
                  <a:lnTo>
                    <a:pt x="3481" y="1850"/>
                  </a:lnTo>
                  <a:lnTo>
                    <a:pt x="3607" y="1850"/>
                  </a:lnTo>
                  <a:lnTo>
                    <a:pt x="3607" y="631"/>
                  </a:lnTo>
                  <a:lnTo>
                    <a:pt x="3834" y="631"/>
                  </a:lnTo>
                  <a:lnTo>
                    <a:pt x="3834" y="532"/>
                  </a:lnTo>
                  <a:lnTo>
                    <a:pt x="3717" y="441"/>
                  </a:lnTo>
                  <a:lnTo>
                    <a:pt x="3679" y="283"/>
                  </a:lnTo>
                  <a:lnTo>
                    <a:pt x="3834" y="258"/>
                  </a:lnTo>
                  <a:lnTo>
                    <a:pt x="3819" y="125"/>
                  </a:lnTo>
                  <a:lnTo>
                    <a:pt x="4008" y="125"/>
                  </a:lnTo>
                  <a:lnTo>
                    <a:pt x="4015" y="251"/>
                  </a:lnTo>
                  <a:lnTo>
                    <a:pt x="4125" y="266"/>
                  </a:lnTo>
                  <a:lnTo>
                    <a:pt x="4101" y="466"/>
                  </a:lnTo>
                  <a:lnTo>
                    <a:pt x="4008" y="540"/>
                  </a:lnTo>
                  <a:lnTo>
                    <a:pt x="4008" y="623"/>
                  </a:lnTo>
                  <a:lnTo>
                    <a:pt x="4242" y="623"/>
                  </a:lnTo>
                  <a:lnTo>
                    <a:pt x="4259" y="1120"/>
                  </a:lnTo>
                  <a:lnTo>
                    <a:pt x="5303" y="1120"/>
                  </a:lnTo>
                  <a:lnTo>
                    <a:pt x="5281" y="1981"/>
                  </a:lnTo>
                  <a:lnTo>
                    <a:pt x="4996" y="2042"/>
                  </a:lnTo>
                  <a:lnTo>
                    <a:pt x="119" y="2025"/>
                  </a:lnTo>
                  <a:lnTo>
                    <a:pt x="0" y="1835"/>
                  </a:lnTo>
                  <a:lnTo>
                    <a:pt x="40" y="888"/>
                  </a:lnTo>
                  <a:lnTo>
                    <a:pt x="40" y="888"/>
                  </a:lnTo>
                  <a:close/>
                </a:path>
              </a:pathLst>
            </a:custGeom>
            <a:solidFill>
              <a:srgbClr val="FFFFC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 name="Freeform 21"/>
            <p:cNvSpPr>
              <a:spLocks/>
            </p:cNvSpPr>
            <p:nvPr/>
          </p:nvSpPr>
          <p:spPr bwMode="auto">
            <a:xfrm>
              <a:off x="4279" y="2689"/>
              <a:ext cx="102" cy="308"/>
            </a:xfrm>
            <a:custGeom>
              <a:avLst/>
              <a:gdLst>
                <a:gd name="T0" fmla="*/ 0 w 93"/>
                <a:gd name="T1" fmla="*/ 10 h 447"/>
                <a:gd name="T2" fmla="*/ 0 w 93"/>
                <a:gd name="T3" fmla="*/ 447 h 447"/>
                <a:gd name="T4" fmla="*/ 93 w 93"/>
                <a:gd name="T5" fmla="*/ 447 h 447"/>
                <a:gd name="T6" fmla="*/ 93 w 93"/>
                <a:gd name="T7" fmla="*/ 0 h 447"/>
                <a:gd name="T8" fmla="*/ 0 w 93"/>
                <a:gd name="T9" fmla="*/ 10 h 447"/>
                <a:gd name="T10" fmla="*/ 0 w 93"/>
                <a:gd name="T11" fmla="*/ 10 h 447"/>
              </a:gdLst>
              <a:ahLst/>
              <a:cxnLst>
                <a:cxn ang="0">
                  <a:pos x="T0" y="T1"/>
                </a:cxn>
                <a:cxn ang="0">
                  <a:pos x="T2" y="T3"/>
                </a:cxn>
                <a:cxn ang="0">
                  <a:pos x="T4" y="T5"/>
                </a:cxn>
                <a:cxn ang="0">
                  <a:pos x="T6" y="T7"/>
                </a:cxn>
                <a:cxn ang="0">
                  <a:pos x="T8" y="T9"/>
                </a:cxn>
                <a:cxn ang="0">
                  <a:pos x="T10" y="T11"/>
                </a:cxn>
              </a:cxnLst>
              <a:rect l="0" t="0" r="r" b="b"/>
              <a:pathLst>
                <a:path w="93" h="447">
                  <a:moveTo>
                    <a:pt x="0" y="10"/>
                  </a:moveTo>
                  <a:lnTo>
                    <a:pt x="0" y="447"/>
                  </a:lnTo>
                  <a:lnTo>
                    <a:pt x="93" y="447"/>
                  </a:lnTo>
                  <a:lnTo>
                    <a:pt x="93" y="0"/>
                  </a:lnTo>
                  <a:lnTo>
                    <a:pt x="0" y="10"/>
                  </a:lnTo>
                  <a:lnTo>
                    <a:pt x="0" y="1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 name="Freeform 22"/>
            <p:cNvSpPr>
              <a:spLocks/>
            </p:cNvSpPr>
            <p:nvPr/>
          </p:nvSpPr>
          <p:spPr bwMode="auto">
            <a:xfrm>
              <a:off x="4184" y="2989"/>
              <a:ext cx="328" cy="141"/>
            </a:xfrm>
            <a:custGeom>
              <a:avLst/>
              <a:gdLst>
                <a:gd name="T0" fmla="*/ 0 w 298"/>
                <a:gd name="T1" fmla="*/ 203 h 203"/>
                <a:gd name="T2" fmla="*/ 0 w 298"/>
                <a:gd name="T3" fmla="*/ 43 h 203"/>
                <a:gd name="T4" fmla="*/ 40 w 298"/>
                <a:gd name="T5" fmla="*/ 0 h 203"/>
                <a:gd name="T6" fmla="*/ 251 w 298"/>
                <a:gd name="T7" fmla="*/ 0 h 203"/>
                <a:gd name="T8" fmla="*/ 298 w 298"/>
                <a:gd name="T9" fmla="*/ 47 h 203"/>
                <a:gd name="T10" fmla="*/ 298 w 298"/>
                <a:gd name="T11" fmla="*/ 194 h 203"/>
                <a:gd name="T12" fmla="*/ 229 w 298"/>
                <a:gd name="T13" fmla="*/ 194 h 203"/>
                <a:gd name="T14" fmla="*/ 229 w 298"/>
                <a:gd name="T15" fmla="*/ 59 h 203"/>
                <a:gd name="T16" fmla="*/ 81 w 298"/>
                <a:gd name="T17" fmla="*/ 59 h 203"/>
                <a:gd name="T18" fmla="*/ 81 w 298"/>
                <a:gd name="T19" fmla="*/ 199 h 203"/>
                <a:gd name="T20" fmla="*/ 0 w 298"/>
                <a:gd name="T21" fmla="*/ 203 h 203"/>
                <a:gd name="T22" fmla="*/ 0 w 298"/>
                <a:gd name="T23"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3">
                  <a:moveTo>
                    <a:pt x="0" y="203"/>
                  </a:moveTo>
                  <a:lnTo>
                    <a:pt x="0" y="43"/>
                  </a:lnTo>
                  <a:lnTo>
                    <a:pt x="40" y="0"/>
                  </a:lnTo>
                  <a:lnTo>
                    <a:pt x="251" y="0"/>
                  </a:lnTo>
                  <a:lnTo>
                    <a:pt x="298" y="47"/>
                  </a:lnTo>
                  <a:lnTo>
                    <a:pt x="298" y="194"/>
                  </a:lnTo>
                  <a:lnTo>
                    <a:pt x="229" y="194"/>
                  </a:lnTo>
                  <a:lnTo>
                    <a:pt x="229" y="59"/>
                  </a:lnTo>
                  <a:lnTo>
                    <a:pt x="81" y="59"/>
                  </a:lnTo>
                  <a:lnTo>
                    <a:pt x="81" y="199"/>
                  </a:lnTo>
                  <a:lnTo>
                    <a:pt x="0" y="203"/>
                  </a:lnTo>
                  <a:lnTo>
                    <a:pt x="0" y="20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 name="Freeform 23"/>
            <p:cNvSpPr>
              <a:spLocks/>
            </p:cNvSpPr>
            <p:nvPr/>
          </p:nvSpPr>
          <p:spPr bwMode="auto">
            <a:xfrm>
              <a:off x="4038" y="3097"/>
              <a:ext cx="607" cy="274"/>
            </a:xfrm>
            <a:custGeom>
              <a:avLst/>
              <a:gdLst>
                <a:gd name="T0" fmla="*/ 0 w 552"/>
                <a:gd name="T1" fmla="*/ 0 h 395"/>
                <a:gd name="T2" fmla="*/ 552 w 552"/>
                <a:gd name="T3" fmla="*/ 0 h 395"/>
                <a:gd name="T4" fmla="*/ 512 w 552"/>
                <a:gd name="T5" fmla="*/ 224 h 395"/>
                <a:gd name="T6" fmla="*/ 431 w 552"/>
                <a:gd name="T7" fmla="*/ 308 h 395"/>
                <a:gd name="T8" fmla="*/ 422 w 552"/>
                <a:gd name="T9" fmla="*/ 395 h 395"/>
                <a:gd name="T10" fmla="*/ 362 w 552"/>
                <a:gd name="T11" fmla="*/ 395 h 395"/>
                <a:gd name="T12" fmla="*/ 362 w 552"/>
                <a:gd name="T13" fmla="*/ 281 h 395"/>
                <a:gd name="T14" fmla="*/ 431 w 552"/>
                <a:gd name="T15" fmla="*/ 214 h 395"/>
                <a:gd name="T16" fmla="*/ 457 w 552"/>
                <a:gd name="T17" fmla="*/ 78 h 395"/>
                <a:gd name="T18" fmla="*/ 109 w 552"/>
                <a:gd name="T19" fmla="*/ 78 h 395"/>
                <a:gd name="T20" fmla="*/ 159 w 552"/>
                <a:gd name="T21" fmla="*/ 228 h 395"/>
                <a:gd name="T22" fmla="*/ 234 w 552"/>
                <a:gd name="T23" fmla="*/ 285 h 395"/>
                <a:gd name="T24" fmla="*/ 237 w 552"/>
                <a:gd name="T25" fmla="*/ 384 h 395"/>
                <a:gd name="T26" fmla="*/ 168 w 552"/>
                <a:gd name="T27" fmla="*/ 388 h 395"/>
                <a:gd name="T28" fmla="*/ 155 w 552"/>
                <a:gd name="T29" fmla="*/ 308 h 395"/>
                <a:gd name="T30" fmla="*/ 53 w 552"/>
                <a:gd name="T31" fmla="*/ 218 h 395"/>
                <a:gd name="T32" fmla="*/ 0 w 552"/>
                <a:gd name="T33" fmla="*/ 0 h 395"/>
                <a:gd name="T34" fmla="*/ 0 w 552"/>
                <a:gd name="T3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5">
                  <a:moveTo>
                    <a:pt x="0" y="0"/>
                  </a:moveTo>
                  <a:lnTo>
                    <a:pt x="552" y="0"/>
                  </a:lnTo>
                  <a:lnTo>
                    <a:pt x="512" y="224"/>
                  </a:lnTo>
                  <a:lnTo>
                    <a:pt x="431" y="308"/>
                  </a:lnTo>
                  <a:lnTo>
                    <a:pt x="422" y="395"/>
                  </a:lnTo>
                  <a:lnTo>
                    <a:pt x="362" y="395"/>
                  </a:lnTo>
                  <a:lnTo>
                    <a:pt x="362" y="281"/>
                  </a:lnTo>
                  <a:lnTo>
                    <a:pt x="431" y="214"/>
                  </a:lnTo>
                  <a:lnTo>
                    <a:pt x="457" y="78"/>
                  </a:lnTo>
                  <a:lnTo>
                    <a:pt x="109" y="78"/>
                  </a:lnTo>
                  <a:lnTo>
                    <a:pt x="159" y="228"/>
                  </a:lnTo>
                  <a:lnTo>
                    <a:pt x="234" y="285"/>
                  </a:lnTo>
                  <a:lnTo>
                    <a:pt x="237" y="384"/>
                  </a:lnTo>
                  <a:lnTo>
                    <a:pt x="168" y="388"/>
                  </a:lnTo>
                  <a:lnTo>
                    <a:pt x="155" y="308"/>
                  </a:lnTo>
                  <a:lnTo>
                    <a:pt x="53" y="21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 name="Freeform 24"/>
            <p:cNvSpPr>
              <a:spLocks/>
            </p:cNvSpPr>
            <p:nvPr/>
          </p:nvSpPr>
          <p:spPr bwMode="auto">
            <a:xfrm>
              <a:off x="3990" y="3345"/>
              <a:ext cx="760" cy="875"/>
            </a:xfrm>
            <a:custGeom>
              <a:avLst/>
              <a:gdLst>
                <a:gd name="T0" fmla="*/ 3 w 691"/>
                <a:gd name="T1" fmla="*/ 0 h 1264"/>
                <a:gd name="T2" fmla="*/ 691 w 691"/>
                <a:gd name="T3" fmla="*/ 0 h 1264"/>
                <a:gd name="T4" fmla="*/ 691 w 691"/>
                <a:gd name="T5" fmla="*/ 1264 h 1264"/>
                <a:gd name="T6" fmla="*/ 611 w 691"/>
                <a:gd name="T7" fmla="*/ 1264 h 1264"/>
                <a:gd name="T8" fmla="*/ 611 w 691"/>
                <a:gd name="T9" fmla="*/ 68 h 1264"/>
                <a:gd name="T10" fmla="*/ 97 w 691"/>
                <a:gd name="T11" fmla="*/ 68 h 1264"/>
                <a:gd name="T12" fmla="*/ 97 w 691"/>
                <a:gd name="T13" fmla="*/ 1264 h 1264"/>
                <a:gd name="T14" fmla="*/ 0 w 691"/>
                <a:gd name="T15" fmla="*/ 1264 h 1264"/>
                <a:gd name="T16" fmla="*/ 3 w 691"/>
                <a:gd name="T17" fmla="*/ 0 h 1264"/>
                <a:gd name="T18" fmla="*/ 3 w 691"/>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1" h="1264">
                  <a:moveTo>
                    <a:pt x="3" y="0"/>
                  </a:moveTo>
                  <a:lnTo>
                    <a:pt x="691" y="0"/>
                  </a:lnTo>
                  <a:lnTo>
                    <a:pt x="691" y="1264"/>
                  </a:lnTo>
                  <a:lnTo>
                    <a:pt x="611" y="1264"/>
                  </a:lnTo>
                  <a:lnTo>
                    <a:pt x="611" y="68"/>
                  </a:lnTo>
                  <a:lnTo>
                    <a:pt x="97" y="68"/>
                  </a:lnTo>
                  <a:lnTo>
                    <a:pt x="97" y="1264"/>
                  </a:lnTo>
                  <a:lnTo>
                    <a:pt x="0" y="1264"/>
                  </a:lnTo>
                  <a:lnTo>
                    <a:pt x="3" y="0"/>
                  </a:lnTo>
                  <a:lnTo>
                    <a:pt x="3"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 name="Freeform 25"/>
            <p:cNvSpPr>
              <a:spLocks/>
            </p:cNvSpPr>
            <p:nvPr/>
          </p:nvSpPr>
          <p:spPr bwMode="auto">
            <a:xfrm>
              <a:off x="2962" y="3750"/>
              <a:ext cx="758" cy="470"/>
            </a:xfrm>
            <a:custGeom>
              <a:avLst/>
              <a:gdLst>
                <a:gd name="T0" fmla="*/ 0 w 690"/>
                <a:gd name="T1" fmla="*/ 0 h 678"/>
                <a:gd name="T2" fmla="*/ 690 w 690"/>
                <a:gd name="T3" fmla="*/ 0 h 678"/>
                <a:gd name="T4" fmla="*/ 690 w 690"/>
                <a:gd name="T5" fmla="*/ 678 h 678"/>
                <a:gd name="T6" fmla="*/ 598 w 690"/>
                <a:gd name="T7" fmla="*/ 678 h 678"/>
                <a:gd name="T8" fmla="*/ 598 w 690"/>
                <a:gd name="T9" fmla="*/ 83 h 678"/>
                <a:gd name="T10" fmla="*/ 102 w 690"/>
                <a:gd name="T11" fmla="*/ 83 h 678"/>
                <a:gd name="T12" fmla="*/ 102 w 690"/>
                <a:gd name="T13" fmla="*/ 678 h 678"/>
                <a:gd name="T14" fmla="*/ 0 w 690"/>
                <a:gd name="T15" fmla="*/ 678 h 678"/>
                <a:gd name="T16" fmla="*/ 0 w 690"/>
                <a:gd name="T17" fmla="*/ 0 h 678"/>
                <a:gd name="T18" fmla="*/ 0 w 690"/>
                <a:gd name="T19"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0" h="678">
                  <a:moveTo>
                    <a:pt x="0" y="0"/>
                  </a:moveTo>
                  <a:lnTo>
                    <a:pt x="690" y="0"/>
                  </a:lnTo>
                  <a:lnTo>
                    <a:pt x="690" y="678"/>
                  </a:lnTo>
                  <a:lnTo>
                    <a:pt x="598" y="678"/>
                  </a:lnTo>
                  <a:lnTo>
                    <a:pt x="598" y="83"/>
                  </a:lnTo>
                  <a:lnTo>
                    <a:pt x="102" y="83"/>
                  </a:lnTo>
                  <a:lnTo>
                    <a:pt x="102" y="678"/>
                  </a:lnTo>
                  <a:lnTo>
                    <a:pt x="0" y="6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 name="Freeform 26"/>
            <p:cNvSpPr>
              <a:spLocks/>
            </p:cNvSpPr>
            <p:nvPr/>
          </p:nvSpPr>
          <p:spPr bwMode="auto">
            <a:xfrm>
              <a:off x="3187" y="3772"/>
              <a:ext cx="104" cy="448"/>
            </a:xfrm>
            <a:custGeom>
              <a:avLst/>
              <a:gdLst>
                <a:gd name="T0" fmla="*/ 0 w 95"/>
                <a:gd name="T1" fmla="*/ 0 h 648"/>
                <a:gd name="T2" fmla="*/ 0 w 95"/>
                <a:gd name="T3" fmla="*/ 648 h 648"/>
                <a:gd name="T4" fmla="*/ 95 w 95"/>
                <a:gd name="T5" fmla="*/ 648 h 648"/>
                <a:gd name="T6" fmla="*/ 95 w 95"/>
                <a:gd name="T7" fmla="*/ 21 h 648"/>
                <a:gd name="T8" fmla="*/ 0 w 95"/>
                <a:gd name="T9" fmla="*/ 0 h 648"/>
                <a:gd name="T10" fmla="*/ 0 w 95"/>
                <a:gd name="T11" fmla="*/ 0 h 648"/>
              </a:gdLst>
              <a:ahLst/>
              <a:cxnLst>
                <a:cxn ang="0">
                  <a:pos x="T0" y="T1"/>
                </a:cxn>
                <a:cxn ang="0">
                  <a:pos x="T2" y="T3"/>
                </a:cxn>
                <a:cxn ang="0">
                  <a:pos x="T4" y="T5"/>
                </a:cxn>
                <a:cxn ang="0">
                  <a:pos x="T6" y="T7"/>
                </a:cxn>
                <a:cxn ang="0">
                  <a:pos x="T8" y="T9"/>
                </a:cxn>
                <a:cxn ang="0">
                  <a:pos x="T10" y="T11"/>
                </a:cxn>
              </a:cxnLst>
              <a:rect l="0" t="0" r="r" b="b"/>
              <a:pathLst>
                <a:path w="95" h="648">
                  <a:moveTo>
                    <a:pt x="0" y="0"/>
                  </a:moveTo>
                  <a:lnTo>
                    <a:pt x="0" y="648"/>
                  </a:lnTo>
                  <a:lnTo>
                    <a:pt x="95" y="648"/>
                  </a:lnTo>
                  <a:lnTo>
                    <a:pt x="95" y="2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9" name="Freeform 27"/>
            <p:cNvSpPr>
              <a:spLocks/>
            </p:cNvSpPr>
            <p:nvPr/>
          </p:nvSpPr>
          <p:spPr bwMode="auto">
            <a:xfrm>
              <a:off x="3404" y="3775"/>
              <a:ext cx="117" cy="445"/>
            </a:xfrm>
            <a:custGeom>
              <a:avLst/>
              <a:gdLst>
                <a:gd name="T0" fmla="*/ 0 w 107"/>
                <a:gd name="T1" fmla="*/ 0 h 642"/>
                <a:gd name="T2" fmla="*/ 0 w 107"/>
                <a:gd name="T3" fmla="*/ 642 h 642"/>
                <a:gd name="T4" fmla="*/ 107 w 107"/>
                <a:gd name="T5" fmla="*/ 642 h 642"/>
                <a:gd name="T6" fmla="*/ 107 w 107"/>
                <a:gd name="T7" fmla="*/ 5 h 642"/>
                <a:gd name="T8" fmla="*/ 0 w 107"/>
                <a:gd name="T9" fmla="*/ 0 h 642"/>
                <a:gd name="T10" fmla="*/ 0 w 107"/>
                <a:gd name="T11" fmla="*/ 0 h 642"/>
              </a:gdLst>
              <a:ahLst/>
              <a:cxnLst>
                <a:cxn ang="0">
                  <a:pos x="T0" y="T1"/>
                </a:cxn>
                <a:cxn ang="0">
                  <a:pos x="T2" y="T3"/>
                </a:cxn>
                <a:cxn ang="0">
                  <a:pos x="T4" y="T5"/>
                </a:cxn>
                <a:cxn ang="0">
                  <a:pos x="T6" y="T7"/>
                </a:cxn>
                <a:cxn ang="0">
                  <a:pos x="T8" y="T9"/>
                </a:cxn>
                <a:cxn ang="0">
                  <a:pos x="T10" y="T11"/>
                </a:cxn>
              </a:cxnLst>
              <a:rect l="0" t="0" r="r" b="b"/>
              <a:pathLst>
                <a:path w="107" h="642">
                  <a:moveTo>
                    <a:pt x="0" y="0"/>
                  </a:moveTo>
                  <a:lnTo>
                    <a:pt x="0" y="642"/>
                  </a:lnTo>
                  <a:lnTo>
                    <a:pt x="107" y="642"/>
                  </a:lnTo>
                  <a:lnTo>
                    <a:pt x="107" y="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0" name="Freeform 28"/>
            <p:cNvSpPr>
              <a:spLocks/>
            </p:cNvSpPr>
            <p:nvPr/>
          </p:nvSpPr>
          <p:spPr bwMode="auto">
            <a:xfrm>
              <a:off x="3015" y="3877"/>
              <a:ext cx="669" cy="76"/>
            </a:xfrm>
            <a:custGeom>
              <a:avLst/>
              <a:gdLst>
                <a:gd name="T0" fmla="*/ 0 w 608"/>
                <a:gd name="T1" fmla="*/ 0 h 110"/>
                <a:gd name="T2" fmla="*/ 608 w 608"/>
                <a:gd name="T3" fmla="*/ 0 h 110"/>
                <a:gd name="T4" fmla="*/ 608 w 608"/>
                <a:gd name="T5" fmla="*/ 110 h 110"/>
                <a:gd name="T6" fmla="*/ 11 w 608"/>
                <a:gd name="T7" fmla="*/ 110 h 110"/>
                <a:gd name="T8" fmla="*/ 0 w 608"/>
                <a:gd name="T9" fmla="*/ 0 h 110"/>
                <a:gd name="T10" fmla="*/ 0 w 608"/>
                <a:gd name="T11" fmla="*/ 0 h 110"/>
              </a:gdLst>
              <a:ahLst/>
              <a:cxnLst>
                <a:cxn ang="0">
                  <a:pos x="T0" y="T1"/>
                </a:cxn>
                <a:cxn ang="0">
                  <a:pos x="T2" y="T3"/>
                </a:cxn>
                <a:cxn ang="0">
                  <a:pos x="T4" y="T5"/>
                </a:cxn>
                <a:cxn ang="0">
                  <a:pos x="T6" y="T7"/>
                </a:cxn>
                <a:cxn ang="0">
                  <a:pos x="T8" y="T9"/>
                </a:cxn>
                <a:cxn ang="0">
                  <a:pos x="T10" y="T11"/>
                </a:cxn>
              </a:cxnLst>
              <a:rect l="0" t="0" r="r" b="b"/>
              <a:pathLst>
                <a:path w="608" h="110">
                  <a:moveTo>
                    <a:pt x="0" y="0"/>
                  </a:moveTo>
                  <a:lnTo>
                    <a:pt x="608" y="0"/>
                  </a:lnTo>
                  <a:lnTo>
                    <a:pt x="608" y="110"/>
                  </a:lnTo>
                  <a:lnTo>
                    <a:pt x="11" y="11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 name="Freeform 29"/>
            <p:cNvSpPr>
              <a:spLocks/>
            </p:cNvSpPr>
            <p:nvPr/>
          </p:nvSpPr>
          <p:spPr bwMode="auto">
            <a:xfrm>
              <a:off x="3015" y="4021"/>
              <a:ext cx="659" cy="71"/>
            </a:xfrm>
            <a:custGeom>
              <a:avLst/>
              <a:gdLst>
                <a:gd name="T0" fmla="*/ 0 w 599"/>
                <a:gd name="T1" fmla="*/ 0 h 101"/>
                <a:gd name="T2" fmla="*/ 599 w 599"/>
                <a:gd name="T3" fmla="*/ 0 h 101"/>
                <a:gd name="T4" fmla="*/ 599 w 599"/>
                <a:gd name="T5" fmla="*/ 101 h 101"/>
                <a:gd name="T6" fmla="*/ 0 w 599"/>
                <a:gd name="T7" fmla="*/ 101 h 101"/>
                <a:gd name="T8" fmla="*/ 0 w 599"/>
                <a:gd name="T9" fmla="*/ 0 h 101"/>
                <a:gd name="T10" fmla="*/ 0 w 599"/>
                <a:gd name="T11" fmla="*/ 0 h 101"/>
              </a:gdLst>
              <a:ahLst/>
              <a:cxnLst>
                <a:cxn ang="0">
                  <a:pos x="T0" y="T1"/>
                </a:cxn>
                <a:cxn ang="0">
                  <a:pos x="T2" y="T3"/>
                </a:cxn>
                <a:cxn ang="0">
                  <a:pos x="T4" y="T5"/>
                </a:cxn>
                <a:cxn ang="0">
                  <a:pos x="T6" y="T7"/>
                </a:cxn>
                <a:cxn ang="0">
                  <a:pos x="T8" y="T9"/>
                </a:cxn>
                <a:cxn ang="0">
                  <a:pos x="T10" y="T11"/>
                </a:cxn>
              </a:cxnLst>
              <a:rect l="0" t="0" r="r" b="b"/>
              <a:pathLst>
                <a:path w="599" h="101">
                  <a:moveTo>
                    <a:pt x="0" y="0"/>
                  </a:moveTo>
                  <a:lnTo>
                    <a:pt x="599" y="0"/>
                  </a:lnTo>
                  <a:lnTo>
                    <a:pt x="599" y="101"/>
                  </a:lnTo>
                  <a:lnTo>
                    <a:pt x="0" y="101"/>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2" name="Freeform 30"/>
            <p:cNvSpPr>
              <a:spLocks/>
            </p:cNvSpPr>
            <p:nvPr/>
          </p:nvSpPr>
          <p:spPr bwMode="auto">
            <a:xfrm>
              <a:off x="2998" y="4155"/>
              <a:ext cx="694" cy="65"/>
            </a:xfrm>
            <a:custGeom>
              <a:avLst/>
              <a:gdLst>
                <a:gd name="T0" fmla="*/ 16 w 631"/>
                <a:gd name="T1" fmla="*/ 0 h 93"/>
                <a:gd name="T2" fmla="*/ 631 w 631"/>
                <a:gd name="T3" fmla="*/ 0 h 93"/>
                <a:gd name="T4" fmla="*/ 631 w 631"/>
                <a:gd name="T5" fmla="*/ 93 h 93"/>
                <a:gd name="T6" fmla="*/ 0 w 631"/>
                <a:gd name="T7" fmla="*/ 93 h 93"/>
                <a:gd name="T8" fmla="*/ 16 w 631"/>
                <a:gd name="T9" fmla="*/ 0 h 93"/>
                <a:gd name="T10" fmla="*/ 16 w 631"/>
                <a:gd name="T11" fmla="*/ 0 h 93"/>
              </a:gdLst>
              <a:ahLst/>
              <a:cxnLst>
                <a:cxn ang="0">
                  <a:pos x="T0" y="T1"/>
                </a:cxn>
                <a:cxn ang="0">
                  <a:pos x="T2" y="T3"/>
                </a:cxn>
                <a:cxn ang="0">
                  <a:pos x="T4" y="T5"/>
                </a:cxn>
                <a:cxn ang="0">
                  <a:pos x="T6" y="T7"/>
                </a:cxn>
                <a:cxn ang="0">
                  <a:pos x="T8" y="T9"/>
                </a:cxn>
                <a:cxn ang="0">
                  <a:pos x="T10" y="T11"/>
                </a:cxn>
              </a:cxnLst>
              <a:rect l="0" t="0" r="r" b="b"/>
              <a:pathLst>
                <a:path w="631" h="93">
                  <a:moveTo>
                    <a:pt x="16" y="0"/>
                  </a:moveTo>
                  <a:lnTo>
                    <a:pt x="631" y="0"/>
                  </a:lnTo>
                  <a:lnTo>
                    <a:pt x="631" y="93"/>
                  </a:lnTo>
                  <a:lnTo>
                    <a:pt x="0" y="93"/>
                  </a:lnTo>
                  <a:lnTo>
                    <a:pt x="16" y="0"/>
                  </a:lnTo>
                  <a:lnTo>
                    <a:pt x="16"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3" name="Freeform 31"/>
            <p:cNvSpPr>
              <a:spLocks/>
            </p:cNvSpPr>
            <p:nvPr/>
          </p:nvSpPr>
          <p:spPr bwMode="auto">
            <a:xfrm>
              <a:off x="3473" y="3136"/>
              <a:ext cx="454" cy="1084"/>
            </a:xfrm>
            <a:custGeom>
              <a:avLst/>
              <a:gdLst>
                <a:gd name="T0" fmla="*/ 0 w 413"/>
                <a:gd name="T1" fmla="*/ 829 h 1566"/>
                <a:gd name="T2" fmla="*/ 0 w 413"/>
                <a:gd name="T3" fmla="*/ 0 h 1566"/>
                <a:gd name="T4" fmla="*/ 413 w 413"/>
                <a:gd name="T5" fmla="*/ 0 h 1566"/>
                <a:gd name="T6" fmla="*/ 413 w 413"/>
                <a:gd name="T7" fmla="*/ 1566 h 1566"/>
                <a:gd name="T8" fmla="*/ 311 w 413"/>
                <a:gd name="T9" fmla="*/ 1566 h 1566"/>
                <a:gd name="T10" fmla="*/ 311 w 413"/>
                <a:gd name="T11" fmla="*/ 81 h 1566"/>
                <a:gd name="T12" fmla="*/ 77 w 413"/>
                <a:gd name="T13" fmla="*/ 81 h 1566"/>
                <a:gd name="T14" fmla="*/ 77 w 413"/>
                <a:gd name="T15" fmla="*/ 829 h 1566"/>
                <a:gd name="T16" fmla="*/ 0 w 413"/>
                <a:gd name="T17" fmla="*/ 829 h 1566"/>
                <a:gd name="T18" fmla="*/ 0 w 413"/>
                <a:gd name="T19" fmla="*/ 82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1566">
                  <a:moveTo>
                    <a:pt x="0" y="829"/>
                  </a:moveTo>
                  <a:lnTo>
                    <a:pt x="0" y="0"/>
                  </a:lnTo>
                  <a:lnTo>
                    <a:pt x="413" y="0"/>
                  </a:lnTo>
                  <a:lnTo>
                    <a:pt x="413" y="1566"/>
                  </a:lnTo>
                  <a:lnTo>
                    <a:pt x="311" y="1566"/>
                  </a:lnTo>
                  <a:lnTo>
                    <a:pt x="311" y="81"/>
                  </a:lnTo>
                  <a:lnTo>
                    <a:pt x="77" y="81"/>
                  </a:lnTo>
                  <a:lnTo>
                    <a:pt x="77" y="829"/>
                  </a:lnTo>
                  <a:lnTo>
                    <a:pt x="0" y="829"/>
                  </a:lnTo>
                  <a:lnTo>
                    <a:pt x="0" y="8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4" name="Freeform 32"/>
            <p:cNvSpPr>
              <a:spLocks/>
            </p:cNvSpPr>
            <p:nvPr/>
          </p:nvSpPr>
          <p:spPr bwMode="auto">
            <a:xfrm>
              <a:off x="4109" y="3176"/>
              <a:ext cx="470" cy="32"/>
            </a:xfrm>
            <a:custGeom>
              <a:avLst/>
              <a:gdLst>
                <a:gd name="T0" fmla="*/ 0 w 428"/>
                <a:gd name="T1" fmla="*/ 0 h 45"/>
                <a:gd name="T2" fmla="*/ 428 w 428"/>
                <a:gd name="T3" fmla="*/ 0 h 45"/>
                <a:gd name="T4" fmla="*/ 428 w 428"/>
                <a:gd name="T5" fmla="*/ 45 h 45"/>
                <a:gd name="T6" fmla="*/ 27 w 428"/>
                <a:gd name="T7" fmla="*/ 45 h 45"/>
                <a:gd name="T8" fmla="*/ 0 w 428"/>
                <a:gd name="T9" fmla="*/ 0 h 45"/>
                <a:gd name="T10" fmla="*/ 0 w 428"/>
                <a:gd name="T11" fmla="*/ 0 h 45"/>
              </a:gdLst>
              <a:ahLst/>
              <a:cxnLst>
                <a:cxn ang="0">
                  <a:pos x="T0" y="T1"/>
                </a:cxn>
                <a:cxn ang="0">
                  <a:pos x="T2" y="T3"/>
                </a:cxn>
                <a:cxn ang="0">
                  <a:pos x="T4" y="T5"/>
                </a:cxn>
                <a:cxn ang="0">
                  <a:pos x="T6" y="T7"/>
                </a:cxn>
                <a:cxn ang="0">
                  <a:pos x="T8" y="T9"/>
                </a:cxn>
                <a:cxn ang="0">
                  <a:pos x="T10" y="T11"/>
                </a:cxn>
              </a:cxnLst>
              <a:rect l="0" t="0" r="r" b="b"/>
              <a:pathLst>
                <a:path w="428" h="45">
                  <a:moveTo>
                    <a:pt x="0" y="0"/>
                  </a:moveTo>
                  <a:lnTo>
                    <a:pt x="428" y="0"/>
                  </a:lnTo>
                  <a:lnTo>
                    <a:pt x="428" y="45"/>
                  </a:lnTo>
                  <a:lnTo>
                    <a:pt x="27" y="45"/>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5" name="Freeform 33"/>
            <p:cNvSpPr>
              <a:spLocks/>
            </p:cNvSpPr>
            <p:nvPr/>
          </p:nvSpPr>
          <p:spPr bwMode="auto">
            <a:xfrm>
              <a:off x="4172" y="3245"/>
              <a:ext cx="379" cy="36"/>
            </a:xfrm>
            <a:custGeom>
              <a:avLst/>
              <a:gdLst>
                <a:gd name="T0" fmla="*/ 0 w 344"/>
                <a:gd name="T1" fmla="*/ 0 h 52"/>
                <a:gd name="T2" fmla="*/ 344 w 344"/>
                <a:gd name="T3" fmla="*/ 0 h 52"/>
                <a:gd name="T4" fmla="*/ 289 w 344"/>
                <a:gd name="T5" fmla="*/ 52 h 52"/>
                <a:gd name="T6" fmla="*/ 42 w 344"/>
                <a:gd name="T7" fmla="*/ 52 h 52"/>
                <a:gd name="T8" fmla="*/ 0 w 344"/>
                <a:gd name="T9" fmla="*/ 0 h 52"/>
                <a:gd name="T10" fmla="*/ 0 w 344"/>
                <a:gd name="T11" fmla="*/ 0 h 52"/>
              </a:gdLst>
              <a:ahLst/>
              <a:cxnLst>
                <a:cxn ang="0">
                  <a:pos x="T0" y="T1"/>
                </a:cxn>
                <a:cxn ang="0">
                  <a:pos x="T2" y="T3"/>
                </a:cxn>
                <a:cxn ang="0">
                  <a:pos x="T4" y="T5"/>
                </a:cxn>
                <a:cxn ang="0">
                  <a:pos x="T6" y="T7"/>
                </a:cxn>
                <a:cxn ang="0">
                  <a:pos x="T8" y="T9"/>
                </a:cxn>
                <a:cxn ang="0">
                  <a:pos x="T10" y="T11"/>
                </a:cxn>
              </a:cxnLst>
              <a:rect l="0" t="0" r="r" b="b"/>
              <a:pathLst>
                <a:path w="344" h="52">
                  <a:moveTo>
                    <a:pt x="0" y="0"/>
                  </a:moveTo>
                  <a:lnTo>
                    <a:pt x="344" y="0"/>
                  </a:lnTo>
                  <a:lnTo>
                    <a:pt x="289" y="52"/>
                  </a:lnTo>
                  <a:lnTo>
                    <a:pt x="42" y="5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6" name="Freeform 34"/>
            <p:cNvSpPr>
              <a:spLocks/>
            </p:cNvSpPr>
            <p:nvPr/>
          </p:nvSpPr>
          <p:spPr bwMode="auto">
            <a:xfrm>
              <a:off x="4191"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7" name="Freeform 35"/>
            <p:cNvSpPr>
              <a:spLocks/>
            </p:cNvSpPr>
            <p:nvPr/>
          </p:nvSpPr>
          <p:spPr bwMode="auto">
            <a:xfrm>
              <a:off x="4332" y="3440"/>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8" name="Freeform 36"/>
            <p:cNvSpPr>
              <a:spLocks/>
            </p:cNvSpPr>
            <p:nvPr/>
          </p:nvSpPr>
          <p:spPr bwMode="auto">
            <a:xfrm>
              <a:off x="4473" y="344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9" name="Freeform 37"/>
            <p:cNvSpPr>
              <a:spLocks/>
            </p:cNvSpPr>
            <p:nvPr/>
          </p:nvSpPr>
          <p:spPr bwMode="auto">
            <a:xfrm>
              <a:off x="4184" y="3573"/>
              <a:ext cx="95" cy="91"/>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0" name="Freeform 38"/>
            <p:cNvSpPr>
              <a:spLocks/>
            </p:cNvSpPr>
            <p:nvPr/>
          </p:nvSpPr>
          <p:spPr bwMode="auto">
            <a:xfrm>
              <a:off x="4327"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1" name="Freeform 39"/>
            <p:cNvSpPr>
              <a:spLocks/>
            </p:cNvSpPr>
            <p:nvPr/>
          </p:nvSpPr>
          <p:spPr bwMode="auto">
            <a:xfrm>
              <a:off x="4468" y="3573"/>
              <a:ext cx="93"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2" name="Freeform 40"/>
            <p:cNvSpPr>
              <a:spLocks/>
            </p:cNvSpPr>
            <p:nvPr/>
          </p:nvSpPr>
          <p:spPr bwMode="auto">
            <a:xfrm>
              <a:off x="4191"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3" name="Freeform 41"/>
            <p:cNvSpPr>
              <a:spLocks/>
            </p:cNvSpPr>
            <p:nvPr/>
          </p:nvSpPr>
          <p:spPr bwMode="auto">
            <a:xfrm>
              <a:off x="4332" y="371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4" name="Freeform 42"/>
            <p:cNvSpPr>
              <a:spLocks/>
            </p:cNvSpPr>
            <p:nvPr/>
          </p:nvSpPr>
          <p:spPr bwMode="auto">
            <a:xfrm>
              <a:off x="4473" y="3711"/>
              <a:ext cx="94" cy="92"/>
            </a:xfrm>
            <a:custGeom>
              <a:avLst/>
              <a:gdLst>
                <a:gd name="T0" fmla="*/ 0 w 86"/>
                <a:gd name="T1" fmla="*/ 133 h 133"/>
                <a:gd name="T2" fmla="*/ 86 w 86"/>
                <a:gd name="T3" fmla="*/ 133 h 133"/>
                <a:gd name="T4" fmla="*/ 86 w 86"/>
                <a:gd name="T5" fmla="*/ 0 h 133"/>
                <a:gd name="T6" fmla="*/ 0 w 86"/>
                <a:gd name="T7" fmla="*/ 0 h 133"/>
                <a:gd name="T8" fmla="*/ 0 w 86"/>
                <a:gd name="T9" fmla="*/ 133 h 133"/>
                <a:gd name="T10" fmla="*/ 0 w 86"/>
                <a:gd name="T11" fmla="*/ 133 h 133"/>
              </a:gdLst>
              <a:ahLst/>
              <a:cxnLst>
                <a:cxn ang="0">
                  <a:pos x="T0" y="T1"/>
                </a:cxn>
                <a:cxn ang="0">
                  <a:pos x="T2" y="T3"/>
                </a:cxn>
                <a:cxn ang="0">
                  <a:pos x="T4" y="T5"/>
                </a:cxn>
                <a:cxn ang="0">
                  <a:pos x="T6" y="T7"/>
                </a:cxn>
                <a:cxn ang="0">
                  <a:pos x="T8" y="T9"/>
                </a:cxn>
                <a:cxn ang="0">
                  <a:pos x="T10" y="T11"/>
                </a:cxn>
              </a:cxnLst>
              <a:rect l="0" t="0" r="r" b="b"/>
              <a:pathLst>
                <a:path w="86" h="133">
                  <a:moveTo>
                    <a:pt x="0" y="133"/>
                  </a:moveTo>
                  <a:lnTo>
                    <a:pt x="86" y="133"/>
                  </a:lnTo>
                  <a:lnTo>
                    <a:pt x="86" y="0"/>
                  </a:lnTo>
                  <a:lnTo>
                    <a:pt x="0" y="0"/>
                  </a:lnTo>
                  <a:lnTo>
                    <a:pt x="0" y="133"/>
                  </a:lnTo>
                  <a:lnTo>
                    <a:pt x="0" y="13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5" name="Freeform 43"/>
            <p:cNvSpPr>
              <a:spLocks/>
            </p:cNvSpPr>
            <p:nvPr/>
          </p:nvSpPr>
          <p:spPr bwMode="auto">
            <a:xfrm>
              <a:off x="4191"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6" name="Freeform 44"/>
            <p:cNvSpPr>
              <a:spLocks/>
            </p:cNvSpPr>
            <p:nvPr/>
          </p:nvSpPr>
          <p:spPr bwMode="auto">
            <a:xfrm>
              <a:off x="4332" y="3841"/>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7" name="Freeform 45"/>
            <p:cNvSpPr>
              <a:spLocks/>
            </p:cNvSpPr>
            <p:nvPr/>
          </p:nvSpPr>
          <p:spPr bwMode="auto">
            <a:xfrm>
              <a:off x="4473" y="3841"/>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8" name="Freeform 46"/>
            <p:cNvSpPr>
              <a:spLocks/>
            </p:cNvSpPr>
            <p:nvPr/>
          </p:nvSpPr>
          <p:spPr bwMode="auto">
            <a:xfrm>
              <a:off x="4191"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9" name="Freeform 47"/>
            <p:cNvSpPr>
              <a:spLocks/>
            </p:cNvSpPr>
            <p:nvPr/>
          </p:nvSpPr>
          <p:spPr bwMode="auto">
            <a:xfrm>
              <a:off x="4332" y="3989"/>
              <a:ext cx="92" cy="92"/>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0" name="Freeform 48"/>
            <p:cNvSpPr>
              <a:spLocks/>
            </p:cNvSpPr>
            <p:nvPr/>
          </p:nvSpPr>
          <p:spPr bwMode="auto">
            <a:xfrm>
              <a:off x="4473" y="3989"/>
              <a:ext cx="94" cy="92"/>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1" name="Freeform 49"/>
            <p:cNvSpPr>
              <a:spLocks/>
            </p:cNvSpPr>
            <p:nvPr/>
          </p:nvSpPr>
          <p:spPr bwMode="auto">
            <a:xfrm>
              <a:off x="4191"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2" name="Freeform 50"/>
            <p:cNvSpPr>
              <a:spLocks/>
            </p:cNvSpPr>
            <p:nvPr/>
          </p:nvSpPr>
          <p:spPr bwMode="auto">
            <a:xfrm>
              <a:off x="4332" y="4129"/>
              <a:ext cx="92" cy="91"/>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3" name="Freeform 51"/>
            <p:cNvSpPr>
              <a:spLocks/>
            </p:cNvSpPr>
            <p:nvPr/>
          </p:nvSpPr>
          <p:spPr bwMode="auto">
            <a:xfrm>
              <a:off x="4473" y="4130"/>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4" name="Freeform 52"/>
            <p:cNvSpPr>
              <a:spLocks/>
            </p:cNvSpPr>
            <p:nvPr/>
          </p:nvSpPr>
          <p:spPr bwMode="auto">
            <a:xfrm>
              <a:off x="2545" y="2891"/>
              <a:ext cx="746" cy="1329"/>
            </a:xfrm>
            <a:custGeom>
              <a:avLst/>
              <a:gdLst>
                <a:gd name="T0" fmla="*/ 679 w 679"/>
                <a:gd name="T1" fmla="*/ 1190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3 w 679"/>
                <a:gd name="T13" fmla="*/ 89 h 1922"/>
                <a:gd name="T14" fmla="*/ 593 w 679"/>
                <a:gd name="T15" fmla="*/ 1185 h 1922"/>
                <a:gd name="T16" fmla="*/ 679 w 679"/>
                <a:gd name="T17" fmla="*/ 1190 h 1922"/>
                <a:gd name="T18" fmla="*/ 679 w 679"/>
                <a:gd name="T19" fmla="*/ 119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0"/>
                  </a:moveTo>
                  <a:lnTo>
                    <a:pt x="679" y="0"/>
                  </a:lnTo>
                  <a:lnTo>
                    <a:pt x="0" y="0"/>
                  </a:lnTo>
                  <a:lnTo>
                    <a:pt x="0" y="1922"/>
                  </a:lnTo>
                  <a:lnTo>
                    <a:pt x="106" y="1922"/>
                  </a:lnTo>
                  <a:lnTo>
                    <a:pt x="106" y="89"/>
                  </a:lnTo>
                  <a:lnTo>
                    <a:pt x="593" y="89"/>
                  </a:lnTo>
                  <a:lnTo>
                    <a:pt x="593" y="1185"/>
                  </a:lnTo>
                  <a:lnTo>
                    <a:pt x="679" y="1190"/>
                  </a:lnTo>
                  <a:lnTo>
                    <a:pt x="679" y="11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5" name="Freeform 53"/>
            <p:cNvSpPr>
              <a:spLocks/>
            </p:cNvSpPr>
            <p:nvPr/>
          </p:nvSpPr>
          <p:spPr bwMode="auto">
            <a:xfrm>
              <a:off x="2980" y="2916"/>
              <a:ext cx="118" cy="794"/>
            </a:xfrm>
            <a:custGeom>
              <a:avLst/>
              <a:gdLst>
                <a:gd name="T0" fmla="*/ 0 w 107"/>
                <a:gd name="T1" fmla="*/ 0 h 1149"/>
                <a:gd name="T2" fmla="*/ 0 w 107"/>
                <a:gd name="T3" fmla="*/ 1149 h 1149"/>
                <a:gd name="T4" fmla="*/ 107 w 107"/>
                <a:gd name="T5" fmla="*/ 1149 h 1149"/>
                <a:gd name="T6" fmla="*/ 107 w 107"/>
                <a:gd name="T7" fmla="*/ 6 h 1149"/>
                <a:gd name="T8" fmla="*/ 0 w 107"/>
                <a:gd name="T9" fmla="*/ 0 h 1149"/>
                <a:gd name="T10" fmla="*/ 0 w 107"/>
                <a:gd name="T11" fmla="*/ 0 h 1149"/>
              </a:gdLst>
              <a:ahLst/>
              <a:cxnLst>
                <a:cxn ang="0">
                  <a:pos x="T0" y="T1"/>
                </a:cxn>
                <a:cxn ang="0">
                  <a:pos x="T2" y="T3"/>
                </a:cxn>
                <a:cxn ang="0">
                  <a:pos x="T4" y="T5"/>
                </a:cxn>
                <a:cxn ang="0">
                  <a:pos x="T6" y="T7"/>
                </a:cxn>
                <a:cxn ang="0">
                  <a:pos x="T8" y="T9"/>
                </a:cxn>
                <a:cxn ang="0">
                  <a:pos x="T10" y="T11"/>
                </a:cxn>
              </a:cxnLst>
              <a:rect l="0" t="0" r="r" b="b"/>
              <a:pathLst>
                <a:path w="107" h="1149">
                  <a:moveTo>
                    <a:pt x="0" y="0"/>
                  </a:moveTo>
                  <a:lnTo>
                    <a:pt x="0" y="1149"/>
                  </a:lnTo>
                  <a:lnTo>
                    <a:pt x="107" y="1149"/>
                  </a:lnTo>
                  <a:lnTo>
                    <a:pt x="107" y="6"/>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6" name="Freeform 54"/>
            <p:cNvSpPr>
              <a:spLocks/>
            </p:cNvSpPr>
            <p:nvPr/>
          </p:nvSpPr>
          <p:spPr bwMode="auto">
            <a:xfrm>
              <a:off x="894" y="3129"/>
              <a:ext cx="1235" cy="1091"/>
            </a:xfrm>
            <a:custGeom>
              <a:avLst/>
              <a:gdLst>
                <a:gd name="T0" fmla="*/ 0 w 1123"/>
                <a:gd name="T1" fmla="*/ 0 h 1578"/>
                <a:gd name="T2" fmla="*/ 1123 w 1123"/>
                <a:gd name="T3" fmla="*/ 6 h 1578"/>
                <a:gd name="T4" fmla="*/ 1123 w 1123"/>
                <a:gd name="T5" fmla="*/ 523 h 1578"/>
                <a:gd name="T6" fmla="*/ 1026 w 1123"/>
                <a:gd name="T7" fmla="*/ 517 h 1578"/>
                <a:gd name="T8" fmla="*/ 1026 w 1123"/>
                <a:gd name="T9" fmla="*/ 78 h 1578"/>
                <a:gd name="T10" fmla="*/ 118 w 1123"/>
                <a:gd name="T11" fmla="*/ 78 h 1578"/>
                <a:gd name="T12" fmla="*/ 118 w 1123"/>
                <a:gd name="T13" fmla="*/ 1578 h 1578"/>
                <a:gd name="T14" fmla="*/ 5 w 1123"/>
                <a:gd name="T15" fmla="*/ 1578 h 1578"/>
                <a:gd name="T16" fmla="*/ 0 w 1123"/>
                <a:gd name="T17" fmla="*/ 0 h 1578"/>
                <a:gd name="T18" fmla="*/ 0 w 1123"/>
                <a:gd name="T19" fmla="*/ 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578">
                  <a:moveTo>
                    <a:pt x="0" y="0"/>
                  </a:moveTo>
                  <a:lnTo>
                    <a:pt x="1123" y="6"/>
                  </a:lnTo>
                  <a:lnTo>
                    <a:pt x="1123" y="523"/>
                  </a:lnTo>
                  <a:lnTo>
                    <a:pt x="1026" y="517"/>
                  </a:lnTo>
                  <a:lnTo>
                    <a:pt x="1026" y="78"/>
                  </a:lnTo>
                  <a:lnTo>
                    <a:pt x="118" y="78"/>
                  </a:lnTo>
                  <a:lnTo>
                    <a:pt x="118" y="1578"/>
                  </a:lnTo>
                  <a:lnTo>
                    <a:pt x="5" y="15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7" name="Freeform 55"/>
            <p:cNvSpPr>
              <a:spLocks/>
            </p:cNvSpPr>
            <p:nvPr/>
          </p:nvSpPr>
          <p:spPr bwMode="auto">
            <a:xfrm>
              <a:off x="952" y="3240"/>
              <a:ext cx="1100" cy="54"/>
            </a:xfrm>
            <a:custGeom>
              <a:avLst/>
              <a:gdLst>
                <a:gd name="T0" fmla="*/ 0 w 1000"/>
                <a:gd name="T1" fmla="*/ 0 h 78"/>
                <a:gd name="T2" fmla="*/ 1000 w 1000"/>
                <a:gd name="T3" fmla="*/ 0 h 78"/>
                <a:gd name="T4" fmla="*/ 1000 w 1000"/>
                <a:gd name="T5" fmla="*/ 78 h 78"/>
                <a:gd name="T6" fmla="*/ 0 w 1000"/>
                <a:gd name="T7" fmla="*/ 78 h 78"/>
                <a:gd name="T8" fmla="*/ 0 w 1000"/>
                <a:gd name="T9" fmla="*/ 0 h 78"/>
                <a:gd name="T10" fmla="*/ 0 w 1000"/>
                <a:gd name="T11" fmla="*/ 0 h 78"/>
              </a:gdLst>
              <a:ahLst/>
              <a:cxnLst>
                <a:cxn ang="0">
                  <a:pos x="T0" y="T1"/>
                </a:cxn>
                <a:cxn ang="0">
                  <a:pos x="T2" y="T3"/>
                </a:cxn>
                <a:cxn ang="0">
                  <a:pos x="T4" y="T5"/>
                </a:cxn>
                <a:cxn ang="0">
                  <a:pos x="T6" y="T7"/>
                </a:cxn>
                <a:cxn ang="0">
                  <a:pos x="T8" y="T9"/>
                </a:cxn>
                <a:cxn ang="0">
                  <a:pos x="T10" y="T11"/>
                </a:cxn>
              </a:cxnLst>
              <a:rect l="0" t="0" r="r" b="b"/>
              <a:pathLst>
                <a:path w="1000" h="78">
                  <a:moveTo>
                    <a:pt x="0" y="0"/>
                  </a:moveTo>
                  <a:lnTo>
                    <a:pt x="1000" y="0"/>
                  </a:lnTo>
                  <a:lnTo>
                    <a:pt x="1000"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8" name="Freeform 56"/>
            <p:cNvSpPr>
              <a:spLocks/>
            </p:cNvSpPr>
            <p:nvPr/>
          </p:nvSpPr>
          <p:spPr bwMode="auto">
            <a:xfrm>
              <a:off x="958" y="3339"/>
              <a:ext cx="1101" cy="54"/>
            </a:xfrm>
            <a:custGeom>
              <a:avLst/>
              <a:gdLst>
                <a:gd name="T0" fmla="*/ 0 w 1001"/>
                <a:gd name="T1" fmla="*/ 0 h 78"/>
                <a:gd name="T2" fmla="*/ 1001 w 1001"/>
                <a:gd name="T3" fmla="*/ 0 h 78"/>
                <a:gd name="T4" fmla="*/ 1001 w 1001"/>
                <a:gd name="T5" fmla="*/ 78 h 78"/>
                <a:gd name="T6" fmla="*/ 0 w 1001"/>
                <a:gd name="T7" fmla="*/ 78 h 78"/>
                <a:gd name="T8" fmla="*/ 0 w 1001"/>
                <a:gd name="T9" fmla="*/ 0 h 78"/>
                <a:gd name="T10" fmla="*/ 0 w 1001"/>
                <a:gd name="T11" fmla="*/ 0 h 78"/>
              </a:gdLst>
              <a:ahLst/>
              <a:cxnLst>
                <a:cxn ang="0">
                  <a:pos x="T0" y="T1"/>
                </a:cxn>
                <a:cxn ang="0">
                  <a:pos x="T2" y="T3"/>
                </a:cxn>
                <a:cxn ang="0">
                  <a:pos x="T4" y="T5"/>
                </a:cxn>
                <a:cxn ang="0">
                  <a:pos x="T6" y="T7"/>
                </a:cxn>
                <a:cxn ang="0">
                  <a:pos x="T8" y="T9"/>
                </a:cxn>
                <a:cxn ang="0">
                  <a:pos x="T10" y="T11"/>
                </a:cxn>
              </a:cxnLst>
              <a:rect l="0" t="0" r="r" b="b"/>
              <a:pathLst>
                <a:path w="1001" h="78">
                  <a:moveTo>
                    <a:pt x="0" y="0"/>
                  </a:moveTo>
                  <a:lnTo>
                    <a:pt x="1001" y="0"/>
                  </a:lnTo>
                  <a:lnTo>
                    <a:pt x="1001"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49" name="Freeform 57"/>
            <p:cNvSpPr>
              <a:spLocks/>
            </p:cNvSpPr>
            <p:nvPr/>
          </p:nvSpPr>
          <p:spPr bwMode="auto">
            <a:xfrm>
              <a:off x="966" y="3436"/>
              <a:ext cx="1098" cy="54"/>
            </a:xfrm>
            <a:custGeom>
              <a:avLst/>
              <a:gdLst>
                <a:gd name="T0" fmla="*/ 0 w 999"/>
                <a:gd name="T1" fmla="*/ 0 h 78"/>
                <a:gd name="T2" fmla="*/ 999 w 999"/>
                <a:gd name="T3" fmla="*/ 0 h 78"/>
                <a:gd name="T4" fmla="*/ 999 w 999"/>
                <a:gd name="T5" fmla="*/ 78 h 78"/>
                <a:gd name="T6" fmla="*/ 0 w 999"/>
                <a:gd name="T7" fmla="*/ 78 h 78"/>
                <a:gd name="T8" fmla="*/ 0 w 999"/>
                <a:gd name="T9" fmla="*/ 0 h 78"/>
                <a:gd name="T10" fmla="*/ 0 w 999"/>
                <a:gd name="T11" fmla="*/ 0 h 78"/>
              </a:gdLst>
              <a:ahLst/>
              <a:cxnLst>
                <a:cxn ang="0">
                  <a:pos x="T0" y="T1"/>
                </a:cxn>
                <a:cxn ang="0">
                  <a:pos x="T2" y="T3"/>
                </a:cxn>
                <a:cxn ang="0">
                  <a:pos x="T4" y="T5"/>
                </a:cxn>
                <a:cxn ang="0">
                  <a:pos x="T6" y="T7"/>
                </a:cxn>
                <a:cxn ang="0">
                  <a:pos x="T8" y="T9"/>
                </a:cxn>
                <a:cxn ang="0">
                  <a:pos x="T10" y="T11"/>
                </a:cxn>
              </a:cxnLst>
              <a:rect l="0" t="0" r="r" b="b"/>
              <a:pathLst>
                <a:path w="999" h="78">
                  <a:moveTo>
                    <a:pt x="0" y="0"/>
                  </a:moveTo>
                  <a:lnTo>
                    <a:pt x="999" y="0"/>
                  </a:lnTo>
                  <a:lnTo>
                    <a:pt x="999" y="78"/>
                  </a:lnTo>
                  <a:lnTo>
                    <a:pt x="0" y="78"/>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0" name="Freeform 58"/>
            <p:cNvSpPr>
              <a:spLocks/>
            </p:cNvSpPr>
            <p:nvPr/>
          </p:nvSpPr>
          <p:spPr bwMode="auto">
            <a:xfrm>
              <a:off x="2258" y="3498"/>
              <a:ext cx="223" cy="722"/>
            </a:xfrm>
            <a:custGeom>
              <a:avLst/>
              <a:gdLst>
                <a:gd name="T0" fmla="*/ 0 w 203"/>
                <a:gd name="T1" fmla="*/ 1043 h 1043"/>
                <a:gd name="T2" fmla="*/ 203 w 203"/>
                <a:gd name="T3" fmla="*/ 1043 h 1043"/>
                <a:gd name="T4" fmla="*/ 203 w 203"/>
                <a:gd name="T5" fmla="*/ 0 h 1043"/>
                <a:gd name="T6" fmla="*/ 0 w 203"/>
                <a:gd name="T7" fmla="*/ 0 h 1043"/>
                <a:gd name="T8" fmla="*/ 0 w 203"/>
                <a:gd name="T9" fmla="*/ 1043 h 1043"/>
                <a:gd name="T10" fmla="*/ 0 w 203"/>
                <a:gd name="T11" fmla="*/ 1043 h 1043"/>
              </a:gdLst>
              <a:ahLst/>
              <a:cxnLst>
                <a:cxn ang="0">
                  <a:pos x="T0" y="T1"/>
                </a:cxn>
                <a:cxn ang="0">
                  <a:pos x="T2" y="T3"/>
                </a:cxn>
                <a:cxn ang="0">
                  <a:pos x="T4" y="T5"/>
                </a:cxn>
                <a:cxn ang="0">
                  <a:pos x="T6" y="T7"/>
                </a:cxn>
                <a:cxn ang="0">
                  <a:pos x="T8" y="T9"/>
                </a:cxn>
                <a:cxn ang="0">
                  <a:pos x="T10" y="T11"/>
                </a:cxn>
              </a:cxnLst>
              <a:rect l="0" t="0" r="r" b="b"/>
              <a:pathLst>
                <a:path w="203" h="1043">
                  <a:moveTo>
                    <a:pt x="0" y="1043"/>
                  </a:moveTo>
                  <a:lnTo>
                    <a:pt x="203" y="1043"/>
                  </a:lnTo>
                  <a:lnTo>
                    <a:pt x="203" y="0"/>
                  </a:lnTo>
                  <a:lnTo>
                    <a:pt x="0" y="0"/>
                  </a:lnTo>
                  <a:lnTo>
                    <a:pt x="0" y="1043"/>
                  </a:lnTo>
                  <a:lnTo>
                    <a:pt x="0" y="104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1" name="Freeform 59"/>
            <p:cNvSpPr>
              <a:spLocks/>
            </p:cNvSpPr>
            <p:nvPr/>
          </p:nvSpPr>
          <p:spPr bwMode="auto">
            <a:xfrm>
              <a:off x="2069" y="354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2" name="Freeform 60"/>
            <p:cNvSpPr>
              <a:spLocks/>
            </p:cNvSpPr>
            <p:nvPr/>
          </p:nvSpPr>
          <p:spPr bwMode="auto">
            <a:xfrm>
              <a:off x="2069" y="3692"/>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3" name="Freeform 61"/>
            <p:cNvSpPr>
              <a:spLocks/>
            </p:cNvSpPr>
            <p:nvPr/>
          </p:nvSpPr>
          <p:spPr bwMode="auto">
            <a:xfrm>
              <a:off x="2069"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4" name="Freeform 62"/>
            <p:cNvSpPr>
              <a:spLocks/>
            </p:cNvSpPr>
            <p:nvPr/>
          </p:nvSpPr>
          <p:spPr bwMode="auto">
            <a:xfrm>
              <a:off x="1887"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5" name="Freeform 63"/>
            <p:cNvSpPr>
              <a:spLocks/>
            </p:cNvSpPr>
            <p:nvPr/>
          </p:nvSpPr>
          <p:spPr bwMode="auto">
            <a:xfrm>
              <a:off x="1695"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6" name="Freeform 64"/>
            <p:cNvSpPr>
              <a:spLocks/>
            </p:cNvSpPr>
            <p:nvPr/>
          </p:nvSpPr>
          <p:spPr bwMode="auto">
            <a:xfrm>
              <a:off x="1493" y="4133"/>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7" name="Freeform 65"/>
            <p:cNvSpPr>
              <a:spLocks/>
            </p:cNvSpPr>
            <p:nvPr/>
          </p:nvSpPr>
          <p:spPr bwMode="auto">
            <a:xfrm>
              <a:off x="1308"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8" name="Freeform 66"/>
            <p:cNvSpPr>
              <a:spLocks/>
            </p:cNvSpPr>
            <p:nvPr/>
          </p:nvSpPr>
          <p:spPr bwMode="auto">
            <a:xfrm>
              <a:off x="1106" y="4133"/>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59" name="Freeform 67"/>
            <p:cNvSpPr>
              <a:spLocks/>
            </p:cNvSpPr>
            <p:nvPr/>
          </p:nvSpPr>
          <p:spPr bwMode="auto">
            <a:xfrm>
              <a:off x="2069"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0" name="Freeform 68"/>
            <p:cNvSpPr>
              <a:spLocks/>
            </p:cNvSpPr>
            <p:nvPr/>
          </p:nvSpPr>
          <p:spPr bwMode="auto">
            <a:xfrm>
              <a:off x="1887"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1" name="Freeform 69"/>
            <p:cNvSpPr>
              <a:spLocks/>
            </p:cNvSpPr>
            <p:nvPr/>
          </p:nvSpPr>
          <p:spPr bwMode="auto">
            <a:xfrm>
              <a:off x="1695"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2" name="Freeform 70"/>
            <p:cNvSpPr>
              <a:spLocks/>
            </p:cNvSpPr>
            <p:nvPr/>
          </p:nvSpPr>
          <p:spPr bwMode="auto">
            <a:xfrm>
              <a:off x="1493" y="3996"/>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3" name="Freeform 71"/>
            <p:cNvSpPr>
              <a:spLocks/>
            </p:cNvSpPr>
            <p:nvPr/>
          </p:nvSpPr>
          <p:spPr bwMode="auto">
            <a:xfrm>
              <a:off x="1308"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4" name="Freeform 72"/>
            <p:cNvSpPr>
              <a:spLocks/>
            </p:cNvSpPr>
            <p:nvPr/>
          </p:nvSpPr>
          <p:spPr bwMode="auto">
            <a:xfrm>
              <a:off x="1106" y="3996"/>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5" name="Freeform 73"/>
            <p:cNvSpPr>
              <a:spLocks/>
            </p:cNvSpPr>
            <p:nvPr/>
          </p:nvSpPr>
          <p:spPr bwMode="auto">
            <a:xfrm>
              <a:off x="2069"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6" name="Freeform 74"/>
            <p:cNvSpPr>
              <a:spLocks/>
            </p:cNvSpPr>
            <p:nvPr/>
          </p:nvSpPr>
          <p:spPr bwMode="auto">
            <a:xfrm>
              <a:off x="1887"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7" name="Freeform 75"/>
            <p:cNvSpPr>
              <a:spLocks/>
            </p:cNvSpPr>
            <p:nvPr/>
          </p:nvSpPr>
          <p:spPr bwMode="auto">
            <a:xfrm>
              <a:off x="1695"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8" name="Freeform 76"/>
            <p:cNvSpPr>
              <a:spLocks/>
            </p:cNvSpPr>
            <p:nvPr/>
          </p:nvSpPr>
          <p:spPr bwMode="auto">
            <a:xfrm>
              <a:off x="1493" y="3852"/>
              <a:ext cx="88" cy="86"/>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69" name="Freeform 77"/>
            <p:cNvSpPr>
              <a:spLocks/>
            </p:cNvSpPr>
            <p:nvPr/>
          </p:nvSpPr>
          <p:spPr bwMode="auto">
            <a:xfrm>
              <a:off x="1308"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0" name="Freeform 78"/>
            <p:cNvSpPr>
              <a:spLocks/>
            </p:cNvSpPr>
            <p:nvPr/>
          </p:nvSpPr>
          <p:spPr bwMode="auto">
            <a:xfrm>
              <a:off x="1106" y="3852"/>
              <a:ext cx="89" cy="86"/>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1" name="Freeform 79"/>
            <p:cNvSpPr>
              <a:spLocks/>
            </p:cNvSpPr>
            <p:nvPr/>
          </p:nvSpPr>
          <p:spPr bwMode="auto">
            <a:xfrm>
              <a:off x="994" y="3541"/>
              <a:ext cx="811" cy="62"/>
            </a:xfrm>
            <a:custGeom>
              <a:avLst/>
              <a:gdLst>
                <a:gd name="T0" fmla="*/ 0 w 737"/>
                <a:gd name="T1" fmla="*/ 90 h 90"/>
                <a:gd name="T2" fmla="*/ 737 w 737"/>
                <a:gd name="T3" fmla="*/ 90 h 90"/>
                <a:gd name="T4" fmla="*/ 737 w 737"/>
                <a:gd name="T5" fmla="*/ 0 h 90"/>
                <a:gd name="T6" fmla="*/ 0 w 737"/>
                <a:gd name="T7" fmla="*/ 0 h 90"/>
                <a:gd name="T8" fmla="*/ 0 w 737"/>
                <a:gd name="T9" fmla="*/ 90 h 90"/>
                <a:gd name="T10" fmla="*/ 0 w 737"/>
                <a:gd name="T11" fmla="*/ 90 h 90"/>
              </a:gdLst>
              <a:ahLst/>
              <a:cxnLst>
                <a:cxn ang="0">
                  <a:pos x="T0" y="T1"/>
                </a:cxn>
                <a:cxn ang="0">
                  <a:pos x="T2" y="T3"/>
                </a:cxn>
                <a:cxn ang="0">
                  <a:pos x="T4" y="T5"/>
                </a:cxn>
                <a:cxn ang="0">
                  <a:pos x="T6" y="T7"/>
                </a:cxn>
                <a:cxn ang="0">
                  <a:pos x="T8" y="T9"/>
                </a:cxn>
                <a:cxn ang="0">
                  <a:pos x="T10" y="T11"/>
                </a:cxn>
              </a:cxnLst>
              <a:rect l="0" t="0" r="r" b="b"/>
              <a:pathLst>
                <a:path w="737" h="90">
                  <a:moveTo>
                    <a:pt x="0" y="90"/>
                  </a:moveTo>
                  <a:lnTo>
                    <a:pt x="737" y="90"/>
                  </a:lnTo>
                  <a:lnTo>
                    <a:pt x="737" y="0"/>
                  </a:lnTo>
                  <a:lnTo>
                    <a:pt x="0" y="0"/>
                  </a:lnTo>
                  <a:lnTo>
                    <a:pt x="0" y="90"/>
                  </a:lnTo>
                  <a:lnTo>
                    <a:pt x="0" y="9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2" name="Freeform 80"/>
            <p:cNvSpPr>
              <a:spLocks/>
            </p:cNvSpPr>
            <p:nvPr/>
          </p:nvSpPr>
          <p:spPr bwMode="auto">
            <a:xfrm>
              <a:off x="977" y="3649"/>
              <a:ext cx="828" cy="58"/>
            </a:xfrm>
            <a:custGeom>
              <a:avLst/>
              <a:gdLst>
                <a:gd name="T0" fmla="*/ 0 w 753"/>
                <a:gd name="T1" fmla="*/ 84 h 84"/>
                <a:gd name="T2" fmla="*/ 753 w 753"/>
                <a:gd name="T3" fmla="*/ 84 h 84"/>
                <a:gd name="T4" fmla="*/ 753 w 753"/>
                <a:gd name="T5" fmla="*/ 0 h 84"/>
                <a:gd name="T6" fmla="*/ 0 w 753"/>
                <a:gd name="T7" fmla="*/ 0 h 84"/>
                <a:gd name="T8" fmla="*/ 0 w 753"/>
                <a:gd name="T9" fmla="*/ 84 h 84"/>
                <a:gd name="T10" fmla="*/ 0 w 753"/>
                <a:gd name="T11" fmla="*/ 84 h 84"/>
              </a:gdLst>
              <a:ahLst/>
              <a:cxnLst>
                <a:cxn ang="0">
                  <a:pos x="T0" y="T1"/>
                </a:cxn>
                <a:cxn ang="0">
                  <a:pos x="T2" y="T3"/>
                </a:cxn>
                <a:cxn ang="0">
                  <a:pos x="T4" y="T5"/>
                </a:cxn>
                <a:cxn ang="0">
                  <a:pos x="T6" y="T7"/>
                </a:cxn>
                <a:cxn ang="0">
                  <a:pos x="T8" y="T9"/>
                </a:cxn>
                <a:cxn ang="0">
                  <a:pos x="T10" y="T11"/>
                </a:cxn>
              </a:cxnLst>
              <a:rect l="0" t="0" r="r" b="b"/>
              <a:pathLst>
                <a:path w="753" h="84">
                  <a:moveTo>
                    <a:pt x="0" y="84"/>
                  </a:moveTo>
                  <a:lnTo>
                    <a:pt x="753" y="84"/>
                  </a:lnTo>
                  <a:lnTo>
                    <a:pt x="753" y="0"/>
                  </a:lnTo>
                  <a:lnTo>
                    <a:pt x="0" y="0"/>
                  </a:lnTo>
                  <a:lnTo>
                    <a:pt x="0" y="84"/>
                  </a:lnTo>
                  <a:lnTo>
                    <a:pt x="0" y="8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3" name="Freeform 81"/>
            <p:cNvSpPr>
              <a:spLocks/>
            </p:cNvSpPr>
            <p:nvPr/>
          </p:nvSpPr>
          <p:spPr bwMode="auto">
            <a:xfrm>
              <a:off x="1887" y="354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4" name="Freeform 82"/>
            <p:cNvSpPr>
              <a:spLocks/>
            </p:cNvSpPr>
            <p:nvPr/>
          </p:nvSpPr>
          <p:spPr bwMode="auto">
            <a:xfrm>
              <a:off x="1889" y="3691"/>
              <a:ext cx="89" cy="84"/>
            </a:xfrm>
            <a:custGeom>
              <a:avLst/>
              <a:gdLst>
                <a:gd name="T0" fmla="*/ 0 w 81"/>
                <a:gd name="T1" fmla="*/ 124 h 124"/>
                <a:gd name="T2" fmla="*/ 81 w 81"/>
                <a:gd name="T3" fmla="*/ 124 h 124"/>
                <a:gd name="T4" fmla="*/ 81 w 81"/>
                <a:gd name="T5" fmla="*/ 0 h 124"/>
                <a:gd name="T6" fmla="*/ 0 w 81"/>
                <a:gd name="T7" fmla="*/ 0 h 124"/>
                <a:gd name="T8" fmla="*/ 0 w 81"/>
                <a:gd name="T9" fmla="*/ 124 h 124"/>
                <a:gd name="T10" fmla="*/ 0 w 81"/>
                <a:gd name="T11" fmla="*/ 124 h 124"/>
              </a:gdLst>
              <a:ahLst/>
              <a:cxnLst>
                <a:cxn ang="0">
                  <a:pos x="T0" y="T1"/>
                </a:cxn>
                <a:cxn ang="0">
                  <a:pos x="T2" y="T3"/>
                </a:cxn>
                <a:cxn ang="0">
                  <a:pos x="T4" y="T5"/>
                </a:cxn>
                <a:cxn ang="0">
                  <a:pos x="T6" y="T7"/>
                </a:cxn>
                <a:cxn ang="0">
                  <a:pos x="T8" y="T9"/>
                </a:cxn>
                <a:cxn ang="0">
                  <a:pos x="T10" y="T11"/>
                </a:cxn>
              </a:cxnLst>
              <a:rect l="0" t="0" r="r" b="b"/>
              <a:pathLst>
                <a:path w="81" h="124">
                  <a:moveTo>
                    <a:pt x="0" y="124"/>
                  </a:moveTo>
                  <a:lnTo>
                    <a:pt x="81" y="124"/>
                  </a:lnTo>
                  <a:lnTo>
                    <a:pt x="81" y="0"/>
                  </a:lnTo>
                  <a:lnTo>
                    <a:pt x="0" y="0"/>
                  </a:lnTo>
                  <a:lnTo>
                    <a:pt x="0" y="124"/>
                  </a:lnTo>
                  <a:lnTo>
                    <a:pt x="0" y="12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5" name="Freeform 83"/>
            <p:cNvSpPr>
              <a:spLocks/>
            </p:cNvSpPr>
            <p:nvPr/>
          </p:nvSpPr>
          <p:spPr bwMode="auto">
            <a:xfrm>
              <a:off x="3515" y="3229"/>
              <a:ext cx="370" cy="48"/>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6" name="Freeform 84"/>
            <p:cNvSpPr>
              <a:spLocks/>
            </p:cNvSpPr>
            <p:nvPr/>
          </p:nvSpPr>
          <p:spPr bwMode="auto">
            <a:xfrm>
              <a:off x="3521" y="3313"/>
              <a:ext cx="370" cy="50"/>
            </a:xfrm>
            <a:custGeom>
              <a:avLst/>
              <a:gdLst>
                <a:gd name="T0" fmla="*/ 0 w 336"/>
                <a:gd name="T1" fmla="*/ 0 h 73"/>
                <a:gd name="T2" fmla="*/ 336 w 336"/>
                <a:gd name="T3" fmla="*/ 0 h 73"/>
                <a:gd name="T4" fmla="*/ 336 w 336"/>
                <a:gd name="T5" fmla="*/ 73 h 73"/>
                <a:gd name="T6" fmla="*/ 0 w 336"/>
                <a:gd name="T7" fmla="*/ 73 h 73"/>
                <a:gd name="T8" fmla="*/ 0 w 336"/>
                <a:gd name="T9" fmla="*/ 0 h 73"/>
                <a:gd name="T10" fmla="*/ 0 w 336"/>
                <a:gd name="T11" fmla="*/ 0 h 73"/>
              </a:gdLst>
              <a:ahLst/>
              <a:cxnLst>
                <a:cxn ang="0">
                  <a:pos x="T0" y="T1"/>
                </a:cxn>
                <a:cxn ang="0">
                  <a:pos x="T2" y="T3"/>
                </a:cxn>
                <a:cxn ang="0">
                  <a:pos x="T4" y="T5"/>
                </a:cxn>
                <a:cxn ang="0">
                  <a:pos x="T6" y="T7"/>
                </a:cxn>
                <a:cxn ang="0">
                  <a:pos x="T8" y="T9"/>
                </a:cxn>
                <a:cxn ang="0">
                  <a:pos x="T10" y="T11"/>
                </a:cxn>
              </a:cxnLst>
              <a:rect l="0" t="0" r="r" b="b"/>
              <a:pathLst>
                <a:path w="336" h="73">
                  <a:moveTo>
                    <a:pt x="0" y="0"/>
                  </a:moveTo>
                  <a:lnTo>
                    <a:pt x="336" y="0"/>
                  </a:lnTo>
                  <a:lnTo>
                    <a:pt x="336"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7" name="Freeform 85"/>
            <p:cNvSpPr>
              <a:spLocks/>
            </p:cNvSpPr>
            <p:nvPr/>
          </p:nvSpPr>
          <p:spPr bwMode="auto">
            <a:xfrm>
              <a:off x="3510" y="3401"/>
              <a:ext cx="371" cy="50"/>
            </a:xfrm>
            <a:custGeom>
              <a:avLst/>
              <a:gdLst>
                <a:gd name="T0" fmla="*/ 0 w 337"/>
                <a:gd name="T1" fmla="*/ 0 h 70"/>
                <a:gd name="T2" fmla="*/ 337 w 337"/>
                <a:gd name="T3" fmla="*/ 0 h 70"/>
                <a:gd name="T4" fmla="*/ 337 w 337"/>
                <a:gd name="T5" fmla="*/ 70 h 70"/>
                <a:gd name="T6" fmla="*/ 0 w 337"/>
                <a:gd name="T7" fmla="*/ 70 h 70"/>
                <a:gd name="T8" fmla="*/ 0 w 337"/>
                <a:gd name="T9" fmla="*/ 0 h 70"/>
                <a:gd name="T10" fmla="*/ 0 w 337"/>
                <a:gd name="T11" fmla="*/ 0 h 70"/>
              </a:gdLst>
              <a:ahLst/>
              <a:cxnLst>
                <a:cxn ang="0">
                  <a:pos x="T0" y="T1"/>
                </a:cxn>
                <a:cxn ang="0">
                  <a:pos x="T2" y="T3"/>
                </a:cxn>
                <a:cxn ang="0">
                  <a:pos x="T4" y="T5"/>
                </a:cxn>
                <a:cxn ang="0">
                  <a:pos x="T6" y="T7"/>
                </a:cxn>
                <a:cxn ang="0">
                  <a:pos x="T8" y="T9"/>
                </a:cxn>
                <a:cxn ang="0">
                  <a:pos x="T10" y="T11"/>
                </a:cxn>
              </a:cxnLst>
              <a:rect l="0" t="0" r="r" b="b"/>
              <a:pathLst>
                <a:path w="337" h="70">
                  <a:moveTo>
                    <a:pt x="0" y="0"/>
                  </a:moveTo>
                  <a:lnTo>
                    <a:pt x="337" y="0"/>
                  </a:lnTo>
                  <a:lnTo>
                    <a:pt x="337" y="70"/>
                  </a:lnTo>
                  <a:lnTo>
                    <a:pt x="0" y="70"/>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8" name="Freeform 86"/>
            <p:cNvSpPr>
              <a:spLocks/>
            </p:cNvSpPr>
            <p:nvPr/>
          </p:nvSpPr>
          <p:spPr bwMode="auto">
            <a:xfrm>
              <a:off x="3515" y="3490"/>
              <a:ext cx="371"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79" name="Freeform 87"/>
            <p:cNvSpPr>
              <a:spLocks/>
            </p:cNvSpPr>
            <p:nvPr/>
          </p:nvSpPr>
          <p:spPr bwMode="auto">
            <a:xfrm>
              <a:off x="3510" y="3574"/>
              <a:ext cx="371" cy="52"/>
            </a:xfrm>
            <a:custGeom>
              <a:avLst/>
              <a:gdLst>
                <a:gd name="T0" fmla="*/ 0 w 337"/>
                <a:gd name="T1" fmla="*/ 0 h 74"/>
                <a:gd name="T2" fmla="*/ 337 w 337"/>
                <a:gd name="T3" fmla="*/ 0 h 74"/>
                <a:gd name="T4" fmla="*/ 337 w 337"/>
                <a:gd name="T5" fmla="*/ 74 h 74"/>
                <a:gd name="T6" fmla="*/ 0 w 337"/>
                <a:gd name="T7" fmla="*/ 74 h 74"/>
                <a:gd name="T8" fmla="*/ 0 w 337"/>
                <a:gd name="T9" fmla="*/ 0 h 74"/>
                <a:gd name="T10" fmla="*/ 0 w 337"/>
                <a:gd name="T11" fmla="*/ 0 h 74"/>
              </a:gdLst>
              <a:ahLst/>
              <a:cxnLst>
                <a:cxn ang="0">
                  <a:pos x="T0" y="T1"/>
                </a:cxn>
                <a:cxn ang="0">
                  <a:pos x="T2" y="T3"/>
                </a:cxn>
                <a:cxn ang="0">
                  <a:pos x="T4" y="T5"/>
                </a:cxn>
                <a:cxn ang="0">
                  <a:pos x="T6" y="T7"/>
                </a:cxn>
                <a:cxn ang="0">
                  <a:pos x="T8" y="T9"/>
                </a:cxn>
                <a:cxn ang="0">
                  <a:pos x="T10" y="T11"/>
                </a:cxn>
              </a:cxnLst>
              <a:rect l="0" t="0" r="r" b="b"/>
              <a:pathLst>
                <a:path w="337" h="74">
                  <a:moveTo>
                    <a:pt x="0" y="0"/>
                  </a:moveTo>
                  <a:lnTo>
                    <a:pt x="337" y="0"/>
                  </a:lnTo>
                  <a:lnTo>
                    <a:pt x="337" y="74"/>
                  </a:lnTo>
                  <a:lnTo>
                    <a:pt x="0" y="74"/>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0" name="Freeform 88"/>
            <p:cNvSpPr>
              <a:spLocks/>
            </p:cNvSpPr>
            <p:nvPr/>
          </p:nvSpPr>
          <p:spPr bwMode="auto">
            <a:xfrm>
              <a:off x="3505" y="3660"/>
              <a:ext cx="370" cy="50"/>
            </a:xfrm>
            <a:custGeom>
              <a:avLst/>
              <a:gdLst>
                <a:gd name="T0" fmla="*/ 0 w 337"/>
                <a:gd name="T1" fmla="*/ 0 h 73"/>
                <a:gd name="T2" fmla="*/ 337 w 337"/>
                <a:gd name="T3" fmla="*/ 0 h 73"/>
                <a:gd name="T4" fmla="*/ 337 w 337"/>
                <a:gd name="T5" fmla="*/ 73 h 73"/>
                <a:gd name="T6" fmla="*/ 0 w 337"/>
                <a:gd name="T7" fmla="*/ 73 h 73"/>
                <a:gd name="T8" fmla="*/ 0 w 337"/>
                <a:gd name="T9" fmla="*/ 0 h 73"/>
                <a:gd name="T10" fmla="*/ 0 w 337"/>
                <a:gd name="T11" fmla="*/ 0 h 73"/>
              </a:gdLst>
              <a:ahLst/>
              <a:cxnLst>
                <a:cxn ang="0">
                  <a:pos x="T0" y="T1"/>
                </a:cxn>
                <a:cxn ang="0">
                  <a:pos x="T2" y="T3"/>
                </a:cxn>
                <a:cxn ang="0">
                  <a:pos x="T4" y="T5"/>
                </a:cxn>
                <a:cxn ang="0">
                  <a:pos x="T6" y="T7"/>
                </a:cxn>
                <a:cxn ang="0">
                  <a:pos x="T8" y="T9"/>
                </a:cxn>
                <a:cxn ang="0">
                  <a:pos x="T10" y="T11"/>
                </a:cxn>
              </a:cxnLst>
              <a:rect l="0" t="0" r="r" b="b"/>
              <a:pathLst>
                <a:path w="337" h="73">
                  <a:moveTo>
                    <a:pt x="0" y="0"/>
                  </a:moveTo>
                  <a:lnTo>
                    <a:pt x="337" y="0"/>
                  </a:lnTo>
                  <a:lnTo>
                    <a:pt x="337" y="73"/>
                  </a:lnTo>
                  <a:lnTo>
                    <a:pt x="0" y="73"/>
                  </a:lnTo>
                  <a:lnTo>
                    <a:pt x="0" y="0"/>
                  </a:lnTo>
                  <a:lnTo>
                    <a:pt x="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1" name="Freeform 89"/>
            <p:cNvSpPr>
              <a:spLocks/>
            </p:cNvSpPr>
            <p:nvPr/>
          </p:nvSpPr>
          <p:spPr bwMode="auto">
            <a:xfrm>
              <a:off x="2765" y="2923"/>
              <a:ext cx="114" cy="1297"/>
            </a:xfrm>
            <a:custGeom>
              <a:avLst/>
              <a:gdLst>
                <a:gd name="T0" fmla="*/ 0 w 104"/>
                <a:gd name="T1" fmla="*/ 1874 h 1874"/>
                <a:gd name="T2" fmla="*/ 104 w 104"/>
                <a:gd name="T3" fmla="*/ 1874 h 1874"/>
                <a:gd name="T4" fmla="*/ 104 w 104"/>
                <a:gd name="T5" fmla="*/ 0 h 1874"/>
                <a:gd name="T6" fmla="*/ 0 w 104"/>
                <a:gd name="T7" fmla="*/ 0 h 1874"/>
                <a:gd name="T8" fmla="*/ 0 w 104"/>
                <a:gd name="T9" fmla="*/ 1874 h 1874"/>
                <a:gd name="T10" fmla="*/ 0 w 104"/>
                <a:gd name="T11" fmla="*/ 1874 h 1874"/>
              </a:gdLst>
              <a:ahLst/>
              <a:cxnLst>
                <a:cxn ang="0">
                  <a:pos x="T0" y="T1"/>
                </a:cxn>
                <a:cxn ang="0">
                  <a:pos x="T2" y="T3"/>
                </a:cxn>
                <a:cxn ang="0">
                  <a:pos x="T4" y="T5"/>
                </a:cxn>
                <a:cxn ang="0">
                  <a:pos x="T6" y="T7"/>
                </a:cxn>
                <a:cxn ang="0">
                  <a:pos x="T8" y="T9"/>
                </a:cxn>
                <a:cxn ang="0">
                  <a:pos x="T10" y="T11"/>
                </a:cxn>
              </a:cxnLst>
              <a:rect l="0" t="0" r="r" b="b"/>
              <a:pathLst>
                <a:path w="104" h="1874">
                  <a:moveTo>
                    <a:pt x="0" y="1874"/>
                  </a:moveTo>
                  <a:lnTo>
                    <a:pt x="104" y="1874"/>
                  </a:lnTo>
                  <a:lnTo>
                    <a:pt x="104" y="0"/>
                  </a:lnTo>
                  <a:lnTo>
                    <a:pt x="0" y="0"/>
                  </a:lnTo>
                  <a:lnTo>
                    <a:pt x="0" y="1874"/>
                  </a:lnTo>
                  <a:lnTo>
                    <a:pt x="0" y="187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2" name="Freeform 90"/>
            <p:cNvSpPr>
              <a:spLocks/>
            </p:cNvSpPr>
            <p:nvPr/>
          </p:nvSpPr>
          <p:spPr bwMode="auto">
            <a:xfrm>
              <a:off x="4802" y="4151"/>
              <a:ext cx="962" cy="71"/>
            </a:xfrm>
            <a:custGeom>
              <a:avLst/>
              <a:gdLst>
                <a:gd name="T0" fmla="*/ 0 w 874"/>
                <a:gd name="T1" fmla="*/ 100 h 100"/>
                <a:gd name="T2" fmla="*/ 874 w 874"/>
                <a:gd name="T3" fmla="*/ 100 h 100"/>
                <a:gd name="T4" fmla="*/ 872 w 874"/>
                <a:gd name="T5" fmla="*/ 2 h 100"/>
                <a:gd name="T6" fmla="*/ 0 w 874"/>
                <a:gd name="T7" fmla="*/ 0 h 100"/>
                <a:gd name="T8" fmla="*/ 0 w 874"/>
                <a:gd name="T9" fmla="*/ 100 h 100"/>
                <a:gd name="T10" fmla="*/ 0 w 874"/>
                <a:gd name="T11" fmla="*/ 100 h 100"/>
              </a:gdLst>
              <a:ahLst/>
              <a:cxnLst>
                <a:cxn ang="0">
                  <a:pos x="T0" y="T1"/>
                </a:cxn>
                <a:cxn ang="0">
                  <a:pos x="T2" y="T3"/>
                </a:cxn>
                <a:cxn ang="0">
                  <a:pos x="T4" y="T5"/>
                </a:cxn>
                <a:cxn ang="0">
                  <a:pos x="T6" y="T7"/>
                </a:cxn>
                <a:cxn ang="0">
                  <a:pos x="T8" y="T9"/>
                </a:cxn>
                <a:cxn ang="0">
                  <a:pos x="T10" y="T11"/>
                </a:cxn>
              </a:cxnLst>
              <a:rect l="0" t="0" r="r" b="b"/>
              <a:pathLst>
                <a:path w="874" h="100">
                  <a:moveTo>
                    <a:pt x="0" y="100"/>
                  </a:moveTo>
                  <a:lnTo>
                    <a:pt x="874" y="100"/>
                  </a:lnTo>
                  <a:lnTo>
                    <a:pt x="872" y="2"/>
                  </a:lnTo>
                  <a:lnTo>
                    <a:pt x="0" y="0"/>
                  </a:lnTo>
                  <a:lnTo>
                    <a:pt x="0" y="100"/>
                  </a:lnTo>
                  <a:lnTo>
                    <a:pt x="0" y="10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3" name="Freeform 91"/>
            <p:cNvSpPr>
              <a:spLocks/>
            </p:cNvSpPr>
            <p:nvPr/>
          </p:nvSpPr>
          <p:spPr bwMode="auto">
            <a:xfrm>
              <a:off x="4802" y="4036"/>
              <a:ext cx="964" cy="72"/>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4" name="Freeform 92"/>
            <p:cNvSpPr>
              <a:spLocks/>
            </p:cNvSpPr>
            <p:nvPr/>
          </p:nvSpPr>
          <p:spPr bwMode="auto">
            <a:xfrm>
              <a:off x="4802" y="3923"/>
              <a:ext cx="954" cy="72"/>
            </a:xfrm>
            <a:custGeom>
              <a:avLst/>
              <a:gdLst>
                <a:gd name="T0" fmla="*/ 0 w 867"/>
                <a:gd name="T1" fmla="*/ 104 h 104"/>
                <a:gd name="T2" fmla="*/ 867 w 867"/>
                <a:gd name="T3" fmla="*/ 104 h 104"/>
                <a:gd name="T4" fmla="*/ 867 w 867"/>
                <a:gd name="T5" fmla="*/ 0 h 104"/>
                <a:gd name="T6" fmla="*/ 0 w 867"/>
                <a:gd name="T7" fmla="*/ 0 h 104"/>
                <a:gd name="T8" fmla="*/ 0 w 867"/>
                <a:gd name="T9" fmla="*/ 104 h 104"/>
                <a:gd name="T10" fmla="*/ 0 w 867"/>
                <a:gd name="T11" fmla="*/ 104 h 104"/>
              </a:gdLst>
              <a:ahLst/>
              <a:cxnLst>
                <a:cxn ang="0">
                  <a:pos x="T0" y="T1"/>
                </a:cxn>
                <a:cxn ang="0">
                  <a:pos x="T2" y="T3"/>
                </a:cxn>
                <a:cxn ang="0">
                  <a:pos x="T4" y="T5"/>
                </a:cxn>
                <a:cxn ang="0">
                  <a:pos x="T6" y="T7"/>
                </a:cxn>
                <a:cxn ang="0">
                  <a:pos x="T8" y="T9"/>
                </a:cxn>
                <a:cxn ang="0">
                  <a:pos x="T10" y="T11"/>
                </a:cxn>
              </a:cxnLst>
              <a:rect l="0" t="0" r="r" b="b"/>
              <a:pathLst>
                <a:path w="867" h="104">
                  <a:moveTo>
                    <a:pt x="0" y="104"/>
                  </a:moveTo>
                  <a:lnTo>
                    <a:pt x="867" y="104"/>
                  </a:lnTo>
                  <a:lnTo>
                    <a:pt x="867" y="0"/>
                  </a:lnTo>
                  <a:lnTo>
                    <a:pt x="0" y="0"/>
                  </a:lnTo>
                  <a:lnTo>
                    <a:pt x="0" y="104"/>
                  </a:lnTo>
                  <a:lnTo>
                    <a:pt x="0" y="104"/>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5" name="Freeform 93"/>
            <p:cNvSpPr>
              <a:spLocks/>
            </p:cNvSpPr>
            <p:nvPr/>
          </p:nvSpPr>
          <p:spPr bwMode="auto">
            <a:xfrm>
              <a:off x="4802" y="3807"/>
              <a:ext cx="1012" cy="77"/>
            </a:xfrm>
            <a:custGeom>
              <a:avLst/>
              <a:gdLst>
                <a:gd name="T0" fmla="*/ 0 w 920"/>
                <a:gd name="T1" fmla="*/ 113 h 113"/>
                <a:gd name="T2" fmla="*/ 920 w 920"/>
                <a:gd name="T3" fmla="*/ 113 h 113"/>
                <a:gd name="T4" fmla="*/ 920 w 920"/>
                <a:gd name="T5" fmla="*/ 0 h 113"/>
                <a:gd name="T6" fmla="*/ 0 w 920"/>
                <a:gd name="T7" fmla="*/ 0 h 113"/>
                <a:gd name="T8" fmla="*/ 0 w 920"/>
                <a:gd name="T9" fmla="*/ 113 h 113"/>
                <a:gd name="T10" fmla="*/ 0 w 920"/>
                <a:gd name="T11" fmla="*/ 113 h 113"/>
              </a:gdLst>
              <a:ahLst/>
              <a:cxnLst>
                <a:cxn ang="0">
                  <a:pos x="T0" y="T1"/>
                </a:cxn>
                <a:cxn ang="0">
                  <a:pos x="T2" y="T3"/>
                </a:cxn>
                <a:cxn ang="0">
                  <a:pos x="T4" y="T5"/>
                </a:cxn>
                <a:cxn ang="0">
                  <a:pos x="T6" y="T7"/>
                </a:cxn>
                <a:cxn ang="0">
                  <a:pos x="T8" y="T9"/>
                </a:cxn>
                <a:cxn ang="0">
                  <a:pos x="T10" y="T11"/>
                </a:cxn>
              </a:cxnLst>
              <a:rect l="0" t="0" r="r" b="b"/>
              <a:pathLst>
                <a:path w="920" h="113">
                  <a:moveTo>
                    <a:pt x="0" y="113"/>
                  </a:moveTo>
                  <a:lnTo>
                    <a:pt x="920" y="113"/>
                  </a:lnTo>
                  <a:lnTo>
                    <a:pt x="920" y="0"/>
                  </a:lnTo>
                  <a:lnTo>
                    <a:pt x="0" y="0"/>
                  </a:lnTo>
                  <a:lnTo>
                    <a:pt x="0" y="113"/>
                  </a:lnTo>
                  <a:lnTo>
                    <a:pt x="0" y="113"/>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6" name="Freeform 94"/>
            <p:cNvSpPr>
              <a:spLocks/>
            </p:cNvSpPr>
            <p:nvPr/>
          </p:nvSpPr>
          <p:spPr bwMode="auto">
            <a:xfrm>
              <a:off x="4802" y="3697"/>
              <a:ext cx="980" cy="70"/>
            </a:xfrm>
            <a:custGeom>
              <a:avLst/>
              <a:gdLst>
                <a:gd name="T0" fmla="*/ 0 w 891"/>
                <a:gd name="T1" fmla="*/ 98 h 98"/>
                <a:gd name="T2" fmla="*/ 891 w 891"/>
                <a:gd name="T3" fmla="*/ 98 h 98"/>
                <a:gd name="T4" fmla="*/ 891 w 891"/>
                <a:gd name="T5" fmla="*/ 0 h 98"/>
                <a:gd name="T6" fmla="*/ 0 w 891"/>
                <a:gd name="T7" fmla="*/ 0 h 98"/>
                <a:gd name="T8" fmla="*/ 0 w 891"/>
                <a:gd name="T9" fmla="*/ 98 h 98"/>
                <a:gd name="T10" fmla="*/ 0 w 891"/>
                <a:gd name="T11" fmla="*/ 98 h 98"/>
              </a:gdLst>
              <a:ahLst/>
              <a:cxnLst>
                <a:cxn ang="0">
                  <a:pos x="T0" y="T1"/>
                </a:cxn>
                <a:cxn ang="0">
                  <a:pos x="T2" y="T3"/>
                </a:cxn>
                <a:cxn ang="0">
                  <a:pos x="T4" y="T5"/>
                </a:cxn>
                <a:cxn ang="0">
                  <a:pos x="T6" y="T7"/>
                </a:cxn>
                <a:cxn ang="0">
                  <a:pos x="T8" y="T9"/>
                </a:cxn>
                <a:cxn ang="0">
                  <a:pos x="T10" y="T11"/>
                </a:cxn>
              </a:cxnLst>
              <a:rect l="0" t="0" r="r" b="b"/>
              <a:pathLst>
                <a:path w="891" h="98">
                  <a:moveTo>
                    <a:pt x="0" y="98"/>
                  </a:moveTo>
                  <a:lnTo>
                    <a:pt x="891" y="98"/>
                  </a:lnTo>
                  <a:lnTo>
                    <a:pt x="891" y="0"/>
                  </a:lnTo>
                  <a:lnTo>
                    <a:pt x="0" y="0"/>
                  </a:lnTo>
                  <a:lnTo>
                    <a:pt x="0" y="98"/>
                  </a:lnTo>
                  <a:lnTo>
                    <a:pt x="0" y="98"/>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7" name="Freeform 95"/>
            <p:cNvSpPr>
              <a:spLocks/>
            </p:cNvSpPr>
            <p:nvPr/>
          </p:nvSpPr>
          <p:spPr bwMode="auto">
            <a:xfrm>
              <a:off x="191" y="3544"/>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8" name="Freeform 96"/>
            <p:cNvSpPr>
              <a:spLocks/>
            </p:cNvSpPr>
            <p:nvPr/>
          </p:nvSpPr>
          <p:spPr bwMode="auto">
            <a:xfrm>
              <a:off x="373" y="3544"/>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89" name="Freeform 97"/>
            <p:cNvSpPr>
              <a:spLocks/>
            </p:cNvSpPr>
            <p:nvPr/>
          </p:nvSpPr>
          <p:spPr bwMode="auto">
            <a:xfrm>
              <a:off x="543" y="3544"/>
              <a:ext cx="114"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0" name="Freeform 98"/>
            <p:cNvSpPr>
              <a:spLocks/>
            </p:cNvSpPr>
            <p:nvPr/>
          </p:nvSpPr>
          <p:spPr bwMode="auto">
            <a:xfrm>
              <a:off x="717" y="3544"/>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1" name="Freeform 99"/>
            <p:cNvSpPr>
              <a:spLocks/>
            </p:cNvSpPr>
            <p:nvPr/>
          </p:nvSpPr>
          <p:spPr bwMode="auto">
            <a:xfrm>
              <a:off x="4150" y="2966"/>
              <a:ext cx="328" cy="141"/>
            </a:xfrm>
            <a:custGeom>
              <a:avLst/>
              <a:gdLst>
                <a:gd name="T0" fmla="*/ 0 w 298"/>
                <a:gd name="T1" fmla="*/ 206 h 206"/>
                <a:gd name="T2" fmla="*/ 0 w 298"/>
                <a:gd name="T3" fmla="*/ 44 h 206"/>
                <a:gd name="T4" fmla="*/ 39 w 298"/>
                <a:gd name="T5" fmla="*/ 0 h 206"/>
                <a:gd name="T6" fmla="*/ 249 w 298"/>
                <a:gd name="T7" fmla="*/ 0 h 206"/>
                <a:gd name="T8" fmla="*/ 298 w 298"/>
                <a:gd name="T9" fmla="*/ 50 h 206"/>
                <a:gd name="T10" fmla="*/ 298 w 298"/>
                <a:gd name="T11" fmla="*/ 194 h 206"/>
                <a:gd name="T12" fmla="*/ 229 w 298"/>
                <a:gd name="T13" fmla="*/ 194 h 206"/>
                <a:gd name="T14" fmla="*/ 229 w 298"/>
                <a:gd name="T15" fmla="*/ 59 h 206"/>
                <a:gd name="T16" fmla="*/ 81 w 298"/>
                <a:gd name="T17" fmla="*/ 59 h 206"/>
                <a:gd name="T18" fmla="*/ 81 w 298"/>
                <a:gd name="T19" fmla="*/ 200 h 206"/>
                <a:gd name="T20" fmla="*/ 0 w 298"/>
                <a:gd name="T21" fmla="*/ 206 h 206"/>
                <a:gd name="T22" fmla="*/ 0 w 298"/>
                <a:gd name="T2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206">
                  <a:moveTo>
                    <a:pt x="0" y="206"/>
                  </a:moveTo>
                  <a:lnTo>
                    <a:pt x="0" y="44"/>
                  </a:lnTo>
                  <a:lnTo>
                    <a:pt x="39" y="0"/>
                  </a:lnTo>
                  <a:lnTo>
                    <a:pt x="249" y="0"/>
                  </a:lnTo>
                  <a:lnTo>
                    <a:pt x="298" y="50"/>
                  </a:lnTo>
                  <a:lnTo>
                    <a:pt x="298" y="194"/>
                  </a:lnTo>
                  <a:lnTo>
                    <a:pt x="229" y="194"/>
                  </a:lnTo>
                  <a:lnTo>
                    <a:pt x="229" y="59"/>
                  </a:lnTo>
                  <a:lnTo>
                    <a:pt x="81" y="59"/>
                  </a:lnTo>
                  <a:lnTo>
                    <a:pt x="81" y="200"/>
                  </a:lnTo>
                  <a:lnTo>
                    <a:pt x="0" y="206"/>
                  </a:lnTo>
                  <a:lnTo>
                    <a:pt x="0" y="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2" name="Freeform 100"/>
            <p:cNvSpPr>
              <a:spLocks/>
            </p:cNvSpPr>
            <p:nvPr/>
          </p:nvSpPr>
          <p:spPr bwMode="auto">
            <a:xfrm>
              <a:off x="4002" y="3074"/>
              <a:ext cx="607" cy="272"/>
            </a:xfrm>
            <a:custGeom>
              <a:avLst/>
              <a:gdLst>
                <a:gd name="T0" fmla="*/ 0 w 552"/>
                <a:gd name="T1" fmla="*/ 0 h 396"/>
                <a:gd name="T2" fmla="*/ 552 w 552"/>
                <a:gd name="T3" fmla="*/ 0 h 396"/>
                <a:gd name="T4" fmla="*/ 514 w 552"/>
                <a:gd name="T5" fmla="*/ 225 h 396"/>
                <a:gd name="T6" fmla="*/ 433 w 552"/>
                <a:gd name="T7" fmla="*/ 308 h 396"/>
                <a:gd name="T8" fmla="*/ 424 w 552"/>
                <a:gd name="T9" fmla="*/ 396 h 396"/>
                <a:gd name="T10" fmla="*/ 364 w 552"/>
                <a:gd name="T11" fmla="*/ 396 h 396"/>
                <a:gd name="T12" fmla="*/ 364 w 552"/>
                <a:gd name="T13" fmla="*/ 284 h 396"/>
                <a:gd name="T14" fmla="*/ 433 w 552"/>
                <a:gd name="T15" fmla="*/ 215 h 396"/>
                <a:gd name="T16" fmla="*/ 459 w 552"/>
                <a:gd name="T17" fmla="*/ 78 h 396"/>
                <a:gd name="T18" fmla="*/ 110 w 552"/>
                <a:gd name="T19" fmla="*/ 78 h 396"/>
                <a:gd name="T20" fmla="*/ 161 w 552"/>
                <a:gd name="T21" fmla="*/ 230 h 396"/>
                <a:gd name="T22" fmla="*/ 234 w 552"/>
                <a:gd name="T23" fmla="*/ 287 h 396"/>
                <a:gd name="T24" fmla="*/ 239 w 552"/>
                <a:gd name="T25" fmla="*/ 384 h 396"/>
                <a:gd name="T26" fmla="*/ 170 w 552"/>
                <a:gd name="T27" fmla="*/ 390 h 396"/>
                <a:gd name="T28" fmla="*/ 155 w 552"/>
                <a:gd name="T29" fmla="*/ 308 h 396"/>
                <a:gd name="T30" fmla="*/ 55 w 552"/>
                <a:gd name="T31" fmla="*/ 219 h 396"/>
                <a:gd name="T32" fmla="*/ 0 w 552"/>
                <a:gd name="T33" fmla="*/ 0 h 396"/>
                <a:gd name="T34" fmla="*/ 0 w 552"/>
                <a:gd name="T3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2" h="396">
                  <a:moveTo>
                    <a:pt x="0" y="0"/>
                  </a:moveTo>
                  <a:lnTo>
                    <a:pt x="552" y="0"/>
                  </a:lnTo>
                  <a:lnTo>
                    <a:pt x="514" y="225"/>
                  </a:lnTo>
                  <a:lnTo>
                    <a:pt x="433" y="308"/>
                  </a:lnTo>
                  <a:lnTo>
                    <a:pt x="424" y="396"/>
                  </a:lnTo>
                  <a:lnTo>
                    <a:pt x="364" y="396"/>
                  </a:lnTo>
                  <a:lnTo>
                    <a:pt x="364" y="284"/>
                  </a:lnTo>
                  <a:lnTo>
                    <a:pt x="433" y="215"/>
                  </a:lnTo>
                  <a:lnTo>
                    <a:pt x="459" y="78"/>
                  </a:lnTo>
                  <a:lnTo>
                    <a:pt x="110" y="78"/>
                  </a:lnTo>
                  <a:lnTo>
                    <a:pt x="161" y="230"/>
                  </a:lnTo>
                  <a:lnTo>
                    <a:pt x="234" y="287"/>
                  </a:lnTo>
                  <a:lnTo>
                    <a:pt x="239" y="384"/>
                  </a:lnTo>
                  <a:lnTo>
                    <a:pt x="170" y="390"/>
                  </a:lnTo>
                  <a:lnTo>
                    <a:pt x="155" y="308"/>
                  </a:lnTo>
                  <a:lnTo>
                    <a:pt x="55" y="2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3" name="Freeform 101"/>
            <p:cNvSpPr>
              <a:spLocks/>
            </p:cNvSpPr>
            <p:nvPr/>
          </p:nvSpPr>
          <p:spPr bwMode="auto">
            <a:xfrm>
              <a:off x="3956" y="3321"/>
              <a:ext cx="757" cy="876"/>
            </a:xfrm>
            <a:custGeom>
              <a:avLst/>
              <a:gdLst>
                <a:gd name="T0" fmla="*/ 3 w 689"/>
                <a:gd name="T1" fmla="*/ 0 h 1264"/>
                <a:gd name="T2" fmla="*/ 689 w 689"/>
                <a:gd name="T3" fmla="*/ 0 h 1264"/>
                <a:gd name="T4" fmla="*/ 689 w 689"/>
                <a:gd name="T5" fmla="*/ 1264 h 1264"/>
                <a:gd name="T6" fmla="*/ 609 w 689"/>
                <a:gd name="T7" fmla="*/ 1264 h 1264"/>
                <a:gd name="T8" fmla="*/ 609 w 689"/>
                <a:gd name="T9" fmla="*/ 68 h 1264"/>
                <a:gd name="T10" fmla="*/ 97 w 689"/>
                <a:gd name="T11" fmla="*/ 68 h 1264"/>
                <a:gd name="T12" fmla="*/ 97 w 689"/>
                <a:gd name="T13" fmla="*/ 1264 h 1264"/>
                <a:gd name="T14" fmla="*/ 0 w 689"/>
                <a:gd name="T15" fmla="*/ 1264 h 1264"/>
                <a:gd name="T16" fmla="*/ 3 w 689"/>
                <a:gd name="T17" fmla="*/ 0 h 1264"/>
                <a:gd name="T18" fmla="*/ 3 w 689"/>
                <a:gd name="T19" fmla="*/ 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 h="1264">
                  <a:moveTo>
                    <a:pt x="3" y="0"/>
                  </a:moveTo>
                  <a:lnTo>
                    <a:pt x="689" y="0"/>
                  </a:lnTo>
                  <a:lnTo>
                    <a:pt x="689" y="1264"/>
                  </a:lnTo>
                  <a:lnTo>
                    <a:pt x="609" y="1264"/>
                  </a:lnTo>
                  <a:lnTo>
                    <a:pt x="609" y="68"/>
                  </a:lnTo>
                  <a:lnTo>
                    <a:pt x="97" y="68"/>
                  </a:lnTo>
                  <a:lnTo>
                    <a:pt x="97" y="1264"/>
                  </a:lnTo>
                  <a:lnTo>
                    <a:pt x="0" y="1264"/>
                  </a:lnTo>
                  <a:lnTo>
                    <a:pt x="3"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4" name="Freeform 102"/>
            <p:cNvSpPr>
              <a:spLocks/>
            </p:cNvSpPr>
            <p:nvPr/>
          </p:nvSpPr>
          <p:spPr bwMode="auto">
            <a:xfrm>
              <a:off x="2927" y="3727"/>
              <a:ext cx="757" cy="470"/>
            </a:xfrm>
            <a:custGeom>
              <a:avLst/>
              <a:gdLst>
                <a:gd name="T0" fmla="*/ 0 w 688"/>
                <a:gd name="T1" fmla="*/ 0 h 679"/>
                <a:gd name="T2" fmla="*/ 688 w 688"/>
                <a:gd name="T3" fmla="*/ 0 h 679"/>
                <a:gd name="T4" fmla="*/ 688 w 688"/>
                <a:gd name="T5" fmla="*/ 679 h 679"/>
                <a:gd name="T6" fmla="*/ 598 w 688"/>
                <a:gd name="T7" fmla="*/ 679 h 679"/>
                <a:gd name="T8" fmla="*/ 598 w 688"/>
                <a:gd name="T9" fmla="*/ 84 h 679"/>
                <a:gd name="T10" fmla="*/ 101 w 688"/>
                <a:gd name="T11" fmla="*/ 84 h 679"/>
                <a:gd name="T12" fmla="*/ 101 w 688"/>
                <a:gd name="T13" fmla="*/ 679 h 679"/>
                <a:gd name="T14" fmla="*/ 0 w 688"/>
                <a:gd name="T15" fmla="*/ 679 h 679"/>
                <a:gd name="T16" fmla="*/ 0 w 688"/>
                <a:gd name="T17" fmla="*/ 0 h 679"/>
                <a:gd name="T18" fmla="*/ 0 w 688"/>
                <a:gd name="T19" fmla="*/ 0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679">
                  <a:moveTo>
                    <a:pt x="0" y="0"/>
                  </a:moveTo>
                  <a:lnTo>
                    <a:pt x="688" y="0"/>
                  </a:lnTo>
                  <a:lnTo>
                    <a:pt x="688" y="679"/>
                  </a:lnTo>
                  <a:lnTo>
                    <a:pt x="598" y="679"/>
                  </a:lnTo>
                  <a:lnTo>
                    <a:pt x="598" y="84"/>
                  </a:lnTo>
                  <a:lnTo>
                    <a:pt x="101" y="84"/>
                  </a:lnTo>
                  <a:lnTo>
                    <a:pt x="101" y="679"/>
                  </a:lnTo>
                  <a:lnTo>
                    <a:pt x="0" y="67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5" name="Freeform 103"/>
            <p:cNvSpPr>
              <a:spLocks/>
            </p:cNvSpPr>
            <p:nvPr/>
          </p:nvSpPr>
          <p:spPr bwMode="auto">
            <a:xfrm>
              <a:off x="3151" y="3749"/>
              <a:ext cx="106" cy="448"/>
            </a:xfrm>
            <a:custGeom>
              <a:avLst/>
              <a:gdLst>
                <a:gd name="T0" fmla="*/ 0 w 97"/>
                <a:gd name="T1" fmla="*/ 0 h 646"/>
                <a:gd name="T2" fmla="*/ 0 w 97"/>
                <a:gd name="T3" fmla="*/ 646 h 646"/>
                <a:gd name="T4" fmla="*/ 97 w 97"/>
                <a:gd name="T5" fmla="*/ 646 h 646"/>
                <a:gd name="T6" fmla="*/ 97 w 97"/>
                <a:gd name="T7" fmla="*/ 19 h 646"/>
                <a:gd name="T8" fmla="*/ 0 w 97"/>
                <a:gd name="T9" fmla="*/ 0 h 646"/>
                <a:gd name="T10" fmla="*/ 0 w 97"/>
                <a:gd name="T11" fmla="*/ 0 h 646"/>
              </a:gdLst>
              <a:ahLst/>
              <a:cxnLst>
                <a:cxn ang="0">
                  <a:pos x="T0" y="T1"/>
                </a:cxn>
                <a:cxn ang="0">
                  <a:pos x="T2" y="T3"/>
                </a:cxn>
                <a:cxn ang="0">
                  <a:pos x="T4" y="T5"/>
                </a:cxn>
                <a:cxn ang="0">
                  <a:pos x="T6" y="T7"/>
                </a:cxn>
                <a:cxn ang="0">
                  <a:pos x="T8" y="T9"/>
                </a:cxn>
                <a:cxn ang="0">
                  <a:pos x="T10" y="T11"/>
                </a:cxn>
              </a:cxnLst>
              <a:rect l="0" t="0" r="r" b="b"/>
              <a:pathLst>
                <a:path w="97" h="646">
                  <a:moveTo>
                    <a:pt x="0" y="0"/>
                  </a:moveTo>
                  <a:lnTo>
                    <a:pt x="0" y="646"/>
                  </a:lnTo>
                  <a:lnTo>
                    <a:pt x="97" y="646"/>
                  </a:lnTo>
                  <a:lnTo>
                    <a:pt x="97" y="1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6" name="Freeform 104"/>
            <p:cNvSpPr>
              <a:spLocks/>
            </p:cNvSpPr>
            <p:nvPr/>
          </p:nvSpPr>
          <p:spPr bwMode="auto">
            <a:xfrm>
              <a:off x="3368" y="3753"/>
              <a:ext cx="117" cy="444"/>
            </a:xfrm>
            <a:custGeom>
              <a:avLst/>
              <a:gdLst>
                <a:gd name="T0" fmla="*/ 0 w 106"/>
                <a:gd name="T1" fmla="*/ 0 h 641"/>
                <a:gd name="T2" fmla="*/ 0 w 106"/>
                <a:gd name="T3" fmla="*/ 641 h 641"/>
                <a:gd name="T4" fmla="*/ 106 w 106"/>
                <a:gd name="T5" fmla="*/ 641 h 641"/>
                <a:gd name="T6" fmla="*/ 106 w 106"/>
                <a:gd name="T7" fmla="*/ 6 h 641"/>
                <a:gd name="T8" fmla="*/ 0 w 106"/>
                <a:gd name="T9" fmla="*/ 0 h 641"/>
                <a:gd name="T10" fmla="*/ 0 w 106"/>
                <a:gd name="T11" fmla="*/ 0 h 641"/>
              </a:gdLst>
              <a:ahLst/>
              <a:cxnLst>
                <a:cxn ang="0">
                  <a:pos x="T0" y="T1"/>
                </a:cxn>
                <a:cxn ang="0">
                  <a:pos x="T2" y="T3"/>
                </a:cxn>
                <a:cxn ang="0">
                  <a:pos x="T4" y="T5"/>
                </a:cxn>
                <a:cxn ang="0">
                  <a:pos x="T6" y="T7"/>
                </a:cxn>
                <a:cxn ang="0">
                  <a:pos x="T8" y="T9"/>
                </a:cxn>
                <a:cxn ang="0">
                  <a:pos x="T10" y="T11"/>
                </a:cxn>
              </a:cxnLst>
              <a:rect l="0" t="0" r="r" b="b"/>
              <a:pathLst>
                <a:path w="106" h="641">
                  <a:moveTo>
                    <a:pt x="0" y="0"/>
                  </a:moveTo>
                  <a:lnTo>
                    <a:pt x="0" y="641"/>
                  </a:lnTo>
                  <a:lnTo>
                    <a:pt x="106" y="641"/>
                  </a:lnTo>
                  <a:lnTo>
                    <a:pt x="106" y="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7" name="Freeform 105"/>
            <p:cNvSpPr>
              <a:spLocks/>
            </p:cNvSpPr>
            <p:nvPr/>
          </p:nvSpPr>
          <p:spPr bwMode="auto">
            <a:xfrm>
              <a:off x="2980" y="3854"/>
              <a:ext cx="670" cy="76"/>
            </a:xfrm>
            <a:custGeom>
              <a:avLst/>
              <a:gdLst>
                <a:gd name="T0" fmla="*/ 0 w 609"/>
                <a:gd name="T1" fmla="*/ 0 h 108"/>
                <a:gd name="T2" fmla="*/ 609 w 609"/>
                <a:gd name="T3" fmla="*/ 0 h 108"/>
                <a:gd name="T4" fmla="*/ 609 w 609"/>
                <a:gd name="T5" fmla="*/ 108 h 108"/>
                <a:gd name="T6" fmla="*/ 10 w 609"/>
                <a:gd name="T7" fmla="*/ 108 h 108"/>
                <a:gd name="T8" fmla="*/ 0 w 609"/>
                <a:gd name="T9" fmla="*/ 0 h 108"/>
                <a:gd name="T10" fmla="*/ 0 w 609"/>
                <a:gd name="T11" fmla="*/ 0 h 108"/>
              </a:gdLst>
              <a:ahLst/>
              <a:cxnLst>
                <a:cxn ang="0">
                  <a:pos x="T0" y="T1"/>
                </a:cxn>
                <a:cxn ang="0">
                  <a:pos x="T2" y="T3"/>
                </a:cxn>
                <a:cxn ang="0">
                  <a:pos x="T4" y="T5"/>
                </a:cxn>
                <a:cxn ang="0">
                  <a:pos x="T6" y="T7"/>
                </a:cxn>
                <a:cxn ang="0">
                  <a:pos x="T8" y="T9"/>
                </a:cxn>
                <a:cxn ang="0">
                  <a:pos x="T10" y="T11"/>
                </a:cxn>
              </a:cxnLst>
              <a:rect l="0" t="0" r="r" b="b"/>
              <a:pathLst>
                <a:path w="609" h="108">
                  <a:moveTo>
                    <a:pt x="0" y="0"/>
                  </a:moveTo>
                  <a:lnTo>
                    <a:pt x="609" y="0"/>
                  </a:lnTo>
                  <a:lnTo>
                    <a:pt x="609" y="108"/>
                  </a:lnTo>
                  <a:lnTo>
                    <a:pt x="10" y="10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8" name="Freeform 106"/>
            <p:cNvSpPr>
              <a:spLocks/>
            </p:cNvSpPr>
            <p:nvPr/>
          </p:nvSpPr>
          <p:spPr bwMode="auto">
            <a:xfrm>
              <a:off x="2980" y="3999"/>
              <a:ext cx="658" cy="68"/>
            </a:xfrm>
            <a:custGeom>
              <a:avLst/>
              <a:gdLst>
                <a:gd name="T0" fmla="*/ 0 w 598"/>
                <a:gd name="T1" fmla="*/ 0 h 99"/>
                <a:gd name="T2" fmla="*/ 598 w 598"/>
                <a:gd name="T3" fmla="*/ 0 h 99"/>
                <a:gd name="T4" fmla="*/ 598 w 598"/>
                <a:gd name="T5" fmla="*/ 99 h 99"/>
                <a:gd name="T6" fmla="*/ 0 w 598"/>
                <a:gd name="T7" fmla="*/ 99 h 99"/>
                <a:gd name="T8" fmla="*/ 0 w 598"/>
                <a:gd name="T9" fmla="*/ 0 h 99"/>
                <a:gd name="T10" fmla="*/ 0 w 598"/>
                <a:gd name="T11" fmla="*/ 0 h 99"/>
              </a:gdLst>
              <a:ahLst/>
              <a:cxnLst>
                <a:cxn ang="0">
                  <a:pos x="T0" y="T1"/>
                </a:cxn>
                <a:cxn ang="0">
                  <a:pos x="T2" y="T3"/>
                </a:cxn>
                <a:cxn ang="0">
                  <a:pos x="T4" y="T5"/>
                </a:cxn>
                <a:cxn ang="0">
                  <a:pos x="T6" y="T7"/>
                </a:cxn>
                <a:cxn ang="0">
                  <a:pos x="T8" y="T9"/>
                </a:cxn>
                <a:cxn ang="0">
                  <a:pos x="T10" y="T11"/>
                </a:cxn>
              </a:cxnLst>
              <a:rect l="0" t="0" r="r" b="b"/>
              <a:pathLst>
                <a:path w="598" h="99">
                  <a:moveTo>
                    <a:pt x="0" y="0"/>
                  </a:moveTo>
                  <a:lnTo>
                    <a:pt x="598" y="0"/>
                  </a:lnTo>
                  <a:lnTo>
                    <a:pt x="598" y="99"/>
                  </a:lnTo>
                  <a:lnTo>
                    <a:pt x="0" y="99"/>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99" name="Freeform 107"/>
            <p:cNvSpPr>
              <a:spLocks/>
            </p:cNvSpPr>
            <p:nvPr/>
          </p:nvSpPr>
          <p:spPr bwMode="auto">
            <a:xfrm>
              <a:off x="2962" y="4132"/>
              <a:ext cx="696" cy="65"/>
            </a:xfrm>
            <a:custGeom>
              <a:avLst/>
              <a:gdLst>
                <a:gd name="T0" fmla="*/ 17 w 633"/>
                <a:gd name="T1" fmla="*/ 0 h 93"/>
                <a:gd name="T2" fmla="*/ 633 w 633"/>
                <a:gd name="T3" fmla="*/ 0 h 93"/>
                <a:gd name="T4" fmla="*/ 633 w 633"/>
                <a:gd name="T5" fmla="*/ 93 h 93"/>
                <a:gd name="T6" fmla="*/ 0 w 633"/>
                <a:gd name="T7" fmla="*/ 93 h 93"/>
                <a:gd name="T8" fmla="*/ 17 w 633"/>
                <a:gd name="T9" fmla="*/ 0 h 93"/>
                <a:gd name="T10" fmla="*/ 17 w 633"/>
                <a:gd name="T11" fmla="*/ 0 h 93"/>
              </a:gdLst>
              <a:ahLst/>
              <a:cxnLst>
                <a:cxn ang="0">
                  <a:pos x="T0" y="T1"/>
                </a:cxn>
                <a:cxn ang="0">
                  <a:pos x="T2" y="T3"/>
                </a:cxn>
                <a:cxn ang="0">
                  <a:pos x="T4" y="T5"/>
                </a:cxn>
                <a:cxn ang="0">
                  <a:pos x="T6" y="T7"/>
                </a:cxn>
                <a:cxn ang="0">
                  <a:pos x="T8" y="T9"/>
                </a:cxn>
                <a:cxn ang="0">
                  <a:pos x="T10" y="T11"/>
                </a:cxn>
              </a:cxnLst>
              <a:rect l="0" t="0" r="r" b="b"/>
              <a:pathLst>
                <a:path w="633" h="93">
                  <a:moveTo>
                    <a:pt x="17" y="0"/>
                  </a:moveTo>
                  <a:lnTo>
                    <a:pt x="633" y="0"/>
                  </a:lnTo>
                  <a:lnTo>
                    <a:pt x="633" y="93"/>
                  </a:lnTo>
                  <a:lnTo>
                    <a:pt x="0" y="93"/>
                  </a:lnTo>
                  <a:lnTo>
                    <a:pt x="17" y="0"/>
                  </a:lnTo>
                  <a:lnTo>
                    <a:pt x="1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0" name="Freeform 108"/>
            <p:cNvSpPr>
              <a:spLocks/>
            </p:cNvSpPr>
            <p:nvPr/>
          </p:nvSpPr>
          <p:spPr bwMode="auto">
            <a:xfrm>
              <a:off x="3439" y="3112"/>
              <a:ext cx="452" cy="1085"/>
            </a:xfrm>
            <a:custGeom>
              <a:avLst/>
              <a:gdLst>
                <a:gd name="T0" fmla="*/ 0 w 411"/>
                <a:gd name="T1" fmla="*/ 831 h 1567"/>
                <a:gd name="T2" fmla="*/ 0 w 411"/>
                <a:gd name="T3" fmla="*/ 0 h 1567"/>
                <a:gd name="T4" fmla="*/ 411 w 411"/>
                <a:gd name="T5" fmla="*/ 0 h 1567"/>
                <a:gd name="T6" fmla="*/ 411 w 411"/>
                <a:gd name="T7" fmla="*/ 1567 h 1567"/>
                <a:gd name="T8" fmla="*/ 311 w 411"/>
                <a:gd name="T9" fmla="*/ 1567 h 1567"/>
                <a:gd name="T10" fmla="*/ 311 w 411"/>
                <a:gd name="T11" fmla="*/ 84 h 1567"/>
                <a:gd name="T12" fmla="*/ 75 w 411"/>
                <a:gd name="T13" fmla="*/ 84 h 1567"/>
                <a:gd name="T14" fmla="*/ 75 w 411"/>
                <a:gd name="T15" fmla="*/ 831 h 1567"/>
                <a:gd name="T16" fmla="*/ 0 w 411"/>
                <a:gd name="T17" fmla="*/ 831 h 1567"/>
                <a:gd name="T18" fmla="*/ 0 w 411"/>
                <a:gd name="T19" fmla="*/ 831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567">
                  <a:moveTo>
                    <a:pt x="0" y="831"/>
                  </a:moveTo>
                  <a:lnTo>
                    <a:pt x="0" y="0"/>
                  </a:lnTo>
                  <a:lnTo>
                    <a:pt x="411" y="0"/>
                  </a:lnTo>
                  <a:lnTo>
                    <a:pt x="411" y="1567"/>
                  </a:lnTo>
                  <a:lnTo>
                    <a:pt x="311" y="1567"/>
                  </a:lnTo>
                  <a:lnTo>
                    <a:pt x="311" y="84"/>
                  </a:lnTo>
                  <a:lnTo>
                    <a:pt x="75" y="84"/>
                  </a:lnTo>
                  <a:lnTo>
                    <a:pt x="75" y="831"/>
                  </a:lnTo>
                  <a:lnTo>
                    <a:pt x="0" y="831"/>
                  </a:lnTo>
                  <a:lnTo>
                    <a:pt x="0" y="8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1" name="Freeform 109"/>
            <p:cNvSpPr>
              <a:spLocks/>
            </p:cNvSpPr>
            <p:nvPr/>
          </p:nvSpPr>
          <p:spPr bwMode="auto">
            <a:xfrm>
              <a:off x="4074" y="3154"/>
              <a:ext cx="469" cy="30"/>
            </a:xfrm>
            <a:custGeom>
              <a:avLst/>
              <a:gdLst>
                <a:gd name="T0" fmla="*/ 0 w 426"/>
                <a:gd name="T1" fmla="*/ 0 h 46"/>
                <a:gd name="T2" fmla="*/ 426 w 426"/>
                <a:gd name="T3" fmla="*/ 0 h 46"/>
                <a:gd name="T4" fmla="*/ 426 w 426"/>
                <a:gd name="T5" fmla="*/ 46 h 46"/>
                <a:gd name="T6" fmla="*/ 25 w 426"/>
                <a:gd name="T7" fmla="*/ 46 h 46"/>
                <a:gd name="T8" fmla="*/ 0 w 426"/>
                <a:gd name="T9" fmla="*/ 0 h 46"/>
                <a:gd name="T10" fmla="*/ 0 w 426"/>
                <a:gd name="T11" fmla="*/ 0 h 46"/>
              </a:gdLst>
              <a:ahLst/>
              <a:cxnLst>
                <a:cxn ang="0">
                  <a:pos x="T0" y="T1"/>
                </a:cxn>
                <a:cxn ang="0">
                  <a:pos x="T2" y="T3"/>
                </a:cxn>
                <a:cxn ang="0">
                  <a:pos x="T4" y="T5"/>
                </a:cxn>
                <a:cxn ang="0">
                  <a:pos x="T6" y="T7"/>
                </a:cxn>
                <a:cxn ang="0">
                  <a:pos x="T8" y="T9"/>
                </a:cxn>
                <a:cxn ang="0">
                  <a:pos x="T10" y="T11"/>
                </a:cxn>
              </a:cxnLst>
              <a:rect l="0" t="0" r="r" b="b"/>
              <a:pathLst>
                <a:path w="426" h="46">
                  <a:moveTo>
                    <a:pt x="0" y="0"/>
                  </a:moveTo>
                  <a:lnTo>
                    <a:pt x="426" y="0"/>
                  </a:lnTo>
                  <a:lnTo>
                    <a:pt x="426" y="46"/>
                  </a:lnTo>
                  <a:lnTo>
                    <a:pt x="25" y="4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2" name="Freeform 110"/>
            <p:cNvSpPr>
              <a:spLocks/>
            </p:cNvSpPr>
            <p:nvPr/>
          </p:nvSpPr>
          <p:spPr bwMode="auto">
            <a:xfrm>
              <a:off x="4138" y="3222"/>
              <a:ext cx="376" cy="36"/>
            </a:xfrm>
            <a:custGeom>
              <a:avLst/>
              <a:gdLst>
                <a:gd name="T0" fmla="*/ 0 w 342"/>
                <a:gd name="T1" fmla="*/ 0 h 52"/>
                <a:gd name="T2" fmla="*/ 342 w 342"/>
                <a:gd name="T3" fmla="*/ 0 h 52"/>
                <a:gd name="T4" fmla="*/ 287 w 342"/>
                <a:gd name="T5" fmla="*/ 52 h 52"/>
                <a:gd name="T6" fmla="*/ 42 w 342"/>
                <a:gd name="T7" fmla="*/ 52 h 52"/>
                <a:gd name="T8" fmla="*/ 0 w 342"/>
                <a:gd name="T9" fmla="*/ 0 h 52"/>
                <a:gd name="T10" fmla="*/ 0 w 342"/>
                <a:gd name="T11" fmla="*/ 0 h 52"/>
              </a:gdLst>
              <a:ahLst/>
              <a:cxnLst>
                <a:cxn ang="0">
                  <a:pos x="T0" y="T1"/>
                </a:cxn>
                <a:cxn ang="0">
                  <a:pos x="T2" y="T3"/>
                </a:cxn>
                <a:cxn ang="0">
                  <a:pos x="T4" y="T5"/>
                </a:cxn>
                <a:cxn ang="0">
                  <a:pos x="T6" y="T7"/>
                </a:cxn>
                <a:cxn ang="0">
                  <a:pos x="T8" y="T9"/>
                </a:cxn>
                <a:cxn ang="0">
                  <a:pos x="T10" y="T11"/>
                </a:cxn>
              </a:cxnLst>
              <a:rect l="0" t="0" r="r" b="b"/>
              <a:pathLst>
                <a:path w="342" h="52">
                  <a:moveTo>
                    <a:pt x="0" y="0"/>
                  </a:moveTo>
                  <a:lnTo>
                    <a:pt x="342" y="0"/>
                  </a:lnTo>
                  <a:lnTo>
                    <a:pt x="287" y="52"/>
                  </a:lnTo>
                  <a:lnTo>
                    <a:pt x="42" y="5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3" name="Freeform 111"/>
            <p:cNvSpPr>
              <a:spLocks/>
            </p:cNvSpPr>
            <p:nvPr/>
          </p:nvSpPr>
          <p:spPr bwMode="auto">
            <a:xfrm>
              <a:off x="4155" y="3417"/>
              <a:ext cx="94" cy="88"/>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4" name="Freeform 112"/>
            <p:cNvSpPr>
              <a:spLocks/>
            </p:cNvSpPr>
            <p:nvPr/>
          </p:nvSpPr>
          <p:spPr bwMode="auto">
            <a:xfrm>
              <a:off x="4298" y="3417"/>
              <a:ext cx="92"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5" name="Freeform 113"/>
            <p:cNvSpPr>
              <a:spLocks/>
            </p:cNvSpPr>
            <p:nvPr/>
          </p:nvSpPr>
          <p:spPr bwMode="auto">
            <a:xfrm>
              <a:off x="4438" y="3417"/>
              <a:ext cx="93" cy="88"/>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6" name="Freeform 114"/>
            <p:cNvSpPr>
              <a:spLocks/>
            </p:cNvSpPr>
            <p:nvPr/>
          </p:nvSpPr>
          <p:spPr bwMode="auto">
            <a:xfrm>
              <a:off x="4150"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7" name="Freeform 115"/>
            <p:cNvSpPr>
              <a:spLocks/>
            </p:cNvSpPr>
            <p:nvPr/>
          </p:nvSpPr>
          <p:spPr bwMode="auto">
            <a:xfrm>
              <a:off x="4291" y="3551"/>
              <a:ext cx="95" cy="90"/>
            </a:xfrm>
            <a:custGeom>
              <a:avLst/>
              <a:gdLst>
                <a:gd name="T0" fmla="*/ 0 w 86"/>
                <a:gd name="T1" fmla="*/ 131 h 131"/>
                <a:gd name="T2" fmla="*/ 86 w 86"/>
                <a:gd name="T3" fmla="*/ 131 h 131"/>
                <a:gd name="T4" fmla="*/ 86 w 86"/>
                <a:gd name="T5" fmla="*/ 0 h 131"/>
                <a:gd name="T6" fmla="*/ 0 w 86"/>
                <a:gd name="T7" fmla="*/ 0 h 131"/>
                <a:gd name="T8" fmla="*/ 0 w 86"/>
                <a:gd name="T9" fmla="*/ 131 h 131"/>
                <a:gd name="T10" fmla="*/ 0 w 86"/>
                <a:gd name="T11" fmla="*/ 131 h 131"/>
              </a:gdLst>
              <a:ahLst/>
              <a:cxnLst>
                <a:cxn ang="0">
                  <a:pos x="T0" y="T1"/>
                </a:cxn>
                <a:cxn ang="0">
                  <a:pos x="T2" y="T3"/>
                </a:cxn>
                <a:cxn ang="0">
                  <a:pos x="T4" y="T5"/>
                </a:cxn>
                <a:cxn ang="0">
                  <a:pos x="T6" y="T7"/>
                </a:cxn>
                <a:cxn ang="0">
                  <a:pos x="T8" y="T9"/>
                </a:cxn>
                <a:cxn ang="0">
                  <a:pos x="T10" y="T11"/>
                </a:cxn>
              </a:cxnLst>
              <a:rect l="0" t="0" r="r" b="b"/>
              <a:pathLst>
                <a:path w="86" h="131">
                  <a:moveTo>
                    <a:pt x="0" y="131"/>
                  </a:moveTo>
                  <a:lnTo>
                    <a:pt x="86" y="131"/>
                  </a:lnTo>
                  <a:lnTo>
                    <a:pt x="86"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8" name="Freeform 116"/>
            <p:cNvSpPr>
              <a:spLocks/>
            </p:cNvSpPr>
            <p:nvPr/>
          </p:nvSpPr>
          <p:spPr bwMode="auto">
            <a:xfrm>
              <a:off x="4434" y="3551"/>
              <a:ext cx="92"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09" name="Freeform 117"/>
            <p:cNvSpPr>
              <a:spLocks/>
            </p:cNvSpPr>
            <p:nvPr/>
          </p:nvSpPr>
          <p:spPr bwMode="auto">
            <a:xfrm>
              <a:off x="4155" y="3689"/>
              <a:ext cx="94" cy="89"/>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0" name="Freeform 118"/>
            <p:cNvSpPr>
              <a:spLocks/>
            </p:cNvSpPr>
            <p:nvPr/>
          </p:nvSpPr>
          <p:spPr bwMode="auto">
            <a:xfrm>
              <a:off x="4298" y="3689"/>
              <a:ext cx="92" cy="89"/>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1" name="Freeform 119"/>
            <p:cNvSpPr>
              <a:spLocks/>
            </p:cNvSpPr>
            <p:nvPr/>
          </p:nvSpPr>
          <p:spPr bwMode="auto">
            <a:xfrm>
              <a:off x="4438" y="3689"/>
              <a:ext cx="93" cy="90"/>
            </a:xfrm>
            <a:custGeom>
              <a:avLst/>
              <a:gdLst>
                <a:gd name="T0" fmla="*/ 0 w 84"/>
                <a:gd name="T1" fmla="*/ 131 h 131"/>
                <a:gd name="T2" fmla="*/ 84 w 84"/>
                <a:gd name="T3" fmla="*/ 131 h 131"/>
                <a:gd name="T4" fmla="*/ 84 w 84"/>
                <a:gd name="T5" fmla="*/ 0 h 131"/>
                <a:gd name="T6" fmla="*/ 0 w 84"/>
                <a:gd name="T7" fmla="*/ 0 h 131"/>
                <a:gd name="T8" fmla="*/ 0 w 84"/>
                <a:gd name="T9" fmla="*/ 131 h 131"/>
                <a:gd name="T10" fmla="*/ 0 w 84"/>
                <a:gd name="T11" fmla="*/ 131 h 131"/>
              </a:gdLst>
              <a:ahLst/>
              <a:cxnLst>
                <a:cxn ang="0">
                  <a:pos x="T0" y="T1"/>
                </a:cxn>
                <a:cxn ang="0">
                  <a:pos x="T2" y="T3"/>
                </a:cxn>
                <a:cxn ang="0">
                  <a:pos x="T4" y="T5"/>
                </a:cxn>
                <a:cxn ang="0">
                  <a:pos x="T6" y="T7"/>
                </a:cxn>
                <a:cxn ang="0">
                  <a:pos x="T8" y="T9"/>
                </a:cxn>
                <a:cxn ang="0">
                  <a:pos x="T10" y="T11"/>
                </a:cxn>
              </a:cxnLst>
              <a:rect l="0" t="0" r="r" b="b"/>
              <a:pathLst>
                <a:path w="84" h="131">
                  <a:moveTo>
                    <a:pt x="0" y="131"/>
                  </a:moveTo>
                  <a:lnTo>
                    <a:pt x="84" y="131"/>
                  </a:lnTo>
                  <a:lnTo>
                    <a:pt x="84" y="0"/>
                  </a:lnTo>
                  <a:lnTo>
                    <a:pt x="0" y="0"/>
                  </a:lnTo>
                  <a:lnTo>
                    <a:pt x="0" y="131"/>
                  </a:lnTo>
                  <a:lnTo>
                    <a:pt x="0" y="1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2" name="Freeform 120"/>
            <p:cNvSpPr>
              <a:spLocks/>
            </p:cNvSpPr>
            <p:nvPr/>
          </p:nvSpPr>
          <p:spPr bwMode="auto">
            <a:xfrm>
              <a:off x="4155" y="3819"/>
              <a:ext cx="94" cy="89"/>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3" name="Freeform 121"/>
            <p:cNvSpPr>
              <a:spLocks/>
            </p:cNvSpPr>
            <p:nvPr/>
          </p:nvSpPr>
          <p:spPr bwMode="auto">
            <a:xfrm>
              <a:off x="4298" y="3819"/>
              <a:ext cx="92"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4" name="Freeform 122"/>
            <p:cNvSpPr>
              <a:spLocks/>
            </p:cNvSpPr>
            <p:nvPr/>
          </p:nvSpPr>
          <p:spPr bwMode="auto">
            <a:xfrm>
              <a:off x="4438" y="3819"/>
              <a:ext cx="93" cy="89"/>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5" name="Freeform 123"/>
            <p:cNvSpPr>
              <a:spLocks/>
            </p:cNvSpPr>
            <p:nvPr/>
          </p:nvSpPr>
          <p:spPr bwMode="auto">
            <a:xfrm>
              <a:off x="4155" y="3967"/>
              <a:ext cx="94" cy="90"/>
            </a:xfrm>
            <a:custGeom>
              <a:avLst/>
              <a:gdLst>
                <a:gd name="T0" fmla="*/ 0 w 86"/>
                <a:gd name="T1" fmla="*/ 130 h 130"/>
                <a:gd name="T2" fmla="*/ 86 w 86"/>
                <a:gd name="T3" fmla="*/ 130 h 130"/>
                <a:gd name="T4" fmla="*/ 86 w 86"/>
                <a:gd name="T5" fmla="*/ 0 h 130"/>
                <a:gd name="T6" fmla="*/ 0 w 86"/>
                <a:gd name="T7" fmla="*/ 0 h 130"/>
                <a:gd name="T8" fmla="*/ 0 w 86"/>
                <a:gd name="T9" fmla="*/ 130 h 130"/>
                <a:gd name="T10" fmla="*/ 0 w 86"/>
                <a:gd name="T11" fmla="*/ 130 h 130"/>
              </a:gdLst>
              <a:ahLst/>
              <a:cxnLst>
                <a:cxn ang="0">
                  <a:pos x="T0" y="T1"/>
                </a:cxn>
                <a:cxn ang="0">
                  <a:pos x="T2" y="T3"/>
                </a:cxn>
                <a:cxn ang="0">
                  <a:pos x="T4" y="T5"/>
                </a:cxn>
                <a:cxn ang="0">
                  <a:pos x="T6" y="T7"/>
                </a:cxn>
                <a:cxn ang="0">
                  <a:pos x="T8" y="T9"/>
                </a:cxn>
                <a:cxn ang="0">
                  <a:pos x="T10" y="T11"/>
                </a:cxn>
              </a:cxnLst>
              <a:rect l="0" t="0" r="r" b="b"/>
              <a:pathLst>
                <a:path w="86" h="130">
                  <a:moveTo>
                    <a:pt x="0" y="130"/>
                  </a:moveTo>
                  <a:lnTo>
                    <a:pt x="86" y="130"/>
                  </a:lnTo>
                  <a:lnTo>
                    <a:pt x="86"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6" name="Freeform 124"/>
            <p:cNvSpPr>
              <a:spLocks/>
            </p:cNvSpPr>
            <p:nvPr/>
          </p:nvSpPr>
          <p:spPr bwMode="auto">
            <a:xfrm>
              <a:off x="4298" y="3967"/>
              <a:ext cx="92"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7" name="Freeform 125"/>
            <p:cNvSpPr>
              <a:spLocks/>
            </p:cNvSpPr>
            <p:nvPr/>
          </p:nvSpPr>
          <p:spPr bwMode="auto">
            <a:xfrm>
              <a:off x="4438" y="3967"/>
              <a:ext cx="93" cy="90"/>
            </a:xfrm>
            <a:custGeom>
              <a:avLst/>
              <a:gdLst>
                <a:gd name="T0" fmla="*/ 0 w 84"/>
                <a:gd name="T1" fmla="*/ 130 h 130"/>
                <a:gd name="T2" fmla="*/ 84 w 84"/>
                <a:gd name="T3" fmla="*/ 130 h 130"/>
                <a:gd name="T4" fmla="*/ 84 w 84"/>
                <a:gd name="T5" fmla="*/ 0 h 130"/>
                <a:gd name="T6" fmla="*/ 0 w 84"/>
                <a:gd name="T7" fmla="*/ 0 h 130"/>
                <a:gd name="T8" fmla="*/ 0 w 84"/>
                <a:gd name="T9" fmla="*/ 130 h 130"/>
                <a:gd name="T10" fmla="*/ 0 w 84"/>
                <a:gd name="T11" fmla="*/ 130 h 130"/>
              </a:gdLst>
              <a:ahLst/>
              <a:cxnLst>
                <a:cxn ang="0">
                  <a:pos x="T0" y="T1"/>
                </a:cxn>
                <a:cxn ang="0">
                  <a:pos x="T2" y="T3"/>
                </a:cxn>
                <a:cxn ang="0">
                  <a:pos x="T4" y="T5"/>
                </a:cxn>
                <a:cxn ang="0">
                  <a:pos x="T6" y="T7"/>
                </a:cxn>
                <a:cxn ang="0">
                  <a:pos x="T8" y="T9"/>
                </a:cxn>
                <a:cxn ang="0">
                  <a:pos x="T10" y="T11"/>
                </a:cxn>
              </a:cxnLst>
              <a:rect l="0" t="0" r="r" b="b"/>
              <a:pathLst>
                <a:path w="84" h="130">
                  <a:moveTo>
                    <a:pt x="0" y="130"/>
                  </a:moveTo>
                  <a:lnTo>
                    <a:pt x="84" y="130"/>
                  </a:lnTo>
                  <a:lnTo>
                    <a:pt x="84" y="0"/>
                  </a:lnTo>
                  <a:lnTo>
                    <a:pt x="0" y="0"/>
                  </a:lnTo>
                  <a:lnTo>
                    <a:pt x="0" y="130"/>
                  </a:lnTo>
                  <a:lnTo>
                    <a:pt x="0" y="1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8" name="Freeform 126"/>
            <p:cNvSpPr>
              <a:spLocks/>
            </p:cNvSpPr>
            <p:nvPr/>
          </p:nvSpPr>
          <p:spPr bwMode="auto">
            <a:xfrm>
              <a:off x="4155" y="4107"/>
              <a:ext cx="94" cy="90"/>
            </a:xfrm>
            <a:custGeom>
              <a:avLst/>
              <a:gdLst>
                <a:gd name="T0" fmla="*/ 0 w 86"/>
                <a:gd name="T1" fmla="*/ 129 h 129"/>
                <a:gd name="T2" fmla="*/ 86 w 86"/>
                <a:gd name="T3" fmla="*/ 129 h 129"/>
                <a:gd name="T4" fmla="*/ 86 w 86"/>
                <a:gd name="T5" fmla="*/ 0 h 129"/>
                <a:gd name="T6" fmla="*/ 0 w 86"/>
                <a:gd name="T7" fmla="*/ 0 h 129"/>
                <a:gd name="T8" fmla="*/ 0 w 86"/>
                <a:gd name="T9" fmla="*/ 129 h 129"/>
                <a:gd name="T10" fmla="*/ 0 w 86"/>
                <a:gd name="T11" fmla="*/ 129 h 129"/>
              </a:gdLst>
              <a:ahLst/>
              <a:cxnLst>
                <a:cxn ang="0">
                  <a:pos x="T0" y="T1"/>
                </a:cxn>
                <a:cxn ang="0">
                  <a:pos x="T2" y="T3"/>
                </a:cxn>
                <a:cxn ang="0">
                  <a:pos x="T4" y="T5"/>
                </a:cxn>
                <a:cxn ang="0">
                  <a:pos x="T6" y="T7"/>
                </a:cxn>
                <a:cxn ang="0">
                  <a:pos x="T8" y="T9"/>
                </a:cxn>
                <a:cxn ang="0">
                  <a:pos x="T10" y="T11"/>
                </a:cxn>
              </a:cxnLst>
              <a:rect l="0" t="0" r="r" b="b"/>
              <a:pathLst>
                <a:path w="86" h="129">
                  <a:moveTo>
                    <a:pt x="0" y="129"/>
                  </a:moveTo>
                  <a:lnTo>
                    <a:pt x="86" y="129"/>
                  </a:lnTo>
                  <a:lnTo>
                    <a:pt x="86"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19" name="Freeform 127"/>
            <p:cNvSpPr>
              <a:spLocks/>
            </p:cNvSpPr>
            <p:nvPr/>
          </p:nvSpPr>
          <p:spPr bwMode="auto">
            <a:xfrm>
              <a:off x="4298" y="4107"/>
              <a:ext cx="92"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0" name="Freeform 128"/>
            <p:cNvSpPr>
              <a:spLocks/>
            </p:cNvSpPr>
            <p:nvPr/>
          </p:nvSpPr>
          <p:spPr bwMode="auto">
            <a:xfrm>
              <a:off x="4438" y="4107"/>
              <a:ext cx="93" cy="90"/>
            </a:xfrm>
            <a:custGeom>
              <a:avLst/>
              <a:gdLst>
                <a:gd name="T0" fmla="*/ 0 w 84"/>
                <a:gd name="T1" fmla="*/ 129 h 129"/>
                <a:gd name="T2" fmla="*/ 84 w 84"/>
                <a:gd name="T3" fmla="*/ 129 h 129"/>
                <a:gd name="T4" fmla="*/ 84 w 84"/>
                <a:gd name="T5" fmla="*/ 0 h 129"/>
                <a:gd name="T6" fmla="*/ 0 w 84"/>
                <a:gd name="T7" fmla="*/ 0 h 129"/>
                <a:gd name="T8" fmla="*/ 0 w 84"/>
                <a:gd name="T9" fmla="*/ 129 h 129"/>
                <a:gd name="T10" fmla="*/ 0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0" y="129"/>
                  </a:moveTo>
                  <a:lnTo>
                    <a:pt x="84" y="129"/>
                  </a:lnTo>
                  <a:lnTo>
                    <a:pt x="84" y="0"/>
                  </a:lnTo>
                  <a:lnTo>
                    <a:pt x="0" y="0"/>
                  </a:lnTo>
                  <a:lnTo>
                    <a:pt x="0" y="129"/>
                  </a:lnTo>
                  <a:lnTo>
                    <a:pt x="0" y="1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1" name="Freeform 129"/>
            <p:cNvSpPr>
              <a:spLocks/>
            </p:cNvSpPr>
            <p:nvPr/>
          </p:nvSpPr>
          <p:spPr bwMode="auto">
            <a:xfrm>
              <a:off x="2511" y="2866"/>
              <a:ext cx="746" cy="1331"/>
            </a:xfrm>
            <a:custGeom>
              <a:avLst/>
              <a:gdLst>
                <a:gd name="T0" fmla="*/ 679 w 679"/>
                <a:gd name="T1" fmla="*/ 1192 h 1922"/>
                <a:gd name="T2" fmla="*/ 679 w 679"/>
                <a:gd name="T3" fmla="*/ 0 h 1922"/>
                <a:gd name="T4" fmla="*/ 0 w 679"/>
                <a:gd name="T5" fmla="*/ 0 h 1922"/>
                <a:gd name="T6" fmla="*/ 0 w 679"/>
                <a:gd name="T7" fmla="*/ 1922 h 1922"/>
                <a:gd name="T8" fmla="*/ 106 w 679"/>
                <a:gd name="T9" fmla="*/ 1922 h 1922"/>
                <a:gd name="T10" fmla="*/ 106 w 679"/>
                <a:gd name="T11" fmla="*/ 89 h 1922"/>
                <a:gd name="T12" fmla="*/ 591 w 679"/>
                <a:gd name="T13" fmla="*/ 89 h 1922"/>
                <a:gd name="T14" fmla="*/ 591 w 679"/>
                <a:gd name="T15" fmla="*/ 1186 h 1922"/>
                <a:gd name="T16" fmla="*/ 679 w 679"/>
                <a:gd name="T17" fmla="*/ 1192 h 1922"/>
                <a:gd name="T18" fmla="*/ 679 w 679"/>
                <a:gd name="T19" fmla="*/ 1192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1922">
                  <a:moveTo>
                    <a:pt x="679" y="1192"/>
                  </a:moveTo>
                  <a:lnTo>
                    <a:pt x="679" y="0"/>
                  </a:lnTo>
                  <a:lnTo>
                    <a:pt x="0" y="0"/>
                  </a:lnTo>
                  <a:lnTo>
                    <a:pt x="0" y="1922"/>
                  </a:lnTo>
                  <a:lnTo>
                    <a:pt x="106" y="1922"/>
                  </a:lnTo>
                  <a:lnTo>
                    <a:pt x="106" y="89"/>
                  </a:lnTo>
                  <a:lnTo>
                    <a:pt x="591" y="89"/>
                  </a:lnTo>
                  <a:lnTo>
                    <a:pt x="591" y="1186"/>
                  </a:lnTo>
                  <a:lnTo>
                    <a:pt x="679" y="1192"/>
                  </a:lnTo>
                  <a:lnTo>
                    <a:pt x="679" y="11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2" name="Freeform 130"/>
            <p:cNvSpPr>
              <a:spLocks/>
            </p:cNvSpPr>
            <p:nvPr/>
          </p:nvSpPr>
          <p:spPr bwMode="auto">
            <a:xfrm>
              <a:off x="2945" y="2892"/>
              <a:ext cx="119" cy="796"/>
            </a:xfrm>
            <a:custGeom>
              <a:avLst/>
              <a:gdLst>
                <a:gd name="T0" fmla="*/ 0 w 108"/>
                <a:gd name="T1" fmla="*/ 0 h 1148"/>
                <a:gd name="T2" fmla="*/ 0 w 108"/>
                <a:gd name="T3" fmla="*/ 1148 h 1148"/>
                <a:gd name="T4" fmla="*/ 108 w 108"/>
                <a:gd name="T5" fmla="*/ 1148 h 1148"/>
                <a:gd name="T6" fmla="*/ 108 w 108"/>
                <a:gd name="T7" fmla="*/ 4 h 1148"/>
                <a:gd name="T8" fmla="*/ 0 w 108"/>
                <a:gd name="T9" fmla="*/ 0 h 1148"/>
                <a:gd name="T10" fmla="*/ 0 w 108"/>
                <a:gd name="T11" fmla="*/ 0 h 1148"/>
              </a:gdLst>
              <a:ahLst/>
              <a:cxnLst>
                <a:cxn ang="0">
                  <a:pos x="T0" y="T1"/>
                </a:cxn>
                <a:cxn ang="0">
                  <a:pos x="T2" y="T3"/>
                </a:cxn>
                <a:cxn ang="0">
                  <a:pos x="T4" y="T5"/>
                </a:cxn>
                <a:cxn ang="0">
                  <a:pos x="T6" y="T7"/>
                </a:cxn>
                <a:cxn ang="0">
                  <a:pos x="T8" y="T9"/>
                </a:cxn>
                <a:cxn ang="0">
                  <a:pos x="T10" y="T11"/>
                </a:cxn>
              </a:cxnLst>
              <a:rect l="0" t="0" r="r" b="b"/>
              <a:pathLst>
                <a:path w="108" h="1148">
                  <a:moveTo>
                    <a:pt x="0" y="0"/>
                  </a:moveTo>
                  <a:lnTo>
                    <a:pt x="0" y="1148"/>
                  </a:lnTo>
                  <a:lnTo>
                    <a:pt x="108" y="1148"/>
                  </a:lnTo>
                  <a:lnTo>
                    <a:pt x="108" y="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3" name="Freeform 131"/>
            <p:cNvSpPr>
              <a:spLocks/>
            </p:cNvSpPr>
            <p:nvPr/>
          </p:nvSpPr>
          <p:spPr bwMode="auto">
            <a:xfrm>
              <a:off x="859" y="3105"/>
              <a:ext cx="1236" cy="1092"/>
            </a:xfrm>
            <a:custGeom>
              <a:avLst/>
              <a:gdLst>
                <a:gd name="T0" fmla="*/ 0 w 1124"/>
                <a:gd name="T1" fmla="*/ 0 h 1576"/>
                <a:gd name="T2" fmla="*/ 1124 w 1124"/>
                <a:gd name="T3" fmla="*/ 4 h 1576"/>
                <a:gd name="T4" fmla="*/ 1124 w 1124"/>
                <a:gd name="T5" fmla="*/ 521 h 1576"/>
                <a:gd name="T6" fmla="*/ 1027 w 1124"/>
                <a:gd name="T7" fmla="*/ 517 h 1576"/>
                <a:gd name="T8" fmla="*/ 1027 w 1124"/>
                <a:gd name="T9" fmla="*/ 76 h 1576"/>
                <a:gd name="T10" fmla="*/ 118 w 1124"/>
                <a:gd name="T11" fmla="*/ 76 h 1576"/>
                <a:gd name="T12" fmla="*/ 118 w 1124"/>
                <a:gd name="T13" fmla="*/ 1576 h 1576"/>
                <a:gd name="T14" fmla="*/ 4 w 1124"/>
                <a:gd name="T15" fmla="*/ 1576 h 1576"/>
                <a:gd name="T16" fmla="*/ 0 w 1124"/>
                <a:gd name="T17" fmla="*/ 0 h 1576"/>
                <a:gd name="T18" fmla="*/ 0 w 1124"/>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576">
                  <a:moveTo>
                    <a:pt x="0" y="0"/>
                  </a:moveTo>
                  <a:lnTo>
                    <a:pt x="1124" y="4"/>
                  </a:lnTo>
                  <a:lnTo>
                    <a:pt x="1124" y="521"/>
                  </a:lnTo>
                  <a:lnTo>
                    <a:pt x="1027" y="517"/>
                  </a:lnTo>
                  <a:lnTo>
                    <a:pt x="1027" y="76"/>
                  </a:lnTo>
                  <a:lnTo>
                    <a:pt x="118" y="76"/>
                  </a:lnTo>
                  <a:lnTo>
                    <a:pt x="118" y="1576"/>
                  </a:lnTo>
                  <a:lnTo>
                    <a:pt x="4" y="15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4" name="Freeform 132"/>
            <p:cNvSpPr>
              <a:spLocks/>
            </p:cNvSpPr>
            <p:nvPr/>
          </p:nvSpPr>
          <p:spPr bwMode="auto">
            <a:xfrm>
              <a:off x="918" y="3217"/>
              <a:ext cx="1098" cy="54"/>
            </a:xfrm>
            <a:custGeom>
              <a:avLst/>
              <a:gdLst>
                <a:gd name="T0" fmla="*/ 0 w 998"/>
                <a:gd name="T1" fmla="*/ 0 h 77"/>
                <a:gd name="T2" fmla="*/ 998 w 998"/>
                <a:gd name="T3" fmla="*/ 0 h 77"/>
                <a:gd name="T4" fmla="*/ 998 w 998"/>
                <a:gd name="T5" fmla="*/ 77 h 77"/>
                <a:gd name="T6" fmla="*/ 0 w 998"/>
                <a:gd name="T7" fmla="*/ 77 h 77"/>
                <a:gd name="T8" fmla="*/ 0 w 998"/>
                <a:gd name="T9" fmla="*/ 0 h 77"/>
                <a:gd name="T10" fmla="*/ 0 w 998"/>
                <a:gd name="T11" fmla="*/ 0 h 77"/>
              </a:gdLst>
              <a:ahLst/>
              <a:cxnLst>
                <a:cxn ang="0">
                  <a:pos x="T0" y="T1"/>
                </a:cxn>
                <a:cxn ang="0">
                  <a:pos x="T2" y="T3"/>
                </a:cxn>
                <a:cxn ang="0">
                  <a:pos x="T4" y="T5"/>
                </a:cxn>
                <a:cxn ang="0">
                  <a:pos x="T6" y="T7"/>
                </a:cxn>
                <a:cxn ang="0">
                  <a:pos x="T8" y="T9"/>
                </a:cxn>
                <a:cxn ang="0">
                  <a:pos x="T10" y="T11"/>
                </a:cxn>
              </a:cxnLst>
              <a:rect l="0" t="0" r="r" b="b"/>
              <a:pathLst>
                <a:path w="998" h="77">
                  <a:moveTo>
                    <a:pt x="0" y="0"/>
                  </a:moveTo>
                  <a:lnTo>
                    <a:pt x="998" y="0"/>
                  </a:lnTo>
                  <a:lnTo>
                    <a:pt x="998" y="77"/>
                  </a:lnTo>
                  <a:lnTo>
                    <a:pt x="0" y="77"/>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5" name="Freeform 133"/>
            <p:cNvSpPr>
              <a:spLocks/>
            </p:cNvSpPr>
            <p:nvPr/>
          </p:nvSpPr>
          <p:spPr bwMode="auto">
            <a:xfrm>
              <a:off x="924" y="3317"/>
              <a:ext cx="1101" cy="53"/>
            </a:xfrm>
            <a:custGeom>
              <a:avLst/>
              <a:gdLst>
                <a:gd name="T0" fmla="*/ 0 w 1001"/>
                <a:gd name="T1" fmla="*/ 0 h 76"/>
                <a:gd name="T2" fmla="*/ 1001 w 1001"/>
                <a:gd name="T3" fmla="*/ 0 h 76"/>
                <a:gd name="T4" fmla="*/ 1001 w 1001"/>
                <a:gd name="T5" fmla="*/ 76 h 76"/>
                <a:gd name="T6" fmla="*/ 0 w 1001"/>
                <a:gd name="T7" fmla="*/ 76 h 76"/>
                <a:gd name="T8" fmla="*/ 0 w 1001"/>
                <a:gd name="T9" fmla="*/ 0 h 76"/>
                <a:gd name="T10" fmla="*/ 0 w 1001"/>
                <a:gd name="T11" fmla="*/ 0 h 76"/>
              </a:gdLst>
              <a:ahLst/>
              <a:cxnLst>
                <a:cxn ang="0">
                  <a:pos x="T0" y="T1"/>
                </a:cxn>
                <a:cxn ang="0">
                  <a:pos x="T2" y="T3"/>
                </a:cxn>
                <a:cxn ang="0">
                  <a:pos x="T4" y="T5"/>
                </a:cxn>
                <a:cxn ang="0">
                  <a:pos x="T6" y="T7"/>
                </a:cxn>
                <a:cxn ang="0">
                  <a:pos x="T8" y="T9"/>
                </a:cxn>
                <a:cxn ang="0">
                  <a:pos x="T10" y="T11"/>
                </a:cxn>
              </a:cxnLst>
              <a:rect l="0" t="0" r="r" b="b"/>
              <a:pathLst>
                <a:path w="1001" h="76">
                  <a:moveTo>
                    <a:pt x="0" y="0"/>
                  </a:moveTo>
                  <a:lnTo>
                    <a:pt x="1001" y="0"/>
                  </a:lnTo>
                  <a:lnTo>
                    <a:pt x="1001" y="76"/>
                  </a:lnTo>
                  <a:lnTo>
                    <a:pt x="0" y="76"/>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6" name="Freeform 134"/>
            <p:cNvSpPr>
              <a:spLocks/>
            </p:cNvSpPr>
            <p:nvPr/>
          </p:nvSpPr>
          <p:spPr bwMode="auto">
            <a:xfrm>
              <a:off x="931" y="3414"/>
              <a:ext cx="1097" cy="54"/>
            </a:xfrm>
            <a:custGeom>
              <a:avLst/>
              <a:gdLst>
                <a:gd name="T0" fmla="*/ 0 w 997"/>
                <a:gd name="T1" fmla="*/ 0 h 78"/>
                <a:gd name="T2" fmla="*/ 997 w 997"/>
                <a:gd name="T3" fmla="*/ 0 h 78"/>
                <a:gd name="T4" fmla="*/ 997 w 997"/>
                <a:gd name="T5" fmla="*/ 78 h 78"/>
                <a:gd name="T6" fmla="*/ 0 w 997"/>
                <a:gd name="T7" fmla="*/ 78 h 78"/>
                <a:gd name="T8" fmla="*/ 0 w 997"/>
                <a:gd name="T9" fmla="*/ 0 h 78"/>
                <a:gd name="T10" fmla="*/ 0 w 997"/>
                <a:gd name="T11" fmla="*/ 0 h 78"/>
              </a:gdLst>
              <a:ahLst/>
              <a:cxnLst>
                <a:cxn ang="0">
                  <a:pos x="T0" y="T1"/>
                </a:cxn>
                <a:cxn ang="0">
                  <a:pos x="T2" y="T3"/>
                </a:cxn>
                <a:cxn ang="0">
                  <a:pos x="T4" y="T5"/>
                </a:cxn>
                <a:cxn ang="0">
                  <a:pos x="T6" y="T7"/>
                </a:cxn>
                <a:cxn ang="0">
                  <a:pos x="T8" y="T9"/>
                </a:cxn>
                <a:cxn ang="0">
                  <a:pos x="T10" y="T11"/>
                </a:cxn>
              </a:cxnLst>
              <a:rect l="0" t="0" r="r" b="b"/>
              <a:pathLst>
                <a:path w="997" h="78">
                  <a:moveTo>
                    <a:pt x="0" y="0"/>
                  </a:moveTo>
                  <a:lnTo>
                    <a:pt x="997" y="0"/>
                  </a:lnTo>
                  <a:lnTo>
                    <a:pt x="997" y="78"/>
                  </a:lnTo>
                  <a:lnTo>
                    <a:pt x="0" y="78"/>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7" name="Freeform 135"/>
            <p:cNvSpPr>
              <a:spLocks/>
            </p:cNvSpPr>
            <p:nvPr/>
          </p:nvSpPr>
          <p:spPr bwMode="auto">
            <a:xfrm>
              <a:off x="2221" y="3475"/>
              <a:ext cx="224" cy="722"/>
            </a:xfrm>
            <a:custGeom>
              <a:avLst/>
              <a:gdLst>
                <a:gd name="T0" fmla="*/ 0 w 203"/>
                <a:gd name="T1" fmla="*/ 1044 h 1044"/>
                <a:gd name="T2" fmla="*/ 203 w 203"/>
                <a:gd name="T3" fmla="*/ 1044 h 1044"/>
                <a:gd name="T4" fmla="*/ 203 w 203"/>
                <a:gd name="T5" fmla="*/ 0 h 1044"/>
                <a:gd name="T6" fmla="*/ 0 w 203"/>
                <a:gd name="T7" fmla="*/ 0 h 1044"/>
                <a:gd name="T8" fmla="*/ 0 w 203"/>
                <a:gd name="T9" fmla="*/ 1044 h 1044"/>
                <a:gd name="T10" fmla="*/ 0 w 203"/>
                <a:gd name="T11" fmla="*/ 1044 h 1044"/>
              </a:gdLst>
              <a:ahLst/>
              <a:cxnLst>
                <a:cxn ang="0">
                  <a:pos x="T0" y="T1"/>
                </a:cxn>
                <a:cxn ang="0">
                  <a:pos x="T2" y="T3"/>
                </a:cxn>
                <a:cxn ang="0">
                  <a:pos x="T4" y="T5"/>
                </a:cxn>
                <a:cxn ang="0">
                  <a:pos x="T6" y="T7"/>
                </a:cxn>
                <a:cxn ang="0">
                  <a:pos x="T8" y="T9"/>
                </a:cxn>
                <a:cxn ang="0">
                  <a:pos x="T10" y="T11"/>
                </a:cxn>
              </a:cxnLst>
              <a:rect l="0" t="0" r="r" b="b"/>
              <a:pathLst>
                <a:path w="203" h="1044">
                  <a:moveTo>
                    <a:pt x="0" y="1044"/>
                  </a:moveTo>
                  <a:lnTo>
                    <a:pt x="203" y="1044"/>
                  </a:lnTo>
                  <a:lnTo>
                    <a:pt x="203" y="0"/>
                  </a:lnTo>
                  <a:lnTo>
                    <a:pt x="0" y="0"/>
                  </a:lnTo>
                  <a:lnTo>
                    <a:pt x="0" y="1044"/>
                  </a:lnTo>
                  <a:lnTo>
                    <a:pt x="0" y="10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8" name="Freeform 136"/>
            <p:cNvSpPr>
              <a:spLocks/>
            </p:cNvSpPr>
            <p:nvPr/>
          </p:nvSpPr>
          <p:spPr bwMode="auto">
            <a:xfrm>
              <a:off x="2034" y="3526"/>
              <a:ext cx="88" cy="86"/>
            </a:xfrm>
            <a:custGeom>
              <a:avLst/>
              <a:gdLst>
                <a:gd name="T0" fmla="*/ 0 w 80"/>
                <a:gd name="T1" fmla="*/ 124 h 124"/>
                <a:gd name="T2" fmla="*/ 80 w 80"/>
                <a:gd name="T3" fmla="*/ 124 h 124"/>
                <a:gd name="T4" fmla="*/ 80 w 80"/>
                <a:gd name="T5" fmla="*/ 0 h 124"/>
                <a:gd name="T6" fmla="*/ 0 w 80"/>
                <a:gd name="T7" fmla="*/ 0 h 124"/>
                <a:gd name="T8" fmla="*/ 0 w 80"/>
                <a:gd name="T9" fmla="*/ 124 h 124"/>
                <a:gd name="T10" fmla="*/ 0 w 80"/>
                <a:gd name="T11" fmla="*/ 124 h 124"/>
              </a:gdLst>
              <a:ahLst/>
              <a:cxnLst>
                <a:cxn ang="0">
                  <a:pos x="T0" y="T1"/>
                </a:cxn>
                <a:cxn ang="0">
                  <a:pos x="T2" y="T3"/>
                </a:cxn>
                <a:cxn ang="0">
                  <a:pos x="T4" y="T5"/>
                </a:cxn>
                <a:cxn ang="0">
                  <a:pos x="T6" y="T7"/>
                </a:cxn>
                <a:cxn ang="0">
                  <a:pos x="T8" y="T9"/>
                </a:cxn>
                <a:cxn ang="0">
                  <a:pos x="T10" y="T11"/>
                </a:cxn>
              </a:cxnLst>
              <a:rect l="0" t="0" r="r" b="b"/>
              <a:pathLst>
                <a:path w="80" h="124">
                  <a:moveTo>
                    <a:pt x="0" y="124"/>
                  </a:moveTo>
                  <a:lnTo>
                    <a:pt x="80" y="124"/>
                  </a:lnTo>
                  <a:lnTo>
                    <a:pt x="80" y="0"/>
                  </a:lnTo>
                  <a:lnTo>
                    <a:pt x="0" y="0"/>
                  </a:lnTo>
                  <a:lnTo>
                    <a:pt x="0" y="124"/>
                  </a:lnTo>
                  <a:lnTo>
                    <a:pt x="0" y="1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29" name="Freeform 137"/>
            <p:cNvSpPr>
              <a:spLocks/>
            </p:cNvSpPr>
            <p:nvPr/>
          </p:nvSpPr>
          <p:spPr bwMode="auto">
            <a:xfrm>
              <a:off x="2034" y="3670"/>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0" name="Freeform 138"/>
            <p:cNvSpPr>
              <a:spLocks/>
            </p:cNvSpPr>
            <p:nvPr/>
          </p:nvSpPr>
          <p:spPr bwMode="auto">
            <a:xfrm>
              <a:off x="2034"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1" name="Freeform 139"/>
            <p:cNvSpPr>
              <a:spLocks/>
            </p:cNvSpPr>
            <p:nvPr/>
          </p:nvSpPr>
          <p:spPr bwMode="auto">
            <a:xfrm>
              <a:off x="1851" y="4111"/>
              <a:ext cx="91" cy="86"/>
            </a:xfrm>
            <a:custGeom>
              <a:avLst/>
              <a:gdLst>
                <a:gd name="T0" fmla="*/ 0 w 83"/>
                <a:gd name="T1" fmla="*/ 123 h 123"/>
                <a:gd name="T2" fmla="*/ 83 w 83"/>
                <a:gd name="T3" fmla="*/ 123 h 123"/>
                <a:gd name="T4" fmla="*/ 83 w 83"/>
                <a:gd name="T5" fmla="*/ 0 h 123"/>
                <a:gd name="T6" fmla="*/ 0 w 83"/>
                <a:gd name="T7" fmla="*/ 0 h 123"/>
                <a:gd name="T8" fmla="*/ 0 w 83"/>
                <a:gd name="T9" fmla="*/ 123 h 123"/>
                <a:gd name="T10" fmla="*/ 0 w 83"/>
                <a:gd name="T11" fmla="*/ 123 h 123"/>
              </a:gdLst>
              <a:ahLst/>
              <a:cxnLst>
                <a:cxn ang="0">
                  <a:pos x="T0" y="T1"/>
                </a:cxn>
                <a:cxn ang="0">
                  <a:pos x="T2" y="T3"/>
                </a:cxn>
                <a:cxn ang="0">
                  <a:pos x="T4" y="T5"/>
                </a:cxn>
                <a:cxn ang="0">
                  <a:pos x="T6" y="T7"/>
                </a:cxn>
                <a:cxn ang="0">
                  <a:pos x="T8" y="T9"/>
                </a:cxn>
                <a:cxn ang="0">
                  <a:pos x="T10" y="T11"/>
                </a:cxn>
              </a:cxnLst>
              <a:rect l="0" t="0" r="r" b="b"/>
              <a:pathLst>
                <a:path w="83" h="123">
                  <a:moveTo>
                    <a:pt x="0" y="123"/>
                  </a:moveTo>
                  <a:lnTo>
                    <a:pt x="83" y="123"/>
                  </a:lnTo>
                  <a:lnTo>
                    <a:pt x="83"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2" name="Freeform 140"/>
            <p:cNvSpPr>
              <a:spLocks/>
            </p:cNvSpPr>
            <p:nvPr/>
          </p:nvSpPr>
          <p:spPr bwMode="auto">
            <a:xfrm>
              <a:off x="1661" y="4111"/>
              <a:ext cx="85" cy="86"/>
            </a:xfrm>
            <a:custGeom>
              <a:avLst/>
              <a:gdLst>
                <a:gd name="T0" fmla="*/ 0 w 78"/>
                <a:gd name="T1" fmla="*/ 123 h 123"/>
                <a:gd name="T2" fmla="*/ 78 w 78"/>
                <a:gd name="T3" fmla="*/ 123 h 123"/>
                <a:gd name="T4" fmla="*/ 78 w 78"/>
                <a:gd name="T5" fmla="*/ 0 h 123"/>
                <a:gd name="T6" fmla="*/ 0 w 78"/>
                <a:gd name="T7" fmla="*/ 0 h 123"/>
                <a:gd name="T8" fmla="*/ 0 w 78"/>
                <a:gd name="T9" fmla="*/ 123 h 123"/>
                <a:gd name="T10" fmla="*/ 0 w 78"/>
                <a:gd name="T11" fmla="*/ 123 h 123"/>
              </a:gdLst>
              <a:ahLst/>
              <a:cxnLst>
                <a:cxn ang="0">
                  <a:pos x="T0" y="T1"/>
                </a:cxn>
                <a:cxn ang="0">
                  <a:pos x="T2" y="T3"/>
                </a:cxn>
                <a:cxn ang="0">
                  <a:pos x="T4" y="T5"/>
                </a:cxn>
                <a:cxn ang="0">
                  <a:pos x="T6" y="T7"/>
                </a:cxn>
                <a:cxn ang="0">
                  <a:pos x="T8" y="T9"/>
                </a:cxn>
                <a:cxn ang="0">
                  <a:pos x="T10" y="T11"/>
                </a:cxn>
              </a:cxnLst>
              <a:rect l="0" t="0" r="r" b="b"/>
              <a:pathLst>
                <a:path w="78" h="123">
                  <a:moveTo>
                    <a:pt x="0" y="123"/>
                  </a:moveTo>
                  <a:lnTo>
                    <a:pt x="78" y="123"/>
                  </a:lnTo>
                  <a:lnTo>
                    <a:pt x="78"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3" name="Freeform 141"/>
            <p:cNvSpPr>
              <a:spLocks/>
            </p:cNvSpPr>
            <p:nvPr/>
          </p:nvSpPr>
          <p:spPr bwMode="auto">
            <a:xfrm>
              <a:off x="1459" y="4111"/>
              <a:ext cx="88" cy="86"/>
            </a:xfrm>
            <a:custGeom>
              <a:avLst/>
              <a:gdLst>
                <a:gd name="T0" fmla="*/ 0 w 80"/>
                <a:gd name="T1" fmla="*/ 123 h 123"/>
                <a:gd name="T2" fmla="*/ 80 w 80"/>
                <a:gd name="T3" fmla="*/ 123 h 123"/>
                <a:gd name="T4" fmla="*/ 80 w 80"/>
                <a:gd name="T5" fmla="*/ 0 h 123"/>
                <a:gd name="T6" fmla="*/ 0 w 80"/>
                <a:gd name="T7" fmla="*/ 0 h 123"/>
                <a:gd name="T8" fmla="*/ 0 w 80"/>
                <a:gd name="T9" fmla="*/ 123 h 123"/>
                <a:gd name="T10" fmla="*/ 0 w 80"/>
                <a:gd name="T11" fmla="*/ 123 h 123"/>
              </a:gdLst>
              <a:ahLst/>
              <a:cxnLst>
                <a:cxn ang="0">
                  <a:pos x="T0" y="T1"/>
                </a:cxn>
                <a:cxn ang="0">
                  <a:pos x="T2" y="T3"/>
                </a:cxn>
                <a:cxn ang="0">
                  <a:pos x="T4" y="T5"/>
                </a:cxn>
                <a:cxn ang="0">
                  <a:pos x="T6" y="T7"/>
                </a:cxn>
                <a:cxn ang="0">
                  <a:pos x="T8" y="T9"/>
                </a:cxn>
                <a:cxn ang="0">
                  <a:pos x="T10" y="T11"/>
                </a:cxn>
              </a:cxnLst>
              <a:rect l="0" t="0" r="r" b="b"/>
              <a:pathLst>
                <a:path w="80" h="123">
                  <a:moveTo>
                    <a:pt x="0" y="123"/>
                  </a:moveTo>
                  <a:lnTo>
                    <a:pt x="80" y="123"/>
                  </a:lnTo>
                  <a:lnTo>
                    <a:pt x="80"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4" name="Freeform 142"/>
            <p:cNvSpPr>
              <a:spLocks/>
            </p:cNvSpPr>
            <p:nvPr/>
          </p:nvSpPr>
          <p:spPr bwMode="auto">
            <a:xfrm>
              <a:off x="1271"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5" name="Freeform 143"/>
            <p:cNvSpPr>
              <a:spLocks/>
            </p:cNvSpPr>
            <p:nvPr/>
          </p:nvSpPr>
          <p:spPr bwMode="auto">
            <a:xfrm>
              <a:off x="1072" y="4111"/>
              <a:ext cx="89" cy="86"/>
            </a:xfrm>
            <a:custGeom>
              <a:avLst/>
              <a:gdLst>
                <a:gd name="T0" fmla="*/ 0 w 81"/>
                <a:gd name="T1" fmla="*/ 123 h 123"/>
                <a:gd name="T2" fmla="*/ 81 w 81"/>
                <a:gd name="T3" fmla="*/ 123 h 123"/>
                <a:gd name="T4" fmla="*/ 81 w 81"/>
                <a:gd name="T5" fmla="*/ 0 h 123"/>
                <a:gd name="T6" fmla="*/ 0 w 81"/>
                <a:gd name="T7" fmla="*/ 0 h 123"/>
                <a:gd name="T8" fmla="*/ 0 w 81"/>
                <a:gd name="T9" fmla="*/ 123 h 123"/>
                <a:gd name="T10" fmla="*/ 0 w 81"/>
                <a:gd name="T11" fmla="*/ 123 h 123"/>
              </a:gdLst>
              <a:ahLst/>
              <a:cxnLst>
                <a:cxn ang="0">
                  <a:pos x="T0" y="T1"/>
                </a:cxn>
                <a:cxn ang="0">
                  <a:pos x="T2" y="T3"/>
                </a:cxn>
                <a:cxn ang="0">
                  <a:pos x="T4" y="T5"/>
                </a:cxn>
                <a:cxn ang="0">
                  <a:pos x="T6" y="T7"/>
                </a:cxn>
                <a:cxn ang="0">
                  <a:pos x="T8" y="T9"/>
                </a:cxn>
                <a:cxn ang="0">
                  <a:pos x="T10" y="T11"/>
                </a:cxn>
              </a:cxnLst>
              <a:rect l="0" t="0" r="r" b="b"/>
              <a:pathLst>
                <a:path w="81" h="123">
                  <a:moveTo>
                    <a:pt x="0" y="123"/>
                  </a:moveTo>
                  <a:lnTo>
                    <a:pt x="81" y="123"/>
                  </a:lnTo>
                  <a:lnTo>
                    <a:pt x="81" y="0"/>
                  </a:lnTo>
                  <a:lnTo>
                    <a:pt x="0" y="0"/>
                  </a:lnTo>
                  <a:lnTo>
                    <a:pt x="0" y="123"/>
                  </a:lnTo>
                  <a:lnTo>
                    <a:pt x="0" y="1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6" name="Freeform 144"/>
            <p:cNvSpPr>
              <a:spLocks/>
            </p:cNvSpPr>
            <p:nvPr/>
          </p:nvSpPr>
          <p:spPr bwMode="auto">
            <a:xfrm>
              <a:off x="2034"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7" name="Freeform 145"/>
            <p:cNvSpPr>
              <a:spLocks/>
            </p:cNvSpPr>
            <p:nvPr/>
          </p:nvSpPr>
          <p:spPr bwMode="auto">
            <a:xfrm>
              <a:off x="1851" y="3973"/>
              <a:ext cx="91" cy="87"/>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8" name="Freeform 146"/>
            <p:cNvSpPr>
              <a:spLocks/>
            </p:cNvSpPr>
            <p:nvPr/>
          </p:nvSpPr>
          <p:spPr bwMode="auto">
            <a:xfrm>
              <a:off x="1661" y="3973"/>
              <a:ext cx="85" cy="87"/>
            </a:xfrm>
            <a:custGeom>
              <a:avLst/>
              <a:gdLst>
                <a:gd name="T0" fmla="*/ 0 w 78"/>
                <a:gd name="T1" fmla="*/ 126 h 126"/>
                <a:gd name="T2" fmla="*/ 78 w 78"/>
                <a:gd name="T3" fmla="*/ 126 h 126"/>
                <a:gd name="T4" fmla="*/ 78 w 78"/>
                <a:gd name="T5" fmla="*/ 0 h 126"/>
                <a:gd name="T6" fmla="*/ 0 w 78"/>
                <a:gd name="T7" fmla="*/ 0 h 126"/>
                <a:gd name="T8" fmla="*/ 0 w 78"/>
                <a:gd name="T9" fmla="*/ 126 h 126"/>
                <a:gd name="T10" fmla="*/ 0 w 78"/>
                <a:gd name="T11" fmla="*/ 126 h 126"/>
              </a:gdLst>
              <a:ahLst/>
              <a:cxnLst>
                <a:cxn ang="0">
                  <a:pos x="T0" y="T1"/>
                </a:cxn>
                <a:cxn ang="0">
                  <a:pos x="T2" y="T3"/>
                </a:cxn>
                <a:cxn ang="0">
                  <a:pos x="T4" y="T5"/>
                </a:cxn>
                <a:cxn ang="0">
                  <a:pos x="T6" y="T7"/>
                </a:cxn>
                <a:cxn ang="0">
                  <a:pos x="T8" y="T9"/>
                </a:cxn>
                <a:cxn ang="0">
                  <a:pos x="T10" y="T11"/>
                </a:cxn>
              </a:cxnLst>
              <a:rect l="0" t="0" r="r" b="b"/>
              <a:pathLst>
                <a:path w="78" h="126">
                  <a:moveTo>
                    <a:pt x="0" y="126"/>
                  </a:moveTo>
                  <a:lnTo>
                    <a:pt x="78" y="126"/>
                  </a:lnTo>
                  <a:lnTo>
                    <a:pt x="78"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39" name="Freeform 147"/>
            <p:cNvSpPr>
              <a:spLocks/>
            </p:cNvSpPr>
            <p:nvPr/>
          </p:nvSpPr>
          <p:spPr bwMode="auto">
            <a:xfrm>
              <a:off x="1459" y="3973"/>
              <a:ext cx="88" cy="87"/>
            </a:xfrm>
            <a:custGeom>
              <a:avLst/>
              <a:gdLst>
                <a:gd name="T0" fmla="*/ 0 w 80"/>
                <a:gd name="T1" fmla="*/ 126 h 126"/>
                <a:gd name="T2" fmla="*/ 80 w 80"/>
                <a:gd name="T3" fmla="*/ 126 h 126"/>
                <a:gd name="T4" fmla="*/ 80 w 80"/>
                <a:gd name="T5" fmla="*/ 0 h 126"/>
                <a:gd name="T6" fmla="*/ 0 w 80"/>
                <a:gd name="T7" fmla="*/ 0 h 126"/>
                <a:gd name="T8" fmla="*/ 0 w 80"/>
                <a:gd name="T9" fmla="*/ 126 h 126"/>
                <a:gd name="T10" fmla="*/ 0 w 80"/>
                <a:gd name="T11" fmla="*/ 126 h 126"/>
              </a:gdLst>
              <a:ahLst/>
              <a:cxnLst>
                <a:cxn ang="0">
                  <a:pos x="T0" y="T1"/>
                </a:cxn>
                <a:cxn ang="0">
                  <a:pos x="T2" y="T3"/>
                </a:cxn>
                <a:cxn ang="0">
                  <a:pos x="T4" y="T5"/>
                </a:cxn>
                <a:cxn ang="0">
                  <a:pos x="T6" y="T7"/>
                </a:cxn>
                <a:cxn ang="0">
                  <a:pos x="T8" y="T9"/>
                </a:cxn>
                <a:cxn ang="0">
                  <a:pos x="T10" y="T11"/>
                </a:cxn>
              </a:cxnLst>
              <a:rect l="0" t="0" r="r" b="b"/>
              <a:pathLst>
                <a:path w="80" h="126">
                  <a:moveTo>
                    <a:pt x="0" y="126"/>
                  </a:moveTo>
                  <a:lnTo>
                    <a:pt x="80" y="126"/>
                  </a:lnTo>
                  <a:lnTo>
                    <a:pt x="80"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0" name="Freeform 148"/>
            <p:cNvSpPr>
              <a:spLocks/>
            </p:cNvSpPr>
            <p:nvPr/>
          </p:nvSpPr>
          <p:spPr bwMode="auto">
            <a:xfrm>
              <a:off x="1271"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1" name="Freeform 149"/>
            <p:cNvSpPr>
              <a:spLocks/>
            </p:cNvSpPr>
            <p:nvPr/>
          </p:nvSpPr>
          <p:spPr bwMode="auto">
            <a:xfrm>
              <a:off x="1072" y="3973"/>
              <a:ext cx="89" cy="87"/>
            </a:xfrm>
            <a:custGeom>
              <a:avLst/>
              <a:gdLst>
                <a:gd name="T0" fmla="*/ 0 w 81"/>
                <a:gd name="T1" fmla="*/ 126 h 126"/>
                <a:gd name="T2" fmla="*/ 81 w 81"/>
                <a:gd name="T3" fmla="*/ 126 h 126"/>
                <a:gd name="T4" fmla="*/ 81 w 81"/>
                <a:gd name="T5" fmla="*/ 0 h 126"/>
                <a:gd name="T6" fmla="*/ 0 w 81"/>
                <a:gd name="T7" fmla="*/ 0 h 126"/>
                <a:gd name="T8" fmla="*/ 0 w 81"/>
                <a:gd name="T9" fmla="*/ 126 h 126"/>
                <a:gd name="T10" fmla="*/ 0 w 81"/>
                <a:gd name="T11" fmla="*/ 126 h 126"/>
              </a:gdLst>
              <a:ahLst/>
              <a:cxnLst>
                <a:cxn ang="0">
                  <a:pos x="T0" y="T1"/>
                </a:cxn>
                <a:cxn ang="0">
                  <a:pos x="T2" y="T3"/>
                </a:cxn>
                <a:cxn ang="0">
                  <a:pos x="T4" y="T5"/>
                </a:cxn>
                <a:cxn ang="0">
                  <a:pos x="T6" y="T7"/>
                </a:cxn>
                <a:cxn ang="0">
                  <a:pos x="T8" y="T9"/>
                </a:cxn>
                <a:cxn ang="0">
                  <a:pos x="T10" y="T11"/>
                </a:cxn>
              </a:cxnLst>
              <a:rect l="0" t="0" r="r" b="b"/>
              <a:pathLst>
                <a:path w="81" h="126">
                  <a:moveTo>
                    <a:pt x="0" y="126"/>
                  </a:moveTo>
                  <a:lnTo>
                    <a:pt x="81" y="126"/>
                  </a:lnTo>
                  <a:lnTo>
                    <a:pt x="81"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2" name="Freeform 150"/>
            <p:cNvSpPr>
              <a:spLocks/>
            </p:cNvSpPr>
            <p:nvPr/>
          </p:nvSpPr>
          <p:spPr bwMode="auto">
            <a:xfrm>
              <a:off x="2034"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3" name="Freeform 151"/>
            <p:cNvSpPr>
              <a:spLocks/>
            </p:cNvSpPr>
            <p:nvPr/>
          </p:nvSpPr>
          <p:spPr bwMode="auto">
            <a:xfrm>
              <a:off x="1851" y="3828"/>
              <a:ext cx="91" cy="87"/>
            </a:xfrm>
            <a:custGeom>
              <a:avLst/>
              <a:gdLst>
                <a:gd name="T0" fmla="*/ 0 w 83"/>
                <a:gd name="T1" fmla="*/ 125 h 125"/>
                <a:gd name="T2" fmla="*/ 83 w 83"/>
                <a:gd name="T3" fmla="*/ 125 h 125"/>
                <a:gd name="T4" fmla="*/ 83 w 83"/>
                <a:gd name="T5" fmla="*/ 0 h 125"/>
                <a:gd name="T6" fmla="*/ 0 w 83"/>
                <a:gd name="T7" fmla="*/ 0 h 125"/>
                <a:gd name="T8" fmla="*/ 0 w 83"/>
                <a:gd name="T9" fmla="*/ 125 h 125"/>
                <a:gd name="T10" fmla="*/ 0 w 83"/>
                <a:gd name="T11" fmla="*/ 125 h 125"/>
              </a:gdLst>
              <a:ahLst/>
              <a:cxnLst>
                <a:cxn ang="0">
                  <a:pos x="T0" y="T1"/>
                </a:cxn>
                <a:cxn ang="0">
                  <a:pos x="T2" y="T3"/>
                </a:cxn>
                <a:cxn ang="0">
                  <a:pos x="T4" y="T5"/>
                </a:cxn>
                <a:cxn ang="0">
                  <a:pos x="T6" y="T7"/>
                </a:cxn>
                <a:cxn ang="0">
                  <a:pos x="T8" y="T9"/>
                </a:cxn>
                <a:cxn ang="0">
                  <a:pos x="T10" y="T11"/>
                </a:cxn>
              </a:cxnLst>
              <a:rect l="0" t="0" r="r" b="b"/>
              <a:pathLst>
                <a:path w="83" h="125">
                  <a:moveTo>
                    <a:pt x="0" y="125"/>
                  </a:moveTo>
                  <a:lnTo>
                    <a:pt x="83" y="125"/>
                  </a:lnTo>
                  <a:lnTo>
                    <a:pt x="83"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4" name="Freeform 152"/>
            <p:cNvSpPr>
              <a:spLocks/>
            </p:cNvSpPr>
            <p:nvPr/>
          </p:nvSpPr>
          <p:spPr bwMode="auto">
            <a:xfrm>
              <a:off x="1661" y="3828"/>
              <a:ext cx="85" cy="87"/>
            </a:xfrm>
            <a:custGeom>
              <a:avLst/>
              <a:gdLst>
                <a:gd name="T0" fmla="*/ 0 w 78"/>
                <a:gd name="T1" fmla="*/ 125 h 125"/>
                <a:gd name="T2" fmla="*/ 78 w 78"/>
                <a:gd name="T3" fmla="*/ 125 h 125"/>
                <a:gd name="T4" fmla="*/ 78 w 78"/>
                <a:gd name="T5" fmla="*/ 0 h 125"/>
                <a:gd name="T6" fmla="*/ 0 w 78"/>
                <a:gd name="T7" fmla="*/ 0 h 125"/>
                <a:gd name="T8" fmla="*/ 0 w 78"/>
                <a:gd name="T9" fmla="*/ 125 h 125"/>
                <a:gd name="T10" fmla="*/ 0 w 78"/>
                <a:gd name="T11" fmla="*/ 125 h 125"/>
              </a:gdLst>
              <a:ahLst/>
              <a:cxnLst>
                <a:cxn ang="0">
                  <a:pos x="T0" y="T1"/>
                </a:cxn>
                <a:cxn ang="0">
                  <a:pos x="T2" y="T3"/>
                </a:cxn>
                <a:cxn ang="0">
                  <a:pos x="T4" y="T5"/>
                </a:cxn>
                <a:cxn ang="0">
                  <a:pos x="T6" y="T7"/>
                </a:cxn>
                <a:cxn ang="0">
                  <a:pos x="T8" y="T9"/>
                </a:cxn>
                <a:cxn ang="0">
                  <a:pos x="T10" y="T11"/>
                </a:cxn>
              </a:cxnLst>
              <a:rect l="0" t="0" r="r" b="b"/>
              <a:pathLst>
                <a:path w="78" h="125">
                  <a:moveTo>
                    <a:pt x="0" y="125"/>
                  </a:moveTo>
                  <a:lnTo>
                    <a:pt x="78" y="125"/>
                  </a:lnTo>
                  <a:lnTo>
                    <a:pt x="78"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5" name="Freeform 153"/>
            <p:cNvSpPr>
              <a:spLocks/>
            </p:cNvSpPr>
            <p:nvPr/>
          </p:nvSpPr>
          <p:spPr bwMode="auto">
            <a:xfrm>
              <a:off x="1459" y="3828"/>
              <a:ext cx="88" cy="87"/>
            </a:xfrm>
            <a:custGeom>
              <a:avLst/>
              <a:gdLst>
                <a:gd name="T0" fmla="*/ 0 w 80"/>
                <a:gd name="T1" fmla="*/ 125 h 125"/>
                <a:gd name="T2" fmla="*/ 80 w 80"/>
                <a:gd name="T3" fmla="*/ 125 h 125"/>
                <a:gd name="T4" fmla="*/ 80 w 80"/>
                <a:gd name="T5" fmla="*/ 0 h 125"/>
                <a:gd name="T6" fmla="*/ 0 w 80"/>
                <a:gd name="T7" fmla="*/ 0 h 125"/>
                <a:gd name="T8" fmla="*/ 0 w 80"/>
                <a:gd name="T9" fmla="*/ 125 h 125"/>
                <a:gd name="T10" fmla="*/ 0 w 80"/>
                <a:gd name="T11" fmla="*/ 125 h 125"/>
              </a:gdLst>
              <a:ahLst/>
              <a:cxnLst>
                <a:cxn ang="0">
                  <a:pos x="T0" y="T1"/>
                </a:cxn>
                <a:cxn ang="0">
                  <a:pos x="T2" y="T3"/>
                </a:cxn>
                <a:cxn ang="0">
                  <a:pos x="T4" y="T5"/>
                </a:cxn>
                <a:cxn ang="0">
                  <a:pos x="T6" y="T7"/>
                </a:cxn>
                <a:cxn ang="0">
                  <a:pos x="T8" y="T9"/>
                </a:cxn>
                <a:cxn ang="0">
                  <a:pos x="T10" y="T11"/>
                </a:cxn>
              </a:cxnLst>
              <a:rect l="0" t="0" r="r" b="b"/>
              <a:pathLst>
                <a:path w="80" h="125">
                  <a:moveTo>
                    <a:pt x="0" y="125"/>
                  </a:moveTo>
                  <a:lnTo>
                    <a:pt x="80" y="125"/>
                  </a:lnTo>
                  <a:lnTo>
                    <a:pt x="80"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6" name="Freeform 154"/>
            <p:cNvSpPr>
              <a:spLocks/>
            </p:cNvSpPr>
            <p:nvPr/>
          </p:nvSpPr>
          <p:spPr bwMode="auto">
            <a:xfrm>
              <a:off x="1271"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7" name="Freeform 155"/>
            <p:cNvSpPr>
              <a:spLocks/>
            </p:cNvSpPr>
            <p:nvPr/>
          </p:nvSpPr>
          <p:spPr bwMode="auto">
            <a:xfrm>
              <a:off x="1072" y="3828"/>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8" name="Freeform 156"/>
            <p:cNvSpPr>
              <a:spLocks/>
            </p:cNvSpPr>
            <p:nvPr/>
          </p:nvSpPr>
          <p:spPr bwMode="auto">
            <a:xfrm>
              <a:off x="958" y="3518"/>
              <a:ext cx="813" cy="62"/>
            </a:xfrm>
            <a:custGeom>
              <a:avLst/>
              <a:gdLst>
                <a:gd name="T0" fmla="*/ 0 w 739"/>
                <a:gd name="T1" fmla="*/ 89 h 89"/>
                <a:gd name="T2" fmla="*/ 739 w 739"/>
                <a:gd name="T3" fmla="*/ 89 h 89"/>
                <a:gd name="T4" fmla="*/ 739 w 739"/>
                <a:gd name="T5" fmla="*/ 0 h 89"/>
                <a:gd name="T6" fmla="*/ 0 w 739"/>
                <a:gd name="T7" fmla="*/ 0 h 89"/>
                <a:gd name="T8" fmla="*/ 0 w 739"/>
                <a:gd name="T9" fmla="*/ 89 h 89"/>
                <a:gd name="T10" fmla="*/ 0 w 739"/>
                <a:gd name="T11" fmla="*/ 89 h 89"/>
              </a:gdLst>
              <a:ahLst/>
              <a:cxnLst>
                <a:cxn ang="0">
                  <a:pos x="T0" y="T1"/>
                </a:cxn>
                <a:cxn ang="0">
                  <a:pos x="T2" y="T3"/>
                </a:cxn>
                <a:cxn ang="0">
                  <a:pos x="T4" y="T5"/>
                </a:cxn>
                <a:cxn ang="0">
                  <a:pos x="T6" y="T7"/>
                </a:cxn>
                <a:cxn ang="0">
                  <a:pos x="T8" y="T9"/>
                </a:cxn>
                <a:cxn ang="0">
                  <a:pos x="T10" y="T11"/>
                </a:cxn>
              </a:cxnLst>
              <a:rect l="0" t="0" r="r" b="b"/>
              <a:pathLst>
                <a:path w="739" h="89">
                  <a:moveTo>
                    <a:pt x="0" y="89"/>
                  </a:moveTo>
                  <a:lnTo>
                    <a:pt x="739" y="89"/>
                  </a:lnTo>
                  <a:lnTo>
                    <a:pt x="739" y="0"/>
                  </a:lnTo>
                  <a:lnTo>
                    <a:pt x="0" y="0"/>
                  </a:lnTo>
                  <a:lnTo>
                    <a:pt x="0" y="89"/>
                  </a:lnTo>
                  <a:lnTo>
                    <a:pt x="0" y="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49" name="Freeform 157"/>
            <p:cNvSpPr>
              <a:spLocks/>
            </p:cNvSpPr>
            <p:nvPr/>
          </p:nvSpPr>
          <p:spPr bwMode="auto">
            <a:xfrm>
              <a:off x="941" y="3627"/>
              <a:ext cx="830" cy="57"/>
            </a:xfrm>
            <a:custGeom>
              <a:avLst/>
              <a:gdLst>
                <a:gd name="T0" fmla="*/ 0 w 754"/>
                <a:gd name="T1" fmla="*/ 82 h 82"/>
                <a:gd name="T2" fmla="*/ 754 w 754"/>
                <a:gd name="T3" fmla="*/ 82 h 82"/>
                <a:gd name="T4" fmla="*/ 754 w 754"/>
                <a:gd name="T5" fmla="*/ 0 h 82"/>
                <a:gd name="T6" fmla="*/ 0 w 754"/>
                <a:gd name="T7" fmla="*/ 0 h 82"/>
                <a:gd name="T8" fmla="*/ 0 w 754"/>
                <a:gd name="T9" fmla="*/ 82 h 82"/>
                <a:gd name="T10" fmla="*/ 0 w 754"/>
                <a:gd name="T11" fmla="*/ 82 h 82"/>
              </a:gdLst>
              <a:ahLst/>
              <a:cxnLst>
                <a:cxn ang="0">
                  <a:pos x="T0" y="T1"/>
                </a:cxn>
                <a:cxn ang="0">
                  <a:pos x="T2" y="T3"/>
                </a:cxn>
                <a:cxn ang="0">
                  <a:pos x="T4" y="T5"/>
                </a:cxn>
                <a:cxn ang="0">
                  <a:pos x="T6" y="T7"/>
                </a:cxn>
                <a:cxn ang="0">
                  <a:pos x="T8" y="T9"/>
                </a:cxn>
                <a:cxn ang="0">
                  <a:pos x="T10" y="T11"/>
                </a:cxn>
              </a:cxnLst>
              <a:rect l="0" t="0" r="r" b="b"/>
              <a:pathLst>
                <a:path w="754" h="82">
                  <a:moveTo>
                    <a:pt x="0" y="82"/>
                  </a:moveTo>
                  <a:lnTo>
                    <a:pt x="754" y="82"/>
                  </a:lnTo>
                  <a:lnTo>
                    <a:pt x="754" y="0"/>
                  </a:lnTo>
                  <a:lnTo>
                    <a:pt x="0" y="0"/>
                  </a:lnTo>
                  <a:lnTo>
                    <a:pt x="0" y="82"/>
                  </a:lnTo>
                  <a:lnTo>
                    <a:pt x="0" y="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0" name="Freeform 158"/>
            <p:cNvSpPr>
              <a:spLocks/>
            </p:cNvSpPr>
            <p:nvPr/>
          </p:nvSpPr>
          <p:spPr bwMode="auto">
            <a:xfrm>
              <a:off x="1851" y="3526"/>
              <a:ext cx="91" cy="86"/>
            </a:xfrm>
            <a:custGeom>
              <a:avLst/>
              <a:gdLst>
                <a:gd name="T0" fmla="*/ 0 w 83"/>
                <a:gd name="T1" fmla="*/ 126 h 126"/>
                <a:gd name="T2" fmla="*/ 83 w 83"/>
                <a:gd name="T3" fmla="*/ 126 h 126"/>
                <a:gd name="T4" fmla="*/ 83 w 83"/>
                <a:gd name="T5" fmla="*/ 0 h 126"/>
                <a:gd name="T6" fmla="*/ 0 w 83"/>
                <a:gd name="T7" fmla="*/ 0 h 126"/>
                <a:gd name="T8" fmla="*/ 0 w 83"/>
                <a:gd name="T9" fmla="*/ 126 h 126"/>
                <a:gd name="T10" fmla="*/ 0 w 83"/>
                <a:gd name="T11" fmla="*/ 126 h 126"/>
              </a:gdLst>
              <a:ahLst/>
              <a:cxnLst>
                <a:cxn ang="0">
                  <a:pos x="T0" y="T1"/>
                </a:cxn>
                <a:cxn ang="0">
                  <a:pos x="T2" y="T3"/>
                </a:cxn>
                <a:cxn ang="0">
                  <a:pos x="T4" y="T5"/>
                </a:cxn>
                <a:cxn ang="0">
                  <a:pos x="T6" y="T7"/>
                </a:cxn>
                <a:cxn ang="0">
                  <a:pos x="T8" y="T9"/>
                </a:cxn>
                <a:cxn ang="0">
                  <a:pos x="T10" y="T11"/>
                </a:cxn>
              </a:cxnLst>
              <a:rect l="0" t="0" r="r" b="b"/>
              <a:pathLst>
                <a:path w="83" h="126">
                  <a:moveTo>
                    <a:pt x="0" y="126"/>
                  </a:moveTo>
                  <a:lnTo>
                    <a:pt x="83" y="126"/>
                  </a:lnTo>
                  <a:lnTo>
                    <a:pt x="83" y="0"/>
                  </a:lnTo>
                  <a:lnTo>
                    <a:pt x="0" y="0"/>
                  </a:lnTo>
                  <a:lnTo>
                    <a:pt x="0" y="126"/>
                  </a:lnTo>
                  <a:lnTo>
                    <a:pt x="0" y="1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1" name="Freeform 159"/>
            <p:cNvSpPr>
              <a:spLocks/>
            </p:cNvSpPr>
            <p:nvPr/>
          </p:nvSpPr>
          <p:spPr bwMode="auto">
            <a:xfrm>
              <a:off x="1853" y="3666"/>
              <a:ext cx="89" cy="87"/>
            </a:xfrm>
            <a:custGeom>
              <a:avLst/>
              <a:gdLst>
                <a:gd name="T0" fmla="*/ 0 w 81"/>
                <a:gd name="T1" fmla="*/ 125 h 125"/>
                <a:gd name="T2" fmla="*/ 81 w 81"/>
                <a:gd name="T3" fmla="*/ 125 h 125"/>
                <a:gd name="T4" fmla="*/ 81 w 81"/>
                <a:gd name="T5" fmla="*/ 0 h 125"/>
                <a:gd name="T6" fmla="*/ 0 w 81"/>
                <a:gd name="T7" fmla="*/ 0 h 125"/>
                <a:gd name="T8" fmla="*/ 0 w 81"/>
                <a:gd name="T9" fmla="*/ 125 h 125"/>
                <a:gd name="T10" fmla="*/ 0 w 81"/>
                <a:gd name="T11" fmla="*/ 125 h 125"/>
              </a:gdLst>
              <a:ahLst/>
              <a:cxnLst>
                <a:cxn ang="0">
                  <a:pos x="T0" y="T1"/>
                </a:cxn>
                <a:cxn ang="0">
                  <a:pos x="T2" y="T3"/>
                </a:cxn>
                <a:cxn ang="0">
                  <a:pos x="T4" y="T5"/>
                </a:cxn>
                <a:cxn ang="0">
                  <a:pos x="T6" y="T7"/>
                </a:cxn>
                <a:cxn ang="0">
                  <a:pos x="T8" y="T9"/>
                </a:cxn>
                <a:cxn ang="0">
                  <a:pos x="T10" y="T11"/>
                </a:cxn>
              </a:cxnLst>
              <a:rect l="0" t="0" r="r" b="b"/>
              <a:pathLst>
                <a:path w="81" h="125">
                  <a:moveTo>
                    <a:pt x="0" y="125"/>
                  </a:moveTo>
                  <a:lnTo>
                    <a:pt x="81" y="125"/>
                  </a:lnTo>
                  <a:lnTo>
                    <a:pt x="81" y="0"/>
                  </a:lnTo>
                  <a:lnTo>
                    <a:pt x="0" y="0"/>
                  </a:lnTo>
                  <a:lnTo>
                    <a:pt x="0" y="125"/>
                  </a:lnTo>
                  <a:lnTo>
                    <a:pt x="0" y="1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2" name="Freeform 160"/>
            <p:cNvSpPr>
              <a:spLocks/>
            </p:cNvSpPr>
            <p:nvPr/>
          </p:nvSpPr>
          <p:spPr bwMode="auto">
            <a:xfrm>
              <a:off x="3481" y="3205"/>
              <a:ext cx="368" cy="50"/>
            </a:xfrm>
            <a:custGeom>
              <a:avLst/>
              <a:gdLst>
                <a:gd name="T0" fmla="*/ 0 w 335"/>
                <a:gd name="T1" fmla="*/ 0 h 72"/>
                <a:gd name="T2" fmla="*/ 335 w 335"/>
                <a:gd name="T3" fmla="*/ 0 h 72"/>
                <a:gd name="T4" fmla="*/ 335 w 335"/>
                <a:gd name="T5" fmla="*/ 72 h 72"/>
                <a:gd name="T6" fmla="*/ 0 w 335"/>
                <a:gd name="T7" fmla="*/ 72 h 72"/>
                <a:gd name="T8" fmla="*/ 0 w 335"/>
                <a:gd name="T9" fmla="*/ 0 h 72"/>
                <a:gd name="T10" fmla="*/ 0 w 335"/>
                <a:gd name="T11" fmla="*/ 0 h 72"/>
              </a:gdLst>
              <a:ahLst/>
              <a:cxnLst>
                <a:cxn ang="0">
                  <a:pos x="T0" y="T1"/>
                </a:cxn>
                <a:cxn ang="0">
                  <a:pos x="T2" y="T3"/>
                </a:cxn>
                <a:cxn ang="0">
                  <a:pos x="T4" y="T5"/>
                </a:cxn>
                <a:cxn ang="0">
                  <a:pos x="T6" y="T7"/>
                </a:cxn>
                <a:cxn ang="0">
                  <a:pos x="T8" y="T9"/>
                </a:cxn>
                <a:cxn ang="0">
                  <a:pos x="T10" y="T11"/>
                </a:cxn>
              </a:cxnLst>
              <a:rect l="0" t="0" r="r" b="b"/>
              <a:pathLst>
                <a:path w="335" h="72">
                  <a:moveTo>
                    <a:pt x="0" y="0"/>
                  </a:moveTo>
                  <a:lnTo>
                    <a:pt x="335" y="0"/>
                  </a:lnTo>
                  <a:lnTo>
                    <a:pt x="335"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3" name="Freeform 161"/>
            <p:cNvSpPr>
              <a:spLocks/>
            </p:cNvSpPr>
            <p:nvPr/>
          </p:nvSpPr>
          <p:spPr bwMode="auto">
            <a:xfrm>
              <a:off x="3485" y="3289"/>
              <a:ext cx="372" cy="50"/>
            </a:xfrm>
            <a:custGeom>
              <a:avLst/>
              <a:gdLst>
                <a:gd name="T0" fmla="*/ 0 w 338"/>
                <a:gd name="T1" fmla="*/ 0 h 72"/>
                <a:gd name="T2" fmla="*/ 338 w 338"/>
                <a:gd name="T3" fmla="*/ 0 h 72"/>
                <a:gd name="T4" fmla="*/ 338 w 338"/>
                <a:gd name="T5" fmla="*/ 72 h 72"/>
                <a:gd name="T6" fmla="*/ 0 w 338"/>
                <a:gd name="T7" fmla="*/ 72 h 72"/>
                <a:gd name="T8" fmla="*/ 0 w 338"/>
                <a:gd name="T9" fmla="*/ 0 h 72"/>
                <a:gd name="T10" fmla="*/ 0 w 338"/>
                <a:gd name="T11" fmla="*/ 0 h 72"/>
              </a:gdLst>
              <a:ahLst/>
              <a:cxnLst>
                <a:cxn ang="0">
                  <a:pos x="T0" y="T1"/>
                </a:cxn>
                <a:cxn ang="0">
                  <a:pos x="T2" y="T3"/>
                </a:cxn>
                <a:cxn ang="0">
                  <a:pos x="T4" y="T5"/>
                </a:cxn>
                <a:cxn ang="0">
                  <a:pos x="T6" y="T7"/>
                </a:cxn>
                <a:cxn ang="0">
                  <a:pos x="T8" y="T9"/>
                </a:cxn>
                <a:cxn ang="0">
                  <a:pos x="T10" y="T11"/>
                </a:cxn>
              </a:cxnLst>
              <a:rect l="0" t="0" r="r" b="b"/>
              <a:pathLst>
                <a:path w="338" h="72">
                  <a:moveTo>
                    <a:pt x="0" y="0"/>
                  </a:moveTo>
                  <a:lnTo>
                    <a:pt x="338" y="0"/>
                  </a:lnTo>
                  <a:lnTo>
                    <a:pt x="338"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4" name="Freeform 162"/>
            <p:cNvSpPr>
              <a:spLocks/>
            </p:cNvSpPr>
            <p:nvPr/>
          </p:nvSpPr>
          <p:spPr bwMode="auto">
            <a:xfrm>
              <a:off x="3475" y="3378"/>
              <a:ext cx="370" cy="48"/>
            </a:xfrm>
            <a:custGeom>
              <a:avLst/>
              <a:gdLst>
                <a:gd name="T0" fmla="*/ 0 w 336"/>
                <a:gd name="T1" fmla="*/ 0 h 70"/>
                <a:gd name="T2" fmla="*/ 336 w 336"/>
                <a:gd name="T3" fmla="*/ 0 h 70"/>
                <a:gd name="T4" fmla="*/ 336 w 336"/>
                <a:gd name="T5" fmla="*/ 70 h 70"/>
                <a:gd name="T6" fmla="*/ 0 w 336"/>
                <a:gd name="T7" fmla="*/ 70 h 70"/>
                <a:gd name="T8" fmla="*/ 0 w 336"/>
                <a:gd name="T9" fmla="*/ 0 h 70"/>
                <a:gd name="T10" fmla="*/ 0 w 336"/>
                <a:gd name="T11" fmla="*/ 0 h 70"/>
              </a:gdLst>
              <a:ahLst/>
              <a:cxnLst>
                <a:cxn ang="0">
                  <a:pos x="T0" y="T1"/>
                </a:cxn>
                <a:cxn ang="0">
                  <a:pos x="T2" y="T3"/>
                </a:cxn>
                <a:cxn ang="0">
                  <a:pos x="T4" y="T5"/>
                </a:cxn>
                <a:cxn ang="0">
                  <a:pos x="T6" y="T7"/>
                </a:cxn>
                <a:cxn ang="0">
                  <a:pos x="T8" y="T9"/>
                </a:cxn>
                <a:cxn ang="0">
                  <a:pos x="T10" y="T11"/>
                </a:cxn>
              </a:cxnLst>
              <a:rect l="0" t="0" r="r" b="b"/>
              <a:pathLst>
                <a:path w="336" h="70">
                  <a:moveTo>
                    <a:pt x="0" y="0"/>
                  </a:moveTo>
                  <a:lnTo>
                    <a:pt x="336" y="0"/>
                  </a:lnTo>
                  <a:lnTo>
                    <a:pt x="336" y="70"/>
                  </a:lnTo>
                  <a:lnTo>
                    <a:pt x="0" y="70"/>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5" name="Freeform 163"/>
            <p:cNvSpPr>
              <a:spLocks/>
            </p:cNvSpPr>
            <p:nvPr/>
          </p:nvSpPr>
          <p:spPr bwMode="auto">
            <a:xfrm>
              <a:off x="3481" y="3466"/>
              <a:ext cx="371" cy="52"/>
            </a:xfrm>
            <a:custGeom>
              <a:avLst/>
              <a:gdLst>
                <a:gd name="T0" fmla="*/ 0 w 338"/>
                <a:gd name="T1" fmla="*/ 0 h 74"/>
                <a:gd name="T2" fmla="*/ 338 w 338"/>
                <a:gd name="T3" fmla="*/ 0 h 74"/>
                <a:gd name="T4" fmla="*/ 338 w 338"/>
                <a:gd name="T5" fmla="*/ 74 h 74"/>
                <a:gd name="T6" fmla="*/ 0 w 338"/>
                <a:gd name="T7" fmla="*/ 74 h 74"/>
                <a:gd name="T8" fmla="*/ 0 w 338"/>
                <a:gd name="T9" fmla="*/ 0 h 74"/>
                <a:gd name="T10" fmla="*/ 0 w 338"/>
                <a:gd name="T11" fmla="*/ 0 h 74"/>
              </a:gdLst>
              <a:ahLst/>
              <a:cxnLst>
                <a:cxn ang="0">
                  <a:pos x="T0" y="T1"/>
                </a:cxn>
                <a:cxn ang="0">
                  <a:pos x="T2" y="T3"/>
                </a:cxn>
                <a:cxn ang="0">
                  <a:pos x="T4" y="T5"/>
                </a:cxn>
                <a:cxn ang="0">
                  <a:pos x="T6" y="T7"/>
                </a:cxn>
                <a:cxn ang="0">
                  <a:pos x="T8" y="T9"/>
                </a:cxn>
                <a:cxn ang="0">
                  <a:pos x="T10" y="T11"/>
                </a:cxn>
              </a:cxnLst>
              <a:rect l="0" t="0" r="r" b="b"/>
              <a:pathLst>
                <a:path w="338" h="74">
                  <a:moveTo>
                    <a:pt x="0" y="0"/>
                  </a:moveTo>
                  <a:lnTo>
                    <a:pt x="338" y="0"/>
                  </a:lnTo>
                  <a:lnTo>
                    <a:pt x="338"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6" name="Freeform 164"/>
            <p:cNvSpPr>
              <a:spLocks/>
            </p:cNvSpPr>
            <p:nvPr/>
          </p:nvSpPr>
          <p:spPr bwMode="auto">
            <a:xfrm>
              <a:off x="3475" y="3552"/>
              <a:ext cx="370" cy="50"/>
            </a:xfrm>
            <a:custGeom>
              <a:avLst/>
              <a:gdLst>
                <a:gd name="T0" fmla="*/ 0 w 336"/>
                <a:gd name="T1" fmla="*/ 0 h 72"/>
                <a:gd name="T2" fmla="*/ 336 w 336"/>
                <a:gd name="T3" fmla="*/ 0 h 72"/>
                <a:gd name="T4" fmla="*/ 336 w 336"/>
                <a:gd name="T5" fmla="*/ 72 h 72"/>
                <a:gd name="T6" fmla="*/ 0 w 336"/>
                <a:gd name="T7" fmla="*/ 72 h 72"/>
                <a:gd name="T8" fmla="*/ 0 w 336"/>
                <a:gd name="T9" fmla="*/ 0 h 72"/>
                <a:gd name="T10" fmla="*/ 0 w 336"/>
                <a:gd name="T11" fmla="*/ 0 h 72"/>
              </a:gdLst>
              <a:ahLst/>
              <a:cxnLst>
                <a:cxn ang="0">
                  <a:pos x="T0" y="T1"/>
                </a:cxn>
                <a:cxn ang="0">
                  <a:pos x="T2" y="T3"/>
                </a:cxn>
                <a:cxn ang="0">
                  <a:pos x="T4" y="T5"/>
                </a:cxn>
                <a:cxn ang="0">
                  <a:pos x="T6" y="T7"/>
                </a:cxn>
                <a:cxn ang="0">
                  <a:pos x="T8" y="T9"/>
                </a:cxn>
                <a:cxn ang="0">
                  <a:pos x="T10" y="T11"/>
                </a:cxn>
              </a:cxnLst>
              <a:rect l="0" t="0" r="r" b="b"/>
              <a:pathLst>
                <a:path w="336" h="72">
                  <a:moveTo>
                    <a:pt x="0" y="0"/>
                  </a:moveTo>
                  <a:lnTo>
                    <a:pt x="336" y="0"/>
                  </a:lnTo>
                  <a:lnTo>
                    <a:pt x="336" y="72"/>
                  </a:lnTo>
                  <a:lnTo>
                    <a:pt x="0" y="72"/>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7" name="Freeform 165"/>
            <p:cNvSpPr>
              <a:spLocks/>
            </p:cNvSpPr>
            <p:nvPr/>
          </p:nvSpPr>
          <p:spPr bwMode="auto">
            <a:xfrm>
              <a:off x="3471" y="3637"/>
              <a:ext cx="369" cy="51"/>
            </a:xfrm>
            <a:custGeom>
              <a:avLst/>
              <a:gdLst>
                <a:gd name="T0" fmla="*/ 0 w 336"/>
                <a:gd name="T1" fmla="*/ 0 h 74"/>
                <a:gd name="T2" fmla="*/ 336 w 336"/>
                <a:gd name="T3" fmla="*/ 0 h 74"/>
                <a:gd name="T4" fmla="*/ 336 w 336"/>
                <a:gd name="T5" fmla="*/ 74 h 74"/>
                <a:gd name="T6" fmla="*/ 0 w 336"/>
                <a:gd name="T7" fmla="*/ 74 h 74"/>
                <a:gd name="T8" fmla="*/ 0 w 336"/>
                <a:gd name="T9" fmla="*/ 0 h 74"/>
                <a:gd name="T10" fmla="*/ 0 w 336"/>
                <a:gd name="T11" fmla="*/ 0 h 74"/>
              </a:gdLst>
              <a:ahLst/>
              <a:cxnLst>
                <a:cxn ang="0">
                  <a:pos x="T0" y="T1"/>
                </a:cxn>
                <a:cxn ang="0">
                  <a:pos x="T2" y="T3"/>
                </a:cxn>
                <a:cxn ang="0">
                  <a:pos x="T4" y="T5"/>
                </a:cxn>
                <a:cxn ang="0">
                  <a:pos x="T6" y="T7"/>
                </a:cxn>
                <a:cxn ang="0">
                  <a:pos x="T8" y="T9"/>
                </a:cxn>
                <a:cxn ang="0">
                  <a:pos x="T10" y="T11"/>
                </a:cxn>
              </a:cxnLst>
              <a:rect l="0" t="0" r="r" b="b"/>
              <a:pathLst>
                <a:path w="336" h="74">
                  <a:moveTo>
                    <a:pt x="0" y="0"/>
                  </a:moveTo>
                  <a:lnTo>
                    <a:pt x="336" y="0"/>
                  </a:lnTo>
                  <a:lnTo>
                    <a:pt x="336" y="74"/>
                  </a:lnTo>
                  <a:lnTo>
                    <a:pt x="0" y="74"/>
                  </a:lnTo>
                  <a:lnTo>
                    <a:pt x="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8" name="Freeform 166"/>
            <p:cNvSpPr>
              <a:spLocks/>
            </p:cNvSpPr>
            <p:nvPr/>
          </p:nvSpPr>
          <p:spPr bwMode="auto">
            <a:xfrm>
              <a:off x="2728" y="2901"/>
              <a:ext cx="117" cy="1296"/>
            </a:xfrm>
            <a:custGeom>
              <a:avLst/>
              <a:gdLst>
                <a:gd name="T0" fmla="*/ 0 w 106"/>
                <a:gd name="T1" fmla="*/ 1873 h 1873"/>
                <a:gd name="T2" fmla="*/ 106 w 106"/>
                <a:gd name="T3" fmla="*/ 1873 h 1873"/>
                <a:gd name="T4" fmla="*/ 106 w 106"/>
                <a:gd name="T5" fmla="*/ 0 h 1873"/>
                <a:gd name="T6" fmla="*/ 0 w 106"/>
                <a:gd name="T7" fmla="*/ 0 h 1873"/>
                <a:gd name="T8" fmla="*/ 0 w 106"/>
                <a:gd name="T9" fmla="*/ 1873 h 1873"/>
                <a:gd name="T10" fmla="*/ 0 w 106"/>
                <a:gd name="T11" fmla="*/ 1873 h 1873"/>
              </a:gdLst>
              <a:ahLst/>
              <a:cxnLst>
                <a:cxn ang="0">
                  <a:pos x="T0" y="T1"/>
                </a:cxn>
                <a:cxn ang="0">
                  <a:pos x="T2" y="T3"/>
                </a:cxn>
                <a:cxn ang="0">
                  <a:pos x="T4" y="T5"/>
                </a:cxn>
                <a:cxn ang="0">
                  <a:pos x="T6" y="T7"/>
                </a:cxn>
                <a:cxn ang="0">
                  <a:pos x="T8" y="T9"/>
                </a:cxn>
                <a:cxn ang="0">
                  <a:pos x="T10" y="T11"/>
                </a:cxn>
              </a:cxnLst>
              <a:rect l="0" t="0" r="r" b="b"/>
              <a:pathLst>
                <a:path w="106" h="1873">
                  <a:moveTo>
                    <a:pt x="0" y="1873"/>
                  </a:moveTo>
                  <a:lnTo>
                    <a:pt x="106" y="1873"/>
                  </a:lnTo>
                  <a:lnTo>
                    <a:pt x="106" y="0"/>
                  </a:lnTo>
                  <a:lnTo>
                    <a:pt x="0" y="0"/>
                  </a:lnTo>
                  <a:lnTo>
                    <a:pt x="0" y="1873"/>
                  </a:lnTo>
                  <a:lnTo>
                    <a:pt x="0" y="18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59" name="Freeform 167"/>
            <p:cNvSpPr>
              <a:spLocks/>
            </p:cNvSpPr>
            <p:nvPr/>
          </p:nvSpPr>
          <p:spPr bwMode="auto">
            <a:xfrm>
              <a:off x="4766" y="4126"/>
              <a:ext cx="958" cy="74"/>
            </a:xfrm>
            <a:custGeom>
              <a:avLst/>
              <a:gdLst>
                <a:gd name="T0" fmla="*/ 0 w 871"/>
                <a:gd name="T1" fmla="*/ 105 h 105"/>
                <a:gd name="T2" fmla="*/ 871 w 871"/>
                <a:gd name="T3" fmla="*/ 105 h 105"/>
                <a:gd name="T4" fmla="*/ 871 w 871"/>
                <a:gd name="T5" fmla="*/ 0 h 105"/>
                <a:gd name="T6" fmla="*/ 0 w 871"/>
                <a:gd name="T7" fmla="*/ 2 h 105"/>
                <a:gd name="T8" fmla="*/ 0 w 871"/>
                <a:gd name="T9" fmla="*/ 105 h 105"/>
                <a:gd name="T10" fmla="*/ 0 w 871"/>
                <a:gd name="T11" fmla="*/ 105 h 105"/>
              </a:gdLst>
              <a:ahLst/>
              <a:cxnLst>
                <a:cxn ang="0">
                  <a:pos x="T0" y="T1"/>
                </a:cxn>
                <a:cxn ang="0">
                  <a:pos x="T2" y="T3"/>
                </a:cxn>
                <a:cxn ang="0">
                  <a:pos x="T4" y="T5"/>
                </a:cxn>
                <a:cxn ang="0">
                  <a:pos x="T6" y="T7"/>
                </a:cxn>
                <a:cxn ang="0">
                  <a:pos x="T8" y="T9"/>
                </a:cxn>
                <a:cxn ang="0">
                  <a:pos x="T10" y="T11"/>
                </a:cxn>
              </a:cxnLst>
              <a:rect l="0" t="0" r="r" b="b"/>
              <a:pathLst>
                <a:path w="871" h="105">
                  <a:moveTo>
                    <a:pt x="0" y="105"/>
                  </a:moveTo>
                  <a:lnTo>
                    <a:pt x="871" y="105"/>
                  </a:lnTo>
                  <a:lnTo>
                    <a:pt x="871" y="0"/>
                  </a:lnTo>
                  <a:lnTo>
                    <a:pt x="0" y="2"/>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0" name="Freeform 168"/>
            <p:cNvSpPr>
              <a:spLocks/>
            </p:cNvSpPr>
            <p:nvPr/>
          </p:nvSpPr>
          <p:spPr bwMode="auto">
            <a:xfrm>
              <a:off x="4766" y="4013"/>
              <a:ext cx="964" cy="73"/>
            </a:xfrm>
            <a:custGeom>
              <a:avLst/>
              <a:gdLst>
                <a:gd name="T0" fmla="*/ 0 w 876"/>
                <a:gd name="T1" fmla="*/ 105 h 105"/>
                <a:gd name="T2" fmla="*/ 876 w 876"/>
                <a:gd name="T3" fmla="*/ 105 h 105"/>
                <a:gd name="T4" fmla="*/ 876 w 876"/>
                <a:gd name="T5" fmla="*/ 0 h 105"/>
                <a:gd name="T6" fmla="*/ 0 w 876"/>
                <a:gd name="T7" fmla="*/ 0 h 105"/>
                <a:gd name="T8" fmla="*/ 0 w 876"/>
                <a:gd name="T9" fmla="*/ 105 h 105"/>
                <a:gd name="T10" fmla="*/ 0 w 876"/>
                <a:gd name="T11" fmla="*/ 105 h 105"/>
              </a:gdLst>
              <a:ahLst/>
              <a:cxnLst>
                <a:cxn ang="0">
                  <a:pos x="T0" y="T1"/>
                </a:cxn>
                <a:cxn ang="0">
                  <a:pos x="T2" y="T3"/>
                </a:cxn>
                <a:cxn ang="0">
                  <a:pos x="T4" y="T5"/>
                </a:cxn>
                <a:cxn ang="0">
                  <a:pos x="T6" y="T7"/>
                </a:cxn>
                <a:cxn ang="0">
                  <a:pos x="T8" y="T9"/>
                </a:cxn>
                <a:cxn ang="0">
                  <a:pos x="T10" y="T11"/>
                </a:cxn>
              </a:cxnLst>
              <a:rect l="0" t="0" r="r" b="b"/>
              <a:pathLst>
                <a:path w="876" h="105">
                  <a:moveTo>
                    <a:pt x="0" y="105"/>
                  </a:moveTo>
                  <a:lnTo>
                    <a:pt x="876" y="105"/>
                  </a:lnTo>
                  <a:lnTo>
                    <a:pt x="876" y="0"/>
                  </a:lnTo>
                  <a:lnTo>
                    <a:pt x="0" y="0"/>
                  </a:lnTo>
                  <a:lnTo>
                    <a:pt x="0" y="105"/>
                  </a:lnTo>
                  <a:lnTo>
                    <a:pt x="0"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1" name="Freeform 169"/>
            <p:cNvSpPr>
              <a:spLocks/>
            </p:cNvSpPr>
            <p:nvPr/>
          </p:nvSpPr>
          <p:spPr bwMode="auto">
            <a:xfrm>
              <a:off x="4766" y="3901"/>
              <a:ext cx="956" cy="70"/>
            </a:xfrm>
            <a:custGeom>
              <a:avLst/>
              <a:gdLst>
                <a:gd name="T0" fmla="*/ 0 w 869"/>
                <a:gd name="T1" fmla="*/ 103 h 103"/>
                <a:gd name="T2" fmla="*/ 869 w 869"/>
                <a:gd name="T3" fmla="*/ 103 h 103"/>
                <a:gd name="T4" fmla="*/ 869 w 869"/>
                <a:gd name="T5" fmla="*/ 0 h 103"/>
                <a:gd name="T6" fmla="*/ 0 w 869"/>
                <a:gd name="T7" fmla="*/ 0 h 103"/>
                <a:gd name="T8" fmla="*/ 0 w 869"/>
                <a:gd name="T9" fmla="*/ 103 h 103"/>
                <a:gd name="T10" fmla="*/ 0 w 869"/>
                <a:gd name="T11" fmla="*/ 103 h 103"/>
              </a:gdLst>
              <a:ahLst/>
              <a:cxnLst>
                <a:cxn ang="0">
                  <a:pos x="T0" y="T1"/>
                </a:cxn>
                <a:cxn ang="0">
                  <a:pos x="T2" y="T3"/>
                </a:cxn>
                <a:cxn ang="0">
                  <a:pos x="T4" y="T5"/>
                </a:cxn>
                <a:cxn ang="0">
                  <a:pos x="T6" y="T7"/>
                </a:cxn>
                <a:cxn ang="0">
                  <a:pos x="T8" y="T9"/>
                </a:cxn>
                <a:cxn ang="0">
                  <a:pos x="T10" y="T11"/>
                </a:cxn>
              </a:cxnLst>
              <a:rect l="0" t="0" r="r" b="b"/>
              <a:pathLst>
                <a:path w="869" h="103">
                  <a:moveTo>
                    <a:pt x="0" y="103"/>
                  </a:moveTo>
                  <a:lnTo>
                    <a:pt x="869" y="103"/>
                  </a:lnTo>
                  <a:lnTo>
                    <a:pt x="869" y="0"/>
                  </a:lnTo>
                  <a:lnTo>
                    <a:pt x="0" y="0"/>
                  </a:lnTo>
                  <a:lnTo>
                    <a:pt x="0" y="103"/>
                  </a:lnTo>
                  <a:lnTo>
                    <a:pt x="0" y="10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2" name="Freeform 170"/>
            <p:cNvSpPr>
              <a:spLocks/>
            </p:cNvSpPr>
            <p:nvPr/>
          </p:nvSpPr>
          <p:spPr bwMode="auto">
            <a:xfrm>
              <a:off x="4766" y="3785"/>
              <a:ext cx="1060" cy="76"/>
            </a:xfrm>
            <a:custGeom>
              <a:avLst/>
              <a:gdLst>
                <a:gd name="T0" fmla="*/ 0 w 964"/>
                <a:gd name="T1" fmla="*/ 110 h 110"/>
                <a:gd name="T2" fmla="*/ 955 w 964"/>
                <a:gd name="T3" fmla="*/ 110 h 110"/>
                <a:gd name="T4" fmla="*/ 964 w 964"/>
                <a:gd name="T5" fmla="*/ 0 h 110"/>
                <a:gd name="T6" fmla="*/ 0 w 964"/>
                <a:gd name="T7" fmla="*/ 0 h 110"/>
                <a:gd name="T8" fmla="*/ 0 w 964"/>
                <a:gd name="T9" fmla="*/ 110 h 110"/>
                <a:gd name="T10" fmla="*/ 0 w 964"/>
                <a:gd name="T11" fmla="*/ 110 h 110"/>
              </a:gdLst>
              <a:ahLst/>
              <a:cxnLst>
                <a:cxn ang="0">
                  <a:pos x="T0" y="T1"/>
                </a:cxn>
                <a:cxn ang="0">
                  <a:pos x="T2" y="T3"/>
                </a:cxn>
                <a:cxn ang="0">
                  <a:pos x="T4" y="T5"/>
                </a:cxn>
                <a:cxn ang="0">
                  <a:pos x="T6" y="T7"/>
                </a:cxn>
                <a:cxn ang="0">
                  <a:pos x="T8" y="T9"/>
                </a:cxn>
                <a:cxn ang="0">
                  <a:pos x="T10" y="T11"/>
                </a:cxn>
              </a:cxnLst>
              <a:rect l="0" t="0" r="r" b="b"/>
              <a:pathLst>
                <a:path w="964" h="110">
                  <a:moveTo>
                    <a:pt x="0" y="110"/>
                  </a:moveTo>
                  <a:lnTo>
                    <a:pt x="955" y="110"/>
                  </a:lnTo>
                  <a:lnTo>
                    <a:pt x="964" y="0"/>
                  </a:lnTo>
                  <a:lnTo>
                    <a:pt x="0" y="0"/>
                  </a:lnTo>
                  <a:lnTo>
                    <a:pt x="0" y="110"/>
                  </a:lnTo>
                  <a:lnTo>
                    <a:pt x="0" y="1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3" name="Freeform 171"/>
            <p:cNvSpPr>
              <a:spLocks/>
            </p:cNvSpPr>
            <p:nvPr/>
          </p:nvSpPr>
          <p:spPr bwMode="auto">
            <a:xfrm>
              <a:off x="4766" y="3674"/>
              <a:ext cx="1090" cy="71"/>
            </a:xfrm>
            <a:custGeom>
              <a:avLst/>
              <a:gdLst>
                <a:gd name="T0" fmla="*/ 0 w 991"/>
                <a:gd name="T1" fmla="*/ 101 h 101"/>
                <a:gd name="T2" fmla="*/ 991 w 991"/>
                <a:gd name="T3" fmla="*/ 99 h 101"/>
                <a:gd name="T4" fmla="*/ 971 w 991"/>
                <a:gd name="T5" fmla="*/ 0 h 101"/>
                <a:gd name="T6" fmla="*/ 0 w 991"/>
                <a:gd name="T7" fmla="*/ 0 h 101"/>
                <a:gd name="T8" fmla="*/ 0 w 991"/>
                <a:gd name="T9" fmla="*/ 101 h 101"/>
                <a:gd name="T10" fmla="*/ 0 w 991"/>
                <a:gd name="T11" fmla="*/ 101 h 101"/>
              </a:gdLst>
              <a:ahLst/>
              <a:cxnLst>
                <a:cxn ang="0">
                  <a:pos x="T0" y="T1"/>
                </a:cxn>
                <a:cxn ang="0">
                  <a:pos x="T2" y="T3"/>
                </a:cxn>
                <a:cxn ang="0">
                  <a:pos x="T4" y="T5"/>
                </a:cxn>
                <a:cxn ang="0">
                  <a:pos x="T6" y="T7"/>
                </a:cxn>
                <a:cxn ang="0">
                  <a:pos x="T8" y="T9"/>
                </a:cxn>
                <a:cxn ang="0">
                  <a:pos x="T10" y="T11"/>
                </a:cxn>
              </a:cxnLst>
              <a:rect l="0" t="0" r="r" b="b"/>
              <a:pathLst>
                <a:path w="991" h="101">
                  <a:moveTo>
                    <a:pt x="0" y="101"/>
                  </a:moveTo>
                  <a:lnTo>
                    <a:pt x="991" y="99"/>
                  </a:lnTo>
                  <a:lnTo>
                    <a:pt x="971" y="0"/>
                  </a:lnTo>
                  <a:lnTo>
                    <a:pt x="0" y="0"/>
                  </a:lnTo>
                  <a:lnTo>
                    <a:pt x="0" y="101"/>
                  </a:lnTo>
                  <a:lnTo>
                    <a:pt x="0" y="10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4" name="Freeform 172"/>
            <p:cNvSpPr>
              <a:spLocks/>
            </p:cNvSpPr>
            <p:nvPr/>
          </p:nvSpPr>
          <p:spPr bwMode="auto">
            <a:xfrm>
              <a:off x="155" y="3522"/>
              <a:ext cx="113" cy="678"/>
            </a:xfrm>
            <a:custGeom>
              <a:avLst/>
              <a:gdLst>
                <a:gd name="T0" fmla="*/ 0 w 103"/>
                <a:gd name="T1" fmla="*/ 979 h 979"/>
                <a:gd name="T2" fmla="*/ 103 w 103"/>
                <a:gd name="T3" fmla="*/ 979 h 979"/>
                <a:gd name="T4" fmla="*/ 103 w 103"/>
                <a:gd name="T5" fmla="*/ 0 h 979"/>
                <a:gd name="T6" fmla="*/ 0 w 103"/>
                <a:gd name="T7" fmla="*/ 0 h 979"/>
                <a:gd name="T8" fmla="*/ 0 w 103"/>
                <a:gd name="T9" fmla="*/ 979 h 979"/>
                <a:gd name="T10" fmla="*/ 0 w 103"/>
                <a:gd name="T11" fmla="*/ 979 h 979"/>
              </a:gdLst>
              <a:ahLst/>
              <a:cxnLst>
                <a:cxn ang="0">
                  <a:pos x="T0" y="T1"/>
                </a:cxn>
                <a:cxn ang="0">
                  <a:pos x="T2" y="T3"/>
                </a:cxn>
                <a:cxn ang="0">
                  <a:pos x="T4" y="T5"/>
                </a:cxn>
                <a:cxn ang="0">
                  <a:pos x="T6" y="T7"/>
                </a:cxn>
                <a:cxn ang="0">
                  <a:pos x="T8" y="T9"/>
                </a:cxn>
                <a:cxn ang="0">
                  <a:pos x="T10" y="T11"/>
                </a:cxn>
              </a:cxnLst>
              <a:rect l="0" t="0" r="r" b="b"/>
              <a:pathLst>
                <a:path w="103" h="979">
                  <a:moveTo>
                    <a:pt x="0" y="979"/>
                  </a:moveTo>
                  <a:lnTo>
                    <a:pt x="103" y="979"/>
                  </a:lnTo>
                  <a:lnTo>
                    <a:pt x="103"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5" name="Freeform 173"/>
            <p:cNvSpPr>
              <a:spLocks/>
            </p:cNvSpPr>
            <p:nvPr/>
          </p:nvSpPr>
          <p:spPr bwMode="auto">
            <a:xfrm>
              <a:off x="339" y="3522"/>
              <a:ext cx="110" cy="678"/>
            </a:xfrm>
            <a:custGeom>
              <a:avLst/>
              <a:gdLst>
                <a:gd name="T0" fmla="*/ 0 w 100"/>
                <a:gd name="T1" fmla="*/ 979 h 979"/>
                <a:gd name="T2" fmla="*/ 100 w 100"/>
                <a:gd name="T3" fmla="*/ 979 h 979"/>
                <a:gd name="T4" fmla="*/ 100 w 100"/>
                <a:gd name="T5" fmla="*/ 0 h 979"/>
                <a:gd name="T6" fmla="*/ 0 w 100"/>
                <a:gd name="T7" fmla="*/ 0 h 979"/>
                <a:gd name="T8" fmla="*/ 0 w 100"/>
                <a:gd name="T9" fmla="*/ 979 h 979"/>
                <a:gd name="T10" fmla="*/ 0 w 100"/>
                <a:gd name="T11" fmla="*/ 979 h 979"/>
              </a:gdLst>
              <a:ahLst/>
              <a:cxnLst>
                <a:cxn ang="0">
                  <a:pos x="T0" y="T1"/>
                </a:cxn>
                <a:cxn ang="0">
                  <a:pos x="T2" y="T3"/>
                </a:cxn>
                <a:cxn ang="0">
                  <a:pos x="T4" y="T5"/>
                </a:cxn>
                <a:cxn ang="0">
                  <a:pos x="T6" y="T7"/>
                </a:cxn>
                <a:cxn ang="0">
                  <a:pos x="T8" y="T9"/>
                </a:cxn>
                <a:cxn ang="0">
                  <a:pos x="T10" y="T11"/>
                </a:cxn>
              </a:cxnLst>
              <a:rect l="0" t="0" r="r" b="b"/>
              <a:pathLst>
                <a:path w="100" h="979">
                  <a:moveTo>
                    <a:pt x="0" y="979"/>
                  </a:moveTo>
                  <a:lnTo>
                    <a:pt x="100" y="979"/>
                  </a:lnTo>
                  <a:lnTo>
                    <a:pt x="100"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6" name="Freeform 174"/>
            <p:cNvSpPr>
              <a:spLocks/>
            </p:cNvSpPr>
            <p:nvPr/>
          </p:nvSpPr>
          <p:spPr bwMode="auto">
            <a:xfrm>
              <a:off x="509" y="3522"/>
              <a:ext cx="111" cy="678"/>
            </a:xfrm>
            <a:custGeom>
              <a:avLst/>
              <a:gdLst>
                <a:gd name="T0" fmla="*/ 0 w 101"/>
                <a:gd name="T1" fmla="*/ 979 h 979"/>
                <a:gd name="T2" fmla="*/ 101 w 101"/>
                <a:gd name="T3" fmla="*/ 979 h 979"/>
                <a:gd name="T4" fmla="*/ 101 w 101"/>
                <a:gd name="T5" fmla="*/ 0 h 979"/>
                <a:gd name="T6" fmla="*/ 0 w 101"/>
                <a:gd name="T7" fmla="*/ 0 h 979"/>
                <a:gd name="T8" fmla="*/ 0 w 101"/>
                <a:gd name="T9" fmla="*/ 979 h 979"/>
                <a:gd name="T10" fmla="*/ 0 w 101"/>
                <a:gd name="T11" fmla="*/ 979 h 979"/>
              </a:gdLst>
              <a:ahLst/>
              <a:cxnLst>
                <a:cxn ang="0">
                  <a:pos x="T0" y="T1"/>
                </a:cxn>
                <a:cxn ang="0">
                  <a:pos x="T2" y="T3"/>
                </a:cxn>
                <a:cxn ang="0">
                  <a:pos x="T4" y="T5"/>
                </a:cxn>
                <a:cxn ang="0">
                  <a:pos x="T6" y="T7"/>
                </a:cxn>
                <a:cxn ang="0">
                  <a:pos x="T8" y="T9"/>
                </a:cxn>
                <a:cxn ang="0">
                  <a:pos x="T10" y="T11"/>
                </a:cxn>
              </a:cxnLst>
              <a:rect l="0" t="0" r="r" b="b"/>
              <a:pathLst>
                <a:path w="101" h="979">
                  <a:moveTo>
                    <a:pt x="0" y="979"/>
                  </a:moveTo>
                  <a:lnTo>
                    <a:pt x="101" y="979"/>
                  </a:lnTo>
                  <a:lnTo>
                    <a:pt x="101"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67" name="Freeform 175"/>
            <p:cNvSpPr>
              <a:spLocks/>
            </p:cNvSpPr>
            <p:nvPr/>
          </p:nvSpPr>
          <p:spPr bwMode="auto">
            <a:xfrm>
              <a:off x="683" y="3522"/>
              <a:ext cx="112" cy="678"/>
            </a:xfrm>
            <a:custGeom>
              <a:avLst/>
              <a:gdLst>
                <a:gd name="T0" fmla="*/ 0 w 102"/>
                <a:gd name="T1" fmla="*/ 979 h 979"/>
                <a:gd name="T2" fmla="*/ 102 w 102"/>
                <a:gd name="T3" fmla="*/ 979 h 979"/>
                <a:gd name="T4" fmla="*/ 102 w 102"/>
                <a:gd name="T5" fmla="*/ 0 h 979"/>
                <a:gd name="T6" fmla="*/ 0 w 102"/>
                <a:gd name="T7" fmla="*/ 0 h 979"/>
                <a:gd name="T8" fmla="*/ 0 w 102"/>
                <a:gd name="T9" fmla="*/ 979 h 979"/>
                <a:gd name="T10" fmla="*/ 0 w 102"/>
                <a:gd name="T11" fmla="*/ 979 h 979"/>
              </a:gdLst>
              <a:ahLst/>
              <a:cxnLst>
                <a:cxn ang="0">
                  <a:pos x="T0" y="T1"/>
                </a:cxn>
                <a:cxn ang="0">
                  <a:pos x="T2" y="T3"/>
                </a:cxn>
                <a:cxn ang="0">
                  <a:pos x="T4" y="T5"/>
                </a:cxn>
                <a:cxn ang="0">
                  <a:pos x="T6" y="T7"/>
                </a:cxn>
                <a:cxn ang="0">
                  <a:pos x="T8" y="T9"/>
                </a:cxn>
                <a:cxn ang="0">
                  <a:pos x="T10" y="T11"/>
                </a:cxn>
              </a:cxnLst>
              <a:rect l="0" t="0" r="r" b="b"/>
              <a:pathLst>
                <a:path w="102" h="979">
                  <a:moveTo>
                    <a:pt x="0" y="979"/>
                  </a:moveTo>
                  <a:lnTo>
                    <a:pt x="102" y="979"/>
                  </a:lnTo>
                  <a:lnTo>
                    <a:pt x="102" y="0"/>
                  </a:lnTo>
                  <a:lnTo>
                    <a:pt x="0" y="0"/>
                  </a:lnTo>
                  <a:lnTo>
                    <a:pt x="0" y="979"/>
                  </a:lnTo>
                  <a:lnTo>
                    <a:pt x="0" y="9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pic>
        <p:nvPicPr>
          <p:cNvPr id="169" name="Immagine 168"/>
          <p:cNvPicPr/>
          <p:nvPr/>
        </p:nvPicPr>
        <p:blipFill rotWithShape="1">
          <a:blip r:embed="rId3" cstate="print"/>
          <a:srcRect r="5405"/>
          <a:stretch/>
        </p:blipFill>
        <p:spPr bwMode="auto">
          <a:xfrm>
            <a:off x="3005227" y="5350597"/>
            <a:ext cx="2248260" cy="748425"/>
          </a:xfrm>
          <a:prstGeom prst="rect">
            <a:avLst/>
          </a:prstGeom>
          <a:ln>
            <a:solidFill>
              <a:schemeClr val="tx1"/>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101192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contenuto 13"/>
          <p:cNvSpPr>
            <a:spLocks noGrp="1"/>
          </p:cNvSpPr>
          <p:nvPr>
            <p:ph idx="1"/>
          </p:nvPr>
        </p:nvSpPr>
        <p:spPr>
          <a:xfrm>
            <a:off x="1703389" y="1052514"/>
            <a:ext cx="3671887" cy="936625"/>
          </a:xfrm>
          <a:ln>
            <a:solidFill>
              <a:srgbClr val="FF0000"/>
            </a:solidFill>
          </a:ln>
        </p:spPr>
        <p:txBody>
          <a:bodyPr/>
          <a:lstStyle/>
          <a:p>
            <a:pPr>
              <a:buFontTx/>
              <a:buNone/>
            </a:pPr>
            <a:r>
              <a:rPr lang="it-IT" sz="2000"/>
              <a:t>Footprint area :</a:t>
            </a:r>
          </a:p>
          <a:p>
            <a:pPr>
              <a:buFontTx/>
              <a:buNone/>
            </a:pPr>
            <a:r>
              <a:rPr lang="it-IT" sz="1800"/>
              <a:t>&gt; 90% urbanized land</a:t>
            </a:r>
            <a:endParaRPr lang="it-IT" sz="2000"/>
          </a:p>
          <a:p>
            <a:endParaRPr lang="it-IT" sz="2000"/>
          </a:p>
        </p:txBody>
      </p:sp>
      <p:sp>
        <p:nvSpPr>
          <p:cNvPr id="7171" name="Rettangolo 3"/>
          <p:cNvSpPr>
            <a:spLocks noChangeArrowheads="1"/>
          </p:cNvSpPr>
          <p:nvPr/>
        </p:nvSpPr>
        <p:spPr bwMode="auto">
          <a:xfrm>
            <a:off x="1847850" y="115889"/>
            <a:ext cx="8496300" cy="646331"/>
          </a:xfrm>
          <a:prstGeom prst="rect">
            <a:avLst/>
          </a:prstGeom>
          <a:noFill/>
          <a:ln w="9525">
            <a:noFill/>
            <a:miter lim="800000"/>
            <a:headEnd/>
            <a:tailEnd/>
          </a:ln>
        </p:spPr>
        <p:txBody>
          <a:bodyPr>
            <a:spAutoFit/>
          </a:bodyPr>
          <a:lstStyle/>
          <a:p>
            <a:pPr marL="457200" indent="-457200" algn="ctr">
              <a:lnSpc>
                <a:spcPct val="150000"/>
              </a:lnSpc>
            </a:pPr>
            <a:r>
              <a:rPr lang="it-IT" sz="2400"/>
              <a:t>2. Eddy covariance flux measurements</a:t>
            </a:r>
          </a:p>
        </p:txBody>
      </p:sp>
      <p:pic>
        <p:nvPicPr>
          <p:cNvPr id="7172" name="Picture 4"/>
          <p:cNvPicPr>
            <a:picLocks noChangeAspect="1" noChangeArrowheads="1"/>
          </p:cNvPicPr>
          <p:nvPr/>
        </p:nvPicPr>
        <p:blipFill>
          <a:blip r:embed="rId2" cstate="print"/>
          <a:srcRect l="13126" t="6720" r="13376" b="13481"/>
          <a:stretch>
            <a:fillRect/>
          </a:stretch>
        </p:blipFill>
        <p:spPr bwMode="auto">
          <a:xfrm>
            <a:off x="5514975" y="908051"/>
            <a:ext cx="4902200" cy="3325813"/>
          </a:xfrm>
          <a:prstGeom prst="rect">
            <a:avLst/>
          </a:prstGeom>
          <a:noFill/>
          <a:ln w="9525">
            <a:noFill/>
            <a:miter lim="800000"/>
            <a:headEnd/>
            <a:tailEnd/>
          </a:ln>
        </p:spPr>
      </p:pic>
      <p:sp>
        <p:nvSpPr>
          <p:cNvPr id="7173" name="Rettangolo 7"/>
          <p:cNvSpPr>
            <a:spLocks noChangeArrowheads="1"/>
          </p:cNvSpPr>
          <p:nvPr/>
        </p:nvSpPr>
        <p:spPr bwMode="auto">
          <a:xfrm>
            <a:off x="1774825" y="4581525"/>
            <a:ext cx="4465638" cy="1646238"/>
          </a:xfrm>
          <a:prstGeom prst="rect">
            <a:avLst/>
          </a:prstGeom>
          <a:noFill/>
          <a:ln w="9525">
            <a:solidFill>
              <a:srgbClr val="FF0000"/>
            </a:solidFill>
            <a:miter lim="800000"/>
            <a:headEnd/>
            <a:tailEnd/>
          </a:ln>
        </p:spPr>
        <p:txBody>
          <a:bodyPr>
            <a:spAutoFit/>
          </a:bodyPr>
          <a:lstStyle/>
          <a:p>
            <a:r>
              <a:rPr lang="it-IT" sz="2000"/>
              <a:t>Measurement periods:</a:t>
            </a:r>
            <a:endParaRPr lang="it-IT" b="1"/>
          </a:p>
          <a:p>
            <a:pPr>
              <a:lnSpc>
                <a:spcPct val="150000"/>
              </a:lnSpc>
              <a:buFont typeface="Arial" charset="0"/>
              <a:buChar char="•"/>
            </a:pPr>
            <a:r>
              <a:rPr lang="it-IT"/>
              <a:t> CO</a:t>
            </a:r>
            <a:r>
              <a:rPr lang="it-IT" baseline="-25000"/>
              <a:t>2</a:t>
            </a:r>
            <a:r>
              <a:rPr lang="it-IT"/>
              <a:t>: Long-term</a:t>
            </a:r>
            <a:r>
              <a:rPr lang="it-IT" b="1"/>
              <a:t>, 2005 – ongoing</a:t>
            </a:r>
          </a:p>
          <a:p>
            <a:pPr>
              <a:lnSpc>
                <a:spcPct val="150000"/>
              </a:lnSpc>
              <a:buFont typeface="Arial" charset="0"/>
              <a:buChar char="•"/>
            </a:pPr>
            <a:r>
              <a:rPr lang="it-IT"/>
              <a:t> CH</a:t>
            </a:r>
            <a:r>
              <a:rPr lang="it-IT" baseline="-25000"/>
              <a:t>4</a:t>
            </a:r>
            <a:r>
              <a:rPr lang="it-IT"/>
              <a:t>: Short-term </a:t>
            </a:r>
            <a:r>
              <a:rPr lang="it-IT" b="1"/>
              <a:t>6 months 2011</a:t>
            </a:r>
          </a:p>
          <a:p>
            <a:pPr>
              <a:lnSpc>
                <a:spcPct val="150000"/>
              </a:lnSpc>
              <a:buFont typeface="Arial" charset="0"/>
              <a:buChar char="•"/>
            </a:pPr>
            <a:r>
              <a:rPr lang="it-IT"/>
              <a:t> PM: Short-term </a:t>
            </a:r>
            <a:r>
              <a:rPr lang="it-IT" b="1"/>
              <a:t>6 months 2011</a:t>
            </a:r>
          </a:p>
        </p:txBody>
      </p:sp>
      <p:sp>
        <p:nvSpPr>
          <p:cNvPr id="7174"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7175" name="Rettangolo 6"/>
          <p:cNvSpPr>
            <a:spLocks noChangeArrowheads="1"/>
          </p:cNvSpPr>
          <p:nvPr/>
        </p:nvSpPr>
        <p:spPr bwMode="auto">
          <a:xfrm>
            <a:off x="1774825" y="2349501"/>
            <a:ext cx="3600450" cy="1800493"/>
          </a:xfrm>
          <a:prstGeom prst="rect">
            <a:avLst/>
          </a:prstGeom>
          <a:noFill/>
          <a:ln w="9525">
            <a:solidFill>
              <a:srgbClr val="FF0000"/>
            </a:solidFill>
            <a:miter lim="800000"/>
            <a:headEnd/>
            <a:tailEnd/>
          </a:ln>
        </p:spPr>
        <p:txBody>
          <a:bodyPr>
            <a:spAutoFit/>
          </a:bodyPr>
          <a:lstStyle/>
          <a:p>
            <a:pPr>
              <a:lnSpc>
                <a:spcPct val="150000"/>
              </a:lnSpc>
            </a:pPr>
            <a:r>
              <a:rPr lang="en-US" sz="2000"/>
              <a:t>Corrections for:</a:t>
            </a:r>
          </a:p>
          <a:p>
            <a:pPr>
              <a:lnSpc>
                <a:spcPct val="150000"/>
              </a:lnSpc>
              <a:buFont typeface="Arial" charset="0"/>
              <a:buChar char="•"/>
            </a:pPr>
            <a:r>
              <a:rPr lang="en-US" i="1"/>
              <a:t> Sensor separation</a:t>
            </a:r>
          </a:p>
          <a:p>
            <a:pPr>
              <a:lnSpc>
                <a:spcPct val="150000"/>
              </a:lnSpc>
              <a:buFont typeface="Arial" charset="0"/>
              <a:buChar char="•"/>
            </a:pPr>
            <a:r>
              <a:rPr lang="en-US" i="1"/>
              <a:t> Spectral loss</a:t>
            </a:r>
          </a:p>
          <a:p>
            <a:pPr>
              <a:lnSpc>
                <a:spcPct val="150000"/>
              </a:lnSpc>
              <a:buFont typeface="Arial" charset="0"/>
              <a:buChar char="•"/>
            </a:pPr>
            <a:r>
              <a:rPr lang="en-US" i="1"/>
              <a:t> Storage (1-point)</a:t>
            </a:r>
          </a:p>
        </p:txBody>
      </p:sp>
      <p:pic>
        <p:nvPicPr>
          <p:cNvPr id="8" name="Picture 2"/>
          <p:cNvPicPr>
            <a:picLocks noChangeAspect="1" noChangeArrowheads="1"/>
          </p:cNvPicPr>
          <p:nvPr/>
        </p:nvPicPr>
        <p:blipFill>
          <a:blip r:embed="rId3" cstate="print"/>
          <a:srcRect/>
          <a:stretch>
            <a:fillRect/>
          </a:stretch>
        </p:blipFill>
        <p:spPr bwMode="auto">
          <a:xfrm>
            <a:off x="9601200" y="6118226"/>
            <a:ext cx="1066800" cy="739775"/>
          </a:xfrm>
          <a:prstGeom prst="rect">
            <a:avLst/>
          </a:prstGeom>
          <a:noFill/>
          <a:ln w="9525">
            <a:noFill/>
            <a:miter lim="800000"/>
            <a:headEnd/>
            <a:tailEnd/>
          </a:ln>
          <a:effectLst/>
        </p:spPr>
      </p:pic>
    </p:spTree>
    <p:extLst>
      <p:ext uri="{BB962C8B-B14F-4D97-AF65-F5344CB8AC3E}">
        <p14:creationId xmlns:p14="http://schemas.microsoft.com/office/powerpoint/2010/main" xmlns="" val="1716905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Yearly_course_Rome_Firen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8214" y="836613"/>
            <a:ext cx="7915275" cy="5829300"/>
          </a:xfrm>
          <a:prstGeom prst="rect">
            <a:avLst/>
          </a:prstGeom>
          <a:noFill/>
          <a:extLst>
            <a:ext uri="{909E8E84-426E-40DD-AFC4-6F175D3DCCD1}">
              <a14:hiddenFill xmlns:a14="http://schemas.microsoft.com/office/drawing/2010/main" xmlns="">
                <a:solidFill>
                  <a:srgbClr val="FFFFFF"/>
                </a:solidFill>
              </a14:hiddenFill>
            </a:ext>
          </a:extLst>
        </p:spPr>
      </p:pic>
      <p:sp>
        <p:nvSpPr>
          <p:cNvPr id="34821" name="Rectangle 5"/>
          <p:cNvSpPr>
            <a:spLocks noChangeArrowheads="1"/>
          </p:cNvSpPr>
          <p:nvPr/>
        </p:nvSpPr>
        <p:spPr bwMode="auto">
          <a:xfrm>
            <a:off x="1703388" y="188914"/>
            <a:ext cx="6934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it-IT" altLang="it-IT" sz="2000"/>
              <a:t>Andamento annuale delle emissioni a Firenze e Roma</a:t>
            </a:r>
          </a:p>
        </p:txBody>
      </p:sp>
    </p:spTree>
    <p:extLst>
      <p:ext uri="{BB962C8B-B14F-4D97-AF65-F5344CB8AC3E}">
        <p14:creationId xmlns:p14="http://schemas.microsoft.com/office/powerpoint/2010/main" xmlns="" val="2970339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l="8923" t="9241" r="46458" b="37315"/>
          <a:stretch>
            <a:fillRect/>
          </a:stretch>
        </p:blipFill>
        <p:spPr bwMode="auto">
          <a:xfrm>
            <a:off x="3143251" y="1196976"/>
            <a:ext cx="6119813" cy="4581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80" name="Rectangle 4"/>
          <p:cNvSpPr>
            <a:spLocks noChangeArrowheads="1"/>
          </p:cNvSpPr>
          <p:nvPr/>
        </p:nvSpPr>
        <p:spPr bwMode="auto">
          <a:xfrm>
            <a:off x="1703388" y="188914"/>
            <a:ext cx="77771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it-IT" altLang="it-IT" sz="2000"/>
              <a:t>Andamento delle emissioni durante la settimana (Firenze, 2006) </a:t>
            </a:r>
          </a:p>
        </p:txBody>
      </p:sp>
    </p:spTree>
    <p:extLst>
      <p:ext uri="{BB962C8B-B14F-4D97-AF65-F5344CB8AC3E}">
        <p14:creationId xmlns:p14="http://schemas.microsoft.com/office/powerpoint/2010/main" xmlns="" val="4034953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p:cNvSpPr>
            <a:spLocks noGrp="1"/>
          </p:cNvSpPr>
          <p:nvPr>
            <p:ph type="title"/>
          </p:nvPr>
        </p:nvSpPr>
        <p:spPr>
          <a:xfrm>
            <a:off x="1992313" y="274639"/>
            <a:ext cx="8229600" cy="777875"/>
          </a:xfrm>
        </p:spPr>
        <p:txBody>
          <a:bodyPr/>
          <a:lstStyle/>
          <a:p>
            <a:r>
              <a:rPr lang="it-IT" sz="2800" err="1"/>
              <a:t>Results</a:t>
            </a:r>
            <a:r>
              <a:rPr lang="it-IT" sz="2800"/>
              <a:t>: </a:t>
            </a:r>
            <a:r>
              <a:rPr lang="it-IT" sz="2800" err="1"/>
              <a:t>long-term</a:t>
            </a:r>
            <a:r>
              <a:rPr lang="it-IT" sz="2800"/>
              <a:t> CO</a:t>
            </a:r>
            <a:r>
              <a:rPr lang="it-IT" sz="2800" baseline="-25000"/>
              <a:t>2</a:t>
            </a:r>
            <a:r>
              <a:rPr lang="it-IT" sz="2800"/>
              <a:t> </a:t>
            </a:r>
            <a:r>
              <a:rPr lang="it-IT" sz="2800" err="1"/>
              <a:t>fluxes</a:t>
            </a:r>
            <a:endParaRPr lang="it-IT" sz="2800"/>
          </a:p>
        </p:txBody>
      </p:sp>
      <p:pic>
        <p:nvPicPr>
          <p:cNvPr id="9219" name="Picture 3"/>
          <p:cNvPicPr>
            <a:picLocks noChangeAspect="1" noChangeArrowheads="1"/>
          </p:cNvPicPr>
          <p:nvPr/>
        </p:nvPicPr>
        <p:blipFill>
          <a:blip r:embed="rId2" cstate="print"/>
          <a:srcRect/>
          <a:stretch>
            <a:fillRect/>
          </a:stretch>
        </p:blipFill>
        <p:spPr bwMode="auto">
          <a:xfrm>
            <a:off x="1703388" y="1125539"/>
            <a:ext cx="5184700" cy="3467475"/>
          </a:xfrm>
          <a:prstGeom prst="rect">
            <a:avLst/>
          </a:prstGeom>
          <a:noFill/>
          <a:ln w="9525">
            <a:noFill/>
            <a:miter lim="800000"/>
            <a:headEnd/>
            <a:tailEnd/>
          </a:ln>
        </p:spPr>
      </p:pic>
      <p:sp>
        <p:nvSpPr>
          <p:cNvPr id="9220"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9221" name="Rettangolo 6"/>
          <p:cNvSpPr>
            <a:spLocks noChangeArrowheads="1"/>
          </p:cNvSpPr>
          <p:nvPr/>
        </p:nvSpPr>
        <p:spPr bwMode="auto">
          <a:xfrm>
            <a:off x="6816081" y="1628776"/>
            <a:ext cx="3564583" cy="2169825"/>
          </a:xfrm>
          <a:prstGeom prst="rect">
            <a:avLst/>
          </a:prstGeom>
          <a:noFill/>
          <a:ln w="9525">
            <a:noFill/>
            <a:miter lim="800000"/>
            <a:headEnd/>
            <a:tailEnd/>
          </a:ln>
        </p:spPr>
        <p:txBody>
          <a:bodyPr wrap="square">
            <a:spAutoFit/>
          </a:bodyPr>
          <a:lstStyle/>
          <a:p>
            <a:pPr>
              <a:lnSpc>
                <a:spcPct val="150000"/>
              </a:lnSpc>
            </a:pPr>
            <a:r>
              <a:rPr lang="en-US">
                <a:latin typeface="Calibri" pitchFamily="34" charset="0"/>
                <a:ea typeface="Calibri" pitchFamily="34" charset="0"/>
                <a:cs typeface="Times New Roman" pitchFamily="18" charset="0"/>
              </a:rPr>
              <a:t>High seasonality:</a:t>
            </a:r>
          </a:p>
          <a:p>
            <a:pPr>
              <a:lnSpc>
                <a:spcPct val="150000"/>
              </a:lnSpc>
            </a:pPr>
            <a:r>
              <a:rPr lang="en-US" b="1">
                <a:latin typeface="Calibri" pitchFamily="34" charset="0"/>
                <a:ea typeface="Calibri" pitchFamily="34" charset="0"/>
                <a:cs typeface="Times New Roman" pitchFamily="18" charset="0"/>
              </a:rPr>
              <a:t>39%</a:t>
            </a:r>
            <a:r>
              <a:rPr lang="en-US">
                <a:latin typeface="Calibri" pitchFamily="34" charset="0"/>
                <a:ea typeface="Calibri" pitchFamily="34" charset="0"/>
                <a:cs typeface="Times New Roman" pitchFamily="18" charset="0"/>
              </a:rPr>
              <a:t> annual mean in </a:t>
            </a:r>
            <a:r>
              <a:rPr lang="en-US" b="1">
                <a:latin typeface="Calibri" pitchFamily="34" charset="0"/>
                <a:ea typeface="Calibri" pitchFamily="34" charset="0"/>
                <a:cs typeface="Times New Roman" pitchFamily="18" charset="0"/>
              </a:rPr>
              <a:t>summer</a:t>
            </a:r>
          </a:p>
          <a:p>
            <a:pPr>
              <a:lnSpc>
                <a:spcPct val="150000"/>
              </a:lnSpc>
            </a:pPr>
            <a:r>
              <a:rPr lang="en-US" b="1">
                <a:latin typeface="Calibri" pitchFamily="34" charset="0"/>
                <a:ea typeface="Calibri" pitchFamily="34" charset="0"/>
                <a:cs typeface="Times New Roman" pitchFamily="18" charset="0"/>
              </a:rPr>
              <a:t>172%</a:t>
            </a:r>
            <a:r>
              <a:rPr lang="en-US">
                <a:latin typeface="Calibri" pitchFamily="34" charset="0"/>
                <a:ea typeface="Calibri" pitchFamily="34" charset="0"/>
                <a:cs typeface="Times New Roman" pitchFamily="18" charset="0"/>
              </a:rPr>
              <a:t> annual mean in </a:t>
            </a:r>
            <a:r>
              <a:rPr lang="en-US" b="1">
                <a:latin typeface="Calibri" pitchFamily="34" charset="0"/>
                <a:ea typeface="Calibri" pitchFamily="34" charset="0"/>
                <a:cs typeface="Times New Roman" pitchFamily="18" charset="0"/>
              </a:rPr>
              <a:t>winter</a:t>
            </a:r>
          </a:p>
          <a:p>
            <a:pPr>
              <a:lnSpc>
                <a:spcPct val="150000"/>
              </a:lnSpc>
            </a:pPr>
            <a:endParaRPr lang="en-US" b="1">
              <a:latin typeface="Calibri" pitchFamily="34" charset="0"/>
              <a:ea typeface="Calibri" pitchFamily="34" charset="0"/>
              <a:cs typeface="Times New Roman" pitchFamily="18" charset="0"/>
            </a:endParaRPr>
          </a:p>
          <a:p>
            <a:pPr>
              <a:lnSpc>
                <a:spcPct val="150000"/>
              </a:lnSpc>
            </a:pPr>
            <a:r>
              <a:rPr lang="en-US">
                <a:latin typeface="Calibri" pitchFamily="34" charset="0"/>
                <a:ea typeface="Calibri" pitchFamily="34" charset="0"/>
                <a:cs typeface="Times New Roman" pitchFamily="18" charset="0"/>
              </a:rPr>
              <a:t>˜ small inter-annual var. 2005-2012</a:t>
            </a:r>
          </a:p>
        </p:txBody>
      </p:sp>
      <p:grpSp>
        <p:nvGrpSpPr>
          <p:cNvPr id="16" name="Gruppo 15"/>
          <p:cNvGrpSpPr/>
          <p:nvPr/>
        </p:nvGrpSpPr>
        <p:grpSpPr>
          <a:xfrm>
            <a:off x="6456041" y="3989966"/>
            <a:ext cx="4014297" cy="2414134"/>
            <a:chOff x="4932040" y="3989966"/>
            <a:chExt cx="4014297" cy="2414134"/>
          </a:xfrm>
        </p:grpSpPr>
        <p:pic>
          <p:nvPicPr>
            <p:cNvPr id="9223" name="Picture 7"/>
            <p:cNvPicPr>
              <a:picLocks noChangeAspect="1" noChangeArrowheads="1"/>
            </p:cNvPicPr>
            <p:nvPr/>
          </p:nvPicPr>
          <p:blipFill>
            <a:blip r:embed="rId3" cstate="print"/>
            <a:srcRect/>
            <a:stretch>
              <a:fillRect/>
            </a:stretch>
          </p:blipFill>
          <p:spPr bwMode="auto">
            <a:xfrm>
              <a:off x="4932040" y="3989966"/>
              <a:ext cx="4014297" cy="2414134"/>
            </a:xfrm>
            <a:prstGeom prst="rect">
              <a:avLst/>
            </a:prstGeom>
            <a:noFill/>
            <a:ln w="9525">
              <a:noFill/>
              <a:miter lim="800000"/>
              <a:headEnd/>
              <a:tailEnd/>
            </a:ln>
            <a:effectLst/>
          </p:spPr>
        </p:pic>
        <p:cxnSp>
          <p:nvCxnSpPr>
            <p:cNvPr id="9" name="Connettore 1 8"/>
            <p:cNvCxnSpPr/>
            <p:nvPr/>
          </p:nvCxnSpPr>
          <p:spPr>
            <a:xfrm>
              <a:off x="6732240" y="5517232"/>
              <a:ext cx="187220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5796136" y="4437112"/>
              <a:ext cx="1944216" cy="144016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0070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110914" y="795314"/>
            <a:ext cx="10344966" cy="3477875"/>
          </a:xfrm>
          <a:prstGeom prst="rect">
            <a:avLst/>
          </a:prstGeom>
          <a:noFill/>
        </p:spPr>
        <p:txBody>
          <a:bodyPr wrap="square" rtlCol="0">
            <a:spAutoFit/>
          </a:bodyPr>
          <a:lstStyle/>
          <a:p>
            <a:pPr algn="ctr"/>
            <a:r>
              <a:rPr lang="it-IT" sz="4000"/>
              <a:t>Urban Climate</a:t>
            </a:r>
          </a:p>
          <a:p>
            <a:endParaRPr lang="it-IT"/>
          </a:p>
          <a:p>
            <a:endParaRPr lang="it-IT" sz="2400"/>
          </a:p>
          <a:p>
            <a:pPr marL="342900" indent="-342900">
              <a:buAutoNum type="arabicPeriod"/>
            </a:pPr>
            <a:r>
              <a:rPr lang="it-IT" sz="2400"/>
              <a:t>Anthropogenic fluxes, GHG emissions </a:t>
            </a:r>
            <a:r>
              <a:rPr lang="it-IT" sz="2400">
                <a:sym typeface="Wingdings" panose="05000000000000000000" pitchFamily="2" charset="2"/>
              </a:rPr>
              <a:t> Measurement with micrometeorology</a:t>
            </a:r>
            <a:endParaRPr lang="it-IT" sz="2400"/>
          </a:p>
          <a:p>
            <a:pPr marL="342900" indent="-342900">
              <a:buAutoNum type="arabicPeriod"/>
            </a:pPr>
            <a:endParaRPr lang="it-IT" sz="2400"/>
          </a:p>
          <a:p>
            <a:pPr marL="342900" indent="-342900">
              <a:buAutoNum type="arabicPeriod"/>
            </a:pPr>
            <a:r>
              <a:rPr lang="it-IT" sz="2400"/>
              <a:t>Atmosphere biosphere coupling </a:t>
            </a:r>
            <a:r>
              <a:rPr lang="it-IT" sz="2400">
                <a:sym typeface="Wingdings" panose="05000000000000000000" pitchFamily="2" charset="2"/>
              </a:rPr>
              <a:t> </a:t>
            </a:r>
            <a:r>
              <a:rPr lang="it-IT" sz="2400"/>
              <a:t>Modelling tools</a:t>
            </a:r>
          </a:p>
          <a:p>
            <a:pPr marL="342900" indent="-342900">
              <a:buAutoNum type="arabicPeriod"/>
            </a:pPr>
            <a:endParaRPr lang="it-IT" sz="2400"/>
          </a:p>
          <a:p>
            <a:pPr marL="342900" indent="-342900">
              <a:buAutoNum type="arabicPeriod"/>
            </a:pPr>
            <a:r>
              <a:rPr lang="it-IT" sz="2400"/>
              <a:t>Urban Heat Islands (UHI)</a:t>
            </a:r>
          </a:p>
          <a:p>
            <a:pPr marL="342900" indent="-342900">
              <a:buAutoNum type="arabicPeriod"/>
            </a:pPr>
            <a:endParaRPr lang="it-IT"/>
          </a:p>
        </p:txBody>
      </p:sp>
    </p:spTree>
    <p:extLst>
      <p:ext uri="{BB962C8B-B14F-4D97-AF65-F5344CB8AC3E}">
        <p14:creationId xmlns:p14="http://schemas.microsoft.com/office/powerpoint/2010/main" xmlns="" val="2428027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919288" y="1412875"/>
            <a:ext cx="5334000" cy="4000500"/>
          </a:xfrm>
          <a:prstGeom prst="rect">
            <a:avLst/>
          </a:prstGeom>
          <a:noFill/>
          <a:ln w="9525">
            <a:noFill/>
            <a:miter lim="800000"/>
            <a:headEnd/>
            <a:tailEnd/>
          </a:ln>
        </p:spPr>
      </p:pic>
      <p:sp>
        <p:nvSpPr>
          <p:cNvPr id="10243" name="Titolo 1"/>
          <p:cNvSpPr>
            <a:spLocks noGrp="1"/>
          </p:cNvSpPr>
          <p:nvPr>
            <p:ph type="title"/>
          </p:nvPr>
        </p:nvSpPr>
        <p:spPr>
          <a:xfrm>
            <a:off x="1981200" y="274639"/>
            <a:ext cx="8229600" cy="777875"/>
          </a:xfrm>
        </p:spPr>
        <p:txBody>
          <a:bodyPr/>
          <a:lstStyle/>
          <a:p>
            <a:r>
              <a:rPr lang="it-IT" sz="2800"/>
              <a:t>Winter-spring transition [CO</a:t>
            </a:r>
            <a:r>
              <a:rPr lang="it-IT" sz="2800" baseline="-25000"/>
              <a:t>2</a:t>
            </a:r>
            <a:r>
              <a:rPr lang="it-IT" sz="2800"/>
              <a:t> &amp; CH</a:t>
            </a:r>
            <a:r>
              <a:rPr lang="it-IT" sz="2800" baseline="-25000"/>
              <a:t>4 </a:t>
            </a:r>
            <a:r>
              <a:rPr lang="it-IT" sz="2800"/>
              <a:t>fluxes]</a:t>
            </a:r>
          </a:p>
        </p:txBody>
      </p:sp>
      <p:sp>
        <p:nvSpPr>
          <p:cNvPr id="10244" name="Rettangolo 5"/>
          <p:cNvSpPr>
            <a:spLocks noChangeArrowheads="1"/>
          </p:cNvSpPr>
          <p:nvPr/>
        </p:nvSpPr>
        <p:spPr bwMode="auto">
          <a:xfrm>
            <a:off x="7391400" y="2708275"/>
            <a:ext cx="3276600" cy="1200150"/>
          </a:xfrm>
          <a:prstGeom prst="rect">
            <a:avLst/>
          </a:prstGeom>
          <a:noFill/>
          <a:ln w="9525">
            <a:noFill/>
            <a:miter lim="800000"/>
            <a:headEnd/>
            <a:tailEnd/>
          </a:ln>
        </p:spPr>
        <p:txBody>
          <a:bodyPr>
            <a:spAutoFit/>
          </a:bodyPr>
          <a:lstStyle/>
          <a:p>
            <a:pPr>
              <a:lnSpc>
                <a:spcPct val="150000"/>
              </a:lnSpc>
              <a:buFont typeface="Arial" charset="0"/>
              <a:buChar char="•"/>
            </a:pPr>
            <a:r>
              <a:rPr lang="en-US">
                <a:latin typeface="Calibri" pitchFamily="34" charset="0"/>
                <a:ea typeface="Calibri" pitchFamily="34" charset="0"/>
                <a:cs typeface="Times New Roman" pitchFamily="18" charset="0"/>
              </a:rPr>
              <a:t> </a:t>
            </a:r>
            <a:r>
              <a:rPr lang="en-US" b="1">
                <a:latin typeface="Calibri" pitchFamily="34" charset="0"/>
                <a:ea typeface="Calibri" pitchFamily="34" charset="0"/>
                <a:cs typeface="Times New Roman" pitchFamily="18" charset="0"/>
              </a:rPr>
              <a:t>65 %</a:t>
            </a:r>
            <a:r>
              <a:rPr lang="en-US">
                <a:latin typeface="Calibri" pitchFamily="34" charset="0"/>
                <a:ea typeface="Calibri" pitchFamily="34" charset="0"/>
                <a:cs typeface="Times New Roman" pitchFamily="18" charset="0"/>
              </a:rPr>
              <a:t> reduction for </a:t>
            </a:r>
            <a:r>
              <a:rPr lang="en-US" b="1">
                <a:latin typeface="Calibri" pitchFamily="34" charset="0"/>
                <a:ea typeface="Calibri" pitchFamily="34" charset="0"/>
                <a:cs typeface="Times New Roman" pitchFamily="18" charset="0"/>
              </a:rPr>
              <a:t>CO</a:t>
            </a:r>
            <a:r>
              <a:rPr lang="en-US" b="1" baseline="-25000">
                <a:latin typeface="Calibri" pitchFamily="34" charset="0"/>
                <a:ea typeface="Calibri" pitchFamily="34" charset="0"/>
                <a:cs typeface="Times New Roman" pitchFamily="18" charset="0"/>
              </a:rPr>
              <a:t>2</a:t>
            </a:r>
          </a:p>
          <a:p>
            <a:pPr>
              <a:lnSpc>
                <a:spcPct val="150000"/>
              </a:lnSpc>
              <a:buFont typeface="Arial" charset="0"/>
              <a:buChar char="•"/>
            </a:pPr>
            <a:r>
              <a:rPr lang="en-US">
                <a:latin typeface="Calibri" pitchFamily="34" charset="0"/>
                <a:ea typeface="Calibri" pitchFamily="34" charset="0"/>
                <a:cs typeface="Times New Roman" pitchFamily="18" charset="0"/>
              </a:rPr>
              <a:t> </a:t>
            </a:r>
            <a:r>
              <a:rPr lang="en-US" b="1">
                <a:latin typeface="Calibri" pitchFamily="34" charset="0"/>
                <a:ea typeface="Calibri" pitchFamily="34" charset="0"/>
                <a:cs typeface="Times New Roman" pitchFamily="18" charset="0"/>
              </a:rPr>
              <a:t>No</a:t>
            </a:r>
            <a:r>
              <a:rPr lang="en-US">
                <a:latin typeface="Calibri" pitchFamily="34" charset="0"/>
                <a:ea typeface="Calibri" pitchFamily="34" charset="0"/>
                <a:cs typeface="Times New Roman" pitchFamily="18" charset="0"/>
              </a:rPr>
              <a:t> significant reduction for </a:t>
            </a:r>
            <a:r>
              <a:rPr lang="en-US" b="1">
                <a:latin typeface="Calibri" pitchFamily="34" charset="0"/>
                <a:ea typeface="Calibri" pitchFamily="34" charset="0"/>
                <a:cs typeface="Times New Roman" pitchFamily="18" charset="0"/>
              </a:rPr>
              <a:t>CH</a:t>
            </a:r>
            <a:r>
              <a:rPr lang="en-US" b="1" baseline="-25000">
                <a:latin typeface="Calibri" pitchFamily="34" charset="0"/>
                <a:ea typeface="Calibri" pitchFamily="34" charset="0"/>
                <a:cs typeface="Times New Roman" pitchFamily="18" charset="0"/>
              </a:rPr>
              <a:t>4</a:t>
            </a:r>
          </a:p>
          <a:p>
            <a:pPr>
              <a:buFontTx/>
              <a:buChar char="-"/>
            </a:pPr>
            <a:endParaRPr lang="it-IT">
              <a:ea typeface="Calibri" pitchFamily="34" charset="0"/>
              <a:cs typeface="Times New Roman" pitchFamily="18" charset="0"/>
            </a:endParaRPr>
          </a:p>
        </p:txBody>
      </p:sp>
      <p:sp>
        <p:nvSpPr>
          <p:cNvPr id="10245"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pic>
        <p:nvPicPr>
          <p:cNvPr id="6" name="Picture 2"/>
          <p:cNvPicPr>
            <a:picLocks noChangeAspect="1" noChangeArrowheads="1"/>
          </p:cNvPicPr>
          <p:nvPr/>
        </p:nvPicPr>
        <p:blipFill>
          <a:blip r:embed="rId3" cstate="print"/>
          <a:srcRect/>
          <a:stretch>
            <a:fillRect/>
          </a:stretch>
        </p:blipFill>
        <p:spPr bwMode="auto">
          <a:xfrm>
            <a:off x="9601200" y="6118226"/>
            <a:ext cx="1066800" cy="739775"/>
          </a:xfrm>
          <a:prstGeom prst="rect">
            <a:avLst/>
          </a:prstGeom>
          <a:noFill/>
          <a:ln w="9525">
            <a:noFill/>
            <a:miter lim="800000"/>
            <a:headEnd/>
            <a:tailEnd/>
          </a:ln>
          <a:effectLst/>
        </p:spPr>
      </p:pic>
    </p:spTree>
    <p:extLst>
      <p:ext uri="{BB962C8B-B14F-4D97-AF65-F5344CB8AC3E}">
        <p14:creationId xmlns:p14="http://schemas.microsoft.com/office/powerpoint/2010/main" xmlns="" val="3396909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279576" y="980729"/>
            <a:ext cx="3912584" cy="5099015"/>
          </a:xfrm>
          <a:prstGeom prst="rect">
            <a:avLst/>
          </a:prstGeom>
          <a:noFill/>
          <a:ln w="9525">
            <a:noFill/>
            <a:miter lim="800000"/>
            <a:headEnd/>
            <a:tailEnd/>
          </a:ln>
        </p:spPr>
      </p:pic>
      <p:sp>
        <p:nvSpPr>
          <p:cNvPr id="11267" name="Rettangolo 3"/>
          <p:cNvSpPr>
            <a:spLocks noChangeArrowheads="1"/>
          </p:cNvSpPr>
          <p:nvPr/>
        </p:nvSpPr>
        <p:spPr bwMode="auto">
          <a:xfrm>
            <a:off x="2424113" y="188641"/>
            <a:ext cx="7848600" cy="646331"/>
          </a:xfrm>
          <a:prstGeom prst="rect">
            <a:avLst/>
          </a:prstGeom>
          <a:noFill/>
          <a:ln w="9525">
            <a:noFill/>
            <a:miter lim="800000"/>
            <a:headEnd/>
            <a:tailEnd/>
          </a:ln>
        </p:spPr>
        <p:txBody>
          <a:bodyPr>
            <a:spAutoFit/>
          </a:bodyPr>
          <a:lstStyle/>
          <a:p>
            <a:pPr marL="457200" indent="-457200" algn="ctr">
              <a:lnSpc>
                <a:spcPct val="150000"/>
              </a:lnSpc>
            </a:pPr>
            <a:r>
              <a:rPr lang="it-IT" sz="2400"/>
              <a:t> </a:t>
            </a:r>
            <a:r>
              <a:rPr lang="it-IT" sz="2400" err="1"/>
              <a:t>Hourly</a:t>
            </a:r>
            <a:r>
              <a:rPr lang="it-IT" sz="2400"/>
              <a:t> </a:t>
            </a:r>
            <a:r>
              <a:rPr lang="it-IT" sz="2400" err="1"/>
              <a:t>fluxes</a:t>
            </a:r>
            <a:r>
              <a:rPr lang="it-IT" sz="2400"/>
              <a:t> </a:t>
            </a:r>
            <a:r>
              <a:rPr lang="it-IT" sz="2400" err="1"/>
              <a:t>of</a:t>
            </a:r>
            <a:r>
              <a:rPr lang="it-IT" sz="2400"/>
              <a:t> CO</a:t>
            </a:r>
            <a:r>
              <a:rPr lang="it-IT" sz="2400" baseline="-25000"/>
              <a:t>2</a:t>
            </a:r>
            <a:r>
              <a:rPr lang="it-IT" sz="2400"/>
              <a:t>, CH</a:t>
            </a:r>
            <a:r>
              <a:rPr lang="it-IT" sz="2400" baseline="-25000"/>
              <a:t>4</a:t>
            </a:r>
            <a:r>
              <a:rPr lang="it-IT" sz="2400"/>
              <a:t>, PM 2.5</a:t>
            </a:r>
          </a:p>
        </p:txBody>
      </p:sp>
      <p:pic>
        <p:nvPicPr>
          <p:cNvPr id="11270" name="Picture 7"/>
          <p:cNvPicPr>
            <a:picLocks noChangeAspect="1" noChangeArrowheads="1"/>
          </p:cNvPicPr>
          <p:nvPr/>
        </p:nvPicPr>
        <p:blipFill>
          <a:blip r:embed="rId3" cstate="print"/>
          <a:srcRect/>
          <a:stretch>
            <a:fillRect/>
          </a:stretch>
        </p:blipFill>
        <p:spPr bwMode="auto">
          <a:xfrm>
            <a:off x="6342708" y="1412875"/>
            <a:ext cx="3641725" cy="2463800"/>
          </a:xfrm>
          <a:prstGeom prst="rect">
            <a:avLst/>
          </a:prstGeom>
          <a:noFill/>
          <a:ln w="9525">
            <a:noFill/>
            <a:miter lim="800000"/>
            <a:headEnd/>
            <a:tailEnd/>
          </a:ln>
        </p:spPr>
      </p:pic>
      <p:sp>
        <p:nvSpPr>
          <p:cNvPr id="11271"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11272" name="CasellaDiTesto 6"/>
          <p:cNvSpPr txBox="1">
            <a:spLocks noChangeArrowheads="1"/>
          </p:cNvSpPr>
          <p:nvPr/>
        </p:nvSpPr>
        <p:spPr bwMode="auto">
          <a:xfrm>
            <a:off x="6240463" y="4149726"/>
            <a:ext cx="4032250" cy="1061829"/>
          </a:xfrm>
          <a:prstGeom prst="rect">
            <a:avLst/>
          </a:prstGeom>
          <a:noFill/>
          <a:ln w="9525">
            <a:noFill/>
            <a:miter lim="800000"/>
            <a:headEnd/>
            <a:tailEnd/>
          </a:ln>
        </p:spPr>
        <p:txBody>
          <a:bodyPr>
            <a:spAutoFit/>
          </a:bodyPr>
          <a:lstStyle/>
          <a:p>
            <a:pPr>
              <a:lnSpc>
                <a:spcPct val="150000"/>
              </a:lnSpc>
              <a:buFont typeface="Arial" charset="0"/>
              <a:buChar char="•"/>
            </a:pPr>
            <a:r>
              <a:rPr lang="it-IT" sz="1400" i="1"/>
              <a:t> </a:t>
            </a:r>
            <a:r>
              <a:rPr lang="it-IT" sz="1400" i="1" err="1"/>
              <a:t>Double</a:t>
            </a:r>
            <a:r>
              <a:rPr lang="it-IT" sz="1400" i="1"/>
              <a:t> </a:t>
            </a:r>
            <a:r>
              <a:rPr lang="it-IT" sz="1400" i="1" err="1"/>
              <a:t>peak</a:t>
            </a:r>
            <a:r>
              <a:rPr lang="it-IT" sz="1400" i="1"/>
              <a:t> </a:t>
            </a:r>
            <a:r>
              <a:rPr lang="it-IT" sz="1400" i="1" err="1"/>
              <a:t>present</a:t>
            </a:r>
            <a:r>
              <a:rPr lang="it-IT" sz="1400" i="1"/>
              <a:t> in </a:t>
            </a:r>
            <a:r>
              <a:rPr lang="it-IT" sz="1400" i="1" err="1"/>
              <a:t>all</a:t>
            </a:r>
            <a:r>
              <a:rPr lang="it-IT" sz="1400" i="1"/>
              <a:t> </a:t>
            </a:r>
            <a:r>
              <a:rPr lang="it-IT" sz="1400" i="1" err="1"/>
              <a:t>fluxes</a:t>
            </a:r>
            <a:endParaRPr lang="it-IT" sz="1400" i="1"/>
          </a:p>
          <a:p>
            <a:pPr>
              <a:lnSpc>
                <a:spcPct val="150000"/>
              </a:lnSpc>
              <a:buFont typeface="Arial" charset="0"/>
              <a:buChar char="•"/>
            </a:pPr>
            <a:r>
              <a:rPr lang="it-IT" sz="1400" i="1"/>
              <a:t> High </a:t>
            </a:r>
            <a:r>
              <a:rPr lang="it-IT" sz="1400" i="1" err="1"/>
              <a:t>nocturnal</a:t>
            </a:r>
            <a:r>
              <a:rPr lang="it-IT" sz="1400" i="1"/>
              <a:t> CH4 </a:t>
            </a:r>
            <a:r>
              <a:rPr lang="it-IT" sz="1400" i="1" err="1"/>
              <a:t>fluxes</a:t>
            </a:r>
            <a:endParaRPr lang="it-IT" sz="1400" i="1"/>
          </a:p>
          <a:p>
            <a:pPr>
              <a:lnSpc>
                <a:spcPct val="150000"/>
              </a:lnSpc>
              <a:buFont typeface="Arial" charset="0"/>
              <a:buChar char="•"/>
            </a:pPr>
            <a:r>
              <a:rPr lang="it-IT" sz="1400" i="1"/>
              <a:t> </a:t>
            </a:r>
            <a:r>
              <a:rPr lang="it-IT" sz="1400" i="1" err="1"/>
              <a:t>Peaks</a:t>
            </a:r>
            <a:r>
              <a:rPr lang="it-IT" sz="1400" i="1"/>
              <a:t> are </a:t>
            </a:r>
            <a:r>
              <a:rPr lang="it-IT" sz="1400" i="1" err="1"/>
              <a:t>time</a:t>
            </a:r>
            <a:r>
              <a:rPr lang="it-IT" sz="1400" i="1"/>
              <a:t> </a:t>
            </a:r>
            <a:r>
              <a:rPr lang="it-IT" sz="1400" i="1" err="1"/>
              <a:t>shifted</a:t>
            </a:r>
            <a:r>
              <a:rPr lang="it-IT" sz="1400" i="1"/>
              <a:t> </a:t>
            </a:r>
            <a:r>
              <a:rPr lang="it-IT" sz="1400" i="1" err="1"/>
              <a:t>for</a:t>
            </a:r>
            <a:r>
              <a:rPr lang="it-IT" sz="1400" i="1"/>
              <a:t> PM </a:t>
            </a:r>
            <a:r>
              <a:rPr lang="it-IT" sz="1400" i="1" err="1"/>
              <a:t>fluxes</a:t>
            </a:r>
            <a:endParaRPr lang="it-IT" sz="1400" i="1"/>
          </a:p>
        </p:txBody>
      </p:sp>
      <p:cxnSp>
        <p:nvCxnSpPr>
          <p:cNvPr id="10" name="Connettore 1 9"/>
          <p:cNvCxnSpPr/>
          <p:nvPr/>
        </p:nvCxnSpPr>
        <p:spPr>
          <a:xfrm>
            <a:off x="2063626" y="4797152"/>
            <a:ext cx="381635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4" cstate="print"/>
          <a:srcRect/>
          <a:stretch>
            <a:fillRect/>
          </a:stretch>
        </p:blipFill>
        <p:spPr bwMode="auto">
          <a:xfrm>
            <a:off x="9601200" y="6118226"/>
            <a:ext cx="1066800" cy="739775"/>
          </a:xfrm>
          <a:prstGeom prst="rect">
            <a:avLst/>
          </a:prstGeom>
          <a:noFill/>
          <a:ln w="9525">
            <a:noFill/>
            <a:miter lim="800000"/>
            <a:headEnd/>
            <a:tailEnd/>
          </a:ln>
          <a:effectLst/>
        </p:spPr>
      </p:pic>
      <p:sp>
        <p:nvSpPr>
          <p:cNvPr id="9" name="CasellaDiTesto 8"/>
          <p:cNvSpPr txBox="1"/>
          <p:nvPr/>
        </p:nvSpPr>
        <p:spPr>
          <a:xfrm>
            <a:off x="9264352" y="1124744"/>
            <a:ext cx="1080120" cy="369332"/>
          </a:xfrm>
          <a:prstGeom prst="rect">
            <a:avLst/>
          </a:prstGeom>
          <a:noFill/>
        </p:spPr>
        <p:txBody>
          <a:bodyPr wrap="square" rtlCol="0">
            <a:spAutoFit/>
          </a:bodyPr>
          <a:lstStyle/>
          <a:p>
            <a:r>
              <a:rPr lang="it-IT"/>
              <a:t>PM 2.5</a:t>
            </a:r>
          </a:p>
        </p:txBody>
      </p:sp>
      <p:sp>
        <p:nvSpPr>
          <p:cNvPr id="12" name="CasellaDiTesto 11"/>
          <p:cNvSpPr txBox="1"/>
          <p:nvPr/>
        </p:nvSpPr>
        <p:spPr>
          <a:xfrm>
            <a:off x="1559496" y="2060848"/>
            <a:ext cx="1080120" cy="369332"/>
          </a:xfrm>
          <a:prstGeom prst="rect">
            <a:avLst/>
          </a:prstGeom>
          <a:noFill/>
        </p:spPr>
        <p:txBody>
          <a:bodyPr wrap="square" rtlCol="0">
            <a:spAutoFit/>
          </a:bodyPr>
          <a:lstStyle/>
          <a:p>
            <a:r>
              <a:rPr lang="it-IT"/>
              <a:t>CO</a:t>
            </a:r>
            <a:r>
              <a:rPr lang="it-IT" baseline="-25000"/>
              <a:t>2</a:t>
            </a:r>
          </a:p>
        </p:txBody>
      </p:sp>
      <p:sp>
        <p:nvSpPr>
          <p:cNvPr id="13" name="CasellaDiTesto 12"/>
          <p:cNvSpPr txBox="1"/>
          <p:nvPr/>
        </p:nvSpPr>
        <p:spPr>
          <a:xfrm>
            <a:off x="1559496" y="4437112"/>
            <a:ext cx="1080120" cy="369332"/>
          </a:xfrm>
          <a:prstGeom prst="rect">
            <a:avLst/>
          </a:prstGeom>
          <a:noFill/>
        </p:spPr>
        <p:txBody>
          <a:bodyPr wrap="square" rtlCol="0">
            <a:spAutoFit/>
          </a:bodyPr>
          <a:lstStyle/>
          <a:p>
            <a:r>
              <a:rPr lang="it-IT"/>
              <a:t>CH</a:t>
            </a:r>
            <a:r>
              <a:rPr lang="it-IT" baseline="-25000"/>
              <a:t>4</a:t>
            </a:r>
          </a:p>
        </p:txBody>
      </p:sp>
    </p:spTree>
    <p:extLst>
      <p:ext uri="{BB962C8B-B14F-4D97-AF65-F5344CB8AC3E}">
        <p14:creationId xmlns:p14="http://schemas.microsoft.com/office/powerpoint/2010/main" xmlns="" val="265891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p:cNvPicPr>
            <a:picLocks noChangeAspect="1" noChangeArrowheads="1"/>
          </p:cNvPicPr>
          <p:nvPr/>
        </p:nvPicPr>
        <p:blipFill>
          <a:blip r:embed="rId2" cstate="print"/>
          <a:srcRect/>
          <a:stretch>
            <a:fillRect/>
          </a:stretch>
        </p:blipFill>
        <p:spPr bwMode="auto">
          <a:xfrm>
            <a:off x="2424114" y="1125539"/>
            <a:ext cx="3221037" cy="2416175"/>
          </a:xfrm>
          <a:prstGeom prst="rect">
            <a:avLst/>
          </a:prstGeom>
          <a:noFill/>
          <a:ln w="9525">
            <a:noFill/>
            <a:miter lim="800000"/>
            <a:headEnd/>
            <a:tailEnd/>
          </a:ln>
        </p:spPr>
      </p:pic>
      <p:pic>
        <p:nvPicPr>
          <p:cNvPr id="12292" name="Picture 5"/>
          <p:cNvPicPr>
            <a:picLocks noChangeAspect="1" noChangeArrowheads="1"/>
          </p:cNvPicPr>
          <p:nvPr/>
        </p:nvPicPr>
        <p:blipFill>
          <a:blip r:embed="rId3" cstate="print"/>
          <a:srcRect/>
          <a:stretch>
            <a:fillRect/>
          </a:stretch>
        </p:blipFill>
        <p:spPr bwMode="auto">
          <a:xfrm>
            <a:off x="2279650" y="3500438"/>
            <a:ext cx="3384550" cy="2538412"/>
          </a:xfrm>
          <a:prstGeom prst="rect">
            <a:avLst/>
          </a:prstGeom>
          <a:noFill/>
          <a:ln w="9525">
            <a:noFill/>
            <a:miter lim="800000"/>
            <a:headEnd/>
            <a:tailEnd/>
          </a:ln>
        </p:spPr>
      </p:pic>
      <p:pic>
        <p:nvPicPr>
          <p:cNvPr id="12293" name="Picture 7"/>
          <p:cNvPicPr>
            <a:picLocks noChangeAspect="1" noChangeArrowheads="1"/>
          </p:cNvPicPr>
          <p:nvPr/>
        </p:nvPicPr>
        <p:blipFill>
          <a:blip r:embed="rId4" cstate="print"/>
          <a:srcRect/>
          <a:stretch>
            <a:fillRect/>
          </a:stretch>
        </p:blipFill>
        <p:spPr bwMode="auto">
          <a:xfrm>
            <a:off x="5951538" y="1268413"/>
            <a:ext cx="3168650" cy="2017712"/>
          </a:xfrm>
          <a:prstGeom prst="rect">
            <a:avLst/>
          </a:prstGeom>
          <a:noFill/>
          <a:ln w="9525">
            <a:noFill/>
            <a:miter lim="800000"/>
            <a:headEnd/>
            <a:tailEnd/>
          </a:ln>
        </p:spPr>
      </p:pic>
      <p:sp>
        <p:nvSpPr>
          <p:cNvPr id="12294"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12297" name="CasellaDiTesto 7"/>
          <p:cNvSpPr txBox="1">
            <a:spLocks noChangeArrowheads="1"/>
          </p:cNvSpPr>
          <p:nvPr/>
        </p:nvSpPr>
        <p:spPr bwMode="auto">
          <a:xfrm>
            <a:off x="7751764" y="1268414"/>
            <a:ext cx="1476375" cy="307975"/>
          </a:xfrm>
          <a:prstGeom prst="rect">
            <a:avLst/>
          </a:prstGeom>
          <a:noFill/>
          <a:ln w="9525">
            <a:noFill/>
            <a:miter lim="800000"/>
            <a:headEnd/>
            <a:tailEnd/>
          </a:ln>
        </p:spPr>
        <p:txBody>
          <a:bodyPr>
            <a:spAutoFit/>
          </a:bodyPr>
          <a:lstStyle/>
          <a:p>
            <a:r>
              <a:rPr lang="it-IT" sz="1400"/>
              <a:t>-39% week-end</a:t>
            </a:r>
          </a:p>
        </p:txBody>
      </p:sp>
      <p:sp>
        <p:nvSpPr>
          <p:cNvPr id="12298" name="CasellaDiTesto 7"/>
          <p:cNvSpPr txBox="1">
            <a:spLocks noChangeArrowheads="1"/>
          </p:cNvSpPr>
          <p:nvPr/>
        </p:nvSpPr>
        <p:spPr bwMode="auto">
          <a:xfrm>
            <a:off x="2927350" y="4724401"/>
            <a:ext cx="2305050" cy="307975"/>
          </a:xfrm>
          <a:prstGeom prst="rect">
            <a:avLst/>
          </a:prstGeom>
          <a:noFill/>
          <a:ln w="9525">
            <a:noFill/>
            <a:miter lim="800000"/>
            <a:headEnd/>
            <a:tailEnd/>
          </a:ln>
        </p:spPr>
        <p:txBody>
          <a:bodyPr>
            <a:spAutoFit/>
          </a:bodyPr>
          <a:lstStyle/>
          <a:p>
            <a:r>
              <a:rPr lang="it-IT" sz="1400"/>
              <a:t>No week-end decrease</a:t>
            </a:r>
          </a:p>
        </p:txBody>
      </p:sp>
      <p:sp>
        <p:nvSpPr>
          <p:cNvPr id="12299" name="CasellaDiTesto 7"/>
          <p:cNvSpPr txBox="1">
            <a:spLocks noChangeArrowheads="1"/>
          </p:cNvSpPr>
          <p:nvPr/>
        </p:nvSpPr>
        <p:spPr bwMode="auto">
          <a:xfrm>
            <a:off x="2782888" y="2924176"/>
            <a:ext cx="2449512" cy="307975"/>
          </a:xfrm>
          <a:prstGeom prst="rect">
            <a:avLst/>
          </a:prstGeom>
          <a:noFill/>
          <a:ln w="9525">
            <a:noFill/>
            <a:miter lim="800000"/>
            <a:headEnd/>
            <a:tailEnd/>
          </a:ln>
        </p:spPr>
        <p:txBody>
          <a:bodyPr>
            <a:spAutoFit/>
          </a:bodyPr>
          <a:lstStyle/>
          <a:p>
            <a:r>
              <a:rPr lang="it-IT" sz="1400"/>
              <a:t>-15% to -37% week-end</a:t>
            </a:r>
          </a:p>
        </p:txBody>
      </p:sp>
      <p:pic>
        <p:nvPicPr>
          <p:cNvPr id="12" name="Picture 2"/>
          <p:cNvPicPr>
            <a:picLocks noChangeAspect="1" noChangeArrowheads="1"/>
          </p:cNvPicPr>
          <p:nvPr/>
        </p:nvPicPr>
        <p:blipFill>
          <a:blip r:embed="rId5" cstate="print"/>
          <a:srcRect/>
          <a:stretch>
            <a:fillRect/>
          </a:stretch>
        </p:blipFill>
        <p:spPr bwMode="auto">
          <a:xfrm>
            <a:off x="9601200" y="6118226"/>
            <a:ext cx="1066800" cy="739775"/>
          </a:xfrm>
          <a:prstGeom prst="rect">
            <a:avLst/>
          </a:prstGeom>
          <a:noFill/>
          <a:ln w="9525">
            <a:noFill/>
            <a:miter lim="800000"/>
            <a:headEnd/>
            <a:tailEnd/>
          </a:ln>
          <a:effectLst/>
        </p:spPr>
      </p:pic>
      <p:sp>
        <p:nvSpPr>
          <p:cNvPr id="14" name="Rettangolo 3"/>
          <p:cNvSpPr>
            <a:spLocks noChangeArrowheads="1"/>
          </p:cNvSpPr>
          <p:nvPr/>
        </p:nvSpPr>
        <p:spPr bwMode="auto">
          <a:xfrm>
            <a:off x="2424113" y="188914"/>
            <a:ext cx="7848600" cy="646331"/>
          </a:xfrm>
          <a:prstGeom prst="rect">
            <a:avLst/>
          </a:prstGeom>
          <a:noFill/>
          <a:ln w="9525">
            <a:noFill/>
            <a:miter lim="800000"/>
            <a:headEnd/>
            <a:tailEnd/>
          </a:ln>
        </p:spPr>
        <p:txBody>
          <a:bodyPr>
            <a:spAutoFit/>
          </a:bodyPr>
          <a:lstStyle/>
          <a:p>
            <a:pPr marL="457200" indent="-457200" algn="ctr">
              <a:lnSpc>
                <a:spcPct val="150000"/>
              </a:lnSpc>
            </a:pPr>
            <a:r>
              <a:rPr lang="it-IT" sz="2400"/>
              <a:t> ‘</a:t>
            </a:r>
            <a:r>
              <a:rPr lang="it-IT" sz="2400" err="1"/>
              <a:t>Day</a:t>
            </a:r>
            <a:r>
              <a:rPr lang="it-IT" sz="2400"/>
              <a:t> </a:t>
            </a:r>
            <a:r>
              <a:rPr lang="it-IT" sz="2400" err="1"/>
              <a:t>of</a:t>
            </a:r>
            <a:r>
              <a:rPr lang="it-IT" sz="2400"/>
              <a:t> week’ </a:t>
            </a:r>
            <a:r>
              <a:rPr lang="it-IT" sz="2400" err="1"/>
              <a:t>fluxes</a:t>
            </a:r>
            <a:r>
              <a:rPr lang="it-IT" sz="2400"/>
              <a:t> </a:t>
            </a:r>
            <a:r>
              <a:rPr lang="it-IT" sz="2400" err="1"/>
              <a:t>of</a:t>
            </a:r>
            <a:r>
              <a:rPr lang="it-IT" sz="2400"/>
              <a:t> CO</a:t>
            </a:r>
            <a:r>
              <a:rPr lang="it-IT" sz="2400" baseline="-25000"/>
              <a:t>2</a:t>
            </a:r>
            <a:r>
              <a:rPr lang="it-IT" sz="2400"/>
              <a:t>, CH</a:t>
            </a:r>
            <a:r>
              <a:rPr lang="it-IT" sz="2400" baseline="-25000"/>
              <a:t>4</a:t>
            </a:r>
            <a:r>
              <a:rPr lang="it-IT" sz="2400"/>
              <a:t>, PM 2.5</a:t>
            </a:r>
          </a:p>
        </p:txBody>
      </p:sp>
      <p:sp>
        <p:nvSpPr>
          <p:cNvPr id="15" name="CasellaDiTesto 14"/>
          <p:cNvSpPr txBox="1"/>
          <p:nvPr/>
        </p:nvSpPr>
        <p:spPr>
          <a:xfrm>
            <a:off x="9264352" y="1484784"/>
            <a:ext cx="1080120" cy="369332"/>
          </a:xfrm>
          <a:prstGeom prst="rect">
            <a:avLst/>
          </a:prstGeom>
          <a:noFill/>
        </p:spPr>
        <p:txBody>
          <a:bodyPr wrap="square" rtlCol="0">
            <a:spAutoFit/>
          </a:bodyPr>
          <a:lstStyle/>
          <a:p>
            <a:r>
              <a:rPr lang="it-IT"/>
              <a:t>PM 2.5</a:t>
            </a:r>
          </a:p>
        </p:txBody>
      </p:sp>
      <p:grpSp>
        <p:nvGrpSpPr>
          <p:cNvPr id="19" name="Gruppo 18"/>
          <p:cNvGrpSpPr/>
          <p:nvPr/>
        </p:nvGrpSpPr>
        <p:grpSpPr>
          <a:xfrm>
            <a:off x="5951538" y="3716338"/>
            <a:ext cx="4392934" cy="2081212"/>
            <a:chOff x="4427538" y="3716338"/>
            <a:chExt cx="4392934" cy="2081212"/>
          </a:xfrm>
        </p:grpSpPr>
        <p:pic>
          <p:nvPicPr>
            <p:cNvPr id="12295" name="Picture 8"/>
            <p:cNvPicPr>
              <a:picLocks noChangeAspect="1" noChangeArrowheads="1"/>
            </p:cNvPicPr>
            <p:nvPr/>
          </p:nvPicPr>
          <p:blipFill>
            <a:blip r:embed="rId6" cstate="print"/>
            <a:srcRect/>
            <a:stretch>
              <a:fillRect/>
            </a:stretch>
          </p:blipFill>
          <p:spPr bwMode="auto">
            <a:xfrm>
              <a:off x="4427538" y="3716338"/>
              <a:ext cx="3168650" cy="2081212"/>
            </a:xfrm>
            <a:prstGeom prst="rect">
              <a:avLst/>
            </a:prstGeom>
            <a:noFill/>
            <a:ln w="9525">
              <a:noFill/>
              <a:miter lim="800000"/>
              <a:headEnd/>
              <a:tailEnd/>
            </a:ln>
          </p:spPr>
        </p:pic>
        <p:sp>
          <p:nvSpPr>
            <p:cNvPr id="12296" name="CasellaDiTesto 7"/>
            <p:cNvSpPr txBox="1">
              <a:spLocks noChangeArrowheads="1"/>
            </p:cNvSpPr>
            <p:nvPr/>
          </p:nvSpPr>
          <p:spPr bwMode="auto">
            <a:xfrm>
              <a:off x="6227763" y="3716338"/>
              <a:ext cx="1476375" cy="307975"/>
            </a:xfrm>
            <a:prstGeom prst="rect">
              <a:avLst/>
            </a:prstGeom>
            <a:noFill/>
            <a:ln w="9525">
              <a:noFill/>
              <a:miter lim="800000"/>
              <a:headEnd/>
              <a:tailEnd/>
            </a:ln>
          </p:spPr>
          <p:txBody>
            <a:bodyPr>
              <a:spAutoFit/>
            </a:bodyPr>
            <a:lstStyle/>
            <a:p>
              <a:r>
                <a:rPr lang="it-IT" sz="1400"/>
                <a:t>-32% week-end</a:t>
              </a:r>
            </a:p>
          </p:txBody>
        </p:sp>
        <p:sp>
          <p:nvSpPr>
            <p:cNvPr id="16" name="CasellaDiTesto 15"/>
            <p:cNvSpPr txBox="1"/>
            <p:nvPr/>
          </p:nvSpPr>
          <p:spPr>
            <a:xfrm>
              <a:off x="7740352" y="3923764"/>
              <a:ext cx="1080120" cy="369332"/>
            </a:xfrm>
            <a:prstGeom prst="rect">
              <a:avLst/>
            </a:prstGeom>
            <a:noFill/>
          </p:spPr>
          <p:txBody>
            <a:bodyPr wrap="square" rtlCol="0">
              <a:spAutoFit/>
            </a:bodyPr>
            <a:lstStyle/>
            <a:p>
              <a:r>
                <a:rPr lang="it-IT" err="1"/>
                <a:t>cars</a:t>
              </a:r>
              <a:endParaRPr lang="it-IT"/>
            </a:p>
          </p:txBody>
        </p:sp>
      </p:grpSp>
      <p:sp>
        <p:nvSpPr>
          <p:cNvPr id="17" name="CasellaDiTesto 16"/>
          <p:cNvSpPr txBox="1"/>
          <p:nvPr/>
        </p:nvSpPr>
        <p:spPr>
          <a:xfrm>
            <a:off x="1703512" y="2060848"/>
            <a:ext cx="1080120" cy="369332"/>
          </a:xfrm>
          <a:prstGeom prst="rect">
            <a:avLst/>
          </a:prstGeom>
          <a:noFill/>
        </p:spPr>
        <p:txBody>
          <a:bodyPr wrap="square" rtlCol="0">
            <a:spAutoFit/>
          </a:bodyPr>
          <a:lstStyle/>
          <a:p>
            <a:r>
              <a:rPr lang="it-IT"/>
              <a:t>CO</a:t>
            </a:r>
            <a:r>
              <a:rPr lang="it-IT" baseline="-25000"/>
              <a:t>2</a:t>
            </a:r>
          </a:p>
        </p:txBody>
      </p:sp>
      <p:sp>
        <p:nvSpPr>
          <p:cNvPr id="18" name="CasellaDiTesto 17"/>
          <p:cNvSpPr txBox="1"/>
          <p:nvPr/>
        </p:nvSpPr>
        <p:spPr>
          <a:xfrm>
            <a:off x="1631504" y="4437112"/>
            <a:ext cx="1080120" cy="369332"/>
          </a:xfrm>
          <a:prstGeom prst="rect">
            <a:avLst/>
          </a:prstGeom>
          <a:noFill/>
        </p:spPr>
        <p:txBody>
          <a:bodyPr wrap="square" rtlCol="0">
            <a:spAutoFit/>
          </a:bodyPr>
          <a:lstStyle/>
          <a:p>
            <a:r>
              <a:rPr lang="it-IT"/>
              <a:t>CH</a:t>
            </a:r>
            <a:r>
              <a:rPr lang="it-IT" baseline="-25000"/>
              <a:t>4</a:t>
            </a:r>
          </a:p>
        </p:txBody>
      </p:sp>
      <p:sp>
        <p:nvSpPr>
          <p:cNvPr id="20" name="Ovale 19"/>
          <p:cNvSpPr/>
          <p:nvPr/>
        </p:nvSpPr>
        <p:spPr>
          <a:xfrm>
            <a:off x="4583832" y="1844824"/>
            <a:ext cx="504056" cy="1224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8256240" y="1988840"/>
            <a:ext cx="792088"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4655840" y="3789040"/>
            <a:ext cx="504056"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75436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13316" name="CasellaDiTesto 5"/>
          <p:cNvSpPr txBox="1">
            <a:spLocks noChangeArrowheads="1"/>
          </p:cNvSpPr>
          <p:nvPr/>
        </p:nvSpPr>
        <p:spPr bwMode="auto">
          <a:xfrm>
            <a:off x="3216276" y="1700213"/>
            <a:ext cx="2447925" cy="647700"/>
          </a:xfrm>
          <a:prstGeom prst="rect">
            <a:avLst/>
          </a:prstGeom>
          <a:noFill/>
          <a:ln w="9525">
            <a:noFill/>
            <a:miter lim="800000"/>
            <a:headEnd/>
            <a:tailEnd/>
          </a:ln>
        </p:spPr>
        <p:txBody>
          <a:bodyPr>
            <a:spAutoFit/>
          </a:bodyPr>
          <a:lstStyle/>
          <a:p>
            <a:r>
              <a:rPr lang="it-IT"/>
              <a:t>Road </a:t>
            </a:r>
            <a:r>
              <a:rPr lang="it-IT" err="1"/>
              <a:t>traffic</a:t>
            </a:r>
            <a:endParaRPr lang="it-IT"/>
          </a:p>
          <a:p>
            <a:r>
              <a:rPr lang="it-IT" err="1"/>
              <a:t>Domestic</a:t>
            </a:r>
            <a:r>
              <a:rPr lang="it-IT"/>
              <a:t> </a:t>
            </a:r>
            <a:r>
              <a:rPr lang="it-IT" err="1"/>
              <a:t>heating</a:t>
            </a:r>
            <a:endParaRPr lang="it-IT"/>
          </a:p>
        </p:txBody>
      </p:sp>
      <p:sp>
        <p:nvSpPr>
          <p:cNvPr id="13317" name="CasellaDiTesto 6"/>
          <p:cNvSpPr txBox="1">
            <a:spLocks noChangeArrowheads="1"/>
          </p:cNvSpPr>
          <p:nvPr/>
        </p:nvSpPr>
        <p:spPr bwMode="auto">
          <a:xfrm>
            <a:off x="1919289" y="1052514"/>
            <a:ext cx="2808287" cy="369887"/>
          </a:xfrm>
          <a:prstGeom prst="rect">
            <a:avLst/>
          </a:prstGeom>
          <a:noFill/>
          <a:ln w="9525">
            <a:noFill/>
            <a:miter lim="800000"/>
            <a:headEnd/>
            <a:tailEnd/>
          </a:ln>
        </p:spPr>
        <p:txBody>
          <a:bodyPr>
            <a:spAutoFit/>
          </a:bodyPr>
          <a:lstStyle/>
          <a:p>
            <a:r>
              <a:rPr lang="it-IT" u="sng"/>
              <a:t>Flux source partition:</a:t>
            </a:r>
          </a:p>
        </p:txBody>
      </p:sp>
      <p:sp>
        <p:nvSpPr>
          <p:cNvPr id="13318" name="Rettangolo 7"/>
          <p:cNvSpPr>
            <a:spLocks noChangeArrowheads="1"/>
          </p:cNvSpPr>
          <p:nvPr/>
        </p:nvSpPr>
        <p:spPr bwMode="auto">
          <a:xfrm>
            <a:off x="1992313" y="1844675"/>
            <a:ext cx="536878" cy="369332"/>
          </a:xfrm>
          <a:prstGeom prst="rect">
            <a:avLst/>
          </a:prstGeom>
          <a:noFill/>
          <a:ln w="9525">
            <a:noFill/>
            <a:miter lim="800000"/>
            <a:headEnd/>
            <a:tailEnd/>
          </a:ln>
        </p:spPr>
        <p:txBody>
          <a:bodyPr wrap="none">
            <a:spAutoFit/>
          </a:bodyPr>
          <a:lstStyle/>
          <a:p>
            <a:r>
              <a:rPr lang="it-IT"/>
              <a:t>CO</a:t>
            </a:r>
            <a:r>
              <a:rPr lang="it-IT" baseline="-25000"/>
              <a:t>2</a:t>
            </a:r>
          </a:p>
        </p:txBody>
      </p:sp>
      <p:sp>
        <p:nvSpPr>
          <p:cNvPr id="13321" name="Rettangolo 10"/>
          <p:cNvSpPr>
            <a:spLocks noChangeArrowheads="1"/>
          </p:cNvSpPr>
          <p:nvPr/>
        </p:nvSpPr>
        <p:spPr bwMode="auto">
          <a:xfrm>
            <a:off x="2855640" y="44625"/>
            <a:ext cx="5419432" cy="646331"/>
          </a:xfrm>
          <a:prstGeom prst="rect">
            <a:avLst/>
          </a:prstGeom>
          <a:noFill/>
          <a:ln w="9525">
            <a:noFill/>
            <a:miter lim="800000"/>
            <a:headEnd/>
            <a:tailEnd/>
          </a:ln>
        </p:spPr>
        <p:txBody>
          <a:bodyPr wrap="none">
            <a:spAutoFit/>
          </a:bodyPr>
          <a:lstStyle/>
          <a:p>
            <a:pPr marL="457200" indent="-457200">
              <a:lnSpc>
                <a:spcPct val="150000"/>
              </a:lnSpc>
            </a:pPr>
            <a:r>
              <a:rPr lang="it-IT" sz="2400" err="1"/>
              <a:t>Anthropogenic</a:t>
            </a:r>
            <a:r>
              <a:rPr lang="it-IT" sz="2400"/>
              <a:t> </a:t>
            </a:r>
            <a:r>
              <a:rPr lang="it-IT" sz="2400" err="1"/>
              <a:t>drivers</a:t>
            </a:r>
            <a:r>
              <a:rPr lang="it-IT" sz="2400"/>
              <a:t> </a:t>
            </a:r>
            <a:r>
              <a:rPr lang="it-IT" sz="2400" err="1"/>
              <a:t>of</a:t>
            </a:r>
            <a:r>
              <a:rPr lang="it-IT" sz="2400"/>
              <a:t> CO</a:t>
            </a:r>
            <a:r>
              <a:rPr lang="it-IT" sz="2400" baseline="-25000"/>
              <a:t>2</a:t>
            </a:r>
            <a:r>
              <a:rPr lang="it-IT" sz="2400"/>
              <a:t> &amp; CH</a:t>
            </a:r>
            <a:r>
              <a:rPr lang="it-IT" sz="2400" baseline="-25000"/>
              <a:t>4</a:t>
            </a:r>
            <a:r>
              <a:rPr lang="it-IT" sz="2400"/>
              <a:t> </a:t>
            </a:r>
            <a:r>
              <a:rPr lang="it-IT" sz="2400" err="1"/>
              <a:t>fluxes</a:t>
            </a:r>
            <a:endParaRPr lang="it-IT" sz="2400"/>
          </a:p>
        </p:txBody>
      </p:sp>
      <p:pic>
        <p:nvPicPr>
          <p:cNvPr id="10" name="Picture 2"/>
          <p:cNvPicPr>
            <a:picLocks noChangeAspect="1" noChangeArrowheads="1"/>
          </p:cNvPicPr>
          <p:nvPr/>
        </p:nvPicPr>
        <p:blipFill>
          <a:blip r:embed="rId2" cstate="print"/>
          <a:srcRect/>
          <a:stretch>
            <a:fillRect/>
          </a:stretch>
        </p:blipFill>
        <p:spPr bwMode="auto">
          <a:xfrm>
            <a:off x="9601200" y="6118226"/>
            <a:ext cx="1066800" cy="739775"/>
          </a:xfrm>
          <a:prstGeom prst="rect">
            <a:avLst/>
          </a:prstGeom>
          <a:noFill/>
          <a:ln w="9525">
            <a:noFill/>
            <a:miter lim="800000"/>
            <a:headEnd/>
            <a:tailEnd/>
          </a:ln>
          <a:effectLst/>
        </p:spPr>
      </p:pic>
      <p:cxnSp>
        <p:nvCxnSpPr>
          <p:cNvPr id="12" name="Connettore 2 11"/>
          <p:cNvCxnSpPr/>
          <p:nvPr/>
        </p:nvCxnSpPr>
        <p:spPr>
          <a:xfrm flipH="1">
            <a:off x="2711625" y="1916833"/>
            <a:ext cx="504651" cy="367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flipV="1">
            <a:off x="2783633" y="2060849"/>
            <a:ext cx="504057" cy="720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5"/>
          <p:cNvSpPr txBox="1">
            <a:spLocks noChangeArrowheads="1"/>
          </p:cNvSpPr>
          <p:nvPr/>
        </p:nvSpPr>
        <p:spPr bwMode="auto">
          <a:xfrm>
            <a:off x="1775520" y="3068960"/>
            <a:ext cx="3960440" cy="1477328"/>
          </a:xfrm>
          <a:prstGeom prst="rect">
            <a:avLst/>
          </a:prstGeom>
          <a:noFill/>
          <a:ln w="9525">
            <a:noFill/>
            <a:miter lim="800000"/>
            <a:headEnd/>
            <a:tailEnd/>
          </a:ln>
        </p:spPr>
        <p:txBody>
          <a:bodyPr wrap="square">
            <a:spAutoFit/>
          </a:bodyPr>
          <a:lstStyle/>
          <a:p>
            <a:r>
              <a:rPr lang="it-IT" err="1"/>
              <a:t>Partition</a:t>
            </a:r>
            <a:r>
              <a:rPr lang="it-IT"/>
              <a:t> </a:t>
            </a:r>
            <a:r>
              <a:rPr lang="it-IT" err="1"/>
              <a:t>factors</a:t>
            </a:r>
            <a:r>
              <a:rPr lang="it-IT"/>
              <a:t> </a:t>
            </a:r>
            <a:r>
              <a:rPr lang="it-IT" err="1"/>
              <a:t>derived</a:t>
            </a:r>
            <a:r>
              <a:rPr lang="it-IT"/>
              <a:t> </a:t>
            </a:r>
            <a:r>
              <a:rPr lang="it-IT" err="1"/>
              <a:t>from</a:t>
            </a:r>
            <a:r>
              <a:rPr lang="it-IT"/>
              <a:t> </a:t>
            </a:r>
            <a:r>
              <a:rPr lang="it-IT" err="1"/>
              <a:t>emission</a:t>
            </a:r>
            <a:r>
              <a:rPr lang="it-IT"/>
              <a:t> </a:t>
            </a:r>
            <a:r>
              <a:rPr lang="it-IT" err="1"/>
              <a:t>factors</a:t>
            </a:r>
            <a:r>
              <a:rPr lang="it-IT"/>
              <a:t> and </a:t>
            </a:r>
            <a:r>
              <a:rPr lang="it-IT" err="1"/>
              <a:t>inventorial</a:t>
            </a:r>
            <a:r>
              <a:rPr lang="it-IT"/>
              <a:t> (</a:t>
            </a:r>
            <a:r>
              <a:rPr lang="it-IT" err="1"/>
              <a:t>normalized</a:t>
            </a:r>
            <a:r>
              <a:rPr lang="it-IT"/>
              <a:t>) </a:t>
            </a:r>
            <a:r>
              <a:rPr lang="it-IT" err="1"/>
              <a:t>proxies</a:t>
            </a:r>
            <a:r>
              <a:rPr lang="it-IT"/>
              <a:t> (</a:t>
            </a:r>
            <a:r>
              <a:rPr lang="it-IT" u="sng"/>
              <a:t>road </a:t>
            </a:r>
            <a:r>
              <a:rPr lang="it-IT" u="sng" err="1"/>
              <a:t>traffic</a:t>
            </a:r>
            <a:r>
              <a:rPr lang="it-IT" u="sng"/>
              <a:t> </a:t>
            </a:r>
            <a:r>
              <a:rPr lang="it-IT" u="sng" err="1"/>
              <a:t>amounts</a:t>
            </a:r>
            <a:r>
              <a:rPr lang="it-IT"/>
              <a:t> &amp; </a:t>
            </a:r>
            <a:r>
              <a:rPr lang="it-IT" u="sng"/>
              <a:t>gas network </a:t>
            </a:r>
            <a:r>
              <a:rPr lang="it-IT" u="sng" err="1"/>
              <a:t>flow-rates</a:t>
            </a:r>
            <a:r>
              <a:rPr lang="it-IT"/>
              <a:t>) </a:t>
            </a:r>
            <a:r>
              <a:rPr lang="it-IT" err="1"/>
              <a:t>trough</a:t>
            </a:r>
            <a:r>
              <a:rPr lang="it-IT"/>
              <a:t> </a:t>
            </a:r>
            <a:r>
              <a:rPr lang="it-IT" err="1"/>
              <a:t>multi-regressive</a:t>
            </a:r>
            <a:r>
              <a:rPr lang="it-IT"/>
              <a:t> </a:t>
            </a:r>
            <a:r>
              <a:rPr lang="it-IT" err="1"/>
              <a:t>approach</a:t>
            </a:r>
            <a:r>
              <a:rPr lang="it-IT"/>
              <a:t>.</a:t>
            </a:r>
          </a:p>
        </p:txBody>
      </p:sp>
      <p:grpSp>
        <p:nvGrpSpPr>
          <p:cNvPr id="15" name="Gruppo 14"/>
          <p:cNvGrpSpPr/>
          <p:nvPr/>
        </p:nvGrpSpPr>
        <p:grpSpPr>
          <a:xfrm>
            <a:off x="2783632" y="764705"/>
            <a:ext cx="7128792" cy="5482977"/>
            <a:chOff x="1259632" y="764704"/>
            <a:chExt cx="7128792" cy="5482977"/>
          </a:xfrm>
        </p:grpSpPr>
        <p:grpSp>
          <p:nvGrpSpPr>
            <p:cNvPr id="14" name="Gruppo 13"/>
            <p:cNvGrpSpPr/>
            <p:nvPr/>
          </p:nvGrpSpPr>
          <p:grpSpPr>
            <a:xfrm>
              <a:off x="1259632" y="764704"/>
              <a:ext cx="7128792" cy="5482977"/>
              <a:chOff x="1259632" y="764704"/>
              <a:chExt cx="7128792" cy="5482977"/>
            </a:xfrm>
          </p:grpSpPr>
          <p:pic>
            <p:nvPicPr>
              <p:cNvPr id="13314" name="Picture 2"/>
              <p:cNvPicPr>
                <a:picLocks noChangeAspect="1" noChangeArrowheads="1"/>
              </p:cNvPicPr>
              <p:nvPr/>
            </p:nvPicPr>
            <p:blipFill>
              <a:blip r:embed="rId3" cstate="print"/>
              <a:srcRect l="7895" t="13889" r="7895" b="11115"/>
              <a:stretch>
                <a:fillRect/>
              </a:stretch>
            </p:blipFill>
            <p:spPr bwMode="auto">
              <a:xfrm>
                <a:off x="4283968" y="764704"/>
                <a:ext cx="4104456" cy="5482977"/>
              </a:xfrm>
              <a:prstGeom prst="rect">
                <a:avLst/>
              </a:prstGeom>
              <a:noFill/>
              <a:ln w="9525">
                <a:noFill/>
                <a:miter lim="800000"/>
                <a:headEnd/>
                <a:tailEnd/>
              </a:ln>
            </p:spPr>
          </p:pic>
          <p:sp>
            <p:nvSpPr>
              <p:cNvPr id="26" name="CasellaDiTesto 5"/>
              <p:cNvSpPr txBox="1">
                <a:spLocks noChangeArrowheads="1"/>
              </p:cNvSpPr>
              <p:nvPr/>
            </p:nvSpPr>
            <p:spPr bwMode="auto">
              <a:xfrm>
                <a:off x="1259632" y="5085184"/>
                <a:ext cx="2808312" cy="646331"/>
              </a:xfrm>
              <a:prstGeom prst="rect">
                <a:avLst/>
              </a:prstGeom>
              <a:noFill/>
              <a:ln w="9525">
                <a:noFill/>
                <a:miter lim="800000"/>
                <a:headEnd/>
                <a:tailEnd/>
              </a:ln>
            </p:spPr>
            <p:txBody>
              <a:bodyPr wrap="square">
                <a:spAutoFit/>
              </a:bodyPr>
              <a:lstStyle/>
              <a:p>
                <a:r>
                  <a:rPr lang="it-IT"/>
                  <a:t>Road </a:t>
                </a:r>
                <a:r>
                  <a:rPr lang="it-IT" err="1"/>
                  <a:t>traffic</a:t>
                </a:r>
                <a:r>
                  <a:rPr lang="it-IT"/>
                  <a:t> </a:t>
                </a:r>
                <a:r>
                  <a:rPr lang="it-IT">
                    <a:sym typeface="Wingdings" pitchFamily="2" charset="2"/>
                  </a:rPr>
                  <a:t> 32%</a:t>
                </a:r>
                <a:endParaRPr lang="it-IT"/>
              </a:p>
              <a:p>
                <a:r>
                  <a:rPr lang="it-IT" err="1"/>
                  <a:t>Domestic</a:t>
                </a:r>
                <a:r>
                  <a:rPr lang="it-IT"/>
                  <a:t> </a:t>
                </a:r>
                <a:r>
                  <a:rPr lang="it-IT" err="1"/>
                  <a:t>heating</a:t>
                </a:r>
                <a:r>
                  <a:rPr lang="it-IT"/>
                  <a:t> </a:t>
                </a:r>
                <a:r>
                  <a:rPr lang="it-IT">
                    <a:sym typeface="Wingdings" pitchFamily="2" charset="2"/>
                  </a:rPr>
                  <a:t> 68%</a:t>
                </a:r>
                <a:endParaRPr lang="it-IT"/>
              </a:p>
            </p:txBody>
          </p:sp>
        </p:grpSp>
        <p:sp>
          <p:nvSpPr>
            <p:cNvPr id="24" name="CasellaDiTesto 23"/>
            <p:cNvSpPr txBox="1"/>
            <p:nvPr/>
          </p:nvSpPr>
          <p:spPr>
            <a:xfrm>
              <a:off x="7092280" y="5949280"/>
              <a:ext cx="1296144" cy="261610"/>
            </a:xfrm>
            <a:prstGeom prst="rect">
              <a:avLst/>
            </a:prstGeom>
            <a:noFill/>
          </p:spPr>
          <p:txBody>
            <a:bodyPr wrap="square" rtlCol="0">
              <a:spAutoFit/>
            </a:bodyPr>
            <a:lstStyle/>
            <a:p>
              <a:r>
                <a:rPr lang="it-IT" sz="1100" i="1"/>
                <a:t>(</a:t>
              </a:r>
              <a:r>
                <a:rPr lang="it-IT" sz="1100" i="1" err="1"/>
                <a:t>Gioli</a:t>
              </a:r>
              <a:r>
                <a:rPr lang="it-IT" sz="1100" i="1"/>
                <a:t> </a:t>
              </a:r>
              <a:r>
                <a:rPr lang="it-IT" sz="1100" i="1" err="1"/>
                <a:t>et</a:t>
              </a:r>
              <a:r>
                <a:rPr lang="it-IT" sz="1100" i="1"/>
                <a:t> al 2012)</a:t>
              </a:r>
            </a:p>
          </p:txBody>
        </p:sp>
      </p:grpSp>
    </p:spTree>
    <p:extLst>
      <p:ext uri="{BB962C8B-B14F-4D97-AF65-F5344CB8AC3E}">
        <p14:creationId xmlns:p14="http://schemas.microsoft.com/office/powerpoint/2010/main" xmlns="" val="233713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cstate="print"/>
          <a:srcRect t="32899"/>
          <a:stretch>
            <a:fillRect/>
          </a:stretch>
        </p:blipFill>
        <p:spPr bwMode="auto">
          <a:xfrm>
            <a:off x="5519937" y="1268761"/>
            <a:ext cx="4626513" cy="496500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9601200" y="6118226"/>
            <a:ext cx="1066800" cy="739775"/>
          </a:xfrm>
          <a:prstGeom prst="rect">
            <a:avLst/>
          </a:prstGeom>
          <a:noFill/>
          <a:ln w="9525">
            <a:noFill/>
            <a:miter lim="800000"/>
            <a:headEnd/>
            <a:tailEnd/>
          </a:ln>
          <a:effectLst/>
        </p:spPr>
      </p:pic>
      <p:sp>
        <p:nvSpPr>
          <p:cNvPr id="6" name="CasellaDiTesto 6"/>
          <p:cNvSpPr txBox="1">
            <a:spLocks noChangeArrowheads="1"/>
          </p:cNvSpPr>
          <p:nvPr/>
        </p:nvSpPr>
        <p:spPr bwMode="auto">
          <a:xfrm>
            <a:off x="1919289" y="1052514"/>
            <a:ext cx="2808287" cy="369887"/>
          </a:xfrm>
          <a:prstGeom prst="rect">
            <a:avLst/>
          </a:prstGeom>
          <a:noFill/>
          <a:ln w="9525">
            <a:noFill/>
            <a:miter lim="800000"/>
            <a:headEnd/>
            <a:tailEnd/>
          </a:ln>
        </p:spPr>
        <p:txBody>
          <a:bodyPr>
            <a:spAutoFit/>
          </a:bodyPr>
          <a:lstStyle/>
          <a:p>
            <a:r>
              <a:rPr lang="it-IT"/>
              <a:t>Flux source partition</a:t>
            </a:r>
          </a:p>
        </p:txBody>
      </p:sp>
      <p:sp>
        <p:nvSpPr>
          <p:cNvPr id="7" name="Rettangolo 7"/>
          <p:cNvSpPr>
            <a:spLocks noChangeArrowheads="1"/>
          </p:cNvSpPr>
          <p:nvPr/>
        </p:nvSpPr>
        <p:spPr bwMode="auto">
          <a:xfrm>
            <a:off x="2671560" y="2391272"/>
            <a:ext cx="653256" cy="461665"/>
          </a:xfrm>
          <a:prstGeom prst="rect">
            <a:avLst/>
          </a:prstGeom>
          <a:noFill/>
          <a:ln w="9525">
            <a:noFill/>
            <a:miter lim="800000"/>
            <a:headEnd/>
            <a:tailEnd/>
          </a:ln>
        </p:spPr>
        <p:txBody>
          <a:bodyPr wrap="none">
            <a:spAutoFit/>
          </a:bodyPr>
          <a:lstStyle/>
          <a:p>
            <a:r>
              <a:rPr lang="it-IT" sz="2400"/>
              <a:t>CO</a:t>
            </a:r>
            <a:r>
              <a:rPr lang="it-IT" sz="2400" baseline="-25000"/>
              <a:t>2</a:t>
            </a:r>
          </a:p>
        </p:txBody>
      </p:sp>
      <p:sp>
        <p:nvSpPr>
          <p:cNvPr id="8" name="CasellaDiTesto 8"/>
          <p:cNvSpPr txBox="1">
            <a:spLocks noChangeArrowheads="1"/>
          </p:cNvSpPr>
          <p:nvPr/>
        </p:nvSpPr>
        <p:spPr bwMode="auto">
          <a:xfrm>
            <a:off x="3863752" y="5373216"/>
            <a:ext cx="1728192" cy="369332"/>
          </a:xfrm>
          <a:prstGeom prst="rect">
            <a:avLst/>
          </a:prstGeom>
          <a:noFill/>
          <a:ln w="9525">
            <a:noFill/>
            <a:miter lim="800000"/>
            <a:headEnd/>
            <a:tailEnd/>
          </a:ln>
        </p:spPr>
        <p:txBody>
          <a:bodyPr wrap="square">
            <a:spAutoFit/>
          </a:bodyPr>
          <a:lstStyle/>
          <a:p>
            <a:pPr algn="r"/>
            <a:r>
              <a:rPr lang="it-IT"/>
              <a:t>Road traffic</a:t>
            </a:r>
          </a:p>
        </p:txBody>
      </p:sp>
      <p:sp>
        <p:nvSpPr>
          <p:cNvPr id="9" name="Rettangolo 9"/>
          <p:cNvSpPr>
            <a:spLocks noChangeArrowheads="1"/>
          </p:cNvSpPr>
          <p:nvPr/>
        </p:nvSpPr>
        <p:spPr bwMode="auto">
          <a:xfrm>
            <a:off x="2111526" y="4941169"/>
            <a:ext cx="644728" cy="461665"/>
          </a:xfrm>
          <a:prstGeom prst="rect">
            <a:avLst/>
          </a:prstGeom>
          <a:noFill/>
          <a:ln w="9525">
            <a:noFill/>
            <a:miter lim="800000"/>
            <a:headEnd/>
            <a:tailEnd/>
          </a:ln>
        </p:spPr>
        <p:txBody>
          <a:bodyPr wrap="none">
            <a:spAutoFit/>
          </a:bodyPr>
          <a:lstStyle/>
          <a:p>
            <a:r>
              <a:rPr lang="it-IT" sz="2400"/>
              <a:t>CH</a:t>
            </a:r>
            <a:r>
              <a:rPr lang="it-IT" sz="2400" baseline="-25000"/>
              <a:t>4</a:t>
            </a:r>
          </a:p>
        </p:txBody>
      </p:sp>
      <p:cxnSp>
        <p:nvCxnSpPr>
          <p:cNvPr id="14" name="Connettore 2 13"/>
          <p:cNvCxnSpPr>
            <a:stCxn id="19" idx="3"/>
          </p:cNvCxnSpPr>
          <p:nvPr/>
        </p:nvCxnSpPr>
        <p:spPr>
          <a:xfrm>
            <a:off x="5447582" y="4621778"/>
            <a:ext cx="1728539" cy="1033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ttangolo 10"/>
          <p:cNvSpPr>
            <a:spLocks noChangeArrowheads="1"/>
          </p:cNvSpPr>
          <p:nvPr/>
        </p:nvSpPr>
        <p:spPr bwMode="auto">
          <a:xfrm>
            <a:off x="2855640" y="44625"/>
            <a:ext cx="5419432" cy="646331"/>
          </a:xfrm>
          <a:prstGeom prst="rect">
            <a:avLst/>
          </a:prstGeom>
          <a:noFill/>
          <a:ln w="9525">
            <a:noFill/>
            <a:miter lim="800000"/>
            <a:headEnd/>
            <a:tailEnd/>
          </a:ln>
        </p:spPr>
        <p:txBody>
          <a:bodyPr wrap="none">
            <a:spAutoFit/>
          </a:bodyPr>
          <a:lstStyle/>
          <a:p>
            <a:pPr marL="457200" indent="-457200">
              <a:lnSpc>
                <a:spcPct val="150000"/>
              </a:lnSpc>
            </a:pPr>
            <a:r>
              <a:rPr lang="it-IT" sz="2400" err="1"/>
              <a:t>Anthropogenic</a:t>
            </a:r>
            <a:r>
              <a:rPr lang="it-IT" sz="2400"/>
              <a:t> </a:t>
            </a:r>
            <a:r>
              <a:rPr lang="it-IT" sz="2400" err="1"/>
              <a:t>drivers</a:t>
            </a:r>
            <a:r>
              <a:rPr lang="it-IT" sz="2400"/>
              <a:t> </a:t>
            </a:r>
            <a:r>
              <a:rPr lang="it-IT" sz="2400" err="1"/>
              <a:t>of</a:t>
            </a:r>
            <a:r>
              <a:rPr lang="it-IT" sz="2400"/>
              <a:t> CO</a:t>
            </a:r>
            <a:r>
              <a:rPr lang="it-IT" sz="2400" baseline="-25000"/>
              <a:t>2</a:t>
            </a:r>
            <a:r>
              <a:rPr lang="it-IT" sz="2400"/>
              <a:t> &amp; CH</a:t>
            </a:r>
            <a:r>
              <a:rPr lang="it-IT" sz="2400" baseline="-25000"/>
              <a:t>4</a:t>
            </a:r>
            <a:r>
              <a:rPr lang="it-IT" sz="2400"/>
              <a:t> </a:t>
            </a:r>
            <a:r>
              <a:rPr lang="it-IT" sz="2400" err="1"/>
              <a:t>fluxes</a:t>
            </a:r>
            <a:endParaRPr lang="it-IT" sz="2400"/>
          </a:p>
        </p:txBody>
      </p:sp>
      <p:sp>
        <p:nvSpPr>
          <p:cNvPr id="18" name="CasellaDiTesto 8"/>
          <p:cNvSpPr txBox="1">
            <a:spLocks noChangeArrowheads="1"/>
          </p:cNvSpPr>
          <p:nvPr/>
        </p:nvSpPr>
        <p:spPr bwMode="auto">
          <a:xfrm>
            <a:off x="3071665" y="4941168"/>
            <a:ext cx="2447925" cy="369332"/>
          </a:xfrm>
          <a:prstGeom prst="rect">
            <a:avLst/>
          </a:prstGeom>
          <a:noFill/>
          <a:ln w="9525">
            <a:noFill/>
            <a:miter lim="800000"/>
            <a:headEnd/>
            <a:tailEnd/>
          </a:ln>
        </p:spPr>
        <p:txBody>
          <a:bodyPr>
            <a:spAutoFit/>
          </a:bodyPr>
          <a:lstStyle/>
          <a:p>
            <a:pPr algn="r"/>
            <a:r>
              <a:rPr lang="it-IT"/>
              <a:t>Domestic heating</a:t>
            </a:r>
          </a:p>
        </p:txBody>
      </p:sp>
      <p:sp>
        <p:nvSpPr>
          <p:cNvPr id="19" name="CasellaDiTesto 8"/>
          <p:cNvSpPr txBox="1">
            <a:spLocks noChangeArrowheads="1"/>
          </p:cNvSpPr>
          <p:nvPr/>
        </p:nvSpPr>
        <p:spPr bwMode="auto">
          <a:xfrm>
            <a:off x="2639617" y="4437112"/>
            <a:ext cx="2807965" cy="369332"/>
          </a:xfrm>
          <a:prstGeom prst="rect">
            <a:avLst/>
          </a:prstGeom>
          <a:noFill/>
          <a:ln w="9525">
            <a:noFill/>
            <a:miter lim="800000"/>
            <a:headEnd/>
            <a:tailEnd/>
          </a:ln>
        </p:spPr>
        <p:txBody>
          <a:bodyPr wrap="square">
            <a:spAutoFit/>
          </a:bodyPr>
          <a:lstStyle/>
          <a:p>
            <a:pPr algn="r"/>
            <a:r>
              <a:rPr lang="it-IT"/>
              <a:t>gas network leakage</a:t>
            </a:r>
          </a:p>
        </p:txBody>
      </p:sp>
      <p:sp>
        <p:nvSpPr>
          <p:cNvPr id="20" name="CasellaDiTesto 8"/>
          <p:cNvSpPr txBox="1">
            <a:spLocks noChangeArrowheads="1"/>
          </p:cNvSpPr>
          <p:nvPr/>
        </p:nvSpPr>
        <p:spPr bwMode="auto">
          <a:xfrm>
            <a:off x="3720084" y="2780928"/>
            <a:ext cx="1799853" cy="369332"/>
          </a:xfrm>
          <a:prstGeom prst="rect">
            <a:avLst/>
          </a:prstGeom>
          <a:noFill/>
          <a:ln w="9525">
            <a:noFill/>
            <a:miter lim="800000"/>
            <a:headEnd/>
            <a:tailEnd/>
          </a:ln>
        </p:spPr>
        <p:txBody>
          <a:bodyPr wrap="square">
            <a:spAutoFit/>
          </a:bodyPr>
          <a:lstStyle/>
          <a:p>
            <a:pPr algn="r"/>
            <a:r>
              <a:rPr lang="it-IT"/>
              <a:t>Road traffic</a:t>
            </a:r>
          </a:p>
        </p:txBody>
      </p:sp>
      <p:sp>
        <p:nvSpPr>
          <p:cNvPr id="21" name="CasellaDiTesto 8"/>
          <p:cNvSpPr txBox="1">
            <a:spLocks noChangeArrowheads="1"/>
          </p:cNvSpPr>
          <p:nvPr/>
        </p:nvSpPr>
        <p:spPr bwMode="auto">
          <a:xfrm>
            <a:off x="3504060" y="2204864"/>
            <a:ext cx="2087885" cy="369332"/>
          </a:xfrm>
          <a:prstGeom prst="rect">
            <a:avLst/>
          </a:prstGeom>
          <a:noFill/>
          <a:ln w="9525">
            <a:noFill/>
            <a:miter lim="800000"/>
            <a:headEnd/>
            <a:tailEnd/>
          </a:ln>
        </p:spPr>
        <p:txBody>
          <a:bodyPr wrap="square">
            <a:spAutoFit/>
          </a:bodyPr>
          <a:lstStyle/>
          <a:p>
            <a:pPr algn="r"/>
            <a:r>
              <a:rPr lang="it-IT"/>
              <a:t>Domestic heating</a:t>
            </a:r>
          </a:p>
        </p:txBody>
      </p:sp>
      <p:cxnSp>
        <p:nvCxnSpPr>
          <p:cNvPr id="22" name="Connettore 2 21"/>
          <p:cNvCxnSpPr>
            <a:stCxn id="20" idx="3"/>
          </p:cNvCxnSpPr>
          <p:nvPr/>
        </p:nvCxnSpPr>
        <p:spPr>
          <a:xfrm>
            <a:off x="5519936" y="2965594"/>
            <a:ext cx="1224136" cy="313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21" idx="3"/>
          </p:cNvCxnSpPr>
          <p:nvPr/>
        </p:nvCxnSpPr>
        <p:spPr>
          <a:xfrm>
            <a:off x="5591944" y="2389530"/>
            <a:ext cx="1152128" cy="1033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5598056" y="5404280"/>
            <a:ext cx="1656184" cy="1846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a:stCxn id="18" idx="3"/>
          </p:cNvCxnSpPr>
          <p:nvPr/>
        </p:nvCxnSpPr>
        <p:spPr>
          <a:xfrm>
            <a:off x="5519590" y="5125834"/>
            <a:ext cx="1296491" cy="1753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Parentesi graffa aperta 38"/>
          <p:cNvSpPr/>
          <p:nvPr/>
        </p:nvSpPr>
        <p:spPr>
          <a:xfrm>
            <a:off x="3503712" y="2204864"/>
            <a:ext cx="216024" cy="93610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0" name="Parentesi graffa aperta 39"/>
          <p:cNvSpPr/>
          <p:nvPr/>
        </p:nvSpPr>
        <p:spPr>
          <a:xfrm>
            <a:off x="2999656" y="4509120"/>
            <a:ext cx="288032" cy="136815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xmlns="" val="3108364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sellaDiTesto 2"/>
          <p:cNvSpPr txBox="1">
            <a:spLocks noChangeArrowheads="1"/>
          </p:cNvSpPr>
          <p:nvPr/>
        </p:nvSpPr>
        <p:spPr bwMode="auto">
          <a:xfrm>
            <a:off x="4008438" y="404813"/>
            <a:ext cx="4895850" cy="461962"/>
          </a:xfrm>
          <a:prstGeom prst="rect">
            <a:avLst/>
          </a:prstGeom>
          <a:noFill/>
          <a:ln w="9525">
            <a:noFill/>
            <a:miter lim="800000"/>
            <a:headEnd/>
            <a:tailEnd/>
          </a:ln>
        </p:spPr>
        <p:txBody>
          <a:bodyPr>
            <a:spAutoFit/>
          </a:bodyPr>
          <a:lstStyle/>
          <a:p>
            <a:pPr algn="ctr"/>
            <a:r>
              <a:rPr lang="it-IT" sz="2400"/>
              <a:t>GHG balance (CO</a:t>
            </a:r>
            <a:r>
              <a:rPr lang="it-IT" sz="2400" baseline="-25000"/>
              <a:t>2</a:t>
            </a:r>
            <a:r>
              <a:rPr lang="it-IT" sz="2400"/>
              <a:t> equivalent)</a:t>
            </a:r>
          </a:p>
        </p:txBody>
      </p:sp>
      <p:sp>
        <p:nvSpPr>
          <p:cNvPr id="15363"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graphicFrame>
        <p:nvGraphicFramePr>
          <p:cNvPr id="8" name="Grafico 7"/>
          <p:cNvGraphicFramePr/>
          <p:nvPr/>
        </p:nvGraphicFramePr>
        <p:xfrm>
          <a:off x="2639617" y="1412776"/>
          <a:ext cx="5610225" cy="3524250"/>
        </p:xfrm>
        <a:graphic>
          <a:graphicData uri="http://schemas.openxmlformats.org/drawingml/2006/chart">
            <c:chart xmlns:c="http://schemas.openxmlformats.org/drawingml/2006/chart" xmlns:r="http://schemas.openxmlformats.org/officeDocument/2006/relationships" r:id="rId2"/>
          </a:graphicData>
        </a:graphic>
      </p:graphicFrame>
      <p:sp>
        <p:nvSpPr>
          <p:cNvPr id="15365" name="CasellaDiTesto 8"/>
          <p:cNvSpPr txBox="1">
            <a:spLocks noChangeArrowheads="1"/>
          </p:cNvSpPr>
          <p:nvPr/>
        </p:nvSpPr>
        <p:spPr bwMode="auto">
          <a:xfrm>
            <a:off x="7248525" y="5229225"/>
            <a:ext cx="3024188" cy="369888"/>
          </a:xfrm>
          <a:prstGeom prst="rect">
            <a:avLst/>
          </a:prstGeom>
          <a:noFill/>
          <a:ln w="9525">
            <a:solidFill>
              <a:srgbClr val="FF0000"/>
            </a:solidFill>
            <a:miter lim="800000"/>
            <a:headEnd/>
            <a:tailEnd/>
          </a:ln>
        </p:spPr>
        <p:txBody>
          <a:bodyPr>
            <a:spAutoFit/>
          </a:bodyPr>
          <a:lstStyle/>
          <a:p>
            <a:r>
              <a:rPr lang="it-IT"/>
              <a:t>CH</a:t>
            </a:r>
            <a:r>
              <a:rPr lang="it-IT" baseline="-25000"/>
              <a:t>4</a:t>
            </a:r>
            <a:r>
              <a:rPr lang="it-IT"/>
              <a:t> GWP = 8% CO</a:t>
            </a:r>
            <a:r>
              <a:rPr lang="it-IT" baseline="-25000"/>
              <a:t>2</a:t>
            </a:r>
            <a:r>
              <a:rPr lang="it-IT"/>
              <a:t> GWP</a:t>
            </a:r>
          </a:p>
        </p:txBody>
      </p:sp>
      <p:pic>
        <p:nvPicPr>
          <p:cNvPr id="6" name="Picture 2"/>
          <p:cNvPicPr>
            <a:picLocks noChangeAspect="1" noChangeArrowheads="1"/>
          </p:cNvPicPr>
          <p:nvPr/>
        </p:nvPicPr>
        <p:blipFill>
          <a:blip r:embed="rId3" cstate="print"/>
          <a:srcRect/>
          <a:stretch>
            <a:fillRect/>
          </a:stretch>
        </p:blipFill>
        <p:spPr bwMode="auto">
          <a:xfrm>
            <a:off x="9601200" y="6118226"/>
            <a:ext cx="1066800" cy="739775"/>
          </a:xfrm>
          <a:prstGeom prst="rect">
            <a:avLst/>
          </a:prstGeom>
          <a:noFill/>
          <a:ln w="9525">
            <a:noFill/>
            <a:miter lim="800000"/>
            <a:headEnd/>
            <a:tailEnd/>
          </a:ln>
          <a:effectLst/>
        </p:spPr>
      </p:pic>
    </p:spTree>
    <p:extLst>
      <p:ext uri="{BB962C8B-B14F-4D97-AF65-F5344CB8AC3E}">
        <p14:creationId xmlns:p14="http://schemas.microsoft.com/office/powerpoint/2010/main" xmlns="" val="2121714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668463" y="1177599"/>
            <a:ext cx="8820150" cy="4401205"/>
          </a:xfrm>
          <a:prstGeom prst="rect">
            <a:avLst/>
          </a:prstGeom>
          <a:noFill/>
          <a:ln w="9525">
            <a:noFill/>
            <a:miter lim="800000"/>
            <a:headEnd/>
            <a:tailEnd/>
          </a:ln>
        </p:spPr>
        <p:txBody>
          <a:bodyPr anchor="ctr">
            <a:spAutoFit/>
          </a:bodyPr>
          <a:lstStyle/>
          <a:p>
            <a:pPr eaLnBrk="0" hangingPunct="0">
              <a:buFont typeface="Arial" charset="0"/>
              <a:buChar char="•"/>
            </a:pPr>
            <a:r>
              <a:rPr lang="en-US" sz="2000">
                <a:latin typeface="Calibri" pitchFamily="34" charset="0"/>
                <a:ea typeface="Calibri" pitchFamily="34" charset="0"/>
                <a:cs typeface="Times New Roman" pitchFamily="18" charset="0"/>
              </a:rPr>
              <a:t> CO</a:t>
            </a:r>
            <a:r>
              <a:rPr lang="en-US" sz="2000" baseline="-25000">
                <a:latin typeface="Calibri" pitchFamily="34" charset="0"/>
                <a:ea typeface="Calibri" pitchFamily="34" charset="0"/>
                <a:cs typeface="Times New Roman" pitchFamily="18" charset="0"/>
              </a:rPr>
              <a:t>2</a:t>
            </a:r>
            <a:r>
              <a:rPr lang="en-US" sz="2000">
                <a:latin typeface="Calibri" pitchFamily="34" charset="0"/>
                <a:ea typeface="Calibri" pitchFamily="34" charset="0"/>
                <a:cs typeface="Times New Roman" pitchFamily="18" charset="0"/>
              </a:rPr>
              <a:t> long-term fluxes are a net source, associated with a high seasonality, ranging from 39% (summer) to 172% (winter) of annual mean.</a:t>
            </a:r>
          </a:p>
          <a:p>
            <a:pPr eaLnBrk="0" hangingPunct="0">
              <a:buFont typeface="Arial" charset="0"/>
              <a:buChar char="•"/>
            </a:pPr>
            <a:endParaRPr lang="en-US" sz="2000">
              <a:latin typeface="Calibri" pitchFamily="34" charset="0"/>
              <a:ea typeface="Calibri" pitchFamily="34" charset="0"/>
              <a:cs typeface="Times New Roman" pitchFamily="18" charset="0"/>
            </a:endParaRPr>
          </a:p>
          <a:p>
            <a:pPr eaLnBrk="0" hangingPunct="0">
              <a:buFont typeface="Arial" charset="0"/>
              <a:buChar char="•"/>
            </a:pPr>
            <a:r>
              <a:rPr lang="en-US" sz="2000">
                <a:latin typeface="Calibri" pitchFamily="34" charset="0"/>
                <a:ea typeface="Calibri" pitchFamily="34" charset="0"/>
                <a:cs typeface="Times New Roman" pitchFamily="18" charset="0"/>
              </a:rPr>
              <a:t> domestic heating accounts for 68% of annual CO</a:t>
            </a:r>
            <a:r>
              <a:rPr lang="en-US" sz="2000" baseline="-25000">
                <a:latin typeface="Calibri" pitchFamily="34" charset="0"/>
                <a:ea typeface="Calibri" pitchFamily="34" charset="0"/>
                <a:cs typeface="Times New Roman" pitchFamily="18" charset="0"/>
              </a:rPr>
              <a:t>2</a:t>
            </a:r>
            <a:r>
              <a:rPr lang="en-US" sz="2000">
                <a:latin typeface="Calibri" pitchFamily="34" charset="0"/>
                <a:ea typeface="Calibri" pitchFamily="34" charset="0"/>
                <a:cs typeface="Times New Roman" pitchFamily="18" charset="0"/>
              </a:rPr>
              <a:t> fluxes, and road traffic for 32%</a:t>
            </a:r>
          </a:p>
          <a:p>
            <a:pPr eaLnBrk="0" hangingPunct="0">
              <a:buFont typeface="Arial" charset="0"/>
              <a:buChar char="•"/>
            </a:pPr>
            <a:endParaRPr lang="en-US" sz="2000">
              <a:latin typeface="Calibri" pitchFamily="34" charset="0"/>
              <a:ea typeface="Calibri" pitchFamily="34" charset="0"/>
              <a:cs typeface="Times New Roman" pitchFamily="18" charset="0"/>
            </a:endParaRPr>
          </a:p>
          <a:p>
            <a:pPr eaLnBrk="0" hangingPunct="0">
              <a:buFont typeface="Arial" charset="0"/>
              <a:buChar char="•"/>
            </a:pPr>
            <a:r>
              <a:rPr lang="en-US" sz="2000">
                <a:latin typeface="Calibri" pitchFamily="34" charset="0"/>
                <a:ea typeface="Calibri" pitchFamily="34" charset="0"/>
                <a:cs typeface="Times New Roman" pitchFamily="18" charset="0"/>
              </a:rPr>
              <a:t> Domestic heating  + road traffic account for 14% of observed CH</a:t>
            </a:r>
            <a:r>
              <a:rPr lang="en-US" sz="2000" baseline="-25000">
                <a:latin typeface="Calibri" pitchFamily="34" charset="0"/>
                <a:ea typeface="Calibri" pitchFamily="34" charset="0"/>
                <a:cs typeface="Times New Roman" pitchFamily="18" charset="0"/>
              </a:rPr>
              <a:t>4</a:t>
            </a:r>
            <a:r>
              <a:rPr lang="en-US" sz="2000">
                <a:latin typeface="Calibri" pitchFamily="34" charset="0"/>
                <a:ea typeface="Calibri" pitchFamily="34" charset="0"/>
                <a:cs typeface="Times New Roman" pitchFamily="18" charset="0"/>
              </a:rPr>
              <a:t> fluxes, while the major residual part is driven by gas network leakages. </a:t>
            </a:r>
          </a:p>
          <a:p>
            <a:pPr eaLnBrk="0" hangingPunct="0">
              <a:buFont typeface="Arial" charset="0"/>
              <a:buChar char="•"/>
            </a:pPr>
            <a:endParaRPr lang="en-US" sz="2000">
              <a:latin typeface="Calibri" pitchFamily="34" charset="0"/>
              <a:ea typeface="Calibri" pitchFamily="34" charset="0"/>
              <a:cs typeface="Times New Roman" pitchFamily="18" charset="0"/>
            </a:endParaRPr>
          </a:p>
          <a:p>
            <a:pPr eaLnBrk="0" hangingPunct="0">
              <a:buFont typeface="Arial" charset="0"/>
              <a:buChar char="•"/>
            </a:pPr>
            <a:r>
              <a:rPr lang="en-US" sz="2000">
                <a:latin typeface="Calibri" pitchFamily="34" charset="0"/>
                <a:ea typeface="Calibri" pitchFamily="34" charset="0"/>
                <a:cs typeface="Times New Roman" pitchFamily="18" charset="0"/>
              </a:rPr>
              <a:t> Particles flux data show the most pronounced weekend decrease, likely the contribution of domestic heating to particle emissions is small compared to road traffic. </a:t>
            </a:r>
          </a:p>
          <a:p>
            <a:pPr eaLnBrk="0" hangingPunct="0">
              <a:buFont typeface="Arial" charset="0"/>
              <a:buChar char="•"/>
            </a:pPr>
            <a:endParaRPr lang="en-US" sz="2000">
              <a:latin typeface="Calibri" pitchFamily="34" charset="0"/>
              <a:ea typeface="Calibri" pitchFamily="34" charset="0"/>
              <a:cs typeface="Times New Roman" pitchFamily="18" charset="0"/>
            </a:endParaRPr>
          </a:p>
          <a:p>
            <a:pPr eaLnBrk="0" hangingPunct="0">
              <a:buFont typeface="Arial" charset="0"/>
              <a:buChar char="•"/>
            </a:pPr>
            <a:r>
              <a:rPr lang="en-US" sz="2000">
                <a:latin typeface="Calibri" pitchFamily="34" charset="0"/>
                <a:ea typeface="Calibri" pitchFamily="34" charset="0"/>
                <a:cs typeface="Times New Roman" pitchFamily="18" charset="0"/>
              </a:rPr>
              <a:t> CH</a:t>
            </a:r>
            <a:r>
              <a:rPr lang="en-US" sz="2000" baseline="-25000">
                <a:latin typeface="Calibri" pitchFamily="34" charset="0"/>
                <a:ea typeface="Calibri" pitchFamily="34" charset="0"/>
                <a:cs typeface="Times New Roman" pitchFamily="18" charset="0"/>
              </a:rPr>
              <a:t>4</a:t>
            </a:r>
            <a:r>
              <a:rPr lang="en-US" sz="2000">
                <a:latin typeface="Calibri" pitchFamily="34" charset="0"/>
                <a:ea typeface="Calibri" pitchFamily="34" charset="0"/>
                <a:cs typeface="Times New Roman" pitchFamily="18" charset="0"/>
              </a:rPr>
              <a:t> fluxes to the atmosphere represent about 8% of CO</a:t>
            </a:r>
            <a:r>
              <a:rPr lang="en-US" sz="2000" baseline="-25000">
                <a:latin typeface="Calibri" pitchFamily="34" charset="0"/>
                <a:ea typeface="Calibri" pitchFamily="34" charset="0"/>
                <a:cs typeface="Times New Roman" pitchFamily="18" charset="0"/>
              </a:rPr>
              <a:t>2</a:t>
            </a:r>
            <a:r>
              <a:rPr lang="en-US" sz="2000">
                <a:latin typeface="Calibri" pitchFamily="34" charset="0"/>
                <a:ea typeface="Calibri" pitchFamily="34" charset="0"/>
                <a:cs typeface="Times New Roman" pitchFamily="18" charset="0"/>
              </a:rPr>
              <a:t>-equivalent emissions, and do not exhibit any significant seasonality.</a:t>
            </a:r>
          </a:p>
        </p:txBody>
      </p:sp>
      <p:sp>
        <p:nvSpPr>
          <p:cNvPr id="16387"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5" name="Titolo 1"/>
          <p:cNvSpPr txBox="1">
            <a:spLocks/>
          </p:cNvSpPr>
          <p:nvPr/>
        </p:nvSpPr>
        <p:spPr bwMode="auto">
          <a:xfrm>
            <a:off x="1919288" y="117475"/>
            <a:ext cx="8229600" cy="719138"/>
          </a:xfrm>
          <a:prstGeom prst="rect">
            <a:avLst/>
          </a:prstGeom>
          <a:noFill/>
          <a:ln w="9525">
            <a:noFill/>
            <a:miter lim="800000"/>
            <a:headEnd/>
            <a:tailEnd/>
          </a:ln>
        </p:spPr>
        <p:txBody>
          <a:bodyPr/>
          <a:lstStyle/>
          <a:p>
            <a:pPr marL="342900" indent="-342900" algn="ctr" eaLnBrk="0" hangingPunct="0">
              <a:spcBef>
                <a:spcPct val="20000"/>
              </a:spcBef>
              <a:defRPr/>
            </a:pPr>
            <a:r>
              <a:rPr lang="it-IT" sz="2400" kern="0" err="1"/>
              <a:t>Conclusions</a:t>
            </a:r>
            <a:endParaRPr lang="it-IT" sz="2400" kern="0"/>
          </a:p>
        </p:txBody>
      </p:sp>
      <p:pic>
        <p:nvPicPr>
          <p:cNvPr id="6" name="Picture 2"/>
          <p:cNvPicPr>
            <a:picLocks noChangeAspect="1" noChangeArrowheads="1"/>
          </p:cNvPicPr>
          <p:nvPr/>
        </p:nvPicPr>
        <p:blipFill>
          <a:blip r:embed="rId2" cstate="print"/>
          <a:srcRect/>
          <a:stretch>
            <a:fillRect/>
          </a:stretch>
        </p:blipFill>
        <p:spPr bwMode="auto">
          <a:xfrm>
            <a:off x="9601200" y="6118226"/>
            <a:ext cx="1066800" cy="739775"/>
          </a:xfrm>
          <a:prstGeom prst="rect">
            <a:avLst/>
          </a:prstGeom>
          <a:noFill/>
          <a:ln w="9525">
            <a:noFill/>
            <a:miter lim="800000"/>
            <a:headEnd/>
            <a:tailEnd/>
          </a:ln>
          <a:effectLst/>
        </p:spPr>
      </p:pic>
    </p:spTree>
    <p:extLst>
      <p:ext uri="{BB962C8B-B14F-4D97-AF65-F5344CB8AC3E}">
        <p14:creationId xmlns:p14="http://schemas.microsoft.com/office/powerpoint/2010/main" xmlns="" val="3482870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a:t>Part 2</a:t>
            </a:r>
            <a:br>
              <a:rPr lang="it-IT"/>
            </a:br>
            <a:r>
              <a:rPr lang="it-IT"/>
              <a:t>Atmosphere Biosphere interaction modelling</a:t>
            </a:r>
          </a:p>
        </p:txBody>
      </p:sp>
    </p:spTree>
    <p:extLst>
      <p:ext uri="{BB962C8B-B14F-4D97-AF65-F5344CB8AC3E}">
        <p14:creationId xmlns:p14="http://schemas.microsoft.com/office/powerpoint/2010/main" xmlns="" val="2461357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72861" y="603849"/>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4337" name="Immagin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468" y="2267340"/>
            <a:ext cx="6599393" cy="313279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517585" y="5709960"/>
            <a:ext cx="480491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Sezione verticale delle Terra raffigurante le principali zone della Troposfera (Wallace &amp; Hobbs, 2006).</a:t>
            </a:r>
            <a:endParaRPr kumimoji="0" lang="it-IT" altLang="it-IT" sz="3200" b="0" i="0" u="none" strike="noStrike" cap="none" normalizeH="0" baseline="0">
              <a:ln>
                <a:noFill/>
              </a:ln>
              <a:solidFill>
                <a:schemeClr val="tx1"/>
              </a:solidFill>
              <a:effectLst/>
              <a:latin typeface="Arial" panose="020B0604020202020204" pitchFamily="34" charset="0"/>
            </a:endParaRPr>
          </a:p>
        </p:txBody>
      </p:sp>
      <p:sp>
        <p:nvSpPr>
          <p:cNvPr id="4" name="CasellaDiTesto 3"/>
          <p:cNvSpPr txBox="1"/>
          <p:nvPr/>
        </p:nvSpPr>
        <p:spPr>
          <a:xfrm>
            <a:off x="517585" y="414068"/>
            <a:ext cx="11084943" cy="646331"/>
          </a:xfrm>
          <a:prstGeom prst="rect">
            <a:avLst/>
          </a:prstGeom>
          <a:noFill/>
        </p:spPr>
        <p:txBody>
          <a:bodyPr wrap="square" rtlCol="0">
            <a:spAutoFit/>
          </a:bodyPr>
          <a:lstStyle/>
          <a:p>
            <a:pPr algn="ctr"/>
            <a:r>
              <a:rPr lang="it-IT" sz="3600"/>
              <a:t>PBL = Planetary Boundary Layer</a:t>
            </a:r>
          </a:p>
        </p:txBody>
      </p:sp>
      <p:pic>
        <p:nvPicPr>
          <p:cNvPr id="6" name="Picture 14" descr="ASH2_SCRC_IRash cloud"/>
          <p:cNvPicPr>
            <a:picLocks noChangeAspect="1" noChangeArrowheads="1"/>
          </p:cNvPicPr>
          <p:nvPr/>
        </p:nvPicPr>
        <p:blipFill>
          <a:blip r:embed="rId3" cstate="print"/>
          <a:srcRect l="1817" b="7744"/>
          <a:stretch>
            <a:fillRect/>
          </a:stretch>
        </p:blipFill>
        <p:spPr bwMode="auto">
          <a:xfrm>
            <a:off x="6768861" y="2674189"/>
            <a:ext cx="5072831" cy="2725947"/>
          </a:xfrm>
          <a:prstGeom prst="rect">
            <a:avLst/>
          </a:prstGeom>
          <a:noFill/>
          <a:ln w="9525">
            <a:noFill/>
            <a:miter lim="800000"/>
            <a:headEnd/>
            <a:tailEnd/>
          </a:ln>
        </p:spPr>
      </p:pic>
      <p:sp>
        <p:nvSpPr>
          <p:cNvPr id="5" name="CasellaDiTesto 4"/>
          <p:cNvSpPr txBox="1"/>
          <p:nvPr/>
        </p:nvSpPr>
        <p:spPr>
          <a:xfrm>
            <a:off x="6768861" y="5525294"/>
            <a:ext cx="3459192" cy="307777"/>
          </a:xfrm>
          <a:prstGeom prst="rect">
            <a:avLst/>
          </a:prstGeom>
          <a:noFill/>
        </p:spPr>
        <p:txBody>
          <a:bodyPr wrap="square" rtlCol="0">
            <a:spAutoFit/>
          </a:bodyPr>
          <a:lstStyle/>
          <a:p>
            <a:r>
              <a:rPr lang="it-IT" sz="1400"/>
              <a:t>Misure Lidar c/o Ximeniano, 2010</a:t>
            </a:r>
          </a:p>
        </p:txBody>
      </p:sp>
    </p:spTree>
    <p:extLst>
      <p:ext uri="{BB962C8B-B14F-4D97-AF65-F5344CB8AC3E}">
        <p14:creationId xmlns:p14="http://schemas.microsoft.com/office/powerpoint/2010/main" xmlns="" val="1431462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361" name="Immagin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20839" y="1308930"/>
            <a:ext cx="6426677" cy="40981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327803" y="5883914"/>
            <a:ext cx="1147313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Sezione verticale del PBL che mostra la distribuzione dell’umidità specifica</a:t>
            </a:r>
            <a:r>
              <a:rPr kumimoji="0" lang="it-IT" altLang="it-IT" sz="1400" b="0" i="0" u="none" strike="noStrike" cap="none" normalizeH="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ottenuta da </a:t>
            </a:r>
            <a:r>
              <a:rPr kumimoji="0" lang="it-IT" altLang="it-IT" sz="1400" b="0" i="1"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Large Eddy Simulation </a:t>
            </a:r>
            <a:r>
              <a:rPr kumimoji="0" lang="it-IT" altLang="it-IT"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(Van Heerwaarden, 2011)</a:t>
            </a:r>
            <a:endParaRPr kumimoji="0" lang="it-IT" altLang="it-IT" sz="32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CasellaDiTesto 7"/>
          <p:cNvSpPr txBox="1"/>
          <p:nvPr/>
        </p:nvSpPr>
        <p:spPr>
          <a:xfrm>
            <a:off x="517585" y="414068"/>
            <a:ext cx="11084943" cy="646331"/>
          </a:xfrm>
          <a:prstGeom prst="rect">
            <a:avLst/>
          </a:prstGeom>
          <a:noFill/>
        </p:spPr>
        <p:txBody>
          <a:bodyPr wrap="square" rtlCol="0">
            <a:spAutoFit/>
          </a:bodyPr>
          <a:lstStyle/>
          <a:p>
            <a:pPr algn="ctr"/>
            <a:r>
              <a:rPr lang="it-IT" sz="3600"/>
              <a:t>PBL = Planetary Boundary Layer</a:t>
            </a:r>
          </a:p>
        </p:txBody>
      </p:sp>
    </p:spTree>
    <p:extLst>
      <p:ext uri="{BB962C8B-B14F-4D97-AF65-F5344CB8AC3E}">
        <p14:creationId xmlns:p14="http://schemas.microsoft.com/office/powerpoint/2010/main" xmlns="" val="1818272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575326" y="522516"/>
            <a:ext cx="8923237" cy="3450094"/>
            <a:chOff x="426036" y="345234"/>
            <a:chExt cx="8923237" cy="3450094"/>
          </a:xfrm>
        </p:grpSpPr>
        <p:sp>
          <p:nvSpPr>
            <p:cNvPr id="7" name="Rettangolo 6"/>
            <p:cNvSpPr/>
            <p:nvPr/>
          </p:nvSpPr>
          <p:spPr>
            <a:xfrm>
              <a:off x="426038" y="1210005"/>
              <a:ext cx="8923235"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it-IT">
                  <a:solidFill>
                    <a:srgbClr val="333333"/>
                  </a:solidFill>
                  <a:latin typeface="Roboto"/>
                </a:rPr>
                <a:t>Il CNR è la più grande struttura pubblica di ricerca in Italia, fondato nel 1923</a:t>
              </a:r>
            </a:p>
            <a:p>
              <a:pPr algn="just"/>
              <a:endParaRPr lang="it-IT">
                <a:solidFill>
                  <a:srgbClr val="333333"/>
                </a:solidFill>
                <a:latin typeface="Roboto"/>
              </a:endParaRPr>
            </a:p>
            <a:p>
              <a:pPr algn="just"/>
              <a:r>
                <a:rPr lang="it-IT">
                  <a:solidFill>
                    <a:srgbClr val="333333"/>
                  </a:solidFill>
                  <a:latin typeface="Roboto"/>
                </a:rPr>
                <a:t>Missione: </a:t>
              </a:r>
            </a:p>
            <a:p>
              <a:pPr marL="285750" indent="-285750" algn="just">
                <a:buFont typeface="Arial" panose="020B0604020202020204" pitchFamily="34" charset="0"/>
                <a:buChar char="•"/>
              </a:pPr>
              <a:r>
                <a:rPr lang="it-IT">
                  <a:solidFill>
                    <a:srgbClr val="333333"/>
                  </a:solidFill>
                  <a:latin typeface="Roboto"/>
                </a:rPr>
                <a:t>realizzare progetti di ricerca, </a:t>
              </a:r>
            </a:p>
            <a:p>
              <a:pPr marL="285750" indent="-285750" algn="just">
                <a:buFont typeface="Arial" panose="020B0604020202020204" pitchFamily="34" charset="0"/>
                <a:buChar char="•"/>
              </a:pPr>
              <a:r>
                <a:rPr lang="it-IT">
                  <a:solidFill>
                    <a:srgbClr val="333333"/>
                  </a:solidFill>
                  <a:latin typeface="Roboto"/>
                </a:rPr>
                <a:t>promuovere lʼinnovazione e la competitività del sistema industriale nazionale</a:t>
              </a:r>
            </a:p>
            <a:p>
              <a:pPr marL="285750" indent="-285750" algn="just">
                <a:buFont typeface="Arial" panose="020B0604020202020204" pitchFamily="34" charset="0"/>
                <a:buChar char="•"/>
              </a:pPr>
              <a:r>
                <a:rPr lang="it-IT">
                  <a:solidFill>
                    <a:srgbClr val="333333"/>
                  </a:solidFill>
                  <a:latin typeface="Roboto"/>
                </a:rPr>
                <a:t>fornire tecnologie e soluzioni ai bisogni emergenti nel settore pubblico e privato</a:t>
              </a:r>
            </a:p>
            <a:p>
              <a:pPr algn="just"/>
              <a:endParaRPr lang="it-IT">
                <a:solidFill>
                  <a:srgbClr val="333333"/>
                </a:solidFill>
                <a:latin typeface="Roboto"/>
              </a:endParaRPr>
            </a:p>
            <a:p>
              <a:pPr algn="just"/>
              <a:r>
                <a:rPr lang="it-IT">
                  <a:solidFill>
                    <a:srgbClr val="333333"/>
                  </a:solidFill>
                  <a:latin typeface="Roboto"/>
                </a:rPr>
                <a:t>Oltre 8000 dipendenti, 50% ricercatori e tecnologi, 80 Istituti</a:t>
              </a:r>
            </a:p>
            <a:p>
              <a:pPr algn="just"/>
              <a:endParaRPr lang="it-IT">
                <a:solidFill>
                  <a:srgbClr val="333333"/>
                </a:solidFill>
                <a:latin typeface="Roboto"/>
              </a:endParaRPr>
            </a:p>
          </p:txBody>
        </p:sp>
        <p:pic>
          <p:nvPicPr>
            <p:cNvPr id="8" name="Picture 22" descr="Risultati immagini per ibe cnr">
              <a:extLst>
                <a:ext uri="{FF2B5EF4-FFF2-40B4-BE49-F238E27FC236}">
                  <a16:creationId xmlns:a16="http://schemas.microsoft.com/office/drawing/2014/main" xmlns="" id="{E61A2F5C-CC08-4F99-B9D7-BC4766545CF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835" b="46580"/>
            <a:stretch/>
          </p:blipFill>
          <p:spPr bwMode="auto">
            <a:xfrm>
              <a:off x="426036" y="345234"/>
              <a:ext cx="4900963" cy="636300"/>
            </a:xfrm>
            <a:prstGeom prst="rect">
              <a:avLst/>
            </a:prstGeom>
            <a:extLst/>
          </p:spPr>
          <p:style>
            <a:lnRef idx="2">
              <a:schemeClr val="accent2"/>
            </a:lnRef>
            <a:fillRef idx="1">
              <a:schemeClr val="lt1"/>
            </a:fillRef>
            <a:effectRef idx="0">
              <a:schemeClr val="accent2"/>
            </a:effectRef>
            <a:fontRef idx="minor">
              <a:schemeClr val="dk1"/>
            </a:fontRef>
          </p:style>
        </p:pic>
      </p:grpSp>
      <p:grpSp>
        <p:nvGrpSpPr>
          <p:cNvPr id="13" name="Gruppo 12"/>
          <p:cNvGrpSpPr/>
          <p:nvPr/>
        </p:nvGrpSpPr>
        <p:grpSpPr>
          <a:xfrm>
            <a:off x="575327" y="4497355"/>
            <a:ext cx="8923236" cy="1636584"/>
            <a:chOff x="426037" y="4320073"/>
            <a:chExt cx="8923236" cy="1636584"/>
          </a:xfrm>
        </p:grpSpPr>
        <p:pic>
          <p:nvPicPr>
            <p:cNvPr id="9" name="Picture 22" descr="Risultati immagini per ibe cnr">
              <a:extLst>
                <a:ext uri="{FF2B5EF4-FFF2-40B4-BE49-F238E27FC236}">
                  <a16:creationId xmlns:a16="http://schemas.microsoft.com/office/drawing/2014/main" xmlns="" id="{E61A2F5C-CC08-4F99-B9D7-BC4766545CF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8954" b="2964"/>
            <a:stretch/>
          </p:blipFill>
          <p:spPr bwMode="auto">
            <a:xfrm>
              <a:off x="426037" y="4320073"/>
              <a:ext cx="3791858" cy="467939"/>
            </a:xfrm>
            <a:prstGeom prst="rect">
              <a:avLst/>
            </a:prstGeom>
            <a:extLst/>
          </p:spPr>
          <p:style>
            <a:lnRef idx="2">
              <a:schemeClr val="accent5"/>
            </a:lnRef>
            <a:fillRef idx="1">
              <a:schemeClr val="lt1"/>
            </a:fillRef>
            <a:effectRef idx="0">
              <a:schemeClr val="accent5"/>
            </a:effectRef>
            <a:fontRef idx="minor">
              <a:schemeClr val="dk1"/>
            </a:fontRef>
          </p:style>
        </p:pic>
        <p:sp>
          <p:nvSpPr>
            <p:cNvPr id="10" name="Rettangolo 9"/>
            <p:cNvSpPr/>
            <p:nvPr/>
          </p:nvSpPr>
          <p:spPr>
            <a:xfrm>
              <a:off x="426038" y="5033327"/>
              <a:ext cx="8923235"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buFont typeface="Arial" panose="020B0604020202020204" pitchFamily="34" charset="0"/>
                <a:buChar char="•"/>
              </a:pPr>
              <a:r>
                <a:rPr lang="it-IT">
                  <a:solidFill>
                    <a:srgbClr val="333333"/>
                  </a:solidFill>
                  <a:latin typeface="Roboto"/>
                </a:rPr>
                <a:t>IBE CNR è nato nel 2019</a:t>
              </a:r>
            </a:p>
            <a:p>
              <a:pPr marL="285750" indent="-285750" algn="just">
                <a:buFont typeface="Arial" panose="020B0604020202020204" pitchFamily="34" charset="0"/>
                <a:buChar char="•"/>
              </a:pPr>
              <a:r>
                <a:rPr lang="it-IT">
                  <a:solidFill>
                    <a:srgbClr val="333333"/>
                  </a:solidFill>
                  <a:latin typeface="Roboto"/>
                </a:rPr>
                <a:t>Sede principale a Firenze</a:t>
              </a:r>
            </a:p>
            <a:p>
              <a:pPr marL="285750" indent="-285750" algn="just">
                <a:buFont typeface="Arial" panose="020B0604020202020204" pitchFamily="34" charset="0"/>
                <a:buChar char="•"/>
              </a:pPr>
              <a:r>
                <a:rPr lang="it-IT">
                  <a:solidFill>
                    <a:srgbClr val="333333"/>
                  </a:solidFill>
                  <a:latin typeface="Roboto"/>
                </a:rPr>
                <a:t>circa 200 dipendenti su 5 sedi</a:t>
              </a:r>
            </a:p>
          </p:txBody>
        </p:sp>
      </p:grpSp>
    </p:spTree>
    <p:extLst>
      <p:ext uri="{BB962C8B-B14F-4D97-AF65-F5344CB8AC3E}">
        <p14:creationId xmlns:p14="http://schemas.microsoft.com/office/powerpoint/2010/main" xmlns="" val="165753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5"/>
          <p:cNvPicPr>
            <a:picLocks noChangeAspect="1" noChangeArrowheads="1"/>
          </p:cNvPicPr>
          <p:nvPr/>
        </p:nvPicPr>
        <p:blipFill>
          <a:blip r:embed="rId2" cstate="print">
            <a:extLst>
              <a:ext uri="{28A0092B-C50C-407E-A947-70E740481C1C}">
                <a14:useLocalDpi xmlns:a14="http://schemas.microsoft.com/office/drawing/2010/main" xmlns="" val="0"/>
              </a:ext>
            </a:extLst>
          </a:blip>
          <a:srcRect l="5920" b="4222"/>
          <a:stretch>
            <a:fillRect/>
          </a:stretch>
        </p:blipFill>
        <p:spPr bwMode="auto">
          <a:xfrm>
            <a:off x="517585" y="1181535"/>
            <a:ext cx="4479925" cy="24003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6"/>
          <p:cNvSpPr>
            <a:spLocks noChangeArrowheads="1"/>
          </p:cNvSpPr>
          <p:nvPr/>
        </p:nvSpPr>
        <p:spPr bwMode="auto">
          <a:xfrm>
            <a:off x="4905488" y="2500246"/>
            <a:ext cx="528224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Profili verticali tipici di Temperatura, temperatura potenziale, umidità specifica e velocità del vento (Wallace &amp; Hobbs, 2006).</a:t>
            </a:r>
            <a:endParaRPr kumimoji="0" lang="it-IT" altLang="it-IT" sz="3200" b="0" i="0" u="none" strike="noStrike" cap="none" normalizeH="0" baseline="0">
              <a:ln>
                <a:noFill/>
              </a:ln>
              <a:solidFill>
                <a:schemeClr val="tx1"/>
              </a:solidFill>
              <a:effectLst/>
              <a:latin typeface="Arial" panose="020B0604020202020204" pitchFamily="34" charset="0"/>
            </a:endParaRPr>
          </a:p>
        </p:txBody>
      </p:sp>
      <p:pic>
        <p:nvPicPr>
          <p:cNvPr id="4" name="Immagine 3"/>
          <p:cNvPicPr>
            <a:picLocks noChangeAspect="1"/>
          </p:cNvPicPr>
          <p:nvPr/>
        </p:nvPicPr>
        <p:blipFill rotWithShape="1">
          <a:blip r:embed="rId3" cstate="print"/>
          <a:srcRect t="11866"/>
          <a:stretch/>
        </p:blipFill>
        <p:spPr>
          <a:xfrm>
            <a:off x="0" y="3597215"/>
            <a:ext cx="9810976" cy="3251610"/>
          </a:xfrm>
          <a:prstGeom prst="rect">
            <a:avLst/>
          </a:prstGeom>
        </p:spPr>
      </p:pic>
      <p:sp>
        <p:nvSpPr>
          <p:cNvPr id="5" name="Rectangle 6"/>
          <p:cNvSpPr>
            <a:spLocks noChangeArrowheads="1"/>
          </p:cNvSpPr>
          <p:nvPr/>
        </p:nvSpPr>
        <p:spPr bwMode="auto">
          <a:xfrm>
            <a:off x="9083614" y="5509753"/>
            <a:ext cx="3001994"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Profili verticali tipici di Temperatura potenziale, e CO2 misurate da aereo a Roma (Gioli et al 2014)</a:t>
            </a:r>
            <a:endParaRPr kumimoji="0" lang="it-IT" altLang="it-IT" sz="3200" b="0" i="0" u="none" strike="noStrike" cap="none" normalizeH="0" baseline="0">
              <a:ln>
                <a:noFill/>
              </a:ln>
              <a:solidFill>
                <a:schemeClr val="tx1"/>
              </a:solidFill>
              <a:effectLst/>
              <a:latin typeface="Arial" panose="020B0604020202020204" pitchFamily="34" charset="0"/>
            </a:endParaRPr>
          </a:p>
        </p:txBody>
      </p:sp>
      <p:sp>
        <p:nvSpPr>
          <p:cNvPr id="6" name="CasellaDiTesto 5"/>
          <p:cNvSpPr txBox="1"/>
          <p:nvPr/>
        </p:nvSpPr>
        <p:spPr>
          <a:xfrm>
            <a:off x="517585" y="414068"/>
            <a:ext cx="11084943" cy="646331"/>
          </a:xfrm>
          <a:prstGeom prst="rect">
            <a:avLst/>
          </a:prstGeom>
          <a:noFill/>
        </p:spPr>
        <p:txBody>
          <a:bodyPr wrap="square" rtlCol="0">
            <a:spAutoFit/>
          </a:bodyPr>
          <a:lstStyle/>
          <a:p>
            <a:pPr algn="ctr"/>
            <a:r>
              <a:rPr lang="it-IT" sz="3600"/>
              <a:t>PBL = Planetary Boundary Layer</a:t>
            </a:r>
          </a:p>
        </p:txBody>
      </p:sp>
    </p:spTree>
    <p:extLst>
      <p:ext uri="{BB962C8B-B14F-4D97-AF65-F5344CB8AC3E}">
        <p14:creationId xmlns:p14="http://schemas.microsoft.com/office/powerpoint/2010/main" xmlns="" val="2317111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lassmodel.github.io/figures/figure_classauthor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2270" y="1235689"/>
            <a:ext cx="6296944" cy="527936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25739" y="267744"/>
            <a:ext cx="10598819" cy="646331"/>
          </a:xfrm>
          <a:prstGeom prst="rect">
            <a:avLst/>
          </a:prstGeom>
        </p:spPr>
        <p:txBody>
          <a:bodyPr wrap="square">
            <a:spAutoFit/>
          </a:bodyPr>
          <a:lstStyle/>
          <a:p>
            <a:r>
              <a:rPr lang="en-US">
                <a:solidFill>
                  <a:srgbClr val="333333"/>
                </a:solidFill>
                <a:latin typeface="Helvetica Neue"/>
              </a:rPr>
              <a:t>CLASS: Chemistry Land-surface Atmosphere Soil Slab model</a:t>
            </a:r>
          </a:p>
          <a:p>
            <a:r>
              <a:rPr lang="en-US">
                <a:solidFill>
                  <a:srgbClr val="333333"/>
                </a:solidFill>
                <a:latin typeface="Helvetica Neue"/>
              </a:rPr>
              <a:t>(Wageningen University, NL)</a:t>
            </a:r>
            <a:endParaRPr lang="en-US" b="0" i="0">
              <a:solidFill>
                <a:srgbClr val="333333"/>
              </a:solidFill>
              <a:effectLst/>
              <a:latin typeface="Helvetica Neue"/>
            </a:endParaRPr>
          </a:p>
        </p:txBody>
      </p:sp>
      <p:sp>
        <p:nvSpPr>
          <p:cNvPr id="4" name="Rettangolo 3"/>
          <p:cNvSpPr/>
          <p:nvPr/>
        </p:nvSpPr>
        <p:spPr>
          <a:xfrm>
            <a:off x="8993873" y="6264365"/>
            <a:ext cx="2927212" cy="369332"/>
          </a:xfrm>
          <a:prstGeom prst="rect">
            <a:avLst/>
          </a:prstGeom>
        </p:spPr>
        <p:txBody>
          <a:bodyPr wrap="none">
            <a:spAutoFit/>
          </a:bodyPr>
          <a:lstStyle/>
          <a:p>
            <a:r>
              <a:rPr lang="it-IT">
                <a:hlinkClick r:id="rId3"/>
              </a:rPr>
              <a:t>https://classmodel.github.io/</a:t>
            </a:r>
            <a:endParaRPr lang="it-IT"/>
          </a:p>
        </p:txBody>
      </p:sp>
    </p:spTree>
    <p:extLst>
      <p:ext uri="{BB962C8B-B14F-4D97-AF65-F5344CB8AC3E}">
        <p14:creationId xmlns:p14="http://schemas.microsoft.com/office/powerpoint/2010/main" xmlns="" val="2587082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p:nvPr/>
        </p:nvPicPr>
        <p:blipFill rotWithShape="1">
          <a:blip r:embed="rId2" cstate="print">
            <a:extLst>
              <a:ext uri="{28A0092B-C50C-407E-A947-70E740481C1C}">
                <a14:useLocalDpi xmlns:a14="http://schemas.microsoft.com/office/drawing/2010/main" xmlns="" val="0"/>
              </a:ext>
            </a:extLst>
          </a:blip>
          <a:srcRect l="6639" r="9031" b="2191"/>
          <a:stretch/>
        </p:blipFill>
        <p:spPr bwMode="auto">
          <a:xfrm>
            <a:off x="5924351" y="100579"/>
            <a:ext cx="5364480" cy="3207385"/>
          </a:xfrm>
          <a:prstGeom prst="rect">
            <a:avLst/>
          </a:prstGeom>
          <a:ln>
            <a:noFill/>
          </a:ln>
          <a:extLst>
            <a:ext uri="{53640926-AAD7-44D8-BBD7-CCE9431645EC}">
              <a14:shadowObscured xmlns:a14="http://schemas.microsoft.com/office/drawing/2010/main" xmlns=""/>
            </a:ext>
          </a:extLst>
        </p:spPr>
      </p:pic>
      <p:pic>
        <p:nvPicPr>
          <p:cNvPr id="5" name="Immagine 4"/>
          <p:cNvPicPr/>
          <p:nvPr/>
        </p:nvPicPr>
        <p:blipFill rotWithShape="1">
          <a:blip r:embed="rId3" cstate="print">
            <a:extLst>
              <a:ext uri="{28A0092B-C50C-407E-A947-70E740481C1C}">
                <a14:useLocalDpi xmlns:a14="http://schemas.microsoft.com/office/drawing/2010/main" xmlns="" val="0"/>
              </a:ext>
            </a:extLst>
          </a:blip>
          <a:srcRect l="7334" t="-1" r="8885" b="2383"/>
          <a:stretch/>
        </p:blipFill>
        <p:spPr bwMode="auto">
          <a:xfrm>
            <a:off x="5924351" y="3457254"/>
            <a:ext cx="5417820" cy="3255645"/>
          </a:xfrm>
          <a:prstGeom prst="rect">
            <a:avLst/>
          </a:prstGeom>
          <a:ln>
            <a:noFill/>
          </a:ln>
          <a:extLst>
            <a:ext uri="{53640926-AAD7-44D8-BBD7-CCE9431645EC}">
              <a14:shadowObscured xmlns:a14="http://schemas.microsoft.com/office/drawing/2010/main" xmlns=""/>
            </a:ext>
          </a:extLst>
        </p:spPr>
      </p:pic>
      <p:sp>
        <p:nvSpPr>
          <p:cNvPr id="6" name="CasellaDiTesto 5"/>
          <p:cNvSpPr txBox="1"/>
          <p:nvPr/>
        </p:nvSpPr>
        <p:spPr>
          <a:xfrm>
            <a:off x="520226" y="426039"/>
            <a:ext cx="4730620" cy="800219"/>
          </a:xfrm>
          <a:prstGeom prst="rect">
            <a:avLst/>
          </a:prstGeom>
          <a:noFill/>
        </p:spPr>
        <p:txBody>
          <a:bodyPr wrap="square" rtlCol="0">
            <a:spAutoFit/>
          </a:bodyPr>
          <a:lstStyle/>
          <a:p>
            <a:r>
              <a:rPr lang="it-IT" sz="2800" dirty="0"/>
              <a:t>CLASS </a:t>
            </a:r>
            <a:r>
              <a:rPr lang="it-IT" sz="2800" dirty="0" err="1"/>
              <a:t>model</a:t>
            </a:r>
            <a:r>
              <a:rPr lang="it-IT" sz="2800" dirty="0"/>
              <a:t> </a:t>
            </a:r>
            <a:r>
              <a:rPr lang="it-IT" sz="2800" dirty="0" err="1"/>
              <a:t>results</a:t>
            </a:r>
            <a:r>
              <a:rPr lang="it-IT" sz="2800" dirty="0"/>
              <a:t> in Firenze</a:t>
            </a:r>
          </a:p>
          <a:p>
            <a:r>
              <a:rPr lang="it-IT" dirty="0"/>
              <a:t>(Tesi Duccio </a:t>
            </a:r>
            <a:r>
              <a:rPr lang="it-IT" dirty="0" smtClean="0"/>
              <a:t>Salvato</a:t>
            </a:r>
            <a:r>
              <a:rPr lang="it-IT" dirty="0" smtClean="0"/>
              <a:t>ri</a:t>
            </a:r>
            <a:r>
              <a:rPr lang="it-IT" dirty="0"/>
              <a:t>)</a:t>
            </a:r>
          </a:p>
        </p:txBody>
      </p:sp>
      <p:sp>
        <p:nvSpPr>
          <p:cNvPr id="2" name="CasellaDiTesto 1"/>
          <p:cNvSpPr txBox="1"/>
          <p:nvPr/>
        </p:nvSpPr>
        <p:spPr>
          <a:xfrm>
            <a:off x="586596" y="2113472"/>
            <a:ext cx="353683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Tx/>
              <a:buChar char="-"/>
            </a:pPr>
            <a:r>
              <a:rPr lang="it-IT"/>
              <a:t>parametrizzazione modello</a:t>
            </a:r>
          </a:p>
          <a:p>
            <a:pPr marL="285750" indent="-285750">
              <a:buFontTx/>
              <a:buChar char="-"/>
            </a:pPr>
            <a:r>
              <a:rPr lang="it-IT"/>
              <a:t>calibrazione</a:t>
            </a:r>
          </a:p>
          <a:p>
            <a:pPr marL="285750" indent="-285750">
              <a:buFontTx/>
              <a:buChar char="-"/>
            </a:pPr>
            <a:r>
              <a:rPr lang="it-IT"/>
              <a:t>validazione</a:t>
            </a:r>
          </a:p>
          <a:p>
            <a:pPr marL="285750" indent="-285750">
              <a:buFontTx/>
              <a:buChar char="-"/>
            </a:pPr>
            <a:r>
              <a:rPr lang="it-IT"/>
              <a:t>scenari </a:t>
            </a:r>
            <a:r>
              <a:rPr lang="it-IT" i="1"/>
              <a:t>greening</a:t>
            </a:r>
          </a:p>
        </p:txBody>
      </p:sp>
    </p:spTree>
    <p:extLst>
      <p:ext uri="{BB962C8B-B14F-4D97-AF65-F5344CB8AC3E}">
        <p14:creationId xmlns:p14="http://schemas.microsoft.com/office/powerpoint/2010/main" xmlns="" val="27668341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xmlns="" val="0"/>
              </a:ext>
            </a:extLst>
          </a:blip>
          <a:srcRect l="7711" r="9227" b="1961"/>
          <a:stretch/>
        </p:blipFill>
        <p:spPr bwMode="auto">
          <a:xfrm>
            <a:off x="6744476" y="3583587"/>
            <a:ext cx="4566084" cy="2779889"/>
          </a:xfrm>
          <a:prstGeom prst="rect">
            <a:avLst/>
          </a:prstGeom>
          <a:ln>
            <a:noFill/>
          </a:ln>
          <a:extLst>
            <a:ext uri="{53640926-AAD7-44D8-BBD7-CCE9431645EC}">
              <a14:shadowObscured xmlns:a14="http://schemas.microsoft.com/office/drawing/2010/main" xmlns=""/>
            </a:ext>
          </a:extLst>
        </p:spPr>
      </p:pic>
      <p:pic>
        <p:nvPicPr>
          <p:cNvPr id="3" name="Immagine 2"/>
          <p:cNvPicPr>
            <a:picLocks noChangeAspect="1"/>
          </p:cNvPicPr>
          <p:nvPr/>
        </p:nvPicPr>
        <p:blipFill rotWithShape="1">
          <a:blip r:embed="rId3" cstate="print">
            <a:extLst>
              <a:ext uri="{28A0092B-C50C-407E-A947-70E740481C1C}">
                <a14:useLocalDpi xmlns:a14="http://schemas.microsoft.com/office/drawing/2010/main" xmlns="" val="0"/>
              </a:ext>
            </a:extLst>
          </a:blip>
          <a:srcRect l="7054" r="8463" b="1836"/>
          <a:stretch/>
        </p:blipFill>
        <p:spPr bwMode="auto">
          <a:xfrm>
            <a:off x="6681514" y="584806"/>
            <a:ext cx="4629046" cy="2774213"/>
          </a:xfrm>
          <a:prstGeom prst="rect">
            <a:avLst/>
          </a:prstGeom>
          <a:ln>
            <a:noFill/>
          </a:ln>
          <a:extLst>
            <a:ext uri="{53640926-AAD7-44D8-BBD7-CCE9431645EC}">
              <a14:shadowObscured xmlns:a14="http://schemas.microsoft.com/office/drawing/2010/main" xmlns=""/>
            </a:ext>
          </a:extLst>
        </p:spPr>
      </p:pic>
      <p:pic>
        <p:nvPicPr>
          <p:cNvPr id="4" name="Immagine 3"/>
          <p:cNvPicPr/>
          <p:nvPr/>
        </p:nvPicPr>
        <p:blipFill rotWithShape="1">
          <a:blip r:embed="rId4" cstate="print">
            <a:extLst>
              <a:ext uri="{28A0092B-C50C-407E-A947-70E740481C1C}">
                <a14:useLocalDpi xmlns:a14="http://schemas.microsoft.com/office/drawing/2010/main" xmlns="" val="0"/>
              </a:ext>
            </a:extLst>
          </a:blip>
          <a:srcRect l="7334" t="-1" r="8885" b="2383"/>
          <a:stretch/>
        </p:blipFill>
        <p:spPr bwMode="auto">
          <a:xfrm>
            <a:off x="736531" y="1626680"/>
            <a:ext cx="5417820" cy="3255645"/>
          </a:xfrm>
          <a:prstGeom prst="rect">
            <a:avLst/>
          </a:prstGeom>
          <a:ln>
            <a:noFill/>
          </a:ln>
          <a:extLst>
            <a:ext uri="{53640926-AAD7-44D8-BBD7-CCE9431645EC}">
              <a14:shadowObscured xmlns:a14="http://schemas.microsoft.com/office/drawing/2010/main" xmlns=""/>
            </a:ext>
          </a:extLst>
        </p:spPr>
      </p:pic>
      <p:sp>
        <p:nvSpPr>
          <p:cNvPr id="5" name="CasellaDiTesto 4"/>
          <p:cNvSpPr txBox="1"/>
          <p:nvPr/>
        </p:nvSpPr>
        <p:spPr>
          <a:xfrm>
            <a:off x="531845" y="5682343"/>
            <a:ext cx="4357396" cy="369332"/>
          </a:xfrm>
          <a:prstGeom prst="rect">
            <a:avLst/>
          </a:prstGeom>
          <a:noFill/>
        </p:spPr>
        <p:txBody>
          <a:bodyPr wrap="square" rtlCol="0">
            <a:spAutoFit/>
          </a:bodyPr>
          <a:lstStyle/>
          <a:p>
            <a:r>
              <a:rPr lang="it-IT"/>
              <a:t>PBL growth </a:t>
            </a:r>
            <a:r>
              <a:rPr lang="it-IT">
                <a:sym typeface="Wingdings" panose="05000000000000000000" pitchFamily="2" charset="2"/>
              </a:rPr>
              <a:t> concentration decrease</a:t>
            </a:r>
            <a:endParaRPr lang="it-IT"/>
          </a:p>
        </p:txBody>
      </p:sp>
    </p:spTree>
    <p:extLst>
      <p:ext uri="{BB962C8B-B14F-4D97-AF65-F5344CB8AC3E}">
        <p14:creationId xmlns:p14="http://schemas.microsoft.com/office/powerpoint/2010/main" xmlns="" val="2268772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tretch>
            <a:fillRect/>
          </a:stretch>
        </p:blipFill>
        <p:spPr>
          <a:xfrm>
            <a:off x="2285954" y="1828801"/>
            <a:ext cx="7081981" cy="4019465"/>
          </a:xfrm>
          <a:prstGeom prst="rect">
            <a:avLst/>
          </a:prstGeom>
        </p:spPr>
      </p:pic>
      <p:sp>
        <p:nvSpPr>
          <p:cNvPr id="5" name="Rettangolo 4"/>
          <p:cNvSpPr/>
          <p:nvPr/>
        </p:nvSpPr>
        <p:spPr>
          <a:xfrm>
            <a:off x="743338" y="437280"/>
            <a:ext cx="10723983" cy="646331"/>
          </a:xfrm>
          <a:prstGeom prst="rect">
            <a:avLst/>
          </a:prstGeom>
        </p:spPr>
        <p:txBody>
          <a:bodyPr wrap="square">
            <a:spAutoFit/>
          </a:bodyPr>
          <a:lstStyle/>
          <a:p>
            <a:r>
              <a:rPr lang="it-IT"/>
              <a:t>Ruolo della vegetazione nel regolare gli scambi biosfera-atmosfera a </a:t>
            </a:r>
            <a:r>
              <a:rPr lang="it-IT" u="sng"/>
              <a:t>scala urbana</a:t>
            </a:r>
          </a:p>
          <a:p>
            <a:r>
              <a:rPr lang="it-IT"/>
              <a:t>(tesi D. Salvatori)</a:t>
            </a:r>
          </a:p>
        </p:txBody>
      </p:sp>
    </p:spTree>
    <p:extLst>
      <p:ext uri="{BB962C8B-B14F-4D97-AF65-F5344CB8AC3E}">
        <p14:creationId xmlns:p14="http://schemas.microsoft.com/office/powerpoint/2010/main" xmlns="" val="26830235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2" cstate="print">
            <a:extLst>
              <a:ext uri="{28A0092B-C50C-407E-A947-70E740481C1C}">
                <a14:useLocalDpi xmlns:a14="http://schemas.microsoft.com/office/drawing/2010/main" xmlns="" val="0"/>
              </a:ext>
            </a:extLst>
          </a:blip>
          <a:srcRect l="7758" t="3555" r="8039" b="3750"/>
          <a:stretch/>
        </p:blipFill>
        <p:spPr bwMode="auto">
          <a:xfrm>
            <a:off x="298027" y="1563670"/>
            <a:ext cx="7824885" cy="4882554"/>
          </a:xfrm>
          <a:prstGeom prst="rect">
            <a:avLst/>
          </a:prstGeom>
          <a:ln>
            <a:noFill/>
          </a:ln>
          <a:extLst>
            <a:ext uri="{53640926-AAD7-44D8-BBD7-CCE9431645EC}">
              <a14:shadowObscured xmlns:a14="http://schemas.microsoft.com/office/drawing/2010/main" xmlns=""/>
            </a:ext>
          </a:extLst>
        </p:spPr>
      </p:pic>
      <p:sp>
        <p:nvSpPr>
          <p:cNvPr id="3" name="Rettangolo 2"/>
          <p:cNvSpPr/>
          <p:nvPr/>
        </p:nvSpPr>
        <p:spPr>
          <a:xfrm>
            <a:off x="743338" y="437280"/>
            <a:ext cx="10723983" cy="646331"/>
          </a:xfrm>
          <a:prstGeom prst="rect">
            <a:avLst/>
          </a:prstGeom>
        </p:spPr>
        <p:txBody>
          <a:bodyPr wrap="square">
            <a:spAutoFit/>
          </a:bodyPr>
          <a:lstStyle/>
          <a:p>
            <a:r>
              <a:rPr lang="it-IT"/>
              <a:t>Ruolo della vegetazione nel regolare gli scambi biosfera-atmosfera a </a:t>
            </a:r>
            <a:r>
              <a:rPr lang="it-IT" u="sng"/>
              <a:t>scala urbana</a:t>
            </a:r>
          </a:p>
          <a:p>
            <a:r>
              <a:rPr lang="it-IT"/>
              <a:t>(tesi D. Salvatori)</a:t>
            </a:r>
          </a:p>
        </p:txBody>
      </p:sp>
      <p:sp>
        <p:nvSpPr>
          <p:cNvPr id="5" name="Rettangolo 4"/>
          <p:cNvSpPr/>
          <p:nvPr/>
        </p:nvSpPr>
        <p:spPr>
          <a:xfrm>
            <a:off x="8350371" y="2038949"/>
            <a:ext cx="3726610" cy="3693319"/>
          </a:xfrm>
          <a:prstGeom prst="rect">
            <a:avLst/>
          </a:prstGeom>
        </p:spPr>
        <p:txBody>
          <a:bodyPr wrap="square">
            <a:spAutoFit/>
          </a:bodyPr>
          <a:lstStyle/>
          <a:p>
            <a:r>
              <a:rPr lang="it-IT"/>
              <a:t>Nature Based Solutions go in the right direction but atmospheric impacts are small:</a:t>
            </a:r>
          </a:p>
          <a:p>
            <a:endParaRPr lang="it-IT"/>
          </a:p>
          <a:p>
            <a:pPr marL="285750" indent="-285750">
              <a:buFont typeface="Arial" panose="020B0604020202020204" pitchFamily="34" charset="0"/>
              <a:buChar char="•"/>
            </a:pPr>
            <a:r>
              <a:rPr lang="it-IT"/>
              <a:t>Lower temperature</a:t>
            </a:r>
          </a:p>
          <a:p>
            <a:pPr marL="285750" indent="-285750">
              <a:buFont typeface="Arial" panose="020B0604020202020204" pitchFamily="34" charset="0"/>
              <a:buChar char="•"/>
            </a:pPr>
            <a:r>
              <a:rPr lang="it-IT"/>
              <a:t>Lower carbon footprint</a:t>
            </a:r>
          </a:p>
          <a:p>
            <a:pPr marL="285750" indent="-285750">
              <a:buFont typeface="Arial" panose="020B0604020202020204" pitchFamily="34" charset="0"/>
              <a:buChar char="•"/>
            </a:pPr>
            <a:endParaRPr lang="it-IT"/>
          </a:p>
          <a:p>
            <a:r>
              <a:rPr lang="it-IT"/>
              <a:t>Other local effects / benfits</a:t>
            </a:r>
          </a:p>
          <a:p>
            <a:endParaRPr lang="it-IT"/>
          </a:p>
          <a:p>
            <a:pPr marL="285750" indent="-285750">
              <a:buFont typeface="Arial" panose="020B0604020202020204" pitchFamily="34" charset="0"/>
              <a:buChar char="•"/>
            </a:pPr>
            <a:r>
              <a:rPr lang="it-IT"/>
              <a:t>shading / microclimate</a:t>
            </a:r>
          </a:p>
          <a:p>
            <a:pPr marL="285750" indent="-285750">
              <a:buFont typeface="Arial" panose="020B0604020202020204" pitchFamily="34" charset="0"/>
              <a:buChar char="•"/>
            </a:pPr>
            <a:r>
              <a:rPr lang="it-IT"/>
              <a:t>pollutant absorption</a:t>
            </a:r>
          </a:p>
          <a:p>
            <a:pPr marL="285750" indent="-285750">
              <a:buFont typeface="Arial" panose="020B0604020202020204" pitchFamily="34" charset="0"/>
              <a:buChar char="•"/>
            </a:pPr>
            <a:r>
              <a:rPr lang="it-IT"/>
              <a:t>wellness</a:t>
            </a:r>
          </a:p>
          <a:p>
            <a:endParaRPr lang="it-IT" dirty="0"/>
          </a:p>
        </p:txBody>
      </p:sp>
    </p:spTree>
    <p:extLst>
      <p:ext uri="{BB962C8B-B14F-4D97-AF65-F5344CB8AC3E}">
        <p14:creationId xmlns:p14="http://schemas.microsoft.com/office/powerpoint/2010/main" xmlns="" val="17915328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0343" y="313367"/>
            <a:ext cx="10515600" cy="1325563"/>
          </a:xfrm>
        </p:spPr>
        <p:txBody>
          <a:bodyPr/>
          <a:lstStyle/>
          <a:p>
            <a:pPr algn="ctr"/>
            <a:r>
              <a:rPr lang="it-IT"/>
              <a:t>Part 3 Urban Heat Island (UHI)</a:t>
            </a:r>
          </a:p>
        </p:txBody>
      </p:sp>
      <p:pic>
        <p:nvPicPr>
          <p:cNvPr id="4"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736" t="4365" b="9380"/>
          <a:stretch/>
        </p:blipFill>
        <p:spPr bwMode="auto">
          <a:xfrm>
            <a:off x="3438633" y="1749539"/>
            <a:ext cx="5403442" cy="438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865375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64566" y="267419"/>
            <a:ext cx="10092906" cy="584775"/>
          </a:xfrm>
          <a:prstGeom prst="rect">
            <a:avLst/>
          </a:prstGeom>
          <a:noFill/>
        </p:spPr>
        <p:txBody>
          <a:bodyPr wrap="square" rtlCol="0">
            <a:spAutoFit/>
          </a:bodyPr>
          <a:lstStyle/>
          <a:p>
            <a:pPr algn="ctr"/>
            <a:r>
              <a:rPr lang="it-IT" sz="3200"/>
              <a:t>Layout</a:t>
            </a:r>
          </a:p>
        </p:txBody>
      </p:sp>
      <p:sp>
        <p:nvSpPr>
          <p:cNvPr id="4" name="CasellaDiTesto 3"/>
          <p:cNvSpPr txBox="1"/>
          <p:nvPr/>
        </p:nvSpPr>
        <p:spPr>
          <a:xfrm>
            <a:off x="707365" y="1423358"/>
            <a:ext cx="10420710" cy="4031873"/>
          </a:xfrm>
          <a:prstGeom prst="rect">
            <a:avLst/>
          </a:prstGeom>
          <a:noFill/>
        </p:spPr>
        <p:txBody>
          <a:bodyPr wrap="square" rtlCol="0">
            <a:spAutoFit/>
          </a:bodyPr>
          <a:lstStyle/>
          <a:p>
            <a:pPr marL="285750" indent="-285750">
              <a:buFont typeface="Arial" panose="020B0604020202020204" pitchFamily="34" charset="0"/>
              <a:buChar char="•"/>
            </a:pPr>
            <a:r>
              <a:rPr lang="it-IT" sz="3200" dirty="0" err="1"/>
              <a:t>What</a:t>
            </a:r>
            <a:r>
              <a:rPr lang="it-IT" sz="3200" dirty="0"/>
              <a:t> </a:t>
            </a:r>
            <a:r>
              <a:rPr lang="it-IT" sz="3200" dirty="0" err="1"/>
              <a:t>is</a:t>
            </a:r>
            <a:r>
              <a:rPr lang="it-IT" sz="3200" dirty="0"/>
              <a:t> a Urban </a:t>
            </a:r>
            <a:r>
              <a:rPr lang="it-IT" sz="3200" dirty="0" err="1"/>
              <a:t>Heat</a:t>
            </a:r>
            <a:r>
              <a:rPr lang="it-IT" sz="3200" dirty="0"/>
              <a:t> Island (UHI) and </a:t>
            </a:r>
            <a:r>
              <a:rPr lang="it-IT" sz="3200" dirty="0" err="1"/>
              <a:t>why</a:t>
            </a:r>
            <a:r>
              <a:rPr lang="it-IT" sz="3200" dirty="0"/>
              <a:t> </a:t>
            </a:r>
            <a:r>
              <a:rPr lang="it-IT" sz="3200" dirty="0" err="1"/>
              <a:t>it</a:t>
            </a:r>
            <a:r>
              <a:rPr lang="it-IT" sz="3200" dirty="0"/>
              <a:t> </a:t>
            </a:r>
            <a:r>
              <a:rPr lang="it-IT" sz="3200" dirty="0" err="1"/>
              <a:t>is</a:t>
            </a:r>
            <a:r>
              <a:rPr lang="it-IT" sz="3200" dirty="0"/>
              <a:t> </a:t>
            </a:r>
            <a:r>
              <a:rPr lang="it-IT" sz="3200" dirty="0" err="1"/>
              <a:t>important</a:t>
            </a:r>
            <a:endParaRPr lang="it-IT" sz="3200" dirty="0"/>
          </a:p>
          <a:p>
            <a:pPr marL="285750" indent="-285750">
              <a:buFont typeface="Arial" panose="020B0604020202020204" pitchFamily="34" charset="0"/>
              <a:buChar char="•"/>
            </a:pPr>
            <a:endParaRPr lang="it-IT" sz="3200" dirty="0"/>
          </a:p>
          <a:p>
            <a:pPr marL="285750" indent="-285750">
              <a:buFont typeface="Arial" panose="020B0604020202020204" pitchFamily="34" charset="0"/>
              <a:buChar char="•"/>
            </a:pPr>
            <a:r>
              <a:rPr lang="it-IT" sz="3200" dirty="0"/>
              <a:t>Some physical </a:t>
            </a:r>
            <a:r>
              <a:rPr lang="it-IT" sz="3200" dirty="0" err="1"/>
              <a:t>basis</a:t>
            </a:r>
            <a:r>
              <a:rPr lang="it-IT" sz="3200" dirty="0"/>
              <a:t> on the </a:t>
            </a:r>
            <a:r>
              <a:rPr lang="it-IT" sz="3200" dirty="0" err="1"/>
              <a:t>surface</a:t>
            </a:r>
            <a:r>
              <a:rPr lang="it-IT" sz="3200" dirty="0"/>
              <a:t> </a:t>
            </a:r>
            <a:r>
              <a:rPr lang="it-IT" sz="3200" dirty="0" err="1"/>
              <a:t>energy</a:t>
            </a:r>
            <a:r>
              <a:rPr lang="it-IT" sz="3200" dirty="0"/>
              <a:t> balance</a:t>
            </a:r>
          </a:p>
          <a:p>
            <a:pPr marL="285750" indent="-285750">
              <a:buFont typeface="Arial" panose="020B0604020202020204" pitchFamily="34" charset="0"/>
              <a:buChar char="•"/>
            </a:pPr>
            <a:endParaRPr lang="it-IT" sz="3200" dirty="0"/>
          </a:p>
          <a:p>
            <a:pPr marL="285750" indent="-285750">
              <a:buFont typeface="Arial" panose="020B0604020202020204" pitchFamily="34" charset="0"/>
              <a:buChar char="•"/>
            </a:pPr>
            <a:r>
              <a:rPr lang="it-IT" sz="3200" dirty="0"/>
              <a:t>Innovative technologies to monitor UHI in </a:t>
            </a:r>
            <a:r>
              <a:rPr lang="it-IT" sz="3200" dirty="0" err="1"/>
              <a:t>space</a:t>
            </a:r>
            <a:r>
              <a:rPr lang="it-IT" sz="3200" dirty="0"/>
              <a:t> and time</a:t>
            </a:r>
          </a:p>
          <a:p>
            <a:pPr marL="285750" indent="-285750">
              <a:buFont typeface="Arial" panose="020B0604020202020204" pitchFamily="34" charset="0"/>
              <a:buChar char="•"/>
            </a:pPr>
            <a:endParaRPr lang="it-IT" sz="3200" dirty="0"/>
          </a:p>
          <a:p>
            <a:pPr marL="285750" indent="-285750">
              <a:buFont typeface="Arial" panose="020B0604020202020204" pitchFamily="34" charset="0"/>
              <a:buChar char="•"/>
            </a:pPr>
            <a:r>
              <a:rPr lang="it-IT" sz="3200" dirty="0" err="1"/>
              <a:t>What</a:t>
            </a:r>
            <a:r>
              <a:rPr lang="it-IT" sz="3200" dirty="0"/>
              <a:t> to do: </a:t>
            </a:r>
            <a:r>
              <a:rPr lang="it-IT" sz="3200" dirty="0" err="1"/>
              <a:t>mitigation</a:t>
            </a:r>
            <a:r>
              <a:rPr lang="it-IT" sz="3200" dirty="0"/>
              <a:t> and </a:t>
            </a:r>
            <a:r>
              <a:rPr lang="it-IT" sz="3200" dirty="0" err="1"/>
              <a:t>adaptation</a:t>
            </a:r>
            <a:r>
              <a:rPr lang="it-IT" sz="3200" dirty="0"/>
              <a:t> </a:t>
            </a:r>
            <a:r>
              <a:rPr lang="it-IT" sz="3200" dirty="0" err="1"/>
              <a:t>strategies</a:t>
            </a:r>
            <a:r>
              <a:rPr lang="it-IT" sz="3200" dirty="0"/>
              <a:t> to make </a:t>
            </a:r>
            <a:r>
              <a:rPr lang="it-IT" sz="3200" dirty="0" err="1"/>
              <a:t>our</a:t>
            </a:r>
            <a:r>
              <a:rPr lang="it-IT" sz="3200" dirty="0"/>
              <a:t> cities more </a:t>
            </a:r>
            <a:r>
              <a:rPr lang="it-IT" sz="3200" dirty="0" err="1"/>
              <a:t>resilient</a:t>
            </a:r>
            <a:r>
              <a:rPr lang="it-IT" sz="3200" dirty="0"/>
              <a:t> in a future world </a:t>
            </a:r>
          </a:p>
        </p:txBody>
      </p:sp>
    </p:spTree>
    <p:extLst>
      <p:ext uri="{BB962C8B-B14F-4D97-AF65-F5344CB8AC3E}">
        <p14:creationId xmlns:p14="http://schemas.microsoft.com/office/powerpoint/2010/main" xmlns="" val="175188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isultati immagini per urban energy balance"/>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8178"/>
          <a:stretch/>
        </p:blipFill>
        <p:spPr bwMode="auto">
          <a:xfrm>
            <a:off x="1251131" y="332206"/>
            <a:ext cx="9144000" cy="561139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10395131" y="5305245"/>
            <a:ext cx="1339970" cy="369332"/>
          </a:xfrm>
          <a:prstGeom prst="rect">
            <a:avLst/>
          </a:prstGeom>
          <a:noFill/>
        </p:spPr>
        <p:txBody>
          <a:bodyPr wrap="square" rtlCol="0">
            <a:spAutoFit/>
          </a:bodyPr>
          <a:lstStyle/>
          <a:p>
            <a:r>
              <a:rPr lang="it-IT"/>
              <a:t>Oke (1987)</a:t>
            </a:r>
          </a:p>
        </p:txBody>
      </p:sp>
    </p:spTree>
    <p:extLst>
      <p:ext uri="{BB962C8B-B14F-4D97-AF65-F5344CB8AC3E}">
        <p14:creationId xmlns:p14="http://schemas.microsoft.com/office/powerpoint/2010/main" xmlns="" val="1588465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64566" y="267419"/>
            <a:ext cx="10092906" cy="584775"/>
          </a:xfrm>
          <a:prstGeom prst="rect">
            <a:avLst/>
          </a:prstGeom>
          <a:noFill/>
        </p:spPr>
        <p:txBody>
          <a:bodyPr wrap="square" rtlCol="0">
            <a:spAutoFit/>
          </a:bodyPr>
          <a:lstStyle/>
          <a:p>
            <a:pPr algn="ctr"/>
            <a:r>
              <a:rPr lang="it-IT" sz="3200"/>
              <a:t>Why are UHI important?</a:t>
            </a:r>
          </a:p>
        </p:txBody>
      </p:sp>
      <p:sp>
        <p:nvSpPr>
          <p:cNvPr id="4" name="CasellaDiTesto 3"/>
          <p:cNvSpPr txBox="1"/>
          <p:nvPr/>
        </p:nvSpPr>
        <p:spPr>
          <a:xfrm>
            <a:off x="707365" y="1423358"/>
            <a:ext cx="10420710" cy="5016758"/>
          </a:xfrm>
          <a:prstGeom prst="rect">
            <a:avLst/>
          </a:prstGeom>
          <a:noFill/>
        </p:spPr>
        <p:txBody>
          <a:bodyPr wrap="square" rtlCol="0">
            <a:spAutoFit/>
          </a:bodyPr>
          <a:lstStyle/>
          <a:p>
            <a:pPr marL="285750" indent="-285750">
              <a:buFont typeface="Arial" panose="020B0604020202020204" pitchFamily="34" charset="0"/>
              <a:buChar char="•"/>
            </a:pPr>
            <a:r>
              <a:rPr lang="it-IT" sz="3200" dirty="0" err="1"/>
              <a:t>Electricity</a:t>
            </a:r>
            <a:r>
              <a:rPr lang="it-IT" sz="3200" dirty="0"/>
              <a:t> demand </a:t>
            </a:r>
            <a:r>
              <a:rPr lang="it-IT" sz="3200" dirty="0" err="1"/>
              <a:t>increase</a:t>
            </a:r>
            <a:r>
              <a:rPr lang="it-IT" sz="3200" dirty="0"/>
              <a:t> (2-4% for </a:t>
            </a:r>
            <a:r>
              <a:rPr lang="it-IT" sz="3200" dirty="0" err="1"/>
              <a:t>every</a:t>
            </a:r>
            <a:r>
              <a:rPr lang="it-IT" sz="3200" dirty="0"/>
              <a:t> degree </a:t>
            </a:r>
            <a:r>
              <a:rPr lang="it-IT" sz="3200" dirty="0" err="1"/>
              <a:t>increase</a:t>
            </a:r>
            <a:r>
              <a:rPr lang="it-IT" sz="3200" dirty="0"/>
              <a:t> in air temperature)</a:t>
            </a:r>
          </a:p>
          <a:p>
            <a:pPr marL="285750" indent="-285750">
              <a:buFont typeface="Arial" panose="020B0604020202020204" pitchFamily="34" charset="0"/>
              <a:buChar char="•"/>
            </a:pPr>
            <a:endParaRPr lang="it-IT" sz="3200" dirty="0"/>
          </a:p>
          <a:p>
            <a:pPr marL="285750" indent="-285750">
              <a:buFont typeface="Arial" panose="020B0604020202020204" pitchFamily="34" charset="0"/>
              <a:buChar char="•"/>
            </a:pPr>
            <a:r>
              <a:rPr lang="it-IT" sz="3200" dirty="0"/>
              <a:t>Impact on public health (</a:t>
            </a:r>
            <a:r>
              <a:rPr lang="it-IT" sz="3200" dirty="0" err="1"/>
              <a:t>e.g</a:t>
            </a:r>
            <a:r>
              <a:rPr lang="it-IT" sz="3200" dirty="0"/>
              <a:t> 2003 </a:t>
            </a:r>
            <a:r>
              <a:rPr lang="it-IT" sz="3200" dirty="0" err="1"/>
              <a:t>heat</a:t>
            </a:r>
            <a:r>
              <a:rPr lang="it-IT" sz="3200" dirty="0"/>
              <a:t> </a:t>
            </a:r>
            <a:r>
              <a:rPr lang="it-IT" sz="3200" dirty="0" err="1"/>
              <a:t>wave</a:t>
            </a:r>
            <a:r>
              <a:rPr lang="it-IT" sz="3200" dirty="0"/>
              <a:t> in </a:t>
            </a:r>
            <a:r>
              <a:rPr lang="it-IT" sz="3200" dirty="0" err="1"/>
              <a:t>central</a:t>
            </a:r>
            <a:r>
              <a:rPr lang="it-IT" sz="3200" dirty="0"/>
              <a:t> Europe)</a:t>
            </a:r>
          </a:p>
          <a:p>
            <a:pPr marL="285750" indent="-285750">
              <a:buFont typeface="Arial" panose="020B0604020202020204" pitchFamily="34" charset="0"/>
              <a:buChar char="•"/>
            </a:pPr>
            <a:endParaRPr lang="it-IT" sz="3200" dirty="0"/>
          </a:p>
          <a:p>
            <a:pPr marL="285750" indent="-285750">
              <a:buFont typeface="Arial" panose="020B0604020202020204" pitchFamily="34" charset="0"/>
              <a:buChar char="•"/>
            </a:pPr>
            <a:r>
              <a:rPr lang="it-IT" sz="3200" dirty="0"/>
              <a:t>Impact on wellness of citizens and </a:t>
            </a:r>
            <a:r>
              <a:rPr lang="it-IT" sz="3200" dirty="0" err="1"/>
              <a:t>ecosystems</a:t>
            </a:r>
            <a:endParaRPr lang="it-IT" sz="3200" dirty="0"/>
          </a:p>
          <a:p>
            <a:pPr marL="285750" indent="-285750">
              <a:buFont typeface="Arial" panose="020B0604020202020204" pitchFamily="34" charset="0"/>
              <a:buChar char="•"/>
            </a:pPr>
            <a:endParaRPr lang="it-IT" sz="3200" dirty="0"/>
          </a:p>
          <a:p>
            <a:pPr marL="285750" indent="-285750">
              <a:buFont typeface="Arial" panose="020B0604020202020204" pitchFamily="34" charset="0"/>
              <a:buChar char="•"/>
            </a:pPr>
            <a:r>
              <a:rPr lang="it-IT" sz="3200" dirty="0"/>
              <a:t>Some </a:t>
            </a:r>
            <a:r>
              <a:rPr lang="it-IT" sz="3200" dirty="0" err="1"/>
              <a:t>interactions</a:t>
            </a:r>
            <a:r>
              <a:rPr lang="it-IT" sz="3200" dirty="0"/>
              <a:t> with air </a:t>
            </a:r>
            <a:r>
              <a:rPr lang="it-IT" sz="3200" dirty="0" err="1"/>
              <a:t>quality</a:t>
            </a:r>
            <a:r>
              <a:rPr lang="it-IT" sz="3200" dirty="0"/>
              <a:t> and </a:t>
            </a:r>
            <a:r>
              <a:rPr lang="it-IT" sz="3200" dirty="0" err="1"/>
              <a:t>greenhouse</a:t>
            </a:r>
            <a:r>
              <a:rPr lang="it-IT" sz="3200" dirty="0"/>
              <a:t> </a:t>
            </a:r>
            <a:r>
              <a:rPr lang="it-IT" sz="3200" dirty="0" err="1"/>
              <a:t>gases</a:t>
            </a:r>
            <a:r>
              <a:rPr lang="it-IT" sz="3200" dirty="0"/>
              <a:t> </a:t>
            </a:r>
            <a:r>
              <a:rPr lang="it-IT" sz="3200" dirty="0" err="1"/>
              <a:t>emissions</a:t>
            </a:r>
            <a:endParaRPr lang="it-IT" sz="3200" dirty="0"/>
          </a:p>
        </p:txBody>
      </p:sp>
    </p:spTree>
    <p:extLst>
      <p:ext uri="{BB962C8B-B14F-4D97-AF65-F5344CB8AC3E}">
        <p14:creationId xmlns:p14="http://schemas.microsoft.com/office/powerpoint/2010/main" xmlns="" val="18789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7B1DF77B-2BEE-4DEC-ADC8-A4C40AAFE9B8}"/>
              </a:ext>
            </a:extLst>
          </p:cNvPr>
          <p:cNvPicPr>
            <a:picLocks noChangeAspect="1"/>
          </p:cNvPicPr>
          <p:nvPr/>
        </p:nvPicPr>
        <p:blipFill rotWithShape="1">
          <a:blip r:embed="rId2" cstate="print"/>
          <a:srcRect l="6572" t="21333" r="7757" b="6254"/>
          <a:stretch/>
        </p:blipFill>
        <p:spPr>
          <a:xfrm>
            <a:off x="556181" y="1651576"/>
            <a:ext cx="10444899" cy="4966040"/>
          </a:xfrm>
          <a:prstGeom prst="rect">
            <a:avLst/>
          </a:prstGeom>
        </p:spPr>
      </p:pic>
      <p:sp>
        <p:nvSpPr>
          <p:cNvPr id="4" name="CasellaDiTesto 3">
            <a:extLst>
              <a:ext uri="{FF2B5EF4-FFF2-40B4-BE49-F238E27FC236}">
                <a16:creationId xmlns:a16="http://schemas.microsoft.com/office/drawing/2014/main" xmlns="" id="{8CE19729-82E4-4D3A-9E75-0BC0C5507520}"/>
              </a:ext>
            </a:extLst>
          </p:cNvPr>
          <p:cNvSpPr txBox="1"/>
          <p:nvPr/>
        </p:nvSpPr>
        <p:spPr>
          <a:xfrm>
            <a:off x="556181" y="359854"/>
            <a:ext cx="10407289" cy="1138773"/>
          </a:xfrm>
          <a:prstGeom prst="rect">
            <a:avLst/>
          </a:prstGeom>
          <a:noFill/>
        </p:spPr>
        <p:txBody>
          <a:bodyPr wrap="square" rtlCol="0">
            <a:spAutoFit/>
          </a:bodyPr>
          <a:lstStyle/>
          <a:p>
            <a:r>
              <a:rPr lang="it-IT" sz="3200"/>
              <a:t>Background sul cambiamento climatico: gas serra </a:t>
            </a:r>
          </a:p>
          <a:p>
            <a:r>
              <a:rPr lang="it-IT"/>
              <a:t>GHG (greenhouse gas)</a:t>
            </a:r>
          </a:p>
          <a:p>
            <a:r>
              <a:rPr lang="it-IT"/>
              <a:t>CO2, CH4, altri gas</a:t>
            </a:r>
            <a:endParaRPr lang="it-IT" dirty="0"/>
          </a:p>
        </p:txBody>
      </p:sp>
    </p:spTree>
    <p:extLst>
      <p:ext uri="{BB962C8B-B14F-4D97-AF65-F5344CB8AC3E}">
        <p14:creationId xmlns:p14="http://schemas.microsoft.com/office/powerpoint/2010/main" xmlns="" val="3555404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srcRect l="33524" t="24820" r="32622" b="25158"/>
          <a:stretch/>
        </p:blipFill>
        <p:spPr>
          <a:xfrm>
            <a:off x="2322497" y="974564"/>
            <a:ext cx="6925019" cy="5755737"/>
          </a:xfrm>
          <a:prstGeom prst="rect">
            <a:avLst/>
          </a:prstGeom>
        </p:spPr>
      </p:pic>
      <p:sp>
        <p:nvSpPr>
          <p:cNvPr id="4" name="CasellaDiTesto 3"/>
          <p:cNvSpPr txBox="1"/>
          <p:nvPr/>
        </p:nvSpPr>
        <p:spPr>
          <a:xfrm>
            <a:off x="198407" y="129396"/>
            <a:ext cx="11913079" cy="646331"/>
          </a:xfrm>
          <a:prstGeom prst="rect">
            <a:avLst/>
          </a:prstGeom>
          <a:noFill/>
        </p:spPr>
        <p:txBody>
          <a:bodyPr wrap="square" rtlCol="0">
            <a:spAutoFit/>
          </a:bodyPr>
          <a:lstStyle/>
          <a:p>
            <a:r>
              <a:rPr lang="it-IT" sz="3600"/>
              <a:t>UHI and expected increase of climate extremes and heat waves</a:t>
            </a:r>
          </a:p>
        </p:txBody>
      </p:sp>
    </p:spTree>
    <p:extLst>
      <p:ext uri="{BB962C8B-B14F-4D97-AF65-F5344CB8AC3E}">
        <p14:creationId xmlns:p14="http://schemas.microsoft.com/office/powerpoint/2010/main" xmlns="" val="39898781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25014" y="179326"/>
            <a:ext cx="8341258" cy="646331"/>
          </a:xfrm>
          <a:prstGeom prst="rect">
            <a:avLst/>
          </a:prstGeom>
        </p:spPr>
        <p:txBody>
          <a:bodyPr wrap="none">
            <a:spAutoFit/>
          </a:bodyPr>
          <a:lstStyle/>
          <a:p>
            <a:r>
              <a:rPr lang="it-IT" sz="3600"/>
              <a:t>periurban vs urban surface energy balance</a:t>
            </a:r>
          </a:p>
        </p:txBody>
      </p:sp>
      <p:sp>
        <p:nvSpPr>
          <p:cNvPr id="5" name="Rettangolo 4"/>
          <p:cNvSpPr/>
          <p:nvPr/>
        </p:nvSpPr>
        <p:spPr>
          <a:xfrm>
            <a:off x="964143" y="6421258"/>
            <a:ext cx="1886309" cy="369332"/>
          </a:xfrm>
          <a:prstGeom prst="rect">
            <a:avLst/>
          </a:prstGeom>
        </p:spPr>
        <p:txBody>
          <a:bodyPr wrap="square">
            <a:spAutoFit/>
          </a:bodyPr>
          <a:lstStyle/>
          <a:p>
            <a:r>
              <a:rPr lang="it-IT"/>
              <a:t>Burghardt, 2015</a:t>
            </a:r>
          </a:p>
        </p:txBody>
      </p:sp>
      <p:pic>
        <p:nvPicPr>
          <p:cNvPr id="6" name="Picture 2" descr="Typical daily summer rural and urban energy balance (Sass, 2014) The equation of urban radiation fluxes describes an intermix of the influencing thermal factors according to the affected surface and land use (e.g. rural &amp; urban) situation (Figure 3). The equation as follows: í µí± = (1 − í µí°´)(í µí± * í µí± í µí±í µí± ℎ + í µí±) + (í µí°¸íµí°¸í µí± § − í µí°¸íµí°¸í µí± )"/>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0216"/>
          <a:stretch/>
        </p:blipFill>
        <p:spPr bwMode="auto">
          <a:xfrm>
            <a:off x="1065229" y="1915933"/>
            <a:ext cx="4030689" cy="450532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asellaDiTesto 7"/>
          <p:cNvSpPr txBox="1"/>
          <p:nvPr/>
        </p:nvSpPr>
        <p:spPr>
          <a:xfrm>
            <a:off x="1063238" y="1102830"/>
            <a:ext cx="5530601" cy="523220"/>
          </a:xfrm>
          <a:prstGeom prst="rect">
            <a:avLst/>
          </a:prstGeom>
          <a:noFill/>
        </p:spPr>
        <p:txBody>
          <a:bodyPr wrap="square" rtlCol="0">
            <a:spAutoFit/>
          </a:bodyPr>
          <a:lstStyle/>
          <a:p>
            <a:r>
              <a:rPr lang="it-IT" sz="2800" dirty="0">
                <a:solidFill>
                  <a:srgbClr val="FFC000"/>
                </a:solidFill>
              </a:rPr>
              <a:t>(Q</a:t>
            </a:r>
            <a:r>
              <a:rPr lang="it-IT" sz="2800" baseline="-25000" dirty="0">
                <a:solidFill>
                  <a:srgbClr val="FFC000"/>
                </a:solidFill>
              </a:rPr>
              <a:t>I</a:t>
            </a:r>
            <a:r>
              <a:rPr lang="it-IT" sz="2800" dirty="0">
                <a:solidFill>
                  <a:srgbClr val="FFC000"/>
                </a:solidFill>
              </a:rPr>
              <a:t> - Q</a:t>
            </a:r>
            <a:r>
              <a:rPr lang="it-IT" sz="2800" baseline="-25000" dirty="0">
                <a:solidFill>
                  <a:srgbClr val="FFC000"/>
                </a:solidFill>
              </a:rPr>
              <a:t>R </a:t>
            </a:r>
            <a:r>
              <a:rPr lang="it-IT" sz="2800" dirty="0">
                <a:solidFill>
                  <a:srgbClr val="FFC000"/>
                </a:solidFill>
              </a:rPr>
              <a:t>) </a:t>
            </a:r>
            <a:r>
              <a:rPr lang="it-IT" sz="2800" dirty="0"/>
              <a:t>+</a:t>
            </a:r>
            <a:r>
              <a:rPr lang="it-IT" sz="2800" dirty="0">
                <a:solidFill>
                  <a:srgbClr val="FF0000"/>
                </a:solidFill>
              </a:rPr>
              <a:t> (</a:t>
            </a:r>
            <a:r>
              <a:rPr lang="it-IT" sz="2800" dirty="0" err="1">
                <a:solidFill>
                  <a:srgbClr val="FF0000"/>
                </a:solidFill>
              </a:rPr>
              <a:t>Q</a:t>
            </a:r>
            <a:r>
              <a:rPr lang="it-IT" sz="2800" baseline="-25000" dirty="0" err="1">
                <a:solidFill>
                  <a:srgbClr val="FF0000"/>
                </a:solidFill>
              </a:rPr>
              <a:t>l</a:t>
            </a:r>
            <a:r>
              <a:rPr lang="it-IT" sz="2800" baseline="-25000" dirty="0">
                <a:solidFill>
                  <a:srgbClr val="FF0000"/>
                </a:solidFill>
              </a:rPr>
              <a:t>↓</a:t>
            </a:r>
            <a:r>
              <a:rPr lang="it-IT" sz="2800" dirty="0">
                <a:solidFill>
                  <a:srgbClr val="FF0000"/>
                </a:solidFill>
              </a:rPr>
              <a:t> - </a:t>
            </a:r>
            <a:r>
              <a:rPr lang="it-IT" sz="2800" dirty="0" err="1">
                <a:solidFill>
                  <a:srgbClr val="FF0000"/>
                </a:solidFill>
              </a:rPr>
              <a:t>Q</a:t>
            </a:r>
            <a:r>
              <a:rPr lang="it-IT" sz="2800" baseline="-25000" dirty="0" err="1">
                <a:solidFill>
                  <a:srgbClr val="FF0000"/>
                </a:solidFill>
              </a:rPr>
              <a:t>l</a:t>
            </a:r>
            <a:r>
              <a:rPr lang="it-IT" sz="2800" baseline="-25000" dirty="0">
                <a:solidFill>
                  <a:srgbClr val="FF0000"/>
                </a:solidFill>
              </a:rPr>
              <a:t>↑</a:t>
            </a:r>
            <a:r>
              <a:rPr lang="it-IT" sz="2800" dirty="0">
                <a:solidFill>
                  <a:srgbClr val="FF0000"/>
                </a:solidFill>
              </a:rPr>
              <a:t>) </a:t>
            </a:r>
            <a:r>
              <a:rPr lang="it-IT" sz="2800" dirty="0"/>
              <a:t>= </a:t>
            </a:r>
            <a:r>
              <a:rPr lang="it-IT" sz="2800" dirty="0">
                <a:solidFill>
                  <a:srgbClr val="0070C0"/>
                </a:solidFill>
              </a:rPr>
              <a:t>Q</a:t>
            </a:r>
            <a:r>
              <a:rPr lang="it-IT" sz="2800" baseline="-25000" dirty="0">
                <a:solidFill>
                  <a:srgbClr val="0070C0"/>
                </a:solidFill>
              </a:rPr>
              <a:t>E</a:t>
            </a:r>
            <a:r>
              <a:rPr lang="it-IT" sz="2800" dirty="0"/>
              <a:t> + Q</a:t>
            </a:r>
            <a:r>
              <a:rPr lang="it-IT" sz="2800" baseline="-25000" dirty="0"/>
              <a:t>H</a:t>
            </a:r>
            <a:r>
              <a:rPr lang="it-IT" sz="2800" dirty="0"/>
              <a:t> + </a:t>
            </a:r>
            <a:r>
              <a:rPr lang="it-IT" sz="2800" dirty="0">
                <a:solidFill>
                  <a:schemeClr val="accent2">
                    <a:lumMod val="50000"/>
                  </a:schemeClr>
                </a:solidFill>
              </a:rPr>
              <a:t>Q</a:t>
            </a:r>
            <a:r>
              <a:rPr lang="it-IT" sz="2800" baseline="-25000" dirty="0">
                <a:solidFill>
                  <a:schemeClr val="accent2">
                    <a:lumMod val="50000"/>
                  </a:schemeClr>
                </a:solidFill>
              </a:rPr>
              <a:t>S</a:t>
            </a:r>
            <a:r>
              <a:rPr lang="it-IT" sz="2800" dirty="0"/>
              <a:t> </a:t>
            </a:r>
            <a:endParaRPr lang="it-IT" sz="2800" baseline="-25000" dirty="0">
              <a:solidFill>
                <a:srgbClr val="FF0000"/>
              </a:solidFill>
            </a:endParaRPr>
          </a:p>
        </p:txBody>
      </p:sp>
      <p:grpSp>
        <p:nvGrpSpPr>
          <p:cNvPr id="2" name="Gruppo 1">
            <a:extLst>
              <a:ext uri="{FF2B5EF4-FFF2-40B4-BE49-F238E27FC236}">
                <a16:creationId xmlns:a16="http://schemas.microsoft.com/office/drawing/2014/main" xmlns="" id="{127D6DDC-BD65-410E-ABA1-A555EB9B3D47}"/>
              </a:ext>
            </a:extLst>
          </p:cNvPr>
          <p:cNvGrpSpPr/>
          <p:nvPr/>
        </p:nvGrpSpPr>
        <p:grpSpPr>
          <a:xfrm>
            <a:off x="5554324" y="1115540"/>
            <a:ext cx="4095413" cy="5305718"/>
            <a:chOff x="5554324" y="1115540"/>
            <a:chExt cx="4095413" cy="5305718"/>
          </a:xfrm>
        </p:grpSpPr>
        <p:sp>
          <p:nvSpPr>
            <p:cNvPr id="7" name="CasellaDiTesto 6"/>
            <p:cNvSpPr txBox="1"/>
            <p:nvPr/>
          </p:nvSpPr>
          <p:spPr>
            <a:xfrm>
              <a:off x="6302238" y="1115540"/>
              <a:ext cx="989814" cy="523220"/>
            </a:xfrm>
            <a:prstGeom prst="rect">
              <a:avLst/>
            </a:prstGeom>
            <a:noFill/>
          </p:spPr>
          <p:txBody>
            <a:bodyPr wrap="square" rtlCol="0">
              <a:spAutoFit/>
            </a:bodyPr>
            <a:lstStyle/>
            <a:p>
              <a:r>
                <a:rPr lang="it-IT" sz="2800" dirty="0"/>
                <a:t>+</a:t>
              </a:r>
              <a:r>
                <a:rPr lang="it-IT" sz="2800" dirty="0">
                  <a:solidFill>
                    <a:srgbClr val="FF0000"/>
                  </a:solidFill>
                </a:rPr>
                <a:t> </a:t>
              </a:r>
              <a:r>
                <a:rPr lang="it-IT" sz="2800" dirty="0">
                  <a:solidFill>
                    <a:schemeClr val="accent6">
                      <a:lumMod val="75000"/>
                    </a:schemeClr>
                  </a:solidFill>
                </a:rPr>
                <a:t>Q</a:t>
              </a:r>
              <a:r>
                <a:rPr lang="it-IT" sz="2800" baseline="-25000" dirty="0">
                  <a:solidFill>
                    <a:schemeClr val="accent6">
                      <a:lumMod val="75000"/>
                    </a:schemeClr>
                  </a:solidFill>
                </a:rPr>
                <a:t>F</a:t>
              </a:r>
            </a:p>
          </p:txBody>
        </p:sp>
        <p:pic>
          <p:nvPicPr>
            <p:cNvPr id="9" name="Picture 2" descr="Typical daily summer rural and urban energy balance (Sass, 2014) The equation of urban radiation fluxes describes an intermix of the influencing thermal factors according to the affected surface and land use (e.g. rural &amp; urban) situation (Figure 3). The equation as follows: í µí± = (1 − í µí°´)(í µí± * í µí± í µí±í µí± ℎ + í µí±) + (í µí°¸íµí°¸í µí± § − í µí°¸íµí°¸í µí± )"/>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9416"/>
            <a:stretch/>
          </p:blipFill>
          <p:spPr bwMode="auto">
            <a:xfrm>
              <a:off x="5554324" y="1915933"/>
              <a:ext cx="4095413" cy="450532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0" name="CasellaDiTesto 9">
            <a:extLst>
              <a:ext uri="{FF2B5EF4-FFF2-40B4-BE49-F238E27FC236}">
                <a16:creationId xmlns:a16="http://schemas.microsoft.com/office/drawing/2014/main" xmlns="" id="{41C3CD48-1C69-46FC-8A4A-149F272B7A10}"/>
              </a:ext>
            </a:extLst>
          </p:cNvPr>
          <p:cNvSpPr txBox="1"/>
          <p:nvPr/>
        </p:nvSpPr>
        <p:spPr>
          <a:xfrm>
            <a:off x="9649737" y="2489714"/>
            <a:ext cx="2440663" cy="2862322"/>
          </a:xfrm>
          <a:prstGeom prst="rect">
            <a:avLst/>
          </a:prstGeom>
          <a:noFill/>
        </p:spPr>
        <p:txBody>
          <a:bodyPr wrap="square" rtlCol="0">
            <a:spAutoFit/>
          </a:bodyPr>
          <a:lstStyle/>
          <a:p>
            <a:pPr marL="285750" indent="-285750">
              <a:buFont typeface="Arial" panose="020B0604020202020204" pitchFamily="34" charset="0"/>
              <a:buChar char="•"/>
            </a:pPr>
            <a:r>
              <a:rPr lang="it-IT" dirty="0" err="1"/>
              <a:t>Less</a:t>
            </a:r>
            <a:r>
              <a:rPr lang="it-IT" dirty="0"/>
              <a:t> </a:t>
            </a:r>
            <a:r>
              <a:rPr lang="it-IT" dirty="0" err="1"/>
              <a:t>shortwave</a:t>
            </a:r>
            <a:r>
              <a:rPr lang="it-IT" dirty="0"/>
              <a:t> </a:t>
            </a:r>
            <a:r>
              <a:rPr lang="it-IT" dirty="0" err="1"/>
              <a:t>radiation</a:t>
            </a:r>
            <a:r>
              <a:rPr lang="it-IT" dirty="0"/>
              <a:t> </a:t>
            </a:r>
            <a:r>
              <a:rPr lang="it-IT" dirty="0" err="1"/>
              <a:t>is</a:t>
            </a:r>
            <a:r>
              <a:rPr lang="it-IT" dirty="0"/>
              <a:t> </a:t>
            </a:r>
            <a:r>
              <a:rPr lang="it-IT" dirty="0" err="1"/>
              <a:t>reflected</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Less</a:t>
            </a:r>
            <a:r>
              <a:rPr lang="it-IT" dirty="0"/>
              <a:t> </a:t>
            </a:r>
            <a:r>
              <a:rPr lang="it-IT" dirty="0" err="1"/>
              <a:t>latent</a:t>
            </a:r>
            <a:r>
              <a:rPr lang="it-IT" dirty="0"/>
              <a:t> </a:t>
            </a:r>
            <a:r>
              <a:rPr lang="it-IT" dirty="0" err="1"/>
              <a:t>heat</a:t>
            </a:r>
            <a:r>
              <a:rPr lang="it-IT" dirty="0"/>
              <a:t> </a:t>
            </a:r>
            <a:r>
              <a:rPr lang="it-IT" dirty="0" err="1"/>
              <a:t>is</a:t>
            </a:r>
            <a:r>
              <a:rPr lang="it-IT" dirty="0"/>
              <a:t> </a:t>
            </a:r>
            <a:r>
              <a:rPr lang="it-IT" dirty="0" err="1"/>
              <a:t>released</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More </a:t>
            </a:r>
            <a:r>
              <a:rPr lang="it-IT" dirty="0" err="1"/>
              <a:t>heat</a:t>
            </a:r>
            <a:r>
              <a:rPr lang="it-IT" dirty="0"/>
              <a:t> </a:t>
            </a:r>
            <a:r>
              <a:rPr lang="it-IT" dirty="0" err="1"/>
              <a:t>is</a:t>
            </a:r>
            <a:r>
              <a:rPr lang="it-IT" dirty="0"/>
              <a:t> </a:t>
            </a:r>
            <a:r>
              <a:rPr lang="it-IT" dirty="0" err="1"/>
              <a:t>stored</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External </a:t>
            </a:r>
            <a:r>
              <a:rPr lang="it-IT" dirty="0" err="1"/>
              <a:t>heat</a:t>
            </a:r>
            <a:r>
              <a:rPr lang="it-IT" dirty="0"/>
              <a:t> </a:t>
            </a:r>
            <a:r>
              <a:rPr lang="it-IT" dirty="0" err="1"/>
              <a:t>is</a:t>
            </a:r>
            <a:r>
              <a:rPr lang="it-IT" dirty="0"/>
              <a:t> added</a:t>
            </a:r>
          </a:p>
        </p:txBody>
      </p:sp>
    </p:spTree>
    <p:extLst>
      <p:ext uri="{BB962C8B-B14F-4D97-AF65-F5344CB8AC3E}">
        <p14:creationId xmlns:p14="http://schemas.microsoft.com/office/powerpoint/2010/main" xmlns="" val="42263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591683" y="1229874"/>
            <a:ext cx="4368244" cy="1200329"/>
          </a:xfrm>
          <a:prstGeom prst="rect">
            <a:avLst/>
          </a:prstGeom>
          <a:noFill/>
        </p:spPr>
        <p:txBody>
          <a:bodyPr wrap="square" rtlCol="0">
            <a:spAutoFit/>
          </a:bodyPr>
          <a:lstStyle/>
          <a:p>
            <a:pPr marL="285750" indent="-285750">
              <a:buFont typeface="Arial" panose="020B0604020202020204" pitchFamily="34" charset="0"/>
              <a:buChar char="•"/>
            </a:pPr>
            <a:r>
              <a:rPr lang="it-IT" dirty="0" err="1"/>
              <a:t>Less</a:t>
            </a:r>
            <a:r>
              <a:rPr lang="it-IT" dirty="0"/>
              <a:t> </a:t>
            </a:r>
            <a:r>
              <a:rPr lang="it-IT" dirty="0" err="1"/>
              <a:t>shortwave</a:t>
            </a:r>
            <a:r>
              <a:rPr lang="it-IT" dirty="0"/>
              <a:t> </a:t>
            </a:r>
            <a:r>
              <a:rPr lang="it-IT" dirty="0" err="1"/>
              <a:t>radiation</a:t>
            </a:r>
            <a:r>
              <a:rPr lang="it-IT" dirty="0"/>
              <a:t> </a:t>
            </a:r>
            <a:r>
              <a:rPr lang="it-IT" dirty="0" err="1"/>
              <a:t>is</a:t>
            </a:r>
            <a:r>
              <a:rPr lang="it-IT" dirty="0"/>
              <a:t> </a:t>
            </a:r>
            <a:r>
              <a:rPr lang="it-IT" dirty="0" err="1"/>
              <a:t>reflected</a:t>
            </a:r>
            <a:endParaRPr lang="it-IT" dirty="0"/>
          </a:p>
          <a:p>
            <a:pPr marL="285750" indent="-285750">
              <a:buFont typeface="Arial" panose="020B0604020202020204" pitchFamily="34" charset="0"/>
              <a:buChar char="•"/>
            </a:pPr>
            <a:r>
              <a:rPr lang="it-IT" dirty="0" err="1"/>
              <a:t>Less</a:t>
            </a:r>
            <a:r>
              <a:rPr lang="it-IT" dirty="0"/>
              <a:t> </a:t>
            </a:r>
            <a:r>
              <a:rPr lang="it-IT" dirty="0" err="1"/>
              <a:t>latent</a:t>
            </a:r>
            <a:r>
              <a:rPr lang="it-IT" dirty="0"/>
              <a:t> </a:t>
            </a:r>
            <a:r>
              <a:rPr lang="it-IT" dirty="0" err="1"/>
              <a:t>heat</a:t>
            </a:r>
            <a:r>
              <a:rPr lang="it-IT" dirty="0"/>
              <a:t> </a:t>
            </a:r>
            <a:r>
              <a:rPr lang="it-IT" dirty="0" err="1"/>
              <a:t>is</a:t>
            </a:r>
            <a:r>
              <a:rPr lang="it-IT" dirty="0"/>
              <a:t> </a:t>
            </a:r>
            <a:r>
              <a:rPr lang="it-IT" dirty="0" err="1"/>
              <a:t>released</a:t>
            </a:r>
            <a:endParaRPr lang="it-IT" dirty="0"/>
          </a:p>
          <a:p>
            <a:pPr marL="285750" indent="-285750">
              <a:buFont typeface="Arial" panose="020B0604020202020204" pitchFamily="34" charset="0"/>
              <a:buChar char="•"/>
            </a:pPr>
            <a:r>
              <a:rPr lang="it-IT" dirty="0"/>
              <a:t>More </a:t>
            </a:r>
            <a:r>
              <a:rPr lang="it-IT" dirty="0" err="1"/>
              <a:t>heat</a:t>
            </a:r>
            <a:r>
              <a:rPr lang="it-IT" dirty="0"/>
              <a:t> </a:t>
            </a:r>
            <a:r>
              <a:rPr lang="it-IT" dirty="0" err="1"/>
              <a:t>is</a:t>
            </a:r>
            <a:r>
              <a:rPr lang="it-IT" dirty="0"/>
              <a:t> </a:t>
            </a:r>
            <a:r>
              <a:rPr lang="it-IT" dirty="0" err="1"/>
              <a:t>stored</a:t>
            </a:r>
            <a:endParaRPr lang="it-IT" dirty="0"/>
          </a:p>
          <a:p>
            <a:pPr marL="285750" indent="-285750">
              <a:buFont typeface="Arial" panose="020B0604020202020204" pitchFamily="34" charset="0"/>
              <a:buChar char="•"/>
            </a:pPr>
            <a:r>
              <a:rPr lang="it-IT" dirty="0"/>
              <a:t>External </a:t>
            </a:r>
            <a:r>
              <a:rPr lang="it-IT" dirty="0" err="1"/>
              <a:t>heat</a:t>
            </a:r>
            <a:r>
              <a:rPr lang="it-IT" dirty="0"/>
              <a:t> </a:t>
            </a:r>
            <a:r>
              <a:rPr lang="it-IT" dirty="0" err="1"/>
              <a:t>is</a:t>
            </a:r>
            <a:r>
              <a:rPr lang="it-IT" dirty="0"/>
              <a:t> added</a:t>
            </a:r>
          </a:p>
        </p:txBody>
      </p:sp>
      <p:sp>
        <p:nvSpPr>
          <p:cNvPr id="8" name="Freccia a destra 7"/>
          <p:cNvSpPr/>
          <p:nvPr/>
        </p:nvSpPr>
        <p:spPr>
          <a:xfrm>
            <a:off x="3872180" y="1687702"/>
            <a:ext cx="957532" cy="284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088600" y="1229874"/>
            <a:ext cx="6981480" cy="923330"/>
          </a:xfrm>
          <a:prstGeom prst="rect">
            <a:avLst/>
          </a:prstGeom>
          <a:noFill/>
        </p:spPr>
        <p:txBody>
          <a:bodyPr wrap="square" rtlCol="0">
            <a:spAutoFit/>
          </a:bodyPr>
          <a:lstStyle/>
          <a:p>
            <a:pPr marL="285750" indent="-285750">
              <a:buFont typeface="Arial" panose="020B0604020202020204" pitchFamily="34" charset="0"/>
              <a:buChar char="•"/>
            </a:pPr>
            <a:r>
              <a:rPr lang="it-IT" dirty="0"/>
              <a:t>More </a:t>
            </a:r>
            <a:r>
              <a:rPr lang="it-IT" dirty="0" err="1"/>
              <a:t>energy</a:t>
            </a:r>
            <a:r>
              <a:rPr lang="it-IT" dirty="0"/>
              <a:t> in the </a:t>
            </a:r>
            <a:r>
              <a:rPr lang="it-IT" dirty="0" err="1"/>
              <a:t>urban</a:t>
            </a:r>
            <a:r>
              <a:rPr lang="it-IT" dirty="0"/>
              <a:t> system</a:t>
            </a:r>
          </a:p>
          <a:p>
            <a:pPr marL="285750" indent="-285750">
              <a:buFont typeface="Arial" panose="020B0604020202020204" pitchFamily="34" charset="0"/>
              <a:buChar char="•"/>
            </a:pPr>
            <a:r>
              <a:rPr lang="it-IT" dirty="0"/>
              <a:t>part </a:t>
            </a:r>
            <a:r>
              <a:rPr lang="it-IT" dirty="0" err="1"/>
              <a:t>released</a:t>
            </a:r>
            <a:r>
              <a:rPr lang="it-IT" dirty="0"/>
              <a:t> </a:t>
            </a:r>
            <a:r>
              <a:rPr lang="it-IT" dirty="0" err="1"/>
              <a:t>as</a:t>
            </a:r>
            <a:r>
              <a:rPr lang="it-IT" dirty="0"/>
              <a:t> </a:t>
            </a:r>
            <a:r>
              <a:rPr lang="it-IT" dirty="0" err="1"/>
              <a:t>sensible</a:t>
            </a:r>
            <a:r>
              <a:rPr lang="it-IT" dirty="0"/>
              <a:t> </a:t>
            </a:r>
            <a:r>
              <a:rPr lang="it-IT" dirty="0" err="1"/>
              <a:t>heat</a:t>
            </a:r>
            <a:r>
              <a:rPr lang="it-IT" dirty="0"/>
              <a:t> </a:t>
            </a:r>
            <a:r>
              <a:rPr lang="it-IT" dirty="0">
                <a:sym typeface="Wingdings" panose="05000000000000000000" pitchFamily="2" charset="2"/>
              </a:rPr>
              <a:t> </a:t>
            </a:r>
            <a:r>
              <a:rPr lang="it-IT" dirty="0" err="1">
                <a:sym typeface="Wingdings" panose="05000000000000000000" pitchFamily="2" charset="2"/>
              </a:rPr>
              <a:t>higher</a:t>
            </a:r>
            <a:r>
              <a:rPr lang="it-IT" dirty="0">
                <a:sym typeface="Wingdings" panose="05000000000000000000" pitchFamily="2" charset="2"/>
              </a:rPr>
              <a:t> </a:t>
            </a:r>
            <a:r>
              <a:rPr lang="it-IT" dirty="0" err="1">
                <a:sym typeface="Wingdings" panose="05000000000000000000" pitchFamily="2" charset="2"/>
              </a:rPr>
              <a:t>aerodynamic</a:t>
            </a:r>
            <a:r>
              <a:rPr lang="it-IT" dirty="0">
                <a:sym typeface="Wingdings" panose="05000000000000000000" pitchFamily="2" charset="2"/>
              </a:rPr>
              <a:t> temperature</a:t>
            </a:r>
            <a:endParaRPr lang="it-IT" dirty="0"/>
          </a:p>
          <a:p>
            <a:pPr marL="285750" indent="-285750">
              <a:buFont typeface="Arial" panose="020B0604020202020204" pitchFamily="34" charset="0"/>
              <a:buChar char="•"/>
            </a:pPr>
            <a:r>
              <a:rPr lang="it-IT" dirty="0"/>
              <a:t>part </a:t>
            </a:r>
            <a:r>
              <a:rPr lang="it-IT" dirty="0" err="1"/>
              <a:t>released</a:t>
            </a:r>
            <a:r>
              <a:rPr lang="it-IT" dirty="0"/>
              <a:t> </a:t>
            </a:r>
            <a:r>
              <a:rPr lang="it-IT" dirty="0" err="1"/>
              <a:t>as</a:t>
            </a:r>
            <a:r>
              <a:rPr lang="it-IT" dirty="0"/>
              <a:t> </a:t>
            </a:r>
            <a:r>
              <a:rPr lang="it-IT" dirty="0" err="1"/>
              <a:t>outgoing</a:t>
            </a:r>
            <a:r>
              <a:rPr lang="it-IT" dirty="0"/>
              <a:t> </a:t>
            </a:r>
            <a:r>
              <a:rPr lang="it-IT" dirty="0" err="1"/>
              <a:t>infrared</a:t>
            </a:r>
            <a:r>
              <a:rPr lang="it-IT" dirty="0"/>
              <a:t> </a:t>
            </a:r>
            <a:r>
              <a:rPr lang="it-IT" dirty="0">
                <a:sym typeface="Wingdings" panose="05000000000000000000" pitchFamily="2" charset="2"/>
              </a:rPr>
              <a:t> </a:t>
            </a:r>
            <a:r>
              <a:rPr lang="it-IT" dirty="0" err="1">
                <a:sym typeface="Wingdings" panose="05000000000000000000" pitchFamily="2" charset="2"/>
              </a:rPr>
              <a:t>higher</a:t>
            </a:r>
            <a:r>
              <a:rPr lang="it-IT" dirty="0">
                <a:sym typeface="Wingdings" panose="05000000000000000000" pitchFamily="2" charset="2"/>
              </a:rPr>
              <a:t> </a:t>
            </a:r>
            <a:r>
              <a:rPr lang="it-IT" dirty="0" err="1">
                <a:sym typeface="Wingdings" panose="05000000000000000000" pitchFamily="2" charset="2"/>
              </a:rPr>
              <a:t>radiometric</a:t>
            </a:r>
            <a:r>
              <a:rPr lang="it-IT" dirty="0">
                <a:sym typeface="Wingdings" panose="05000000000000000000" pitchFamily="2" charset="2"/>
              </a:rPr>
              <a:t> temperature</a:t>
            </a:r>
            <a:endParaRPr lang="it-IT" dirty="0"/>
          </a:p>
        </p:txBody>
      </p:sp>
      <p:sp>
        <p:nvSpPr>
          <p:cNvPr id="10" name="Rettangolo 9"/>
          <p:cNvSpPr/>
          <p:nvPr/>
        </p:nvSpPr>
        <p:spPr>
          <a:xfrm>
            <a:off x="2125014" y="179326"/>
            <a:ext cx="8341258" cy="646331"/>
          </a:xfrm>
          <a:prstGeom prst="rect">
            <a:avLst/>
          </a:prstGeom>
        </p:spPr>
        <p:txBody>
          <a:bodyPr wrap="none">
            <a:spAutoFit/>
          </a:bodyPr>
          <a:lstStyle/>
          <a:p>
            <a:r>
              <a:rPr lang="it-IT" sz="3600"/>
              <a:t>periurban vs urban surface energy balance</a:t>
            </a:r>
          </a:p>
        </p:txBody>
      </p:sp>
      <p:grpSp>
        <p:nvGrpSpPr>
          <p:cNvPr id="2" name="Gruppo 1"/>
          <p:cNvGrpSpPr/>
          <p:nvPr/>
        </p:nvGrpSpPr>
        <p:grpSpPr>
          <a:xfrm>
            <a:off x="591683" y="3247330"/>
            <a:ext cx="10817996" cy="3206643"/>
            <a:chOff x="591683" y="3247330"/>
            <a:chExt cx="10817996" cy="3206643"/>
          </a:xfrm>
        </p:grpSpPr>
        <p:graphicFrame>
          <p:nvGraphicFramePr>
            <p:cNvPr id="11" name="Object 7">
              <a:extLst>
                <a:ext uri="{FF2B5EF4-FFF2-40B4-BE49-F238E27FC236}">
                  <a16:creationId xmlns:a16="http://schemas.microsoft.com/office/drawing/2014/main" xmlns="" id="{234943A5-93F4-4774-A815-C2EFBBD3A0B7}"/>
                </a:ext>
              </a:extLst>
            </p:cNvPr>
            <p:cNvGraphicFramePr>
              <a:graphicFrameLocks noChangeAspect="1"/>
            </p:cNvGraphicFramePr>
            <p:nvPr>
              <p:extLst/>
            </p:nvPr>
          </p:nvGraphicFramePr>
          <p:xfrm>
            <a:off x="591683" y="3749040"/>
            <a:ext cx="3564176" cy="2664293"/>
          </p:xfrm>
          <a:graphic>
            <a:graphicData uri="http://schemas.openxmlformats.org/presentationml/2006/ole">
              <p:oleObj spid="_x0000_s16395" name="Fotografia Photo Editor" r:id="rId3" imgW="2638095" imgH="1971950" progId="">
                <p:embed/>
              </p:oleObj>
            </a:graphicData>
          </a:graphic>
        </p:graphicFrame>
        <p:sp>
          <p:nvSpPr>
            <p:cNvPr id="12" name="Rettangolo 11">
              <a:extLst>
                <a:ext uri="{FF2B5EF4-FFF2-40B4-BE49-F238E27FC236}">
                  <a16:creationId xmlns:a16="http://schemas.microsoft.com/office/drawing/2014/main" xmlns="" id="{150AABDC-7053-4F17-B637-A00F23395638}"/>
                </a:ext>
              </a:extLst>
            </p:cNvPr>
            <p:cNvSpPr/>
            <p:nvPr/>
          </p:nvSpPr>
          <p:spPr>
            <a:xfrm>
              <a:off x="591683" y="3348930"/>
              <a:ext cx="2903359" cy="400110"/>
            </a:xfrm>
            <a:prstGeom prst="rect">
              <a:avLst/>
            </a:prstGeom>
          </p:spPr>
          <p:txBody>
            <a:bodyPr wrap="none">
              <a:spAutoFit/>
            </a:bodyPr>
            <a:lstStyle/>
            <a:p>
              <a:r>
                <a:rPr lang="en-US" altLang="it-IT" sz="2000" dirty="0">
                  <a:latin typeface="Arial" panose="020B0604020202020204" pitchFamily="34" charset="0"/>
                </a:rPr>
                <a:t>radiometric temperature</a:t>
              </a:r>
              <a:endParaRPr lang="it-IT" sz="2000" dirty="0"/>
            </a:p>
          </p:txBody>
        </p:sp>
        <p:sp>
          <p:nvSpPr>
            <p:cNvPr id="13" name="Rettangolo 12">
              <a:extLst>
                <a:ext uri="{FF2B5EF4-FFF2-40B4-BE49-F238E27FC236}">
                  <a16:creationId xmlns:a16="http://schemas.microsoft.com/office/drawing/2014/main" xmlns="" id="{4DA45548-E021-4165-B4C5-6A72CE582985}"/>
                </a:ext>
              </a:extLst>
            </p:cNvPr>
            <p:cNvSpPr/>
            <p:nvPr/>
          </p:nvSpPr>
          <p:spPr>
            <a:xfrm>
              <a:off x="8305944" y="3247330"/>
              <a:ext cx="3103735" cy="400110"/>
            </a:xfrm>
            <a:prstGeom prst="rect">
              <a:avLst/>
            </a:prstGeom>
          </p:spPr>
          <p:txBody>
            <a:bodyPr wrap="none">
              <a:spAutoFit/>
            </a:bodyPr>
            <a:lstStyle/>
            <a:p>
              <a:r>
                <a:rPr lang="en-US" altLang="it-IT" sz="2000" dirty="0">
                  <a:latin typeface="Arial" panose="020B0604020202020204" pitchFamily="34" charset="0"/>
                </a:rPr>
                <a:t>aerodynamic temperature</a:t>
              </a:r>
              <a:endParaRPr lang="it-IT" sz="2000" dirty="0"/>
            </a:p>
          </p:txBody>
        </p:sp>
        <p:pic>
          <p:nvPicPr>
            <p:cNvPr id="6" name="Immagine 5"/>
            <p:cNvPicPr>
              <a:picLocks noChangeAspect="1"/>
            </p:cNvPicPr>
            <p:nvPr/>
          </p:nvPicPr>
          <p:blipFill rotWithShape="1">
            <a:blip r:embed="rId4" cstate="print">
              <a:extLst>
                <a:ext uri="{28A0092B-C50C-407E-A947-70E740481C1C}">
                  <a14:useLocalDpi xmlns:a14="http://schemas.microsoft.com/office/drawing/2010/main" xmlns="" val="0"/>
                </a:ext>
              </a:extLst>
            </a:blip>
            <a:srcRect t="5942" b="10785"/>
            <a:stretch/>
          </p:blipFill>
          <p:spPr>
            <a:xfrm>
              <a:off x="8790508" y="3647440"/>
              <a:ext cx="2527731" cy="2806533"/>
            </a:xfrm>
            <a:prstGeom prst="rect">
              <a:avLst/>
            </a:prstGeom>
          </p:spPr>
        </p:pic>
      </p:grpSp>
    </p:spTree>
    <p:extLst>
      <p:ext uri="{BB962C8B-B14F-4D97-AF65-F5344CB8AC3E}">
        <p14:creationId xmlns:p14="http://schemas.microsoft.com/office/powerpoint/2010/main" xmlns="" val="355711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38480" y="1731824"/>
            <a:ext cx="11450320" cy="4093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altLang="it-IT" sz="2000" dirty="0">
                <a:latin typeface="Arial" panose="020B0604020202020204" pitchFamily="34" charset="0"/>
              </a:rPr>
              <a:t>Infrared remote sensing, to derive </a:t>
            </a:r>
            <a:r>
              <a:rPr lang="en-GB" altLang="it-IT" sz="2000" u="sng" dirty="0">
                <a:latin typeface="Arial" panose="020B0604020202020204" pitchFamily="34" charset="0"/>
              </a:rPr>
              <a:t>skin temperature </a:t>
            </a:r>
            <a:r>
              <a:rPr lang="en-GB" altLang="it-IT" sz="2000" dirty="0">
                <a:latin typeface="Arial" panose="020B0604020202020204" pitchFamily="34" charset="0"/>
              </a:rPr>
              <a:t>from outgoing longwave radiation</a:t>
            </a:r>
            <a:endParaRPr lang="en-GB" altLang="it-IT" sz="2000" u="sng" dirty="0">
              <a:latin typeface="Arial" panose="020B0604020202020204" pitchFamily="34" charset="0"/>
            </a:endParaRPr>
          </a:p>
          <a:p>
            <a:pPr>
              <a:spcBef>
                <a:spcPct val="50000"/>
              </a:spcBef>
            </a:pPr>
            <a:endParaRPr lang="en-GB" altLang="it-IT" sz="2000" u="sng" dirty="0">
              <a:latin typeface="Arial" panose="020B0604020202020204" pitchFamily="34" charset="0"/>
            </a:endParaRPr>
          </a:p>
          <a:p>
            <a:pPr>
              <a:spcBef>
                <a:spcPct val="50000"/>
              </a:spcBef>
            </a:pPr>
            <a:r>
              <a:rPr lang="en-US" altLang="it-IT" sz="4000" i="1" dirty="0">
                <a:latin typeface="Arial" panose="020B0604020202020204" pitchFamily="34" charset="0"/>
              </a:rPr>
              <a:t>Q</a:t>
            </a:r>
            <a:r>
              <a:rPr lang="en-US" altLang="it-IT" sz="4000" i="1" baseline="-25000" dirty="0">
                <a:latin typeface="Arial" panose="020B0604020202020204" pitchFamily="34" charset="0"/>
              </a:rPr>
              <a:t>L</a:t>
            </a:r>
            <a:r>
              <a:rPr lang="en-US" altLang="it-IT" sz="4000" i="1" dirty="0">
                <a:latin typeface="Arial" panose="020B0604020202020204" pitchFamily="34" charset="0"/>
              </a:rPr>
              <a:t>↑ = εσT</a:t>
            </a:r>
            <a:r>
              <a:rPr lang="en-US" altLang="it-IT" sz="4000" i="1" baseline="-25000" dirty="0">
                <a:latin typeface="Arial" panose="020B0604020202020204" pitchFamily="34" charset="0"/>
              </a:rPr>
              <a:t>skin</a:t>
            </a:r>
            <a:r>
              <a:rPr lang="en-US" altLang="it-IT" sz="4000" i="1" baseline="30000" dirty="0">
                <a:latin typeface="Arial" panose="020B0604020202020204" pitchFamily="34" charset="0"/>
              </a:rPr>
              <a:t>4  		</a:t>
            </a:r>
            <a:r>
              <a:rPr lang="en-US" altLang="it-IT" sz="3200" i="1" dirty="0">
                <a:latin typeface="Arial" panose="020B0604020202020204" pitchFamily="34" charset="0"/>
              </a:rPr>
              <a:t>Stefan-Boltzmann law</a:t>
            </a:r>
          </a:p>
          <a:p>
            <a:pPr>
              <a:spcBef>
                <a:spcPct val="50000"/>
              </a:spcBef>
            </a:pPr>
            <a:endParaRPr lang="en-US" altLang="it-IT" sz="4000" i="1" baseline="30000" dirty="0">
              <a:latin typeface="Arial" panose="020B0604020202020204" pitchFamily="34" charset="0"/>
            </a:endParaRPr>
          </a:p>
          <a:p>
            <a:pPr marL="342900" indent="-342900">
              <a:spcBef>
                <a:spcPct val="50000"/>
              </a:spcBef>
              <a:buFont typeface="Arial" panose="020B0604020202020204" pitchFamily="34" charset="0"/>
              <a:buChar char="•"/>
            </a:pPr>
            <a:r>
              <a:rPr lang="en-US" altLang="it-IT" sz="2000" i="1" dirty="0" err="1">
                <a:latin typeface="Arial" panose="020B0604020202020204" pitchFamily="34" charset="0"/>
              </a:rPr>
              <a:t>Tskin</a:t>
            </a:r>
            <a:r>
              <a:rPr lang="en-US" altLang="it-IT" sz="2000" i="1" dirty="0">
                <a:latin typeface="Arial" panose="020B0604020202020204" pitchFamily="34" charset="0"/>
              </a:rPr>
              <a:t> </a:t>
            </a:r>
            <a:r>
              <a:rPr lang="en-US" altLang="it-IT" sz="2000" dirty="0">
                <a:latin typeface="Arial" panose="020B0604020202020204" pitchFamily="34" charset="0"/>
              </a:rPr>
              <a:t>is related to emitted longwave radiation (=thermal infrared), referred to as a radiometric temperature.</a:t>
            </a:r>
            <a:endParaRPr lang="en-GB" altLang="it-IT" sz="2000" i="1" dirty="0">
              <a:latin typeface="Arial" panose="020B0604020202020204" pitchFamily="34" charset="0"/>
            </a:endParaRPr>
          </a:p>
          <a:p>
            <a:pPr marL="342900" indent="-342900">
              <a:spcBef>
                <a:spcPct val="50000"/>
              </a:spcBef>
              <a:buFont typeface="Arial" panose="020B0604020202020204" pitchFamily="34" charset="0"/>
              <a:buChar char="•"/>
            </a:pPr>
            <a:r>
              <a:rPr lang="en-US" altLang="it-IT" sz="2000" i="1" dirty="0">
                <a:latin typeface="Arial" panose="020B0604020202020204" pitchFamily="34" charset="0"/>
              </a:rPr>
              <a:t>σ= 5.67 x 10-8 W m</a:t>
            </a:r>
            <a:r>
              <a:rPr lang="en-US" altLang="it-IT" sz="2000" i="1" baseline="30000" dirty="0">
                <a:latin typeface="Arial" panose="020B0604020202020204" pitchFamily="34" charset="0"/>
              </a:rPr>
              <a:t>2</a:t>
            </a:r>
            <a:r>
              <a:rPr lang="en-US" altLang="it-IT" sz="2000" i="1" dirty="0">
                <a:latin typeface="Arial" panose="020B0604020202020204" pitchFamily="34" charset="0"/>
              </a:rPr>
              <a:t> K</a:t>
            </a:r>
            <a:r>
              <a:rPr lang="en-US" altLang="it-IT" sz="2000" i="1" baseline="30000" dirty="0">
                <a:latin typeface="Arial" panose="020B0604020202020204" pitchFamily="34" charset="0"/>
              </a:rPr>
              <a:t>-4</a:t>
            </a:r>
            <a:endParaRPr lang="en-US" altLang="it-IT" sz="2000" i="1" dirty="0">
              <a:latin typeface="Arial" panose="020B0604020202020204" pitchFamily="34" charset="0"/>
            </a:endParaRPr>
          </a:p>
          <a:p>
            <a:pPr marL="342900" indent="-342900">
              <a:spcBef>
                <a:spcPct val="50000"/>
              </a:spcBef>
              <a:buFont typeface="Arial" panose="020B0604020202020204" pitchFamily="34" charset="0"/>
              <a:buChar char="•"/>
            </a:pPr>
            <a:r>
              <a:rPr lang="en-US" altLang="it-IT" sz="2000" i="1" dirty="0">
                <a:latin typeface="Arial" panose="020B0604020202020204" pitchFamily="34" charset="0"/>
              </a:rPr>
              <a:t>ε = emissivity, is a property of the surface (=1 for a black body)</a:t>
            </a:r>
          </a:p>
        </p:txBody>
      </p:sp>
      <p:sp>
        <p:nvSpPr>
          <p:cNvPr id="2" name="Rettangolo 1"/>
          <p:cNvSpPr/>
          <p:nvPr/>
        </p:nvSpPr>
        <p:spPr>
          <a:xfrm>
            <a:off x="356056" y="432123"/>
            <a:ext cx="10769444" cy="584775"/>
          </a:xfrm>
          <a:prstGeom prst="rect">
            <a:avLst/>
          </a:prstGeom>
        </p:spPr>
        <p:txBody>
          <a:bodyPr wrap="square">
            <a:spAutoFit/>
          </a:bodyPr>
          <a:lstStyle/>
          <a:p>
            <a:pPr algn="ctr"/>
            <a:r>
              <a:rPr lang="it-IT" sz="3200" dirty="0"/>
              <a:t>Technologies to monitor UHI in </a:t>
            </a:r>
            <a:r>
              <a:rPr lang="it-IT" sz="3200" dirty="0" err="1"/>
              <a:t>space</a:t>
            </a:r>
            <a:r>
              <a:rPr lang="it-IT" sz="3200" dirty="0"/>
              <a:t> and time</a:t>
            </a:r>
          </a:p>
        </p:txBody>
      </p:sp>
    </p:spTree>
    <p:extLst>
      <p:ext uri="{BB962C8B-B14F-4D97-AF65-F5344CB8AC3E}">
        <p14:creationId xmlns:p14="http://schemas.microsoft.com/office/powerpoint/2010/main" xmlns="" val="19287605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9900" y="1737645"/>
            <a:ext cx="4175460" cy="4351338"/>
          </a:xfrm>
        </p:spPr>
        <p:txBody>
          <a:bodyPr/>
          <a:lstStyle/>
          <a:p>
            <a:pPr marL="0" indent="0">
              <a:buNone/>
            </a:pPr>
            <a:r>
              <a:rPr lang="it-IT"/>
              <a:t>Case study: </a:t>
            </a:r>
            <a:r>
              <a:rPr lang="it-IT" u="sng"/>
              <a:t>Firenze</a:t>
            </a:r>
          </a:p>
          <a:p>
            <a:pPr marL="0" indent="0">
              <a:buNone/>
            </a:pPr>
            <a:endParaRPr lang="it-IT"/>
          </a:p>
          <a:p>
            <a:r>
              <a:rPr lang="it-IT"/>
              <a:t>1 flight at sunrise</a:t>
            </a:r>
          </a:p>
          <a:p>
            <a:r>
              <a:rPr lang="it-IT"/>
              <a:t>1 flight at midday</a:t>
            </a:r>
          </a:p>
          <a:p>
            <a:r>
              <a:rPr lang="it-IT"/>
              <a:t>1 m spatial resolution</a:t>
            </a:r>
          </a:p>
        </p:txBody>
      </p:sp>
      <p:pic>
        <p:nvPicPr>
          <p:cNvPr id="4" name="Picture 4"/>
          <p:cNvPicPr>
            <a:picLocks noChangeAspect="1" noChangeArrowheads="1"/>
          </p:cNvPicPr>
          <p:nvPr/>
        </p:nvPicPr>
        <p:blipFill>
          <a:blip r:embed="rId2" cstate="print"/>
          <a:srcRect/>
          <a:stretch>
            <a:fillRect/>
          </a:stretch>
        </p:blipFill>
        <p:spPr bwMode="auto">
          <a:xfrm>
            <a:off x="5420020" y="1545558"/>
            <a:ext cx="6048375" cy="4543425"/>
          </a:xfrm>
          <a:prstGeom prst="rect">
            <a:avLst/>
          </a:prstGeom>
          <a:noFill/>
          <a:ln w="9525">
            <a:noFill/>
            <a:miter lim="800000"/>
            <a:headEnd/>
            <a:tailEnd/>
          </a:ln>
        </p:spPr>
      </p:pic>
      <p:sp>
        <p:nvSpPr>
          <p:cNvPr id="5" name="Rettangolo 4"/>
          <p:cNvSpPr/>
          <p:nvPr/>
        </p:nvSpPr>
        <p:spPr>
          <a:xfrm>
            <a:off x="356056" y="432123"/>
            <a:ext cx="10769444" cy="584775"/>
          </a:xfrm>
          <a:prstGeom prst="rect">
            <a:avLst/>
          </a:prstGeom>
        </p:spPr>
        <p:txBody>
          <a:bodyPr wrap="square">
            <a:spAutoFit/>
          </a:bodyPr>
          <a:lstStyle/>
          <a:p>
            <a:pPr algn="ctr"/>
            <a:r>
              <a:rPr lang="it-IT" sz="3200" dirty="0"/>
              <a:t>Technologies to </a:t>
            </a:r>
            <a:r>
              <a:rPr lang="it-IT" sz="3200"/>
              <a:t>monitor UHI: </a:t>
            </a:r>
            <a:r>
              <a:rPr lang="it-IT" sz="3200" u="sng"/>
              <a:t>Airborne remote sensing</a:t>
            </a:r>
            <a:endParaRPr lang="it-IT" sz="3200" u="sng" dirty="0"/>
          </a:p>
        </p:txBody>
      </p:sp>
      <p:pic>
        <p:nvPicPr>
          <p:cNvPr id="4100" name="Picture 4" descr="Risultati immagini per flir sc500">
            <a:extLst>
              <a:ext uri="{FF2B5EF4-FFF2-40B4-BE49-F238E27FC236}">
                <a16:creationId xmlns:a16="http://schemas.microsoft.com/office/drawing/2014/main" xmlns="" id="{4A3BECA4-CAE4-4C4F-A170-EEC96632410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605" y="4261809"/>
            <a:ext cx="3148061" cy="2454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8242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3780" y="1557656"/>
            <a:ext cx="4787900" cy="504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CasellaDiTesto 7"/>
          <p:cNvSpPr txBox="1">
            <a:spLocks noChangeArrowheads="1"/>
          </p:cNvSpPr>
          <p:nvPr/>
        </p:nvSpPr>
        <p:spPr bwMode="auto">
          <a:xfrm>
            <a:off x="2012632" y="1233301"/>
            <a:ext cx="7416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b="1">
                <a:solidFill>
                  <a:schemeClr val="accent2"/>
                </a:solidFill>
              </a:rPr>
              <a:t>Full image (aircraft overpass 18 July 2010, </a:t>
            </a:r>
            <a:r>
              <a:rPr lang="it-IT" altLang="it-IT" b="1">
                <a:solidFill>
                  <a:schemeClr val="accent2"/>
                </a:solidFill>
                <a:cs typeface="Arial" panose="020B0604020202020204" pitchFamily="34" charset="0"/>
              </a:rPr>
              <a:t>13.10 -14.00, </a:t>
            </a:r>
            <a:r>
              <a:rPr lang="en-US" altLang="it-IT" b="1">
                <a:solidFill>
                  <a:schemeClr val="accent2"/>
                </a:solidFill>
              </a:rPr>
              <a:t>1.5 km asl)</a:t>
            </a:r>
          </a:p>
        </p:txBody>
      </p:sp>
      <p:grpSp>
        <p:nvGrpSpPr>
          <p:cNvPr id="2052" name="Gruppo 32"/>
          <p:cNvGrpSpPr>
            <a:grpSpLocks/>
          </p:cNvGrpSpPr>
          <p:nvPr/>
        </p:nvGrpSpPr>
        <p:grpSpPr bwMode="auto">
          <a:xfrm>
            <a:off x="1391920" y="1659256"/>
            <a:ext cx="4356100" cy="4608513"/>
            <a:chOff x="0" y="548680"/>
            <a:chExt cx="7452320" cy="5904656"/>
          </a:xfrm>
        </p:grpSpPr>
        <p:pic>
          <p:nvPicPr>
            <p:cNvPr id="205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48680"/>
              <a:ext cx="7429500" cy="588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Connettore 1 11"/>
            <p:cNvCxnSpPr/>
            <p:nvPr/>
          </p:nvCxnSpPr>
          <p:spPr>
            <a:xfrm flipH="1">
              <a:off x="3348656" y="1701950"/>
              <a:ext cx="4103664" cy="4751386"/>
            </a:xfrm>
            <a:prstGeom prst="line">
              <a:avLst/>
            </a:prstGeom>
            <a:ln w="31750">
              <a:solidFill>
                <a:srgbClr val="FFFF00"/>
              </a:solidFill>
            </a:ln>
          </p:spPr>
          <p:style>
            <a:lnRef idx="3">
              <a:schemeClr val="dk1"/>
            </a:lnRef>
            <a:fillRef idx="0">
              <a:schemeClr val="dk1"/>
            </a:fillRef>
            <a:effectRef idx="2">
              <a:schemeClr val="dk1"/>
            </a:effectRef>
            <a:fontRef idx="minor">
              <a:schemeClr val="tx1"/>
            </a:fontRef>
          </p:style>
        </p:cxnSp>
        <p:cxnSp>
          <p:nvCxnSpPr>
            <p:cNvPr id="13" name="Connettore 1 12"/>
            <p:cNvCxnSpPr/>
            <p:nvPr/>
          </p:nvCxnSpPr>
          <p:spPr>
            <a:xfrm flipH="1">
              <a:off x="0" y="548680"/>
              <a:ext cx="4573508" cy="3384549"/>
            </a:xfrm>
            <a:prstGeom prst="line">
              <a:avLst/>
            </a:prstGeom>
            <a:ln w="31750">
              <a:solidFill>
                <a:srgbClr val="FFFF00"/>
              </a:solidFill>
            </a:ln>
          </p:spPr>
          <p:style>
            <a:lnRef idx="3">
              <a:schemeClr val="dk1"/>
            </a:lnRef>
            <a:fillRef idx="0">
              <a:schemeClr val="dk1"/>
            </a:fillRef>
            <a:effectRef idx="2">
              <a:schemeClr val="dk1"/>
            </a:effectRef>
            <a:fontRef idx="minor">
              <a:schemeClr val="tx1"/>
            </a:fontRef>
          </p:style>
        </p:cxnSp>
        <p:cxnSp>
          <p:nvCxnSpPr>
            <p:cNvPr id="18" name="Connettore 1 17"/>
            <p:cNvCxnSpPr/>
            <p:nvPr/>
          </p:nvCxnSpPr>
          <p:spPr>
            <a:xfrm flipH="1" flipV="1">
              <a:off x="0" y="4942085"/>
              <a:ext cx="2123803" cy="1366837"/>
            </a:xfrm>
            <a:prstGeom prst="line">
              <a:avLst/>
            </a:prstGeom>
            <a:ln w="31750">
              <a:solidFill>
                <a:srgbClr val="FFFF00"/>
              </a:solidFill>
            </a:ln>
          </p:spPr>
          <p:style>
            <a:lnRef idx="3">
              <a:schemeClr val="dk1"/>
            </a:lnRef>
            <a:fillRef idx="0">
              <a:schemeClr val="dk1"/>
            </a:fillRef>
            <a:effectRef idx="2">
              <a:schemeClr val="dk1"/>
            </a:effectRef>
            <a:fontRef idx="minor">
              <a:schemeClr val="tx1"/>
            </a:fontRef>
          </p:style>
        </p:cxnSp>
        <p:cxnSp>
          <p:nvCxnSpPr>
            <p:cNvPr id="23" name="Connettore 1 22"/>
            <p:cNvCxnSpPr/>
            <p:nvPr/>
          </p:nvCxnSpPr>
          <p:spPr>
            <a:xfrm flipH="1" flipV="1">
              <a:off x="6156856" y="548680"/>
              <a:ext cx="1295464" cy="720030"/>
            </a:xfrm>
            <a:prstGeom prst="line">
              <a:avLst/>
            </a:prstGeom>
            <a:ln w="31750">
              <a:solidFill>
                <a:srgbClr val="FFFF00"/>
              </a:solidFill>
            </a:ln>
          </p:spPr>
          <p:style>
            <a:lnRef idx="3">
              <a:schemeClr val="dk1"/>
            </a:lnRef>
            <a:fillRef idx="0">
              <a:schemeClr val="dk1"/>
            </a:fillRef>
            <a:effectRef idx="2">
              <a:schemeClr val="dk1"/>
            </a:effectRef>
            <a:fontRef idx="minor">
              <a:schemeClr val="tx1"/>
            </a:fontRef>
          </p:style>
        </p:cxnSp>
      </p:grpSp>
      <p:sp>
        <p:nvSpPr>
          <p:cNvPr id="10" name="Rettangolo 9"/>
          <p:cNvSpPr/>
          <p:nvPr/>
        </p:nvSpPr>
        <p:spPr>
          <a:xfrm>
            <a:off x="356056" y="432123"/>
            <a:ext cx="10769444" cy="584775"/>
          </a:xfrm>
          <a:prstGeom prst="rect">
            <a:avLst/>
          </a:prstGeom>
        </p:spPr>
        <p:txBody>
          <a:bodyPr wrap="square">
            <a:spAutoFit/>
          </a:bodyPr>
          <a:lstStyle/>
          <a:p>
            <a:pPr algn="ctr"/>
            <a:r>
              <a:rPr lang="it-IT" sz="3200" u="sng" dirty="0" err="1"/>
              <a:t>Airborne</a:t>
            </a:r>
            <a:r>
              <a:rPr lang="it-IT" sz="3200" u="sng" dirty="0"/>
              <a:t> remote sensing</a:t>
            </a:r>
            <a:r>
              <a:rPr lang="it-IT" sz="3200" dirty="0"/>
              <a:t> </a:t>
            </a:r>
            <a:r>
              <a:rPr lang="it-IT" sz="3200" dirty="0" err="1"/>
              <a:t>flight</a:t>
            </a:r>
            <a:r>
              <a:rPr lang="it-IT" sz="3200" dirty="0"/>
              <a:t> (Firenze city area)</a:t>
            </a:r>
            <a:endParaRPr lang="it-IT" sz="3200" u="sng" dirty="0"/>
          </a:p>
        </p:txBody>
      </p:sp>
      <p:sp>
        <p:nvSpPr>
          <p:cNvPr id="11" name="CasellaDiTesto 10"/>
          <p:cNvSpPr txBox="1"/>
          <p:nvPr/>
        </p:nvSpPr>
        <p:spPr>
          <a:xfrm>
            <a:off x="6386946" y="6413302"/>
            <a:ext cx="2863273" cy="369332"/>
          </a:xfrm>
          <a:prstGeom prst="rect">
            <a:avLst/>
          </a:prstGeom>
          <a:noFill/>
        </p:spPr>
        <p:txBody>
          <a:bodyPr wrap="square" rtlCol="0">
            <a:spAutoFit/>
          </a:bodyPr>
          <a:lstStyle/>
          <a:p>
            <a:r>
              <a:rPr lang="it-IT"/>
              <a:t>Bonafoni et al, 2016</a:t>
            </a:r>
          </a:p>
        </p:txBody>
      </p:sp>
    </p:spTree>
    <p:extLst>
      <p:ext uri="{BB962C8B-B14F-4D97-AF65-F5344CB8AC3E}">
        <p14:creationId xmlns:p14="http://schemas.microsoft.com/office/powerpoint/2010/main" xmlns="" val="39290214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a:grpSpLocks noChangeAspect="1"/>
          </p:cNvGrpSpPr>
          <p:nvPr/>
        </p:nvGrpSpPr>
        <p:grpSpPr>
          <a:xfrm>
            <a:off x="2778696" y="1127760"/>
            <a:ext cx="7052374" cy="5368607"/>
            <a:chOff x="1720850" y="109538"/>
            <a:chExt cx="8750300" cy="6661150"/>
          </a:xfrm>
        </p:grpSpPr>
        <p:grpSp>
          <p:nvGrpSpPr>
            <p:cNvPr id="13319" name="Group 7"/>
            <p:cNvGrpSpPr>
              <a:grpSpLocks/>
            </p:cNvGrpSpPr>
            <p:nvPr/>
          </p:nvGrpSpPr>
          <p:grpSpPr bwMode="auto">
            <a:xfrm>
              <a:off x="1720850" y="109538"/>
              <a:ext cx="8750300" cy="6661150"/>
              <a:chOff x="124" y="69"/>
              <a:chExt cx="5512" cy="4196"/>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4" y="69"/>
                <a:ext cx="5512" cy="4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24155" t="6516" r="24306" b="10963"/>
              <a:stretch>
                <a:fillRect/>
              </a:stretch>
            </p:blipFill>
            <p:spPr bwMode="auto">
              <a:xfrm>
                <a:off x="591" y="248"/>
                <a:ext cx="4316" cy="3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l="97258"/>
              <a:stretch>
                <a:fillRect/>
              </a:stretch>
            </p:blipFill>
            <p:spPr bwMode="auto">
              <a:xfrm>
                <a:off x="5012" y="70"/>
                <a:ext cx="150" cy="4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l="97258"/>
              <a:stretch>
                <a:fillRect/>
              </a:stretch>
            </p:blipFill>
            <p:spPr bwMode="auto">
              <a:xfrm>
                <a:off x="5148" y="70"/>
                <a:ext cx="150" cy="4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97258"/>
              <a:stretch>
                <a:fillRect/>
              </a:stretch>
            </p:blipFill>
            <p:spPr bwMode="auto">
              <a:xfrm>
                <a:off x="5291" y="70"/>
                <a:ext cx="150" cy="4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3321" name="Text Box 9"/>
            <p:cNvSpPr txBox="1">
              <a:spLocks noChangeArrowheads="1"/>
            </p:cNvSpPr>
            <p:nvPr/>
          </p:nvSpPr>
          <p:spPr bwMode="auto">
            <a:xfrm rot="1380000">
              <a:off x="5802312" y="1259198"/>
              <a:ext cx="1663700" cy="420064"/>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600" b="1">
                  <a:solidFill>
                    <a:srgbClr val="FF0000"/>
                  </a:solidFill>
                </a:rPr>
                <a:t>WATER</a:t>
              </a:r>
            </a:p>
          </p:txBody>
        </p:sp>
        <p:sp>
          <p:nvSpPr>
            <p:cNvPr id="13322" name="Text Box 10"/>
            <p:cNvSpPr txBox="1">
              <a:spLocks noChangeArrowheads="1"/>
            </p:cNvSpPr>
            <p:nvPr/>
          </p:nvSpPr>
          <p:spPr bwMode="auto">
            <a:xfrm>
              <a:off x="5519738" y="5484813"/>
              <a:ext cx="1008061" cy="420064"/>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600" b="1">
                  <a:solidFill>
                    <a:srgbClr val="FF0000"/>
                  </a:solidFill>
                </a:rPr>
                <a:t>TREES</a:t>
              </a:r>
            </a:p>
          </p:txBody>
        </p:sp>
        <p:sp>
          <p:nvSpPr>
            <p:cNvPr id="13323" name="Text Box 11"/>
            <p:cNvSpPr txBox="1">
              <a:spLocks noChangeArrowheads="1"/>
            </p:cNvSpPr>
            <p:nvPr/>
          </p:nvSpPr>
          <p:spPr bwMode="auto">
            <a:xfrm>
              <a:off x="6311901" y="4260851"/>
              <a:ext cx="1152525" cy="420064"/>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600" b="1">
                  <a:solidFill>
                    <a:srgbClr val="FF0000"/>
                  </a:solidFill>
                </a:rPr>
                <a:t>GRASS</a:t>
              </a:r>
            </a:p>
          </p:txBody>
        </p:sp>
        <p:sp>
          <p:nvSpPr>
            <p:cNvPr id="13324" name="Text Box 12"/>
            <p:cNvSpPr txBox="1">
              <a:spLocks noChangeArrowheads="1"/>
            </p:cNvSpPr>
            <p:nvPr/>
          </p:nvSpPr>
          <p:spPr bwMode="auto">
            <a:xfrm>
              <a:off x="4656137" y="2565401"/>
              <a:ext cx="1511301" cy="725565"/>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600" b="1">
                  <a:solidFill>
                    <a:srgbClr val="FF0000"/>
                  </a:solidFill>
                </a:rPr>
                <a:t>DENSE BUILDINGS</a:t>
              </a:r>
            </a:p>
          </p:txBody>
        </p:sp>
      </p:grpSp>
      <p:sp>
        <p:nvSpPr>
          <p:cNvPr id="13" name="Rettangolo 12"/>
          <p:cNvSpPr/>
          <p:nvPr/>
        </p:nvSpPr>
        <p:spPr>
          <a:xfrm>
            <a:off x="752552" y="351073"/>
            <a:ext cx="10769444" cy="584775"/>
          </a:xfrm>
          <a:prstGeom prst="rect">
            <a:avLst/>
          </a:prstGeom>
        </p:spPr>
        <p:txBody>
          <a:bodyPr wrap="square">
            <a:spAutoFit/>
          </a:bodyPr>
          <a:lstStyle/>
          <a:p>
            <a:pPr algn="ctr"/>
            <a:r>
              <a:rPr lang="it-IT" sz="3200"/>
              <a:t>1km x 1 km sub-area (visible)</a:t>
            </a:r>
            <a:endParaRPr lang="it-IT" sz="3200" dirty="0"/>
          </a:p>
        </p:txBody>
      </p:sp>
    </p:spTree>
    <p:extLst>
      <p:ext uri="{BB962C8B-B14F-4D97-AF65-F5344CB8AC3E}">
        <p14:creationId xmlns:p14="http://schemas.microsoft.com/office/powerpoint/2010/main" xmlns="" val="3142456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xmlns="" id="{3A481560-B88E-435E-A050-FC8667CFA57C}"/>
              </a:ext>
            </a:extLst>
          </p:cNvPr>
          <p:cNvGrpSpPr>
            <a:grpSpLocks noChangeAspect="1"/>
          </p:cNvGrpSpPr>
          <p:nvPr/>
        </p:nvGrpSpPr>
        <p:grpSpPr>
          <a:xfrm>
            <a:off x="535884" y="850307"/>
            <a:ext cx="5308613" cy="3802973"/>
            <a:chOff x="1720850" y="109538"/>
            <a:chExt cx="8750300" cy="6268522"/>
          </a:xfrm>
        </p:grpSpPr>
        <p:pic>
          <p:nvPicPr>
            <p:cNvPr id="10246"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602"/>
            <a:stretch/>
          </p:blipFill>
          <p:spPr bwMode="auto">
            <a:xfrm>
              <a:off x="1720850" y="109538"/>
              <a:ext cx="8750300" cy="6268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250" name="Text Box 10"/>
            <p:cNvSpPr txBox="1">
              <a:spLocks noChangeArrowheads="1"/>
            </p:cNvSpPr>
            <p:nvPr/>
          </p:nvSpPr>
          <p:spPr bwMode="auto">
            <a:xfrm rot="1380000">
              <a:off x="5802313" y="1249390"/>
              <a:ext cx="1663700" cy="439681"/>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solidFill>
                    <a:srgbClr val="FF0000"/>
                  </a:solidFill>
                </a:rPr>
                <a:t>WATER</a:t>
              </a:r>
            </a:p>
          </p:txBody>
        </p:sp>
        <p:sp>
          <p:nvSpPr>
            <p:cNvPr id="10251" name="Text Box 11"/>
            <p:cNvSpPr txBox="1">
              <a:spLocks noChangeArrowheads="1"/>
            </p:cNvSpPr>
            <p:nvPr/>
          </p:nvSpPr>
          <p:spPr bwMode="auto">
            <a:xfrm>
              <a:off x="5519739" y="5484813"/>
              <a:ext cx="1008061" cy="439681"/>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solidFill>
                    <a:srgbClr val="FF0000"/>
                  </a:solidFill>
                </a:rPr>
                <a:t>TREES</a:t>
              </a:r>
            </a:p>
          </p:txBody>
        </p:sp>
        <p:sp>
          <p:nvSpPr>
            <p:cNvPr id="10252" name="Text Box 12"/>
            <p:cNvSpPr txBox="1">
              <a:spLocks noChangeArrowheads="1"/>
            </p:cNvSpPr>
            <p:nvPr/>
          </p:nvSpPr>
          <p:spPr bwMode="auto">
            <a:xfrm>
              <a:off x="6311901" y="4260850"/>
              <a:ext cx="1152526" cy="439681"/>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solidFill>
                    <a:srgbClr val="FF0000"/>
                  </a:solidFill>
                </a:rPr>
                <a:t>GRASS</a:t>
              </a:r>
            </a:p>
          </p:txBody>
        </p:sp>
        <p:sp>
          <p:nvSpPr>
            <p:cNvPr id="10253" name="Text Box 13"/>
            <p:cNvSpPr txBox="1">
              <a:spLocks noChangeArrowheads="1"/>
            </p:cNvSpPr>
            <p:nvPr/>
          </p:nvSpPr>
          <p:spPr bwMode="auto">
            <a:xfrm>
              <a:off x="4656139" y="2565400"/>
              <a:ext cx="1511300" cy="747457"/>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solidFill>
                    <a:srgbClr val="FF0000"/>
                  </a:solidFill>
                </a:rPr>
                <a:t>DENSE BUILDINGS</a:t>
              </a:r>
            </a:p>
          </p:txBody>
        </p:sp>
      </p:grpSp>
      <p:grpSp>
        <p:nvGrpSpPr>
          <p:cNvPr id="8" name="Gruppo 7">
            <a:extLst>
              <a:ext uri="{FF2B5EF4-FFF2-40B4-BE49-F238E27FC236}">
                <a16:creationId xmlns:a16="http://schemas.microsoft.com/office/drawing/2014/main" xmlns="" id="{1C8A9FB4-8F24-46F9-A890-67070D0F9E9A}"/>
              </a:ext>
            </a:extLst>
          </p:cNvPr>
          <p:cNvGrpSpPr>
            <a:grpSpLocks noChangeAspect="1"/>
          </p:cNvGrpSpPr>
          <p:nvPr/>
        </p:nvGrpSpPr>
        <p:grpSpPr>
          <a:xfrm>
            <a:off x="6422258" y="854893"/>
            <a:ext cx="5270205" cy="3798387"/>
            <a:chOff x="1755775" y="100013"/>
            <a:chExt cx="8682038" cy="6257393"/>
          </a:xfrm>
        </p:grpSpPr>
        <p:pic>
          <p:nvPicPr>
            <p:cNvPr id="9" name="Picture 4">
              <a:extLst>
                <a:ext uri="{FF2B5EF4-FFF2-40B4-BE49-F238E27FC236}">
                  <a16:creationId xmlns:a16="http://schemas.microsoft.com/office/drawing/2014/main" xmlns="" id="{FC39FAEE-D84C-4F72-AEB2-4D404D8930E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039"/>
            <a:stretch/>
          </p:blipFill>
          <p:spPr bwMode="auto">
            <a:xfrm>
              <a:off x="1755775" y="100013"/>
              <a:ext cx="8682038" cy="6257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 Box 9">
              <a:extLst>
                <a:ext uri="{FF2B5EF4-FFF2-40B4-BE49-F238E27FC236}">
                  <a16:creationId xmlns:a16="http://schemas.microsoft.com/office/drawing/2014/main" xmlns="" id="{CA7F3833-FC19-42FE-9CD0-A27261C6475E}"/>
                </a:ext>
              </a:extLst>
            </p:cNvPr>
            <p:cNvSpPr txBox="1">
              <a:spLocks noChangeArrowheads="1"/>
            </p:cNvSpPr>
            <p:nvPr/>
          </p:nvSpPr>
          <p:spPr bwMode="auto">
            <a:xfrm rot="1380000">
              <a:off x="5802313" y="1248759"/>
              <a:ext cx="1663700" cy="440943"/>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solidFill>
                    <a:srgbClr val="FF0000"/>
                  </a:solidFill>
                </a:rPr>
                <a:t>WATER</a:t>
              </a:r>
            </a:p>
          </p:txBody>
        </p:sp>
        <p:sp>
          <p:nvSpPr>
            <p:cNvPr id="11" name="Text Box 10">
              <a:extLst>
                <a:ext uri="{FF2B5EF4-FFF2-40B4-BE49-F238E27FC236}">
                  <a16:creationId xmlns:a16="http://schemas.microsoft.com/office/drawing/2014/main" xmlns="" id="{1637074B-370D-4262-8819-8E5FCA4A29E6}"/>
                </a:ext>
              </a:extLst>
            </p:cNvPr>
            <p:cNvSpPr txBox="1">
              <a:spLocks noChangeArrowheads="1"/>
            </p:cNvSpPr>
            <p:nvPr/>
          </p:nvSpPr>
          <p:spPr bwMode="auto">
            <a:xfrm>
              <a:off x="5519738" y="5484813"/>
              <a:ext cx="1008062" cy="440943"/>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solidFill>
                    <a:srgbClr val="FF0000"/>
                  </a:solidFill>
                </a:rPr>
                <a:t>TREES</a:t>
              </a:r>
            </a:p>
          </p:txBody>
        </p:sp>
        <p:sp>
          <p:nvSpPr>
            <p:cNvPr id="12" name="Text Box 11">
              <a:extLst>
                <a:ext uri="{FF2B5EF4-FFF2-40B4-BE49-F238E27FC236}">
                  <a16:creationId xmlns:a16="http://schemas.microsoft.com/office/drawing/2014/main" xmlns="" id="{E2F67844-52E0-4F41-A0FC-B095050FA16D}"/>
                </a:ext>
              </a:extLst>
            </p:cNvPr>
            <p:cNvSpPr txBox="1">
              <a:spLocks noChangeArrowheads="1"/>
            </p:cNvSpPr>
            <p:nvPr/>
          </p:nvSpPr>
          <p:spPr bwMode="auto">
            <a:xfrm>
              <a:off x="6311901" y="4260850"/>
              <a:ext cx="1152525" cy="440943"/>
            </a:xfrm>
            <a:prstGeom prst="rect">
              <a:avLst/>
            </a:prstGeom>
            <a:noFill/>
            <a:ln w="25400">
              <a:solidFill>
                <a:srgbClr val="FF00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solidFill>
                    <a:srgbClr val="FF0000"/>
                  </a:solidFill>
                </a:rPr>
                <a:t>GRASS</a:t>
              </a:r>
            </a:p>
          </p:txBody>
        </p:sp>
        <p:sp>
          <p:nvSpPr>
            <p:cNvPr id="13" name="Text Box 12">
              <a:extLst>
                <a:ext uri="{FF2B5EF4-FFF2-40B4-BE49-F238E27FC236}">
                  <a16:creationId xmlns:a16="http://schemas.microsoft.com/office/drawing/2014/main" xmlns="" id="{13B902B7-A987-4577-B3CA-A69D516FF348}"/>
                </a:ext>
              </a:extLst>
            </p:cNvPr>
            <p:cNvSpPr txBox="1">
              <a:spLocks noChangeArrowheads="1"/>
            </p:cNvSpPr>
            <p:nvPr/>
          </p:nvSpPr>
          <p:spPr bwMode="auto">
            <a:xfrm>
              <a:off x="4656139" y="2565400"/>
              <a:ext cx="1511300" cy="749601"/>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it-IT" altLang="it-IT" sz="1400"/>
                <a:t>DENSE BUILDINGS</a:t>
              </a:r>
            </a:p>
          </p:txBody>
        </p:sp>
      </p:grpSp>
      <p:graphicFrame>
        <p:nvGraphicFramePr>
          <p:cNvPr id="14" name="Group 128"/>
          <p:cNvGraphicFramePr>
            <a:graphicFrameLocks noGrp="1"/>
          </p:cNvGraphicFramePr>
          <p:nvPr>
            <p:ph sz="half" idx="1"/>
            <p:extLst/>
          </p:nvPr>
        </p:nvGraphicFramePr>
        <p:xfrm>
          <a:off x="2283114" y="4912795"/>
          <a:ext cx="7775575" cy="1828080"/>
        </p:xfrm>
        <a:graphic>
          <a:graphicData uri="http://schemas.openxmlformats.org/drawingml/2006/table">
            <a:tbl>
              <a:tblPr/>
              <a:tblGrid>
                <a:gridCol w="1944687">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4688">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38901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T_MORNING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T_AFTERNOON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DIFF_T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2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dense buidings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24°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44°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1" i="0" u="none" strike="noStrike" cap="none" normalizeH="0" baseline="0">
                          <a:ln>
                            <a:noFill/>
                          </a:ln>
                          <a:solidFill>
                            <a:schemeClr val="tx1"/>
                          </a:solidFill>
                          <a:effectLst/>
                          <a:latin typeface="Arial" panose="020B0604020202020204" pitchFamily="34" charset="0"/>
                        </a:rPr>
                        <a:t>20°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2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trees green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22 °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28°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1" i="0" u="none" strike="noStrike" cap="none" normalizeH="0" baseline="0">
                          <a:ln>
                            <a:noFill/>
                          </a:ln>
                          <a:solidFill>
                            <a:schemeClr val="tx1"/>
                          </a:solidFill>
                          <a:effectLst/>
                          <a:latin typeface="Arial" panose="020B0604020202020204" pitchFamily="34" charset="0"/>
                        </a:rPr>
                        <a:t>6°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42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grass green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22 °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32°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1" i="0" u="none" strike="noStrike" cap="none" normalizeH="0" baseline="0">
                          <a:ln>
                            <a:noFill/>
                          </a:ln>
                          <a:solidFill>
                            <a:schemeClr val="tx1"/>
                          </a:solidFill>
                          <a:effectLst/>
                          <a:latin typeface="Arial" panose="020B0604020202020204" pitchFamily="34" charset="0"/>
                        </a:rPr>
                        <a:t>10°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2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water body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25 °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panose="020B0604020202020204" pitchFamily="34" charset="0"/>
                        </a:rPr>
                        <a:t>27°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1" i="0" u="none" strike="noStrike" cap="none" normalizeH="0" baseline="0">
                          <a:ln>
                            <a:noFill/>
                          </a:ln>
                          <a:solidFill>
                            <a:schemeClr val="tx1"/>
                          </a:solidFill>
                          <a:effectLst/>
                          <a:latin typeface="Arial" panose="020B0604020202020204" pitchFamily="34" charset="0"/>
                        </a:rPr>
                        <a:t>2°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5" name="Rettangolo 14"/>
          <p:cNvSpPr/>
          <p:nvPr/>
        </p:nvSpPr>
        <p:spPr>
          <a:xfrm>
            <a:off x="752552" y="351073"/>
            <a:ext cx="10769444" cy="584775"/>
          </a:xfrm>
          <a:prstGeom prst="rect">
            <a:avLst/>
          </a:prstGeom>
        </p:spPr>
        <p:txBody>
          <a:bodyPr wrap="square">
            <a:spAutoFit/>
          </a:bodyPr>
          <a:lstStyle/>
          <a:p>
            <a:pPr algn="ctr"/>
            <a:r>
              <a:rPr lang="it-IT" sz="3200"/>
              <a:t>1km x 1 km sub-area (thermal)</a:t>
            </a:r>
            <a:endParaRPr lang="it-IT" sz="3200" dirty="0"/>
          </a:p>
        </p:txBody>
      </p:sp>
    </p:spTree>
    <p:extLst>
      <p:ext uri="{BB962C8B-B14F-4D97-AF65-F5344CB8AC3E}">
        <p14:creationId xmlns:p14="http://schemas.microsoft.com/office/powerpoint/2010/main" xmlns="" val="2253708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88430" y="2306321"/>
            <a:ext cx="4464050"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0507" y="2306321"/>
            <a:ext cx="4662488" cy="389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sellaDiTesto 1"/>
          <p:cNvSpPr txBox="1"/>
          <p:nvPr/>
        </p:nvSpPr>
        <p:spPr>
          <a:xfrm>
            <a:off x="914400" y="396240"/>
            <a:ext cx="10038080" cy="646331"/>
          </a:xfrm>
          <a:prstGeom prst="rect">
            <a:avLst/>
          </a:prstGeom>
          <a:noFill/>
        </p:spPr>
        <p:txBody>
          <a:bodyPr wrap="square" rtlCol="0">
            <a:spAutoFit/>
          </a:bodyPr>
          <a:lstStyle/>
          <a:p>
            <a:pPr algn="ctr"/>
            <a:r>
              <a:rPr lang="it-IT" sz="3600"/>
              <a:t>From aircraft to Landsat satellite remote sensing</a:t>
            </a:r>
          </a:p>
        </p:txBody>
      </p:sp>
      <p:sp>
        <p:nvSpPr>
          <p:cNvPr id="3" name="CasellaDiTesto 2"/>
          <p:cNvSpPr txBox="1"/>
          <p:nvPr/>
        </p:nvSpPr>
        <p:spPr>
          <a:xfrm>
            <a:off x="1520507" y="1605620"/>
            <a:ext cx="4170681" cy="461665"/>
          </a:xfrm>
          <a:prstGeom prst="rect">
            <a:avLst/>
          </a:prstGeom>
          <a:noFill/>
        </p:spPr>
        <p:txBody>
          <a:bodyPr wrap="square" rtlCol="0">
            <a:spAutoFit/>
          </a:bodyPr>
          <a:lstStyle/>
          <a:p>
            <a:r>
              <a:rPr lang="it-IT" sz="2400"/>
              <a:t>1km x 1 km @resolution =  1m</a:t>
            </a:r>
          </a:p>
        </p:txBody>
      </p:sp>
      <p:sp>
        <p:nvSpPr>
          <p:cNvPr id="8" name="CasellaDiTesto 7"/>
          <p:cNvSpPr txBox="1"/>
          <p:nvPr/>
        </p:nvSpPr>
        <p:spPr>
          <a:xfrm>
            <a:off x="6859271" y="1644645"/>
            <a:ext cx="4398644" cy="461665"/>
          </a:xfrm>
          <a:prstGeom prst="rect">
            <a:avLst/>
          </a:prstGeom>
          <a:noFill/>
        </p:spPr>
        <p:txBody>
          <a:bodyPr wrap="square" rtlCol="0">
            <a:spAutoFit/>
          </a:bodyPr>
          <a:lstStyle/>
          <a:p>
            <a:r>
              <a:rPr lang="it-IT" sz="2400"/>
              <a:t>1km x 1 km @resolution =  30m</a:t>
            </a:r>
          </a:p>
        </p:txBody>
      </p:sp>
    </p:spTree>
    <p:extLst>
      <p:ext uri="{BB962C8B-B14F-4D97-AF65-F5344CB8AC3E}">
        <p14:creationId xmlns:p14="http://schemas.microsoft.com/office/powerpoint/2010/main" xmlns="" val="20614283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srcRect l="4789" r="5430"/>
          <a:stretch/>
        </p:blipFill>
        <p:spPr bwMode="auto">
          <a:xfrm>
            <a:off x="5984239" y="1273572"/>
            <a:ext cx="5851125" cy="4887839"/>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17807" r="18799"/>
          <a:stretch>
            <a:fillRect/>
          </a:stretch>
        </p:blipFill>
        <p:spPr bwMode="auto">
          <a:xfrm>
            <a:off x="345692" y="1273572"/>
            <a:ext cx="5475988" cy="4887839"/>
          </a:xfrm>
          <a:prstGeom prst="rect">
            <a:avLst/>
          </a:prstGeom>
          <a:noFill/>
          <a:ln w="9525">
            <a:noFill/>
            <a:miter lim="800000"/>
            <a:headEnd/>
            <a:tailEnd/>
          </a:ln>
        </p:spPr>
      </p:pic>
      <p:sp>
        <p:nvSpPr>
          <p:cNvPr id="9" name="CasellaDiTesto 8"/>
          <p:cNvSpPr txBox="1"/>
          <p:nvPr/>
        </p:nvSpPr>
        <p:spPr>
          <a:xfrm>
            <a:off x="701040" y="264160"/>
            <a:ext cx="10911840" cy="646331"/>
          </a:xfrm>
          <a:prstGeom prst="rect">
            <a:avLst/>
          </a:prstGeom>
          <a:noFill/>
        </p:spPr>
        <p:txBody>
          <a:bodyPr wrap="square" rtlCol="0">
            <a:spAutoFit/>
          </a:bodyPr>
          <a:lstStyle/>
          <a:p>
            <a:r>
              <a:rPr lang="it-IT" sz="3600"/>
              <a:t>From Landsat satellite (30m) to MODIS satellite (1000m)</a:t>
            </a:r>
          </a:p>
        </p:txBody>
      </p:sp>
    </p:spTree>
    <p:extLst>
      <p:ext uri="{BB962C8B-B14F-4D97-AF65-F5344CB8AC3E}">
        <p14:creationId xmlns:p14="http://schemas.microsoft.com/office/powerpoint/2010/main" xmlns="" val="598750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318F3040-36E2-4D25-86AC-0CF6922EEE10}"/>
              </a:ext>
            </a:extLst>
          </p:cNvPr>
          <p:cNvPicPr>
            <a:picLocks noChangeAspect="1"/>
          </p:cNvPicPr>
          <p:nvPr/>
        </p:nvPicPr>
        <p:blipFill rotWithShape="1">
          <a:blip r:embed="rId2" cstate="print"/>
          <a:srcRect l="24158" t="21465" r="23900" b="15575"/>
          <a:stretch/>
        </p:blipFill>
        <p:spPr>
          <a:xfrm>
            <a:off x="0" y="1269620"/>
            <a:ext cx="6156958" cy="4197927"/>
          </a:xfrm>
          <a:prstGeom prst="rect">
            <a:avLst/>
          </a:prstGeom>
        </p:spPr>
      </p:pic>
      <p:pic>
        <p:nvPicPr>
          <p:cNvPr id="5" name="Immagine 4">
            <a:extLst>
              <a:ext uri="{FF2B5EF4-FFF2-40B4-BE49-F238E27FC236}">
                <a16:creationId xmlns:a16="http://schemas.microsoft.com/office/drawing/2014/main" xmlns="" id="{2990A413-30E5-4EB4-8630-2109F024F79C}"/>
              </a:ext>
            </a:extLst>
          </p:cNvPr>
          <p:cNvPicPr>
            <a:picLocks noChangeAspect="1"/>
          </p:cNvPicPr>
          <p:nvPr/>
        </p:nvPicPr>
        <p:blipFill rotWithShape="1">
          <a:blip r:embed="rId3" cstate="print"/>
          <a:srcRect l="20209" t="33639" r="39442" b="15373"/>
          <a:stretch/>
        </p:blipFill>
        <p:spPr>
          <a:xfrm>
            <a:off x="5998585" y="1231912"/>
            <a:ext cx="5812941" cy="4131939"/>
          </a:xfrm>
          <a:prstGeom prst="rect">
            <a:avLst/>
          </a:prstGeom>
        </p:spPr>
      </p:pic>
      <p:sp>
        <p:nvSpPr>
          <p:cNvPr id="2" name="CasellaDiTesto 1">
            <a:extLst>
              <a:ext uri="{FF2B5EF4-FFF2-40B4-BE49-F238E27FC236}">
                <a16:creationId xmlns:a16="http://schemas.microsoft.com/office/drawing/2014/main" xmlns="" id="{B9DD1049-0386-40D8-AEF1-4D319CD67E9F}"/>
              </a:ext>
            </a:extLst>
          </p:cNvPr>
          <p:cNvSpPr txBox="1"/>
          <p:nvPr/>
        </p:nvSpPr>
        <p:spPr>
          <a:xfrm>
            <a:off x="499621" y="5957741"/>
            <a:ext cx="11001080" cy="584775"/>
          </a:xfrm>
          <a:prstGeom prst="rect">
            <a:avLst/>
          </a:prstGeom>
          <a:noFill/>
        </p:spPr>
        <p:txBody>
          <a:bodyPr wrap="square" rtlCol="0">
            <a:spAutoFit/>
          </a:bodyPr>
          <a:lstStyle/>
          <a:p>
            <a:r>
              <a:rPr lang="it-IT" sz="3200" dirty="0"/>
              <a:t>Variabilità meteorologica (red) vs Trend climatologico (</a:t>
            </a:r>
            <a:r>
              <a:rPr lang="it-IT" sz="3200" dirty="0" err="1"/>
              <a:t>black</a:t>
            </a:r>
            <a:r>
              <a:rPr lang="it-IT" sz="3200" dirty="0"/>
              <a:t>)</a:t>
            </a:r>
          </a:p>
        </p:txBody>
      </p:sp>
      <p:sp>
        <p:nvSpPr>
          <p:cNvPr id="7" name="CasellaDiTesto 6"/>
          <p:cNvSpPr txBox="1"/>
          <p:nvPr/>
        </p:nvSpPr>
        <p:spPr>
          <a:xfrm>
            <a:off x="4068147" y="167820"/>
            <a:ext cx="3806890" cy="523220"/>
          </a:xfrm>
          <a:prstGeom prst="rect">
            <a:avLst/>
          </a:prstGeom>
          <a:noFill/>
        </p:spPr>
        <p:txBody>
          <a:bodyPr wrap="square" rtlCol="0">
            <a:spAutoFit/>
          </a:bodyPr>
          <a:lstStyle/>
          <a:p>
            <a:r>
              <a:rPr lang="it-IT" sz="2800"/>
              <a:t>1. Evidenze strumentali</a:t>
            </a:r>
          </a:p>
        </p:txBody>
      </p:sp>
    </p:spTree>
    <p:extLst>
      <p:ext uri="{BB962C8B-B14F-4D97-AF65-F5344CB8AC3E}">
        <p14:creationId xmlns:p14="http://schemas.microsoft.com/office/powerpoint/2010/main" xmlns="" val="41073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5600" y="396240"/>
            <a:ext cx="11551920" cy="1200329"/>
          </a:xfrm>
          <a:prstGeom prst="rect">
            <a:avLst/>
          </a:prstGeom>
          <a:noFill/>
        </p:spPr>
        <p:txBody>
          <a:bodyPr wrap="square" rtlCol="0">
            <a:spAutoFit/>
          </a:bodyPr>
          <a:lstStyle/>
          <a:p>
            <a:r>
              <a:rPr lang="it-IT" sz="3600"/>
              <a:t>There’s a trade between </a:t>
            </a:r>
            <a:r>
              <a:rPr lang="it-IT" sz="3600">
                <a:solidFill>
                  <a:srgbClr val="FF0000"/>
                </a:solidFill>
              </a:rPr>
              <a:t>temporal</a:t>
            </a:r>
            <a:r>
              <a:rPr lang="it-IT" sz="3600"/>
              <a:t> and </a:t>
            </a:r>
            <a:r>
              <a:rPr lang="it-IT" sz="3600">
                <a:solidFill>
                  <a:srgbClr val="FFC000"/>
                </a:solidFill>
              </a:rPr>
              <a:t>spatial</a:t>
            </a:r>
            <a:r>
              <a:rPr lang="it-IT" sz="3600"/>
              <a:t> resolution in satellite thermal infrared remore sensing</a:t>
            </a:r>
          </a:p>
        </p:txBody>
      </p:sp>
      <p:graphicFrame>
        <p:nvGraphicFramePr>
          <p:cNvPr id="4" name="Tabella 3"/>
          <p:cNvGraphicFramePr>
            <a:graphicFrameLocks noGrp="1"/>
          </p:cNvGraphicFramePr>
          <p:nvPr>
            <p:extLst/>
          </p:nvPr>
        </p:nvGraphicFramePr>
        <p:xfrm>
          <a:off x="985520" y="1839852"/>
          <a:ext cx="9489440" cy="3200400"/>
        </p:xfrm>
        <a:graphic>
          <a:graphicData uri="http://schemas.openxmlformats.org/drawingml/2006/table">
            <a:tbl>
              <a:tblPr firstRow="1" bandRow="1">
                <a:tableStyleId>{5C22544A-7EE6-4342-B048-85BDC9FD1C3A}</a:tableStyleId>
              </a:tblPr>
              <a:tblGrid>
                <a:gridCol w="2372360">
                  <a:extLst>
                    <a:ext uri="{9D8B030D-6E8A-4147-A177-3AD203B41FA5}">
                      <a16:colId xmlns:a16="http://schemas.microsoft.com/office/drawing/2014/main" xmlns="" val="20000"/>
                    </a:ext>
                  </a:extLst>
                </a:gridCol>
                <a:gridCol w="2372360">
                  <a:extLst>
                    <a:ext uri="{9D8B030D-6E8A-4147-A177-3AD203B41FA5}">
                      <a16:colId xmlns:a16="http://schemas.microsoft.com/office/drawing/2014/main" xmlns="" val="20001"/>
                    </a:ext>
                  </a:extLst>
                </a:gridCol>
                <a:gridCol w="2372360">
                  <a:extLst>
                    <a:ext uri="{9D8B030D-6E8A-4147-A177-3AD203B41FA5}">
                      <a16:colId xmlns:a16="http://schemas.microsoft.com/office/drawing/2014/main" xmlns="" val="20002"/>
                    </a:ext>
                  </a:extLst>
                </a:gridCol>
                <a:gridCol w="2372360">
                  <a:extLst>
                    <a:ext uri="{9D8B030D-6E8A-4147-A177-3AD203B41FA5}">
                      <a16:colId xmlns:a16="http://schemas.microsoft.com/office/drawing/2014/main" xmlns="" val="20003"/>
                    </a:ext>
                  </a:extLst>
                </a:gridCol>
              </a:tblGrid>
              <a:tr h="457072">
                <a:tc>
                  <a:txBody>
                    <a:bodyPr/>
                    <a:lstStyle/>
                    <a:p>
                      <a:endParaRPr lang="it-IT" sz="2400"/>
                    </a:p>
                  </a:txBody>
                  <a:tcPr/>
                </a:tc>
                <a:tc>
                  <a:txBody>
                    <a:bodyPr/>
                    <a:lstStyle/>
                    <a:p>
                      <a:r>
                        <a:rPr lang="it-IT" sz="2400"/>
                        <a:t>Temporal revisit</a:t>
                      </a:r>
                    </a:p>
                  </a:txBody>
                  <a:tcPr/>
                </a:tc>
                <a:tc>
                  <a:txBody>
                    <a:bodyPr/>
                    <a:lstStyle/>
                    <a:p>
                      <a:r>
                        <a:rPr lang="it-IT" sz="2400" dirty="0" err="1"/>
                        <a:t>Spatial</a:t>
                      </a:r>
                      <a:r>
                        <a:rPr lang="it-IT" sz="2400" dirty="0"/>
                        <a:t> </a:t>
                      </a:r>
                      <a:r>
                        <a:rPr lang="it-IT" sz="2400" dirty="0" err="1"/>
                        <a:t>resol</a:t>
                      </a:r>
                      <a:r>
                        <a:rPr lang="it-IT" sz="2400" dirty="0"/>
                        <a:t>.</a:t>
                      </a:r>
                    </a:p>
                  </a:txBody>
                  <a:tcPr/>
                </a:tc>
                <a:tc>
                  <a:txBody>
                    <a:bodyPr/>
                    <a:lstStyle/>
                    <a:p>
                      <a:r>
                        <a:rPr lang="it-IT" sz="2400" dirty="0" err="1"/>
                        <a:t>Spatial</a:t>
                      </a:r>
                      <a:r>
                        <a:rPr lang="it-IT" sz="2400" dirty="0"/>
                        <a:t> coverage</a:t>
                      </a:r>
                    </a:p>
                  </a:txBody>
                  <a:tcPr/>
                </a:tc>
                <a:extLst>
                  <a:ext uri="{0D108BD9-81ED-4DB2-BD59-A6C34878D82A}">
                    <a16:rowId xmlns:a16="http://schemas.microsoft.com/office/drawing/2014/main" xmlns="" val="10000"/>
                  </a:ext>
                </a:extLst>
              </a:tr>
              <a:tr h="457072">
                <a:tc>
                  <a:txBody>
                    <a:bodyPr/>
                    <a:lstStyle/>
                    <a:p>
                      <a:r>
                        <a:rPr lang="it-IT" sz="2400"/>
                        <a:t>Landsat</a:t>
                      </a:r>
                    </a:p>
                  </a:txBody>
                  <a:tcPr/>
                </a:tc>
                <a:tc>
                  <a:txBody>
                    <a:bodyPr/>
                    <a:lstStyle/>
                    <a:p>
                      <a:r>
                        <a:rPr lang="it-IT" sz="2400"/>
                        <a:t>16 days</a:t>
                      </a:r>
                    </a:p>
                  </a:txBody>
                  <a:tcPr/>
                </a:tc>
                <a:tc>
                  <a:txBody>
                    <a:bodyPr/>
                    <a:lstStyle/>
                    <a:p>
                      <a:r>
                        <a:rPr lang="it-IT" sz="2400" dirty="0"/>
                        <a:t>120m </a:t>
                      </a:r>
                      <a:r>
                        <a:rPr lang="it-IT" sz="2400" dirty="0">
                          <a:sym typeface="Wingdings" panose="05000000000000000000" pitchFamily="2" charset="2"/>
                        </a:rPr>
                        <a:t> 30m</a:t>
                      </a:r>
                      <a:endParaRPr lang="it-IT" sz="2400" dirty="0"/>
                    </a:p>
                  </a:txBody>
                  <a:tcPr/>
                </a:tc>
                <a:tc>
                  <a:txBody>
                    <a:bodyPr/>
                    <a:lstStyle/>
                    <a:p>
                      <a:r>
                        <a:rPr lang="it-IT" sz="2400"/>
                        <a:t>full</a:t>
                      </a:r>
                    </a:p>
                  </a:txBody>
                  <a:tcPr/>
                </a:tc>
                <a:extLst>
                  <a:ext uri="{0D108BD9-81ED-4DB2-BD59-A6C34878D82A}">
                    <a16:rowId xmlns:a16="http://schemas.microsoft.com/office/drawing/2014/main" xmlns="" val="10001"/>
                  </a:ext>
                </a:extLst>
              </a:tr>
              <a:tr h="457072">
                <a:tc>
                  <a:txBody>
                    <a:bodyPr/>
                    <a:lstStyle/>
                    <a:p>
                      <a:r>
                        <a:rPr lang="it-IT" sz="2400" dirty="0"/>
                        <a:t>MODIS</a:t>
                      </a:r>
                    </a:p>
                  </a:txBody>
                  <a:tcPr/>
                </a:tc>
                <a:tc>
                  <a:txBody>
                    <a:bodyPr/>
                    <a:lstStyle/>
                    <a:p>
                      <a:r>
                        <a:rPr lang="it-IT" sz="2400"/>
                        <a:t>12</a:t>
                      </a:r>
                      <a:r>
                        <a:rPr lang="it-IT" sz="2400" baseline="0"/>
                        <a:t> hours</a:t>
                      </a:r>
                      <a:endParaRPr lang="it-IT" sz="2400"/>
                    </a:p>
                  </a:txBody>
                  <a:tcPr/>
                </a:tc>
                <a:tc>
                  <a:txBody>
                    <a:bodyPr/>
                    <a:lstStyle/>
                    <a:p>
                      <a:r>
                        <a:rPr lang="it-IT" sz="2400"/>
                        <a:t>1000m</a:t>
                      </a:r>
                    </a:p>
                  </a:txBody>
                  <a:tcPr/>
                </a:tc>
                <a:tc>
                  <a:txBody>
                    <a:bodyPr/>
                    <a:lstStyle/>
                    <a:p>
                      <a:r>
                        <a:rPr lang="it-IT" sz="2400"/>
                        <a:t>full</a:t>
                      </a:r>
                    </a:p>
                  </a:txBody>
                  <a:tcPr/>
                </a:tc>
                <a:extLst>
                  <a:ext uri="{0D108BD9-81ED-4DB2-BD59-A6C34878D82A}">
                    <a16:rowId xmlns:a16="http://schemas.microsoft.com/office/drawing/2014/main" xmlns="" val="10002"/>
                  </a:ext>
                </a:extLst>
              </a:tr>
              <a:tr h="457072">
                <a:tc>
                  <a:txBody>
                    <a:bodyPr/>
                    <a:lstStyle/>
                    <a:p>
                      <a:r>
                        <a:rPr lang="it-IT" sz="2400"/>
                        <a:t>MSG SEVIRI</a:t>
                      </a:r>
                    </a:p>
                  </a:txBody>
                  <a:tcPr/>
                </a:tc>
                <a:tc>
                  <a:txBody>
                    <a:bodyPr/>
                    <a:lstStyle/>
                    <a:p>
                      <a:r>
                        <a:rPr lang="it-IT" sz="2400"/>
                        <a:t>15 minutes</a:t>
                      </a:r>
                    </a:p>
                  </a:txBody>
                  <a:tcPr/>
                </a:tc>
                <a:tc>
                  <a:txBody>
                    <a:bodyPr/>
                    <a:lstStyle/>
                    <a:p>
                      <a:r>
                        <a:rPr lang="it-IT" sz="2400"/>
                        <a:t>~5000m</a:t>
                      </a:r>
                    </a:p>
                  </a:txBody>
                  <a:tcPr/>
                </a:tc>
                <a:tc>
                  <a:txBody>
                    <a:bodyPr/>
                    <a:lstStyle/>
                    <a:p>
                      <a:r>
                        <a:rPr lang="it-IT" sz="2400"/>
                        <a:t>full</a:t>
                      </a:r>
                    </a:p>
                  </a:txBody>
                  <a:tcPr/>
                </a:tc>
                <a:extLst>
                  <a:ext uri="{0D108BD9-81ED-4DB2-BD59-A6C34878D82A}">
                    <a16:rowId xmlns:a16="http://schemas.microsoft.com/office/drawing/2014/main" xmlns="" val="10003"/>
                  </a:ext>
                </a:extLst>
              </a:tr>
              <a:tr h="457072">
                <a:tc>
                  <a:txBody>
                    <a:bodyPr/>
                    <a:lstStyle/>
                    <a:p>
                      <a:endParaRPr lang="it-IT" sz="2400"/>
                    </a:p>
                  </a:txBody>
                  <a:tcPr/>
                </a:tc>
                <a:tc>
                  <a:txBody>
                    <a:bodyPr/>
                    <a:lstStyle/>
                    <a:p>
                      <a:endParaRPr lang="it-IT" sz="2400"/>
                    </a:p>
                  </a:txBody>
                  <a:tcPr/>
                </a:tc>
                <a:tc>
                  <a:txBody>
                    <a:bodyPr/>
                    <a:lstStyle/>
                    <a:p>
                      <a:endParaRPr lang="it-IT" sz="2400"/>
                    </a:p>
                  </a:txBody>
                  <a:tcPr/>
                </a:tc>
                <a:tc>
                  <a:txBody>
                    <a:bodyPr/>
                    <a:lstStyle/>
                    <a:p>
                      <a:endParaRPr lang="it-IT" sz="2400" dirty="0"/>
                    </a:p>
                  </a:txBody>
                  <a:tcPr/>
                </a:tc>
                <a:extLst>
                  <a:ext uri="{0D108BD9-81ED-4DB2-BD59-A6C34878D82A}">
                    <a16:rowId xmlns:a16="http://schemas.microsoft.com/office/drawing/2014/main" xmlns="" val="10004"/>
                  </a:ext>
                </a:extLst>
              </a:tr>
              <a:tr h="457072">
                <a:tc>
                  <a:txBody>
                    <a:bodyPr/>
                    <a:lstStyle/>
                    <a:p>
                      <a:r>
                        <a:rPr lang="it-IT" sz="2400"/>
                        <a:t>Aircraft</a:t>
                      </a:r>
                    </a:p>
                  </a:txBody>
                  <a:tcPr/>
                </a:tc>
                <a:tc>
                  <a:txBody>
                    <a:bodyPr/>
                    <a:lstStyle/>
                    <a:p>
                      <a:r>
                        <a:rPr lang="it-IT" sz="2400"/>
                        <a:t>as needed</a:t>
                      </a:r>
                    </a:p>
                  </a:txBody>
                  <a:tcPr/>
                </a:tc>
                <a:tc>
                  <a:txBody>
                    <a:bodyPr/>
                    <a:lstStyle/>
                    <a:p>
                      <a:r>
                        <a:rPr lang="it-IT" sz="2400"/>
                        <a:t>~</a:t>
                      </a:r>
                      <a:r>
                        <a:rPr lang="it-IT" sz="2400" baseline="0">
                          <a:sym typeface="Wingdings" panose="05000000000000000000" pitchFamily="2" charset="2"/>
                        </a:rPr>
                        <a:t>1m</a:t>
                      </a:r>
                      <a:endParaRPr lang="it-IT" sz="2400"/>
                    </a:p>
                  </a:txBody>
                  <a:tcPr/>
                </a:tc>
                <a:tc>
                  <a:txBody>
                    <a:bodyPr/>
                    <a:lstStyle/>
                    <a:p>
                      <a:r>
                        <a:rPr lang="it-IT" sz="2400"/>
                        <a:t>~km</a:t>
                      </a:r>
                      <a:r>
                        <a:rPr lang="it-IT" sz="2400" baseline="30000"/>
                        <a:t>2</a:t>
                      </a:r>
                    </a:p>
                  </a:txBody>
                  <a:tcPr/>
                </a:tc>
                <a:extLst>
                  <a:ext uri="{0D108BD9-81ED-4DB2-BD59-A6C34878D82A}">
                    <a16:rowId xmlns:a16="http://schemas.microsoft.com/office/drawing/2014/main" xmlns="" val="10005"/>
                  </a:ext>
                </a:extLst>
              </a:tr>
              <a:tr h="457072">
                <a:tc>
                  <a:txBody>
                    <a:bodyPr/>
                    <a:lstStyle/>
                    <a:p>
                      <a:r>
                        <a:rPr lang="it-IT" sz="2400"/>
                        <a:t>UAV</a:t>
                      </a:r>
                    </a:p>
                  </a:txBody>
                  <a:tcPr/>
                </a:tc>
                <a:tc>
                  <a:txBody>
                    <a:bodyPr/>
                    <a:lstStyle/>
                    <a:p>
                      <a:r>
                        <a:rPr lang="it-IT" sz="2400"/>
                        <a:t>as needed</a:t>
                      </a:r>
                    </a:p>
                  </a:txBody>
                  <a:tcPr/>
                </a:tc>
                <a:tc>
                  <a:txBody>
                    <a:bodyPr/>
                    <a:lstStyle/>
                    <a:p>
                      <a:r>
                        <a:rPr lang="it-IT" sz="2400"/>
                        <a:t>~</a:t>
                      </a:r>
                      <a:r>
                        <a:rPr lang="it-IT" sz="2400">
                          <a:sym typeface="Wingdings" panose="05000000000000000000" pitchFamily="2" charset="2"/>
                        </a:rPr>
                        <a:t>0.3m</a:t>
                      </a:r>
                      <a:endParaRPr lang="it-IT" sz="2400"/>
                    </a:p>
                  </a:txBody>
                  <a:tcPr/>
                </a:tc>
                <a:tc>
                  <a:txBody>
                    <a:bodyPr/>
                    <a:lstStyle/>
                    <a:p>
                      <a:r>
                        <a:rPr lang="it-IT" sz="2400" dirty="0"/>
                        <a:t>~ha</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15635028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3">
            <a:extLst>
              <a:ext uri="{FF2B5EF4-FFF2-40B4-BE49-F238E27FC236}">
                <a16:creationId xmlns:a16="http://schemas.microsoft.com/office/drawing/2014/main" xmlns="" id="{ED3367EC-AD50-4A62-99A2-B1D50AA2050C}"/>
              </a:ext>
            </a:extLst>
          </p:cNvPr>
          <p:cNvSpPr>
            <a:spLocks noChangeArrowheads="1"/>
          </p:cNvSpPr>
          <p:nvPr/>
        </p:nvSpPr>
        <p:spPr bwMode="auto">
          <a:xfrm>
            <a:off x="371082" y="1344167"/>
            <a:ext cx="7136603" cy="1631216"/>
          </a:xfrm>
          <a:prstGeom prst="rect">
            <a:avLst/>
          </a:prstGeom>
          <a:noFill/>
          <a:ln w="9525" algn="ctr">
            <a:noFill/>
            <a:miter lim="800000"/>
            <a:headEnd/>
            <a:tailEnd/>
          </a:ln>
          <a:effectLst/>
        </p:spPr>
        <p:txBody>
          <a:bodyPr wrap="square" anchor="ctr">
            <a:spAutoFit/>
          </a:bodyPr>
          <a:lstStyle/>
          <a:p>
            <a:pPr marL="285750" indent="-285750" algn="just" fontAlgn="auto">
              <a:spcBef>
                <a:spcPts val="0"/>
              </a:spcBef>
              <a:spcAft>
                <a:spcPts val="0"/>
              </a:spcAft>
              <a:buFont typeface="Arial" panose="020B0604020202020204" pitchFamily="34" charset="0"/>
              <a:buChar char="•"/>
              <a:defRPr/>
            </a:pPr>
            <a:r>
              <a:rPr lang="en-GB" sz="2000" b="1" dirty="0">
                <a:ea typeface="SimSun" pitchFamily="2" charset="-122"/>
                <a:cs typeface="Times New Roman" panose="02020603050405020304" pitchFamily="18" charset="0"/>
              </a:rPr>
              <a:t>Arduino open-source</a:t>
            </a:r>
            <a:r>
              <a:rPr lang="en-GB" sz="2000" dirty="0">
                <a:ea typeface="SimSun" pitchFamily="2" charset="-122"/>
                <a:cs typeface="Times New Roman" panose="02020603050405020304" pitchFamily="18" charset="0"/>
              </a:rPr>
              <a:t> electronic board, </a:t>
            </a:r>
          </a:p>
          <a:p>
            <a:pPr marL="285750" indent="-285750" algn="just" fontAlgn="auto">
              <a:spcBef>
                <a:spcPts val="0"/>
              </a:spcBef>
              <a:spcAft>
                <a:spcPts val="0"/>
              </a:spcAft>
              <a:buFont typeface="Arial" panose="020B0604020202020204" pitchFamily="34" charset="0"/>
              <a:buChar char="•"/>
              <a:defRPr/>
            </a:pPr>
            <a:r>
              <a:rPr lang="en-GB" sz="2000" b="1" dirty="0">
                <a:ea typeface="SimSun" pitchFamily="2" charset="-122"/>
                <a:cs typeface="Times New Roman" panose="02020603050405020304" pitchFamily="18" charset="0"/>
              </a:rPr>
              <a:t>low-cost</a:t>
            </a:r>
            <a:r>
              <a:rPr lang="en-GB" sz="2000" dirty="0">
                <a:ea typeface="SimSun" pitchFamily="2" charset="-122"/>
                <a:cs typeface="Times New Roman" panose="02020603050405020304" pitchFamily="18" charset="0"/>
              </a:rPr>
              <a:t> and </a:t>
            </a:r>
            <a:r>
              <a:rPr lang="en-GB" sz="2000" b="1" dirty="0">
                <a:ea typeface="SimSun" pitchFamily="2" charset="-122"/>
                <a:cs typeface="Times New Roman" panose="02020603050405020304" pitchFamily="18" charset="0"/>
              </a:rPr>
              <a:t>high-resolution</a:t>
            </a:r>
            <a:r>
              <a:rPr lang="en-GB" sz="2000" dirty="0">
                <a:ea typeface="SimSun" pitchFamily="2" charset="-122"/>
                <a:cs typeface="Times New Roman" panose="02020603050405020304" pitchFamily="18" charset="0"/>
              </a:rPr>
              <a:t> sensors</a:t>
            </a:r>
          </a:p>
          <a:p>
            <a:pPr marL="285750" indent="-285750" algn="just" fontAlgn="auto">
              <a:spcBef>
                <a:spcPts val="0"/>
              </a:spcBef>
              <a:spcAft>
                <a:spcPts val="0"/>
              </a:spcAft>
              <a:buFont typeface="Arial" panose="020B0604020202020204" pitchFamily="34" charset="0"/>
              <a:buChar char="•"/>
              <a:defRPr/>
            </a:pPr>
            <a:r>
              <a:rPr lang="en-US" sz="2000" b="1" dirty="0">
                <a:ea typeface="SimSun" pitchFamily="2" charset="-122"/>
                <a:cs typeface="Times New Roman" panose="02020603050405020304" pitchFamily="18" charset="0"/>
                <a:sym typeface="Symbol" pitchFamily="18" charset="2"/>
              </a:rPr>
              <a:t>microprocessor</a:t>
            </a:r>
            <a:r>
              <a:rPr lang="en-US" sz="2000" dirty="0">
                <a:ea typeface="SimSun" pitchFamily="2" charset="-122"/>
                <a:cs typeface="Times New Roman" panose="02020603050405020304" pitchFamily="18" charset="0"/>
                <a:sym typeface="Symbol" pitchFamily="18" charset="2"/>
              </a:rPr>
              <a:t> acquiring all readings</a:t>
            </a:r>
          </a:p>
          <a:p>
            <a:pPr marL="285750" indent="-285750" algn="just" fontAlgn="auto">
              <a:spcBef>
                <a:spcPts val="0"/>
              </a:spcBef>
              <a:spcAft>
                <a:spcPts val="0"/>
              </a:spcAft>
              <a:buFont typeface="Arial" panose="020B0604020202020204" pitchFamily="34" charset="0"/>
              <a:buChar char="•"/>
              <a:defRPr/>
            </a:pPr>
            <a:r>
              <a:rPr lang="en-GB" sz="2000" b="1" dirty="0">
                <a:ea typeface="SimSun" pitchFamily="2" charset="-122"/>
                <a:cs typeface="Times New Roman" panose="02020603050405020304" pitchFamily="18" charset="0"/>
                <a:sym typeface="Symbol" pitchFamily="18" charset="2"/>
              </a:rPr>
              <a:t>GPRS </a:t>
            </a:r>
            <a:r>
              <a:rPr lang="en-GB" sz="2000" dirty="0">
                <a:ea typeface="SimSun" pitchFamily="2" charset="-122"/>
                <a:cs typeface="Times New Roman" panose="02020603050405020304" pitchFamily="18" charset="0"/>
                <a:sym typeface="Symbol" pitchFamily="18" charset="2"/>
              </a:rPr>
              <a:t>transmitting </a:t>
            </a:r>
            <a:r>
              <a:rPr lang="en-GB" sz="2000" dirty="0" err="1">
                <a:ea typeface="SimSun" pitchFamily="2" charset="-122"/>
                <a:cs typeface="Times New Roman" panose="02020603050405020304" pitchFamily="18" charset="0"/>
                <a:sym typeface="Symbol" pitchFamily="18" charset="2"/>
              </a:rPr>
              <a:t>geolocated</a:t>
            </a:r>
            <a:r>
              <a:rPr lang="en-GB" sz="2000" dirty="0">
                <a:ea typeface="SimSun" pitchFamily="2" charset="-122"/>
                <a:cs typeface="Times New Roman" panose="02020603050405020304" pitchFamily="18" charset="0"/>
                <a:sym typeface="Symbol" pitchFamily="18" charset="2"/>
              </a:rPr>
              <a:t> data</a:t>
            </a:r>
          </a:p>
          <a:p>
            <a:pPr marL="285750" indent="-285750" algn="just">
              <a:buFont typeface="Arial" panose="020B0604020202020204" pitchFamily="34" charset="0"/>
              <a:buChar char="•"/>
              <a:defRPr/>
            </a:pPr>
            <a:r>
              <a:rPr lang="en-GB" sz="2000" dirty="0">
                <a:ea typeface="SimSun" pitchFamily="2" charset="-122"/>
                <a:cs typeface="Times New Roman" panose="02020603050405020304" pitchFamily="18" charset="0"/>
                <a:sym typeface="Symbol" pitchFamily="18" charset="2"/>
              </a:rPr>
              <a:t>Visualization of </a:t>
            </a:r>
            <a:r>
              <a:rPr lang="en-GB" sz="2000" b="1" dirty="0">
                <a:ea typeface="SimSun" pitchFamily="2" charset="-122"/>
                <a:cs typeface="Times New Roman" panose="02020603050405020304" pitchFamily="18" charset="0"/>
                <a:sym typeface="Symbol" pitchFamily="18" charset="2"/>
              </a:rPr>
              <a:t>real-time </a:t>
            </a:r>
            <a:r>
              <a:rPr lang="en-GB" sz="2000" dirty="0">
                <a:ea typeface="SimSun" pitchFamily="2" charset="-122"/>
                <a:cs typeface="Times New Roman" panose="02020603050405020304" pitchFamily="18" charset="0"/>
                <a:sym typeface="Symbol" pitchFamily="18" charset="2"/>
              </a:rPr>
              <a:t>observations on a web browser</a:t>
            </a:r>
            <a:endParaRPr lang="it-IT" sz="2000" dirty="0">
              <a:ea typeface="SimSun" pitchFamily="2" charset="-122"/>
              <a:cs typeface="Times New Roman" panose="02020603050405020304" pitchFamily="18" charset="0"/>
              <a:sym typeface="Symbol" pitchFamily="18" charset="2"/>
            </a:endParaRPr>
          </a:p>
        </p:txBody>
      </p:sp>
      <p:pic>
        <p:nvPicPr>
          <p:cNvPr id="4" name="Immagine 17" descr="Fig1b.jpg">
            <a:extLst>
              <a:ext uri="{FF2B5EF4-FFF2-40B4-BE49-F238E27FC236}">
                <a16:creationId xmlns:a16="http://schemas.microsoft.com/office/drawing/2014/main" xmlns="" id="{94F90D1F-6A52-4873-91F8-E9B7251ED55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2371" y="3901440"/>
            <a:ext cx="2729922" cy="2299789"/>
          </a:xfrm>
          <a:prstGeom prst="rect">
            <a:avLst/>
          </a:prstGeom>
          <a:noFill/>
          <a:ln w="3175">
            <a:noFill/>
            <a:miter lim="800000"/>
            <a:headEnd/>
            <a:tailEnd/>
          </a:ln>
          <a:extLst>
            <a:ext uri="{909E8E84-426E-40DD-AFC4-6F175D3DCCD1}">
              <a14:hiddenFill xmlns:a14="http://schemas.microsoft.com/office/drawing/2010/main" xmlns="">
                <a:solidFill>
                  <a:srgbClr val="FFFFFF"/>
                </a:solidFill>
              </a14:hiddenFill>
            </a:ext>
          </a:extLst>
        </p:spPr>
      </p:pic>
      <p:pic>
        <p:nvPicPr>
          <p:cNvPr id="7" name="Immagine 6">
            <a:extLst>
              <a:ext uri="{FF2B5EF4-FFF2-40B4-BE49-F238E27FC236}">
                <a16:creationId xmlns:a16="http://schemas.microsoft.com/office/drawing/2014/main" xmlns="" id="{256FF595-67CB-4856-8825-DB17426039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26886" y="2399737"/>
            <a:ext cx="3098518" cy="4126612"/>
          </a:xfrm>
          <a:prstGeom prst="rect">
            <a:avLst/>
          </a:prstGeom>
        </p:spPr>
      </p:pic>
      <p:sp>
        <p:nvSpPr>
          <p:cNvPr id="9" name="Rettangolo arrotondato 14">
            <a:extLst>
              <a:ext uri="{FF2B5EF4-FFF2-40B4-BE49-F238E27FC236}">
                <a16:creationId xmlns:a16="http://schemas.microsoft.com/office/drawing/2014/main" xmlns="" id="{20EE2058-08EE-4EAA-88A5-9A9A69C59F85}"/>
              </a:ext>
            </a:extLst>
          </p:cNvPr>
          <p:cNvSpPr>
            <a:spLocks/>
          </p:cNvSpPr>
          <p:nvPr/>
        </p:nvSpPr>
        <p:spPr>
          <a:xfrm>
            <a:off x="264695" y="3302652"/>
            <a:ext cx="4815769" cy="3318448"/>
          </a:xfrm>
          <a:prstGeom prst="roundRect">
            <a:avLst>
              <a:gd name="adj" fmla="val 0"/>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it-IT">
              <a:solidFill>
                <a:schemeClr val="tx1"/>
              </a:solidFill>
              <a:latin typeface="Times New Roman" panose="02020603050405020304" pitchFamily="18" charset="0"/>
              <a:cs typeface="Times New Roman" panose="02020603050405020304" pitchFamily="18" charset="0"/>
            </a:endParaRPr>
          </a:p>
        </p:txBody>
      </p:sp>
      <p:graphicFrame>
        <p:nvGraphicFramePr>
          <p:cNvPr id="10" name="Tabella 9">
            <a:extLst>
              <a:ext uri="{FF2B5EF4-FFF2-40B4-BE49-F238E27FC236}">
                <a16:creationId xmlns:a16="http://schemas.microsoft.com/office/drawing/2014/main" xmlns="" id="{9D4E90E0-2D8A-4B00-8CFA-88E23DFC0CE3}"/>
              </a:ext>
            </a:extLst>
          </p:cNvPr>
          <p:cNvGraphicFramePr>
            <a:graphicFrameLocks noGrp="1"/>
          </p:cNvGraphicFramePr>
          <p:nvPr>
            <p:extLst/>
          </p:nvPr>
        </p:nvGraphicFramePr>
        <p:xfrm>
          <a:off x="371082" y="3397403"/>
          <a:ext cx="4602997" cy="3128946"/>
        </p:xfrm>
        <a:graphic>
          <a:graphicData uri="http://schemas.openxmlformats.org/drawingml/2006/table">
            <a:tbl>
              <a:tblPr>
                <a:tableStyleId>{5C22544A-7EE6-4342-B048-85BDC9FD1C3A}</a:tableStyleId>
              </a:tblPr>
              <a:tblGrid>
                <a:gridCol w="1509813">
                  <a:extLst>
                    <a:ext uri="{9D8B030D-6E8A-4147-A177-3AD203B41FA5}">
                      <a16:colId xmlns:a16="http://schemas.microsoft.com/office/drawing/2014/main" xmlns="" val="2496891126"/>
                    </a:ext>
                  </a:extLst>
                </a:gridCol>
                <a:gridCol w="1344559">
                  <a:extLst>
                    <a:ext uri="{9D8B030D-6E8A-4147-A177-3AD203B41FA5}">
                      <a16:colId xmlns:a16="http://schemas.microsoft.com/office/drawing/2014/main" xmlns="" val="123167452"/>
                    </a:ext>
                  </a:extLst>
                </a:gridCol>
                <a:gridCol w="1748625">
                  <a:extLst>
                    <a:ext uri="{9D8B030D-6E8A-4147-A177-3AD203B41FA5}">
                      <a16:colId xmlns:a16="http://schemas.microsoft.com/office/drawing/2014/main" xmlns="" val="1222756080"/>
                    </a:ext>
                  </a:extLst>
                </a:gridCol>
              </a:tblGrid>
              <a:tr h="297345">
                <a:tc>
                  <a:txBody>
                    <a:bodyPr/>
                    <a:lstStyle/>
                    <a:p>
                      <a:pPr algn="ctr" rtl="0" fontAlgn="ctr"/>
                      <a:r>
                        <a:rPr lang="it-IT" sz="1800" b="1" u="none" strike="noStrike" dirty="0" err="1">
                          <a:effectLst/>
                          <a:latin typeface="Times New Roman" panose="02020603050405020304" pitchFamily="18" charset="0"/>
                          <a:cs typeface="Times New Roman" panose="02020603050405020304" pitchFamily="18" charset="0"/>
                        </a:rPr>
                        <a:t>Parameter</a:t>
                      </a:r>
                      <a:endParaRPr lang="it-IT"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b="1" u="none" strike="noStrike" dirty="0">
                          <a:effectLst/>
                          <a:latin typeface="Times New Roman" panose="02020603050405020304" pitchFamily="18" charset="0"/>
                          <a:cs typeface="Times New Roman" panose="02020603050405020304" pitchFamily="18" charset="0"/>
                        </a:rPr>
                        <a:t>Unit</a:t>
                      </a:r>
                      <a:endParaRPr lang="it-IT"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b="1" u="none" strike="noStrike" dirty="0" err="1">
                          <a:effectLst/>
                          <a:latin typeface="Times New Roman" panose="02020603050405020304" pitchFamily="18" charset="0"/>
                          <a:cs typeface="Times New Roman" panose="02020603050405020304" pitchFamily="18" charset="0"/>
                        </a:rPr>
                        <a:t>Measuring</a:t>
                      </a:r>
                      <a:r>
                        <a:rPr lang="it-IT" sz="1800" b="1" u="none" strike="noStrike" dirty="0">
                          <a:effectLst/>
                          <a:latin typeface="Times New Roman" panose="02020603050405020304" pitchFamily="18" charset="0"/>
                          <a:cs typeface="Times New Roman" panose="02020603050405020304" pitchFamily="18" charset="0"/>
                        </a:rPr>
                        <a:t> </a:t>
                      </a:r>
                      <a:r>
                        <a:rPr lang="it-IT" sz="1800" b="1" u="none" strike="noStrike" dirty="0" err="1">
                          <a:effectLst/>
                          <a:latin typeface="Times New Roman" panose="02020603050405020304" pitchFamily="18" charset="0"/>
                          <a:cs typeface="Times New Roman" panose="02020603050405020304" pitchFamily="18" charset="0"/>
                        </a:rPr>
                        <a:t>range</a:t>
                      </a:r>
                      <a:endParaRPr lang="it-IT"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2395445213"/>
                  </a:ext>
                </a:extLst>
              </a:tr>
              <a:tr h="297345">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Temperature</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u="none" strike="noStrike">
                          <a:effectLst/>
                          <a:latin typeface="Times New Roman" panose="02020603050405020304" pitchFamily="18" charset="0"/>
                          <a:cs typeface="Times New Roman" panose="02020603050405020304" pitchFamily="18" charset="0"/>
                        </a:rPr>
                        <a:t>°C</a:t>
                      </a:r>
                      <a:endParaRPr lang="it-IT"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u="none" strike="noStrike" dirty="0">
                          <a:effectLst/>
                          <a:latin typeface="Times New Roman" panose="02020603050405020304" pitchFamily="18" charset="0"/>
                          <a:cs typeface="Times New Roman" panose="02020603050405020304" pitchFamily="18" charset="0"/>
                        </a:rPr>
                        <a:t> -40 /+70</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899248415"/>
                  </a:ext>
                </a:extLst>
              </a:tr>
              <a:tr h="580275">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Relative </a:t>
                      </a:r>
                      <a:r>
                        <a:rPr lang="it-IT" sz="1800" u="none" strike="noStrike" dirty="0" err="1">
                          <a:effectLst/>
                          <a:latin typeface="Times New Roman" panose="02020603050405020304" pitchFamily="18" charset="0"/>
                          <a:cs typeface="Times New Roman" panose="02020603050405020304" pitchFamily="18" charset="0"/>
                        </a:rPr>
                        <a:t>Humidity</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u="none" strike="noStrike" dirty="0">
                          <a:effectLst/>
                          <a:latin typeface="Times New Roman" panose="02020603050405020304" pitchFamily="18" charset="0"/>
                          <a:cs typeface="Times New Roman" panose="02020603050405020304" pitchFamily="18" charset="0"/>
                        </a:rPr>
                        <a:t>%</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u="none" strike="noStrike" dirty="0">
                          <a:effectLst/>
                          <a:latin typeface="Times New Roman" panose="02020603050405020304" pitchFamily="18" charset="0"/>
                          <a:cs typeface="Times New Roman" panose="02020603050405020304" pitchFamily="18" charset="0"/>
                        </a:rPr>
                        <a:t>0 – 100</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1110297019"/>
                  </a:ext>
                </a:extLst>
              </a:tr>
              <a:tr h="297345">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PM2.5</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err="1">
                          <a:effectLst/>
                          <a:latin typeface="Times New Roman" panose="02020603050405020304" pitchFamily="18" charset="0"/>
                          <a:cs typeface="Times New Roman" panose="02020603050405020304" pitchFamily="18" charset="0"/>
                        </a:rPr>
                        <a:t>micrg</a:t>
                      </a:r>
                      <a:r>
                        <a:rPr lang="it-IT" sz="1800" u="none" strike="noStrike" dirty="0">
                          <a:effectLst/>
                          <a:latin typeface="Times New Roman" panose="02020603050405020304" pitchFamily="18" charset="0"/>
                          <a:cs typeface="Times New Roman" panose="02020603050405020304" pitchFamily="18" charset="0"/>
                        </a:rPr>
                        <a:t>/m3</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a:effectLst/>
                          <a:latin typeface="Times New Roman" panose="02020603050405020304" pitchFamily="18" charset="0"/>
                          <a:cs typeface="Times New Roman" panose="02020603050405020304" pitchFamily="18" charset="0"/>
                        </a:rPr>
                        <a:t>0 – 1000</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317562519"/>
                  </a:ext>
                </a:extLst>
              </a:tr>
              <a:tr h="297345">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PM10</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err="1">
                          <a:effectLst/>
                          <a:latin typeface="Times New Roman" panose="02020603050405020304" pitchFamily="18" charset="0"/>
                          <a:cs typeface="Times New Roman" panose="02020603050405020304" pitchFamily="18" charset="0"/>
                        </a:rPr>
                        <a:t>micrg</a:t>
                      </a:r>
                      <a:r>
                        <a:rPr lang="it-IT" sz="1800" u="none" strike="noStrike" dirty="0">
                          <a:effectLst/>
                          <a:latin typeface="Times New Roman" panose="02020603050405020304" pitchFamily="18" charset="0"/>
                          <a:cs typeface="Times New Roman" panose="02020603050405020304" pitchFamily="18" charset="0"/>
                        </a:rPr>
                        <a:t>/m3</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a:effectLst/>
                          <a:latin typeface="Times New Roman" panose="02020603050405020304" pitchFamily="18" charset="0"/>
                          <a:cs typeface="Times New Roman" panose="02020603050405020304" pitchFamily="18" charset="0"/>
                        </a:rPr>
                        <a:t>0 – 1000</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2791522279"/>
                  </a:ext>
                </a:extLst>
              </a:tr>
              <a:tr h="353982">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O</a:t>
                      </a:r>
                      <a:r>
                        <a:rPr lang="it-IT" sz="1800" u="none" strike="noStrike" baseline="-25000" dirty="0">
                          <a:effectLst/>
                          <a:latin typeface="Times New Roman" panose="02020603050405020304" pitchFamily="18" charset="0"/>
                          <a:cs typeface="Times New Roman" panose="02020603050405020304" pitchFamily="18" charset="0"/>
                        </a:rPr>
                        <a:t>3 </a:t>
                      </a:r>
                      <a:r>
                        <a:rPr lang="it-IT" sz="1800" u="none" strike="noStrike" dirty="0" err="1">
                          <a:effectLst/>
                          <a:latin typeface="Times New Roman" panose="02020603050405020304" pitchFamily="18" charset="0"/>
                          <a:cs typeface="Times New Roman" panose="02020603050405020304" pitchFamily="18" charset="0"/>
                        </a:rPr>
                        <a:t>conc</a:t>
                      </a:r>
                      <a:r>
                        <a:rPr lang="it-IT" sz="1800" u="none" strike="noStrike" dirty="0">
                          <a:effectLst/>
                          <a:latin typeface="Times New Roman" panose="02020603050405020304" pitchFamily="18" charset="0"/>
                          <a:cs typeface="Times New Roman" panose="02020603050405020304" pitchFamily="18" charset="0"/>
                        </a:rPr>
                        <a:t>.</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err="1">
                          <a:effectLst/>
                          <a:latin typeface="Times New Roman" panose="02020603050405020304" pitchFamily="18" charset="0"/>
                          <a:cs typeface="Times New Roman" panose="02020603050405020304" pitchFamily="18" charset="0"/>
                        </a:rPr>
                        <a:t>counts</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a:effectLst/>
                          <a:latin typeface="Times New Roman" panose="02020603050405020304" pitchFamily="18" charset="0"/>
                          <a:cs typeface="Times New Roman" panose="02020603050405020304" pitchFamily="18" charset="0"/>
                        </a:rPr>
                        <a:t>0 – 1024</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2679187830"/>
                  </a:ext>
                </a:extLst>
              </a:tr>
              <a:tr h="297345">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CO </a:t>
                      </a:r>
                      <a:r>
                        <a:rPr lang="it-IT" sz="1800" u="none" strike="noStrike" dirty="0" err="1">
                          <a:effectLst/>
                          <a:latin typeface="Times New Roman" panose="02020603050405020304" pitchFamily="18" charset="0"/>
                          <a:cs typeface="Times New Roman" panose="02020603050405020304" pitchFamily="18" charset="0"/>
                        </a:rPr>
                        <a:t>conc</a:t>
                      </a:r>
                      <a:r>
                        <a:rPr lang="it-IT" sz="1800" u="none" strike="noStrike" dirty="0">
                          <a:effectLst/>
                          <a:latin typeface="Times New Roman" panose="02020603050405020304" pitchFamily="18" charset="0"/>
                          <a:cs typeface="Times New Roman" panose="02020603050405020304" pitchFamily="18" charset="0"/>
                        </a:rPr>
                        <a:t>.</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a:effectLst/>
                          <a:latin typeface="Times New Roman" panose="02020603050405020304" pitchFamily="18" charset="0"/>
                          <a:cs typeface="Times New Roman" panose="02020603050405020304" pitchFamily="18" charset="0"/>
                        </a:rPr>
                        <a:t>counts</a:t>
                      </a:r>
                      <a:endParaRPr lang="it-IT"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a:effectLst/>
                          <a:latin typeface="Times New Roman" panose="02020603050405020304" pitchFamily="18" charset="0"/>
                          <a:cs typeface="Times New Roman" panose="02020603050405020304" pitchFamily="18" charset="0"/>
                        </a:rPr>
                        <a:t>0 – 1024</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763985042"/>
                  </a:ext>
                </a:extLst>
              </a:tr>
              <a:tr h="353982">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NO</a:t>
                      </a:r>
                      <a:r>
                        <a:rPr lang="it-IT" sz="1800" u="none" strike="noStrike" baseline="-25000" dirty="0">
                          <a:effectLst/>
                          <a:latin typeface="Times New Roman" panose="02020603050405020304" pitchFamily="18" charset="0"/>
                          <a:cs typeface="Times New Roman" panose="02020603050405020304" pitchFamily="18" charset="0"/>
                        </a:rPr>
                        <a:t>2</a:t>
                      </a:r>
                      <a:r>
                        <a:rPr lang="it-IT" sz="1800" u="none" strike="noStrike" dirty="0">
                          <a:effectLst/>
                          <a:latin typeface="Times New Roman" panose="02020603050405020304" pitchFamily="18" charset="0"/>
                          <a:cs typeface="Times New Roman" panose="02020603050405020304" pitchFamily="18" charset="0"/>
                        </a:rPr>
                        <a:t> </a:t>
                      </a:r>
                      <a:r>
                        <a:rPr lang="it-IT" sz="1800" u="none" strike="noStrike" dirty="0" err="1">
                          <a:effectLst/>
                          <a:latin typeface="Times New Roman" panose="02020603050405020304" pitchFamily="18" charset="0"/>
                          <a:cs typeface="Times New Roman" panose="02020603050405020304" pitchFamily="18" charset="0"/>
                        </a:rPr>
                        <a:t>conc</a:t>
                      </a:r>
                      <a:r>
                        <a:rPr lang="it-IT" sz="1800" u="none" strike="noStrike" dirty="0">
                          <a:effectLst/>
                          <a:latin typeface="Times New Roman" panose="02020603050405020304" pitchFamily="18" charset="0"/>
                          <a:cs typeface="Times New Roman" panose="02020603050405020304" pitchFamily="18" charset="0"/>
                        </a:rPr>
                        <a:t>.</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a:effectLst/>
                          <a:latin typeface="Times New Roman" panose="02020603050405020304" pitchFamily="18" charset="0"/>
                          <a:cs typeface="Times New Roman" panose="02020603050405020304" pitchFamily="18" charset="0"/>
                        </a:rPr>
                        <a:t>counts</a:t>
                      </a:r>
                      <a:endParaRPr lang="it-IT"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b"/>
                      <a:r>
                        <a:rPr lang="it-IT" sz="1800" u="none" strike="noStrike" dirty="0">
                          <a:effectLst/>
                          <a:latin typeface="Times New Roman" panose="02020603050405020304" pitchFamily="18" charset="0"/>
                          <a:cs typeface="Times New Roman" panose="02020603050405020304" pitchFamily="18" charset="0"/>
                        </a:rPr>
                        <a:t>0 – 1024</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1669196314"/>
                  </a:ext>
                </a:extLst>
              </a:tr>
              <a:tr h="353982">
                <a:tc>
                  <a:txBody>
                    <a:bodyPr/>
                    <a:lstStyle/>
                    <a:p>
                      <a:pPr algn="l" rtl="0" fontAlgn="b"/>
                      <a:r>
                        <a:rPr lang="it-IT" sz="1800" u="none" strike="noStrike" dirty="0">
                          <a:effectLst/>
                          <a:latin typeface="Times New Roman" panose="02020603050405020304" pitchFamily="18" charset="0"/>
                          <a:cs typeface="Times New Roman" panose="02020603050405020304" pitchFamily="18" charset="0"/>
                        </a:rPr>
                        <a:t>CO</a:t>
                      </a:r>
                      <a:r>
                        <a:rPr lang="it-IT" sz="1800" u="none" strike="noStrike" baseline="-25000" dirty="0">
                          <a:effectLst/>
                          <a:latin typeface="Times New Roman" panose="02020603050405020304" pitchFamily="18" charset="0"/>
                          <a:cs typeface="Times New Roman" panose="02020603050405020304" pitchFamily="18" charset="0"/>
                        </a:rPr>
                        <a:t>2</a:t>
                      </a:r>
                      <a:r>
                        <a:rPr lang="it-IT" sz="1800" u="none" strike="noStrike" dirty="0">
                          <a:effectLst/>
                          <a:latin typeface="Times New Roman" panose="02020603050405020304" pitchFamily="18" charset="0"/>
                          <a:cs typeface="Times New Roman" panose="02020603050405020304" pitchFamily="18" charset="0"/>
                        </a:rPr>
                        <a:t> </a:t>
                      </a:r>
                      <a:r>
                        <a:rPr lang="it-IT" sz="1800" u="none" strike="noStrike" dirty="0" err="1">
                          <a:effectLst/>
                          <a:latin typeface="Times New Roman" panose="02020603050405020304" pitchFamily="18" charset="0"/>
                          <a:cs typeface="Times New Roman" panose="02020603050405020304" pitchFamily="18" charset="0"/>
                        </a:rPr>
                        <a:t>conc</a:t>
                      </a:r>
                      <a:r>
                        <a:rPr lang="it-IT" sz="1800" u="none" strike="noStrike" dirty="0">
                          <a:effectLst/>
                          <a:latin typeface="Times New Roman" panose="02020603050405020304" pitchFamily="18" charset="0"/>
                          <a:cs typeface="Times New Roman" panose="02020603050405020304" pitchFamily="18" charset="0"/>
                        </a:rPr>
                        <a:t>.</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u="none" strike="noStrike" dirty="0" err="1">
                          <a:effectLst/>
                          <a:latin typeface="Times New Roman" panose="02020603050405020304" pitchFamily="18" charset="0"/>
                          <a:cs typeface="Times New Roman" panose="02020603050405020304" pitchFamily="18" charset="0"/>
                        </a:rPr>
                        <a:t>ppm</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tc>
                  <a:txBody>
                    <a:bodyPr/>
                    <a:lstStyle/>
                    <a:p>
                      <a:pPr algn="ctr" rtl="0" fontAlgn="ctr"/>
                      <a:r>
                        <a:rPr lang="it-IT" sz="1800" u="none" strike="noStrike" dirty="0">
                          <a:effectLst/>
                          <a:latin typeface="Times New Roman" panose="02020603050405020304" pitchFamily="18" charset="0"/>
                          <a:cs typeface="Times New Roman" panose="02020603050405020304" pitchFamily="18" charset="0"/>
                        </a:rPr>
                        <a:t>0 – 1000</a:t>
                      </a:r>
                      <a:endParaRPr lang="it-IT"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noFill/>
                  </a:tcPr>
                </a:tc>
                <a:extLst>
                  <a:ext uri="{0D108BD9-81ED-4DB2-BD59-A6C34878D82A}">
                    <a16:rowId xmlns:a16="http://schemas.microsoft.com/office/drawing/2014/main" xmlns="" val="1570606589"/>
                  </a:ext>
                </a:extLst>
              </a:tr>
            </a:tbl>
          </a:graphicData>
        </a:graphic>
      </p:graphicFrame>
      <p:sp>
        <p:nvSpPr>
          <p:cNvPr id="8" name="Rettangolo 7"/>
          <p:cNvSpPr/>
          <p:nvPr/>
        </p:nvSpPr>
        <p:spPr>
          <a:xfrm>
            <a:off x="620216" y="370567"/>
            <a:ext cx="10769444" cy="646331"/>
          </a:xfrm>
          <a:prstGeom prst="rect">
            <a:avLst/>
          </a:prstGeom>
        </p:spPr>
        <p:txBody>
          <a:bodyPr wrap="square">
            <a:spAutoFit/>
          </a:bodyPr>
          <a:lstStyle/>
          <a:p>
            <a:pPr algn="ctr"/>
            <a:r>
              <a:rPr lang="it-IT" sz="3600" dirty="0"/>
              <a:t>Technologies to monitor UHI: </a:t>
            </a:r>
            <a:r>
              <a:rPr lang="it-IT" sz="3600" u="sng" dirty="0"/>
              <a:t>wireless </a:t>
            </a:r>
            <a:r>
              <a:rPr lang="it-IT" sz="3600" u="sng" dirty="0" err="1"/>
              <a:t>sensor</a:t>
            </a:r>
            <a:r>
              <a:rPr lang="it-IT" sz="3600" u="sng" dirty="0"/>
              <a:t> networks</a:t>
            </a:r>
          </a:p>
        </p:txBody>
      </p:sp>
    </p:spTree>
    <p:extLst>
      <p:ext uri="{BB962C8B-B14F-4D97-AF65-F5344CB8AC3E}">
        <p14:creationId xmlns:p14="http://schemas.microsoft.com/office/powerpoint/2010/main" xmlns="" val="2388123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amsung\Desktop\jfjf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63840" y="1713342"/>
            <a:ext cx="3820160" cy="360141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magine 2">
            <a:extLst>
              <a:ext uri="{FF2B5EF4-FFF2-40B4-BE49-F238E27FC236}">
                <a16:creationId xmlns:a16="http://schemas.microsoft.com/office/drawing/2014/main" xmlns="" id="{73AB9DDB-6003-43C8-9A16-13D3D3A0C06D}"/>
              </a:ext>
            </a:extLst>
          </p:cNvPr>
          <p:cNvPicPr>
            <a:picLocks noChangeAspect="1"/>
          </p:cNvPicPr>
          <p:nvPr/>
        </p:nvPicPr>
        <p:blipFill rotWithShape="1">
          <a:blip r:embed="rId3" cstate="print"/>
          <a:srcRect l="2083" t="24878" r="3583" b="44741"/>
          <a:stretch/>
        </p:blipFill>
        <p:spPr>
          <a:xfrm>
            <a:off x="284480" y="222401"/>
            <a:ext cx="5496560" cy="995757"/>
          </a:xfrm>
          <a:prstGeom prst="rect">
            <a:avLst/>
          </a:prstGeom>
        </p:spPr>
      </p:pic>
      <p:pic>
        <p:nvPicPr>
          <p:cNvPr id="6" name="Immagine 5">
            <a:extLst>
              <a:ext uri="{FF2B5EF4-FFF2-40B4-BE49-F238E27FC236}">
                <a16:creationId xmlns:a16="http://schemas.microsoft.com/office/drawing/2014/main" xmlns="" id="{BBF7EB75-6BDD-459B-9745-D6B7A29DFFEF}"/>
              </a:ext>
            </a:extLst>
          </p:cNvPr>
          <p:cNvPicPr>
            <a:picLocks noChangeAspect="1"/>
          </p:cNvPicPr>
          <p:nvPr/>
        </p:nvPicPr>
        <p:blipFill rotWithShape="1">
          <a:blip r:embed="rId4" cstate="print"/>
          <a:srcRect l="12666" t="62927" r="25183" b="12044"/>
          <a:stretch/>
        </p:blipFill>
        <p:spPr>
          <a:xfrm>
            <a:off x="579119" y="5116993"/>
            <a:ext cx="6530115" cy="1479285"/>
          </a:xfrm>
          <a:prstGeom prst="rect">
            <a:avLst/>
          </a:prstGeom>
        </p:spPr>
      </p:pic>
      <p:pic>
        <p:nvPicPr>
          <p:cNvPr id="6146" name="Picture 2" descr="http://rum.unifi.it/images/header/bus_header.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21919" y="1924000"/>
            <a:ext cx="3337950" cy="122391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magine 6"/>
          <p:cNvPicPr>
            <a:picLocks noChangeAspect="1"/>
          </p:cNvPicPr>
          <p:nvPr/>
        </p:nvPicPr>
        <p:blipFill>
          <a:blip r:embed="rId6" cstate="print"/>
          <a:stretch>
            <a:fillRect/>
          </a:stretch>
        </p:blipFill>
        <p:spPr>
          <a:xfrm>
            <a:off x="1082449" y="3421370"/>
            <a:ext cx="3884678" cy="1422168"/>
          </a:xfrm>
          <a:prstGeom prst="rect">
            <a:avLst/>
          </a:prstGeom>
        </p:spPr>
      </p:pic>
      <p:pic>
        <p:nvPicPr>
          <p:cNvPr id="9" name="Immagine 8"/>
          <p:cNvPicPr>
            <a:picLocks noChangeAspect="1"/>
          </p:cNvPicPr>
          <p:nvPr/>
        </p:nvPicPr>
        <p:blipFill>
          <a:blip r:embed="rId7" cstate="print"/>
          <a:stretch>
            <a:fillRect/>
          </a:stretch>
        </p:blipFill>
        <p:spPr>
          <a:xfrm>
            <a:off x="5293141" y="2721485"/>
            <a:ext cx="2237426" cy="1688738"/>
          </a:xfrm>
          <a:prstGeom prst="rect">
            <a:avLst/>
          </a:prstGeom>
        </p:spPr>
      </p:pic>
      <p:sp>
        <p:nvSpPr>
          <p:cNvPr id="2" name="Rettangolo 1">
            <a:extLst>
              <a:ext uri="{FF2B5EF4-FFF2-40B4-BE49-F238E27FC236}">
                <a16:creationId xmlns:a16="http://schemas.microsoft.com/office/drawing/2014/main" xmlns="" id="{87796117-82DC-4C8B-8605-432ACC63B9FE}"/>
              </a:ext>
            </a:extLst>
          </p:cNvPr>
          <p:cNvSpPr/>
          <p:nvPr/>
        </p:nvSpPr>
        <p:spPr>
          <a:xfrm>
            <a:off x="6513847" y="438459"/>
            <a:ext cx="5170153" cy="523220"/>
          </a:xfrm>
          <a:prstGeom prst="rect">
            <a:avLst/>
          </a:prstGeom>
        </p:spPr>
        <p:txBody>
          <a:bodyPr wrap="square">
            <a:spAutoFit/>
          </a:bodyPr>
          <a:lstStyle/>
          <a:p>
            <a:r>
              <a:rPr lang="it-IT" sz="2800" u="sng" dirty="0"/>
              <a:t>wireless </a:t>
            </a:r>
            <a:r>
              <a:rPr lang="it-IT" sz="2800" u="sng" dirty="0" err="1"/>
              <a:t>sensor</a:t>
            </a:r>
            <a:r>
              <a:rPr lang="it-IT" sz="2800" u="sng" dirty="0"/>
              <a:t> network in Firenze</a:t>
            </a:r>
            <a:endParaRPr lang="it-IT" sz="2800" dirty="0"/>
          </a:p>
        </p:txBody>
      </p:sp>
    </p:spTree>
    <p:extLst>
      <p:ext uri="{BB962C8B-B14F-4D97-AF65-F5344CB8AC3E}">
        <p14:creationId xmlns:p14="http://schemas.microsoft.com/office/powerpoint/2010/main" xmlns="" val="36804782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msung\Desktop\rum.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376" t="8405" r="2939"/>
          <a:stretch/>
        </p:blipFill>
        <p:spPr bwMode="auto">
          <a:xfrm>
            <a:off x="490654" y="293100"/>
            <a:ext cx="7019508" cy="323760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Samsung\Desktop\Cattura.JPG">
            <a:extLst>
              <a:ext uri="{FF2B5EF4-FFF2-40B4-BE49-F238E27FC236}">
                <a16:creationId xmlns:a16="http://schemas.microsoft.com/office/drawing/2014/main" xmlns="" id="{45CF7071-2B42-449F-B7C7-9EF477F2193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53" r="7696"/>
          <a:stretch/>
        </p:blipFill>
        <p:spPr bwMode="auto">
          <a:xfrm>
            <a:off x="490653" y="3593102"/>
            <a:ext cx="7019509" cy="297179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a:extLst>
              <a:ext uri="{FF2B5EF4-FFF2-40B4-BE49-F238E27FC236}">
                <a16:creationId xmlns:a16="http://schemas.microsoft.com/office/drawing/2014/main" xmlns="" id="{934FBB24-1EC4-46F1-BFA1-1D63A0877583}"/>
              </a:ext>
            </a:extLst>
          </p:cNvPr>
          <p:cNvSpPr txBox="1"/>
          <p:nvPr/>
        </p:nvSpPr>
        <p:spPr>
          <a:xfrm>
            <a:off x="490653" y="293100"/>
            <a:ext cx="2164080" cy="461665"/>
          </a:xfrm>
          <a:prstGeom prst="rect">
            <a:avLst/>
          </a:prstGeom>
          <a:noFill/>
        </p:spPr>
        <p:txBody>
          <a:bodyPr wrap="square" rtlCol="0">
            <a:spAutoFit/>
          </a:bodyPr>
          <a:lstStyle/>
          <a:p>
            <a:r>
              <a:rPr lang="it-IT" sz="2400" dirty="0" err="1"/>
              <a:t>Fixed</a:t>
            </a:r>
            <a:r>
              <a:rPr lang="it-IT" sz="2400" dirty="0"/>
              <a:t> Network</a:t>
            </a:r>
          </a:p>
        </p:txBody>
      </p:sp>
      <p:sp>
        <p:nvSpPr>
          <p:cNvPr id="6" name="CasellaDiTesto 5">
            <a:extLst>
              <a:ext uri="{FF2B5EF4-FFF2-40B4-BE49-F238E27FC236}">
                <a16:creationId xmlns:a16="http://schemas.microsoft.com/office/drawing/2014/main" xmlns="" id="{FA452DC0-985E-4BC6-96E1-AD81805BE759}"/>
              </a:ext>
            </a:extLst>
          </p:cNvPr>
          <p:cNvSpPr txBox="1"/>
          <p:nvPr/>
        </p:nvSpPr>
        <p:spPr>
          <a:xfrm>
            <a:off x="490653" y="3624300"/>
            <a:ext cx="2428240" cy="461665"/>
          </a:xfrm>
          <a:prstGeom prst="rect">
            <a:avLst/>
          </a:prstGeom>
          <a:noFill/>
        </p:spPr>
        <p:txBody>
          <a:bodyPr wrap="square" rtlCol="0">
            <a:spAutoFit/>
          </a:bodyPr>
          <a:lstStyle/>
          <a:p>
            <a:r>
              <a:rPr lang="it-IT" sz="2400" b="1" dirty="0">
                <a:solidFill>
                  <a:schemeClr val="bg1"/>
                </a:solidFill>
              </a:rPr>
              <a:t>Mobile Network</a:t>
            </a:r>
          </a:p>
        </p:txBody>
      </p:sp>
      <p:pic>
        <p:nvPicPr>
          <p:cNvPr id="7" name="Picture 2" descr="http://rum.unifi.it/images/header/microclima_urbano.jpg">
            <a:extLst>
              <a:ext uri="{FF2B5EF4-FFF2-40B4-BE49-F238E27FC236}">
                <a16:creationId xmlns:a16="http://schemas.microsoft.com/office/drawing/2014/main" xmlns="" id="{BF2E1E39-9A88-4019-B2B4-B471012E142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34760" y="1911903"/>
            <a:ext cx="5715000" cy="46101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magine 8">
            <a:extLst>
              <a:ext uri="{FF2B5EF4-FFF2-40B4-BE49-F238E27FC236}">
                <a16:creationId xmlns:a16="http://schemas.microsoft.com/office/drawing/2014/main" xmlns="" id="{73AB9DDB-6003-43C8-9A16-13D3D3A0C06D}"/>
              </a:ext>
            </a:extLst>
          </p:cNvPr>
          <p:cNvPicPr>
            <a:picLocks noChangeAspect="1"/>
          </p:cNvPicPr>
          <p:nvPr/>
        </p:nvPicPr>
        <p:blipFill rotWithShape="1">
          <a:blip r:embed="rId5" cstate="print"/>
          <a:srcRect l="2083" t="24878" r="3583" b="44741"/>
          <a:stretch/>
        </p:blipFill>
        <p:spPr>
          <a:xfrm>
            <a:off x="7266277" y="293100"/>
            <a:ext cx="4783483" cy="866576"/>
          </a:xfrm>
          <a:prstGeom prst="rect">
            <a:avLst/>
          </a:prstGeom>
        </p:spPr>
      </p:pic>
    </p:spTree>
    <p:extLst>
      <p:ext uri="{BB962C8B-B14F-4D97-AF65-F5344CB8AC3E}">
        <p14:creationId xmlns:p14="http://schemas.microsoft.com/office/powerpoint/2010/main" xmlns="" val="3707853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print"/>
          <a:srcRect l="16817" t="10594" r="17803" b="16229"/>
          <a:stretch/>
        </p:blipFill>
        <p:spPr>
          <a:xfrm>
            <a:off x="1100689" y="940375"/>
            <a:ext cx="9399209" cy="5917625"/>
          </a:xfrm>
          <a:prstGeom prst="rect">
            <a:avLst/>
          </a:prstGeom>
        </p:spPr>
      </p:pic>
      <p:sp>
        <p:nvSpPr>
          <p:cNvPr id="6" name="CasellaDiTesto 5"/>
          <p:cNvSpPr txBox="1"/>
          <p:nvPr/>
        </p:nvSpPr>
        <p:spPr>
          <a:xfrm>
            <a:off x="7716982" y="1730895"/>
            <a:ext cx="2863273" cy="369332"/>
          </a:xfrm>
          <a:prstGeom prst="rect">
            <a:avLst/>
          </a:prstGeom>
          <a:noFill/>
        </p:spPr>
        <p:txBody>
          <a:bodyPr wrap="square" rtlCol="0">
            <a:spAutoFit/>
          </a:bodyPr>
          <a:lstStyle/>
          <a:p>
            <a:r>
              <a:rPr lang="it-IT"/>
              <a:t>Morabito et al, 2015</a:t>
            </a:r>
          </a:p>
        </p:txBody>
      </p:sp>
      <p:sp>
        <p:nvSpPr>
          <p:cNvPr id="7" name="CasellaDiTesto 6"/>
          <p:cNvSpPr txBox="1"/>
          <p:nvPr/>
        </p:nvSpPr>
        <p:spPr>
          <a:xfrm>
            <a:off x="544944" y="184727"/>
            <a:ext cx="10732656" cy="707886"/>
          </a:xfrm>
          <a:prstGeom prst="rect">
            <a:avLst/>
          </a:prstGeom>
          <a:noFill/>
        </p:spPr>
        <p:txBody>
          <a:bodyPr wrap="square" rtlCol="0">
            <a:spAutoFit/>
          </a:bodyPr>
          <a:lstStyle/>
          <a:p>
            <a:pPr algn="ctr"/>
            <a:r>
              <a:rPr lang="it-IT" sz="4000" dirty="0"/>
              <a:t>From UHI to Urban-Hazard Risk Analysis</a:t>
            </a:r>
          </a:p>
        </p:txBody>
      </p:sp>
    </p:spTree>
    <p:extLst>
      <p:ext uri="{BB962C8B-B14F-4D97-AF65-F5344CB8AC3E}">
        <p14:creationId xmlns:p14="http://schemas.microsoft.com/office/powerpoint/2010/main" xmlns="" val="3015115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61340" y="2448559"/>
            <a:ext cx="11099800" cy="3697923"/>
          </a:xfrm>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it-IT" dirty="0" err="1"/>
              <a:t>Mitigation</a:t>
            </a:r>
            <a:r>
              <a:rPr lang="it-IT" dirty="0"/>
              <a:t> actions: </a:t>
            </a:r>
          </a:p>
          <a:p>
            <a:endParaRPr lang="it-IT" sz="1000" dirty="0"/>
          </a:p>
          <a:p>
            <a:r>
              <a:rPr lang="it-IT" dirty="0" err="1"/>
              <a:t>Reflecting</a:t>
            </a:r>
            <a:r>
              <a:rPr lang="it-IT" dirty="0"/>
              <a:t> more </a:t>
            </a:r>
            <a:r>
              <a:rPr lang="it-IT" dirty="0" err="1"/>
              <a:t>energy</a:t>
            </a:r>
            <a:r>
              <a:rPr lang="it-IT" dirty="0"/>
              <a:t> back to </a:t>
            </a:r>
            <a:r>
              <a:rPr lang="it-IT" dirty="0" err="1"/>
              <a:t>space</a:t>
            </a:r>
            <a:r>
              <a:rPr lang="it-IT" dirty="0"/>
              <a:t> (albedo &amp; </a:t>
            </a:r>
            <a:r>
              <a:rPr lang="it-IT" dirty="0" err="1"/>
              <a:t>surface</a:t>
            </a:r>
            <a:r>
              <a:rPr lang="it-IT" dirty="0"/>
              <a:t> </a:t>
            </a:r>
            <a:r>
              <a:rPr lang="it-IT" dirty="0" err="1"/>
              <a:t>reflectivity</a:t>
            </a:r>
            <a:r>
              <a:rPr lang="it-IT" dirty="0"/>
              <a:t>) with special </a:t>
            </a:r>
            <a:r>
              <a:rPr lang="it-IT" u="sng" dirty="0" err="1"/>
              <a:t>surface</a:t>
            </a:r>
            <a:r>
              <a:rPr lang="it-IT" u="sng" dirty="0"/>
              <a:t> </a:t>
            </a:r>
            <a:r>
              <a:rPr lang="it-IT" u="sng" dirty="0" err="1"/>
              <a:t>materials</a:t>
            </a:r>
            <a:r>
              <a:rPr lang="it-IT" u="sng" dirty="0"/>
              <a:t> </a:t>
            </a:r>
          </a:p>
          <a:p>
            <a:pPr marL="0" indent="0">
              <a:buNone/>
            </a:pPr>
            <a:endParaRPr lang="it-IT" sz="1000" dirty="0"/>
          </a:p>
          <a:p>
            <a:r>
              <a:rPr lang="it-IT" dirty="0" err="1"/>
              <a:t>Improving</a:t>
            </a:r>
            <a:r>
              <a:rPr lang="it-IT" dirty="0"/>
              <a:t> </a:t>
            </a:r>
            <a:r>
              <a:rPr lang="it-IT" u="sng" dirty="0"/>
              <a:t>green </a:t>
            </a:r>
            <a:r>
              <a:rPr lang="it-IT" u="sng" dirty="0" err="1"/>
              <a:t>spaces</a:t>
            </a:r>
            <a:r>
              <a:rPr lang="it-IT" dirty="0"/>
              <a:t>, </a:t>
            </a:r>
            <a:r>
              <a:rPr lang="it-IT" dirty="0" err="1"/>
              <a:t>e.g</a:t>
            </a:r>
            <a:r>
              <a:rPr lang="it-IT" dirty="0"/>
              <a:t> </a:t>
            </a:r>
            <a:r>
              <a:rPr lang="it-IT" dirty="0" err="1"/>
              <a:t>choosing</a:t>
            </a:r>
            <a:r>
              <a:rPr lang="it-IT" dirty="0"/>
              <a:t> correct </a:t>
            </a:r>
            <a:r>
              <a:rPr lang="it-IT" dirty="0" err="1"/>
              <a:t>species</a:t>
            </a:r>
            <a:r>
              <a:rPr lang="it-IT" dirty="0"/>
              <a:t>, </a:t>
            </a:r>
            <a:r>
              <a:rPr lang="it-IT" dirty="0" err="1"/>
              <a:t>adopt</a:t>
            </a:r>
            <a:r>
              <a:rPr lang="it-IT" dirty="0"/>
              <a:t> NBS (Nature </a:t>
            </a:r>
            <a:r>
              <a:rPr lang="it-IT" dirty="0" err="1"/>
              <a:t>Based</a:t>
            </a:r>
            <a:r>
              <a:rPr lang="it-IT" dirty="0"/>
              <a:t> Solutions)</a:t>
            </a:r>
          </a:p>
          <a:p>
            <a:pPr marL="0" indent="0">
              <a:buNone/>
            </a:pPr>
            <a:endParaRPr lang="it-IT" sz="1000" dirty="0"/>
          </a:p>
          <a:p>
            <a:r>
              <a:rPr lang="it-IT" dirty="0" err="1"/>
              <a:t>Reducing</a:t>
            </a:r>
            <a:r>
              <a:rPr lang="it-IT" dirty="0"/>
              <a:t> </a:t>
            </a:r>
            <a:r>
              <a:rPr lang="it-IT" dirty="0" err="1"/>
              <a:t>anthropogenic</a:t>
            </a:r>
            <a:r>
              <a:rPr lang="it-IT" dirty="0"/>
              <a:t> </a:t>
            </a:r>
            <a:r>
              <a:rPr lang="it-IT" dirty="0" err="1"/>
              <a:t>heat</a:t>
            </a:r>
            <a:r>
              <a:rPr lang="it-IT" dirty="0"/>
              <a:t> </a:t>
            </a:r>
            <a:r>
              <a:rPr lang="it-IT" dirty="0" err="1"/>
              <a:t>fluxes</a:t>
            </a:r>
            <a:r>
              <a:rPr lang="it-IT" dirty="0"/>
              <a:t> </a:t>
            </a:r>
            <a:r>
              <a:rPr lang="it-IT" dirty="0" err="1"/>
              <a:t>e.g</a:t>
            </a:r>
            <a:r>
              <a:rPr lang="it-IT" dirty="0"/>
              <a:t> </a:t>
            </a:r>
            <a:r>
              <a:rPr lang="it-IT" u="sng" dirty="0" err="1"/>
              <a:t>energy</a:t>
            </a:r>
            <a:r>
              <a:rPr lang="it-IT" u="sng" dirty="0"/>
              <a:t> efficiency</a:t>
            </a:r>
          </a:p>
          <a:p>
            <a:pPr marL="0" indent="0">
              <a:buNone/>
            </a:pPr>
            <a:endParaRPr lang="it-IT" dirty="0"/>
          </a:p>
          <a:p>
            <a:pPr marL="0" indent="0">
              <a:buNone/>
            </a:pPr>
            <a:endParaRPr lang="it-IT" dirty="0"/>
          </a:p>
          <a:p>
            <a:pPr marL="0" indent="0">
              <a:buNone/>
            </a:pPr>
            <a:endParaRPr lang="it-IT" dirty="0"/>
          </a:p>
        </p:txBody>
      </p:sp>
      <p:sp>
        <p:nvSpPr>
          <p:cNvPr id="2" name="Rettangolo 1">
            <a:extLst>
              <a:ext uri="{FF2B5EF4-FFF2-40B4-BE49-F238E27FC236}">
                <a16:creationId xmlns:a16="http://schemas.microsoft.com/office/drawing/2014/main" xmlns="" id="{7CC15BB6-574B-47DE-856F-8609B9852A7A}"/>
              </a:ext>
            </a:extLst>
          </p:cNvPr>
          <p:cNvSpPr/>
          <p:nvPr/>
        </p:nvSpPr>
        <p:spPr>
          <a:xfrm>
            <a:off x="223520" y="467677"/>
            <a:ext cx="11775440" cy="1569660"/>
          </a:xfrm>
          <a:prstGeom prst="rect">
            <a:avLst/>
          </a:prstGeom>
        </p:spPr>
        <p:txBody>
          <a:bodyPr wrap="square">
            <a:spAutoFit/>
          </a:bodyPr>
          <a:lstStyle/>
          <a:p>
            <a:pPr algn="ctr"/>
            <a:r>
              <a:rPr lang="it-IT" sz="4000" dirty="0" err="1"/>
              <a:t>We</a:t>
            </a:r>
            <a:r>
              <a:rPr lang="it-IT" sz="4000" dirty="0"/>
              <a:t> can monitor, </a:t>
            </a:r>
            <a:r>
              <a:rPr lang="it-IT" sz="4000" dirty="0" err="1"/>
              <a:t>but</a:t>
            </a:r>
            <a:r>
              <a:rPr lang="it-IT" sz="4000" dirty="0"/>
              <a:t> </a:t>
            </a:r>
            <a:r>
              <a:rPr lang="it-IT" sz="4000" dirty="0" err="1"/>
              <a:t>what</a:t>
            </a:r>
            <a:r>
              <a:rPr lang="it-IT" sz="4000" dirty="0"/>
              <a:t> can </a:t>
            </a:r>
            <a:r>
              <a:rPr lang="it-IT" sz="4000" dirty="0" err="1"/>
              <a:t>we</a:t>
            </a:r>
            <a:r>
              <a:rPr lang="it-IT" sz="4000" dirty="0"/>
              <a:t> do? </a:t>
            </a:r>
          </a:p>
          <a:p>
            <a:pPr algn="ctr"/>
            <a:endParaRPr lang="it-IT" sz="2800" u="sng" dirty="0"/>
          </a:p>
          <a:p>
            <a:pPr algn="ctr"/>
            <a:r>
              <a:rPr lang="it-IT" sz="2800" u="sng" dirty="0" err="1"/>
              <a:t>mitigation</a:t>
            </a:r>
            <a:r>
              <a:rPr lang="it-IT" sz="2800" dirty="0"/>
              <a:t> &amp; </a:t>
            </a:r>
            <a:r>
              <a:rPr lang="it-IT" sz="2800" u="sng" dirty="0" err="1"/>
              <a:t>adaptation</a:t>
            </a:r>
            <a:r>
              <a:rPr lang="it-IT" sz="2800" dirty="0"/>
              <a:t> actions to make cities more </a:t>
            </a:r>
            <a:r>
              <a:rPr lang="it-IT" sz="2800" u="sng" dirty="0" err="1"/>
              <a:t>resilient</a:t>
            </a:r>
            <a:r>
              <a:rPr lang="it-IT" sz="2800" dirty="0"/>
              <a:t> in a future </a:t>
            </a:r>
            <a:r>
              <a:rPr lang="it-IT" sz="2800" dirty="0" err="1"/>
              <a:t>climate</a:t>
            </a:r>
            <a:r>
              <a:rPr lang="it-IT" sz="2800" dirty="0"/>
              <a:t> </a:t>
            </a:r>
          </a:p>
        </p:txBody>
      </p:sp>
    </p:spTree>
    <p:extLst>
      <p:ext uri="{BB962C8B-B14F-4D97-AF65-F5344CB8AC3E}">
        <p14:creationId xmlns:p14="http://schemas.microsoft.com/office/powerpoint/2010/main" xmlns="" val="27951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magine correlat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2127" y="2078355"/>
            <a:ext cx="5534187" cy="369130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Risultati immagini per high albedo citi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72226" y="1087160"/>
            <a:ext cx="2633513" cy="1556474"/>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mmagine correlat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78021" y="3019245"/>
            <a:ext cx="4821925" cy="362526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a:extLst>
              <a:ext uri="{FF2B5EF4-FFF2-40B4-BE49-F238E27FC236}">
                <a16:creationId xmlns:a16="http://schemas.microsoft.com/office/drawing/2014/main" xmlns="" id="{3084BE50-585A-4272-B77C-849A5902AB2C}"/>
              </a:ext>
            </a:extLst>
          </p:cNvPr>
          <p:cNvSpPr/>
          <p:nvPr/>
        </p:nvSpPr>
        <p:spPr>
          <a:xfrm>
            <a:off x="492127" y="298309"/>
            <a:ext cx="10277473" cy="523220"/>
          </a:xfrm>
          <a:prstGeom prst="rect">
            <a:avLst/>
          </a:prstGeom>
        </p:spPr>
        <p:txBody>
          <a:bodyPr wrap="square">
            <a:spAutoFit/>
          </a:bodyPr>
          <a:lstStyle/>
          <a:p>
            <a:r>
              <a:rPr lang="it-IT" sz="2800" dirty="0" err="1"/>
              <a:t>Reflecting</a:t>
            </a:r>
            <a:r>
              <a:rPr lang="it-IT" sz="2800" dirty="0"/>
              <a:t> more </a:t>
            </a:r>
            <a:r>
              <a:rPr lang="it-IT" sz="2800" dirty="0" err="1"/>
              <a:t>energy</a:t>
            </a:r>
            <a:r>
              <a:rPr lang="it-IT" sz="2800" dirty="0"/>
              <a:t> back to </a:t>
            </a:r>
            <a:r>
              <a:rPr lang="it-IT" sz="2800" dirty="0" err="1"/>
              <a:t>space</a:t>
            </a:r>
            <a:r>
              <a:rPr lang="it-IT" sz="2800" dirty="0"/>
              <a:t> (albedo &amp; </a:t>
            </a:r>
            <a:r>
              <a:rPr lang="it-IT" sz="2800" dirty="0" err="1"/>
              <a:t>surface</a:t>
            </a:r>
            <a:r>
              <a:rPr lang="it-IT" sz="2800" dirty="0"/>
              <a:t> </a:t>
            </a:r>
            <a:r>
              <a:rPr lang="it-IT" sz="2800" err="1"/>
              <a:t>reflectivity</a:t>
            </a:r>
            <a:r>
              <a:rPr lang="it-IT" sz="2800"/>
              <a:t>)</a:t>
            </a:r>
            <a:endParaRPr lang="it-IT" sz="2800" dirty="0"/>
          </a:p>
        </p:txBody>
      </p:sp>
      <p:sp>
        <p:nvSpPr>
          <p:cNvPr id="4" name="CasellaDiTesto 3"/>
          <p:cNvSpPr txBox="1"/>
          <p:nvPr/>
        </p:nvSpPr>
        <p:spPr>
          <a:xfrm>
            <a:off x="492127" y="1371600"/>
            <a:ext cx="4608193" cy="400110"/>
          </a:xfrm>
          <a:prstGeom prst="rect">
            <a:avLst/>
          </a:prstGeom>
          <a:noFill/>
        </p:spPr>
        <p:txBody>
          <a:bodyPr wrap="square" rtlCol="0">
            <a:spAutoFit/>
          </a:bodyPr>
          <a:lstStyle/>
          <a:p>
            <a:r>
              <a:rPr lang="it-IT" sz="2000"/>
              <a:t>…Experiment this afternoon…</a:t>
            </a:r>
          </a:p>
        </p:txBody>
      </p:sp>
    </p:spTree>
    <p:extLst>
      <p:ext uri="{BB962C8B-B14F-4D97-AF65-F5344CB8AC3E}">
        <p14:creationId xmlns:p14="http://schemas.microsoft.com/office/powerpoint/2010/main" xmlns="" val="21264311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6859" y="3068661"/>
            <a:ext cx="11491436" cy="626261"/>
          </a:xfrm>
        </p:spPr>
        <p:txBody>
          <a:bodyPr>
            <a:noAutofit/>
          </a:bodyPr>
          <a:lstStyle/>
          <a:p>
            <a:pPr marL="0" indent="0">
              <a:buNone/>
            </a:pPr>
            <a:r>
              <a:rPr lang="it-IT" sz="1600" dirty="0"/>
              <a:t>Prato </a:t>
            </a:r>
            <a:r>
              <a:rPr lang="it-IT" sz="1600" dirty="0" err="1"/>
              <a:t>Municipality</a:t>
            </a:r>
            <a:r>
              <a:rPr lang="it-IT" sz="1600" dirty="0"/>
              <a:t>, </a:t>
            </a:r>
            <a:r>
              <a:rPr lang="it-IT" sz="1600" dirty="0" err="1"/>
              <a:t>Pnat</a:t>
            </a:r>
            <a:r>
              <a:rPr lang="it-IT" sz="1600" dirty="0"/>
              <a:t> </a:t>
            </a:r>
            <a:r>
              <a:rPr lang="it-IT" sz="1600" dirty="0" err="1"/>
              <a:t>srl</a:t>
            </a:r>
            <a:r>
              <a:rPr lang="it-IT" sz="1600" dirty="0"/>
              <a:t>, Stefano Boeri Architects, CNR Institute of </a:t>
            </a:r>
            <a:r>
              <a:rPr lang="it-IT" sz="1600" dirty="0" err="1"/>
              <a:t>Bioeconomy</a:t>
            </a:r>
            <a:r>
              <a:rPr lang="it-IT" sz="1600" dirty="0"/>
              <a:t>, </a:t>
            </a:r>
            <a:r>
              <a:rPr lang="it-IT" sz="1600" dirty="0" err="1"/>
              <a:t>Estra</a:t>
            </a:r>
            <a:r>
              <a:rPr lang="it-IT" sz="1600" dirty="0"/>
              <a:t> </a:t>
            </a:r>
            <a:r>
              <a:rPr lang="it-IT" sz="1600" dirty="0" err="1"/>
              <a:t>SpA</a:t>
            </a:r>
            <a:r>
              <a:rPr lang="it-IT" sz="1600" dirty="0"/>
              <a:t>, Legambiente, </a:t>
            </a:r>
            <a:r>
              <a:rPr lang="it-IT" sz="1600" dirty="0" err="1"/>
              <a:t>greenApes</a:t>
            </a:r>
            <a:r>
              <a:rPr lang="it-IT" sz="1600" dirty="0"/>
              <a:t> </a:t>
            </a:r>
            <a:r>
              <a:rPr lang="it-IT" sz="1600" dirty="0" err="1"/>
              <a:t>srl</a:t>
            </a:r>
            <a:r>
              <a:rPr lang="it-IT" sz="1600" dirty="0"/>
              <a:t>, </a:t>
            </a:r>
            <a:r>
              <a:rPr lang="it-IT" sz="1600" dirty="0" err="1"/>
              <a:t>Treedom</a:t>
            </a:r>
            <a:r>
              <a:rPr lang="it-IT" sz="1600" dirty="0"/>
              <a:t> </a:t>
            </a:r>
            <a:r>
              <a:rPr lang="it-IT" sz="1600" dirty="0" err="1"/>
              <a:t>srl</a:t>
            </a:r>
            <a:endParaRPr lang="it-IT" sz="1600" dirty="0"/>
          </a:p>
          <a:p>
            <a:pPr marL="0" indent="0">
              <a:buNone/>
            </a:pPr>
            <a:r>
              <a:rPr lang="it-IT" sz="1800" u="sng" dirty="0" err="1"/>
              <a:t>Sept</a:t>
            </a:r>
            <a:r>
              <a:rPr lang="it-IT" sz="1800" u="sng" dirty="0"/>
              <a:t> 2019 – </a:t>
            </a:r>
            <a:r>
              <a:rPr lang="it-IT" sz="1800" u="sng" dirty="0" err="1"/>
              <a:t>Sept</a:t>
            </a:r>
            <a:r>
              <a:rPr lang="it-IT" sz="1800" u="sng" dirty="0"/>
              <a:t> 2022</a:t>
            </a:r>
          </a:p>
          <a:p>
            <a:pPr marL="0" indent="0">
              <a:buNone/>
            </a:pPr>
            <a:endParaRPr lang="it-IT" sz="1600" dirty="0"/>
          </a:p>
        </p:txBody>
      </p:sp>
      <p:pic>
        <p:nvPicPr>
          <p:cNvPr id="4" name="Immagine 3"/>
          <p:cNvPicPr>
            <a:picLocks noChangeAspect="1"/>
          </p:cNvPicPr>
          <p:nvPr/>
        </p:nvPicPr>
        <p:blipFill>
          <a:blip r:embed="rId2" cstate="print"/>
          <a:stretch>
            <a:fillRect/>
          </a:stretch>
        </p:blipFill>
        <p:spPr>
          <a:xfrm>
            <a:off x="8031548" y="3863999"/>
            <a:ext cx="3948267" cy="2786966"/>
          </a:xfrm>
          <a:prstGeom prst="rect">
            <a:avLst/>
          </a:prstGeom>
        </p:spPr>
      </p:pic>
      <p:pic>
        <p:nvPicPr>
          <p:cNvPr id="5" name="Immagine 4"/>
          <p:cNvPicPr>
            <a:picLocks noChangeAspect="1"/>
          </p:cNvPicPr>
          <p:nvPr/>
        </p:nvPicPr>
        <p:blipFill>
          <a:blip r:embed="rId3" cstate="print"/>
          <a:stretch>
            <a:fillRect/>
          </a:stretch>
        </p:blipFill>
        <p:spPr>
          <a:xfrm>
            <a:off x="4114096" y="3863999"/>
            <a:ext cx="3958837" cy="2787788"/>
          </a:xfrm>
          <a:prstGeom prst="rect">
            <a:avLst/>
          </a:prstGeom>
        </p:spPr>
      </p:pic>
      <p:pic>
        <p:nvPicPr>
          <p:cNvPr id="6" name="Immagine 5"/>
          <p:cNvPicPr>
            <a:picLocks noChangeAspect="1"/>
          </p:cNvPicPr>
          <p:nvPr/>
        </p:nvPicPr>
        <p:blipFill>
          <a:blip r:embed="rId4" cstate="print"/>
          <a:stretch>
            <a:fillRect/>
          </a:stretch>
        </p:blipFill>
        <p:spPr>
          <a:xfrm>
            <a:off x="196859" y="3863999"/>
            <a:ext cx="3968993" cy="2786966"/>
          </a:xfrm>
          <a:prstGeom prst="rect">
            <a:avLst/>
          </a:prstGeom>
        </p:spPr>
      </p:pic>
      <p:pic>
        <p:nvPicPr>
          <p:cNvPr id="3074" name="Picture 2" descr="Hom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2224" y="234950"/>
            <a:ext cx="3171825" cy="1590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tangolo 6"/>
          <p:cNvSpPr/>
          <p:nvPr/>
        </p:nvSpPr>
        <p:spPr>
          <a:xfrm>
            <a:off x="3600293" y="594653"/>
            <a:ext cx="3076552" cy="369332"/>
          </a:xfrm>
          <a:prstGeom prst="rect">
            <a:avLst/>
          </a:prstGeom>
        </p:spPr>
        <p:txBody>
          <a:bodyPr wrap="square">
            <a:spAutoFit/>
          </a:bodyPr>
          <a:lstStyle/>
          <a:p>
            <a:r>
              <a:rPr lang="en-US" b="1">
                <a:solidFill>
                  <a:srgbClr val="002329"/>
                </a:solidFill>
                <a:latin typeface="karbonsemibold"/>
              </a:rPr>
              <a:t>The Urban Lab of Europe!</a:t>
            </a:r>
            <a:endParaRPr lang="it-IT" b="1"/>
          </a:p>
        </p:txBody>
      </p:sp>
      <p:pic>
        <p:nvPicPr>
          <p:cNvPr id="13" name="Immagine 12"/>
          <p:cNvPicPr>
            <a:picLocks noChangeAspect="1"/>
          </p:cNvPicPr>
          <p:nvPr/>
        </p:nvPicPr>
        <p:blipFill rotWithShape="1">
          <a:blip r:embed="rId6" cstate="print"/>
          <a:srcRect t="25292" r="4082" b="22736"/>
          <a:stretch/>
        </p:blipFill>
        <p:spPr>
          <a:xfrm>
            <a:off x="9273753" y="159019"/>
            <a:ext cx="2622074" cy="871268"/>
          </a:xfrm>
          <a:prstGeom prst="rect">
            <a:avLst/>
          </a:prstGeom>
        </p:spPr>
      </p:pic>
      <p:sp>
        <p:nvSpPr>
          <p:cNvPr id="14" name="Rettangolo 13"/>
          <p:cNvSpPr/>
          <p:nvPr/>
        </p:nvSpPr>
        <p:spPr>
          <a:xfrm>
            <a:off x="3963392" y="1454642"/>
            <a:ext cx="3818289" cy="523220"/>
          </a:xfrm>
          <a:prstGeom prst="rect">
            <a:avLst/>
          </a:prstGeom>
        </p:spPr>
        <p:txBody>
          <a:bodyPr wrap="none">
            <a:spAutoFit/>
          </a:bodyPr>
          <a:lstStyle/>
          <a:p>
            <a:r>
              <a:rPr lang="it-IT" sz="2800"/>
              <a:t>PUJ – Prato Urban Jungle</a:t>
            </a:r>
          </a:p>
        </p:txBody>
      </p:sp>
      <p:sp>
        <p:nvSpPr>
          <p:cNvPr id="15" name="Rettangolo 14"/>
          <p:cNvSpPr/>
          <p:nvPr/>
        </p:nvSpPr>
        <p:spPr>
          <a:xfrm>
            <a:off x="237595" y="2267020"/>
            <a:ext cx="11658232" cy="523220"/>
          </a:xfrm>
          <a:prstGeom prst="rect">
            <a:avLst/>
          </a:prstGeom>
        </p:spPr>
        <p:txBody>
          <a:bodyPr wrap="square">
            <a:spAutoFit/>
          </a:bodyPr>
          <a:lstStyle/>
          <a:p>
            <a:r>
              <a:rPr lang="en-US" sz="1400">
                <a:solidFill>
                  <a:srgbClr val="58585A"/>
                </a:solidFill>
                <a:latin typeface="ArialRegular"/>
              </a:rPr>
              <a:t>Urban Jungles are high-density green re-designed areas, immersed in the urban structure, that multiply the natural capacity of plants to abate pollutants, restore soil and space to public fruition, and turn marginal areas into life-giving green active hubs within the city.</a:t>
            </a:r>
            <a:endParaRPr lang="it-IT" sz="4000"/>
          </a:p>
        </p:txBody>
      </p:sp>
    </p:spTree>
    <p:extLst>
      <p:ext uri="{BB962C8B-B14F-4D97-AF65-F5344CB8AC3E}">
        <p14:creationId xmlns:p14="http://schemas.microsoft.com/office/powerpoint/2010/main" xmlns="" val="27156402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613161" y="2316282"/>
            <a:ext cx="5721775" cy="4038833"/>
          </a:xfrm>
          <a:prstGeom prst="rect">
            <a:avLst/>
          </a:prstGeom>
        </p:spPr>
      </p:pic>
      <p:pic>
        <p:nvPicPr>
          <p:cNvPr id="3074" name="Picture 2" descr="Hom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2224" y="234950"/>
            <a:ext cx="3171825" cy="1590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tangolo 6"/>
          <p:cNvSpPr/>
          <p:nvPr/>
        </p:nvSpPr>
        <p:spPr>
          <a:xfrm>
            <a:off x="3600293" y="594653"/>
            <a:ext cx="3076552" cy="369332"/>
          </a:xfrm>
          <a:prstGeom prst="rect">
            <a:avLst/>
          </a:prstGeom>
        </p:spPr>
        <p:txBody>
          <a:bodyPr wrap="square">
            <a:spAutoFit/>
          </a:bodyPr>
          <a:lstStyle/>
          <a:p>
            <a:r>
              <a:rPr lang="en-US" b="1">
                <a:solidFill>
                  <a:srgbClr val="002329"/>
                </a:solidFill>
                <a:latin typeface="karbonsemibold"/>
              </a:rPr>
              <a:t>The Urban Lab of Europe!</a:t>
            </a:r>
            <a:endParaRPr lang="it-IT" b="1"/>
          </a:p>
        </p:txBody>
      </p:sp>
      <p:pic>
        <p:nvPicPr>
          <p:cNvPr id="13" name="Immagine 12"/>
          <p:cNvPicPr>
            <a:picLocks noChangeAspect="1"/>
          </p:cNvPicPr>
          <p:nvPr/>
        </p:nvPicPr>
        <p:blipFill rotWithShape="1">
          <a:blip r:embed="rId4" cstate="print"/>
          <a:srcRect t="25292" r="4082" b="22736"/>
          <a:stretch/>
        </p:blipFill>
        <p:spPr>
          <a:xfrm>
            <a:off x="9273753" y="159019"/>
            <a:ext cx="2622074" cy="871268"/>
          </a:xfrm>
          <a:prstGeom prst="rect">
            <a:avLst/>
          </a:prstGeom>
        </p:spPr>
      </p:pic>
      <p:sp>
        <p:nvSpPr>
          <p:cNvPr id="14" name="Rettangolo 13"/>
          <p:cNvSpPr/>
          <p:nvPr/>
        </p:nvSpPr>
        <p:spPr>
          <a:xfrm>
            <a:off x="3963392" y="1454642"/>
            <a:ext cx="3818289" cy="523220"/>
          </a:xfrm>
          <a:prstGeom prst="rect">
            <a:avLst/>
          </a:prstGeom>
        </p:spPr>
        <p:txBody>
          <a:bodyPr wrap="none">
            <a:spAutoFit/>
          </a:bodyPr>
          <a:lstStyle/>
          <a:p>
            <a:r>
              <a:rPr lang="it-IT" sz="2800"/>
              <a:t>PUJ – Prato Urban Jungle</a:t>
            </a:r>
          </a:p>
        </p:txBody>
      </p:sp>
      <p:sp>
        <p:nvSpPr>
          <p:cNvPr id="8" name="Ovale 7"/>
          <p:cNvSpPr/>
          <p:nvPr/>
        </p:nvSpPr>
        <p:spPr>
          <a:xfrm>
            <a:off x="2220686" y="3470988"/>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3323203" y="3846731"/>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2438400" y="4491135"/>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3996337" y="3470988"/>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4117635" y="4279714"/>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2708988" y="5909388"/>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5811887" y="3902715"/>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5866316" y="5704114"/>
            <a:ext cx="121298"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1 9"/>
          <p:cNvCxnSpPr>
            <a:cxnSpLocks/>
          </p:cNvCxnSpPr>
          <p:nvPr/>
        </p:nvCxnSpPr>
        <p:spPr>
          <a:xfrm flipH="1" flipV="1">
            <a:off x="5926966" y="3958699"/>
            <a:ext cx="1437395" cy="90523"/>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4" name="Connettore 1 23"/>
          <p:cNvCxnSpPr>
            <a:cxnSpLocks/>
            <a:endCxn id="23" idx="7"/>
          </p:cNvCxnSpPr>
          <p:nvPr/>
        </p:nvCxnSpPr>
        <p:spPr>
          <a:xfrm flipH="1">
            <a:off x="5969850" y="4291378"/>
            <a:ext cx="1561540" cy="1429133"/>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5" name="Connettore 1 24"/>
          <p:cNvCxnSpPr>
            <a:cxnSpLocks/>
          </p:cNvCxnSpPr>
          <p:nvPr/>
        </p:nvCxnSpPr>
        <p:spPr>
          <a:xfrm flipH="1" flipV="1">
            <a:off x="3996340" y="3526974"/>
            <a:ext cx="3368021" cy="522248"/>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4" name="Connettore 1 33"/>
          <p:cNvCxnSpPr>
            <a:cxnSpLocks/>
          </p:cNvCxnSpPr>
          <p:nvPr/>
        </p:nvCxnSpPr>
        <p:spPr>
          <a:xfrm flipH="1">
            <a:off x="2830287" y="4291378"/>
            <a:ext cx="4701103" cy="1616456"/>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7" name="Connettore 1 36"/>
          <p:cNvCxnSpPr>
            <a:cxnSpLocks/>
            <a:endCxn id="20" idx="0"/>
          </p:cNvCxnSpPr>
          <p:nvPr/>
        </p:nvCxnSpPr>
        <p:spPr>
          <a:xfrm flipH="1" flipV="1">
            <a:off x="4178284" y="4279714"/>
            <a:ext cx="3353106" cy="11664"/>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40" name="Connettore 1 39"/>
          <p:cNvCxnSpPr>
            <a:cxnSpLocks/>
            <a:endCxn id="16" idx="6"/>
          </p:cNvCxnSpPr>
          <p:nvPr/>
        </p:nvCxnSpPr>
        <p:spPr>
          <a:xfrm flipH="1" flipV="1">
            <a:off x="3444501" y="3902715"/>
            <a:ext cx="4086889" cy="388663"/>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43" name="Connettore 1 42"/>
          <p:cNvCxnSpPr>
            <a:cxnSpLocks/>
            <a:endCxn id="18" idx="7"/>
          </p:cNvCxnSpPr>
          <p:nvPr/>
        </p:nvCxnSpPr>
        <p:spPr>
          <a:xfrm flipH="1">
            <a:off x="2541934" y="4291378"/>
            <a:ext cx="4989456" cy="216154"/>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46" name="Connettore 1 45"/>
          <p:cNvCxnSpPr>
            <a:cxnSpLocks/>
            <a:endCxn id="8" idx="6"/>
          </p:cNvCxnSpPr>
          <p:nvPr/>
        </p:nvCxnSpPr>
        <p:spPr>
          <a:xfrm flipH="1" flipV="1">
            <a:off x="2341984" y="3526972"/>
            <a:ext cx="5189406" cy="764406"/>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3084" name="CasellaDiTesto 3083"/>
          <p:cNvSpPr txBox="1"/>
          <p:nvPr/>
        </p:nvSpPr>
        <p:spPr>
          <a:xfrm>
            <a:off x="7131656" y="3873222"/>
            <a:ext cx="2399071" cy="461665"/>
          </a:xfrm>
          <a:prstGeom prst="rect">
            <a:avLst/>
          </a:prstGeom>
          <a:noFill/>
        </p:spPr>
        <p:txBody>
          <a:bodyPr wrap="square" rtlCol="0">
            <a:spAutoFit/>
          </a:bodyPr>
          <a:lstStyle/>
          <a:p>
            <a:pPr algn="ctr"/>
            <a:r>
              <a:rPr lang="it-IT" sz="2400" dirty="0" err="1"/>
              <a:t>sensor</a:t>
            </a:r>
            <a:r>
              <a:rPr lang="it-IT" sz="2400" dirty="0"/>
              <a:t> mesh</a:t>
            </a:r>
          </a:p>
        </p:txBody>
      </p:sp>
      <p:sp>
        <p:nvSpPr>
          <p:cNvPr id="3085" name="CasellaDiTesto 3084"/>
          <p:cNvSpPr txBox="1"/>
          <p:nvPr/>
        </p:nvSpPr>
        <p:spPr>
          <a:xfrm>
            <a:off x="10237467" y="3772106"/>
            <a:ext cx="1799303" cy="830997"/>
          </a:xfrm>
          <a:prstGeom prst="rect">
            <a:avLst/>
          </a:prstGeom>
          <a:noFill/>
        </p:spPr>
        <p:txBody>
          <a:bodyPr wrap="square" rtlCol="0">
            <a:spAutoFit/>
          </a:bodyPr>
          <a:lstStyle/>
          <a:p>
            <a:pPr algn="ctr"/>
            <a:r>
              <a:rPr lang="it-IT" sz="2400" dirty="0"/>
              <a:t>Benefit </a:t>
            </a:r>
            <a:r>
              <a:rPr lang="it-IT" sz="2400" dirty="0" err="1"/>
              <a:t>assessment</a:t>
            </a:r>
            <a:endParaRPr lang="it-IT" sz="2400" dirty="0"/>
          </a:p>
        </p:txBody>
      </p:sp>
      <p:sp>
        <p:nvSpPr>
          <p:cNvPr id="3" name="Freccia a destra 2">
            <a:extLst>
              <a:ext uri="{FF2B5EF4-FFF2-40B4-BE49-F238E27FC236}">
                <a16:creationId xmlns:a16="http://schemas.microsoft.com/office/drawing/2014/main" xmlns="" id="{060181E4-235E-48A5-B2C8-BC7550B478C1}"/>
              </a:ext>
            </a:extLst>
          </p:cNvPr>
          <p:cNvSpPr/>
          <p:nvPr/>
        </p:nvSpPr>
        <p:spPr>
          <a:xfrm>
            <a:off x="9458960" y="4049222"/>
            <a:ext cx="650240" cy="242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3067293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5207" y="351682"/>
            <a:ext cx="10515600" cy="3355975"/>
          </a:xfrm>
        </p:spPr>
        <p:txBody>
          <a:bodyPr/>
          <a:lstStyle/>
          <a:p>
            <a:pPr marL="0" indent="0" algn="ctr">
              <a:buNone/>
            </a:pPr>
            <a:r>
              <a:rPr lang="it-IT" sz="3600" dirty="0"/>
              <a:t>Nature </a:t>
            </a:r>
            <a:r>
              <a:rPr lang="it-IT" sz="3600" dirty="0" err="1"/>
              <a:t>Based</a:t>
            </a:r>
            <a:r>
              <a:rPr lang="it-IT" sz="3600" dirty="0"/>
              <a:t> Solution (NBS) are </a:t>
            </a:r>
            <a:r>
              <a:rPr lang="it-IT" sz="3600" dirty="0" err="1"/>
              <a:t>win-win</a:t>
            </a:r>
            <a:endParaRPr lang="it-IT" sz="3600" dirty="0"/>
          </a:p>
          <a:p>
            <a:pPr marL="0" indent="0">
              <a:buNone/>
            </a:pPr>
            <a:endParaRPr lang="it-IT" dirty="0"/>
          </a:p>
          <a:p>
            <a:r>
              <a:rPr lang="it-IT" dirty="0"/>
              <a:t>Lower temperature (</a:t>
            </a:r>
            <a:r>
              <a:rPr lang="it-IT" dirty="0" err="1"/>
              <a:t>energy</a:t>
            </a:r>
            <a:r>
              <a:rPr lang="it-IT" dirty="0"/>
              <a:t> balance and evaporative cooling, </a:t>
            </a:r>
            <a:r>
              <a:rPr lang="it-IT" dirty="0" err="1"/>
              <a:t>shading</a:t>
            </a:r>
            <a:r>
              <a:rPr lang="it-IT" dirty="0"/>
              <a:t>)</a:t>
            </a:r>
          </a:p>
          <a:p>
            <a:r>
              <a:rPr lang="it-IT" dirty="0" err="1"/>
              <a:t>Improved</a:t>
            </a:r>
            <a:r>
              <a:rPr lang="it-IT" dirty="0"/>
              <a:t> air </a:t>
            </a:r>
            <a:r>
              <a:rPr lang="it-IT" dirty="0" err="1"/>
              <a:t>quality</a:t>
            </a:r>
            <a:r>
              <a:rPr lang="it-IT" dirty="0"/>
              <a:t> </a:t>
            </a:r>
            <a:r>
              <a:rPr lang="it-IT"/>
              <a:t>(pollutants </a:t>
            </a:r>
            <a:r>
              <a:rPr lang="it-IT" dirty="0" err="1"/>
              <a:t>absorption</a:t>
            </a:r>
            <a:r>
              <a:rPr lang="it-IT" dirty="0"/>
              <a:t>)</a:t>
            </a:r>
          </a:p>
          <a:p>
            <a:r>
              <a:rPr lang="it-IT"/>
              <a:t>Health &amp; wellness</a:t>
            </a:r>
            <a:endParaRPr lang="it-IT" dirty="0"/>
          </a:p>
          <a:p>
            <a:r>
              <a:rPr lang="it-IT" dirty="0" err="1"/>
              <a:t>Reduced</a:t>
            </a:r>
            <a:r>
              <a:rPr lang="it-IT" dirty="0"/>
              <a:t> carbon footprint</a:t>
            </a:r>
          </a:p>
        </p:txBody>
      </p:sp>
      <p:sp>
        <p:nvSpPr>
          <p:cNvPr id="4" name="Segnaposto contenuto 2">
            <a:extLst>
              <a:ext uri="{FF2B5EF4-FFF2-40B4-BE49-F238E27FC236}">
                <a16:creationId xmlns:a16="http://schemas.microsoft.com/office/drawing/2014/main" xmlns="" id="{EEDFFC40-9A39-4257-B47E-90FE8D2EA3FC}"/>
              </a:ext>
            </a:extLst>
          </p:cNvPr>
          <p:cNvSpPr txBox="1">
            <a:spLocks/>
          </p:cNvSpPr>
          <p:nvPr/>
        </p:nvSpPr>
        <p:spPr>
          <a:xfrm>
            <a:off x="426720" y="4155440"/>
            <a:ext cx="11379200" cy="212344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u="sng"/>
              <a:t>Adaptation</a:t>
            </a:r>
            <a:r>
              <a:rPr lang="it-IT"/>
              <a:t> still needed to co </a:t>
            </a:r>
            <a:r>
              <a:rPr lang="it-IT" dirty="0" err="1"/>
              <a:t>exist</a:t>
            </a:r>
            <a:r>
              <a:rPr lang="it-IT" dirty="0"/>
              <a:t> with </a:t>
            </a:r>
            <a:r>
              <a:rPr lang="it-IT" dirty="0" err="1"/>
              <a:t>climate</a:t>
            </a:r>
            <a:r>
              <a:rPr lang="it-IT" dirty="0"/>
              <a:t> change and enhanced </a:t>
            </a:r>
            <a:r>
              <a:rPr lang="it-IT" dirty="0" err="1"/>
              <a:t>heat</a:t>
            </a:r>
            <a:r>
              <a:rPr lang="it-IT" dirty="0"/>
              <a:t> </a:t>
            </a:r>
            <a:r>
              <a:rPr lang="it-IT"/>
              <a:t>in cities</a:t>
            </a:r>
            <a:endParaRPr lang="it-IT" dirty="0"/>
          </a:p>
          <a:p>
            <a:r>
              <a:rPr lang="it-IT" dirty="0"/>
              <a:t>Smart cities framework, </a:t>
            </a:r>
            <a:r>
              <a:rPr lang="it-IT" dirty="0" err="1"/>
              <a:t>intelligent</a:t>
            </a:r>
            <a:r>
              <a:rPr lang="it-IT" dirty="0"/>
              <a:t> ways to </a:t>
            </a:r>
            <a:r>
              <a:rPr lang="it-IT" dirty="0" err="1"/>
              <a:t>move</a:t>
            </a:r>
            <a:r>
              <a:rPr lang="it-IT" dirty="0"/>
              <a:t> (</a:t>
            </a:r>
            <a:r>
              <a:rPr lang="it-IT" dirty="0" err="1"/>
              <a:t>e.g</a:t>
            </a:r>
            <a:r>
              <a:rPr lang="it-IT" dirty="0"/>
              <a:t> </a:t>
            </a:r>
            <a:r>
              <a:rPr lang="it-IT" dirty="0" err="1"/>
              <a:t>routing</a:t>
            </a:r>
            <a:r>
              <a:rPr lang="it-IT" dirty="0"/>
              <a:t> </a:t>
            </a:r>
            <a:r>
              <a:rPr lang="it-IT" dirty="0" err="1"/>
              <a:t>trough</a:t>
            </a:r>
            <a:r>
              <a:rPr lang="it-IT" dirty="0"/>
              <a:t> the city; </a:t>
            </a:r>
            <a:r>
              <a:rPr lang="it-IT" dirty="0" err="1"/>
              <a:t>scheduling</a:t>
            </a:r>
            <a:r>
              <a:rPr lang="it-IT" dirty="0"/>
              <a:t> of </a:t>
            </a:r>
            <a:r>
              <a:rPr lang="it-IT" dirty="0" err="1"/>
              <a:t>activities</a:t>
            </a:r>
            <a:r>
              <a:rPr lang="it-IT" dirty="0"/>
              <a:t>) and to </a:t>
            </a:r>
            <a:r>
              <a:rPr lang="it-IT"/>
              <a:t>live spaces</a:t>
            </a:r>
            <a:endParaRPr lang="it-IT" dirty="0"/>
          </a:p>
        </p:txBody>
      </p:sp>
    </p:spTree>
    <p:extLst>
      <p:ext uri="{BB962C8B-B14F-4D97-AF65-F5344CB8AC3E}">
        <p14:creationId xmlns:p14="http://schemas.microsoft.com/office/powerpoint/2010/main" xmlns="" val="180498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stretch>
            <a:fillRect/>
          </a:stretch>
        </p:blipFill>
        <p:spPr>
          <a:xfrm>
            <a:off x="416680" y="706073"/>
            <a:ext cx="7853673" cy="3165185"/>
          </a:xfrm>
          <a:prstGeom prst="rect">
            <a:avLst/>
          </a:prstGeom>
        </p:spPr>
      </p:pic>
      <p:pic>
        <p:nvPicPr>
          <p:cNvPr id="13" name="Immagine 12"/>
          <p:cNvPicPr>
            <a:picLocks noChangeAspect="1"/>
          </p:cNvPicPr>
          <p:nvPr/>
        </p:nvPicPr>
        <p:blipFill>
          <a:blip r:embed="rId3" cstate="print"/>
          <a:stretch>
            <a:fillRect/>
          </a:stretch>
        </p:blipFill>
        <p:spPr>
          <a:xfrm>
            <a:off x="416680" y="3990969"/>
            <a:ext cx="5572671" cy="2867031"/>
          </a:xfrm>
          <a:prstGeom prst="rect">
            <a:avLst/>
          </a:prstGeom>
        </p:spPr>
      </p:pic>
      <p:pic>
        <p:nvPicPr>
          <p:cNvPr id="9" name="Immagine 8"/>
          <p:cNvPicPr>
            <a:picLocks noChangeAspect="1"/>
          </p:cNvPicPr>
          <p:nvPr/>
        </p:nvPicPr>
        <p:blipFill>
          <a:blip r:embed="rId4" cstate="print"/>
          <a:stretch>
            <a:fillRect/>
          </a:stretch>
        </p:blipFill>
        <p:spPr>
          <a:xfrm>
            <a:off x="4984494" y="1116753"/>
            <a:ext cx="6834783" cy="3012261"/>
          </a:xfrm>
          <a:prstGeom prst="rect">
            <a:avLst/>
          </a:prstGeom>
        </p:spPr>
      </p:pic>
      <p:sp>
        <p:nvSpPr>
          <p:cNvPr id="2" name="CasellaDiTesto 1"/>
          <p:cNvSpPr txBox="1"/>
          <p:nvPr/>
        </p:nvSpPr>
        <p:spPr>
          <a:xfrm>
            <a:off x="3685591" y="61442"/>
            <a:ext cx="4469364" cy="584775"/>
          </a:xfrm>
          <a:prstGeom prst="rect">
            <a:avLst/>
          </a:prstGeom>
          <a:noFill/>
        </p:spPr>
        <p:txBody>
          <a:bodyPr wrap="square" rtlCol="0">
            <a:spAutoFit/>
          </a:bodyPr>
          <a:lstStyle/>
          <a:p>
            <a:pPr algn="ctr"/>
            <a:r>
              <a:rPr lang="it-IT" sz="3200"/>
              <a:t>Global Carbon Budget</a:t>
            </a:r>
          </a:p>
        </p:txBody>
      </p:sp>
      <p:pic>
        <p:nvPicPr>
          <p:cNvPr id="3074" name="Picture 2" descr="Global Carbon Project (GCP)"/>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83792" y="5788069"/>
            <a:ext cx="6717671" cy="8649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2850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65976" y="322888"/>
            <a:ext cx="10515600" cy="4620895"/>
          </a:xfrm>
        </p:spPr>
        <p:txBody>
          <a:bodyPr/>
          <a:lstStyle/>
          <a:p>
            <a:pPr marL="0" indent="0">
              <a:buNone/>
            </a:pPr>
            <a:r>
              <a:rPr lang="it-IT" sz="3600" dirty="0"/>
              <a:t>Need to </a:t>
            </a:r>
            <a:r>
              <a:rPr lang="it-IT" sz="3600" dirty="0" err="1"/>
              <a:t>connect</a:t>
            </a:r>
            <a:r>
              <a:rPr lang="it-IT" sz="3600" dirty="0"/>
              <a:t> </a:t>
            </a:r>
            <a:r>
              <a:rPr lang="it-IT" sz="3600" dirty="0" err="1"/>
              <a:t>win-win</a:t>
            </a:r>
            <a:r>
              <a:rPr lang="it-IT" sz="3600" dirty="0"/>
              <a:t> </a:t>
            </a:r>
            <a:r>
              <a:rPr lang="it-IT" sz="3600" dirty="0" err="1"/>
              <a:t>strategies</a:t>
            </a:r>
            <a:r>
              <a:rPr lang="it-IT" sz="3600" dirty="0"/>
              <a:t> </a:t>
            </a:r>
            <a:r>
              <a:rPr lang="it-IT" sz="3600" dirty="0" err="1"/>
              <a:t>into</a:t>
            </a:r>
            <a:r>
              <a:rPr lang="it-IT" sz="3600" dirty="0"/>
              <a:t> frameworks</a:t>
            </a:r>
          </a:p>
          <a:p>
            <a:endParaRPr lang="it-IT" dirty="0"/>
          </a:p>
          <a:p>
            <a:r>
              <a:rPr lang="it-IT" dirty="0">
                <a:solidFill>
                  <a:srgbClr val="0070C0"/>
                </a:solidFill>
              </a:rPr>
              <a:t>Energy</a:t>
            </a:r>
          </a:p>
          <a:p>
            <a:r>
              <a:rPr lang="it-IT" dirty="0" err="1">
                <a:solidFill>
                  <a:srgbClr val="0070C0"/>
                </a:solidFill>
              </a:rPr>
              <a:t>Mobility</a:t>
            </a:r>
            <a:endParaRPr lang="it-IT" dirty="0">
              <a:solidFill>
                <a:srgbClr val="0070C0"/>
              </a:solidFill>
            </a:endParaRPr>
          </a:p>
          <a:p>
            <a:r>
              <a:rPr lang="it-IT" dirty="0" err="1">
                <a:solidFill>
                  <a:srgbClr val="0070C0"/>
                </a:solidFill>
              </a:rPr>
              <a:t>Greening</a:t>
            </a:r>
            <a:endParaRPr lang="it-IT" dirty="0">
              <a:solidFill>
                <a:srgbClr val="0070C0"/>
              </a:solidFill>
            </a:endParaRPr>
          </a:p>
          <a:p>
            <a:r>
              <a:rPr lang="it-IT" dirty="0" err="1">
                <a:solidFill>
                  <a:srgbClr val="0070C0"/>
                </a:solidFill>
              </a:rPr>
              <a:t>Materials</a:t>
            </a:r>
            <a:endParaRPr lang="it-IT" dirty="0">
              <a:solidFill>
                <a:srgbClr val="0070C0"/>
              </a:solidFill>
            </a:endParaRPr>
          </a:p>
          <a:p>
            <a:r>
              <a:rPr lang="it-IT" dirty="0">
                <a:solidFill>
                  <a:srgbClr val="0070C0"/>
                </a:solidFill>
              </a:rPr>
              <a:t>Waste</a:t>
            </a:r>
          </a:p>
          <a:p>
            <a:r>
              <a:rPr lang="it-IT" dirty="0" err="1">
                <a:solidFill>
                  <a:srgbClr val="0070C0"/>
                </a:solidFill>
              </a:rPr>
              <a:t>Agriculture</a:t>
            </a:r>
            <a:endParaRPr lang="it-IT" dirty="0">
              <a:solidFill>
                <a:srgbClr val="0070C0"/>
              </a:solidFill>
            </a:endParaRPr>
          </a:p>
          <a:p>
            <a:endParaRPr lang="it-IT" dirty="0"/>
          </a:p>
        </p:txBody>
      </p:sp>
      <p:pic>
        <p:nvPicPr>
          <p:cNvPr id="4" name="Picture 2" descr="Risultati immagini per bioeconomy hub cities">
            <a:extLst>
              <a:ext uri="{FF2B5EF4-FFF2-40B4-BE49-F238E27FC236}">
                <a16:creationId xmlns:a16="http://schemas.microsoft.com/office/drawing/2014/main" xmlns="" id="{D553956E-59C6-49F5-B71D-2CEBB7C6367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28160" y="1786226"/>
            <a:ext cx="7376005" cy="466029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a:extLst>
              <a:ext uri="{FF2B5EF4-FFF2-40B4-BE49-F238E27FC236}">
                <a16:creationId xmlns:a16="http://schemas.microsoft.com/office/drawing/2014/main" xmlns="" id="{7228314B-F536-47D1-B412-D5E4CB1C867A}"/>
              </a:ext>
            </a:extLst>
          </p:cNvPr>
          <p:cNvSpPr/>
          <p:nvPr/>
        </p:nvSpPr>
        <p:spPr>
          <a:xfrm>
            <a:off x="4206162" y="1293486"/>
            <a:ext cx="7620000" cy="584775"/>
          </a:xfrm>
          <a:prstGeom prst="rect">
            <a:avLst/>
          </a:prstGeom>
        </p:spPr>
        <p:txBody>
          <a:bodyPr wrap="square">
            <a:spAutoFit/>
          </a:bodyPr>
          <a:lstStyle/>
          <a:p>
            <a:r>
              <a:rPr lang="it-IT" sz="3200" dirty="0"/>
              <a:t>Cities to </a:t>
            </a:r>
            <a:r>
              <a:rPr lang="it-IT" sz="3200" dirty="0" err="1"/>
              <a:t>become</a:t>
            </a:r>
            <a:r>
              <a:rPr lang="it-IT" sz="3200" dirty="0"/>
              <a:t> </a:t>
            </a:r>
            <a:r>
              <a:rPr lang="it-IT" sz="3200" dirty="0" err="1"/>
              <a:t>circular</a:t>
            </a:r>
            <a:r>
              <a:rPr lang="it-IT" sz="3200" dirty="0"/>
              <a:t> </a:t>
            </a:r>
            <a:r>
              <a:rPr lang="it-IT" sz="3200" dirty="0" err="1"/>
              <a:t>Bioeconomy</a:t>
            </a:r>
            <a:r>
              <a:rPr lang="it-IT" sz="3200" dirty="0"/>
              <a:t> </a:t>
            </a:r>
            <a:r>
              <a:rPr lang="it-IT" sz="3200" dirty="0" err="1"/>
              <a:t>hubs</a:t>
            </a:r>
            <a:r>
              <a:rPr lang="it-IT" sz="3200" dirty="0"/>
              <a:t>…</a:t>
            </a:r>
          </a:p>
        </p:txBody>
      </p:sp>
      <p:sp>
        <p:nvSpPr>
          <p:cNvPr id="6" name="Rettangolo 5">
            <a:extLst>
              <a:ext uri="{FF2B5EF4-FFF2-40B4-BE49-F238E27FC236}">
                <a16:creationId xmlns:a16="http://schemas.microsoft.com/office/drawing/2014/main" xmlns="" id="{87D7AB69-C591-4E10-8B87-1CAF8A77E3C2}"/>
              </a:ext>
            </a:extLst>
          </p:cNvPr>
          <p:cNvSpPr/>
          <p:nvPr/>
        </p:nvSpPr>
        <p:spPr>
          <a:xfrm>
            <a:off x="519049" y="4943783"/>
            <a:ext cx="3235722" cy="954107"/>
          </a:xfrm>
          <a:prstGeom prst="rect">
            <a:avLst/>
          </a:prstGeom>
        </p:spPr>
        <p:txBody>
          <a:bodyPr wrap="square">
            <a:spAutoFit/>
          </a:bodyPr>
          <a:lstStyle/>
          <a:p>
            <a:r>
              <a:rPr lang="it-IT" sz="2800" dirty="0"/>
              <a:t>…</a:t>
            </a:r>
            <a:r>
              <a:rPr lang="it-IT" sz="2800" dirty="0" err="1"/>
              <a:t>dramatic</a:t>
            </a:r>
            <a:r>
              <a:rPr lang="it-IT" sz="2800" dirty="0"/>
              <a:t> </a:t>
            </a:r>
            <a:r>
              <a:rPr lang="it-IT" sz="2800" dirty="0" err="1"/>
              <a:t>space</a:t>
            </a:r>
            <a:r>
              <a:rPr lang="it-IT" sz="2800" dirty="0"/>
              <a:t> for </a:t>
            </a:r>
            <a:r>
              <a:rPr lang="it-IT" sz="2800" dirty="0" err="1"/>
              <a:t>improvements</a:t>
            </a:r>
            <a:endParaRPr lang="it-IT" sz="2800" dirty="0"/>
          </a:p>
        </p:txBody>
      </p:sp>
    </p:spTree>
    <p:extLst>
      <p:ext uri="{BB962C8B-B14F-4D97-AF65-F5344CB8AC3E}">
        <p14:creationId xmlns:p14="http://schemas.microsoft.com/office/powerpoint/2010/main" xmlns="" val="3733424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globalcarbonproject.org/global/images/carbonbudget/Infographic_Emissions2017.jpg">
            <a:extLst>
              <a:ext uri="{FF2B5EF4-FFF2-40B4-BE49-F238E27FC236}">
                <a16:creationId xmlns:a16="http://schemas.microsoft.com/office/drawing/2014/main" xmlns="" id="{2614888D-8E8A-4E78-9308-30E8A90347AF}"/>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9641" r="54218" b="7966"/>
          <a:stretch/>
        </p:blipFill>
        <p:spPr bwMode="auto">
          <a:xfrm>
            <a:off x="1506507" y="1074709"/>
            <a:ext cx="9474162" cy="362869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Global Carbon Project (GC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83792" y="5788069"/>
            <a:ext cx="6717671" cy="8649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2784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
          <p:cNvPicPr>
            <a:picLocks noChangeAspect="1" noChangeArrowheads="1"/>
          </p:cNvPicPr>
          <p:nvPr/>
        </p:nvPicPr>
        <p:blipFill>
          <a:blip r:embed="rId3" cstate="print"/>
          <a:srcRect l="688" t="1852"/>
          <a:stretch>
            <a:fillRect/>
          </a:stretch>
        </p:blipFill>
        <p:spPr bwMode="auto">
          <a:xfrm>
            <a:off x="2135189" y="2060576"/>
            <a:ext cx="2060575" cy="841375"/>
          </a:xfrm>
          <a:prstGeom prst="rect">
            <a:avLst/>
          </a:prstGeom>
          <a:solidFill>
            <a:srgbClr val="FFFFFF"/>
          </a:solidFill>
          <a:ln w="9525">
            <a:noFill/>
            <a:miter lim="800000"/>
            <a:headEnd/>
            <a:tailEnd/>
          </a:ln>
        </p:spPr>
      </p:pic>
      <p:sp>
        <p:nvSpPr>
          <p:cNvPr id="14" name="Rettangolo 13"/>
          <p:cNvSpPr/>
          <p:nvPr/>
        </p:nvSpPr>
        <p:spPr>
          <a:xfrm>
            <a:off x="1595439" y="476251"/>
            <a:ext cx="9037637" cy="692497"/>
          </a:xfrm>
          <a:prstGeom prst="rect">
            <a:avLst/>
          </a:prstGeom>
        </p:spPr>
        <p:txBody>
          <a:bodyPr>
            <a:spAutoFit/>
          </a:bodyPr>
          <a:lstStyle/>
          <a:p>
            <a:pPr algn="ctr" defTabSz="3167063">
              <a:lnSpc>
                <a:spcPct val="150000"/>
              </a:lnSpc>
              <a:defRPr/>
            </a:pPr>
            <a:r>
              <a:rPr lang="en-US" sz="2600"/>
              <a:t>CO</a:t>
            </a:r>
            <a:r>
              <a:rPr lang="en-US" sz="2600" baseline="-25000"/>
              <a:t>2</a:t>
            </a:r>
            <a:r>
              <a:rPr lang="en-US" sz="2600"/>
              <a:t>, CH</a:t>
            </a:r>
            <a:r>
              <a:rPr lang="en-US" sz="2600" baseline="-25000"/>
              <a:t>4</a:t>
            </a:r>
            <a:r>
              <a:rPr lang="en-US" sz="2600"/>
              <a:t> and particles flux measurements in Firenze, Italy</a:t>
            </a:r>
            <a:endParaRPr lang="it-IT" sz="2600" b="1">
              <a:solidFill>
                <a:srgbClr val="002060"/>
              </a:solidFill>
              <a:effectLst>
                <a:outerShdw blurRad="38100" dist="38100" dir="2700000" algn="tl">
                  <a:srgbClr val="C0C0C0"/>
                </a:outerShdw>
              </a:effectLst>
            </a:endParaRPr>
          </a:p>
        </p:txBody>
      </p:sp>
      <p:sp>
        <p:nvSpPr>
          <p:cNvPr id="2052" name="Rettangolo 8"/>
          <p:cNvSpPr>
            <a:spLocks noChangeArrowheads="1"/>
          </p:cNvSpPr>
          <p:nvPr/>
        </p:nvSpPr>
        <p:spPr bwMode="auto">
          <a:xfrm>
            <a:off x="1558926" y="6524626"/>
            <a:ext cx="7345363" cy="307975"/>
          </a:xfrm>
          <a:prstGeom prst="rect">
            <a:avLst/>
          </a:prstGeom>
          <a:noFill/>
          <a:ln w="9525">
            <a:noFill/>
            <a:miter lim="800000"/>
            <a:headEnd/>
            <a:tailEnd/>
          </a:ln>
        </p:spPr>
        <p:txBody>
          <a:bodyPr>
            <a:spAutoFit/>
          </a:bodyPr>
          <a:lstStyle/>
          <a:p>
            <a:r>
              <a:rPr lang="en-US" sz="1400" b="1"/>
              <a:t>EGU 2013, </a:t>
            </a:r>
            <a:r>
              <a:rPr lang="en-US" sz="1400"/>
              <a:t>Session ERE 5.1: Measurement of Greenhouse Gases at the Urban Scale</a:t>
            </a:r>
            <a:endParaRPr lang="it-IT" sz="1400"/>
          </a:p>
        </p:txBody>
      </p:sp>
      <p:sp>
        <p:nvSpPr>
          <p:cNvPr id="2053" name="CasellaDiTesto 5"/>
          <p:cNvSpPr txBox="1">
            <a:spLocks noChangeArrowheads="1"/>
          </p:cNvSpPr>
          <p:nvPr/>
        </p:nvSpPr>
        <p:spPr bwMode="auto">
          <a:xfrm>
            <a:off x="2782889" y="1268414"/>
            <a:ext cx="7273925" cy="369887"/>
          </a:xfrm>
          <a:prstGeom prst="rect">
            <a:avLst/>
          </a:prstGeom>
          <a:noFill/>
          <a:ln w="9525">
            <a:noFill/>
            <a:miter lim="800000"/>
            <a:headEnd/>
            <a:tailEnd/>
          </a:ln>
        </p:spPr>
        <p:txBody>
          <a:bodyPr>
            <a:spAutoFit/>
          </a:bodyPr>
          <a:lstStyle/>
          <a:p>
            <a:r>
              <a:rPr lang="it-IT" i="1"/>
              <a:t>B. </a:t>
            </a:r>
            <a:r>
              <a:rPr lang="it-IT" i="1" err="1"/>
              <a:t>Gioli</a:t>
            </a:r>
            <a:r>
              <a:rPr lang="it-IT" i="1" baseline="30000"/>
              <a:t>(1)</a:t>
            </a:r>
            <a:r>
              <a:rPr lang="it-IT" i="1"/>
              <a:t>, P. Toscano</a:t>
            </a:r>
            <a:r>
              <a:rPr lang="it-IT" i="1" baseline="30000"/>
              <a:t>(1)</a:t>
            </a:r>
            <a:r>
              <a:rPr lang="it-IT" i="1"/>
              <a:t>, A. Zaldei</a:t>
            </a:r>
            <a:r>
              <a:rPr lang="it-IT" i="1" baseline="30000"/>
              <a:t>(1)</a:t>
            </a:r>
            <a:r>
              <a:rPr lang="it-IT" i="1"/>
              <a:t>, G. Fratini</a:t>
            </a:r>
            <a:r>
              <a:rPr lang="it-IT" i="1" baseline="30000"/>
              <a:t>(2)</a:t>
            </a:r>
            <a:r>
              <a:rPr lang="it-IT" i="1"/>
              <a:t> and F. Miglietta</a:t>
            </a:r>
            <a:r>
              <a:rPr lang="it-IT" i="1" baseline="30000"/>
              <a:t>(1)</a:t>
            </a:r>
            <a:endParaRPr lang="it-IT" i="1"/>
          </a:p>
        </p:txBody>
      </p:sp>
      <p:pic>
        <p:nvPicPr>
          <p:cNvPr id="2054" name="Picture 7" descr="LI-COR logo"/>
          <p:cNvPicPr>
            <a:picLocks noChangeAspect="1" noChangeArrowheads="1"/>
          </p:cNvPicPr>
          <p:nvPr/>
        </p:nvPicPr>
        <p:blipFill>
          <a:blip r:embed="rId4" cstate="print"/>
          <a:srcRect/>
          <a:stretch>
            <a:fillRect/>
          </a:stretch>
        </p:blipFill>
        <p:spPr bwMode="auto">
          <a:xfrm>
            <a:off x="2135189" y="3312202"/>
            <a:ext cx="1440532" cy="277136"/>
          </a:xfrm>
          <a:prstGeom prst="rect">
            <a:avLst/>
          </a:prstGeom>
          <a:noFill/>
          <a:ln w="9525">
            <a:noFill/>
            <a:miter lim="800000"/>
            <a:headEnd/>
            <a:tailEnd/>
          </a:ln>
        </p:spPr>
      </p:pic>
      <p:sp>
        <p:nvSpPr>
          <p:cNvPr id="2055" name="Rettangolo 7"/>
          <p:cNvSpPr>
            <a:spLocks noChangeArrowheads="1"/>
          </p:cNvSpPr>
          <p:nvPr/>
        </p:nvSpPr>
        <p:spPr bwMode="auto">
          <a:xfrm>
            <a:off x="1774826" y="2852738"/>
            <a:ext cx="2716513" cy="369332"/>
          </a:xfrm>
          <a:prstGeom prst="rect">
            <a:avLst/>
          </a:prstGeom>
          <a:noFill/>
          <a:ln w="9525">
            <a:noFill/>
            <a:miter lim="800000"/>
            <a:headEnd/>
            <a:tailEnd/>
          </a:ln>
        </p:spPr>
        <p:txBody>
          <a:bodyPr wrap="none">
            <a:spAutoFit/>
          </a:bodyPr>
          <a:lstStyle/>
          <a:p>
            <a:r>
              <a:rPr lang="it-IT" i="1" baseline="30000"/>
              <a:t>(1) CNR, Institite of Biometeorology, Italy</a:t>
            </a:r>
            <a:endParaRPr lang="it-IT"/>
          </a:p>
        </p:txBody>
      </p:sp>
      <p:sp>
        <p:nvSpPr>
          <p:cNvPr id="2056" name="Rettangolo 8"/>
          <p:cNvSpPr>
            <a:spLocks noChangeArrowheads="1"/>
          </p:cNvSpPr>
          <p:nvPr/>
        </p:nvSpPr>
        <p:spPr bwMode="auto">
          <a:xfrm>
            <a:off x="1801517" y="3600312"/>
            <a:ext cx="2068002" cy="369332"/>
          </a:xfrm>
          <a:prstGeom prst="rect">
            <a:avLst/>
          </a:prstGeom>
          <a:noFill/>
          <a:ln w="9525">
            <a:noFill/>
            <a:miter lim="800000"/>
            <a:headEnd/>
            <a:tailEnd/>
          </a:ln>
        </p:spPr>
        <p:txBody>
          <a:bodyPr wrap="none">
            <a:spAutoFit/>
          </a:bodyPr>
          <a:lstStyle/>
          <a:p>
            <a:r>
              <a:rPr lang="it-IT" i="1" baseline="30000"/>
              <a:t>(2) Licor Biosciences, Germany</a:t>
            </a:r>
            <a:endParaRPr lang="it-IT"/>
          </a:p>
        </p:txBody>
      </p:sp>
      <p:pic>
        <p:nvPicPr>
          <p:cNvPr id="2057" name="Picture 8" descr="D:\FOTO\XIMENIANO\CIMG1762.JPG"/>
          <p:cNvPicPr>
            <a:picLocks noChangeAspect="1" noChangeArrowheads="1"/>
          </p:cNvPicPr>
          <p:nvPr/>
        </p:nvPicPr>
        <p:blipFill>
          <a:blip r:embed="rId5" cstate="print"/>
          <a:srcRect t="3545" b="30013"/>
          <a:stretch>
            <a:fillRect/>
          </a:stretch>
        </p:blipFill>
        <p:spPr bwMode="auto">
          <a:xfrm>
            <a:off x="5087938" y="1824039"/>
            <a:ext cx="5199062" cy="4606925"/>
          </a:xfrm>
          <a:prstGeom prst="rect">
            <a:avLst/>
          </a:prstGeom>
          <a:noFill/>
          <a:ln w="9525">
            <a:noFill/>
            <a:miter lim="800000"/>
            <a:headEnd/>
            <a:tailEnd/>
          </a:ln>
        </p:spPr>
      </p:pic>
    </p:spTree>
    <p:extLst>
      <p:ext uri="{BB962C8B-B14F-4D97-AF65-F5344CB8AC3E}">
        <p14:creationId xmlns:p14="http://schemas.microsoft.com/office/powerpoint/2010/main" xmlns="" val="3292501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l="14810" t="9233" r="13576" b="3862"/>
          <a:stretch>
            <a:fillRect/>
          </a:stretch>
        </p:blipFill>
        <p:spPr bwMode="auto">
          <a:xfrm>
            <a:off x="1919288" y="188913"/>
            <a:ext cx="8280400" cy="628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41335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831</TotalTime>
  <Words>2015</Words>
  <Application>Microsoft Office PowerPoint</Application>
  <PresentationFormat>Personalizzato</PresentationFormat>
  <Paragraphs>390</Paragraphs>
  <Slides>60</Slides>
  <Notes>4</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60</vt:i4>
      </vt:variant>
    </vt:vector>
  </HeadingPairs>
  <TitlesOfParts>
    <vt:vector size="62" baseType="lpstr">
      <vt:lpstr>Tema di Office</vt:lpstr>
      <vt:lpstr>Fotografia Photo Editor</vt:lpstr>
      <vt:lpstr>Urban Climate</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Results: long-term CO2 fluxes</vt:lpstr>
      <vt:lpstr>Winter-spring transition [CO2 &amp; CH4 fluxes]</vt:lpstr>
      <vt:lpstr>Diapositiva 21</vt:lpstr>
      <vt:lpstr>Diapositiva 22</vt:lpstr>
      <vt:lpstr>Diapositiva 23</vt:lpstr>
      <vt:lpstr>Diapositiva 24</vt:lpstr>
      <vt:lpstr>Diapositiva 25</vt:lpstr>
      <vt:lpstr>Diapositiva 26</vt:lpstr>
      <vt:lpstr>Part 2 Atmosphere Biosphere interaction modelling</vt:lpstr>
      <vt:lpstr>Diapositiva 28</vt:lpstr>
      <vt:lpstr>Diapositiva 29</vt:lpstr>
      <vt:lpstr>Diapositiva 30</vt:lpstr>
      <vt:lpstr>Diapositiva 31</vt:lpstr>
      <vt:lpstr>Diapositiva 32</vt:lpstr>
      <vt:lpstr>Diapositiva 33</vt:lpstr>
      <vt:lpstr>Diapositiva 34</vt:lpstr>
      <vt:lpstr>Diapositiva 35</vt:lpstr>
      <vt:lpstr>Part 3 Urban Heat Island (UHI)</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Beniamino Gioli</dc:creator>
  <cp:lastModifiedBy>Stefania Venturi</cp:lastModifiedBy>
  <cp:revision>16</cp:revision>
  <dcterms:created xsi:type="dcterms:W3CDTF">2019-10-27T09:10:16Z</dcterms:created>
  <dcterms:modified xsi:type="dcterms:W3CDTF">2019-11-06T15:25:37Z</dcterms:modified>
</cp:coreProperties>
</file>