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832" r:id="rId2"/>
    <p:sldId id="833" r:id="rId3"/>
    <p:sldId id="834" r:id="rId4"/>
    <p:sldId id="844" r:id="rId5"/>
    <p:sldId id="845" r:id="rId6"/>
    <p:sldId id="868" r:id="rId7"/>
    <p:sldId id="869" r:id="rId8"/>
    <p:sldId id="871" r:id="rId9"/>
    <p:sldId id="872" r:id="rId10"/>
    <p:sldId id="873" r:id="rId11"/>
    <p:sldId id="874" r:id="rId12"/>
    <p:sldId id="875" r:id="rId13"/>
    <p:sldId id="945" r:id="rId14"/>
    <p:sldId id="946" r:id="rId15"/>
    <p:sldId id="947" r:id="rId16"/>
    <p:sldId id="948" r:id="rId17"/>
    <p:sldId id="870" r:id="rId18"/>
    <p:sldId id="876" r:id="rId19"/>
    <p:sldId id="877" r:id="rId20"/>
    <p:sldId id="878" r:id="rId21"/>
    <p:sldId id="879" r:id="rId22"/>
    <p:sldId id="880" r:id="rId23"/>
    <p:sldId id="881" r:id="rId24"/>
    <p:sldId id="882" r:id="rId25"/>
    <p:sldId id="883" r:id="rId26"/>
    <p:sldId id="884" r:id="rId27"/>
    <p:sldId id="885" r:id="rId28"/>
    <p:sldId id="886" r:id="rId29"/>
    <p:sldId id="887" r:id="rId30"/>
    <p:sldId id="888" r:id="rId31"/>
    <p:sldId id="889" r:id="rId32"/>
    <p:sldId id="890" r:id="rId33"/>
    <p:sldId id="891" r:id="rId34"/>
    <p:sldId id="898" r:id="rId35"/>
    <p:sldId id="899" r:id="rId36"/>
    <p:sldId id="900" r:id="rId37"/>
    <p:sldId id="901" r:id="rId38"/>
    <p:sldId id="902" r:id="rId39"/>
    <p:sldId id="903" r:id="rId40"/>
    <p:sldId id="922" r:id="rId41"/>
    <p:sldId id="923" r:id="rId42"/>
    <p:sldId id="924" r:id="rId43"/>
    <p:sldId id="925" r:id="rId44"/>
    <p:sldId id="926" r:id="rId45"/>
    <p:sldId id="927" r:id="rId46"/>
    <p:sldId id="928" r:id="rId47"/>
    <p:sldId id="929" r:id="rId48"/>
    <p:sldId id="930" r:id="rId49"/>
    <p:sldId id="931" r:id="rId50"/>
    <p:sldId id="932" r:id="rId51"/>
    <p:sldId id="933" r:id="rId52"/>
    <p:sldId id="934" r:id="rId53"/>
    <p:sldId id="935" r:id="rId54"/>
    <p:sldId id="936" r:id="rId55"/>
    <p:sldId id="937" r:id="rId56"/>
    <p:sldId id="938" r:id="rId57"/>
    <p:sldId id="939" r:id="rId58"/>
    <p:sldId id="940" r:id="rId59"/>
    <p:sldId id="941" r:id="rId60"/>
    <p:sldId id="942" r:id="rId61"/>
    <p:sldId id="943" r:id="rId62"/>
    <p:sldId id="944" r:id="rId6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47" autoAdjust="0"/>
  </p:normalViewPr>
  <p:slideViewPr>
    <p:cSldViewPr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8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D11DF54-40BB-4DD1-9A50-A42A8E171DB3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13DB6FF-E3AB-4024-8614-FD0EB60015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629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55B97-37D1-460C-8748-0EE59BFD675A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1572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220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397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647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2316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328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151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1191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2897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41155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41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0120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6272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6797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43903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76742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19398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9393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6822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4603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2381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00E59B-555C-444E-81CE-E4D10C6A5D5C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88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4905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E78179-0A5F-4EBA-9ED2-495A7C7CD84B}" type="slidenum">
              <a:rPr lang="en-US" smtClean="0">
                <a:cs typeface="Arial" charset="0"/>
              </a:rPr>
              <a:pPr>
                <a:defRPr/>
              </a:pPr>
              <a:t>42</a:t>
            </a:fld>
            <a:endParaRPr lang="en-US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4200491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6B44D6-F3CF-48F1-B0F3-F51665246604}" type="slidenum">
              <a:rPr lang="fi-FI"/>
              <a:pPr>
                <a:defRPr/>
              </a:pPr>
              <a:t>43</a:t>
            </a:fld>
            <a:endParaRPr lang="fi-FI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2067288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BC9D01-2866-4743-89E5-90F5730F3564}" type="slidenum">
              <a:rPr lang="it-IT" smtClean="0"/>
              <a:pPr>
                <a:defRPr/>
              </a:pPr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0969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2B8F8E-AB83-493A-AD8D-3AE5D063549E}" type="slidenum">
              <a:rPr lang="it-IT" smtClean="0"/>
              <a:pPr>
                <a:defRPr/>
              </a:pPr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683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24AC8D-A70E-4DB5-9392-25E946B2C6D6}" type="slidenum">
              <a:rPr lang="it-IT" smtClean="0"/>
              <a:pPr>
                <a:defRPr/>
              </a:pPr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12031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D08420-A573-4B08-8BA2-0E71996CB040}" type="slidenum">
              <a:rPr lang="it-IT" smtClean="0"/>
              <a:pPr>
                <a:defRPr/>
              </a:pPr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11816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79157C-8B96-43F2-9519-9D3011EDDD36}" type="slidenum">
              <a:rPr lang="it-IT" smtClean="0"/>
              <a:pPr>
                <a:defRPr/>
              </a:pPr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3114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72DD05-C548-4D2F-AC97-8C31F816CDAE}" type="slidenum">
              <a:rPr lang="it-IT" smtClean="0"/>
              <a:pPr>
                <a:defRPr/>
              </a:pPr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34284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FA038D-1E72-4745-BCF0-CBDB43A37BBB}" type="slidenum">
              <a:rPr lang="it-IT" smtClean="0"/>
              <a:pPr>
                <a:defRPr/>
              </a:pPr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289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DF96A1-9F79-4334-905E-755CE5DE671F}" type="slidenum">
              <a:rPr lang="it-IT" smtClean="0"/>
              <a:pPr>
                <a:defRPr/>
              </a:pPr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103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2568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B90E36-F521-45CD-986E-0DB0BA712D2A}" type="slidenum">
              <a:rPr lang="it-IT" smtClean="0"/>
              <a:pPr>
                <a:defRPr/>
              </a:pPr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15738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C4AE7A-F7FE-4D22-9E57-11418E31E5CD}" type="slidenum">
              <a:rPr lang="it-IT" smtClean="0"/>
              <a:pPr>
                <a:defRPr/>
              </a:pPr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1317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F4A91-5A23-4CF3-B1A9-A1C3978B08D7}" type="slidenum">
              <a:rPr lang="it-IT" smtClean="0"/>
              <a:pPr>
                <a:defRPr/>
              </a:pPr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4542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3320E5-97F0-4540-8ECF-61E8E7F7C781}" type="slidenum">
              <a:rPr lang="en-US" smtClean="0">
                <a:cs typeface="Arial" charset="0"/>
              </a:rPr>
              <a:pPr>
                <a:defRPr/>
              </a:pPr>
              <a:t>56</a:t>
            </a:fld>
            <a:endParaRPr lang="en-US" smtClean="0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7758370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132DE9-E72B-4193-9FD5-026FF3CF5233}" type="slidenum">
              <a:rPr lang="en-US" smtClean="0">
                <a:cs typeface="Arial" charset="0"/>
              </a:rPr>
              <a:pPr>
                <a:defRPr/>
              </a:pPr>
              <a:t>57</a:t>
            </a:fld>
            <a:endParaRPr lang="en-US" smtClean="0">
              <a:cs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46254808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F7E2F-3D87-40C8-AA98-E9543290B13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6098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8112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816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296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301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777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03E2C-FABD-4482-A6E1-568BE2183F1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584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37542-8351-4688-9231-AE0E921DE0A9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C2CB2-E6DD-4F66-8757-CCECEDD534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D912F-39EB-4A8F-ABD8-4A20A4352A20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22725-20B9-4072-B4EB-491840C6A7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8E8CC-49E8-48FF-A67D-40267E62F7EC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AAF76-25F7-40FD-921E-82FC8177A3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828F6-1A3F-4A81-BC61-7932EC602B47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61FCB-878D-434F-8CD1-E6DB186CB2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040FF-CF5B-443F-B870-3AA9B9DB41D9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0186C-B063-4F23-8E56-401C2A002E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62B92-8A27-4F3C-97DF-11F35C11E1CD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7C244-4EB8-4A4B-B5AB-0F92190B83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089DB-3663-419E-AC8E-E60F1E9F8042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AA47D-3FF0-4D3A-A683-682C1DC4AC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E5224-17BB-4417-8C33-DC42CEEBFE86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02AD0-D551-46D7-918A-1D87A84DAA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0AD65-579A-4A05-80EC-0FA752FECE9C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C43E3-5672-4017-BF02-D6FA401195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A1496-1115-4362-A67D-54C2250FD2B6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C93F3-DE07-4287-9C70-81885E6BAA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E939E-CC82-49BB-87E6-886F467241DB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D12AF-C66C-45E2-927E-69A5E96EE0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355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C30814-5FA6-4DB9-A645-0FC1334A9CC0}" type="datetimeFigureOut">
              <a:rPr lang="it-IT"/>
              <a:pPr>
                <a:defRPr/>
              </a:pPr>
              <a:t>10/10/2019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EF24EE-7281-4C55-8BD4-C73EC95356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0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4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27203"/>
          </a:xfrm>
        </p:spPr>
        <p:txBody>
          <a:bodyPr>
            <a:normAutofit/>
          </a:bodyPr>
          <a:lstStyle/>
          <a:p>
            <a:r>
              <a:rPr lang="it-IT" dirty="0" err="1" smtClean="0"/>
              <a:t>Lecture</a:t>
            </a:r>
            <a:r>
              <a:rPr lang="it-IT" dirty="0" smtClean="0"/>
              <a:t> 7</a:t>
            </a:r>
            <a:br>
              <a:rPr lang="it-IT" dirty="0" smtClean="0"/>
            </a:br>
            <a:r>
              <a:rPr lang="it-IT" b="1" dirty="0" smtClean="0"/>
              <a:t>International </a:t>
            </a:r>
            <a:r>
              <a:rPr lang="it-IT" b="1" dirty="0" err="1" smtClean="0"/>
              <a:t>trade</a:t>
            </a:r>
            <a:r>
              <a:rPr lang="it-IT" b="1" dirty="0" smtClean="0"/>
              <a:t>, The </a:t>
            </a:r>
            <a:r>
              <a:rPr lang="it-IT" b="1" dirty="0" err="1" smtClean="0"/>
              <a:t>models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Giorgia </a:t>
            </a:r>
            <a:r>
              <a:rPr lang="it-IT" dirty="0" err="1" smtClean="0"/>
              <a:t>Giovannetti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7422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Intuition: international trade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 this closed-economy framework, imagine that firms can export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But </a:t>
            </a:r>
            <a:r>
              <a:rPr lang="en-US" b="1" dirty="0" smtClean="0">
                <a:solidFill>
                  <a:srgbClr val="FF0000"/>
                </a:solidFill>
              </a:rPr>
              <a:t>exporting is costly</a:t>
            </a:r>
            <a:r>
              <a:rPr lang="en-US" dirty="0" smtClean="0">
                <a:solidFill>
                  <a:srgbClr val="FF0000"/>
                </a:solidFill>
              </a:rPr>
              <a:t> and implies a </a:t>
            </a:r>
            <a:r>
              <a:rPr lang="en-US" i="1" dirty="0" smtClean="0">
                <a:solidFill>
                  <a:srgbClr val="FF0000"/>
                </a:solidFill>
              </a:rPr>
              <a:t>fix cost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Who will export?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Trade-off:</a:t>
            </a: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(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export + fix cost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vs. (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no-export + no cost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05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Intuition: exporters are better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rgbClr val="FF0000"/>
                </a:solidFill>
              </a:rPr>
              <a:t>If the firm expects </a:t>
            </a:r>
            <a:r>
              <a:rPr lang="en-US" b="1" i="1" dirty="0" smtClean="0">
                <a:solidFill>
                  <a:srgbClr val="FF0000"/>
                </a:solidFill>
              </a:rPr>
              <a:t>high export</a:t>
            </a:r>
            <a:r>
              <a:rPr lang="en-US" b="1" dirty="0" smtClean="0">
                <a:solidFill>
                  <a:srgbClr val="FF0000"/>
                </a:solidFill>
              </a:rPr>
              <a:t> volumes, than it is convenient to </a:t>
            </a:r>
            <a:r>
              <a:rPr lang="en-US" b="1" u="sng" dirty="0" smtClean="0">
                <a:solidFill>
                  <a:srgbClr val="FF0000"/>
                </a:solidFill>
              </a:rPr>
              <a:t>pay the fix export cost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rgbClr val="FF0000"/>
                </a:solidFill>
              </a:rPr>
              <a:t>If the firms expects </a:t>
            </a:r>
            <a:r>
              <a:rPr lang="en-US" b="1" i="1" dirty="0" smtClean="0">
                <a:solidFill>
                  <a:srgbClr val="FF0000"/>
                </a:solidFill>
              </a:rPr>
              <a:t>low exports</a:t>
            </a:r>
            <a:r>
              <a:rPr lang="en-US" b="1" dirty="0" smtClean="0">
                <a:solidFill>
                  <a:srgbClr val="FF0000"/>
                </a:solidFill>
              </a:rPr>
              <a:t> volumes, than it is </a:t>
            </a:r>
            <a:r>
              <a:rPr lang="en-US" b="1" u="sng" dirty="0" smtClean="0">
                <a:solidFill>
                  <a:srgbClr val="FF0000"/>
                </a:solidFill>
              </a:rPr>
              <a:t>unprofitable to export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rgbClr val="FF0000"/>
                </a:solidFill>
              </a:rPr>
              <a:t>Only high productivity firms will find it profitable to export</a:t>
            </a:r>
          </a:p>
          <a:p>
            <a:pPr>
              <a:buFont typeface="Times New Roman" pitchFamily="18" charset="0"/>
              <a:buChar char="►"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Similar argument for other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activities…e.g. FDI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11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Let’s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concentrate on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Firms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’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productivity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2" name="Sottotitolo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63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836712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Measuring Productivity</a:t>
            </a:r>
            <a:endParaRPr lang="en-GB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GB" altLang="en-US" sz="2400" dirty="0" smtClean="0"/>
              <a:t>To measure </a:t>
            </a:r>
            <a:r>
              <a:rPr lang="en-GB" altLang="en-US" sz="2400" b="1" dirty="0" smtClean="0">
                <a:solidFill>
                  <a:srgbClr val="FF0000"/>
                </a:solidFill>
              </a:rPr>
              <a:t>real output </a:t>
            </a:r>
            <a:r>
              <a:rPr lang="en-GB" altLang="en-US" sz="2400" dirty="0" smtClean="0"/>
              <a:t>we use </a:t>
            </a:r>
            <a:r>
              <a:rPr lang="en-GB" altLang="en-US" sz="2400" b="1" dirty="0" smtClean="0">
                <a:solidFill>
                  <a:srgbClr val="FF0000"/>
                </a:solidFill>
              </a:rPr>
              <a:t>value added</a:t>
            </a:r>
          </a:p>
          <a:p>
            <a:pPr lvl="1" eaLnBrk="1" hangingPunct="1">
              <a:buFontTx/>
              <a:buChar char="•"/>
            </a:pPr>
            <a:r>
              <a:rPr lang="en-GB" altLang="en-US" sz="24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Value added</a:t>
            </a:r>
            <a:r>
              <a:rPr lang="en-GB" altLang="en-US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is defined as sales minus raw materials used </a:t>
            </a:r>
          </a:p>
          <a:p>
            <a:pPr lvl="1" eaLnBrk="1" hangingPunct="1">
              <a:buFontTx/>
              <a:buChar char="•"/>
            </a:pPr>
            <a:r>
              <a:rPr lang="en-GB" altLang="en-US" sz="2400" dirty="0" smtClean="0">
                <a:cs typeface="Times New Roman" panose="02020603050405020304" pitchFamily="18" charset="0"/>
              </a:rPr>
              <a:t>Indicates what the firm has truly produced when transforming the raw materials into the final product</a:t>
            </a:r>
          </a:p>
          <a:p>
            <a:pPr lvl="1" eaLnBrk="1" hangingPunct="1">
              <a:buFontTx/>
              <a:buChar char="•"/>
            </a:pPr>
            <a:r>
              <a:rPr lang="en-GB" altLang="en-US" sz="2400" dirty="0" smtClean="0"/>
              <a:t>Both sales and raw materials have to be deflated for any price inflation when measuring over time</a:t>
            </a:r>
          </a:p>
          <a:p>
            <a:pPr lvl="1" eaLnBrk="1" hangingPunct="1">
              <a:buFontTx/>
              <a:buNone/>
            </a:pPr>
            <a:r>
              <a:rPr lang="en-GB" altLang="en-US" sz="2400" b="1" dirty="0" smtClean="0">
                <a:solidFill>
                  <a:srgbClr val="FF0000"/>
                </a:solidFill>
              </a:rPr>
              <a:t>Definitions of </a:t>
            </a:r>
            <a:r>
              <a:rPr lang="en-GB" altLang="en-US" sz="2400" b="1" i="1" dirty="0" smtClean="0">
                <a:solidFill>
                  <a:srgbClr val="FF0000"/>
                </a:solidFill>
              </a:rPr>
              <a:t>partial factor productivity</a:t>
            </a:r>
            <a:r>
              <a:rPr lang="en-GB" altLang="en-US" sz="2400" b="1" dirty="0" smtClean="0">
                <a:solidFill>
                  <a:srgbClr val="FF0000"/>
                </a:solidFill>
              </a:rPr>
              <a:t>: </a:t>
            </a:r>
          </a:p>
          <a:p>
            <a:pPr lvl="1" eaLnBrk="1" hangingPunct="1">
              <a:buFontTx/>
              <a:buChar char="•"/>
            </a:pPr>
            <a:r>
              <a:rPr lang="en-GB" altLang="en-US" sz="2400" dirty="0" smtClean="0">
                <a:cs typeface="Times New Roman" panose="02020603050405020304" pitchFamily="18" charset="0"/>
              </a:rPr>
              <a:t>labour productivity (value added per unit of labour) </a:t>
            </a:r>
          </a:p>
          <a:p>
            <a:pPr lvl="1" eaLnBrk="1" hangingPunct="1">
              <a:buFontTx/>
              <a:buChar char="•"/>
            </a:pPr>
            <a:r>
              <a:rPr lang="en-GB" altLang="en-US" sz="2400" dirty="0" smtClean="0">
                <a:cs typeface="Times New Roman" panose="02020603050405020304" pitchFamily="18" charset="0"/>
              </a:rPr>
              <a:t>capital productivity (value added per unit of capital) </a:t>
            </a:r>
          </a:p>
          <a:p>
            <a:pPr lvl="1" eaLnBrk="1" hangingPunct="1">
              <a:buFontTx/>
              <a:buChar char="•"/>
            </a:pPr>
            <a:r>
              <a:rPr lang="en-GB" altLang="en-US" sz="2400" dirty="0" smtClean="0">
                <a:cs typeface="Times New Roman" panose="02020603050405020304" pitchFamily="18" charset="0"/>
              </a:rPr>
              <a:t>High labour productivity is often largely explained by high levels of capital per worker (e.g. in mining and the steel industry)</a:t>
            </a:r>
          </a:p>
          <a:p>
            <a:pPr lvl="1" eaLnBrk="1" hangingPunct="1">
              <a:buFontTx/>
              <a:buChar char="•"/>
            </a:pPr>
            <a:r>
              <a:rPr lang="en-GB" altLang="en-US" sz="2400" dirty="0" smtClean="0">
                <a:cs typeface="Times New Roman" panose="02020603050405020304" pitchFamily="18" charset="0"/>
              </a:rPr>
              <a:t>High capital productivity will be present when labour is used intensively (e.g. in developing countries with scarce capital)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7064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66800"/>
          </a:xfrm>
        </p:spPr>
        <p:txBody>
          <a:bodyPr/>
          <a:lstStyle/>
          <a:p>
            <a:r>
              <a:rPr lang="en-GB" altLang="en-US" smtClean="0"/>
              <a:t>Measuring total factor productivity 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altLang="en-US" smtClean="0"/>
              <a:t>This measure improves on partial factor productivity by correcting for growth in inputs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altLang="en-US" smtClean="0"/>
              <a:t>Derivation of total factor productivity: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smtClean="0"/>
              <a:t>	Suppose value added (Y) is produced by two input factors capital (K) and labour (L) and by total factor productivity (A) according to: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sz="3200" smtClean="0"/>
              <a:t>				Y = A K </a:t>
            </a:r>
            <a:r>
              <a:rPr lang="en-GB" altLang="en-US" sz="3200" baseline="30000" smtClean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GB" altLang="en-US" sz="3200" baseline="30000" smtClean="0"/>
              <a:t> </a:t>
            </a:r>
            <a:r>
              <a:rPr lang="en-GB" altLang="en-US" sz="3200" smtClean="0"/>
              <a:t>L </a:t>
            </a:r>
            <a:r>
              <a:rPr lang="en-GB" altLang="en-US" sz="3200" baseline="32000" smtClean="0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GB" altLang="en-US" sz="3200" smtClean="0"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altLang="en-US" smtClean="0">
                <a:cs typeface="Times New Roman" panose="02020603050405020304" pitchFamily="18" charset="0"/>
              </a:rPr>
              <a:t>Then growth of TFP is calculated by residual: </a:t>
            </a:r>
            <a:endParaRPr lang="en-GB" altLang="en-US" smtClean="0"/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cs typeface="Times New Roman" panose="02020603050405020304" pitchFamily="18" charset="0"/>
              </a:rPr>
              <a:t>				g</a:t>
            </a:r>
            <a:r>
              <a:rPr lang="en-GB" altLang="en-US" sz="2400" baseline="-30000" smtClean="0">
                <a:cs typeface="Times New Roman" panose="02020603050405020304" pitchFamily="18" charset="0"/>
              </a:rPr>
              <a:t>A</a:t>
            </a:r>
            <a:r>
              <a:rPr lang="en-GB" altLang="en-US" sz="2400" smtClean="0">
                <a:cs typeface="Times New Roman" panose="02020603050405020304" pitchFamily="18" charset="0"/>
              </a:rPr>
              <a:t>  =  g</a:t>
            </a:r>
            <a:r>
              <a:rPr lang="en-GB" altLang="en-US" sz="2400" baseline="-30000" smtClean="0">
                <a:cs typeface="Times New Roman" panose="02020603050405020304" pitchFamily="18" charset="0"/>
              </a:rPr>
              <a:t>Y</a:t>
            </a:r>
            <a:r>
              <a:rPr lang="en-GB" altLang="en-US" sz="2400" smtClean="0">
                <a:cs typeface="Times New Roman" panose="02020603050405020304" pitchFamily="18" charset="0"/>
              </a:rPr>
              <a:t>  –  </a:t>
            </a:r>
            <a:r>
              <a:rPr lang="en-GB" altLang="en-US" sz="2400" smtClean="0">
                <a:latin typeface="Symbol" panose="05050102010706020507" pitchFamily="18" charset="2"/>
                <a:cs typeface="Times New Roman" panose="02020603050405020304" pitchFamily="18" charset="0"/>
              </a:rPr>
              <a:t>a </a:t>
            </a:r>
            <a:r>
              <a:rPr lang="en-GB" altLang="en-US" sz="2400" smtClean="0">
                <a:cs typeface="Times New Roman" panose="02020603050405020304" pitchFamily="18" charset="0"/>
              </a:rPr>
              <a:t>g</a:t>
            </a:r>
            <a:r>
              <a:rPr lang="en-GB" altLang="en-US" sz="2400" baseline="-30000" smtClean="0">
                <a:cs typeface="Times New Roman" panose="02020603050405020304" pitchFamily="18" charset="0"/>
              </a:rPr>
              <a:t>K </a:t>
            </a:r>
            <a:r>
              <a:rPr lang="en-GB" altLang="en-US" sz="2400" smtClean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GB" altLang="en-US" sz="2400" smtClean="0">
                <a:cs typeface="Times New Roman" panose="02020603050405020304" pitchFamily="18" charset="0"/>
              </a:rPr>
              <a:t> – </a:t>
            </a:r>
            <a:r>
              <a:rPr lang="en-GB" altLang="en-US" sz="2400" smtClean="0">
                <a:latin typeface="Symbol" panose="05050102010706020507" pitchFamily="18" charset="2"/>
                <a:cs typeface="Times New Roman" panose="02020603050405020304" pitchFamily="18" charset="0"/>
              </a:rPr>
              <a:t>  b</a:t>
            </a:r>
            <a:r>
              <a:rPr lang="en-GB" altLang="en-US" sz="2400" smtClean="0">
                <a:cs typeface="Times New Roman" panose="02020603050405020304" pitchFamily="18" charset="0"/>
              </a:rPr>
              <a:t> g</a:t>
            </a:r>
            <a:r>
              <a:rPr lang="en-GB" altLang="en-US" sz="2400" baseline="-30000" smtClean="0">
                <a:cs typeface="Times New Roman" panose="02020603050405020304" pitchFamily="18" charset="0"/>
              </a:rPr>
              <a:t>L		</a:t>
            </a:r>
            <a:r>
              <a:rPr lang="en-GB" altLang="en-US" sz="2400" smtClean="0">
                <a:cs typeface="Times New Roman" panose="02020603050405020304" pitchFamily="18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altLang="en-US" sz="2400" smtClean="0"/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altLang="en-US" smtClean="0">
                <a:cs typeface="Times New Roman" panose="02020603050405020304" pitchFamily="18" charset="0"/>
              </a:rPr>
              <a:t>Growth in TFP is equal to the growth in value added, less </a:t>
            </a:r>
            <a:r>
              <a:rPr lang="en-GB" altLang="en-US" smtClean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GB" altLang="en-US" smtClean="0">
                <a:cs typeface="Times New Roman" panose="02020603050405020304" pitchFamily="18" charset="0"/>
              </a:rPr>
              <a:t> times the growth in capital input and </a:t>
            </a:r>
            <a:r>
              <a:rPr lang="en-GB" altLang="en-US" smtClean="0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GB" altLang="en-US" smtClean="0">
                <a:cs typeface="Times New Roman" panose="02020603050405020304" pitchFamily="18" charset="0"/>
              </a:rPr>
              <a:t> times the growth in labour input</a:t>
            </a:r>
            <a:r>
              <a:rPr lang="en-GB" alt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7308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Methodological Issues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1219200" y="1600200"/>
          <a:ext cx="6645275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11" name="Equation" r:id="rId3" imgW="2667000" imgH="685800" progId="Equation.3">
                  <p:embed/>
                </p:oleObj>
              </mc:Choice>
              <mc:Fallback>
                <p:oleObj name="Equation" r:id="rId3" imgW="26670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00200"/>
                        <a:ext cx="6645275" cy="170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23528" y="3922713"/>
            <a:ext cx="8795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Challenges: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	1.  </a:t>
            </a: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Difficult to measure outputs and inputs especially capital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	       a.  Capital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                      b.  Prices especially at micro level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               2.  Estimating factor elasticities: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	       a.  OLS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                     b.   Cost Shares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                     c.  Proxy methods (</a:t>
            </a:r>
            <a:r>
              <a:rPr lang="en-US" altLang="en-US" dirty="0" err="1">
                <a:latin typeface="Arial" panose="020B0604020202020204" pitchFamily="34" charset="0"/>
              </a:rPr>
              <a:t>Olley-Pakes</a:t>
            </a:r>
            <a:r>
              <a:rPr lang="en-US" altLang="en-US" dirty="0">
                <a:latin typeface="Arial" panose="020B0604020202020204" pitchFamily="34" charset="0"/>
              </a:rPr>
              <a:t>; </a:t>
            </a:r>
            <a:r>
              <a:rPr lang="en-US" altLang="en-US" dirty="0" err="1">
                <a:latin typeface="Arial" panose="020B0604020202020204" pitchFamily="34" charset="0"/>
              </a:rPr>
              <a:t>Levinsohn-Petrin</a:t>
            </a:r>
            <a:r>
              <a:rPr lang="en-US" altLang="en-US" dirty="0">
                <a:latin typeface="Arial" panose="020B0604020202020204" pitchFamily="34" charset="0"/>
              </a:rPr>
              <a:t>)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                     d.  IV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  	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9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Mixed Messages on Challenges…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Labor productivity and TFP often highly correlated</a:t>
            </a:r>
          </a:p>
          <a:p>
            <a:pPr lvl="1"/>
            <a:r>
              <a:rPr lang="en-US" altLang="en-US" sz="2400" dirty="0"/>
              <a:t>More important to get representative sample and firm dynamics than TFP?</a:t>
            </a:r>
          </a:p>
          <a:p>
            <a:r>
              <a:rPr lang="en-US" altLang="en-US" sz="2800" b="1" dirty="0">
                <a:solidFill>
                  <a:srgbClr val="FF0000"/>
                </a:solidFill>
              </a:rPr>
              <a:t>Capital measurement difficult and potentially important for policies/institutions</a:t>
            </a:r>
          </a:p>
          <a:p>
            <a:r>
              <a:rPr lang="en-US" altLang="en-US" sz="2800" dirty="0"/>
              <a:t>Price/output measurement difficult given data limitations and very important for positive and normative implications</a:t>
            </a:r>
          </a:p>
        </p:txBody>
      </p:sp>
    </p:spTree>
    <p:extLst>
      <p:ext uri="{BB962C8B-B14F-4D97-AF65-F5344CB8AC3E}">
        <p14:creationId xmlns:p14="http://schemas.microsoft.com/office/powerpoint/2010/main" val="352583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it-IT" dirty="0" err="1" smtClean="0"/>
              <a:t>Measuring</a:t>
            </a:r>
            <a:r>
              <a:rPr lang="it-IT" dirty="0" smtClean="0"/>
              <a:t> </a:t>
            </a:r>
            <a:r>
              <a:rPr lang="it-IT" dirty="0" err="1" smtClean="0"/>
              <a:t>productivity</a:t>
            </a:r>
            <a:r>
              <a:rPr lang="it-IT" dirty="0" smtClean="0"/>
              <a:t>, end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80526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well-known (and probably severe) problem with </a:t>
            </a:r>
            <a:r>
              <a:rPr lang="en-US" dirty="0" smtClean="0"/>
              <a:t>measuring productivity </a:t>
            </a:r>
            <a:r>
              <a:rPr lang="en-US" dirty="0"/>
              <a:t>is that </a:t>
            </a:r>
            <a:r>
              <a:rPr lang="en-US" b="1" dirty="0">
                <a:solidFill>
                  <a:srgbClr val="FF0000"/>
                </a:solidFill>
              </a:rPr>
              <a:t>we rarely observe output </a:t>
            </a:r>
            <a:r>
              <a:rPr lang="en-US" b="1" dirty="0" err="1" smtClean="0">
                <a:solidFill>
                  <a:srgbClr val="FF0000"/>
                </a:solidFill>
              </a:rPr>
              <a:t>y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it</a:t>
            </a:r>
            <a:r>
              <a:rPr lang="en-US" b="1" dirty="0" smtClean="0">
                <a:solidFill>
                  <a:srgbClr val="FF0000"/>
                </a:solidFill>
              </a:rPr>
              <a:t> properly</a:t>
            </a:r>
            <a:r>
              <a:rPr lang="en-US" dirty="0"/>
              <a:t>.</a:t>
            </a:r>
          </a:p>
          <a:p>
            <a:r>
              <a:rPr lang="en-US" dirty="0"/>
              <a:t>Instead, in most settings, one sees revenues/sales </a:t>
            </a:r>
            <a:r>
              <a:rPr lang="en-US" dirty="0" err="1"/>
              <a:t>r</a:t>
            </a:r>
            <a:r>
              <a:rPr lang="en-US" baseline="-25000" dirty="0" err="1"/>
              <a:t>it</a:t>
            </a:r>
            <a:r>
              <a:rPr lang="en-US" dirty="0"/>
              <a:t>  at the plant </a:t>
            </a:r>
            <a:r>
              <a:rPr lang="en-US" dirty="0" smtClean="0"/>
              <a:t>level but </a:t>
            </a:r>
            <a:r>
              <a:rPr lang="en-US" dirty="0"/>
              <a:t>some price measure only at the industry level: </a:t>
            </a:r>
            <a:r>
              <a:rPr lang="en-US" dirty="0" smtClean="0"/>
              <a:t>p</a:t>
            </a:r>
            <a:r>
              <a:rPr lang="en-US" baseline="-25000" dirty="0" smtClean="0"/>
              <a:t>t</a:t>
            </a:r>
            <a:endParaRPr lang="en-US" baseline="-25000" dirty="0"/>
          </a:p>
          <a:p>
            <a:r>
              <a:rPr lang="en-US" dirty="0" err="1" smtClean="0"/>
              <a:t>Klette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Griliches</a:t>
            </a:r>
            <a:r>
              <a:rPr lang="en-US" dirty="0"/>
              <a:t> (1995) show the consequences of this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What </a:t>
            </a:r>
            <a:r>
              <a:rPr lang="en-US" b="1" dirty="0">
                <a:solidFill>
                  <a:srgbClr val="FF0000"/>
                </a:solidFill>
              </a:rPr>
              <a:t>we think is a measure of firm-level TFP (</a:t>
            </a:r>
            <a:r>
              <a:rPr lang="en-US" b="1" dirty="0" err="1">
                <a:solidFill>
                  <a:srgbClr val="FF0000"/>
                </a:solidFill>
              </a:rPr>
              <a:t>eg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yit</a:t>
            </a:r>
            <a:r>
              <a:rPr lang="en-US" b="1" dirty="0">
                <a:solidFill>
                  <a:srgbClr val="FF0000"/>
                </a:solidFill>
              </a:rPr>
              <a:t> /g(</a:t>
            </a:r>
            <a:r>
              <a:rPr lang="en-US" b="1" dirty="0" err="1">
                <a:solidFill>
                  <a:srgbClr val="FF0000"/>
                </a:solidFill>
              </a:rPr>
              <a:t>vit</a:t>
            </a:r>
            <a:r>
              <a:rPr lang="en-US" b="1" dirty="0">
                <a:solidFill>
                  <a:srgbClr val="FF0000"/>
                </a:solidFill>
              </a:rPr>
              <a:t> )) is really </a:t>
            </a:r>
            <a:r>
              <a:rPr lang="en-US" b="1" dirty="0" smtClean="0">
                <a:solidFill>
                  <a:srgbClr val="FF0000"/>
                </a:solidFill>
              </a:rPr>
              <a:t>a mixture </a:t>
            </a:r>
            <a:r>
              <a:rPr lang="en-US" b="1" dirty="0">
                <a:solidFill>
                  <a:srgbClr val="FF0000"/>
                </a:solidFill>
              </a:rPr>
              <a:t>of firm-level TFP, firm-level mark-ups, and </a:t>
            </a:r>
            <a:r>
              <a:rPr lang="en-US" b="1" dirty="0" smtClean="0">
                <a:solidFill>
                  <a:srgbClr val="FF0000"/>
                </a:solidFill>
              </a:rPr>
              <a:t>firm-level demand-shocks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/>
              <a:t>This is bad for studies of productivity. But it is worse for studies </a:t>
            </a:r>
            <a:r>
              <a:rPr lang="en-US" dirty="0" smtClean="0"/>
              <a:t>like </a:t>
            </a:r>
            <a:r>
              <a:rPr lang="en-US" dirty="0" err="1" smtClean="0"/>
              <a:t>Pavcnik</a:t>
            </a:r>
            <a:r>
              <a:rPr lang="en-US" dirty="0" smtClean="0"/>
              <a:t> </a:t>
            </a:r>
            <a:r>
              <a:rPr lang="en-US" dirty="0"/>
              <a:t>(2002) above that want to relate economic change (like </a:t>
            </a:r>
            <a:r>
              <a:rPr lang="en-US" dirty="0" smtClean="0"/>
              <a:t>trade liberalization</a:t>
            </a:r>
            <a:r>
              <a:rPr lang="en-US" dirty="0"/>
              <a:t>) to changes in productivity.</a:t>
            </a:r>
          </a:p>
          <a:p>
            <a:r>
              <a:rPr lang="en-US" dirty="0"/>
              <a:t>Economic change (including trade liberalization) may change </a:t>
            </a:r>
            <a:r>
              <a:rPr lang="en-US" dirty="0" smtClean="0"/>
              <a:t>mark-ups and </a:t>
            </a:r>
            <a:r>
              <a:rPr lang="en-US" dirty="0"/>
              <a:t>demand.</a:t>
            </a:r>
          </a:p>
          <a:p>
            <a:r>
              <a:rPr lang="en-US" dirty="0"/>
              <a:t>Indeed, theory such as BEJK (2003) and Melitz and </a:t>
            </a:r>
            <a:r>
              <a:rPr lang="en-US" dirty="0" err="1" smtClean="0"/>
              <a:t>Ottaviano</a:t>
            </a:r>
            <a:r>
              <a:rPr lang="en-US" dirty="0" smtClean="0"/>
              <a:t> (</a:t>
            </a:r>
            <a:r>
              <a:rPr lang="en-US" dirty="0" err="1"/>
              <a:t>ReStud</a:t>
            </a:r>
            <a:r>
              <a:rPr lang="en-US" dirty="0"/>
              <a:t>, 2008) suggests that mark-ups will change.</a:t>
            </a:r>
          </a:p>
          <a:p>
            <a:r>
              <a:rPr lang="en-US" dirty="0"/>
              <a:t>And </a:t>
            </a:r>
            <a:r>
              <a:rPr lang="en-US" dirty="0" err="1"/>
              <a:t>Tybout</a:t>
            </a:r>
            <a:r>
              <a:rPr lang="en-US" dirty="0"/>
              <a:t> (2000, Handbook chapter) reviews evidence of </a:t>
            </a:r>
            <a:r>
              <a:rPr lang="en-US" dirty="0" smtClean="0"/>
              <a:t>mark-ups  (</a:t>
            </a:r>
            <a:r>
              <a:rPr lang="en-US" dirty="0"/>
              <a:t>and profit margins) changing.</a:t>
            </a:r>
          </a:p>
          <a:p>
            <a:r>
              <a:rPr lang="en-US" dirty="0"/>
              <a:t>de </a:t>
            </a:r>
            <a:r>
              <a:rPr lang="en-US" dirty="0" err="1"/>
              <a:t>Loecker</a:t>
            </a:r>
            <a:r>
              <a:rPr lang="en-US" dirty="0"/>
              <a:t> and </a:t>
            </a:r>
            <a:r>
              <a:rPr lang="en-US" dirty="0" err="1"/>
              <a:t>Warzynski</a:t>
            </a:r>
            <a:r>
              <a:rPr lang="en-US" dirty="0"/>
              <a:t> (AER 2012) extend Hall’s (1988) method </a:t>
            </a:r>
            <a:r>
              <a:rPr lang="en-US" dirty="0" smtClean="0"/>
              <a:t>for measuring </a:t>
            </a:r>
            <a:r>
              <a:rPr lang="en-US" dirty="0"/>
              <a:t>mark-ups and finds that they differ by firm trading status.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087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Trade and productivity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IFs are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productive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what is the </a:t>
            </a:r>
            <a:r>
              <a:rPr lang="en-US" b="1" i="1" u="sng" dirty="0" smtClean="0">
                <a:solidFill>
                  <a:srgbClr val="FF0000"/>
                </a:solidFill>
              </a:rPr>
              <a:t>direction of causality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Prod.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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self-selection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(yes)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Prod.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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learning-by-exporting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(maybe)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forces the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least productive firms to exit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 liberalization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reallocates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market shares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towards more productive firms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24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Self-selection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Wagner (2007)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reviews 54 firm-level studies for 34 countries between 1995 and 2006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Singh (2010)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reviews 2006-2008 studies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Exporters have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higher productivity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ex-ante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Holds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controlling for many characteristics</a:t>
            </a:r>
          </a:p>
          <a:p>
            <a:pPr>
              <a:buFont typeface="Times New Roman" pitchFamily="18" charset="0"/>
              <a:buChar char="►"/>
            </a:pPr>
            <a:r>
              <a:rPr lang="en-US" b="1" i="1" u="sng" dirty="0" smtClean="0">
                <a:solidFill>
                  <a:srgbClr val="FF0000"/>
                </a:solidFill>
              </a:rPr>
              <a:t>Future</a:t>
            </a:r>
            <a:r>
              <a:rPr lang="en-US" b="1" u="sng" dirty="0" smtClean="0">
                <a:solidFill>
                  <a:srgbClr val="FF0000"/>
                </a:solidFill>
              </a:rPr>
              <a:t> exporters are better years before they become exporters, other things equal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804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Outline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0116" y="1506828"/>
            <a:ext cx="8235235" cy="4670135"/>
          </a:xfrm>
        </p:spPr>
        <p:txBody>
          <a:bodyPr>
            <a:normAutofit/>
          </a:bodyPr>
          <a:lstStyle/>
          <a:p>
            <a:pPr algn="just"/>
            <a:r>
              <a:rPr lang="it-IT" sz="3600" dirty="0" err="1" smtClean="0"/>
              <a:t>Summary</a:t>
            </a:r>
            <a:r>
              <a:rPr lang="it-IT" sz="3600" dirty="0" smtClean="0"/>
              <a:t> of last </a:t>
            </a:r>
            <a:r>
              <a:rPr lang="it-IT" sz="3600" dirty="0" err="1" smtClean="0"/>
              <a:t>lecture</a:t>
            </a:r>
            <a:r>
              <a:rPr lang="it-IT" sz="3600" dirty="0" smtClean="0"/>
              <a:t>: </a:t>
            </a:r>
            <a:endParaRPr lang="it-IT" sz="3600" dirty="0" smtClean="0"/>
          </a:p>
          <a:p>
            <a:pPr lvl="1" algn="just"/>
            <a:r>
              <a:rPr lang="it-IT" dirty="0" err="1" smtClean="0"/>
              <a:t>Finished</a:t>
            </a:r>
            <a:r>
              <a:rPr lang="it-IT" dirty="0" smtClean="0"/>
              <a:t> the </a:t>
            </a:r>
            <a:r>
              <a:rPr lang="it-IT" dirty="0" err="1" smtClean="0"/>
              <a:t>gravity</a:t>
            </a:r>
            <a:endParaRPr lang="it-IT" dirty="0" smtClean="0"/>
          </a:p>
          <a:p>
            <a:pPr lvl="1" algn="just"/>
            <a:r>
              <a:rPr lang="it-IT" dirty="0" err="1" smtClean="0"/>
              <a:t>Described</a:t>
            </a:r>
            <a:r>
              <a:rPr lang="it-IT" dirty="0" smtClean="0"/>
              <a:t> some </a:t>
            </a:r>
            <a:r>
              <a:rPr lang="it-IT" dirty="0" err="1" smtClean="0"/>
              <a:t>stylized</a:t>
            </a:r>
            <a:r>
              <a:rPr lang="it-IT" dirty="0" smtClean="0"/>
              <a:t> </a:t>
            </a:r>
            <a:r>
              <a:rPr lang="it-IT" dirty="0" err="1" smtClean="0"/>
              <a:t>facts</a:t>
            </a:r>
            <a:r>
              <a:rPr lang="it-IT" dirty="0" smtClean="0"/>
              <a:t> of </a:t>
            </a:r>
            <a:r>
              <a:rPr lang="it-IT" dirty="0" err="1" smtClean="0"/>
              <a:t>international</a:t>
            </a:r>
            <a:r>
              <a:rPr lang="it-IT" dirty="0" smtClean="0"/>
              <a:t> </a:t>
            </a:r>
            <a:r>
              <a:rPr lang="it-IT" dirty="0" err="1" smtClean="0"/>
              <a:t>trade</a:t>
            </a:r>
            <a:endParaRPr lang="it-IT" dirty="0" smtClean="0"/>
          </a:p>
          <a:p>
            <a:pPr algn="just"/>
            <a:r>
              <a:rPr lang="it-IT" sz="3600" dirty="0" smtClean="0"/>
              <a:t>The </a:t>
            </a:r>
            <a:r>
              <a:rPr lang="it-IT" sz="3600" dirty="0" err="1" smtClean="0"/>
              <a:t>new</a:t>
            </a:r>
            <a:r>
              <a:rPr lang="it-IT" sz="3600" dirty="0" smtClean="0"/>
              <a:t> </a:t>
            </a:r>
            <a:r>
              <a:rPr lang="it-IT" sz="3600" dirty="0" err="1" smtClean="0"/>
              <a:t>new</a:t>
            </a:r>
            <a:r>
              <a:rPr lang="it-IT" sz="3600" dirty="0" smtClean="0"/>
              <a:t> </a:t>
            </a:r>
            <a:r>
              <a:rPr lang="it-IT" sz="3600" dirty="0" err="1" smtClean="0"/>
              <a:t>theory</a:t>
            </a:r>
            <a:r>
              <a:rPr lang="it-IT" sz="3600" dirty="0" smtClean="0"/>
              <a:t>: the </a:t>
            </a:r>
            <a:r>
              <a:rPr lang="it-IT" sz="3600" dirty="0" err="1" smtClean="0"/>
              <a:t>Melitz</a:t>
            </a:r>
            <a:r>
              <a:rPr lang="it-IT" sz="3600" dirty="0" smtClean="0"/>
              <a:t> </a:t>
            </a:r>
            <a:r>
              <a:rPr lang="it-IT" sz="3600" dirty="0" err="1" smtClean="0"/>
              <a:t>model</a:t>
            </a:r>
            <a:r>
              <a:rPr lang="it-IT" sz="3600" dirty="0" smtClean="0"/>
              <a:t>, </a:t>
            </a:r>
            <a:r>
              <a:rPr lang="it-IT" sz="3600" dirty="0" err="1" smtClean="0"/>
              <a:t>an</a:t>
            </a:r>
            <a:r>
              <a:rPr lang="it-IT" sz="3600" dirty="0" smtClean="0"/>
              <a:t> </a:t>
            </a:r>
            <a:r>
              <a:rPr lang="it-IT" sz="3600" dirty="0" err="1" smtClean="0"/>
              <a:t>introduction</a:t>
            </a:r>
            <a:endParaRPr lang="it-IT" sz="3600" dirty="0" smtClean="0"/>
          </a:p>
        </p:txBody>
      </p:sp>
    </p:spTree>
    <p:extLst>
      <p:ext uri="{BB962C8B-B14F-4D97-AF65-F5344CB8AC3E}">
        <p14:creationId xmlns:p14="http://schemas.microsoft.com/office/powerpoint/2010/main" val="421709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Aggregate facts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 lnSpcReduction="10000"/>
          </a:bodyPr>
          <a:lstStyle/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Evidence from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Wagner (2011)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survey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number of export markets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increases with productivity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Exporters to more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developed countries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have superior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ex-ante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productivity levels than non-exporters and exporters to less developed countries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Evidence on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learning-by-exporting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is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scant and inconclusive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92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Reallocations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Lower trade costs allow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foreign firms to enter the domestic market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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market share of domestic firms shrinks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, some domestic firms must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exit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 (low prod.)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But some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domestic firms also gain access to foreign markets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 these domestic firms earn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additional profits abroad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 (high prod.)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94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Reallocations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 makes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low productivity firms exit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medium productivity firms shrink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domestically and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high productivity firms expand abroad</a:t>
            </a:r>
          </a:p>
          <a:p>
            <a:pPr>
              <a:buFont typeface="Times New Roman" pitchFamily="18" charset="0"/>
              <a:buChar char="►"/>
            </a:pPr>
            <a:r>
              <a:rPr lang="en-US" b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Average productivity increases!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 increases average productivity by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reallocating resources from low to high productivity firms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04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More on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Stylized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facts</a:t>
            </a: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Sottotitolo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029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Stylized facts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 lnSpcReduction="10000"/>
          </a:bodyPr>
          <a:lstStyle/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rgbClr val="FF0000"/>
                </a:solidFill>
              </a:rPr>
              <a:t>IFs are superstars: few and big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rgbClr val="FF0000"/>
                </a:solidFill>
              </a:rPr>
              <a:t>IFs are an exclusive club: </a:t>
            </a:r>
            <a:r>
              <a:rPr lang="en-US" b="1" u="sng" dirty="0" smtClean="0">
                <a:solidFill>
                  <a:srgbClr val="FF0000"/>
                </a:solidFill>
              </a:rPr>
              <a:t>more productive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u="sng" dirty="0" smtClean="0">
                <a:solidFill>
                  <a:srgbClr val="FF0000"/>
                </a:solidFill>
              </a:rPr>
              <a:t>higher value added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u="sng" dirty="0" smtClean="0">
                <a:solidFill>
                  <a:srgbClr val="FF0000"/>
                </a:solidFill>
              </a:rPr>
              <a:t>higher wages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u="sng" dirty="0" smtClean="0">
                <a:solidFill>
                  <a:srgbClr val="FF0000"/>
                </a:solidFill>
              </a:rPr>
              <a:t>more K/L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u="sng" dirty="0" smtClean="0">
                <a:solidFill>
                  <a:srgbClr val="FF0000"/>
                </a:solidFill>
              </a:rPr>
              <a:t>more skilled workers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Intensive margin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average exports, imports and FDI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Extensive margin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number of firms</a:t>
            </a:r>
          </a:p>
          <a:p>
            <a:pPr>
              <a:buFont typeface="Times New Roman" pitchFamily="18" charset="0"/>
              <a:buChar char="►"/>
            </a:pP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Adjustments take place mostly through the </a:t>
            </a:r>
            <a:r>
              <a:rPr lang="en-US" b="1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extensive margin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72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Superstar exporters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25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716" y="2143090"/>
            <a:ext cx="8206740" cy="380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500034" y="1214422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Share </a:t>
            </a:r>
            <a:r>
              <a:rPr lang="it-IT" sz="2400" b="1" dirty="0" err="1" smtClean="0">
                <a:solidFill>
                  <a:srgbClr val="FF0000"/>
                </a:solidFill>
              </a:rPr>
              <a:t>of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exports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for</a:t>
            </a:r>
            <a:r>
              <a:rPr lang="it-IT" sz="2400" b="1" dirty="0" smtClean="0">
                <a:solidFill>
                  <a:srgbClr val="FF0000"/>
                </a:solidFill>
              </a:rPr>
              <a:t> top </a:t>
            </a:r>
            <a:r>
              <a:rPr lang="it-IT" sz="2400" b="1" dirty="0" err="1" smtClean="0">
                <a:solidFill>
                  <a:srgbClr val="FF0000"/>
                </a:solidFill>
              </a:rPr>
              <a:t>exporters</a:t>
            </a:r>
            <a:r>
              <a:rPr lang="it-IT" sz="2400" b="1" dirty="0" smtClean="0">
                <a:solidFill>
                  <a:srgbClr val="FF0000"/>
                </a:solidFill>
              </a:rPr>
              <a:t> in 2003, total manufacturing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156176" y="5949280"/>
            <a:ext cx="2534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</a:t>
            </a:r>
            <a:r>
              <a:rPr lang="it-IT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Mayer-Ottaviano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(2008)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21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Superstar exporters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Enrico Marvasi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3568" y="1311151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France 2003, total manufacturing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638116" y="6577607"/>
            <a:ext cx="2534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</a:t>
            </a:r>
            <a:r>
              <a:rPr lang="it-IT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Mayer-Ottaviano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(2008)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2000" y="1725885"/>
            <a:ext cx="70104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0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Fact 1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Aggregate exports are driven by a small number of top exporters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Top 1% accounts for at least 40% of exports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Top 5% accounts for at least 70% of exports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Top 10% accounts for at least 80% of exports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83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Exporters are heterogeneous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Even among exporters,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top exporters represent a disproportionate share of exports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Many firms export very little amounts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Only for few firms export represent a large share of sales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3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Extensive margin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29</a:t>
            </a:fld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5511" y="1268760"/>
            <a:ext cx="6920865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5508104" y="6381328"/>
            <a:ext cx="2534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</a:t>
            </a:r>
            <a:r>
              <a:rPr lang="it-IT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Mayer-Ottaviano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(2008)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28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041414" y="285728"/>
            <a:ext cx="1102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 of the </a:t>
            </a:r>
          </a:p>
          <a:p>
            <a:r>
              <a:rPr lang="en-GB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course/lectures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16986"/>
              </p:ext>
            </p:extLst>
          </p:nvPr>
        </p:nvGraphicFramePr>
        <p:xfrm>
          <a:off x="642911" y="116632"/>
          <a:ext cx="7072362" cy="6840760"/>
        </p:xfrm>
        <a:graphic>
          <a:graphicData uri="http://schemas.openxmlformats.org/drawingml/2006/table">
            <a:tbl>
              <a:tblPr/>
              <a:tblGrid>
                <a:gridCol w="947962"/>
                <a:gridCol w="1035579"/>
                <a:gridCol w="266369"/>
                <a:gridCol w="4822452"/>
              </a:tblGrid>
              <a:tr h="179055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International 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Trade, September 16</a:t>
                      </a:r>
                      <a:r>
                        <a:rPr lang="en-GB" sz="1400" b="1" kern="50" baseline="3000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th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- </a:t>
                      </a: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December 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8</a:t>
                      </a:r>
                      <a:r>
                        <a:rPr lang="en-GB" sz="1400" b="1" kern="50" baseline="3000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th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 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16/9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Introduction: The main issues 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5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19/9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Introduction, 2 detailed presentation of the course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3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23/9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Introduction, 3; Measuring globalization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4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26/9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Measuring Globalization, 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(VA)</a:t>
                      </a:r>
                      <a:r>
                        <a:rPr lang="en-GB" sz="1400" b="1" kern="5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and overview of models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5</a:t>
                      </a:r>
                      <a:endParaRPr lang="en-GB" sz="1400" b="1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30/9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Overview trade models (Bernard et al 2007; 2011)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6</a:t>
                      </a:r>
                      <a:endParaRPr lang="en-GB" sz="1400" b="1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3/10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Gravity model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7</a:t>
                      </a:r>
                      <a:endParaRPr lang="en-GB" sz="1400" b="1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7/10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5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Gravity</a:t>
                      </a:r>
                      <a:r>
                        <a:rPr lang="it-IT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,</a:t>
                      </a:r>
                      <a:r>
                        <a:rPr lang="it-IT" sz="1400" b="1" kern="5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</a:t>
                      </a:r>
                      <a:r>
                        <a:rPr lang="it-IT" sz="1400" b="1" kern="5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Melitz</a:t>
                      </a:r>
                      <a:r>
                        <a:rPr lang="it-IT" sz="1400" b="1" kern="5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intro and intro Ricardo</a:t>
                      </a:r>
                      <a:endParaRPr lang="en-GB" sz="1400" b="1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8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10/10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Ricardo and comparative advantage, 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9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14/10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 models: H-O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10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17/10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 Trade models: 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H-O,2, </a:t>
                      </a:r>
                      <a:r>
                        <a:rPr lang="en-GB" sz="1400" b="1" kern="50" dirty="0" err="1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Leontieff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11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21/10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 and Imperfect competition, 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12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24/10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 and imperfect competition, 2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5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13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28/10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50" dirty="0" err="1" smtClean="0">
                          <a:effectLst/>
                          <a:latin typeface="+mn-lt"/>
                          <a:ea typeface="SimSun"/>
                          <a:cs typeface="Lucida Sans"/>
                        </a:rPr>
                        <a:t>Recap</a:t>
                      </a:r>
                      <a:endParaRPr lang="it-IT" sz="1400" b="1" kern="50" dirty="0" smtClean="0">
                        <a:effectLst/>
                        <a:latin typeface="+mn-lt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14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31/10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5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Lucida Sans"/>
                        </a:rPr>
                        <a:t>Mid</a:t>
                      </a:r>
                      <a:r>
                        <a:rPr lang="it-IT" sz="1400" b="1" kern="5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Lucida Sans"/>
                        </a:rPr>
                        <a:t> </a:t>
                      </a:r>
                      <a:r>
                        <a:rPr lang="it-IT" sz="1400" b="1" kern="5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Lucida Sans"/>
                        </a:rPr>
                        <a:t>term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Lucida Sans"/>
                        </a:rPr>
                        <a:t> (indicators, gravity, Ricardo, H-O, imp. Comp)</a:t>
                      </a:r>
                      <a:endParaRPr lang="it-IT" sz="1400" kern="50" dirty="0" smtClean="0">
                        <a:effectLst/>
                        <a:latin typeface="+mn-lt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US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15</a:t>
                      </a:r>
                      <a:endParaRPr lang="en-US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4/11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Hysteresis, Heterogeneous firms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16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7/11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The Melitz model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17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11/11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Networks of </a:t>
                      </a:r>
                      <a:r>
                        <a:rPr lang="en-GB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tradeFDI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/migrants</a:t>
                      </a:r>
                      <a:endParaRPr lang="it-IT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18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14/11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FDI and Multinationals: OLI theory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US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19</a:t>
                      </a:r>
                      <a:endParaRPr lang="en-US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18/11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FDI and Multinationals Offshoring/trade in tasks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20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21/11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</a:t>
                      </a:r>
                      <a:r>
                        <a:rPr lang="it-IT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policy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21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25/11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</a:t>
                      </a:r>
                      <a:r>
                        <a:rPr lang="it-IT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policy- </a:t>
                      </a:r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</a:t>
                      </a:r>
                      <a:r>
                        <a:rPr lang="it-IT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</a:t>
                      </a:r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wars</a:t>
                      </a:r>
                      <a:endParaRPr lang="en-GB" sz="1400" b="1" kern="5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22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28/11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China and India (BRICS)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5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23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2/12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50" dirty="0" err="1">
                          <a:effectLst/>
                          <a:latin typeface="Times New Roman"/>
                          <a:ea typeface="SimSun"/>
                          <a:cs typeface="Lucida Sans"/>
                        </a:rPr>
                        <a:t>Granularity</a:t>
                      </a:r>
                      <a:r>
                        <a:rPr lang="it-IT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 and aggregate shocks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16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24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5/12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50" dirty="0" err="1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Final</a:t>
                      </a:r>
                      <a:r>
                        <a:rPr lang="it-IT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 test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1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Fact 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Top exporters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export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many products to many countries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Firms exporting more than 10 products to more than 10 markets account to for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than 75% of exports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64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Exporters and investors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premia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Enrico Marvasi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E372-CD07-4EF3-B8AF-A8CF1EDE919A}" type="datetime6">
              <a:rPr lang="en-US" smtClean="0"/>
              <a:pPr/>
              <a:t>October 19</a:t>
            </a:fld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3" y="1196752"/>
            <a:ext cx="825817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6214180" y="6577607"/>
            <a:ext cx="2534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</a:t>
            </a:r>
            <a:r>
              <a:rPr lang="it-IT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Mayer-Ottaviano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(2008)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35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3784" y="274638"/>
            <a:ext cx="3106688" cy="114300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Productivity premium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Enrico Marvasi</a:t>
            </a:r>
            <a:endParaRPr lang="it-IT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4577" y="3448003"/>
            <a:ext cx="5513927" cy="3365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9" y="44628"/>
            <a:ext cx="5500021" cy="342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5615608" y="191683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Belgium</a:t>
            </a:r>
            <a:r>
              <a:rPr lang="it-IT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2004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1492" y="3409255"/>
            <a:ext cx="2534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</a:t>
            </a:r>
            <a:r>
              <a:rPr lang="it-IT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Mayer-Ottaviano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(2008)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23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Fact 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b="1" u="sng" dirty="0" smtClean="0">
                <a:solidFill>
                  <a:srgbClr val="FF0000"/>
                </a:solidFill>
              </a:rPr>
              <a:t>FDI firms perform better than exporters</a:t>
            </a:r>
            <a:r>
              <a:rPr lang="en-US" b="1" dirty="0" smtClean="0">
                <a:solidFill>
                  <a:srgbClr val="FF0000"/>
                </a:solidFill>
              </a:rPr>
              <a:t> and exporters perform better than non-exporters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Again larger, more profitable, more K-intensive, more productive, pay higher wages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Exporters are also more likely to be foreign owned than non-exporters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68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More on Intensive </a:t>
            </a:r>
            <a:r>
              <a:rPr lang="en-US" sz="3600" b="1" dirty="0"/>
              <a:t>and Extensive </a:t>
            </a:r>
            <a:r>
              <a:rPr lang="en-US" sz="3600" b="1" dirty="0" smtClean="0"/>
              <a:t>Margins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558924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With access to micro data on trade flows at the firm-level, a </a:t>
            </a:r>
            <a:r>
              <a:rPr lang="en-US" dirty="0" smtClean="0"/>
              <a:t>key question </a:t>
            </a:r>
            <a:r>
              <a:rPr lang="en-US" dirty="0"/>
              <a:t>to ask is </a:t>
            </a:r>
            <a:r>
              <a:rPr lang="en-US" b="1" dirty="0">
                <a:solidFill>
                  <a:srgbClr val="FF0000"/>
                </a:solidFill>
              </a:rPr>
              <a:t>whether trade flows expand over time </a:t>
            </a:r>
            <a:r>
              <a:rPr lang="en-US" dirty="0"/>
              <a:t>(or </a:t>
            </a:r>
            <a:r>
              <a:rPr lang="en-US" dirty="0" smtClean="0"/>
              <a:t>look bigger </a:t>
            </a:r>
            <a:r>
              <a:rPr lang="en-US" dirty="0"/>
              <a:t>in the cross-section) along the:</a:t>
            </a:r>
          </a:p>
          <a:p>
            <a:r>
              <a:rPr lang="en-US" b="1" dirty="0">
                <a:solidFill>
                  <a:srgbClr val="FF0000"/>
                </a:solidFill>
              </a:rPr>
              <a:t>Intensive margin</a:t>
            </a:r>
            <a:r>
              <a:rPr lang="en-US" dirty="0"/>
              <a:t>: the same firms (or product-firms) from country </a:t>
            </a:r>
            <a:r>
              <a:rPr lang="en-US" dirty="0" smtClean="0"/>
              <a:t>I export </a:t>
            </a:r>
            <a:r>
              <a:rPr lang="en-US" dirty="0"/>
              <a:t>more volume (and/or charge higher prices—we can </a:t>
            </a:r>
            <a:r>
              <a:rPr lang="en-US" dirty="0" smtClean="0"/>
              <a:t>also decompose </a:t>
            </a:r>
            <a:r>
              <a:rPr lang="en-US" dirty="0"/>
              <a:t>the intensive margin into these two margins) to country j.</a:t>
            </a:r>
          </a:p>
          <a:p>
            <a:r>
              <a:rPr lang="en-US" b="1" dirty="0">
                <a:solidFill>
                  <a:srgbClr val="FF0000"/>
                </a:solidFill>
              </a:rPr>
              <a:t>Extensive margin</a:t>
            </a:r>
            <a:r>
              <a:rPr lang="en-US" dirty="0"/>
              <a:t>: new firms (or product-firms) from country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are penetrating </a:t>
            </a:r>
            <a:r>
              <a:rPr lang="en-US" dirty="0"/>
              <a:t>the market in country j</a:t>
            </a:r>
            <a:r>
              <a:rPr lang="en-US" dirty="0" smtClean="0"/>
              <a:t>. This </a:t>
            </a:r>
            <a:r>
              <a:rPr lang="en-US" dirty="0"/>
              <a:t>is really just a decomposition—we can and should expect </a:t>
            </a:r>
            <a:r>
              <a:rPr lang="en-US" dirty="0" smtClean="0"/>
              <a:t>trade to </a:t>
            </a:r>
            <a:r>
              <a:rPr lang="en-US" dirty="0"/>
              <a:t>expand along both margins.</a:t>
            </a:r>
          </a:p>
          <a:p>
            <a:pPr marL="0" indent="0">
              <a:buNone/>
            </a:pPr>
            <a:r>
              <a:rPr lang="en-US" dirty="0" smtClean="0"/>
              <a:t>Different papers look </a:t>
            </a:r>
            <a:r>
              <a:rPr lang="en-US" dirty="0"/>
              <a:t>at this.</a:t>
            </a:r>
          </a:p>
          <a:p>
            <a:r>
              <a:rPr lang="en-US" dirty="0"/>
              <a:t>A rough lesson from these exercises is that </a:t>
            </a:r>
            <a:r>
              <a:rPr lang="en-US" b="1" dirty="0">
                <a:solidFill>
                  <a:srgbClr val="FF0000"/>
                </a:solidFill>
              </a:rPr>
              <a:t>the extensive margin </a:t>
            </a:r>
            <a:r>
              <a:rPr lang="en-US" b="1" dirty="0" smtClean="0">
                <a:solidFill>
                  <a:srgbClr val="FF0000"/>
                </a:solidFill>
              </a:rPr>
              <a:t>seems more </a:t>
            </a:r>
            <a:r>
              <a:rPr lang="en-US" b="1" dirty="0">
                <a:solidFill>
                  <a:srgbClr val="FF0000"/>
                </a:solidFill>
              </a:rPr>
              <a:t>important </a:t>
            </a:r>
            <a:r>
              <a:rPr lang="en-US" dirty="0"/>
              <a:t>(in a purely ‘accounting’ sense, not necessarily a </a:t>
            </a:r>
            <a:r>
              <a:rPr lang="en-US" dirty="0" smtClean="0"/>
              <a:t>causal sense</a:t>
            </a:r>
            <a:r>
              <a:rPr lang="en-US" dirty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596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Crozet and Koenig (CJE, 2010</a:t>
            </a:r>
            <a:r>
              <a:rPr lang="en-US" sz="3600" b="1" dirty="0" smtClean="0"/>
              <a:t>)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2200" b="1" dirty="0"/>
              <a:t>Data from French manufacturing firms trading internationally, by domestic region j.</a:t>
            </a:r>
            <a:br>
              <a:rPr lang="en-US" sz="2200" b="1" dirty="0"/>
            </a:br>
            <a:r>
              <a:rPr lang="en-US" sz="2200" b="1" dirty="0"/>
              <a:t>(Extensive margin biased down by inclusion of only firms over 20 workers.</a:t>
            </a:r>
            <a:endParaRPr lang="it-IT" sz="2200" b="1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498" y="1503880"/>
            <a:ext cx="4635734" cy="523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79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Fact 4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Variation in trade is mostly due to change in the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number of exporters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 accounts for most of the negative impact of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 barriers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 accounts for most of the positive impact of the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importing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country’s size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 accounts for all the positive impact of the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exporting country’s size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12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Fact 5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rgbClr val="FF0000"/>
                </a:solidFill>
              </a:rPr>
              <a:t>Larger countries have more exporters</a:t>
            </a:r>
            <a:r>
              <a:rPr lang="en-US" dirty="0" smtClean="0">
                <a:solidFill>
                  <a:srgbClr val="FF0000"/>
                </a:solidFill>
              </a:rPr>
              <a:t>, export </a:t>
            </a:r>
            <a:r>
              <a:rPr lang="en-US" b="1" dirty="0" smtClean="0">
                <a:solidFill>
                  <a:srgbClr val="FF0000"/>
                </a:solidFill>
              </a:rPr>
              <a:t>more products</a:t>
            </a:r>
            <a:r>
              <a:rPr lang="en-US" dirty="0" smtClean="0">
                <a:solidFill>
                  <a:srgbClr val="FF0000"/>
                </a:solidFill>
              </a:rPr>
              <a:t>, have </a:t>
            </a:r>
            <a:r>
              <a:rPr lang="en-US" b="1" dirty="0" smtClean="0">
                <a:solidFill>
                  <a:srgbClr val="FF0000"/>
                </a:solidFill>
              </a:rPr>
              <a:t>smaller average exports per product</a:t>
            </a:r>
          </a:p>
          <a:p>
            <a:pPr>
              <a:buFont typeface="Times New Roman" pitchFamily="18" charset="0"/>
              <a:buChar char="►"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 barriers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reduce the number of exporters and the number of products, they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increase average exports per product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64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Fact 6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Average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quantity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exported per product by firm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decreases with country’s size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(no gravity)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Average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price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per product by firm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increases with country size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Both product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quantity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and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price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increase with trade barriers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82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Firm productivity</a:t>
            </a:r>
            <a:b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b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industry specialization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productive firms become larger and internationalize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different countries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this is more likely to happen in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different sectors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Can we reconcile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firm-level evidence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with traditional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industry specialization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271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58"/>
            <a:ext cx="8229600" cy="864096"/>
          </a:xfrm>
        </p:spPr>
        <p:txBody>
          <a:bodyPr>
            <a:normAutofit/>
          </a:bodyPr>
          <a:lstStyle/>
          <a:p>
            <a:r>
              <a:rPr lang="it-IT" dirty="0" err="1" smtClean="0"/>
              <a:t>summary</a:t>
            </a:r>
            <a:r>
              <a:rPr lang="it-IT" dirty="0" smtClean="0"/>
              <a:t>, </a:t>
            </a:r>
            <a:r>
              <a:rPr lang="it-IT" dirty="0"/>
              <a:t>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85754"/>
            <a:ext cx="8640960" cy="5972246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en-US" b="1" dirty="0" smtClean="0"/>
              <a:t>Stylized facts</a:t>
            </a:r>
          </a:p>
          <a:p>
            <a:pPr marL="857250" lvl="1" indent="-457200">
              <a:buFontTx/>
              <a:buChar char="-"/>
            </a:pPr>
            <a:r>
              <a:rPr lang="en-US" b="1" dirty="0" smtClean="0">
                <a:solidFill>
                  <a:srgbClr val="FF0000"/>
                </a:solidFill>
              </a:rPr>
              <a:t>Exporters </a:t>
            </a:r>
            <a:r>
              <a:rPr lang="en-US" b="1" dirty="0">
                <a:solidFill>
                  <a:srgbClr val="FF0000"/>
                </a:solidFill>
              </a:rPr>
              <a:t>are bigger than non-exporters</a:t>
            </a:r>
            <a:r>
              <a:rPr lang="en-US" dirty="0"/>
              <a:t>: they ship on average 5.6 </a:t>
            </a:r>
            <a:r>
              <a:rPr lang="en-US" dirty="0" smtClean="0"/>
              <a:t>times more </a:t>
            </a:r>
            <a:r>
              <a:rPr lang="en-US" dirty="0"/>
              <a:t>than </a:t>
            </a:r>
            <a:r>
              <a:rPr lang="en-US" dirty="0" smtClean="0"/>
              <a:t>non exporters </a:t>
            </a:r>
            <a:r>
              <a:rPr lang="en-US" dirty="0"/>
              <a:t>(4.8 times more domestically).</a:t>
            </a:r>
          </a:p>
          <a:p>
            <a:pPr marL="857250" lvl="1" indent="-457200">
              <a:buFontTx/>
              <a:buChar char="-"/>
            </a:pPr>
            <a:r>
              <a:rPr lang="en-US" b="1" dirty="0" smtClean="0">
                <a:solidFill>
                  <a:srgbClr val="FF0000"/>
                </a:solidFill>
              </a:rPr>
              <a:t>Plants </a:t>
            </a:r>
            <a:r>
              <a:rPr lang="en-US" b="1" dirty="0">
                <a:solidFill>
                  <a:srgbClr val="FF0000"/>
                </a:solidFill>
              </a:rPr>
              <a:t>are </a:t>
            </a:r>
            <a:r>
              <a:rPr lang="en-US" b="1" dirty="0" smtClean="0">
                <a:solidFill>
                  <a:srgbClr val="FF0000"/>
                </a:solidFill>
              </a:rPr>
              <a:t>heterogeneous when we measure productivity</a:t>
            </a:r>
            <a:r>
              <a:rPr lang="en-US" dirty="0" smtClean="0"/>
              <a:t>;</a:t>
            </a:r>
          </a:p>
          <a:p>
            <a:pPr marL="857250" lvl="1" indent="-457200">
              <a:buFontTx/>
              <a:buChar char="-"/>
            </a:pPr>
            <a:r>
              <a:rPr lang="en-US" dirty="0" smtClean="0"/>
              <a:t>—</a:t>
            </a:r>
            <a:r>
              <a:rPr lang="en-US" b="1" dirty="0">
                <a:solidFill>
                  <a:srgbClr val="FF0000"/>
                </a:solidFill>
              </a:rPr>
              <a:t>Exporters’ productivity distribution is a shift to the right of the </a:t>
            </a:r>
            <a:r>
              <a:rPr lang="en-US" b="1" dirty="0" smtClean="0">
                <a:solidFill>
                  <a:srgbClr val="FF0000"/>
                </a:solidFill>
              </a:rPr>
              <a:t>non exporter’s </a:t>
            </a:r>
            <a:r>
              <a:rPr lang="en-US" b="1" dirty="0">
                <a:solidFill>
                  <a:srgbClr val="FF0000"/>
                </a:solidFill>
              </a:rPr>
              <a:t>distribution</a:t>
            </a:r>
            <a:r>
              <a:rPr lang="en-US" dirty="0"/>
              <a:t>. Exporters have, on average, a 33% advantage in </a:t>
            </a:r>
            <a:r>
              <a:rPr lang="en-US" dirty="0" smtClean="0"/>
              <a:t>labor productivity </a:t>
            </a:r>
            <a:r>
              <a:rPr lang="en-US" dirty="0"/>
              <a:t>relative to </a:t>
            </a:r>
            <a:r>
              <a:rPr lang="en-US" dirty="0" smtClean="0"/>
              <a:t>non exporters</a:t>
            </a:r>
            <a:r>
              <a:rPr lang="en-US" dirty="0"/>
              <a:t>.</a:t>
            </a:r>
          </a:p>
          <a:p>
            <a:pPr marL="400050" lvl="1" indent="0">
              <a:buNone/>
            </a:pPr>
            <a:r>
              <a:rPr lang="en-US" dirty="0"/>
              <a:t>—This suggests that </a:t>
            </a:r>
            <a:r>
              <a:rPr lang="en-US" b="1" dirty="0">
                <a:solidFill>
                  <a:srgbClr val="FF0000"/>
                </a:solidFill>
              </a:rPr>
              <a:t>the most </a:t>
            </a:r>
            <a:r>
              <a:rPr lang="en-US" b="1" dirty="0" smtClean="0">
                <a:solidFill>
                  <a:srgbClr val="FF0000"/>
                </a:solidFill>
              </a:rPr>
              <a:t>productive firms </a:t>
            </a:r>
            <a:r>
              <a:rPr lang="en-US" b="1" dirty="0">
                <a:solidFill>
                  <a:srgbClr val="FF0000"/>
                </a:solidFill>
              </a:rPr>
              <a:t>self-select into export markets</a:t>
            </a:r>
            <a:r>
              <a:rPr lang="en-US" dirty="0" smtClean="0"/>
              <a:t>, but it could also </a:t>
            </a:r>
            <a:r>
              <a:rPr lang="en-US" b="1" dirty="0" smtClean="0">
                <a:solidFill>
                  <a:srgbClr val="FF0000"/>
                </a:solidFill>
              </a:rPr>
              <a:t>reflect </a:t>
            </a:r>
            <a:r>
              <a:rPr lang="en-US" b="1" dirty="0">
                <a:solidFill>
                  <a:srgbClr val="FF0000"/>
                </a:solidFill>
              </a:rPr>
              <a:t>learning by exporting</a:t>
            </a:r>
            <a:r>
              <a:rPr lang="en-US" dirty="0"/>
              <a:t> (</a:t>
            </a:r>
            <a:r>
              <a:rPr lang="en-US" dirty="0" err="1"/>
              <a:t>Clerides</a:t>
            </a:r>
            <a:r>
              <a:rPr lang="en-US" dirty="0"/>
              <a:t> et al., 1998)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65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New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trade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Evidence suggests that successful theoretical frameworks for studying firms and the decision to  export should include two features:</a:t>
            </a:r>
          </a:p>
          <a:p>
            <a:pPr marL="800100" lvl="2" indent="0">
              <a:buNone/>
            </a:pPr>
            <a:r>
              <a:rPr lang="en-US" dirty="0"/>
              <a:t>1. Within </a:t>
            </a:r>
            <a:r>
              <a:rPr lang="en-US" dirty="0" err="1"/>
              <a:t>sectoral</a:t>
            </a:r>
            <a:r>
              <a:rPr lang="en-US" dirty="0"/>
              <a:t> heterogeneity in size and productivity</a:t>
            </a:r>
          </a:p>
          <a:p>
            <a:pPr marL="800100" lvl="2" indent="0">
              <a:buNone/>
            </a:pPr>
            <a:r>
              <a:rPr lang="en-US" dirty="0"/>
              <a:t>2. A feature that leads only the most productive firms to engage in foreign </a:t>
            </a:r>
            <a:r>
              <a:rPr lang="en-US" dirty="0" smtClean="0"/>
              <a:t>trade</a:t>
            </a:r>
            <a:endParaRPr lang="it-IT" dirty="0"/>
          </a:p>
          <a:p>
            <a:r>
              <a:rPr lang="en-US" dirty="0" err="1" smtClean="0"/>
              <a:t>Melitz</a:t>
            </a:r>
            <a:r>
              <a:rPr lang="en-US" dirty="0" smtClean="0"/>
              <a:t> model 2003</a:t>
            </a:r>
          </a:p>
        </p:txBody>
      </p:sp>
    </p:spTree>
    <p:extLst>
      <p:ext uri="{BB962C8B-B14F-4D97-AF65-F5344CB8AC3E}">
        <p14:creationId xmlns:p14="http://schemas.microsoft.com/office/powerpoint/2010/main" val="39785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E9CB6-139D-42D9-9640-C77DA7F0399F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smtClean="0"/>
              <a:t>Heterogeneous Firms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t-IT" dirty="0" err="1" smtClean="0"/>
              <a:t>Melitz</a:t>
            </a:r>
            <a:r>
              <a:rPr lang="en-US" altLang="it-IT" dirty="0" smtClean="0"/>
              <a:t> (2003) follows </a:t>
            </a:r>
            <a:r>
              <a:rPr lang="en-US" altLang="it-IT" dirty="0" err="1" smtClean="0"/>
              <a:t>Hopenhayn</a:t>
            </a:r>
            <a:r>
              <a:rPr lang="en-US" altLang="it-IT" dirty="0" smtClean="0"/>
              <a:t> (1992).</a:t>
            </a:r>
          </a:p>
          <a:p>
            <a:r>
              <a:rPr lang="en-US" altLang="it-IT" dirty="0"/>
              <a:t>Individual firms each have a randomly chosen productivity parameter, as well as differentiated products</a:t>
            </a:r>
          </a:p>
          <a:p>
            <a:r>
              <a:rPr lang="en-US" altLang="it-IT" dirty="0" smtClean="0"/>
              <a:t>Bernard, Redding, and Schott (2005) put </a:t>
            </a:r>
            <a:r>
              <a:rPr lang="en-US" altLang="it-IT" dirty="0" err="1" smtClean="0"/>
              <a:t>Melitz</a:t>
            </a:r>
            <a:r>
              <a:rPr lang="en-US" altLang="it-IT" dirty="0" smtClean="0"/>
              <a:t> model  in the HO model</a:t>
            </a:r>
          </a:p>
        </p:txBody>
      </p:sp>
    </p:spTree>
    <p:extLst>
      <p:ext uri="{BB962C8B-B14F-4D97-AF65-F5344CB8AC3E}">
        <p14:creationId xmlns:p14="http://schemas.microsoft.com/office/powerpoint/2010/main" val="144495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endParaRPr lang="en-GB" smtClean="0"/>
          </a:p>
          <a:p>
            <a:pPr algn="ctr">
              <a:defRPr/>
            </a:pPr>
            <a:fld id="{5DD187FE-92CF-4958-81DA-0BCA2F01BF86}" type="slidenum">
              <a:rPr lang="en-GB" smtClean="0"/>
              <a:pPr algn="ctr">
                <a:defRPr/>
              </a:pPr>
              <a:t>42</a:t>
            </a:fld>
            <a:endParaRPr lang="en-GB" smtClean="0"/>
          </a:p>
        </p:txBody>
      </p:sp>
      <p:sp>
        <p:nvSpPr>
          <p:cNvPr id="5123" name="Title 1"/>
          <p:cNvSpPr>
            <a:spLocks noGrp="1"/>
          </p:cNvSpPr>
          <p:nvPr>
            <p:ph type="title" idx="4294967295"/>
          </p:nvPr>
        </p:nvSpPr>
        <p:spPr>
          <a:xfrm>
            <a:off x="142875" y="274638"/>
            <a:ext cx="8543925" cy="1143000"/>
          </a:xfrm>
        </p:spPr>
        <p:txBody>
          <a:bodyPr/>
          <a:lstStyle/>
          <a:p>
            <a:pPr eaLnBrk="1" hangingPunct="1"/>
            <a:r>
              <a:rPr lang="en-US" altLang="it-IT" sz="3600" b="1" smtClean="0"/>
              <a:t>Outline of the Melitz (2003)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85875"/>
            <a:ext cx="8686800" cy="5214938"/>
          </a:xfrm>
        </p:spPr>
        <p:txBody>
          <a:bodyPr>
            <a:normAutofit fontScale="92500"/>
          </a:bodyPr>
          <a:lstStyle/>
          <a:p>
            <a:r>
              <a:rPr lang="en-US" altLang="it-IT" sz="2800" dirty="0"/>
              <a:t>Extension of the “Krugman model”</a:t>
            </a:r>
          </a:p>
          <a:p>
            <a:pPr eaLnBrk="1" hangingPunct="1"/>
            <a:r>
              <a:rPr lang="en-US" altLang="it-IT" sz="2800" dirty="0" smtClean="0"/>
              <a:t>Firms use labor to produce varieties of manufacturing good</a:t>
            </a:r>
          </a:p>
          <a:p>
            <a:pPr eaLnBrk="1" hangingPunct="1"/>
            <a:r>
              <a:rPr lang="en-US" altLang="it-IT" sz="2800" dirty="0" smtClean="0"/>
              <a:t>Firms </a:t>
            </a:r>
            <a:r>
              <a:rPr lang="en-US" altLang="it-IT" sz="2800" b="1" dirty="0" smtClean="0">
                <a:solidFill>
                  <a:srgbClr val="FF0000"/>
                </a:solidFill>
              </a:rPr>
              <a:t>enter a market by paying a sunk entry cost</a:t>
            </a:r>
          </a:p>
          <a:p>
            <a:pPr eaLnBrk="1" hangingPunct="1"/>
            <a:r>
              <a:rPr lang="en-US" altLang="it-IT" sz="2800" dirty="0" smtClean="0"/>
              <a:t>Firms </a:t>
            </a:r>
            <a:r>
              <a:rPr lang="en-US" altLang="it-IT" sz="2800" b="1" dirty="0" smtClean="0">
                <a:solidFill>
                  <a:srgbClr val="FF0000"/>
                </a:solidFill>
              </a:rPr>
              <a:t>observe their productivity </a:t>
            </a:r>
            <a:r>
              <a:rPr lang="en-US" altLang="it-IT" sz="2800" b="1" dirty="0" smtClean="0">
                <a:solidFill>
                  <a:srgbClr val="FF0000"/>
                </a:solidFill>
                <a:latin typeface="SymbolPi"/>
              </a:rPr>
              <a:t>j</a:t>
            </a:r>
            <a:r>
              <a:rPr lang="en-US" altLang="it-IT" sz="2800" b="1" dirty="0" smtClean="0">
                <a:solidFill>
                  <a:srgbClr val="FF0000"/>
                </a:solidFill>
              </a:rPr>
              <a:t> from a distribution g(</a:t>
            </a:r>
            <a:r>
              <a:rPr lang="en-US" altLang="it-IT" sz="2800" b="1" dirty="0" smtClean="0">
                <a:solidFill>
                  <a:srgbClr val="FF0000"/>
                </a:solidFill>
                <a:latin typeface="Symbol" pitchFamily="18" charset="2"/>
              </a:rPr>
              <a:t>j</a:t>
            </a:r>
            <a:r>
              <a:rPr lang="en-US" altLang="it-IT" sz="2800" b="1" dirty="0" smtClean="0">
                <a:solidFill>
                  <a:srgbClr val="FF0000"/>
                </a:solidFill>
              </a:rPr>
              <a:t>)</a:t>
            </a:r>
          </a:p>
          <a:p>
            <a:pPr eaLnBrk="1" hangingPunct="1"/>
            <a:r>
              <a:rPr lang="en-US" altLang="it-IT" sz="2800" dirty="0" smtClean="0"/>
              <a:t>There is a </a:t>
            </a:r>
            <a:r>
              <a:rPr lang="en-US" altLang="it-IT" sz="2800" b="1" dirty="0" smtClean="0">
                <a:solidFill>
                  <a:srgbClr val="FF0000"/>
                </a:solidFill>
              </a:rPr>
              <a:t>fixed cost of producing and a fixed cost of exporting</a:t>
            </a:r>
          </a:p>
          <a:p>
            <a:pPr eaLnBrk="1" hangingPunct="1"/>
            <a:r>
              <a:rPr lang="en-US" altLang="it-IT" sz="2800" dirty="0" smtClean="0"/>
              <a:t>Firms </a:t>
            </a:r>
            <a:r>
              <a:rPr lang="en-US" altLang="it-IT" sz="2800" b="1" dirty="0" smtClean="0">
                <a:solidFill>
                  <a:srgbClr val="FF0000"/>
                </a:solidFill>
              </a:rPr>
              <a:t>decide whether to produce or exit the industry</a:t>
            </a:r>
          </a:p>
          <a:p>
            <a:pPr eaLnBrk="1" hangingPunct="1"/>
            <a:r>
              <a:rPr lang="en-US" altLang="it-IT" sz="2800" b="1" dirty="0" smtClean="0">
                <a:solidFill>
                  <a:srgbClr val="FF0000"/>
                </a:solidFill>
              </a:rPr>
              <a:t>If firms produce, they decide whether to serve only the domestic market or also to export</a:t>
            </a:r>
          </a:p>
          <a:p>
            <a:pPr eaLnBrk="1" hangingPunct="1"/>
            <a:r>
              <a:rPr lang="en-US" altLang="it-IT" sz="2800" b="1" dirty="0" smtClean="0">
                <a:solidFill>
                  <a:srgbClr val="FF0000"/>
                </a:solidFill>
              </a:rPr>
              <a:t>Exogenous probability of firm death</a:t>
            </a:r>
          </a:p>
        </p:txBody>
      </p:sp>
    </p:spTree>
    <p:extLst>
      <p:ext uri="{BB962C8B-B14F-4D97-AF65-F5344CB8AC3E}">
        <p14:creationId xmlns:p14="http://schemas.microsoft.com/office/powerpoint/2010/main" val="1451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FB41E-3891-46E9-BAC3-9BA7C963A652}" type="slidenum">
              <a:rPr lang="en-GB"/>
              <a:pPr>
                <a:defRPr/>
              </a:pPr>
              <a:t>43</a:t>
            </a:fld>
            <a:endParaRPr lang="en-GB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US" altLang="it-IT" b="1" dirty="0" smtClean="0"/>
              <a:t>Models with Heterogeneous Firms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0728"/>
            <a:ext cx="8964612" cy="587767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it-IT" sz="3000" dirty="0" smtClean="0"/>
              <a:t>reductions in barriers to trade →  increase profits of exporters and reduce the export productivity cutoff  → labor demand within the industry rises  → increase in wages  →  profits of </a:t>
            </a:r>
            <a:r>
              <a:rPr lang="en-US" altLang="it-IT" sz="3000" dirty="0" err="1" smtClean="0"/>
              <a:t>nonexporter</a:t>
            </a:r>
            <a:r>
              <a:rPr lang="en-US" altLang="it-IT" sz="3000" dirty="0" smtClean="0"/>
              <a:t> decrease  → less productive firms bankrupt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it-IT" sz="2800" dirty="0" smtClean="0">
                <a:solidFill>
                  <a:srgbClr val="FF0000"/>
                </a:solidFill>
              </a:rPr>
              <a:t>A </a:t>
            </a:r>
            <a:r>
              <a:rPr lang="en-US" altLang="it-IT" sz="2800" b="1" dirty="0" smtClean="0">
                <a:solidFill>
                  <a:srgbClr val="FF0000"/>
                </a:solidFill>
              </a:rPr>
              <a:t>new source of gains from trade</a:t>
            </a:r>
            <a:r>
              <a:rPr lang="en-US" altLang="it-IT" sz="2800" dirty="0" smtClean="0">
                <a:solidFill>
                  <a:srgbClr val="FF0000"/>
                </a:solidFill>
              </a:rPr>
              <a:t>: Increase in </a:t>
            </a:r>
            <a:r>
              <a:rPr lang="en-US" altLang="it-IT" sz="2800" b="1" dirty="0" smtClean="0">
                <a:solidFill>
                  <a:srgbClr val="FF0000"/>
                </a:solidFill>
              </a:rPr>
              <a:t>productivity</a:t>
            </a:r>
          </a:p>
          <a:p>
            <a:pPr>
              <a:defRPr/>
            </a:pPr>
            <a:r>
              <a:rPr lang="it-IT" b="1" dirty="0" err="1"/>
              <a:t>Main</a:t>
            </a:r>
            <a:r>
              <a:rPr lang="it-IT" b="1" dirty="0"/>
              <a:t> </a:t>
            </a:r>
            <a:r>
              <a:rPr lang="it-IT" b="1" dirty="0" err="1"/>
              <a:t>Assumptions</a:t>
            </a:r>
            <a:r>
              <a:rPr lang="it-IT" b="1" dirty="0"/>
              <a:t>:</a:t>
            </a:r>
          </a:p>
          <a:p>
            <a:pPr lvl="1">
              <a:defRPr/>
            </a:pP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in the world and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trade</a:t>
            </a:r>
            <a:r>
              <a:rPr lang="it-IT" dirty="0"/>
              <a:t> with n</a:t>
            </a:r>
            <a:r>
              <a:rPr lang="it-IT" sz="2200" dirty="0"/>
              <a:t> </a:t>
            </a:r>
            <a:r>
              <a:rPr lang="it-IT" sz="2200" dirty="0">
                <a:sym typeface="Symbol"/>
              </a:rPr>
              <a:t> 1 </a:t>
            </a:r>
            <a:r>
              <a:rPr lang="it-IT" dirty="0" err="1">
                <a:sym typeface="Symbol"/>
              </a:rPr>
              <a:t>foreign</a:t>
            </a:r>
            <a:r>
              <a:rPr lang="it-IT" dirty="0">
                <a:sym typeface="Symbol"/>
              </a:rPr>
              <a:t> country</a:t>
            </a:r>
          </a:p>
          <a:p>
            <a:pPr lvl="1">
              <a:defRPr/>
            </a:pPr>
            <a:r>
              <a:rPr lang="it-IT" dirty="0" err="1" smtClean="0"/>
              <a:t>Labour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only</a:t>
            </a:r>
            <a:r>
              <a:rPr lang="it-IT" dirty="0"/>
              <a:t> production </a:t>
            </a:r>
            <a:r>
              <a:rPr lang="it-IT" dirty="0" err="1"/>
              <a:t>factor</a:t>
            </a:r>
            <a:r>
              <a:rPr lang="it-IT" dirty="0"/>
              <a:t> and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inelastically</a:t>
            </a:r>
            <a:r>
              <a:rPr lang="it-IT" dirty="0"/>
              <a:t> </a:t>
            </a:r>
            <a:r>
              <a:rPr lang="it-IT" dirty="0" err="1"/>
              <a:t>supplied</a:t>
            </a:r>
            <a:endParaRPr lang="it-IT" dirty="0"/>
          </a:p>
          <a:p>
            <a:pPr lvl="1">
              <a:defRPr/>
            </a:pPr>
            <a:r>
              <a:rPr lang="it-IT" dirty="0" err="1" smtClean="0"/>
              <a:t>Labour</a:t>
            </a:r>
            <a:r>
              <a:rPr lang="it-IT" dirty="0" smtClean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move</a:t>
            </a:r>
            <a:r>
              <a:rPr lang="it-IT" dirty="0"/>
              <a:t> </a:t>
            </a:r>
            <a:r>
              <a:rPr lang="it-IT" dirty="0" err="1"/>
              <a:t>accross</a:t>
            </a:r>
            <a:r>
              <a:rPr lang="it-IT" dirty="0"/>
              <a:t> </a:t>
            </a:r>
            <a:r>
              <a:rPr lang="it-IT" dirty="0" err="1"/>
              <a:t>countries</a:t>
            </a:r>
            <a:endParaRPr lang="it-IT" dirty="0"/>
          </a:p>
          <a:p>
            <a:pPr lvl="1">
              <a:defRPr/>
            </a:pPr>
            <a:r>
              <a:rPr lang="en-GB" dirty="0" smtClean="0"/>
              <a:t>Potential </a:t>
            </a:r>
            <a:r>
              <a:rPr lang="en-GB" dirty="0"/>
              <a:t>entrants face a sunk entry cost of </a:t>
            </a:r>
            <a:r>
              <a:rPr lang="en-GB" i="1" dirty="0" err="1"/>
              <a:t>f</a:t>
            </a:r>
            <a:r>
              <a:rPr lang="en-GB" i="1" baseline="-25000" dirty="0" err="1"/>
              <a:t>e</a:t>
            </a:r>
            <a:r>
              <a:rPr lang="en-GB" dirty="0"/>
              <a:t> units of labour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it-IT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77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7772400" cy="1143000"/>
          </a:xfrm>
        </p:spPr>
        <p:txBody>
          <a:bodyPr/>
          <a:lstStyle/>
          <a:p>
            <a:r>
              <a:rPr lang="en-GB" altLang="it-IT" smtClean="0"/>
              <a:t>Preferences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GB" dirty="0" smtClean="0"/>
              <a:t>Preferences  are defined over consumption of a continuum of horizontally-differentiated varieties</a:t>
            </a:r>
          </a:p>
          <a:p>
            <a:pPr lvl="1">
              <a:defRPr/>
            </a:pPr>
            <a:endParaRPr lang="en-GB" sz="1100" dirty="0" smtClean="0"/>
          </a:p>
          <a:p>
            <a:pPr lvl="1">
              <a:defRPr/>
            </a:pPr>
            <a:r>
              <a:rPr lang="en-GB" dirty="0" smtClean="0"/>
              <a:t>Consumer prefers to have a diversified bundle of goods</a:t>
            </a:r>
          </a:p>
          <a:p>
            <a:pPr>
              <a:defRPr/>
            </a:pPr>
            <a:endParaRPr lang="en-GB" dirty="0" smtClean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r>
              <a:rPr lang="en-GB" dirty="0" smtClean="0"/>
              <a:t>Where</a:t>
            </a:r>
          </a:p>
          <a:p>
            <a:pPr lvl="2">
              <a:defRPr/>
            </a:pP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 indexes varieties</a:t>
            </a:r>
          </a:p>
          <a:p>
            <a:pPr lvl="2">
              <a:defRPr/>
            </a:pPr>
            <a:r>
              <a:rPr lang="en-GB" dirty="0" smtClean="0">
                <a:sym typeface="Symbol"/>
              </a:rPr>
              <a:t> is the set of varieties available to consumers</a:t>
            </a:r>
          </a:p>
          <a:p>
            <a:pPr lvl="2">
              <a:defRPr/>
            </a:pPr>
            <a:r>
              <a:rPr lang="en-GB" dirty="0" smtClean="0">
                <a:sym typeface="Symbol"/>
              </a:rPr>
              <a:t> is a measure of substitutability</a:t>
            </a:r>
            <a:endParaRPr lang="en-GB" dirty="0"/>
          </a:p>
        </p:txBody>
      </p:sp>
      <p:graphicFrame>
        <p:nvGraphicFramePr>
          <p:cNvPr id="7172" name="Object 2"/>
          <p:cNvGraphicFramePr>
            <a:graphicFrameLocks noChangeAspect="1"/>
          </p:cNvGraphicFramePr>
          <p:nvPr/>
        </p:nvGraphicFramePr>
        <p:xfrm>
          <a:off x="1357313" y="3571875"/>
          <a:ext cx="3795712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25" name="Equazione" r:id="rId4" imgW="2133600" imgH="419100" progId="Equation.3">
                  <p:embed/>
                </p:oleObj>
              </mc:Choice>
              <mc:Fallback>
                <p:oleObj name="Equazione" r:id="rId4" imgW="2133600" imgH="4191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571875"/>
                        <a:ext cx="3795712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CasellaDiTesto 14"/>
          <p:cNvSpPr txBox="1">
            <a:spLocks noChangeArrowheads="1"/>
          </p:cNvSpPr>
          <p:nvPr/>
        </p:nvSpPr>
        <p:spPr bwMode="auto">
          <a:xfrm>
            <a:off x="5500688" y="3714750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7735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755650" y="-242888"/>
            <a:ext cx="7772400" cy="1143001"/>
          </a:xfrm>
        </p:spPr>
        <p:txBody>
          <a:bodyPr/>
          <a:lstStyle/>
          <a:p>
            <a:r>
              <a:rPr lang="en-GB" altLang="it-IT" smtClean="0"/>
              <a:t>Preferences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1188" y="836613"/>
            <a:ext cx="8281987" cy="6021387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GB" dirty="0" smtClean="0"/>
              <a:t>Price index of all varieties is defined as: 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 lvl="1">
              <a:defRPr/>
            </a:pPr>
            <a:endParaRPr lang="en-GB" sz="800" dirty="0" smtClean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r>
              <a:rPr lang="en-GB" dirty="0" smtClean="0"/>
              <a:t>Where </a:t>
            </a:r>
            <a:r>
              <a:rPr lang="en-GB" i="1" dirty="0" smtClean="0">
                <a:sym typeface="Symbol"/>
              </a:rPr>
              <a:t></a:t>
            </a:r>
            <a:r>
              <a:rPr lang="en-GB" dirty="0" smtClean="0">
                <a:sym typeface="Symbol"/>
              </a:rPr>
              <a:t> is the elasticity of substitution between varieties</a:t>
            </a:r>
            <a:endParaRPr lang="en-GB" dirty="0" smtClean="0"/>
          </a:p>
          <a:p>
            <a:pPr lvl="1">
              <a:defRPr/>
            </a:pPr>
            <a:r>
              <a:rPr lang="en-GB" dirty="0" smtClean="0"/>
              <a:t>Hence, utility is positively correlated with number of varieties available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Revenue of a variety supplied to the domestic market is: </a:t>
            </a:r>
          </a:p>
          <a:p>
            <a:pPr>
              <a:defRPr/>
            </a:pPr>
            <a:endParaRPr lang="en-GB" dirty="0" smtClean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r>
              <a:rPr lang="en-GB" dirty="0" smtClean="0"/>
              <a:t>Where: </a:t>
            </a:r>
          </a:p>
          <a:p>
            <a:pPr lvl="2">
              <a:defRPr/>
            </a:pPr>
            <a:r>
              <a:rPr lang="en-GB" i="1" dirty="0" smtClean="0"/>
              <a:t>p</a:t>
            </a:r>
            <a:r>
              <a:rPr lang="en-GB" i="1" baseline="-25000" dirty="0" smtClean="0"/>
              <a:t>d</a:t>
            </a:r>
            <a:r>
              <a:rPr lang="en-GB" i="1" dirty="0" smtClean="0"/>
              <a:t>(</a:t>
            </a:r>
            <a:r>
              <a:rPr lang="en-GB" i="1" dirty="0" smtClean="0">
                <a:sym typeface="Symbol"/>
              </a:rPr>
              <a:t>) </a:t>
            </a:r>
            <a:r>
              <a:rPr lang="en-GB" dirty="0" smtClean="0">
                <a:sym typeface="Symbol"/>
              </a:rPr>
              <a:t>is price of variety </a:t>
            </a:r>
          </a:p>
          <a:p>
            <a:pPr lvl="2">
              <a:defRPr/>
            </a:pPr>
            <a:r>
              <a:rPr lang="en-GB" i="1" dirty="0" smtClean="0">
                <a:sym typeface="Symbol"/>
              </a:rPr>
              <a:t>R</a:t>
            </a:r>
            <a:r>
              <a:rPr lang="en-GB" dirty="0" smtClean="0">
                <a:sym typeface="Symbol"/>
              </a:rPr>
              <a:t> equals aggregate income</a:t>
            </a:r>
          </a:p>
          <a:p>
            <a:pPr lvl="2">
              <a:defRPr/>
            </a:pPr>
            <a:r>
              <a:rPr lang="en-GB" i="1" dirty="0" smtClean="0">
                <a:sym typeface="Symbol"/>
              </a:rPr>
              <a:t>P</a:t>
            </a:r>
            <a:r>
              <a:rPr lang="en-GB" dirty="0" smtClean="0">
                <a:sym typeface="Symbol"/>
              </a:rPr>
              <a:t> summarizes prices of competing varieties</a:t>
            </a:r>
            <a:endParaRPr lang="en-GB" dirty="0" smtClean="0"/>
          </a:p>
          <a:p>
            <a:pPr>
              <a:defRPr/>
            </a:pPr>
            <a:endParaRPr lang="en-GB" dirty="0"/>
          </a:p>
        </p:txBody>
      </p:sp>
      <p:graphicFrame>
        <p:nvGraphicFramePr>
          <p:cNvPr id="8196" name="Object 2"/>
          <p:cNvGraphicFramePr>
            <a:graphicFrameLocks noChangeAspect="1"/>
          </p:cNvGraphicFramePr>
          <p:nvPr/>
        </p:nvGraphicFramePr>
        <p:xfrm>
          <a:off x="1187450" y="1412875"/>
          <a:ext cx="477678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56" name="Equazione" r:id="rId4" imgW="2514600" imgH="469900" progId="Equation.3">
                  <p:embed/>
                </p:oleObj>
              </mc:Choice>
              <mc:Fallback>
                <p:oleObj name="Equazione" r:id="rId4" imgW="2514600" imgH="469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412875"/>
                        <a:ext cx="4776788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692275" y="4292600"/>
          <a:ext cx="24765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57" name="Equazione" r:id="rId6" imgW="1346200" imgH="469900" progId="Equation.3">
                  <p:embed/>
                </p:oleObj>
              </mc:Choice>
              <mc:Fallback>
                <p:oleObj name="Equazione" r:id="rId6" imgW="1346200" imgH="4699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292600"/>
                        <a:ext cx="2476500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4932363" y="4581525"/>
            <a:ext cx="5032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41496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en-GB" altLang="it-IT" smtClean="0"/>
              <a:t>Technology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362950" cy="518477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GB" dirty="0" smtClean="0"/>
              <a:t>A firm draws its productivity, </a:t>
            </a:r>
            <a:r>
              <a:rPr lang="en-GB" i="1" dirty="0" smtClean="0">
                <a:sym typeface="Symbol"/>
              </a:rPr>
              <a:t> , </a:t>
            </a:r>
            <a:r>
              <a:rPr lang="en-GB" dirty="0" smtClean="0"/>
              <a:t>from a fixed distribution g(</a:t>
            </a:r>
            <a:r>
              <a:rPr lang="en-GB" i="1" dirty="0" smtClean="0">
                <a:sym typeface="Symbol"/>
              </a:rPr>
              <a:t>)</a:t>
            </a:r>
            <a:endParaRPr lang="en-GB" dirty="0" smtClean="0"/>
          </a:p>
          <a:p>
            <a:pPr>
              <a:defRPr/>
            </a:pPr>
            <a:endParaRPr lang="en-GB" sz="1100" dirty="0" smtClean="0"/>
          </a:p>
          <a:p>
            <a:pPr>
              <a:defRPr/>
            </a:pPr>
            <a:r>
              <a:rPr lang="en-GB" dirty="0" smtClean="0"/>
              <a:t>Productivity remains unchanged after entry but firms face a probability of death </a:t>
            </a:r>
            <a:r>
              <a:rPr lang="en-GB" dirty="0" smtClean="0">
                <a:sym typeface="Symbol"/>
              </a:rPr>
              <a:t> (more later)</a:t>
            </a:r>
            <a:endParaRPr lang="en-GB" dirty="0" smtClean="0"/>
          </a:p>
          <a:p>
            <a:pPr>
              <a:defRPr/>
            </a:pPr>
            <a:endParaRPr lang="en-GB" sz="1100" dirty="0" smtClean="0"/>
          </a:p>
          <a:p>
            <a:pPr>
              <a:defRPr/>
            </a:pPr>
            <a:r>
              <a:rPr lang="en-GB" dirty="0" smtClean="0"/>
              <a:t>Production of a variety involves a fixed cost and a constant variable cost that depends on firm productivity, </a:t>
            </a:r>
            <a:r>
              <a:rPr lang="en-GB" i="1" dirty="0" smtClean="0">
                <a:sym typeface="Symbol"/>
              </a:rPr>
              <a:t></a:t>
            </a:r>
            <a:endParaRPr lang="en-GB" i="1" dirty="0" smtClean="0"/>
          </a:p>
          <a:p>
            <a:pPr>
              <a:defRPr/>
            </a:pPr>
            <a:endParaRPr lang="en-GB" sz="1000" dirty="0" smtClean="0"/>
          </a:p>
          <a:p>
            <a:pPr>
              <a:defRPr/>
            </a:pPr>
            <a:r>
              <a:rPr lang="en-GB" dirty="0" smtClean="0"/>
              <a:t>Total labour required to produce </a:t>
            </a:r>
            <a:r>
              <a:rPr lang="en-GB" i="1" dirty="0" smtClean="0"/>
              <a:t>q(</a:t>
            </a:r>
            <a:r>
              <a:rPr lang="en-GB" i="1" dirty="0" smtClean="0">
                <a:sym typeface="Symbol"/>
              </a:rPr>
              <a:t>) </a:t>
            </a:r>
            <a:r>
              <a:rPr lang="en-GB" dirty="0" smtClean="0">
                <a:sym typeface="Symbol"/>
              </a:rPr>
              <a:t>of output is: </a:t>
            </a:r>
          </a:p>
          <a:p>
            <a:pPr>
              <a:defRPr/>
            </a:pPr>
            <a:endParaRPr lang="en-GB" dirty="0" smtClean="0">
              <a:sym typeface="Symbol"/>
            </a:endParaRP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Where </a:t>
            </a:r>
            <a:r>
              <a:rPr lang="en-GB" i="1" dirty="0" err="1" smtClean="0"/>
              <a:t>f</a:t>
            </a:r>
            <a:r>
              <a:rPr lang="en-GB" i="1" baseline="-12000" dirty="0" err="1" smtClean="0"/>
              <a:t>d</a:t>
            </a:r>
            <a:r>
              <a:rPr lang="en-GB" dirty="0" smtClean="0"/>
              <a:t> is fixed cost of units of labour</a:t>
            </a:r>
            <a:endParaRPr lang="en-GB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979613" y="4581525"/>
          <a:ext cx="2916237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73" name="Equazione" r:id="rId4" imgW="1040948" imgH="418918" progId="Equation.3">
                  <p:embed/>
                </p:oleObj>
              </mc:Choice>
              <mc:Fallback>
                <p:oleObj name="Equazione" r:id="rId4" imgW="1040948" imgH="41891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581525"/>
                        <a:ext cx="2916237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5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468313" y="0"/>
            <a:ext cx="8289925" cy="1066800"/>
          </a:xfrm>
        </p:spPr>
        <p:txBody>
          <a:bodyPr/>
          <a:lstStyle/>
          <a:p>
            <a:r>
              <a:rPr lang="en-GB" altLang="it-IT" smtClean="0"/>
              <a:t>Production and Exporting Decisions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8313" y="1268413"/>
            <a:ext cx="8351837" cy="525621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 smtClean="0"/>
              <a:t>If firms decide to export: </a:t>
            </a:r>
          </a:p>
          <a:p>
            <a:pPr>
              <a:defRPr/>
            </a:pPr>
            <a:endParaRPr lang="en-GB" sz="1000" dirty="0" smtClean="0"/>
          </a:p>
          <a:p>
            <a:pPr lvl="1">
              <a:defRPr/>
            </a:pPr>
            <a:r>
              <a:rPr lang="en-GB" dirty="0" smtClean="0"/>
              <a:t>They face a fixed exporting cost of </a:t>
            </a:r>
            <a:r>
              <a:rPr lang="en-GB" i="1" dirty="0" err="1" smtClean="0"/>
              <a:t>f</a:t>
            </a:r>
            <a:r>
              <a:rPr lang="en-GB" i="1" baseline="-25000" dirty="0" err="1" smtClean="0"/>
              <a:t>x</a:t>
            </a:r>
            <a:r>
              <a:rPr lang="en-GB" dirty="0" smtClean="0"/>
              <a:t> units of labour</a:t>
            </a:r>
          </a:p>
          <a:p>
            <a:pPr lvl="1">
              <a:defRPr/>
            </a:pPr>
            <a:r>
              <a:rPr lang="en-GB" dirty="0" smtClean="0"/>
              <a:t>An iceberg variable trade cost of </a:t>
            </a:r>
            <a:r>
              <a:rPr lang="en-GB" dirty="0" smtClean="0">
                <a:sym typeface="Symbol"/>
              </a:rPr>
              <a:t>&gt;1 for each variety</a:t>
            </a:r>
          </a:p>
          <a:p>
            <a:pPr lvl="1">
              <a:defRPr/>
            </a:pPr>
            <a:endParaRPr lang="en-GB" sz="1000" dirty="0" smtClean="0">
              <a:sym typeface="Symbol"/>
            </a:endParaRPr>
          </a:p>
          <a:p>
            <a:pPr>
              <a:defRPr/>
            </a:pPr>
            <a:r>
              <a:rPr lang="en-GB" dirty="0" smtClean="0">
                <a:sym typeface="Symbol"/>
              </a:rPr>
              <a:t>In the absence of fixed exporting cost all firms would export</a:t>
            </a:r>
          </a:p>
          <a:p>
            <a:pPr>
              <a:defRPr/>
            </a:pPr>
            <a:endParaRPr lang="en-GB" sz="1000" dirty="0" smtClean="0">
              <a:sym typeface="Symbol"/>
            </a:endParaRPr>
          </a:p>
          <a:p>
            <a:pPr>
              <a:defRPr/>
            </a:pPr>
            <a:r>
              <a:rPr lang="en-GB" dirty="0" smtClean="0">
                <a:sym typeface="Symbol"/>
              </a:rPr>
              <a:t>Each firm supply one of the continuum varieties so it takes the price index as given</a:t>
            </a:r>
          </a:p>
          <a:p>
            <a:pPr>
              <a:defRPr/>
            </a:pPr>
            <a:endParaRPr lang="en-GB" sz="1000" dirty="0" smtClean="0">
              <a:sym typeface="Symbol"/>
            </a:endParaRPr>
          </a:p>
          <a:p>
            <a:pPr>
              <a:defRPr/>
            </a:pPr>
            <a:r>
              <a:rPr lang="en-GB" dirty="0" smtClean="0">
                <a:sym typeface="Symbol"/>
              </a:rPr>
              <a:t>Applying F.O.C for profit maximization</a:t>
            </a:r>
          </a:p>
          <a:p>
            <a:pPr lvl="1">
              <a:defRPr/>
            </a:pPr>
            <a:r>
              <a:rPr lang="en-GB" dirty="0" smtClean="0"/>
              <a:t>Equilibrium prices are a mark-up over marginal cost that depends on the elasticity of demand</a:t>
            </a:r>
          </a:p>
          <a:p>
            <a:pPr lvl="1">
              <a:defRPr/>
            </a:pPr>
            <a:endParaRPr lang="en-GB" dirty="0" smtClean="0">
              <a:sym typeface="Symbol"/>
            </a:endParaRPr>
          </a:p>
          <a:p>
            <a:pPr>
              <a:defRPr/>
            </a:pPr>
            <a:endParaRPr lang="en-GB" dirty="0" smtClean="0">
              <a:sym typeface="Symbol"/>
            </a:endParaRP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96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922337"/>
          </a:xfrm>
        </p:spPr>
        <p:txBody>
          <a:bodyPr>
            <a:normAutofit fontScale="90000"/>
          </a:bodyPr>
          <a:lstStyle/>
          <a:p>
            <a:r>
              <a:rPr lang="en-GB" altLang="it-IT" smtClean="0"/>
              <a:t>Production and Exporting Decisions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0825" y="1196975"/>
            <a:ext cx="8435975" cy="51847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GB" dirty="0" smtClean="0"/>
              <a:t>Given the same elasticity of demand in both markets, prices in the export market are a constant multiple of domestic prices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 lvl="1">
              <a:defRPr/>
            </a:pPr>
            <a:r>
              <a:rPr lang="en-GB" dirty="0" smtClean="0"/>
              <a:t>Where wage (</a:t>
            </a:r>
            <a:r>
              <a:rPr lang="en-GB" i="1" dirty="0" smtClean="0"/>
              <a:t>w</a:t>
            </a:r>
            <a:r>
              <a:rPr lang="en-GB" dirty="0" smtClean="0"/>
              <a:t>) equals one for all countries</a:t>
            </a:r>
          </a:p>
          <a:p>
            <a:pPr>
              <a:buFont typeface="Arial" pitchFamily="34" charset="0"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Equilibrium firm revenue in both markets is: 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From equation (4) revenue depends on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variable trade cost</a:t>
            </a:r>
          </a:p>
        </p:txBody>
      </p:sp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1263650" y="2349500"/>
          <a:ext cx="43973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4" name="Equazione" r:id="rId4" imgW="2197100" imgH="431800" progId="Equation.3">
                  <p:embed/>
                </p:oleObj>
              </mc:Choice>
              <mc:Fallback>
                <p:oleObj name="Equazione" r:id="rId4" imgW="2197100" imgH="431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2349500"/>
                        <a:ext cx="439737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CasellaDiTesto 4"/>
          <p:cNvSpPr txBox="1">
            <a:spLocks noChangeArrowheads="1"/>
          </p:cNvSpPr>
          <p:nvPr/>
        </p:nvSpPr>
        <p:spPr bwMode="auto">
          <a:xfrm>
            <a:off x="7451725" y="2565400"/>
            <a:ext cx="576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(3)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042988" y="4868863"/>
          <a:ext cx="56165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5" name="Equazione" r:id="rId6" imgW="2222500" imgH="254000" progId="Equation.3">
                  <p:embed/>
                </p:oleObj>
              </mc:Choice>
              <mc:Fallback>
                <p:oleObj name="Equazione" r:id="rId6" imgW="2222500" imgH="254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868863"/>
                        <a:ext cx="561657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7524750" y="508476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(4)</a:t>
            </a:r>
          </a:p>
        </p:txBody>
      </p:sp>
    </p:spTree>
    <p:extLst>
      <p:ext uri="{BB962C8B-B14F-4D97-AF65-F5344CB8AC3E}">
        <p14:creationId xmlns:p14="http://schemas.microsoft.com/office/powerpoint/2010/main" val="331556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323850" y="0"/>
            <a:ext cx="8362950" cy="1143000"/>
          </a:xfrm>
        </p:spPr>
        <p:txBody>
          <a:bodyPr/>
          <a:lstStyle/>
          <a:p>
            <a:r>
              <a:rPr lang="en-GB" altLang="it-IT" smtClean="0"/>
              <a:t>Profits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0825" y="1125538"/>
            <a:ext cx="8435975" cy="554355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dirty="0" smtClean="0"/>
              <a:t>Firm profit in each market equals variable profits minus relevant fixed cost</a:t>
            </a:r>
          </a:p>
          <a:p>
            <a:pPr lvl="1">
              <a:defRPr/>
            </a:pPr>
            <a:endParaRPr lang="en-GB" sz="800" dirty="0" smtClean="0"/>
          </a:p>
          <a:p>
            <a:pPr lvl="1">
              <a:defRPr/>
            </a:pPr>
            <a:r>
              <a:rPr lang="en-GB" dirty="0" smtClean="0"/>
              <a:t>Domestic market: 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sz="1000" dirty="0" smtClean="0"/>
          </a:p>
          <a:p>
            <a:pPr lvl="1">
              <a:defRPr/>
            </a:pPr>
            <a:r>
              <a:rPr lang="en-GB" dirty="0" smtClean="0"/>
              <a:t>Foreign market: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Equation (5) implies that, there is a 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zero-profit cutoff productivity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smtClean="0">
                <a:solidFill>
                  <a:srgbClr val="FF0000"/>
                </a:solidFill>
              </a:rPr>
              <a:t>(</a:t>
            </a:r>
            <a:r>
              <a:rPr lang="en-GB" sz="1800" b="1" i="1" dirty="0" smtClean="0">
                <a:solidFill>
                  <a:srgbClr val="FF0000"/>
                </a:solidFill>
                <a:sym typeface="Symbol"/>
              </a:rPr>
              <a:t>*</a:t>
            </a:r>
            <a:r>
              <a:rPr lang="en-GB" sz="1800" b="1" i="1" baseline="-25000" dirty="0" smtClean="0">
                <a:solidFill>
                  <a:srgbClr val="FF0000"/>
                </a:solidFill>
                <a:sym typeface="Symbol"/>
              </a:rPr>
              <a:t>d</a:t>
            </a:r>
            <a:r>
              <a:rPr lang="en-GB" sz="1800" b="1" dirty="0" smtClean="0">
                <a:solidFill>
                  <a:srgbClr val="FF0000"/>
                </a:solidFill>
              </a:rPr>
              <a:t>) </a:t>
            </a:r>
            <a:r>
              <a:rPr lang="en-GB" dirty="0" smtClean="0"/>
              <a:t>below which firms will earn negative profits, so they exit from the market</a:t>
            </a:r>
          </a:p>
          <a:p>
            <a:pPr>
              <a:defRPr/>
            </a:pPr>
            <a:r>
              <a:rPr lang="en-GB" dirty="0" smtClean="0"/>
              <a:t>Likewise, identity (6) implies there is an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exporting cutoff productivity</a:t>
            </a:r>
            <a:r>
              <a:rPr lang="en-GB" dirty="0" smtClean="0"/>
              <a:t> </a:t>
            </a:r>
            <a:r>
              <a:rPr lang="en-GB" sz="1800" b="1" dirty="0" smtClean="0">
                <a:solidFill>
                  <a:srgbClr val="C00000"/>
                </a:solidFill>
              </a:rPr>
              <a:t>(</a:t>
            </a:r>
            <a:r>
              <a:rPr lang="en-GB" sz="1800" b="1" i="1" dirty="0" smtClean="0">
                <a:solidFill>
                  <a:srgbClr val="C00000"/>
                </a:solidFill>
                <a:sym typeface="Symbol"/>
              </a:rPr>
              <a:t>*</a:t>
            </a:r>
            <a:r>
              <a:rPr lang="en-GB" sz="1800" b="1" i="1" baseline="-25000" dirty="0" smtClean="0">
                <a:solidFill>
                  <a:srgbClr val="C00000"/>
                </a:solidFill>
                <a:sym typeface="Symbol"/>
              </a:rPr>
              <a:t>x</a:t>
            </a:r>
            <a:r>
              <a:rPr lang="en-GB" sz="1800" b="1" dirty="0" smtClean="0">
                <a:solidFill>
                  <a:srgbClr val="C00000"/>
                </a:solidFill>
              </a:rPr>
              <a:t>)  </a:t>
            </a:r>
            <a:r>
              <a:rPr lang="en-GB" dirty="0" smtClean="0"/>
              <a:t>below which surviving firms would not export </a:t>
            </a:r>
          </a:p>
          <a:p>
            <a:pPr>
              <a:defRPr/>
            </a:pPr>
            <a:endParaRPr lang="en-GB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348038" y="2997200"/>
          <a:ext cx="27368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8" name="Equazione" r:id="rId4" imgW="1104900" imgH="393700" progId="Equation.3">
                  <p:embed/>
                </p:oleObj>
              </mc:Choice>
              <mc:Fallback>
                <p:oleObj name="Equazione" r:id="rId4" imgW="11049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997200"/>
                        <a:ext cx="2736850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348038" y="1916113"/>
          <a:ext cx="28733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9" name="Equazione" r:id="rId6" imgW="1143000" imgH="393700" progId="Equation.3">
                  <p:embed/>
                </p:oleObj>
              </mc:Choice>
              <mc:Fallback>
                <p:oleObj name="Equazione" r:id="rId6" imgW="1143000" imgH="393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1916113"/>
                        <a:ext cx="28733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6948488" y="2205038"/>
            <a:ext cx="719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(5)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6948488" y="3284538"/>
            <a:ext cx="576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(6)</a:t>
            </a:r>
          </a:p>
        </p:txBody>
      </p:sp>
    </p:spTree>
    <p:extLst>
      <p:ext uri="{BB962C8B-B14F-4D97-AF65-F5344CB8AC3E}">
        <p14:creationId xmlns:p14="http://schemas.microsoft.com/office/powerpoint/2010/main" val="265936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Summary</a:t>
            </a:r>
            <a:r>
              <a:rPr lang="it-IT" dirty="0" smtClean="0"/>
              <a:t>,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Furthermore, micro-level studies have also found evidence of substantial </a:t>
            </a:r>
            <a:r>
              <a:rPr lang="en-US" b="1" dirty="0">
                <a:solidFill>
                  <a:srgbClr val="FF0000"/>
                </a:solidFill>
              </a:rPr>
              <a:t>reallocation effects within an industry following trade liberalization episodes</a:t>
            </a:r>
            <a:r>
              <a:rPr lang="en-US" dirty="0"/>
              <a:t>.</a:t>
            </a:r>
          </a:p>
          <a:p>
            <a:pPr marL="400050" lvl="1" indent="0">
              <a:buNone/>
            </a:pPr>
            <a:r>
              <a:rPr lang="en-US" dirty="0"/>
              <a:t>—</a:t>
            </a:r>
            <a:r>
              <a:rPr lang="en-US" b="1" dirty="0">
                <a:solidFill>
                  <a:srgbClr val="FF0000"/>
                </a:solidFill>
              </a:rPr>
              <a:t>Exposure to trade forces the least </a:t>
            </a:r>
            <a:r>
              <a:rPr lang="en-US" b="1" dirty="0" smtClean="0">
                <a:solidFill>
                  <a:srgbClr val="FF0000"/>
                </a:solidFill>
              </a:rPr>
              <a:t>productive firms </a:t>
            </a:r>
            <a:r>
              <a:rPr lang="en-US" b="1" dirty="0">
                <a:solidFill>
                  <a:srgbClr val="FF0000"/>
                </a:solidFill>
              </a:rPr>
              <a:t>to exit or </a:t>
            </a:r>
            <a:r>
              <a:rPr lang="en-US" b="1" dirty="0" smtClean="0">
                <a:solidFill>
                  <a:srgbClr val="FF0000"/>
                </a:solidFill>
              </a:rPr>
              <a:t>shut-down </a:t>
            </a:r>
            <a:r>
              <a:rPr lang="en-US" dirty="0" smtClean="0"/>
              <a:t>(</a:t>
            </a:r>
            <a:r>
              <a:rPr lang="en-US" dirty="0"/>
              <a:t>Bernard and Jensen, 1999; Aw, Chung and Roberts, 2000; </a:t>
            </a:r>
            <a:r>
              <a:rPr lang="en-US" dirty="0" err="1"/>
              <a:t>Clerides</a:t>
            </a:r>
            <a:r>
              <a:rPr lang="en-US" dirty="0"/>
              <a:t> et al</a:t>
            </a:r>
            <a:r>
              <a:rPr lang="en-US" dirty="0" smtClean="0"/>
              <a:t>., 1998</a:t>
            </a:r>
            <a:r>
              <a:rPr lang="en-US" dirty="0"/>
              <a:t>).</a:t>
            </a:r>
          </a:p>
          <a:p>
            <a:pPr marL="400050" lvl="1" indent="0">
              <a:buNone/>
            </a:pPr>
            <a:r>
              <a:rPr lang="en-US" dirty="0"/>
              <a:t>—</a:t>
            </a:r>
            <a:r>
              <a:rPr lang="en-US" b="1" dirty="0">
                <a:solidFill>
                  <a:srgbClr val="FF0000"/>
                </a:solidFill>
              </a:rPr>
              <a:t>Trade liberalization leads to market share reallocations towards more </a:t>
            </a:r>
            <a:r>
              <a:rPr lang="en-US" b="1" dirty="0" smtClean="0">
                <a:solidFill>
                  <a:srgbClr val="FF0000"/>
                </a:solidFill>
              </a:rPr>
              <a:t>productive firms</a:t>
            </a:r>
            <a:r>
              <a:rPr lang="en-US" dirty="0"/>
              <a:t>, thereby increasing a</a:t>
            </a:r>
            <a:r>
              <a:rPr lang="en-US" dirty="0" smtClean="0"/>
              <a:t>ggregate </a:t>
            </a:r>
            <a:r>
              <a:rPr lang="en-US" dirty="0"/>
              <a:t>productivity (</a:t>
            </a:r>
            <a:r>
              <a:rPr lang="en-US" dirty="0" err="1"/>
              <a:t>Pavcnik</a:t>
            </a:r>
            <a:r>
              <a:rPr lang="en-US" dirty="0"/>
              <a:t>, 2002</a:t>
            </a:r>
            <a:r>
              <a:rPr lang="en-US" dirty="0" smtClean="0"/>
              <a:t>, Bernard</a:t>
            </a:r>
            <a:r>
              <a:rPr lang="en-US" dirty="0"/>
              <a:t>, Jensen and Schott 2003).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144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1143000"/>
          </a:xfrm>
        </p:spPr>
        <p:txBody>
          <a:bodyPr/>
          <a:lstStyle/>
          <a:p>
            <a:r>
              <a:rPr lang="en-GB" altLang="it-IT" smtClean="0"/>
              <a:t>Steady-state Industry Equilibrium</a:t>
            </a:r>
          </a:p>
        </p:txBody>
      </p:sp>
      <p:graphicFrame>
        <p:nvGraphicFramePr>
          <p:cNvPr id="13315" name="Segnaposto contenuto 58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7235825" y="2420938"/>
          <a:ext cx="4556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52" name="Equazione" r:id="rId4" imgW="190500" imgH="228600" progId="Equation.3">
                  <p:embed/>
                </p:oleObj>
              </mc:Choice>
              <mc:Fallback>
                <p:oleObj name="Equazione" r:id="rId4" imgW="190500" imgH="22860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420938"/>
                        <a:ext cx="45561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Connettore 2 10"/>
          <p:cNvCxnSpPr/>
          <p:nvPr/>
        </p:nvCxnSpPr>
        <p:spPr>
          <a:xfrm>
            <a:off x="900113" y="1916113"/>
            <a:ext cx="0" cy="46085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900113" y="4365625"/>
            <a:ext cx="64801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flipV="1">
            <a:off x="900113" y="2781300"/>
            <a:ext cx="6264275" cy="2951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 flipV="1">
            <a:off x="900113" y="3284538"/>
            <a:ext cx="6335712" cy="165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2987675" y="4437063"/>
            <a:ext cx="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 flipV="1">
            <a:off x="2916238" y="4365625"/>
            <a:ext cx="0" cy="71438"/>
          </a:xfrm>
          <a:prstGeom prst="line">
            <a:avLst/>
          </a:prstGeom>
          <a:ln w="95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4716463" y="3933825"/>
            <a:ext cx="0" cy="50323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CasellaDiTesto 51"/>
          <p:cNvSpPr txBox="1">
            <a:spLocks noChangeArrowheads="1"/>
          </p:cNvSpPr>
          <p:nvPr/>
        </p:nvSpPr>
        <p:spPr bwMode="auto">
          <a:xfrm>
            <a:off x="468313" y="4724400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-</a:t>
            </a:r>
            <a:r>
              <a:rPr lang="en-GB" altLang="it-IT" sz="1800" i="1">
                <a:latin typeface="Arial" pitchFamily="34" charset="0"/>
              </a:rPr>
              <a:t>f</a:t>
            </a:r>
            <a:r>
              <a:rPr lang="en-GB" altLang="it-IT" sz="1800" i="1" baseline="-10000">
                <a:latin typeface="Arial" pitchFamily="34" charset="0"/>
              </a:rPr>
              <a:t>d</a:t>
            </a:r>
          </a:p>
        </p:txBody>
      </p:sp>
      <p:sp>
        <p:nvSpPr>
          <p:cNvPr id="13324" name="CasellaDiTesto 52"/>
          <p:cNvSpPr txBox="1">
            <a:spLocks noChangeArrowheads="1"/>
          </p:cNvSpPr>
          <p:nvPr/>
        </p:nvSpPr>
        <p:spPr bwMode="auto">
          <a:xfrm>
            <a:off x="539750" y="5516563"/>
            <a:ext cx="503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-</a:t>
            </a:r>
            <a:r>
              <a:rPr lang="en-GB" altLang="it-IT" sz="1800" i="1">
                <a:latin typeface="Arial" pitchFamily="34" charset="0"/>
              </a:rPr>
              <a:t>f</a:t>
            </a:r>
            <a:r>
              <a:rPr lang="en-GB" altLang="it-IT" sz="1800" i="1" baseline="-14000">
                <a:latin typeface="Arial" pitchFamily="34" charset="0"/>
              </a:rPr>
              <a:t>x</a:t>
            </a:r>
          </a:p>
        </p:txBody>
      </p:sp>
      <p:sp>
        <p:nvSpPr>
          <p:cNvPr id="13325" name="CasellaDiTesto 53"/>
          <p:cNvSpPr txBox="1">
            <a:spLocks noChangeArrowheads="1"/>
          </p:cNvSpPr>
          <p:nvPr/>
        </p:nvSpPr>
        <p:spPr bwMode="auto">
          <a:xfrm>
            <a:off x="2700338" y="4437063"/>
            <a:ext cx="503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400" i="1">
                <a:latin typeface="Arial" pitchFamily="34" charset="0"/>
                <a:sym typeface="Symbol" pitchFamily="18" charset="2"/>
              </a:rPr>
              <a:t>*</a:t>
            </a:r>
            <a:r>
              <a:rPr lang="en-GB" altLang="it-IT" sz="1400" i="1" baseline="-25000">
                <a:latin typeface="Arial" pitchFamily="34" charset="0"/>
                <a:sym typeface="Symbol" pitchFamily="18" charset="2"/>
              </a:rPr>
              <a:t>d</a:t>
            </a:r>
            <a:endParaRPr lang="en-GB" altLang="it-IT" sz="1400" i="1" baseline="-25000">
              <a:latin typeface="Arial" pitchFamily="34" charset="0"/>
            </a:endParaRPr>
          </a:p>
        </p:txBody>
      </p:sp>
      <p:sp>
        <p:nvSpPr>
          <p:cNvPr id="13326" name="CasellaDiTesto 54"/>
          <p:cNvSpPr txBox="1">
            <a:spLocks noChangeArrowheads="1"/>
          </p:cNvSpPr>
          <p:nvPr/>
        </p:nvSpPr>
        <p:spPr bwMode="auto">
          <a:xfrm>
            <a:off x="4500563" y="4365625"/>
            <a:ext cx="503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400" i="1">
                <a:latin typeface="Arial" pitchFamily="34" charset="0"/>
                <a:sym typeface="Symbol" pitchFamily="18" charset="2"/>
              </a:rPr>
              <a:t>*</a:t>
            </a:r>
            <a:r>
              <a:rPr lang="en-GB" altLang="it-IT" sz="1400" i="1" baseline="-25000">
                <a:latin typeface="Arial" pitchFamily="34" charset="0"/>
                <a:sym typeface="Symbol" pitchFamily="18" charset="2"/>
              </a:rPr>
              <a:t>x</a:t>
            </a:r>
            <a:endParaRPr lang="en-GB" altLang="it-IT" sz="1400" i="1" baseline="-25000">
              <a:latin typeface="Arial" pitchFamily="34" charset="0"/>
            </a:endParaRPr>
          </a:p>
        </p:txBody>
      </p:sp>
      <p:sp>
        <p:nvSpPr>
          <p:cNvPr id="13327" name="CasellaDiTesto 55"/>
          <p:cNvSpPr txBox="1">
            <a:spLocks noChangeArrowheads="1"/>
          </p:cNvSpPr>
          <p:nvPr/>
        </p:nvSpPr>
        <p:spPr bwMode="auto">
          <a:xfrm>
            <a:off x="7451725" y="4149725"/>
            <a:ext cx="325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 i="1">
                <a:latin typeface="Arial" pitchFamily="34" charset="0"/>
                <a:sym typeface="Symbol" pitchFamily="18" charset="2"/>
              </a:rPr>
              <a:t></a:t>
            </a:r>
            <a:endParaRPr lang="en-GB" altLang="it-IT" sz="1800" i="1">
              <a:latin typeface="Arial" pitchFamily="34" charset="0"/>
            </a:endParaRPr>
          </a:p>
        </p:txBody>
      </p:sp>
      <p:sp>
        <p:nvSpPr>
          <p:cNvPr id="13328" name="CasellaDiTesto 56"/>
          <p:cNvSpPr txBox="1">
            <a:spLocks noChangeArrowheads="1"/>
          </p:cNvSpPr>
          <p:nvPr/>
        </p:nvSpPr>
        <p:spPr bwMode="auto">
          <a:xfrm>
            <a:off x="539750" y="1700213"/>
            <a:ext cx="431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it-IT" sz="1800">
                <a:latin typeface="OpenSymbol"/>
                <a:ea typeface="OpenSymbol"/>
                <a:cs typeface="OpenSymbol"/>
              </a:rPr>
              <a:t>π</a:t>
            </a:r>
            <a:endParaRPr lang="en-GB" altLang="it-IT" sz="1800">
              <a:latin typeface="Arial" pitchFamily="34" charset="0"/>
            </a:endParaRPr>
          </a:p>
        </p:txBody>
      </p:sp>
      <p:graphicFrame>
        <p:nvGraphicFramePr>
          <p:cNvPr id="13329" name="Object 3"/>
          <p:cNvGraphicFramePr>
            <a:graphicFrameLocks noChangeAspect="1"/>
          </p:cNvGraphicFramePr>
          <p:nvPr/>
        </p:nvGraphicFramePr>
        <p:xfrm>
          <a:off x="7331075" y="2924175"/>
          <a:ext cx="4794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53" name="Equazione" r:id="rId6" imgW="190500" imgH="228600" progId="Equation.3">
                  <p:embed/>
                </p:oleObj>
              </mc:Choice>
              <mc:Fallback>
                <p:oleObj name="Equazione" r:id="rId6" imgW="1905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1075" y="2924175"/>
                        <a:ext cx="479425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Connettore 2 36"/>
          <p:cNvCxnSpPr/>
          <p:nvPr/>
        </p:nvCxnSpPr>
        <p:spPr>
          <a:xfrm flipV="1">
            <a:off x="3635375" y="4724400"/>
            <a:ext cx="0" cy="5762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2916238" y="5516563"/>
            <a:ext cx="1439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Domestic mkt</a:t>
            </a:r>
          </a:p>
        </p:txBody>
      </p:sp>
      <p:cxnSp>
        <p:nvCxnSpPr>
          <p:cNvPr id="43" name="Connettore 2 42"/>
          <p:cNvCxnSpPr/>
          <p:nvPr/>
        </p:nvCxnSpPr>
        <p:spPr>
          <a:xfrm flipV="1">
            <a:off x="5940425" y="4797425"/>
            <a:ext cx="0" cy="5032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>
            <a:spLocks noChangeArrowheads="1"/>
          </p:cNvSpPr>
          <p:nvPr/>
        </p:nvSpPr>
        <p:spPr bwMode="auto">
          <a:xfrm>
            <a:off x="5364163" y="5516563"/>
            <a:ext cx="165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Foreign mkt</a:t>
            </a:r>
          </a:p>
        </p:txBody>
      </p:sp>
    </p:spTree>
    <p:extLst>
      <p:ext uri="{BB962C8B-B14F-4D97-AF65-F5344CB8AC3E}">
        <p14:creationId xmlns:p14="http://schemas.microsoft.com/office/powerpoint/2010/main" val="271338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Steady-state Industry Equilibrium (2)</a:t>
            </a:r>
            <a:endParaRPr lang="en-GB" dirty="0"/>
          </a:p>
        </p:txBody>
      </p:sp>
      <p:sp>
        <p:nvSpPr>
          <p:cNvPr id="14339" name="Segnaposto contenuto 2"/>
          <p:cNvSpPr>
            <a:spLocks noGrp="1"/>
          </p:cNvSpPr>
          <p:nvPr>
            <p:ph sz="quarter" idx="1"/>
          </p:nvPr>
        </p:nvSpPr>
        <p:spPr>
          <a:xfrm>
            <a:off x="395288" y="1125538"/>
            <a:ext cx="8291512" cy="5327650"/>
          </a:xfrm>
        </p:spPr>
        <p:txBody>
          <a:bodyPr/>
          <a:lstStyle/>
          <a:p>
            <a:r>
              <a:rPr lang="en-GB" altLang="it-IT" sz="2400" smtClean="0"/>
              <a:t>Exit and Entry of Firms</a:t>
            </a:r>
          </a:p>
          <a:p>
            <a:pPr lvl="1"/>
            <a:r>
              <a:rPr lang="en-GB" altLang="it-IT" sz="2200" smtClean="0"/>
              <a:t>Productivity is fixed at entry and firms face a constant probability of death</a:t>
            </a:r>
          </a:p>
          <a:p>
            <a:pPr lvl="1"/>
            <a:endParaRPr lang="en-GB" altLang="it-IT" sz="1000" smtClean="0"/>
          </a:p>
          <a:p>
            <a:pPr lvl="1"/>
            <a:r>
              <a:rPr lang="en-GB" altLang="it-IT" sz="2200" smtClean="0"/>
              <a:t>Hence, ex-post productivity distributions in both markets are truncations of the ex-ante productivity distribution  at the zero-profit and exporting cutoff conditions</a:t>
            </a:r>
          </a:p>
          <a:p>
            <a:pPr lvl="1"/>
            <a:endParaRPr lang="en-GB" altLang="it-IT" sz="2200" smtClean="0"/>
          </a:p>
          <a:p>
            <a:endParaRPr lang="en-GB" altLang="it-IT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619250" y="3497263"/>
          <a:ext cx="4171950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76" name="Equazione" r:id="rId4" imgW="1384300" imgH="431800" progId="Equation.3">
                  <p:embed/>
                </p:oleObj>
              </mc:Choice>
              <mc:Fallback>
                <p:oleObj name="Equazione" r:id="rId4" imgW="1384300" imgH="431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497263"/>
                        <a:ext cx="4171950" cy="130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547813" y="4797425"/>
          <a:ext cx="44640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77" name="Equazione" r:id="rId6" imgW="1358310" imgH="291973" progId="Equation.3">
                  <p:embed/>
                </p:oleObj>
              </mc:Choice>
              <mc:Fallback>
                <p:oleObj name="Equazione" r:id="rId6" imgW="1358310" imgH="29197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797425"/>
                        <a:ext cx="446405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6732588" y="3933825"/>
            <a:ext cx="647724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 dirty="0">
                <a:latin typeface="Arial" pitchFamily="34" charset="0"/>
              </a:rPr>
              <a:t>(7)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6804024" y="5084763"/>
            <a:ext cx="576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(8)</a:t>
            </a:r>
          </a:p>
        </p:txBody>
      </p:sp>
    </p:spTree>
    <p:extLst>
      <p:ext uri="{BB962C8B-B14F-4D97-AF65-F5344CB8AC3E}">
        <p14:creationId xmlns:p14="http://schemas.microsoft.com/office/powerpoint/2010/main" val="167244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>
          <a:xfrm>
            <a:off x="395288" y="0"/>
            <a:ext cx="8075612" cy="922338"/>
          </a:xfrm>
        </p:spPr>
        <p:txBody>
          <a:bodyPr/>
          <a:lstStyle/>
          <a:p>
            <a:r>
              <a:rPr lang="en-GB" altLang="it-IT" sz="4000" smtClean="0"/>
              <a:t>Steady-state Industry Equilibrium (3)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79388" y="1125538"/>
            <a:ext cx="8713787" cy="5472112"/>
          </a:xfrm>
        </p:spPr>
        <p:txBody>
          <a:bodyPr/>
          <a:lstStyle/>
          <a:p>
            <a:endParaRPr lang="en-GB" altLang="it-IT" sz="1000" smtClean="0"/>
          </a:p>
          <a:p>
            <a:r>
              <a:rPr lang="en-GB" altLang="it-IT" sz="2800" smtClean="0"/>
              <a:t>If free entry condition holds, the expected value of entry must be equal to sunk entry cost</a:t>
            </a:r>
          </a:p>
          <a:p>
            <a:r>
              <a:rPr lang="en-GB" altLang="it-IT" sz="2800" smtClean="0"/>
              <a:t>Thus the expected value of entry depends on the value of each firm with its productivity</a:t>
            </a:r>
            <a:r>
              <a:rPr lang="en-GB" altLang="it-IT" smtClean="0"/>
              <a:t> </a:t>
            </a:r>
          </a:p>
          <a:p>
            <a:pPr lvl="1">
              <a:buFont typeface="Arial" pitchFamily="34" charset="0"/>
              <a:buNone/>
            </a:pPr>
            <a:endParaRPr lang="en-GB" altLang="it-IT" smtClean="0"/>
          </a:p>
          <a:p>
            <a:pPr lvl="1">
              <a:buFont typeface="Arial" pitchFamily="34" charset="0"/>
              <a:buNone/>
            </a:pPr>
            <a:endParaRPr lang="en-GB" altLang="it-IT" smtClean="0"/>
          </a:p>
          <a:p>
            <a:pPr>
              <a:buFont typeface="Arial" pitchFamily="34" charset="0"/>
              <a:buNone/>
            </a:pPr>
            <a:endParaRPr lang="en-GB" altLang="it-IT" smtClean="0">
              <a:sym typeface="Symbol" pitchFamily="18" charset="2"/>
            </a:endParaRPr>
          </a:p>
          <a:p>
            <a:r>
              <a:rPr lang="en-GB" altLang="it-IT" smtClean="0">
                <a:sym typeface="Symbol" pitchFamily="18" charset="2"/>
              </a:rPr>
              <a:t>In steady-state equilibrium the number of successful entrants must equal the number of firms exiting </a:t>
            </a:r>
          </a:p>
          <a:p>
            <a:endParaRPr lang="en-GB" altLang="it-IT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403350" y="3357563"/>
          <a:ext cx="29337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00" name="Equazione" r:id="rId4" imgW="1307532" imgH="431613" progId="Equation.3">
                  <p:embed/>
                </p:oleObj>
              </mc:Choice>
              <mc:Fallback>
                <p:oleObj name="Equazione" r:id="rId4" imgW="1307532" imgH="431613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357563"/>
                        <a:ext cx="2933700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143250" y="6143625"/>
          <a:ext cx="39608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01" name="Equazione" r:id="rId6" imgW="1333500" imgH="241300" progId="Equation.3">
                  <p:embed/>
                </p:oleObj>
              </mc:Choice>
              <mc:Fallback>
                <p:oleObj name="Equazione" r:id="rId6" imgW="1333500" imgH="241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6143625"/>
                        <a:ext cx="3960813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6011863" y="3429000"/>
            <a:ext cx="576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(9)</a:t>
            </a: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7286625" y="6143625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800">
                <a:latin typeface="Arial" pitchFamily="34" charset="0"/>
              </a:rPr>
              <a:t>(10)</a:t>
            </a:r>
          </a:p>
        </p:txBody>
      </p:sp>
    </p:spTree>
    <p:extLst>
      <p:ext uri="{BB962C8B-B14F-4D97-AF65-F5344CB8AC3E}">
        <p14:creationId xmlns:p14="http://schemas.microsoft.com/office/powerpoint/2010/main" val="235770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09900"/>
            <a:ext cx="5050904" cy="1143000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equilibrium</a:t>
            </a:r>
            <a:endParaRPr lang="it-IT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43713"/>
            <a:ext cx="8280919" cy="496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ttore 1 4"/>
          <p:cNvCxnSpPr/>
          <p:nvPr/>
        </p:nvCxnSpPr>
        <p:spPr>
          <a:xfrm>
            <a:off x="3275856" y="3789040"/>
            <a:ext cx="36004" cy="10081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1259632" y="4797152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2123728" y="3933056"/>
            <a:ext cx="1080120" cy="864096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V="1">
            <a:off x="3203848" y="2348880"/>
            <a:ext cx="792088" cy="15841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995936" y="206084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835696" y="5517232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Forces least productive firms to exit (competitive </a:t>
            </a:r>
            <a:r>
              <a:rPr lang="en-US" sz="2200" b="1" dirty="0" smtClean="0">
                <a:solidFill>
                  <a:srgbClr val="FF0000"/>
                </a:solidFill>
              </a:rPr>
              <a:t>pressure</a:t>
            </a:r>
            <a:r>
              <a:rPr lang="en-US" sz="22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Re-allocates market shares towards more productive </a:t>
            </a:r>
            <a:r>
              <a:rPr lang="en-US" sz="2200" b="1" dirty="0" smtClean="0">
                <a:solidFill>
                  <a:srgbClr val="FF0000"/>
                </a:solidFill>
              </a:rPr>
              <a:t>firms</a:t>
            </a:r>
            <a:endParaRPr lang="it-IT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6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750" y="274638"/>
            <a:ext cx="81470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Trade Liberalization and Intra-Industry Reallocation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69325" cy="5256212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When the economy opens to trade the exporting cutoff productivity will fall, while the zero-profit cutoff productivity will increase</a:t>
            </a:r>
            <a:endParaRPr lang="en-GB" i="1" baseline="-22000" dirty="0" smtClean="0">
              <a:sym typeface="Symbol"/>
            </a:endParaRPr>
          </a:p>
          <a:p>
            <a:pPr lvl="1">
              <a:defRPr/>
            </a:pPr>
            <a:r>
              <a:rPr lang="en-GB" i="1" dirty="0" smtClean="0">
                <a:sym typeface="Symbol"/>
              </a:rPr>
              <a:t>...</a:t>
            </a:r>
            <a:r>
              <a:rPr lang="en-GB" b="1" dirty="0" smtClean="0">
                <a:sym typeface="Symbol"/>
              </a:rPr>
              <a:t></a:t>
            </a:r>
            <a:r>
              <a:rPr lang="en-GB" i="1" dirty="0" smtClean="0">
                <a:sym typeface="Symbol"/>
              </a:rPr>
              <a:t></a:t>
            </a:r>
            <a:r>
              <a:rPr lang="en-GB" i="1" baseline="10000" dirty="0" smtClean="0">
                <a:sym typeface="Symbol"/>
              </a:rPr>
              <a:t>*</a:t>
            </a:r>
            <a:r>
              <a:rPr lang="en-GB" i="1" baseline="-25000" dirty="0" smtClean="0">
                <a:sym typeface="Symbol"/>
              </a:rPr>
              <a:t>x     </a:t>
            </a:r>
            <a:r>
              <a:rPr lang="en-GB" b="1" dirty="0" smtClean="0">
                <a:sym typeface="Symbol"/>
              </a:rPr>
              <a:t></a:t>
            </a:r>
            <a:r>
              <a:rPr lang="en-GB" i="1" dirty="0" smtClean="0">
                <a:sym typeface="Symbol"/>
              </a:rPr>
              <a:t></a:t>
            </a:r>
            <a:r>
              <a:rPr lang="en-GB" i="1" baseline="20000" dirty="0" smtClean="0">
                <a:sym typeface="Symbol"/>
              </a:rPr>
              <a:t>*</a:t>
            </a:r>
            <a:r>
              <a:rPr lang="en-GB" i="1" baseline="-22000" dirty="0" smtClean="0">
                <a:sym typeface="Symbol"/>
              </a:rPr>
              <a:t>d</a:t>
            </a:r>
          </a:p>
          <a:p>
            <a:pPr lvl="1">
              <a:defRPr/>
            </a:pPr>
            <a:endParaRPr lang="en-GB" sz="800" i="1" baseline="-22000" dirty="0" smtClean="0">
              <a:sym typeface="Symbol"/>
            </a:endParaRPr>
          </a:p>
          <a:p>
            <a:pPr>
              <a:defRPr/>
            </a:pPr>
            <a:r>
              <a:rPr lang="en-GB" dirty="0" smtClean="0">
                <a:sym typeface="Symbol"/>
              </a:rPr>
              <a:t>Low-productive firms with productivities above the old but below the new zero-profit cutoff will exit the market </a:t>
            </a:r>
          </a:p>
          <a:p>
            <a:pPr>
              <a:defRPr/>
            </a:pPr>
            <a:endParaRPr lang="en-GB" sz="800" dirty="0" smtClean="0">
              <a:sym typeface="Symbol"/>
            </a:endParaRPr>
          </a:p>
          <a:p>
            <a:pPr>
              <a:defRPr/>
            </a:pPr>
            <a:r>
              <a:rPr lang="en-GB" dirty="0" smtClean="0">
                <a:sym typeface="Symbol"/>
              </a:rPr>
              <a:t>Intermediate-productivity firms will only serve the domestic market (with a contraction in revenue due </a:t>
            </a:r>
            <a:r>
              <a:rPr lang="en-GB" b="1" dirty="0" smtClean="0">
                <a:sym typeface="Symbol"/>
              </a:rPr>
              <a:t></a:t>
            </a:r>
            <a:r>
              <a:rPr lang="en-GB" i="1" dirty="0" smtClean="0">
                <a:sym typeface="Symbol"/>
              </a:rPr>
              <a:t></a:t>
            </a:r>
            <a:r>
              <a:rPr lang="en-GB" i="1" baseline="20000" dirty="0" smtClean="0">
                <a:sym typeface="Symbol"/>
              </a:rPr>
              <a:t>*</a:t>
            </a:r>
            <a:r>
              <a:rPr lang="en-GB" i="1" baseline="-22000" dirty="0" smtClean="0">
                <a:sym typeface="Symbol"/>
              </a:rPr>
              <a:t>d</a:t>
            </a:r>
            <a:r>
              <a:rPr lang="en-GB" dirty="0" smtClean="0">
                <a:sym typeface="Symbol"/>
              </a:rPr>
              <a:t>)</a:t>
            </a:r>
          </a:p>
          <a:p>
            <a:pPr>
              <a:defRPr/>
            </a:pPr>
            <a:endParaRPr lang="en-GB" sz="800" dirty="0" smtClean="0">
              <a:sym typeface="Symbol"/>
            </a:endParaRPr>
          </a:p>
          <a:p>
            <a:pPr>
              <a:defRPr/>
            </a:pPr>
            <a:r>
              <a:rPr lang="en-GB" dirty="0" smtClean="0">
                <a:sym typeface="Symbol"/>
              </a:rPr>
              <a:t>High-productive exporting firm will experience revenue contraction in the domestic market but revenue will increase in the export market </a:t>
            </a:r>
          </a:p>
        </p:txBody>
      </p:sp>
    </p:spTree>
    <p:extLst>
      <p:ext uri="{BB962C8B-B14F-4D97-AF65-F5344CB8AC3E}">
        <p14:creationId xmlns:p14="http://schemas.microsoft.com/office/powerpoint/2010/main" val="108729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395288" y="0"/>
            <a:ext cx="8277225" cy="1143000"/>
          </a:xfrm>
        </p:spPr>
        <p:txBody>
          <a:bodyPr>
            <a:normAutofit fontScale="90000"/>
          </a:bodyPr>
          <a:lstStyle/>
          <a:p>
            <a:r>
              <a:rPr lang="en-GB" altLang="it-IT" smtClean="0"/>
              <a:t>Properties and new gains from trade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8313" y="1196975"/>
            <a:ext cx="8218487" cy="511175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Within-industry reallocations of resources </a:t>
            </a:r>
          </a:p>
          <a:p>
            <a:pPr>
              <a:defRPr/>
            </a:pPr>
            <a:endParaRPr lang="en-GB" dirty="0" smtClean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r>
              <a:rPr lang="en-GB" dirty="0" smtClean="0"/>
              <a:t>Increase in aggregate productivity in all trading economies</a:t>
            </a:r>
          </a:p>
          <a:p>
            <a:pPr>
              <a:buFont typeface="Arial" pitchFamily="34" charset="0"/>
              <a:buNone/>
              <a:defRPr/>
            </a:pPr>
            <a:endParaRPr lang="en-GB" sz="1000" dirty="0" smtClean="0"/>
          </a:p>
          <a:p>
            <a:pPr>
              <a:buFont typeface="Arial" pitchFamily="34" charset="0"/>
              <a:buNone/>
              <a:defRPr/>
            </a:pPr>
            <a:endParaRPr lang="en-GB" sz="1000" dirty="0" smtClean="0"/>
          </a:p>
          <a:p>
            <a:pPr>
              <a:defRPr/>
            </a:pPr>
            <a:r>
              <a:rPr lang="en-GB" dirty="0" smtClean="0"/>
              <a:t>Reallocations of market shares and profits among firms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Welfare gains: (interactions of three factors)</a:t>
            </a:r>
          </a:p>
          <a:p>
            <a:pPr lvl="1">
              <a:defRPr/>
            </a:pPr>
            <a:r>
              <a:rPr lang="en-GB" dirty="0" smtClean="0"/>
              <a:t>Decrease in the number of non-exporters firms</a:t>
            </a:r>
          </a:p>
          <a:p>
            <a:pPr lvl="1">
              <a:defRPr/>
            </a:pPr>
            <a:r>
              <a:rPr lang="en-GB" dirty="0" smtClean="0"/>
              <a:t>Increase in the number of exporters</a:t>
            </a:r>
          </a:p>
          <a:p>
            <a:pPr lvl="1">
              <a:defRPr/>
            </a:pPr>
            <a:r>
              <a:rPr lang="en-GB" dirty="0" smtClean="0"/>
              <a:t>Increase in average productivity of domestic firms</a:t>
            </a:r>
          </a:p>
          <a:p>
            <a:pPr lvl="1"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5" name="Freccia in giù 4"/>
          <p:cNvSpPr/>
          <p:nvPr/>
        </p:nvSpPr>
        <p:spPr>
          <a:xfrm>
            <a:off x="3348038" y="1773238"/>
            <a:ext cx="431800" cy="7191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73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endParaRPr lang="en-GB" smtClean="0"/>
          </a:p>
          <a:p>
            <a:pPr algn="ctr">
              <a:defRPr/>
            </a:pPr>
            <a:fld id="{C3CAD2EF-7414-49A7-A87C-5920636BD2D7}" type="slidenum">
              <a:rPr lang="en-GB" smtClean="0"/>
              <a:pPr algn="ctr">
                <a:defRPr/>
              </a:pPr>
              <a:t>56</a:t>
            </a:fld>
            <a:endParaRPr lang="en-GB" smtClean="0"/>
          </a:p>
        </p:txBody>
      </p:sp>
      <p:sp>
        <p:nvSpPr>
          <p:cNvPr id="1843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it-IT" sz="3600" b="1" smtClean="0"/>
              <a:t>Profits and Productivity with no Trade</a:t>
            </a:r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1674813" y="1781175"/>
            <a:ext cx="1587" cy="3892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 anchorCtr="1">
            <a:spAutoFit/>
          </a:bodyPr>
          <a:lstStyle/>
          <a:p>
            <a:endParaRPr lang="it-IT"/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V="1">
            <a:off x="1693863" y="4468813"/>
            <a:ext cx="5580062" cy="142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 anchorCtr="1">
            <a:spAutoFit/>
          </a:bodyPr>
          <a:lstStyle/>
          <a:p>
            <a:endParaRPr lang="it-IT"/>
          </a:p>
        </p:txBody>
      </p:sp>
      <p:sp>
        <p:nvSpPr>
          <p:cNvPr id="18438" name="Arc 7"/>
          <p:cNvSpPr>
            <a:spLocks/>
          </p:cNvSpPr>
          <p:nvPr/>
        </p:nvSpPr>
        <p:spPr bwMode="auto">
          <a:xfrm rot="198556" flipV="1">
            <a:off x="1808163" y="814388"/>
            <a:ext cx="5167312" cy="4106862"/>
          </a:xfrm>
          <a:custGeom>
            <a:avLst/>
            <a:gdLst>
              <a:gd name="T0" fmla="*/ 2147483647 w 20780"/>
              <a:gd name="T1" fmla="*/ 0 h 21599"/>
              <a:gd name="T2" fmla="*/ 2147483647 w 20780"/>
              <a:gd name="T3" fmla="*/ 2147483647 h 21599"/>
              <a:gd name="T4" fmla="*/ 0 w 20780"/>
              <a:gd name="T5" fmla="*/ 2147483647 h 21599"/>
              <a:gd name="T6" fmla="*/ 0 60000 65536"/>
              <a:gd name="T7" fmla="*/ 0 60000 65536"/>
              <a:gd name="T8" fmla="*/ 0 60000 65536"/>
              <a:gd name="T9" fmla="*/ 0 w 20780"/>
              <a:gd name="T10" fmla="*/ 0 h 21599"/>
              <a:gd name="T11" fmla="*/ 20780 w 2078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0" h="21599" fill="none" extrusionOk="0">
                <a:moveTo>
                  <a:pt x="172" y="-1"/>
                </a:moveTo>
                <a:cubicBezTo>
                  <a:pt x="9766" y="76"/>
                  <a:pt x="18160" y="6472"/>
                  <a:pt x="20779" y="15703"/>
                </a:cubicBezTo>
              </a:path>
              <a:path w="20780" h="21599" stroke="0" extrusionOk="0">
                <a:moveTo>
                  <a:pt x="172" y="-1"/>
                </a:moveTo>
                <a:cubicBezTo>
                  <a:pt x="9766" y="76"/>
                  <a:pt x="18160" y="6472"/>
                  <a:pt x="20779" y="15703"/>
                </a:cubicBezTo>
                <a:lnTo>
                  <a:pt x="0" y="21599"/>
                </a:lnTo>
                <a:lnTo>
                  <a:pt x="172" y="-1"/>
                </a:lnTo>
                <a:close/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it-IT"/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946150" y="457358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GB" altLang="it-IT" sz="2400" i="1">
                <a:latin typeface="Arial Unicode MS" pitchFamily="34" charset="-128"/>
              </a:rPr>
              <a:t>- f</a:t>
            </a:r>
            <a:r>
              <a:rPr lang="en-GB" altLang="it-IT" sz="2400" i="1" baseline="-25000">
                <a:latin typeface="Arial Unicode MS" pitchFamily="34" charset="-128"/>
              </a:rPr>
              <a:t>i</a:t>
            </a:r>
            <a:endParaRPr lang="en-GB" altLang="it-IT" sz="2400" i="1">
              <a:latin typeface="Arial Unicode MS" pitchFamily="34" charset="-128"/>
            </a:endParaRP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212850" y="1527175"/>
            <a:ext cx="325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it-IT" sz="2400" i="1">
                <a:latin typeface="Symbol" pitchFamily="18" charset="2"/>
              </a:rPr>
              <a:t>p</a:t>
            </a:r>
            <a:r>
              <a:rPr lang="en-US" altLang="it-IT" sz="2400" i="1" baseline="-25000">
                <a:latin typeface="Symbol" pitchFamily="18" charset="2"/>
              </a:rPr>
              <a:t>i</a:t>
            </a:r>
            <a:endParaRPr lang="en-GB" altLang="it-IT" sz="2400" i="1" baseline="-25000">
              <a:latin typeface="Symbol" pitchFamily="18" charset="2"/>
            </a:endParaRPr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6853238" y="4619625"/>
            <a:ext cx="49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it-IT" sz="2400" i="1">
                <a:latin typeface="Symbol" pitchFamily="18" charset="2"/>
              </a:rPr>
              <a:t>j</a:t>
            </a:r>
            <a:r>
              <a:rPr lang="en-US" altLang="it-IT" sz="2400" i="1" baseline="-25000">
                <a:latin typeface="Symbol" pitchFamily="18" charset="2"/>
              </a:rPr>
              <a:t>i</a:t>
            </a:r>
            <a:endParaRPr lang="en-GB" altLang="it-IT" sz="2400" i="1" baseline="-25000">
              <a:latin typeface="Symbol" pitchFamily="18" charset="2"/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3730625" y="4638675"/>
            <a:ext cx="885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it-IT" sz="2400" i="1">
                <a:latin typeface="Symbol" pitchFamily="18" charset="2"/>
              </a:rPr>
              <a:t>j</a:t>
            </a:r>
            <a:r>
              <a:rPr lang="en-US" altLang="it-IT" sz="2400" i="1" baseline="-25000">
                <a:latin typeface="Times New Roman" pitchFamily="18" charset="0"/>
              </a:rPr>
              <a:t>i</a:t>
            </a:r>
            <a:r>
              <a:rPr lang="en-US" altLang="it-IT" sz="2400" i="1" baseline="30000">
                <a:latin typeface="Times New Roman" pitchFamily="18" charset="0"/>
              </a:rPr>
              <a:t>A*</a:t>
            </a:r>
            <a:endParaRPr lang="en-GB" altLang="it-IT" sz="2400" i="1" baseline="30000">
              <a:latin typeface="Times New Roman" pitchFamily="18" charset="0"/>
            </a:endParaRPr>
          </a:p>
        </p:txBody>
      </p:sp>
      <p:sp>
        <p:nvSpPr>
          <p:cNvPr id="18443" name="Text Box 19"/>
          <p:cNvSpPr txBox="1">
            <a:spLocks noChangeArrowheads="1"/>
          </p:cNvSpPr>
          <p:nvPr/>
        </p:nvSpPr>
        <p:spPr bwMode="auto">
          <a:xfrm>
            <a:off x="6900863" y="2066925"/>
            <a:ext cx="208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it-IT" sz="2400" i="1">
                <a:solidFill>
                  <a:srgbClr val="00B050"/>
                </a:solidFill>
                <a:latin typeface="Symbol" pitchFamily="18" charset="2"/>
              </a:rPr>
              <a:t>p</a:t>
            </a:r>
            <a:r>
              <a:rPr lang="en-US" altLang="it-IT" sz="2400" i="1" baseline="-25000">
                <a:solidFill>
                  <a:srgbClr val="00B050"/>
                </a:solidFill>
                <a:latin typeface="Symbol" pitchFamily="18" charset="2"/>
              </a:rPr>
              <a:t>i</a:t>
            </a:r>
            <a:r>
              <a:rPr lang="en-US" altLang="it-IT" sz="2400" i="1">
                <a:solidFill>
                  <a:srgbClr val="00B050"/>
                </a:solidFill>
                <a:latin typeface="Symbol" pitchFamily="18" charset="2"/>
              </a:rPr>
              <a:t>(</a:t>
            </a:r>
            <a:r>
              <a:rPr lang="en-US" altLang="it-IT" sz="2400" i="1">
                <a:solidFill>
                  <a:srgbClr val="00B050"/>
                </a:solidFill>
                <a:latin typeface="Symbol" pitchFamily="18" charset="2"/>
                <a:sym typeface="Symbol" pitchFamily="18" charset="2"/>
              </a:rPr>
              <a:t>)</a:t>
            </a:r>
            <a:r>
              <a:rPr lang="en-US" altLang="it-IT" sz="2400">
                <a:solidFill>
                  <a:srgbClr val="00B050"/>
                </a:solidFill>
                <a:latin typeface="Times New Roman" pitchFamily="18" charset="0"/>
                <a:sym typeface="Symbol" pitchFamily="18" charset="2"/>
              </a:rPr>
              <a:t> No Trade</a:t>
            </a:r>
            <a:endParaRPr lang="en-US" altLang="it-IT" sz="2400" i="1">
              <a:solidFill>
                <a:srgbClr val="00B050"/>
              </a:solidFill>
              <a:latin typeface="Symbol" pitchFamily="18" charset="2"/>
              <a:sym typeface="Symbol" pitchFamily="18" charset="2"/>
            </a:endParaRPr>
          </a:p>
        </p:txBody>
      </p:sp>
      <p:sp>
        <p:nvSpPr>
          <p:cNvPr id="18444" name="AutoShape 21"/>
          <p:cNvSpPr>
            <a:spLocks/>
          </p:cNvSpPr>
          <p:nvPr/>
        </p:nvSpPr>
        <p:spPr bwMode="auto">
          <a:xfrm rot="5400000">
            <a:off x="2840832" y="4285456"/>
            <a:ext cx="204788" cy="2225675"/>
          </a:xfrm>
          <a:prstGeom prst="rightBrace">
            <a:avLst>
              <a:gd name="adj1" fmla="val 90568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</a:pPr>
            <a:endParaRPr lang="en-US" altLang="it-IT" sz="1600">
              <a:latin typeface="Arial Unicode MS" pitchFamily="34" charset="-128"/>
            </a:endParaRPr>
          </a:p>
        </p:txBody>
      </p:sp>
      <p:sp>
        <p:nvSpPr>
          <p:cNvPr id="18445" name="Text Box 24"/>
          <p:cNvSpPr txBox="1">
            <a:spLocks noChangeArrowheads="1"/>
          </p:cNvSpPr>
          <p:nvPr/>
        </p:nvSpPr>
        <p:spPr bwMode="auto">
          <a:xfrm>
            <a:off x="2190750" y="5645150"/>
            <a:ext cx="1485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it-IT" sz="1600">
                <a:solidFill>
                  <a:srgbClr val="FF0000"/>
                </a:solidFill>
                <a:latin typeface="Arial Unicode MS" pitchFamily="34" charset="-128"/>
              </a:rPr>
              <a:t>Exit</a:t>
            </a:r>
          </a:p>
        </p:txBody>
      </p:sp>
      <p:sp>
        <p:nvSpPr>
          <p:cNvPr id="18446" name="Text Box 25"/>
          <p:cNvSpPr txBox="1">
            <a:spLocks noChangeArrowheads="1"/>
          </p:cNvSpPr>
          <p:nvPr/>
        </p:nvSpPr>
        <p:spPr bwMode="auto">
          <a:xfrm>
            <a:off x="4900613" y="5626100"/>
            <a:ext cx="1485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GB" altLang="it-IT" sz="1600">
                <a:solidFill>
                  <a:srgbClr val="FF0000"/>
                </a:solidFill>
                <a:latin typeface="Arial Unicode MS" pitchFamily="34" charset="-128"/>
              </a:rPr>
              <a:t>Produce</a:t>
            </a:r>
          </a:p>
        </p:txBody>
      </p:sp>
      <p:sp>
        <p:nvSpPr>
          <p:cNvPr id="18447" name="TextBox 18"/>
          <p:cNvSpPr txBox="1">
            <a:spLocks noChangeArrowheads="1"/>
          </p:cNvSpPr>
          <p:nvPr/>
        </p:nvSpPr>
        <p:spPr bwMode="auto">
          <a:xfrm>
            <a:off x="1363663" y="3106738"/>
            <a:ext cx="159702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it-IT" sz="1400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448" name="TextBox 19"/>
          <p:cNvSpPr txBox="1">
            <a:spLocks noChangeArrowheads="1"/>
          </p:cNvSpPr>
          <p:nvPr/>
        </p:nvSpPr>
        <p:spPr bwMode="auto">
          <a:xfrm>
            <a:off x="3810000" y="2808288"/>
            <a:ext cx="159702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it-IT" sz="1400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449" name="AutoShape 22"/>
          <p:cNvSpPr>
            <a:spLocks/>
          </p:cNvSpPr>
          <p:nvPr/>
        </p:nvSpPr>
        <p:spPr bwMode="auto">
          <a:xfrm rot="5400000">
            <a:off x="5422901" y="3962400"/>
            <a:ext cx="284162" cy="2840037"/>
          </a:xfrm>
          <a:prstGeom prst="rightBrace">
            <a:avLst>
              <a:gd name="adj1" fmla="val 83287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</a:pPr>
            <a:endParaRPr lang="en-US" altLang="it-IT" sz="160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702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endParaRPr lang="en-GB" smtClean="0"/>
          </a:p>
          <a:p>
            <a:pPr algn="ctr">
              <a:defRPr/>
            </a:pPr>
            <a:fld id="{7102063F-9046-402B-9EAB-9A910243F6C8}" type="slidenum">
              <a:rPr lang="en-GB" smtClean="0"/>
              <a:pPr algn="ctr">
                <a:defRPr/>
              </a:pPr>
              <a:t>57</a:t>
            </a:fld>
            <a:endParaRPr lang="en-GB" smtClean="0"/>
          </a:p>
        </p:txBody>
      </p:sp>
      <p:sp>
        <p:nvSpPr>
          <p:cNvPr id="1945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it-IT" sz="3600" b="1" smtClean="0"/>
              <a:t>Trade Liberalization in the Melitz Model</a:t>
            </a:r>
          </a:p>
        </p:txBody>
      </p:sp>
      <p:sp>
        <p:nvSpPr>
          <p:cNvPr id="19460" name="Line 54"/>
          <p:cNvSpPr>
            <a:spLocks noChangeShapeType="1"/>
          </p:cNvSpPr>
          <p:nvPr/>
        </p:nvSpPr>
        <p:spPr bwMode="auto">
          <a:xfrm>
            <a:off x="1674813" y="1941513"/>
            <a:ext cx="1587" cy="3892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 anchorCtr="1">
            <a:spAutoFit/>
          </a:bodyPr>
          <a:lstStyle/>
          <a:p>
            <a:endParaRPr lang="it-IT"/>
          </a:p>
        </p:txBody>
      </p:sp>
      <p:sp>
        <p:nvSpPr>
          <p:cNvPr id="19461" name="Line 55"/>
          <p:cNvSpPr>
            <a:spLocks noChangeShapeType="1"/>
          </p:cNvSpPr>
          <p:nvPr/>
        </p:nvSpPr>
        <p:spPr bwMode="auto">
          <a:xfrm flipV="1">
            <a:off x="1693863" y="4629150"/>
            <a:ext cx="5580062" cy="142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 anchorCtr="1">
            <a:spAutoFit/>
          </a:bodyPr>
          <a:lstStyle/>
          <a:p>
            <a:endParaRPr lang="it-IT"/>
          </a:p>
        </p:txBody>
      </p:sp>
      <p:sp>
        <p:nvSpPr>
          <p:cNvPr id="19462" name="Arc 56"/>
          <p:cNvSpPr>
            <a:spLocks/>
          </p:cNvSpPr>
          <p:nvPr/>
        </p:nvSpPr>
        <p:spPr bwMode="auto">
          <a:xfrm rot="198556" flipV="1">
            <a:off x="1808163" y="974725"/>
            <a:ext cx="5167312" cy="4106863"/>
          </a:xfrm>
          <a:custGeom>
            <a:avLst/>
            <a:gdLst>
              <a:gd name="T0" fmla="*/ 2147483647 w 20780"/>
              <a:gd name="T1" fmla="*/ 0 h 21599"/>
              <a:gd name="T2" fmla="*/ 2147483647 w 20780"/>
              <a:gd name="T3" fmla="*/ 2147483647 h 21599"/>
              <a:gd name="T4" fmla="*/ 0 w 20780"/>
              <a:gd name="T5" fmla="*/ 2147483647 h 21599"/>
              <a:gd name="T6" fmla="*/ 0 60000 65536"/>
              <a:gd name="T7" fmla="*/ 0 60000 65536"/>
              <a:gd name="T8" fmla="*/ 0 60000 65536"/>
              <a:gd name="T9" fmla="*/ 0 w 20780"/>
              <a:gd name="T10" fmla="*/ 0 h 21599"/>
              <a:gd name="T11" fmla="*/ 20780 w 2078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0" h="21599" fill="none" extrusionOk="0">
                <a:moveTo>
                  <a:pt x="172" y="-1"/>
                </a:moveTo>
                <a:cubicBezTo>
                  <a:pt x="9766" y="76"/>
                  <a:pt x="18160" y="6472"/>
                  <a:pt x="20779" y="15703"/>
                </a:cubicBezTo>
              </a:path>
              <a:path w="20780" h="21599" stroke="0" extrusionOk="0">
                <a:moveTo>
                  <a:pt x="172" y="-1"/>
                </a:moveTo>
                <a:cubicBezTo>
                  <a:pt x="9766" y="76"/>
                  <a:pt x="18160" y="6472"/>
                  <a:pt x="20779" y="15703"/>
                </a:cubicBezTo>
                <a:lnTo>
                  <a:pt x="0" y="21599"/>
                </a:lnTo>
                <a:lnTo>
                  <a:pt x="172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it-IT"/>
          </a:p>
        </p:txBody>
      </p:sp>
      <p:sp>
        <p:nvSpPr>
          <p:cNvPr id="19463" name="Text Box 57"/>
          <p:cNvSpPr txBox="1">
            <a:spLocks noChangeArrowheads="1"/>
          </p:cNvSpPr>
          <p:nvPr/>
        </p:nvSpPr>
        <p:spPr bwMode="auto">
          <a:xfrm>
            <a:off x="946150" y="4733925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GB" altLang="it-IT" sz="2400" i="1">
                <a:latin typeface="Arial Unicode MS" pitchFamily="34" charset="-128"/>
              </a:rPr>
              <a:t>- f</a:t>
            </a:r>
            <a:r>
              <a:rPr lang="en-GB" altLang="it-IT" sz="2400" i="1" baseline="-25000">
                <a:latin typeface="Arial Unicode MS" pitchFamily="34" charset="-128"/>
              </a:rPr>
              <a:t>i</a:t>
            </a:r>
            <a:endParaRPr lang="en-GB" altLang="it-IT" sz="2400" i="1">
              <a:latin typeface="Arial Unicode MS" pitchFamily="34" charset="-128"/>
            </a:endParaRPr>
          </a:p>
        </p:txBody>
      </p:sp>
      <p:sp>
        <p:nvSpPr>
          <p:cNvPr id="19464" name="Text Box 58"/>
          <p:cNvSpPr txBox="1">
            <a:spLocks noChangeArrowheads="1"/>
          </p:cNvSpPr>
          <p:nvPr/>
        </p:nvSpPr>
        <p:spPr bwMode="auto">
          <a:xfrm>
            <a:off x="1212850" y="1687513"/>
            <a:ext cx="325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it-IT" sz="2400" i="1">
                <a:latin typeface="Symbol" pitchFamily="18" charset="2"/>
              </a:rPr>
              <a:t>p</a:t>
            </a:r>
            <a:r>
              <a:rPr lang="en-US" altLang="it-IT" sz="2400" i="1" baseline="-25000">
                <a:latin typeface="Symbol" pitchFamily="18" charset="2"/>
              </a:rPr>
              <a:t>i</a:t>
            </a:r>
            <a:endParaRPr lang="en-GB" altLang="it-IT" sz="2400" i="1" baseline="-25000">
              <a:latin typeface="Symbol" pitchFamily="18" charset="2"/>
            </a:endParaRPr>
          </a:p>
        </p:txBody>
      </p:sp>
      <p:sp>
        <p:nvSpPr>
          <p:cNvPr id="19465" name="Text Box 60"/>
          <p:cNvSpPr txBox="1">
            <a:spLocks noChangeArrowheads="1"/>
          </p:cNvSpPr>
          <p:nvPr/>
        </p:nvSpPr>
        <p:spPr bwMode="auto">
          <a:xfrm>
            <a:off x="6853238" y="4779963"/>
            <a:ext cx="49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it-IT" sz="2400" i="1">
                <a:latin typeface="Symbol" pitchFamily="18" charset="2"/>
              </a:rPr>
              <a:t>j</a:t>
            </a:r>
            <a:r>
              <a:rPr lang="en-US" altLang="it-IT" sz="2400" i="1" baseline="-25000">
                <a:latin typeface="Symbol" pitchFamily="18" charset="2"/>
              </a:rPr>
              <a:t>i</a:t>
            </a:r>
            <a:endParaRPr lang="en-GB" altLang="it-IT" sz="2400" i="1" baseline="-25000">
              <a:latin typeface="Symbol" pitchFamily="18" charset="2"/>
            </a:endParaRPr>
          </a:p>
        </p:txBody>
      </p:sp>
      <p:sp>
        <p:nvSpPr>
          <p:cNvPr id="19466" name="Text Box 61"/>
          <p:cNvSpPr txBox="1">
            <a:spLocks noChangeArrowheads="1"/>
          </p:cNvSpPr>
          <p:nvPr/>
        </p:nvSpPr>
        <p:spPr bwMode="auto">
          <a:xfrm>
            <a:off x="3730625" y="4799013"/>
            <a:ext cx="885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it-IT" sz="2400" i="1">
                <a:latin typeface="Symbol" pitchFamily="18" charset="2"/>
              </a:rPr>
              <a:t>j</a:t>
            </a:r>
            <a:r>
              <a:rPr lang="en-US" altLang="it-IT" sz="2400" i="1" baseline="-25000">
                <a:latin typeface="Times New Roman" pitchFamily="18" charset="0"/>
              </a:rPr>
              <a:t>i</a:t>
            </a:r>
            <a:r>
              <a:rPr lang="en-US" altLang="it-IT" sz="2400" i="1" baseline="30000">
                <a:latin typeface="Times New Roman" pitchFamily="18" charset="0"/>
              </a:rPr>
              <a:t>A*</a:t>
            </a:r>
            <a:endParaRPr lang="en-GB" altLang="it-IT" sz="2400" i="1" baseline="30000">
              <a:latin typeface="Times New Roman" pitchFamily="18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736725" y="1136650"/>
            <a:ext cx="6651625" cy="5334000"/>
            <a:chOff x="1736725" y="1135967"/>
            <a:chExt cx="6651625" cy="5334000"/>
          </a:xfrm>
        </p:grpSpPr>
        <p:grpSp>
          <p:nvGrpSpPr>
            <p:cNvPr id="3" name="Group 32"/>
            <p:cNvGrpSpPr>
              <a:grpSpLocks/>
            </p:cNvGrpSpPr>
            <p:nvPr/>
          </p:nvGrpSpPr>
          <p:grpSpPr bwMode="auto">
            <a:xfrm>
              <a:off x="1830388" y="1135967"/>
              <a:ext cx="6557962" cy="5334000"/>
              <a:chOff x="1830388" y="1135967"/>
              <a:chExt cx="6557962" cy="5334000"/>
            </a:xfrm>
          </p:grpSpPr>
          <p:sp>
            <p:nvSpPr>
              <p:cNvPr id="19475" name="Text Box 59"/>
              <p:cNvSpPr txBox="1">
                <a:spLocks noChangeArrowheads="1"/>
              </p:cNvSpPr>
              <p:nvPr/>
            </p:nvSpPr>
            <p:spPr bwMode="auto">
              <a:xfrm>
                <a:off x="6551613" y="1545542"/>
                <a:ext cx="1836737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rIns="45720" anchorCtr="1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US" altLang="it-IT" sz="2400" i="1">
                    <a:latin typeface="Symbol" pitchFamily="18" charset="2"/>
                  </a:rPr>
                  <a:t>p</a:t>
                </a:r>
                <a:r>
                  <a:rPr lang="en-US" altLang="it-IT" sz="2400" i="1" baseline="-25000">
                    <a:latin typeface="Symbol" pitchFamily="18" charset="2"/>
                  </a:rPr>
                  <a:t>i</a:t>
                </a:r>
                <a:r>
                  <a:rPr lang="en-US" altLang="it-IT" sz="2400" i="1">
                    <a:latin typeface="Symbol" pitchFamily="18" charset="2"/>
                  </a:rPr>
                  <a:t>(</a:t>
                </a:r>
                <a:r>
                  <a:rPr lang="en-US" altLang="it-IT" sz="2400" i="1">
                    <a:latin typeface="Symbol" pitchFamily="18" charset="2"/>
                    <a:sym typeface="Symbol" pitchFamily="18" charset="2"/>
                  </a:rPr>
                  <a:t>)</a:t>
                </a:r>
                <a:r>
                  <a:rPr lang="en-US" altLang="it-IT" sz="2400">
                    <a:latin typeface="Times New Roman" pitchFamily="18" charset="0"/>
                    <a:sym typeface="Symbol" pitchFamily="18" charset="2"/>
                  </a:rPr>
                  <a:t> Trade</a:t>
                </a:r>
                <a:endParaRPr lang="en-US" altLang="it-IT" sz="2400" i="1">
                  <a:latin typeface="Symbol" pitchFamily="18" charset="2"/>
                  <a:sym typeface="Symbol" pitchFamily="18" charset="2"/>
                </a:endParaRPr>
              </a:p>
            </p:txBody>
          </p:sp>
          <p:sp>
            <p:nvSpPr>
              <p:cNvPr id="19476" name="Arc 65"/>
              <p:cNvSpPr>
                <a:spLocks/>
              </p:cNvSpPr>
              <p:nvPr/>
            </p:nvSpPr>
            <p:spPr bwMode="auto">
              <a:xfrm rot="198556" flipV="1">
                <a:off x="5851525" y="1135967"/>
                <a:ext cx="808038" cy="3167062"/>
              </a:xfrm>
              <a:custGeom>
                <a:avLst/>
                <a:gdLst>
                  <a:gd name="T0" fmla="*/ 2147483647 w 20780"/>
                  <a:gd name="T1" fmla="*/ 0 h 21599"/>
                  <a:gd name="T2" fmla="*/ 2147483647 w 20780"/>
                  <a:gd name="T3" fmla="*/ 2147483647 h 21599"/>
                  <a:gd name="T4" fmla="*/ 0 w 20780"/>
                  <a:gd name="T5" fmla="*/ 2147483647 h 21599"/>
                  <a:gd name="T6" fmla="*/ 0 60000 65536"/>
                  <a:gd name="T7" fmla="*/ 0 60000 65536"/>
                  <a:gd name="T8" fmla="*/ 0 60000 65536"/>
                  <a:gd name="T9" fmla="*/ 0 w 20780"/>
                  <a:gd name="T10" fmla="*/ 0 h 21599"/>
                  <a:gd name="T11" fmla="*/ 20780 w 20780"/>
                  <a:gd name="T12" fmla="*/ 21599 h 2159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780" h="21599" fill="none" extrusionOk="0">
                    <a:moveTo>
                      <a:pt x="172" y="-1"/>
                    </a:moveTo>
                    <a:cubicBezTo>
                      <a:pt x="9766" y="76"/>
                      <a:pt x="18160" y="6472"/>
                      <a:pt x="20779" y="15703"/>
                    </a:cubicBezTo>
                  </a:path>
                  <a:path w="20780" h="21599" stroke="0" extrusionOk="0">
                    <a:moveTo>
                      <a:pt x="172" y="-1"/>
                    </a:moveTo>
                    <a:cubicBezTo>
                      <a:pt x="9766" y="76"/>
                      <a:pt x="18160" y="6472"/>
                      <a:pt x="20779" y="15703"/>
                    </a:cubicBezTo>
                    <a:lnTo>
                      <a:pt x="0" y="21599"/>
                    </a:lnTo>
                    <a:lnTo>
                      <a:pt x="172" y="-1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lIns="45720" rIns="45720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9477" name="TextBox 18"/>
              <p:cNvSpPr txBox="1">
                <a:spLocks noChangeArrowheads="1"/>
              </p:cNvSpPr>
              <p:nvPr/>
            </p:nvSpPr>
            <p:spPr bwMode="auto">
              <a:xfrm>
                <a:off x="5544475" y="2612552"/>
                <a:ext cx="1596571" cy="2246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US" altLang="it-IT" sz="14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  <p:sp>
            <p:nvSpPr>
              <p:cNvPr id="19478" name="Text Box 70"/>
              <p:cNvSpPr txBox="1">
                <a:spLocks noChangeArrowheads="1"/>
              </p:cNvSpPr>
              <p:nvPr/>
            </p:nvSpPr>
            <p:spPr bwMode="auto">
              <a:xfrm>
                <a:off x="5421313" y="4803092"/>
                <a:ext cx="120015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rIns="45720" anchorCtr="1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US" altLang="it-IT" sz="2400" i="1">
                    <a:latin typeface="Symbol" pitchFamily="18" charset="2"/>
                  </a:rPr>
                  <a:t>j</a:t>
                </a:r>
                <a:r>
                  <a:rPr lang="en-US" altLang="it-IT" sz="2400" i="1" baseline="-25000">
                    <a:latin typeface="Times New Roman" pitchFamily="18" charset="0"/>
                  </a:rPr>
                  <a:t>ix</a:t>
                </a:r>
                <a:r>
                  <a:rPr lang="en-US" altLang="it-IT" sz="2400" i="1" baseline="30000">
                    <a:latin typeface="Times New Roman" pitchFamily="18" charset="0"/>
                  </a:rPr>
                  <a:t>CT</a:t>
                </a:r>
                <a:r>
                  <a:rPr lang="en-US" altLang="it-IT" sz="2400" i="1" baseline="30000">
                    <a:latin typeface="Symbol" pitchFamily="18" charset="2"/>
                  </a:rPr>
                  <a:t>*</a:t>
                </a:r>
                <a:endParaRPr lang="en-GB" altLang="it-IT" sz="2400" i="1" baseline="30000">
                  <a:latin typeface="Symbol" pitchFamily="18" charset="2"/>
                </a:endParaRPr>
              </a:p>
            </p:txBody>
          </p:sp>
          <p:sp>
            <p:nvSpPr>
              <p:cNvPr id="19479" name="AutoShape 71"/>
              <p:cNvSpPr>
                <a:spLocks/>
              </p:cNvSpPr>
              <p:nvPr/>
            </p:nvSpPr>
            <p:spPr bwMode="auto">
              <a:xfrm rot="5400000">
                <a:off x="3216276" y="4083954"/>
                <a:ext cx="190500" cy="2962275"/>
              </a:xfrm>
              <a:prstGeom prst="rightBrace">
                <a:avLst>
                  <a:gd name="adj1" fmla="val 129583"/>
                  <a:gd name="adj2" fmla="val 50000"/>
                </a:avLst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buFontTx/>
                  <a:buNone/>
                </a:pPr>
                <a:endParaRPr lang="en-US" altLang="it-IT" sz="1600">
                  <a:latin typeface="Arial Unicode MS" pitchFamily="34" charset="-128"/>
                </a:endParaRPr>
              </a:p>
            </p:txBody>
          </p:sp>
          <p:sp>
            <p:nvSpPr>
              <p:cNvPr id="19480" name="AutoShape 72"/>
              <p:cNvSpPr>
                <a:spLocks/>
              </p:cNvSpPr>
              <p:nvPr/>
            </p:nvSpPr>
            <p:spPr bwMode="auto">
              <a:xfrm rot="5400000">
                <a:off x="5280026" y="5139641"/>
                <a:ext cx="215900" cy="873125"/>
              </a:xfrm>
              <a:prstGeom prst="rightBrace">
                <a:avLst>
                  <a:gd name="adj1" fmla="val 33701"/>
                  <a:gd name="adj2" fmla="val 50000"/>
                </a:avLst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buFontTx/>
                  <a:buNone/>
                </a:pPr>
                <a:endParaRPr lang="en-US" altLang="it-IT" sz="1600">
                  <a:latin typeface="Arial Unicode MS" pitchFamily="34" charset="-128"/>
                </a:endParaRPr>
              </a:p>
            </p:txBody>
          </p:sp>
          <p:sp>
            <p:nvSpPr>
              <p:cNvPr id="19481" name="AutoShape 73"/>
              <p:cNvSpPr>
                <a:spLocks/>
              </p:cNvSpPr>
              <p:nvPr/>
            </p:nvSpPr>
            <p:spPr bwMode="auto">
              <a:xfrm rot="5400000">
                <a:off x="6426993" y="4972161"/>
                <a:ext cx="188913" cy="1187450"/>
              </a:xfrm>
              <a:prstGeom prst="rightBrace">
                <a:avLst>
                  <a:gd name="adj1" fmla="val 52381"/>
                  <a:gd name="adj2" fmla="val 50000"/>
                </a:avLst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buFontTx/>
                  <a:buNone/>
                </a:pPr>
                <a:endParaRPr lang="en-US" altLang="it-IT" sz="1600">
                  <a:latin typeface="Arial Unicode MS" pitchFamily="34" charset="-128"/>
                </a:endParaRPr>
              </a:p>
            </p:txBody>
          </p:sp>
          <p:sp>
            <p:nvSpPr>
              <p:cNvPr id="19482" name="Text Box 74"/>
              <p:cNvSpPr txBox="1">
                <a:spLocks noChangeArrowheads="1"/>
              </p:cNvSpPr>
              <p:nvPr/>
            </p:nvSpPr>
            <p:spPr bwMode="auto">
              <a:xfrm>
                <a:off x="2576513" y="5833379"/>
                <a:ext cx="14859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rIns="45720" anchorCtr="1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GB" altLang="it-IT" sz="1600">
                    <a:solidFill>
                      <a:srgbClr val="FF0000"/>
                    </a:solidFill>
                    <a:latin typeface="Arial Unicode MS" pitchFamily="34" charset="-128"/>
                  </a:rPr>
                  <a:t>Exit</a:t>
                </a:r>
              </a:p>
            </p:txBody>
          </p:sp>
          <p:sp>
            <p:nvSpPr>
              <p:cNvPr id="19483" name="Text Box 75"/>
              <p:cNvSpPr txBox="1">
                <a:spLocks noChangeArrowheads="1"/>
              </p:cNvSpPr>
              <p:nvPr/>
            </p:nvSpPr>
            <p:spPr bwMode="auto">
              <a:xfrm>
                <a:off x="4686300" y="5828617"/>
                <a:ext cx="1485900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rIns="45720" anchorCtr="1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it-IT" sz="1600">
                    <a:solidFill>
                      <a:srgbClr val="FF0000"/>
                    </a:solidFill>
                    <a:latin typeface="Arial Unicode MS" pitchFamily="34" charset="-128"/>
                  </a:rPr>
                  <a:t>Domestic</a:t>
                </a:r>
              </a:p>
              <a:p>
                <a:pPr algn="ctr">
                  <a:buFontTx/>
                  <a:buNone/>
                </a:pPr>
                <a:r>
                  <a:rPr lang="en-GB" altLang="it-IT" sz="1600">
                    <a:solidFill>
                      <a:srgbClr val="FF0000"/>
                    </a:solidFill>
                    <a:latin typeface="Arial Unicode MS" pitchFamily="34" charset="-128"/>
                  </a:rPr>
                  <a:t>Market</a:t>
                </a:r>
              </a:p>
            </p:txBody>
          </p:sp>
          <p:sp>
            <p:nvSpPr>
              <p:cNvPr id="19484" name="Text Box 76"/>
              <p:cNvSpPr txBox="1">
                <a:spLocks noChangeArrowheads="1"/>
              </p:cNvSpPr>
              <p:nvPr/>
            </p:nvSpPr>
            <p:spPr bwMode="auto">
              <a:xfrm>
                <a:off x="5800725" y="5828617"/>
                <a:ext cx="14859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5720" rIns="45720" anchorCtr="1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GB" altLang="it-IT" sz="1600">
                    <a:solidFill>
                      <a:srgbClr val="FF0000"/>
                    </a:solidFill>
                    <a:latin typeface="Arial Unicode MS" pitchFamily="34" charset="-128"/>
                  </a:rPr>
                  <a:t>Export</a:t>
                </a:r>
              </a:p>
            </p:txBody>
          </p:sp>
          <p:sp>
            <p:nvSpPr>
              <p:cNvPr id="19485" name="TextBox 26"/>
              <p:cNvSpPr txBox="1">
                <a:spLocks noChangeArrowheads="1"/>
              </p:cNvSpPr>
              <p:nvPr/>
            </p:nvSpPr>
            <p:spPr bwMode="auto">
              <a:xfrm>
                <a:off x="3817227" y="2960895"/>
                <a:ext cx="1596571" cy="2246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US" altLang="it-IT" sz="14000">
                    <a:solidFill>
                      <a:srgbClr val="00CC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p:grpSp>
        <p:sp>
          <p:nvSpPr>
            <p:cNvPr id="19474" name="Arc 64"/>
            <p:cNvSpPr>
              <a:spLocks/>
            </p:cNvSpPr>
            <p:nvPr/>
          </p:nvSpPr>
          <p:spPr bwMode="auto">
            <a:xfrm rot="198556" flipV="1">
              <a:off x="1736725" y="2447242"/>
              <a:ext cx="5308600" cy="2663825"/>
            </a:xfrm>
            <a:custGeom>
              <a:avLst/>
              <a:gdLst>
                <a:gd name="T0" fmla="*/ 2147483647 w 20780"/>
                <a:gd name="T1" fmla="*/ 0 h 21599"/>
                <a:gd name="T2" fmla="*/ 2147483647 w 20780"/>
                <a:gd name="T3" fmla="*/ 2147483647 h 21599"/>
                <a:gd name="T4" fmla="*/ 0 w 20780"/>
                <a:gd name="T5" fmla="*/ 2147483647 h 21599"/>
                <a:gd name="T6" fmla="*/ 0 60000 65536"/>
                <a:gd name="T7" fmla="*/ 0 60000 65536"/>
                <a:gd name="T8" fmla="*/ 0 60000 65536"/>
                <a:gd name="T9" fmla="*/ 0 w 20780"/>
                <a:gd name="T10" fmla="*/ 0 h 21599"/>
                <a:gd name="T11" fmla="*/ 20780 w 2078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80" h="21599" fill="none" extrusionOk="0">
                  <a:moveTo>
                    <a:pt x="172" y="-1"/>
                  </a:moveTo>
                  <a:cubicBezTo>
                    <a:pt x="9766" y="76"/>
                    <a:pt x="18160" y="6472"/>
                    <a:pt x="20779" y="15703"/>
                  </a:cubicBezTo>
                </a:path>
                <a:path w="20780" h="21599" stroke="0" extrusionOk="0">
                  <a:moveTo>
                    <a:pt x="172" y="-1"/>
                  </a:moveTo>
                  <a:cubicBezTo>
                    <a:pt x="9766" y="76"/>
                    <a:pt x="18160" y="6472"/>
                    <a:pt x="20779" y="15703"/>
                  </a:cubicBezTo>
                  <a:lnTo>
                    <a:pt x="0" y="21599"/>
                  </a:lnTo>
                  <a:lnTo>
                    <a:pt x="172" y="-1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19468" name="TextBox 27"/>
          <p:cNvSpPr txBox="1">
            <a:spLocks noChangeArrowheads="1"/>
          </p:cNvSpPr>
          <p:nvPr/>
        </p:nvSpPr>
        <p:spPr bwMode="auto">
          <a:xfrm>
            <a:off x="4600575" y="2974975"/>
            <a:ext cx="159702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it-IT" sz="1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69" name="Line 53"/>
          <p:cNvSpPr>
            <a:spLocks noChangeShapeType="1"/>
          </p:cNvSpPr>
          <p:nvPr/>
        </p:nvSpPr>
        <p:spPr bwMode="auto">
          <a:xfrm>
            <a:off x="5881688" y="4252913"/>
            <a:ext cx="0" cy="3825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5720" rIns="45720" anchorCtr="1">
            <a:spAutoFit/>
          </a:bodyPr>
          <a:lstStyle/>
          <a:p>
            <a:endParaRPr lang="it-IT"/>
          </a:p>
        </p:txBody>
      </p:sp>
      <p:sp>
        <p:nvSpPr>
          <p:cNvPr id="19470" name="Text Box 68"/>
          <p:cNvSpPr txBox="1">
            <a:spLocks noChangeArrowheads="1"/>
          </p:cNvSpPr>
          <p:nvPr/>
        </p:nvSpPr>
        <p:spPr bwMode="auto">
          <a:xfrm>
            <a:off x="4540250" y="4794250"/>
            <a:ext cx="120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it-IT" sz="2400" i="1">
                <a:latin typeface="Symbol" pitchFamily="18" charset="2"/>
              </a:rPr>
              <a:t>j</a:t>
            </a:r>
            <a:r>
              <a:rPr lang="en-US" altLang="it-IT" sz="2400" i="1" baseline="-25000">
                <a:latin typeface="Times New Roman" pitchFamily="18" charset="0"/>
              </a:rPr>
              <a:t>i</a:t>
            </a:r>
            <a:r>
              <a:rPr lang="en-US" altLang="it-IT" sz="2400" i="1" baseline="30000">
                <a:latin typeface="Times New Roman" pitchFamily="18" charset="0"/>
              </a:rPr>
              <a:t>CT*</a:t>
            </a:r>
            <a:endParaRPr lang="en-GB" altLang="it-IT" sz="2400" i="1" baseline="30000">
              <a:latin typeface="Times New Roman" pitchFamily="18" charset="0"/>
            </a:endParaRPr>
          </a:p>
        </p:txBody>
      </p:sp>
      <p:sp>
        <p:nvSpPr>
          <p:cNvPr id="19471" name="Text Box 69"/>
          <p:cNvSpPr txBox="1">
            <a:spLocks noChangeArrowheads="1"/>
          </p:cNvSpPr>
          <p:nvPr/>
        </p:nvSpPr>
        <p:spPr bwMode="auto">
          <a:xfrm>
            <a:off x="6900863" y="2227263"/>
            <a:ext cx="208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Ctr="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it-IT" sz="2400" i="1">
                <a:solidFill>
                  <a:srgbClr val="008000"/>
                </a:solidFill>
                <a:latin typeface="Symbol" pitchFamily="18" charset="2"/>
              </a:rPr>
              <a:t>p</a:t>
            </a:r>
            <a:r>
              <a:rPr lang="en-US" altLang="it-IT" sz="2400" i="1" baseline="-25000">
                <a:solidFill>
                  <a:srgbClr val="008000"/>
                </a:solidFill>
                <a:latin typeface="Symbol" pitchFamily="18" charset="2"/>
              </a:rPr>
              <a:t>i</a:t>
            </a:r>
            <a:r>
              <a:rPr lang="en-US" altLang="it-IT" sz="2400" i="1">
                <a:solidFill>
                  <a:srgbClr val="008000"/>
                </a:solidFill>
                <a:latin typeface="Symbol" pitchFamily="18" charset="2"/>
              </a:rPr>
              <a:t>(</a:t>
            </a:r>
            <a:r>
              <a:rPr lang="en-US" altLang="it-IT" sz="2400" i="1">
                <a:solidFill>
                  <a:srgbClr val="008000"/>
                </a:solidFill>
                <a:latin typeface="Symbol" pitchFamily="18" charset="2"/>
                <a:sym typeface="Symbol" pitchFamily="18" charset="2"/>
              </a:rPr>
              <a:t>)</a:t>
            </a:r>
            <a:r>
              <a:rPr lang="en-US" altLang="it-IT" sz="2400">
                <a:solidFill>
                  <a:srgbClr val="008000"/>
                </a:solidFill>
                <a:latin typeface="Times New Roman" pitchFamily="18" charset="0"/>
                <a:sym typeface="Symbol" pitchFamily="18" charset="2"/>
              </a:rPr>
              <a:t> No Trade</a:t>
            </a:r>
            <a:endParaRPr lang="en-US" altLang="it-IT" sz="2400" i="1">
              <a:solidFill>
                <a:srgbClr val="008000"/>
              </a:solidFill>
              <a:latin typeface="Symbol" pitchFamily="18" charset="2"/>
              <a:sym typeface="Symbol" pitchFamily="18" charset="2"/>
            </a:endParaRPr>
          </a:p>
        </p:txBody>
      </p:sp>
      <p:sp>
        <p:nvSpPr>
          <p:cNvPr id="19472" name="TextBox 31"/>
          <p:cNvSpPr txBox="1">
            <a:spLocks noChangeArrowheads="1"/>
          </p:cNvSpPr>
          <p:nvPr/>
        </p:nvSpPr>
        <p:spPr bwMode="auto">
          <a:xfrm>
            <a:off x="1363663" y="3294063"/>
            <a:ext cx="159702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it-IT" sz="1400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07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278D5-5B94-4EF3-9A05-80C151AE3B30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smtClean="0"/>
              <a:t>Heterogeneous Firms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t-IT" smtClean="0"/>
              <a:t>Implications</a:t>
            </a:r>
          </a:p>
          <a:p>
            <a:pPr lvl="1"/>
            <a:r>
              <a:rPr lang="en-US" altLang="it-IT" b="1" smtClean="0">
                <a:solidFill>
                  <a:srgbClr val="FF0000"/>
                </a:solidFill>
              </a:rPr>
              <a:t>Industry gets small, but doesn’t disappear</a:t>
            </a:r>
            <a:r>
              <a:rPr lang="en-US" altLang="it-IT" smtClean="0"/>
              <a:t>, when factor prices move against it, since most </a:t>
            </a:r>
            <a:r>
              <a:rPr lang="en-US" altLang="it-IT" b="1" smtClean="0">
                <a:solidFill>
                  <a:srgbClr val="FF0000"/>
                </a:solidFill>
              </a:rPr>
              <a:t>productive firms survive</a:t>
            </a:r>
          </a:p>
          <a:p>
            <a:pPr lvl="1"/>
            <a:r>
              <a:rPr lang="en-US" altLang="it-IT" b="1" smtClean="0">
                <a:solidFill>
                  <a:srgbClr val="00B050"/>
                </a:solidFill>
              </a:rPr>
              <a:t>Thus avoids extremes of specialization</a:t>
            </a:r>
          </a:p>
          <a:p>
            <a:pPr lvl="1"/>
            <a:r>
              <a:rPr lang="en-US" altLang="it-IT" smtClean="0"/>
              <a:t>Supply responds to prices through entry or survival of less productive firms</a:t>
            </a:r>
          </a:p>
        </p:txBody>
      </p:sp>
    </p:spTree>
    <p:extLst>
      <p:ext uri="{BB962C8B-B14F-4D97-AF65-F5344CB8AC3E}">
        <p14:creationId xmlns:p14="http://schemas.microsoft.com/office/powerpoint/2010/main" val="24379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Implications</a:t>
            </a:r>
            <a:r>
              <a:rPr lang="it-IT" dirty="0" smtClean="0"/>
              <a:t> of the </a:t>
            </a:r>
            <a:r>
              <a:rPr lang="it-IT" dirty="0" err="1" smtClean="0"/>
              <a:t>Melitz</a:t>
            </a:r>
            <a:r>
              <a:rPr lang="it-IT" dirty="0" smtClean="0"/>
              <a:t> model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Melitz</a:t>
            </a:r>
            <a:r>
              <a:rPr lang="en-US" dirty="0"/>
              <a:t> (2003) model is </a:t>
            </a:r>
            <a:r>
              <a:rPr lang="en-US" b="1" dirty="0">
                <a:solidFill>
                  <a:srgbClr val="FF0000"/>
                </a:solidFill>
              </a:rPr>
              <a:t>successful in accounting for </a:t>
            </a:r>
            <a:r>
              <a:rPr lang="en-US" b="1" dirty="0" smtClean="0">
                <a:solidFill>
                  <a:srgbClr val="FF0000"/>
                </a:solidFill>
              </a:rPr>
              <a:t> several </a:t>
            </a:r>
            <a:r>
              <a:rPr lang="en-US" b="1" dirty="0">
                <a:solidFill>
                  <a:srgbClr val="FF0000"/>
                </a:solidFill>
              </a:rPr>
              <a:t>micro facts in the data</a:t>
            </a:r>
          </a:p>
          <a:p>
            <a:r>
              <a:rPr lang="en-US" dirty="0" smtClean="0"/>
              <a:t>More </a:t>
            </a:r>
            <a:r>
              <a:rPr lang="en-US" dirty="0"/>
              <a:t>importantly, this micro-founded model of </a:t>
            </a:r>
            <a:r>
              <a:rPr lang="en-US" dirty="0" smtClean="0"/>
              <a:t>industry </a:t>
            </a:r>
            <a:r>
              <a:rPr lang="en-US" dirty="0"/>
              <a:t>equilibrium has generated important new </a:t>
            </a:r>
            <a:r>
              <a:rPr lang="en-US" dirty="0" smtClean="0"/>
              <a:t>insights </a:t>
            </a:r>
            <a:r>
              <a:rPr lang="en-US" dirty="0"/>
              <a:t>for the aggregate response of exports to </a:t>
            </a:r>
            <a:r>
              <a:rPr lang="en-US" dirty="0" smtClean="0"/>
              <a:t>shocks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b="1" dirty="0">
                <a:solidFill>
                  <a:srgbClr val="FF0000"/>
                </a:solidFill>
              </a:rPr>
              <a:t>increase in aggregate productivity </a:t>
            </a:r>
            <a:r>
              <a:rPr lang="en-US" dirty="0"/>
              <a:t>is just one </a:t>
            </a:r>
            <a:r>
              <a:rPr lang="en-US" dirty="0" smtClean="0"/>
              <a:t>example</a:t>
            </a:r>
            <a:r>
              <a:rPr lang="en-US" dirty="0"/>
              <a:t>, but many others have been </a:t>
            </a:r>
            <a:r>
              <a:rPr lang="en-US" dirty="0" smtClean="0"/>
              <a:t>highlighted</a:t>
            </a:r>
          </a:p>
          <a:p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Several applications </a:t>
            </a:r>
            <a:r>
              <a:rPr lang="en-US" dirty="0">
                <a:solidFill>
                  <a:srgbClr val="FF0000"/>
                </a:solidFill>
              </a:rPr>
              <a:t>and extensions of the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Melitz</a:t>
            </a:r>
            <a:r>
              <a:rPr lang="en-US" dirty="0" smtClean="0">
                <a:solidFill>
                  <a:srgbClr val="FF0000"/>
                </a:solidFill>
              </a:rPr>
              <a:t> model are reviewed </a:t>
            </a:r>
            <a:r>
              <a:rPr lang="en-US" dirty="0">
                <a:solidFill>
                  <a:srgbClr val="FF0000"/>
                </a:solidFill>
              </a:rPr>
              <a:t>in </a:t>
            </a:r>
            <a:r>
              <a:rPr lang="en-US" dirty="0" err="1">
                <a:solidFill>
                  <a:srgbClr val="FF0000"/>
                </a:solidFill>
              </a:rPr>
              <a:t>Melitz</a:t>
            </a:r>
            <a:r>
              <a:rPr lang="en-US" dirty="0">
                <a:solidFill>
                  <a:srgbClr val="FF0000"/>
                </a:solidFill>
              </a:rPr>
              <a:t> and Redding (2013a).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6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Theoretical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intuitions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the new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new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trade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theory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models</a:t>
            </a: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Sottotitolo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92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42875"/>
            <a:ext cx="8135937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755650" y="0"/>
            <a:ext cx="3960813" cy="2781300"/>
          </a:xfrm>
          <a:prstGeom prst="ellipse">
            <a:avLst/>
          </a:prstGeom>
          <a:noFill/>
          <a:ln w="476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6227763" y="0"/>
            <a:ext cx="936625" cy="6453188"/>
          </a:xfrm>
          <a:prstGeom prst="ellipse">
            <a:avLst/>
          </a:prstGeom>
          <a:noFill/>
          <a:ln w="476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39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it-IT" sz="3200" b="1" dirty="0" err="1" smtClean="0"/>
              <a:t>After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Melitz</a:t>
            </a:r>
            <a:r>
              <a:rPr lang="it-IT" sz="3200" b="1" dirty="0" smtClean="0"/>
              <a:t>, Intensive </a:t>
            </a:r>
            <a:r>
              <a:rPr lang="it-IT" sz="3200" b="1" dirty="0" err="1" smtClean="0"/>
              <a:t>margin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gravity</a:t>
            </a:r>
            <a:r>
              <a:rPr lang="it-IT" sz="3200" b="1" dirty="0" smtClean="0"/>
              <a:t>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3285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the </a:t>
            </a:r>
            <a:r>
              <a:rPr lang="en-US" b="1" dirty="0" err="1" smtClean="0">
                <a:solidFill>
                  <a:srgbClr val="FF0000"/>
                </a:solidFill>
              </a:rPr>
              <a:t>Melitz</a:t>
            </a:r>
            <a:r>
              <a:rPr lang="en-US" b="1" dirty="0" smtClean="0">
                <a:solidFill>
                  <a:srgbClr val="FF0000"/>
                </a:solidFill>
              </a:rPr>
              <a:t> model, the </a:t>
            </a:r>
            <a:r>
              <a:rPr lang="en-US" b="1" dirty="0">
                <a:solidFill>
                  <a:srgbClr val="FF0000"/>
                </a:solidFill>
              </a:rPr>
              <a:t>intensive margin is independent of variable trade costs and </a:t>
            </a:r>
            <a:r>
              <a:rPr lang="en-US" b="1" dirty="0" smtClean="0">
                <a:solidFill>
                  <a:srgbClr val="FF0000"/>
                </a:solidFill>
              </a:rPr>
              <a:t>of market </a:t>
            </a:r>
            <a:r>
              <a:rPr lang="en-US" b="1" dirty="0">
                <a:solidFill>
                  <a:srgbClr val="FF0000"/>
                </a:solidFill>
              </a:rPr>
              <a:t>size of the destination country</a:t>
            </a:r>
            <a:r>
              <a:rPr lang="en-US" dirty="0"/>
              <a:t>. In other words, the model is consistent with export volumes from </a:t>
            </a:r>
            <a:r>
              <a:rPr lang="en-US" dirty="0" err="1"/>
              <a:t>i</a:t>
            </a:r>
            <a:r>
              <a:rPr lang="en-US" dirty="0"/>
              <a:t> to j being lower for smaller and more </a:t>
            </a:r>
            <a:r>
              <a:rPr lang="en-US" dirty="0" smtClean="0"/>
              <a:t>distant markets</a:t>
            </a:r>
            <a:r>
              <a:rPr lang="en-US" dirty="0"/>
              <a:t>, but the reason for this is very </a:t>
            </a:r>
            <a:r>
              <a:rPr lang="en-US" dirty="0" smtClean="0"/>
              <a:t>different </a:t>
            </a:r>
            <a:r>
              <a:rPr lang="en-US" dirty="0"/>
              <a:t>than in </a:t>
            </a:r>
            <a:r>
              <a:rPr lang="en-US" dirty="0" smtClean="0"/>
              <a:t>homogeneous-firm models à </a:t>
            </a:r>
            <a:r>
              <a:rPr lang="en-US" dirty="0"/>
              <a:t>la Krugman. </a:t>
            </a:r>
            <a:r>
              <a:rPr lang="en-US" b="1" dirty="0">
                <a:solidFill>
                  <a:srgbClr val="FF0000"/>
                </a:solidFill>
              </a:rPr>
              <a:t>It is not because </a:t>
            </a:r>
            <a:r>
              <a:rPr lang="en-US" b="1" dirty="0" smtClean="0">
                <a:solidFill>
                  <a:srgbClr val="FF0000"/>
                </a:solidFill>
              </a:rPr>
              <a:t>firms </a:t>
            </a:r>
            <a:r>
              <a:rPr lang="en-US" b="1" dirty="0">
                <a:solidFill>
                  <a:srgbClr val="FF0000"/>
                </a:solidFill>
              </a:rPr>
              <a:t>export on average lower </a:t>
            </a:r>
            <a:r>
              <a:rPr lang="en-US" b="1" dirty="0" smtClean="0">
                <a:solidFill>
                  <a:srgbClr val="FF0000"/>
                </a:solidFill>
              </a:rPr>
              <a:t>volumes to </a:t>
            </a:r>
            <a:r>
              <a:rPr lang="en-US" b="1" dirty="0">
                <a:solidFill>
                  <a:srgbClr val="FF0000"/>
                </a:solidFill>
              </a:rPr>
              <a:t>those markets but rather because a smaller set of </a:t>
            </a:r>
            <a:r>
              <a:rPr lang="en-US" b="1" dirty="0" smtClean="0">
                <a:solidFill>
                  <a:srgbClr val="FF0000"/>
                </a:solidFill>
              </a:rPr>
              <a:t>firms </a:t>
            </a:r>
            <a:r>
              <a:rPr lang="en-US" b="1" dirty="0">
                <a:solidFill>
                  <a:srgbClr val="FF0000"/>
                </a:solidFill>
              </a:rPr>
              <a:t>export to </a:t>
            </a:r>
            <a:r>
              <a:rPr lang="en-US" b="1" dirty="0" smtClean="0">
                <a:solidFill>
                  <a:srgbClr val="FF0000"/>
                </a:solidFill>
              </a:rPr>
              <a:t>those markets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Chaney </a:t>
            </a:r>
            <a:r>
              <a:rPr lang="en-US" dirty="0"/>
              <a:t>shows that this affects, for instance, </a:t>
            </a:r>
            <a:r>
              <a:rPr lang="en-US" b="1" dirty="0">
                <a:solidFill>
                  <a:srgbClr val="FF0000"/>
                </a:solidFill>
              </a:rPr>
              <a:t>how the elasticity of trade </a:t>
            </a:r>
            <a:r>
              <a:rPr lang="en-US" b="1" dirty="0" smtClean="0">
                <a:solidFill>
                  <a:srgbClr val="FF0000"/>
                </a:solidFill>
              </a:rPr>
              <a:t>flows with respect </a:t>
            </a:r>
            <a:r>
              <a:rPr lang="en-US" b="1" dirty="0">
                <a:solidFill>
                  <a:srgbClr val="FF0000"/>
                </a:solidFill>
              </a:rPr>
              <a:t>to trade frictions depends on the elasticity of substitution </a:t>
            </a:r>
            <a:r>
              <a:rPr lang="el-GR" b="1" dirty="0" smtClean="0">
                <a:solidFill>
                  <a:srgbClr val="FF0000"/>
                </a:solidFill>
              </a:rPr>
              <a:t>σ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dirty="0"/>
              <a:t>Another remarkable feature of the model is that it delivers a modified </a:t>
            </a:r>
            <a:r>
              <a:rPr lang="en-US" dirty="0" err="1"/>
              <a:t>sectoral</a:t>
            </a:r>
            <a:r>
              <a:rPr lang="en-US" dirty="0"/>
              <a:t> version of the </a:t>
            </a:r>
            <a:r>
              <a:rPr lang="en-US" b="1" dirty="0">
                <a:solidFill>
                  <a:srgbClr val="FF0000"/>
                </a:solidFill>
              </a:rPr>
              <a:t>gravity equation </a:t>
            </a:r>
            <a:r>
              <a:rPr lang="en-US" dirty="0"/>
              <a:t>for trade flows, which has been shown to fit the data rather well.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Chaney</a:t>
            </a:r>
            <a:r>
              <a:rPr lang="it-IT" dirty="0" smtClean="0"/>
              <a:t> model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5112568"/>
          </a:xfrm>
        </p:spPr>
        <p:txBody>
          <a:bodyPr/>
          <a:lstStyle/>
          <a:p>
            <a:r>
              <a:rPr lang="en-US" dirty="0" err="1" smtClean="0"/>
              <a:t>Cheny</a:t>
            </a:r>
            <a:r>
              <a:rPr lang="en-US" dirty="0" smtClean="0"/>
              <a:t> in 2007 develops </a:t>
            </a:r>
            <a:r>
              <a:rPr lang="en-US" dirty="0"/>
              <a:t>multi-sector, multi-country </a:t>
            </a:r>
            <a:r>
              <a:rPr lang="en-US" dirty="0" err="1"/>
              <a:t>Melitz</a:t>
            </a:r>
            <a:r>
              <a:rPr lang="en-US" dirty="0"/>
              <a:t> model </a:t>
            </a:r>
            <a:r>
              <a:rPr lang="en-US" dirty="0" smtClean="0"/>
              <a:t>with </a:t>
            </a:r>
            <a:r>
              <a:rPr lang="en-US" dirty="0"/>
              <a:t>Pareto distribution of productivity</a:t>
            </a:r>
          </a:p>
          <a:p>
            <a:r>
              <a:rPr lang="en-US" dirty="0" smtClean="0"/>
              <a:t>Shows </a:t>
            </a:r>
            <a:r>
              <a:rPr lang="en-US" dirty="0"/>
              <a:t>that model predicts modified gravity </a:t>
            </a:r>
            <a:r>
              <a:rPr lang="en-US" dirty="0" smtClean="0"/>
              <a:t>equation</a:t>
            </a:r>
          </a:p>
          <a:p>
            <a:r>
              <a:rPr lang="en-US" dirty="0" smtClean="0"/>
              <a:t>Standard </a:t>
            </a:r>
            <a:r>
              <a:rPr lang="en-US" dirty="0"/>
              <a:t>gravity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Gravity with heterogeneous firms</a:t>
            </a:r>
            <a:endParaRPr lang="it-IT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005064"/>
            <a:ext cx="32861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877272"/>
            <a:ext cx="40386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62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Intuition: random productivity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 fontScale="92500"/>
          </a:bodyPr>
          <a:lstStyle/>
          <a:p>
            <a:pPr>
              <a:buFont typeface="Times New Roman" pitchFamily="18" charset="0"/>
              <a:buChar char="►"/>
            </a:pPr>
            <a:r>
              <a:rPr lang="en-US" b="1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Heterogeneous firms models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Melitz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2003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are based on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monopolistic competition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but they allow </a:t>
            </a:r>
            <a:r>
              <a:rPr lang="en-US" b="1" dirty="0" smtClean="0">
                <a:solidFill>
                  <a:srgbClr val="FF0000"/>
                </a:solidFill>
              </a:rPr>
              <a:t>firms to have </a:t>
            </a:r>
            <a:r>
              <a:rPr lang="en-US" b="1" u="sng" dirty="0" smtClean="0">
                <a:solidFill>
                  <a:srgbClr val="FF0000"/>
                </a:solidFill>
              </a:rPr>
              <a:t>different productivity</a:t>
            </a:r>
          </a:p>
          <a:p>
            <a:pPr>
              <a:buFont typeface="Times New Roman" pitchFamily="18" charset="0"/>
              <a:buChar char="►"/>
            </a:pPr>
            <a:r>
              <a:rPr lang="en-US" b="1" i="1" dirty="0" smtClean="0">
                <a:solidFill>
                  <a:srgbClr val="FF0000"/>
                </a:solidFill>
              </a:rPr>
              <a:t>Potential firms</a:t>
            </a:r>
            <a:r>
              <a:rPr lang="en-US" b="1" dirty="0" smtClean="0">
                <a:solidFill>
                  <a:srgbClr val="FF0000"/>
                </a:solidFill>
              </a:rPr>
              <a:t> do not know their productivity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They have to pay a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cost to discover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it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Once they know their productivity they can setup a plant or exit the market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Setting up a plant implies a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fix cost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1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Intuition: expectations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rgbClr val="FF0000"/>
                </a:solidFill>
              </a:rPr>
              <a:t>A firm will pay the sunk cost to discover its productivity only if the expected </a:t>
            </a:r>
            <a:r>
              <a:rPr lang="en-US" b="1" i="1" dirty="0" smtClean="0">
                <a:solidFill>
                  <a:srgbClr val="FF0000"/>
                </a:solidFill>
              </a:rPr>
              <a:t>productivity</a:t>
            </a:r>
            <a:r>
              <a:rPr lang="en-US" b="1" dirty="0" smtClean="0">
                <a:solidFill>
                  <a:srgbClr val="FF0000"/>
                </a:solidFill>
              </a:rPr>
              <a:t> is sufficiently high to make it worth</a:t>
            </a:r>
          </a:p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 there is a high probability to pick up a very low productivity - so low that it would not make production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profitable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- then the firm would not pay the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sunk cost to discover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815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Intuition: superstars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 anchor="ctr" anchorCtr="0">
            <a:normAutofit/>
          </a:bodyPr>
          <a:lstStyle/>
          <a:p>
            <a:pPr>
              <a:buFont typeface="Times New Roman" pitchFamily="18" charset="0"/>
              <a:buChar char="►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Suppose you pay the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sunk cost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and get some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productivity level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(i.e. </a:t>
            </a: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marginal cost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rgbClr val="FF0000"/>
                </a:solidFill>
              </a:rPr>
              <a:t>Would you pay the fix cost to setup a plant?</a:t>
            </a:r>
          </a:p>
          <a:p>
            <a:pPr>
              <a:buFont typeface="Times New Roman" pitchFamily="18" charset="0"/>
              <a:buChar char="►"/>
            </a:pPr>
            <a:r>
              <a:rPr lang="en-US" b="1" dirty="0" smtClean="0">
                <a:solidFill>
                  <a:srgbClr val="FF0000"/>
                </a:solidFill>
              </a:rPr>
              <a:t>Yes</a:t>
            </a:r>
            <a:r>
              <a:rPr lang="en-US" dirty="0" smtClean="0">
                <a:solidFill>
                  <a:srgbClr val="FF0000"/>
                </a:solidFill>
              </a:rPr>
              <a:t>, if your productivity is sufficiently high to make it profitable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i="1" dirty="0" smtClean="0">
                <a:solidFill>
                  <a:srgbClr val="FF0000"/>
                </a:solidFill>
                <a:sym typeface="Wingdings" pitchFamily="2" charset="2"/>
              </a:rPr>
              <a:t>exit otherwise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buFont typeface="Times New Roman" pitchFamily="18" charset="0"/>
              <a:buChar char="►"/>
            </a:pP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Medium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productivity firms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enter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the market</a:t>
            </a:r>
          </a:p>
          <a:p>
            <a:pPr>
              <a:buFont typeface="Times New Roman" pitchFamily="18" charset="0"/>
              <a:buChar char="►"/>
            </a:pP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High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productivity firms are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larger</a:t>
            </a:r>
          </a:p>
          <a:p>
            <a:pPr>
              <a:buFont typeface="Times New Roman" pitchFamily="18" charset="0"/>
              <a:buChar char="►"/>
            </a:pPr>
            <a:r>
              <a:rPr lang="en-US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Extremely productive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firms are </a:t>
            </a:r>
            <a:r>
              <a:rPr lang="en-US" b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superstars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1C34-33DD-4762-9DE6-6129CD9C4DC9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65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3291</Words>
  <Application>Microsoft Office PowerPoint</Application>
  <PresentationFormat>Presentazione su schermo (4:3)</PresentationFormat>
  <Paragraphs>568</Paragraphs>
  <Slides>62</Slides>
  <Notes>46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62</vt:i4>
      </vt:variant>
    </vt:vector>
  </HeadingPairs>
  <TitlesOfParts>
    <vt:vector size="75" baseType="lpstr">
      <vt:lpstr>Arial Unicode MS</vt:lpstr>
      <vt:lpstr>SimSun</vt:lpstr>
      <vt:lpstr>Arial</vt:lpstr>
      <vt:lpstr>Calibri</vt:lpstr>
      <vt:lpstr>Lucida Sans</vt:lpstr>
      <vt:lpstr>OpenSymbol</vt:lpstr>
      <vt:lpstr>Symbol</vt:lpstr>
      <vt:lpstr>SymbolPi</vt:lpstr>
      <vt:lpstr>Times New Roman</vt:lpstr>
      <vt:lpstr>Wingdings</vt:lpstr>
      <vt:lpstr>Tema di Office</vt:lpstr>
      <vt:lpstr>Equazione</vt:lpstr>
      <vt:lpstr>Microsoft Equation 3.0</vt:lpstr>
      <vt:lpstr>Lecture 7 International trade, The models</vt:lpstr>
      <vt:lpstr>Outline</vt:lpstr>
      <vt:lpstr>Presentazione standard di PowerPoint</vt:lpstr>
      <vt:lpstr>summary, 1</vt:lpstr>
      <vt:lpstr>Summary, 2</vt:lpstr>
      <vt:lpstr>Theoretical intuitions of the new new trade theory models</vt:lpstr>
      <vt:lpstr>Intuition: random productivity</vt:lpstr>
      <vt:lpstr>Intuition: expectations</vt:lpstr>
      <vt:lpstr>Intuition: superstars</vt:lpstr>
      <vt:lpstr>Intuition: international trade</vt:lpstr>
      <vt:lpstr>Intuition: exporters are better</vt:lpstr>
      <vt:lpstr>Let’s concentrate on Firms’ productivity </vt:lpstr>
      <vt:lpstr>Measuring Productivity</vt:lpstr>
      <vt:lpstr>Measuring total factor productivity </vt:lpstr>
      <vt:lpstr>Methodological Issues</vt:lpstr>
      <vt:lpstr>Mixed Messages on Challenges…</vt:lpstr>
      <vt:lpstr>Measuring productivity, end</vt:lpstr>
      <vt:lpstr>Trade and productivity</vt:lpstr>
      <vt:lpstr>Self-selection</vt:lpstr>
      <vt:lpstr>Aggregate facts</vt:lpstr>
      <vt:lpstr>Reallocations</vt:lpstr>
      <vt:lpstr>Reallocations</vt:lpstr>
      <vt:lpstr>More on Stylized facts</vt:lpstr>
      <vt:lpstr>Stylized facts</vt:lpstr>
      <vt:lpstr>Superstar exporters</vt:lpstr>
      <vt:lpstr>Superstar exporters</vt:lpstr>
      <vt:lpstr>Fact 1</vt:lpstr>
      <vt:lpstr>Exporters are heterogeneous</vt:lpstr>
      <vt:lpstr>Extensive margin</vt:lpstr>
      <vt:lpstr>Fact 2</vt:lpstr>
      <vt:lpstr>Exporters and investors premia</vt:lpstr>
      <vt:lpstr>Productivity premium</vt:lpstr>
      <vt:lpstr>Fact 3</vt:lpstr>
      <vt:lpstr>More on Intensive and Extensive Margins</vt:lpstr>
      <vt:lpstr>Crozet and Koenig (CJE, 2010)  Data from French manufacturing firms trading internationally, by domestic region j. (Extensive margin biased down by inclusion of only firms over 20 workers.</vt:lpstr>
      <vt:lpstr>Fact 4</vt:lpstr>
      <vt:lpstr>Fact 5</vt:lpstr>
      <vt:lpstr>Fact 6</vt:lpstr>
      <vt:lpstr>Firm productivity and industry specialization</vt:lpstr>
      <vt:lpstr>New new trade theory</vt:lpstr>
      <vt:lpstr>Heterogeneous Firms</vt:lpstr>
      <vt:lpstr>Outline of the Melitz (2003) Model</vt:lpstr>
      <vt:lpstr>Models with Heterogeneous Firms</vt:lpstr>
      <vt:lpstr>Preferences</vt:lpstr>
      <vt:lpstr>Preferences (2)</vt:lpstr>
      <vt:lpstr>Technology</vt:lpstr>
      <vt:lpstr>Production and Exporting Decisions</vt:lpstr>
      <vt:lpstr>Production and Exporting Decisions</vt:lpstr>
      <vt:lpstr>Profits</vt:lpstr>
      <vt:lpstr>Steady-state Industry Equilibrium</vt:lpstr>
      <vt:lpstr>Steady-state Industry Equilibrium (2)</vt:lpstr>
      <vt:lpstr>Steady-state Industry Equilibrium (3)</vt:lpstr>
      <vt:lpstr>The equilibrium</vt:lpstr>
      <vt:lpstr>Trade Liberalization and Intra-Industry Reallocation</vt:lpstr>
      <vt:lpstr>Properties and new gains from trade</vt:lpstr>
      <vt:lpstr>Profits and Productivity with no Trade</vt:lpstr>
      <vt:lpstr>Trade Liberalization in the Melitz Model</vt:lpstr>
      <vt:lpstr>Heterogeneous Firms</vt:lpstr>
      <vt:lpstr>Implications of the Melitz model</vt:lpstr>
      <vt:lpstr>Presentazione standard di PowerPoint</vt:lpstr>
      <vt:lpstr>After Melitz, Intensive margin gravity..</vt:lpstr>
      <vt:lpstr>Chaney model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Giovannetti</dc:creator>
  <cp:lastModifiedBy>GiorgiaG</cp:lastModifiedBy>
  <cp:revision>101</cp:revision>
  <dcterms:created xsi:type="dcterms:W3CDTF">2010-02-06T07:05:34Z</dcterms:created>
  <dcterms:modified xsi:type="dcterms:W3CDTF">2019-10-10T08:05:42Z</dcterms:modified>
</cp:coreProperties>
</file>