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32" r:id="rId1"/>
  </p:sldMasterIdLst>
  <p:notesMasterIdLst>
    <p:notesMasterId r:id="rId6"/>
  </p:notesMasterIdLst>
  <p:sldIdLst>
    <p:sldId id="257" r:id="rId2"/>
    <p:sldId id="258" r:id="rId3"/>
    <p:sldId id="259" r:id="rId4"/>
    <p:sldId id="260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779" autoAdjust="0"/>
    <p:restoredTop sz="95274" autoAdjust="0"/>
  </p:normalViewPr>
  <p:slideViewPr>
    <p:cSldViewPr snapToGrid="0">
      <p:cViewPr>
        <p:scale>
          <a:sx n="81" d="100"/>
          <a:sy n="81" d="100"/>
        </p:scale>
        <p:origin x="-90" y="-58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90" d="100"/>
        <a:sy n="90" d="100"/>
      </p:scale>
      <p:origin x="0" y="-1021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604BE7-8929-4CB5-BD4E-C25B2526AD66}" type="datetimeFigureOut">
              <a:rPr lang="cs-CZ" smtClean="0"/>
              <a:t>1.11.2019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6AC7190-ED40-4802-9D28-7BEB7AEF26D5}" type="slidenum">
              <a:rPr lang="cs-CZ" smtClean="0"/>
              <a:t>‹N›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912187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193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ázev a popis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83577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ce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5436468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685337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 s citac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54809502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ravda nebo neprav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687663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smtClean="0"/>
              <a:t>11/1/2019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990198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1928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90825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63179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smtClean="0"/>
              <a:t>11/1/2019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93835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11/1/2019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57706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11/1/2019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89956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11/1/2019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66455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/>
              <a:t>11/1/2019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4440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11/1/2019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89051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11/1/2019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41854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  <p:sldLayoutId id="2147483744" r:id="rId12"/>
    <p:sldLayoutId id="2147483745" r:id="rId13"/>
    <p:sldLayoutId id="2147483746" r:id="rId14"/>
    <p:sldLayoutId id="2147483747" r:id="rId15"/>
    <p:sldLayoutId id="2147483748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 smtClean="0"/>
              <a:t>Jurisdiction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In a </a:t>
            </a:r>
            <a:r>
              <a:rPr lang="it-IT" dirty="0" err="1" smtClean="0"/>
              <a:t>broad</a:t>
            </a:r>
            <a:r>
              <a:rPr lang="it-IT" dirty="0" smtClean="0"/>
              <a:t> </a:t>
            </a:r>
            <a:r>
              <a:rPr lang="it-IT" dirty="0" err="1" smtClean="0"/>
              <a:t>sense</a:t>
            </a:r>
            <a:r>
              <a:rPr lang="it-IT" dirty="0" smtClean="0"/>
              <a:t>, </a:t>
            </a:r>
            <a:r>
              <a:rPr lang="it-IT" dirty="0" err="1" smtClean="0"/>
              <a:t>it</a:t>
            </a:r>
            <a:r>
              <a:rPr lang="it-IT" dirty="0" smtClean="0"/>
              <a:t> </a:t>
            </a:r>
            <a:r>
              <a:rPr lang="it-IT" dirty="0" err="1" smtClean="0"/>
              <a:t>means</a:t>
            </a:r>
            <a:r>
              <a:rPr lang="it-IT" dirty="0" smtClean="0"/>
              <a:t> </a:t>
            </a:r>
            <a:r>
              <a:rPr lang="it-IT" dirty="0" err="1" smtClean="0"/>
              <a:t>exercise</a:t>
            </a:r>
            <a:r>
              <a:rPr lang="it-IT" dirty="0" smtClean="0"/>
              <a:t> of State authority/</a:t>
            </a:r>
            <a:r>
              <a:rPr lang="it-IT" dirty="0" err="1" smtClean="0"/>
              <a:t>powers</a:t>
            </a:r>
            <a:r>
              <a:rPr lang="it-IT" dirty="0" smtClean="0"/>
              <a:t> (legislative, executive, </a:t>
            </a:r>
            <a:r>
              <a:rPr lang="it-IT" dirty="0" err="1" smtClean="0"/>
              <a:t>judicial</a:t>
            </a:r>
            <a:r>
              <a:rPr lang="it-IT" dirty="0" smtClean="0"/>
              <a:t>); </a:t>
            </a:r>
            <a:r>
              <a:rPr lang="it-IT" dirty="0" err="1" smtClean="0"/>
              <a:t>cf</a:t>
            </a:r>
            <a:r>
              <a:rPr lang="it-IT" dirty="0" smtClean="0"/>
              <a:t>. for </a:t>
            </a:r>
            <a:r>
              <a:rPr lang="it-IT" dirty="0" err="1" smtClean="0"/>
              <a:t>example</a:t>
            </a:r>
            <a:r>
              <a:rPr lang="it-IT" dirty="0" smtClean="0"/>
              <a:t> </a:t>
            </a:r>
            <a:r>
              <a:rPr lang="it-IT" dirty="0" err="1" smtClean="0"/>
              <a:t>Article</a:t>
            </a:r>
            <a:r>
              <a:rPr lang="it-IT" dirty="0" smtClean="0"/>
              <a:t> 1 of the </a:t>
            </a:r>
            <a:r>
              <a:rPr lang="it-IT" dirty="0" err="1" smtClean="0"/>
              <a:t>European</a:t>
            </a:r>
            <a:r>
              <a:rPr lang="it-IT" dirty="0" smtClean="0"/>
              <a:t> Convention of Human </a:t>
            </a:r>
            <a:r>
              <a:rPr lang="it-IT" dirty="0" err="1" smtClean="0"/>
              <a:t>Rights</a:t>
            </a:r>
            <a:endParaRPr lang="it-IT" dirty="0" smtClean="0"/>
          </a:p>
          <a:p>
            <a:r>
              <a:rPr lang="it-IT" dirty="0" smtClean="0"/>
              <a:t>In a </a:t>
            </a:r>
            <a:r>
              <a:rPr lang="it-IT" dirty="0" err="1" smtClean="0"/>
              <a:t>narrower</a:t>
            </a:r>
            <a:r>
              <a:rPr lang="it-IT" dirty="0" smtClean="0"/>
              <a:t> </a:t>
            </a:r>
            <a:r>
              <a:rPr lang="it-IT" dirty="0" err="1" smtClean="0"/>
              <a:t>sense</a:t>
            </a:r>
            <a:r>
              <a:rPr lang="it-IT" dirty="0" smtClean="0"/>
              <a:t>, </a:t>
            </a:r>
            <a:r>
              <a:rPr lang="it-IT" dirty="0" err="1" smtClean="0"/>
              <a:t>it</a:t>
            </a:r>
            <a:r>
              <a:rPr lang="it-IT" dirty="0" smtClean="0"/>
              <a:t> </a:t>
            </a:r>
            <a:r>
              <a:rPr lang="it-IT" dirty="0" err="1" smtClean="0"/>
              <a:t>refers</a:t>
            </a:r>
            <a:r>
              <a:rPr lang="it-IT" dirty="0" smtClean="0"/>
              <a:t> to the </a:t>
            </a:r>
            <a:r>
              <a:rPr lang="it-IT" dirty="0" err="1" smtClean="0"/>
              <a:t>exercise</a:t>
            </a:r>
            <a:r>
              <a:rPr lang="it-IT" dirty="0" smtClean="0"/>
              <a:t> of </a:t>
            </a:r>
            <a:r>
              <a:rPr lang="it-IT" dirty="0" err="1" smtClean="0"/>
              <a:t>judicial</a:t>
            </a:r>
            <a:r>
              <a:rPr lang="it-IT" dirty="0" smtClean="0"/>
              <a:t> </a:t>
            </a:r>
            <a:r>
              <a:rPr lang="it-IT" dirty="0" err="1" smtClean="0"/>
              <a:t>power</a:t>
            </a:r>
            <a:r>
              <a:rPr lang="it-IT" dirty="0" smtClean="0"/>
              <a:t> (</a:t>
            </a:r>
            <a:r>
              <a:rPr lang="it-IT" dirty="0" err="1" smtClean="0"/>
              <a:t>cf</a:t>
            </a:r>
            <a:r>
              <a:rPr lang="it-IT" dirty="0" smtClean="0"/>
              <a:t>. for </a:t>
            </a:r>
            <a:r>
              <a:rPr lang="it-IT" dirty="0" err="1" smtClean="0"/>
              <a:t>example</a:t>
            </a:r>
            <a:r>
              <a:rPr lang="it-IT" dirty="0" smtClean="0"/>
              <a:t> </a:t>
            </a:r>
            <a:r>
              <a:rPr lang="it-IT" dirty="0" err="1" smtClean="0"/>
              <a:t>Article</a:t>
            </a:r>
            <a:r>
              <a:rPr lang="it-IT" dirty="0" smtClean="0"/>
              <a:t> 36 of the </a:t>
            </a:r>
            <a:r>
              <a:rPr lang="it-IT" dirty="0" err="1" smtClean="0"/>
              <a:t>Statute</a:t>
            </a:r>
            <a:r>
              <a:rPr lang="it-IT" dirty="0" smtClean="0"/>
              <a:t> of the International Court of </a:t>
            </a:r>
            <a:r>
              <a:rPr lang="it-IT" dirty="0" err="1" smtClean="0"/>
              <a:t>Justice</a:t>
            </a:r>
            <a:r>
              <a:rPr lang="it-IT" dirty="0" smtClean="0"/>
              <a:t>), </a:t>
            </a:r>
            <a:r>
              <a:rPr lang="it-IT" i="1" dirty="0" smtClean="0"/>
              <a:t>on </a:t>
            </a:r>
            <a:r>
              <a:rPr lang="it-IT" i="1" dirty="0" err="1" smtClean="0"/>
              <a:t>which</a:t>
            </a:r>
            <a:r>
              <a:rPr lang="it-IT" i="1" dirty="0" smtClean="0"/>
              <a:t> </a:t>
            </a:r>
            <a:r>
              <a:rPr lang="it-IT" i="1" dirty="0" err="1" smtClean="0"/>
              <a:t>see</a:t>
            </a:r>
            <a:r>
              <a:rPr lang="it-IT" i="1" dirty="0" smtClean="0"/>
              <a:t> the </a:t>
            </a:r>
            <a:r>
              <a:rPr lang="it-IT" i="1" dirty="0" err="1" smtClean="0"/>
              <a:t>following</a:t>
            </a:r>
            <a:r>
              <a:rPr lang="it-IT" i="1" dirty="0" smtClean="0"/>
              <a:t> </a:t>
            </a:r>
            <a:r>
              <a:rPr lang="it-IT" i="1" dirty="0" err="1" smtClean="0"/>
              <a:t>slides</a:t>
            </a:r>
            <a:endParaRPr lang="it-IT" i="1" dirty="0" smtClean="0"/>
          </a:p>
          <a:p>
            <a:endParaRPr lang="it-IT" dirty="0" smtClean="0"/>
          </a:p>
          <a:p>
            <a:endParaRPr lang="it-IT" dirty="0" smtClean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0546804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 smtClean="0"/>
              <a:t>Criminal</a:t>
            </a:r>
            <a:r>
              <a:rPr lang="it-IT" dirty="0" smtClean="0"/>
              <a:t> </a:t>
            </a:r>
            <a:r>
              <a:rPr lang="it-IT" dirty="0" err="1" smtClean="0"/>
              <a:t>jurisdiction</a:t>
            </a:r>
            <a:r>
              <a:rPr lang="it-IT" dirty="0" smtClean="0"/>
              <a:t>: </a:t>
            </a:r>
            <a:r>
              <a:rPr lang="it-IT" dirty="0" err="1" smtClean="0"/>
              <a:t>basic</a:t>
            </a:r>
            <a:r>
              <a:rPr lang="it-IT" dirty="0" smtClean="0"/>
              <a:t> </a:t>
            </a:r>
            <a:r>
              <a:rPr lang="it-IT" dirty="0" err="1" smtClean="0"/>
              <a:t>criteria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err="1" smtClean="0"/>
              <a:t>Territoriality</a:t>
            </a:r>
            <a:r>
              <a:rPr lang="it-IT" dirty="0" smtClean="0"/>
              <a:t> </a:t>
            </a:r>
            <a:r>
              <a:rPr lang="it-IT" dirty="0" err="1" smtClean="0"/>
              <a:t>principle</a:t>
            </a:r>
            <a:endParaRPr lang="it-IT" dirty="0" smtClean="0"/>
          </a:p>
          <a:p>
            <a:r>
              <a:rPr lang="it-IT" dirty="0" smtClean="0"/>
              <a:t>Active </a:t>
            </a:r>
            <a:r>
              <a:rPr lang="it-IT" dirty="0" err="1" smtClean="0"/>
              <a:t>nationality</a:t>
            </a:r>
            <a:r>
              <a:rPr lang="it-IT" dirty="0" smtClean="0"/>
              <a:t> </a:t>
            </a:r>
            <a:r>
              <a:rPr lang="it-IT" dirty="0" err="1" smtClean="0"/>
              <a:t>principle</a:t>
            </a:r>
            <a:r>
              <a:rPr lang="it-IT" dirty="0" smtClean="0"/>
              <a:t> (</a:t>
            </a:r>
            <a:r>
              <a:rPr lang="it-IT" dirty="0" err="1" smtClean="0"/>
              <a:t>partly</a:t>
            </a:r>
            <a:r>
              <a:rPr lang="it-IT" dirty="0" smtClean="0"/>
              <a:t> </a:t>
            </a:r>
            <a:r>
              <a:rPr lang="it-IT" dirty="0" err="1" smtClean="0"/>
              <a:t>extraterritorial</a:t>
            </a:r>
            <a:r>
              <a:rPr lang="it-IT" dirty="0" smtClean="0"/>
              <a:t>)</a:t>
            </a:r>
          </a:p>
          <a:p>
            <a:r>
              <a:rPr lang="it-IT" dirty="0" smtClean="0"/>
              <a:t>Passive </a:t>
            </a:r>
            <a:r>
              <a:rPr lang="it-IT" dirty="0" err="1" smtClean="0"/>
              <a:t>nationality</a:t>
            </a:r>
            <a:r>
              <a:rPr lang="it-IT" dirty="0" smtClean="0"/>
              <a:t> </a:t>
            </a:r>
            <a:r>
              <a:rPr lang="it-IT" dirty="0" err="1" smtClean="0"/>
              <a:t>principle</a:t>
            </a:r>
            <a:r>
              <a:rPr lang="it-IT" dirty="0" smtClean="0"/>
              <a:t> (</a:t>
            </a:r>
            <a:r>
              <a:rPr lang="it-IT" dirty="0" err="1" smtClean="0"/>
              <a:t>partly</a:t>
            </a:r>
            <a:r>
              <a:rPr lang="it-IT" dirty="0" smtClean="0"/>
              <a:t> </a:t>
            </a:r>
            <a:r>
              <a:rPr lang="it-IT" dirty="0" err="1" smtClean="0"/>
              <a:t>extraterritorial</a:t>
            </a:r>
            <a:r>
              <a:rPr lang="it-IT" dirty="0" smtClean="0"/>
              <a:t>)</a:t>
            </a:r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3348758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 smtClean="0"/>
              <a:t>Criminal</a:t>
            </a:r>
            <a:r>
              <a:rPr lang="it-IT" dirty="0" smtClean="0"/>
              <a:t> </a:t>
            </a:r>
            <a:r>
              <a:rPr lang="it-IT" dirty="0" err="1" smtClean="0"/>
              <a:t>jurisdiction</a:t>
            </a:r>
            <a:r>
              <a:rPr lang="it-IT" dirty="0" smtClean="0"/>
              <a:t>: special </a:t>
            </a:r>
            <a:r>
              <a:rPr lang="it-IT" dirty="0" err="1" smtClean="0"/>
              <a:t>criteria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t-IT" dirty="0" smtClean="0"/>
          </a:p>
          <a:p>
            <a:r>
              <a:rPr lang="it-IT" dirty="0" smtClean="0"/>
              <a:t>Universal </a:t>
            </a:r>
            <a:r>
              <a:rPr lang="it-IT" dirty="0" err="1"/>
              <a:t>jurisdiction</a:t>
            </a:r>
            <a:r>
              <a:rPr lang="it-IT" dirty="0"/>
              <a:t> </a:t>
            </a:r>
            <a:r>
              <a:rPr lang="it-IT" dirty="0" smtClean="0"/>
              <a:t>(</a:t>
            </a:r>
            <a:r>
              <a:rPr lang="it-IT" dirty="0" err="1" smtClean="0"/>
              <a:t>it</a:t>
            </a:r>
            <a:r>
              <a:rPr lang="it-IT" dirty="0" smtClean="0"/>
              <a:t> </a:t>
            </a:r>
            <a:r>
              <a:rPr lang="it-IT" dirty="0" err="1" smtClean="0"/>
              <a:t>involves</a:t>
            </a:r>
            <a:r>
              <a:rPr lang="it-IT" dirty="0" smtClean="0"/>
              <a:t> by </a:t>
            </a:r>
            <a:r>
              <a:rPr lang="it-IT" dirty="0" err="1" smtClean="0"/>
              <a:t>definition</a:t>
            </a:r>
            <a:r>
              <a:rPr lang="it-IT" dirty="0" smtClean="0"/>
              <a:t> an </a:t>
            </a:r>
            <a:r>
              <a:rPr lang="it-IT" dirty="0" err="1"/>
              <a:t>extraterritorial</a:t>
            </a:r>
            <a:r>
              <a:rPr lang="it-IT" dirty="0"/>
              <a:t> </a:t>
            </a:r>
            <a:r>
              <a:rPr lang="it-IT" dirty="0" err="1"/>
              <a:t>projection</a:t>
            </a:r>
            <a:r>
              <a:rPr lang="it-IT" dirty="0" smtClean="0"/>
              <a:t>):</a:t>
            </a:r>
          </a:p>
          <a:p>
            <a:pPr marL="0" indent="0">
              <a:buNone/>
            </a:pPr>
            <a:r>
              <a:rPr lang="it-IT" dirty="0" smtClean="0"/>
              <a:t>a) </a:t>
            </a:r>
            <a:r>
              <a:rPr lang="it-IT" dirty="0" err="1" smtClean="0"/>
              <a:t>absolute</a:t>
            </a:r>
            <a:r>
              <a:rPr lang="it-IT" dirty="0" smtClean="0"/>
              <a:t>: </a:t>
            </a:r>
            <a:r>
              <a:rPr lang="it-IT" dirty="0" err="1" smtClean="0"/>
              <a:t>it</a:t>
            </a:r>
            <a:r>
              <a:rPr lang="it-IT" smtClean="0"/>
              <a:t> can </a:t>
            </a:r>
            <a:r>
              <a:rPr lang="it-IT" dirty="0" smtClean="0"/>
              <a:t>be </a:t>
            </a:r>
            <a:r>
              <a:rPr lang="it-IT" dirty="0" err="1" smtClean="0"/>
              <a:t>exercised</a:t>
            </a:r>
            <a:r>
              <a:rPr lang="it-IT" dirty="0" smtClean="0"/>
              <a:t> </a:t>
            </a:r>
            <a:r>
              <a:rPr lang="it-IT" dirty="0" err="1" smtClean="0"/>
              <a:t>even</a:t>
            </a:r>
            <a:r>
              <a:rPr lang="it-IT" dirty="0" smtClean="0"/>
              <a:t> </a:t>
            </a:r>
            <a:r>
              <a:rPr lang="it-IT" dirty="0" err="1" smtClean="0"/>
              <a:t>if</a:t>
            </a:r>
            <a:r>
              <a:rPr lang="it-IT" dirty="0" smtClean="0"/>
              <a:t> the </a:t>
            </a:r>
            <a:r>
              <a:rPr lang="it-IT" dirty="0" err="1" smtClean="0"/>
              <a:t>accused</a:t>
            </a:r>
            <a:r>
              <a:rPr lang="it-IT" dirty="0" smtClean="0"/>
              <a:t> </a:t>
            </a:r>
            <a:r>
              <a:rPr lang="it-IT" dirty="0" err="1" smtClean="0"/>
              <a:t>is</a:t>
            </a:r>
            <a:r>
              <a:rPr lang="it-IT" dirty="0" smtClean="0"/>
              <a:t> </a:t>
            </a:r>
            <a:r>
              <a:rPr lang="it-IT" dirty="0" err="1" smtClean="0"/>
              <a:t>not</a:t>
            </a:r>
            <a:r>
              <a:rPr lang="it-IT" dirty="0" smtClean="0"/>
              <a:t> </a:t>
            </a:r>
            <a:r>
              <a:rPr lang="it-IT" dirty="0" err="1" smtClean="0"/>
              <a:t>present</a:t>
            </a:r>
            <a:endParaRPr lang="it-IT" dirty="0" smtClean="0"/>
          </a:p>
          <a:p>
            <a:pPr marL="0" indent="0">
              <a:buNone/>
            </a:pPr>
            <a:r>
              <a:rPr lang="it-IT" dirty="0" smtClean="0"/>
              <a:t>b) relative: the </a:t>
            </a:r>
            <a:r>
              <a:rPr lang="it-IT" dirty="0" err="1" smtClean="0"/>
              <a:t>presence</a:t>
            </a:r>
            <a:r>
              <a:rPr lang="it-IT" dirty="0" smtClean="0"/>
              <a:t> of the </a:t>
            </a:r>
            <a:r>
              <a:rPr lang="it-IT" dirty="0" err="1" smtClean="0"/>
              <a:t>accused</a:t>
            </a:r>
            <a:r>
              <a:rPr lang="it-IT" dirty="0" smtClean="0"/>
              <a:t> </a:t>
            </a:r>
            <a:r>
              <a:rPr lang="it-IT" dirty="0" err="1" smtClean="0"/>
              <a:t>is</a:t>
            </a:r>
            <a:r>
              <a:rPr lang="it-IT" dirty="0" smtClean="0"/>
              <a:t> </a:t>
            </a:r>
            <a:r>
              <a:rPr lang="it-IT" dirty="0" err="1" smtClean="0"/>
              <a:t>required</a:t>
            </a:r>
            <a:endParaRPr lang="it-IT" dirty="0"/>
          </a:p>
          <a:p>
            <a:pPr marL="0" indent="0">
              <a:buNone/>
            </a:pPr>
            <a:endParaRPr lang="it-IT" dirty="0"/>
          </a:p>
          <a:p>
            <a:r>
              <a:rPr lang="it-IT" dirty="0" smtClean="0"/>
              <a:t>Quasi-</a:t>
            </a:r>
            <a:r>
              <a:rPr lang="it-IT" dirty="0" err="1" smtClean="0"/>
              <a:t>universal</a:t>
            </a:r>
            <a:r>
              <a:rPr lang="it-IT" dirty="0" smtClean="0"/>
              <a:t> </a:t>
            </a:r>
            <a:r>
              <a:rPr lang="it-IT" dirty="0" err="1"/>
              <a:t>jurisdiction</a:t>
            </a:r>
            <a:r>
              <a:rPr lang="it-IT" dirty="0"/>
              <a:t> (</a:t>
            </a:r>
            <a:r>
              <a:rPr lang="it-IT" i="1" u="sng" dirty="0" err="1" smtClean="0"/>
              <a:t>treaty-based</a:t>
            </a:r>
            <a:r>
              <a:rPr lang="it-IT" dirty="0" smtClean="0"/>
              <a:t>; </a:t>
            </a:r>
            <a:r>
              <a:rPr lang="it-IT" dirty="0" err="1" smtClean="0"/>
              <a:t>it</a:t>
            </a:r>
            <a:r>
              <a:rPr lang="it-IT" dirty="0" smtClean="0"/>
              <a:t> can </a:t>
            </a:r>
            <a:r>
              <a:rPr lang="it-IT" dirty="0" err="1" smtClean="0"/>
              <a:t>lead</a:t>
            </a:r>
            <a:r>
              <a:rPr lang="it-IT" dirty="0" smtClean="0"/>
              <a:t> to </a:t>
            </a:r>
            <a:r>
              <a:rPr lang="it-IT" dirty="0"/>
              <a:t>a </a:t>
            </a:r>
            <a:r>
              <a:rPr lang="it-IT" dirty="0" err="1"/>
              <a:t>significant</a:t>
            </a:r>
            <a:r>
              <a:rPr lang="it-IT" dirty="0"/>
              <a:t> </a:t>
            </a:r>
            <a:r>
              <a:rPr lang="it-IT" dirty="0" err="1"/>
              <a:t>extraterritorial</a:t>
            </a:r>
            <a:r>
              <a:rPr lang="it-IT" dirty="0"/>
              <a:t> </a:t>
            </a:r>
            <a:r>
              <a:rPr lang="it-IT" dirty="0" err="1"/>
              <a:t>projection</a:t>
            </a:r>
            <a:r>
              <a:rPr lang="it-IT" dirty="0" smtClean="0"/>
              <a:t>)</a:t>
            </a:r>
          </a:p>
          <a:p>
            <a:endParaRPr lang="it-IT" dirty="0"/>
          </a:p>
          <a:p>
            <a:r>
              <a:rPr lang="it-IT" dirty="0" err="1" smtClean="0"/>
              <a:t>Protective</a:t>
            </a:r>
            <a:r>
              <a:rPr lang="it-IT" dirty="0" smtClean="0"/>
              <a:t> </a:t>
            </a:r>
            <a:r>
              <a:rPr lang="it-IT" dirty="0" err="1" smtClean="0"/>
              <a:t>principle</a:t>
            </a:r>
            <a:r>
              <a:rPr lang="it-IT" dirty="0" smtClean="0"/>
              <a:t> = </a:t>
            </a:r>
            <a:r>
              <a:rPr lang="it-IT" dirty="0" err="1" smtClean="0"/>
              <a:t>extraterritorial</a:t>
            </a:r>
            <a:r>
              <a:rPr lang="it-IT" dirty="0" smtClean="0"/>
              <a:t> </a:t>
            </a:r>
            <a:r>
              <a:rPr lang="it-IT" dirty="0" err="1" smtClean="0"/>
              <a:t>jurisdiction</a:t>
            </a:r>
            <a:endParaRPr lang="it-IT" dirty="0" smtClean="0"/>
          </a:p>
          <a:p>
            <a:endParaRPr lang="it-IT" dirty="0"/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4665652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 smtClean="0"/>
              <a:t>Civil</a:t>
            </a:r>
            <a:r>
              <a:rPr lang="it-IT" dirty="0" smtClean="0"/>
              <a:t> </a:t>
            </a:r>
            <a:r>
              <a:rPr lang="it-IT" dirty="0" err="1" smtClean="0"/>
              <a:t>jurisdiction</a:t>
            </a:r>
            <a:r>
              <a:rPr lang="it-IT" dirty="0" smtClean="0"/>
              <a:t> (</a:t>
            </a:r>
            <a:r>
              <a:rPr lang="it-IT" i="1" dirty="0" err="1" smtClean="0"/>
              <a:t>extended</a:t>
            </a:r>
            <a:r>
              <a:rPr lang="it-IT" i="1" dirty="0"/>
              <a:t> </a:t>
            </a:r>
            <a:r>
              <a:rPr lang="it-IT" i="1" dirty="0" err="1" smtClean="0"/>
              <a:t>exercise</a:t>
            </a:r>
            <a:r>
              <a:rPr lang="it-IT" dirty="0" smtClean="0"/>
              <a:t>)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err="1" smtClean="0"/>
              <a:t>Stretched</a:t>
            </a:r>
            <a:r>
              <a:rPr lang="it-IT" dirty="0" smtClean="0"/>
              <a:t> </a:t>
            </a:r>
            <a:r>
              <a:rPr lang="it-IT" dirty="0" err="1" smtClean="0"/>
              <a:t>territoriality</a:t>
            </a:r>
            <a:r>
              <a:rPr lang="it-IT" dirty="0" smtClean="0"/>
              <a:t> </a:t>
            </a:r>
            <a:r>
              <a:rPr lang="it-IT" dirty="0" err="1" smtClean="0"/>
              <a:t>principle</a:t>
            </a:r>
            <a:r>
              <a:rPr lang="it-IT" dirty="0" smtClean="0"/>
              <a:t> (e.g. </a:t>
            </a:r>
            <a:r>
              <a:rPr lang="it-IT" i="1" dirty="0" smtClean="0"/>
              <a:t>ECJ/Google </a:t>
            </a:r>
            <a:r>
              <a:rPr lang="it-IT" i="1" dirty="0" err="1" smtClean="0"/>
              <a:t>Spain</a:t>
            </a:r>
            <a:r>
              <a:rPr lang="it-IT" dirty="0" smtClean="0"/>
              <a:t>)</a:t>
            </a:r>
          </a:p>
          <a:p>
            <a:r>
              <a:rPr lang="it-IT" dirty="0" err="1" smtClean="0"/>
              <a:t>Effects</a:t>
            </a:r>
            <a:r>
              <a:rPr lang="it-IT" dirty="0" smtClean="0"/>
              <a:t> </a:t>
            </a:r>
            <a:r>
              <a:rPr lang="it-IT" dirty="0" err="1" smtClean="0"/>
              <a:t>doctrine</a:t>
            </a:r>
            <a:endParaRPr lang="it-IT" dirty="0" smtClean="0"/>
          </a:p>
          <a:p>
            <a:r>
              <a:rPr lang="it-IT" dirty="0" smtClean="0"/>
              <a:t>US Alien </a:t>
            </a:r>
            <a:r>
              <a:rPr lang="it-IT" dirty="0" err="1" smtClean="0"/>
              <a:t>Tort</a:t>
            </a:r>
            <a:r>
              <a:rPr lang="it-IT" dirty="0" smtClean="0"/>
              <a:t> </a:t>
            </a:r>
            <a:r>
              <a:rPr lang="it-IT" dirty="0" err="1" smtClean="0"/>
              <a:t>Statute</a:t>
            </a:r>
            <a:endParaRPr lang="it-IT" dirty="0" smtClean="0"/>
          </a:p>
          <a:p>
            <a:endParaRPr lang="it-IT" dirty="0" smtClean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401111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seta">
  <a:themeElements>
    <a:clrScheme name="Fas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s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s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Facet" id="{C0C680CD-088A-49FC-A102-D699147F32B2}" vid="{0B5AB586-D108-4FC1-8368-649FE654B894}"/>
    </a:ext>
  </a:extLst>
</a:theme>
</file>

<file path=ppt/theme/theme2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2783</TotalTime>
  <Words>171</Words>
  <Application>Microsoft Office PowerPoint</Application>
  <PresentationFormat>Personalizzato</PresentationFormat>
  <Paragraphs>21</Paragraphs>
  <Slides>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4</vt:i4>
      </vt:variant>
    </vt:vector>
  </HeadingPairs>
  <TitlesOfParts>
    <vt:vector size="5" baseType="lpstr">
      <vt:lpstr>Faseta</vt:lpstr>
      <vt:lpstr>Jurisdiction</vt:lpstr>
      <vt:lpstr>Criminal jurisdiction: basic criteria</vt:lpstr>
      <vt:lpstr>Criminal jurisdiction: special criteria</vt:lpstr>
      <vt:lpstr>Civil jurisdiction (extended exercise)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ISIL</dc:title>
  <dc:creator>Radka Havlová</dc:creator>
  <cp:lastModifiedBy>Papi</cp:lastModifiedBy>
  <cp:revision>653</cp:revision>
  <dcterms:created xsi:type="dcterms:W3CDTF">2015-02-10T07:07:45Z</dcterms:created>
  <dcterms:modified xsi:type="dcterms:W3CDTF">2019-11-01T16:47:24Z</dcterms:modified>
</cp:coreProperties>
</file>