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95" r:id="rId3"/>
    <p:sldId id="432" r:id="rId4"/>
    <p:sldId id="412" r:id="rId5"/>
    <p:sldId id="430" r:id="rId6"/>
    <p:sldId id="409" r:id="rId7"/>
    <p:sldId id="423" r:id="rId8"/>
    <p:sldId id="434" r:id="rId9"/>
    <p:sldId id="389" r:id="rId10"/>
    <p:sldId id="403" r:id="rId11"/>
    <p:sldId id="373" r:id="rId12"/>
    <p:sldId id="371" r:id="rId13"/>
    <p:sldId id="408" r:id="rId14"/>
    <p:sldId id="405" r:id="rId15"/>
    <p:sldId id="406" r:id="rId16"/>
    <p:sldId id="358" r:id="rId17"/>
    <p:sldId id="438" r:id="rId18"/>
    <p:sldId id="388" r:id="rId19"/>
    <p:sldId id="431" r:id="rId20"/>
    <p:sldId id="374" r:id="rId21"/>
    <p:sldId id="317" r:id="rId22"/>
    <p:sldId id="318" r:id="rId23"/>
    <p:sldId id="327" r:id="rId24"/>
    <p:sldId id="325" r:id="rId25"/>
    <p:sldId id="335" r:id="rId26"/>
    <p:sldId id="336" r:id="rId27"/>
    <p:sldId id="400" r:id="rId28"/>
    <p:sldId id="393" r:id="rId29"/>
    <p:sldId id="435" r:id="rId30"/>
    <p:sldId id="337" r:id="rId31"/>
    <p:sldId id="425" r:id="rId32"/>
    <p:sldId id="424" r:id="rId33"/>
    <p:sldId id="370" r:id="rId34"/>
    <p:sldId id="436" r:id="rId35"/>
    <p:sldId id="383" r:id="rId36"/>
    <p:sldId id="384" r:id="rId37"/>
    <p:sldId id="385" r:id="rId38"/>
    <p:sldId id="386" r:id="rId39"/>
    <p:sldId id="387" r:id="rId40"/>
    <p:sldId id="332" r:id="rId41"/>
    <p:sldId id="334" r:id="rId42"/>
    <p:sldId id="437" r:id="rId43"/>
    <p:sldId id="392" r:id="rId44"/>
    <p:sldId id="439" r:id="rId45"/>
    <p:sldId id="377" r:id="rId46"/>
    <p:sldId id="394"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ziana Sarnari" initials="TS" lastIdx="2" clrIdx="0">
    <p:extLst>
      <p:ext uri="{19B8F6BF-5375-455C-9EA6-DF929625EA0E}">
        <p15:presenceInfo xmlns:p15="http://schemas.microsoft.com/office/powerpoint/2012/main" userId="S-1-5-21-2025350883-365310578-627194967-1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6E"/>
    <a:srgbClr val="2B5C82"/>
    <a:srgbClr val="264A6E"/>
    <a:srgbClr val="2F5597"/>
    <a:srgbClr val="EFBD47"/>
    <a:srgbClr val="EDBC20"/>
    <a:srgbClr val="F5BE27"/>
    <a:srgbClr val="EBBE27"/>
    <a:srgbClr val="A3A3A3"/>
    <a:srgbClr val="EB8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949" autoAdjust="0"/>
    <p:restoredTop sz="84265" autoAdjust="0"/>
  </p:normalViewPr>
  <p:slideViewPr>
    <p:cSldViewPr snapToGrid="0">
      <p:cViewPr varScale="1">
        <p:scale>
          <a:sx n="132" d="100"/>
          <a:sy n="132" d="100"/>
        </p:scale>
        <p:origin x="151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iccicuta\Desktop\Cartella%20SW\Dati%20olio%20NUOVImarzo2020%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arnari\Desktop\Vinitaly%202019%20Def\Olionuovo\Statistiche\Nuova%20cartella\Dati%20olio%20NUOVInovembre%202019%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iccicuta\Desktop\Cartella%20SW\Dati%20olio%20NUOVImarzo2020%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iccicuta\Desktop\Cartella%20SW\Dati%20olio%20NUOVImarzo2020%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nari\Desktop\Vinitaly%202019%20Def\Olionuovo\Statistiche\Nuova%20cartella\Dati%20olio%20NUOVInovembre%202019%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rnari\Desktop\Vinitaly%202019%20Def\Olionuovo\Statistiche\Nuova%20cartella\Dati%20olio%20NUOVIottobre%202019%2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iccicuta\Desktop\Cartella%20SW\Dati%20olio%20NUOVImarzo2020%2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Piccicuta\Desktop\Cartella%20SW\Dati%20olio%20NUOVImarzo2020%20.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rnari\Desktop\Ismea%20Mercati\Olio\Dati%20olio%20NUOVI.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sarnari\Desktop\Vinitaly%202019%20Def\Olionuovo\Statistiche\Nuova%20cartella\Dati%20olio%20NUOVInovembre%202019%2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iccicuta\Desktop\Cartella%20SW\Dati%20olio%20NUOVImarzo2020%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arnari\Desktop\Vinitaly%202019%20Def\Olionuovo\Statistiche\Nuova%20cartella\Dati%20olio%20NUOVInovembre%20201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macrovariabili!$L$59</c:f>
              <c:strCache>
                <c:ptCount val="1"/>
                <c:pt idx="0">
                  <c:v>Produzione</c:v>
                </c:pt>
              </c:strCache>
            </c:strRef>
          </c:tx>
          <c:spPr>
            <a:ln w="28575" cap="rnd">
              <a:solidFill>
                <a:schemeClr val="accent1"/>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55-44BA-A388-0838797F52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macrovariabili!$N$58:$W$58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macrovariabili!$N$59:$W$59</c:f>
              <c:numCache>
                <c:formatCode>_-* #,##0\ _€_-;\-* #,##0\ _€_-;_-* "-"??\ _€_-;_-@_-</c:formatCode>
                <c:ptCount val="10"/>
                <c:pt idx="0">
                  <c:v>513.06719999999882</c:v>
                </c:pt>
                <c:pt idx="1">
                  <c:v>541.74680000000001</c:v>
                </c:pt>
                <c:pt idx="2">
                  <c:v>505.91569999999962</c:v>
                </c:pt>
                <c:pt idx="3">
                  <c:v>463.70099999999957</c:v>
                </c:pt>
                <c:pt idx="4">
                  <c:v>222</c:v>
                </c:pt>
                <c:pt idx="5">
                  <c:v>474.62042590000004</c:v>
                </c:pt>
                <c:pt idx="6">
                  <c:v>182.32500000000007</c:v>
                </c:pt>
                <c:pt idx="7">
                  <c:v>428.92192819099944</c:v>
                </c:pt>
                <c:pt idx="8">
                  <c:v>175</c:v>
                </c:pt>
                <c:pt idx="9" formatCode="General">
                  <c:v>365</c:v>
                </c:pt>
              </c:numCache>
            </c:numRef>
          </c:val>
          <c:smooth val="0"/>
          <c:extLst>
            <c:ext xmlns:c16="http://schemas.microsoft.com/office/drawing/2014/chart" uri="{C3380CC4-5D6E-409C-BE32-E72D297353CC}">
              <c16:uniqueId val="{00000000-D397-4547-A4C1-DB8E3DABAB8B}"/>
            </c:ext>
          </c:extLst>
        </c:ser>
        <c:ser>
          <c:idx val="1"/>
          <c:order val="1"/>
          <c:tx>
            <c:strRef>
              <c:f>macrovariabili!$L$60</c:f>
              <c:strCache>
                <c:ptCount val="1"/>
                <c:pt idx="0">
                  <c:v>Import</c:v>
                </c:pt>
              </c:strCache>
            </c:strRef>
          </c:tx>
          <c:spPr>
            <a:ln w="28575" cap="rnd">
              <a:solidFill>
                <a:schemeClr val="accent2"/>
              </a:solidFill>
              <a:round/>
            </a:ln>
            <a:effectLst/>
          </c:spPr>
          <c:marker>
            <c:symbol val="none"/>
          </c:marker>
          <c:cat>
            <c:strRef>
              <c:f>macrovariabili!$N$58:$W$58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macrovariabili!$N$60:$W$60</c:f>
              <c:numCache>
                <c:formatCode>_-* #,##0\ _€_-;\-* #,##0\ _€_-;_-* "-"??\ _€_-;_-@_-</c:formatCode>
                <c:ptCount val="10"/>
                <c:pt idx="0">
                  <c:v>611.50535100000002</c:v>
                </c:pt>
                <c:pt idx="1">
                  <c:v>625</c:v>
                </c:pt>
                <c:pt idx="2">
                  <c:v>599</c:v>
                </c:pt>
                <c:pt idx="3">
                  <c:v>481</c:v>
                </c:pt>
                <c:pt idx="4">
                  <c:v>666</c:v>
                </c:pt>
                <c:pt idx="5">
                  <c:v>583.47500000000002</c:v>
                </c:pt>
                <c:pt idx="6">
                  <c:v>570.15034000000003</c:v>
                </c:pt>
                <c:pt idx="7">
                  <c:v>531.49458000000004</c:v>
                </c:pt>
                <c:pt idx="8">
                  <c:v>548.7932750000009</c:v>
                </c:pt>
                <c:pt idx="9" formatCode="#,##0_);[Red]\(#,##0\)">
                  <c:v>602</c:v>
                </c:pt>
              </c:numCache>
            </c:numRef>
          </c:val>
          <c:smooth val="0"/>
          <c:extLst>
            <c:ext xmlns:c16="http://schemas.microsoft.com/office/drawing/2014/chart" uri="{C3380CC4-5D6E-409C-BE32-E72D297353CC}">
              <c16:uniqueId val="{00000001-D397-4547-A4C1-DB8E3DABAB8B}"/>
            </c:ext>
          </c:extLst>
        </c:ser>
        <c:ser>
          <c:idx val="2"/>
          <c:order val="2"/>
          <c:tx>
            <c:strRef>
              <c:f>macrovariabili!$L$61</c:f>
              <c:strCache>
                <c:ptCount val="1"/>
                <c:pt idx="0">
                  <c:v>Export</c:v>
                </c:pt>
              </c:strCache>
            </c:strRef>
          </c:tx>
          <c:spPr>
            <a:ln w="28575" cap="rnd">
              <a:solidFill>
                <a:schemeClr val="accent3"/>
              </a:solidFill>
              <a:round/>
            </a:ln>
            <a:effectLst/>
          </c:spPr>
          <c:marker>
            <c:symbol val="none"/>
          </c:marker>
          <c:cat>
            <c:strRef>
              <c:f>macrovariabili!$N$58:$W$58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macrovariabili!$N$61:$W$61</c:f>
              <c:numCache>
                <c:formatCode>_-* #,##0\ _€_-;\-* #,##0\ _€_-;_-* "-"??\ _€_-;_-@_-</c:formatCode>
                <c:ptCount val="10"/>
                <c:pt idx="0">
                  <c:v>380.54411899999963</c:v>
                </c:pt>
                <c:pt idx="1">
                  <c:v>402</c:v>
                </c:pt>
                <c:pt idx="2">
                  <c:v>417</c:v>
                </c:pt>
                <c:pt idx="3">
                  <c:v>385</c:v>
                </c:pt>
                <c:pt idx="4">
                  <c:v>410.5887699999995</c:v>
                </c:pt>
                <c:pt idx="5">
                  <c:v>362.32599999999957</c:v>
                </c:pt>
                <c:pt idx="6">
                  <c:v>397.86300599999993</c:v>
                </c:pt>
                <c:pt idx="7">
                  <c:v>332.3386589999995</c:v>
                </c:pt>
                <c:pt idx="8">
                  <c:v>335</c:v>
                </c:pt>
                <c:pt idx="9" formatCode="#,##0_);[Red]\(#,##0\)">
                  <c:v>339</c:v>
                </c:pt>
              </c:numCache>
            </c:numRef>
          </c:val>
          <c:smooth val="0"/>
          <c:extLst>
            <c:ext xmlns:c16="http://schemas.microsoft.com/office/drawing/2014/chart" uri="{C3380CC4-5D6E-409C-BE32-E72D297353CC}">
              <c16:uniqueId val="{00000002-D397-4547-A4C1-DB8E3DABAB8B}"/>
            </c:ext>
          </c:extLst>
        </c:ser>
        <c:ser>
          <c:idx val="3"/>
          <c:order val="3"/>
          <c:tx>
            <c:strRef>
              <c:f>macrovariabili!$L$62</c:f>
              <c:strCache>
                <c:ptCount val="1"/>
                <c:pt idx="0">
                  <c:v>Consumi umano  apparenti</c:v>
                </c:pt>
              </c:strCache>
            </c:strRef>
          </c:tx>
          <c:spPr>
            <a:ln w="28575" cap="rnd">
              <a:solidFill>
                <a:schemeClr val="accent4"/>
              </a:solidFill>
              <a:round/>
            </a:ln>
            <a:effectLst/>
          </c:spPr>
          <c:marker>
            <c:symbol val="none"/>
          </c:marker>
          <c:cat>
            <c:strRef>
              <c:f>macrovariabili!$N$58:$W$58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macrovariabili!$N$62:$W$62</c:f>
              <c:numCache>
                <c:formatCode>_-* #,##0\ _€_-;\-* #,##0\ _€_-;_-* "-"??\ _€_-;_-@_-</c:formatCode>
                <c:ptCount val="10"/>
                <c:pt idx="0">
                  <c:v>679.9284320000005</c:v>
                </c:pt>
                <c:pt idx="1">
                  <c:v>660</c:v>
                </c:pt>
                <c:pt idx="2">
                  <c:v>660</c:v>
                </c:pt>
                <c:pt idx="3">
                  <c:v>634</c:v>
                </c:pt>
                <c:pt idx="4">
                  <c:v>570</c:v>
                </c:pt>
                <c:pt idx="5">
                  <c:v>535</c:v>
                </c:pt>
                <c:pt idx="6">
                  <c:v>540</c:v>
                </c:pt>
                <c:pt idx="7">
                  <c:v>440</c:v>
                </c:pt>
                <c:pt idx="8">
                  <c:v>500</c:v>
                </c:pt>
                <c:pt idx="9" formatCode="#,##0_);[Red]\(#,##0\)">
                  <c:v>460</c:v>
                </c:pt>
              </c:numCache>
            </c:numRef>
          </c:val>
          <c:smooth val="0"/>
          <c:extLst>
            <c:ext xmlns:c16="http://schemas.microsoft.com/office/drawing/2014/chart" uri="{C3380CC4-5D6E-409C-BE32-E72D297353CC}">
              <c16:uniqueId val="{00000003-D397-4547-A4C1-DB8E3DABAB8B}"/>
            </c:ext>
          </c:extLst>
        </c:ser>
        <c:dLbls>
          <c:showLegendKey val="0"/>
          <c:showVal val="0"/>
          <c:showCatName val="0"/>
          <c:showSerName val="0"/>
          <c:showPercent val="0"/>
          <c:showBubbleSize val="0"/>
        </c:dLbls>
        <c:smooth val="0"/>
        <c:axId val="65411328"/>
        <c:axId val="65421312"/>
      </c:lineChart>
      <c:catAx>
        <c:axId val="6541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5421312"/>
        <c:crosses val="autoZero"/>
        <c:auto val="1"/>
        <c:lblAlgn val="ctr"/>
        <c:lblOffset val="100"/>
        <c:noMultiLvlLbl val="0"/>
      </c:catAx>
      <c:valAx>
        <c:axId val="65421312"/>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541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err="1"/>
              <a:t>Lampante</a:t>
            </a:r>
            <a:endParaRPr lang="en-US" sz="1600" b="1" dirty="0"/>
          </a:p>
        </c:rich>
      </c:tx>
      <c:layout>
        <c:manualLayout>
          <c:xMode val="edge"/>
          <c:yMode val="edge"/>
          <c:x val="0.45497856936810943"/>
          <c:y val="1.8077628972972477E-3"/>
        </c:manualLayout>
      </c:layout>
      <c:overlay val="0"/>
      <c:spPr>
        <a:noFill/>
        <a:ln>
          <a:noFill/>
        </a:ln>
        <a:effectLst/>
      </c:spPr>
    </c:title>
    <c:autoTitleDeleted val="0"/>
    <c:plotArea>
      <c:layout>
        <c:manualLayout>
          <c:layoutTarget val="inner"/>
          <c:xMode val="edge"/>
          <c:yMode val="edge"/>
          <c:x val="9.0435695538057748E-2"/>
          <c:y val="4.053230949437106E-2"/>
          <c:w val="0.87359040898604035"/>
          <c:h val="0.62877501640420252"/>
        </c:manualLayout>
      </c:layout>
      <c:lineChart>
        <c:grouping val="standard"/>
        <c:varyColors val="0"/>
        <c:ser>
          <c:idx val="3"/>
          <c:order val="0"/>
          <c:tx>
            <c:strRef>
              <c:f>'prezzi internaz'!$B$152</c:f>
              <c:strCache>
                <c:ptCount val="1"/>
                <c:pt idx="0">
                  <c:v>Italia</c:v>
                </c:pt>
              </c:strCache>
            </c:strRef>
          </c:tx>
          <c:spPr>
            <a:ln w="28575" cap="rnd">
              <a:solidFill>
                <a:srgbClr val="084A6E"/>
              </a:solidFill>
              <a:round/>
            </a:ln>
            <a:effectLst/>
          </c:spPr>
          <c:marker>
            <c:symbol val="none"/>
          </c:marker>
          <c:cat>
            <c:strRef>
              <c:f>'prezzi internaz'!$A$237:$A$297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internaz'!$B$237:$B$297</c:f>
              <c:numCache>
                <c:formatCode>0.0</c:formatCode>
                <c:ptCount val="61"/>
                <c:pt idx="0">
                  <c:v>2.2382134310131843</c:v>
                </c:pt>
                <c:pt idx="1">
                  <c:v>2.3263324332353728</c:v>
                </c:pt>
                <c:pt idx="2">
                  <c:v>2.3263226321152137</c:v>
                </c:pt>
                <c:pt idx="3">
                  <c:v>2.366060452612007</c:v>
                </c:pt>
                <c:pt idx="4">
                  <c:v>2.6009186212130744</c:v>
                </c:pt>
                <c:pt idx="5">
                  <c:v>2.643327741580292</c:v>
                </c:pt>
                <c:pt idx="6">
                  <c:v>2.8478943086272612</c:v>
                </c:pt>
                <c:pt idx="7">
                  <c:v>3.1661572666045004</c:v>
                </c:pt>
                <c:pt idx="8">
                  <c:v>3.2402433282549152</c:v>
                </c:pt>
                <c:pt idx="9">
                  <c:v>2.8717048782765393</c:v>
                </c:pt>
                <c:pt idx="10" formatCode="0.00">
                  <c:v>2.5049620228886265</c:v>
                </c:pt>
                <c:pt idx="11" formatCode="0.00">
                  <c:v>2.2831269442958222</c:v>
                </c:pt>
                <c:pt idx="12" formatCode="0.00">
                  <c:v>2.5258637385101381</c:v>
                </c:pt>
                <c:pt idx="13" formatCode="0.00">
                  <c:v>2.5699878279289816</c:v>
                </c:pt>
                <c:pt idx="14" formatCode="0.00">
                  <c:v>2.466206711861787</c:v>
                </c:pt>
                <c:pt idx="15" formatCode="0.00">
                  <c:v>2.4790300783972694</c:v>
                </c:pt>
                <c:pt idx="16" formatCode="0.00">
                  <c:v>2.4631215956262409</c:v>
                </c:pt>
                <c:pt idx="17" formatCode="0.00">
                  <c:v>2.493969858253243</c:v>
                </c:pt>
                <c:pt idx="18" formatCode="0.00">
                  <c:v>2.5811037723879857</c:v>
                </c:pt>
                <c:pt idx="19" formatCode="0.00">
                  <c:v>2.6286547290504152</c:v>
                </c:pt>
                <c:pt idx="20" formatCode="0.00">
                  <c:v>2.6739649423917462</c:v>
                </c:pt>
                <c:pt idx="21" formatCode="0.00">
                  <c:v>2.6902889609768921</c:v>
                </c:pt>
                <c:pt idx="22" formatCode="0.00">
                  <c:v>2.7006180415359959</c:v>
                </c:pt>
                <c:pt idx="23" formatCode="0.00">
                  <c:v>2.7571097107422347</c:v>
                </c:pt>
                <c:pt idx="24" formatCode="0.00">
                  <c:v>2.8657108739742307</c:v>
                </c:pt>
                <c:pt idx="25" formatCode="0.00">
                  <c:v>3.1463031705366542</c:v>
                </c:pt>
                <c:pt idx="26" formatCode="0.00">
                  <c:v>3.2039488559088887</c:v>
                </c:pt>
                <c:pt idx="27" formatCode="0.00">
                  <c:v>3.1780420004961583</c:v>
                </c:pt>
                <c:pt idx="28" formatCode="0.00">
                  <c:v>3.2826721711175342</c:v>
                </c:pt>
                <c:pt idx="29" formatCode="0.00">
                  <c:v>3.3081652862275752</c:v>
                </c:pt>
                <c:pt idx="30" formatCode="0.00">
                  <c:v>3.2294368583515807</c:v>
                </c:pt>
                <c:pt idx="31" formatCode="0.00">
                  <c:v>3.1441895402018423</c:v>
                </c:pt>
                <c:pt idx="32" formatCode="0.00">
                  <c:v>3.1001170900449644</c:v>
                </c:pt>
                <c:pt idx="33" formatCode="0.00">
                  <c:v>3.0833889417117351</c:v>
                </c:pt>
                <c:pt idx="34" formatCode="0.00">
                  <c:v>3.1586721280222121</c:v>
                </c:pt>
                <c:pt idx="35" formatCode="0.00">
                  <c:v>3.1989999999999998</c:v>
                </c:pt>
                <c:pt idx="36" formatCode="0.00">
                  <c:v>3.0650817935731447</c:v>
                </c:pt>
                <c:pt idx="37" formatCode="0.00">
                  <c:v>2.9172684573287233</c:v>
                </c:pt>
                <c:pt idx="38" formatCode="0.00">
                  <c:v>2.6380028083862745</c:v>
                </c:pt>
                <c:pt idx="39" formatCode="0.00">
                  <c:v>2.450314500834661</c:v>
                </c:pt>
                <c:pt idx="40" formatCode="0.00">
                  <c:v>2.1401703841972792</c:v>
                </c:pt>
                <c:pt idx="41" formatCode="0.00">
                  <c:v>2.0920210465239015</c:v>
                </c:pt>
                <c:pt idx="42" formatCode="0.00">
                  <c:v>2.1632804012819178</c:v>
                </c:pt>
                <c:pt idx="43" formatCode="0.00">
                  <c:v>2.1618719585153712</c:v>
                </c:pt>
                <c:pt idx="44" formatCode="0.00">
                  <c:v>2.1799713194100376</c:v>
                </c:pt>
                <c:pt idx="45" formatCode="0.00">
                  <c:v>2.0861502349093626</c:v>
                </c:pt>
                <c:pt idx="46" formatCode="0.00">
                  <c:v>2.0461187846796087</c:v>
                </c:pt>
                <c:pt idx="47" formatCode="0.00">
                  <c:v>2.0150023404681798</c:v>
                </c:pt>
                <c:pt idx="48" formatCode="0.00">
                  <c:v>1.9564985980383425</c:v>
                </c:pt>
                <c:pt idx="49" formatCode="0.00">
                  <c:v>1.8790093554641385</c:v>
                </c:pt>
                <c:pt idx="50" formatCode="0.00">
                  <c:v>1.7554934766167287</c:v>
                </c:pt>
                <c:pt idx="51" formatCode="0.00">
                  <c:v>1.6591543866987641</c:v>
                </c:pt>
                <c:pt idx="52" formatCode="0.00">
                  <c:v>1.5772511328081524</c:v>
                </c:pt>
                <c:pt idx="53" formatCode="0.00">
                  <c:v>1.5569905524690704</c:v>
                </c:pt>
                <c:pt idx="54" formatCode="0.00">
                  <c:v>1.5803362260896818</c:v>
                </c:pt>
                <c:pt idx="55" formatCode="0.00">
                  <c:v>1.5785116937154728</c:v>
                </c:pt>
                <c:pt idx="56" formatCode="0.00">
                  <c:v>1.6490046751860712</c:v>
                </c:pt>
                <c:pt idx="57" formatCode="0.00">
                  <c:v>1.6116527284966164</c:v>
                </c:pt>
                <c:pt idx="58" formatCode="0.00">
                  <c:v>1.552</c:v>
                </c:pt>
                <c:pt idx="59" formatCode="0.00">
                  <c:v>1.5190159589568921</c:v>
                </c:pt>
                <c:pt idx="60" formatCode="0.00">
                  <c:v>1.4922666791695498</c:v>
                </c:pt>
              </c:numCache>
            </c:numRef>
          </c:val>
          <c:smooth val="0"/>
          <c:extLst>
            <c:ext xmlns:c16="http://schemas.microsoft.com/office/drawing/2014/chart" uri="{C3380CC4-5D6E-409C-BE32-E72D297353CC}">
              <c16:uniqueId val="{00000000-44F2-444A-83AA-A2C29134F72C}"/>
            </c:ext>
          </c:extLst>
        </c:ser>
        <c:ser>
          <c:idx val="0"/>
          <c:order val="1"/>
          <c:tx>
            <c:strRef>
              <c:f>'prezzi internaz'!$C$152</c:f>
              <c:strCache>
                <c:ptCount val="1"/>
                <c:pt idx="0">
                  <c:v>Spagna</c:v>
                </c:pt>
              </c:strCache>
            </c:strRef>
          </c:tx>
          <c:spPr>
            <a:ln w="28575" cap="rnd">
              <a:solidFill>
                <a:srgbClr val="FF0000"/>
              </a:solidFill>
              <a:round/>
            </a:ln>
            <a:effectLst/>
          </c:spPr>
          <c:marker>
            <c:symbol val="none"/>
          </c:marker>
          <c:cat>
            <c:strRef>
              <c:f>'prezzi internaz'!$A$237:$A$297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internaz'!$C$237:$C$297</c:f>
              <c:numCache>
                <c:formatCode>0.00</c:formatCode>
                <c:ptCount val="61"/>
                <c:pt idx="0">
                  <c:v>2.633</c:v>
                </c:pt>
                <c:pt idx="1">
                  <c:v>2.7131250000000002</c:v>
                </c:pt>
                <c:pt idx="2">
                  <c:v>2.6818749999999998</c:v>
                </c:pt>
                <c:pt idx="3">
                  <c:v>2.7495000000000012</c:v>
                </c:pt>
                <c:pt idx="4">
                  <c:v>2.9743749999999998</c:v>
                </c:pt>
                <c:pt idx="5">
                  <c:v>2.9949999999999997</c:v>
                </c:pt>
                <c:pt idx="6">
                  <c:v>3.3779999999999997</c:v>
                </c:pt>
                <c:pt idx="7">
                  <c:v>3.8062499999999924</c:v>
                </c:pt>
                <c:pt idx="8">
                  <c:v>3.6512499999999957</c:v>
                </c:pt>
                <c:pt idx="9">
                  <c:v>3.2875000000000045</c:v>
                </c:pt>
                <c:pt idx="10">
                  <c:v>3.0618749999999997</c:v>
                </c:pt>
                <c:pt idx="11" formatCode="General">
                  <c:v>2.8554999999999966</c:v>
                </c:pt>
                <c:pt idx="12">
                  <c:v>3.1168749999999967</c:v>
                </c:pt>
                <c:pt idx="13">
                  <c:v>3.0762499999999942</c:v>
                </c:pt>
                <c:pt idx="14">
                  <c:v>2.9264999999999977</c:v>
                </c:pt>
                <c:pt idx="15">
                  <c:v>2.9156249999999977</c:v>
                </c:pt>
                <c:pt idx="16">
                  <c:v>2.7937499999999997</c:v>
                </c:pt>
                <c:pt idx="17">
                  <c:v>2.8649999999999998</c:v>
                </c:pt>
                <c:pt idx="18">
                  <c:v>2.9924999999999957</c:v>
                </c:pt>
                <c:pt idx="19">
                  <c:v>3.0324999999999962</c:v>
                </c:pt>
                <c:pt idx="20">
                  <c:v>3.085</c:v>
                </c:pt>
                <c:pt idx="21">
                  <c:v>3.0731250000000001</c:v>
                </c:pt>
                <c:pt idx="22">
                  <c:v>3.1662499999999967</c:v>
                </c:pt>
                <c:pt idx="23">
                  <c:v>3.2269999999999994</c:v>
                </c:pt>
                <c:pt idx="24">
                  <c:v>3.3631250000000001</c:v>
                </c:pt>
                <c:pt idx="25">
                  <c:v>3.6481250000000012</c:v>
                </c:pt>
                <c:pt idx="26">
                  <c:v>3.661</c:v>
                </c:pt>
                <c:pt idx="27">
                  <c:v>3.7606250000000001</c:v>
                </c:pt>
                <c:pt idx="28">
                  <c:v>3.9031250000000002</c:v>
                </c:pt>
                <c:pt idx="29">
                  <c:v>3.8394999999999953</c:v>
                </c:pt>
                <c:pt idx="30">
                  <c:v>3.7512499999999958</c:v>
                </c:pt>
                <c:pt idx="31">
                  <c:v>3.722</c:v>
                </c:pt>
                <c:pt idx="32">
                  <c:v>3.6974999999999998</c:v>
                </c:pt>
                <c:pt idx="33">
                  <c:v>3.6287499999999997</c:v>
                </c:pt>
                <c:pt idx="34">
                  <c:v>3.5475000000000012</c:v>
                </c:pt>
                <c:pt idx="35">
                  <c:v>3.4406250000000003</c:v>
                </c:pt>
                <c:pt idx="36">
                  <c:v>3.4574999999999987</c:v>
                </c:pt>
                <c:pt idx="37">
                  <c:v>3.38</c:v>
                </c:pt>
                <c:pt idx="38">
                  <c:v>3.1345000000000001</c:v>
                </c:pt>
                <c:pt idx="39">
                  <c:v>3.0712499999999956</c:v>
                </c:pt>
                <c:pt idx="40">
                  <c:v>2.8699999999999997</c:v>
                </c:pt>
                <c:pt idx="41">
                  <c:v>2.3174999999999977</c:v>
                </c:pt>
                <c:pt idx="42">
                  <c:v>2.4312499999999924</c:v>
                </c:pt>
                <c:pt idx="43">
                  <c:v>2.4295</c:v>
                </c:pt>
                <c:pt idx="44">
                  <c:v>2.4749999999999988</c:v>
                </c:pt>
                <c:pt idx="45">
                  <c:v>2.3718749999999957</c:v>
                </c:pt>
                <c:pt idx="46">
                  <c:v>2.4329999999999967</c:v>
                </c:pt>
                <c:pt idx="47">
                  <c:v>2.38</c:v>
                </c:pt>
                <c:pt idx="48">
                  <c:v>2.2605000000000044</c:v>
                </c:pt>
                <c:pt idx="49">
                  <c:v>2.2212499999999977</c:v>
                </c:pt>
                <c:pt idx="50">
                  <c:v>2.0024999999999977</c:v>
                </c:pt>
                <c:pt idx="51">
                  <c:v>1.9581249999999999</c:v>
                </c:pt>
                <c:pt idx="52">
                  <c:v>1.871</c:v>
                </c:pt>
                <c:pt idx="53">
                  <c:v>1.9725000000000001</c:v>
                </c:pt>
                <c:pt idx="54">
                  <c:v>2.0906249999999997</c:v>
                </c:pt>
                <c:pt idx="55">
                  <c:v>2.0412499999999967</c:v>
                </c:pt>
                <c:pt idx="56">
                  <c:v>2.1212500000000003</c:v>
                </c:pt>
                <c:pt idx="57">
                  <c:v>1.9400000000000019</c:v>
                </c:pt>
                <c:pt idx="58">
                  <c:v>1.9100000000000001</c:v>
                </c:pt>
                <c:pt idx="59">
                  <c:v>1.8306249999999979</c:v>
                </c:pt>
                <c:pt idx="60">
                  <c:v>1.7666666666666666</c:v>
                </c:pt>
              </c:numCache>
            </c:numRef>
          </c:val>
          <c:smooth val="0"/>
          <c:extLst>
            <c:ext xmlns:c16="http://schemas.microsoft.com/office/drawing/2014/chart" uri="{C3380CC4-5D6E-409C-BE32-E72D297353CC}">
              <c16:uniqueId val="{00000001-44F2-444A-83AA-A2C29134F72C}"/>
            </c:ext>
          </c:extLst>
        </c:ser>
        <c:ser>
          <c:idx val="1"/>
          <c:order val="2"/>
          <c:tx>
            <c:strRef>
              <c:f>'prezzi internaz'!$D$152</c:f>
              <c:strCache>
                <c:ptCount val="1"/>
                <c:pt idx="0">
                  <c:v>Grecia</c:v>
                </c:pt>
              </c:strCache>
            </c:strRef>
          </c:tx>
          <c:spPr>
            <a:ln w="28575" cap="rnd">
              <a:solidFill>
                <a:schemeClr val="accent1">
                  <a:shade val="86000"/>
                </a:schemeClr>
              </a:solidFill>
              <a:round/>
            </a:ln>
            <a:effectLst/>
          </c:spPr>
          <c:marker>
            <c:symbol val="none"/>
          </c:marker>
          <c:cat>
            <c:strRef>
              <c:f>'prezzi internaz'!$A$237:$A$297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internaz'!$D$237:$D$297</c:f>
              <c:numCache>
                <c:formatCode>0.00</c:formatCode>
                <c:ptCount val="61"/>
                <c:pt idx="0">
                  <c:v>2.0659999999999989</c:v>
                </c:pt>
                <c:pt idx="1">
                  <c:v>2.129999999999999</c:v>
                </c:pt>
                <c:pt idx="2">
                  <c:v>2.1499999999999995</c:v>
                </c:pt>
                <c:pt idx="3">
                  <c:v>2.2009999999999992</c:v>
                </c:pt>
                <c:pt idx="4">
                  <c:v>2.3749999999999987</c:v>
                </c:pt>
                <c:pt idx="5">
                  <c:v>2.3749999999999987</c:v>
                </c:pt>
                <c:pt idx="6">
                  <c:v>2.6990000000000003</c:v>
                </c:pt>
                <c:pt idx="7">
                  <c:v>2.9249999999999989</c:v>
                </c:pt>
                <c:pt idx="8">
                  <c:v>2.8124999999999956</c:v>
                </c:pt>
                <c:pt idx="9">
                  <c:v>2.6904761904761867</c:v>
                </c:pt>
                <c:pt idx="10">
                  <c:v>2.4437500000000001</c:v>
                </c:pt>
                <c:pt idx="11">
                  <c:v>2.3124999999999956</c:v>
                </c:pt>
                <c:pt idx="12">
                  <c:v>2.4075000000000002</c:v>
                </c:pt>
                <c:pt idx="13">
                  <c:v>2.5062499999999948</c:v>
                </c:pt>
                <c:pt idx="14">
                  <c:v>2.4499999999999997</c:v>
                </c:pt>
                <c:pt idx="15">
                  <c:v>2.4499999999999997</c:v>
                </c:pt>
                <c:pt idx="16">
                  <c:v>2.3637499999999987</c:v>
                </c:pt>
                <c:pt idx="17">
                  <c:v>2.2949999999999999</c:v>
                </c:pt>
                <c:pt idx="18">
                  <c:v>2.3087499999999967</c:v>
                </c:pt>
                <c:pt idx="19">
                  <c:v>2.3499999999999988</c:v>
                </c:pt>
                <c:pt idx="20">
                  <c:v>2.4529999999999967</c:v>
                </c:pt>
                <c:pt idx="21">
                  <c:v>2.4900000000000007</c:v>
                </c:pt>
                <c:pt idx="22">
                  <c:v>2.5096153846153837</c:v>
                </c:pt>
                <c:pt idx="23">
                  <c:v>2.6437499999999998</c:v>
                </c:pt>
                <c:pt idx="24">
                  <c:v>2.7218749999999998</c:v>
                </c:pt>
                <c:pt idx="25">
                  <c:v>2.9338235294117627</c:v>
                </c:pt>
                <c:pt idx="26">
                  <c:v>3.1539999999999999</c:v>
                </c:pt>
                <c:pt idx="27">
                  <c:v>3.2562499999999956</c:v>
                </c:pt>
                <c:pt idx="28">
                  <c:v>3.3687499999999977</c:v>
                </c:pt>
                <c:pt idx="29" formatCode="General">
                  <c:v>3.3899999999999997</c:v>
                </c:pt>
                <c:pt idx="30">
                  <c:v>3.3624999999999967</c:v>
                </c:pt>
                <c:pt idx="31">
                  <c:v>3.3349999999999977</c:v>
                </c:pt>
                <c:pt idx="32">
                  <c:v>3.3349999999999977</c:v>
                </c:pt>
                <c:pt idx="33">
                  <c:v>3.3349999999999977</c:v>
                </c:pt>
                <c:pt idx="34">
                  <c:v>2.8869565217391266</c:v>
                </c:pt>
                <c:pt idx="35">
                  <c:v>2.7875000000000045</c:v>
                </c:pt>
                <c:pt idx="36">
                  <c:v>2.8193749999999977</c:v>
                </c:pt>
                <c:pt idx="37">
                  <c:v>2.7943750000000001</c:v>
                </c:pt>
                <c:pt idx="38">
                  <c:v>2.5020000000000007</c:v>
                </c:pt>
                <c:pt idx="39">
                  <c:v>2.3056249999999987</c:v>
                </c:pt>
                <c:pt idx="40">
                  <c:v>2.0509999999999997</c:v>
                </c:pt>
                <c:pt idx="41">
                  <c:v>1.950000000000002</c:v>
                </c:pt>
                <c:pt idx="42">
                  <c:v>1.950000000000002</c:v>
                </c:pt>
                <c:pt idx="43">
                  <c:v>2.1559999999999997</c:v>
                </c:pt>
                <c:pt idx="44">
                  <c:v>2.1074999999999999</c:v>
                </c:pt>
                <c:pt idx="45" formatCode="General">
                  <c:v>2.0649999999999999</c:v>
                </c:pt>
                <c:pt idx="46" formatCode="General">
                  <c:v>2.0339999999999998</c:v>
                </c:pt>
                <c:pt idx="47" formatCode="General">
                  <c:v>1.9400000000000019</c:v>
                </c:pt>
                <c:pt idx="48">
                  <c:v>1.8840000000000001</c:v>
                </c:pt>
                <c:pt idx="49">
                  <c:v>1.81125</c:v>
                </c:pt>
                <c:pt idx="50">
                  <c:v>1.6999999999999977</c:v>
                </c:pt>
                <c:pt idx="51">
                  <c:v>1.6575</c:v>
                </c:pt>
                <c:pt idx="52">
                  <c:v>1.6400000000000001</c:v>
                </c:pt>
                <c:pt idx="53">
                  <c:v>1.625</c:v>
                </c:pt>
                <c:pt idx="54">
                  <c:v>1.6649999999999998</c:v>
                </c:pt>
                <c:pt idx="55">
                  <c:v>1.665</c:v>
                </c:pt>
                <c:pt idx="56">
                  <c:v>1.6649999999999998</c:v>
                </c:pt>
                <c:pt idx="57">
                  <c:v>1.6319999999999977</c:v>
                </c:pt>
                <c:pt idx="58" formatCode="General">
                  <c:v>1.5</c:v>
                </c:pt>
                <c:pt idx="59">
                  <c:v>1.4699999999999958</c:v>
                </c:pt>
                <c:pt idx="60">
                  <c:v>1.3700000000000003</c:v>
                </c:pt>
              </c:numCache>
            </c:numRef>
          </c:val>
          <c:smooth val="0"/>
          <c:extLst>
            <c:ext xmlns:c16="http://schemas.microsoft.com/office/drawing/2014/chart" uri="{C3380CC4-5D6E-409C-BE32-E72D297353CC}">
              <c16:uniqueId val="{00000002-44F2-444A-83AA-A2C29134F72C}"/>
            </c:ext>
          </c:extLst>
        </c:ser>
        <c:ser>
          <c:idx val="2"/>
          <c:order val="3"/>
          <c:tx>
            <c:strRef>
              <c:f>'prezzi internaz'!$E$152</c:f>
              <c:strCache>
                <c:ptCount val="1"/>
                <c:pt idx="0">
                  <c:v>Tunisia</c:v>
                </c:pt>
              </c:strCache>
            </c:strRef>
          </c:tx>
          <c:spPr>
            <a:ln w="28575" cap="rnd">
              <a:solidFill>
                <a:schemeClr val="bg1">
                  <a:lumMod val="65000"/>
                </a:schemeClr>
              </a:solidFill>
              <a:round/>
            </a:ln>
            <a:effectLst/>
          </c:spPr>
          <c:marker>
            <c:symbol val="none"/>
          </c:marker>
          <c:cat>
            <c:strRef>
              <c:f>'prezzi internaz'!$A$237:$A$297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internaz'!$E$237:$E$297</c:f>
              <c:numCache>
                <c:formatCode>0.00</c:formatCode>
                <c:ptCount val="61"/>
                <c:pt idx="0">
                  <c:v>2.4099999999999997</c:v>
                </c:pt>
                <c:pt idx="1">
                  <c:v>2.48</c:v>
                </c:pt>
                <c:pt idx="2">
                  <c:v>2.5499999999999998</c:v>
                </c:pt>
                <c:pt idx="3">
                  <c:v>2.6030000000000002</c:v>
                </c:pt>
                <c:pt idx="4">
                  <c:v>2.7625000000000002</c:v>
                </c:pt>
                <c:pt idx="5" formatCode="General">
                  <c:v>2.8</c:v>
                </c:pt>
                <c:pt idx="6" formatCode="General">
                  <c:v>2.8</c:v>
                </c:pt>
                <c:pt idx="7" formatCode="General">
                  <c:v>2.8</c:v>
                </c:pt>
                <c:pt idx="8" formatCode="General">
                  <c:v>2.8</c:v>
                </c:pt>
                <c:pt idx="9" formatCode="General">
                  <c:v>2.8</c:v>
                </c:pt>
                <c:pt idx="10" formatCode="General">
                  <c:v>2.8</c:v>
                </c:pt>
                <c:pt idx="11">
                  <c:v>2.9249999999999998</c:v>
                </c:pt>
                <c:pt idx="12">
                  <c:v>2.9249999999999998</c:v>
                </c:pt>
                <c:pt idx="13">
                  <c:v>2.9499999999999997</c:v>
                </c:pt>
                <c:pt idx="14">
                  <c:v>2.8749999999999987</c:v>
                </c:pt>
                <c:pt idx="15">
                  <c:v>2.9124999999999948</c:v>
                </c:pt>
                <c:pt idx="16">
                  <c:v>2.8749999999999987</c:v>
                </c:pt>
                <c:pt idx="17">
                  <c:v>2.7450000000000001</c:v>
                </c:pt>
                <c:pt idx="18">
                  <c:v>2.8249999999999997</c:v>
                </c:pt>
                <c:pt idx="19">
                  <c:v>2.9749999999999988</c:v>
                </c:pt>
                <c:pt idx="20">
                  <c:v>2.9749999999999988</c:v>
                </c:pt>
                <c:pt idx="21">
                  <c:v>2.9749999999999988</c:v>
                </c:pt>
                <c:pt idx="22">
                  <c:v>2.9749999999999988</c:v>
                </c:pt>
                <c:pt idx="23">
                  <c:v>2.9749999999999988</c:v>
                </c:pt>
                <c:pt idx="24">
                  <c:v>3.1124999999999967</c:v>
                </c:pt>
                <c:pt idx="25">
                  <c:v>3.25</c:v>
                </c:pt>
                <c:pt idx="26">
                  <c:v>3.29</c:v>
                </c:pt>
                <c:pt idx="27">
                  <c:v>3.4249999999999998</c:v>
                </c:pt>
                <c:pt idx="28">
                  <c:v>3.55</c:v>
                </c:pt>
                <c:pt idx="29">
                  <c:v>3.4799999999999978</c:v>
                </c:pt>
                <c:pt idx="30">
                  <c:v>3.3874999999999997</c:v>
                </c:pt>
                <c:pt idx="31">
                  <c:v>3.3499999999999988</c:v>
                </c:pt>
                <c:pt idx="32">
                  <c:v>3.3312499999999923</c:v>
                </c:pt>
                <c:pt idx="33">
                  <c:v>3.2</c:v>
                </c:pt>
                <c:pt idx="34">
                  <c:v>3.0749999999999997</c:v>
                </c:pt>
                <c:pt idx="35">
                  <c:v>3.0749999999999997</c:v>
                </c:pt>
                <c:pt idx="36">
                  <c:v>3.25</c:v>
                </c:pt>
                <c:pt idx="37">
                  <c:v>3.2125000000000004</c:v>
                </c:pt>
                <c:pt idx="38">
                  <c:v>3.01</c:v>
                </c:pt>
                <c:pt idx="39">
                  <c:v>2.9000000000000004</c:v>
                </c:pt>
                <c:pt idx="40">
                  <c:v>2.79</c:v>
                </c:pt>
                <c:pt idx="41">
                  <c:v>2.6124999999999967</c:v>
                </c:pt>
                <c:pt idx="42">
                  <c:v>2.6</c:v>
                </c:pt>
                <c:pt idx="43">
                  <c:v>2.56</c:v>
                </c:pt>
                <c:pt idx="44">
                  <c:v>2.125</c:v>
                </c:pt>
                <c:pt idx="45">
                  <c:v>2.15</c:v>
                </c:pt>
                <c:pt idx="46">
                  <c:v>2.25</c:v>
                </c:pt>
                <c:pt idx="47">
                  <c:v>2.0375000000000001</c:v>
                </c:pt>
                <c:pt idx="48">
                  <c:v>2.0649999999999999</c:v>
                </c:pt>
                <c:pt idx="49">
                  <c:v>1.9749999999999999</c:v>
                </c:pt>
                <c:pt idx="50">
                  <c:v>1.9124999999999999</c:v>
                </c:pt>
                <c:pt idx="51">
                  <c:v>1.80375</c:v>
                </c:pt>
                <c:pt idx="52">
                  <c:v>1.7349999999999974</c:v>
                </c:pt>
                <c:pt idx="53">
                  <c:v>1.6749999999999998</c:v>
                </c:pt>
                <c:pt idx="54">
                  <c:v>1.7749999999999977</c:v>
                </c:pt>
                <c:pt idx="55">
                  <c:v>1.875</c:v>
                </c:pt>
                <c:pt idx="56">
                  <c:v>1.9562500000000025</c:v>
                </c:pt>
                <c:pt idx="57">
                  <c:v>1.895</c:v>
                </c:pt>
                <c:pt idx="58" formatCode="General">
                  <c:v>1.79</c:v>
                </c:pt>
                <c:pt idx="59" formatCode="General">
                  <c:v>1.5374999999999976</c:v>
                </c:pt>
                <c:pt idx="60" formatCode="General">
                  <c:v>1.4583333333333333</c:v>
                </c:pt>
              </c:numCache>
            </c:numRef>
          </c:val>
          <c:smooth val="0"/>
          <c:extLst>
            <c:ext xmlns:c16="http://schemas.microsoft.com/office/drawing/2014/chart" uri="{C3380CC4-5D6E-409C-BE32-E72D297353CC}">
              <c16:uniqueId val="{00000003-44F2-444A-83AA-A2C29134F72C}"/>
            </c:ext>
          </c:extLst>
        </c:ser>
        <c:dLbls>
          <c:showLegendKey val="0"/>
          <c:showVal val="0"/>
          <c:showCatName val="0"/>
          <c:showSerName val="0"/>
          <c:showPercent val="0"/>
          <c:showBubbleSize val="0"/>
        </c:dLbls>
        <c:smooth val="0"/>
        <c:axId val="68510464"/>
        <c:axId val="68512000"/>
      </c:lineChart>
      <c:catAx>
        <c:axId val="6851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68512000"/>
        <c:crosses val="autoZero"/>
        <c:auto val="1"/>
        <c:lblAlgn val="ctr"/>
        <c:lblOffset val="100"/>
        <c:tickMarkSkip val="4"/>
        <c:noMultiLvlLbl val="0"/>
      </c:catAx>
      <c:valAx>
        <c:axId val="68512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it-IT" dirty="0"/>
                  <a:t>Euro/chilo</a:t>
                </a:r>
              </a:p>
            </c:rich>
          </c:tx>
          <c:overlay val="0"/>
          <c:spPr>
            <a:noFill/>
            <a:ln>
              <a:noFill/>
            </a:ln>
            <a:effectLst/>
          </c:sp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crossAx val="68510464"/>
        <c:crosses val="autoZero"/>
        <c:crossBetween val="between"/>
      </c:valAx>
      <c:spPr>
        <a:noFill/>
        <a:ln>
          <a:noFill/>
        </a:ln>
        <a:effectLst/>
      </c:spPr>
    </c:plotArea>
    <c:legend>
      <c:legendPos val="b"/>
      <c:layout>
        <c:manualLayout>
          <c:xMode val="edge"/>
          <c:yMode val="edge"/>
          <c:x val="0.27588320658192295"/>
          <c:y val="0.89341699475065384"/>
          <c:w val="0.44823358683615366"/>
          <c:h val="0.106583005249343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9182784030259"/>
          <c:y val="5.9913861024367701E-2"/>
          <c:w val="0.84834086466122305"/>
          <c:h val="0.69647238954292912"/>
        </c:manualLayout>
      </c:layout>
      <c:lineChart>
        <c:grouping val="standard"/>
        <c:varyColors val="0"/>
        <c:ser>
          <c:idx val="0"/>
          <c:order val="0"/>
          <c:tx>
            <c:strRef>
              <c:f>Va!$B$3</c:f>
              <c:strCache>
                <c:ptCount val="1"/>
                <c:pt idx="0">
                  <c:v>Origne</c:v>
                </c:pt>
              </c:strCache>
            </c:strRef>
          </c:tx>
          <c:spPr>
            <a:ln w="28575">
              <a:solidFill>
                <a:srgbClr val="084A6E"/>
              </a:solidFill>
            </a:ln>
          </c:spPr>
          <c:marker>
            <c:symbol val="none"/>
          </c:marker>
          <c:cat>
            <c:strRef>
              <c:f>Va!$A$76:$A$126</c:f>
              <c:strCache>
                <c:ptCount val="51"/>
                <c:pt idx="0">
                  <c:v>gen-16</c:v>
                </c:pt>
                <c:pt idx="1">
                  <c:v>feb</c:v>
                </c:pt>
                <c:pt idx="2">
                  <c:v>mar</c:v>
                </c:pt>
                <c:pt idx="3">
                  <c:v>apr</c:v>
                </c:pt>
                <c:pt idx="4">
                  <c:v>mag</c:v>
                </c:pt>
                <c:pt idx="5">
                  <c:v>giu</c:v>
                </c:pt>
                <c:pt idx="6">
                  <c:v>lug</c:v>
                </c:pt>
                <c:pt idx="7">
                  <c:v>ago</c:v>
                </c:pt>
                <c:pt idx="8">
                  <c:v>set</c:v>
                </c:pt>
                <c:pt idx="9">
                  <c:v>ott</c:v>
                </c:pt>
                <c:pt idx="10">
                  <c:v>nov</c:v>
                </c:pt>
                <c:pt idx="11">
                  <c:v>dic</c:v>
                </c:pt>
                <c:pt idx="12">
                  <c:v>gen-17</c:v>
                </c:pt>
                <c:pt idx="13">
                  <c:v>feb</c:v>
                </c:pt>
                <c:pt idx="14">
                  <c:v>mar</c:v>
                </c:pt>
                <c:pt idx="15">
                  <c:v>apr</c:v>
                </c:pt>
                <c:pt idx="16">
                  <c:v>mag</c:v>
                </c:pt>
                <c:pt idx="17">
                  <c:v>giu</c:v>
                </c:pt>
                <c:pt idx="18">
                  <c:v>lug</c:v>
                </c:pt>
                <c:pt idx="19">
                  <c:v>ago</c:v>
                </c:pt>
                <c:pt idx="20">
                  <c:v>set</c:v>
                </c:pt>
                <c:pt idx="21">
                  <c:v>ott</c:v>
                </c:pt>
                <c:pt idx="22">
                  <c:v>nov</c:v>
                </c:pt>
                <c:pt idx="23">
                  <c:v>dic</c:v>
                </c:pt>
                <c:pt idx="24">
                  <c:v>gen-18</c:v>
                </c:pt>
                <c:pt idx="25">
                  <c:v>feb</c:v>
                </c:pt>
                <c:pt idx="26">
                  <c:v>mar</c:v>
                </c:pt>
                <c:pt idx="27">
                  <c:v>apr</c:v>
                </c:pt>
                <c:pt idx="28">
                  <c:v>mag</c:v>
                </c:pt>
                <c:pt idx="29">
                  <c:v>giu</c:v>
                </c:pt>
                <c:pt idx="30">
                  <c:v>lug</c:v>
                </c:pt>
                <c:pt idx="31">
                  <c:v>ago</c:v>
                </c:pt>
                <c:pt idx="32">
                  <c:v>set</c:v>
                </c:pt>
                <c:pt idx="33">
                  <c:v>ott</c:v>
                </c:pt>
                <c:pt idx="34">
                  <c:v>nov</c:v>
                </c:pt>
                <c:pt idx="35">
                  <c:v>dic</c:v>
                </c:pt>
                <c:pt idx="36">
                  <c:v>gen-19</c:v>
                </c:pt>
                <c:pt idx="37">
                  <c:v>feb</c:v>
                </c:pt>
                <c:pt idx="38">
                  <c:v>mar</c:v>
                </c:pt>
                <c:pt idx="39">
                  <c:v>apr</c:v>
                </c:pt>
                <c:pt idx="40">
                  <c:v>mag</c:v>
                </c:pt>
                <c:pt idx="41">
                  <c:v>giu</c:v>
                </c:pt>
                <c:pt idx="42">
                  <c:v>lug</c:v>
                </c:pt>
                <c:pt idx="43">
                  <c:v>ago</c:v>
                </c:pt>
                <c:pt idx="44">
                  <c:v>set</c:v>
                </c:pt>
                <c:pt idx="45">
                  <c:v>ott</c:v>
                </c:pt>
                <c:pt idx="46">
                  <c:v>nov</c:v>
                </c:pt>
                <c:pt idx="47">
                  <c:v>dic</c:v>
                </c:pt>
                <c:pt idx="48">
                  <c:v>gen-20</c:v>
                </c:pt>
                <c:pt idx="49">
                  <c:v>feb</c:v>
                </c:pt>
                <c:pt idx="50">
                  <c:v>mar</c:v>
                </c:pt>
              </c:strCache>
            </c:strRef>
          </c:cat>
          <c:val>
            <c:numRef>
              <c:f>Va!$B$76:$B$124</c:f>
              <c:numCache>
                <c:formatCode>0.000</c:formatCode>
                <c:ptCount val="49"/>
                <c:pt idx="0">
                  <c:v>3.1352233520801551</c:v>
                </c:pt>
                <c:pt idx="1">
                  <c:v>3.1380785942917853</c:v>
                </c:pt>
                <c:pt idx="2">
                  <c:v>3.0656525144679332</c:v>
                </c:pt>
                <c:pt idx="3">
                  <c:v>2.9943984985990078</c:v>
                </c:pt>
                <c:pt idx="4">
                  <c:v>2.973762248445047</c:v>
                </c:pt>
                <c:pt idx="5">
                  <c:v>2.9574049033651457</c:v>
                </c:pt>
                <c:pt idx="6">
                  <c:v>2.99781400597176</c:v>
                </c:pt>
                <c:pt idx="7">
                  <c:v>3.0068757040153971</c:v>
                </c:pt>
                <c:pt idx="8">
                  <c:v>3.1263732877023784</c:v>
                </c:pt>
                <c:pt idx="9">
                  <c:v>3.3137801980989088</c:v>
                </c:pt>
                <c:pt idx="10">
                  <c:v>3.6194122907360331</c:v>
                </c:pt>
                <c:pt idx="11">
                  <c:v>3.7508337703989842</c:v>
                </c:pt>
                <c:pt idx="12">
                  <c:v>3.9088930766319678</c:v>
                </c:pt>
                <c:pt idx="13">
                  <c:v>4.0642926700660658</c:v>
                </c:pt>
                <c:pt idx="14">
                  <c:v>4.1418292115932056</c:v>
                </c:pt>
                <c:pt idx="15">
                  <c:v>4.1948126022193115</c:v>
                </c:pt>
                <c:pt idx="16">
                  <c:v>4.2310692727435812</c:v>
                </c:pt>
                <c:pt idx="17">
                  <c:v>4.2089890939698522</c:v>
                </c:pt>
                <c:pt idx="18">
                  <c:v>4.1115909736317313</c:v>
                </c:pt>
                <c:pt idx="19">
                  <c:v>4.0513727309044452</c:v>
                </c:pt>
                <c:pt idx="20">
                  <c:v>4.0183018155000001</c:v>
                </c:pt>
                <c:pt idx="21">
                  <c:v>3.9384732583961135</c:v>
                </c:pt>
                <c:pt idx="22">
                  <c:v>3.6584748469806319</c:v>
                </c:pt>
                <c:pt idx="23">
                  <c:v>3.5003383010166225</c:v>
                </c:pt>
                <c:pt idx="24">
                  <c:v>3.524254742487507</c:v>
                </c:pt>
                <c:pt idx="25">
                  <c:v>3.4825978314547079</c:v>
                </c:pt>
                <c:pt idx="26">
                  <c:v>3.3587373482366956</c:v>
                </c:pt>
                <c:pt idx="27">
                  <c:v>3.3156071086073649</c:v>
                </c:pt>
                <c:pt idx="28">
                  <c:v>3.1897194607911681</c:v>
                </c:pt>
                <c:pt idx="29">
                  <c:v>2.9133884136519925</c:v>
                </c:pt>
                <c:pt idx="30">
                  <c:v>3.051684039691581</c:v>
                </c:pt>
                <c:pt idx="31">
                  <c:v>2.7931750190241549</c:v>
                </c:pt>
                <c:pt idx="32">
                  <c:v>2.8512726634738139</c:v>
                </c:pt>
                <c:pt idx="33">
                  <c:v>2.8808659491667292</c:v>
                </c:pt>
                <c:pt idx="34">
                  <c:v>2.9321855619799901</c:v>
                </c:pt>
                <c:pt idx="35">
                  <c:v>3.0201984542745635</c:v>
                </c:pt>
                <c:pt idx="36">
                  <c:v>3.1887912550582458</c:v>
                </c:pt>
                <c:pt idx="37">
                  <c:v>3.0517340736666672</c:v>
                </c:pt>
                <c:pt idx="38">
                  <c:v>3.0151608462500006</c:v>
                </c:pt>
                <c:pt idx="39">
                  <c:v>2.9465077416183059</c:v>
                </c:pt>
                <c:pt idx="40">
                  <c:v>2.8958961585680596</c:v>
                </c:pt>
                <c:pt idx="41">
                  <c:v>2.778763439385719</c:v>
                </c:pt>
                <c:pt idx="42">
                  <c:v>2.6847565917451872</c:v>
                </c:pt>
                <c:pt idx="43">
                  <c:v>2.6292723032734364</c:v>
                </c:pt>
                <c:pt idx="44">
                  <c:v>2.6327954614885889</c:v>
                </c:pt>
                <c:pt idx="45">
                  <c:v>2.5081870042659196</c:v>
                </c:pt>
                <c:pt idx="46">
                  <c:v>2.4365118405419137</c:v>
                </c:pt>
                <c:pt idx="47">
                  <c:v>2.2373036339920689</c:v>
                </c:pt>
                <c:pt idx="48">
                  <c:v>2.0631637282682291</c:v>
                </c:pt>
              </c:numCache>
            </c:numRef>
          </c:val>
          <c:smooth val="0"/>
          <c:extLst>
            <c:ext xmlns:c16="http://schemas.microsoft.com/office/drawing/2014/chart" uri="{C3380CC4-5D6E-409C-BE32-E72D297353CC}">
              <c16:uniqueId val="{00000003-CF9F-4250-BF20-0704F8E6A1D6}"/>
            </c:ext>
          </c:extLst>
        </c:ser>
        <c:ser>
          <c:idx val="1"/>
          <c:order val="1"/>
          <c:tx>
            <c:strRef>
              <c:f>Va!$C$3</c:f>
              <c:strCache>
                <c:ptCount val="1"/>
                <c:pt idx="0">
                  <c:v>Dettaglio</c:v>
                </c:pt>
              </c:strCache>
            </c:strRef>
          </c:tx>
          <c:spPr>
            <a:ln w="28575">
              <a:solidFill>
                <a:schemeClr val="accent4"/>
              </a:solidFill>
            </a:ln>
          </c:spPr>
          <c:marker>
            <c:symbol val="none"/>
          </c:marker>
          <c:cat>
            <c:strRef>
              <c:f>Va!$A$76:$A$126</c:f>
              <c:strCache>
                <c:ptCount val="51"/>
                <c:pt idx="0">
                  <c:v>gen-16</c:v>
                </c:pt>
                <c:pt idx="1">
                  <c:v>feb</c:v>
                </c:pt>
                <c:pt idx="2">
                  <c:v>mar</c:v>
                </c:pt>
                <c:pt idx="3">
                  <c:v>apr</c:v>
                </c:pt>
                <c:pt idx="4">
                  <c:v>mag</c:v>
                </c:pt>
                <c:pt idx="5">
                  <c:v>giu</c:v>
                </c:pt>
                <c:pt idx="6">
                  <c:v>lug</c:v>
                </c:pt>
                <c:pt idx="7">
                  <c:v>ago</c:v>
                </c:pt>
                <c:pt idx="8">
                  <c:v>set</c:v>
                </c:pt>
                <c:pt idx="9">
                  <c:v>ott</c:v>
                </c:pt>
                <c:pt idx="10">
                  <c:v>nov</c:v>
                </c:pt>
                <c:pt idx="11">
                  <c:v>dic</c:v>
                </c:pt>
                <c:pt idx="12">
                  <c:v>gen-17</c:v>
                </c:pt>
                <c:pt idx="13">
                  <c:v>feb</c:v>
                </c:pt>
                <c:pt idx="14">
                  <c:v>mar</c:v>
                </c:pt>
                <c:pt idx="15">
                  <c:v>apr</c:v>
                </c:pt>
                <c:pt idx="16">
                  <c:v>mag</c:v>
                </c:pt>
                <c:pt idx="17">
                  <c:v>giu</c:v>
                </c:pt>
                <c:pt idx="18">
                  <c:v>lug</c:v>
                </c:pt>
                <c:pt idx="19">
                  <c:v>ago</c:v>
                </c:pt>
                <c:pt idx="20">
                  <c:v>set</c:v>
                </c:pt>
                <c:pt idx="21">
                  <c:v>ott</c:v>
                </c:pt>
                <c:pt idx="22">
                  <c:v>nov</c:v>
                </c:pt>
                <c:pt idx="23">
                  <c:v>dic</c:v>
                </c:pt>
                <c:pt idx="24">
                  <c:v>gen-18</c:v>
                </c:pt>
                <c:pt idx="25">
                  <c:v>feb</c:v>
                </c:pt>
                <c:pt idx="26">
                  <c:v>mar</c:v>
                </c:pt>
                <c:pt idx="27">
                  <c:v>apr</c:v>
                </c:pt>
                <c:pt idx="28">
                  <c:v>mag</c:v>
                </c:pt>
                <c:pt idx="29">
                  <c:v>giu</c:v>
                </c:pt>
                <c:pt idx="30">
                  <c:v>lug</c:v>
                </c:pt>
                <c:pt idx="31">
                  <c:v>ago</c:v>
                </c:pt>
                <c:pt idx="32">
                  <c:v>set</c:v>
                </c:pt>
                <c:pt idx="33">
                  <c:v>ott</c:v>
                </c:pt>
                <c:pt idx="34">
                  <c:v>nov</c:v>
                </c:pt>
                <c:pt idx="35">
                  <c:v>dic</c:v>
                </c:pt>
                <c:pt idx="36">
                  <c:v>gen-19</c:v>
                </c:pt>
                <c:pt idx="37">
                  <c:v>feb</c:v>
                </c:pt>
                <c:pt idx="38">
                  <c:v>mar</c:v>
                </c:pt>
                <c:pt idx="39">
                  <c:v>apr</c:v>
                </c:pt>
                <c:pt idx="40">
                  <c:v>mag</c:v>
                </c:pt>
                <c:pt idx="41">
                  <c:v>giu</c:v>
                </c:pt>
                <c:pt idx="42">
                  <c:v>lug</c:v>
                </c:pt>
                <c:pt idx="43">
                  <c:v>ago</c:v>
                </c:pt>
                <c:pt idx="44">
                  <c:v>set</c:v>
                </c:pt>
                <c:pt idx="45">
                  <c:v>ott</c:v>
                </c:pt>
                <c:pt idx="46">
                  <c:v>nov</c:v>
                </c:pt>
                <c:pt idx="47">
                  <c:v>dic</c:v>
                </c:pt>
                <c:pt idx="48">
                  <c:v>gen-20</c:v>
                </c:pt>
                <c:pt idx="49">
                  <c:v>feb</c:v>
                </c:pt>
                <c:pt idx="50">
                  <c:v>mar</c:v>
                </c:pt>
              </c:strCache>
            </c:strRef>
          </c:cat>
          <c:val>
            <c:numRef>
              <c:f>Va!$C$76:$C$124</c:f>
              <c:numCache>
                <c:formatCode>0.00</c:formatCode>
                <c:ptCount val="49"/>
                <c:pt idx="0">
                  <c:v>5.1512505738327059</c:v>
                </c:pt>
                <c:pt idx="1">
                  <c:v>4.9695777735295108</c:v>
                </c:pt>
                <c:pt idx="2">
                  <c:v>4.7216681651945853</c:v>
                </c:pt>
                <c:pt idx="3">
                  <c:v>4.8734453509687805</c:v>
                </c:pt>
                <c:pt idx="4">
                  <c:v>4.9283679688745217</c:v>
                </c:pt>
                <c:pt idx="5">
                  <c:v>4.8137872063613694</c:v>
                </c:pt>
                <c:pt idx="6">
                  <c:v>4.9770266455896683</c:v>
                </c:pt>
                <c:pt idx="7">
                  <c:v>4.8732819099573401</c:v>
                </c:pt>
                <c:pt idx="8">
                  <c:v>4.9385018260532654</c:v>
                </c:pt>
                <c:pt idx="9">
                  <c:v>5.0196105011876249</c:v>
                </c:pt>
                <c:pt idx="10">
                  <c:v>4.9129371927609711</c:v>
                </c:pt>
                <c:pt idx="11">
                  <c:v>4.8531064219984907</c:v>
                </c:pt>
                <c:pt idx="12">
                  <c:v>4.9483814776925854</c:v>
                </c:pt>
                <c:pt idx="13">
                  <c:v>4.9813851557597726</c:v>
                </c:pt>
                <c:pt idx="14">
                  <c:v>4.9814326245410294</c:v>
                </c:pt>
                <c:pt idx="15">
                  <c:v>5.1039249386779657</c:v>
                </c:pt>
                <c:pt idx="16">
                  <c:v>5.169271585268671</c:v>
                </c:pt>
                <c:pt idx="17">
                  <c:v>5.1953018144749086</c:v>
                </c:pt>
                <c:pt idx="18">
                  <c:v>5.4132694794387417</c:v>
                </c:pt>
                <c:pt idx="19">
                  <c:v>5.4889192161875755</c:v>
                </c:pt>
                <c:pt idx="20">
                  <c:v>5.3624597224066424</c:v>
                </c:pt>
                <c:pt idx="21">
                  <c:v>5.2934604232422737</c:v>
                </c:pt>
                <c:pt idx="22">
                  <c:v>5.2763516846225782</c:v>
                </c:pt>
                <c:pt idx="23">
                  <c:v>5.0728188565617751</c:v>
                </c:pt>
                <c:pt idx="24">
                  <c:v>5.2365333617347094</c:v>
                </c:pt>
                <c:pt idx="25">
                  <c:v>5.1600088451777371</c:v>
                </c:pt>
                <c:pt idx="26">
                  <c:v>5.0923130674100623</c:v>
                </c:pt>
                <c:pt idx="27">
                  <c:v>5.2195119299696353</c:v>
                </c:pt>
                <c:pt idx="28">
                  <c:v>5.0757979628370755</c:v>
                </c:pt>
                <c:pt idx="29">
                  <c:v>4.9668390290627471</c:v>
                </c:pt>
                <c:pt idx="30">
                  <c:v>5.1070769955676178</c:v>
                </c:pt>
                <c:pt idx="31">
                  <c:v>4.9880243644083961</c:v>
                </c:pt>
                <c:pt idx="32">
                  <c:v>4.9380104157990532</c:v>
                </c:pt>
                <c:pt idx="33">
                  <c:v>4.687829277129139</c:v>
                </c:pt>
                <c:pt idx="34">
                  <c:v>4.7880560292196099</c:v>
                </c:pt>
                <c:pt idx="35">
                  <c:v>4.7280301455268576</c:v>
                </c:pt>
                <c:pt idx="36">
                  <c:v>5.08</c:v>
                </c:pt>
                <c:pt idx="37">
                  <c:v>5.08</c:v>
                </c:pt>
                <c:pt idx="38">
                  <c:v>5</c:v>
                </c:pt>
                <c:pt idx="39">
                  <c:v>5.01073145277085</c:v>
                </c:pt>
                <c:pt idx="40">
                  <c:v>5.05</c:v>
                </c:pt>
                <c:pt idx="41">
                  <c:v>5.0599999999999996</c:v>
                </c:pt>
                <c:pt idx="42">
                  <c:v>5.08</c:v>
                </c:pt>
                <c:pt idx="43">
                  <c:v>4.9000000000000004</c:v>
                </c:pt>
                <c:pt idx="44">
                  <c:v>4.9000000000000004</c:v>
                </c:pt>
                <c:pt idx="45">
                  <c:v>4.5003161060439743</c:v>
                </c:pt>
                <c:pt idx="46">
                  <c:v>4.5965337880508272</c:v>
                </c:pt>
                <c:pt idx="47">
                  <c:v>4.5389089397057827</c:v>
                </c:pt>
                <c:pt idx="48">
                  <c:v>4.5</c:v>
                </c:pt>
              </c:numCache>
            </c:numRef>
          </c:val>
          <c:smooth val="0"/>
          <c:extLst>
            <c:ext xmlns:c16="http://schemas.microsoft.com/office/drawing/2014/chart" uri="{C3380CC4-5D6E-409C-BE32-E72D297353CC}">
              <c16:uniqueId val="{00000004-CF9F-4250-BF20-0704F8E6A1D6}"/>
            </c:ext>
          </c:extLst>
        </c:ser>
        <c:dLbls>
          <c:showLegendKey val="0"/>
          <c:showVal val="0"/>
          <c:showCatName val="0"/>
          <c:showSerName val="0"/>
          <c:showPercent val="0"/>
          <c:showBubbleSize val="0"/>
        </c:dLbls>
        <c:smooth val="0"/>
        <c:axId val="68596096"/>
        <c:axId val="68597632"/>
      </c:lineChart>
      <c:catAx>
        <c:axId val="68596096"/>
        <c:scaling>
          <c:orientation val="minMax"/>
        </c:scaling>
        <c:delete val="0"/>
        <c:axPos val="b"/>
        <c:numFmt formatCode="General" sourceLinked="1"/>
        <c:majorTickMark val="in"/>
        <c:minorTickMark val="in"/>
        <c:tickLblPos val="nextTo"/>
        <c:txPr>
          <a:bodyPr rot="0" vert="horz"/>
          <a:lstStyle/>
          <a:p>
            <a:pPr>
              <a:defRPr sz="1000"/>
            </a:pPr>
            <a:endParaRPr lang="it-IT"/>
          </a:p>
        </c:txPr>
        <c:crossAx val="68597632"/>
        <c:crosses val="autoZero"/>
        <c:auto val="1"/>
        <c:lblAlgn val="ctr"/>
        <c:lblOffset val="100"/>
        <c:tickLblSkip val="4"/>
        <c:noMultiLvlLbl val="0"/>
      </c:catAx>
      <c:valAx>
        <c:axId val="68597632"/>
        <c:scaling>
          <c:orientation val="minMax"/>
          <c:max val="6"/>
          <c:min val="2"/>
        </c:scaling>
        <c:delete val="0"/>
        <c:axPos val="l"/>
        <c:majorGridlines>
          <c:spPr>
            <a:ln>
              <a:solidFill>
                <a:schemeClr val="bg1">
                  <a:lumMod val="75000"/>
                </a:schemeClr>
              </a:solidFill>
              <a:prstDash val="sysDash"/>
            </a:ln>
          </c:spPr>
        </c:majorGridlines>
        <c:numFmt formatCode="#,##0.00" sourceLinked="0"/>
        <c:majorTickMark val="out"/>
        <c:minorTickMark val="none"/>
        <c:tickLblPos val="nextTo"/>
        <c:spPr>
          <a:ln>
            <a:noFill/>
          </a:ln>
        </c:spPr>
        <c:txPr>
          <a:bodyPr rot="0" vert="horz"/>
          <a:lstStyle/>
          <a:p>
            <a:pPr>
              <a:defRPr sz="900"/>
            </a:pPr>
            <a:endParaRPr lang="it-IT"/>
          </a:p>
        </c:txPr>
        <c:crossAx val="68596096"/>
        <c:crosses val="autoZero"/>
        <c:crossBetween val="between"/>
        <c:majorUnit val="0.5"/>
        <c:minorUnit val="0.2"/>
      </c:valAx>
    </c:plotArea>
    <c:legend>
      <c:legendPos val="b"/>
      <c:layout>
        <c:manualLayout>
          <c:xMode val="edge"/>
          <c:yMode val="edge"/>
          <c:x val="0.21446087381107817"/>
          <c:y val="0.91224661629084181"/>
          <c:w val="0.50833656736821209"/>
          <c:h val="8.697151213790133E-2"/>
        </c:manualLayout>
      </c:layout>
      <c:overlay val="0"/>
      <c:txPr>
        <a:bodyPr/>
        <a:lstStyle/>
        <a:p>
          <a:pPr>
            <a:defRPr sz="9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78007693430514E-2"/>
          <c:y val="0"/>
          <c:w val="0.95160439840612832"/>
          <c:h val="0.74206120818612553"/>
        </c:manualLayout>
      </c:layout>
      <c:barChart>
        <c:barDir val="col"/>
        <c:grouping val="stacked"/>
        <c:varyColors val="0"/>
        <c:ser>
          <c:idx val="0"/>
          <c:order val="0"/>
          <c:tx>
            <c:strRef>
              <c:f>Va!$H$34</c:f>
              <c:strCache>
                <c:ptCount val="1"/>
                <c:pt idx="0">
                  <c:v>Origine</c:v>
                </c:pt>
              </c:strCache>
            </c:strRef>
          </c:tx>
          <c:spPr>
            <a:solidFill>
              <a:srgbClr val="EFBD47"/>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Va!$G$34:$G$42</c:f>
              <c:strCache>
                <c:ptCount val="4"/>
                <c:pt idx="0">
                  <c:v>2015</c:v>
                </c:pt>
                <c:pt idx="1">
                  <c:v>2016</c:v>
                </c:pt>
                <c:pt idx="2">
                  <c:v>2017</c:v>
                </c:pt>
                <c:pt idx="3">
                  <c:v>2018*</c:v>
                </c:pt>
              </c:strCache>
              <c:extLst/>
            </c:strRef>
          </c:cat>
          <c:val>
            <c:numRef>
              <c:f>Va!$H$34:$H$42</c:f>
              <c:numCache>
                <c:formatCode>0%</c:formatCode>
                <c:ptCount val="4"/>
                <c:pt idx="0">
                  <c:v>0.80598602690624899</c:v>
                </c:pt>
                <c:pt idx="1">
                  <c:v>0.64400655593280043</c:v>
                </c:pt>
                <c:pt idx="2">
                  <c:v>0.77456647398843914</c:v>
                </c:pt>
                <c:pt idx="3">
                  <c:v>0.62124248496993972</c:v>
                </c:pt>
              </c:numCache>
              <c:extLst/>
            </c:numRef>
          </c:val>
          <c:extLst>
            <c:ext xmlns:c16="http://schemas.microsoft.com/office/drawing/2014/chart" uri="{C3380CC4-5D6E-409C-BE32-E72D297353CC}">
              <c16:uniqueId val="{00000000-9D9C-4F92-8EDA-7EC3A8CF1223}"/>
            </c:ext>
          </c:extLst>
        </c:ser>
        <c:ser>
          <c:idx val="1"/>
          <c:order val="1"/>
          <c:tx>
            <c:strRef>
              <c:f>Va!$I$34</c:f>
              <c:strCache>
                <c:ptCount val="1"/>
                <c:pt idx="0">
                  <c:v>Ingrosso</c:v>
                </c:pt>
              </c:strCache>
            </c:strRef>
          </c:tx>
          <c:spPr>
            <a:solidFill>
              <a:srgbClr val="134A86"/>
            </a:solidFill>
            <a:ln>
              <a:noFill/>
            </a:ln>
            <a:effectLst>
              <a:outerShdw blurRad="50800" dist="38100" dir="2700000" algn="tl" rotWithShape="0">
                <a:prstClr val="black">
                  <a:alpha val="40000"/>
                </a:prstClr>
              </a:outerShdw>
            </a:effectLst>
          </c:spPr>
          <c:invertIfNegative val="0"/>
          <c:dLbls>
            <c:numFmt formatCode="0%" sourceLinked="0"/>
            <c:spPr>
              <a:solidFill>
                <a:sysClr val="window" lastClr="FFFFFF"/>
              </a:solid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Va!$G$34:$G$42</c:f>
              <c:strCache>
                <c:ptCount val="4"/>
                <c:pt idx="0">
                  <c:v>2015</c:v>
                </c:pt>
                <c:pt idx="1">
                  <c:v>2016</c:v>
                </c:pt>
                <c:pt idx="2">
                  <c:v>2017</c:v>
                </c:pt>
                <c:pt idx="3">
                  <c:v>2018*</c:v>
                </c:pt>
              </c:strCache>
              <c:extLst/>
            </c:strRef>
          </c:cat>
          <c:val>
            <c:numRef>
              <c:f>Va!$I$34:$I$42</c:f>
              <c:numCache>
                <c:formatCode>0%</c:formatCode>
                <c:ptCount val="4"/>
                <c:pt idx="0">
                  <c:v>7.9543130761137656E-2</c:v>
                </c:pt>
                <c:pt idx="1">
                  <c:v>0.14867637089646787</c:v>
                </c:pt>
                <c:pt idx="2">
                  <c:v>0.12393063583815016</c:v>
                </c:pt>
                <c:pt idx="3">
                  <c:v>0.21981563126252493</c:v>
                </c:pt>
              </c:numCache>
              <c:extLst/>
            </c:numRef>
          </c:val>
          <c:extLst>
            <c:ext xmlns:c16="http://schemas.microsoft.com/office/drawing/2014/chart" uri="{C3380CC4-5D6E-409C-BE32-E72D297353CC}">
              <c16:uniqueId val="{00000001-9D9C-4F92-8EDA-7EC3A8CF1223}"/>
            </c:ext>
          </c:extLst>
        </c:ser>
        <c:ser>
          <c:idx val="2"/>
          <c:order val="2"/>
          <c:tx>
            <c:strRef>
              <c:f>Va!$J$34</c:f>
              <c:strCache>
                <c:ptCount val="1"/>
                <c:pt idx="0">
                  <c:v>Dettaglio</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Va!$G$34:$G$42</c:f>
              <c:strCache>
                <c:ptCount val="4"/>
                <c:pt idx="0">
                  <c:v>2015</c:v>
                </c:pt>
                <c:pt idx="1">
                  <c:v>2016</c:v>
                </c:pt>
                <c:pt idx="2">
                  <c:v>2017</c:v>
                </c:pt>
                <c:pt idx="3">
                  <c:v>2018*</c:v>
                </c:pt>
              </c:strCache>
              <c:extLst/>
            </c:strRef>
          </c:cat>
          <c:val>
            <c:numRef>
              <c:f>Va!$J$34:$J$42</c:f>
              <c:numCache>
                <c:formatCode>0%</c:formatCode>
                <c:ptCount val="4"/>
                <c:pt idx="0">
                  <c:v>0.11447084233261326</c:v>
                </c:pt>
                <c:pt idx="1">
                  <c:v>0.20731707317073178</c:v>
                </c:pt>
                <c:pt idx="2">
                  <c:v>0.10150289017341071</c:v>
                </c:pt>
                <c:pt idx="3">
                  <c:v>0.15894188376753535</c:v>
                </c:pt>
              </c:numCache>
              <c:extLst/>
            </c:numRef>
          </c:val>
          <c:extLst>
            <c:ext xmlns:c16="http://schemas.microsoft.com/office/drawing/2014/chart" uri="{C3380CC4-5D6E-409C-BE32-E72D297353CC}">
              <c16:uniqueId val="{00000002-34A2-4A91-BE6C-B15CFF3E55EC}"/>
            </c:ext>
          </c:extLst>
        </c:ser>
        <c:dLbls>
          <c:showLegendKey val="0"/>
          <c:showVal val="0"/>
          <c:showCatName val="0"/>
          <c:showSerName val="0"/>
          <c:showPercent val="0"/>
          <c:showBubbleSize val="0"/>
        </c:dLbls>
        <c:gapWidth val="150"/>
        <c:overlap val="100"/>
        <c:axId val="68632576"/>
        <c:axId val="68634112"/>
      </c:barChart>
      <c:catAx>
        <c:axId val="68632576"/>
        <c:scaling>
          <c:orientation val="minMax"/>
        </c:scaling>
        <c:delete val="0"/>
        <c:axPos val="b"/>
        <c:numFmt formatCode="General" sourceLinked="1"/>
        <c:majorTickMark val="out"/>
        <c:minorTickMark val="none"/>
        <c:tickLblPos val="nextTo"/>
        <c:txPr>
          <a:bodyPr rot="0" vert="horz"/>
          <a:lstStyle/>
          <a:p>
            <a:pPr>
              <a:defRPr sz="900">
                <a:solidFill>
                  <a:sysClr val="windowText" lastClr="000000"/>
                </a:solidFill>
              </a:defRPr>
            </a:pPr>
            <a:endParaRPr lang="it-IT"/>
          </a:p>
        </c:txPr>
        <c:crossAx val="68634112"/>
        <c:crosses val="autoZero"/>
        <c:auto val="1"/>
        <c:lblAlgn val="ctr"/>
        <c:lblOffset val="100"/>
        <c:noMultiLvlLbl val="0"/>
      </c:catAx>
      <c:valAx>
        <c:axId val="68634112"/>
        <c:scaling>
          <c:orientation val="minMax"/>
          <c:max val="1"/>
        </c:scaling>
        <c:delete val="1"/>
        <c:axPos val="l"/>
        <c:majorGridlines>
          <c:spPr>
            <a:ln>
              <a:solidFill>
                <a:srgbClr val="C0C0C0"/>
              </a:solidFill>
              <a:prstDash val="sysDash"/>
            </a:ln>
          </c:spPr>
        </c:majorGridlines>
        <c:numFmt formatCode="0%" sourceLinked="0"/>
        <c:majorTickMark val="out"/>
        <c:minorTickMark val="none"/>
        <c:tickLblPos val="nextTo"/>
        <c:crossAx val="68632576"/>
        <c:crosses val="autoZero"/>
        <c:crossBetween val="between"/>
        <c:majorUnit val="0.2"/>
      </c:valAx>
    </c:plotArea>
    <c:legend>
      <c:legendPos val="b"/>
      <c:layout>
        <c:manualLayout>
          <c:xMode val="edge"/>
          <c:yMode val="edge"/>
          <c:x val="0.21062833054959157"/>
          <c:y val="0.87407608531692149"/>
          <c:w val="0.67226763844645765"/>
          <c:h val="7.622235392618934E-2"/>
        </c:manualLayout>
      </c:layout>
      <c:overlay val="0"/>
      <c:txPr>
        <a:bodyPr/>
        <a:lstStyle/>
        <a:p>
          <a:pPr>
            <a:defRPr sz="900">
              <a:solidFill>
                <a:sysClr val="windowText" lastClr="000000"/>
              </a:solidFill>
              <a:latin typeface="Arial" panose="020B0604020202020204" pitchFamily="34" charset="0"/>
              <a:cs typeface="Arial" panose="020B0604020202020204" pitchFamily="34" charset="0"/>
            </a:defRPr>
          </a:pPr>
          <a:endParaRPr lang="it-IT"/>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Calibri"/>
          <a:cs typeface="Calibri"/>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117050429327312E-2"/>
          <c:y val="5.6749468816397947E-2"/>
          <c:w val="0.96183576922564851"/>
          <c:h val="0.79401039475946056"/>
        </c:manualLayout>
      </c:layout>
      <c:barChart>
        <c:barDir val="col"/>
        <c:grouping val="clustered"/>
        <c:varyColors val="0"/>
        <c:ser>
          <c:idx val="0"/>
          <c:order val="0"/>
          <c:tx>
            <c:strRef>
              <c:f>'produzione totale e dop'!$T$28</c:f>
              <c:strCache>
                <c:ptCount val="1"/>
                <c:pt idx="0">
                  <c:v>Totale </c:v>
                </c:pt>
              </c:strCache>
            </c:strRef>
          </c:tx>
          <c:spPr>
            <a:solidFill>
              <a:srgbClr val="084A6E"/>
            </a:solidFill>
            <a:ln>
              <a:noFill/>
            </a:ln>
            <a:effectLst/>
          </c:spPr>
          <c:invertIfNegative val="0"/>
          <c:dPt>
            <c:idx val="9"/>
            <c:invertIfNegative val="0"/>
            <c:bubble3D val="0"/>
            <c:spPr>
              <a:solidFill>
                <a:schemeClr val="accent4"/>
              </a:solidFill>
              <a:ln>
                <a:noFill/>
              </a:ln>
              <a:effectLst/>
            </c:spPr>
            <c:extLst>
              <c:ext xmlns:c16="http://schemas.microsoft.com/office/drawing/2014/chart" uri="{C3380CC4-5D6E-409C-BE32-E72D297353CC}">
                <c16:uniqueId val="{00000001-82B8-4B45-A98B-C4B93D10C671}"/>
              </c:ext>
            </c:extLst>
          </c:dPt>
          <c:dLbls>
            <c:dLbl>
              <c:idx val="9"/>
              <c:tx>
                <c:rich>
                  <a:bodyPr/>
                  <a:lstStyle/>
                  <a:p>
                    <a:r>
                      <a:rPr lang="en-US"/>
                      <a:t>365</a:t>
                    </a:r>
                  </a:p>
                  <a:p>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B8-4B45-A98B-C4B93D10C67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'produzione totale e dop'!$S$40:$S$49</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'produzione totale e dop'!$T$40:$T$49</c:f>
              <c:numCache>
                <c:formatCode>0</c:formatCode>
                <c:ptCount val="10"/>
                <c:pt idx="0">
                  <c:v>513.40699999999947</c:v>
                </c:pt>
                <c:pt idx="1">
                  <c:v>542</c:v>
                </c:pt>
                <c:pt idx="2">
                  <c:v>506</c:v>
                </c:pt>
                <c:pt idx="3">
                  <c:v>465.94566685799964</c:v>
                </c:pt>
                <c:pt idx="4">
                  <c:v>222.00735929048</c:v>
                </c:pt>
                <c:pt idx="5">
                  <c:v>475</c:v>
                </c:pt>
                <c:pt idx="6" formatCode="General">
                  <c:v>182</c:v>
                </c:pt>
                <c:pt idx="7">
                  <c:v>428.9</c:v>
                </c:pt>
                <c:pt idx="8" formatCode="General">
                  <c:v>175</c:v>
                </c:pt>
                <c:pt idx="9" formatCode="General">
                  <c:v>321</c:v>
                </c:pt>
              </c:numCache>
            </c:numRef>
          </c:val>
          <c:extLst>
            <c:ext xmlns:c16="http://schemas.microsoft.com/office/drawing/2014/chart" uri="{C3380CC4-5D6E-409C-BE32-E72D297353CC}">
              <c16:uniqueId val="{00000000-82B8-4B45-A98B-C4B93D10C671}"/>
            </c:ext>
          </c:extLst>
        </c:ser>
        <c:dLbls>
          <c:showLegendKey val="0"/>
          <c:showVal val="0"/>
          <c:showCatName val="0"/>
          <c:showSerName val="0"/>
          <c:showPercent val="0"/>
          <c:showBubbleSize val="0"/>
        </c:dLbls>
        <c:gapWidth val="80"/>
        <c:overlap val="25"/>
        <c:axId val="65458560"/>
        <c:axId val="65460096"/>
      </c:barChart>
      <c:catAx>
        <c:axId val="654585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5400000" spcFirstLastPara="1" vertOverflow="ellipsis" wrap="square" anchor="ctr" anchorCtr="1"/>
          <a:lstStyle/>
          <a:p>
            <a:pPr>
              <a:defRPr sz="1000" b="0" i="0" u="none" strike="noStrike" kern="1200" cap="none" spc="20" normalizeH="0" baseline="0">
                <a:solidFill>
                  <a:schemeClr val="tx1">
                    <a:lumMod val="65000"/>
                    <a:lumOff val="35000"/>
                  </a:schemeClr>
                </a:solidFill>
                <a:latin typeface="+mn-lt"/>
                <a:ea typeface="+mn-ea"/>
                <a:cs typeface="+mn-cs"/>
              </a:defRPr>
            </a:pPr>
            <a:endParaRPr lang="it-IT"/>
          </a:p>
        </c:txPr>
        <c:crossAx val="65460096"/>
        <c:crosses val="autoZero"/>
        <c:auto val="1"/>
        <c:lblAlgn val="ctr"/>
        <c:lblOffset val="100"/>
        <c:tickLblSkip val="1"/>
        <c:tickMarkSkip val="1"/>
        <c:noMultiLvlLbl val="0"/>
      </c:catAx>
      <c:valAx>
        <c:axId val="65460096"/>
        <c:scaling>
          <c:orientation val="minMax"/>
          <c:max val="600"/>
          <c:min val="0"/>
        </c:scaling>
        <c:delete val="1"/>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crossAx val="654585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20396240670186E-3"/>
          <c:y val="1.889979137223232E-2"/>
          <c:w val="0.97671280713807274"/>
          <c:h val="0.74956591964465979"/>
        </c:manualLayout>
      </c:layout>
      <c:barChart>
        <c:barDir val="col"/>
        <c:grouping val="clustered"/>
        <c:varyColors val="0"/>
        <c:ser>
          <c:idx val="0"/>
          <c:order val="0"/>
          <c:spPr>
            <a:solidFill>
              <a:srgbClr val="264A6E"/>
            </a:solidFill>
            <a:ln>
              <a:noFill/>
            </a:ln>
            <a:effectLst/>
          </c:spPr>
          <c:invertIfNegative val="0"/>
          <c:dLbls>
            <c:dLbl>
              <c:idx val="0"/>
              <c:layout>
                <c:manualLayout>
                  <c:x val="-4.1580152799371309E-3"/>
                  <c:y val="1.50936289914431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AC-45F2-A9F1-62B6F0902B06}"/>
                </c:ext>
              </c:extLst>
            </c:dLbl>
            <c:dLbl>
              <c:idx val="1"/>
              <c:layout>
                <c:manualLayout>
                  <c:x val="1.0844141297624421E-2"/>
                  <c:y val="1.52489907371446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AC-45F2-A9F1-62B6F0902B06}"/>
                </c:ext>
              </c:extLst>
            </c:dLbl>
            <c:dLbl>
              <c:idx val="2"/>
              <c:layout>
                <c:manualLayout>
                  <c:x val="-1.9521717911176225E-3"/>
                  <c:y val="1.94174757281553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AC-45F2-A9F1-62B6F0902B06}"/>
                </c:ext>
              </c:extLst>
            </c:dLbl>
            <c:dLbl>
              <c:idx val="3"/>
              <c:layout>
                <c:manualLayout>
                  <c:x val="-1.9521717911176225E-3"/>
                  <c:y val="1.61812297734628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AC-45F2-A9F1-62B6F0902B06}"/>
                </c:ext>
              </c:extLst>
            </c:dLbl>
            <c:dLbl>
              <c:idx val="4"/>
              <c:layout>
                <c:manualLayout>
                  <c:x val="5.6405369710951945E-3"/>
                  <c:y val="1.2468957075432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AC-45F2-A9F1-62B6F0902B0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frantoi!$D$17:$D$35</c:f>
              <c:strCache>
                <c:ptCount val="19"/>
                <c:pt idx="0">
                  <c:v>Puglia</c:v>
                </c:pt>
                <c:pt idx="1">
                  <c:v>Calabria</c:v>
                </c:pt>
                <c:pt idx="2">
                  <c:v>Sicilia</c:v>
                </c:pt>
                <c:pt idx="3">
                  <c:v>Toscana</c:v>
                </c:pt>
                <c:pt idx="4">
                  <c:v>Campania</c:v>
                </c:pt>
                <c:pt idx="5">
                  <c:v>Abruzzo</c:v>
                </c:pt>
                <c:pt idx="6">
                  <c:v>Lazio</c:v>
                </c:pt>
                <c:pt idx="7">
                  <c:v>Umbria</c:v>
                </c:pt>
                <c:pt idx="8">
                  <c:v>Marche</c:v>
                </c:pt>
                <c:pt idx="9">
                  <c:v>Liguria</c:v>
                </c:pt>
                <c:pt idx="10">
                  <c:v>Basilicata</c:v>
                </c:pt>
                <c:pt idx="11">
                  <c:v>Molise</c:v>
                </c:pt>
                <c:pt idx="12">
                  <c:v>Sardegna</c:v>
                </c:pt>
                <c:pt idx="13">
                  <c:v>Veneto</c:v>
                </c:pt>
                <c:pt idx="14">
                  <c:v>Emilia Romagna</c:v>
                </c:pt>
                <c:pt idx="15">
                  <c:v>Lombardia</c:v>
                </c:pt>
                <c:pt idx="16">
                  <c:v>Friuli V.G</c:v>
                </c:pt>
                <c:pt idx="17">
                  <c:v>Trentino A.A</c:v>
                </c:pt>
                <c:pt idx="18">
                  <c:v>Piemonte</c:v>
                </c:pt>
              </c:strCache>
            </c:strRef>
          </c:cat>
          <c:val>
            <c:numRef>
              <c:f>frantoi!$E$17:$E$35</c:f>
              <c:numCache>
                <c:formatCode>0</c:formatCode>
                <c:ptCount val="19"/>
                <c:pt idx="0">
                  <c:v>862</c:v>
                </c:pt>
                <c:pt idx="1">
                  <c:v>631.25</c:v>
                </c:pt>
                <c:pt idx="2">
                  <c:v>531</c:v>
                </c:pt>
                <c:pt idx="3">
                  <c:v>414</c:v>
                </c:pt>
                <c:pt idx="4">
                  <c:v>349.75</c:v>
                </c:pt>
                <c:pt idx="5">
                  <c:v>328</c:v>
                </c:pt>
                <c:pt idx="6">
                  <c:v>333.25</c:v>
                </c:pt>
                <c:pt idx="7">
                  <c:v>218</c:v>
                </c:pt>
                <c:pt idx="8">
                  <c:v>164.5</c:v>
                </c:pt>
                <c:pt idx="9">
                  <c:v>160.75</c:v>
                </c:pt>
                <c:pt idx="10">
                  <c:v>112.5</c:v>
                </c:pt>
                <c:pt idx="11">
                  <c:v>104</c:v>
                </c:pt>
                <c:pt idx="12">
                  <c:v>97.75</c:v>
                </c:pt>
                <c:pt idx="13">
                  <c:v>57</c:v>
                </c:pt>
                <c:pt idx="14">
                  <c:v>37.25</c:v>
                </c:pt>
                <c:pt idx="15">
                  <c:v>31.25</c:v>
                </c:pt>
                <c:pt idx="16">
                  <c:v>13</c:v>
                </c:pt>
                <c:pt idx="17">
                  <c:v>6.75</c:v>
                </c:pt>
                <c:pt idx="18">
                  <c:v>3.75</c:v>
                </c:pt>
              </c:numCache>
            </c:numRef>
          </c:val>
          <c:extLst>
            <c:ext xmlns:c16="http://schemas.microsoft.com/office/drawing/2014/chart" uri="{C3380CC4-5D6E-409C-BE32-E72D297353CC}">
              <c16:uniqueId val="{00000005-AEAC-45F2-A9F1-62B6F0902B06}"/>
            </c:ext>
          </c:extLst>
        </c:ser>
        <c:dLbls>
          <c:showLegendKey val="0"/>
          <c:showVal val="1"/>
          <c:showCatName val="0"/>
          <c:showSerName val="0"/>
          <c:showPercent val="0"/>
          <c:showBubbleSize val="0"/>
        </c:dLbls>
        <c:gapWidth val="80"/>
        <c:overlap val="25"/>
        <c:axId val="67333120"/>
        <c:axId val="32117504"/>
      </c:barChart>
      <c:catAx>
        <c:axId val="6733312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5400000" spcFirstLastPara="1" vertOverflow="ellipsis" wrap="square" anchor="ctr" anchorCtr="1"/>
          <a:lstStyle/>
          <a:p>
            <a:pPr>
              <a:defRPr sz="1000" b="0" i="0" u="none" strike="noStrike" kern="1200" cap="none" spc="20" normalizeH="0" baseline="0">
                <a:solidFill>
                  <a:schemeClr val="tx1">
                    <a:lumMod val="65000"/>
                    <a:lumOff val="35000"/>
                  </a:schemeClr>
                </a:solidFill>
                <a:latin typeface="+mn-lt"/>
                <a:ea typeface="+mn-ea"/>
                <a:cs typeface="+mn-cs"/>
              </a:defRPr>
            </a:pPr>
            <a:endParaRPr lang="it-IT"/>
          </a:p>
        </c:txPr>
        <c:crossAx val="32117504"/>
        <c:crosses val="autoZero"/>
        <c:auto val="1"/>
        <c:lblAlgn val="ctr"/>
        <c:lblOffset val="100"/>
        <c:tickLblSkip val="1"/>
        <c:tickMarkSkip val="1"/>
        <c:noMultiLvlLbl val="0"/>
      </c:catAx>
      <c:valAx>
        <c:axId val="32117504"/>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crossAx val="6733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'produzione totale e dop'!$Z$122</c:f>
              <c:strCache>
                <c:ptCount val="1"/>
                <c:pt idx="0">
                  <c:v>Totale </c:v>
                </c:pt>
              </c:strCache>
            </c:strRef>
          </c:tx>
          <c:spPr>
            <a:solidFill>
              <a:srgbClr val="264A6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'produzione totale e dop'!$AB$121:$AK$121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'produzione totale e dop'!$AB$122:$AK$122</c:f>
              <c:numCache>
                <c:formatCode>_-* #,##0_-;\-* #,##0_-;_-* "-"??_-;_-@_-</c:formatCode>
                <c:ptCount val="10"/>
                <c:pt idx="0">
                  <c:v>10361.806926499983</c:v>
                </c:pt>
                <c:pt idx="1">
                  <c:v>10439.480592600001</c:v>
                </c:pt>
                <c:pt idx="2">
                  <c:v>11229.037615200001</c:v>
                </c:pt>
                <c:pt idx="3">
                  <c:v>10989.4743958</c:v>
                </c:pt>
                <c:pt idx="4">
                  <c:v>11265.1635298</c:v>
                </c:pt>
                <c:pt idx="5">
                  <c:v>9680.7953200000011</c:v>
                </c:pt>
                <c:pt idx="6">
                  <c:v>10147.120000000004</c:v>
                </c:pt>
                <c:pt idx="7">
                  <c:v>10160</c:v>
                </c:pt>
                <c:pt idx="8">
                  <c:v>10239</c:v>
                </c:pt>
                <c:pt idx="9">
                  <c:v>12506</c:v>
                </c:pt>
              </c:numCache>
            </c:numRef>
          </c:val>
          <c:extLst>
            <c:ext xmlns:c16="http://schemas.microsoft.com/office/drawing/2014/chart" uri="{C3380CC4-5D6E-409C-BE32-E72D297353CC}">
              <c16:uniqueId val="{00000000-1F72-4119-828C-6260283D03AB}"/>
            </c:ext>
          </c:extLst>
        </c:ser>
        <c:dLbls>
          <c:showLegendKey val="0"/>
          <c:showVal val="0"/>
          <c:showCatName val="0"/>
          <c:showSerName val="0"/>
          <c:showPercent val="0"/>
          <c:showBubbleSize val="0"/>
        </c:dLbls>
        <c:gapWidth val="100"/>
        <c:overlap val="-24"/>
        <c:axId val="67330816"/>
        <c:axId val="32162944"/>
      </c:barChart>
      <c:catAx>
        <c:axId val="6733081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2162944"/>
        <c:crosses val="autoZero"/>
        <c:auto val="1"/>
        <c:lblAlgn val="ctr"/>
        <c:lblOffset val="100"/>
        <c:noMultiLvlLbl val="0"/>
      </c:catAx>
      <c:valAx>
        <c:axId val="32162944"/>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6733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spPr>
            <a:solidFill>
              <a:srgbClr val="2B5C82"/>
            </a:solidFill>
          </c:spPr>
          <c:invertIfNegative val="0"/>
          <c:dLbls>
            <c:spPr>
              <a:noFill/>
              <a:ln>
                <a:noFill/>
              </a:ln>
              <a:effectLst/>
            </c:spPr>
            <c:txPr>
              <a:bodyPr/>
              <a:lstStyle/>
              <a:p>
                <a:pPr>
                  <a:defRPr sz="16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'produzione totale e dop'!$C$117:$C$130</c:f>
              <c:strCache>
                <c:ptCount val="14"/>
                <c:pt idx="0">
                  <c:v>Altri</c:v>
                </c:pt>
                <c:pt idx="1">
                  <c:v>Sardegna</c:v>
                </c:pt>
                <c:pt idx="2">
                  <c:v>Sabina</c:v>
                </c:pt>
                <c:pt idx="3">
                  <c:v>Olio di Calabria</c:v>
                </c:pt>
                <c:pt idx="4">
                  <c:v>Monti Iblei</c:v>
                </c:pt>
                <c:pt idx="5">
                  <c:v>Dauno</c:v>
                </c:pt>
                <c:pt idx="6">
                  <c:v>Valli Trapanesi</c:v>
                </c:pt>
                <c:pt idx="7">
                  <c:v>Garda</c:v>
                </c:pt>
                <c:pt idx="8">
                  <c:v>Umbria</c:v>
                </c:pt>
                <c:pt idx="9">
                  <c:v>Riviera Ligure</c:v>
                </c:pt>
                <c:pt idx="10">
                  <c:v>Sicilia IGT</c:v>
                </c:pt>
                <c:pt idx="11">
                  <c:v>Val di Mazara</c:v>
                </c:pt>
                <c:pt idx="12">
                  <c:v>Toscano IGT</c:v>
                </c:pt>
                <c:pt idx="13">
                  <c:v>Terra di Bari</c:v>
                </c:pt>
              </c:strCache>
            </c:strRef>
          </c:cat>
          <c:val>
            <c:numRef>
              <c:f>'produzione totale e dop'!$D$117:$D$130</c:f>
              <c:numCache>
                <c:formatCode>_-* #,##0_-;\-* #,##0_-;_-* "-"??_-;_-@_-</c:formatCode>
                <c:ptCount val="14"/>
                <c:pt idx="0">
                  <c:v>922.60348300000283</c:v>
                </c:pt>
                <c:pt idx="1">
                  <c:v>142.33620000000008</c:v>
                </c:pt>
                <c:pt idx="2">
                  <c:v>174.91021000000001</c:v>
                </c:pt>
                <c:pt idx="3">
                  <c:v>212.95424000000006</c:v>
                </c:pt>
                <c:pt idx="4">
                  <c:v>246.55200000000005</c:v>
                </c:pt>
                <c:pt idx="5">
                  <c:v>258.48673999999983</c:v>
                </c:pt>
                <c:pt idx="6">
                  <c:v>265.45102999999995</c:v>
                </c:pt>
                <c:pt idx="7">
                  <c:v>266.97899999999976</c:v>
                </c:pt>
                <c:pt idx="8">
                  <c:v>462.26532999999989</c:v>
                </c:pt>
                <c:pt idx="9">
                  <c:v>475</c:v>
                </c:pt>
                <c:pt idx="10">
                  <c:v>570.69292000000007</c:v>
                </c:pt>
                <c:pt idx="11">
                  <c:v>1166.10925</c:v>
                </c:pt>
                <c:pt idx="12">
                  <c:v>2511.2859999999991</c:v>
                </c:pt>
                <c:pt idx="13">
                  <c:v>4830.3525600000012</c:v>
                </c:pt>
              </c:numCache>
            </c:numRef>
          </c:val>
          <c:extLst>
            <c:ext xmlns:c16="http://schemas.microsoft.com/office/drawing/2014/chart" uri="{C3380CC4-5D6E-409C-BE32-E72D297353CC}">
              <c16:uniqueId val="{00000000-D746-473B-A295-BB2F9778522D}"/>
            </c:ext>
          </c:extLst>
        </c:ser>
        <c:dLbls>
          <c:showLegendKey val="0"/>
          <c:showVal val="0"/>
          <c:showCatName val="0"/>
          <c:showSerName val="0"/>
          <c:showPercent val="0"/>
          <c:showBubbleSize val="0"/>
        </c:dLbls>
        <c:gapWidth val="150"/>
        <c:axId val="67286144"/>
        <c:axId val="67287680"/>
      </c:barChart>
      <c:catAx>
        <c:axId val="67286144"/>
        <c:scaling>
          <c:orientation val="minMax"/>
        </c:scaling>
        <c:delete val="0"/>
        <c:axPos val="l"/>
        <c:numFmt formatCode="General" sourceLinked="0"/>
        <c:majorTickMark val="out"/>
        <c:minorTickMark val="none"/>
        <c:tickLblPos val="nextTo"/>
        <c:txPr>
          <a:bodyPr/>
          <a:lstStyle/>
          <a:p>
            <a:pPr>
              <a:defRPr sz="1600"/>
            </a:pPr>
            <a:endParaRPr lang="it-IT"/>
          </a:p>
        </c:txPr>
        <c:crossAx val="67287680"/>
        <c:crosses val="autoZero"/>
        <c:auto val="1"/>
        <c:lblAlgn val="ctr"/>
        <c:lblOffset val="100"/>
        <c:noMultiLvlLbl val="0"/>
      </c:catAx>
      <c:valAx>
        <c:axId val="67287680"/>
        <c:scaling>
          <c:orientation val="minMax"/>
        </c:scaling>
        <c:delete val="1"/>
        <c:axPos val="b"/>
        <c:numFmt formatCode="_-* #,##0_-;\-* #,##0_-;_-* &quot;-&quot;??_-;_-@_-" sourceLinked="1"/>
        <c:majorTickMark val="out"/>
        <c:minorTickMark val="none"/>
        <c:tickLblPos val="nextTo"/>
        <c:crossAx val="6728614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9.3947129039153365E-2"/>
          <c:y val="5.6749557771297345E-2"/>
          <c:w val="0.8930057816846968"/>
          <c:h val="0.79401039475946056"/>
        </c:manualLayout>
      </c:layout>
      <c:barChart>
        <c:barDir val="col"/>
        <c:grouping val="clustered"/>
        <c:varyColors val="0"/>
        <c:dLbls>
          <c:showLegendKey val="0"/>
          <c:showVal val="0"/>
          <c:showCatName val="0"/>
          <c:showSerName val="0"/>
          <c:showPercent val="0"/>
          <c:showBubbleSize val="0"/>
        </c:dLbls>
        <c:gapWidth val="141"/>
        <c:overlap val="26"/>
        <c:axId val="32173056"/>
        <c:axId val="67590784"/>
      </c:barChart>
      <c:catAx>
        <c:axId val="32173056"/>
        <c:scaling>
          <c:orientation val="minMax"/>
        </c:scaling>
        <c:delete val="0"/>
        <c:axPos val="b"/>
        <c:numFmt formatCode="General" sourceLinked="1"/>
        <c:majorTickMark val="out"/>
        <c:minorTickMark val="none"/>
        <c:tickLblPos val="nextTo"/>
        <c:txPr>
          <a:bodyPr rot="-5400000" vert="horz" anchor="t" anchorCtr="0"/>
          <a:lstStyle/>
          <a:p>
            <a:pPr>
              <a:defRPr sz="1000">
                <a:latin typeface="Century Gothic" panose="020B0502020202020204" pitchFamily="34" charset="0"/>
              </a:defRPr>
            </a:pPr>
            <a:endParaRPr lang="it-IT"/>
          </a:p>
        </c:txPr>
        <c:crossAx val="67590784"/>
        <c:crosses val="autoZero"/>
        <c:auto val="1"/>
        <c:lblAlgn val="ctr"/>
        <c:lblOffset val="100"/>
        <c:tickLblSkip val="1"/>
        <c:tickMarkSkip val="1"/>
        <c:noMultiLvlLbl val="0"/>
      </c:catAx>
      <c:valAx>
        <c:axId val="6759078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c:spPr>
        </c:majorGridlines>
        <c:numFmt formatCode="#,##0" sourceLinked="0"/>
        <c:majorTickMark val="out"/>
        <c:minorTickMark val="none"/>
        <c:tickLblPos val="nextTo"/>
        <c:txPr>
          <a:bodyPr rot="0" vert="horz"/>
          <a:lstStyle/>
          <a:p>
            <a:pPr>
              <a:defRPr>
                <a:latin typeface="Century Gothic" panose="020B0502020202020204" pitchFamily="34" charset="0"/>
              </a:defRPr>
            </a:pPr>
            <a:endParaRPr lang="it-IT"/>
          </a:p>
        </c:txPr>
        <c:crossAx val="32173056"/>
        <c:crosses val="autoZero"/>
        <c:crossBetween val="between"/>
      </c:valAx>
    </c:plotArea>
    <c:plotVisOnly val="1"/>
    <c:dispBlanksAs val="gap"/>
    <c:showDLblsOverMax val="0"/>
  </c:chart>
  <c:spPr>
    <a:noFill/>
    <a:ln>
      <a:noFill/>
    </a:ln>
  </c:spPr>
  <c:txPr>
    <a:bodyPr/>
    <a:lstStyle/>
    <a:p>
      <a:pPr>
        <a:defRPr sz="1100"/>
      </a:pPr>
      <a:endParaRPr lang="it-IT"/>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7503792503112066E-3"/>
          <c:y val="9.9867873824104648E-3"/>
          <c:w val="0.97259561433373576"/>
          <c:h val="0.77051100857132515"/>
        </c:manualLayout>
      </c:layout>
      <c:barChart>
        <c:barDir val="col"/>
        <c:grouping val="clustered"/>
        <c:varyColors val="0"/>
        <c:ser>
          <c:idx val="0"/>
          <c:order val="0"/>
          <c:tx>
            <c:strRef>
              <c:f>'Consumo mondiale'!$E$20</c:f>
              <c:strCache>
                <c:ptCount val="1"/>
                <c:pt idx="0">
                  <c:v>migliaia di t</c:v>
                </c:pt>
              </c:strCache>
            </c:strRef>
          </c:tx>
          <c:spPr>
            <a:solidFill>
              <a:srgbClr val="084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'Consumo mondiale'!$D$24:$D$33</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'Consumo mondiale'!$E$24:$E$33</c:f>
              <c:numCache>
                <c:formatCode>_-* #,##0\ _€_-;\-* #,##0\ _€_-;_-* "-"??\ _€_-;_-@_-</c:formatCode>
                <c:ptCount val="10"/>
                <c:pt idx="0">
                  <c:v>2902</c:v>
                </c:pt>
                <c:pt idx="1">
                  <c:v>3061</c:v>
                </c:pt>
                <c:pt idx="2">
                  <c:v>3085</c:v>
                </c:pt>
                <c:pt idx="3">
                  <c:v>2989</c:v>
                </c:pt>
                <c:pt idx="4">
                  <c:v>3076</c:v>
                </c:pt>
                <c:pt idx="5">
                  <c:v>2916</c:v>
                </c:pt>
                <c:pt idx="6">
                  <c:v>2979</c:v>
                </c:pt>
                <c:pt idx="7">
                  <c:v>2726</c:v>
                </c:pt>
                <c:pt idx="8">
                  <c:v>3008.5</c:v>
                </c:pt>
                <c:pt idx="9">
                  <c:v>2950.5</c:v>
                </c:pt>
              </c:numCache>
            </c:numRef>
          </c:val>
          <c:extLst>
            <c:ext xmlns:c16="http://schemas.microsoft.com/office/drawing/2014/chart" uri="{C3380CC4-5D6E-409C-BE32-E72D297353CC}">
              <c16:uniqueId val="{00000002-D232-4034-BBCB-B9B781C76A5D}"/>
            </c:ext>
          </c:extLst>
        </c:ser>
        <c:dLbls>
          <c:showLegendKey val="0"/>
          <c:showVal val="0"/>
          <c:showCatName val="0"/>
          <c:showSerName val="0"/>
          <c:showPercent val="0"/>
          <c:showBubbleSize val="0"/>
        </c:dLbls>
        <c:gapWidth val="80"/>
        <c:overlap val="25"/>
        <c:axId val="67595264"/>
        <c:axId val="67649536"/>
      </c:barChart>
      <c:catAx>
        <c:axId val="675952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5400000" spcFirstLastPara="1" vertOverflow="ellipsis" wrap="square" anchor="ctr" anchorCtr="1"/>
          <a:lstStyle/>
          <a:p>
            <a:pPr>
              <a:defRPr sz="1000" b="0" i="0" u="none" strike="noStrike" kern="1200" cap="none" spc="20" normalizeH="0" baseline="0">
                <a:solidFill>
                  <a:schemeClr val="tx1">
                    <a:lumMod val="65000"/>
                    <a:lumOff val="35000"/>
                  </a:schemeClr>
                </a:solidFill>
                <a:latin typeface="+mn-lt"/>
                <a:ea typeface="+mn-ea"/>
                <a:cs typeface="+mn-cs"/>
              </a:defRPr>
            </a:pPr>
            <a:endParaRPr lang="it-IT"/>
          </a:p>
        </c:txPr>
        <c:crossAx val="67649536"/>
        <c:crosses val="autoZero"/>
        <c:auto val="1"/>
        <c:lblAlgn val="ctr"/>
        <c:lblOffset val="100"/>
        <c:tickLblSkip val="1"/>
        <c:tickMarkSkip val="1"/>
        <c:noMultiLvlLbl val="0"/>
      </c:catAx>
      <c:valAx>
        <c:axId val="67649536"/>
        <c:scaling>
          <c:orientation val="minMax"/>
          <c:max val="3100"/>
        </c:scaling>
        <c:delete val="1"/>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crossAx val="675952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
          <c:y val="5.6749468816397947E-2"/>
          <c:w val="0.99194033964932471"/>
          <c:h val="0.69597109184881401"/>
        </c:manualLayout>
      </c:layout>
      <c:barChart>
        <c:barDir val="col"/>
        <c:grouping val="clustered"/>
        <c:varyColors val="0"/>
        <c:ser>
          <c:idx val="0"/>
          <c:order val="0"/>
          <c:tx>
            <c:strRef>
              <c:f>'Produzione mondiale '!$J$35</c:f>
              <c:strCache>
                <c:ptCount val="1"/>
                <c:pt idx="0">
                  <c:v>migliaia di t</c:v>
                </c:pt>
              </c:strCache>
            </c:strRef>
          </c:tx>
          <c:spPr>
            <a:solidFill>
              <a:srgbClr val="002060">
                <a:alpha val="70000"/>
              </a:srgbClr>
            </a:solidFill>
            <a:ln>
              <a:noFill/>
            </a:ln>
            <a:effectLst/>
          </c:spPr>
          <c:invertIfNegative val="0"/>
          <c:dPt>
            <c:idx val="9"/>
            <c:invertIfNegative val="0"/>
            <c:bubble3D val="0"/>
            <c:spPr>
              <a:solidFill>
                <a:srgbClr val="FFC000">
                  <a:alpha val="70000"/>
                </a:srgbClr>
              </a:solidFill>
              <a:ln>
                <a:noFill/>
              </a:ln>
              <a:effectLst/>
            </c:spPr>
            <c:extLst>
              <c:ext xmlns:c16="http://schemas.microsoft.com/office/drawing/2014/chart" uri="{C3380CC4-5D6E-409C-BE32-E72D297353CC}">
                <c16:uniqueId val="{00000001-6532-45E4-A1BB-A12745CFC4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'Produzione mondiale '!$I$39:$I$48</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'Produzione mondiale '!$J$39:$J$48</c:f>
              <c:numCache>
                <c:formatCode>_-* #,##0\ _€_-;\-* #,##0\ _€_-;_-* "-"??\ _€_-;_-@_-</c:formatCode>
                <c:ptCount val="10"/>
                <c:pt idx="0">
                  <c:v>2105</c:v>
                </c:pt>
                <c:pt idx="1">
                  <c:v>3500</c:v>
                </c:pt>
                <c:pt idx="2">
                  <c:v>2500</c:v>
                </c:pt>
                <c:pt idx="3">
                  <c:v>3170</c:v>
                </c:pt>
                <c:pt idx="4">
                  <c:v>3290</c:v>
                </c:pt>
                <c:pt idx="5">
                  <c:v>3169.5</c:v>
                </c:pt>
                <c:pt idx="6">
                  <c:v>2591.5</c:v>
                </c:pt>
                <c:pt idx="7">
                  <c:v>3315</c:v>
                </c:pt>
                <c:pt idx="8">
                  <c:v>3220</c:v>
                </c:pt>
                <c:pt idx="9">
                  <c:v>3059</c:v>
                </c:pt>
              </c:numCache>
            </c:numRef>
          </c:val>
          <c:extLst>
            <c:ext xmlns:c16="http://schemas.microsoft.com/office/drawing/2014/chart" uri="{C3380CC4-5D6E-409C-BE32-E72D297353CC}">
              <c16:uniqueId val="{00000018-F0B7-4EFD-964F-B6A02FE069BC}"/>
            </c:ext>
          </c:extLst>
        </c:ser>
        <c:dLbls>
          <c:showLegendKey val="0"/>
          <c:showVal val="0"/>
          <c:showCatName val="0"/>
          <c:showSerName val="0"/>
          <c:showPercent val="0"/>
          <c:showBubbleSize val="0"/>
        </c:dLbls>
        <c:gapWidth val="80"/>
        <c:overlap val="25"/>
        <c:axId val="67523328"/>
        <c:axId val="67524864"/>
      </c:barChart>
      <c:catAx>
        <c:axId val="675233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it-IT"/>
          </a:p>
        </c:txPr>
        <c:crossAx val="67524864"/>
        <c:crosses val="autoZero"/>
        <c:auto val="1"/>
        <c:lblAlgn val="ctr"/>
        <c:lblOffset val="100"/>
        <c:tickLblSkip val="1"/>
        <c:tickMarkSkip val="1"/>
        <c:noMultiLvlLbl val="0"/>
      </c:catAx>
      <c:valAx>
        <c:axId val="67524864"/>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crossAx val="67523328"/>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it-IT"/>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Extravergine</a:t>
            </a:r>
          </a:p>
        </c:rich>
      </c:tx>
      <c:layout>
        <c:manualLayout>
          <c:xMode val="edge"/>
          <c:yMode val="edge"/>
          <c:x val="0.41477612101148897"/>
          <c:y val="3.173072260876006E-3"/>
        </c:manualLayout>
      </c:layout>
      <c:overlay val="0"/>
      <c:spPr>
        <a:noFill/>
        <a:ln>
          <a:noFill/>
        </a:ln>
        <a:effectLst/>
      </c:spPr>
    </c:title>
    <c:autoTitleDeleted val="0"/>
    <c:plotArea>
      <c:layout>
        <c:manualLayout>
          <c:layoutTarget val="inner"/>
          <c:xMode val="edge"/>
          <c:yMode val="edge"/>
          <c:x val="9.0435695538057748E-2"/>
          <c:y val="4.053230949437106E-2"/>
          <c:w val="0.86368945987014911"/>
          <c:h val="0.6523335691794353"/>
        </c:manualLayout>
      </c:layout>
      <c:lineChart>
        <c:grouping val="standard"/>
        <c:varyColors val="0"/>
        <c:ser>
          <c:idx val="3"/>
          <c:order val="0"/>
          <c:tx>
            <c:strRef>
              <c:f>'prezzi internaz'!$B$2</c:f>
              <c:strCache>
                <c:ptCount val="1"/>
                <c:pt idx="0">
                  <c:v>Italia</c:v>
                </c:pt>
              </c:strCache>
            </c:strRef>
          </c:tx>
          <c:spPr>
            <a:ln w="28575" cap="rnd">
              <a:solidFill>
                <a:srgbClr val="084A6E"/>
              </a:solidFill>
              <a:round/>
            </a:ln>
            <a:effectLst/>
          </c:spPr>
          <c:marker>
            <c:symbol val="none"/>
          </c:marker>
          <c:cat>
            <c:strRef>
              <c:f>'prezzi internaz'!$A$87:$A$147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internaz'!$B$87:$B$147</c:f>
              <c:numCache>
                <c:formatCode>0.00</c:formatCode>
                <c:ptCount val="61"/>
                <c:pt idx="0">
                  <c:v>5.871836589746839</c:v>
                </c:pt>
                <c:pt idx="1">
                  <c:v>6.0063039872109538</c:v>
                </c:pt>
                <c:pt idx="2">
                  <c:v>6.0012660715756594</c:v>
                </c:pt>
                <c:pt idx="3">
                  <c:v>5.920056893887601</c:v>
                </c:pt>
                <c:pt idx="4">
                  <c:v>5.8502360769323545</c:v>
                </c:pt>
                <c:pt idx="5">
                  <c:v>5.7070340335384451</c:v>
                </c:pt>
                <c:pt idx="6">
                  <c:v>5.483873114309092</c:v>
                </c:pt>
                <c:pt idx="7">
                  <c:v>5.5265544434515546</c:v>
                </c:pt>
                <c:pt idx="8">
                  <c:v>5.3772757391147525</c:v>
                </c:pt>
                <c:pt idx="9">
                  <c:v>4.8277916718116805</c:v>
                </c:pt>
                <c:pt idx="10">
                  <c:v>3.84</c:v>
                </c:pt>
                <c:pt idx="11">
                  <c:v>3.6550570518427232</c:v>
                </c:pt>
                <c:pt idx="12">
                  <c:v>3.6504696681713593</c:v>
                </c:pt>
                <c:pt idx="13">
                  <c:v>3.6854316736721962</c:v>
                </c:pt>
                <c:pt idx="14">
                  <c:v>3.6379314923384252</c:v>
                </c:pt>
                <c:pt idx="15">
                  <c:v>3.6331795220124063</c:v>
                </c:pt>
                <c:pt idx="16">
                  <c:v>3.6424575252124471</c:v>
                </c:pt>
                <c:pt idx="17">
                  <c:v>3.6172904214646264</c:v>
                </c:pt>
                <c:pt idx="18">
                  <c:v>3.638317629809896</c:v>
                </c:pt>
                <c:pt idx="19">
                  <c:v>3.7101994913224052</c:v>
                </c:pt>
                <c:pt idx="20">
                  <c:v>3.8818024048364022</c:v>
                </c:pt>
                <c:pt idx="21">
                  <c:v>4.5669874890790005</c:v>
                </c:pt>
                <c:pt idx="22">
                  <c:v>5.5585781772296166</c:v>
                </c:pt>
                <c:pt idx="23">
                  <c:v>5.6424936196954745</c:v>
                </c:pt>
                <c:pt idx="24">
                  <c:v>5.7551556789130265</c:v>
                </c:pt>
                <c:pt idx="25">
                  <c:v>5.9024909105994636</c:v>
                </c:pt>
                <c:pt idx="26">
                  <c:v>5.9884874141431599</c:v>
                </c:pt>
                <c:pt idx="27">
                  <c:v>5.9711289958247873</c:v>
                </c:pt>
                <c:pt idx="28">
                  <c:v>5.897824361512285</c:v>
                </c:pt>
                <c:pt idx="29">
                  <c:v>5.8449708881969249</c:v>
                </c:pt>
                <c:pt idx="30">
                  <c:v>5.6835855858748143</c:v>
                </c:pt>
                <c:pt idx="31">
                  <c:v>5.5743523814572224</c:v>
                </c:pt>
                <c:pt idx="32" formatCode="General">
                  <c:v>5.49</c:v>
                </c:pt>
                <c:pt idx="33">
                  <c:v>5.4161142617519769</c:v>
                </c:pt>
                <c:pt idx="34">
                  <c:v>4.6277179785321279</c:v>
                </c:pt>
                <c:pt idx="35">
                  <c:v>4.2498038542574781</c:v>
                </c:pt>
                <c:pt idx="36">
                  <c:v>4.3180280840156753</c:v>
                </c:pt>
                <c:pt idx="37">
                  <c:v>4.2193027436488748</c:v>
                </c:pt>
                <c:pt idx="38">
                  <c:v>4.1185905442868469</c:v>
                </c:pt>
                <c:pt idx="39">
                  <c:v>4.0992086072563012</c:v>
                </c:pt>
                <c:pt idx="40">
                  <c:v>4.045754951932925</c:v>
                </c:pt>
                <c:pt idx="41">
                  <c:v>4.1392633169043993</c:v>
                </c:pt>
                <c:pt idx="42">
                  <c:v>4.4216891758548718</c:v>
                </c:pt>
                <c:pt idx="43">
                  <c:v>4.747789904397119</c:v>
                </c:pt>
                <c:pt idx="44">
                  <c:v>4.9383591715639534</c:v>
                </c:pt>
                <c:pt idx="45">
                  <c:v>5.1191646325552682</c:v>
                </c:pt>
                <c:pt idx="46">
                  <c:v>5.4720789710548923</c:v>
                </c:pt>
                <c:pt idx="47">
                  <c:v>5.5992812732069455</c:v>
                </c:pt>
                <c:pt idx="48">
                  <c:v>5.64</c:v>
                </c:pt>
                <c:pt idx="49" formatCode="General">
                  <c:v>5.6499999999999995</c:v>
                </c:pt>
                <c:pt idx="50">
                  <c:v>5.5405417879073084</c:v>
                </c:pt>
                <c:pt idx="51">
                  <c:v>5.5369414909985952</c:v>
                </c:pt>
                <c:pt idx="52">
                  <c:v>5.3790367205753427</c:v>
                </c:pt>
                <c:pt idx="53">
                  <c:v>5.1219455011684438</c:v>
                </c:pt>
                <c:pt idx="54">
                  <c:v>4.8051678726122766</c:v>
                </c:pt>
                <c:pt idx="55">
                  <c:v>4.7907789719316414</c:v>
                </c:pt>
                <c:pt idx="56">
                  <c:v>4.4287099205638514</c:v>
                </c:pt>
                <c:pt idx="57">
                  <c:v>4.3386035571533021</c:v>
                </c:pt>
                <c:pt idx="58">
                  <c:v>3.9299999999999997</c:v>
                </c:pt>
                <c:pt idx="59">
                  <c:v>3.3247195036309152</c:v>
                </c:pt>
                <c:pt idx="60">
                  <c:v>3.1355638173602625</c:v>
                </c:pt>
              </c:numCache>
            </c:numRef>
          </c:val>
          <c:smooth val="0"/>
          <c:extLst>
            <c:ext xmlns:c16="http://schemas.microsoft.com/office/drawing/2014/chart" uri="{C3380CC4-5D6E-409C-BE32-E72D297353CC}">
              <c16:uniqueId val="{00000000-FD42-43D0-9B57-FBF50CFBFFDC}"/>
            </c:ext>
          </c:extLst>
        </c:ser>
        <c:ser>
          <c:idx val="0"/>
          <c:order val="1"/>
          <c:tx>
            <c:strRef>
              <c:f>'prezzi internaz'!$C$2</c:f>
              <c:strCache>
                <c:ptCount val="1"/>
                <c:pt idx="0">
                  <c:v>Spagna</c:v>
                </c:pt>
              </c:strCache>
            </c:strRef>
          </c:tx>
          <c:spPr>
            <a:ln w="28575" cap="rnd">
              <a:solidFill>
                <a:srgbClr val="FF0000"/>
              </a:solidFill>
              <a:round/>
            </a:ln>
            <a:effectLst/>
          </c:spPr>
          <c:marker>
            <c:symbol val="none"/>
          </c:marker>
          <c:cat>
            <c:strRef>
              <c:f>'prezzi internaz'!$A$87:$A$147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internaz'!$C$87:$C$147</c:f>
              <c:numCache>
                <c:formatCode>0.00</c:formatCode>
                <c:ptCount val="61"/>
                <c:pt idx="0">
                  <c:v>3.179125</c:v>
                </c:pt>
                <c:pt idx="1">
                  <c:v>3.3546874999999967</c:v>
                </c:pt>
                <c:pt idx="2">
                  <c:v>3.3309375000000001</c:v>
                </c:pt>
                <c:pt idx="3">
                  <c:v>3.3628749999999967</c:v>
                </c:pt>
                <c:pt idx="4">
                  <c:v>3.5304687500000003</c:v>
                </c:pt>
                <c:pt idx="5">
                  <c:v>3.5523437500000004</c:v>
                </c:pt>
                <c:pt idx="6">
                  <c:v>3.7593749999999995</c:v>
                </c:pt>
                <c:pt idx="7">
                  <c:v>4.0406250000000004</c:v>
                </c:pt>
                <c:pt idx="8">
                  <c:v>4.1414062499999895</c:v>
                </c:pt>
                <c:pt idx="9">
                  <c:v>3.9275000000000002</c:v>
                </c:pt>
                <c:pt idx="10">
                  <c:v>3.5783333333333336</c:v>
                </c:pt>
                <c:pt idx="11" formatCode="General">
                  <c:v>3.0674999999999999</c:v>
                </c:pt>
                <c:pt idx="12">
                  <c:v>3.3539062500000001</c:v>
                </c:pt>
                <c:pt idx="13">
                  <c:v>3.2992187500000005</c:v>
                </c:pt>
                <c:pt idx="14">
                  <c:v>3.2322499999999956</c:v>
                </c:pt>
                <c:pt idx="15">
                  <c:v>3.0649413750000001</c:v>
                </c:pt>
                <c:pt idx="16">
                  <c:v>3.0286783749999997</c:v>
                </c:pt>
                <c:pt idx="17">
                  <c:v>3.0433750000000002</c:v>
                </c:pt>
                <c:pt idx="18">
                  <c:v>3.1235937500000084</c:v>
                </c:pt>
                <c:pt idx="19">
                  <c:v>3.1500000000000004</c:v>
                </c:pt>
                <c:pt idx="20">
                  <c:v>3.2127499999999967</c:v>
                </c:pt>
                <c:pt idx="21">
                  <c:v>3.221718750000004</c:v>
                </c:pt>
                <c:pt idx="22">
                  <c:v>3.2418750000000003</c:v>
                </c:pt>
                <c:pt idx="23">
                  <c:v>3.3643750000000003</c:v>
                </c:pt>
                <c:pt idx="24">
                  <c:v>3.6179687500000002</c:v>
                </c:pt>
                <c:pt idx="25">
                  <c:v>3.8115624999999946</c:v>
                </c:pt>
                <c:pt idx="26">
                  <c:v>3.8721249999999987</c:v>
                </c:pt>
                <c:pt idx="27">
                  <c:v>3.9598437499999997</c:v>
                </c:pt>
                <c:pt idx="28">
                  <c:v>4.0464062499999915</c:v>
                </c:pt>
                <c:pt idx="29">
                  <c:v>4.0292499999999993</c:v>
                </c:pt>
                <c:pt idx="30">
                  <c:v>3.95609375</c:v>
                </c:pt>
                <c:pt idx="31">
                  <c:v>3.9071250000000002</c:v>
                </c:pt>
                <c:pt idx="32">
                  <c:v>3.8853124999999977</c:v>
                </c:pt>
                <c:pt idx="33">
                  <c:v>3.7940625000000003</c:v>
                </c:pt>
                <c:pt idx="34">
                  <c:v>3.7167499999999967</c:v>
                </c:pt>
                <c:pt idx="35">
                  <c:v>3.625</c:v>
                </c:pt>
                <c:pt idx="36">
                  <c:v>3.6390624999999956</c:v>
                </c:pt>
                <c:pt idx="37">
                  <c:v>3.6254687499999996</c:v>
                </c:pt>
                <c:pt idx="38">
                  <c:v>3.4775</c:v>
                </c:pt>
                <c:pt idx="39">
                  <c:v>3.4299999999999997</c:v>
                </c:pt>
                <c:pt idx="40">
                  <c:v>3.3349999999999977</c:v>
                </c:pt>
                <c:pt idx="41">
                  <c:v>2.7517187500000002</c:v>
                </c:pt>
                <c:pt idx="42">
                  <c:v>2.8492187499999999</c:v>
                </c:pt>
                <c:pt idx="43">
                  <c:v>2.8168749999999942</c:v>
                </c:pt>
                <c:pt idx="44">
                  <c:v>2.8114062499999997</c:v>
                </c:pt>
                <c:pt idx="45">
                  <c:v>2.71875</c:v>
                </c:pt>
                <c:pt idx="46">
                  <c:v>2.7266249999999999</c:v>
                </c:pt>
                <c:pt idx="47">
                  <c:v>3.08</c:v>
                </c:pt>
                <c:pt idx="48">
                  <c:v>2.7431250000000045</c:v>
                </c:pt>
                <c:pt idx="49">
                  <c:v>2.6820312500000041</c:v>
                </c:pt>
                <c:pt idx="50">
                  <c:v>2.6140624999999957</c:v>
                </c:pt>
                <c:pt idx="51">
                  <c:v>2.5312499999999947</c:v>
                </c:pt>
                <c:pt idx="52">
                  <c:v>2.3743749999999997</c:v>
                </c:pt>
                <c:pt idx="53">
                  <c:v>2.29296875</c:v>
                </c:pt>
                <c:pt idx="54">
                  <c:v>2.3507812500000012</c:v>
                </c:pt>
                <c:pt idx="55">
                  <c:v>2.3703124999999967</c:v>
                </c:pt>
                <c:pt idx="56">
                  <c:v>2.3041666666666671</c:v>
                </c:pt>
                <c:pt idx="57">
                  <c:v>2.1937500000000001</c:v>
                </c:pt>
                <c:pt idx="58">
                  <c:v>2.0499999999999998</c:v>
                </c:pt>
                <c:pt idx="59">
                  <c:v>2.0300195312499998</c:v>
                </c:pt>
                <c:pt idx="60">
                  <c:v>2.12059895833334</c:v>
                </c:pt>
              </c:numCache>
            </c:numRef>
          </c:val>
          <c:smooth val="0"/>
          <c:extLst>
            <c:ext xmlns:c16="http://schemas.microsoft.com/office/drawing/2014/chart" uri="{C3380CC4-5D6E-409C-BE32-E72D297353CC}">
              <c16:uniqueId val="{00000001-FD42-43D0-9B57-FBF50CFBFFDC}"/>
            </c:ext>
          </c:extLst>
        </c:ser>
        <c:ser>
          <c:idx val="1"/>
          <c:order val="2"/>
          <c:tx>
            <c:strRef>
              <c:f>'prezzi internaz'!$D$2</c:f>
              <c:strCache>
                <c:ptCount val="1"/>
                <c:pt idx="0">
                  <c:v>Grecia</c:v>
                </c:pt>
              </c:strCache>
            </c:strRef>
          </c:tx>
          <c:spPr>
            <a:ln w="28575" cap="rnd">
              <a:solidFill>
                <a:schemeClr val="accent1">
                  <a:shade val="86000"/>
                </a:schemeClr>
              </a:solidFill>
              <a:round/>
            </a:ln>
            <a:effectLst/>
          </c:spPr>
          <c:marker>
            <c:symbol val="none"/>
          </c:marker>
          <c:cat>
            <c:strRef>
              <c:f>'prezzi internaz'!$A$87:$A$147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internaz'!$D$87:$D$147</c:f>
              <c:numCache>
                <c:formatCode>0.00</c:formatCode>
                <c:ptCount val="61"/>
                <c:pt idx="0">
                  <c:v>3.2470555999999999</c:v>
                </c:pt>
                <c:pt idx="1">
                  <c:v>3.2716666666666665</c:v>
                </c:pt>
                <c:pt idx="2">
                  <c:v>3.2486806666666692</c:v>
                </c:pt>
                <c:pt idx="3">
                  <c:v>3.2773889333333339</c:v>
                </c:pt>
                <c:pt idx="4">
                  <c:v>3.4081943333333342</c:v>
                </c:pt>
                <c:pt idx="5">
                  <c:v>3.3972223333333327</c:v>
                </c:pt>
                <c:pt idx="6">
                  <c:v>3.5735000666666692</c:v>
                </c:pt>
                <c:pt idx="7">
                  <c:v>3.8036111666666672</c:v>
                </c:pt>
                <c:pt idx="8">
                  <c:v>3.7680555833333336</c:v>
                </c:pt>
                <c:pt idx="9">
                  <c:v>3.7257777333333371</c:v>
                </c:pt>
                <c:pt idx="10">
                  <c:v>3.6135184444444448</c:v>
                </c:pt>
                <c:pt idx="11">
                  <c:v>3.4182222666666671</c:v>
                </c:pt>
                <c:pt idx="12">
                  <c:v>3.2313889166666669</c:v>
                </c:pt>
                <c:pt idx="13">
                  <c:v>3.2311111666666692</c:v>
                </c:pt>
                <c:pt idx="14">
                  <c:v>3.1677777333333386</c:v>
                </c:pt>
                <c:pt idx="15">
                  <c:v>3.1656945000000012</c:v>
                </c:pt>
                <c:pt idx="16">
                  <c:v>3.1313889166666669</c:v>
                </c:pt>
                <c:pt idx="17">
                  <c:v>3.1123334666666671</c:v>
                </c:pt>
                <c:pt idx="18">
                  <c:v>3.1343055</c:v>
                </c:pt>
                <c:pt idx="19">
                  <c:v>3.1555554999999962</c:v>
                </c:pt>
                <c:pt idx="20">
                  <c:v>3.1575555333333329</c:v>
                </c:pt>
                <c:pt idx="21">
                  <c:v>3.1420834999999987</c:v>
                </c:pt>
                <c:pt idx="22">
                  <c:v>3.2906250833333335</c:v>
                </c:pt>
                <c:pt idx="23">
                  <c:v>3.5536110666666691</c:v>
                </c:pt>
                <c:pt idx="24">
                  <c:v>3.5306944166666674</c:v>
                </c:pt>
                <c:pt idx="25">
                  <c:v>3.529722083333334</c:v>
                </c:pt>
                <c:pt idx="26">
                  <c:v>3.7553888666666682</c:v>
                </c:pt>
                <c:pt idx="27">
                  <c:v>3.8822916666666671</c:v>
                </c:pt>
                <c:pt idx="28">
                  <c:v>4.0177082499999877</c:v>
                </c:pt>
                <c:pt idx="29">
                  <c:v>4.0774999333333426</c:v>
                </c:pt>
                <c:pt idx="30">
                  <c:v>4.0488888333333328</c:v>
                </c:pt>
                <c:pt idx="31">
                  <c:v>4.0512778000000003</c:v>
                </c:pt>
                <c:pt idx="32">
                  <c:v>4.0523612499999917</c:v>
                </c:pt>
                <c:pt idx="33">
                  <c:v>4.0277776666666645</c:v>
                </c:pt>
                <c:pt idx="34">
                  <c:v>3.9277778000000012</c:v>
                </c:pt>
                <c:pt idx="35">
                  <c:v>3.8638886666666665</c:v>
                </c:pt>
                <c:pt idx="36">
                  <c:v>3.8562499999999917</c:v>
                </c:pt>
                <c:pt idx="37">
                  <c:v>3.8218749999999977</c:v>
                </c:pt>
                <c:pt idx="38">
                  <c:v>3.7141666666666682</c:v>
                </c:pt>
                <c:pt idx="39">
                  <c:v>3.6239583333333338</c:v>
                </c:pt>
                <c:pt idx="40">
                  <c:v>3.01</c:v>
                </c:pt>
                <c:pt idx="41">
                  <c:v>2.8416666666666663</c:v>
                </c:pt>
                <c:pt idx="42">
                  <c:v>2.9666666666666668</c:v>
                </c:pt>
                <c:pt idx="43">
                  <c:v>3.0083333333333342</c:v>
                </c:pt>
                <c:pt idx="44">
                  <c:v>2.9041666666666672</c:v>
                </c:pt>
                <c:pt idx="45">
                  <c:v>2.8499999999999988</c:v>
                </c:pt>
                <c:pt idx="46">
                  <c:v>3.27</c:v>
                </c:pt>
                <c:pt idx="47">
                  <c:v>3.2083333333333375</c:v>
                </c:pt>
                <c:pt idx="48">
                  <c:v>3.0816666666666674</c:v>
                </c:pt>
                <c:pt idx="49">
                  <c:v>3.0229166666666671</c:v>
                </c:pt>
                <c:pt idx="50">
                  <c:v>2.9624999999999977</c:v>
                </c:pt>
                <c:pt idx="51">
                  <c:v>2.8499999999999988</c:v>
                </c:pt>
                <c:pt idx="52">
                  <c:v>2.7716666666666665</c:v>
                </c:pt>
                <c:pt idx="53">
                  <c:v>2.75</c:v>
                </c:pt>
                <c:pt idx="54">
                  <c:v>2.7916666666666665</c:v>
                </c:pt>
                <c:pt idx="55">
                  <c:v>2.7916666666666665</c:v>
                </c:pt>
                <c:pt idx="56">
                  <c:v>2.7916666666666665</c:v>
                </c:pt>
                <c:pt idx="57">
                  <c:v>2.7850000000000006</c:v>
                </c:pt>
                <c:pt idx="58">
                  <c:v>2.8099999999999987</c:v>
                </c:pt>
                <c:pt idx="59">
                  <c:v>2.7000000000000006</c:v>
                </c:pt>
                <c:pt idx="60">
                  <c:v>2.4777777777777823</c:v>
                </c:pt>
              </c:numCache>
            </c:numRef>
          </c:val>
          <c:smooth val="0"/>
          <c:extLst>
            <c:ext xmlns:c16="http://schemas.microsoft.com/office/drawing/2014/chart" uri="{C3380CC4-5D6E-409C-BE32-E72D297353CC}">
              <c16:uniqueId val="{00000002-FD42-43D0-9B57-FBF50CFBFFDC}"/>
            </c:ext>
          </c:extLst>
        </c:ser>
        <c:ser>
          <c:idx val="2"/>
          <c:order val="3"/>
          <c:tx>
            <c:strRef>
              <c:f>'prezzi internaz'!$E$2</c:f>
              <c:strCache>
                <c:ptCount val="1"/>
                <c:pt idx="0">
                  <c:v>Tunisia</c:v>
                </c:pt>
              </c:strCache>
            </c:strRef>
          </c:tx>
          <c:spPr>
            <a:ln w="28575" cap="rnd">
              <a:solidFill>
                <a:schemeClr val="bg1">
                  <a:lumMod val="65000"/>
                </a:schemeClr>
              </a:solidFill>
              <a:round/>
            </a:ln>
            <a:effectLst/>
          </c:spPr>
          <c:marker>
            <c:symbol val="none"/>
          </c:marker>
          <c:cat>
            <c:strRef>
              <c:f>'prezzi internaz'!$A$87:$A$147</c:f>
              <c:strCache>
                <c:ptCount val="61"/>
                <c:pt idx="0">
                  <c:v>gen-15</c:v>
                </c:pt>
                <c:pt idx="1">
                  <c:v>feb</c:v>
                </c:pt>
                <c:pt idx="2">
                  <c:v>mar</c:v>
                </c:pt>
                <c:pt idx="3">
                  <c:v>apr</c:v>
                </c:pt>
                <c:pt idx="4">
                  <c:v>mag</c:v>
                </c:pt>
                <c:pt idx="5">
                  <c:v>giu</c:v>
                </c:pt>
                <c:pt idx="6">
                  <c:v>lug</c:v>
                </c:pt>
                <c:pt idx="7">
                  <c:v>ago</c:v>
                </c:pt>
                <c:pt idx="8">
                  <c:v>set</c:v>
                </c:pt>
                <c:pt idx="9">
                  <c:v>ott</c:v>
                </c:pt>
                <c:pt idx="10">
                  <c:v>nov</c:v>
                </c:pt>
                <c:pt idx="11">
                  <c:v>dic</c:v>
                </c:pt>
                <c:pt idx="12">
                  <c:v>gen-16</c:v>
                </c:pt>
                <c:pt idx="13">
                  <c:v>feb</c:v>
                </c:pt>
                <c:pt idx="14">
                  <c:v>mar</c:v>
                </c:pt>
                <c:pt idx="15">
                  <c:v>apr</c:v>
                </c:pt>
                <c:pt idx="16">
                  <c:v>mag</c:v>
                </c:pt>
                <c:pt idx="17">
                  <c:v>giu</c:v>
                </c:pt>
                <c:pt idx="18">
                  <c:v>lug</c:v>
                </c:pt>
                <c:pt idx="19">
                  <c:v>ago</c:v>
                </c:pt>
                <c:pt idx="20">
                  <c:v>set</c:v>
                </c:pt>
                <c:pt idx="21">
                  <c:v>ott</c:v>
                </c:pt>
                <c:pt idx="22">
                  <c:v>nov</c:v>
                </c:pt>
                <c:pt idx="23">
                  <c:v>dic</c:v>
                </c:pt>
                <c:pt idx="24">
                  <c:v>gen-17</c:v>
                </c:pt>
                <c:pt idx="25">
                  <c:v>feb</c:v>
                </c:pt>
                <c:pt idx="26">
                  <c:v>mar</c:v>
                </c:pt>
                <c:pt idx="27">
                  <c:v>apr</c:v>
                </c:pt>
                <c:pt idx="28">
                  <c:v>mag</c:v>
                </c:pt>
                <c:pt idx="29">
                  <c:v>giu</c:v>
                </c:pt>
                <c:pt idx="30">
                  <c:v>lug</c:v>
                </c:pt>
                <c:pt idx="31">
                  <c:v>ago</c:v>
                </c:pt>
                <c:pt idx="32">
                  <c:v>set</c:v>
                </c:pt>
                <c:pt idx="33">
                  <c:v>ott</c:v>
                </c:pt>
                <c:pt idx="34">
                  <c:v>nov</c:v>
                </c:pt>
                <c:pt idx="35">
                  <c:v>dic</c:v>
                </c:pt>
                <c:pt idx="36">
                  <c:v>gen-18</c:v>
                </c:pt>
                <c:pt idx="37">
                  <c:v>feb</c:v>
                </c:pt>
                <c:pt idx="38">
                  <c:v>mar</c:v>
                </c:pt>
                <c:pt idx="39">
                  <c:v>apr</c:v>
                </c:pt>
                <c:pt idx="40">
                  <c:v>mag</c:v>
                </c:pt>
                <c:pt idx="41">
                  <c:v>giu</c:v>
                </c:pt>
                <c:pt idx="42">
                  <c:v>lug</c:v>
                </c:pt>
                <c:pt idx="43">
                  <c:v>ago</c:v>
                </c:pt>
                <c:pt idx="44">
                  <c:v>set</c:v>
                </c:pt>
                <c:pt idx="45">
                  <c:v>ott</c:v>
                </c:pt>
                <c:pt idx="46">
                  <c:v>nov</c:v>
                </c:pt>
                <c:pt idx="47">
                  <c:v>dic</c:v>
                </c:pt>
                <c:pt idx="48">
                  <c:v>gen-19</c:v>
                </c:pt>
                <c:pt idx="49">
                  <c:v>feb</c:v>
                </c:pt>
                <c:pt idx="50">
                  <c:v>mar</c:v>
                </c:pt>
                <c:pt idx="51">
                  <c:v>apr</c:v>
                </c:pt>
                <c:pt idx="52">
                  <c:v>mag</c:v>
                </c:pt>
                <c:pt idx="53">
                  <c:v>giu</c:v>
                </c:pt>
                <c:pt idx="54">
                  <c:v>lug</c:v>
                </c:pt>
                <c:pt idx="55">
                  <c:v>ago</c:v>
                </c:pt>
                <c:pt idx="56">
                  <c:v>set</c:v>
                </c:pt>
                <c:pt idx="57">
                  <c:v>ott</c:v>
                </c:pt>
                <c:pt idx="58">
                  <c:v>nov</c:v>
                </c:pt>
                <c:pt idx="59">
                  <c:v>dic</c:v>
                </c:pt>
                <c:pt idx="60">
                  <c:v>gen-20</c:v>
                </c:pt>
              </c:strCache>
            </c:strRef>
          </c:cat>
          <c:val>
            <c:numRef>
              <c:f>'prezzi internaz'!$E$87:$E$147</c:f>
              <c:numCache>
                <c:formatCode>0.00</c:formatCode>
                <c:ptCount val="61"/>
                <c:pt idx="0">
                  <c:v>2.8349999999999977</c:v>
                </c:pt>
                <c:pt idx="1">
                  <c:v>2.9649999999999999</c:v>
                </c:pt>
                <c:pt idx="2">
                  <c:v>2.9874999999999998</c:v>
                </c:pt>
                <c:pt idx="3">
                  <c:v>3.1000000000000005</c:v>
                </c:pt>
                <c:pt idx="4">
                  <c:v>3.3812499999999956</c:v>
                </c:pt>
                <c:pt idx="5" formatCode="General">
                  <c:v>3.4499999999999997</c:v>
                </c:pt>
                <c:pt idx="6">
                  <c:v>3.6149999999999998</c:v>
                </c:pt>
                <c:pt idx="7">
                  <c:v>3.98</c:v>
                </c:pt>
                <c:pt idx="8">
                  <c:v>3.9749999999999988</c:v>
                </c:pt>
                <c:pt idx="9">
                  <c:v>3.7250000000000001</c:v>
                </c:pt>
                <c:pt idx="10">
                  <c:v>3.42875</c:v>
                </c:pt>
                <c:pt idx="11">
                  <c:v>3.1149999999999998</c:v>
                </c:pt>
                <c:pt idx="12">
                  <c:v>3.2749999999999999</c:v>
                </c:pt>
                <c:pt idx="13">
                  <c:v>3.4749999999999988</c:v>
                </c:pt>
                <c:pt idx="14">
                  <c:v>3.2250000000000001</c:v>
                </c:pt>
                <c:pt idx="15">
                  <c:v>3.3</c:v>
                </c:pt>
                <c:pt idx="16">
                  <c:v>3.2625000000000002</c:v>
                </c:pt>
                <c:pt idx="17">
                  <c:v>3.1050000000000004</c:v>
                </c:pt>
                <c:pt idx="18">
                  <c:v>3.06</c:v>
                </c:pt>
                <c:pt idx="19">
                  <c:v>2.79</c:v>
                </c:pt>
                <c:pt idx="20">
                  <c:v>3.2640000000000002</c:v>
                </c:pt>
                <c:pt idx="21">
                  <c:v>3.2250000000000001</c:v>
                </c:pt>
                <c:pt idx="22">
                  <c:v>3.3375000000000004</c:v>
                </c:pt>
                <c:pt idx="23">
                  <c:v>3.6450000000000005</c:v>
                </c:pt>
                <c:pt idx="24">
                  <c:v>3.7875000000000045</c:v>
                </c:pt>
                <c:pt idx="25">
                  <c:v>4.0750000000000002</c:v>
                </c:pt>
                <c:pt idx="26">
                  <c:v>4.1349999999999945</c:v>
                </c:pt>
                <c:pt idx="27">
                  <c:v>4.2</c:v>
                </c:pt>
                <c:pt idx="28">
                  <c:v>4.2475000000000005</c:v>
                </c:pt>
                <c:pt idx="29">
                  <c:v>4.1910000000000007</c:v>
                </c:pt>
                <c:pt idx="30">
                  <c:v>4.0062500000000014</c:v>
                </c:pt>
                <c:pt idx="31">
                  <c:v>3.9189999999999987</c:v>
                </c:pt>
                <c:pt idx="32">
                  <c:v>3.9189999999999987</c:v>
                </c:pt>
                <c:pt idx="33">
                  <c:v>3.75</c:v>
                </c:pt>
                <c:pt idx="34">
                  <c:v>3.5450000000000004</c:v>
                </c:pt>
                <c:pt idx="35">
                  <c:v>3.4749999999999988</c:v>
                </c:pt>
                <c:pt idx="36">
                  <c:v>3.46875</c:v>
                </c:pt>
                <c:pt idx="37">
                  <c:v>3.4124999999999956</c:v>
                </c:pt>
                <c:pt idx="38">
                  <c:v>3.21</c:v>
                </c:pt>
                <c:pt idx="39">
                  <c:v>3.125</c:v>
                </c:pt>
                <c:pt idx="40">
                  <c:v>3</c:v>
                </c:pt>
                <c:pt idx="41">
                  <c:v>2.7874999999999996</c:v>
                </c:pt>
                <c:pt idx="42">
                  <c:v>2.8374999999999977</c:v>
                </c:pt>
                <c:pt idx="43" formatCode="General">
                  <c:v>2.77</c:v>
                </c:pt>
                <c:pt idx="44">
                  <c:v>2.75</c:v>
                </c:pt>
                <c:pt idx="45">
                  <c:v>2.6124999999999967</c:v>
                </c:pt>
                <c:pt idx="46">
                  <c:v>2.7250000000000001</c:v>
                </c:pt>
                <c:pt idx="47">
                  <c:v>2.7375000000000012</c:v>
                </c:pt>
                <c:pt idx="48">
                  <c:v>2.7250000000000001</c:v>
                </c:pt>
                <c:pt idx="49">
                  <c:v>2.7125000000000004</c:v>
                </c:pt>
                <c:pt idx="50">
                  <c:v>2.6124999999999967</c:v>
                </c:pt>
                <c:pt idx="51">
                  <c:v>2.5749999999999997</c:v>
                </c:pt>
                <c:pt idx="52">
                  <c:v>2.4749999999999988</c:v>
                </c:pt>
                <c:pt idx="53">
                  <c:v>2.3587499999999957</c:v>
                </c:pt>
                <c:pt idx="54">
                  <c:v>2.3749999999999987</c:v>
                </c:pt>
                <c:pt idx="55">
                  <c:v>2.3749999999999987</c:v>
                </c:pt>
                <c:pt idx="56">
                  <c:v>2.3624999999999967</c:v>
                </c:pt>
                <c:pt idx="57">
                  <c:v>2.3009999999999997</c:v>
                </c:pt>
                <c:pt idx="58">
                  <c:v>2.2400000000000002</c:v>
                </c:pt>
                <c:pt idx="59">
                  <c:v>2.1</c:v>
                </c:pt>
                <c:pt idx="60">
                  <c:v>1.9416666666666667</c:v>
                </c:pt>
              </c:numCache>
            </c:numRef>
          </c:val>
          <c:smooth val="0"/>
          <c:extLst>
            <c:ext xmlns:c16="http://schemas.microsoft.com/office/drawing/2014/chart" uri="{C3380CC4-5D6E-409C-BE32-E72D297353CC}">
              <c16:uniqueId val="{00000003-FD42-43D0-9B57-FBF50CFBFFDC}"/>
            </c:ext>
          </c:extLst>
        </c:ser>
        <c:dLbls>
          <c:showLegendKey val="0"/>
          <c:showVal val="0"/>
          <c:showCatName val="0"/>
          <c:showSerName val="0"/>
          <c:showPercent val="0"/>
          <c:showBubbleSize val="0"/>
        </c:dLbls>
        <c:smooth val="0"/>
        <c:axId val="67914752"/>
        <c:axId val="67937024"/>
      </c:lineChart>
      <c:catAx>
        <c:axId val="6791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67937024"/>
        <c:crosses val="autoZero"/>
        <c:auto val="1"/>
        <c:lblAlgn val="ctr"/>
        <c:lblOffset val="100"/>
        <c:tickMarkSkip val="4"/>
        <c:noMultiLvlLbl val="0"/>
      </c:catAx>
      <c:valAx>
        <c:axId val="6793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it-IT" dirty="0"/>
                  <a:t>Euro/chilo</a:t>
                </a:r>
              </a:p>
            </c:rich>
          </c:tx>
          <c:overlay val="0"/>
          <c:spPr>
            <a:noFill/>
            <a:ln>
              <a:noFill/>
            </a:ln>
            <a:effectLst/>
          </c:sp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crossAx val="67914752"/>
        <c:crosses val="autoZero"/>
        <c:crossBetween val="between"/>
      </c:valAx>
      <c:spPr>
        <a:noFill/>
        <a:ln>
          <a:noFill/>
        </a:ln>
        <a:effectLst/>
      </c:spPr>
    </c:plotArea>
    <c:legend>
      <c:legendPos val="b"/>
      <c:layout>
        <c:manualLayout>
          <c:xMode val="edge"/>
          <c:yMode val="edge"/>
          <c:x val="0.27546616589134854"/>
          <c:y val="0.89383167124469565"/>
          <c:w val="0.44906766821730432"/>
          <c:h val="0.106168328755304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C50B4-9998-4347-949D-E753675D03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EB579BA-697C-4E04-85DF-C2FF1F881D70}">
      <dgm:prSet phldrT="[Testo]"/>
      <dgm:spPr>
        <a:solidFill>
          <a:schemeClr val="accent5">
            <a:lumMod val="40000"/>
            <a:lumOff val="60000"/>
          </a:schemeClr>
        </a:solidFill>
      </dgm:spPr>
      <dgm:t>
        <a:bodyPr/>
        <a:lstStyle/>
        <a:p>
          <a:pPr algn="ctr"/>
          <a:r>
            <a:rPr lang="it-IT" dirty="0"/>
            <a:t>Le caratteristiche della filiera</a:t>
          </a:r>
        </a:p>
      </dgm:t>
    </dgm:pt>
    <dgm:pt modelId="{CB8A98BC-0F36-4765-B816-89449D05506D}" type="parTrans" cxnId="{405D1DF8-0D11-4A83-AB3B-9DE861BDC24F}">
      <dgm:prSet/>
      <dgm:spPr/>
      <dgm:t>
        <a:bodyPr/>
        <a:lstStyle/>
        <a:p>
          <a:endParaRPr lang="it-IT"/>
        </a:p>
      </dgm:t>
    </dgm:pt>
    <dgm:pt modelId="{1AA12B9B-C197-404A-A8A8-28C7F957273A}" type="sibTrans" cxnId="{405D1DF8-0D11-4A83-AB3B-9DE861BDC24F}">
      <dgm:prSet/>
      <dgm:spPr/>
      <dgm:t>
        <a:bodyPr/>
        <a:lstStyle/>
        <a:p>
          <a:endParaRPr lang="it-IT"/>
        </a:p>
      </dgm:t>
    </dgm:pt>
    <dgm:pt modelId="{EC6EAC05-9CEE-4109-BFF7-45F88571B709}" type="pres">
      <dgm:prSet presAssocID="{53BC50B4-9998-4347-949D-E753675D03B0}" presName="Name0" presStyleCnt="0">
        <dgm:presLayoutVars>
          <dgm:chMax val="7"/>
          <dgm:chPref val="7"/>
          <dgm:dir/>
        </dgm:presLayoutVars>
      </dgm:prSet>
      <dgm:spPr/>
      <dgm:t>
        <a:bodyPr/>
        <a:lstStyle/>
        <a:p>
          <a:endParaRPr lang="it-IT"/>
        </a:p>
      </dgm:t>
    </dgm:pt>
    <dgm:pt modelId="{6235721E-9B87-4DC6-9139-04BC0EC436F9}" type="pres">
      <dgm:prSet presAssocID="{53BC50B4-9998-4347-949D-E753675D03B0}" presName="Name1" presStyleCnt="0"/>
      <dgm:spPr/>
    </dgm:pt>
    <dgm:pt modelId="{776341B1-282A-4573-8790-ACDDBCFBB25C}" type="pres">
      <dgm:prSet presAssocID="{53BC50B4-9998-4347-949D-E753675D03B0}" presName="cycle" presStyleCnt="0"/>
      <dgm:spPr/>
    </dgm:pt>
    <dgm:pt modelId="{BD32E2CD-470F-4657-9C50-9F6E33D25283}" type="pres">
      <dgm:prSet presAssocID="{53BC50B4-9998-4347-949D-E753675D03B0}" presName="srcNode" presStyleLbl="node1" presStyleIdx="0" presStyleCnt="1"/>
      <dgm:spPr/>
    </dgm:pt>
    <dgm:pt modelId="{D8889E4F-60DE-4AC0-B73C-19D8A743D2AF}" type="pres">
      <dgm:prSet presAssocID="{53BC50B4-9998-4347-949D-E753675D03B0}" presName="conn" presStyleLbl="parChTrans1D2" presStyleIdx="0" presStyleCnt="1"/>
      <dgm:spPr/>
      <dgm:t>
        <a:bodyPr/>
        <a:lstStyle/>
        <a:p>
          <a:endParaRPr lang="it-IT"/>
        </a:p>
      </dgm:t>
    </dgm:pt>
    <dgm:pt modelId="{D11E8792-79CA-4973-9AB8-70771B867566}" type="pres">
      <dgm:prSet presAssocID="{53BC50B4-9998-4347-949D-E753675D03B0}" presName="extraNode" presStyleLbl="node1" presStyleIdx="0" presStyleCnt="1"/>
      <dgm:spPr/>
    </dgm:pt>
    <dgm:pt modelId="{41A255E6-27FE-4B6F-8016-F60684022AC1}" type="pres">
      <dgm:prSet presAssocID="{53BC50B4-9998-4347-949D-E753675D03B0}" presName="dstNode" presStyleLbl="node1" presStyleIdx="0" presStyleCnt="1"/>
      <dgm:spPr/>
    </dgm:pt>
    <dgm:pt modelId="{DA5E7DD1-E70A-4108-8E99-BCA128B84FFE}" type="pres">
      <dgm:prSet presAssocID="{5EB579BA-697C-4E04-85DF-C2FF1F881D70}" presName="text_1" presStyleLbl="node1" presStyleIdx="0" presStyleCnt="1">
        <dgm:presLayoutVars>
          <dgm:bulletEnabled val="1"/>
        </dgm:presLayoutVars>
      </dgm:prSet>
      <dgm:spPr/>
      <dgm:t>
        <a:bodyPr/>
        <a:lstStyle/>
        <a:p>
          <a:endParaRPr lang="it-IT"/>
        </a:p>
      </dgm:t>
    </dgm:pt>
    <dgm:pt modelId="{2C7AD5A9-F55C-4C05-9001-52439CB5BDE5}" type="pres">
      <dgm:prSet presAssocID="{5EB579BA-697C-4E04-85DF-C2FF1F881D70}" presName="accent_1" presStyleCnt="0"/>
      <dgm:spPr/>
    </dgm:pt>
    <dgm:pt modelId="{8A912A89-15C1-49AE-88D6-1C7DF46B979B}" type="pres">
      <dgm:prSet presAssocID="{5EB579BA-697C-4E04-85DF-C2FF1F881D70}" presName="accentRepeatNode" presStyleLbl="solidFgAcc1" presStyleIdx="0" presStyleCnt="1" custLinFactNeighborX="-1007"/>
      <dgm:spPr/>
    </dgm:pt>
  </dgm:ptLst>
  <dgm:cxnLst>
    <dgm:cxn modelId="{498FE9A1-0917-40A5-9265-E8D51A015634}" type="presOf" srcId="{53BC50B4-9998-4347-949D-E753675D03B0}" destId="{EC6EAC05-9CEE-4109-BFF7-45F88571B709}" srcOrd="0" destOrd="0" presId="urn:microsoft.com/office/officeart/2008/layout/VerticalCurvedList"/>
    <dgm:cxn modelId="{334C7CDF-C617-4186-8F9A-91BE6538942E}" type="presOf" srcId="{5EB579BA-697C-4E04-85DF-C2FF1F881D70}" destId="{DA5E7DD1-E70A-4108-8E99-BCA128B84FFE}" srcOrd="0" destOrd="0" presId="urn:microsoft.com/office/officeart/2008/layout/VerticalCurvedList"/>
    <dgm:cxn modelId="{C9E8F178-11E8-4111-9EC7-18188A8DA499}" type="presOf" srcId="{1AA12B9B-C197-404A-A8A8-28C7F957273A}" destId="{D8889E4F-60DE-4AC0-B73C-19D8A743D2AF}" srcOrd="0" destOrd="0" presId="urn:microsoft.com/office/officeart/2008/layout/VerticalCurvedList"/>
    <dgm:cxn modelId="{405D1DF8-0D11-4A83-AB3B-9DE861BDC24F}" srcId="{53BC50B4-9998-4347-949D-E753675D03B0}" destId="{5EB579BA-697C-4E04-85DF-C2FF1F881D70}" srcOrd="0" destOrd="0" parTransId="{CB8A98BC-0F36-4765-B816-89449D05506D}" sibTransId="{1AA12B9B-C197-404A-A8A8-28C7F957273A}"/>
    <dgm:cxn modelId="{B2BEC2E2-86D8-43D4-80DD-51AA7E498E54}" type="presParOf" srcId="{EC6EAC05-9CEE-4109-BFF7-45F88571B709}" destId="{6235721E-9B87-4DC6-9139-04BC0EC436F9}" srcOrd="0" destOrd="0" presId="urn:microsoft.com/office/officeart/2008/layout/VerticalCurvedList"/>
    <dgm:cxn modelId="{6DA5B469-AFB0-4FD2-A0DC-003FB29DF0E6}" type="presParOf" srcId="{6235721E-9B87-4DC6-9139-04BC0EC436F9}" destId="{776341B1-282A-4573-8790-ACDDBCFBB25C}" srcOrd="0" destOrd="0" presId="urn:microsoft.com/office/officeart/2008/layout/VerticalCurvedList"/>
    <dgm:cxn modelId="{970C8A77-60DD-42C2-B836-5BC887BF1A6D}" type="presParOf" srcId="{776341B1-282A-4573-8790-ACDDBCFBB25C}" destId="{BD32E2CD-470F-4657-9C50-9F6E33D25283}" srcOrd="0" destOrd="0" presId="urn:microsoft.com/office/officeart/2008/layout/VerticalCurvedList"/>
    <dgm:cxn modelId="{E07EE624-1A5A-4644-A22F-4486517C10CA}" type="presParOf" srcId="{776341B1-282A-4573-8790-ACDDBCFBB25C}" destId="{D8889E4F-60DE-4AC0-B73C-19D8A743D2AF}" srcOrd="1" destOrd="0" presId="urn:microsoft.com/office/officeart/2008/layout/VerticalCurvedList"/>
    <dgm:cxn modelId="{EF553ACA-C98B-47A8-A9A9-F9B6BA98E27F}" type="presParOf" srcId="{776341B1-282A-4573-8790-ACDDBCFBB25C}" destId="{D11E8792-79CA-4973-9AB8-70771B867566}" srcOrd="2" destOrd="0" presId="urn:microsoft.com/office/officeart/2008/layout/VerticalCurvedList"/>
    <dgm:cxn modelId="{7594ACB2-79A6-4227-9FBF-E1D150F979C6}" type="presParOf" srcId="{776341B1-282A-4573-8790-ACDDBCFBB25C}" destId="{41A255E6-27FE-4B6F-8016-F60684022AC1}" srcOrd="3" destOrd="0" presId="urn:microsoft.com/office/officeart/2008/layout/VerticalCurvedList"/>
    <dgm:cxn modelId="{C02B1E8F-77AB-4D7C-888A-69610AB1BD5D}" type="presParOf" srcId="{6235721E-9B87-4DC6-9139-04BC0EC436F9}" destId="{DA5E7DD1-E70A-4108-8E99-BCA128B84FFE}" srcOrd="1" destOrd="0" presId="urn:microsoft.com/office/officeart/2008/layout/VerticalCurvedList"/>
    <dgm:cxn modelId="{A97A3DD6-E049-4DB8-9E43-771938981A1A}" type="presParOf" srcId="{6235721E-9B87-4DC6-9139-04BC0EC436F9}" destId="{2C7AD5A9-F55C-4C05-9001-52439CB5BDE5}" srcOrd="2" destOrd="0" presId="urn:microsoft.com/office/officeart/2008/layout/VerticalCurvedList"/>
    <dgm:cxn modelId="{C0E2153C-8C91-4EC5-9534-72A12A34CBCD}" type="presParOf" srcId="{2C7AD5A9-F55C-4C05-9001-52439CB5BDE5}" destId="{8A912A89-15C1-49AE-88D6-1C7DF46B97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C50B4-9998-4347-949D-E753675D03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EB579BA-697C-4E04-85DF-C2FF1F881D70}">
      <dgm:prSet phldrT="[Testo]"/>
      <dgm:spPr>
        <a:solidFill>
          <a:schemeClr val="accent5">
            <a:lumMod val="40000"/>
            <a:lumOff val="60000"/>
          </a:schemeClr>
        </a:solidFill>
      </dgm:spPr>
      <dgm:t>
        <a:bodyPr/>
        <a:lstStyle/>
        <a:p>
          <a:pPr algn="ctr"/>
          <a:r>
            <a:rPr lang="it-IT" dirty="0"/>
            <a:t>La struttura del settore</a:t>
          </a:r>
        </a:p>
      </dgm:t>
    </dgm:pt>
    <dgm:pt modelId="{CB8A98BC-0F36-4765-B816-89449D05506D}" type="parTrans" cxnId="{405D1DF8-0D11-4A83-AB3B-9DE861BDC24F}">
      <dgm:prSet/>
      <dgm:spPr/>
      <dgm:t>
        <a:bodyPr/>
        <a:lstStyle/>
        <a:p>
          <a:endParaRPr lang="it-IT"/>
        </a:p>
      </dgm:t>
    </dgm:pt>
    <dgm:pt modelId="{1AA12B9B-C197-404A-A8A8-28C7F957273A}" type="sibTrans" cxnId="{405D1DF8-0D11-4A83-AB3B-9DE861BDC24F}">
      <dgm:prSet/>
      <dgm:spPr/>
      <dgm:t>
        <a:bodyPr/>
        <a:lstStyle/>
        <a:p>
          <a:endParaRPr lang="it-IT"/>
        </a:p>
      </dgm:t>
    </dgm:pt>
    <dgm:pt modelId="{EC6EAC05-9CEE-4109-BFF7-45F88571B709}" type="pres">
      <dgm:prSet presAssocID="{53BC50B4-9998-4347-949D-E753675D03B0}" presName="Name0" presStyleCnt="0">
        <dgm:presLayoutVars>
          <dgm:chMax val="7"/>
          <dgm:chPref val="7"/>
          <dgm:dir/>
        </dgm:presLayoutVars>
      </dgm:prSet>
      <dgm:spPr/>
      <dgm:t>
        <a:bodyPr/>
        <a:lstStyle/>
        <a:p>
          <a:endParaRPr lang="it-IT"/>
        </a:p>
      </dgm:t>
    </dgm:pt>
    <dgm:pt modelId="{6235721E-9B87-4DC6-9139-04BC0EC436F9}" type="pres">
      <dgm:prSet presAssocID="{53BC50B4-9998-4347-949D-E753675D03B0}" presName="Name1" presStyleCnt="0"/>
      <dgm:spPr/>
    </dgm:pt>
    <dgm:pt modelId="{776341B1-282A-4573-8790-ACDDBCFBB25C}" type="pres">
      <dgm:prSet presAssocID="{53BC50B4-9998-4347-949D-E753675D03B0}" presName="cycle" presStyleCnt="0"/>
      <dgm:spPr/>
    </dgm:pt>
    <dgm:pt modelId="{BD32E2CD-470F-4657-9C50-9F6E33D25283}" type="pres">
      <dgm:prSet presAssocID="{53BC50B4-9998-4347-949D-E753675D03B0}" presName="srcNode" presStyleLbl="node1" presStyleIdx="0" presStyleCnt="1"/>
      <dgm:spPr/>
    </dgm:pt>
    <dgm:pt modelId="{D8889E4F-60DE-4AC0-B73C-19D8A743D2AF}" type="pres">
      <dgm:prSet presAssocID="{53BC50B4-9998-4347-949D-E753675D03B0}" presName="conn" presStyleLbl="parChTrans1D2" presStyleIdx="0" presStyleCnt="1"/>
      <dgm:spPr/>
      <dgm:t>
        <a:bodyPr/>
        <a:lstStyle/>
        <a:p>
          <a:endParaRPr lang="it-IT"/>
        </a:p>
      </dgm:t>
    </dgm:pt>
    <dgm:pt modelId="{D11E8792-79CA-4973-9AB8-70771B867566}" type="pres">
      <dgm:prSet presAssocID="{53BC50B4-9998-4347-949D-E753675D03B0}" presName="extraNode" presStyleLbl="node1" presStyleIdx="0" presStyleCnt="1"/>
      <dgm:spPr/>
    </dgm:pt>
    <dgm:pt modelId="{41A255E6-27FE-4B6F-8016-F60684022AC1}" type="pres">
      <dgm:prSet presAssocID="{53BC50B4-9998-4347-949D-E753675D03B0}" presName="dstNode" presStyleLbl="node1" presStyleIdx="0" presStyleCnt="1"/>
      <dgm:spPr/>
    </dgm:pt>
    <dgm:pt modelId="{DA5E7DD1-E70A-4108-8E99-BCA128B84FFE}" type="pres">
      <dgm:prSet presAssocID="{5EB579BA-697C-4E04-85DF-C2FF1F881D70}" presName="text_1" presStyleLbl="node1" presStyleIdx="0" presStyleCnt="1">
        <dgm:presLayoutVars>
          <dgm:bulletEnabled val="1"/>
        </dgm:presLayoutVars>
      </dgm:prSet>
      <dgm:spPr/>
      <dgm:t>
        <a:bodyPr/>
        <a:lstStyle/>
        <a:p>
          <a:endParaRPr lang="it-IT"/>
        </a:p>
      </dgm:t>
    </dgm:pt>
    <dgm:pt modelId="{2C7AD5A9-F55C-4C05-9001-52439CB5BDE5}" type="pres">
      <dgm:prSet presAssocID="{5EB579BA-697C-4E04-85DF-C2FF1F881D70}" presName="accent_1" presStyleCnt="0"/>
      <dgm:spPr/>
    </dgm:pt>
    <dgm:pt modelId="{8A912A89-15C1-49AE-88D6-1C7DF46B979B}" type="pres">
      <dgm:prSet presAssocID="{5EB579BA-697C-4E04-85DF-C2FF1F881D70}" presName="accentRepeatNode" presStyleLbl="solidFgAcc1" presStyleIdx="0" presStyleCnt="1" custLinFactNeighborX="-1007"/>
      <dgm:spPr/>
    </dgm:pt>
  </dgm:ptLst>
  <dgm:cxnLst>
    <dgm:cxn modelId="{2278E46B-B863-40E9-A9BC-BD64E3AC7F90}" type="presOf" srcId="{5EB579BA-697C-4E04-85DF-C2FF1F881D70}" destId="{DA5E7DD1-E70A-4108-8E99-BCA128B84FFE}" srcOrd="0" destOrd="0" presId="urn:microsoft.com/office/officeart/2008/layout/VerticalCurvedList"/>
    <dgm:cxn modelId="{9DEA5E93-DEC2-4676-891C-8D22E5401F94}" type="presOf" srcId="{1AA12B9B-C197-404A-A8A8-28C7F957273A}" destId="{D8889E4F-60DE-4AC0-B73C-19D8A743D2AF}" srcOrd="0" destOrd="0" presId="urn:microsoft.com/office/officeart/2008/layout/VerticalCurvedList"/>
    <dgm:cxn modelId="{405D1DF8-0D11-4A83-AB3B-9DE861BDC24F}" srcId="{53BC50B4-9998-4347-949D-E753675D03B0}" destId="{5EB579BA-697C-4E04-85DF-C2FF1F881D70}" srcOrd="0" destOrd="0" parTransId="{CB8A98BC-0F36-4765-B816-89449D05506D}" sibTransId="{1AA12B9B-C197-404A-A8A8-28C7F957273A}"/>
    <dgm:cxn modelId="{773034D9-82CB-4902-9882-87779053C900}" type="presOf" srcId="{53BC50B4-9998-4347-949D-E753675D03B0}" destId="{EC6EAC05-9CEE-4109-BFF7-45F88571B709}" srcOrd="0" destOrd="0" presId="urn:microsoft.com/office/officeart/2008/layout/VerticalCurvedList"/>
    <dgm:cxn modelId="{FC0BF15C-C7AB-446A-89F5-162D6B36E1EA}" type="presParOf" srcId="{EC6EAC05-9CEE-4109-BFF7-45F88571B709}" destId="{6235721E-9B87-4DC6-9139-04BC0EC436F9}" srcOrd="0" destOrd="0" presId="urn:microsoft.com/office/officeart/2008/layout/VerticalCurvedList"/>
    <dgm:cxn modelId="{8ABE3498-D4DC-4642-B137-0E80BE4E6052}" type="presParOf" srcId="{6235721E-9B87-4DC6-9139-04BC0EC436F9}" destId="{776341B1-282A-4573-8790-ACDDBCFBB25C}" srcOrd="0" destOrd="0" presId="urn:microsoft.com/office/officeart/2008/layout/VerticalCurvedList"/>
    <dgm:cxn modelId="{179F4548-AA00-4C18-9C40-CE62EC5B6E9A}" type="presParOf" srcId="{776341B1-282A-4573-8790-ACDDBCFBB25C}" destId="{BD32E2CD-470F-4657-9C50-9F6E33D25283}" srcOrd="0" destOrd="0" presId="urn:microsoft.com/office/officeart/2008/layout/VerticalCurvedList"/>
    <dgm:cxn modelId="{2079E4A2-25D3-452F-95A0-9A14776AA85C}" type="presParOf" srcId="{776341B1-282A-4573-8790-ACDDBCFBB25C}" destId="{D8889E4F-60DE-4AC0-B73C-19D8A743D2AF}" srcOrd="1" destOrd="0" presId="urn:microsoft.com/office/officeart/2008/layout/VerticalCurvedList"/>
    <dgm:cxn modelId="{ADF6B62C-F657-4D42-A9EE-679E6CE4836D}" type="presParOf" srcId="{776341B1-282A-4573-8790-ACDDBCFBB25C}" destId="{D11E8792-79CA-4973-9AB8-70771B867566}" srcOrd="2" destOrd="0" presId="urn:microsoft.com/office/officeart/2008/layout/VerticalCurvedList"/>
    <dgm:cxn modelId="{B8939BE6-C8D8-4794-890A-42C9723FD494}" type="presParOf" srcId="{776341B1-282A-4573-8790-ACDDBCFBB25C}" destId="{41A255E6-27FE-4B6F-8016-F60684022AC1}" srcOrd="3" destOrd="0" presId="urn:microsoft.com/office/officeart/2008/layout/VerticalCurvedList"/>
    <dgm:cxn modelId="{DEC53325-8543-487E-B4A4-6A9A42B54135}" type="presParOf" srcId="{6235721E-9B87-4DC6-9139-04BC0EC436F9}" destId="{DA5E7DD1-E70A-4108-8E99-BCA128B84FFE}" srcOrd="1" destOrd="0" presId="urn:microsoft.com/office/officeart/2008/layout/VerticalCurvedList"/>
    <dgm:cxn modelId="{5EE5DADE-A3AA-49FC-8DAA-A61F52CD2CDB}" type="presParOf" srcId="{6235721E-9B87-4DC6-9139-04BC0EC436F9}" destId="{2C7AD5A9-F55C-4C05-9001-52439CB5BDE5}" srcOrd="2" destOrd="0" presId="urn:microsoft.com/office/officeart/2008/layout/VerticalCurvedList"/>
    <dgm:cxn modelId="{9C983F9B-C45C-4BE1-8D03-21D75D3056C5}" type="presParOf" srcId="{2C7AD5A9-F55C-4C05-9001-52439CB5BDE5}" destId="{8A912A89-15C1-49AE-88D6-1C7DF46B97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C50B4-9998-4347-949D-E753675D03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EB579BA-697C-4E04-85DF-C2FF1F881D70}">
      <dgm:prSet phldrT="[Testo]"/>
      <dgm:spPr>
        <a:solidFill>
          <a:schemeClr val="accent5">
            <a:lumMod val="40000"/>
            <a:lumOff val="60000"/>
          </a:schemeClr>
        </a:solidFill>
      </dgm:spPr>
      <dgm:t>
        <a:bodyPr/>
        <a:lstStyle/>
        <a:p>
          <a:pPr algn="ctr"/>
          <a:r>
            <a:rPr lang="it-IT" dirty="0"/>
            <a:t>Il contesto internazionale</a:t>
          </a:r>
        </a:p>
      </dgm:t>
    </dgm:pt>
    <dgm:pt modelId="{CB8A98BC-0F36-4765-B816-89449D05506D}" type="parTrans" cxnId="{405D1DF8-0D11-4A83-AB3B-9DE861BDC24F}">
      <dgm:prSet/>
      <dgm:spPr/>
      <dgm:t>
        <a:bodyPr/>
        <a:lstStyle/>
        <a:p>
          <a:endParaRPr lang="it-IT"/>
        </a:p>
      </dgm:t>
    </dgm:pt>
    <dgm:pt modelId="{1AA12B9B-C197-404A-A8A8-28C7F957273A}" type="sibTrans" cxnId="{405D1DF8-0D11-4A83-AB3B-9DE861BDC24F}">
      <dgm:prSet/>
      <dgm:spPr/>
      <dgm:t>
        <a:bodyPr/>
        <a:lstStyle/>
        <a:p>
          <a:endParaRPr lang="it-IT"/>
        </a:p>
      </dgm:t>
    </dgm:pt>
    <dgm:pt modelId="{EC6EAC05-9CEE-4109-BFF7-45F88571B709}" type="pres">
      <dgm:prSet presAssocID="{53BC50B4-9998-4347-949D-E753675D03B0}" presName="Name0" presStyleCnt="0">
        <dgm:presLayoutVars>
          <dgm:chMax val="7"/>
          <dgm:chPref val="7"/>
          <dgm:dir/>
        </dgm:presLayoutVars>
      </dgm:prSet>
      <dgm:spPr/>
      <dgm:t>
        <a:bodyPr/>
        <a:lstStyle/>
        <a:p>
          <a:endParaRPr lang="it-IT"/>
        </a:p>
      </dgm:t>
    </dgm:pt>
    <dgm:pt modelId="{6235721E-9B87-4DC6-9139-04BC0EC436F9}" type="pres">
      <dgm:prSet presAssocID="{53BC50B4-9998-4347-949D-E753675D03B0}" presName="Name1" presStyleCnt="0"/>
      <dgm:spPr/>
    </dgm:pt>
    <dgm:pt modelId="{776341B1-282A-4573-8790-ACDDBCFBB25C}" type="pres">
      <dgm:prSet presAssocID="{53BC50B4-9998-4347-949D-E753675D03B0}" presName="cycle" presStyleCnt="0"/>
      <dgm:spPr/>
    </dgm:pt>
    <dgm:pt modelId="{BD32E2CD-470F-4657-9C50-9F6E33D25283}" type="pres">
      <dgm:prSet presAssocID="{53BC50B4-9998-4347-949D-E753675D03B0}" presName="srcNode" presStyleLbl="node1" presStyleIdx="0" presStyleCnt="1"/>
      <dgm:spPr/>
    </dgm:pt>
    <dgm:pt modelId="{D8889E4F-60DE-4AC0-B73C-19D8A743D2AF}" type="pres">
      <dgm:prSet presAssocID="{53BC50B4-9998-4347-949D-E753675D03B0}" presName="conn" presStyleLbl="parChTrans1D2" presStyleIdx="0" presStyleCnt="1"/>
      <dgm:spPr/>
      <dgm:t>
        <a:bodyPr/>
        <a:lstStyle/>
        <a:p>
          <a:endParaRPr lang="it-IT"/>
        </a:p>
      </dgm:t>
    </dgm:pt>
    <dgm:pt modelId="{D11E8792-79CA-4973-9AB8-70771B867566}" type="pres">
      <dgm:prSet presAssocID="{53BC50B4-9998-4347-949D-E753675D03B0}" presName="extraNode" presStyleLbl="node1" presStyleIdx="0" presStyleCnt="1"/>
      <dgm:spPr/>
    </dgm:pt>
    <dgm:pt modelId="{41A255E6-27FE-4B6F-8016-F60684022AC1}" type="pres">
      <dgm:prSet presAssocID="{53BC50B4-9998-4347-949D-E753675D03B0}" presName="dstNode" presStyleLbl="node1" presStyleIdx="0" presStyleCnt="1"/>
      <dgm:spPr/>
    </dgm:pt>
    <dgm:pt modelId="{DA5E7DD1-E70A-4108-8E99-BCA128B84FFE}" type="pres">
      <dgm:prSet presAssocID="{5EB579BA-697C-4E04-85DF-C2FF1F881D70}" presName="text_1" presStyleLbl="node1" presStyleIdx="0" presStyleCnt="1">
        <dgm:presLayoutVars>
          <dgm:bulletEnabled val="1"/>
        </dgm:presLayoutVars>
      </dgm:prSet>
      <dgm:spPr/>
      <dgm:t>
        <a:bodyPr/>
        <a:lstStyle/>
        <a:p>
          <a:endParaRPr lang="it-IT"/>
        </a:p>
      </dgm:t>
    </dgm:pt>
    <dgm:pt modelId="{2C7AD5A9-F55C-4C05-9001-52439CB5BDE5}" type="pres">
      <dgm:prSet presAssocID="{5EB579BA-697C-4E04-85DF-C2FF1F881D70}" presName="accent_1" presStyleCnt="0"/>
      <dgm:spPr/>
    </dgm:pt>
    <dgm:pt modelId="{8A912A89-15C1-49AE-88D6-1C7DF46B979B}" type="pres">
      <dgm:prSet presAssocID="{5EB579BA-697C-4E04-85DF-C2FF1F881D70}" presName="accentRepeatNode" presStyleLbl="solidFgAcc1" presStyleIdx="0" presStyleCnt="1" custLinFactNeighborX="-1007"/>
      <dgm:spPr/>
    </dgm:pt>
  </dgm:ptLst>
  <dgm:cxnLst>
    <dgm:cxn modelId="{CE9A643A-F5CD-45F8-BE46-B08AD23A5C39}" type="presOf" srcId="{53BC50B4-9998-4347-949D-E753675D03B0}" destId="{EC6EAC05-9CEE-4109-BFF7-45F88571B709}" srcOrd="0" destOrd="0" presId="urn:microsoft.com/office/officeart/2008/layout/VerticalCurvedList"/>
    <dgm:cxn modelId="{5A81DC9B-33B9-48BF-99EF-F68742B8F92B}" type="presOf" srcId="{1AA12B9B-C197-404A-A8A8-28C7F957273A}" destId="{D8889E4F-60DE-4AC0-B73C-19D8A743D2AF}" srcOrd="0" destOrd="0" presId="urn:microsoft.com/office/officeart/2008/layout/VerticalCurvedList"/>
    <dgm:cxn modelId="{C4D30203-E0A3-4B8B-9BC6-17B0AD904A96}" type="presOf" srcId="{5EB579BA-697C-4E04-85DF-C2FF1F881D70}" destId="{DA5E7DD1-E70A-4108-8E99-BCA128B84FFE}" srcOrd="0" destOrd="0" presId="urn:microsoft.com/office/officeart/2008/layout/VerticalCurvedList"/>
    <dgm:cxn modelId="{405D1DF8-0D11-4A83-AB3B-9DE861BDC24F}" srcId="{53BC50B4-9998-4347-949D-E753675D03B0}" destId="{5EB579BA-697C-4E04-85DF-C2FF1F881D70}" srcOrd="0" destOrd="0" parTransId="{CB8A98BC-0F36-4765-B816-89449D05506D}" sibTransId="{1AA12B9B-C197-404A-A8A8-28C7F957273A}"/>
    <dgm:cxn modelId="{10E586B9-6E51-453E-8F09-5B8BC1D6D2C3}" type="presParOf" srcId="{EC6EAC05-9CEE-4109-BFF7-45F88571B709}" destId="{6235721E-9B87-4DC6-9139-04BC0EC436F9}" srcOrd="0" destOrd="0" presId="urn:microsoft.com/office/officeart/2008/layout/VerticalCurvedList"/>
    <dgm:cxn modelId="{C85EAA9D-7255-43B1-A4CF-AE9A57EE6235}" type="presParOf" srcId="{6235721E-9B87-4DC6-9139-04BC0EC436F9}" destId="{776341B1-282A-4573-8790-ACDDBCFBB25C}" srcOrd="0" destOrd="0" presId="urn:microsoft.com/office/officeart/2008/layout/VerticalCurvedList"/>
    <dgm:cxn modelId="{02BAA033-331B-49FA-A5E5-BB79AD62F907}" type="presParOf" srcId="{776341B1-282A-4573-8790-ACDDBCFBB25C}" destId="{BD32E2CD-470F-4657-9C50-9F6E33D25283}" srcOrd="0" destOrd="0" presId="urn:microsoft.com/office/officeart/2008/layout/VerticalCurvedList"/>
    <dgm:cxn modelId="{F93A15D9-742D-440A-B22F-D41D66C0EB0D}" type="presParOf" srcId="{776341B1-282A-4573-8790-ACDDBCFBB25C}" destId="{D8889E4F-60DE-4AC0-B73C-19D8A743D2AF}" srcOrd="1" destOrd="0" presId="urn:microsoft.com/office/officeart/2008/layout/VerticalCurvedList"/>
    <dgm:cxn modelId="{B4CDC63C-9BA3-4D3B-BA0F-1056D27A8A10}" type="presParOf" srcId="{776341B1-282A-4573-8790-ACDDBCFBB25C}" destId="{D11E8792-79CA-4973-9AB8-70771B867566}" srcOrd="2" destOrd="0" presId="urn:microsoft.com/office/officeart/2008/layout/VerticalCurvedList"/>
    <dgm:cxn modelId="{2214DD4B-66B7-4B04-9EBF-E725B0806064}" type="presParOf" srcId="{776341B1-282A-4573-8790-ACDDBCFBB25C}" destId="{41A255E6-27FE-4B6F-8016-F60684022AC1}" srcOrd="3" destOrd="0" presId="urn:microsoft.com/office/officeart/2008/layout/VerticalCurvedList"/>
    <dgm:cxn modelId="{1AB48DA2-3229-410E-8207-989FD07CD5A9}" type="presParOf" srcId="{6235721E-9B87-4DC6-9139-04BC0EC436F9}" destId="{DA5E7DD1-E70A-4108-8E99-BCA128B84FFE}" srcOrd="1" destOrd="0" presId="urn:microsoft.com/office/officeart/2008/layout/VerticalCurvedList"/>
    <dgm:cxn modelId="{B33F8CF7-245B-4304-94FC-1919C5CFF9C4}" type="presParOf" srcId="{6235721E-9B87-4DC6-9139-04BC0EC436F9}" destId="{2C7AD5A9-F55C-4C05-9001-52439CB5BDE5}" srcOrd="2" destOrd="0" presId="urn:microsoft.com/office/officeart/2008/layout/VerticalCurvedList"/>
    <dgm:cxn modelId="{6F428050-79B7-4E5D-B536-444E8005316F}" type="presParOf" srcId="{2C7AD5A9-F55C-4C05-9001-52439CB5BDE5}" destId="{8A912A89-15C1-49AE-88D6-1C7DF46B97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B2E0C2-BCE2-4BC3-8F9C-4F1D9C81E2B3}" type="doc">
      <dgm:prSet loTypeId="urn:microsoft.com/office/officeart/2005/8/layout/hList9" loCatId="list" qsTypeId="urn:microsoft.com/office/officeart/2005/8/quickstyle/3d3" qsCatId="3D" csTypeId="urn:microsoft.com/office/officeart/2005/8/colors/accent5_4" csCatId="accent5" phldr="1"/>
      <dgm:spPr/>
      <dgm:t>
        <a:bodyPr/>
        <a:lstStyle/>
        <a:p>
          <a:endParaRPr lang="it-IT"/>
        </a:p>
      </dgm:t>
    </dgm:pt>
    <dgm:pt modelId="{A90D4245-39C2-4DB3-BEDF-CC8D3A64EF5B}">
      <dgm:prSet phldrT="[Testo]"/>
      <dgm:spPr/>
      <dgm:t>
        <a:bodyPr/>
        <a:lstStyle/>
        <a:p>
          <a:r>
            <a:rPr lang="it-IT" dirty="0">
              <a:latin typeface="Century Gothic" panose="020B0502020202020204" pitchFamily="34" charset="0"/>
            </a:rPr>
            <a:t>ITALIA</a:t>
          </a:r>
        </a:p>
      </dgm:t>
    </dgm:pt>
    <dgm:pt modelId="{B504EE19-1A42-43BC-8817-3B3EABFCB3DE}" type="parTrans" cxnId="{5FC5F4F5-FEBE-40AA-BDD8-30BE2260F256}">
      <dgm:prSet/>
      <dgm:spPr/>
      <dgm:t>
        <a:bodyPr/>
        <a:lstStyle/>
        <a:p>
          <a:endParaRPr lang="it-IT"/>
        </a:p>
      </dgm:t>
    </dgm:pt>
    <dgm:pt modelId="{E6544F93-B9B2-4956-8209-5E515B66BA49}" type="sibTrans" cxnId="{5FC5F4F5-FEBE-40AA-BDD8-30BE2260F256}">
      <dgm:prSet/>
      <dgm:spPr/>
      <dgm:t>
        <a:bodyPr/>
        <a:lstStyle/>
        <a:p>
          <a:endParaRPr lang="it-IT"/>
        </a:p>
      </dgm:t>
    </dgm:pt>
    <dgm:pt modelId="{944187B3-2A1C-46CB-8FB0-208D2B4985D2}">
      <dgm:prSet phldrT="[Testo]"/>
      <dgm:spPr/>
      <dgm:t>
        <a:bodyPr/>
        <a:lstStyle/>
        <a:p>
          <a:r>
            <a:rPr lang="it-IT" b="1" dirty="0">
              <a:latin typeface="Century Gothic" panose="020B0502020202020204" pitchFamily="34" charset="0"/>
            </a:rPr>
            <a:t>1° Consumatore</a:t>
          </a:r>
        </a:p>
      </dgm:t>
    </dgm:pt>
    <dgm:pt modelId="{A0A21231-306D-4D95-9337-ECA65D350E49}" type="parTrans" cxnId="{9742875C-2BBF-48DA-AB7D-C3B3EA8EC141}">
      <dgm:prSet/>
      <dgm:spPr/>
      <dgm:t>
        <a:bodyPr/>
        <a:lstStyle/>
        <a:p>
          <a:endParaRPr lang="it-IT"/>
        </a:p>
      </dgm:t>
    </dgm:pt>
    <dgm:pt modelId="{A04AC454-F419-4823-8224-728E8B969BD6}" type="sibTrans" cxnId="{9742875C-2BBF-48DA-AB7D-C3B3EA8EC141}">
      <dgm:prSet/>
      <dgm:spPr/>
      <dgm:t>
        <a:bodyPr/>
        <a:lstStyle/>
        <a:p>
          <a:endParaRPr lang="it-IT"/>
        </a:p>
      </dgm:t>
    </dgm:pt>
    <dgm:pt modelId="{B5673C74-8D3F-4549-AC72-D98AE34920A0}">
      <dgm:prSet phldrT="[Testo]"/>
      <dgm:spPr/>
      <dgm:t>
        <a:bodyPr/>
        <a:lstStyle/>
        <a:p>
          <a:r>
            <a:rPr lang="it-IT" dirty="0">
              <a:latin typeface="Century Gothic" panose="020B0502020202020204" pitchFamily="34" charset="0"/>
            </a:rPr>
            <a:t>ITALIA</a:t>
          </a:r>
        </a:p>
      </dgm:t>
    </dgm:pt>
    <dgm:pt modelId="{48ED646F-B0A0-4936-810D-AC3415238A06}" type="parTrans" cxnId="{2AA8A2ED-8533-4D29-9C14-E601FCD2FAF8}">
      <dgm:prSet/>
      <dgm:spPr/>
      <dgm:t>
        <a:bodyPr/>
        <a:lstStyle/>
        <a:p>
          <a:endParaRPr lang="it-IT"/>
        </a:p>
      </dgm:t>
    </dgm:pt>
    <dgm:pt modelId="{0F9E83CE-A51E-45AD-A323-35C15B2E59C0}" type="sibTrans" cxnId="{2AA8A2ED-8533-4D29-9C14-E601FCD2FAF8}">
      <dgm:prSet/>
      <dgm:spPr/>
      <dgm:t>
        <a:bodyPr/>
        <a:lstStyle/>
        <a:p>
          <a:endParaRPr lang="it-IT"/>
        </a:p>
      </dgm:t>
    </dgm:pt>
    <dgm:pt modelId="{D6C7765F-2F1C-4087-86B4-3FD5AE7615A9}">
      <dgm:prSet phldrT="[Testo]"/>
      <dgm:spPr/>
      <dgm:t>
        <a:bodyPr/>
        <a:lstStyle/>
        <a:p>
          <a:r>
            <a:rPr lang="it-IT" b="1" dirty="0">
              <a:latin typeface="Century Gothic" panose="020B0502020202020204" pitchFamily="34" charset="0"/>
            </a:rPr>
            <a:t>1°</a:t>
          </a:r>
        </a:p>
        <a:p>
          <a:r>
            <a:rPr lang="it-IT" b="1" dirty="0">
              <a:latin typeface="Century Gothic" panose="020B0502020202020204" pitchFamily="34" charset="0"/>
            </a:rPr>
            <a:t>Importatore</a:t>
          </a:r>
        </a:p>
      </dgm:t>
    </dgm:pt>
    <dgm:pt modelId="{ED9D9E75-58AF-49BC-9C45-F4DDCB06A383}" type="parTrans" cxnId="{1615D15F-21D2-493C-8B9F-1D427337EF18}">
      <dgm:prSet/>
      <dgm:spPr/>
      <dgm:t>
        <a:bodyPr/>
        <a:lstStyle/>
        <a:p>
          <a:endParaRPr lang="it-IT"/>
        </a:p>
      </dgm:t>
    </dgm:pt>
    <dgm:pt modelId="{0E65DAD3-DCB5-4F3D-ABD3-CE2F89B1C414}" type="sibTrans" cxnId="{1615D15F-21D2-493C-8B9F-1D427337EF18}">
      <dgm:prSet/>
      <dgm:spPr/>
      <dgm:t>
        <a:bodyPr/>
        <a:lstStyle/>
        <a:p>
          <a:endParaRPr lang="it-IT"/>
        </a:p>
      </dgm:t>
    </dgm:pt>
    <dgm:pt modelId="{24052562-B70F-4EF2-8656-E9A71E6072B1}">
      <dgm:prSet phldrT="[Testo]"/>
      <dgm:spPr/>
      <dgm:t>
        <a:bodyPr/>
        <a:lstStyle/>
        <a:p>
          <a:r>
            <a:rPr lang="it-IT" dirty="0">
              <a:latin typeface="Century Gothic" panose="020B0502020202020204" pitchFamily="34" charset="0"/>
            </a:rPr>
            <a:t>ITALIA</a:t>
          </a:r>
        </a:p>
      </dgm:t>
    </dgm:pt>
    <dgm:pt modelId="{D4A2842A-2C90-4D2D-AD43-9FFC2483357F}" type="parTrans" cxnId="{9F571B3A-F3C0-45BF-8627-CD29F5699ED0}">
      <dgm:prSet/>
      <dgm:spPr/>
      <dgm:t>
        <a:bodyPr/>
        <a:lstStyle/>
        <a:p>
          <a:endParaRPr lang="it-IT"/>
        </a:p>
      </dgm:t>
    </dgm:pt>
    <dgm:pt modelId="{B61853BC-BF76-4B67-B3D0-9948B0DDE0AA}" type="sibTrans" cxnId="{9F571B3A-F3C0-45BF-8627-CD29F5699ED0}">
      <dgm:prSet/>
      <dgm:spPr/>
      <dgm:t>
        <a:bodyPr/>
        <a:lstStyle/>
        <a:p>
          <a:endParaRPr lang="it-IT"/>
        </a:p>
      </dgm:t>
    </dgm:pt>
    <dgm:pt modelId="{04067433-556C-43FC-9019-A06DC8C552AC}">
      <dgm:prSet phldrT="[Testo]"/>
      <dgm:spPr/>
      <dgm:t>
        <a:bodyPr/>
        <a:lstStyle/>
        <a:p>
          <a:r>
            <a:rPr lang="it-IT" b="1" dirty="0">
              <a:latin typeface="Century Gothic" panose="020B0502020202020204" pitchFamily="34" charset="0"/>
            </a:rPr>
            <a:t>2° </a:t>
          </a:r>
        </a:p>
        <a:p>
          <a:r>
            <a:rPr lang="it-IT" b="1" dirty="0">
              <a:latin typeface="Century Gothic" panose="020B0502020202020204" pitchFamily="34" charset="0"/>
            </a:rPr>
            <a:t>Esportatore</a:t>
          </a:r>
        </a:p>
      </dgm:t>
    </dgm:pt>
    <dgm:pt modelId="{663C9AB9-7548-4622-9A0B-5764B541111C}" type="parTrans" cxnId="{F892D6DE-F9A4-430C-954B-B9BE6470C7DB}">
      <dgm:prSet/>
      <dgm:spPr/>
      <dgm:t>
        <a:bodyPr/>
        <a:lstStyle/>
        <a:p>
          <a:endParaRPr lang="it-IT"/>
        </a:p>
      </dgm:t>
    </dgm:pt>
    <dgm:pt modelId="{CAFF30FE-44DA-4118-AF36-42CF0C557879}" type="sibTrans" cxnId="{F892D6DE-F9A4-430C-954B-B9BE6470C7DB}">
      <dgm:prSet/>
      <dgm:spPr/>
      <dgm:t>
        <a:bodyPr/>
        <a:lstStyle/>
        <a:p>
          <a:endParaRPr lang="it-IT"/>
        </a:p>
      </dgm:t>
    </dgm:pt>
    <dgm:pt modelId="{7947A1B0-30BC-4B49-B806-65371CCFD7A3}">
      <dgm:prSet phldrT="[Testo]"/>
      <dgm:spPr/>
      <dgm:t>
        <a:bodyPr/>
        <a:lstStyle/>
        <a:p>
          <a:r>
            <a:rPr lang="it-IT" dirty="0">
              <a:latin typeface="Century Gothic" panose="020B0502020202020204" pitchFamily="34" charset="0"/>
            </a:rPr>
            <a:t>ITALIA</a:t>
          </a:r>
        </a:p>
      </dgm:t>
    </dgm:pt>
    <dgm:pt modelId="{37D2282D-74BE-428F-9F45-2E57524CD2FA}" type="parTrans" cxnId="{0DF0D614-49C7-4D99-98D5-9AFA429E4D14}">
      <dgm:prSet/>
      <dgm:spPr/>
      <dgm:t>
        <a:bodyPr/>
        <a:lstStyle/>
        <a:p>
          <a:endParaRPr lang="it-IT"/>
        </a:p>
      </dgm:t>
    </dgm:pt>
    <dgm:pt modelId="{86EEAAF9-3258-4D7C-A228-2ACD203766FD}" type="sibTrans" cxnId="{0DF0D614-49C7-4D99-98D5-9AFA429E4D14}">
      <dgm:prSet/>
      <dgm:spPr/>
      <dgm:t>
        <a:bodyPr/>
        <a:lstStyle/>
        <a:p>
          <a:endParaRPr lang="it-IT"/>
        </a:p>
      </dgm:t>
    </dgm:pt>
    <dgm:pt modelId="{9C129119-39EF-4049-8EDD-1750B038266F}">
      <dgm:prSet phldrT="[Testo]"/>
      <dgm:spPr/>
      <dgm:t>
        <a:bodyPr/>
        <a:lstStyle/>
        <a:p>
          <a:r>
            <a:rPr lang="it-IT" b="1" dirty="0">
              <a:latin typeface="Century Gothic" panose="020B0502020202020204" pitchFamily="34" charset="0"/>
            </a:rPr>
            <a:t>2° </a:t>
          </a:r>
        </a:p>
        <a:p>
          <a:r>
            <a:rPr lang="it-IT" b="1" dirty="0">
              <a:latin typeface="Century Gothic" panose="020B0502020202020204" pitchFamily="34" charset="0"/>
            </a:rPr>
            <a:t>Produttore</a:t>
          </a:r>
        </a:p>
      </dgm:t>
    </dgm:pt>
    <dgm:pt modelId="{6AA6AFD2-B481-4DFC-9458-263B091E64D9}" type="parTrans" cxnId="{C1455403-FE26-4EC1-BE91-965EDE70DF48}">
      <dgm:prSet/>
      <dgm:spPr/>
      <dgm:t>
        <a:bodyPr/>
        <a:lstStyle/>
        <a:p>
          <a:endParaRPr lang="it-IT"/>
        </a:p>
      </dgm:t>
    </dgm:pt>
    <dgm:pt modelId="{A9AA6934-7BC5-4459-AA13-37C915BBE187}" type="sibTrans" cxnId="{C1455403-FE26-4EC1-BE91-965EDE70DF48}">
      <dgm:prSet/>
      <dgm:spPr/>
      <dgm:t>
        <a:bodyPr/>
        <a:lstStyle/>
        <a:p>
          <a:endParaRPr lang="it-IT"/>
        </a:p>
      </dgm:t>
    </dgm:pt>
    <dgm:pt modelId="{980479F9-27FF-4061-8632-1CE2CB61E9F4}" type="pres">
      <dgm:prSet presAssocID="{5AB2E0C2-BCE2-4BC3-8F9C-4F1D9C81E2B3}" presName="list" presStyleCnt="0">
        <dgm:presLayoutVars>
          <dgm:dir/>
          <dgm:animLvl val="lvl"/>
        </dgm:presLayoutVars>
      </dgm:prSet>
      <dgm:spPr/>
      <dgm:t>
        <a:bodyPr/>
        <a:lstStyle/>
        <a:p>
          <a:endParaRPr lang="it-IT"/>
        </a:p>
      </dgm:t>
    </dgm:pt>
    <dgm:pt modelId="{B88901A3-E5D5-469F-BE27-B742E62C7B3F}" type="pres">
      <dgm:prSet presAssocID="{A90D4245-39C2-4DB3-BEDF-CC8D3A64EF5B}" presName="posSpace" presStyleCnt="0"/>
      <dgm:spPr/>
    </dgm:pt>
    <dgm:pt modelId="{733D43A1-9063-4F5E-A71E-585EF87179DF}" type="pres">
      <dgm:prSet presAssocID="{A90D4245-39C2-4DB3-BEDF-CC8D3A64EF5B}" presName="vertFlow" presStyleCnt="0"/>
      <dgm:spPr/>
    </dgm:pt>
    <dgm:pt modelId="{A452CDE7-731F-4CBE-A94F-09681EF1C3A1}" type="pres">
      <dgm:prSet presAssocID="{A90D4245-39C2-4DB3-BEDF-CC8D3A64EF5B}" presName="topSpace" presStyleCnt="0"/>
      <dgm:spPr/>
    </dgm:pt>
    <dgm:pt modelId="{2CD8C958-07C3-4EBA-8AA9-419B70405EE0}" type="pres">
      <dgm:prSet presAssocID="{A90D4245-39C2-4DB3-BEDF-CC8D3A64EF5B}" presName="firstComp" presStyleCnt="0"/>
      <dgm:spPr/>
    </dgm:pt>
    <dgm:pt modelId="{6B9383E8-22C6-4AD3-9394-309FC6162433}" type="pres">
      <dgm:prSet presAssocID="{A90D4245-39C2-4DB3-BEDF-CC8D3A64EF5B}" presName="firstChild" presStyleLbl="bgAccFollowNode1" presStyleIdx="0" presStyleCnt="4" custLinFactNeighborX="975" custLinFactNeighborY="1303"/>
      <dgm:spPr/>
      <dgm:t>
        <a:bodyPr/>
        <a:lstStyle/>
        <a:p>
          <a:endParaRPr lang="it-IT"/>
        </a:p>
      </dgm:t>
    </dgm:pt>
    <dgm:pt modelId="{B5F78AD5-6491-480D-ADD5-0F3DD17EF714}" type="pres">
      <dgm:prSet presAssocID="{A90D4245-39C2-4DB3-BEDF-CC8D3A64EF5B}" presName="firstChildTx" presStyleLbl="bgAccFollowNode1" presStyleIdx="0" presStyleCnt="4">
        <dgm:presLayoutVars>
          <dgm:bulletEnabled val="1"/>
        </dgm:presLayoutVars>
      </dgm:prSet>
      <dgm:spPr/>
      <dgm:t>
        <a:bodyPr/>
        <a:lstStyle/>
        <a:p>
          <a:endParaRPr lang="it-IT"/>
        </a:p>
      </dgm:t>
    </dgm:pt>
    <dgm:pt modelId="{40827389-EAD2-46B9-B7DF-EC76C34611EE}" type="pres">
      <dgm:prSet presAssocID="{A90D4245-39C2-4DB3-BEDF-CC8D3A64EF5B}" presName="negSpace" presStyleCnt="0"/>
      <dgm:spPr/>
    </dgm:pt>
    <dgm:pt modelId="{8FC0400F-9CB9-4E9B-8D5A-E8785F7828B4}" type="pres">
      <dgm:prSet presAssocID="{A90D4245-39C2-4DB3-BEDF-CC8D3A64EF5B}" presName="circle" presStyleLbl="node1" presStyleIdx="0" presStyleCnt="4" custLinFactNeighborX="5753" custLinFactNeighborY="6269"/>
      <dgm:spPr/>
      <dgm:t>
        <a:bodyPr/>
        <a:lstStyle/>
        <a:p>
          <a:endParaRPr lang="it-IT"/>
        </a:p>
      </dgm:t>
    </dgm:pt>
    <dgm:pt modelId="{40978ED1-BDB0-4225-866A-128DA56C4E14}" type="pres">
      <dgm:prSet presAssocID="{E6544F93-B9B2-4956-8209-5E515B66BA49}" presName="transSpace" presStyleCnt="0"/>
      <dgm:spPr/>
    </dgm:pt>
    <dgm:pt modelId="{AB83969C-3027-4AC7-90E8-98B4C6097C20}" type="pres">
      <dgm:prSet presAssocID="{7947A1B0-30BC-4B49-B806-65371CCFD7A3}" presName="posSpace" presStyleCnt="0"/>
      <dgm:spPr/>
    </dgm:pt>
    <dgm:pt modelId="{0518196D-A0C9-4EC2-A431-AFC29A9CBBC2}" type="pres">
      <dgm:prSet presAssocID="{7947A1B0-30BC-4B49-B806-65371CCFD7A3}" presName="vertFlow" presStyleCnt="0"/>
      <dgm:spPr/>
    </dgm:pt>
    <dgm:pt modelId="{C5539167-D13D-4AC4-BDB2-CC04340AE62B}" type="pres">
      <dgm:prSet presAssocID="{7947A1B0-30BC-4B49-B806-65371CCFD7A3}" presName="topSpace" presStyleCnt="0"/>
      <dgm:spPr/>
    </dgm:pt>
    <dgm:pt modelId="{6ED9D3D3-2F9F-492B-A602-5602B57F81FB}" type="pres">
      <dgm:prSet presAssocID="{7947A1B0-30BC-4B49-B806-65371CCFD7A3}" presName="firstComp" presStyleCnt="0"/>
      <dgm:spPr/>
    </dgm:pt>
    <dgm:pt modelId="{08D68457-1804-48B0-BD2A-D524877A46DA}" type="pres">
      <dgm:prSet presAssocID="{7947A1B0-30BC-4B49-B806-65371CCFD7A3}" presName="firstChild" presStyleLbl="bgAccFollowNode1" presStyleIdx="1" presStyleCnt="4" custLinFactNeighborX="975" custLinFactNeighborY="1303"/>
      <dgm:spPr/>
      <dgm:t>
        <a:bodyPr/>
        <a:lstStyle/>
        <a:p>
          <a:endParaRPr lang="it-IT"/>
        </a:p>
      </dgm:t>
    </dgm:pt>
    <dgm:pt modelId="{E4965F64-80D9-4DE6-9A73-90EE7ED61C26}" type="pres">
      <dgm:prSet presAssocID="{7947A1B0-30BC-4B49-B806-65371CCFD7A3}" presName="firstChildTx" presStyleLbl="bgAccFollowNode1" presStyleIdx="1" presStyleCnt="4">
        <dgm:presLayoutVars>
          <dgm:bulletEnabled val="1"/>
        </dgm:presLayoutVars>
      </dgm:prSet>
      <dgm:spPr/>
      <dgm:t>
        <a:bodyPr/>
        <a:lstStyle/>
        <a:p>
          <a:endParaRPr lang="it-IT"/>
        </a:p>
      </dgm:t>
    </dgm:pt>
    <dgm:pt modelId="{F68F6607-5716-42F4-850E-8A7E3817E3B5}" type="pres">
      <dgm:prSet presAssocID="{7947A1B0-30BC-4B49-B806-65371CCFD7A3}" presName="negSpace" presStyleCnt="0"/>
      <dgm:spPr/>
    </dgm:pt>
    <dgm:pt modelId="{09AF8DF7-FC3C-4ABE-B3C4-65D9B57E46FA}" type="pres">
      <dgm:prSet presAssocID="{7947A1B0-30BC-4B49-B806-65371CCFD7A3}" presName="circle" presStyleLbl="node1" presStyleIdx="1" presStyleCnt="4" custLinFactNeighborX="5753" custLinFactNeighborY="6269"/>
      <dgm:spPr/>
      <dgm:t>
        <a:bodyPr/>
        <a:lstStyle/>
        <a:p>
          <a:endParaRPr lang="it-IT"/>
        </a:p>
      </dgm:t>
    </dgm:pt>
    <dgm:pt modelId="{D9822547-326A-4CFE-A7E9-270B8257BEB8}" type="pres">
      <dgm:prSet presAssocID="{86EEAAF9-3258-4D7C-A228-2ACD203766FD}" presName="transSpace" presStyleCnt="0"/>
      <dgm:spPr/>
    </dgm:pt>
    <dgm:pt modelId="{2FDEC803-3385-4FE0-98DC-1B74886118EE}" type="pres">
      <dgm:prSet presAssocID="{B5673C74-8D3F-4549-AC72-D98AE34920A0}" presName="posSpace" presStyleCnt="0"/>
      <dgm:spPr/>
    </dgm:pt>
    <dgm:pt modelId="{4DF2597D-5FC8-41F3-B063-04C06F378EE1}" type="pres">
      <dgm:prSet presAssocID="{B5673C74-8D3F-4549-AC72-D98AE34920A0}" presName="vertFlow" presStyleCnt="0"/>
      <dgm:spPr/>
    </dgm:pt>
    <dgm:pt modelId="{59EAC8D7-FE11-4C5C-BE72-B6E9EFC0F565}" type="pres">
      <dgm:prSet presAssocID="{B5673C74-8D3F-4549-AC72-D98AE34920A0}" presName="topSpace" presStyleCnt="0"/>
      <dgm:spPr/>
    </dgm:pt>
    <dgm:pt modelId="{2F044701-6CFF-4248-AAF3-217B7C51ADFA}" type="pres">
      <dgm:prSet presAssocID="{B5673C74-8D3F-4549-AC72-D98AE34920A0}" presName="firstComp" presStyleCnt="0"/>
      <dgm:spPr/>
    </dgm:pt>
    <dgm:pt modelId="{18265176-A887-44F8-8D36-6CF112B1BC45}" type="pres">
      <dgm:prSet presAssocID="{B5673C74-8D3F-4549-AC72-D98AE34920A0}" presName="firstChild" presStyleLbl="bgAccFollowNode1" presStyleIdx="2" presStyleCnt="4" custLinFactNeighborX="975" custLinFactNeighborY="1303"/>
      <dgm:spPr/>
      <dgm:t>
        <a:bodyPr/>
        <a:lstStyle/>
        <a:p>
          <a:endParaRPr lang="it-IT"/>
        </a:p>
      </dgm:t>
    </dgm:pt>
    <dgm:pt modelId="{44126A91-9BED-485C-ACC4-7D11EAC4E355}" type="pres">
      <dgm:prSet presAssocID="{B5673C74-8D3F-4549-AC72-D98AE34920A0}" presName="firstChildTx" presStyleLbl="bgAccFollowNode1" presStyleIdx="2" presStyleCnt="4">
        <dgm:presLayoutVars>
          <dgm:bulletEnabled val="1"/>
        </dgm:presLayoutVars>
      </dgm:prSet>
      <dgm:spPr/>
      <dgm:t>
        <a:bodyPr/>
        <a:lstStyle/>
        <a:p>
          <a:endParaRPr lang="it-IT"/>
        </a:p>
      </dgm:t>
    </dgm:pt>
    <dgm:pt modelId="{9794A09E-1399-483A-A2DD-49AE24703782}" type="pres">
      <dgm:prSet presAssocID="{B5673C74-8D3F-4549-AC72-D98AE34920A0}" presName="negSpace" presStyleCnt="0"/>
      <dgm:spPr/>
    </dgm:pt>
    <dgm:pt modelId="{B1CB98EB-82C1-46B8-8589-C4BEDD4F38CA}" type="pres">
      <dgm:prSet presAssocID="{B5673C74-8D3F-4549-AC72-D98AE34920A0}" presName="circle" presStyleLbl="node1" presStyleIdx="2" presStyleCnt="4" custLinFactNeighborX="975" custLinFactNeighborY="1305"/>
      <dgm:spPr/>
      <dgm:t>
        <a:bodyPr/>
        <a:lstStyle/>
        <a:p>
          <a:endParaRPr lang="it-IT"/>
        </a:p>
      </dgm:t>
    </dgm:pt>
    <dgm:pt modelId="{65336303-2A50-4312-A030-DF94C68DE6E8}" type="pres">
      <dgm:prSet presAssocID="{0F9E83CE-A51E-45AD-A323-35C15B2E59C0}" presName="transSpace" presStyleCnt="0"/>
      <dgm:spPr/>
    </dgm:pt>
    <dgm:pt modelId="{BE95132C-7F14-4F03-81BB-9A6A1AB5C5B6}" type="pres">
      <dgm:prSet presAssocID="{24052562-B70F-4EF2-8656-E9A71E6072B1}" presName="posSpace" presStyleCnt="0"/>
      <dgm:spPr/>
    </dgm:pt>
    <dgm:pt modelId="{ACDE6458-F58E-4F4B-A78C-7DFFE2F299F3}" type="pres">
      <dgm:prSet presAssocID="{24052562-B70F-4EF2-8656-E9A71E6072B1}" presName="vertFlow" presStyleCnt="0"/>
      <dgm:spPr/>
    </dgm:pt>
    <dgm:pt modelId="{F25E0498-B310-4AEC-806C-BB003D6FAA4A}" type="pres">
      <dgm:prSet presAssocID="{24052562-B70F-4EF2-8656-E9A71E6072B1}" presName="topSpace" presStyleCnt="0"/>
      <dgm:spPr/>
    </dgm:pt>
    <dgm:pt modelId="{E9BEF8A2-5988-48A6-853E-948392880433}" type="pres">
      <dgm:prSet presAssocID="{24052562-B70F-4EF2-8656-E9A71E6072B1}" presName="firstComp" presStyleCnt="0"/>
      <dgm:spPr/>
    </dgm:pt>
    <dgm:pt modelId="{03DD2EA6-5C0A-4FA9-9742-702454BA0868}" type="pres">
      <dgm:prSet presAssocID="{24052562-B70F-4EF2-8656-E9A71E6072B1}" presName="firstChild" presStyleLbl="bgAccFollowNode1" presStyleIdx="3" presStyleCnt="4" custLinFactNeighborX="-4799" custLinFactNeighborY="2780"/>
      <dgm:spPr/>
      <dgm:t>
        <a:bodyPr/>
        <a:lstStyle/>
        <a:p>
          <a:endParaRPr lang="it-IT"/>
        </a:p>
      </dgm:t>
    </dgm:pt>
    <dgm:pt modelId="{D18CC3D5-73DC-40FE-AE8E-678581409BCE}" type="pres">
      <dgm:prSet presAssocID="{24052562-B70F-4EF2-8656-E9A71E6072B1}" presName="firstChildTx" presStyleLbl="bgAccFollowNode1" presStyleIdx="3" presStyleCnt="4">
        <dgm:presLayoutVars>
          <dgm:bulletEnabled val="1"/>
        </dgm:presLayoutVars>
      </dgm:prSet>
      <dgm:spPr/>
      <dgm:t>
        <a:bodyPr/>
        <a:lstStyle/>
        <a:p>
          <a:endParaRPr lang="it-IT"/>
        </a:p>
      </dgm:t>
    </dgm:pt>
    <dgm:pt modelId="{21474FBB-7A70-4CD9-B4F1-88A7CF951CFF}" type="pres">
      <dgm:prSet presAssocID="{24052562-B70F-4EF2-8656-E9A71E6072B1}" presName="negSpace" presStyleCnt="0"/>
      <dgm:spPr/>
    </dgm:pt>
    <dgm:pt modelId="{2A12F746-83F3-4800-8502-3D0F9377A7DB}" type="pres">
      <dgm:prSet presAssocID="{24052562-B70F-4EF2-8656-E9A71E6072B1}" presName="circle" presStyleLbl="node1" presStyleIdx="3" presStyleCnt="4" custLinFactNeighborX="635" custLinFactNeighborY="1305"/>
      <dgm:spPr/>
      <dgm:t>
        <a:bodyPr/>
        <a:lstStyle/>
        <a:p>
          <a:endParaRPr lang="it-IT"/>
        </a:p>
      </dgm:t>
    </dgm:pt>
  </dgm:ptLst>
  <dgm:cxnLst>
    <dgm:cxn modelId="{0DF0D614-49C7-4D99-98D5-9AFA429E4D14}" srcId="{5AB2E0C2-BCE2-4BC3-8F9C-4F1D9C81E2B3}" destId="{7947A1B0-30BC-4B49-B806-65371CCFD7A3}" srcOrd="1" destOrd="0" parTransId="{37D2282D-74BE-428F-9F45-2E57524CD2FA}" sibTransId="{86EEAAF9-3258-4D7C-A228-2ACD203766FD}"/>
    <dgm:cxn modelId="{5E12F3F6-9E06-40B4-8289-D754B71B34F1}" type="presOf" srcId="{7947A1B0-30BC-4B49-B806-65371CCFD7A3}" destId="{09AF8DF7-FC3C-4ABE-B3C4-65D9B57E46FA}" srcOrd="0" destOrd="0" presId="urn:microsoft.com/office/officeart/2005/8/layout/hList9"/>
    <dgm:cxn modelId="{38EE92BE-028B-4474-B1F1-6AC5F9899927}" type="presOf" srcId="{5AB2E0C2-BCE2-4BC3-8F9C-4F1D9C81E2B3}" destId="{980479F9-27FF-4061-8632-1CE2CB61E9F4}" srcOrd="0" destOrd="0" presId="urn:microsoft.com/office/officeart/2005/8/layout/hList9"/>
    <dgm:cxn modelId="{5FC5F4F5-FEBE-40AA-BDD8-30BE2260F256}" srcId="{5AB2E0C2-BCE2-4BC3-8F9C-4F1D9C81E2B3}" destId="{A90D4245-39C2-4DB3-BEDF-CC8D3A64EF5B}" srcOrd="0" destOrd="0" parTransId="{B504EE19-1A42-43BC-8817-3B3EABFCB3DE}" sibTransId="{E6544F93-B9B2-4956-8209-5E515B66BA49}"/>
    <dgm:cxn modelId="{2AA8A2ED-8533-4D29-9C14-E601FCD2FAF8}" srcId="{5AB2E0C2-BCE2-4BC3-8F9C-4F1D9C81E2B3}" destId="{B5673C74-8D3F-4549-AC72-D98AE34920A0}" srcOrd="2" destOrd="0" parTransId="{48ED646F-B0A0-4936-810D-AC3415238A06}" sibTransId="{0F9E83CE-A51E-45AD-A323-35C15B2E59C0}"/>
    <dgm:cxn modelId="{B7ED1532-704D-4822-80ED-4D5804A04AC9}" type="presOf" srcId="{24052562-B70F-4EF2-8656-E9A71E6072B1}" destId="{2A12F746-83F3-4800-8502-3D0F9377A7DB}" srcOrd="0" destOrd="0" presId="urn:microsoft.com/office/officeart/2005/8/layout/hList9"/>
    <dgm:cxn modelId="{8C30AF38-F759-4C51-B516-52BBA47F8AC3}" type="presOf" srcId="{D6C7765F-2F1C-4087-86B4-3FD5AE7615A9}" destId="{44126A91-9BED-485C-ACC4-7D11EAC4E355}" srcOrd="1" destOrd="0" presId="urn:microsoft.com/office/officeart/2005/8/layout/hList9"/>
    <dgm:cxn modelId="{C1455403-FE26-4EC1-BE91-965EDE70DF48}" srcId="{7947A1B0-30BC-4B49-B806-65371CCFD7A3}" destId="{9C129119-39EF-4049-8EDD-1750B038266F}" srcOrd="0" destOrd="0" parTransId="{6AA6AFD2-B481-4DFC-9458-263B091E64D9}" sibTransId="{A9AA6934-7BC5-4459-AA13-37C915BBE187}"/>
    <dgm:cxn modelId="{EB3C08E5-7E2C-4363-BD82-09921D566698}" type="presOf" srcId="{944187B3-2A1C-46CB-8FB0-208D2B4985D2}" destId="{6B9383E8-22C6-4AD3-9394-309FC6162433}" srcOrd="0" destOrd="0" presId="urn:microsoft.com/office/officeart/2005/8/layout/hList9"/>
    <dgm:cxn modelId="{BB7D2DC5-E7FD-461E-9B71-3818090E2D16}" type="presOf" srcId="{9C129119-39EF-4049-8EDD-1750B038266F}" destId="{E4965F64-80D9-4DE6-9A73-90EE7ED61C26}" srcOrd="1" destOrd="0" presId="urn:microsoft.com/office/officeart/2005/8/layout/hList9"/>
    <dgm:cxn modelId="{0D20FFAA-2CAB-4637-B3CE-1CAF3C02CD7B}" type="presOf" srcId="{D6C7765F-2F1C-4087-86B4-3FD5AE7615A9}" destId="{18265176-A887-44F8-8D36-6CF112B1BC45}" srcOrd="0" destOrd="0" presId="urn:microsoft.com/office/officeart/2005/8/layout/hList9"/>
    <dgm:cxn modelId="{9742875C-2BBF-48DA-AB7D-C3B3EA8EC141}" srcId="{A90D4245-39C2-4DB3-BEDF-CC8D3A64EF5B}" destId="{944187B3-2A1C-46CB-8FB0-208D2B4985D2}" srcOrd="0" destOrd="0" parTransId="{A0A21231-306D-4D95-9337-ECA65D350E49}" sibTransId="{A04AC454-F419-4823-8224-728E8B969BD6}"/>
    <dgm:cxn modelId="{F892D6DE-F9A4-430C-954B-B9BE6470C7DB}" srcId="{24052562-B70F-4EF2-8656-E9A71E6072B1}" destId="{04067433-556C-43FC-9019-A06DC8C552AC}" srcOrd="0" destOrd="0" parTransId="{663C9AB9-7548-4622-9A0B-5764B541111C}" sibTransId="{CAFF30FE-44DA-4118-AF36-42CF0C557879}"/>
    <dgm:cxn modelId="{F9FF0911-27C3-4A1D-861B-76D1678A00A0}" type="presOf" srcId="{B5673C74-8D3F-4549-AC72-D98AE34920A0}" destId="{B1CB98EB-82C1-46B8-8589-C4BEDD4F38CA}" srcOrd="0" destOrd="0" presId="urn:microsoft.com/office/officeart/2005/8/layout/hList9"/>
    <dgm:cxn modelId="{DBC8E87F-1CC2-4170-9C44-7E925614003A}" type="presOf" srcId="{944187B3-2A1C-46CB-8FB0-208D2B4985D2}" destId="{B5F78AD5-6491-480D-ADD5-0F3DD17EF714}" srcOrd="1" destOrd="0" presId="urn:microsoft.com/office/officeart/2005/8/layout/hList9"/>
    <dgm:cxn modelId="{1615D15F-21D2-493C-8B9F-1D427337EF18}" srcId="{B5673C74-8D3F-4549-AC72-D98AE34920A0}" destId="{D6C7765F-2F1C-4087-86B4-3FD5AE7615A9}" srcOrd="0" destOrd="0" parTransId="{ED9D9E75-58AF-49BC-9C45-F4DDCB06A383}" sibTransId="{0E65DAD3-DCB5-4F3D-ABD3-CE2F89B1C414}"/>
    <dgm:cxn modelId="{9F571B3A-F3C0-45BF-8627-CD29F5699ED0}" srcId="{5AB2E0C2-BCE2-4BC3-8F9C-4F1D9C81E2B3}" destId="{24052562-B70F-4EF2-8656-E9A71E6072B1}" srcOrd="3" destOrd="0" parTransId="{D4A2842A-2C90-4D2D-AD43-9FFC2483357F}" sibTransId="{B61853BC-BF76-4B67-B3D0-9948B0DDE0AA}"/>
    <dgm:cxn modelId="{0951E41C-5479-4E62-896D-94C41C304303}" type="presOf" srcId="{04067433-556C-43FC-9019-A06DC8C552AC}" destId="{03DD2EA6-5C0A-4FA9-9742-702454BA0868}" srcOrd="0" destOrd="0" presId="urn:microsoft.com/office/officeart/2005/8/layout/hList9"/>
    <dgm:cxn modelId="{E60B4D8D-CBC3-4F6C-B877-DDCDBE27DD68}" type="presOf" srcId="{04067433-556C-43FC-9019-A06DC8C552AC}" destId="{D18CC3D5-73DC-40FE-AE8E-678581409BCE}" srcOrd="1" destOrd="0" presId="urn:microsoft.com/office/officeart/2005/8/layout/hList9"/>
    <dgm:cxn modelId="{1FF557E3-8C63-4A83-8E13-4E4225EA2150}" type="presOf" srcId="{9C129119-39EF-4049-8EDD-1750B038266F}" destId="{08D68457-1804-48B0-BD2A-D524877A46DA}" srcOrd="0" destOrd="0" presId="urn:microsoft.com/office/officeart/2005/8/layout/hList9"/>
    <dgm:cxn modelId="{4B71C977-C231-4547-98E6-6386F604BD38}" type="presOf" srcId="{A90D4245-39C2-4DB3-BEDF-CC8D3A64EF5B}" destId="{8FC0400F-9CB9-4E9B-8D5A-E8785F7828B4}" srcOrd="0" destOrd="0" presId="urn:microsoft.com/office/officeart/2005/8/layout/hList9"/>
    <dgm:cxn modelId="{C07F5D6D-55EF-465D-A08F-F68603286164}" type="presParOf" srcId="{980479F9-27FF-4061-8632-1CE2CB61E9F4}" destId="{B88901A3-E5D5-469F-BE27-B742E62C7B3F}" srcOrd="0" destOrd="0" presId="urn:microsoft.com/office/officeart/2005/8/layout/hList9"/>
    <dgm:cxn modelId="{2C7FE3DA-95D6-4A90-ABF4-C1C8D54BC3D3}" type="presParOf" srcId="{980479F9-27FF-4061-8632-1CE2CB61E9F4}" destId="{733D43A1-9063-4F5E-A71E-585EF87179DF}" srcOrd="1" destOrd="0" presId="urn:microsoft.com/office/officeart/2005/8/layout/hList9"/>
    <dgm:cxn modelId="{6911DD22-6FAC-45B4-939E-27CBC7BB4A44}" type="presParOf" srcId="{733D43A1-9063-4F5E-A71E-585EF87179DF}" destId="{A452CDE7-731F-4CBE-A94F-09681EF1C3A1}" srcOrd="0" destOrd="0" presId="urn:microsoft.com/office/officeart/2005/8/layout/hList9"/>
    <dgm:cxn modelId="{AB9BEBA7-6339-411F-8C3B-88F9C5C3A7FE}" type="presParOf" srcId="{733D43A1-9063-4F5E-A71E-585EF87179DF}" destId="{2CD8C958-07C3-4EBA-8AA9-419B70405EE0}" srcOrd="1" destOrd="0" presId="urn:microsoft.com/office/officeart/2005/8/layout/hList9"/>
    <dgm:cxn modelId="{C0DDCE33-A45C-43FC-B37D-151CF0541EE1}" type="presParOf" srcId="{2CD8C958-07C3-4EBA-8AA9-419B70405EE0}" destId="{6B9383E8-22C6-4AD3-9394-309FC6162433}" srcOrd="0" destOrd="0" presId="urn:microsoft.com/office/officeart/2005/8/layout/hList9"/>
    <dgm:cxn modelId="{F6A951EA-27A7-4E99-BFF9-751AF5E66264}" type="presParOf" srcId="{2CD8C958-07C3-4EBA-8AA9-419B70405EE0}" destId="{B5F78AD5-6491-480D-ADD5-0F3DD17EF714}" srcOrd="1" destOrd="0" presId="urn:microsoft.com/office/officeart/2005/8/layout/hList9"/>
    <dgm:cxn modelId="{276A1C50-E603-450E-9E38-F46670B2E589}" type="presParOf" srcId="{980479F9-27FF-4061-8632-1CE2CB61E9F4}" destId="{40827389-EAD2-46B9-B7DF-EC76C34611EE}" srcOrd="2" destOrd="0" presId="urn:microsoft.com/office/officeart/2005/8/layout/hList9"/>
    <dgm:cxn modelId="{6EF83A0D-F33E-4589-866C-5EA74C4D7943}" type="presParOf" srcId="{980479F9-27FF-4061-8632-1CE2CB61E9F4}" destId="{8FC0400F-9CB9-4E9B-8D5A-E8785F7828B4}" srcOrd="3" destOrd="0" presId="urn:microsoft.com/office/officeart/2005/8/layout/hList9"/>
    <dgm:cxn modelId="{24B5B6F0-70E5-4C78-A727-D2E866D88D40}" type="presParOf" srcId="{980479F9-27FF-4061-8632-1CE2CB61E9F4}" destId="{40978ED1-BDB0-4225-866A-128DA56C4E14}" srcOrd="4" destOrd="0" presId="urn:microsoft.com/office/officeart/2005/8/layout/hList9"/>
    <dgm:cxn modelId="{3CC08603-EEAD-4DE2-9A19-355A2201AFE4}" type="presParOf" srcId="{980479F9-27FF-4061-8632-1CE2CB61E9F4}" destId="{AB83969C-3027-4AC7-90E8-98B4C6097C20}" srcOrd="5" destOrd="0" presId="urn:microsoft.com/office/officeart/2005/8/layout/hList9"/>
    <dgm:cxn modelId="{18B7946C-9510-4113-A9B4-A6BDB5DAE219}" type="presParOf" srcId="{980479F9-27FF-4061-8632-1CE2CB61E9F4}" destId="{0518196D-A0C9-4EC2-A431-AFC29A9CBBC2}" srcOrd="6" destOrd="0" presId="urn:microsoft.com/office/officeart/2005/8/layout/hList9"/>
    <dgm:cxn modelId="{FFF91155-F4E9-4498-89E0-9FE0C1D2F636}" type="presParOf" srcId="{0518196D-A0C9-4EC2-A431-AFC29A9CBBC2}" destId="{C5539167-D13D-4AC4-BDB2-CC04340AE62B}" srcOrd="0" destOrd="0" presId="urn:microsoft.com/office/officeart/2005/8/layout/hList9"/>
    <dgm:cxn modelId="{C5396871-8721-4703-B1E7-46FE42130E88}" type="presParOf" srcId="{0518196D-A0C9-4EC2-A431-AFC29A9CBBC2}" destId="{6ED9D3D3-2F9F-492B-A602-5602B57F81FB}" srcOrd="1" destOrd="0" presId="urn:microsoft.com/office/officeart/2005/8/layout/hList9"/>
    <dgm:cxn modelId="{3C32FE62-AC6B-41F6-8743-0C0832F26E9A}" type="presParOf" srcId="{6ED9D3D3-2F9F-492B-A602-5602B57F81FB}" destId="{08D68457-1804-48B0-BD2A-D524877A46DA}" srcOrd="0" destOrd="0" presId="urn:microsoft.com/office/officeart/2005/8/layout/hList9"/>
    <dgm:cxn modelId="{C5BDFAD5-E319-4079-A754-222F11788339}" type="presParOf" srcId="{6ED9D3D3-2F9F-492B-A602-5602B57F81FB}" destId="{E4965F64-80D9-4DE6-9A73-90EE7ED61C26}" srcOrd="1" destOrd="0" presId="urn:microsoft.com/office/officeart/2005/8/layout/hList9"/>
    <dgm:cxn modelId="{59F84595-B497-4ADC-9738-207D751FBD79}" type="presParOf" srcId="{980479F9-27FF-4061-8632-1CE2CB61E9F4}" destId="{F68F6607-5716-42F4-850E-8A7E3817E3B5}" srcOrd="7" destOrd="0" presId="urn:microsoft.com/office/officeart/2005/8/layout/hList9"/>
    <dgm:cxn modelId="{8D9D28E8-7BAD-4871-BEF3-77CE1CDC6F8D}" type="presParOf" srcId="{980479F9-27FF-4061-8632-1CE2CB61E9F4}" destId="{09AF8DF7-FC3C-4ABE-B3C4-65D9B57E46FA}" srcOrd="8" destOrd="0" presId="urn:microsoft.com/office/officeart/2005/8/layout/hList9"/>
    <dgm:cxn modelId="{07A7A8F1-6CA9-47AC-A277-5B7E80F5F692}" type="presParOf" srcId="{980479F9-27FF-4061-8632-1CE2CB61E9F4}" destId="{D9822547-326A-4CFE-A7E9-270B8257BEB8}" srcOrd="9" destOrd="0" presId="urn:microsoft.com/office/officeart/2005/8/layout/hList9"/>
    <dgm:cxn modelId="{E0F2726A-EE1A-469C-8CDA-A0BDED95800A}" type="presParOf" srcId="{980479F9-27FF-4061-8632-1CE2CB61E9F4}" destId="{2FDEC803-3385-4FE0-98DC-1B74886118EE}" srcOrd="10" destOrd="0" presId="urn:microsoft.com/office/officeart/2005/8/layout/hList9"/>
    <dgm:cxn modelId="{033216E9-86A0-40B7-AF69-4ED726ADA0CB}" type="presParOf" srcId="{980479F9-27FF-4061-8632-1CE2CB61E9F4}" destId="{4DF2597D-5FC8-41F3-B063-04C06F378EE1}" srcOrd="11" destOrd="0" presId="urn:microsoft.com/office/officeart/2005/8/layout/hList9"/>
    <dgm:cxn modelId="{5D67DF70-BA3A-49A1-9905-DCDD2AFED4E6}" type="presParOf" srcId="{4DF2597D-5FC8-41F3-B063-04C06F378EE1}" destId="{59EAC8D7-FE11-4C5C-BE72-B6E9EFC0F565}" srcOrd="0" destOrd="0" presId="urn:microsoft.com/office/officeart/2005/8/layout/hList9"/>
    <dgm:cxn modelId="{A00873F5-B5C7-49E6-8551-3F19A8B28FC8}" type="presParOf" srcId="{4DF2597D-5FC8-41F3-B063-04C06F378EE1}" destId="{2F044701-6CFF-4248-AAF3-217B7C51ADFA}" srcOrd="1" destOrd="0" presId="urn:microsoft.com/office/officeart/2005/8/layout/hList9"/>
    <dgm:cxn modelId="{67942893-7DF9-4CBB-9271-E215787EBFE9}" type="presParOf" srcId="{2F044701-6CFF-4248-AAF3-217B7C51ADFA}" destId="{18265176-A887-44F8-8D36-6CF112B1BC45}" srcOrd="0" destOrd="0" presId="urn:microsoft.com/office/officeart/2005/8/layout/hList9"/>
    <dgm:cxn modelId="{A9A0EBEB-2C4C-4C73-A42F-B0699F78371B}" type="presParOf" srcId="{2F044701-6CFF-4248-AAF3-217B7C51ADFA}" destId="{44126A91-9BED-485C-ACC4-7D11EAC4E355}" srcOrd="1" destOrd="0" presId="urn:microsoft.com/office/officeart/2005/8/layout/hList9"/>
    <dgm:cxn modelId="{2A66EF55-CFF4-4B80-A94F-8EC1B61496DB}" type="presParOf" srcId="{980479F9-27FF-4061-8632-1CE2CB61E9F4}" destId="{9794A09E-1399-483A-A2DD-49AE24703782}" srcOrd="12" destOrd="0" presId="urn:microsoft.com/office/officeart/2005/8/layout/hList9"/>
    <dgm:cxn modelId="{61A364FB-705E-44CC-8E11-9F9444A05795}" type="presParOf" srcId="{980479F9-27FF-4061-8632-1CE2CB61E9F4}" destId="{B1CB98EB-82C1-46B8-8589-C4BEDD4F38CA}" srcOrd="13" destOrd="0" presId="urn:microsoft.com/office/officeart/2005/8/layout/hList9"/>
    <dgm:cxn modelId="{C1495B7A-4F9B-4FFB-8857-D45A255164C1}" type="presParOf" srcId="{980479F9-27FF-4061-8632-1CE2CB61E9F4}" destId="{65336303-2A50-4312-A030-DF94C68DE6E8}" srcOrd="14" destOrd="0" presId="urn:microsoft.com/office/officeart/2005/8/layout/hList9"/>
    <dgm:cxn modelId="{03550DFB-C69D-41FB-9CCE-DAF13F733FFD}" type="presParOf" srcId="{980479F9-27FF-4061-8632-1CE2CB61E9F4}" destId="{BE95132C-7F14-4F03-81BB-9A6A1AB5C5B6}" srcOrd="15" destOrd="0" presId="urn:microsoft.com/office/officeart/2005/8/layout/hList9"/>
    <dgm:cxn modelId="{A36586EA-372D-4B46-9F1D-062A7763D2ED}" type="presParOf" srcId="{980479F9-27FF-4061-8632-1CE2CB61E9F4}" destId="{ACDE6458-F58E-4F4B-A78C-7DFFE2F299F3}" srcOrd="16" destOrd="0" presId="urn:microsoft.com/office/officeart/2005/8/layout/hList9"/>
    <dgm:cxn modelId="{01153EF2-606B-4469-B536-9A9843D4173C}" type="presParOf" srcId="{ACDE6458-F58E-4F4B-A78C-7DFFE2F299F3}" destId="{F25E0498-B310-4AEC-806C-BB003D6FAA4A}" srcOrd="0" destOrd="0" presId="urn:microsoft.com/office/officeart/2005/8/layout/hList9"/>
    <dgm:cxn modelId="{45773795-514F-4DDC-9C31-2E1510ABB2A6}" type="presParOf" srcId="{ACDE6458-F58E-4F4B-A78C-7DFFE2F299F3}" destId="{E9BEF8A2-5988-48A6-853E-948392880433}" srcOrd="1" destOrd="0" presId="urn:microsoft.com/office/officeart/2005/8/layout/hList9"/>
    <dgm:cxn modelId="{4D6F4F2E-6B9C-441F-A74F-6E341371B002}" type="presParOf" srcId="{E9BEF8A2-5988-48A6-853E-948392880433}" destId="{03DD2EA6-5C0A-4FA9-9742-702454BA0868}" srcOrd="0" destOrd="0" presId="urn:microsoft.com/office/officeart/2005/8/layout/hList9"/>
    <dgm:cxn modelId="{5298F9EB-4C20-4FE7-8BAB-ACC2CEB47EC5}" type="presParOf" srcId="{E9BEF8A2-5988-48A6-853E-948392880433}" destId="{D18CC3D5-73DC-40FE-AE8E-678581409BCE}" srcOrd="1" destOrd="0" presId="urn:microsoft.com/office/officeart/2005/8/layout/hList9"/>
    <dgm:cxn modelId="{2F62457A-6A87-4B0A-9C52-2B7FB46DA120}" type="presParOf" srcId="{980479F9-27FF-4061-8632-1CE2CB61E9F4}" destId="{21474FBB-7A70-4CD9-B4F1-88A7CF951CFF}" srcOrd="17" destOrd="0" presId="urn:microsoft.com/office/officeart/2005/8/layout/hList9"/>
    <dgm:cxn modelId="{2E8DC0FF-CB9C-4391-B46E-0A0FEBCE5E37}" type="presParOf" srcId="{980479F9-27FF-4061-8632-1CE2CB61E9F4}" destId="{2A12F746-83F3-4800-8502-3D0F9377A7DB}" srcOrd="18" destOrd="0" presId="urn:microsoft.com/office/officeart/2005/8/layout/hList9"/>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3BC50B4-9998-4347-949D-E753675D03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EB579BA-697C-4E04-85DF-C2FF1F881D70}">
      <dgm:prSet phldrT="[Testo]"/>
      <dgm:spPr>
        <a:solidFill>
          <a:schemeClr val="accent5">
            <a:lumMod val="40000"/>
            <a:lumOff val="60000"/>
          </a:schemeClr>
        </a:solidFill>
      </dgm:spPr>
      <dgm:t>
        <a:bodyPr/>
        <a:lstStyle/>
        <a:p>
          <a:pPr algn="ctr"/>
          <a:r>
            <a:rPr lang="it-IT" dirty="0"/>
            <a:t>Prezzi, costi e margini</a:t>
          </a:r>
        </a:p>
      </dgm:t>
    </dgm:pt>
    <dgm:pt modelId="{CB8A98BC-0F36-4765-B816-89449D05506D}" type="parTrans" cxnId="{405D1DF8-0D11-4A83-AB3B-9DE861BDC24F}">
      <dgm:prSet/>
      <dgm:spPr/>
      <dgm:t>
        <a:bodyPr/>
        <a:lstStyle/>
        <a:p>
          <a:endParaRPr lang="it-IT"/>
        </a:p>
      </dgm:t>
    </dgm:pt>
    <dgm:pt modelId="{1AA12B9B-C197-404A-A8A8-28C7F957273A}" type="sibTrans" cxnId="{405D1DF8-0D11-4A83-AB3B-9DE861BDC24F}">
      <dgm:prSet/>
      <dgm:spPr/>
      <dgm:t>
        <a:bodyPr/>
        <a:lstStyle/>
        <a:p>
          <a:endParaRPr lang="it-IT"/>
        </a:p>
      </dgm:t>
    </dgm:pt>
    <dgm:pt modelId="{EC6EAC05-9CEE-4109-BFF7-45F88571B709}" type="pres">
      <dgm:prSet presAssocID="{53BC50B4-9998-4347-949D-E753675D03B0}" presName="Name0" presStyleCnt="0">
        <dgm:presLayoutVars>
          <dgm:chMax val="7"/>
          <dgm:chPref val="7"/>
          <dgm:dir/>
        </dgm:presLayoutVars>
      </dgm:prSet>
      <dgm:spPr/>
      <dgm:t>
        <a:bodyPr/>
        <a:lstStyle/>
        <a:p>
          <a:endParaRPr lang="it-IT"/>
        </a:p>
      </dgm:t>
    </dgm:pt>
    <dgm:pt modelId="{6235721E-9B87-4DC6-9139-04BC0EC436F9}" type="pres">
      <dgm:prSet presAssocID="{53BC50B4-9998-4347-949D-E753675D03B0}" presName="Name1" presStyleCnt="0"/>
      <dgm:spPr/>
    </dgm:pt>
    <dgm:pt modelId="{776341B1-282A-4573-8790-ACDDBCFBB25C}" type="pres">
      <dgm:prSet presAssocID="{53BC50B4-9998-4347-949D-E753675D03B0}" presName="cycle" presStyleCnt="0"/>
      <dgm:spPr/>
    </dgm:pt>
    <dgm:pt modelId="{BD32E2CD-470F-4657-9C50-9F6E33D25283}" type="pres">
      <dgm:prSet presAssocID="{53BC50B4-9998-4347-949D-E753675D03B0}" presName="srcNode" presStyleLbl="node1" presStyleIdx="0" presStyleCnt="1"/>
      <dgm:spPr/>
    </dgm:pt>
    <dgm:pt modelId="{D8889E4F-60DE-4AC0-B73C-19D8A743D2AF}" type="pres">
      <dgm:prSet presAssocID="{53BC50B4-9998-4347-949D-E753675D03B0}" presName="conn" presStyleLbl="parChTrans1D2" presStyleIdx="0" presStyleCnt="1"/>
      <dgm:spPr/>
      <dgm:t>
        <a:bodyPr/>
        <a:lstStyle/>
        <a:p>
          <a:endParaRPr lang="it-IT"/>
        </a:p>
      </dgm:t>
    </dgm:pt>
    <dgm:pt modelId="{D11E8792-79CA-4973-9AB8-70771B867566}" type="pres">
      <dgm:prSet presAssocID="{53BC50B4-9998-4347-949D-E753675D03B0}" presName="extraNode" presStyleLbl="node1" presStyleIdx="0" presStyleCnt="1"/>
      <dgm:spPr/>
    </dgm:pt>
    <dgm:pt modelId="{41A255E6-27FE-4B6F-8016-F60684022AC1}" type="pres">
      <dgm:prSet presAssocID="{53BC50B4-9998-4347-949D-E753675D03B0}" presName="dstNode" presStyleLbl="node1" presStyleIdx="0" presStyleCnt="1"/>
      <dgm:spPr/>
    </dgm:pt>
    <dgm:pt modelId="{DA5E7DD1-E70A-4108-8E99-BCA128B84FFE}" type="pres">
      <dgm:prSet presAssocID="{5EB579BA-697C-4E04-85DF-C2FF1F881D70}" presName="text_1" presStyleLbl="node1" presStyleIdx="0" presStyleCnt="1">
        <dgm:presLayoutVars>
          <dgm:bulletEnabled val="1"/>
        </dgm:presLayoutVars>
      </dgm:prSet>
      <dgm:spPr/>
      <dgm:t>
        <a:bodyPr/>
        <a:lstStyle/>
        <a:p>
          <a:endParaRPr lang="it-IT"/>
        </a:p>
      </dgm:t>
    </dgm:pt>
    <dgm:pt modelId="{2C7AD5A9-F55C-4C05-9001-52439CB5BDE5}" type="pres">
      <dgm:prSet presAssocID="{5EB579BA-697C-4E04-85DF-C2FF1F881D70}" presName="accent_1" presStyleCnt="0"/>
      <dgm:spPr/>
    </dgm:pt>
    <dgm:pt modelId="{8A912A89-15C1-49AE-88D6-1C7DF46B979B}" type="pres">
      <dgm:prSet presAssocID="{5EB579BA-697C-4E04-85DF-C2FF1F881D70}" presName="accentRepeatNode" presStyleLbl="solidFgAcc1" presStyleIdx="0" presStyleCnt="1" custLinFactNeighborX="-1007"/>
      <dgm:spPr/>
    </dgm:pt>
  </dgm:ptLst>
  <dgm:cxnLst>
    <dgm:cxn modelId="{19E749B6-5108-48AE-B103-1719BD28FE69}" type="presOf" srcId="{53BC50B4-9998-4347-949D-E753675D03B0}" destId="{EC6EAC05-9CEE-4109-BFF7-45F88571B709}" srcOrd="0" destOrd="0" presId="urn:microsoft.com/office/officeart/2008/layout/VerticalCurvedList"/>
    <dgm:cxn modelId="{057A7DB1-FB34-435D-9350-EDD08FC602EB}" type="presOf" srcId="{5EB579BA-697C-4E04-85DF-C2FF1F881D70}" destId="{DA5E7DD1-E70A-4108-8E99-BCA128B84FFE}" srcOrd="0" destOrd="0" presId="urn:microsoft.com/office/officeart/2008/layout/VerticalCurvedList"/>
    <dgm:cxn modelId="{405D1DF8-0D11-4A83-AB3B-9DE861BDC24F}" srcId="{53BC50B4-9998-4347-949D-E753675D03B0}" destId="{5EB579BA-697C-4E04-85DF-C2FF1F881D70}" srcOrd="0" destOrd="0" parTransId="{CB8A98BC-0F36-4765-B816-89449D05506D}" sibTransId="{1AA12B9B-C197-404A-A8A8-28C7F957273A}"/>
    <dgm:cxn modelId="{EDA649E6-F2D1-49AA-B78D-03D4F744F080}" type="presOf" srcId="{1AA12B9B-C197-404A-A8A8-28C7F957273A}" destId="{D8889E4F-60DE-4AC0-B73C-19D8A743D2AF}" srcOrd="0" destOrd="0" presId="urn:microsoft.com/office/officeart/2008/layout/VerticalCurvedList"/>
    <dgm:cxn modelId="{00E326E7-6856-44D8-B103-E4BCAE83F06B}" type="presParOf" srcId="{EC6EAC05-9CEE-4109-BFF7-45F88571B709}" destId="{6235721E-9B87-4DC6-9139-04BC0EC436F9}" srcOrd="0" destOrd="0" presId="urn:microsoft.com/office/officeart/2008/layout/VerticalCurvedList"/>
    <dgm:cxn modelId="{1DEFAE4B-1FA3-4F3B-AA17-176B491314DB}" type="presParOf" srcId="{6235721E-9B87-4DC6-9139-04BC0EC436F9}" destId="{776341B1-282A-4573-8790-ACDDBCFBB25C}" srcOrd="0" destOrd="0" presId="urn:microsoft.com/office/officeart/2008/layout/VerticalCurvedList"/>
    <dgm:cxn modelId="{56DC826B-6662-4702-8584-9861BC85AA71}" type="presParOf" srcId="{776341B1-282A-4573-8790-ACDDBCFBB25C}" destId="{BD32E2CD-470F-4657-9C50-9F6E33D25283}" srcOrd="0" destOrd="0" presId="urn:microsoft.com/office/officeart/2008/layout/VerticalCurvedList"/>
    <dgm:cxn modelId="{0FE0BCE5-B62A-4C5D-9F80-A863BA927D97}" type="presParOf" srcId="{776341B1-282A-4573-8790-ACDDBCFBB25C}" destId="{D8889E4F-60DE-4AC0-B73C-19D8A743D2AF}" srcOrd="1" destOrd="0" presId="urn:microsoft.com/office/officeart/2008/layout/VerticalCurvedList"/>
    <dgm:cxn modelId="{C22A8499-9D13-4785-B8F1-05C85BE489E3}" type="presParOf" srcId="{776341B1-282A-4573-8790-ACDDBCFBB25C}" destId="{D11E8792-79CA-4973-9AB8-70771B867566}" srcOrd="2" destOrd="0" presId="urn:microsoft.com/office/officeart/2008/layout/VerticalCurvedList"/>
    <dgm:cxn modelId="{F6D39226-63EB-4B83-8860-F6B39C064272}" type="presParOf" srcId="{776341B1-282A-4573-8790-ACDDBCFBB25C}" destId="{41A255E6-27FE-4B6F-8016-F60684022AC1}" srcOrd="3" destOrd="0" presId="urn:microsoft.com/office/officeart/2008/layout/VerticalCurvedList"/>
    <dgm:cxn modelId="{F391B403-C76F-42B8-90B4-63C07052C0F7}" type="presParOf" srcId="{6235721E-9B87-4DC6-9139-04BC0EC436F9}" destId="{DA5E7DD1-E70A-4108-8E99-BCA128B84FFE}" srcOrd="1" destOrd="0" presId="urn:microsoft.com/office/officeart/2008/layout/VerticalCurvedList"/>
    <dgm:cxn modelId="{380484DB-EB45-4710-AD41-7A7D373F1E7C}" type="presParOf" srcId="{6235721E-9B87-4DC6-9139-04BC0EC436F9}" destId="{2C7AD5A9-F55C-4C05-9001-52439CB5BDE5}" srcOrd="2" destOrd="0" presId="urn:microsoft.com/office/officeart/2008/layout/VerticalCurvedList"/>
    <dgm:cxn modelId="{4E34DF0A-A440-4079-A043-49BAE52BA318}" type="presParOf" srcId="{2C7AD5A9-F55C-4C05-9001-52439CB5BDE5}" destId="{8A912A89-15C1-49AE-88D6-1C7DF46B97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BC50B4-9998-4347-949D-E753675D03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EB579BA-697C-4E04-85DF-C2FF1F881D70}">
      <dgm:prSet phldrT="[Testo]"/>
      <dgm:spPr>
        <a:solidFill>
          <a:schemeClr val="accent5">
            <a:lumMod val="40000"/>
            <a:lumOff val="60000"/>
          </a:schemeClr>
        </a:solidFill>
      </dgm:spPr>
      <dgm:t>
        <a:bodyPr/>
        <a:lstStyle/>
        <a:p>
          <a:pPr algn="ctr"/>
          <a:r>
            <a:rPr lang="it-IT" dirty="0"/>
            <a:t>Analisi </a:t>
          </a:r>
          <a:r>
            <a:rPr lang="it-IT" dirty="0" err="1"/>
            <a:t>Swot</a:t>
          </a:r>
          <a:endParaRPr lang="it-IT" dirty="0"/>
        </a:p>
      </dgm:t>
    </dgm:pt>
    <dgm:pt modelId="{CB8A98BC-0F36-4765-B816-89449D05506D}" type="parTrans" cxnId="{405D1DF8-0D11-4A83-AB3B-9DE861BDC24F}">
      <dgm:prSet/>
      <dgm:spPr/>
      <dgm:t>
        <a:bodyPr/>
        <a:lstStyle/>
        <a:p>
          <a:endParaRPr lang="it-IT"/>
        </a:p>
      </dgm:t>
    </dgm:pt>
    <dgm:pt modelId="{1AA12B9B-C197-404A-A8A8-28C7F957273A}" type="sibTrans" cxnId="{405D1DF8-0D11-4A83-AB3B-9DE861BDC24F}">
      <dgm:prSet/>
      <dgm:spPr/>
      <dgm:t>
        <a:bodyPr/>
        <a:lstStyle/>
        <a:p>
          <a:endParaRPr lang="it-IT"/>
        </a:p>
      </dgm:t>
    </dgm:pt>
    <dgm:pt modelId="{EC6EAC05-9CEE-4109-BFF7-45F88571B709}" type="pres">
      <dgm:prSet presAssocID="{53BC50B4-9998-4347-949D-E753675D03B0}" presName="Name0" presStyleCnt="0">
        <dgm:presLayoutVars>
          <dgm:chMax val="7"/>
          <dgm:chPref val="7"/>
          <dgm:dir/>
        </dgm:presLayoutVars>
      </dgm:prSet>
      <dgm:spPr/>
      <dgm:t>
        <a:bodyPr/>
        <a:lstStyle/>
        <a:p>
          <a:endParaRPr lang="it-IT"/>
        </a:p>
      </dgm:t>
    </dgm:pt>
    <dgm:pt modelId="{6235721E-9B87-4DC6-9139-04BC0EC436F9}" type="pres">
      <dgm:prSet presAssocID="{53BC50B4-9998-4347-949D-E753675D03B0}" presName="Name1" presStyleCnt="0"/>
      <dgm:spPr/>
    </dgm:pt>
    <dgm:pt modelId="{776341B1-282A-4573-8790-ACDDBCFBB25C}" type="pres">
      <dgm:prSet presAssocID="{53BC50B4-9998-4347-949D-E753675D03B0}" presName="cycle" presStyleCnt="0"/>
      <dgm:spPr/>
    </dgm:pt>
    <dgm:pt modelId="{BD32E2CD-470F-4657-9C50-9F6E33D25283}" type="pres">
      <dgm:prSet presAssocID="{53BC50B4-9998-4347-949D-E753675D03B0}" presName="srcNode" presStyleLbl="node1" presStyleIdx="0" presStyleCnt="1"/>
      <dgm:spPr/>
    </dgm:pt>
    <dgm:pt modelId="{D8889E4F-60DE-4AC0-B73C-19D8A743D2AF}" type="pres">
      <dgm:prSet presAssocID="{53BC50B4-9998-4347-949D-E753675D03B0}" presName="conn" presStyleLbl="parChTrans1D2" presStyleIdx="0" presStyleCnt="1"/>
      <dgm:spPr/>
      <dgm:t>
        <a:bodyPr/>
        <a:lstStyle/>
        <a:p>
          <a:endParaRPr lang="it-IT"/>
        </a:p>
      </dgm:t>
    </dgm:pt>
    <dgm:pt modelId="{D11E8792-79CA-4973-9AB8-70771B867566}" type="pres">
      <dgm:prSet presAssocID="{53BC50B4-9998-4347-949D-E753675D03B0}" presName="extraNode" presStyleLbl="node1" presStyleIdx="0" presStyleCnt="1"/>
      <dgm:spPr/>
    </dgm:pt>
    <dgm:pt modelId="{41A255E6-27FE-4B6F-8016-F60684022AC1}" type="pres">
      <dgm:prSet presAssocID="{53BC50B4-9998-4347-949D-E753675D03B0}" presName="dstNode" presStyleLbl="node1" presStyleIdx="0" presStyleCnt="1"/>
      <dgm:spPr/>
    </dgm:pt>
    <dgm:pt modelId="{DA5E7DD1-E70A-4108-8E99-BCA128B84FFE}" type="pres">
      <dgm:prSet presAssocID="{5EB579BA-697C-4E04-85DF-C2FF1F881D70}" presName="text_1" presStyleLbl="node1" presStyleIdx="0" presStyleCnt="1">
        <dgm:presLayoutVars>
          <dgm:bulletEnabled val="1"/>
        </dgm:presLayoutVars>
      </dgm:prSet>
      <dgm:spPr/>
      <dgm:t>
        <a:bodyPr/>
        <a:lstStyle/>
        <a:p>
          <a:endParaRPr lang="it-IT"/>
        </a:p>
      </dgm:t>
    </dgm:pt>
    <dgm:pt modelId="{2C7AD5A9-F55C-4C05-9001-52439CB5BDE5}" type="pres">
      <dgm:prSet presAssocID="{5EB579BA-697C-4E04-85DF-C2FF1F881D70}" presName="accent_1" presStyleCnt="0"/>
      <dgm:spPr/>
    </dgm:pt>
    <dgm:pt modelId="{8A912A89-15C1-49AE-88D6-1C7DF46B979B}" type="pres">
      <dgm:prSet presAssocID="{5EB579BA-697C-4E04-85DF-C2FF1F881D70}" presName="accentRepeatNode" presStyleLbl="solidFgAcc1" presStyleIdx="0" presStyleCnt="1" custLinFactNeighborX="-1007"/>
      <dgm:spPr/>
    </dgm:pt>
  </dgm:ptLst>
  <dgm:cxnLst>
    <dgm:cxn modelId="{3D8A8CD2-0DE9-4F71-B71C-0921053AEEB3}" type="presOf" srcId="{5EB579BA-697C-4E04-85DF-C2FF1F881D70}" destId="{DA5E7DD1-E70A-4108-8E99-BCA128B84FFE}" srcOrd="0" destOrd="0" presId="urn:microsoft.com/office/officeart/2008/layout/VerticalCurvedList"/>
    <dgm:cxn modelId="{BC67425C-DAC8-462D-AC91-A63F50DAAD45}" type="presOf" srcId="{53BC50B4-9998-4347-949D-E753675D03B0}" destId="{EC6EAC05-9CEE-4109-BFF7-45F88571B709}" srcOrd="0" destOrd="0" presId="urn:microsoft.com/office/officeart/2008/layout/VerticalCurvedList"/>
    <dgm:cxn modelId="{7C39F505-F522-4593-95BA-66ED22489AE3}" type="presOf" srcId="{1AA12B9B-C197-404A-A8A8-28C7F957273A}" destId="{D8889E4F-60DE-4AC0-B73C-19D8A743D2AF}" srcOrd="0" destOrd="0" presId="urn:microsoft.com/office/officeart/2008/layout/VerticalCurvedList"/>
    <dgm:cxn modelId="{405D1DF8-0D11-4A83-AB3B-9DE861BDC24F}" srcId="{53BC50B4-9998-4347-949D-E753675D03B0}" destId="{5EB579BA-697C-4E04-85DF-C2FF1F881D70}" srcOrd="0" destOrd="0" parTransId="{CB8A98BC-0F36-4765-B816-89449D05506D}" sibTransId="{1AA12B9B-C197-404A-A8A8-28C7F957273A}"/>
    <dgm:cxn modelId="{AA944B05-C0B1-4DB5-880C-F65634997E85}" type="presParOf" srcId="{EC6EAC05-9CEE-4109-BFF7-45F88571B709}" destId="{6235721E-9B87-4DC6-9139-04BC0EC436F9}" srcOrd="0" destOrd="0" presId="urn:microsoft.com/office/officeart/2008/layout/VerticalCurvedList"/>
    <dgm:cxn modelId="{9ECFAB44-511B-4F9B-BB1F-993E19D90A3E}" type="presParOf" srcId="{6235721E-9B87-4DC6-9139-04BC0EC436F9}" destId="{776341B1-282A-4573-8790-ACDDBCFBB25C}" srcOrd="0" destOrd="0" presId="urn:microsoft.com/office/officeart/2008/layout/VerticalCurvedList"/>
    <dgm:cxn modelId="{AD7D1A13-9931-4C11-9B2C-94DB9410137E}" type="presParOf" srcId="{776341B1-282A-4573-8790-ACDDBCFBB25C}" destId="{BD32E2CD-470F-4657-9C50-9F6E33D25283}" srcOrd="0" destOrd="0" presId="urn:microsoft.com/office/officeart/2008/layout/VerticalCurvedList"/>
    <dgm:cxn modelId="{246C58E1-2F9B-4604-B776-257BF76D18EE}" type="presParOf" srcId="{776341B1-282A-4573-8790-ACDDBCFBB25C}" destId="{D8889E4F-60DE-4AC0-B73C-19D8A743D2AF}" srcOrd="1" destOrd="0" presId="urn:microsoft.com/office/officeart/2008/layout/VerticalCurvedList"/>
    <dgm:cxn modelId="{8E5D66B5-6324-4BDE-9DA1-9DCCB0E3E9AB}" type="presParOf" srcId="{776341B1-282A-4573-8790-ACDDBCFBB25C}" destId="{D11E8792-79CA-4973-9AB8-70771B867566}" srcOrd="2" destOrd="0" presId="urn:microsoft.com/office/officeart/2008/layout/VerticalCurvedList"/>
    <dgm:cxn modelId="{A7974513-BF8C-44BB-9AFD-11C3A2F4E950}" type="presParOf" srcId="{776341B1-282A-4573-8790-ACDDBCFBB25C}" destId="{41A255E6-27FE-4B6F-8016-F60684022AC1}" srcOrd="3" destOrd="0" presId="urn:microsoft.com/office/officeart/2008/layout/VerticalCurvedList"/>
    <dgm:cxn modelId="{B66B7FA2-BC8D-4332-A26E-F6ECEE3718C2}" type="presParOf" srcId="{6235721E-9B87-4DC6-9139-04BC0EC436F9}" destId="{DA5E7DD1-E70A-4108-8E99-BCA128B84FFE}" srcOrd="1" destOrd="0" presId="urn:microsoft.com/office/officeart/2008/layout/VerticalCurvedList"/>
    <dgm:cxn modelId="{EA4AA940-2D83-48F6-B4FA-C45BD02CEC29}" type="presParOf" srcId="{6235721E-9B87-4DC6-9139-04BC0EC436F9}" destId="{2C7AD5A9-F55C-4C05-9001-52439CB5BDE5}" srcOrd="2" destOrd="0" presId="urn:microsoft.com/office/officeart/2008/layout/VerticalCurvedList"/>
    <dgm:cxn modelId="{04A8727D-780B-461A-A95E-B2D2DC7799F0}" type="presParOf" srcId="{2C7AD5A9-F55C-4C05-9001-52439CB5BDE5}" destId="{8A912A89-15C1-49AE-88D6-1C7DF46B97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BC50B4-9998-4347-949D-E753675D03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EB579BA-697C-4E04-85DF-C2FF1F881D70}">
      <dgm:prSet phldrT="[Testo]"/>
      <dgm:spPr>
        <a:solidFill>
          <a:schemeClr val="accent5">
            <a:lumMod val="40000"/>
            <a:lumOff val="60000"/>
          </a:schemeClr>
        </a:solidFill>
      </dgm:spPr>
      <dgm:t>
        <a:bodyPr/>
        <a:lstStyle/>
        <a:p>
          <a:pPr algn="ctr"/>
          <a:r>
            <a:rPr lang="it-IT" dirty="0"/>
            <a:t>Strategie a medio termine</a:t>
          </a:r>
        </a:p>
      </dgm:t>
    </dgm:pt>
    <dgm:pt modelId="{CB8A98BC-0F36-4765-B816-89449D05506D}" type="parTrans" cxnId="{405D1DF8-0D11-4A83-AB3B-9DE861BDC24F}">
      <dgm:prSet/>
      <dgm:spPr/>
      <dgm:t>
        <a:bodyPr/>
        <a:lstStyle/>
        <a:p>
          <a:endParaRPr lang="it-IT"/>
        </a:p>
      </dgm:t>
    </dgm:pt>
    <dgm:pt modelId="{1AA12B9B-C197-404A-A8A8-28C7F957273A}" type="sibTrans" cxnId="{405D1DF8-0D11-4A83-AB3B-9DE861BDC24F}">
      <dgm:prSet/>
      <dgm:spPr/>
      <dgm:t>
        <a:bodyPr/>
        <a:lstStyle/>
        <a:p>
          <a:endParaRPr lang="it-IT"/>
        </a:p>
      </dgm:t>
    </dgm:pt>
    <dgm:pt modelId="{EC6EAC05-9CEE-4109-BFF7-45F88571B709}" type="pres">
      <dgm:prSet presAssocID="{53BC50B4-9998-4347-949D-E753675D03B0}" presName="Name0" presStyleCnt="0">
        <dgm:presLayoutVars>
          <dgm:chMax val="7"/>
          <dgm:chPref val="7"/>
          <dgm:dir/>
        </dgm:presLayoutVars>
      </dgm:prSet>
      <dgm:spPr/>
      <dgm:t>
        <a:bodyPr/>
        <a:lstStyle/>
        <a:p>
          <a:endParaRPr lang="it-IT"/>
        </a:p>
      </dgm:t>
    </dgm:pt>
    <dgm:pt modelId="{6235721E-9B87-4DC6-9139-04BC0EC436F9}" type="pres">
      <dgm:prSet presAssocID="{53BC50B4-9998-4347-949D-E753675D03B0}" presName="Name1" presStyleCnt="0"/>
      <dgm:spPr/>
    </dgm:pt>
    <dgm:pt modelId="{776341B1-282A-4573-8790-ACDDBCFBB25C}" type="pres">
      <dgm:prSet presAssocID="{53BC50B4-9998-4347-949D-E753675D03B0}" presName="cycle" presStyleCnt="0"/>
      <dgm:spPr/>
    </dgm:pt>
    <dgm:pt modelId="{BD32E2CD-470F-4657-9C50-9F6E33D25283}" type="pres">
      <dgm:prSet presAssocID="{53BC50B4-9998-4347-949D-E753675D03B0}" presName="srcNode" presStyleLbl="node1" presStyleIdx="0" presStyleCnt="1"/>
      <dgm:spPr/>
    </dgm:pt>
    <dgm:pt modelId="{D8889E4F-60DE-4AC0-B73C-19D8A743D2AF}" type="pres">
      <dgm:prSet presAssocID="{53BC50B4-9998-4347-949D-E753675D03B0}" presName="conn" presStyleLbl="parChTrans1D2" presStyleIdx="0" presStyleCnt="1"/>
      <dgm:spPr/>
      <dgm:t>
        <a:bodyPr/>
        <a:lstStyle/>
        <a:p>
          <a:endParaRPr lang="it-IT"/>
        </a:p>
      </dgm:t>
    </dgm:pt>
    <dgm:pt modelId="{D11E8792-79CA-4973-9AB8-70771B867566}" type="pres">
      <dgm:prSet presAssocID="{53BC50B4-9998-4347-949D-E753675D03B0}" presName="extraNode" presStyleLbl="node1" presStyleIdx="0" presStyleCnt="1"/>
      <dgm:spPr/>
    </dgm:pt>
    <dgm:pt modelId="{41A255E6-27FE-4B6F-8016-F60684022AC1}" type="pres">
      <dgm:prSet presAssocID="{53BC50B4-9998-4347-949D-E753675D03B0}" presName="dstNode" presStyleLbl="node1" presStyleIdx="0" presStyleCnt="1"/>
      <dgm:spPr/>
    </dgm:pt>
    <dgm:pt modelId="{DA5E7DD1-E70A-4108-8E99-BCA128B84FFE}" type="pres">
      <dgm:prSet presAssocID="{5EB579BA-697C-4E04-85DF-C2FF1F881D70}" presName="text_1" presStyleLbl="node1" presStyleIdx="0" presStyleCnt="1">
        <dgm:presLayoutVars>
          <dgm:bulletEnabled val="1"/>
        </dgm:presLayoutVars>
      </dgm:prSet>
      <dgm:spPr/>
      <dgm:t>
        <a:bodyPr/>
        <a:lstStyle/>
        <a:p>
          <a:endParaRPr lang="it-IT"/>
        </a:p>
      </dgm:t>
    </dgm:pt>
    <dgm:pt modelId="{2C7AD5A9-F55C-4C05-9001-52439CB5BDE5}" type="pres">
      <dgm:prSet presAssocID="{5EB579BA-697C-4E04-85DF-C2FF1F881D70}" presName="accent_1" presStyleCnt="0"/>
      <dgm:spPr/>
    </dgm:pt>
    <dgm:pt modelId="{8A912A89-15C1-49AE-88D6-1C7DF46B979B}" type="pres">
      <dgm:prSet presAssocID="{5EB579BA-697C-4E04-85DF-C2FF1F881D70}" presName="accentRepeatNode" presStyleLbl="solidFgAcc1" presStyleIdx="0" presStyleCnt="1" custLinFactNeighborX="-1007"/>
      <dgm:spPr/>
    </dgm:pt>
  </dgm:ptLst>
  <dgm:cxnLst>
    <dgm:cxn modelId="{3348FE70-94E3-422B-8636-1E03E8DFEFAB}" type="presOf" srcId="{1AA12B9B-C197-404A-A8A8-28C7F957273A}" destId="{D8889E4F-60DE-4AC0-B73C-19D8A743D2AF}" srcOrd="0" destOrd="0" presId="urn:microsoft.com/office/officeart/2008/layout/VerticalCurvedList"/>
    <dgm:cxn modelId="{C239F3DA-C90D-4E11-9A3C-7726A65B5698}" type="presOf" srcId="{53BC50B4-9998-4347-949D-E753675D03B0}" destId="{EC6EAC05-9CEE-4109-BFF7-45F88571B709}" srcOrd="0" destOrd="0" presId="urn:microsoft.com/office/officeart/2008/layout/VerticalCurvedList"/>
    <dgm:cxn modelId="{25EB6D81-6395-4AFB-87D1-DD395FF77F0B}" type="presOf" srcId="{5EB579BA-697C-4E04-85DF-C2FF1F881D70}" destId="{DA5E7DD1-E70A-4108-8E99-BCA128B84FFE}" srcOrd="0" destOrd="0" presId="urn:microsoft.com/office/officeart/2008/layout/VerticalCurvedList"/>
    <dgm:cxn modelId="{405D1DF8-0D11-4A83-AB3B-9DE861BDC24F}" srcId="{53BC50B4-9998-4347-949D-E753675D03B0}" destId="{5EB579BA-697C-4E04-85DF-C2FF1F881D70}" srcOrd="0" destOrd="0" parTransId="{CB8A98BC-0F36-4765-B816-89449D05506D}" sibTransId="{1AA12B9B-C197-404A-A8A8-28C7F957273A}"/>
    <dgm:cxn modelId="{D923F8C9-D09B-4260-ADCE-98B28FF83C09}" type="presParOf" srcId="{EC6EAC05-9CEE-4109-BFF7-45F88571B709}" destId="{6235721E-9B87-4DC6-9139-04BC0EC436F9}" srcOrd="0" destOrd="0" presId="urn:microsoft.com/office/officeart/2008/layout/VerticalCurvedList"/>
    <dgm:cxn modelId="{43DC187E-D4D0-4438-8B11-7CF0F1DAE30E}" type="presParOf" srcId="{6235721E-9B87-4DC6-9139-04BC0EC436F9}" destId="{776341B1-282A-4573-8790-ACDDBCFBB25C}" srcOrd="0" destOrd="0" presId="urn:microsoft.com/office/officeart/2008/layout/VerticalCurvedList"/>
    <dgm:cxn modelId="{E36B6FD9-17D0-4D12-AB50-A22B4ADFA368}" type="presParOf" srcId="{776341B1-282A-4573-8790-ACDDBCFBB25C}" destId="{BD32E2CD-470F-4657-9C50-9F6E33D25283}" srcOrd="0" destOrd="0" presId="urn:microsoft.com/office/officeart/2008/layout/VerticalCurvedList"/>
    <dgm:cxn modelId="{06E9A715-2A2F-4833-AEA0-5C8D3339366B}" type="presParOf" srcId="{776341B1-282A-4573-8790-ACDDBCFBB25C}" destId="{D8889E4F-60DE-4AC0-B73C-19D8A743D2AF}" srcOrd="1" destOrd="0" presId="urn:microsoft.com/office/officeart/2008/layout/VerticalCurvedList"/>
    <dgm:cxn modelId="{C552D326-6856-44D6-B190-316489B45B10}" type="presParOf" srcId="{776341B1-282A-4573-8790-ACDDBCFBB25C}" destId="{D11E8792-79CA-4973-9AB8-70771B867566}" srcOrd="2" destOrd="0" presId="urn:microsoft.com/office/officeart/2008/layout/VerticalCurvedList"/>
    <dgm:cxn modelId="{33B9DC40-AA72-4C13-B3BF-356C06CAF5C5}" type="presParOf" srcId="{776341B1-282A-4573-8790-ACDDBCFBB25C}" destId="{41A255E6-27FE-4B6F-8016-F60684022AC1}" srcOrd="3" destOrd="0" presId="urn:microsoft.com/office/officeart/2008/layout/VerticalCurvedList"/>
    <dgm:cxn modelId="{CAF9C44E-4A49-41A0-9279-1F5A6DE9FCE3}" type="presParOf" srcId="{6235721E-9B87-4DC6-9139-04BC0EC436F9}" destId="{DA5E7DD1-E70A-4108-8E99-BCA128B84FFE}" srcOrd="1" destOrd="0" presId="urn:microsoft.com/office/officeart/2008/layout/VerticalCurvedList"/>
    <dgm:cxn modelId="{6CCDE3F6-B80C-4740-AFF8-B1B21E3B8036}" type="presParOf" srcId="{6235721E-9B87-4DC6-9139-04BC0EC436F9}" destId="{2C7AD5A9-F55C-4C05-9001-52439CB5BDE5}" srcOrd="2" destOrd="0" presId="urn:microsoft.com/office/officeart/2008/layout/VerticalCurvedList"/>
    <dgm:cxn modelId="{A615A50B-48DF-4986-82CC-B5E2EB421F20}" type="presParOf" srcId="{2C7AD5A9-F55C-4C05-9001-52439CB5BDE5}" destId="{8A912A89-15C1-49AE-88D6-1C7DF46B97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C6A067-8B9D-4D86-9C25-4C63330EA9DC}" type="doc">
      <dgm:prSet loTypeId="urn:microsoft.com/office/officeart/2005/8/layout/arrow2" loCatId="process" qsTypeId="urn:microsoft.com/office/officeart/2005/8/quickstyle/simple1" qsCatId="simple" csTypeId="urn:microsoft.com/office/officeart/2005/8/colors/accent1_4" csCatId="accent1" phldr="1"/>
      <dgm:spPr/>
      <dgm:t>
        <a:bodyPr/>
        <a:lstStyle/>
        <a:p>
          <a:endParaRPr lang="it-IT"/>
        </a:p>
      </dgm:t>
    </dgm:pt>
    <dgm:pt modelId="{E70C4EB7-A111-4CE1-983E-6D64653E9C05}">
      <dgm:prSet custT="1"/>
      <dgm:spPr/>
      <dgm:t>
        <a:bodyPr/>
        <a:lstStyle/>
        <a:p>
          <a:pPr rtl="0"/>
          <a:r>
            <a:rPr lang="it-IT" sz="1200" b="1" dirty="0">
              <a:latin typeface="Century Gothic" panose="020B0502020202020204" pitchFamily="34" charset="0"/>
            </a:rPr>
            <a:t>Nel medio periodo si stima una ripresa produttiva grazie anche alla ricerca</a:t>
          </a:r>
          <a:endParaRPr lang="it-IT" sz="1200" dirty="0">
            <a:latin typeface="Century Gothic" panose="020B0502020202020204" pitchFamily="34" charset="0"/>
          </a:endParaRPr>
        </a:p>
      </dgm:t>
    </dgm:pt>
    <dgm:pt modelId="{872A1257-BFDD-46EB-92CE-D08ADDD40547}" type="parTrans" cxnId="{947CF9E5-7F1B-4A99-952A-49D411F7E610}">
      <dgm:prSet/>
      <dgm:spPr/>
      <dgm:t>
        <a:bodyPr/>
        <a:lstStyle/>
        <a:p>
          <a:endParaRPr lang="it-IT" sz="1000"/>
        </a:p>
      </dgm:t>
    </dgm:pt>
    <dgm:pt modelId="{85219325-9334-4124-8946-A5A14EAE4478}" type="sibTrans" cxnId="{947CF9E5-7F1B-4A99-952A-49D411F7E610}">
      <dgm:prSet/>
      <dgm:spPr/>
      <dgm:t>
        <a:bodyPr/>
        <a:lstStyle/>
        <a:p>
          <a:endParaRPr lang="it-IT" sz="1000"/>
        </a:p>
      </dgm:t>
    </dgm:pt>
    <dgm:pt modelId="{6DBB3C49-274F-464B-8090-08E343C71C14}">
      <dgm:prSet custT="1"/>
      <dgm:spPr/>
      <dgm:t>
        <a:bodyPr/>
        <a:lstStyle/>
        <a:p>
          <a:pPr algn="l" rtl="0"/>
          <a:r>
            <a:rPr lang="it-IT" sz="1200" b="1" dirty="0">
              <a:latin typeface="Century Gothic" panose="020B0502020202020204" pitchFamily="34" charset="0"/>
            </a:rPr>
            <a:t>L’Italia punta su aumenti delle quantità e della qualità  sviluppando dei modelli produttivi diversificati</a:t>
          </a:r>
          <a:endParaRPr lang="it-IT" sz="1200" dirty="0">
            <a:latin typeface="Century Gothic" panose="020B0502020202020204" pitchFamily="34" charset="0"/>
          </a:endParaRPr>
        </a:p>
      </dgm:t>
    </dgm:pt>
    <dgm:pt modelId="{6BE140A2-85B4-47C0-8C10-8D782C4EC29C}" type="parTrans" cxnId="{1AB329D9-1F77-4A9B-85AD-EA8C97A43579}">
      <dgm:prSet/>
      <dgm:spPr/>
      <dgm:t>
        <a:bodyPr/>
        <a:lstStyle/>
        <a:p>
          <a:endParaRPr lang="it-IT" sz="1000"/>
        </a:p>
      </dgm:t>
    </dgm:pt>
    <dgm:pt modelId="{7BF035C8-DD13-4E93-8E17-B7B5160F71B0}" type="sibTrans" cxnId="{1AB329D9-1F77-4A9B-85AD-EA8C97A43579}">
      <dgm:prSet/>
      <dgm:spPr/>
      <dgm:t>
        <a:bodyPr/>
        <a:lstStyle/>
        <a:p>
          <a:endParaRPr lang="it-IT" sz="1000"/>
        </a:p>
      </dgm:t>
    </dgm:pt>
    <dgm:pt modelId="{8BFEEF37-6A95-4FAD-85DD-3AC26E96CA6E}">
      <dgm:prSet custT="1"/>
      <dgm:spPr/>
      <dgm:t>
        <a:bodyPr/>
        <a:lstStyle/>
        <a:p>
          <a:pPr rtl="0"/>
          <a:r>
            <a:rPr lang="it-IT" sz="1200" b="1" dirty="0">
              <a:latin typeface="Century Gothic" panose="020B0502020202020204" pitchFamily="34" charset="0"/>
            </a:rPr>
            <a:t>Altri Paesi si affacciano nel panorama produttivo: Argentina, Cile, Australia  con varietà spagnole e meno vincoli tecnologici </a:t>
          </a:r>
          <a:endParaRPr lang="it-IT" sz="1200" dirty="0">
            <a:latin typeface="Century Gothic" panose="020B0502020202020204" pitchFamily="34" charset="0"/>
          </a:endParaRPr>
        </a:p>
      </dgm:t>
    </dgm:pt>
    <dgm:pt modelId="{0DFD9D33-AADB-4165-9578-944AD43F0F9B}" type="parTrans" cxnId="{9ABCB943-F287-40D6-9DED-78802C9EC3B3}">
      <dgm:prSet/>
      <dgm:spPr/>
      <dgm:t>
        <a:bodyPr/>
        <a:lstStyle/>
        <a:p>
          <a:endParaRPr lang="it-IT" sz="1000"/>
        </a:p>
      </dgm:t>
    </dgm:pt>
    <dgm:pt modelId="{74C816D6-0ECF-43E0-A4F5-F60A6A5A2EE6}" type="sibTrans" cxnId="{9ABCB943-F287-40D6-9DED-78802C9EC3B3}">
      <dgm:prSet/>
      <dgm:spPr/>
      <dgm:t>
        <a:bodyPr/>
        <a:lstStyle/>
        <a:p>
          <a:endParaRPr lang="it-IT" sz="1000"/>
        </a:p>
      </dgm:t>
    </dgm:pt>
    <dgm:pt modelId="{07A9CF2C-95C5-4F6B-BEDA-14DE8F1C05EC}">
      <dgm:prSet custT="1"/>
      <dgm:spPr/>
      <dgm:t>
        <a:bodyPr/>
        <a:lstStyle/>
        <a:p>
          <a:pPr rtl="0"/>
          <a:r>
            <a:rPr lang="it-IT" sz="1200" b="1" dirty="0">
              <a:latin typeface="Century Gothic" panose="020B0502020202020204" pitchFamily="34" charset="0"/>
            </a:rPr>
            <a:t>Ricerca costante di standard qualitativi elevati mantenendo un buon rapporto qualità prezzo</a:t>
          </a:r>
          <a:endParaRPr lang="it-IT" sz="1200" dirty="0">
            <a:latin typeface="Century Gothic" panose="020B0502020202020204" pitchFamily="34" charset="0"/>
          </a:endParaRPr>
        </a:p>
      </dgm:t>
    </dgm:pt>
    <dgm:pt modelId="{406F6A8C-5561-4AFB-BE9B-BC2CDD3F05C5}" type="parTrans" cxnId="{707AE99E-6DFB-4AD2-A0D3-5A4761C5B595}">
      <dgm:prSet/>
      <dgm:spPr/>
      <dgm:t>
        <a:bodyPr/>
        <a:lstStyle/>
        <a:p>
          <a:endParaRPr lang="it-IT" sz="1000"/>
        </a:p>
      </dgm:t>
    </dgm:pt>
    <dgm:pt modelId="{13D1FFAB-B2AB-4639-BE0B-07392EE7AEAE}" type="sibTrans" cxnId="{707AE99E-6DFB-4AD2-A0D3-5A4761C5B595}">
      <dgm:prSet/>
      <dgm:spPr/>
      <dgm:t>
        <a:bodyPr/>
        <a:lstStyle/>
        <a:p>
          <a:endParaRPr lang="it-IT" sz="1000"/>
        </a:p>
      </dgm:t>
    </dgm:pt>
    <dgm:pt modelId="{7BD85ACF-F124-4FB8-86AA-5FCB968BECF6}">
      <dgm:prSet custT="1"/>
      <dgm:spPr/>
      <dgm:t>
        <a:bodyPr/>
        <a:lstStyle/>
        <a:p>
          <a:pPr rtl="0"/>
          <a:r>
            <a:rPr lang="it-IT" sz="1200" b="1" dirty="0">
              <a:latin typeface="Century Gothic" panose="020B0502020202020204" pitchFamily="34" charset="0"/>
            </a:rPr>
            <a:t>Aumento  scambi internazionali e apertura nuovi mercati</a:t>
          </a:r>
          <a:endParaRPr lang="it-IT" sz="1200" dirty="0">
            <a:latin typeface="Century Gothic" panose="020B0502020202020204" pitchFamily="34" charset="0"/>
          </a:endParaRPr>
        </a:p>
      </dgm:t>
    </dgm:pt>
    <dgm:pt modelId="{965F0CCE-E8B8-41BF-B79D-CC9D8FB67691}" type="parTrans" cxnId="{0EDA51E2-9B87-45FE-81AC-AE5DC09E45BD}">
      <dgm:prSet/>
      <dgm:spPr/>
      <dgm:t>
        <a:bodyPr/>
        <a:lstStyle/>
        <a:p>
          <a:endParaRPr lang="it-IT" sz="1000"/>
        </a:p>
      </dgm:t>
    </dgm:pt>
    <dgm:pt modelId="{BC0D90BA-A75A-440A-A801-D23976CBBEC0}" type="sibTrans" cxnId="{0EDA51E2-9B87-45FE-81AC-AE5DC09E45BD}">
      <dgm:prSet/>
      <dgm:spPr/>
      <dgm:t>
        <a:bodyPr/>
        <a:lstStyle/>
        <a:p>
          <a:endParaRPr lang="it-IT" sz="1000"/>
        </a:p>
      </dgm:t>
    </dgm:pt>
    <dgm:pt modelId="{364E57DE-5817-4652-8C55-C85F0A678267}">
      <dgm:prSet custT="1"/>
      <dgm:spPr/>
      <dgm:t>
        <a:bodyPr/>
        <a:lstStyle/>
        <a:p>
          <a:endParaRPr lang="it-IT"/>
        </a:p>
      </dgm:t>
    </dgm:pt>
    <dgm:pt modelId="{B8875C4A-3B2E-48A4-9531-A41B7945A424}" type="parTrans" cxnId="{C8E938BF-DF3C-4C8A-BE8A-4D17F5EE9FEE}">
      <dgm:prSet/>
      <dgm:spPr/>
      <dgm:t>
        <a:bodyPr/>
        <a:lstStyle/>
        <a:p>
          <a:endParaRPr lang="it-IT" sz="1000"/>
        </a:p>
      </dgm:t>
    </dgm:pt>
    <dgm:pt modelId="{62590404-2D13-48F3-9623-D7EFD5D6F394}" type="sibTrans" cxnId="{C8E938BF-DF3C-4C8A-BE8A-4D17F5EE9FEE}">
      <dgm:prSet/>
      <dgm:spPr/>
      <dgm:t>
        <a:bodyPr/>
        <a:lstStyle/>
        <a:p>
          <a:endParaRPr lang="it-IT" sz="1000"/>
        </a:p>
      </dgm:t>
    </dgm:pt>
    <dgm:pt modelId="{1B7F3BF6-3956-44DB-A780-1F18EB1DC4BD}">
      <dgm:prSet custT="1"/>
      <dgm:spPr/>
      <dgm:t>
        <a:bodyPr/>
        <a:lstStyle/>
        <a:p>
          <a:endParaRPr lang="it-IT"/>
        </a:p>
      </dgm:t>
    </dgm:pt>
    <dgm:pt modelId="{699DB7E9-60F1-443C-B93B-6A76C7E49BC1}" type="parTrans" cxnId="{D1908074-C1D1-49D6-B3EB-05FDA7A1C0C3}">
      <dgm:prSet/>
      <dgm:spPr/>
      <dgm:t>
        <a:bodyPr/>
        <a:lstStyle/>
        <a:p>
          <a:endParaRPr lang="it-IT" sz="1000"/>
        </a:p>
      </dgm:t>
    </dgm:pt>
    <dgm:pt modelId="{285C892D-B13F-4C9D-BCDF-188C6A911165}" type="sibTrans" cxnId="{D1908074-C1D1-49D6-B3EB-05FDA7A1C0C3}">
      <dgm:prSet/>
      <dgm:spPr/>
      <dgm:t>
        <a:bodyPr/>
        <a:lstStyle/>
        <a:p>
          <a:endParaRPr lang="it-IT" sz="1000"/>
        </a:p>
      </dgm:t>
    </dgm:pt>
    <dgm:pt modelId="{9BB3916A-3870-46E0-8433-AC5DA98E04DA}" type="pres">
      <dgm:prSet presAssocID="{E7C6A067-8B9D-4D86-9C25-4C63330EA9DC}" presName="arrowDiagram" presStyleCnt="0">
        <dgm:presLayoutVars>
          <dgm:chMax val="5"/>
          <dgm:dir/>
          <dgm:resizeHandles val="exact"/>
        </dgm:presLayoutVars>
      </dgm:prSet>
      <dgm:spPr/>
      <dgm:t>
        <a:bodyPr/>
        <a:lstStyle/>
        <a:p>
          <a:endParaRPr lang="it-IT"/>
        </a:p>
      </dgm:t>
    </dgm:pt>
    <dgm:pt modelId="{B517AA63-CC8F-402A-A2B6-7554B9F7177F}" type="pres">
      <dgm:prSet presAssocID="{E7C6A067-8B9D-4D86-9C25-4C63330EA9DC}" presName="arrow" presStyleLbl="bgShp" presStyleIdx="0" presStyleCnt="1"/>
      <dgm:spPr>
        <a:solidFill>
          <a:schemeClr val="accent5"/>
        </a:solidFill>
      </dgm:spPr>
    </dgm:pt>
    <dgm:pt modelId="{5890408E-33A6-403D-B0D2-E805A121AD62}" type="pres">
      <dgm:prSet presAssocID="{E7C6A067-8B9D-4D86-9C25-4C63330EA9DC}" presName="arrowDiagram5" presStyleCnt="0"/>
      <dgm:spPr/>
    </dgm:pt>
    <dgm:pt modelId="{6CE16696-0AD5-4417-A75A-2B118B893D4A}" type="pres">
      <dgm:prSet presAssocID="{E70C4EB7-A111-4CE1-983E-6D64653E9C05}" presName="bullet5a" presStyleLbl="node1" presStyleIdx="0" presStyleCnt="5"/>
      <dgm:spPr>
        <a:solidFill>
          <a:schemeClr val="accent6">
            <a:lumMod val="20000"/>
            <a:lumOff val="80000"/>
          </a:schemeClr>
        </a:solidFill>
      </dgm:spPr>
    </dgm:pt>
    <dgm:pt modelId="{D783D89C-E90A-4E00-A132-E100D7517003}" type="pres">
      <dgm:prSet presAssocID="{E70C4EB7-A111-4CE1-983E-6D64653E9C05}" presName="textBox5a" presStyleLbl="revTx" presStyleIdx="0" presStyleCnt="5" custScaleX="108731" custLinFactNeighborY="-9618">
        <dgm:presLayoutVars>
          <dgm:bulletEnabled val="1"/>
        </dgm:presLayoutVars>
      </dgm:prSet>
      <dgm:spPr/>
      <dgm:t>
        <a:bodyPr/>
        <a:lstStyle/>
        <a:p>
          <a:endParaRPr lang="it-IT"/>
        </a:p>
      </dgm:t>
    </dgm:pt>
    <dgm:pt modelId="{0EB973A1-0E89-4A28-8322-B27D14900C68}" type="pres">
      <dgm:prSet presAssocID="{6DBB3C49-274F-464B-8090-08E343C71C14}" presName="bullet5b" presStyleLbl="node1" presStyleIdx="1" presStyleCnt="5"/>
      <dgm:spPr>
        <a:solidFill>
          <a:schemeClr val="accent6">
            <a:lumMod val="20000"/>
            <a:lumOff val="80000"/>
          </a:schemeClr>
        </a:solidFill>
      </dgm:spPr>
    </dgm:pt>
    <dgm:pt modelId="{D70DAD6B-AC7E-4D5A-A96B-1B1CCC29C109}" type="pres">
      <dgm:prSet presAssocID="{6DBB3C49-274F-464B-8090-08E343C71C14}" presName="textBox5b" presStyleLbl="revTx" presStyleIdx="1" presStyleCnt="5" custScaleY="61556" custLinFactNeighborX="6849" custLinFactNeighborY="-22031">
        <dgm:presLayoutVars>
          <dgm:bulletEnabled val="1"/>
        </dgm:presLayoutVars>
      </dgm:prSet>
      <dgm:spPr/>
      <dgm:t>
        <a:bodyPr/>
        <a:lstStyle/>
        <a:p>
          <a:endParaRPr lang="it-IT"/>
        </a:p>
      </dgm:t>
    </dgm:pt>
    <dgm:pt modelId="{9C566B3B-4FF8-4FF0-BE17-8D16662CBC2A}" type="pres">
      <dgm:prSet presAssocID="{8BFEEF37-6A95-4FAD-85DD-3AC26E96CA6E}" presName="bullet5c" presStyleLbl="node1" presStyleIdx="2" presStyleCnt="5"/>
      <dgm:spPr>
        <a:solidFill>
          <a:schemeClr val="accent6">
            <a:lumMod val="20000"/>
            <a:lumOff val="80000"/>
          </a:schemeClr>
        </a:solidFill>
      </dgm:spPr>
    </dgm:pt>
    <dgm:pt modelId="{489F1B78-05AD-4042-A3D8-A998B7C64445}" type="pres">
      <dgm:prSet presAssocID="{8BFEEF37-6A95-4FAD-85DD-3AC26E96CA6E}" presName="textBox5c" presStyleLbl="revTx" presStyleIdx="2" presStyleCnt="5" custScaleY="31399" custLinFactNeighborX="4576" custLinFactNeighborY="-27375">
        <dgm:presLayoutVars>
          <dgm:bulletEnabled val="1"/>
        </dgm:presLayoutVars>
      </dgm:prSet>
      <dgm:spPr/>
      <dgm:t>
        <a:bodyPr/>
        <a:lstStyle/>
        <a:p>
          <a:endParaRPr lang="it-IT"/>
        </a:p>
      </dgm:t>
    </dgm:pt>
    <dgm:pt modelId="{F026C438-09FC-465A-A4D4-417BF616E207}" type="pres">
      <dgm:prSet presAssocID="{07A9CF2C-95C5-4F6B-BEDA-14DE8F1C05EC}" presName="bullet5d" presStyleLbl="node1" presStyleIdx="3" presStyleCnt="5"/>
      <dgm:spPr>
        <a:solidFill>
          <a:schemeClr val="accent6">
            <a:lumMod val="20000"/>
            <a:lumOff val="80000"/>
          </a:schemeClr>
        </a:solidFill>
      </dgm:spPr>
    </dgm:pt>
    <dgm:pt modelId="{3ABC98EA-679F-4B36-9C9A-269D0D56F969}" type="pres">
      <dgm:prSet presAssocID="{07A9CF2C-95C5-4F6B-BEDA-14DE8F1C05EC}" presName="textBox5d" presStyleLbl="revTx" presStyleIdx="3" presStyleCnt="5" custScaleY="23523" custLinFactNeighborX="8091" custLinFactNeighborY="-30751">
        <dgm:presLayoutVars>
          <dgm:bulletEnabled val="1"/>
        </dgm:presLayoutVars>
      </dgm:prSet>
      <dgm:spPr/>
      <dgm:t>
        <a:bodyPr/>
        <a:lstStyle/>
        <a:p>
          <a:endParaRPr lang="it-IT"/>
        </a:p>
      </dgm:t>
    </dgm:pt>
    <dgm:pt modelId="{0E9791EA-9FC7-4ECD-BFA3-492C004DDEB4}" type="pres">
      <dgm:prSet presAssocID="{7BD85ACF-F124-4FB8-86AA-5FCB968BECF6}" presName="bullet5e" presStyleLbl="node1" presStyleIdx="4" presStyleCnt="5"/>
      <dgm:spPr>
        <a:solidFill>
          <a:schemeClr val="accent6">
            <a:lumMod val="20000"/>
            <a:lumOff val="80000"/>
          </a:schemeClr>
        </a:solidFill>
      </dgm:spPr>
    </dgm:pt>
    <dgm:pt modelId="{59760189-8855-40DC-B63D-BDB0838591B6}" type="pres">
      <dgm:prSet presAssocID="{7BD85ACF-F124-4FB8-86AA-5FCB968BECF6}" presName="textBox5e" presStyleLbl="revTx" presStyleIdx="4" presStyleCnt="5" custScaleY="28135" custLinFactNeighborX="21728" custLinFactNeighborY="-43730">
        <dgm:presLayoutVars>
          <dgm:bulletEnabled val="1"/>
        </dgm:presLayoutVars>
      </dgm:prSet>
      <dgm:spPr/>
      <dgm:t>
        <a:bodyPr/>
        <a:lstStyle/>
        <a:p>
          <a:endParaRPr lang="it-IT"/>
        </a:p>
      </dgm:t>
    </dgm:pt>
  </dgm:ptLst>
  <dgm:cxnLst>
    <dgm:cxn modelId="{0EDA51E2-9B87-45FE-81AC-AE5DC09E45BD}" srcId="{E7C6A067-8B9D-4D86-9C25-4C63330EA9DC}" destId="{7BD85ACF-F124-4FB8-86AA-5FCB968BECF6}" srcOrd="4" destOrd="0" parTransId="{965F0CCE-E8B8-41BF-B79D-CC9D8FB67691}" sibTransId="{BC0D90BA-A75A-440A-A801-D23976CBBEC0}"/>
    <dgm:cxn modelId="{D1908074-C1D1-49D6-B3EB-05FDA7A1C0C3}" srcId="{E7C6A067-8B9D-4D86-9C25-4C63330EA9DC}" destId="{1B7F3BF6-3956-44DB-A780-1F18EB1DC4BD}" srcOrd="6" destOrd="0" parTransId="{699DB7E9-60F1-443C-B93B-6A76C7E49BC1}" sibTransId="{285C892D-B13F-4C9D-BCDF-188C6A911165}"/>
    <dgm:cxn modelId="{C8E938BF-DF3C-4C8A-BE8A-4D17F5EE9FEE}" srcId="{E7C6A067-8B9D-4D86-9C25-4C63330EA9DC}" destId="{364E57DE-5817-4652-8C55-C85F0A678267}" srcOrd="5" destOrd="0" parTransId="{B8875C4A-3B2E-48A4-9531-A41B7945A424}" sibTransId="{62590404-2D13-48F3-9623-D7EFD5D6F394}"/>
    <dgm:cxn modelId="{707AE99E-6DFB-4AD2-A0D3-5A4761C5B595}" srcId="{E7C6A067-8B9D-4D86-9C25-4C63330EA9DC}" destId="{07A9CF2C-95C5-4F6B-BEDA-14DE8F1C05EC}" srcOrd="3" destOrd="0" parTransId="{406F6A8C-5561-4AFB-BE9B-BC2CDD3F05C5}" sibTransId="{13D1FFAB-B2AB-4639-BE0B-07392EE7AEAE}"/>
    <dgm:cxn modelId="{1D118A74-3CE7-406B-B591-A4B89C4EB60F}" type="presOf" srcId="{6DBB3C49-274F-464B-8090-08E343C71C14}" destId="{D70DAD6B-AC7E-4D5A-A96B-1B1CCC29C109}" srcOrd="0" destOrd="0" presId="urn:microsoft.com/office/officeart/2005/8/layout/arrow2"/>
    <dgm:cxn modelId="{5B5C5A2D-00B7-4E2F-AEC7-77BDF98B25E1}" type="presOf" srcId="{7BD85ACF-F124-4FB8-86AA-5FCB968BECF6}" destId="{59760189-8855-40DC-B63D-BDB0838591B6}" srcOrd="0" destOrd="0" presId="urn:microsoft.com/office/officeart/2005/8/layout/arrow2"/>
    <dgm:cxn modelId="{B71C9C60-B58C-4F37-B200-DE2BCEC8E594}" type="presOf" srcId="{E70C4EB7-A111-4CE1-983E-6D64653E9C05}" destId="{D783D89C-E90A-4E00-A132-E100D7517003}" srcOrd="0" destOrd="0" presId="urn:microsoft.com/office/officeart/2005/8/layout/arrow2"/>
    <dgm:cxn modelId="{A552D5C5-73EA-4F4E-B044-7AFFEAE8027F}" type="presOf" srcId="{8BFEEF37-6A95-4FAD-85DD-3AC26E96CA6E}" destId="{489F1B78-05AD-4042-A3D8-A998B7C64445}" srcOrd="0" destOrd="0" presId="urn:microsoft.com/office/officeart/2005/8/layout/arrow2"/>
    <dgm:cxn modelId="{87DC08F6-519F-4D03-AC81-537655A44990}" type="presOf" srcId="{E7C6A067-8B9D-4D86-9C25-4C63330EA9DC}" destId="{9BB3916A-3870-46E0-8433-AC5DA98E04DA}" srcOrd="0" destOrd="0" presId="urn:microsoft.com/office/officeart/2005/8/layout/arrow2"/>
    <dgm:cxn modelId="{947CF9E5-7F1B-4A99-952A-49D411F7E610}" srcId="{E7C6A067-8B9D-4D86-9C25-4C63330EA9DC}" destId="{E70C4EB7-A111-4CE1-983E-6D64653E9C05}" srcOrd="0" destOrd="0" parTransId="{872A1257-BFDD-46EB-92CE-D08ADDD40547}" sibTransId="{85219325-9334-4124-8946-A5A14EAE4478}"/>
    <dgm:cxn modelId="{9ABCB943-F287-40D6-9DED-78802C9EC3B3}" srcId="{E7C6A067-8B9D-4D86-9C25-4C63330EA9DC}" destId="{8BFEEF37-6A95-4FAD-85DD-3AC26E96CA6E}" srcOrd="2" destOrd="0" parTransId="{0DFD9D33-AADB-4165-9578-944AD43F0F9B}" sibTransId="{74C816D6-0ECF-43E0-A4F5-F60A6A5A2EE6}"/>
    <dgm:cxn modelId="{736B3779-05A7-47BD-826A-49666A125F99}" type="presOf" srcId="{07A9CF2C-95C5-4F6B-BEDA-14DE8F1C05EC}" destId="{3ABC98EA-679F-4B36-9C9A-269D0D56F969}" srcOrd="0" destOrd="0" presId="urn:microsoft.com/office/officeart/2005/8/layout/arrow2"/>
    <dgm:cxn modelId="{1AB329D9-1F77-4A9B-85AD-EA8C97A43579}" srcId="{E7C6A067-8B9D-4D86-9C25-4C63330EA9DC}" destId="{6DBB3C49-274F-464B-8090-08E343C71C14}" srcOrd="1" destOrd="0" parTransId="{6BE140A2-85B4-47C0-8C10-8D782C4EC29C}" sibTransId="{7BF035C8-DD13-4E93-8E17-B7B5160F71B0}"/>
    <dgm:cxn modelId="{FA812A7E-B8E4-47BF-8AA8-7C8C84BECA62}" type="presParOf" srcId="{9BB3916A-3870-46E0-8433-AC5DA98E04DA}" destId="{B517AA63-CC8F-402A-A2B6-7554B9F7177F}" srcOrd="0" destOrd="0" presId="urn:microsoft.com/office/officeart/2005/8/layout/arrow2"/>
    <dgm:cxn modelId="{E6996634-353B-41FC-8066-E466058842E5}" type="presParOf" srcId="{9BB3916A-3870-46E0-8433-AC5DA98E04DA}" destId="{5890408E-33A6-403D-B0D2-E805A121AD62}" srcOrd="1" destOrd="0" presId="urn:microsoft.com/office/officeart/2005/8/layout/arrow2"/>
    <dgm:cxn modelId="{8A7E498F-BC22-4C60-814F-03780BB07184}" type="presParOf" srcId="{5890408E-33A6-403D-B0D2-E805A121AD62}" destId="{6CE16696-0AD5-4417-A75A-2B118B893D4A}" srcOrd="0" destOrd="0" presId="urn:microsoft.com/office/officeart/2005/8/layout/arrow2"/>
    <dgm:cxn modelId="{89D876CF-0D09-4614-B3A1-1465278932BC}" type="presParOf" srcId="{5890408E-33A6-403D-B0D2-E805A121AD62}" destId="{D783D89C-E90A-4E00-A132-E100D7517003}" srcOrd="1" destOrd="0" presId="urn:microsoft.com/office/officeart/2005/8/layout/arrow2"/>
    <dgm:cxn modelId="{620CE733-3D9A-4B0B-B045-869D5EFD1843}" type="presParOf" srcId="{5890408E-33A6-403D-B0D2-E805A121AD62}" destId="{0EB973A1-0E89-4A28-8322-B27D14900C68}" srcOrd="2" destOrd="0" presId="urn:microsoft.com/office/officeart/2005/8/layout/arrow2"/>
    <dgm:cxn modelId="{B1DD6187-4A06-40C7-A320-AF0459292903}" type="presParOf" srcId="{5890408E-33A6-403D-B0D2-E805A121AD62}" destId="{D70DAD6B-AC7E-4D5A-A96B-1B1CCC29C109}" srcOrd="3" destOrd="0" presId="urn:microsoft.com/office/officeart/2005/8/layout/arrow2"/>
    <dgm:cxn modelId="{7A1EBAFA-7008-44B5-B499-476B6E6AA133}" type="presParOf" srcId="{5890408E-33A6-403D-B0D2-E805A121AD62}" destId="{9C566B3B-4FF8-4FF0-BE17-8D16662CBC2A}" srcOrd="4" destOrd="0" presId="urn:microsoft.com/office/officeart/2005/8/layout/arrow2"/>
    <dgm:cxn modelId="{7A4C90B6-A4F1-450B-8432-FA052EE2D98A}" type="presParOf" srcId="{5890408E-33A6-403D-B0D2-E805A121AD62}" destId="{489F1B78-05AD-4042-A3D8-A998B7C64445}" srcOrd="5" destOrd="0" presId="urn:microsoft.com/office/officeart/2005/8/layout/arrow2"/>
    <dgm:cxn modelId="{D6C96EC6-6821-4B26-BAB4-1BE230A5DBF4}" type="presParOf" srcId="{5890408E-33A6-403D-B0D2-E805A121AD62}" destId="{F026C438-09FC-465A-A4D4-417BF616E207}" srcOrd="6" destOrd="0" presId="urn:microsoft.com/office/officeart/2005/8/layout/arrow2"/>
    <dgm:cxn modelId="{0D2EE232-DEE1-48BF-BE27-54242CFC2015}" type="presParOf" srcId="{5890408E-33A6-403D-B0D2-E805A121AD62}" destId="{3ABC98EA-679F-4B36-9C9A-269D0D56F969}" srcOrd="7" destOrd="0" presId="urn:microsoft.com/office/officeart/2005/8/layout/arrow2"/>
    <dgm:cxn modelId="{ABA6DAFD-8FA6-45F7-903B-10EEA7BB4F59}" type="presParOf" srcId="{5890408E-33A6-403D-B0D2-E805A121AD62}" destId="{0E9791EA-9FC7-4ECD-BFA3-492C004DDEB4}" srcOrd="8" destOrd="0" presId="urn:microsoft.com/office/officeart/2005/8/layout/arrow2"/>
    <dgm:cxn modelId="{22FA3F4A-C147-4FB7-BD85-9252375B014E}" type="presParOf" srcId="{5890408E-33A6-403D-B0D2-E805A121AD62}" destId="{59760189-8855-40DC-B63D-BDB0838591B6}" srcOrd="9" destOrd="0" presId="urn:microsoft.com/office/officeart/2005/8/layout/arrow2"/>
  </dgm:cxnLst>
  <dgm:bg>
    <a:gradFill flip="none" rotWithShape="1">
      <a:gsLst>
        <a:gs pos="100000">
          <a:schemeClr val="accent6">
            <a:lumMod val="20000"/>
            <a:lumOff val="80000"/>
          </a:schemeClr>
        </a:gs>
        <a:gs pos="100000">
          <a:srgbClr val="00B0F0"/>
        </a:gs>
        <a:gs pos="0">
          <a:schemeClr val="accent1">
            <a:lumMod val="20000"/>
            <a:lumOff val="80000"/>
          </a:schemeClr>
        </a:gs>
      </a:gsLst>
      <a:lin ang="54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9E4F-60DE-4AC0-B73C-19D8A743D2AF}">
      <dsp:nvSpPr>
        <dsp:cNvPr id="0" name=""/>
        <dsp:cNvSpPr/>
      </dsp:nvSpPr>
      <dsp:spPr>
        <a:xfrm>
          <a:off x="-4417883" y="-736785"/>
          <a:ext cx="5725810" cy="5725810"/>
        </a:xfrm>
        <a:prstGeom prst="blockArc">
          <a:avLst>
            <a:gd name="adj1" fmla="val 18900000"/>
            <a:gd name="adj2" fmla="val 2700000"/>
            <a:gd name="adj3" fmla="val 3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E7DD1-E70A-4108-8E99-BCA128B84FFE}">
      <dsp:nvSpPr>
        <dsp:cNvPr id="0" name=""/>
        <dsp:cNvSpPr/>
      </dsp:nvSpPr>
      <dsp:spPr>
        <a:xfrm>
          <a:off x="1271948" y="1108561"/>
          <a:ext cx="7020281" cy="203511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608" tIns="147320" rIns="147320" bIns="147320" numCol="1" spcCol="1270" anchor="ctr" anchorCtr="0">
          <a:noAutofit/>
        </a:bodyPr>
        <a:lstStyle/>
        <a:p>
          <a:pPr lvl="0" algn="ctr" defTabSz="2578100">
            <a:lnSpc>
              <a:spcPct val="90000"/>
            </a:lnSpc>
            <a:spcBef>
              <a:spcPct val="0"/>
            </a:spcBef>
            <a:spcAft>
              <a:spcPct val="35000"/>
            </a:spcAft>
          </a:pPr>
          <a:r>
            <a:rPr lang="it-IT" sz="5800" kern="1200" dirty="0"/>
            <a:t>Le caratteristiche della filiera</a:t>
          </a:r>
        </a:p>
      </dsp:txBody>
      <dsp:txXfrm>
        <a:off x="1271948" y="1108561"/>
        <a:ext cx="7020281" cy="2035117"/>
      </dsp:txXfrm>
    </dsp:sp>
    <dsp:sp modelId="{8A912A89-15C1-49AE-88D6-1C7DF46B979B}">
      <dsp:nvSpPr>
        <dsp:cNvPr id="0" name=""/>
        <dsp:cNvSpPr/>
      </dsp:nvSpPr>
      <dsp:spPr>
        <a:xfrm>
          <a:off x="0" y="854171"/>
          <a:ext cx="2543897" cy="25438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9E4F-60DE-4AC0-B73C-19D8A743D2AF}">
      <dsp:nvSpPr>
        <dsp:cNvPr id="0" name=""/>
        <dsp:cNvSpPr/>
      </dsp:nvSpPr>
      <dsp:spPr>
        <a:xfrm>
          <a:off x="-4417883" y="-736785"/>
          <a:ext cx="5725810" cy="5725810"/>
        </a:xfrm>
        <a:prstGeom prst="blockArc">
          <a:avLst>
            <a:gd name="adj1" fmla="val 18900000"/>
            <a:gd name="adj2" fmla="val 2700000"/>
            <a:gd name="adj3" fmla="val 3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E7DD1-E70A-4108-8E99-BCA128B84FFE}">
      <dsp:nvSpPr>
        <dsp:cNvPr id="0" name=""/>
        <dsp:cNvSpPr/>
      </dsp:nvSpPr>
      <dsp:spPr>
        <a:xfrm>
          <a:off x="1271948" y="1108561"/>
          <a:ext cx="7020281" cy="203511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608" tIns="154940" rIns="154940" bIns="154940" numCol="1" spcCol="1270" anchor="ctr" anchorCtr="0">
          <a:noAutofit/>
        </a:bodyPr>
        <a:lstStyle/>
        <a:p>
          <a:pPr lvl="0" algn="ctr" defTabSz="2711450">
            <a:lnSpc>
              <a:spcPct val="90000"/>
            </a:lnSpc>
            <a:spcBef>
              <a:spcPct val="0"/>
            </a:spcBef>
            <a:spcAft>
              <a:spcPct val="35000"/>
            </a:spcAft>
          </a:pPr>
          <a:r>
            <a:rPr lang="it-IT" sz="6100" kern="1200" dirty="0"/>
            <a:t>La struttura del settore</a:t>
          </a:r>
        </a:p>
      </dsp:txBody>
      <dsp:txXfrm>
        <a:off x="1271948" y="1108561"/>
        <a:ext cx="7020281" cy="2035117"/>
      </dsp:txXfrm>
    </dsp:sp>
    <dsp:sp modelId="{8A912A89-15C1-49AE-88D6-1C7DF46B979B}">
      <dsp:nvSpPr>
        <dsp:cNvPr id="0" name=""/>
        <dsp:cNvSpPr/>
      </dsp:nvSpPr>
      <dsp:spPr>
        <a:xfrm>
          <a:off x="0" y="854171"/>
          <a:ext cx="2543897" cy="25438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9E4F-60DE-4AC0-B73C-19D8A743D2AF}">
      <dsp:nvSpPr>
        <dsp:cNvPr id="0" name=""/>
        <dsp:cNvSpPr/>
      </dsp:nvSpPr>
      <dsp:spPr>
        <a:xfrm>
          <a:off x="-4417883" y="-736785"/>
          <a:ext cx="5725810" cy="5725810"/>
        </a:xfrm>
        <a:prstGeom prst="blockArc">
          <a:avLst>
            <a:gd name="adj1" fmla="val 18900000"/>
            <a:gd name="adj2" fmla="val 2700000"/>
            <a:gd name="adj3" fmla="val 3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E7DD1-E70A-4108-8E99-BCA128B84FFE}">
      <dsp:nvSpPr>
        <dsp:cNvPr id="0" name=""/>
        <dsp:cNvSpPr/>
      </dsp:nvSpPr>
      <dsp:spPr>
        <a:xfrm>
          <a:off x="1271948" y="1108561"/>
          <a:ext cx="7020281" cy="203511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608" tIns="154940" rIns="154940" bIns="154940" numCol="1" spcCol="1270" anchor="ctr" anchorCtr="0">
          <a:noAutofit/>
        </a:bodyPr>
        <a:lstStyle/>
        <a:p>
          <a:pPr lvl="0" algn="ctr" defTabSz="2711450">
            <a:lnSpc>
              <a:spcPct val="90000"/>
            </a:lnSpc>
            <a:spcBef>
              <a:spcPct val="0"/>
            </a:spcBef>
            <a:spcAft>
              <a:spcPct val="35000"/>
            </a:spcAft>
          </a:pPr>
          <a:r>
            <a:rPr lang="it-IT" sz="6100" kern="1200" dirty="0"/>
            <a:t>Il contesto internazionale</a:t>
          </a:r>
        </a:p>
      </dsp:txBody>
      <dsp:txXfrm>
        <a:off x="1271948" y="1108561"/>
        <a:ext cx="7020281" cy="2035117"/>
      </dsp:txXfrm>
    </dsp:sp>
    <dsp:sp modelId="{8A912A89-15C1-49AE-88D6-1C7DF46B979B}">
      <dsp:nvSpPr>
        <dsp:cNvPr id="0" name=""/>
        <dsp:cNvSpPr/>
      </dsp:nvSpPr>
      <dsp:spPr>
        <a:xfrm>
          <a:off x="0" y="854171"/>
          <a:ext cx="2543897" cy="25438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383E8-22C6-4AD3-9394-309FC6162433}">
      <dsp:nvSpPr>
        <dsp:cNvPr id="0" name=""/>
        <dsp:cNvSpPr/>
      </dsp:nvSpPr>
      <dsp:spPr>
        <a:xfrm>
          <a:off x="647183" y="1181477"/>
          <a:ext cx="1183850" cy="789628"/>
        </a:xfrm>
        <a:prstGeom prst="rect">
          <a:avLst/>
        </a:prstGeom>
        <a:solidFill>
          <a:schemeClr val="accent5">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it-IT" sz="1000" b="1" kern="1200" dirty="0">
              <a:latin typeface="Century Gothic" panose="020B0502020202020204" pitchFamily="34" charset="0"/>
            </a:rPr>
            <a:t>1° Consumatore</a:t>
          </a:r>
        </a:p>
      </dsp:txBody>
      <dsp:txXfrm>
        <a:off x="836599" y="1181477"/>
        <a:ext cx="994434" cy="789628"/>
      </dsp:txXfrm>
    </dsp:sp>
    <dsp:sp modelId="{8FC0400F-9CB9-4E9B-8D5A-E8785F7828B4}">
      <dsp:nvSpPr>
        <dsp:cNvPr id="0" name=""/>
        <dsp:cNvSpPr/>
      </dsp:nvSpPr>
      <dsp:spPr>
        <a:xfrm>
          <a:off x="72360" y="904972"/>
          <a:ext cx="789233" cy="789233"/>
        </a:xfrm>
        <a:prstGeom prst="ellipse">
          <a:avLst/>
        </a:prstGeom>
        <a:solidFill>
          <a:schemeClr val="accent5">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t-IT" sz="1500" kern="1200" dirty="0">
              <a:latin typeface="Century Gothic" panose="020B0502020202020204" pitchFamily="34" charset="0"/>
            </a:rPr>
            <a:t>ITALIA</a:t>
          </a:r>
        </a:p>
      </dsp:txBody>
      <dsp:txXfrm>
        <a:off x="187940" y="1020552"/>
        <a:ext cx="558073" cy="558073"/>
      </dsp:txXfrm>
    </dsp:sp>
    <dsp:sp modelId="{08D68457-1804-48B0-BD2A-D524877A46DA}">
      <dsp:nvSpPr>
        <dsp:cNvPr id="0" name=""/>
        <dsp:cNvSpPr/>
      </dsp:nvSpPr>
      <dsp:spPr>
        <a:xfrm>
          <a:off x="2620267" y="1181477"/>
          <a:ext cx="1183850" cy="789628"/>
        </a:xfrm>
        <a:prstGeom prst="rect">
          <a:avLst/>
        </a:prstGeom>
        <a:solidFill>
          <a:schemeClr val="accent5">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it-IT" sz="1000" b="1" kern="1200" dirty="0">
              <a:latin typeface="Century Gothic" panose="020B0502020202020204" pitchFamily="34" charset="0"/>
            </a:rPr>
            <a:t>2° </a:t>
          </a:r>
        </a:p>
        <a:p>
          <a:pPr lvl="0" algn="l" defTabSz="444500">
            <a:lnSpc>
              <a:spcPct val="90000"/>
            </a:lnSpc>
            <a:spcBef>
              <a:spcPct val="0"/>
            </a:spcBef>
            <a:spcAft>
              <a:spcPct val="35000"/>
            </a:spcAft>
          </a:pPr>
          <a:r>
            <a:rPr lang="it-IT" sz="1000" b="1" kern="1200" dirty="0">
              <a:latin typeface="Century Gothic" panose="020B0502020202020204" pitchFamily="34" charset="0"/>
            </a:rPr>
            <a:t>Produttore</a:t>
          </a:r>
        </a:p>
      </dsp:txBody>
      <dsp:txXfrm>
        <a:off x="2809683" y="1181477"/>
        <a:ext cx="994434" cy="789628"/>
      </dsp:txXfrm>
    </dsp:sp>
    <dsp:sp modelId="{09AF8DF7-FC3C-4ABE-B3C4-65D9B57E46FA}">
      <dsp:nvSpPr>
        <dsp:cNvPr id="0" name=""/>
        <dsp:cNvSpPr/>
      </dsp:nvSpPr>
      <dsp:spPr>
        <a:xfrm>
          <a:off x="2045445" y="904972"/>
          <a:ext cx="789233" cy="789233"/>
        </a:xfrm>
        <a:prstGeom prst="ellipse">
          <a:avLst/>
        </a:prstGeom>
        <a:solidFill>
          <a:schemeClr val="accent5">
            <a:shade val="50000"/>
            <a:hueOff val="201247"/>
            <a:satOff val="-4901"/>
            <a:lumOff val="214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t-IT" sz="1500" kern="1200" dirty="0">
              <a:latin typeface="Century Gothic" panose="020B0502020202020204" pitchFamily="34" charset="0"/>
            </a:rPr>
            <a:t>ITALIA</a:t>
          </a:r>
        </a:p>
      </dsp:txBody>
      <dsp:txXfrm>
        <a:off x="2161025" y="1020552"/>
        <a:ext cx="558073" cy="558073"/>
      </dsp:txXfrm>
    </dsp:sp>
    <dsp:sp modelId="{18265176-A887-44F8-8D36-6CF112B1BC45}">
      <dsp:nvSpPr>
        <dsp:cNvPr id="0" name=""/>
        <dsp:cNvSpPr/>
      </dsp:nvSpPr>
      <dsp:spPr>
        <a:xfrm>
          <a:off x="4593352" y="1181477"/>
          <a:ext cx="1183850" cy="789628"/>
        </a:xfrm>
        <a:prstGeom prst="rect">
          <a:avLst/>
        </a:prstGeom>
        <a:solidFill>
          <a:schemeClr val="accent5">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it-IT" sz="1000" b="1" kern="1200" dirty="0">
              <a:latin typeface="Century Gothic" panose="020B0502020202020204" pitchFamily="34" charset="0"/>
            </a:rPr>
            <a:t>1°</a:t>
          </a:r>
        </a:p>
        <a:p>
          <a:pPr lvl="0" algn="l" defTabSz="444500">
            <a:lnSpc>
              <a:spcPct val="90000"/>
            </a:lnSpc>
            <a:spcBef>
              <a:spcPct val="0"/>
            </a:spcBef>
            <a:spcAft>
              <a:spcPct val="35000"/>
            </a:spcAft>
          </a:pPr>
          <a:r>
            <a:rPr lang="it-IT" sz="1000" b="1" kern="1200" dirty="0">
              <a:latin typeface="Century Gothic" panose="020B0502020202020204" pitchFamily="34" charset="0"/>
            </a:rPr>
            <a:t>Importatore</a:t>
          </a:r>
        </a:p>
      </dsp:txBody>
      <dsp:txXfrm>
        <a:off x="4782768" y="1181477"/>
        <a:ext cx="994434" cy="789628"/>
      </dsp:txXfrm>
    </dsp:sp>
    <dsp:sp modelId="{B1CB98EB-82C1-46B8-8589-C4BEDD4F38CA}">
      <dsp:nvSpPr>
        <dsp:cNvPr id="0" name=""/>
        <dsp:cNvSpPr/>
      </dsp:nvSpPr>
      <dsp:spPr>
        <a:xfrm>
          <a:off x="3961965" y="865794"/>
          <a:ext cx="789233" cy="789233"/>
        </a:xfrm>
        <a:prstGeom prst="ellipse">
          <a:avLst/>
        </a:prstGeom>
        <a:solidFill>
          <a:schemeClr val="accent5">
            <a:shade val="50000"/>
            <a:hueOff val="402493"/>
            <a:satOff val="-9802"/>
            <a:lumOff val="428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t-IT" sz="1500" kern="1200" dirty="0">
              <a:latin typeface="Century Gothic" panose="020B0502020202020204" pitchFamily="34" charset="0"/>
            </a:rPr>
            <a:t>ITALIA</a:t>
          </a:r>
        </a:p>
      </dsp:txBody>
      <dsp:txXfrm>
        <a:off x="4077545" y="981374"/>
        <a:ext cx="558073" cy="558073"/>
      </dsp:txXfrm>
    </dsp:sp>
    <dsp:sp modelId="{03DD2EA6-5C0A-4FA9-9742-702454BA0868}">
      <dsp:nvSpPr>
        <dsp:cNvPr id="0" name=""/>
        <dsp:cNvSpPr/>
      </dsp:nvSpPr>
      <dsp:spPr>
        <a:xfrm>
          <a:off x="6498081" y="1193140"/>
          <a:ext cx="1183850" cy="789628"/>
        </a:xfrm>
        <a:prstGeom prst="rect">
          <a:avLst/>
        </a:prstGeom>
        <a:solidFill>
          <a:schemeClr val="accent5">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it-IT" sz="1000" b="1" kern="1200" dirty="0">
              <a:latin typeface="Century Gothic" panose="020B0502020202020204" pitchFamily="34" charset="0"/>
            </a:rPr>
            <a:t>2° </a:t>
          </a:r>
        </a:p>
        <a:p>
          <a:pPr lvl="0" algn="l" defTabSz="444500">
            <a:lnSpc>
              <a:spcPct val="90000"/>
            </a:lnSpc>
            <a:spcBef>
              <a:spcPct val="0"/>
            </a:spcBef>
            <a:spcAft>
              <a:spcPct val="35000"/>
            </a:spcAft>
          </a:pPr>
          <a:r>
            <a:rPr lang="it-IT" sz="1000" b="1" kern="1200" dirty="0">
              <a:latin typeface="Century Gothic" panose="020B0502020202020204" pitchFamily="34" charset="0"/>
            </a:rPr>
            <a:t>Esportatore</a:t>
          </a:r>
        </a:p>
      </dsp:txBody>
      <dsp:txXfrm>
        <a:off x="6687497" y="1193140"/>
        <a:ext cx="994434" cy="789628"/>
      </dsp:txXfrm>
    </dsp:sp>
    <dsp:sp modelId="{2A12F746-83F3-4800-8502-3D0F9377A7DB}">
      <dsp:nvSpPr>
        <dsp:cNvPr id="0" name=""/>
        <dsp:cNvSpPr/>
      </dsp:nvSpPr>
      <dsp:spPr>
        <a:xfrm>
          <a:off x="5935034" y="865794"/>
          <a:ext cx="789233" cy="789233"/>
        </a:xfrm>
        <a:prstGeom prst="ellipse">
          <a:avLst/>
        </a:prstGeom>
        <a:solidFill>
          <a:schemeClr val="accent5">
            <a:shade val="50000"/>
            <a:hueOff val="201247"/>
            <a:satOff val="-4901"/>
            <a:lumOff val="214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t-IT" sz="1500" kern="1200" dirty="0">
              <a:latin typeface="Century Gothic" panose="020B0502020202020204" pitchFamily="34" charset="0"/>
            </a:rPr>
            <a:t>ITALIA</a:t>
          </a:r>
        </a:p>
      </dsp:txBody>
      <dsp:txXfrm>
        <a:off x="6050614" y="981374"/>
        <a:ext cx="558073" cy="558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9E4F-60DE-4AC0-B73C-19D8A743D2AF}">
      <dsp:nvSpPr>
        <dsp:cNvPr id="0" name=""/>
        <dsp:cNvSpPr/>
      </dsp:nvSpPr>
      <dsp:spPr>
        <a:xfrm>
          <a:off x="-4417883" y="-736785"/>
          <a:ext cx="5725810" cy="5725810"/>
        </a:xfrm>
        <a:prstGeom prst="blockArc">
          <a:avLst>
            <a:gd name="adj1" fmla="val 18900000"/>
            <a:gd name="adj2" fmla="val 2700000"/>
            <a:gd name="adj3" fmla="val 3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E7DD1-E70A-4108-8E99-BCA128B84FFE}">
      <dsp:nvSpPr>
        <dsp:cNvPr id="0" name=""/>
        <dsp:cNvSpPr/>
      </dsp:nvSpPr>
      <dsp:spPr>
        <a:xfrm>
          <a:off x="1271948" y="1108561"/>
          <a:ext cx="7020281" cy="203511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608" tIns="154940" rIns="154940" bIns="154940" numCol="1" spcCol="1270" anchor="ctr" anchorCtr="0">
          <a:noAutofit/>
        </a:bodyPr>
        <a:lstStyle/>
        <a:p>
          <a:pPr lvl="0" algn="ctr" defTabSz="2711450">
            <a:lnSpc>
              <a:spcPct val="90000"/>
            </a:lnSpc>
            <a:spcBef>
              <a:spcPct val="0"/>
            </a:spcBef>
            <a:spcAft>
              <a:spcPct val="35000"/>
            </a:spcAft>
          </a:pPr>
          <a:r>
            <a:rPr lang="it-IT" sz="6100" kern="1200" dirty="0"/>
            <a:t>Prezzi, costi e margini</a:t>
          </a:r>
        </a:p>
      </dsp:txBody>
      <dsp:txXfrm>
        <a:off x="1271948" y="1108561"/>
        <a:ext cx="7020281" cy="2035117"/>
      </dsp:txXfrm>
    </dsp:sp>
    <dsp:sp modelId="{8A912A89-15C1-49AE-88D6-1C7DF46B979B}">
      <dsp:nvSpPr>
        <dsp:cNvPr id="0" name=""/>
        <dsp:cNvSpPr/>
      </dsp:nvSpPr>
      <dsp:spPr>
        <a:xfrm>
          <a:off x="0" y="854171"/>
          <a:ext cx="2543897" cy="25438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9E4F-60DE-4AC0-B73C-19D8A743D2AF}">
      <dsp:nvSpPr>
        <dsp:cNvPr id="0" name=""/>
        <dsp:cNvSpPr/>
      </dsp:nvSpPr>
      <dsp:spPr>
        <a:xfrm>
          <a:off x="-4417883" y="-736785"/>
          <a:ext cx="5725810" cy="5725810"/>
        </a:xfrm>
        <a:prstGeom prst="blockArc">
          <a:avLst>
            <a:gd name="adj1" fmla="val 18900000"/>
            <a:gd name="adj2" fmla="val 2700000"/>
            <a:gd name="adj3" fmla="val 3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E7DD1-E70A-4108-8E99-BCA128B84FFE}">
      <dsp:nvSpPr>
        <dsp:cNvPr id="0" name=""/>
        <dsp:cNvSpPr/>
      </dsp:nvSpPr>
      <dsp:spPr>
        <a:xfrm>
          <a:off x="1271948" y="1108561"/>
          <a:ext cx="7020281" cy="203511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608" tIns="165100" rIns="165100" bIns="165100" numCol="1" spcCol="1270" anchor="ctr" anchorCtr="0">
          <a:noAutofit/>
        </a:bodyPr>
        <a:lstStyle/>
        <a:p>
          <a:pPr lvl="0" algn="ctr" defTabSz="2889250">
            <a:lnSpc>
              <a:spcPct val="90000"/>
            </a:lnSpc>
            <a:spcBef>
              <a:spcPct val="0"/>
            </a:spcBef>
            <a:spcAft>
              <a:spcPct val="35000"/>
            </a:spcAft>
          </a:pPr>
          <a:r>
            <a:rPr lang="it-IT" sz="6500" kern="1200" dirty="0"/>
            <a:t>Analisi </a:t>
          </a:r>
          <a:r>
            <a:rPr lang="it-IT" sz="6500" kern="1200" dirty="0" err="1"/>
            <a:t>Swot</a:t>
          </a:r>
          <a:endParaRPr lang="it-IT" sz="6500" kern="1200" dirty="0"/>
        </a:p>
      </dsp:txBody>
      <dsp:txXfrm>
        <a:off x="1271948" y="1108561"/>
        <a:ext cx="7020281" cy="2035117"/>
      </dsp:txXfrm>
    </dsp:sp>
    <dsp:sp modelId="{8A912A89-15C1-49AE-88D6-1C7DF46B979B}">
      <dsp:nvSpPr>
        <dsp:cNvPr id="0" name=""/>
        <dsp:cNvSpPr/>
      </dsp:nvSpPr>
      <dsp:spPr>
        <a:xfrm>
          <a:off x="0" y="854171"/>
          <a:ext cx="2543897" cy="25438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9E4F-60DE-4AC0-B73C-19D8A743D2AF}">
      <dsp:nvSpPr>
        <dsp:cNvPr id="0" name=""/>
        <dsp:cNvSpPr/>
      </dsp:nvSpPr>
      <dsp:spPr>
        <a:xfrm>
          <a:off x="-4417883" y="-736785"/>
          <a:ext cx="5725810" cy="5725810"/>
        </a:xfrm>
        <a:prstGeom prst="blockArc">
          <a:avLst>
            <a:gd name="adj1" fmla="val 18900000"/>
            <a:gd name="adj2" fmla="val 2700000"/>
            <a:gd name="adj3" fmla="val 3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E7DD1-E70A-4108-8E99-BCA128B84FFE}">
      <dsp:nvSpPr>
        <dsp:cNvPr id="0" name=""/>
        <dsp:cNvSpPr/>
      </dsp:nvSpPr>
      <dsp:spPr>
        <a:xfrm>
          <a:off x="1271948" y="1108561"/>
          <a:ext cx="7020281" cy="2035117"/>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608" tIns="154940" rIns="154940" bIns="154940" numCol="1" spcCol="1270" anchor="ctr" anchorCtr="0">
          <a:noAutofit/>
        </a:bodyPr>
        <a:lstStyle/>
        <a:p>
          <a:pPr lvl="0" algn="ctr" defTabSz="2711450">
            <a:lnSpc>
              <a:spcPct val="90000"/>
            </a:lnSpc>
            <a:spcBef>
              <a:spcPct val="0"/>
            </a:spcBef>
            <a:spcAft>
              <a:spcPct val="35000"/>
            </a:spcAft>
          </a:pPr>
          <a:r>
            <a:rPr lang="it-IT" sz="6100" kern="1200" dirty="0"/>
            <a:t>Strategie a medio termine</a:t>
          </a:r>
        </a:p>
      </dsp:txBody>
      <dsp:txXfrm>
        <a:off x="1271948" y="1108561"/>
        <a:ext cx="7020281" cy="2035117"/>
      </dsp:txXfrm>
    </dsp:sp>
    <dsp:sp modelId="{8A912A89-15C1-49AE-88D6-1C7DF46B979B}">
      <dsp:nvSpPr>
        <dsp:cNvPr id="0" name=""/>
        <dsp:cNvSpPr/>
      </dsp:nvSpPr>
      <dsp:spPr>
        <a:xfrm>
          <a:off x="0" y="854171"/>
          <a:ext cx="2543897" cy="25438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7AA63-CC8F-402A-A2B6-7554B9F7177F}">
      <dsp:nvSpPr>
        <dsp:cNvPr id="0" name=""/>
        <dsp:cNvSpPr/>
      </dsp:nvSpPr>
      <dsp:spPr>
        <a:xfrm>
          <a:off x="373434" y="0"/>
          <a:ext cx="7923424" cy="4952140"/>
        </a:xfrm>
        <a:prstGeom prst="swooshArrow">
          <a:avLst>
            <a:gd name="adj1" fmla="val 25000"/>
            <a:gd name="adj2" fmla="val 25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6CE16696-0AD5-4417-A75A-2B118B893D4A}">
      <dsp:nvSpPr>
        <dsp:cNvPr id="0" name=""/>
        <dsp:cNvSpPr/>
      </dsp:nvSpPr>
      <dsp:spPr>
        <a:xfrm>
          <a:off x="1153891" y="3682411"/>
          <a:ext cx="182238" cy="182238"/>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3D89C-E90A-4E00-A132-E100D7517003}">
      <dsp:nvSpPr>
        <dsp:cNvPr id="0" name=""/>
        <dsp:cNvSpPr/>
      </dsp:nvSpPr>
      <dsp:spPr>
        <a:xfrm>
          <a:off x="1199698" y="3660172"/>
          <a:ext cx="1128593" cy="117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65" tIns="0" rIns="0" bIns="0" numCol="1" spcCol="1270" anchor="t" anchorCtr="0">
          <a:noAutofit/>
        </a:bodyPr>
        <a:lstStyle/>
        <a:p>
          <a:pPr lvl="0" algn="l" defTabSz="533400" rtl="0">
            <a:lnSpc>
              <a:spcPct val="90000"/>
            </a:lnSpc>
            <a:spcBef>
              <a:spcPct val="0"/>
            </a:spcBef>
            <a:spcAft>
              <a:spcPct val="35000"/>
            </a:spcAft>
          </a:pPr>
          <a:r>
            <a:rPr lang="it-IT" sz="1200" b="1" kern="1200" dirty="0">
              <a:latin typeface="Century Gothic" panose="020B0502020202020204" pitchFamily="34" charset="0"/>
            </a:rPr>
            <a:t>Nel medio periodo si stima una ripresa produttiva grazie anche alla ricerca</a:t>
          </a:r>
          <a:endParaRPr lang="it-IT" sz="1200" kern="1200" dirty="0">
            <a:latin typeface="Century Gothic" panose="020B0502020202020204" pitchFamily="34" charset="0"/>
          </a:endParaRPr>
        </a:p>
      </dsp:txBody>
      <dsp:txXfrm>
        <a:off x="1199698" y="3660172"/>
        <a:ext cx="1128593" cy="1178609"/>
      </dsp:txXfrm>
    </dsp:sp>
    <dsp:sp modelId="{0EB973A1-0E89-4A28-8322-B27D14900C68}">
      <dsp:nvSpPr>
        <dsp:cNvPr id="0" name=""/>
        <dsp:cNvSpPr/>
      </dsp:nvSpPr>
      <dsp:spPr>
        <a:xfrm>
          <a:off x="2140358" y="2734571"/>
          <a:ext cx="285243" cy="285243"/>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AD6B-AC7E-4D5A-A96B-1B1CCC29C109}">
      <dsp:nvSpPr>
        <dsp:cNvPr id="0" name=""/>
        <dsp:cNvSpPr/>
      </dsp:nvSpPr>
      <dsp:spPr>
        <a:xfrm>
          <a:off x="2373063" y="2818908"/>
          <a:ext cx="1315288" cy="127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44" tIns="0" rIns="0" bIns="0" numCol="1" spcCol="1270" anchor="t" anchorCtr="0">
          <a:noAutofit/>
        </a:bodyPr>
        <a:lstStyle/>
        <a:p>
          <a:pPr lvl="0" algn="l" defTabSz="533400" rtl="0">
            <a:lnSpc>
              <a:spcPct val="90000"/>
            </a:lnSpc>
            <a:spcBef>
              <a:spcPct val="0"/>
            </a:spcBef>
            <a:spcAft>
              <a:spcPct val="35000"/>
            </a:spcAft>
          </a:pPr>
          <a:r>
            <a:rPr lang="it-IT" sz="1200" b="1" kern="1200" dirty="0">
              <a:latin typeface="Century Gothic" panose="020B0502020202020204" pitchFamily="34" charset="0"/>
            </a:rPr>
            <a:t>L’Italia punta su aumenti delle quantità e della qualità  sviluppando dei modelli produttivi diversificati</a:t>
          </a:r>
          <a:endParaRPr lang="it-IT" sz="1200" kern="1200" dirty="0">
            <a:latin typeface="Century Gothic" panose="020B0502020202020204" pitchFamily="34" charset="0"/>
          </a:endParaRPr>
        </a:p>
      </dsp:txBody>
      <dsp:txXfrm>
        <a:off x="2373063" y="2818908"/>
        <a:ext cx="1315288" cy="1277254"/>
      </dsp:txXfrm>
    </dsp:sp>
    <dsp:sp modelId="{9C566B3B-4FF8-4FF0-BE17-8D16662CBC2A}">
      <dsp:nvSpPr>
        <dsp:cNvPr id="0" name=""/>
        <dsp:cNvSpPr/>
      </dsp:nvSpPr>
      <dsp:spPr>
        <a:xfrm>
          <a:off x="3408105" y="1978875"/>
          <a:ext cx="380324" cy="380324"/>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F1B78-05AD-4042-A3D8-A998B7C64445}">
      <dsp:nvSpPr>
        <dsp:cNvPr id="0" name=""/>
        <dsp:cNvSpPr/>
      </dsp:nvSpPr>
      <dsp:spPr>
        <a:xfrm>
          <a:off x="3668245" y="2361781"/>
          <a:ext cx="1529220" cy="87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26" tIns="0" rIns="0" bIns="0" numCol="1" spcCol="1270" anchor="t" anchorCtr="0">
          <a:noAutofit/>
        </a:bodyPr>
        <a:lstStyle/>
        <a:p>
          <a:pPr lvl="0" algn="l" defTabSz="533400" rtl="0">
            <a:lnSpc>
              <a:spcPct val="90000"/>
            </a:lnSpc>
            <a:spcBef>
              <a:spcPct val="0"/>
            </a:spcBef>
            <a:spcAft>
              <a:spcPct val="35000"/>
            </a:spcAft>
          </a:pPr>
          <a:r>
            <a:rPr lang="it-IT" sz="1200" b="1" kern="1200" dirty="0">
              <a:latin typeface="Century Gothic" panose="020B0502020202020204" pitchFamily="34" charset="0"/>
            </a:rPr>
            <a:t>Altri Paesi si affacciano nel panorama produttivo: Argentina, Cile, Australia  con varietà spagnole e meno vincoli tecnologici </a:t>
          </a:r>
          <a:endParaRPr lang="it-IT" sz="1200" kern="1200" dirty="0">
            <a:latin typeface="Century Gothic" panose="020B0502020202020204" pitchFamily="34" charset="0"/>
          </a:endParaRPr>
        </a:p>
      </dsp:txBody>
      <dsp:txXfrm>
        <a:off x="3668245" y="2361781"/>
        <a:ext cx="1529220" cy="873866"/>
      </dsp:txXfrm>
    </dsp:sp>
    <dsp:sp modelId="{F026C438-09FC-465A-A4D4-417BF616E207}">
      <dsp:nvSpPr>
        <dsp:cNvPr id="0" name=""/>
        <dsp:cNvSpPr/>
      </dsp:nvSpPr>
      <dsp:spPr>
        <a:xfrm>
          <a:off x="4881862" y="1388580"/>
          <a:ext cx="491252" cy="491252"/>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C98EA-679F-4B36-9C9A-269D0D56F969}">
      <dsp:nvSpPr>
        <dsp:cNvPr id="0" name=""/>
        <dsp:cNvSpPr/>
      </dsp:nvSpPr>
      <dsp:spPr>
        <a:xfrm>
          <a:off x="5255705" y="1882636"/>
          <a:ext cx="1584684" cy="78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04" tIns="0" rIns="0" bIns="0" numCol="1" spcCol="1270" anchor="t" anchorCtr="0">
          <a:noAutofit/>
        </a:bodyPr>
        <a:lstStyle/>
        <a:p>
          <a:pPr lvl="0" algn="l" defTabSz="533400" rtl="0">
            <a:lnSpc>
              <a:spcPct val="90000"/>
            </a:lnSpc>
            <a:spcBef>
              <a:spcPct val="0"/>
            </a:spcBef>
            <a:spcAft>
              <a:spcPct val="35000"/>
            </a:spcAft>
          </a:pPr>
          <a:r>
            <a:rPr lang="it-IT" sz="1200" b="1" kern="1200" dirty="0">
              <a:latin typeface="Century Gothic" panose="020B0502020202020204" pitchFamily="34" charset="0"/>
            </a:rPr>
            <a:t>Ricerca costante di standard qualitativi elevati mantenendo un buon rapporto qualità prezzo</a:t>
          </a:r>
          <a:endParaRPr lang="it-IT" sz="1200" kern="1200" dirty="0">
            <a:latin typeface="Century Gothic" panose="020B0502020202020204" pitchFamily="34" charset="0"/>
          </a:endParaRPr>
        </a:p>
      </dsp:txBody>
      <dsp:txXfrm>
        <a:off x="5255705" y="1882636"/>
        <a:ext cx="1584684" cy="780477"/>
      </dsp:txXfrm>
    </dsp:sp>
    <dsp:sp modelId="{0E9791EA-9FC7-4ECD-BFA3-492C004DDEB4}">
      <dsp:nvSpPr>
        <dsp:cNvPr id="0" name=""/>
        <dsp:cNvSpPr/>
      </dsp:nvSpPr>
      <dsp:spPr>
        <a:xfrm>
          <a:off x="6399198" y="994389"/>
          <a:ext cx="625950" cy="625950"/>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60189-8855-40DC-B63D-BDB0838591B6}">
      <dsp:nvSpPr>
        <dsp:cNvPr id="0" name=""/>
        <dsp:cNvSpPr/>
      </dsp:nvSpPr>
      <dsp:spPr>
        <a:xfrm>
          <a:off x="7056494" y="1023163"/>
          <a:ext cx="1584684" cy="1025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678" tIns="0" rIns="0" bIns="0" numCol="1" spcCol="1270" anchor="t" anchorCtr="0">
          <a:noAutofit/>
        </a:bodyPr>
        <a:lstStyle/>
        <a:p>
          <a:pPr lvl="0" algn="l" defTabSz="533400" rtl="0">
            <a:lnSpc>
              <a:spcPct val="90000"/>
            </a:lnSpc>
            <a:spcBef>
              <a:spcPct val="0"/>
            </a:spcBef>
            <a:spcAft>
              <a:spcPct val="35000"/>
            </a:spcAft>
          </a:pPr>
          <a:r>
            <a:rPr lang="it-IT" sz="1200" b="1" kern="1200" dirty="0">
              <a:latin typeface="Century Gothic" panose="020B0502020202020204" pitchFamily="34" charset="0"/>
            </a:rPr>
            <a:t>Aumento  scambi internazionali e apertura nuovi mercati</a:t>
          </a:r>
          <a:endParaRPr lang="it-IT" sz="1200" kern="1200" dirty="0">
            <a:latin typeface="Century Gothic" panose="020B0502020202020204" pitchFamily="34" charset="0"/>
          </a:endParaRPr>
        </a:p>
      </dsp:txBody>
      <dsp:txXfrm>
        <a:off x="7056494" y="1023163"/>
        <a:ext cx="1584684" cy="102545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0.91382</cdr:x>
      <cdr:y>0.17788</cdr:y>
    </cdr:from>
    <cdr:to>
      <cdr:x>0.96107</cdr:x>
      <cdr:y>0.22945</cdr:y>
    </cdr:to>
    <cdr:sp macro="" textlink="">
      <cdr:nvSpPr>
        <cdr:cNvPr id="13" name="CasellaDiTesto 1"/>
        <cdr:cNvSpPr txBox="1"/>
      </cdr:nvSpPr>
      <cdr:spPr>
        <a:xfrm xmlns:a="http://schemas.openxmlformats.org/drawingml/2006/main">
          <a:off x="6632575" y="755650"/>
          <a:ext cx="342900" cy="219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it-IT" sz="1100"/>
        </a:p>
      </cdr:txBody>
    </cdr:sp>
  </cdr:relSizeAnchor>
</c:userShapes>
</file>

<file path=ppt/drawings/drawing2.xml><?xml version="1.0" encoding="utf-8"?>
<c:userShapes xmlns:c="http://schemas.openxmlformats.org/drawingml/2006/chart">
  <cdr:relSizeAnchor xmlns:cdr="http://schemas.openxmlformats.org/drawingml/2006/chartDrawing">
    <cdr:from>
      <cdr:x>0.91382</cdr:x>
      <cdr:y>0.17788</cdr:y>
    </cdr:from>
    <cdr:to>
      <cdr:x>0.96107</cdr:x>
      <cdr:y>0.22945</cdr:y>
    </cdr:to>
    <cdr:sp macro="" textlink="">
      <cdr:nvSpPr>
        <cdr:cNvPr id="13" name="CasellaDiTesto 1"/>
        <cdr:cNvSpPr txBox="1"/>
      </cdr:nvSpPr>
      <cdr:spPr>
        <a:xfrm xmlns:a="http://schemas.openxmlformats.org/drawingml/2006/main">
          <a:off x="6632575" y="755650"/>
          <a:ext cx="342900" cy="219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it-IT"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0.91382</cdr:x>
      <cdr:y>0.17788</cdr:y>
    </cdr:from>
    <cdr:to>
      <cdr:x>0.96107</cdr:x>
      <cdr:y>0.22945</cdr:y>
    </cdr:to>
    <cdr:sp macro="" textlink="">
      <cdr:nvSpPr>
        <cdr:cNvPr id="13" name="CasellaDiTesto 1"/>
        <cdr:cNvSpPr txBox="1"/>
      </cdr:nvSpPr>
      <cdr:spPr>
        <a:xfrm xmlns:a="http://schemas.openxmlformats.org/drawingml/2006/main">
          <a:off x="6632575" y="755650"/>
          <a:ext cx="342900" cy="219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it-IT"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0.91382</cdr:x>
      <cdr:y>0.17788</cdr:y>
    </cdr:from>
    <cdr:to>
      <cdr:x>0.96107</cdr:x>
      <cdr:y>0.22945</cdr:y>
    </cdr:to>
    <cdr:sp macro="" textlink="">
      <cdr:nvSpPr>
        <cdr:cNvPr id="13" name="CasellaDiTesto 1"/>
        <cdr:cNvSpPr txBox="1"/>
      </cdr:nvSpPr>
      <cdr:spPr>
        <a:xfrm xmlns:a="http://schemas.openxmlformats.org/drawingml/2006/main">
          <a:off x="6632575" y="755650"/>
          <a:ext cx="342900" cy="219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it-I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21AA910D-B06E-4EDD-BDDD-35797D2CA3EE}" type="datetimeFigureOut">
              <a:rPr lang="it-IT" smtClean="0"/>
              <a:pPr/>
              <a:t>16/04/2020</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44F7B807-C221-46FA-B097-DAFEE848705C}" type="slidenum">
              <a:rPr lang="it-IT" smtClean="0"/>
              <a:pPr/>
              <a:t>‹N›</a:t>
            </a:fld>
            <a:endParaRPr lang="it-IT"/>
          </a:p>
        </p:txBody>
      </p:sp>
    </p:spTree>
    <p:extLst>
      <p:ext uri="{BB962C8B-B14F-4D97-AF65-F5344CB8AC3E}">
        <p14:creationId xmlns:p14="http://schemas.microsoft.com/office/powerpoint/2010/main" val="219890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1</a:t>
            </a:fld>
            <a:endParaRPr lang="it-IT" dirty="0"/>
          </a:p>
        </p:txBody>
      </p:sp>
    </p:spTree>
    <p:extLst>
      <p:ext uri="{BB962C8B-B14F-4D97-AF65-F5344CB8AC3E}">
        <p14:creationId xmlns:p14="http://schemas.microsoft.com/office/powerpoint/2010/main" val="294480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16</a:t>
            </a:fld>
            <a:endParaRPr lang="it-IT" dirty="0"/>
          </a:p>
        </p:txBody>
      </p:sp>
    </p:spTree>
    <p:extLst>
      <p:ext uri="{BB962C8B-B14F-4D97-AF65-F5344CB8AC3E}">
        <p14:creationId xmlns:p14="http://schemas.microsoft.com/office/powerpoint/2010/main" val="406909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400"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18</a:t>
            </a:fld>
            <a:endParaRPr lang="it-IT" dirty="0"/>
          </a:p>
        </p:txBody>
      </p:sp>
    </p:spTree>
    <p:extLst>
      <p:ext uri="{BB962C8B-B14F-4D97-AF65-F5344CB8AC3E}">
        <p14:creationId xmlns:p14="http://schemas.microsoft.com/office/powerpoint/2010/main" val="369166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20</a:t>
            </a:fld>
            <a:endParaRPr lang="it-IT" dirty="0"/>
          </a:p>
        </p:txBody>
      </p:sp>
    </p:spTree>
    <p:extLst>
      <p:ext uri="{BB962C8B-B14F-4D97-AF65-F5344CB8AC3E}">
        <p14:creationId xmlns:p14="http://schemas.microsoft.com/office/powerpoint/2010/main" val="101203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21</a:t>
            </a:fld>
            <a:endParaRPr lang="it-IT" dirty="0"/>
          </a:p>
        </p:txBody>
      </p:sp>
    </p:spTree>
    <p:extLst>
      <p:ext uri="{BB962C8B-B14F-4D97-AF65-F5344CB8AC3E}">
        <p14:creationId xmlns:p14="http://schemas.microsoft.com/office/powerpoint/2010/main" val="263570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22</a:t>
            </a:fld>
            <a:endParaRPr lang="it-IT" dirty="0"/>
          </a:p>
        </p:txBody>
      </p:sp>
    </p:spTree>
    <p:extLst>
      <p:ext uri="{BB962C8B-B14F-4D97-AF65-F5344CB8AC3E}">
        <p14:creationId xmlns:p14="http://schemas.microsoft.com/office/powerpoint/2010/main" val="316567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23</a:t>
            </a:fld>
            <a:endParaRPr lang="it-IT" dirty="0"/>
          </a:p>
        </p:txBody>
      </p:sp>
    </p:spTree>
    <p:extLst>
      <p:ext uri="{BB962C8B-B14F-4D97-AF65-F5344CB8AC3E}">
        <p14:creationId xmlns:p14="http://schemas.microsoft.com/office/powerpoint/2010/main" val="134711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24</a:t>
            </a:fld>
            <a:endParaRPr lang="it-IT" dirty="0"/>
          </a:p>
        </p:txBody>
      </p:sp>
    </p:spTree>
    <p:extLst>
      <p:ext uri="{BB962C8B-B14F-4D97-AF65-F5344CB8AC3E}">
        <p14:creationId xmlns:p14="http://schemas.microsoft.com/office/powerpoint/2010/main" val="167723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25</a:t>
            </a:fld>
            <a:endParaRPr lang="it-IT" dirty="0"/>
          </a:p>
        </p:txBody>
      </p:sp>
    </p:spTree>
    <p:extLst>
      <p:ext uri="{BB962C8B-B14F-4D97-AF65-F5344CB8AC3E}">
        <p14:creationId xmlns:p14="http://schemas.microsoft.com/office/powerpoint/2010/main" val="393242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26</a:t>
            </a:fld>
            <a:endParaRPr lang="it-IT" dirty="0"/>
          </a:p>
        </p:txBody>
      </p:sp>
    </p:spTree>
    <p:extLst>
      <p:ext uri="{BB962C8B-B14F-4D97-AF65-F5344CB8AC3E}">
        <p14:creationId xmlns:p14="http://schemas.microsoft.com/office/powerpoint/2010/main" val="110041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27</a:t>
            </a:fld>
            <a:endParaRPr lang="it-IT"/>
          </a:p>
        </p:txBody>
      </p:sp>
    </p:spTree>
    <p:extLst>
      <p:ext uri="{BB962C8B-B14F-4D97-AF65-F5344CB8AC3E}">
        <p14:creationId xmlns:p14="http://schemas.microsoft.com/office/powerpoint/2010/main" val="176033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a:t>
            </a:fld>
            <a:endParaRPr lang="it-IT" dirty="0"/>
          </a:p>
        </p:txBody>
      </p:sp>
    </p:spTree>
    <p:extLst>
      <p:ext uri="{BB962C8B-B14F-4D97-AF65-F5344CB8AC3E}">
        <p14:creationId xmlns:p14="http://schemas.microsoft.com/office/powerpoint/2010/main" val="130930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28</a:t>
            </a:fld>
            <a:endParaRPr lang="it-IT"/>
          </a:p>
        </p:txBody>
      </p:sp>
    </p:spTree>
    <p:extLst>
      <p:ext uri="{BB962C8B-B14F-4D97-AF65-F5344CB8AC3E}">
        <p14:creationId xmlns:p14="http://schemas.microsoft.com/office/powerpoint/2010/main" val="749094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30</a:t>
            </a:fld>
            <a:endParaRPr lang="it-IT"/>
          </a:p>
        </p:txBody>
      </p:sp>
    </p:spTree>
    <p:extLst>
      <p:ext uri="{BB962C8B-B14F-4D97-AF65-F5344CB8AC3E}">
        <p14:creationId xmlns:p14="http://schemas.microsoft.com/office/powerpoint/2010/main" val="113327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32</a:t>
            </a:fld>
            <a:endParaRPr lang="it-IT"/>
          </a:p>
        </p:txBody>
      </p:sp>
    </p:spTree>
    <p:extLst>
      <p:ext uri="{BB962C8B-B14F-4D97-AF65-F5344CB8AC3E}">
        <p14:creationId xmlns:p14="http://schemas.microsoft.com/office/powerpoint/2010/main" val="4270579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33</a:t>
            </a:fld>
            <a:endParaRPr lang="it-IT"/>
          </a:p>
        </p:txBody>
      </p:sp>
    </p:spTree>
    <p:extLst>
      <p:ext uri="{BB962C8B-B14F-4D97-AF65-F5344CB8AC3E}">
        <p14:creationId xmlns:p14="http://schemas.microsoft.com/office/powerpoint/2010/main" val="2958041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35</a:t>
            </a:fld>
            <a:endParaRPr lang="it-IT"/>
          </a:p>
        </p:txBody>
      </p:sp>
    </p:spTree>
    <p:extLst>
      <p:ext uri="{BB962C8B-B14F-4D97-AF65-F5344CB8AC3E}">
        <p14:creationId xmlns:p14="http://schemas.microsoft.com/office/powerpoint/2010/main" val="233018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36</a:t>
            </a:fld>
            <a:endParaRPr lang="it-IT"/>
          </a:p>
        </p:txBody>
      </p:sp>
    </p:spTree>
    <p:extLst>
      <p:ext uri="{BB962C8B-B14F-4D97-AF65-F5344CB8AC3E}">
        <p14:creationId xmlns:p14="http://schemas.microsoft.com/office/powerpoint/2010/main" val="375496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37</a:t>
            </a:fld>
            <a:endParaRPr lang="it-IT"/>
          </a:p>
        </p:txBody>
      </p:sp>
    </p:spTree>
    <p:extLst>
      <p:ext uri="{BB962C8B-B14F-4D97-AF65-F5344CB8AC3E}">
        <p14:creationId xmlns:p14="http://schemas.microsoft.com/office/powerpoint/2010/main" val="2783719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38</a:t>
            </a:fld>
            <a:endParaRPr lang="it-IT"/>
          </a:p>
        </p:txBody>
      </p:sp>
    </p:spTree>
    <p:extLst>
      <p:ext uri="{BB962C8B-B14F-4D97-AF65-F5344CB8AC3E}">
        <p14:creationId xmlns:p14="http://schemas.microsoft.com/office/powerpoint/2010/main" val="2456338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39</a:t>
            </a:fld>
            <a:endParaRPr lang="it-IT"/>
          </a:p>
        </p:txBody>
      </p:sp>
    </p:spTree>
    <p:extLst>
      <p:ext uri="{BB962C8B-B14F-4D97-AF65-F5344CB8AC3E}">
        <p14:creationId xmlns:p14="http://schemas.microsoft.com/office/powerpoint/2010/main" val="167598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40</a:t>
            </a:fld>
            <a:endParaRPr lang="it-IT"/>
          </a:p>
        </p:txBody>
      </p:sp>
    </p:spTree>
    <p:extLst>
      <p:ext uri="{BB962C8B-B14F-4D97-AF65-F5344CB8AC3E}">
        <p14:creationId xmlns:p14="http://schemas.microsoft.com/office/powerpoint/2010/main" val="198030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5D556E-DDEF-41F9-8C0D-A3FF1E4B7775}" type="slidenum">
              <a:rPr lang="it-IT" smtClean="0"/>
              <a:pPr/>
              <a:t>5</a:t>
            </a:fld>
            <a:endParaRPr lang="it-IT"/>
          </a:p>
        </p:txBody>
      </p:sp>
    </p:spTree>
    <p:extLst>
      <p:ext uri="{BB962C8B-B14F-4D97-AF65-F5344CB8AC3E}">
        <p14:creationId xmlns:p14="http://schemas.microsoft.com/office/powerpoint/2010/main" val="353610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41</a:t>
            </a:fld>
            <a:endParaRPr lang="it-IT"/>
          </a:p>
        </p:txBody>
      </p:sp>
    </p:spTree>
    <p:extLst>
      <p:ext uri="{BB962C8B-B14F-4D97-AF65-F5344CB8AC3E}">
        <p14:creationId xmlns:p14="http://schemas.microsoft.com/office/powerpoint/2010/main" val="408681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4F7B807-C221-46FA-B097-DAFEE848705C}" type="slidenum">
              <a:rPr lang="it-IT" smtClean="0"/>
              <a:pPr/>
              <a:t>43</a:t>
            </a:fld>
            <a:endParaRPr lang="it-IT"/>
          </a:p>
        </p:txBody>
      </p:sp>
    </p:spTree>
    <p:extLst>
      <p:ext uri="{BB962C8B-B14F-4D97-AF65-F5344CB8AC3E}">
        <p14:creationId xmlns:p14="http://schemas.microsoft.com/office/powerpoint/2010/main" val="368443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45</a:t>
            </a:fld>
            <a:endParaRPr lang="it-IT"/>
          </a:p>
        </p:txBody>
      </p:sp>
    </p:spTree>
    <p:extLst>
      <p:ext uri="{BB962C8B-B14F-4D97-AF65-F5344CB8AC3E}">
        <p14:creationId xmlns:p14="http://schemas.microsoft.com/office/powerpoint/2010/main" val="1474751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46</a:t>
            </a:fld>
            <a:endParaRPr lang="it-IT"/>
          </a:p>
        </p:txBody>
      </p:sp>
    </p:spTree>
    <p:extLst>
      <p:ext uri="{BB962C8B-B14F-4D97-AF65-F5344CB8AC3E}">
        <p14:creationId xmlns:p14="http://schemas.microsoft.com/office/powerpoint/2010/main" val="19202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5D556E-DDEF-41F9-8C0D-A3FF1E4B7775}" type="slidenum">
              <a:rPr lang="it-IT" smtClean="0"/>
              <a:pPr/>
              <a:t>7</a:t>
            </a:fld>
            <a:endParaRPr lang="it-IT"/>
          </a:p>
        </p:txBody>
      </p:sp>
    </p:spTree>
    <p:extLst>
      <p:ext uri="{BB962C8B-B14F-4D97-AF65-F5344CB8AC3E}">
        <p14:creationId xmlns:p14="http://schemas.microsoft.com/office/powerpoint/2010/main" val="120116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9</a:t>
            </a:fld>
            <a:endParaRPr lang="it-IT"/>
          </a:p>
        </p:txBody>
      </p:sp>
    </p:spTree>
    <p:extLst>
      <p:ext uri="{BB962C8B-B14F-4D97-AF65-F5344CB8AC3E}">
        <p14:creationId xmlns:p14="http://schemas.microsoft.com/office/powerpoint/2010/main" val="39480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10</a:t>
            </a:fld>
            <a:endParaRPr lang="it-IT"/>
          </a:p>
        </p:txBody>
      </p:sp>
    </p:spTree>
    <p:extLst>
      <p:ext uri="{BB962C8B-B14F-4D97-AF65-F5344CB8AC3E}">
        <p14:creationId xmlns:p14="http://schemas.microsoft.com/office/powerpoint/2010/main" val="333792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5D556E-DDEF-41F9-8C0D-A3FF1E4B7775}" type="slidenum">
              <a:rPr lang="it-IT" smtClean="0"/>
              <a:pPr/>
              <a:t>11</a:t>
            </a:fld>
            <a:endParaRPr lang="it-IT"/>
          </a:p>
        </p:txBody>
      </p:sp>
    </p:spTree>
    <p:extLst>
      <p:ext uri="{BB962C8B-B14F-4D97-AF65-F5344CB8AC3E}">
        <p14:creationId xmlns:p14="http://schemas.microsoft.com/office/powerpoint/2010/main" val="330076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12</a:t>
            </a:fld>
            <a:endParaRPr lang="it-IT" dirty="0"/>
          </a:p>
        </p:txBody>
      </p:sp>
    </p:spTree>
    <p:extLst>
      <p:ext uri="{BB962C8B-B14F-4D97-AF65-F5344CB8AC3E}">
        <p14:creationId xmlns:p14="http://schemas.microsoft.com/office/powerpoint/2010/main" val="304933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F7B807-C221-46FA-B097-DAFEE848705C}" type="slidenum">
              <a:rPr lang="it-IT" smtClean="0"/>
              <a:pPr/>
              <a:t>13</a:t>
            </a:fld>
            <a:endParaRPr lang="it-IT" dirty="0"/>
          </a:p>
        </p:txBody>
      </p:sp>
    </p:spTree>
    <p:extLst>
      <p:ext uri="{BB962C8B-B14F-4D97-AF65-F5344CB8AC3E}">
        <p14:creationId xmlns:p14="http://schemas.microsoft.com/office/powerpoint/2010/main" val="240583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2">
            <a:duotone>
              <a:schemeClr val="accent5">
                <a:shade val="45000"/>
                <a:satMod val="135000"/>
              </a:schemeClr>
              <a:prstClr val="white"/>
            </a:duotone>
          </a:blip>
          <a:stretch>
            <a:fillRect/>
          </a:stretch>
        </p:blipFill>
        <p:spPr>
          <a:xfrm>
            <a:off x="6400800" y="4258497"/>
            <a:ext cx="2725738" cy="2599503"/>
          </a:xfrm>
          <a:prstGeom prst="rect">
            <a:avLst/>
          </a:prstGeom>
        </p:spPr>
      </p:pic>
      <p:pic>
        <p:nvPicPr>
          <p:cNvPr id="13" name="Immagine 12"/>
          <p:cNvPicPr>
            <a:picLocks noChangeAspect="1"/>
          </p:cNvPicPr>
          <p:nvPr userDrawn="1"/>
        </p:nvPicPr>
        <p:blipFill rotWithShape="1">
          <a:blip r:embed="rId2"/>
          <a:srcRect l="42175" t="4381" b="31548"/>
          <a:stretch/>
        </p:blipFill>
        <p:spPr>
          <a:xfrm>
            <a:off x="7567839" y="5081501"/>
            <a:ext cx="1576161" cy="1665515"/>
          </a:xfrm>
          <a:prstGeom prst="rect">
            <a:avLst/>
          </a:prstGeom>
        </p:spPr>
      </p:pic>
      <p:grpSp>
        <p:nvGrpSpPr>
          <p:cNvPr id="12" name="Gruppo 11"/>
          <p:cNvGrpSpPr/>
          <p:nvPr userDrawn="1"/>
        </p:nvGrpSpPr>
        <p:grpSpPr>
          <a:xfrm>
            <a:off x="26987" y="4039877"/>
            <a:ext cx="1901825" cy="2797796"/>
            <a:chOff x="26987" y="4039877"/>
            <a:chExt cx="1901825" cy="2797796"/>
          </a:xfrm>
        </p:grpSpPr>
        <p:pic>
          <p:nvPicPr>
            <p:cNvPr id="10" name="Immagine 9"/>
            <p:cNvPicPr>
              <a:picLocks noChangeAspect="1"/>
            </p:cNvPicPr>
            <p:nvPr userDrawn="1"/>
          </p:nvPicPr>
          <p:blipFill>
            <a:blip r:embed="rId3"/>
            <a:stretch>
              <a:fillRect/>
            </a:stretch>
          </p:blipFill>
          <p:spPr>
            <a:xfrm>
              <a:off x="26987" y="4039877"/>
              <a:ext cx="1901825" cy="2797796"/>
            </a:xfrm>
            <a:prstGeom prst="rect">
              <a:avLst/>
            </a:prstGeom>
          </p:spPr>
        </p:pic>
        <p:sp>
          <p:nvSpPr>
            <p:cNvPr id="11" name="Rettangolo arrotondato 10"/>
            <p:cNvSpPr/>
            <p:nvPr userDrawn="1"/>
          </p:nvSpPr>
          <p:spPr>
            <a:xfrm>
              <a:off x="1743755" y="4058606"/>
              <a:ext cx="185057" cy="1676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 name="Immagine 6"/>
          <p:cNvPicPr>
            <a:picLocks noChangeAspect="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72175" y="0"/>
            <a:ext cx="3171825" cy="3048000"/>
          </a:xfrm>
          <a:prstGeom prst="rect">
            <a:avLst/>
          </a:prstGeom>
        </p:spPr>
      </p:pic>
      <p:sp>
        <p:nvSpPr>
          <p:cNvPr id="2" name="Title 1"/>
          <p:cNvSpPr>
            <a:spLocks noGrp="1"/>
          </p:cNvSpPr>
          <p:nvPr userDrawn="1">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userDrawn="1">
            <p:ph type="subTitle" idx="1"/>
          </p:nvPr>
        </p:nvSpPr>
        <p:spPr>
          <a:xfrm>
            <a:off x="1143000" y="3602038"/>
            <a:ext cx="6858000" cy="1655762"/>
          </a:xfrm>
        </p:spPr>
        <p:txBody>
          <a:bodyPr anchor="ct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Tree>
    <p:extLst>
      <p:ext uri="{BB962C8B-B14F-4D97-AF65-F5344CB8AC3E}">
        <p14:creationId xmlns:p14="http://schemas.microsoft.com/office/powerpoint/2010/main" val="339330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356507" y="192968"/>
            <a:ext cx="7956096" cy="505731"/>
          </a:xfrm>
        </p:spPr>
        <p:txBody>
          <a:bodyPr>
            <a:normAutofit/>
          </a:bodyPr>
          <a:lstStyle>
            <a:lvl1pPr algn="ctr" rtl="0" eaLnBrk="1" latinLnBrk="0" hangingPunct="1">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en-US" sz="2800" b="0" kern="1200" cap="small" baseline="0" dirty="0">
                <a:solidFill>
                  <a:srgbClr val="2B5C82"/>
                </a:solidFill>
                <a:latin typeface="Century Gothic" panose="020B0502020202020204" pitchFamily="34" charset="0"/>
                <a:ea typeface="+mj-ea"/>
                <a:cs typeface="Arial"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356507" y="1529065"/>
            <a:ext cx="8471807" cy="4647897"/>
          </a:xfrm>
        </p:spPr>
        <p:txBody>
          <a:bodyPr>
            <a:normAutofit/>
          </a:bodyPr>
          <a:lstStyle>
            <a:lvl1pPr marL="355600" indent="-355600">
              <a:buFontTx/>
              <a:buBlip>
                <a:blip r:embed="rId2"/>
              </a:buBlip>
              <a:defRPr sz="1800">
                <a:solidFill>
                  <a:schemeClr val="tx1">
                    <a:lumMod val="75000"/>
                    <a:lumOff val="25000"/>
                  </a:schemeClr>
                </a:solidFill>
              </a:defRPr>
            </a:lvl1pPr>
            <a:lvl2pPr marL="631825" indent="-273050">
              <a:buFontTx/>
              <a:buBlip>
                <a:blip r:embed="rId3"/>
              </a:buBlip>
              <a:defRPr sz="1600">
                <a:solidFill>
                  <a:schemeClr val="tx1">
                    <a:lumMod val="75000"/>
                    <a:lumOff val="25000"/>
                  </a:schemeClr>
                </a:solidFill>
              </a:defRPr>
            </a:lvl2pPr>
            <a:lvl3pPr marL="990600" indent="-271463">
              <a:defRPr sz="1400">
                <a:solidFill>
                  <a:schemeClr val="tx1">
                    <a:lumMod val="75000"/>
                    <a:lumOff val="25000"/>
                  </a:schemeClr>
                </a:solidFill>
              </a:defRPr>
            </a:lvl3pPr>
          </a:lstStyle>
          <a:p>
            <a:pPr lvl="0"/>
            <a:r>
              <a:rPr lang="it-IT" dirty="0"/>
              <a:t>Modifica gli stili del testo dello schema</a:t>
            </a:r>
          </a:p>
          <a:p>
            <a:pPr lvl="1"/>
            <a:r>
              <a:rPr lang="it-IT" dirty="0"/>
              <a:t>Secondo livello</a:t>
            </a:r>
          </a:p>
          <a:p>
            <a:pPr lvl="2"/>
            <a:r>
              <a:rPr lang="it-IT" dirty="0"/>
              <a:t>Terzo livello</a:t>
            </a:r>
          </a:p>
        </p:txBody>
      </p:sp>
      <p:sp>
        <p:nvSpPr>
          <p:cNvPr id="8" name="Slide Number Placeholder 5"/>
          <p:cNvSpPr>
            <a:spLocks noGrp="1"/>
          </p:cNvSpPr>
          <p:nvPr>
            <p:ph type="sldNum" sz="quarter" idx="4"/>
          </p:nvPr>
        </p:nvSpPr>
        <p:spPr>
          <a:xfrm>
            <a:off x="8312603" y="6518674"/>
            <a:ext cx="405493" cy="233590"/>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0BF04288-000A-464D-A397-F22655B3CB49}" type="slidenum">
              <a:rPr lang="it-IT" smtClean="0"/>
              <a:pPr/>
              <a:t>‹N›</a:t>
            </a:fld>
            <a:endParaRPr lang="it-IT"/>
          </a:p>
        </p:txBody>
      </p:sp>
      <p:cxnSp>
        <p:nvCxnSpPr>
          <p:cNvPr id="10" name="Connettore diritto 9"/>
          <p:cNvCxnSpPr/>
          <p:nvPr userDrawn="1"/>
        </p:nvCxnSpPr>
        <p:spPr>
          <a:xfrm>
            <a:off x="2707820" y="6518674"/>
            <a:ext cx="3888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Segnaposto testo 17"/>
          <p:cNvSpPr>
            <a:spLocks noGrp="1"/>
          </p:cNvSpPr>
          <p:nvPr>
            <p:ph type="body" sz="quarter" idx="10" hasCustomPrompt="1"/>
          </p:nvPr>
        </p:nvSpPr>
        <p:spPr>
          <a:xfrm>
            <a:off x="356507" y="905112"/>
            <a:ext cx="7956096" cy="461962"/>
          </a:xfrm>
        </p:spPr>
        <p:txBody>
          <a:bodyPr anchor="ctr">
            <a:normAutofit/>
          </a:bodyPr>
          <a:lstStyle>
            <a:lvl1pPr marL="0" indent="0" algn="ctr" defTabSz="914400" rtl="0" eaLnBrk="1" latinLnBrk="0" hangingPunct="1">
              <a:lnSpc>
                <a:spcPct val="90000"/>
              </a:lnSpc>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it-IT" sz="2400" b="0" kern="1200" cap="small" baseline="0" dirty="0" smtClean="0">
                <a:solidFill>
                  <a:schemeClr val="tx1">
                    <a:lumMod val="75000"/>
                    <a:lumOff val="25000"/>
                  </a:schemeClr>
                </a:solidFill>
                <a:latin typeface="Century Gothic" panose="020B0502020202020204" pitchFamily="34" charset="0"/>
                <a:ea typeface="+mj-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lo stile del sottotitolo</a:t>
            </a:r>
          </a:p>
        </p:txBody>
      </p:sp>
      <p:pic>
        <p:nvPicPr>
          <p:cNvPr id="4" name="Immagine 3"/>
          <p:cNvPicPr>
            <a:picLocks noChangeAspect="1"/>
          </p:cNvPicPr>
          <p:nvPr userDrawn="1"/>
        </p:nvPicPr>
        <p:blipFill>
          <a:blip r:embed="rId4" cstate="print"/>
          <a:stretch>
            <a:fillRect/>
          </a:stretch>
        </p:blipFill>
        <p:spPr>
          <a:xfrm>
            <a:off x="329776" y="6247911"/>
            <a:ext cx="699302" cy="553435"/>
          </a:xfrm>
          <a:prstGeom prst="rect">
            <a:avLst/>
          </a:prstGeom>
        </p:spPr>
      </p:pic>
      <p:cxnSp>
        <p:nvCxnSpPr>
          <p:cNvPr id="11" name="Connettore diritto 10"/>
          <p:cNvCxnSpPr/>
          <p:nvPr userDrawn="1"/>
        </p:nvCxnSpPr>
        <p:spPr>
          <a:xfrm>
            <a:off x="239486" y="827315"/>
            <a:ext cx="7832914" cy="0"/>
          </a:xfrm>
          <a:prstGeom prst="line">
            <a:avLst/>
          </a:prstGeom>
          <a:ln>
            <a:solidFill>
              <a:srgbClr val="EDB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12603" y="6518674"/>
            <a:ext cx="405493" cy="233590"/>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0BF04288-000A-464D-A397-F22655B3CB49}" type="slidenum">
              <a:rPr lang="it-IT" smtClean="0"/>
              <a:pPr/>
              <a:t>‹N›</a:t>
            </a:fld>
            <a:endParaRPr lang="it-IT"/>
          </a:p>
        </p:txBody>
      </p:sp>
      <p:sp>
        <p:nvSpPr>
          <p:cNvPr id="17" name="Title 1"/>
          <p:cNvSpPr>
            <a:spLocks noGrp="1"/>
          </p:cNvSpPr>
          <p:nvPr>
            <p:ph type="title"/>
          </p:nvPr>
        </p:nvSpPr>
        <p:spPr>
          <a:xfrm>
            <a:off x="356507" y="192968"/>
            <a:ext cx="7639050" cy="505731"/>
          </a:xfrm>
        </p:spPr>
        <p:txBody>
          <a:bodyPr>
            <a:normAutofit/>
          </a:bodyPr>
          <a:lstStyle>
            <a:lvl1pPr algn="ctr" rtl="0" eaLnBrk="1" latinLnBrk="0" hangingPunct="1">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en-US" sz="2800" b="0" kern="1200" cap="small" baseline="0" dirty="0">
                <a:solidFill>
                  <a:srgbClr val="2B5C82"/>
                </a:solidFill>
                <a:latin typeface="Century Gothic" panose="020B0502020202020204" pitchFamily="34" charset="0"/>
                <a:ea typeface="+mj-ea"/>
                <a:cs typeface="Arial" pitchFamily="34" charset="0"/>
              </a:defRPr>
            </a:lvl1pPr>
          </a:lstStyle>
          <a:p>
            <a:r>
              <a:rPr lang="it-IT" dirty="0"/>
              <a:t>Fare clic per modificare lo stile del titolo</a:t>
            </a:r>
            <a:endParaRPr lang="en-US" dirty="0"/>
          </a:p>
        </p:txBody>
      </p:sp>
      <p:sp>
        <p:nvSpPr>
          <p:cNvPr id="19" name="Segnaposto testo 17"/>
          <p:cNvSpPr>
            <a:spLocks noGrp="1"/>
          </p:cNvSpPr>
          <p:nvPr>
            <p:ph type="body" sz="quarter" idx="10" hasCustomPrompt="1"/>
          </p:nvPr>
        </p:nvSpPr>
        <p:spPr>
          <a:xfrm>
            <a:off x="356507" y="905112"/>
            <a:ext cx="7639050" cy="461962"/>
          </a:xfrm>
        </p:spPr>
        <p:txBody>
          <a:bodyPr anchor="ctr">
            <a:normAutofit/>
          </a:bodyPr>
          <a:lstStyle>
            <a:lvl1pPr marL="0" indent="0" algn="ctr" defTabSz="914400" rtl="0" eaLnBrk="1" latinLnBrk="0" hangingPunct="1">
              <a:lnSpc>
                <a:spcPct val="90000"/>
              </a:lnSpc>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it-IT" sz="2400" b="0" kern="1200" cap="small" baseline="0" dirty="0" smtClean="0">
                <a:solidFill>
                  <a:schemeClr val="tx1">
                    <a:lumMod val="75000"/>
                    <a:lumOff val="25000"/>
                  </a:schemeClr>
                </a:solidFill>
                <a:latin typeface="Century Gothic" panose="020B0502020202020204" pitchFamily="34" charset="0"/>
                <a:ea typeface="+mj-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lo stile del sottotitolo</a:t>
            </a:r>
          </a:p>
        </p:txBody>
      </p:sp>
      <p:cxnSp>
        <p:nvCxnSpPr>
          <p:cNvPr id="21" name="Connettore diritto 20"/>
          <p:cNvCxnSpPr/>
          <p:nvPr userDrawn="1"/>
        </p:nvCxnSpPr>
        <p:spPr>
          <a:xfrm>
            <a:off x="2707820" y="6518674"/>
            <a:ext cx="3888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userDrawn="1"/>
        </p:nvPicPr>
        <p:blipFill>
          <a:blip r:embed="rId2" cstate="print"/>
          <a:stretch>
            <a:fillRect/>
          </a:stretch>
        </p:blipFill>
        <p:spPr>
          <a:xfrm>
            <a:off x="329776" y="6247911"/>
            <a:ext cx="699302" cy="553435"/>
          </a:xfrm>
          <a:prstGeom prst="rect">
            <a:avLst/>
          </a:prstGeom>
        </p:spPr>
      </p:pic>
      <p:cxnSp>
        <p:nvCxnSpPr>
          <p:cNvPr id="12" name="Connettore diritto 11"/>
          <p:cNvCxnSpPr/>
          <p:nvPr userDrawn="1"/>
        </p:nvCxnSpPr>
        <p:spPr>
          <a:xfrm>
            <a:off x="239486" y="827315"/>
            <a:ext cx="7832914" cy="0"/>
          </a:xfrm>
          <a:prstGeom prst="line">
            <a:avLst/>
          </a:prstGeom>
          <a:ln>
            <a:solidFill>
              <a:srgbClr val="EDB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29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356507" y="192970"/>
            <a:ext cx="7956096" cy="505731"/>
          </a:xfrm>
        </p:spPr>
        <p:txBody>
          <a:bodyPr>
            <a:normAutofit/>
          </a:bodyPr>
          <a:lstStyle>
            <a:lvl1pPr algn="ctr" rtl="0" eaLnBrk="1" latinLnBrk="0" hangingPunct="1">
              <a:spcBef>
                <a:spcPct val="0"/>
              </a:spcBef>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kumimoji="0" lang="en-US" sz="2100" b="0" kern="1200" cap="small" baseline="0" dirty="0">
                <a:solidFill>
                  <a:srgbClr val="2B5C82"/>
                </a:solidFill>
                <a:latin typeface="Century Gothic" panose="020B0502020202020204" pitchFamily="34" charset="0"/>
                <a:ea typeface="+mj-ea"/>
                <a:cs typeface="Arial"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356508" y="1529065"/>
            <a:ext cx="8471807" cy="4647897"/>
          </a:xfrm>
        </p:spPr>
        <p:txBody>
          <a:bodyPr>
            <a:normAutofit/>
          </a:bodyPr>
          <a:lstStyle>
            <a:lvl1pPr marL="266700" indent="-266700">
              <a:buFontTx/>
              <a:buBlip>
                <a:blip r:embed="rId2"/>
              </a:buBlip>
              <a:defRPr sz="1350">
                <a:solidFill>
                  <a:schemeClr val="tx1">
                    <a:lumMod val="75000"/>
                    <a:lumOff val="25000"/>
                  </a:schemeClr>
                </a:solidFill>
              </a:defRPr>
            </a:lvl1pPr>
            <a:lvl2pPr marL="473869" indent="-204788">
              <a:buFontTx/>
              <a:buBlip>
                <a:blip r:embed="rId3"/>
              </a:buBlip>
              <a:defRPr sz="1200">
                <a:solidFill>
                  <a:schemeClr val="tx1">
                    <a:lumMod val="75000"/>
                    <a:lumOff val="25000"/>
                  </a:schemeClr>
                </a:solidFill>
              </a:defRPr>
            </a:lvl2pPr>
            <a:lvl3pPr marL="742950" indent="-203597">
              <a:defRPr sz="1050">
                <a:solidFill>
                  <a:schemeClr val="tx1">
                    <a:lumMod val="75000"/>
                    <a:lumOff val="25000"/>
                  </a:schemeClr>
                </a:solidFill>
              </a:defRPr>
            </a:lvl3pPr>
          </a:lstStyle>
          <a:p>
            <a:pPr lvl="0"/>
            <a:r>
              <a:rPr lang="it-IT" dirty="0"/>
              <a:t>Modifica gli stili del testo dello schema</a:t>
            </a:r>
          </a:p>
          <a:p>
            <a:pPr lvl="1"/>
            <a:r>
              <a:rPr lang="it-IT" dirty="0"/>
              <a:t>Secondo livello</a:t>
            </a:r>
          </a:p>
          <a:p>
            <a:pPr lvl="2"/>
            <a:r>
              <a:rPr lang="it-IT" dirty="0"/>
              <a:t>Terzo livello</a:t>
            </a:r>
          </a:p>
        </p:txBody>
      </p:sp>
      <p:sp>
        <p:nvSpPr>
          <p:cNvPr id="8" name="Slide Number Placeholder 5"/>
          <p:cNvSpPr>
            <a:spLocks noGrp="1"/>
          </p:cNvSpPr>
          <p:nvPr>
            <p:ph type="sldNum" sz="quarter" idx="4"/>
          </p:nvPr>
        </p:nvSpPr>
        <p:spPr>
          <a:xfrm>
            <a:off x="8312604" y="6518674"/>
            <a:ext cx="405493" cy="233590"/>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0BF04288-000A-464D-A397-F22655B3CB49}" type="slidenum">
              <a:rPr lang="it-IT" smtClean="0"/>
              <a:pPr/>
              <a:t>‹N›</a:t>
            </a:fld>
            <a:endParaRPr lang="it-IT"/>
          </a:p>
        </p:txBody>
      </p:sp>
      <p:cxnSp>
        <p:nvCxnSpPr>
          <p:cNvPr id="10" name="Connettore diritto 9"/>
          <p:cNvCxnSpPr/>
          <p:nvPr userDrawn="1"/>
        </p:nvCxnSpPr>
        <p:spPr>
          <a:xfrm>
            <a:off x="2707820" y="6518674"/>
            <a:ext cx="3888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Segnaposto testo 17"/>
          <p:cNvSpPr>
            <a:spLocks noGrp="1"/>
          </p:cNvSpPr>
          <p:nvPr>
            <p:ph type="body" sz="quarter" idx="10" hasCustomPrompt="1"/>
          </p:nvPr>
        </p:nvSpPr>
        <p:spPr>
          <a:xfrm>
            <a:off x="356507" y="905112"/>
            <a:ext cx="7956096" cy="461962"/>
          </a:xfrm>
        </p:spPr>
        <p:txBody>
          <a:bodyPr anchor="ctr">
            <a:normAutofit/>
          </a:bodyPr>
          <a:lstStyle>
            <a:lvl1pPr marL="0" indent="0" algn="ctr" defTabSz="685800" rtl="0" eaLnBrk="1" latinLnBrk="0" hangingPunct="1">
              <a:lnSpc>
                <a:spcPct val="90000"/>
              </a:lnSpc>
              <a:spcBef>
                <a:spcPct val="0"/>
              </a:spcBef>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kumimoji="0" lang="it-IT" sz="1800" b="0" kern="1200" cap="small" baseline="0" dirty="0" smtClean="0">
                <a:solidFill>
                  <a:schemeClr val="tx1">
                    <a:lumMod val="75000"/>
                    <a:lumOff val="25000"/>
                  </a:schemeClr>
                </a:solidFill>
                <a:latin typeface="Century Gothic" panose="020B0502020202020204" pitchFamily="34" charset="0"/>
                <a:ea typeface="+mj-ea"/>
                <a:cs typeface="Arial"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fare clic per modificare lo stile del sottotitolo</a:t>
            </a:r>
          </a:p>
        </p:txBody>
      </p:sp>
      <p:pic>
        <p:nvPicPr>
          <p:cNvPr id="4" name="Immagine 3"/>
          <p:cNvPicPr>
            <a:picLocks noChangeAspect="1"/>
          </p:cNvPicPr>
          <p:nvPr userDrawn="1"/>
        </p:nvPicPr>
        <p:blipFill>
          <a:blip r:embed="rId4" cstate="print"/>
          <a:stretch>
            <a:fillRect/>
          </a:stretch>
        </p:blipFill>
        <p:spPr>
          <a:xfrm>
            <a:off x="329776" y="6247913"/>
            <a:ext cx="699302" cy="553435"/>
          </a:xfrm>
          <a:prstGeom prst="rect">
            <a:avLst/>
          </a:prstGeom>
        </p:spPr>
      </p:pic>
      <p:cxnSp>
        <p:nvCxnSpPr>
          <p:cNvPr id="11" name="Connettore diritto 10"/>
          <p:cNvCxnSpPr/>
          <p:nvPr userDrawn="1"/>
        </p:nvCxnSpPr>
        <p:spPr>
          <a:xfrm>
            <a:off x="239487" y="827315"/>
            <a:ext cx="7832914" cy="0"/>
          </a:xfrm>
          <a:prstGeom prst="line">
            <a:avLst/>
          </a:prstGeom>
          <a:ln>
            <a:solidFill>
              <a:srgbClr val="EDB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08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12604" y="6518674"/>
            <a:ext cx="405493" cy="233590"/>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0BF04288-000A-464D-A397-F22655B3CB49}" type="slidenum">
              <a:rPr lang="it-IT" smtClean="0"/>
              <a:pPr/>
              <a:t>‹N›</a:t>
            </a:fld>
            <a:endParaRPr lang="it-IT"/>
          </a:p>
        </p:txBody>
      </p:sp>
      <p:sp>
        <p:nvSpPr>
          <p:cNvPr id="17" name="Title 1"/>
          <p:cNvSpPr>
            <a:spLocks noGrp="1"/>
          </p:cNvSpPr>
          <p:nvPr>
            <p:ph type="title"/>
          </p:nvPr>
        </p:nvSpPr>
        <p:spPr>
          <a:xfrm>
            <a:off x="356507" y="192970"/>
            <a:ext cx="7639050" cy="505731"/>
          </a:xfrm>
        </p:spPr>
        <p:txBody>
          <a:bodyPr>
            <a:normAutofit/>
          </a:bodyPr>
          <a:lstStyle>
            <a:lvl1pPr algn="ctr" rtl="0" eaLnBrk="1" latinLnBrk="0" hangingPunct="1">
              <a:spcBef>
                <a:spcPct val="0"/>
              </a:spcBef>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kumimoji="0" lang="en-US" sz="2100" b="0" kern="1200" cap="small" baseline="0" dirty="0">
                <a:solidFill>
                  <a:srgbClr val="2B5C82"/>
                </a:solidFill>
                <a:latin typeface="Century Gothic" panose="020B0502020202020204" pitchFamily="34" charset="0"/>
                <a:ea typeface="+mj-ea"/>
                <a:cs typeface="Arial" pitchFamily="34" charset="0"/>
              </a:defRPr>
            </a:lvl1pPr>
          </a:lstStyle>
          <a:p>
            <a:r>
              <a:rPr lang="it-IT" dirty="0"/>
              <a:t>Fare clic per modificare lo stile del titolo</a:t>
            </a:r>
            <a:endParaRPr lang="en-US" dirty="0"/>
          </a:p>
        </p:txBody>
      </p:sp>
      <p:sp>
        <p:nvSpPr>
          <p:cNvPr id="19" name="Segnaposto testo 17"/>
          <p:cNvSpPr>
            <a:spLocks noGrp="1"/>
          </p:cNvSpPr>
          <p:nvPr>
            <p:ph type="body" sz="quarter" idx="10" hasCustomPrompt="1"/>
          </p:nvPr>
        </p:nvSpPr>
        <p:spPr>
          <a:xfrm>
            <a:off x="356507" y="905112"/>
            <a:ext cx="7639050" cy="461962"/>
          </a:xfrm>
        </p:spPr>
        <p:txBody>
          <a:bodyPr anchor="ctr">
            <a:normAutofit/>
          </a:bodyPr>
          <a:lstStyle>
            <a:lvl1pPr marL="0" indent="0" algn="ctr" defTabSz="685800" rtl="0" eaLnBrk="1" latinLnBrk="0" hangingPunct="1">
              <a:lnSpc>
                <a:spcPct val="90000"/>
              </a:lnSpc>
              <a:spcBef>
                <a:spcPct val="0"/>
              </a:spcBef>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kumimoji="0" lang="it-IT" sz="1800" b="0" kern="1200" cap="small" baseline="0" dirty="0" smtClean="0">
                <a:solidFill>
                  <a:schemeClr val="tx1">
                    <a:lumMod val="75000"/>
                    <a:lumOff val="25000"/>
                  </a:schemeClr>
                </a:solidFill>
                <a:latin typeface="Century Gothic" panose="020B0502020202020204" pitchFamily="34" charset="0"/>
                <a:ea typeface="+mj-ea"/>
                <a:cs typeface="Arial"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fare clic per modificare lo stile del sottotitolo</a:t>
            </a:r>
          </a:p>
        </p:txBody>
      </p:sp>
      <p:cxnSp>
        <p:nvCxnSpPr>
          <p:cNvPr id="21" name="Connettore diritto 20"/>
          <p:cNvCxnSpPr/>
          <p:nvPr userDrawn="1"/>
        </p:nvCxnSpPr>
        <p:spPr>
          <a:xfrm>
            <a:off x="2707820" y="6518674"/>
            <a:ext cx="3888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userDrawn="1"/>
        </p:nvPicPr>
        <p:blipFill>
          <a:blip r:embed="rId2" cstate="print"/>
          <a:stretch>
            <a:fillRect/>
          </a:stretch>
        </p:blipFill>
        <p:spPr>
          <a:xfrm>
            <a:off x="329776" y="6247913"/>
            <a:ext cx="516977" cy="553435"/>
          </a:xfrm>
          <a:prstGeom prst="rect">
            <a:avLst/>
          </a:prstGeom>
        </p:spPr>
      </p:pic>
      <p:cxnSp>
        <p:nvCxnSpPr>
          <p:cNvPr id="12" name="Connettore diritto 11"/>
          <p:cNvCxnSpPr/>
          <p:nvPr userDrawn="1"/>
        </p:nvCxnSpPr>
        <p:spPr>
          <a:xfrm>
            <a:off x="239487" y="827315"/>
            <a:ext cx="7832914" cy="0"/>
          </a:xfrm>
          <a:prstGeom prst="line">
            <a:avLst/>
          </a:prstGeom>
          <a:ln>
            <a:solidFill>
              <a:srgbClr val="EDB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70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55819" y="0"/>
            <a:ext cx="1388181" cy="1333988"/>
          </a:xfrm>
          <a:prstGeom prst="rect">
            <a:avLst/>
          </a:prstGeom>
        </p:spPr>
      </p:pic>
      <p:pic>
        <p:nvPicPr>
          <p:cNvPr id="11" name="Immagine 10"/>
          <p:cNvPicPr>
            <a:picLocks noChangeAspect="1"/>
          </p:cNvPicPr>
          <p:nvPr userDrawn="1"/>
        </p:nvPicPr>
        <p:blipFill>
          <a:blip r:embed="rId8">
            <a:duotone>
              <a:schemeClr val="accent5">
                <a:shade val="45000"/>
                <a:satMod val="135000"/>
              </a:schemeClr>
              <a:prstClr val="white"/>
            </a:duotone>
          </a:blip>
          <a:stretch>
            <a:fillRect/>
          </a:stretch>
        </p:blipFill>
        <p:spPr>
          <a:xfrm>
            <a:off x="7110413" y="6311899"/>
            <a:ext cx="2033587" cy="540068"/>
          </a:xfrm>
          <a:prstGeom prst="rect">
            <a:avLst/>
          </a:prstGeom>
        </p:spPr>
      </p:pic>
      <p:sp>
        <p:nvSpPr>
          <p:cNvPr id="2" name="Title Placeholder 1"/>
          <p:cNvSpPr>
            <a:spLocks noGrp="1"/>
          </p:cNvSpPr>
          <p:nvPr>
            <p:ph type="title"/>
          </p:nvPr>
        </p:nvSpPr>
        <p:spPr>
          <a:xfrm>
            <a:off x="628650" y="1323069"/>
            <a:ext cx="7886700" cy="1325563"/>
          </a:xfrm>
          <a:prstGeom prst="rect">
            <a:avLst/>
          </a:prstGeom>
        </p:spPr>
        <p:txBody>
          <a:bodyPr vert="horz" lIns="91440" tIns="45720" rIns="91440" bIns="45720" rtlCol="0" anchor="ctr">
            <a:normAutofit/>
          </a:bodyPr>
          <a:lstStyle/>
          <a:p>
            <a:pPr lvl="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t>Fare clic per modificare lo stile del titolo</a:t>
            </a:r>
            <a:endParaRPr lang="en-US" dirty="0"/>
          </a:p>
        </p:txBody>
      </p:sp>
      <p:sp>
        <p:nvSpPr>
          <p:cNvPr id="3" name="Text Placeholder 2"/>
          <p:cNvSpPr>
            <a:spLocks noGrp="1"/>
          </p:cNvSpPr>
          <p:nvPr>
            <p:ph type="body" idx="1"/>
          </p:nvPr>
        </p:nvSpPr>
        <p:spPr>
          <a:xfrm>
            <a:off x="628650" y="2824619"/>
            <a:ext cx="7886700" cy="335234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Slide Number Placeholder 5"/>
          <p:cNvSpPr>
            <a:spLocks noGrp="1"/>
          </p:cNvSpPr>
          <p:nvPr>
            <p:ph type="sldNum" sz="quarter" idx="4"/>
          </p:nvPr>
        </p:nvSpPr>
        <p:spPr>
          <a:xfrm>
            <a:off x="8312603" y="6518674"/>
            <a:ext cx="405493" cy="233590"/>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0BF04288-000A-464D-A397-F22655B3CB49}" type="slidenum">
              <a:rPr lang="it-IT" smtClean="0"/>
              <a:pPr/>
              <a:t>‹N›</a:t>
            </a:fld>
            <a:endParaRPr lang="it-IT"/>
          </a:p>
        </p:txBody>
      </p:sp>
    </p:spTree>
    <p:extLst>
      <p:ext uri="{BB962C8B-B14F-4D97-AF65-F5344CB8AC3E}">
        <p14:creationId xmlns:p14="http://schemas.microsoft.com/office/powerpoint/2010/main" val="36873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Lst>
  <p:hf hdr="0" dt="0"/>
  <p:txStyles>
    <p:titleStyle>
      <a:lvl1pPr algn="l" defTabSz="914400" rtl="0" eaLnBrk="1" latinLnBrk="0" hangingPunct="1">
        <a:lnSpc>
          <a:spcPct val="90000"/>
        </a:lnSpc>
        <a:spcBef>
          <a:spcPct val="0"/>
        </a:spcBef>
        <a:buNone/>
        <a:defRPr kumimoji="0" lang="en-US" sz="3200" b="0" kern="1200" cap="small" baseline="0" dirty="0">
          <a:solidFill>
            <a:srgbClr val="2B5C82"/>
          </a:solidFill>
          <a:latin typeface="Century Gothic" panose="020B0502020202020204" pitchFamily="34" charset="0"/>
          <a:ea typeface="+mj-ea"/>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pn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hyperlink" Target="mailto:t.sarnari@ismea.it"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image" Target="../media/image19.emf"/><Relationship Id="rId18" Type="http://schemas.openxmlformats.org/officeDocument/2006/relationships/image" Target="../media/image24.emf"/><Relationship Id="rId26" Type="http://schemas.openxmlformats.org/officeDocument/2006/relationships/image" Target="../media/image32.emf"/><Relationship Id="rId39" Type="http://schemas.openxmlformats.org/officeDocument/2006/relationships/image" Target="../media/image45.emf"/><Relationship Id="rId21" Type="http://schemas.openxmlformats.org/officeDocument/2006/relationships/image" Target="../media/image27.emf"/><Relationship Id="rId34" Type="http://schemas.openxmlformats.org/officeDocument/2006/relationships/image" Target="../media/image40.emf"/><Relationship Id="rId42" Type="http://schemas.openxmlformats.org/officeDocument/2006/relationships/image" Target="../media/image48.emf"/><Relationship Id="rId7" Type="http://schemas.openxmlformats.org/officeDocument/2006/relationships/image" Target="../media/image13.emf"/><Relationship Id="rId2" Type="http://schemas.openxmlformats.org/officeDocument/2006/relationships/notesSlide" Target="../notesSlides/notesSlide3.xml"/><Relationship Id="rId16" Type="http://schemas.openxmlformats.org/officeDocument/2006/relationships/image" Target="../media/image22.emf"/><Relationship Id="rId20" Type="http://schemas.openxmlformats.org/officeDocument/2006/relationships/image" Target="../media/image26.emf"/><Relationship Id="rId29" Type="http://schemas.openxmlformats.org/officeDocument/2006/relationships/image" Target="../media/image35.emf"/><Relationship Id="rId41"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24" Type="http://schemas.openxmlformats.org/officeDocument/2006/relationships/image" Target="../media/image30.emf"/><Relationship Id="rId32" Type="http://schemas.openxmlformats.org/officeDocument/2006/relationships/image" Target="../media/image38.emf"/><Relationship Id="rId37" Type="http://schemas.openxmlformats.org/officeDocument/2006/relationships/image" Target="../media/image43.emf"/><Relationship Id="rId40" Type="http://schemas.openxmlformats.org/officeDocument/2006/relationships/image" Target="../media/image46.emf"/><Relationship Id="rId5" Type="http://schemas.openxmlformats.org/officeDocument/2006/relationships/image" Target="../media/image11.emf"/><Relationship Id="rId15" Type="http://schemas.openxmlformats.org/officeDocument/2006/relationships/image" Target="../media/image21.emf"/><Relationship Id="rId23" Type="http://schemas.openxmlformats.org/officeDocument/2006/relationships/image" Target="../media/image29.emf"/><Relationship Id="rId28" Type="http://schemas.openxmlformats.org/officeDocument/2006/relationships/image" Target="../media/image34.emf"/><Relationship Id="rId36" Type="http://schemas.openxmlformats.org/officeDocument/2006/relationships/image" Target="../media/image42.emf"/><Relationship Id="rId10" Type="http://schemas.openxmlformats.org/officeDocument/2006/relationships/image" Target="../media/image16.emf"/><Relationship Id="rId19" Type="http://schemas.openxmlformats.org/officeDocument/2006/relationships/image" Target="../media/image25.emf"/><Relationship Id="rId31" Type="http://schemas.openxmlformats.org/officeDocument/2006/relationships/image" Target="../media/image37.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 Id="rId22" Type="http://schemas.openxmlformats.org/officeDocument/2006/relationships/image" Target="../media/image28.emf"/><Relationship Id="rId27" Type="http://schemas.openxmlformats.org/officeDocument/2006/relationships/image" Target="../media/image33.emf"/><Relationship Id="rId30" Type="http://schemas.openxmlformats.org/officeDocument/2006/relationships/image" Target="../media/image36.emf"/><Relationship Id="rId35" Type="http://schemas.openxmlformats.org/officeDocument/2006/relationships/image" Target="../media/image41.emf"/><Relationship Id="rId43" Type="http://schemas.openxmlformats.org/officeDocument/2006/relationships/image" Target="../media/image49.emf"/><Relationship Id="rId8" Type="http://schemas.openxmlformats.org/officeDocument/2006/relationships/image" Target="../media/image14.emf"/><Relationship Id="rId3" Type="http://schemas.openxmlformats.org/officeDocument/2006/relationships/image" Target="../media/image9.emf"/><Relationship Id="rId12" Type="http://schemas.openxmlformats.org/officeDocument/2006/relationships/image" Target="../media/image18.emf"/><Relationship Id="rId17" Type="http://schemas.openxmlformats.org/officeDocument/2006/relationships/image" Target="../media/image23.emf"/><Relationship Id="rId25" Type="http://schemas.openxmlformats.org/officeDocument/2006/relationships/image" Target="../media/image31.emf"/><Relationship Id="rId33" Type="http://schemas.openxmlformats.org/officeDocument/2006/relationships/image" Target="../media/image39.emf"/><Relationship Id="rId38" Type="http://schemas.openxmlformats.org/officeDocument/2006/relationships/image" Target="../media/image4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799" y="3000139"/>
            <a:ext cx="8007263" cy="1038936"/>
          </a:xfrm>
        </p:spPr>
        <p:txBody>
          <a:bodyPr>
            <a:normAutofit fontScale="90000"/>
          </a:bodyPr>
          <a:lstStyle/>
          <a:p>
            <a:r>
              <a:rPr lang="it-IT" dirty="0"/>
              <a:t/>
            </a:r>
            <a:br>
              <a:rPr lang="it-IT" dirty="0"/>
            </a:br>
            <a:r>
              <a:rPr lang="it-IT" dirty="0"/>
              <a:t>	</a:t>
            </a:r>
            <a:br>
              <a:rPr lang="it-IT" dirty="0"/>
            </a:br>
            <a:r>
              <a:rPr lang="it-IT" sz="3600" cap="none" dirty="0"/>
              <a:t>SCHEDA DI SETTORE: OLIO DI OLVA</a:t>
            </a:r>
            <a:endParaRPr lang="it-IT" sz="4000" cap="none" dirty="0"/>
          </a:p>
        </p:txBody>
      </p:sp>
      <p:sp>
        <p:nvSpPr>
          <p:cNvPr id="3" name="Sottotitolo 2"/>
          <p:cNvSpPr>
            <a:spLocks noGrp="1"/>
          </p:cNvSpPr>
          <p:nvPr>
            <p:ph type="subTitle" idx="1"/>
          </p:nvPr>
        </p:nvSpPr>
        <p:spPr>
          <a:xfrm>
            <a:off x="1143000" y="4221126"/>
            <a:ext cx="6858000" cy="2306385"/>
          </a:xfrm>
        </p:spPr>
        <p:txBody>
          <a:bodyPr/>
          <a:lstStyle/>
          <a:p>
            <a:r>
              <a:rPr lang="it-IT" sz="1800" dirty="0" smtClean="0">
                <a:solidFill>
                  <a:srgbClr val="2B5C82"/>
                </a:solidFill>
              </a:rPr>
              <a:t>7 </a:t>
            </a:r>
            <a:r>
              <a:rPr lang="it-IT" sz="1800" dirty="0">
                <a:solidFill>
                  <a:srgbClr val="2B5C82"/>
                </a:solidFill>
              </a:rPr>
              <a:t>aprile 2020</a:t>
            </a:r>
            <a:endParaRPr lang="it-IT" sz="1400" dirty="0">
              <a:solidFill>
                <a:srgbClr val="2B5C82"/>
              </a:solidFill>
            </a:endParaRPr>
          </a:p>
        </p:txBody>
      </p:sp>
    </p:spTree>
    <p:extLst>
      <p:ext uri="{BB962C8B-B14F-4D97-AF65-F5344CB8AC3E}">
        <p14:creationId xmlns:p14="http://schemas.microsoft.com/office/powerpoint/2010/main" val="68920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5055" y="166812"/>
            <a:ext cx="7956096" cy="619396"/>
          </a:xfrm>
        </p:spPr>
        <p:txBody>
          <a:bodyPr>
            <a:noAutofit/>
          </a:bodyPr>
          <a:lstStyle/>
          <a:p>
            <a:r>
              <a:rPr lang="it-IT" sz="2500" dirty="0"/>
              <a:t/>
            </a:r>
            <a:br>
              <a:rPr lang="it-IT" sz="2500" dirty="0"/>
            </a:br>
            <a:r>
              <a:rPr lang="it-IT" sz="2500" dirty="0"/>
              <a:t>Il profilo dell’olivicoltura nazionale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10</a:t>
            </a:fld>
            <a:endParaRPr lang="it-IT"/>
          </a:p>
        </p:txBody>
      </p:sp>
      <p:sp>
        <p:nvSpPr>
          <p:cNvPr id="9" name="Rettangolo 8"/>
          <p:cNvSpPr/>
          <p:nvPr/>
        </p:nvSpPr>
        <p:spPr>
          <a:xfrm>
            <a:off x="1003774" y="6118564"/>
            <a:ext cx="7714322" cy="400110"/>
          </a:xfrm>
          <a:prstGeom prst="rect">
            <a:avLst/>
          </a:prstGeom>
        </p:spPr>
        <p:txBody>
          <a:bodyPr wrap="square">
            <a:spAutoFit/>
          </a:bodyPr>
          <a:lstStyle/>
          <a:p>
            <a:pPr algn="just">
              <a:spcBef>
                <a:spcPts val="750"/>
              </a:spcBef>
              <a:spcAft>
                <a:spcPts val="300"/>
              </a:spcAft>
            </a:pPr>
            <a:r>
              <a:rPr lang="it-IT" sz="1000" i="1" kern="50" dirty="0">
                <a:solidFill>
                  <a:srgbClr val="000000"/>
                </a:solidFill>
                <a:latin typeface="Century Gothic" panose="020B0502020202020204" pitchFamily="34" charset="0"/>
                <a:ea typeface="SimSun" panose="02010600030101010101" pitchFamily="2" charset="-122"/>
                <a:cs typeface="Lucida Sans" panose="020B0602030504020204" pitchFamily="34" charset="0"/>
              </a:rPr>
              <a:t>Fonte: Ismea, Le aziende olivicole nel 6°Censimento Generale dell’Agricoltura: un’analisi delle tipologie di aziende, 2014. Report realizzato nell’ambito delle attività del Piano olivicolo oleario. </a:t>
            </a:r>
            <a:endParaRPr lang="it-IT" sz="1000" kern="50" dirty="0">
              <a:solidFill>
                <a:srgbClr val="000000"/>
              </a:solidFill>
              <a:latin typeface="Century Gothic" panose="020B0502020202020204" pitchFamily="34" charset="0"/>
              <a:ea typeface="SimSun" panose="02010600030101010101" pitchFamily="2" charset="-122"/>
              <a:cs typeface="Lucida Sans" panose="020B0602030504020204" pitchFamily="34" charset="0"/>
            </a:endParaRPr>
          </a:p>
        </p:txBody>
      </p:sp>
      <p:pic>
        <p:nvPicPr>
          <p:cNvPr id="3" name="Immagine 2"/>
          <p:cNvPicPr>
            <a:picLocks noChangeAspect="1"/>
          </p:cNvPicPr>
          <p:nvPr/>
        </p:nvPicPr>
        <p:blipFill>
          <a:blip r:embed="rId3"/>
          <a:stretch>
            <a:fillRect/>
          </a:stretch>
        </p:blipFill>
        <p:spPr>
          <a:xfrm>
            <a:off x="228367" y="942805"/>
            <a:ext cx="8337081" cy="4837885"/>
          </a:xfrm>
          <a:prstGeom prst="rect">
            <a:avLst/>
          </a:prstGeom>
        </p:spPr>
      </p:pic>
    </p:spTree>
    <p:extLst>
      <p:ext uri="{BB962C8B-B14F-4D97-AF65-F5344CB8AC3E}">
        <p14:creationId xmlns:p14="http://schemas.microsoft.com/office/powerpoint/2010/main" val="199447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157655" y="147581"/>
            <a:ext cx="7693574" cy="672662"/>
          </a:xfrm>
        </p:spPr>
        <p:txBody>
          <a:bodyPr>
            <a:noAutofit/>
          </a:bodyPr>
          <a:lstStyle/>
          <a:p>
            <a:r>
              <a:rPr lang="it-IT" sz="2500" dirty="0"/>
              <a:t>La Produzione Italiana di Olio Di Oliva</a:t>
            </a:r>
          </a:p>
        </p:txBody>
      </p:sp>
      <p:sp>
        <p:nvSpPr>
          <p:cNvPr id="3" name="Rettangolo 2"/>
          <p:cNvSpPr/>
          <p:nvPr/>
        </p:nvSpPr>
        <p:spPr>
          <a:xfrm>
            <a:off x="341750" y="5414863"/>
            <a:ext cx="7416824" cy="246221"/>
          </a:xfrm>
          <a:prstGeom prst="rect">
            <a:avLst/>
          </a:prstGeom>
        </p:spPr>
        <p:txBody>
          <a:bodyPr wrap="square">
            <a:spAutoFit/>
          </a:bodyPr>
          <a:lstStyle/>
          <a:p>
            <a:r>
              <a:rPr lang="it-IT" sz="1000" i="1" dirty="0">
                <a:latin typeface="Century Gothic" panose="020B0502020202020204" pitchFamily="34" charset="0"/>
              </a:rPr>
              <a:t>Fonte: ISMEA su dati ISTAT  fino al 2013; dal 2014 ISMEA su dati  AGEA; *2019 Stima Ismea</a:t>
            </a:r>
          </a:p>
        </p:txBody>
      </p:sp>
      <p:sp>
        <p:nvSpPr>
          <p:cNvPr id="4" name="Segnaposto numero diapositiva 3"/>
          <p:cNvSpPr>
            <a:spLocks noGrp="1"/>
          </p:cNvSpPr>
          <p:nvPr>
            <p:ph type="sldNum" sz="quarter" idx="4294967295"/>
          </p:nvPr>
        </p:nvSpPr>
        <p:spPr>
          <a:xfrm>
            <a:off x="8548004" y="6421510"/>
            <a:ext cx="609600" cy="521208"/>
          </a:xfrm>
        </p:spPr>
        <p:txBody>
          <a:bodyPr/>
          <a:lstStyle/>
          <a:p>
            <a:fld id="{BEFE2D9B-668A-4574-B73E-A39C609D2C43}" type="slidenum">
              <a:rPr lang="it-IT" smtClean="0"/>
              <a:pPr/>
              <a:t>11</a:t>
            </a:fld>
            <a:endParaRPr lang="it-IT" dirty="0"/>
          </a:p>
        </p:txBody>
      </p:sp>
      <p:sp>
        <p:nvSpPr>
          <p:cNvPr id="10" name="CasellaDiTesto 9"/>
          <p:cNvSpPr txBox="1"/>
          <p:nvPr/>
        </p:nvSpPr>
        <p:spPr>
          <a:xfrm>
            <a:off x="157655" y="974643"/>
            <a:ext cx="1976192" cy="261610"/>
          </a:xfrm>
          <a:prstGeom prst="rect">
            <a:avLst/>
          </a:prstGeom>
          <a:noFill/>
        </p:spPr>
        <p:txBody>
          <a:bodyPr wrap="square" rtlCol="0">
            <a:spAutoFit/>
          </a:bodyPr>
          <a:lstStyle/>
          <a:p>
            <a:r>
              <a:rPr lang="it-IT" sz="1100" b="1" dirty="0">
                <a:latin typeface="Century Gothic" panose="020B0502020202020204" pitchFamily="34" charset="0"/>
              </a:rPr>
              <a:t>Migliaia di tonnellate</a:t>
            </a:r>
          </a:p>
        </p:txBody>
      </p:sp>
      <p:graphicFrame>
        <p:nvGraphicFramePr>
          <p:cNvPr id="6" name="Chart 2"/>
          <p:cNvGraphicFramePr>
            <a:graphicFrameLocks/>
          </p:cNvGraphicFramePr>
          <p:nvPr>
            <p:extLst>
              <p:ext uri="{D42A27DB-BD31-4B8C-83A1-F6EECF244321}">
                <p14:modId xmlns:p14="http://schemas.microsoft.com/office/powerpoint/2010/main" val="282040194"/>
              </p:ext>
            </p:extLst>
          </p:nvPr>
        </p:nvGraphicFramePr>
        <p:xfrm>
          <a:off x="157654" y="1390653"/>
          <a:ext cx="8487581" cy="3788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466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210020"/>
            <a:ext cx="7956096" cy="505731"/>
          </a:xfrm>
        </p:spPr>
        <p:txBody>
          <a:bodyPr/>
          <a:lstStyle/>
          <a:p>
            <a:r>
              <a:rPr lang="it-IT" sz="2500" dirty="0"/>
              <a:t>La distribuzione regionale della produzione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12</a:t>
            </a:fld>
            <a:endParaRPr lang="it-IT"/>
          </a:p>
        </p:txBody>
      </p:sp>
      <p:sp>
        <p:nvSpPr>
          <p:cNvPr id="7" name="Rettangolo 6"/>
          <p:cNvSpPr/>
          <p:nvPr/>
        </p:nvSpPr>
        <p:spPr>
          <a:xfrm>
            <a:off x="3361484" y="5999923"/>
            <a:ext cx="4317131" cy="246221"/>
          </a:xfrm>
          <a:prstGeom prst="rect">
            <a:avLst/>
          </a:prstGeom>
        </p:spPr>
        <p:txBody>
          <a:bodyPr wrap="square">
            <a:spAutoFit/>
          </a:bodyPr>
          <a:lstStyle/>
          <a:p>
            <a:r>
              <a:rPr lang="it-IT" sz="1000" i="1" dirty="0">
                <a:latin typeface="Century Gothic" panose="020B0502020202020204" pitchFamily="34" charset="0"/>
              </a:rPr>
              <a:t>Fonte: ISMEA su dati AGEA; *2019 stima</a:t>
            </a:r>
          </a:p>
        </p:txBody>
      </p:sp>
      <p:sp>
        <p:nvSpPr>
          <p:cNvPr id="11" name="Rettangolo 10"/>
          <p:cNvSpPr/>
          <p:nvPr/>
        </p:nvSpPr>
        <p:spPr>
          <a:xfrm>
            <a:off x="281354" y="1070475"/>
            <a:ext cx="4572000" cy="276999"/>
          </a:xfrm>
          <a:prstGeom prst="rect">
            <a:avLst/>
          </a:prstGeom>
        </p:spPr>
        <p:txBody>
          <a:bodyPr>
            <a:spAutoFit/>
          </a:bodyPr>
          <a:lstStyle/>
          <a:p>
            <a:r>
              <a:rPr lang="it-IT" sz="1200" b="1" dirty="0">
                <a:latin typeface="Century Gothic" panose="020B0502020202020204" pitchFamily="34" charset="0"/>
              </a:rPr>
              <a:t>La ripartizione regionale della produzione olio di oliva</a:t>
            </a:r>
          </a:p>
        </p:txBody>
      </p:sp>
      <p:sp>
        <p:nvSpPr>
          <p:cNvPr id="9" name="Freeform 32"/>
          <p:cNvSpPr/>
          <p:nvPr/>
        </p:nvSpPr>
        <p:spPr>
          <a:xfrm>
            <a:off x="28275776" y="11706224"/>
            <a:ext cx="519113" cy="1009650"/>
          </a:xfrm>
          <a:custGeom>
            <a:avLst/>
            <a:gdLst>
              <a:gd name="connsiteX0" fmla="*/ 521160 w 691722"/>
              <a:gd name="connsiteY0" fmla="*/ 0 h 1345542"/>
              <a:gd name="connsiteX1" fmla="*/ 402715 w 691722"/>
              <a:gd name="connsiteY1" fmla="*/ 47378 h 1345542"/>
              <a:gd name="connsiteX2" fmla="*/ 383764 w 691722"/>
              <a:gd name="connsiteY2" fmla="*/ 127921 h 1345542"/>
              <a:gd name="connsiteX3" fmla="*/ 170562 w 691722"/>
              <a:gd name="connsiteY3" fmla="*/ 255842 h 1345542"/>
              <a:gd name="connsiteX4" fmla="*/ 42640 w 691722"/>
              <a:gd name="connsiteY4" fmla="*/ 251104 h 1345542"/>
              <a:gd name="connsiteX5" fmla="*/ 33165 w 691722"/>
              <a:gd name="connsiteY5" fmla="*/ 151610 h 1345542"/>
              <a:gd name="connsiteX6" fmla="*/ 0 w 691722"/>
              <a:gd name="connsiteY6" fmla="*/ 289007 h 1345542"/>
              <a:gd name="connsiteX7" fmla="*/ 56854 w 691722"/>
              <a:gd name="connsiteY7" fmla="*/ 397977 h 1345542"/>
              <a:gd name="connsiteX8" fmla="*/ 66329 w 691722"/>
              <a:gd name="connsiteY8" fmla="*/ 440617 h 1345542"/>
              <a:gd name="connsiteX9" fmla="*/ 137397 w 691722"/>
              <a:gd name="connsiteY9" fmla="*/ 492733 h 1345542"/>
              <a:gd name="connsiteX10" fmla="*/ 118445 w 691722"/>
              <a:gd name="connsiteY10" fmla="*/ 649082 h 1345542"/>
              <a:gd name="connsiteX11" fmla="*/ 170562 w 691722"/>
              <a:gd name="connsiteY11" fmla="*/ 791216 h 1345542"/>
              <a:gd name="connsiteX12" fmla="*/ 151610 w 691722"/>
              <a:gd name="connsiteY12" fmla="*/ 881235 h 1345542"/>
              <a:gd name="connsiteX13" fmla="*/ 194251 w 691722"/>
              <a:gd name="connsiteY13" fmla="*/ 1061272 h 1345542"/>
              <a:gd name="connsiteX14" fmla="*/ 14213 w 691722"/>
              <a:gd name="connsiteY14" fmla="*/ 1156029 h 1345542"/>
              <a:gd name="connsiteX15" fmla="*/ 146872 w 691722"/>
              <a:gd name="connsiteY15" fmla="*/ 1170242 h 1345542"/>
              <a:gd name="connsiteX16" fmla="*/ 132659 w 691722"/>
              <a:gd name="connsiteY16" fmla="*/ 1222358 h 1345542"/>
              <a:gd name="connsiteX17" fmla="*/ 170562 w 691722"/>
              <a:gd name="connsiteY17" fmla="*/ 1236572 h 1345542"/>
              <a:gd name="connsiteX18" fmla="*/ 236891 w 691722"/>
              <a:gd name="connsiteY18" fmla="*/ 1345542 h 1345542"/>
              <a:gd name="connsiteX19" fmla="*/ 303221 w 691722"/>
              <a:gd name="connsiteY19" fmla="*/ 1288688 h 1345542"/>
              <a:gd name="connsiteX20" fmla="*/ 374288 w 691722"/>
              <a:gd name="connsiteY20" fmla="*/ 1241310 h 1345542"/>
              <a:gd name="connsiteX21" fmla="*/ 360074 w 691722"/>
              <a:gd name="connsiteY21" fmla="*/ 1108651 h 1345542"/>
              <a:gd name="connsiteX22" fmla="*/ 573277 w 691722"/>
              <a:gd name="connsiteY22" fmla="*/ 1156029 h 1345542"/>
              <a:gd name="connsiteX23" fmla="*/ 668033 w 691722"/>
              <a:gd name="connsiteY23" fmla="*/ 1122864 h 1345542"/>
              <a:gd name="connsiteX24" fmla="*/ 634868 w 691722"/>
              <a:gd name="connsiteY24" fmla="*/ 1047059 h 1345542"/>
              <a:gd name="connsiteX25" fmla="*/ 634868 w 691722"/>
              <a:gd name="connsiteY25" fmla="*/ 914400 h 1345542"/>
              <a:gd name="connsiteX26" fmla="*/ 615917 w 691722"/>
              <a:gd name="connsiteY26" fmla="*/ 838595 h 1345542"/>
              <a:gd name="connsiteX27" fmla="*/ 649082 w 691722"/>
              <a:gd name="connsiteY27" fmla="*/ 724887 h 1345542"/>
              <a:gd name="connsiteX28" fmla="*/ 630130 w 691722"/>
              <a:gd name="connsiteY28" fmla="*/ 578014 h 1345542"/>
              <a:gd name="connsiteX29" fmla="*/ 639606 w 691722"/>
              <a:gd name="connsiteY29" fmla="*/ 525898 h 1345542"/>
              <a:gd name="connsiteX30" fmla="*/ 691722 w 691722"/>
              <a:gd name="connsiteY30" fmla="*/ 487996 h 1345542"/>
              <a:gd name="connsiteX31" fmla="*/ 601703 w 691722"/>
              <a:gd name="connsiteY31" fmla="*/ 241629 h 1345542"/>
              <a:gd name="connsiteX32" fmla="*/ 611179 w 691722"/>
              <a:gd name="connsiteY32" fmla="*/ 184775 h 1345542"/>
              <a:gd name="connsiteX33" fmla="*/ 525898 w 691722"/>
              <a:gd name="connsiteY33" fmla="*/ 80543 h 1345542"/>
              <a:gd name="connsiteX34" fmla="*/ 521160 w 691722"/>
              <a:gd name="connsiteY34" fmla="*/ 0 h 134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1722" h="1345542">
                <a:moveTo>
                  <a:pt x="521160" y="0"/>
                </a:moveTo>
                <a:lnTo>
                  <a:pt x="402715" y="47378"/>
                </a:lnTo>
                <a:lnTo>
                  <a:pt x="383764" y="127921"/>
                </a:lnTo>
                <a:lnTo>
                  <a:pt x="170562" y="255842"/>
                </a:lnTo>
                <a:lnTo>
                  <a:pt x="42640" y="251104"/>
                </a:lnTo>
                <a:lnTo>
                  <a:pt x="33165" y="151610"/>
                </a:lnTo>
                <a:lnTo>
                  <a:pt x="0" y="289007"/>
                </a:lnTo>
                <a:lnTo>
                  <a:pt x="56854" y="397977"/>
                </a:lnTo>
                <a:lnTo>
                  <a:pt x="66329" y="440617"/>
                </a:lnTo>
                <a:lnTo>
                  <a:pt x="137397" y="492733"/>
                </a:lnTo>
                <a:lnTo>
                  <a:pt x="118445" y="649082"/>
                </a:lnTo>
                <a:lnTo>
                  <a:pt x="170562" y="791216"/>
                </a:lnTo>
                <a:lnTo>
                  <a:pt x="151610" y="881235"/>
                </a:lnTo>
                <a:lnTo>
                  <a:pt x="194251" y="1061272"/>
                </a:lnTo>
                <a:lnTo>
                  <a:pt x="14213" y="1156029"/>
                </a:lnTo>
                <a:lnTo>
                  <a:pt x="146872" y="1170242"/>
                </a:lnTo>
                <a:lnTo>
                  <a:pt x="132659" y="1222358"/>
                </a:lnTo>
                <a:lnTo>
                  <a:pt x="170562" y="1236572"/>
                </a:lnTo>
                <a:lnTo>
                  <a:pt x="236891" y="1345542"/>
                </a:lnTo>
                <a:lnTo>
                  <a:pt x="303221" y="1288688"/>
                </a:lnTo>
                <a:lnTo>
                  <a:pt x="374288" y="1241310"/>
                </a:lnTo>
                <a:lnTo>
                  <a:pt x="360074" y="1108651"/>
                </a:lnTo>
                <a:lnTo>
                  <a:pt x="573277" y="1156029"/>
                </a:lnTo>
                <a:lnTo>
                  <a:pt x="668033" y="1122864"/>
                </a:lnTo>
                <a:lnTo>
                  <a:pt x="634868" y="1047059"/>
                </a:lnTo>
                <a:lnTo>
                  <a:pt x="634868" y="914400"/>
                </a:lnTo>
                <a:lnTo>
                  <a:pt x="615917" y="838595"/>
                </a:lnTo>
                <a:lnTo>
                  <a:pt x="649082" y="724887"/>
                </a:lnTo>
                <a:lnTo>
                  <a:pt x="630130" y="578014"/>
                </a:lnTo>
                <a:lnTo>
                  <a:pt x="639606" y="525898"/>
                </a:lnTo>
                <a:lnTo>
                  <a:pt x="691722" y="487996"/>
                </a:lnTo>
                <a:lnTo>
                  <a:pt x="601703" y="241629"/>
                </a:lnTo>
                <a:lnTo>
                  <a:pt x="611179" y="184775"/>
                </a:lnTo>
                <a:lnTo>
                  <a:pt x="525898" y="80543"/>
                </a:lnTo>
                <a:lnTo>
                  <a:pt x="521160" y="0"/>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2" name="Freeform 38"/>
          <p:cNvSpPr/>
          <p:nvPr/>
        </p:nvSpPr>
        <p:spPr>
          <a:xfrm>
            <a:off x="6972020" y="20799028"/>
            <a:ext cx="1042988" cy="797719"/>
          </a:xfrm>
          <a:custGeom>
            <a:avLst/>
            <a:gdLst>
              <a:gd name="connsiteX0" fmla="*/ 198989 w 1378707"/>
              <a:gd name="connsiteY0" fmla="*/ 232153 h 923876"/>
              <a:gd name="connsiteX1" fmla="*/ 165824 w 1378707"/>
              <a:gd name="connsiteY1" fmla="*/ 170562 h 923876"/>
              <a:gd name="connsiteX2" fmla="*/ 85281 w 1378707"/>
              <a:gd name="connsiteY2" fmla="*/ 265318 h 923876"/>
              <a:gd name="connsiteX3" fmla="*/ 0 w 1378707"/>
              <a:gd name="connsiteY3" fmla="*/ 345861 h 923876"/>
              <a:gd name="connsiteX4" fmla="*/ 9476 w 1378707"/>
              <a:gd name="connsiteY4" fmla="*/ 469045 h 923876"/>
              <a:gd name="connsiteX5" fmla="*/ 142135 w 1378707"/>
              <a:gd name="connsiteY5" fmla="*/ 506947 h 923876"/>
              <a:gd name="connsiteX6" fmla="*/ 293745 w 1378707"/>
              <a:gd name="connsiteY6" fmla="*/ 487996 h 923876"/>
              <a:gd name="connsiteX7" fmla="*/ 701198 w 1378707"/>
              <a:gd name="connsiteY7" fmla="*/ 724887 h 923876"/>
              <a:gd name="connsiteX8" fmla="*/ 800692 w 1378707"/>
              <a:gd name="connsiteY8" fmla="*/ 686985 h 923876"/>
              <a:gd name="connsiteX9" fmla="*/ 942827 w 1378707"/>
              <a:gd name="connsiteY9" fmla="*/ 829119 h 923876"/>
              <a:gd name="connsiteX10" fmla="*/ 990205 w 1378707"/>
              <a:gd name="connsiteY10" fmla="*/ 805430 h 923876"/>
              <a:gd name="connsiteX11" fmla="*/ 1042321 w 1378707"/>
              <a:gd name="connsiteY11" fmla="*/ 895449 h 923876"/>
              <a:gd name="connsiteX12" fmla="*/ 1151291 w 1378707"/>
              <a:gd name="connsiteY12" fmla="*/ 890711 h 923876"/>
              <a:gd name="connsiteX13" fmla="*/ 1222359 w 1378707"/>
              <a:gd name="connsiteY13" fmla="*/ 923876 h 923876"/>
              <a:gd name="connsiteX14" fmla="*/ 1241310 w 1378707"/>
              <a:gd name="connsiteY14" fmla="*/ 852808 h 923876"/>
              <a:gd name="connsiteX15" fmla="*/ 1222359 w 1378707"/>
              <a:gd name="connsiteY15" fmla="*/ 819644 h 923876"/>
              <a:gd name="connsiteX16" fmla="*/ 1274475 w 1378707"/>
              <a:gd name="connsiteY16" fmla="*/ 748576 h 923876"/>
              <a:gd name="connsiteX17" fmla="*/ 1250785 w 1378707"/>
              <a:gd name="connsiteY17" fmla="*/ 596966 h 923876"/>
              <a:gd name="connsiteX18" fmla="*/ 1227096 w 1378707"/>
              <a:gd name="connsiteY18" fmla="*/ 540112 h 923876"/>
              <a:gd name="connsiteX19" fmla="*/ 1165505 w 1378707"/>
              <a:gd name="connsiteY19" fmla="*/ 511685 h 923876"/>
              <a:gd name="connsiteX20" fmla="*/ 1165505 w 1378707"/>
              <a:gd name="connsiteY20" fmla="*/ 440618 h 923876"/>
              <a:gd name="connsiteX21" fmla="*/ 1217621 w 1378707"/>
              <a:gd name="connsiteY21" fmla="*/ 374288 h 923876"/>
              <a:gd name="connsiteX22" fmla="*/ 1198669 w 1378707"/>
              <a:gd name="connsiteY22" fmla="*/ 322172 h 923876"/>
              <a:gd name="connsiteX23" fmla="*/ 1288688 w 1378707"/>
              <a:gd name="connsiteY23" fmla="*/ 156348 h 923876"/>
              <a:gd name="connsiteX24" fmla="*/ 1359755 w 1378707"/>
              <a:gd name="connsiteY24" fmla="*/ 85281 h 923876"/>
              <a:gd name="connsiteX25" fmla="*/ 1378707 w 1378707"/>
              <a:gd name="connsiteY25" fmla="*/ 23689 h 923876"/>
              <a:gd name="connsiteX26" fmla="*/ 1336066 w 1378707"/>
              <a:gd name="connsiteY26" fmla="*/ 0 h 923876"/>
              <a:gd name="connsiteX27" fmla="*/ 1250785 w 1378707"/>
              <a:gd name="connsiteY27" fmla="*/ 56854 h 923876"/>
              <a:gd name="connsiteX28" fmla="*/ 1151291 w 1378707"/>
              <a:gd name="connsiteY28" fmla="*/ 71067 h 923876"/>
              <a:gd name="connsiteX29" fmla="*/ 1070748 w 1378707"/>
              <a:gd name="connsiteY29" fmla="*/ 127921 h 923876"/>
              <a:gd name="connsiteX30" fmla="*/ 1013894 w 1378707"/>
              <a:gd name="connsiteY30" fmla="*/ 85281 h 923876"/>
              <a:gd name="connsiteX31" fmla="*/ 904924 w 1378707"/>
              <a:gd name="connsiteY31" fmla="*/ 180037 h 923876"/>
              <a:gd name="connsiteX32" fmla="*/ 739101 w 1378707"/>
              <a:gd name="connsiteY32" fmla="*/ 236891 h 923876"/>
              <a:gd name="connsiteX33" fmla="*/ 606441 w 1378707"/>
              <a:gd name="connsiteY33" fmla="*/ 213202 h 923876"/>
              <a:gd name="connsiteX34" fmla="*/ 540112 w 1378707"/>
              <a:gd name="connsiteY34" fmla="*/ 246367 h 923876"/>
              <a:gd name="connsiteX35" fmla="*/ 502209 w 1378707"/>
              <a:gd name="connsiteY35" fmla="*/ 198989 h 923876"/>
              <a:gd name="connsiteX36" fmla="*/ 431142 w 1378707"/>
              <a:gd name="connsiteY36" fmla="*/ 208464 h 923876"/>
              <a:gd name="connsiteX37" fmla="*/ 393239 w 1378707"/>
              <a:gd name="connsiteY37" fmla="*/ 123183 h 923876"/>
              <a:gd name="connsiteX38" fmla="*/ 298483 w 1378707"/>
              <a:gd name="connsiteY38" fmla="*/ 203726 h 923876"/>
              <a:gd name="connsiteX39" fmla="*/ 198989 w 1378707"/>
              <a:gd name="connsiteY39" fmla="*/ 232153 h 9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78707" h="923876">
                <a:moveTo>
                  <a:pt x="198989" y="232153"/>
                </a:moveTo>
                <a:lnTo>
                  <a:pt x="165824" y="170562"/>
                </a:lnTo>
                <a:lnTo>
                  <a:pt x="85281" y="265318"/>
                </a:lnTo>
                <a:lnTo>
                  <a:pt x="0" y="345861"/>
                </a:lnTo>
                <a:lnTo>
                  <a:pt x="9476" y="469045"/>
                </a:lnTo>
                <a:lnTo>
                  <a:pt x="142135" y="506947"/>
                </a:lnTo>
                <a:lnTo>
                  <a:pt x="293745" y="487996"/>
                </a:lnTo>
                <a:lnTo>
                  <a:pt x="701198" y="724887"/>
                </a:lnTo>
                <a:lnTo>
                  <a:pt x="800692" y="686985"/>
                </a:lnTo>
                <a:lnTo>
                  <a:pt x="942827" y="829119"/>
                </a:lnTo>
                <a:lnTo>
                  <a:pt x="990205" y="805430"/>
                </a:lnTo>
                <a:lnTo>
                  <a:pt x="1042321" y="895449"/>
                </a:lnTo>
                <a:lnTo>
                  <a:pt x="1151291" y="890711"/>
                </a:lnTo>
                <a:lnTo>
                  <a:pt x="1222359" y="923876"/>
                </a:lnTo>
                <a:lnTo>
                  <a:pt x="1241310" y="852808"/>
                </a:lnTo>
                <a:lnTo>
                  <a:pt x="1222359" y="819644"/>
                </a:lnTo>
                <a:lnTo>
                  <a:pt x="1274475" y="748576"/>
                </a:lnTo>
                <a:lnTo>
                  <a:pt x="1250785" y="596966"/>
                </a:lnTo>
                <a:lnTo>
                  <a:pt x="1227096" y="540112"/>
                </a:lnTo>
                <a:lnTo>
                  <a:pt x="1165505" y="511685"/>
                </a:lnTo>
                <a:lnTo>
                  <a:pt x="1165505" y="440618"/>
                </a:lnTo>
                <a:lnTo>
                  <a:pt x="1217621" y="374288"/>
                </a:lnTo>
                <a:lnTo>
                  <a:pt x="1198669" y="322172"/>
                </a:lnTo>
                <a:lnTo>
                  <a:pt x="1288688" y="156348"/>
                </a:lnTo>
                <a:lnTo>
                  <a:pt x="1359755" y="85281"/>
                </a:lnTo>
                <a:lnTo>
                  <a:pt x="1378707" y="23689"/>
                </a:lnTo>
                <a:lnTo>
                  <a:pt x="1336066" y="0"/>
                </a:lnTo>
                <a:lnTo>
                  <a:pt x="1250785" y="56854"/>
                </a:lnTo>
                <a:lnTo>
                  <a:pt x="1151291" y="71067"/>
                </a:lnTo>
                <a:lnTo>
                  <a:pt x="1070748" y="127921"/>
                </a:lnTo>
                <a:lnTo>
                  <a:pt x="1013894" y="85281"/>
                </a:lnTo>
                <a:lnTo>
                  <a:pt x="904924" y="180037"/>
                </a:lnTo>
                <a:lnTo>
                  <a:pt x="739101" y="236891"/>
                </a:lnTo>
                <a:lnTo>
                  <a:pt x="606441" y="213202"/>
                </a:lnTo>
                <a:lnTo>
                  <a:pt x="540112" y="246367"/>
                </a:lnTo>
                <a:lnTo>
                  <a:pt x="502209" y="198989"/>
                </a:lnTo>
                <a:lnTo>
                  <a:pt x="431142" y="208464"/>
                </a:lnTo>
                <a:lnTo>
                  <a:pt x="393239" y="123183"/>
                </a:lnTo>
                <a:lnTo>
                  <a:pt x="298483" y="203726"/>
                </a:lnTo>
                <a:lnTo>
                  <a:pt x="198989" y="232153"/>
                </a:lnTo>
                <a:close/>
              </a:path>
            </a:pathLst>
          </a:custGeom>
          <a:solidFill>
            <a:schemeClr val="accent6"/>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3" name="Freeform 56"/>
          <p:cNvSpPr/>
          <p:nvPr/>
        </p:nvSpPr>
        <p:spPr>
          <a:xfrm>
            <a:off x="5450401" y="18207038"/>
            <a:ext cx="715566" cy="402431"/>
          </a:xfrm>
          <a:custGeom>
            <a:avLst/>
            <a:gdLst>
              <a:gd name="connsiteX0" fmla="*/ 66907 w 955288"/>
              <a:gd name="connsiteY0" fmla="*/ 312234 h 486937"/>
              <a:gd name="connsiteX1" fmla="*/ 0 w 955288"/>
              <a:gd name="connsiteY1" fmla="*/ 375425 h 486937"/>
              <a:gd name="connsiteX2" fmla="*/ 11151 w 955288"/>
              <a:gd name="connsiteY2" fmla="*/ 486937 h 486937"/>
              <a:gd name="connsiteX3" fmla="*/ 66907 w 955288"/>
              <a:gd name="connsiteY3" fmla="*/ 446049 h 486937"/>
              <a:gd name="connsiteX4" fmla="*/ 115229 w 955288"/>
              <a:gd name="connsiteY4" fmla="*/ 464634 h 486937"/>
              <a:gd name="connsiteX5" fmla="*/ 345688 w 955288"/>
              <a:gd name="connsiteY5" fmla="*/ 215590 h 486937"/>
              <a:gd name="connsiteX6" fmla="*/ 386576 w 955288"/>
              <a:gd name="connsiteY6" fmla="*/ 156117 h 486937"/>
              <a:gd name="connsiteX7" fmla="*/ 498088 w 955288"/>
              <a:gd name="connsiteY7" fmla="*/ 111512 h 486937"/>
              <a:gd name="connsiteX8" fmla="*/ 564995 w 955288"/>
              <a:gd name="connsiteY8" fmla="*/ 163551 h 486937"/>
              <a:gd name="connsiteX9" fmla="*/ 713678 w 955288"/>
              <a:gd name="connsiteY9" fmla="*/ 230459 h 486937"/>
              <a:gd name="connsiteX10" fmla="*/ 851210 w 955288"/>
              <a:gd name="connsiteY10" fmla="*/ 286215 h 486937"/>
              <a:gd name="connsiteX11" fmla="*/ 955288 w 955288"/>
              <a:gd name="connsiteY11" fmla="*/ 286215 h 486937"/>
              <a:gd name="connsiteX12" fmla="*/ 802888 w 955288"/>
              <a:gd name="connsiteY12" fmla="*/ 104078 h 486937"/>
              <a:gd name="connsiteX13" fmla="*/ 739698 w 955288"/>
              <a:gd name="connsiteY13" fmla="*/ 89210 h 486937"/>
              <a:gd name="connsiteX14" fmla="*/ 728546 w 955288"/>
              <a:gd name="connsiteY14" fmla="*/ 22303 h 486937"/>
              <a:gd name="connsiteX15" fmla="*/ 646771 w 955288"/>
              <a:gd name="connsiteY15" fmla="*/ 0 h 486937"/>
              <a:gd name="connsiteX16" fmla="*/ 620751 w 955288"/>
              <a:gd name="connsiteY16" fmla="*/ 37171 h 486937"/>
              <a:gd name="connsiteX17" fmla="*/ 561278 w 955288"/>
              <a:gd name="connsiteY17" fmla="*/ 3717 h 486937"/>
              <a:gd name="connsiteX18" fmla="*/ 524107 w 955288"/>
              <a:gd name="connsiteY18" fmla="*/ 14868 h 486937"/>
              <a:gd name="connsiteX19" fmla="*/ 490654 w 955288"/>
              <a:gd name="connsiteY19" fmla="*/ 74342 h 486937"/>
              <a:gd name="connsiteX20" fmla="*/ 434898 w 955288"/>
              <a:gd name="connsiteY20" fmla="*/ 14868 h 486937"/>
              <a:gd name="connsiteX21" fmla="*/ 375424 w 955288"/>
              <a:gd name="connsiteY21" fmla="*/ 66907 h 486937"/>
              <a:gd name="connsiteX22" fmla="*/ 304800 w 955288"/>
              <a:gd name="connsiteY22" fmla="*/ 66907 h 486937"/>
              <a:gd name="connsiteX23" fmla="*/ 219307 w 955288"/>
              <a:gd name="connsiteY23" fmla="*/ 126381 h 486937"/>
              <a:gd name="connsiteX24" fmla="*/ 211873 w 955288"/>
              <a:gd name="connsiteY24" fmla="*/ 263912 h 486937"/>
              <a:gd name="connsiteX25" fmla="*/ 185854 w 955288"/>
              <a:gd name="connsiteY25" fmla="*/ 304800 h 486937"/>
              <a:gd name="connsiteX26" fmla="*/ 66907 w 955288"/>
              <a:gd name="connsiteY26" fmla="*/ 312234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5288" h="486937">
                <a:moveTo>
                  <a:pt x="66907" y="312234"/>
                </a:moveTo>
                <a:lnTo>
                  <a:pt x="0" y="375425"/>
                </a:lnTo>
                <a:lnTo>
                  <a:pt x="11151" y="486937"/>
                </a:lnTo>
                <a:lnTo>
                  <a:pt x="66907" y="446049"/>
                </a:lnTo>
                <a:lnTo>
                  <a:pt x="115229" y="464634"/>
                </a:lnTo>
                <a:lnTo>
                  <a:pt x="345688" y="215590"/>
                </a:lnTo>
                <a:lnTo>
                  <a:pt x="386576" y="156117"/>
                </a:lnTo>
                <a:lnTo>
                  <a:pt x="498088" y="111512"/>
                </a:lnTo>
                <a:lnTo>
                  <a:pt x="564995" y="163551"/>
                </a:lnTo>
                <a:lnTo>
                  <a:pt x="713678" y="230459"/>
                </a:lnTo>
                <a:lnTo>
                  <a:pt x="851210" y="286215"/>
                </a:lnTo>
                <a:lnTo>
                  <a:pt x="955288" y="286215"/>
                </a:lnTo>
                <a:lnTo>
                  <a:pt x="802888" y="104078"/>
                </a:lnTo>
                <a:lnTo>
                  <a:pt x="739698" y="89210"/>
                </a:lnTo>
                <a:lnTo>
                  <a:pt x="728546" y="22303"/>
                </a:lnTo>
                <a:lnTo>
                  <a:pt x="646771" y="0"/>
                </a:lnTo>
                <a:lnTo>
                  <a:pt x="620751" y="37171"/>
                </a:lnTo>
                <a:lnTo>
                  <a:pt x="561278" y="3717"/>
                </a:lnTo>
                <a:lnTo>
                  <a:pt x="524107" y="14868"/>
                </a:lnTo>
                <a:lnTo>
                  <a:pt x="490654" y="74342"/>
                </a:lnTo>
                <a:lnTo>
                  <a:pt x="434898" y="14868"/>
                </a:lnTo>
                <a:lnTo>
                  <a:pt x="375424" y="66907"/>
                </a:lnTo>
                <a:lnTo>
                  <a:pt x="304800" y="66907"/>
                </a:lnTo>
                <a:lnTo>
                  <a:pt x="219307" y="126381"/>
                </a:lnTo>
                <a:lnTo>
                  <a:pt x="211873" y="263912"/>
                </a:lnTo>
                <a:lnTo>
                  <a:pt x="185854" y="304800"/>
                </a:lnTo>
                <a:lnTo>
                  <a:pt x="66907" y="312234"/>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4" name="Freeform 57"/>
          <p:cNvSpPr/>
          <p:nvPr/>
        </p:nvSpPr>
        <p:spPr>
          <a:xfrm>
            <a:off x="5195609" y="17314069"/>
            <a:ext cx="736997" cy="1177528"/>
          </a:xfrm>
          <a:custGeom>
            <a:avLst/>
            <a:gdLst>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13678 w 981308"/>
              <a:gd name="connsiteY10" fmla="*/ 390293 h 1315844"/>
              <a:gd name="connsiteX11" fmla="*/ 750849 w 981308"/>
              <a:gd name="connsiteY11" fmla="*/ 323386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7561 w 981308"/>
              <a:gd name="connsiteY42" fmla="*/ 1111405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13678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7561 w 981308"/>
              <a:gd name="connsiteY42" fmla="*/ 1111405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7561 w 981308"/>
              <a:gd name="connsiteY42" fmla="*/ 1111405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55935 w 981308"/>
              <a:gd name="connsiteY41" fmla="*/ 1212521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36014 w 981308"/>
              <a:gd name="connsiteY40" fmla="*/ 1300395 h 1315844"/>
              <a:gd name="connsiteX41" fmla="*/ 555935 w 981308"/>
              <a:gd name="connsiteY41" fmla="*/ 1212521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37782 w 981308"/>
              <a:gd name="connsiteY5" fmla="*/ 736271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36014 w 981308"/>
              <a:gd name="connsiteY40" fmla="*/ 1300395 h 1315844"/>
              <a:gd name="connsiteX41" fmla="*/ 555935 w 981308"/>
              <a:gd name="connsiteY41" fmla="*/ 1212521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1308" h="1315844">
                <a:moveTo>
                  <a:pt x="981308" y="985025"/>
                </a:moveTo>
                <a:lnTo>
                  <a:pt x="977591" y="921835"/>
                </a:lnTo>
                <a:lnTo>
                  <a:pt x="877230" y="828908"/>
                </a:lnTo>
                <a:lnTo>
                  <a:pt x="840059" y="773152"/>
                </a:lnTo>
                <a:lnTo>
                  <a:pt x="765717" y="780586"/>
                </a:lnTo>
                <a:lnTo>
                  <a:pt x="737782" y="736271"/>
                </a:lnTo>
                <a:lnTo>
                  <a:pt x="721113" y="613318"/>
                </a:lnTo>
                <a:lnTo>
                  <a:pt x="758283" y="631903"/>
                </a:lnTo>
                <a:lnTo>
                  <a:pt x="817756" y="572430"/>
                </a:lnTo>
                <a:lnTo>
                  <a:pt x="754566" y="401444"/>
                </a:lnTo>
                <a:lnTo>
                  <a:pt x="737490" y="390293"/>
                </a:lnTo>
                <a:lnTo>
                  <a:pt x="765136" y="337674"/>
                </a:lnTo>
                <a:lnTo>
                  <a:pt x="750849" y="271347"/>
                </a:lnTo>
                <a:lnTo>
                  <a:pt x="814039" y="252761"/>
                </a:lnTo>
                <a:lnTo>
                  <a:pt x="795454" y="156118"/>
                </a:lnTo>
                <a:lnTo>
                  <a:pt x="743415" y="163552"/>
                </a:lnTo>
                <a:lnTo>
                  <a:pt x="735981" y="133815"/>
                </a:lnTo>
                <a:lnTo>
                  <a:pt x="676508" y="96644"/>
                </a:lnTo>
                <a:lnTo>
                  <a:pt x="669074" y="0"/>
                </a:lnTo>
                <a:lnTo>
                  <a:pt x="516674" y="111513"/>
                </a:lnTo>
                <a:lnTo>
                  <a:pt x="538976" y="256479"/>
                </a:lnTo>
                <a:lnTo>
                  <a:pt x="472069" y="263913"/>
                </a:lnTo>
                <a:lnTo>
                  <a:pt x="460917" y="390293"/>
                </a:lnTo>
                <a:lnTo>
                  <a:pt x="494371" y="453483"/>
                </a:lnTo>
                <a:lnTo>
                  <a:pt x="386576" y="512957"/>
                </a:lnTo>
                <a:lnTo>
                  <a:pt x="271347" y="505522"/>
                </a:lnTo>
                <a:lnTo>
                  <a:pt x="170986" y="538976"/>
                </a:lnTo>
                <a:lnTo>
                  <a:pt x="185854" y="650488"/>
                </a:lnTo>
                <a:lnTo>
                  <a:pt x="74342" y="728547"/>
                </a:lnTo>
                <a:lnTo>
                  <a:pt x="0" y="735981"/>
                </a:lnTo>
                <a:lnTo>
                  <a:pt x="81776" y="888381"/>
                </a:lnTo>
                <a:lnTo>
                  <a:pt x="133815" y="925552"/>
                </a:lnTo>
                <a:lnTo>
                  <a:pt x="126381" y="977591"/>
                </a:lnTo>
                <a:lnTo>
                  <a:pt x="70625" y="1007327"/>
                </a:lnTo>
                <a:lnTo>
                  <a:pt x="104078" y="1037064"/>
                </a:lnTo>
                <a:lnTo>
                  <a:pt x="85493" y="1129991"/>
                </a:lnTo>
                <a:lnTo>
                  <a:pt x="118947" y="1204332"/>
                </a:lnTo>
                <a:lnTo>
                  <a:pt x="241610" y="1260088"/>
                </a:lnTo>
                <a:lnTo>
                  <a:pt x="386576" y="1263805"/>
                </a:lnTo>
                <a:lnTo>
                  <a:pt x="412596" y="1315844"/>
                </a:lnTo>
                <a:lnTo>
                  <a:pt x="536014" y="1300395"/>
                </a:lnTo>
                <a:lnTo>
                  <a:pt x="555935" y="1212521"/>
                </a:lnTo>
                <a:lnTo>
                  <a:pt x="559943" y="1120930"/>
                </a:lnTo>
                <a:lnTo>
                  <a:pt x="635620" y="1066800"/>
                </a:lnTo>
                <a:lnTo>
                  <a:pt x="713678" y="1070518"/>
                </a:lnTo>
                <a:lnTo>
                  <a:pt x="765717" y="1040781"/>
                </a:lnTo>
                <a:lnTo>
                  <a:pt x="817756" y="1070518"/>
                </a:lnTo>
                <a:lnTo>
                  <a:pt x="895815" y="1007327"/>
                </a:lnTo>
                <a:lnTo>
                  <a:pt x="962722" y="1037064"/>
                </a:lnTo>
                <a:lnTo>
                  <a:pt x="981308" y="985025"/>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5" name="Freeform 58"/>
          <p:cNvSpPr/>
          <p:nvPr/>
        </p:nvSpPr>
        <p:spPr>
          <a:xfrm>
            <a:off x="5263475" y="17521238"/>
            <a:ext cx="302419" cy="263128"/>
          </a:xfrm>
          <a:custGeom>
            <a:avLst/>
            <a:gdLst>
              <a:gd name="connsiteX0" fmla="*/ 367990 w 386576"/>
              <a:gd name="connsiteY0" fmla="*/ 26020 h 301083"/>
              <a:gd name="connsiteX1" fmla="*/ 249044 w 386576"/>
              <a:gd name="connsiteY1" fmla="*/ 0 h 301083"/>
              <a:gd name="connsiteX2" fmla="*/ 204439 w 386576"/>
              <a:gd name="connsiteY2" fmla="*/ 44605 h 301083"/>
              <a:gd name="connsiteX3" fmla="*/ 133815 w 386576"/>
              <a:gd name="connsiteY3" fmla="*/ 29737 h 301083"/>
              <a:gd name="connsiteX4" fmla="*/ 52039 w 386576"/>
              <a:gd name="connsiteY4" fmla="*/ 70625 h 301083"/>
              <a:gd name="connsiteX5" fmla="*/ 0 w 386576"/>
              <a:gd name="connsiteY5" fmla="*/ 78059 h 301083"/>
              <a:gd name="connsiteX6" fmla="*/ 3717 w 386576"/>
              <a:gd name="connsiteY6" fmla="*/ 226742 h 301083"/>
              <a:gd name="connsiteX7" fmla="*/ 81776 w 386576"/>
              <a:gd name="connsiteY7" fmla="*/ 275064 h 301083"/>
              <a:gd name="connsiteX8" fmla="*/ 111512 w 386576"/>
              <a:gd name="connsiteY8" fmla="*/ 301083 h 301083"/>
              <a:gd name="connsiteX9" fmla="*/ 200722 w 386576"/>
              <a:gd name="connsiteY9" fmla="*/ 271346 h 301083"/>
              <a:gd name="connsiteX10" fmla="*/ 297366 w 386576"/>
              <a:gd name="connsiteY10" fmla="*/ 282498 h 301083"/>
              <a:gd name="connsiteX11" fmla="*/ 386576 w 386576"/>
              <a:gd name="connsiteY11" fmla="*/ 215590 h 301083"/>
              <a:gd name="connsiteX12" fmla="*/ 364273 w 386576"/>
              <a:gd name="connsiteY12" fmla="*/ 137532 h 301083"/>
              <a:gd name="connsiteX13" fmla="*/ 367990 w 386576"/>
              <a:gd name="connsiteY13" fmla="*/ 26020 h 301083"/>
              <a:gd name="connsiteX0" fmla="*/ 389421 w 389421"/>
              <a:gd name="connsiteY0" fmla="*/ 28402 h 301083"/>
              <a:gd name="connsiteX1" fmla="*/ 249044 w 389421"/>
              <a:gd name="connsiteY1" fmla="*/ 0 h 301083"/>
              <a:gd name="connsiteX2" fmla="*/ 204439 w 389421"/>
              <a:gd name="connsiteY2" fmla="*/ 44605 h 301083"/>
              <a:gd name="connsiteX3" fmla="*/ 133815 w 389421"/>
              <a:gd name="connsiteY3" fmla="*/ 29737 h 301083"/>
              <a:gd name="connsiteX4" fmla="*/ 52039 w 389421"/>
              <a:gd name="connsiteY4" fmla="*/ 70625 h 301083"/>
              <a:gd name="connsiteX5" fmla="*/ 0 w 389421"/>
              <a:gd name="connsiteY5" fmla="*/ 78059 h 301083"/>
              <a:gd name="connsiteX6" fmla="*/ 3717 w 389421"/>
              <a:gd name="connsiteY6" fmla="*/ 226742 h 301083"/>
              <a:gd name="connsiteX7" fmla="*/ 81776 w 389421"/>
              <a:gd name="connsiteY7" fmla="*/ 275064 h 301083"/>
              <a:gd name="connsiteX8" fmla="*/ 111512 w 389421"/>
              <a:gd name="connsiteY8" fmla="*/ 301083 h 301083"/>
              <a:gd name="connsiteX9" fmla="*/ 200722 w 389421"/>
              <a:gd name="connsiteY9" fmla="*/ 271346 h 301083"/>
              <a:gd name="connsiteX10" fmla="*/ 297366 w 389421"/>
              <a:gd name="connsiteY10" fmla="*/ 282498 h 301083"/>
              <a:gd name="connsiteX11" fmla="*/ 386576 w 389421"/>
              <a:gd name="connsiteY11" fmla="*/ 215590 h 301083"/>
              <a:gd name="connsiteX12" fmla="*/ 364273 w 389421"/>
              <a:gd name="connsiteY12" fmla="*/ 137532 h 301083"/>
              <a:gd name="connsiteX13" fmla="*/ 389421 w 389421"/>
              <a:gd name="connsiteY13" fmla="*/ 28402 h 301083"/>
              <a:gd name="connsiteX0" fmla="*/ 389421 w 389421"/>
              <a:gd name="connsiteY0" fmla="*/ 28402 h 301083"/>
              <a:gd name="connsiteX1" fmla="*/ 249044 w 389421"/>
              <a:gd name="connsiteY1" fmla="*/ 0 h 301083"/>
              <a:gd name="connsiteX2" fmla="*/ 204439 w 389421"/>
              <a:gd name="connsiteY2" fmla="*/ 44605 h 301083"/>
              <a:gd name="connsiteX3" fmla="*/ 133815 w 389421"/>
              <a:gd name="connsiteY3" fmla="*/ 29737 h 301083"/>
              <a:gd name="connsiteX4" fmla="*/ 52039 w 389421"/>
              <a:gd name="connsiteY4" fmla="*/ 70625 h 301083"/>
              <a:gd name="connsiteX5" fmla="*/ 0 w 389421"/>
              <a:gd name="connsiteY5" fmla="*/ 78059 h 301083"/>
              <a:gd name="connsiteX6" fmla="*/ 3717 w 389421"/>
              <a:gd name="connsiteY6" fmla="*/ 226742 h 301083"/>
              <a:gd name="connsiteX7" fmla="*/ 81776 w 389421"/>
              <a:gd name="connsiteY7" fmla="*/ 275064 h 301083"/>
              <a:gd name="connsiteX8" fmla="*/ 111512 w 389421"/>
              <a:gd name="connsiteY8" fmla="*/ 301083 h 301083"/>
              <a:gd name="connsiteX9" fmla="*/ 200722 w 389421"/>
              <a:gd name="connsiteY9" fmla="*/ 271346 h 301083"/>
              <a:gd name="connsiteX10" fmla="*/ 297366 w 389421"/>
              <a:gd name="connsiteY10" fmla="*/ 282498 h 301083"/>
              <a:gd name="connsiteX11" fmla="*/ 386576 w 389421"/>
              <a:gd name="connsiteY11" fmla="*/ 215590 h 301083"/>
              <a:gd name="connsiteX12" fmla="*/ 373798 w 389421"/>
              <a:gd name="connsiteY12" fmla="*/ 137532 h 301083"/>
              <a:gd name="connsiteX13" fmla="*/ 389421 w 389421"/>
              <a:gd name="connsiteY13" fmla="*/ 28402 h 301083"/>
              <a:gd name="connsiteX0" fmla="*/ 389421 w 403245"/>
              <a:gd name="connsiteY0" fmla="*/ 28402 h 301083"/>
              <a:gd name="connsiteX1" fmla="*/ 249044 w 403245"/>
              <a:gd name="connsiteY1" fmla="*/ 0 h 301083"/>
              <a:gd name="connsiteX2" fmla="*/ 204439 w 403245"/>
              <a:gd name="connsiteY2" fmla="*/ 44605 h 301083"/>
              <a:gd name="connsiteX3" fmla="*/ 133815 w 403245"/>
              <a:gd name="connsiteY3" fmla="*/ 29737 h 301083"/>
              <a:gd name="connsiteX4" fmla="*/ 52039 w 403245"/>
              <a:gd name="connsiteY4" fmla="*/ 70625 h 301083"/>
              <a:gd name="connsiteX5" fmla="*/ 0 w 403245"/>
              <a:gd name="connsiteY5" fmla="*/ 78059 h 301083"/>
              <a:gd name="connsiteX6" fmla="*/ 3717 w 403245"/>
              <a:gd name="connsiteY6" fmla="*/ 226742 h 301083"/>
              <a:gd name="connsiteX7" fmla="*/ 81776 w 403245"/>
              <a:gd name="connsiteY7" fmla="*/ 275064 h 301083"/>
              <a:gd name="connsiteX8" fmla="*/ 111512 w 403245"/>
              <a:gd name="connsiteY8" fmla="*/ 301083 h 301083"/>
              <a:gd name="connsiteX9" fmla="*/ 200722 w 403245"/>
              <a:gd name="connsiteY9" fmla="*/ 271346 h 301083"/>
              <a:gd name="connsiteX10" fmla="*/ 297366 w 403245"/>
              <a:gd name="connsiteY10" fmla="*/ 282498 h 301083"/>
              <a:gd name="connsiteX11" fmla="*/ 403245 w 403245"/>
              <a:gd name="connsiteY11" fmla="*/ 213209 h 301083"/>
              <a:gd name="connsiteX12" fmla="*/ 373798 w 403245"/>
              <a:gd name="connsiteY12" fmla="*/ 137532 h 301083"/>
              <a:gd name="connsiteX13" fmla="*/ 389421 w 403245"/>
              <a:gd name="connsiteY13" fmla="*/ 28402 h 3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45" h="301083">
                <a:moveTo>
                  <a:pt x="389421" y="28402"/>
                </a:moveTo>
                <a:lnTo>
                  <a:pt x="249044" y="0"/>
                </a:lnTo>
                <a:lnTo>
                  <a:pt x="204439" y="44605"/>
                </a:lnTo>
                <a:lnTo>
                  <a:pt x="133815" y="29737"/>
                </a:lnTo>
                <a:lnTo>
                  <a:pt x="52039" y="70625"/>
                </a:lnTo>
                <a:lnTo>
                  <a:pt x="0" y="78059"/>
                </a:lnTo>
                <a:lnTo>
                  <a:pt x="3717" y="226742"/>
                </a:lnTo>
                <a:lnTo>
                  <a:pt x="81776" y="275064"/>
                </a:lnTo>
                <a:lnTo>
                  <a:pt x="111512" y="301083"/>
                </a:lnTo>
                <a:lnTo>
                  <a:pt x="200722" y="271346"/>
                </a:lnTo>
                <a:lnTo>
                  <a:pt x="297366" y="282498"/>
                </a:lnTo>
                <a:lnTo>
                  <a:pt x="403245" y="213209"/>
                </a:lnTo>
                <a:lnTo>
                  <a:pt x="373798" y="137532"/>
                </a:lnTo>
                <a:lnTo>
                  <a:pt x="389421" y="28402"/>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6" name="Freeform 59"/>
          <p:cNvSpPr/>
          <p:nvPr/>
        </p:nvSpPr>
        <p:spPr>
          <a:xfrm>
            <a:off x="5723056" y="17202654"/>
            <a:ext cx="831056" cy="950119"/>
          </a:xfrm>
          <a:custGeom>
            <a:avLst/>
            <a:gdLst>
              <a:gd name="connsiteX0" fmla="*/ 289932 w 1081669"/>
              <a:gd name="connsiteY0" fmla="*/ 1063083 h 1063083"/>
              <a:gd name="connsiteX1" fmla="*/ 308517 w 1081669"/>
              <a:gd name="connsiteY1" fmla="*/ 962722 h 1063083"/>
              <a:gd name="connsiteX2" fmla="*/ 360556 w 1081669"/>
              <a:gd name="connsiteY2" fmla="*/ 873512 h 1063083"/>
              <a:gd name="connsiteX3" fmla="*/ 457200 w 1081669"/>
              <a:gd name="connsiteY3" fmla="*/ 914400 h 1063083"/>
              <a:gd name="connsiteX4" fmla="*/ 520391 w 1081669"/>
              <a:gd name="connsiteY4" fmla="*/ 858644 h 1063083"/>
              <a:gd name="connsiteX5" fmla="*/ 654205 w 1081669"/>
              <a:gd name="connsiteY5" fmla="*/ 918117 h 1063083"/>
              <a:gd name="connsiteX6" fmla="*/ 802888 w 1081669"/>
              <a:gd name="connsiteY6" fmla="*/ 947854 h 1063083"/>
              <a:gd name="connsiteX7" fmla="*/ 825191 w 1081669"/>
              <a:gd name="connsiteY7" fmla="*/ 929268 h 1063083"/>
              <a:gd name="connsiteX8" fmla="*/ 914400 w 1081669"/>
              <a:gd name="connsiteY8" fmla="*/ 940419 h 1063083"/>
              <a:gd name="connsiteX9" fmla="*/ 1081669 w 1081669"/>
              <a:gd name="connsiteY9" fmla="*/ 906966 h 1063083"/>
              <a:gd name="connsiteX10" fmla="*/ 1070517 w 1081669"/>
              <a:gd name="connsiteY10" fmla="*/ 847493 h 1063083"/>
              <a:gd name="connsiteX11" fmla="*/ 951571 w 1081669"/>
              <a:gd name="connsiteY11" fmla="*/ 817756 h 1063083"/>
              <a:gd name="connsiteX12" fmla="*/ 795454 w 1081669"/>
              <a:gd name="connsiteY12" fmla="*/ 717395 h 1063083"/>
              <a:gd name="connsiteX13" fmla="*/ 791737 w 1081669"/>
              <a:gd name="connsiteY13" fmla="*/ 650488 h 1063083"/>
              <a:gd name="connsiteX14" fmla="*/ 828908 w 1081669"/>
              <a:gd name="connsiteY14" fmla="*/ 605883 h 1063083"/>
              <a:gd name="connsiteX15" fmla="*/ 840059 w 1081669"/>
              <a:gd name="connsiteY15" fmla="*/ 516673 h 1063083"/>
              <a:gd name="connsiteX16" fmla="*/ 869795 w 1081669"/>
              <a:gd name="connsiteY16" fmla="*/ 475785 h 1063083"/>
              <a:gd name="connsiteX17" fmla="*/ 847493 w 1081669"/>
              <a:gd name="connsiteY17" fmla="*/ 457200 h 1063083"/>
              <a:gd name="connsiteX18" fmla="*/ 758283 w 1081669"/>
              <a:gd name="connsiteY18" fmla="*/ 453483 h 1063083"/>
              <a:gd name="connsiteX19" fmla="*/ 713678 w 1081669"/>
              <a:gd name="connsiteY19" fmla="*/ 382859 h 1063083"/>
              <a:gd name="connsiteX20" fmla="*/ 769434 w 1081669"/>
              <a:gd name="connsiteY20" fmla="*/ 297366 h 1063083"/>
              <a:gd name="connsiteX21" fmla="*/ 754566 w 1081669"/>
              <a:gd name="connsiteY21" fmla="*/ 230459 h 1063083"/>
              <a:gd name="connsiteX22" fmla="*/ 728547 w 1081669"/>
              <a:gd name="connsiteY22" fmla="*/ 208156 h 1063083"/>
              <a:gd name="connsiteX23" fmla="*/ 765717 w 1081669"/>
              <a:gd name="connsiteY23" fmla="*/ 167268 h 1063083"/>
              <a:gd name="connsiteX24" fmla="*/ 765717 w 1081669"/>
              <a:gd name="connsiteY24" fmla="*/ 96644 h 1063083"/>
              <a:gd name="connsiteX25" fmla="*/ 576147 w 1081669"/>
              <a:gd name="connsiteY25" fmla="*/ 0 h 1063083"/>
              <a:gd name="connsiteX26" fmla="*/ 542693 w 1081669"/>
              <a:gd name="connsiteY26" fmla="*/ 115229 h 1063083"/>
              <a:gd name="connsiteX27" fmla="*/ 594732 w 1081669"/>
              <a:gd name="connsiteY27" fmla="*/ 193288 h 1063083"/>
              <a:gd name="connsiteX28" fmla="*/ 579864 w 1081669"/>
              <a:gd name="connsiteY28" fmla="*/ 223024 h 1063083"/>
              <a:gd name="connsiteX29" fmla="*/ 535259 w 1081669"/>
              <a:gd name="connsiteY29" fmla="*/ 215590 h 1063083"/>
              <a:gd name="connsiteX30" fmla="*/ 475786 w 1081669"/>
              <a:gd name="connsiteY30" fmla="*/ 144966 h 1063083"/>
              <a:gd name="connsiteX31" fmla="*/ 394010 w 1081669"/>
              <a:gd name="connsiteY31" fmla="*/ 189571 h 1063083"/>
              <a:gd name="connsiteX32" fmla="*/ 315952 w 1081669"/>
              <a:gd name="connsiteY32" fmla="*/ 104078 h 1063083"/>
              <a:gd name="connsiteX33" fmla="*/ 278781 w 1081669"/>
              <a:gd name="connsiteY33" fmla="*/ 126380 h 1063083"/>
              <a:gd name="connsiteX34" fmla="*/ 263912 w 1081669"/>
              <a:gd name="connsiteY34" fmla="*/ 226741 h 1063083"/>
              <a:gd name="connsiteX35" fmla="*/ 219308 w 1081669"/>
              <a:gd name="connsiteY35" fmla="*/ 275063 h 1063083"/>
              <a:gd name="connsiteX36" fmla="*/ 193288 w 1081669"/>
              <a:gd name="connsiteY36" fmla="*/ 353122 h 1063083"/>
              <a:gd name="connsiteX37" fmla="*/ 182137 w 1081669"/>
              <a:gd name="connsiteY37" fmla="*/ 457200 h 1063083"/>
              <a:gd name="connsiteX38" fmla="*/ 100361 w 1081669"/>
              <a:gd name="connsiteY38" fmla="*/ 382859 h 1063083"/>
              <a:gd name="connsiteX39" fmla="*/ 44605 w 1081669"/>
              <a:gd name="connsiteY39" fmla="*/ 401444 h 1063083"/>
              <a:gd name="connsiteX40" fmla="*/ 59473 w 1081669"/>
              <a:gd name="connsiteY40" fmla="*/ 468351 h 1063083"/>
              <a:gd name="connsiteX41" fmla="*/ 18586 w 1081669"/>
              <a:gd name="connsiteY41" fmla="*/ 524107 h 1063083"/>
              <a:gd name="connsiteX42" fmla="*/ 59473 w 1081669"/>
              <a:gd name="connsiteY42" fmla="*/ 538976 h 1063083"/>
              <a:gd name="connsiteX43" fmla="*/ 115230 w 1081669"/>
              <a:gd name="connsiteY43" fmla="*/ 695093 h 1063083"/>
              <a:gd name="connsiteX44" fmla="*/ 40888 w 1081669"/>
              <a:gd name="connsiteY44" fmla="*/ 762000 h 1063083"/>
              <a:gd name="connsiteX45" fmla="*/ 0 w 1081669"/>
              <a:gd name="connsiteY45" fmla="*/ 735980 h 1063083"/>
              <a:gd name="connsiteX46" fmla="*/ 33454 w 1081669"/>
              <a:gd name="connsiteY46" fmla="*/ 892098 h 1063083"/>
              <a:gd name="connsiteX47" fmla="*/ 70625 w 1081669"/>
              <a:gd name="connsiteY47" fmla="*/ 914400 h 1063083"/>
              <a:gd name="connsiteX48" fmla="*/ 141249 w 1081669"/>
              <a:gd name="connsiteY48" fmla="*/ 910683 h 1063083"/>
              <a:gd name="connsiteX49" fmla="*/ 189571 w 1081669"/>
              <a:gd name="connsiteY49" fmla="*/ 973873 h 1063083"/>
              <a:gd name="connsiteX50" fmla="*/ 289932 w 1081669"/>
              <a:gd name="connsiteY50" fmla="*/ 1063083 h 10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81669" h="1063083">
                <a:moveTo>
                  <a:pt x="289932" y="1063083"/>
                </a:moveTo>
                <a:lnTo>
                  <a:pt x="308517" y="962722"/>
                </a:lnTo>
                <a:lnTo>
                  <a:pt x="360556" y="873512"/>
                </a:lnTo>
                <a:lnTo>
                  <a:pt x="457200" y="914400"/>
                </a:lnTo>
                <a:lnTo>
                  <a:pt x="520391" y="858644"/>
                </a:lnTo>
                <a:lnTo>
                  <a:pt x="654205" y="918117"/>
                </a:lnTo>
                <a:lnTo>
                  <a:pt x="802888" y="947854"/>
                </a:lnTo>
                <a:lnTo>
                  <a:pt x="825191" y="929268"/>
                </a:lnTo>
                <a:lnTo>
                  <a:pt x="914400" y="940419"/>
                </a:lnTo>
                <a:lnTo>
                  <a:pt x="1081669" y="906966"/>
                </a:lnTo>
                <a:lnTo>
                  <a:pt x="1070517" y="847493"/>
                </a:lnTo>
                <a:lnTo>
                  <a:pt x="951571" y="817756"/>
                </a:lnTo>
                <a:lnTo>
                  <a:pt x="795454" y="717395"/>
                </a:lnTo>
                <a:lnTo>
                  <a:pt x="791737" y="650488"/>
                </a:lnTo>
                <a:lnTo>
                  <a:pt x="828908" y="605883"/>
                </a:lnTo>
                <a:lnTo>
                  <a:pt x="840059" y="516673"/>
                </a:lnTo>
                <a:lnTo>
                  <a:pt x="869795" y="475785"/>
                </a:lnTo>
                <a:lnTo>
                  <a:pt x="847493" y="457200"/>
                </a:lnTo>
                <a:lnTo>
                  <a:pt x="758283" y="453483"/>
                </a:lnTo>
                <a:lnTo>
                  <a:pt x="713678" y="382859"/>
                </a:lnTo>
                <a:lnTo>
                  <a:pt x="769434" y="297366"/>
                </a:lnTo>
                <a:lnTo>
                  <a:pt x="754566" y="230459"/>
                </a:lnTo>
                <a:lnTo>
                  <a:pt x="728547" y="208156"/>
                </a:lnTo>
                <a:lnTo>
                  <a:pt x="765717" y="167268"/>
                </a:lnTo>
                <a:lnTo>
                  <a:pt x="765717" y="96644"/>
                </a:lnTo>
                <a:lnTo>
                  <a:pt x="576147" y="0"/>
                </a:lnTo>
                <a:lnTo>
                  <a:pt x="542693" y="115229"/>
                </a:lnTo>
                <a:lnTo>
                  <a:pt x="594732" y="193288"/>
                </a:lnTo>
                <a:lnTo>
                  <a:pt x="579864" y="223024"/>
                </a:lnTo>
                <a:lnTo>
                  <a:pt x="535259" y="215590"/>
                </a:lnTo>
                <a:lnTo>
                  <a:pt x="475786" y="144966"/>
                </a:lnTo>
                <a:lnTo>
                  <a:pt x="394010" y="189571"/>
                </a:lnTo>
                <a:lnTo>
                  <a:pt x="315952" y="104078"/>
                </a:lnTo>
                <a:lnTo>
                  <a:pt x="278781" y="126380"/>
                </a:lnTo>
                <a:lnTo>
                  <a:pt x="263912" y="226741"/>
                </a:lnTo>
                <a:lnTo>
                  <a:pt x="219308" y="275063"/>
                </a:lnTo>
                <a:lnTo>
                  <a:pt x="193288" y="353122"/>
                </a:lnTo>
                <a:lnTo>
                  <a:pt x="182137" y="457200"/>
                </a:lnTo>
                <a:lnTo>
                  <a:pt x="100361" y="382859"/>
                </a:lnTo>
                <a:lnTo>
                  <a:pt x="44605" y="401444"/>
                </a:lnTo>
                <a:lnTo>
                  <a:pt x="59473" y="468351"/>
                </a:lnTo>
                <a:lnTo>
                  <a:pt x="18586" y="524107"/>
                </a:lnTo>
                <a:lnTo>
                  <a:pt x="59473" y="538976"/>
                </a:lnTo>
                <a:lnTo>
                  <a:pt x="115230" y="695093"/>
                </a:lnTo>
                <a:lnTo>
                  <a:pt x="40888" y="762000"/>
                </a:lnTo>
                <a:lnTo>
                  <a:pt x="0" y="735980"/>
                </a:lnTo>
                <a:lnTo>
                  <a:pt x="33454" y="892098"/>
                </a:lnTo>
                <a:lnTo>
                  <a:pt x="70625" y="914400"/>
                </a:lnTo>
                <a:lnTo>
                  <a:pt x="141249" y="910683"/>
                </a:lnTo>
                <a:lnTo>
                  <a:pt x="189571" y="973873"/>
                </a:lnTo>
                <a:lnTo>
                  <a:pt x="289932" y="1063083"/>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7" name="Freeform 60"/>
          <p:cNvSpPr/>
          <p:nvPr/>
        </p:nvSpPr>
        <p:spPr>
          <a:xfrm>
            <a:off x="6252882" y="16944975"/>
            <a:ext cx="557213" cy="731044"/>
          </a:xfrm>
          <a:custGeom>
            <a:avLst/>
            <a:gdLst>
              <a:gd name="connsiteX0" fmla="*/ 189570 w 743414"/>
              <a:gd name="connsiteY0" fmla="*/ 743414 h 784302"/>
              <a:gd name="connsiteX1" fmla="*/ 237892 w 743414"/>
              <a:gd name="connsiteY1" fmla="*/ 784302 h 784302"/>
              <a:gd name="connsiteX2" fmla="*/ 319668 w 743414"/>
              <a:gd name="connsiteY2" fmla="*/ 750849 h 784302"/>
              <a:gd name="connsiteX3" fmla="*/ 334536 w 743414"/>
              <a:gd name="connsiteY3" fmla="*/ 665356 h 784302"/>
              <a:gd name="connsiteX4" fmla="*/ 438614 w 743414"/>
              <a:gd name="connsiteY4" fmla="*/ 605883 h 784302"/>
              <a:gd name="connsiteX5" fmla="*/ 527824 w 743414"/>
              <a:gd name="connsiteY5" fmla="*/ 665356 h 784302"/>
              <a:gd name="connsiteX6" fmla="*/ 520390 w 743414"/>
              <a:gd name="connsiteY6" fmla="*/ 568712 h 784302"/>
              <a:gd name="connsiteX7" fmla="*/ 583580 w 743414"/>
              <a:gd name="connsiteY7" fmla="*/ 546410 h 784302"/>
              <a:gd name="connsiteX8" fmla="*/ 587297 w 743414"/>
              <a:gd name="connsiteY8" fmla="*/ 483219 h 784302"/>
              <a:gd name="connsiteX9" fmla="*/ 546409 w 743414"/>
              <a:gd name="connsiteY9" fmla="*/ 442331 h 784302"/>
              <a:gd name="connsiteX10" fmla="*/ 568712 w 743414"/>
              <a:gd name="connsiteY10" fmla="*/ 367990 h 784302"/>
              <a:gd name="connsiteX11" fmla="*/ 546409 w 743414"/>
              <a:gd name="connsiteY11" fmla="*/ 338253 h 784302"/>
              <a:gd name="connsiteX12" fmla="*/ 643053 w 743414"/>
              <a:gd name="connsiteY12" fmla="*/ 256478 h 784302"/>
              <a:gd name="connsiteX13" fmla="*/ 683941 w 743414"/>
              <a:gd name="connsiteY13" fmla="*/ 260195 h 784302"/>
              <a:gd name="connsiteX14" fmla="*/ 743414 w 743414"/>
              <a:gd name="connsiteY14" fmla="*/ 208156 h 784302"/>
              <a:gd name="connsiteX15" fmla="*/ 683941 w 743414"/>
              <a:gd name="connsiteY15" fmla="*/ 167268 h 784302"/>
              <a:gd name="connsiteX16" fmla="*/ 676507 w 743414"/>
              <a:gd name="connsiteY16" fmla="*/ 126380 h 784302"/>
              <a:gd name="connsiteX17" fmla="*/ 624468 w 743414"/>
              <a:gd name="connsiteY17" fmla="*/ 48322 h 784302"/>
              <a:gd name="connsiteX18" fmla="*/ 624468 w 743414"/>
              <a:gd name="connsiteY18" fmla="*/ 0 h 784302"/>
              <a:gd name="connsiteX19" fmla="*/ 494370 w 743414"/>
              <a:gd name="connsiteY19" fmla="*/ 74341 h 784302"/>
              <a:gd name="connsiteX20" fmla="*/ 349404 w 743414"/>
              <a:gd name="connsiteY20" fmla="*/ 44605 h 784302"/>
              <a:gd name="connsiteX21" fmla="*/ 263912 w 743414"/>
              <a:gd name="connsiteY21" fmla="*/ 81775 h 784302"/>
              <a:gd name="connsiteX22" fmla="*/ 193287 w 743414"/>
              <a:gd name="connsiteY22" fmla="*/ 174702 h 784302"/>
              <a:gd name="connsiteX23" fmla="*/ 92926 w 743414"/>
              <a:gd name="connsiteY23" fmla="*/ 137531 h 784302"/>
              <a:gd name="connsiteX24" fmla="*/ 11151 w 743414"/>
              <a:gd name="connsiteY24" fmla="*/ 174702 h 784302"/>
              <a:gd name="connsiteX25" fmla="*/ 0 w 743414"/>
              <a:gd name="connsiteY25" fmla="*/ 304800 h 784302"/>
              <a:gd name="connsiteX26" fmla="*/ 89209 w 743414"/>
              <a:gd name="connsiteY26" fmla="*/ 364273 h 784302"/>
              <a:gd name="connsiteX27" fmla="*/ 85492 w 743414"/>
              <a:gd name="connsiteY27" fmla="*/ 423746 h 784302"/>
              <a:gd name="connsiteX28" fmla="*/ 48322 w 743414"/>
              <a:gd name="connsiteY28" fmla="*/ 475785 h 784302"/>
              <a:gd name="connsiteX29" fmla="*/ 89209 w 743414"/>
              <a:gd name="connsiteY29" fmla="*/ 509239 h 784302"/>
              <a:gd name="connsiteX30" fmla="*/ 85492 w 743414"/>
              <a:gd name="connsiteY30" fmla="*/ 568712 h 784302"/>
              <a:gd name="connsiteX31" fmla="*/ 44604 w 743414"/>
              <a:gd name="connsiteY31" fmla="*/ 643053 h 784302"/>
              <a:gd name="connsiteX32" fmla="*/ 70624 w 743414"/>
              <a:gd name="connsiteY32" fmla="*/ 706244 h 784302"/>
              <a:gd name="connsiteX33" fmla="*/ 189570 w 743414"/>
              <a:gd name="connsiteY33" fmla="*/ 743414 h 7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3414" h="784302">
                <a:moveTo>
                  <a:pt x="189570" y="743414"/>
                </a:moveTo>
                <a:lnTo>
                  <a:pt x="237892" y="784302"/>
                </a:lnTo>
                <a:lnTo>
                  <a:pt x="319668" y="750849"/>
                </a:lnTo>
                <a:lnTo>
                  <a:pt x="334536" y="665356"/>
                </a:lnTo>
                <a:lnTo>
                  <a:pt x="438614" y="605883"/>
                </a:lnTo>
                <a:lnTo>
                  <a:pt x="527824" y="665356"/>
                </a:lnTo>
                <a:lnTo>
                  <a:pt x="520390" y="568712"/>
                </a:lnTo>
                <a:lnTo>
                  <a:pt x="583580" y="546410"/>
                </a:lnTo>
                <a:lnTo>
                  <a:pt x="587297" y="483219"/>
                </a:lnTo>
                <a:lnTo>
                  <a:pt x="546409" y="442331"/>
                </a:lnTo>
                <a:lnTo>
                  <a:pt x="568712" y="367990"/>
                </a:lnTo>
                <a:lnTo>
                  <a:pt x="546409" y="338253"/>
                </a:lnTo>
                <a:lnTo>
                  <a:pt x="643053" y="256478"/>
                </a:lnTo>
                <a:lnTo>
                  <a:pt x="683941" y="260195"/>
                </a:lnTo>
                <a:lnTo>
                  <a:pt x="743414" y="208156"/>
                </a:lnTo>
                <a:lnTo>
                  <a:pt x="683941" y="167268"/>
                </a:lnTo>
                <a:lnTo>
                  <a:pt x="676507" y="126380"/>
                </a:lnTo>
                <a:lnTo>
                  <a:pt x="624468" y="48322"/>
                </a:lnTo>
                <a:lnTo>
                  <a:pt x="624468" y="0"/>
                </a:lnTo>
                <a:lnTo>
                  <a:pt x="494370" y="74341"/>
                </a:lnTo>
                <a:lnTo>
                  <a:pt x="349404" y="44605"/>
                </a:lnTo>
                <a:lnTo>
                  <a:pt x="263912" y="81775"/>
                </a:lnTo>
                <a:lnTo>
                  <a:pt x="193287" y="174702"/>
                </a:lnTo>
                <a:lnTo>
                  <a:pt x="92926" y="137531"/>
                </a:lnTo>
                <a:lnTo>
                  <a:pt x="11151" y="174702"/>
                </a:lnTo>
                <a:lnTo>
                  <a:pt x="0" y="304800"/>
                </a:lnTo>
                <a:lnTo>
                  <a:pt x="89209" y="364273"/>
                </a:lnTo>
                <a:lnTo>
                  <a:pt x="85492" y="423746"/>
                </a:lnTo>
                <a:lnTo>
                  <a:pt x="48322" y="475785"/>
                </a:lnTo>
                <a:lnTo>
                  <a:pt x="89209" y="509239"/>
                </a:lnTo>
                <a:lnTo>
                  <a:pt x="85492" y="568712"/>
                </a:lnTo>
                <a:lnTo>
                  <a:pt x="44604" y="643053"/>
                </a:lnTo>
                <a:lnTo>
                  <a:pt x="70624" y="706244"/>
                </a:lnTo>
                <a:lnTo>
                  <a:pt x="189570" y="743414"/>
                </a:lnTo>
                <a:close/>
              </a:path>
            </a:pathLst>
          </a:custGeom>
          <a:solidFill>
            <a:schemeClr val="bg1"/>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8" name="Freeform 61"/>
          <p:cNvSpPr/>
          <p:nvPr/>
        </p:nvSpPr>
        <p:spPr>
          <a:xfrm>
            <a:off x="5929034" y="17979627"/>
            <a:ext cx="1126331" cy="567929"/>
          </a:xfrm>
          <a:custGeom>
            <a:avLst/>
            <a:gdLst>
              <a:gd name="connsiteX0" fmla="*/ 185853 w 1475678"/>
              <a:gd name="connsiteY0" fmla="*/ 375424 h 676507"/>
              <a:gd name="connsiteX1" fmla="*/ 252761 w 1475678"/>
              <a:gd name="connsiteY1" fmla="*/ 341971 h 676507"/>
              <a:gd name="connsiteX2" fmla="*/ 412595 w 1475678"/>
              <a:gd name="connsiteY2" fmla="*/ 446049 h 676507"/>
              <a:gd name="connsiteX3" fmla="*/ 449765 w 1475678"/>
              <a:gd name="connsiteY3" fmla="*/ 442332 h 676507"/>
              <a:gd name="connsiteX4" fmla="*/ 486936 w 1475678"/>
              <a:gd name="connsiteY4" fmla="*/ 483220 h 676507"/>
              <a:gd name="connsiteX5" fmla="*/ 550126 w 1475678"/>
              <a:gd name="connsiteY5" fmla="*/ 520390 h 676507"/>
              <a:gd name="connsiteX6" fmla="*/ 602165 w 1475678"/>
              <a:gd name="connsiteY6" fmla="*/ 498088 h 676507"/>
              <a:gd name="connsiteX7" fmla="*/ 650487 w 1475678"/>
              <a:gd name="connsiteY7" fmla="*/ 531541 h 676507"/>
              <a:gd name="connsiteX8" fmla="*/ 732263 w 1475678"/>
              <a:gd name="connsiteY8" fmla="*/ 516673 h 676507"/>
              <a:gd name="connsiteX9" fmla="*/ 810322 w 1475678"/>
              <a:gd name="connsiteY9" fmla="*/ 479502 h 676507"/>
              <a:gd name="connsiteX10" fmla="*/ 884663 w 1475678"/>
              <a:gd name="connsiteY10" fmla="*/ 434898 h 676507"/>
              <a:gd name="connsiteX11" fmla="*/ 932985 w 1475678"/>
              <a:gd name="connsiteY11" fmla="*/ 490654 h 676507"/>
              <a:gd name="connsiteX12" fmla="*/ 955287 w 1475678"/>
              <a:gd name="connsiteY12" fmla="*/ 512956 h 676507"/>
              <a:gd name="connsiteX13" fmla="*/ 947853 w 1475678"/>
              <a:gd name="connsiteY13" fmla="*/ 576146 h 676507"/>
              <a:gd name="connsiteX14" fmla="*/ 966439 w 1475678"/>
              <a:gd name="connsiteY14" fmla="*/ 635620 h 676507"/>
              <a:gd name="connsiteX15" fmla="*/ 1137424 w 1475678"/>
              <a:gd name="connsiteY15" fmla="*/ 676507 h 676507"/>
              <a:gd name="connsiteX16" fmla="*/ 1211765 w 1475678"/>
              <a:gd name="connsiteY16" fmla="*/ 650488 h 676507"/>
              <a:gd name="connsiteX17" fmla="*/ 1274956 w 1475678"/>
              <a:gd name="connsiteY17" fmla="*/ 654205 h 676507"/>
              <a:gd name="connsiteX18" fmla="*/ 1304692 w 1475678"/>
              <a:gd name="connsiteY18" fmla="*/ 650488 h 676507"/>
              <a:gd name="connsiteX19" fmla="*/ 1297258 w 1475678"/>
              <a:gd name="connsiteY19" fmla="*/ 553844 h 676507"/>
              <a:gd name="connsiteX20" fmla="*/ 1401336 w 1475678"/>
              <a:gd name="connsiteY20" fmla="*/ 628185 h 676507"/>
              <a:gd name="connsiteX21" fmla="*/ 1475678 w 1475678"/>
              <a:gd name="connsiteY21" fmla="*/ 605883 h 676507"/>
              <a:gd name="connsiteX22" fmla="*/ 1334429 w 1475678"/>
              <a:gd name="connsiteY22" fmla="*/ 501805 h 676507"/>
              <a:gd name="connsiteX23" fmla="*/ 1222917 w 1475678"/>
              <a:gd name="connsiteY23" fmla="*/ 464634 h 676507"/>
              <a:gd name="connsiteX24" fmla="*/ 1159726 w 1475678"/>
              <a:gd name="connsiteY24" fmla="*/ 293649 h 676507"/>
              <a:gd name="connsiteX25" fmla="*/ 1129990 w 1475678"/>
              <a:gd name="connsiteY25" fmla="*/ 104078 h 676507"/>
              <a:gd name="connsiteX26" fmla="*/ 1152292 w 1475678"/>
              <a:gd name="connsiteY26" fmla="*/ 55756 h 676507"/>
              <a:gd name="connsiteX27" fmla="*/ 1066800 w 1475678"/>
              <a:gd name="connsiteY27" fmla="*/ 33454 h 676507"/>
              <a:gd name="connsiteX28" fmla="*/ 977590 w 1475678"/>
              <a:gd name="connsiteY28" fmla="*/ 70624 h 676507"/>
              <a:gd name="connsiteX29" fmla="*/ 832624 w 1475678"/>
              <a:gd name="connsiteY29" fmla="*/ 78059 h 676507"/>
              <a:gd name="connsiteX30" fmla="*/ 795453 w 1475678"/>
              <a:gd name="connsiteY30" fmla="*/ 40888 h 676507"/>
              <a:gd name="connsiteX31" fmla="*/ 635619 w 1475678"/>
              <a:gd name="connsiteY31" fmla="*/ 85493 h 676507"/>
              <a:gd name="connsiteX32" fmla="*/ 550126 w 1475678"/>
              <a:gd name="connsiteY32" fmla="*/ 70624 h 676507"/>
              <a:gd name="connsiteX33" fmla="*/ 535258 w 1475678"/>
              <a:gd name="connsiteY33" fmla="*/ 89210 h 676507"/>
              <a:gd name="connsiteX34" fmla="*/ 263912 w 1475678"/>
              <a:gd name="connsiteY34" fmla="*/ 0 h 676507"/>
              <a:gd name="connsiteX35" fmla="*/ 178419 w 1475678"/>
              <a:gd name="connsiteY35" fmla="*/ 40888 h 676507"/>
              <a:gd name="connsiteX36" fmla="*/ 70624 w 1475678"/>
              <a:gd name="connsiteY36" fmla="*/ 18585 h 676507"/>
              <a:gd name="connsiteX37" fmla="*/ 40887 w 1475678"/>
              <a:gd name="connsiteY37" fmla="*/ 107795 h 676507"/>
              <a:gd name="connsiteX38" fmla="*/ 29736 w 1475678"/>
              <a:gd name="connsiteY38" fmla="*/ 185854 h 676507"/>
              <a:gd name="connsiteX39" fmla="*/ 0 w 1475678"/>
              <a:gd name="connsiteY39" fmla="*/ 197005 h 676507"/>
              <a:gd name="connsiteX40" fmla="*/ 11151 w 1475678"/>
              <a:gd name="connsiteY40" fmla="*/ 263912 h 676507"/>
              <a:gd name="connsiteX41" fmla="*/ 85492 w 1475678"/>
              <a:gd name="connsiteY41" fmla="*/ 278781 h 676507"/>
              <a:gd name="connsiteX42" fmla="*/ 107795 w 1475678"/>
              <a:gd name="connsiteY42" fmla="*/ 356839 h 676507"/>
              <a:gd name="connsiteX43" fmla="*/ 185853 w 1475678"/>
              <a:gd name="connsiteY43" fmla="*/ 375424 h 676507"/>
              <a:gd name="connsiteX0" fmla="*/ 185853 w 1475678"/>
              <a:gd name="connsiteY0" fmla="*/ 375424 h 676507"/>
              <a:gd name="connsiteX1" fmla="*/ 252761 w 1475678"/>
              <a:gd name="connsiteY1" fmla="*/ 341971 h 676507"/>
              <a:gd name="connsiteX2" fmla="*/ 412595 w 1475678"/>
              <a:gd name="connsiteY2" fmla="*/ 446049 h 676507"/>
              <a:gd name="connsiteX3" fmla="*/ 449765 w 1475678"/>
              <a:gd name="connsiteY3" fmla="*/ 442332 h 676507"/>
              <a:gd name="connsiteX4" fmla="*/ 486936 w 1475678"/>
              <a:gd name="connsiteY4" fmla="*/ 483220 h 676507"/>
              <a:gd name="connsiteX5" fmla="*/ 550126 w 1475678"/>
              <a:gd name="connsiteY5" fmla="*/ 520390 h 676507"/>
              <a:gd name="connsiteX6" fmla="*/ 602165 w 1475678"/>
              <a:gd name="connsiteY6" fmla="*/ 498088 h 676507"/>
              <a:gd name="connsiteX7" fmla="*/ 650487 w 1475678"/>
              <a:gd name="connsiteY7" fmla="*/ 531541 h 676507"/>
              <a:gd name="connsiteX8" fmla="*/ 732263 w 1475678"/>
              <a:gd name="connsiteY8" fmla="*/ 516673 h 676507"/>
              <a:gd name="connsiteX9" fmla="*/ 810322 w 1475678"/>
              <a:gd name="connsiteY9" fmla="*/ 479502 h 676507"/>
              <a:gd name="connsiteX10" fmla="*/ 884663 w 1475678"/>
              <a:gd name="connsiteY10" fmla="*/ 434898 h 676507"/>
              <a:gd name="connsiteX11" fmla="*/ 932985 w 1475678"/>
              <a:gd name="connsiteY11" fmla="*/ 490654 h 676507"/>
              <a:gd name="connsiteX12" fmla="*/ 955287 w 1475678"/>
              <a:gd name="connsiteY12" fmla="*/ 512956 h 676507"/>
              <a:gd name="connsiteX13" fmla="*/ 947853 w 1475678"/>
              <a:gd name="connsiteY13" fmla="*/ 576146 h 676507"/>
              <a:gd name="connsiteX14" fmla="*/ 966439 w 1475678"/>
              <a:gd name="connsiteY14" fmla="*/ 635620 h 676507"/>
              <a:gd name="connsiteX15" fmla="*/ 1137424 w 1475678"/>
              <a:gd name="connsiteY15" fmla="*/ 676507 h 676507"/>
              <a:gd name="connsiteX16" fmla="*/ 1211765 w 1475678"/>
              <a:gd name="connsiteY16" fmla="*/ 650488 h 676507"/>
              <a:gd name="connsiteX17" fmla="*/ 1274956 w 1475678"/>
              <a:gd name="connsiteY17" fmla="*/ 654205 h 676507"/>
              <a:gd name="connsiteX18" fmla="*/ 1304692 w 1475678"/>
              <a:gd name="connsiteY18" fmla="*/ 650488 h 676507"/>
              <a:gd name="connsiteX19" fmla="*/ 1297258 w 1475678"/>
              <a:gd name="connsiteY19" fmla="*/ 553844 h 676507"/>
              <a:gd name="connsiteX20" fmla="*/ 1401336 w 1475678"/>
              <a:gd name="connsiteY20" fmla="*/ 628185 h 676507"/>
              <a:gd name="connsiteX21" fmla="*/ 1475678 w 1475678"/>
              <a:gd name="connsiteY21" fmla="*/ 605883 h 676507"/>
              <a:gd name="connsiteX22" fmla="*/ 1334429 w 1475678"/>
              <a:gd name="connsiteY22" fmla="*/ 501805 h 676507"/>
              <a:gd name="connsiteX23" fmla="*/ 1222917 w 1475678"/>
              <a:gd name="connsiteY23" fmla="*/ 464634 h 676507"/>
              <a:gd name="connsiteX24" fmla="*/ 1159726 w 1475678"/>
              <a:gd name="connsiteY24" fmla="*/ 293649 h 676507"/>
              <a:gd name="connsiteX25" fmla="*/ 1129990 w 1475678"/>
              <a:gd name="connsiteY25" fmla="*/ 104078 h 676507"/>
              <a:gd name="connsiteX26" fmla="*/ 1152292 w 1475678"/>
              <a:gd name="connsiteY26" fmla="*/ 55756 h 676507"/>
              <a:gd name="connsiteX27" fmla="*/ 1066800 w 1475678"/>
              <a:gd name="connsiteY27" fmla="*/ 33454 h 676507"/>
              <a:gd name="connsiteX28" fmla="*/ 977590 w 1475678"/>
              <a:gd name="connsiteY28" fmla="*/ 70624 h 676507"/>
              <a:gd name="connsiteX29" fmla="*/ 832624 w 1475678"/>
              <a:gd name="connsiteY29" fmla="*/ 78059 h 676507"/>
              <a:gd name="connsiteX30" fmla="*/ 795453 w 1475678"/>
              <a:gd name="connsiteY30" fmla="*/ 40888 h 676507"/>
              <a:gd name="connsiteX31" fmla="*/ 635619 w 1475678"/>
              <a:gd name="connsiteY31" fmla="*/ 85493 h 676507"/>
              <a:gd name="connsiteX32" fmla="*/ 550126 w 1475678"/>
              <a:gd name="connsiteY32" fmla="*/ 70624 h 676507"/>
              <a:gd name="connsiteX33" fmla="*/ 535258 w 1475678"/>
              <a:gd name="connsiteY33" fmla="*/ 89210 h 676507"/>
              <a:gd name="connsiteX34" fmla="*/ 263912 w 1475678"/>
              <a:gd name="connsiteY34" fmla="*/ 0 h 676507"/>
              <a:gd name="connsiteX35" fmla="*/ 178419 w 1475678"/>
              <a:gd name="connsiteY35" fmla="*/ 40888 h 676507"/>
              <a:gd name="connsiteX36" fmla="*/ 89674 w 1475678"/>
              <a:gd name="connsiteY36" fmla="*/ 9060 h 676507"/>
              <a:gd name="connsiteX37" fmla="*/ 40887 w 1475678"/>
              <a:gd name="connsiteY37" fmla="*/ 107795 h 676507"/>
              <a:gd name="connsiteX38" fmla="*/ 29736 w 1475678"/>
              <a:gd name="connsiteY38" fmla="*/ 185854 h 676507"/>
              <a:gd name="connsiteX39" fmla="*/ 0 w 1475678"/>
              <a:gd name="connsiteY39" fmla="*/ 197005 h 676507"/>
              <a:gd name="connsiteX40" fmla="*/ 11151 w 1475678"/>
              <a:gd name="connsiteY40" fmla="*/ 263912 h 676507"/>
              <a:gd name="connsiteX41" fmla="*/ 85492 w 1475678"/>
              <a:gd name="connsiteY41" fmla="*/ 278781 h 676507"/>
              <a:gd name="connsiteX42" fmla="*/ 107795 w 1475678"/>
              <a:gd name="connsiteY42" fmla="*/ 356839 h 676507"/>
              <a:gd name="connsiteX43" fmla="*/ 185853 w 1475678"/>
              <a:gd name="connsiteY43" fmla="*/ 375424 h 676507"/>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52292 w 1475678"/>
              <a:gd name="connsiteY26" fmla="*/ 60519 h 681270"/>
              <a:gd name="connsiteX27" fmla="*/ 1066800 w 1475678"/>
              <a:gd name="connsiteY27" fmla="*/ 38217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35619 w 1475678"/>
              <a:gd name="connsiteY31" fmla="*/ 90256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52292 w 1475678"/>
              <a:gd name="connsiteY26" fmla="*/ 60519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35619 w 1475678"/>
              <a:gd name="connsiteY31" fmla="*/ 90256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35624 w 1475678"/>
              <a:gd name="connsiteY26" fmla="*/ 67663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35619 w 1475678"/>
              <a:gd name="connsiteY31" fmla="*/ 90256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35624 w 1475678"/>
              <a:gd name="connsiteY26" fmla="*/ 67663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47219 w 1475678"/>
              <a:gd name="connsiteY31" fmla="*/ 83140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35624 w 1475678"/>
              <a:gd name="connsiteY26" fmla="*/ 67663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47219 w 1475678"/>
              <a:gd name="connsiteY31" fmla="*/ 83140 h 681270"/>
              <a:gd name="connsiteX32" fmla="*/ 561767 w 1475678"/>
              <a:gd name="connsiteY32" fmla="*/ 6826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75678" h="681270">
                <a:moveTo>
                  <a:pt x="185853" y="380187"/>
                </a:moveTo>
                <a:lnTo>
                  <a:pt x="252761" y="346734"/>
                </a:lnTo>
                <a:lnTo>
                  <a:pt x="412595" y="450812"/>
                </a:lnTo>
                <a:lnTo>
                  <a:pt x="449765" y="447095"/>
                </a:lnTo>
                <a:lnTo>
                  <a:pt x="486936" y="487983"/>
                </a:lnTo>
                <a:lnTo>
                  <a:pt x="550126" y="525153"/>
                </a:lnTo>
                <a:lnTo>
                  <a:pt x="602165" y="502851"/>
                </a:lnTo>
                <a:lnTo>
                  <a:pt x="650487" y="536304"/>
                </a:lnTo>
                <a:lnTo>
                  <a:pt x="732263" y="521436"/>
                </a:lnTo>
                <a:lnTo>
                  <a:pt x="810322" y="484265"/>
                </a:lnTo>
                <a:lnTo>
                  <a:pt x="884663" y="439661"/>
                </a:lnTo>
                <a:lnTo>
                  <a:pt x="932985" y="495417"/>
                </a:lnTo>
                <a:lnTo>
                  <a:pt x="955287" y="517719"/>
                </a:lnTo>
                <a:lnTo>
                  <a:pt x="947853" y="580909"/>
                </a:lnTo>
                <a:lnTo>
                  <a:pt x="966439" y="640383"/>
                </a:lnTo>
                <a:lnTo>
                  <a:pt x="1137424" y="681270"/>
                </a:lnTo>
                <a:lnTo>
                  <a:pt x="1211765" y="655251"/>
                </a:lnTo>
                <a:lnTo>
                  <a:pt x="1274956" y="658968"/>
                </a:lnTo>
                <a:lnTo>
                  <a:pt x="1304692" y="655251"/>
                </a:lnTo>
                <a:lnTo>
                  <a:pt x="1297258" y="558607"/>
                </a:lnTo>
                <a:lnTo>
                  <a:pt x="1401336" y="632948"/>
                </a:lnTo>
                <a:lnTo>
                  <a:pt x="1475678" y="610646"/>
                </a:lnTo>
                <a:lnTo>
                  <a:pt x="1334429" y="506568"/>
                </a:lnTo>
                <a:lnTo>
                  <a:pt x="1222917" y="469397"/>
                </a:lnTo>
                <a:lnTo>
                  <a:pt x="1159726" y="298412"/>
                </a:lnTo>
                <a:lnTo>
                  <a:pt x="1129990" y="108841"/>
                </a:lnTo>
                <a:lnTo>
                  <a:pt x="1135624" y="67663"/>
                </a:lnTo>
                <a:lnTo>
                  <a:pt x="1097756" y="33454"/>
                </a:lnTo>
                <a:lnTo>
                  <a:pt x="977590" y="75387"/>
                </a:lnTo>
                <a:lnTo>
                  <a:pt x="832624" y="82822"/>
                </a:lnTo>
                <a:lnTo>
                  <a:pt x="795453" y="45651"/>
                </a:lnTo>
                <a:lnTo>
                  <a:pt x="647219" y="83140"/>
                </a:lnTo>
                <a:lnTo>
                  <a:pt x="561767" y="68267"/>
                </a:lnTo>
                <a:lnTo>
                  <a:pt x="535258" y="93973"/>
                </a:lnTo>
                <a:lnTo>
                  <a:pt x="247244" y="0"/>
                </a:lnTo>
                <a:lnTo>
                  <a:pt x="178419" y="45651"/>
                </a:lnTo>
                <a:lnTo>
                  <a:pt x="89674" y="13823"/>
                </a:lnTo>
                <a:lnTo>
                  <a:pt x="40887" y="112558"/>
                </a:lnTo>
                <a:lnTo>
                  <a:pt x="29736" y="190617"/>
                </a:lnTo>
                <a:lnTo>
                  <a:pt x="0" y="201768"/>
                </a:lnTo>
                <a:lnTo>
                  <a:pt x="11151" y="268675"/>
                </a:lnTo>
                <a:lnTo>
                  <a:pt x="85492" y="283544"/>
                </a:lnTo>
                <a:lnTo>
                  <a:pt x="107795" y="361602"/>
                </a:lnTo>
                <a:lnTo>
                  <a:pt x="185853" y="380187"/>
                </a:lnTo>
                <a:close/>
              </a:path>
            </a:pathLst>
          </a:custGeom>
          <a:solidFill>
            <a:schemeClr val="bg1"/>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19" name="Freeform 63"/>
          <p:cNvSpPr/>
          <p:nvPr/>
        </p:nvSpPr>
        <p:spPr>
          <a:xfrm>
            <a:off x="6335037" y="17141428"/>
            <a:ext cx="669131" cy="931069"/>
          </a:xfrm>
          <a:custGeom>
            <a:avLst/>
            <a:gdLst>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96644 w 892098"/>
              <a:gd name="connsiteY29" fmla="*/ 583580 h 999893"/>
              <a:gd name="connsiteX30" fmla="*/ 55756 w 892098"/>
              <a:gd name="connsiteY30" fmla="*/ 542693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41971 w 892098"/>
              <a:gd name="connsiteY37" fmla="*/ 992458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96644 w 892098"/>
              <a:gd name="connsiteY29" fmla="*/ 583580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41971 w 892098"/>
              <a:gd name="connsiteY37" fmla="*/ 992458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103788 w 892098"/>
              <a:gd name="connsiteY29" fmla="*/ 571674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41971 w 892098"/>
              <a:gd name="connsiteY37" fmla="*/ 992458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103788 w 892098"/>
              <a:gd name="connsiteY29" fmla="*/ 571674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18158 w 892098"/>
              <a:gd name="connsiteY37" fmla="*/ 997220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103788 w 892098"/>
              <a:gd name="connsiteY29" fmla="*/ 571674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18158 w 892098"/>
              <a:gd name="connsiteY37" fmla="*/ 997220 h 999893"/>
              <a:gd name="connsiteX38" fmla="*/ 447210 w 892098"/>
              <a:gd name="connsiteY38" fmla="*/ 989496 h 999893"/>
              <a:gd name="connsiteX39" fmla="*/ 568712 w 892098"/>
              <a:gd name="connsiteY39" fmla="*/ 947854 h 999893"/>
              <a:gd name="connsiteX40" fmla="*/ 613317 w 892098"/>
              <a:gd name="connsiteY40" fmla="*/ 996176 h 9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2098" h="999893">
                <a:moveTo>
                  <a:pt x="613317" y="996176"/>
                </a:moveTo>
                <a:lnTo>
                  <a:pt x="709961" y="999893"/>
                </a:lnTo>
                <a:lnTo>
                  <a:pt x="721112" y="906966"/>
                </a:lnTo>
                <a:lnTo>
                  <a:pt x="643054" y="858644"/>
                </a:lnTo>
                <a:lnTo>
                  <a:pt x="657922" y="728546"/>
                </a:lnTo>
                <a:lnTo>
                  <a:pt x="721112" y="654205"/>
                </a:lnTo>
                <a:lnTo>
                  <a:pt x="892098" y="509239"/>
                </a:lnTo>
                <a:lnTo>
                  <a:pt x="828907" y="468351"/>
                </a:lnTo>
                <a:lnTo>
                  <a:pt x="758283" y="486937"/>
                </a:lnTo>
                <a:lnTo>
                  <a:pt x="646771" y="412595"/>
                </a:lnTo>
                <a:lnTo>
                  <a:pt x="669073" y="275063"/>
                </a:lnTo>
                <a:lnTo>
                  <a:pt x="624468" y="245327"/>
                </a:lnTo>
                <a:lnTo>
                  <a:pt x="669073" y="167268"/>
                </a:lnTo>
                <a:lnTo>
                  <a:pt x="680224" y="115229"/>
                </a:lnTo>
                <a:lnTo>
                  <a:pt x="762000" y="107795"/>
                </a:lnTo>
                <a:lnTo>
                  <a:pt x="758283" y="26019"/>
                </a:lnTo>
                <a:lnTo>
                  <a:pt x="628185" y="0"/>
                </a:lnTo>
                <a:lnTo>
                  <a:pt x="550127" y="63190"/>
                </a:lnTo>
                <a:lnTo>
                  <a:pt x="509239" y="48322"/>
                </a:lnTo>
                <a:lnTo>
                  <a:pt x="431181" y="115229"/>
                </a:lnTo>
                <a:lnTo>
                  <a:pt x="453483" y="159834"/>
                </a:lnTo>
                <a:lnTo>
                  <a:pt x="423746" y="237893"/>
                </a:lnTo>
                <a:lnTo>
                  <a:pt x="457200" y="271346"/>
                </a:lnTo>
                <a:lnTo>
                  <a:pt x="464634" y="334537"/>
                </a:lnTo>
                <a:lnTo>
                  <a:pt x="405161" y="353122"/>
                </a:lnTo>
                <a:lnTo>
                  <a:pt x="416312" y="453483"/>
                </a:lnTo>
                <a:lnTo>
                  <a:pt x="297366" y="401444"/>
                </a:lnTo>
                <a:lnTo>
                  <a:pt x="223024" y="453483"/>
                </a:lnTo>
                <a:lnTo>
                  <a:pt x="197005" y="550127"/>
                </a:lnTo>
                <a:lnTo>
                  <a:pt x="103788" y="571674"/>
                </a:lnTo>
                <a:lnTo>
                  <a:pt x="55756" y="528406"/>
                </a:lnTo>
                <a:lnTo>
                  <a:pt x="29737" y="650488"/>
                </a:lnTo>
                <a:lnTo>
                  <a:pt x="3717" y="702527"/>
                </a:lnTo>
                <a:lnTo>
                  <a:pt x="0" y="762000"/>
                </a:lnTo>
                <a:lnTo>
                  <a:pt x="152400" y="869795"/>
                </a:lnTo>
                <a:lnTo>
                  <a:pt x="275063" y="910683"/>
                </a:lnTo>
                <a:lnTo>
                  <a:pt x="282498" y="973873"/>
                </a:lnTo>
                <a:lnTo>
                  <a:pt x="318158" y="997220"/>
                </a:lnTo>
                <a:lnTo>
                  <a:pt x="447210" y="989496"/>
                </a:lnTo>
                <a:lnTo>
                  <a:pt x="568712" y="947854"/>
                </a:lnTo>
                <a:lnTo>
                  <a:pt x="613317" y="996176"/>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0" name="Freeform 64"/>
          <p:cNvSpPr/>
          <p:nvPr/>
        </p:nvSpPr>
        <p:spPr>
          <a:xfrm>
            <a:off x="6796584" y="17165028"/>
            <a:ext cx="382190" cy="469106"/>
          </a:xfrm>
          <a:custGeom>
            <a:avLst/>
            <a:gdLst>
              <a:gd name="connsiteX0" fmla="*/ 256479 w 509239"/>
              <a:gd name="connsiteY0" fmla="*/ 472068 h 472068"/>
              <a:gd name="connsiteX1" fmla="*/ 256479 w 509239"/>
              <a:gd name="connsiteY1" fmla="*/ 472068 h 472068"/>
              <a:gd name="connsiteX2" fmla="*/ 468352 w 509239"/>
              <a:gd name="connsiteY2" fmla="*/ 442331 h 472068"/>
              <a:gd name="connsiteX3" fmla="*/ 509239 w 509239"/>
              <a:gd name="connsiteY3" fmla="*/ 371707 h 472068"/>
              <a:gd name="connsiteX4" fmla="*/ 431181 w 509239"/>
              <a:gd name="connsiteY4" fmla="*/ 278780 h 472068"/>
              <a:gd name="connsiteX5" fmla="*/ 479503 w 509239"/>
              <a:gd name="connsiteY5" fmla="*/ 245326 h 472068"/>
              <a:gd name="connsiteX6" fmla="*/ 360557 w 509239"/>
              <a:gd name="connsiteY6" fmla="*/ 182136 h 472068"/>
              <a:gd name="connsiteX7" fmla="*/ 338254 w 509239"/>
              <a:gd name="connsiteY7" fmla="*/ 115229 h 472068"/>
              <a:gd name="connsiteX8" fmla="*/ 472069 w 509239"/>
              <a:gd name="connsiteY8" fmla="*/ 18585 h 472068"/>
              <a:gd name="connsiteX9" fmla="*/ 304800 w 509239"/>
              <a:gd name="connsiteY9" fmla="*/ 14868 h 472068"/>
              <a:gd name="connsiteX10" fmla="*/ 208157 w 509239"/>
              <a:gd name="connsiteY10" fmla="*/ 26019 h 472068"/>
              <a:gd name="connsiteX11" fmla="*/ 122664 w 509239"/>
              <a:gd name="connsiteY11" fmla="*/ 0 h 472068"/>
              <a:gd name="connsiteX12" fmla="*/ 126381 w 509239"/>
              <a:gd name="connsiteY12" fmla="*/ 66907 h 472068"/>
              <a:gd name="connsiteX13" fmla="*/ 55757 w 509239"/>
              <a:gd name="connsiteY13" fmla="*/ 85492 h 472068"/>
              <a:gd name="connsiteX14" fmla="*/ 0 w 509239"/>
              <a:gd name="connsiteY14" fmla="*/ 226741 h 472068"/>
              <a:gd name="connsiteX15" fmla="*/ 37171 w 509239"/>
              <a:gd name="connsiteY15" fmla="*/ 263912 h 472068"/>
              <a:gd name="connsiteX16" fmla="*/ 29737 w 509239"/>
              <a:gd name="connsiteY16" fmla="*/ 394009 h 472068"/>
              <a:gd name="connsiteX17" fmla="*/ 115230 w 509239"/>
              <a:gd name="connsiteY17" fmla="*/ 460917 h 472068"/>
              <a:gd name="connsiteX18" fmla="*/ 208157 w 509239"/>
              <a:gd name="connsiteY18" fmla="*/ 446048 h 472068"/>
              <a:gd name="connsiteX19" fmla="*/ 256479 w 509239"/>
              <a:gd name="connsiteY19" fmla="*/ 472068 h 4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239" h="472068">
                <a:moveTo>
                  <a:pt x="256479" y="472068"/>
                </a:moveTo>
                <a:lnTo>
                  <a:pt x="256479" y="472068"/>
                </a:lnTo>
                <a:lnTo>
                  <a:pt x="468352" y="442331"/>
                </a:lnTo>
                <a:lnTo>
                  <a:pt x="509239" y="371707"/>
                </a:lnTo>
                <a:lnTo>
                  <a:pt x="431181" y="278780"/>
                </a:lnTo>
                <a:lnTo>
                  <a:pt x="479503" y="245326"/>
                </a:lnTo>
                <a:lnTo>
                  <a:pt x="360557" y="182136"/>
                </a:lnTo>
                <a:lnTo>
                  <a:pt x="338254" y="115229"/>
                </a:lnTo>
                <a:lnTo>
                  <a:pt x="472069" y="18585"/>
                </a:lnTo>
                <a:lnTo>
                  <a:pt x="304800" y="14868"/>
                </a:lnTo>
                <a:lnTo>
                  <a:pt x="208157" y="26019"/>
                </a:lnTo>
                <a:lnTo>
                  <a:pt x="122664" y="0"/>
                </a:lnTo>
                <a:lnTo>
                  <a:pt x="126381" y="66907"/>
                </a:lnTo>
                <a:lnTo>
                  <a:pt x="55757" y="85492"/>
                </a:lnTo>
                <a:lnTo>
                  <a:pt x="0" y="226741"/>
                </a:lnTo>
                <a:lnTo>
                  <a:pt x="37171" y="263912"/>
                </a:lnTo>
                <a:lnTo>
                  <a:pt x="29737" y="394009"/>
                </a:lnTo>
                <a:lnTo>
                  <a:pt x="115230" y="460917"/>
                </a:lnTo>
                <a:lnTo>
                  <a:pt x="208157" y="446048"/>
                </a:lnTo>
                <a:lnTo>
                  <a:pt x="256479" y="472068"/>
                </a:lnTo>
                <a:close/>
              </a:path>
            </a:pathLst>
          </a:custGeom>
          <a:solidFill>
            <a:schemeClr val="bg1"/>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1" name="Freeform 65"/>
          <p:cNvSpPr/>
          <p:nvPr/>
        </p:nvSpPr>
        <p:spPr>
          <a:xfrm>
            <a:off x="6067146" y="18271330"/>
            <a:ext cx="821531" cy="951309"/>
          </a:xfrm>
          <a:custGeom>
            <a:avLst/>
            <a:gdLst>
              <a:gd name="connsiteX0" fmla="*/ 107795 w 1033346"/>
              <a:gd name="connsiteY0" fmla="*/ 204439 h 1103971"/>
              <a:gd name="connsiteX1" fmla="*/ 197004 w 1033346"/>
              <a:gd name="connsiteY1" fmla="*/ 304800 h 1103971"/>
              <a:gd name="connsiteX2" fmla="*/ 237892 w 1033346"/>
              <a:gd name="connsiteY2" fmla="*/ 312234 h 1103971"/>
              <a:gd name="connsiteX3" fmla="*/ 219307 w 1033346"/>
              <a:gd name="connsiteY3" fmla="*/ 475785 h 1103971"/>
              <a:gd name="connsiteX4" fmla="*/ 252761 w 1033346"/>
              <a:gd name="connsiteY4" fmla="*/ 520390 h 1103971"/>
              <a:gd name="connsiteX5" fmla="*/ 237892 w 1033346"/>
              <a:gd name="connsiteY5" fmla="*/ 598449 h 1103971"/>
              <a:gd name="connsiteX6" fmla="*/ 315951 w 1033346"/>
              <a:gd name="connsiteY6" fmla="*/ 639336 h 1103971"/>
              <a:gd name="connsiteX7" fmla="*/ 315951 w 1033346"/>
              <a:gd name="connsiteY7" fmla="*/ 754566 h 1103971"/>
              <a:gd name="connsiteX8" fmla="*/ 353122 w 1033346"/>
              <a:gd name="connsiteY8" fmla="*/ 762000 h 1103971"/>
              <a:gd name="connsiteX9" fmla="*/ 353122 w 1033346"/>
              <a:gd name="connsiteY9" fmla="*/ 825190 h 1103971"/>
              <a:gd name="connsiteX10" fmla="*/ 457200 w 1033346"/>
              <a:gd name="connsiteY10" fmla="*/ 851210 h 1103971"/>
              <a:gd name="connsiteX11" fmla="*/ 457200 w 1033346"/>
              <a:gd name="connsiteY11" fmla="*/ 906966 h 1103971"/>
              <a:gd name="connsiteX12" fmla="*/ 624468 w 1033346"/>
              <a:gd name="connsiteY12" fmla="*/ 1033346 h 1103971"/>
              <a:gd name="connsiteX13" fmla="*/ 546409 w 1033346"/>
              <a:gd name="connsiteY13" fmla="*/ 1063083 h 1103971"/>
              <a:gd name="connsiteX14" fmla="*/ 576146 w 1033346"/>
              <a:gd name="connsiteY14" fmla="*/ 1103971 h 1103971"/>
              <a:gd name="connsiteX15" fmla="*/ 750848 w 1033346"/>
              <a:gd name="connsiteY15" fmla="*/ 1100253 h 1103971"/>
              <a:gd name="connsiteX16" fmla="*/ 750848 w 1033346"/>
              <a:gd name="connsiteY16" fmla="*/ 1040780 h 1103971"/>
              <a:gd name="connsiteX17" fmla="*/ 832624 w 1033346"/>
              <a:gd name="connsiteY17" fmla="*/ 921834 h 1103971"/>
              <a:gd name="connsiteX18" fmla="*/ 832624 w 1033346"/>
              <a:gd name="connsiteY18" fmla="*/ 847493 h 1103971"/>
              <a:gd name="connsiteX19" fmla="*/ 884663 w 1033346"/>
              <a:gd name="connsiteY19" fmla="*/ 795453 h 1103971"/>
              <a:gd name="connsiteX20" fmla="*/ 880946 w 1033346"/>
              <a:gd name="connsiteY20" fmla="*/ 657922 h 1103971"/>
              <a:gd name="connsiteX21" fmla="*/ 951570 w 1033346"/>
              <a:gd name="connsiteY21" fmla="*/ 576146 h 1103971"/>
              <a:gd name="connsiteX22" fmla="*/ 929268 w 1033346"/>
              <a:gd name="connsiteY22" fmla="*/ 505522 h 1103971"/>
              <a:gd name="connsiteX23" fmla="*/ 1033346 w 1033346"/>
              <a:gd name="connsiteY23" fmla="*/ 308517 h 1103971"/>
              <a:gd name="connsiteX24" fmla="*/ 1003609 w 1033346"/>
              <a:gd name="connsiteY24" fmla="*/ 304800 h 1103971"/>
              <a:gd name="connsiteX25" fmla="*/ 940419 w 1033346"/>
              <a:gd name="connsiteY25" fmla="*/ 327102 h 1103971"/>
              <a:gd name="connsiteX26" fmla="*/ 750848 w 1033346"/>
              <a:gd name="connsiteY26" fmla="*/ 286214 h 1103971"/>
              <a:gd name="connsiteX27" fmla="*/ 743414 w 1033346"/>
              <a:gd name="connsiteY27" fmla="*/ 163551 h 1103971"/>
              <a:gd name="connsiteX28" fmla="*/ 672790 w 1033346"/>
              <a:gd name="connsiteY28" fmla="*/ 96644 h 1103971"/>
              <a:gd name="connsiteX29" fmla="*/ 598448 w 1033346"/>
              <a:gd name="connsiteY29" fmla="*/ 148683 h 1103971"/>
              <a:gd name="connsiteX30" fmla="*/ 442331 w 1033346"/>
              <a:gd name="connsiteY30" fmla="*/ 189571 h 1103971"/>
              <a:gd name="connsiteX31" fmla="*/ 390292 w 1033346"/>
              <a:gd name="connsiteY31" fmla="*/ 156117 h 1103971"/>
              <a:gd name="connsiteX32" fmla="*/ 341970 w 1033346"/>
              <a:gd name="connsiteY32" fmla="*/ 182136 h 1103971"/>
              <a:gd name="connsiteX33" fmla="*/ 249043 w 1033346"/>
              <a:gd name="connsiteY33" fmla="*/ 100361 h 1103971"/>
              <a:gd name="connsiteX34" fmla="*/ 197004 w 1033346"/>
              <a:gd name="connsiteY34" fmla="*/ 96644 h 1103971"/>
              <a:gd name="connsiteX35" fmla="*/ 55756 w 1033346"/>
              <a:gd name="connsiteY35" fmla="*/ 0 h 1103971"/>
              <a:gd name="connsiteX36" fmla="*/ 0 w 1033346"/>
              <a:gd name="connsiteY36" fmla="*/ 44605 h 1103971"/>
              <a:gd name="connsiteX37" fmla="*/ 107795 w 1033346"/>
              <a:gd name="connsiteY37" fmla="*/ 204439 h 1103971"/>
              <a:gd name="connsiteX0" fmla="*/ 124463 w 1050014"/>
              <a:gd name="connsiteY0" fmla="*/ 204439 h 1103971"/>
              <a:gd name="connsiteX1" fmla="*/ 213672 w 1050014"/>
              <a:gd name="connsiteY1" fmla="*/ 304800 h 1103971"/>
              <a:gd name="connsiteX2" fmla="*/ 254560 w 1050014"/>
              <a:gd name="connsiteY2" fmla="*/ 312234 h 1103971"/>
              <a:gd name="connsiteX3" fmla="*/ 235975 w 1050014"/>
              <a:gd name="connsiteY3" fmla="*/ 475785 h 1103971"/>
              <a:gd name="connsiteX4" fmla="*/ 269429 w 1050014"/>
              <a:gd name="connsiteY4" fmla="*/ 520390 h 1103971"/>
              <a:gd name="connsiteX5" fmla="*/ 254560 w 1050014"/>
              <a:gd name="connsiteY5" fmla="*/ 598449 h 1103971"/>
              <a:gd name="connsiteX6" fmla="*/ 332619 w 1050014"/>
              <a:gd name="connsiteY6" fmla="*/ 639336 h 1103971"/>
              <a:gd name="connsiteX7" fmla="*/ 332619 w 1050014"/>
              <a:gd name="connsiteY7" fmla="*/ 754566 h 1103971"/>
              <a:gd name="connsiteX8" fmla="*/ 369790 w 1050014"/>
              <a:gd name="connsiteY8" fmla="*/ 762000 h 1103971"/>
              <a:gd name="connsiteX9" fmla="*/ 369790 w 1050014"/>
              <a:gd name="connsiteY9" fmla="*/ 825190 h 1103971"/>
              <a:gd name="connsiteX10" fmla="*/ 473868 w 1050014"/>
              <a:gd name="connsiteY10" fmla="*/ 851210 h 1103971"/>
              <a:gd name="connsiteX11" fmla="*/ 473868 w 1050014"/>
              <a:gd name="connsiteY11" fmla="*/ 906966 h 1103971"/>
              <a:gd name="connsiteX12" fmla="*/ 641136 w 1050014"/>
              <a:gd name="connsiteY12" fmla="*/ 1033346 h 1103971"/>
              <a:gd name="connsiteX13" fmla="*/ 563077 w 1050014"/>
              <a:gd name="connsiteY13" fmla="*/ 1063083 h 1103971"/>
              <a:gd name="connsiteX14" fmla="*/ 592814 w 1050014"/>
              <a:gd name="connsiteY14" fmla="*/ 1103971 h 1103971"/>
              <a:gd name="connsiteX15" fmla="*/ 767516 w 1050014"/>
              <a:gd name="connsiteY15" fmla="*/ 1100253 h 1103971"/>
              <a:gd name="connsiteX16" fmla="*/ 767516 w 1050014"/>
              <a:gd name="connsiteY16" fmla="*/ 1040780 h 1103971"/>
              <a:gd name="connsiteX17" fmla="*/ 849292 w 1050014"/>
              <a:gd name="connsiteY17" fmla="*/ 921834 h 1103971"/>
              <a:gd name="connsiteX18" fmla="*/ 849292 w 1050014"/>
              <a:gd name="connsiteY18" fmla="*/ 847493 h 1103971"/>
              <a:gd name="connsiteX19" fmla="*/ 901331 w 1050014"/>
              <a:gd name="connsiteY19" fmla="*/ 795453 h 1103971"/>
              <a:gd name="connsiteX20" fmla="*/ 897614 w 1050014"/>
              <a:gd name="connsiteY20" fmla="*/ 657922 h 1103971"/>
              <a:gd name="connsiteX21" fmla="*/ 968238 w 1050014"/>
              <a:gd name="connsiteY21" fmla="*/ 576146 h 1103971"/>
              <a:gd name="connsiteX22" fmla="*/ 945936 w 1050014"/>
              <a:gd name="connsiteY22" fmla="*/ 505522 h 1103971"/>
              <a:gd name="connsiteX23" fmla="*/ 1050014 w 1050014"/>
              <a:gd name="connsiteY23" fmla="*/ 308517 h 1103971"/>
              <a:gd name="connsiteX24" fmla="*/ 1020277 w 1050014"/>
              <a:gd name="connsiteY24" fmla="*/ 304800 h 1103971"/>
              <a:gd name="connsiteX25" fmla="*/ 957087 w 1050014"/>
              <a:gd name="connsiteY25" fmla="*/ 327102 h 1103971"/>
              <a:gd name="connsiteX26" fmla="*/ 767516 w 1050014"/>
              <a:gd name="connsiteY26" fmla="*/ 286214 h 1103971"/>
              <a:gd name="connsiteX27" fmla="*/ 760082 w 1050014"/>
              <a:gd name="connsiteY27" fmla="*/ 163551 h 1103971"/>
              <a:gd name="connsiteX28" fmla="*/ 689458 w 1050014"/>
              <a:gd name="connsiteY28" fmla="*/ 96644 h 1103971"/>
              <a:gd name="connsiteX29" fmla="*/ 615116 w 1050014"/>
              <a:gd name="connsiteY29" fmla="*/ 148683 h 1103971"/>
              <a:gd name="connsiteX30" fmla="*/ 458999 w 1050014"/>
              <a:gd name="connsiteY30" fmla="*/ 189571 h 1103971"/>
              <a:gd name="connsiteX31" fmla="*/ 406960 w 1050014"/>
              <a:gd name="connsiteY31" fmla="*/ 156117 h 1103971"/>
              <a:gd name="connsiteX32" fmla="*/ 358638 w 1050014"/>
              <a:gd name="connsiteY32" fmla="*/ 182136 h 1103971"/>
              <a:gd name="connsiteX33" fmla="*/ 265711 w 1050014"/>
              <a:gd name="connsiteY33" fmla="*/ 100361 h 1103971"/>
              <a:gd name="connsiteX34" fmla="*/ 213672 w 1050014"/>
              <a:gd name="connsiteY34" fmla="*/ 96644 h 1103971"/>
              <a:gd name="connsiteX35" fmla="*/ 72424 w 1050014"/>
              <a:gd name="connsiteY35" fmla="*/ 0 h 1103971"/>
              <a:gd name="connsiteX36" fmla="*/ 0 w 1050014"/>
              <a:gd name="connsiteY36" fmla="*/ 35080 h 1103971"/>
              <a:gd name="connsiteX37" fmla="*/ 124463 w 1050014"/>
              <a:gd name="connsiteY37" fmla="*/ 204439 h 1103971"/>
              <a:gd name="connsiteX0" fmla="*/ 124463 w 1069064"/>
              <a:gd name="connsiteY0" fmla="*/ 204439 h 1103971"/>
              <a:gd name="connsiteX1" fmla="*/ 213672 w 1069064"/>
              <a:gd name="connsiteY1" fmla="*/ 304800 h 1103971"/>
              <a:gd name="connsiteX2" fmla="*/ 254560 w 1069064"/>
              <a:gd name="connsiteY2" fmla="*/ 312234 h 1103971"/>
              <a:gd name="connsiteX3" fmla="*/ 235975 w 1069064"/>
              <a:gd name="connsiteY3" fmla="*/ 475785 h 1103971"/>
              <a:gd name="connsiteX4" fmla="*/ 269429 w 1069064"/>
              <a:gd name="connsiteY4" fmla="*/ 520390 h 1103971"/>
              <a:gd name="connsiteX5" fmla="*/ 254560 w 1069064"/>
              <a:gd name="connsiteY5" fmla="*/ 598449 h 1103971"/>
              <a:gd name="connsiteX6" fmla="*/ 332619 w 1069064"/>
              <a:gd name="connsiteY6" fmla="*/ 639336 h 1103971"/>
              <a:gd name="connsiteX7" fmla="*/ 332619 w 1069064"/>
              <a:gd name="connsiteY7" fmla="*/ 754566 h 1103971"/>
              <a:gd name="connsiteX8" fmla="*/ 369790 w 1069064"/>
              <a:gd name="connsiteY8" fmla="*/ 762000 h 1103971"/>
              <a:gd name="connsiteX9" fmla="*/ 369790 w 1069064"/>
              <a:gd name="connsiteY9" fmla="*/ 825190 h 1103971"/>
              <a:gd name="connsiteX10" fmla="*/ 473868 w 1069064"/>
              <a:gd name="connsiteY10" fmla="*/ 851210 h 1103971"/>
              <a:gd name="connsiteX11" fmla="*/ 473868 w 1069064"/>
              <a:gd name="connsiteY11" fmla="*/ 906966 h 1103971"/>
              <a:gd name="connsiteX12" fmla="*/ 641136 w 1069064"/>
              <a:gd name="connsiteY12" fmla="*/ 1033346 h 1103971"/>
              <a:gd name="connsiteX13" fmla="*/ 563077 w 1069064"/>
              <a:gd name="connsiteY13" fmla="*/ 1063083 h 1103971"/>
              <a:gd name="connsiteX14" fmla="*/ 592814 w 1069064"/>
              <a:gd name="connsiteY14" fmla="*/ 1103971 h 1103971"/>
              <a:gd name="connsiteX15" fmla="*/ 767516 w 1069064"/>
              <a:gd name="connsiteY15" fmla="*/ 1100253 h 1103971"/>
              <a:gd name="connsiteX16" fmla="*/ 767516 w 1069064"/>
              <a:gd name="connsiteY16" fmla="*/ 1040780 h 1103971"/>
              <a:gd name="connsiteX17" fmla="*/ 849292 w 1069064"/>
              <a:gd name="connsiteY17" fmla="*/ 921834 h 1103971"/>
              <a:gd name="connsiteX18" fmla="*/ 849292 w 1069064"/>
              <a:gd name="connsiteY18" fmla="*/ 847493 h 1103971"/>
              <a:gd name="connsiteX19" fmla="*/ 901331 w 1069064"/>
              <a:gd name="connsiteY19" fmla="*/ 795453 h 1103971"/>
              <a:gd name="connsiteX20" fmla="*/ 897614 w 1069064"/>
              <a:gd name="connsiteY20" fmla="*/ 657922 h 1103971"/>
              <a:gd name="connsiteX21" fmla="*/ 968238 w 1069064"/>
              <a:gd name="connsiteY21" fmla="*/ 576146 h 1103971"/>
              <a:gd name="connsiteX22" fmla="*/ 945936 w 1069064"/>
              <a:gd name="connsiteY22" fmla="*/ 505522 h 1103971"/>
              <a:gd name="connsiteX23" fmla="*/ 1069064 w 1069064"/>
              <a:gd name="connsiteY23" fmla="*/ 315661 h 1103971"/>
              <a:gd name="connsiteX24" fmla="*/ 1020277 w 1069064"/>
              <a:gd name="connsiteY24" fmla="*/ 304800 h 1103971"/>
              <a:gd name="connsiteX25" fmla="*/ 957087 w 1069064"/>
              <a:gd name="connsiteY25" fmla="*/ 327102 h 1103971"/>
              <a:gd name="connsiteX26" fmla="*/ 767516 w 1069064"/>
              <a:gd name="connsiteY26" fmla="*/ 286214 h 1103971"/>
              <a:gd name="connsiteX27" fmla="*/ 760082 w 1069064"/>
              <a:gd name="connsiteY27" fmla="*/ 163551 h 1103971"/>
              <a:gd name="connsiteX28" fmla="*/ 689458 w 1069064"/>
              <a:gd name="connsiteY28" fmla="*/ 96644 h 1103971"/>
              <a:gd name="connsiteX29" fmla="*/ 615116 w 1069064"/>
              <a:gd name="connsiteY29" fmla="*/ 148683 h 1103971"/>
              <a:gd name="connsiteX30" fmla="*/ 458999 w 1069064"/>
              <a:gd name="connsiteY30" fmla="*/ 189571 h 1103971"/>
              <a:gd name="connsiteX31" fmla="*/ 406960 w 1069064"/>
              <a:gd name="connsiteY31" fmla="*/ 156117 h 1103971"/>
              <a:gd name="connsiteX32" fmla="*/ 358638 w 1069064"/>
              <a:gd name="connsiteY32" fmla="*/ 182136 h 1103971"/>
              <a:gd name="connsiteX33" fmla="*/ 265711 w 1069064"/>
              <a:gd name="connsiteY33" fmla="*/ 100361 h 1103971"/>
              <a:gd name="connsiteX34" fmla="*/ 213672 w 1069064"/>
              <a:gd name="connsiteY34" fmla="*/ 96644 h 1103971"/>
              <a:gd name="connsiteX35" fmla="*/ 72424 w 1069064"/>
              <a:gd name="connsiteY35" fmla="*/ 0 h 1103971"/>
              <a:gd name="connsiteX36" fmla="*/ 0 w 1069064"/>
              <a:gd name="connsiteY36" fmla="*/ 35080 h 1103971"/>
              <a:gd name="connsiteX37" fmla="*/ 124463 w 1069064"/>
              <a:gd name="connsiteY37" fmla="*/ 204439 h 1103971"/>
              <a:gd name="connsiteX0" fmla="*/ 124463 w 1069064"/>
              <a:gd name="connsiteY0" fmla="*/ 204439 h 1103971"/>
              <a:gd name="connsiteX1" fmla="*/ 213672 w 1069064"/>
              <a:gd name="connsiteY1" fmla="*/ 304800 h 1103971"/>
              <a:gd name="connsiteX2" fmla="*/ 254560 w 1069064"/>
              <a:gd name="connsiteY2" fmla="*/ 312234 h 1103971"/>
              <a:gd name="connsiteX3" fmla="*/ 235975 w 1069064"/>
              <a:gd name="connsiteY3" fmla="*/ 475785 h 1103971"/>
              <a:gd name="connsiteX4" fmla="*/ 269429 w 1069064"/>
              <a:gd name="connsiteY4" fmla="*/ 520390 h 1103971"/>
              <a:gd name="connsiteX5" fmla="*/ 254560 w 1069064"/>
              <a:gd name="connsiteY5" fmla="*/ 598449 h 1103971"/>
              <a:gd name="connsiteX6" fmla="*/ 332619 w 1069064"/>
              <a:gd name="connsiteY6" fmla="*/ 639336 h 1103971"/>
              <a:gd name="connsiteX7" fmla="*/ 332619 w 1069064"/>
              <a:gd name="connsiteY7" fmla="*/ 754566 h 1103971"/>
              <a:gd name="connsiteX8" fmla="*/ 369790 w 1069064"/>
              <a:gd name="connsiteY8" fmla="*/ 762000 h 1103971"/>
              <a:gd name="connsiteX9" fmla="*/ 369790 w 1069064"/>
              <a:gd name="connsiteY9" fmla="*/ 825190 h 1103971"/>
              <a:gd name="connsiteX10" fmla="*/ 473868 w 1069064"/>
              <a:gd name="connsiteY10" fmla="*/ 851210 h 1103971"/>
              <a:gd name="connsiteX11" fmla="*/ 473868 w 1069064"/>
              <a:gd name="connsiteY11" fmla="*/ 906966 h 1103971"/>
              <a:gd name="connsiteX12" fmla="*/ 641136 w 1069064"/>
              <a:gd name="connsiteY12" fmla="*/ 1033346 h 1103971"/>
              <a:gd name="connsiteX13" fmla="*/ 563077 w 1069064"/>
              <a:gd name="connsiteY13" fmla="*/ 1063083 h 1103971"/>
              <a:gd name="connsiteX14" fmla="*/ 592814 w 1069064"/>
              <a:gd name="connsiteY14" fmla="*/ 1103971 h 1103971"/>
              <a:gd name="connsiteX15" fmla="*/ 767516 w 1069064"/>
              <a:gd name="connsiteY15" fmla="*/ 1100253 h 1103971"/>
              <a:gd name="connsiteX16" fmla="*/ 767516 w 1069064"/>
              <a:gd name="connsiteY16" fmla="*/ 1040780 h 1103971"/>
              <a:gd name="connsiteX17" fmla="*/ 849292 w 1069064"/>
              <a:gd name="connsiteY17" fmla="*/ 921834 h 1103971"/>
              <a:gd name="connsiteX18" fmla="*/ 849292 w 1069064"/>
              <a:gd name="connsiteY18" fmla="*/ 847493 h 1103971"/>
              <a:gd name="connsiteX19" fmla="*/ 901331 w 1069064"/>
              <a:gd name="connsiteY19" fmla="*/ 795453 h 1103971"/>
              <a:gd name="connsiteX20" fmla="*/ 897614 w 1069064"/>
              <a:gd name="connsiteY20" fmla="*/ 657922 h 1103971"/>
              <a:gd name="connsiteX21" fmla="*/ 968238 w 1069064"/>
              <a:gd name="connsiteY21" fmla="*/ 576146 h 1103971"/>
              <a:gd name="connsiteX22" fmla="*/ 945936 w 1069064"/>
              <a:gd name="connsiteY22" fmla="*/ 505522 h 1103971"/>
              <a:gd name="connsiteX23" fmla="*/ 1069064 w 1069064"/>
              <a:gd name="connsiteY23" fmla="*/ 315661 h 1103971"/>
              <a:gd name="connsiteX24" fmla="*/ 1020277 w 1069064"/>
              <a:gd name="connsiteY24" fmla="*/ 304800 h 1103971"/>
              <a:gd name="connsiteX25" fmla="*/ 957087 w 1069064"/>
              <a:gd name="connsiteY25" fmla="*/ 327102 h 1103971"/>
              <a:gd name="connsiteX26" fmla="*/ 777041 w 1069064"/>
              <a:gd name="connsiteY26" fmla="*/ 279071 h 1103971"/>
              <a:gd name="connsiteX27" fmla="*/ 760082 w 1069064"/>
              <a:gd name="connsiteY27" fmla="*/ 163551 h 1103971"/>
              <a:gd name="connsiteX28" fmla="*/ 689458 w 1069064"/>
              <a:gd name="connsiteY28" fmla="*/ 96644 h 1103971"/>
              <a:gd name="connsiteX29" fmla="*/ 615116 w 1069064"/>
              <a:gd name="connsiteY29" fmla="*/ 148683 h 1103971"/>
              <a:gd name="connsiteX30" fmla="*/ 458999 w 1069064"/>
              <a:gd name="connsiteY30" fmla="*/ 189571 h 1103971"/>
              <a:gd name="connsiteX31" fmla="*/ 406960 w 1069064"/>
              <a:gd name="connsiteY31" fmla="*/ 156117 h 1103971"/>
              <a:gd name="connsiteX32" fmla="*/ 358638 w 1069064"/>
              <a:gd name="connsiteY32" fmla="*/ 182136 h 1103971"/>
              <a:gd name="connsiteX33" fmla="*/ 265711 w 1069064"/>
              <a:gd name="connsiteY33" fmla="*/ 100361 h 1103971"/>
              <a:gd name="connsiteX34" fmla="*/ 213672 w 1069064"/>
              <a:gd name="connsiteY34" fmla="*/ 96644 h 1103971"/>
              <a:gd name="connsiteX35" fmla="*/ 72424 w 1069064"/>
              <a:gd name="connsiteY35" fmla="*/ 0 h 1103971"/>
              <a:gd name="connsiteX36" fmla="*/ 0 w 1069064"/>
              <a:gd name="connsiteY36" fmla="*/ 35080 h 1103971"/>
              <a:gd name="connsiteX37" fmla="*/ 124463 w 1069064"/>
              <a:gd name="connsiteY37" fmla="*/ 204439 h 1103971"/>
              <a:gd name="connsiteX0" fmla="*/ 124463 w 1069064"/>
              <a:gd name="connsiteY0" fmla="*/ 204439 h 1103971"/>
              <a:gd name="connsiteX1" fmla="*/ 213672 w 1069064"/>
              <a:gd name="connsiteY1" fmla="*/ 304800 h 1103971"/>
              <a:gd name="connsiteX2" fmla="*/ 254560 w 1069064"/>
              <a:gd name="connsiteY2" fmla="*/ 312234 h 1103971"/>
              <a:gd name="connsiteX3" fmla="*/ 235975 w 1069064"/>
              <a:gd name="connsiteY3" fmla="*/ 475785 h 1103971"/>
              <a:gd name="connsiteX4" fmla="*/ 269429 w 1069064"/>
              <a:gd name="connsiteY4" fmla="*/ 520390 h 1103971"/>
              <a:gd name="connsiteX5" fmla="*/ 254560 w 1069064"/>
              <a:gd name="connsiteY5" fmla="*/ 598449 h 1103971"/>
              <a:gd name="connsiteX6" fmla="*/ 332619 w 1069064"/>
              <a:gd name="connsiteY6" fmla="*/ 639336 h 1103971"/>
              <a:gd name="connsiteX7" fmla="*/ 332619 w 1069064"/>
              <a:gd name="connsiteY7" fmla="*/ 754566 h 1103971"/>
              <a:gd name="connsiteX8" fmla="*/ 369790 w 1069064"/>
              <a:gd name="connsiteY8" fmla="*/ 762000 h 1103971"/>
              <a:gd name="connsiteX9" fmla="*/ 369790 w 1069064"/>
              <a:gd name="connsiteY9" fmla="*/ 825190 h 1103971"/>
              <a:gd name="connsiteX10" fmla="*/ 473868 w 1069064"/>
              <a:gd name="connsiteY10" fmla="*/ 851210 h 1103971"/>
              <a:gd name="connsiteX11" fmla="*/ 473868 w 1069064"/>
              <a:gd name="connsiteY11" fmla="*/ 906966 h 1103971"/>
              <a:gd name="connsiteX12" fmla="*/ 641136 w 1069064"/>
              <a:gd name="connsiteY12" fmla="*/ 1033346 h 1103971"/>
              <a:gd name="connsiteX13" fmla="*/ 563077 w 1069064"/>
              <a:gd name="connsiteY13" fmla="*/ 1063083 h 1103971"/>
              <a:gd name="connsiteX14" fmla="*/ 592814 w 1069064"/>
              <a:gd name="connsiteY14" fmla="*/ 1103971 h 1103971"/>
              <a:gd name="connsiteX15" fmla="*/ 767516 w 1069064"/>
              <a:gd name="connsiteY15" fmla="*/ 1100253 h 1103971"/>
              <a:gd name="connsiteX16" fmla="*/ 767516 w 1069064"/>
              <a:gd name="connsiteY16" fmla="*/ 1040780 h 1103971"/>
              <a:gd name="connsiteX17" fmla="*/ 849292 w 1069064"/>
              <a:gd name="connsiteY17" fmla="*/ 921834 h 1103971"/>
              <a:gd name="connsiteX18" fmla="*/ 849292 w 1069064"/>
              <a:gd name="connsiteY18" fmla="*/ 847493 h 1103971"/>
              <a:gd name="connsiteX19" fmla="*/ 901331 w 1069064"/>
              <a:gd name="connsiteY19" fmla="*/ 795453 h 1103971"/>
              <a:gd name="connsiteX20" fmla="*/ 897614 w 1069064"/>
              <a:gd name="connsiteY20" fmla="*/ 657922 h 1103971"/>
              <a:gd name="connsiteX21" fmla="*/ 968238 w 1069064"/>
              <a:gd name="connsiteY21" fmla="*/ 576146 h 1103971"/>
              <a:gd name="connsiteX22" fmla="*/ 945936 w 1069064"/>
              <a:gd name="connsiteY22" fmla="*/ 505522 h 1103971"/>
              <a:gd name="connsiteX23" fmla="*/ 1069064 w 1069064"/>
              <a:gd name="connsiteY23" fmla="*/ 315661 h 1103971"/>
              <a:gd name="connsiteX24" fmla="*/ 1020277 w 1069064"/>
              <a:gd name="connsiteY24" fmla="*/ 304800 h 1103971"/>
              <a:gd name="connsiteX25" fmla="*/ 957087 w 1069064"/>
              <a:gd name="connsiteY25" fmla="*/ 327102 h 1103971"/>
              <a:gd name="connsiteX26" fmla="*/ 777041 w 1069064"/>
              <a:gd name="connsiteY26" fmla="*/ 279071 h 1103971"/>
              <a:gd name="connsiteX27" fmla="*/ 760082 w 1069064"/>
              <a:gd name="connsiteY27" fmla="*/ 163551 h 1103971"/>
              <a:gd name="connsiteX28" fmla="*/ 703745 w 1069064"/>
              <a:gd name="connsiteY28" fmla="*/ 91882 h 1103971"/>
              <a:gd name="connsiteX29" fmla="*/ 615116 w 1069064"/>
              <a:gd name="connsiteY29" fmla="*/ 148683 h 1103971"/>
              <a:gd name="connsiteX30" fmla="*/ 458999 w 1069064"/>
              <a:gd name="connsiteY30" fmla="*/ 189571 h 1103971"/>
              <a:gd name="connsiteX31" fmla="*/ 406960 w 1069064"/>
              <a:gd name="connsiteY31" fmla="*/ 156117 h 1103971"/>
              <a:gd name="connsiteX32" fmla="*/ 358638 w 1069064"/>
              <a:gd name="connsiteY32" fmla="*/ 182136 h 1103971"/>
              <a:gd name="connsiteX33" fmla="*/ 265711 w 1069064"/>
              <a:gd name="connsiteY33" fmla="*/ 100361 h 1103971"/>
              <a:gd name="connsiteX34" fmla="*/ 213672 w 1069064"/>
              <a:gd name="connsiteY34" fmla="*/ 96644 h 1103971"/>
              <a:gd name="connsiteX35" fmla="*/ 72424 w 1069064"/>
              <a:gd name="connsiteY35" fmla="*/ 0 h 1103971"/>
              <a:gd name="connsiteX36" fmla="*/ 0 w 1069064"/>
              <a:gd name="connsiteY36" fmla="*/ 35080 h 1103971"/>
              <a:gd name="connsiteX37" fmla="*/ 124463 w 1069064"/>
              <a:gd name="connsiteY37" fmla="*/ 204439 h 11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9064" h="1103971">
                <a:moveTo>
                  <a:pt x="124463" y="204439"/>
                </a:moveTo>
                <a:lnTo>
                  <a:pt x="213672" y="304800"/>
                </a:lnTo>
                <a:lnTo>
                  <a:pt x="254560" y="312234"/>
                </a:lnTo>
                <a:lnTo>
                  <a:pt x="235975" y="475785"/>
                </a:lnTo>
                <a:lnTo>
                  <a:pt x="269429" y="520390"/>
                </a:lnTo>
                <a:lnTo>
                  <a:pt x="254560" y="598449"/>
                </a:lnTo>
                <a:lnTo>
                  <a:pt x="332619" y="639336"/>
                </a:lnTo>
                <a:lnTo>
                  <a:pt x="332619" y="754566"/>
                </a:lnTo>
                <a:lnTo>
                  <a:pt x="369790" y="762000"/>
                </a:lnTo>
                <a:lnTo>
                  <a:pt x="369790" y="825190"/>
                </a:lnTo>
                <a:lnTo>
                  <a:pt x="473868" y="851210"/>
                </a:lnTo>
                <a:lnTo>
                  <a:pt x="473868" y="906966"/>
                </a:lnTo>
                <a:lnTo>
                  <a:pt x="641136" y="1033346"/>
                </a:lnTo>
                <a:lnTo>
                  <a:pt x="563077" y="1063083"/>
                </a:lnTo>
                <a:lnTo>
                  <a:pt x="592814" y="1103971"/>
                </a:lnTo>
                <a:lnTo>
                  <a:pt x="767516" y="1100253"/>
                </a:lnTo>
                <a:lnTo>
                  <a:pt x="767516" y="1040780"/>
                </a:lnTo>
                <a:lnTo>
                  <a:pt x="849292" y="921834"/>
                </a:lnTo>
                <a:lnTo>
                  <a:pt x="849292" y="847493"/>
                </a:lnTo>
                <a:lnTo>
                  <a:pt x="901331" y="795453"/>
                </a:lnTo>
                <a:lnTo>
                  <a:pt x="897614" y="657922"/>
                </a:lnTo>
                <a:lnTo>
                  <a:pt x="968238" y="576146"/>
                </a:lnTo>
                <a:lnTo>
                  <a:pt x="945936" y="505522"/>
                </a:lnTo>
                <a:lnTo>
                  <a:pt x="1069064" y="315661"/>
                </a:lnTo>
                <a:lnTo>
                  <a:pt x="1020277" y="304800"/>
                </a:lnTo>
                <a:lnTo>
                  <a:pt x="957087" y="327102"/>
                </a:lnTo>
                <a:lnTo>
                  <a:pt x="777041" y="279071"/>
                </a:lnTo>
                <a:lnTo>
                  <a:pt x="760082" y="163551"/>
                </a:lnTo>
                <a:lnTo>
                  <a:pt x="703745" y="91882"/>
                </a:lnTo>
                <a:lnTo>
                  <a:pt x="615116" y="148683"/>
                </a:lnTo>
                <a:lnTo>
                  <a:pt x="458999" y="189571"/>
                </a:lnTo>
                <a:lnTo>
                  <a:pt x="406960" y="156117"/>
                </a:lnTo>
                <a:lnTo>
                  <a:pt x="358638" y="182136"/>
                </a:lnTo>
                <a:lnTo>
                  <a:pt x="265711" y="100361"/>
                </a:lnTo>
                <a:lnTo>
                  <a:pt x="213672" y="96644"/>
                </a:lnTo>
                <a:lnTo>
                  <a:pt x="72424" y="0"/>
                </a:lnTo>
                <a:lnTo>
                  <a:pt x="0" y="35080"/>
                </a:lnTo>
                <a:lnTo>
                  <a:pt x="124463" y="204439"/>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2" name="Freeform 66"/>
          <p:cNvSpPr/>
          <p:nvPr/>
        </p:nvSpPr>
        <p:spPr>
          <a:xfrm>
            <a:off x="6646981" y="19001184"/>
            <a:ext cx="787003" cy="632222"/>
          </a:xfrm>
          <a:custGeom>
            <a:avLst/>
            <a:gdLst>
              <a:gd name="connsiteX0" fmla="*/ 0 w 1037064"/>
              <a:gd name="connsiteY0" fmla="*/ 301083 h 880946"/>
              <a:gd name="connsiteX1" fmla="*/ 100361 w 1037064"/>
              <a:gd name="connsiteY1" fmla="*/ 401444 h 880946"/>
              <a:gd name="connsiteX2" fmla="*/ 122664 w 1037064"/>
              <a:gd name="connsiteY2" fmla="*/ 446049 h 880946"/>
              <a:gd name="connsiteX3" fmla="*/ 245327 w 1037064"/>
              <a:gd name="connsiteY3" fmla="*/ 479502 h 880946"/>
              <a:gd name="connsiteX4" fmla="*/ 256478 w 1037064"/>
              <a:gd name="connsiteY4" fmla="*/ 538976 h 880946"/>
              <a:gd name="connsiteX5" fmla="*/ 416312 w 1037064"/>
              <a:gd name="connsiteY5" fmla="*/ 691376 h 880946"/>
              <a:gd name="connsiteX6" fmla="*/ 635620 w 1037064"/>
              <a:gd name="connsiteY6" fmla="*/ 810322 h 880946"/>
              <a:gd name="connsiteX7" fmla="*/ 669073 w 1037064"/>
              <a:gd name="connsiteY7" fmla="*/ 880946 h 880946"/>
              <a:gd name="connsiteX8" fmla="*/ 739698 w 1037064"/>
              <a:gd name="connsiteY8" fmla="*/ 828907 h 880946"/>
              <a:gd name="connsiteX9" fmla="*/ 854927 w 1037064"/>
              <a:gd name="connsiteY9" fmla="*/ 851210 h 880946"/>
              <a:gd name="connsiteX10" fmla="*/ 906966 w 1037064"/>
              <a:gd name="connsiteY10" fmla="*/ 810322 h 880946"/>
              <a:gd name="connsiteX11" fmla="*/ 959005 w 1037064"/>
              <a:gd name="connsiteY11" fmla="*/ 821473 h 880946"/>
              <a:gd name="connsiteX12" fmla="*/ 985025 w 1037064"/>
              <a:gd name="connsiteY12" fmla="*/ 758283 h 880946"/>
              <a:gd name="connsiteX13" fmla="*/ 977590 w 1037064"/>
              <a:gd name="connsiteY13" fmla="*/ 713678 h 880946"/>
              <a:gd name="connsiteX14" fmla="*/ 1037064 w 1037064"/>
              <a:gd name="connsiteY14" fmla="*/ 665356 h 880946"/>
              <a:gd name="connsiteX15" fmla="*/ 1014761 w 1037064"/>
              <a:gd name="connsiteY15" fmla="*/ 546410 h 880946"/>
              <a:gd name="connsiteX16" fmla="*/ 932986 w 1037064"/>
              <a:gd name="connsiteY16" fmla="*/ 516673 h 880946"/>
              <a:gd name="connsiteX17" fmla="*/ 906966 w 1037064"/>
              <a:gd name="connsiteY17" fmla="*/ 542693 h 880946"/>
              <a:gd name="connsiteX18" fmla="*/ 873512 w 1037064"/>
              <a:gd name="connsiteY18" fmla="*/ 505522 h 880946"/>
              <a:gd name="connsiteX19" fmla="*/ 791737 w 1037064"/>
              <a:gd name="connsiteY19" fmla="*/ 531541 h 880946"/>
              <a:gd name="connsiteX20" fmla="*/ 754566 w 1037064"/>
              <a:gd name="connsiteY20" fmla="*/ 472068 h 880946"/>
              <a:gd name="connsiteX21" fmla="*/ 643054 w 1037064"/>
              <a:gd name="connsiteY21" fmla="*/ 423746 h 880946"/>
              <a:gd name="connsiteX22" fmla="*/ 605883 w 1037064"/>
              <a:gd name="connsiteY22" fmla="*/ 364273 h 880946"/>
              <a:gd name="connsiteX23" fmla="*/ 639337 w 1037064"/>
              <a:gd name="connsiteY23" fmla="*/ 323385 h 880946"/>
              <a:gd name="connsiteX24" fmla="*/ 762000 w 1037064"/>
              <a:gd name="connsiteY24" fmla="*/ 330820 h 880946"/>
              <a:gd name="connsiteX25" fmla="*/ 721112 w 1037064"/>
              <a:gd name="connsiteY25" fmla="*/ 286215 h 880946"/>
              <a:gd name="connsiteX26" fmla="*/ 654205 w 1037064"/>
              <a:gd name="connsiteY26" fmla="*/ 159834 h 880946"/>
              <a:gd name="connsiteX27" fmla="*/ 750849 w 1037064"/>
              <a:gd name="connsiteY27" fmla="*/ 89210 h 880946"/>
              <a:gd name="connsiteX28" fmla="*/ 721112 w 1037064"/>
              <a:gd name="connsiteY28" fmla="*/ 40888 h 880946"/>
              <a:gd name="connsiteX29" fmla="*/ 639337 w 1037064"/>
              <a:gd name="connsiteY29" fmla="*/ 26020 h 880946"/>
              <a:gd name="connsiteX30" fmla="*/ 490654 w 1037064"/>
              <a:gd name="connsiteY30" fmla="*/ 156117 h 880946"/>
              <a:gd name="connsiteX31" fmla="*/ 501805 w 1037064"/>
              <a:gd name="connsiteY31" fmla="*/ 193288 h 880946"/>
              <a:gd name="connsiteX32" fmla="*/ 427464 w 1037064"/>
              <a:gd name="connsiteY32" fmla="*/ 193288 h 880946"/>
              <a:gd name="connsiteX33" fmla="*/ 394010 w 1037064"/>
              <a:gd name="connsiteY33" fmla="*/ 230459 h 880946"/>
              <a:gd name="connsiteX34" fmla="*/ 230459 w 1037064"/>
              <a:gd name="connsiteY34" fmla="*/ 89210 h 880946"/>
              <a:gd name="connsiteX35" fmla="*/ 189571 w 1037064"/>
              <a:gd name="connsiteY35" fmla="*/ 107795 h 880946"/>
              <a:gd name="connsiteX36" fmla="*/ 111512 w 1037064"/>
              <a:gd name="connsiteY36" fmla="*/ 0 h 880946"/>
              <a:gd name="connsiteX37" fmla="*/ 92927 w 1037064"/>
              <a:gd name="connsiteY37" fmla="*/ 48322 h 880946"/>
              <a:gd name="connsiteX38" fmla="*/ 81776 w 1037064"/>
              <a:gd name="connsiteY38" fmla="*/ 111512 h 880946"/>
              <a:gd name="connsiteX39" fmla="*/ 22303 w 1037064"/>
              <a:gd name="connsiteY39" fmla="*/ 204439 h 880946"/>
              <a:gd name="connsiteX40" fmla="*/ 0 w 1037064"/>
              <a:gd name="connsiteY40" fmla="*/ 301083 h 8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7064" h="880946">
                <a:moveTo>
                  <a:pt x="0" y="301083"/>
                </a:moveTo>
                <a:lnTo>
                  <a:pt x="100361" y="401444"/>
                </a:lnTo>
                <a:lnTo>
                  <a:pt x="122664" y="446049"/>
                </a:lnTo>
                <a:lnTo>
                  <a:pt x="245327" y="479502"/>
                </a:lnTo>
                <a:lnTo>
                  <a:pt x="256478" y="538976"/>
                </a:lnTo>
                <a:lnTo>
                  <a:pt x="416312" y="691376"/>
                </a:lnTo>
                <a:lnTo>
                  <a:pt x="635620" y="810322"/>
                </a:lnTo>
                <a:lnTo>
                  <a:pt x="669073" y="880946"/>
                </a:lnTo>
                <a:lnTo>
                  <a:pt x="739698" y="828907"/>
                </a:lnTo>
                <a:lnTo>
                  <a:pt x="854927" y="851210"/>
                </a:lnTo>
                <a:lnTo>
                  <a:pt x="906966" y="810322"/>
                </a:lnTo>
                <a:lnTo>
                  <a:pt x="959005" y="821473"/>
                </a:lnTo>
                <a:lnTo>
                  <a:pt x="985025" y="758283"/>
                </a:lnTo>
                <a:lnTo>
                  <a:pt x="977590" y="713678"/>
                </a:lnTo>
                <a:lnTo>
                  <a:pt x="1037064" y="665356"/>
                </a:lnTo>
                <a:lnTo>
                  <a:pt x="1014761" y="546410"/>
                </a:lnTo>
                <a:lnTo>
                  <a:pt x="932986" y="516673"/>
                </a:lnTo>
                <a:lnTo>
                  <a:pt x="906966" y="542693"/>
                </a:lnTo>
                <a:lnTo>
                  <a:pt x="873512" y="505522"/>
                </a:lnTo>
                <a:lnTo>
                  <a:pt x="791737" y="531541"/>
                </a:lnTo>
                <a:lnTo>
                  <a:pt x="754566" y="472068"/>
                </a:lnTo>
                <a:lnTo>
                  <a:pt x="643054" y="423746"/>
                </a:lnTo>
                <a:lnTo>
                  <a:pt x="605883" y="364273"/>
                </a:lnTo>
                <a:lnTo>
                  <a:pt x="639337" y="323385"/>
                </a:lnTo>
                <a:lnTo>
                  <a:pt x="762000" y="330820"/>
                </a:lnTo>
                <a:lnTo>
                  <a:pt x="721112" y="286215"/>
                </a:lnTo>
                <a:lnTo>
                  <a:pt x="654205" y="159834"/>
                </a:lnTo>
                <a:lnTo>
                  <a:pt x="750849" y="89210"/>
                </a:lnTo>
                <a:lnTo>
                  <a:pt x="721112" y="40888"/>
                </a:lnTo>
                <a:lnTo>
                  <a:pt x="639337" y="26020"/>
                </a:lnTo>
                <a:lnTo>
                  <a:pt x="490654" y="156117"/>
                </a:lnTo>
                <a:lnTo>
                  <a:pt x="501805" y="193288"/>
                </a:lnTo>
                <a:lnTo>
                  <a:pt x="427464" y="193288"/>
                </a:lnTo>
                <a:lnTo>
                  <a:pt x="394010" y="230459"/>
                </a:lnTo>
                <a:lnTo>
                  <a:pt x="230459" y="89210"/>
                </a:lnTo>
                <a:lnTo>
                  <a:pt x="189571" y="107795"/>
                </a:lnTo>
                <a:lnTo>
                  <a:pt x="111512" y="0"/>
                </a:lnTo>
                <a:lnTo>
                  <a:pt x="92927" y="48322"/>
                </a:lnTo>
                <a:lnTo>
                  <a:pt x="81776" y="111512"/>
                </a:lnTo>
                <a:lnTo>
                  <a:pt x="22303" y="204439"/>
                </a:lnTo>
                <a:lnTo>
                  <a:pt x="0" y="301083"/>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3" name="Freeform 67"/>
          <p:cNvSpPr/>
          <p:nvPr/>
        </p:nvSpPr>
        <p:spPr>
          <a:xfrm>
            <a:off x="6720800" y="18615422"/>
            <a:ext cx="388144" cy="584597"/>
          </a:xfrm>
          <a:custGeom>
            <a:avLst/>
            <a:gdLst>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89210 w 516674"/>
              <a:gd name="connsiteY11" fmla="*/ 122664 h 665356"/>
              <a:gd name="connsiteX12" fmla="*/ 96644 w 516674"/>
              <a:gd name="connsiteY12" fmla="*/ 215591 h 665356"/>
              <a:gd name="connsiteX13" fmla="*/ 33454 w 516674"/>
              <a:gd name="connsiteY13" fmla="*/ 286215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89210 w 516674"/>
              <a:gd name="connsiteY11" fmla="*/ 122664 h 665356"/>
              <a:gd name="connsiteX12" fmla="*/ 96644 w 516674"/>
              <a:gd name="connsiteY12" fmla="*/ 215591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89210 w 516674"/>
              <a:gd name="connsiteY11" fmla="*/ 122664 h 665356"/>
              <a:gd name="connsiteX12" fmla="*/ 87119 w 516674"/>
              <a:gd name="connsiteY12" fmla="*/ 206066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79685 w 516674"/>
              <a:gd name="connsiteY11" fmla="*/ 127427 h 665356"/>
              <a:gd name="connsiteX12" fmla="*/ 87119 w 516674"/>
              <a:gd name="connsiteY12" fmla="*/ 206066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45037 w 516674"/>
              <a:gd name="connsiteY7" fmla="*/ 103033 h 665356"/>
              <a:gd name="connsiteX8" fmla="*/ 211874 w 516674"/>
              <a:gd name="connsiteY8" fmla="*/ 48322 h 665356"/>
              <a:gd name="connsiteX9" fmla="*/ 163552 w 516674"/>
              <a:gd name="connsiteY9" fmla="*/ 52039 h 665356"/>
              <a:gd name="connsiteX10" fmla="*/ 137532 w 516674"/>
              <a:gd name="connsiteY10" fmla="*/ 0 h 665356"/>
              <a:gd name="connsiteX11" fmla="*/ 79685 w 516674"/>
              <a:gd name="connsiteY11" fmla="*/ 127427 h 665356"/>
              <a:gd name="connsiteX12" fmla="*/ 87119 w 516674"/>
              <a:gd name="connsiteY12" fmla="*/ 206066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674" h="665356">
                <a:moveTo>
                  <a:pt x="516674" y="457200"/>
                </a:moveTo>
                <a:lnTo>
                  <a:pt x="494371" y="390293"/>
                </a:lnTo>
                <a:lnTo>
                  <a:pt x="416313" y="379142"/>
                </a:lnTo>
                <a:lnTo>
                  <a:pt x="423747" y="293649"/>
                </a:lnTo>
                <a:lnTo>
                  <a:pt x="364274" y="241610"/>
                </a:lnTo>
                <a:lnTo>
                  <a:pt x="364274" y="159835"/>
                </a:lnTo>
                <a:lnTo>
                  <a:pt x="327103" y="85493"/>
                </a:lnTo>
                <a:lnTo>
                  <a:pt x="245037" y="103033"/>
                </a:lnTo>
                <a:lnTo>
                  <a:pt x="211874" y="48322"/>
                </a:lnTo>
                <a:lnTo>
                  <a:pt x="163552" y="52039"/>
                </a:lnTo>
                <a:lnTo>
                  <a:pt x="137532" y="0"/>
                </a:lnTo>
                <a:lnTo>
                  <a:pt x="79685" y="127427"/>
                </a:lnTo>
                <a:lnTo>
                  <a:pt x="87119" y="206066"/>
                </a:lnTo>
                <a:lnTo>
                  <a:pt x="23929" y="279071"/>
                </a:lnTo>
                <a:lnTo>
                  <a:pt x="37171" y="412595"/>
                </a:lnTo>
                <a:lnTo>
                  <a:pt x="0" y="464635"/>
                </a:lnTo>
                <a:lnTo>
                  <a:pt x="63191" y="542693"/>
                </a:lnTo>
                <a:lnTo>
                  <a:pt x="141249" y="561278"/>
                </a:lnTo>
                <a:lnTo>
                  <a:pt x="278781" y="665356"/>
                </a:lnTo>
                <a:lnTo>
                  <a:pt x="356839" y="631903"/>
                </a:lnTo>
                <a:lnTo>
                  <a:pt x="394010" y="635620"/>
                </a:lnTo>
                <a:lnTo>
                  <a:pt x="397727" y="594732"/>
                </a:lnTo>
                <a:lnTo>
                  <a:pt x="516674" y="457200"/>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4" name="Freeform 68"/>
          <p:cNvSpPr/>
          <p:nvPr/>
        </p:nvSpPr>
        <p:spPr>
          <a:xfrm>
            <a:off x="6830337" y="18490666"/>
            <a:ext cx="516731" cy="579834"/>
          </a:xfrm>
          <a:custGeom>
            <a:avLst/>
            <a:gdLst>
              <a:gd name="connsiteX0" fmla="*/ 501805 w 676507"/>
              <a:gd name="connsiteY0" fmla="*/ 620751 h 620751"/>
              <a:gd name="connsiteX1" fmla="*/ 561278 w 676507"/>
              <a:gd name="connsiteY1" fmla="*/ 557561 h 620751"/>
              <a:gd name="connsiteX2" fmla="*/ 665356 w 676507"/>
              <a:gd name="connsiteY2" fmla="*/ 516673 h 620751"/>
              <a:gd name="connsiteX3" fmla="*/ 676507 w 676507"/>
              <a:gd name="connsiteY3" fmla="*/ 442331 h 620751"/>
              <a:gd name="connsiteX4" fmla="*/ 624468 w 676507"/>
              <a:gd name="connsiteY4" fmla="*/ 382858 h 620751"/>
              <a:gd name="connsiteX5" fmla="*/ 639337 w 676507"/>
              <a:gd name="connsiteY5" fmla="*/ 315951 h 620751"/>
              <a:gd name="connsiteX6" fmla="*/ 583581 w 676507"/>
              <a:gd name="connsiteY6" fmla="*/ 237892 h 620751"/>
              <a:gd name="connsiteX7" fmla="*/ 553844 w 676507"/>
              <a:gd name="connsiteY7" fmla="*/ 148683 h 620751"/>
              <a:gd name="connsiteX8" fmla="*/ 286215 w 676507"/>
              <a:gd name="connsiteY8" fmla="*/ 0 h 620751"/>
              <a:gd name="connsiteX9" fmla="*/ 200722 w 676507"/>
              <a:gd name="connsiteY9" fmla="*/ 37170 h 620751"/>
              <a:gd name="connsiteX10" fmla="*/ 200722 w 676507"/>
              <a:gd name="connsiteY10" fmla="*/ 59473 h 620751"/>
              <a:gd name="connsiteX11" fmla="*/ 126381 w 676507"/>
              <a:gd name="connsiteY11" fmla="*/ 85492 h 620751"/>
              <a:gd name="connsiteX12" fmla="*/ 115229 w 676507"/>
              <a:gd name="connsiteY12" fmla="*/ 52039 h 620751"/>
              <a:gd name="connsiteX13" fmla="*/ 40888 w 676507"/>
              <a:gd name="connsiteY13" fmla="*/ 74341 h 620751"/>
              <a:gd name="connsiteX14" fmla="*/ 0 w 676507"/>
              <a:gd name="connsiteY14" fmla="*/ 144966 h 620751"/>
              <a:gd name="connsiteX15" fmla="*/ 33454 w 676507"/>
              <a:gd name="connsiteY15" fmla="*/ 193288 h 620751"/>
              <a:gd name="connsiteX16" fmla="*/ 81776 w 676507"/>
              <a:gd name="connsiteY16" fmla="*/ 193288 h 620751"/>
              <a:gd name="connsiteX17" fmla="*/ 107795 w 676507"/>
              <a:gd name="connsiteY17" fmla="*/ 237892 h 620751"/>
              <a:gd name="connsiteX18" fmla="*/ 185854 w 676507"/>
              <a:gd name="connsiteY18" fmla="*/ 234175 h 620751"/>
              <a:gd name="connsiteX19" fmla="*/ 230459 w 676507"/>
              <a:gd name="connsiteY19" fmla="*/ 297366 h 620751"/>
              <a:gd name="connsiteX20" fmla="*/ 223025 w 676507"/>
              <a:gd name="connsiteY20" fmla="*/ 394009 h 620751"/>
              <a:gd name="connsiteX21" fmla="*/ 278781 w 676507"/>
              <a:gd name="connsiteY21" fmla="*/ 431180 h 620751"/>
              <a:gd name="connsiteX22" fmla="*/ 282498 w 676507"/>
              <a:gd name="connsiteY22" fmla="*/ 512956 h 620751"/>
              <a:gd name="connsiteX23" fmla="*/ 360556 w 676507"/>
              <a:gd name="connsiteY23" fmla="*/ 535258 h 620751"/>
              <a:gd name="connsiteX24" fmla="*/ 386576 w 676507"/>
              <a:gd name="connsiteY24" fmla="*/ 591014 h 620751"/>
              <a:gd name="connsiteX25" fmla="*/ 501805 w 676507"/>
              <a:gd name="connsiteY25" fmla="*/ 620751 h 6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6507" h="620751">
                <a:moveTo>
                  <a:pt x="501805" y="620751"/>
                </a:moveTo>
                <a:lnTo>
                  <a:pt x="561278" y="557561"/>
                </a:lnTo>
                <a:lnTo>
                  <a:pt x="665356" y="516673"/>
                </a:lnTo>
                <a:lnTo>
                  <a:pt x="676507" y="442331"/>
                </a:lnTo>
                <a:lnTo>
                  <a:pt x="624468" y="382858"/>
                </a:lnTo>
                <a:lnTo>
                  <a:pt x="639337" y="315951"/>
                </a:lnTo>
                <a:lnTo>
                  <a:pt x="583581" y="237892"/>
                </a:lnTo>
                <a:lnTo>
                  <a:pt x="553844" y="148683"/>
                </a:lnTo>
                <a:lnTo>
                  <a:pt x="286215" y="0"/>
                </a:lnTo>
                <a:lnTo>
                  <a:pt x="200722" y="37170"/>
                </a:lnTo>
                <a:lnTo>
                  <a:pt x="200722" y="59473"/>
                </a:lnTo>
                <a:lnTo>
                  <a:pt x="126381" y="85492"/>
                </a:lnTo>
                <a:lnTo>
                  <a:pt x="115229" y="52039"/>
                </a:lnTo>
                <a:lnTo>
                  <a:pt x="40888" y="74341"/>
                </a:lnTo>
                <a:lnTo>
                  <a:pt x="0" y="144966"/>
                </a:lnTo>
                <a:lnTo>
                  <a:pt x="33454" y="193288"/>
                </a:lnTo>
                <a:lnTo>
                  <a:pt x="81776" y="193288"/>
                </a:lnTo>
                <a:lnTo>
                  <a:pt x="107795" y="237892"/>
                </a:lnTo>
                <a:lnTo>
                  <a:pt x="185854" y="234175"/>
                </a:lnTo>
                <a:lnTo>
                  <a:pt x="230459" y="297366"/>
                </a:lnTo>
                <a:lnTo>
                  <a:pt x="223025" y="394009"/>
                </a:lnTo>
                <a:lnTo>
                  <a:pt x="278781" y="431180"/>
                </a:lnTo>
                <a:lnTo>
                  <a:pt x="282498" y="512956"/>
                </a:lnTo>
                <a:lnTo>
                  <a:pt x="360556" y="535258"/>
                </a:lnTo>
                <a:lnTo>
                  <a:pt x="386576" y="591014"/>
                </a:lnTo>
                <a:lnTo>
                  <a:pt x="501805" y="620751"/>
                </a:lnTo>
                <a:close/>
              </a:path>
            </a:pathLst>
          </a:custGeom>
          <a:pattFill prst="dk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5" name="Freeform 69"/>
          <p:cNvSpPr/>
          <p:nvPr/>
        </p:nvSpPr>
        <p:spPr>
          <a:xfrm>
            <a:off x="7098228" y="18974989"/>
            <a:ext cx="536972" cy="433388"/>
          </a:xfrm>
          <a:custGeom>
            <a:avLst/>
            <a:gdLst>
              <a:gd name="connsiteX0" fmla="*/ 423746 w 702527"/>
              <a:gd name="connsiteY0" fmla="*/ 617034 h 617034"/>
              <a:gd name="connsiteX1" fmla="*/ 527824 w 702527"/>
              <a:gd name="connsiteY1" fmla="*/ 512956 h 617034"/>
              <a:gd name="connsiteX2" fmla="*/ 609600 w 702527"/>
              <a:gd name="connsiteY2" fmla="*/ 550127 h 617034"/>
              <a:gd name="connsiteX3" fmla="*/ 672790 w 702527"/>
              <a:gd name="connsiteY3" fmla="*/ 468351 h 617034"/>
              <a:gd name="connsiteX4" fmla="*/ 702527 w 702527"/>
              <a:gd name="connsiteY4" fmla="*/ 401444 h 617034"/>
              <a:gd name="connsiteX5" fmla="*/ 657922 w 702527"/>
              <a:gd name="connsiteY5" fmla="*/ 319668 h 617034"/>
              <a:gd name="connsiteX6" fmla="*/ 587298 w 702527"/>
              <a:gd name="connsiteY6" fmla="*/ 323385 h 617034"/>
              <a:gd name="connsiteX7" fmla="*/ 397727 w 702527"/>
              <a:gd name="connsiteY7" fmla="*/ 130098 h 617034"/>
              <a:gd name="connsiteX8" fmla="*/ 308517 w 702527"/>
              <a:gd name="connsiteY8" fmla="*/ 0 h 617034"/>
              <a:gd name="connsiteX9" fmla="*/ 200722 w 702527"/>
              <a:gd name="connsiteY9" fmla="*/ 33454 h 617034"/>
              <a:gd name="connsiteX10" fmla="*/ 144966 w 702527"/>
              <a:gd name="connsiteY10" fmla="*/ 96644 h 617034"/>
              <a:gd name="connsiteX11" fmla="*/ 144966 w 702527"/>
              <a:gd name="connsiteY11" fmla="*/ 144966 h 617034"/>
              <a:gd name="connsiteX12" fmla="*/ 63190 w 702527"/>
              <a:gd name="connsiteY12" fmla="*/ 208156 h 617034"/>
              <a:gd name="connsiteX13" fmla="*/ 144966 w 702527"/>
              <a:gd name="connsiteY13" fmla="*/ 375424 h 617034"/>
              <a:gd name="connsiteX14" fmla="*/ 52039 w 702527"/>
              <a:gd name="connsiteY14" fmla="*/ 379142 h 617034"/>
              <a:gd name="connsiteX15" fmla="*/ 0 w 702527"/>
              <a:gd name="connsiteY15" fmla="*/ 423746 h 617034"/>
              <a:gd name="connsiteX16" fmla="*/ 29737 w 702527"/>
              <a:gd name="connsiteY16" fmla="*/ 472068 h 617034"/>
              <a:gd name="connsiteX17" fmla="*/ 152400 w 702527"/>
              <a:gd name="connsiteY17" fmla="*/ 524107 h 617034"/>
              <a:gd name="connsiteX18" fmla="*/ 197005 w 702527"/>
              <a:gd name="connsiteY18" fmla="*/ 579863 h 617034"/>
              <a:gd name="connsiteX19" fmla="*/ 267629 w 702527"/>
              <a:gd name="connsiteY19" fmla="*/ 553844 h 617034"/>
              <a:gd name="connsiteX20" fmla="*/ 319668 w 702527"/>
              <a:gd name="connsiteY20" fmla="*/ 591015 h 617034"/>
              <a:gd name="connsiteX21" fmla="*/ 353122 w 702527"/>
              <a:gd name="connsiteY21" fmla="*/ 568712 h 617034"/>
              <a:gd name="connsiteX22" fmla="*/ 423746 w 702527"/>
              <a:gd name="connsiteY22" fmla="*/ 617034 h 617034"/>
              <a:gd name="connsiteX0" fmla="*/ 423746 w 702527"/>
              <a:gd name="connsiteY0" fmla="*/ 617034 h 617034"/>
              <a:gd name="connsiteX1" fmla="*/ 527824 w 702527"/>
              <a:gd name="connsiteY1" fmla="*/ 512956 h 617034"/>
              <a:gd name="connsiteX2" fmla="*/ 609600 w 702527"/>
              <a:gd name="connsiteY2" fmla="*/ 550127 h 617034"/>
              <a:gd name="connsiteX3" fmla="*/ 672790 w 702527"/>
              <a:gd name="connsiteY3" fmla="*/ 468351 h 617034"/>
              <a:gd name="connsiteX4" fmla="*/ 702527 w 702527"/>
              <a:gd name="connsiteY4" fmla="*/ 401444 h 617034"/>
              <a:gd name="connsiteX5" fmla="*/ 657922 w 702527"/>
              <a:gd name="connsiteY5" fmla="*/ 319668 h 617034"/>
              <a:gd name="connsiteX6" fmla="*/ 587298 w 702527"/>
              <a:gd name="connsiteY6" fmla="*/ 323385 h 617034"/>
              <a:gd name="connsiteX7" fmla="*/ 397727 w 702527"/>
              <a:gd name="connsiteY7" fmla="*/ 130098 h 617034"/>
              <a:gd name="connsiteX8" fmla="*/ 308517 w 702527"/>
              <a:gd name="connsiteY8" fmla="*/ 0 h 617034"/>
              <a:gd name="connsiteX9" fmla="*/ 200722 w 702527"/>
              <a:gd name="connsiteY9" fmla="*/ 33454 h 617034"/>
              <a:gd name="connsiteX10" fmla="*/ 135441 w 702527"/>
              <a:gd name="connsiteY10" fmla="*/ 106169 h 617034"/>
              <a:gd name="connsiteX11" fmla="*/ 144966 w 702527"/>
              <a:gd name="connsiteY11" fmla="*/ 144966 h 617034"/>
              <a:gd name="connsiteX12" fmla="*/ 63190 w 702527"/>
              <a:gd name="connsiteY12" fmla="*/ 208156 h 617034"/>
              <a:gd name="connsiteX13" fmla="*/ 144966 w 702527"/>
              <a:gd name="connsiteY13" fmla="*/ 375424 h 617034"/>
              <a:gd name="connsiteX14" fmla="*/ 52039 w 702527"/>
              <a:gd name="connsiteY14" fmla="*/ 379142 h 617034"/>
              <a:gd name="connsiteX15" fmla="*/ 0 w 702527"/>
              <a:gd name="connsiteY15" fmla="*/ 423746 h 617034"/>
              <a:gd name="connsiteX16" fmla="*/ 29737 w 702527"/>
              <a:gd name="connsiteY16" fmla="*/ 472068 h 617034"/>
              <a:gd name="connsiteX17" fmla="*/ 152400 w 702527"/>
              <a:gd name="connsiteY17" fmla="*/ 524107 h 617034"/>
              <a:gd name="connsiteX18" fmla="*/ 197005 w 702527"/>
              <a:gd name="connsiteY18" fmla="*/ 579863 h 617034"/>
              <a:gd name="connsiteX19" fmla="*/ 267629 w 702527"/>
              <a:gd name="connsiteY19" fmla="*/ 553844 h 617034"/>
              <a:gd name="connsiteX20" fmla="*/ 319668 w 702527"/>
              <a:gd name="connsiteY20" fmla="*/ 591015 h 617034"/>
              <a:gd name="connsiteX21" fmla="*/ 353122 w 702527"/>
              <a:gd name="connsiteY21" fmla="*/ 568712 h 617034"/>
              <a:gd name="connsiteX22" fmla="*/ 423746 w 702527"/>
              <a:gd name="connsiteY22" fmla="*/ 617034 h 617034"/>
              <a:gd name="connsiteX0" fmla="*/ 423746 w 702527"/>
              <a:gd name="connsiteY0" fmla="*/ 617034 h 617034"/>
              <a:gd name="connsiteX1" fmla="*/ 527824 w 702527"/>
              <a:gd name="connsiteY1" fmla="*/ 512956 h 617034"/>
              <a:gd name="connsiteX2" fmla="*/ 609600 w 702527"/>
              <a:gd name="connsiteY2" fmla="*/ 550127 h 617034"/>
              <a:gd name="connsiteX3" fmla="*/ 672790 w 702527"/>
              <a:gd name="connsiteY3" fmla="*/ 468351 h 617034"/>
              <a:gd name="connsiteX4" fmla="*/ 702527 w 702527"/>
              <a:gd name="connsiteY4" fmla="*/ 401444 h 617034"/>
              <a:gd name="connsiteX5" fmla="*/ 657922 w 702527"/>
              <a:gd name="connsiteY5" fmla="*/ 319668 h 617034"/>
              <a:gd name="connsiteX6" fmla="*/ 587298 w 702527"/>
              <a:gd name="connsiteY6" fmla="*/ 323385 h 617034"/>
              <a:gd name="connsiteX7" fmla="*/ 397727 w 702527"/>
              <a:gd name="connsiteY7" fmla="*/ 130098 h 617034"/>
              <a:gd name="connsiteX8" fmla="*/ 308517 w 702527"/>
              <a:gd name="connsiteY8" fmla="*/ 0 h 617034"/>
              <a:gd name="connsiteX9" fmla="*/ 200722 w 702527"/>
              <a:gd name="connsiteY9" fmla="*/ 33454 h 617034"/>
              <a:gd name="connsiteX10" fmla="*/ 135441 w 702527"/>
              <a:gd name="connsiteY10" fmla="*/ 106169 h 617034"/>
              <a:gd name="connsiteX11" fmla="*/ 144966 w 702527"/>
              <a:gd name="connsiteY11" fmla="*/ 144966 h 617034"/>
              <a:gd name="connsiteX12" fmla="*/ 63190 w 702527"/>
              <a:gd name="connsiteY12" fmla="*/ 208156 h 617034"/>
              <a:gd name="connsiteX13" fmla="*/ 144966 w 702527"/>
              <a:gd name="connsiteY13" fmla="*/ 375424 h 617034"/>
              <a:gd name="connsiteX14" fmla="*/ 37752 w 702527"/>
              <a:gd name="connsiteY14" fmla="*/ 376761 h 617034"/>
              <a:gd name="connsiteX15" fmla="*/ 0 w 702527"/>
              <a:gd name="connsiteY15" fmla="*/ 423746 h 617034"/>
              <a:gd name="connsiteX16" fmla="*/ 29737 w 702527"/>
              <a:gd name="connsiteY16" fmla="*/ 472068 h 617034"/>
              <a:gd name="connsiteX17" fmla="*/ 152400 w 702527"/>
              <a:gd name="connsiteY17" fmla="*/ 524107 h 617034"/>
              <a:gd name="connsiteX18" fmla="*/ 197005 w 702527"/>
              <a:gd name="connsiteY18" fmla="*/ 579863 h 617034"/>
              <a:gd name="connsiteX19" fmla="*/ 267629 w 702527"/>
              <a:gd name="connsiteY19" fmla="*/ 553844 h 617034"/>
              <a:gd name="connsiteX20" fmla="*/ 319668 w 702527"/>
              <a:gd name="connsiteY20" fmla="*/ 591015 h 617034"/>
              <a:gd name="connsiteX21" fmla="*/ 353122 w 702527"/>
              <a:gd name="connsiteY21" fmla="*/ 568712 h 617034"/>
              <a:gd name="connsiteX22" fmla="*/ 423746 w 702527"/>
              <a:gd name="connsiteY22" fmla="*/ 617034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2527" h="617034">
                <a:moveTo>
                  <a:pt x="423746" y="617034"/>
                </a:moveTo>
                <a:lnTo>
                  <a:pt x="527824" y="512956"/>
                </a:lnTo>
                <a:lnTo>
                  <a:pt x="609600" y="550127"/>
                </a:lnTo>
                <a:lnTo>
                  <a:pt x="672790" y="468351"/>
                </a:lnTo>
                <a:lnTo>
                  <a:pt x="702527" y="401444"/>
                </a:lnTo>
                <a:lnTo>
                  <a:pt x="657922" y="319668"/>
                </a:lnTo>
                <a:lnTo>
                  <a:pt x="587298" y="323385"/>
                </a:lnTo>
                <a:lnTo>
                  <a:pt x="397727" y="130098"/>
                </a:lnTo>
                <a:lnTo>
                  <a:pt x="308517" y="0"/>
                </a:lnTo>
                <a:lnTo>
                  <a:pt x="200722" y="33454"/>
                </a:lnTo>
                <a:lnTo>
                  <a:pt x="135441" y="106169"/>
                </a:lnTo>
                <a:lnTo>
                  <a:pt x="144966" y="144966"/>
                </a:lnTo>
                <a:lnTo>
                  <a:pt x="63190" y="208156"/>
                </a:lnTo>
                <a:lnTo>
                  <a:pt x="144966" y="375424"/>
                </a:lnTo>
                <a:lnTo>
                  <a:pt x="37752" y="376761"/>
                </a:lnTo>
                <a:lnTo>
                  <a:pt x="0" y="423746"/>
                </a:lnTo>
                <a:lnTo>
                  <a:pt x="29737" y="472068"/>
                </a:lnTo>
                <a:lnTo>
                  <a:pt x="152400" y="524107"/>
                </a:lnTo>
                <a:lnTo>
                  <a:pt x="197005" y="579863"/>
                </a:lnTo>
                <a:lnTo>
                  <a:pt x="267629" y="553844"/>
                </a:lnTo>
                <a:lnTo>
                  <a:pt x="319668" y="591015"/>
                </a:lnTo>
                <a:lnTo>
                  <a:pt x="353122" y="568712"/>
                </a:lnTo>
                <a:lnTo>
                  <a:pt x="423746" y="617034"/>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6" name="Freeform 70"/>
          <p:cNvSpPr/>
          <p:nvPr/>
        </p:nvSpPr>
        <p:spPr>
          <a:xfrm>
            <a:off x="7364926" y="19488150"/>
            <a:ext cx="663179" cy="573881"/>
          </a:xfrm>
          <a:custGeom>
            <a:avLst/>
            <a:gdLst>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115229 w 884663"/>
              <a:gd name="connsiteY38" fmla="*/ 66907 h 802888"/>
              <a:gd name="connsiteX39" fmla="*/ 85492 w 884663"/>
              <a:gd name="connsiteY39" fmla="*/ 26020 h 802888"/>
              <a:gd name="connsiteX40" fmla="*/ 52039 w 884663"/>
              <a:gd name="connsiteY40" fmla="*/ 66907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115229 w 884663"/>
              <a:gd name="connsiteY38" fmla="*/ 66907 h 802888"/>
              <a:gd name="connsiteX39" fmla="*/ 85492 w 884663"/>
              <a:gd name="connsiteY39" fmla="*/ 2602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115229 w 884663"/>
              <a:gd name="connsiteY38" fmla="*/ 66907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41469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44854 w 884663"/>
              <a:gd name="connsiteY29" fmla="*/ 160706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41469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44854 w 884663"/>
              <a:gd name="connsiteY29" fmla="*/ 160706 h 802888"/>
              <a:gd name="connsiteX30" fmla="*/ 591014 w 884663"/>
              <a:gd name="connsiteY30" fmla="*/ 85493 h 802888"/>
              <a:gd name="connsiteX31" fmla="*/ 558316 w 884663"/>
              <a:gd name="connsiteY31" fmla="*/ 74168 h 802888"/>
              <a:gd name="connsiteX32" fmla="*/ 524107 w 884663"/>
              <a:gd name="connsiteY32" fmla="*/ 0 h 802888"/>
              <a:gd name="connsiteX33" fmla="*/ 412595 w 884663"/>
              <a:gd name="connsiteY33" fmla="*/ 26020 h 802888"/>
              <a:gd name="connsiteX34" fmla="*/ 330819 w 884663"/>
              <a:gd name="connsiteY34" fmla="*/ 41469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4663" h="802888">
                <a:moveTo>
                  <a:pt x="0" y="167268"/>
                </a:moveTo>
                <a:lnTo>
                  <a:pt x="29736" y="245327"/>
                </a:lnTo>
                <a:lnTo>
                  <a:pt x="115229" y="330820"/>
                </a:lnTo>
                <a:lnTo>
                  <a:pt x="141249" y="405161"/>
                </a:lnTo>
                <a:lnTo>
                  <a:pt x="107795" y="431181"/>
                </a:lnTo>
                <a:lnTo>
                  <a:pt x="234175" y="401444"/>
                </a:lnTo>
                <a:lnTo>
                  <a:pt x="319668" y="442332"/>
                </a:lnTo>
                <a:lnTo>
                  <a:pt x="286214" y="490654"/>
                </a:lnTo>
                <a:lnTo>
                  <a:pt x="364273" y="498088"/>
                </a:lnTo>
                <a:lnTo>
                  <a:pt x="379141" y="475785"/>
                </a:lnTo>
                <a:lnTo>
                  <a:pt x="423746" y="475785"/>
                </a:lnTo>
                <a:lnTo>
                  <a:pt x="468351" y="446049"/>
                </a:lnTo>
                <a:lnTo>
                  <a:pt x="512956" y="468351"/>
                </a:lnTo>
                <a:lnTo>
                  <a:pt x="509239" y="505522"/>
                </a:lnTo>
                <a:lnTo>
                  <a:pt x="546410" y="572429"/>
                </a:lnTo>
                <a:lnTo>
                  <a:pt x="524107" y="639337"/>
                </a:lnTo>
                <a:lnTo>
                  <a:pt x="598449" y="698810"/>
                </a:lnTo>
                <a:lnTo>
                  <a:pt x="609600" y="735981"/>
                </a:lnTo>
                <a:lnTo>
                  <a:pt x="657922" y="743415"/>
                </a:lnTo>
                <a:lnTo>
                  <a:pt x="739697" y="802888"/>
                </a:lnTo>
                <a:lnTo>
                  <a:pt x="832624" y="735981"/>
                </a:lnTo>
                <a:lnTo>
                  <a:pt x="847492" y="750849"/>
                </a:lnTo>
                <a:lnTo>
                  <a:pt x="858644" y="654205"/>
                </a:lnTo>
                <a:lnTo>
                  <a:pt x="884663" y="609600"/>
                </a:lnTo>
                <a:lnTo>
                  <a:pt x="780585" y="457200"/>
                </a:lnTo>
                <a:lnTo>
                  <a:pt x="680224" y="356839"/>
                </a:lnTo>
                <a:lnTo>
                  <a:pt x="680224" y="315951"/>
                </a:lnTo>
                <a:lnTo>
                  <a:pt x="754566" y="241610"/>
                </a:lnTo>
                <a:lnTo>
                  <a:pt x="724829" y="189571"/>
                </a:lnTo>
                <a:lnTo>
                  <a:pt x="644854" y="160706"/>
                </a:lnTo>
                <a:lnTo>
                  <a:pt x="591014" y="85493"/>
                </a:lnTo>
                <a:lnTo>
                  <a:pt x="558316" y="74168"/>
                </a:lnTo>
                <a:lnTo>
                  <a:pt x="524107" y="0"/>
                </a:lnTo>
                <a:lnTo>
                  <a:pt x="412595" y="26020"/>
                </a:lnTo>
                <a:cubicBezTo>
                  <a:pt x="385336" y="35932"/>
                  <a:pt x="361794" y="39959"/>
                  <a:pt x="330819" y="41469"/>
                </a:cubicBezTo>
                <a:cubicBezTo>
                  <a:pt x="299844" y="42979"/>
                  <a:pt x="261434" y="41972"/>
                  <a:pt x="226741" y="35080"/>
                </a:cubicBezTo>
                <a:lnTo>
                  <a:pt x="150890" y="11151"/>
                </a:lnTo>
                <a:lnTo>
                  <a:pt x="119526" y="60693"/>
                </a:lnTo>
                <a:lnTo>
                  <a:pt x="91416" y="14519"/>
                </a:lnTo>
                <a:lnTo>
                  <a:pt x="28342" y="45070"/>
                </a:lnTo>
                <a:lnTo>
                  <a:pt x="44895" y="81195"/>
                </a:lnTo>
                <a:lnTo>
                  <a:pt x="0" y="167268"/>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7" name="Freeform 71"/>
          <p:cNvSpPr/>
          <p:nvPr/>
        </p:nvSpPr>
        <p:spPr>
          <a:xfrm>
            <a:off x="7431603" y="19269074"/>
            <a:ext cx="366713" cy="257175"/>
          </a:xfrm>
          <a:custGeom>
            <a:avLst/>
            <a:gdLst>
              <a:gd name="connsiteX0" fmla="*/ 390292 w 494370"/>
              <a:gd name="connsiteY0" fmla="*/ 308517 h 367990"/>
              <a:gd name="connsiteX1" fmla="*/ 390292 w 494370"/>
              <a:gd name="connsiteY1" fmla="*/ 308517 h 367990"/>
              <a:gd name="connsiteX2" fmla="*/ 394009 w 494370"/>
              <a:gd name="connsiteY2" fmla="*/ 193288 h 367990"/>
              <a:gd name="connsiteX3" fmla="*/ 446048 w 494370"/>
              <a:gd name="connsiteY3" fmla="*/ 193288 h 367990"/>
              <a:gd name="connsiteX4" fmla="*/ 434897 w 494370"/>
              <a:gd name="connsiteY4" fmla="*/ 122663 h 367990"/>
              <a:gd name="connsiteX5" fmla="*/ 494370 w 494370"/>
              <a:gd name="connsiteY5" fmla="*/ 59473 h 367990"/>
              <a:gd name="connsiteX6" fmla="*/ 394009 w 494370"/>
              <a:gd name="connsiteY6" fmla="*/ 3717 h 367990"/>
              <a:gd name="connsiteX7" fmla="*/ 278780 w 494370"/>
              <a:gd name="connsiteY7" fmla="*/ 0 h 367990"/>
              <a:gd name="connsiteX8" fmla="*/ 178419 w 494370"/>
              <a:gd name="connsiteY8" fmla="*/ 144966 h 367990"/>
              <a:gd name="connsiteX9" fmla="*/ 92926 w 494370"/>
              <a:gd name="connsiteY9" fmla="*/ 118946 h 367990"/>
              <a:gd name="connsiteX10" fmla="*/ 0 w 494370"/>
              <a:gd name="connsiteY10" fmla="*/ 211873 h 367990"/>
              <a:gd name="connsiteX11" fmla="*/ 3717 w 494370"/>
              <a:gd name="connsiteY11" fmla="*/ 334537 h 367990"/>
              <a:gd name="connsiteX12" fmla="*/ 33453 w 494370"/>
              <a:gd name="connsiteY12" fmla="*/ 367990 h 367990"/>
              <a:gd name="connsiteX13" fmla="*/ 52039 w 494370"/>
              <a:gd name="connsiteY13" fmla="*/ 327102 h 367990"/>
              <a:gd name="connsiteX14" fmla="*/ 96643 w 494370"/>
              <a:gd name="connsiteY14" fmla="*/ 315951 h 367990"/>
              <a:gd name="connsiteX15" fmla="*/ 137531 w 494370"/>
              <a:gd name="connsiteY15" fmla="*/ 341971 h 367990"/>
              <a:gd name="connsiteX16" fmla="*/ 301082 w 494370"/>
              <a:gd name="connsiteY16" fmla="*/ 345688 h 367990"/>
              <a:gd name="connsiteX17" fmla="*/ 390292 w 494370"/>
              <a:gd name="connsiteY17" fmla="*/ 308517 h 3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370" h="367990">
                <a:moveTo>
                  <a:pt x="390292" y="308517"/>
                </a:moveTo>
                <a:lnTo>
                  <a:pt x="390292" y="308517"/>
                </a:lnTo>
                <a:lnTo>
                  <a:pt x="394009" y="193288"/>
                </a:lnTo>
                <a:lnTo>
                  <a:pt x="446048" y="193288"/>
                </a:lnTo>
                <a:lnTo>
                  <a:pt x="434897" y="122663"/>
                </a:lnTo>
                <a:lnTo>
                  <a:pt x="494370" y="59473"/>
                </a:lnTo>
                <a:lnTo>
                  <a:pt x="394009" y="3717"/>
                </a:lnTo>
                <a:lnTo>
                  <a:pt x="278780" y="0"/>
                </a:lnTo>
                <a:lnTo>
                  <a:pt x="178419" y="144966"/>
                </a:lnTo>
                <a:lnTo>
                  <a:pt x="92926" y="118946"/>
                </a:lnTo>
                <a:lnTo>
                  <a:pt x="0" y="211873"/>
                </a:lnTo>
                <a:lnTo>
                  <a:pt x="3717" y="334537"/>
                </a:lnTo>
                <a:lnTo>
                  <a:pt x="33453" y="367990"/>
                </a:lnTo>
                <a:lnTo>
                  <a:pt x="52039" y="327102"/>
                </a:lnTo>
                <a:lnTo>
                  <a:pt x="96643" y="315951"/>
                </a:lnTo>
                <a:lnTo>
                  <a:pt x="137531" y="341971"/>
                </a:lnTo>
                <a:lnTo>
                  <a:pt x="301082" y="345688"/>
                </a:lnTo>
                <a:lnTo>
                  <a:pt x="390292" y="308517"/>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8" name="Freeform 72"/>
          <p:cNvSpPr/>
          <p:nvPr/>
        </p:nvSpPr>
        <p:spPr>
          <a:xfrm>
            <a:off x="7719733" y="19259550"/>
            <a:ext cx="1167091" cy="752475"/>
          </a:xfrm>
          <a:custGeom>
            <a:avLst/>
            <a:gdLst>
              <a:gd name="connsiteX0" fmla="*/ 245327 w 1538869"/>
              <a:gd name="connsiteY0" fmla="*/ 505522 h 1025912"/>
              <a:gd name="connsiteX1" fmla="*/ 353122 w 1538869"/>
              <a:gd name="connsiteY1" fmla="*/ 446049 h 1025912"/>
              <a:gd name="connsiteX2" fmla="*/ 449766 w 1538869"/>
              <a:gd name="connsiteY2" fmla="*/ 460917 h 1025912"/>
              <a:gd name="connsiteX3" fmla="*/ 453483 w 1538869"/>
              <a:gd name="connsiteY3" fmla="*/ 535259 h 1025912"/>
              <a:gd name="connsiteX4" fmla="*/ 535259 w 1538869"/>
              <a:gd name="connsiteY4" fmla="*/ 550127 h 1025912"/>
              <a:gd name="connsiteX5" fmla="*/ 624469 w 1538869"/>
              <a:gd name="connsiteY5" fmla="*/ 650488 h 1025912"/>
              <a:gd name="connsiteX6" fmla="*/ 695093 w 1538869"/>
              <a:gd name="connsiteY6" fmla="*/ 617034 h 1025912"/>
              <a:gd name="connsiteX7" fmla="*/ 743415 w 1538869"/>
              <a:gd name="connsiteY7" fmla="*/ 639337 h 1025912"/>
              <a:gd name="connsiteX8" fmla="*/ 814039 w 1538869"/>
              <a:gd name="connsiteY8" fmla="*/ 791737 h 1025912"/>
              <a:gd name="connsiteX9" fmla="*/ 873513 w 1538869"/>
              <a:gd name="connsiteY9" fmla="*/ 732263 h 1025912"/>
              <a:gd name="connsiteX10" fmla="*/ 936703 w 1538869"/>
              <a:gd name="connsiteY10" fmla="*/ 691376 h 1025912"/>
              <a:gd name="connsiteX11" fmla="*/ 966439 w 1538869"/>
              <a:gd name="connsiteY11" fmla="*/ 776868 h 1025912"/>
              <a:gd name="connsiteX12" fmla="*/ 1033347 w 1538869"/>
              <a:gd name="connsiteY12" fmla="*/ 784302 h 1025912"/>
              <a:gd name="connsiteX13" fmla="*/ 1074235 w 1538869"/>
              <a:gd name="connsiteY13" fmla="*/ 832624 h 1025912"/>
              <a:gd name="connsiteX14" fmla="*/ 1282391 w 1538869"/>
              <a:gd name="connsiteY14" fmla="*/ 847493 h 1025912"/>
              <a:gd name="connsiteX15" fmla="*/ 1312127 w 1538869"/>
              <a:gd name="connsiteY15" fmla="*/ 892098 h 1025912"/>
              <a:gd name="connsiteX16" fmla="*/ 1345581 w 1538869"/>
              <a:gd name="connsiteY16" fmla="*/ 921834 h 1025912"/>
              <a:gd name="connsiteX17" fmla="*/ 1338147 w 1538869"/>
              <a:gd name="connsiteY17" fmla="*/ 973873 h 1025912"/>
              <a:gd name="connsiteX18" fmla="*/ 1382752 w 1538869"/>
              <a:gd name="connsiteY18" fmla="*/ 981307 h 1025912"/>
              <a:gd name="connsiteX19" fmla="*/ 1427356 w 1538869"/>
              <a:gd name="connsiteY19" fmla="*/ 1014761 h 1025912"/>
              <a:gd name="connsiteX20" fmla="*/ 1497981 w 1538869"/>
              <a:gd name="connsiteY20" fmla="*/ 1025912 h 1025912"/>
              <a:gd name="connsiteX21" fmla="*/ 1494264 w 1538869"/>
              <a:gd name="connsiteY21" fmla="*/ 955288 h 1025912"/>
              <a:gd name="connsiteX22" fmla="*/ 1538869 w 1538869"/>
              <a:gd name="connsiteY22" fmla="*/ 880946 h 1025912"/>
              <a:gd name="connsiteX23" fmla="*/ 1434791 w 1538869"/>
              <a:gd name="connsiteY23" fmla="*/ 732263 h 1025912"/>
              <a:gd name="connsiteX24" fmla="*/ 1401337 w 1538869"/>
              <a:gd name="connsiteY24" fmla="*/ 717395 h 1025912"/>
              <a:gd name="connsiteX25" fmla="*/ 1371600 w 1538869"/>
              <a:gd name="connsiteY25" fmla="*/ 635620 h 1025912"/>
              <a:gd name="connsiteX26" fmla="*/ 1271239 w 1538869"/>
              <a:gd name="connsiteY26" fmla="*/ 635620 h 1025912"/>
              <a:gd name="connsiteX27" fmla="*/ 1215483 w 1538869"/>
              <a:gd name="connsiteY27" fmla="*/ 572429 h 1025912"/>
              <a:gd name="connsiteX28" fmla="*/ 1144859 w 1538869"/>
              <a:gd name="connsiteY28" fmla="*/ 572429 h 1025912"/>
              <a:gd name="connsiteX29" fmla="*/ 1048215 w 1538869"/>
              <a:gd name="connsiteY29" fmla="*/ 520390 h 1025912"/>
              <a:gd name="connsiteX30" fmla="*/ 371708 w 1538869"/>
              <a:gd name="connsiteY30" fmla="*/ 263912 h 1025912"/>
              <a:gd name="connsiteX31" fmla="*/ 394010 w 1538869"/>
              <a:gd name="connsiteY31" fmla="*/ 208156 h 1025912"/>
              <a:gd name="connsiteX32" fmla="*/ 371708 w 1538869"/>
              <a:gd name="connsiteY32" fmla="*/ 163551 h 1025912"/>
              <a:gd name="connsiteX33" fmla="*/ 449766 w 1538869"/>
              <a:gd name="connsiteY33" fmla="*/ 52039 h 1025912"/>
              <a:gd name="connsiteX34" fmla="*/ 412596 w 1538869"/>
              <a:gd name="connsiteY34" fmla="*/ 3717 h 1025912"/>
              <a:gd name="connsiteX35" fmla="*/ 323386 w 1538869"/>
              <a:gd name="connsiteY35" fmla="*/ 0 h 1025912"/>
              <a:gd name="connsiteX36" fmla="*/ 304800 w 1538869"/>
              <a:gd name="connsiteY36" fmla="*/ 37171 h 1025912"/>
              <a:gd name="connsiteX37" fmla="*/ 308517 w 1538869"/>
              <a:gd name="connsiteY37" fmla="*/ 85493 h 1025912"/>
              <a:gd name="connsiteX38" fmla="*/ 249044 w 1538869"/>
              <a:gd name="connsiteY38" fmla="*/ 89210 h 1025912"/>
              <a:gd name="connsiteX39" fmla="*/ 237893 w 1538869"/>
              <a:gd name="connsiteY39" fmla="*/ 48322 h 1025912"/>
              <a:gd name="connsiteX40" fmla="*/ 92927 w 1538869"/>
              <a:gd name="connsiteY40" fmla="*/ 59473 h 1025912"/>
              <a:gd name="connsiteX41" fmla="*/ 40888 w 1538869"/>
              <a:gd name="connsiteY41" fmla="*/ 126381 h 1025912"/>
              <a:gd name="connsiteX42" fmla="*/ 48322 w 1538869"/>
              <a:gd name="connsiteY42" fmla="*/ 185854 h 1025912"/>
              <a:gd name="connsiteX43" fmla="*/ 0 w 1538869"/>
              <a:gd name="connsiteY43" fmla="*/ 208156 h 1025912"/>
              <a:gd name="connsiteX44" fmla="*/ 0 w 1538869"/>
              <a:gd name="connsiteY44" fmla="*/ 308517 h 1025912"/>
              <a:gd name="connsiteX45" fmla="*/ 44605 w 1538869"/>
              <a:gd name="connsiteY45" fmla="*/ 308517 h 1025912"/>
              <a:gd name="connsiteX46" fmla="*/ 85493 w 1538869"/>
              <a:gd name="connsiteY46" fmla="*/ 405161 h 1025912"/>
              <a:gd name="connsiteX47" fmla="*/ 115230 w 1538869"/>
              <a:gd name="connsiteY47" fmla="*/ 408878 h 1025912"/>
              <a:gd name="connsiteX48" fmla="*/ 148683 w 1538869"/>
              <a:gd name="connsiteY48" fmla="*/ 457200 h 1025912"/>
              <a:gd name="connsiteX49" fmla="*/ 245327 w 1538869"/>
              <a:gd name="connsiteY49" fmla="*/ 505522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38869" h="1025912">
                <a:moveTo>
                  <a:pt x="245327" y="505522"/>
                </a:moveTo>
                <a:lnTo>
                  <a:pt x="353122" y="446049"/>
                </a:lnTo>
                <a:lnTo>
                  <a:pt x="449766" y="460917"/>
                </a:lnTo>
                <a:lnTo>
                  <a:pt x="453483" y="535259"/>
                </a:lnTo>
                <a:lnTo>
                  <a:pt x="535259" y="550127"/>
                </a:lnTo>
                <a:lnTo>
                  <a:pt x="624469" y="650488"/>
                </a:lnTo>
                <a:lnTo>
                  <a:pt x="695093" y="617034"/>
                </a:lnTo>
                <a:lnTo>
                  <a:pt x="743415" y="639337"/>
                </a:lnTo>
                <a:lnTo>
                  <a:pt x="814039" y="791737"/>
                </a:lnTo>
                <a:lnTo>
                  <a:pt x="873513" y="732263"/>
                </a:lnTo>
                <a:lnTo>
                  <a:pt x="936703" y="691376"/>
                </a:lnTo>
                <a:lnTo>
                  <a:pt x="966439" y="776868"/>
                </a:lnTo>
                <a:lnTo>
                  <a:pt x="1033347" y="784302"/>
                </a:lnTo>
                <a:lnTo>
                  <a:pt x="1074235" y="832624"/>
                </a:lnTo>
                <a:lnTo>
                  <a:pt x="1282391" y="847493"/>
                </a:lnTo>
                <a:lnTo>
                  <a:pt x="1312127" y="892098"/>
                </a:lnTo>
                <a:lnTo>
                  <a:pt x="1345581" y="921834"/>
                </a:lnTo>
                <a:lnTo>
                  <a:pt x="1338147" y="973873"/>
                </a:lnTo>
                <a:lnTo>
                  <a:pt x="1382752" y="981307"/>
                </a:lnTo>
                <a:lnTo>
                  <a:pt x="1427356" y="1014761"/>
                </a:lnTo>
                <a:lnTo>
                  <a:pt x="1497981" y="1025912"/>
                </a:lnTo>
                <a:lnTo>
                  <a:pt x="1494264" y="955288"/>
                </a:lnTo>
                <a:lnTo>
                  <a:pt x="1538869" y="880946"/>
                </a:lnTo>
                <a:lnTo>
                  <a:pt x="1434791" y="732263"/>
                </a:lnTo>
                <a:lnTo>
                  <a:pt x="1401337" y="717395"/>
                </a:lnTo>
                <a:lnTo>
                  <a:pt x="1371600" y="635620"/>
                </a:lnTo>
                <a:lnTo>
                  <a:pt x="1271239" y="635620"/>
                </a:lnTo>
                <a:lnTo>
                  <a:pt x="1215483" y="572429"/>
                </a:lnTo>
                <a:lnTo>
                  <a:pt x="1144859" y="572429"/>
                </a:lnTo>
                <a:lnTo>
                  <a:pt x="1048215" y="520390"/>
                </a:lnTo>
                <a:lnTo>
                  <a:pt x="371708" y="263912"/>
                </a:lnTo>
                <a:lnTo>
                  <a:pt x="394010" y="208156"/>
                </a:lnTo>
                <a:lnTo>
                  <a:pt x="371708" y="163551"/>
                </a:lnTo>
                <a:lnTo>
                  <a:pt x="449766" y="52039"/>
                </a:lnTo>
                <a:lnTo>
                  <a:pt x="412596" y="3717"/>
                </a:lnTo>
                <a:lnTo>
                  <a:pt x="323386" y="0"/>
                </a:lnTo>
                <a:lnTo>
                  <a:pt x="304800" y="37171"/>
                </a:lnTo>
                <a:lnTo>
                  <a:pt x="308517" y="85493"/>
                </a:lnTo>
                <a:lnTo>
                  <a:pt x="249044" y="89210"/>
                </a:lnTo>
                <a:lnTo>
                  <a:pt x="237893" y="48322"/>
                </a:lnTo>
                <a:lnTo>
                  <a:pt x="92927" y="59473"/>
                </a:lnTo>
                <a:lnTo>
                  <a:pt x="40888" y="126381"/>
                </a:lnTo>
                <a:lnTo>
                  <a:pt x="48322" y="185854"/>
                </a:lnTo>
                <a:lnTo>
                  <a:pt x="0" y="208156"/>
                </a:lnTo>
                <a:lnTo>
                  <a:pt x="0" y="308517"/>
                </a:lnTo>
                <a:lnTo>
                  <a:pt x="44605" y="308517"/>
                </a:lnTo>
                <a:lnTo>
                  <a:pt x="85493" y="405161"/>
                </a:lnTo>
                <a:lnTo>
                  <a:pt x="115230" y="408878"/>
                </a:lnTo>
                <a:lnTo>
                  <a:pt x="148683" y="457200"/>
                </a:lnTo>
                <a:lnTo>
                  <a:pt x="245327" y="505522"/>
                </a:lnTo>
                <a:close/>
              </a:path>
            </a:pathLst>
          </a:custGeom>
          <a:solidFill>
            <a:schemeClr val="accent6">
              <a:lumMod val="50000"/>
            </a:schemeClr>
          </a:solidFill>
          <a:ln w="127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29" name="Freeform 73"/>
          <p:cNvSpPr/>
          <p:nvPr/>
        </p:nvSpPr>
        <p:spPr>
          <a:xfrm>
            <a:off x="7878806" y="19591600"/>
            <a:ext cx="447223" cy="451380"/>
          </a:xfrm>
          <a:custGeom>
            <a:avLst/>
            <a:gdLst>
              <a:gd name="connsiteX0" fmla="*/ 137532 w 631903"/>
              <a:gd name="connsiteY0" fmla="*/ 598449 h 657922"/>
              <a:gd name="connsiteX1" fmla="*/ 185854 w 631903"/>
              <a:gd name="connsiteY1" fmla="*/ 650488 h 657922"/>
              <a:gd name="connsiteX2" fmla="*/ 256478 w 631903"/>
              <a:gd name="connsiteY2" fmla="*/ 598449 h 657922"/>
              <a:gd name="connsiteX3" fmla="*/ 297366 w 631903"/>
              <a:gd name="connsiteY3" fmla="*/ 602166 h 657922"/>
              <a:gd name="connsiteX4" fmla="*/ 330820 w 631903"/>
              <a:gd name="connsiteY4" fmla="*/ 639337 h 657922"/>
              <a:gd name="connsiteX5" fmla="*/ 390293 w 631903"/>
              <a:gd name="connsiteY5" fmla="*/ 609600 h 657922"/>
              <a:gd name="connsiteX6" fmla="*/ 427464 w 631903"/>
              <a:gd name="connsiteY6" fmla="*/ 617034 h 657922"/>
              <a:gd name="connsiteX7" fmla="*/ 468351 w 631903"/>
              <a:gd name="connsiteY7" fmla="*/ 524107 h 657922"/>
              <a:gd name="connsiteX8" fmla="*/ 535259 w 631903"/>
              <a:gd name="connsiteY8" fmla="*/ 527824 h 657922"/>
              <a:gd name="connsiteX9" fmla="*/ 631903 w 631903"/>
              <a:gd name="connsiteY9" fmla="*/ 353122 h 657922"/>
              <a:gd name="connsiteX10" fmla="*/ 538976 w 631903"/>
              <a:gd name="connsiteY10" fmla="*/ 193288 h 657922"/>
              <a:gd name="connsiteX11" fmla="*/ 498088 w 631903"/>
              <a:gd name="connsiteY11" fmla="*/ 167268 h 657922"/>
              <a:gd name="connsiteX12" fmla="*/ 434898 w 631903"/>
              <a:gd name="connsiteY12" fmla="*/ 200722 h 657922"/>
              <a:gd name="connsiteX13" fmla="*/ 330820 w 631903"/>
              <a:gd name="connsiteY13" fmla="*/ 96644 h 657922"/>
              <a:gd name="connsiteX14" fmla="*/ 256478 w 631903"/>
              <a:gd name="connsiteY14" fmla="*/ 81776 h 657922"/>
              <a:gd name="connsiteX15" fmla="*/ 237893 w 631903"/>
              <a:gd name="connsiteY15" fmla="*/ 14868 h 657922"/>
              <a:gd name="connsiteX16" fmla="*/ 156117 w 631903"/>
              <a:gd name="connsiteY16" fmla="*/ 0 h 657922"/>
              <a:gd name="connsiteX17" fmla="*/ 55756 w 631903"/>
              <a:gd name="connsiteY17" fmla="*/ 63190 h 657922"/>
              <a:gd name="connsiteX18" fmla="*/ 66908 w 631903"/>
              <a:gd name="connsiteY18" fmla="*/ 89210 h 657922"/>
              <a:gd name="connsiteX19" fmla="*/ 3717 w 631903"/>
              <a:gd name="connsiteY19" fmla="*/ 163551 h 657922"/>
              <a:gd name="connsiteX20" fmla="*/ 0 w 631903"/>
              <a:gd name="connsiteY20" fmla="*/ 200722 h 657922"/>
              <a:gd name="connsiteX21" fmla="*/ 197005 w 631903"/>
              <a:gd name="connsiteY21" fmla="*/ 449766 h 657922"/>
              <a:gd name="connsiteX22" fmla="*/ 185854 w 631903"/>
              <a:gd name="connsiteY22" fmla="*/ 524107 h 657922"/>
              <a:gd name="connsiteX23" fmla="*/ 178420 w 631903"/>
              <a:gd name="connsiteY23" fmla="*/ 643054 h 657922"/>
              <a:gd name="connsiteX24" fmla="*/ 200722 w 631903"/>
              <a:gd name="connsiteY24" fmla="*/ 657922 h 657922"/>
              <a:gd name="connsiteX25" fmla="*/ 193288 w 631903"/>
              <a:gd name="connsiteY25" fmla="*/ 654205 h 657922"/>
              <a:gd name="connsiteX0" fmla="*/ 137532 w 631903"/>
              <a:gd name="connsiteY0" fmla="*/ 598449 h 657922"/>
              <a:gd name="connsiteX1" fmla="*/ 185854 w 631903"/>
              <a:gd name="connsiteY1" fmla="*/ 650488 h 657922"/>
              <a:gd name="connsiteX2" fmla="*/ 256478 w 631903"/>
              <a:gd name="connsiteY2" fmla="*/ 598449 h 657922"/>
              <a:gd name="connsiteX3" fmla="*/ 297366 w 631903"/>
              <a:gd name="connsiteY3" fmla="*/ 602166 h 657922"/>
              <a:gd name="connsiteX4" fmla="*/ 330820 w 631903"/>
              <a:gd name="connsiteY4" fmla="*/ 639337 h 657922"/>
              <a:gd name="connsiteX5" fmla="*/ 390293 w 631903"/>
              <a:gd name="connsiteY5" fmla="*/ 609600 h 657922"/>
              <a:gd name="connsiteX6" fmla="*/ 427464 w 631903"/>
              <a:gd name="connsiteY6" fmla="*/ 617034 h 657922"/>
              <a:gd name="connsiteX7" fmla="*/ 468351 w 631903"/>
              <a:gd name="connsiteY7" fmla="*/ 524107 h 657922"/>
              <a:gd name="connsiteX8" fmla="*/ 535259 w 631903"/>
              <a:gd name="connsiteY8" fmla="*/ 527824 h 657922"/>
              <a:gd name="connsiteX9" fmla="*/ 631903 w 631903"/>
              <a:gd name="connsiteY9" fmla="*/ 353122 h 657922"/>
              <a:gd name="connsiteX10" fmla="*/ 538976 w 631903"/>
              <a:gd name="connsiteY10" fmla="*/ 193288 h 657922"/>
              <a:gd name="connsiteX11" fmla="*/ 498088 w 631903"/>
              <a:gd name="connsiteY11" fmla="*/ 167268 h 657922"/>
              <a:gd name="connsiteX12" fmla="*/ 434898 w 631903"/>
              <a:gd name="connsiteY12" fmla="*/ 200722 h 657922"/>
              <a:gd name="connsiteX13" fmla="*/ 330820 w 631903"/>
              <a:gd name="connsiteY13" fmla="*/ 96644 h 657922"/>
              <a:gd name="connsiteX14" fmla="*/ 256478 w 631903"/>
              <a:gd name="connsiteY14" fmla="*/ 81776 h 657922"/>
              <a:gd name="connsiteX15" fmla="*/ 237893 w 631903"/>
              <a:gd name="connsiteY15" fmla="*/ 14868 h 657922"/>
              <a:gd name="connsiteX16" fmla="*/ 156117 w 631903"/>
              <a:gd name="connsiteY16" fmla="*/ 0 h 657922"/>
              <a:gd name="connsiteX17" fmla="*/ 55756 w 631903"/>
              <a:gd name="connsiteY17" fmla="*/ 63190 h 657922"/>
              <a:gd name="connsiteX18" fmla="*/ 66908 w 631903"/>
              <a:gd name="connsiteY18" fmla="*/ 89210 h 657922"/>
              <a:gd name="connsiteX19" fmla="*/ 3717 w 631903"/>
              <a:gd name="connsiteY19" fmla="*/ 163551 h 657922"/>
              <a:gd name="connsiteX20" fmla="*/ 0 w 631903"/>
              <a:gd name="connsiteY20" fmla="*/ 200722 h 657922"/>
              <a:gd name="connsiteX21" fmla="*/ 197005 w 631903"/>
              <a:gd name="connsiteY21" fmla="*/ 449766 h 657922"/>
              <a:gd name="connsiteX22" fmla="*/ 185854 w 631903"/>
              <a:gd name="connsiteY22" fmla="*/ 524107 h 657922"/>
              <a:gd name="connsiteX23" fmla="*/ 178420 w 631903"/>
              <a:gd name="connsiteY23" fmla="*/ 643054 h 657922"/>
              <a:gd name="connsiteX24" fmla="*/ 200722 w 631903"/>
              <a:gd name="connsiteY24" fmla="*/ 657922 h 657922"/>
              <a:gd name="connsiteX25" fmla="*/ 193288 w 631903"/>
              <a:gd name="connsiteY25" fmla="*/ 654205 h 657922"/>
              <a:gd name="connsiteX26" fmla="*/ 137532 w 631903"/>
              <a:gd name="connsiteY26" fmla="*/ 598449 h 657922"/>
              <a:gd name="connsiteX0" fmla="*/ 137532 w 631903"/>
              <a:gd name="connsiteY0" fmla="*/ 598449 h 657922"/>
              <a:gd name="connsiteX1" fmla="*/ 185854 w 631903"/>
              <a:gd name="connsiteY1" fmla="*/ 650488 h 657922"/>
              <a:gd name="connsiteX2" fmla="*/ 256478 w 631903"/>
              <a:gd name="connsiteY2" fmla="*/ 598449 h 657922"/>
              <a:gd name="connsiteX3" fmla="*/ 297366 w 631903"/>
              <a:gd name="connsiteY3" fmla="*/ 602166 h 657922"/>
              <a:gd name="connsiteX4" fmla="*/ 330820 w 631903"/>
              <a:gd name="connsiteY4" fmla="*/ 639337 h 657922"/>
              <a:gd name="connsiteX5" fmla="*/ 390293 w 631903"/>
              <a:gd name="connsiteY5" fmla="*/ 609600 h 657922"/>
              <a:gd name="connsiteX6" fmla="*/ 427464 w 631903"/>
              <a:gd name="connsiteY6" fmla="*/ 617034 h 657922"/>
              <a:gd name="connsiteX7" fmla="*/ 468351 w 631903"/>
              <a:gd name="connsiteY7" fmla="*/ 524107 h 657922"/>
              <a:gd name="connsiteX8" fmla="*/ 535259 w 631903"/>
              <a:gd name="connsiteY8" fmla="*/ 527824 h 657922"/>
              <a:gd name="connsiteX9" fmla="*/ 631903 w 631903"/>
              <a:gd name="connsiteY9" fmla="*/ 353122 h 657922"/>
              <a:gd name="connsiteX10" fmla="*/ 538976 w 631903"/>
              <a:gd name="connsiteY10" fmla="*/ 193288 h 657922"/>
              <a:gd name="connsiteX11" fmla="*/ 498088 w 631903"/>
              <a:gd name="connsiteY11" fmla="*/ 167268 h 657922"/>
              <a:gd name="connsiteX12" fmla="*/ 434898 w 631903"/>
              <a:gd name="connsiteY12" fmla="*/ 200722 h 657922"/>
              <a:gd name="connsiteX13" fmla="*/ 330820 w 631903"/>
              <a:gd name="connsiteY13" fmla="*/ 96644 h 657922"/>
              <a:gd name="connsiteX14" fmla="*/ 256478 w 631903"/>
              <a:gd name="connsiteY14" fmla="*/ 81776 h 657922"/>
              <a:gd name="connsiteX15" fmla="*/ 237893 w 631903"/>
              <a:gd name="connsiteY15" fmla="*/ 14868 h 657922"/>
              <a:gd name="connsiteX16" fmla="*/ 156117 w 631903"/>
              <a:gd name="connsiteY16" fmla="*/ 0 h 657922"/>
              <a:gd name="connsiteX17" fmla="*/ 55756 w 631903"/>
              <a:gd name="connsiteY17" fmla="*/ 63190 h 657922"/>
              <a:gd name="connsiteX18" fmla="*/ 66908 w 631903"/>
              <a:gd name="connsiteY18" fmla="*/ 89210 h 657922"/>
              <a:gd name="connsiteX19" fmla="*/ 3717 w 631903"/>
              <a:gd name="connsiteY19" fmla="*/ 163551 h 657922"/>
              <a:gd name="connsiteX20" fmla="*/ 0 w 631903"/>
              <a:gd name="connsiteY20" fmla="*/ 200722 h 657922"/>
              <a:gd name="connsiteX21" fmla="*/ 197005 w 631903"/>
              <a:gd name="connsiteY21" fmla="*/ 449766 h 657922"/>
              <a:gd name="connsiteX22" fmla="*/ 185854 w 631903"/>
              <a:gd name="connsiteY22" fmla="*/ 524107 h 657922"/>
              <a:gd name="connsiteX23" fmla="*/ 174703 w 631903"/>
              <a:gd name="connsiteY23" fmla="*/ 572429 h 657922"/>
              <a:gd name="connsiteX24" fmla="*/ 200722 w 631903"/>
              <a:gd name="connsiteY24" fmla="*/ 657922 h 657922"/>
              <a:gd name="connsiteX25" fmla="*/ 193288 w 631903"/>
              <a:gd name="connsiteY25" fmla="*/ 654205 h 657922"/>
              <a:gd name="connsiteX26" fmla="*/ 137532 w 631903"/>
              <a:gd name="connsiteY26" fmla="*/ 598449 h 657922"/>
              <a:gd name="connsiteX0" fmla="*/ 137532 w 631903"/>
              <a:gd name="connsiteY0" fmla="*/ 598449 h 728546"/>
              <a:gd name="connsiteX1" fmla="*/ 182137 w 631903"/>
              <a:gd name="connsiteY1" fmla="*/ 728546 h 728546"/>
              <a:gd name="connsiteX2" fmla="*/ 256478 w 631903"/>
              <a:gd name="connsiteY2" fmla="*/ 598449 h 728546"/>
              <a:gd name="connsiteX3" fmla="*/ 297366 w 631903"/>
              <a:gd name="connsiteY3" fmla="*/ 602166 h 728546"/>
              <a:gd name="connsiteX4" fmla="*/ 330820 w 631903"/>
              <a:gd name="connsiteY4" fmla="*/ 639337 h 728546"/>
              <a:gd name="connsiteX5" fmla="*/ 390293 w 631903"/>
              <a:gd name="connsiteY5" fmla="*/ 609600 h 728546"/>
              <a:gd name="connsiteX6" fmla="*/ 427464 w 631903"/>
              <a:gd name="connsiteY6" fmla="*/ 617034 h 728546"/>
              <a:gd name="connsiteX7" fmla="*/ 468351 w 631903"/>
              <a:gd name="connsiteY7" fmla="*/ 524107 h 728546"/>
              <a:gd name="connsiteX8" fmla="*/ 535259 w 631903"/>
              <a:gd name="connsiteY8" fmla="*/ 527824 h 728546"/>
              <a:gd name="connsiteX9" fmla="*/ 631903 w 631903"/>
              <a:gd name="connsiteY9" fmla="*/ 353122 h 728546"/>
              <a:gd name="connsiteX10" fmla="*/ 538976 w 631903"/>
              <a:gd name="connsiteY10" fmla="*/ 193288 h 728546"/>
              <a:gd name="connsiteX11" fmla="*/ 498088 w 631903"/>
              <a:gd name="connsiteY11" fmla="*/ 167268 h 728546"/>
              <a:gd name="connsiteX12" fmla="*/ 434898 w 631903"/>
              <a:gd name="connsiteY12" fmla="*/ 200722 h 728546"/>
              <a:gd name="connsiteX13" fmla="*/ 330820 w 631903"/>
              <a:gd name="connsiteY13" fmla="*/ 96644 h 728546"/>
              <a:gd name="connsiteX14" fmla="*/ 256478 w 631903"/>
              <a:gd name="connsiteY14" fmla="*/ 81776 h 728546"/>
              <a:gd name="connsiteX15" fmla="*/ 237893 w 631903"/>
              <a:gd name="connsiteY15" fmla="*/ 14868 h 728546"/>
              <a:gd name="connsiteX16" fmla="*/ 156117 w 631903"/>
              <a:gd name="connsiteY16" fmla="*/ 0 h 728546"/>
              <a:gd name="connsiteX17" fmla="*/ 55756 w 631903"/>
              <a:gd name="connsiteY17" fmla="*/ 63190 h 728546"/>
              <a:gd name="connsiteX18" fmla="*/ 66908 w 631903"/>
              <a:gd name="connsiteY18" fmla="*/ 89210 h 728546"/>
              <a:gd name="connsiteX19" fmla="*/ 3717 w 631903"/>
              <a:gd name="connsiteY19" fmla="*/ 163551 h 728546"/>
              <a:gd name="connsiteX20" fmla="*/ 0 w 631903"/>
              <a:gd name="connsiteY20" fmla="*/ 200722 h 728546"/>
              <a:gd name="connsiteX21" fmla="*/ 197005 w 631903"/>
              <a:gd name="connsiteY21" fmla="*/ 449766 h 728546"/>
              <a:gd name="connsiteX22" fmla="*/ 185854 w 631903"/>
              <a:gd name="connsiteY22" fmla="*/ 524107 h 728546"/>
              <a:gd name="connsiteX23" fmla="*/ 174703 w 631903"/>
              <a:gd name="connsiteY23" fmla="*/ 572429 h 728546"/>
              <a:gd name="connsiteX24" fmla="*/ 200722 w 631903"/>
              <a:gd name="connsiteY24" fmla="*/ 657922 h 728546"/>
              <a:gd name="connsiteX25" fmla="*/ 193288 w 631903"/>
              <a:gd name="connsiteY25" fmla="*/ 654205 h 728546"/>
              <a:gd name="connsiteX26" fmla="*/ 137532 w 631903"/>
              <a:gd name="connsiteY26" fmla="*/ 598449 h 728546"/>
              <a:gd name="connsiteX0" fmla="*/ 137532 w 631903"/>
              <a:gd name="connsiteY0" fmla="*/ 598449 h 728546"/>
              <a:gd name="connsiteX1" fmla="*/ 182137 w 631903"/>
              <a:gd name="connsiteY1" fmla="*/ 728546 h 728546"/>
              <a:gd name="connsiteX2" fmla="*/ 256478 w 631903"/>
              <a:gd name="connsiteY2" fmla="*/ 598449 h 728546"/>
              <a:gd name="connsiteX3" fmla="*/ 297366 w 631903"/>
              <a:gd name="connsiteY3" fmla="*/ 602166 h 728546"/>
              <a:gd name="connsiteX4" fmla="*/ 330820 w 631903"/>
              <a:gd name="connsiteY4" fmla="*/ 639337 h 728546"/>
              <a:gd name="connsiteX5" fmla="*/ 390293 w 631903"/>
              <a:gd name="connsiteY5" fmla="*/ 609600 h 728546"/>
              <a:gd name="connsiteX6" fmla="*/ 427464 w 631903"/>
              <a:gd name="connsiteY6" fmla="*/ 617034 h 728546"/>
              <a:gd name="connsiteX7" fmla="*/ 468351 w 631903"/>
              <a:gd name="connsiteY7" fmla="*/ 524107 h 728546"/>
              <a:gd name="connsiteX8" fmla="*/ 535259 w 631903"/>
              <a:gd name="connsiteY8" fmla="*/ 527824 h 728546"/>
              <a:gd name="connsiteX9" fmla="*/ 631903 w 631903"/>
              <a:gd name="connsiteY9" fmla="*/ 353122 h 728546"/>
              <a:gd name="connsiteX10" fmla="*/ 538976 w 631903"/>
              <a:gd name="connsiteY10" fmla="*/ 193288 h 728546"/>
              <a:gd name="connsiteX11" fmla="*/ 498088 w 631903"/>
              <a:gd name="connsiteY11" fmla="*/ 167268 h 728546"/>
              <a:gd name="connsiteX12" fmla="*/ 434898 w 631903"/>
              <a:gd name="connsiteY12" fmla="*/ 200722 h 728546"/>
              <a:gd name="connsiteX13" fmla="*/ 330820 w 631903"/>
              <a:gd name="connsiteY13" fmla="*/ 96644 h 728546"/>
              <a:gd name="connsiteX14" fmla="*/ 256478 w 631903"/>
              <a:gd name="connsiteY14" fmla="*/ 81776 h 728546"/>
              <a:gd name="connsiteX15" fmla="*/ 237893 w 631903"/>
              <a:gd name="connsiteY15" fmla="*/ 14868 h 728546"/>
              <a:gd name="connsiteX16" fmla="*/ 156117 w 631903"/>
              <a:gd name="connsiteY16" fmla="*/ 0 h 728546"/>
              <a:gd name="connsiteX17" fmla="*/ 55756 w 631903"/>
              <a:gd name="connsiteY17" fmla="*/ 63190 h 728546"/>
              <a:gd name="connsiteX18" fmla="*/ 66908 w 631903"/>
              <a:gd name="connsiteY18" fmla="*/ 89210 h 728546"/>
              <a:gd name="connsiteX19" fmla="*/ 3717 w 631903"/>
              <a:gd name="connsiteY19" fmla="*/ 163551 h 728546"/>
              <a:gd name="connsiteX20" fmla="*/ 0 w 631903"/>
              <a:gd name="connsiteY20" fmla="*/ 200722 h 728546"/>
              <a:gd name="connsiteX21" fmla="*/ 197005 w 631903"/>
              <a:gd name="connsiteY21" fmla="*/ 449766 h 728546"/>
              <a:gd name="connsiteX22" fmla="*/ 185854 w 631903"/>
              <a:gd name="connsiteY22" fmla="*/ 524107 h 728546"/>
              <a:gd name="connsiteX23" fmla="*/ 174703 w 631903"/>
              <a:gd name="connsiteY23" fmla="*/ 572429 h 728546"/>
              <a:gd name="connsiteX24" fmla="*/ 200722 w 631903"/>
              <a:gd name="connsiteY24" fmla="*/ 657922 h 728546"/>
              <a:gd name="connsiteX25" fmla="*/ 163551 w 631903"/>
              <a:gd name="connsiteY25" fmla="*/ 576146 h 728546"/>
              <a:gd name="connsiteX26" fmla="*/ 137532 w 631903"/>
              <a:gd name="connsiteY26" fmla="*/ 598449 h 728546"/>
              <a:gd name="connsiteX0" fmla="*/ 163551 w 631903"/>
              <a:gd name="connsiteY0" fmla="*/ 576146 h 749362"/>
              <a:gd name="connsiteX1" fmla="*/ 137532 w 631903"/>
              <a:gd name="connsiteY1" fmla="*/ 598449 h 749362"/>
              <a:gd name="connsiteX2" fmla="*/ 182137 w 631903"/>
              <a:gd name="connsiteY2" fmla="*/ 728546 h 749362"/>
              <a:gd name="connsiteX3" fmla="*/ 256478 w 631903"/>
              <a:gd name="connsiteY3" fmla="*/ 598449 h 749362"/>
              <a:gd name="connsiteX4" fmla="*/ 297366 w 631903"/>
              <a:gd name="connsiteY4" fmla="*/ 602166 h 749362"/>
              <a:gd name="connsiteX5" fmla="*/ 330820 w 631903"/>
              <a:gd name="connsiteY5" fmla="*/ 639337 h 749362"/>
              <a:gd name="connsiteX6" fmla="*/ 390293 w 631903"/>
              <a:gd name="connsiteY6" fmla="*/ 609600 h 749362"/>
              <a:gd name="connsiteX7" fmla="*/ 427464 w 631903"/>
              <a:gd name="connsiteY7" fmla="*/ 617034 h 749362"/>
              <a:gd name="connsiteX8" fmla="*/ 468351 w 631903"/>
              <a:gd name="connsiteY8" fmla="*/ 524107 h 749362"/>
              <a:gd name="connsiteX9" fmla="*/ 535259 w 631903"/>
              <a:gd name="connsiteY9" fmla="*/ 527824 h 749362"/>
              <a:gd name="connsiteX10" fmla="*/ 631903 w 631903"/>
              <a:gd name="connsiteY10" fmla="*/ 353122 h 749362"/>
              <a:gd name="connsiteX11" fmla="*/ 538976 w 631903"/>
              <a:gd name="connsiteY11" fmla="*/ 193288 h 749362"/>
              <a:gd name="connsiteX12" fmla="*/ 498088 w 631903"/>
              <a:gd name="connsiteY12" fmla="*/ 167268 h 749362"/>
              <a:gd name="connsiteX13" fmla="*/ 434898 w 631903"/>
              <a:gd name="connsiteY13" fmla="*/ 200722 h 749362"/>
              <a:gd name="connsiteX14" fmla="*/ 330820 w 631903"/>
              <a:gd name="connsiteY14" fmla="*/ 96644 h 749362"/>
              <a:gd name="connsiteX15" fmla="*/ 256478 w 631903"/>
              <a:gd name="connsiteY15" fmla="*/ 81776 h 749362"/>
              <a:gd name="connsiteX16" fmla="*/ 237893 w 631903"/>
              <a:gd name="connsiteY16" fmla="*/ 14868 h 749362"/>
              <a:gd name="connsiteX17" fmla="*/ 156117 w 631903"/>
              <a:gd name="connsiteY17" fmla="*/ 0 h 749362"/>
              <a:gd name="connsiteX18" fmla="*/ 55756 w 631903"/>
              <a:gd name="connsiteY18" fmla="*/ 63190 h 749362"/>
              <a:gd name="connsiteX19" fmla="*/ 66908 w 631903"/>
              <a:gd name="connsiteY19" fmla="*/ 89210 h 749362"/>
              <a:gd name="connsiteX20" fmla="*/ 3717 w 631903"/>
              <a:gd name="connsiteY20" fmla="*/ 163551 h 749362"/>
              <a:gd name="connsiteX21" fmla="*/ 0 w 631903"/>
              <a:gd name="connsiteY21" fmla="*/ 200722 h 749362"/>
              <a:gd name="connsiteX22" fmla="*/ 197005 w 631903"/>
              <a:gd name="connsiteY22" fmla="*/ 449766 h 749362"/>
              <a:gd name="connsiteX23" fmla="*/ 185854 w 631903"/>
              <a:gd name="connsiteY23" fmla="*/ 524107 h 749362"/>
              <a:gd name="connsiteX24" fmla="*/ 174703 w 631903"/>
              <a:gd name="connsiteY24" fmla="*/ 572429 h 749362"/>
              <a:gd name="connsiteX25" fmla="*/ 292162 w 631903"/>
              <a:gd name="connsiteY25" fmla="*/ 749362 h 749362"/>
              <a:gd name="connsiteX0" fmla="*/ 163551 w 631903"/>
              <a:gd name="connsiteY0" fmla="*/ 576146 h 749362"/>
              <a:gd name="connsiteX1" fmla="*/ 137532 w 631903"/>
              <a:gd name="connsiteY1" fmla="*/ 598449 h 749362"/>
              <a:gd name="connsiteX2" fmla="*/ 182137 w 631903"/>
              <a:gd name="connsiteY2" fmla="*/ 728546 h 749362"/>
              <a:gd name="connsiteX3" fmla="*/ 256478 w 631903"/>
              <a:gd name="connsiteY3" fmla="*/ 598449 h 749362"/>
              <a:gd name="connsiteX4" fmla="*/ 297366 w 631903"/>
              <a:gd name="connsiteY4" fmla="*/ 602166 h 749362"/>
              <a:gd name="connsiteX5" fmla="*/ 330820 w 631903"/>
              <a:gd name="connsiteY5" fmla="*/ 639337 h 749362"/>
              <a:gd name="connsiteX6" fmla="*/ 390293 w 631903"/>
              <a:gd name="connsiteY6" fmla="*/ 609600 h 749362"/>
              <a:gd name="connsiteX7" fmla="*/ 427464 w 631903"/>
              <a:gd name="connsiteY7" fmla="*/ 617034 h 749362"/>
              <a:gd name="connsiteX8" fmla="*/ 468351 w 631903"/>
              <a:gd name="connsiteY8" fmla="*/ 524107 h 749362"/>
              <a:gd name="connsiteX9" fmla="*/ 535259 w 631903"/>
              <a:gd name="connsiteY9" fmla="*/ 527824 h 749362"/>
              <a:gd name="connsiteX10" fmla="*/ 631903 w 631903"/>
              <a:gd name="connsiteY10" fmla="*/ 353122 h 749362"/>
              <a:gd name="connsiteX11" fmla="*/ 538976 w 631903"/>
              <a:gd name="connsiteY11" fmla="*/ 193288 h 749362"/>
              <a:gd name="connsiteX12" fmla="*/ 498088 w 631903"/>
              <a:gd name="connsiteY12" fmla="*/ 167268 h 749362"/>
              <a:gd name="connsiteX13" fmla="*/ 434898 w 631903"/>
              <a:gd name="connsiteY13" fmla="*/ 200722 h 749362"/>
              <a:gd name="connsiteX14" fmla="*/ 330820 w 631903"/>
              <a:gd name="connsiteY14" fmla="*/ 96644 h 749362"/>
              <a:gd name="connsiteX15" fmla="*/ 256478 w 631903"/>
              <a:gd name="connsiteY15" fmla="*/ 81776 h 749362"/>
              <a:gd name="connsiteX16" fmla="*/ 237893 w 631903"/>
              <a:gd name="connsiteY16" fmla="*/ 14868 h 749362"/>
              <a:gd name="connsiteX17" fmla="*/ 156117 w 631903"/>
              <a:gd name="connsiteY17" fmla="*/ 0 h 749362"/>
              <a:gd name="connsiteX18" fmla="*/ 55756 w 631903"/>
              <a:gd name="connsiteY18" fmla="*/ 63190 h 749362"/>
              <a:gd name="connsiteX19" fmla="*/ 66908 w 631903"/>
              <a:gd name="connsiteY19" fmla="*/ 89210 h 749362"/>
              <a:gd name="connsiteX20" fmla="*/ 3717 w 631903"/>
              <a:gd name="connsiteY20" fmla="*/ 163551 h 749362"/>
              <a:gd name="connsiteX21" fmla="*/ 0 w 631903"/>
              <a:gd name="connsiteY21" fmla="*/ 200722 h 749362"/>
              <a:gd name="connsiteX22" fmla="*/ 197005 w 631903"/>
              <a:gd name="connsiteY22" fmla="*/ 449766 h 749362"/>
              <a:gd name="connsiteX23" fmla="*/ 185854 w 631903"/>
              <a:gd name="connsiteY23" fmla="*/ 524107 h 749362"/>
              <a:gd name="connsiteX24" fmla="*/ 292162 w 631903"/>
              <a:gd name="connsiteY24" fmla="*/ 749362 h 749362"/>
              <a:gd name="connsiteX0" fmla="*/ 163551 w 631903"/>
              <a:gd name="connsiteY0" fmla="*/ 576146 h 728546"/>
              <a:gd name="connsiteX1" fmla="*/ 137532 w 631903"/>
              <a:gd name="connsiteY1" fmla="*/ 598449 h 728546"/>
              <a:gd name="connsiteX2" fmla="*/ 182137 w 631903"/>
              <a:gd name="connsiteY2" fmla="*/ 728546 h 728546"/>
              <a:gd name="connsiteX3" fmla="*/ 256478 w 631903"/>
              <a:gd name="connsiteY3" fmla="*/ 598449 h 728546"/>
              <a:gd name="connsiteX4" fmla="*/ 297366 w 631903"/>
              <a:gd name="connsiteY4" fmla="*/ 602166 h 728546"/>
              <a:gd name="connsiteX5" fmla="*/ 330820 w 631903"/>
              <a:gd name="connsiteY5" fmla="*/ 639337 h 728546"/>
              <a:gd name="connsiteX6" fmla="*/ 390293 w 631903"/>
              <a:gd name="connsiteY6" fmla="*/ 609600 h 728546"/>
              <a:gd name="connsiteX7" fmla="*/ 427464 w 631903"/>
              <a:gd name="connsiteY7" fmla="*/ 617034 h 728546"/>
              <a:gd name="connsiteX8" fmla="*/ 468351 w 631903"/>
              <a:gd name="connsiteY8" fmla="*/ 524107 h 728546"/>
              <a:gd name="connsiteX9" fmla="*/ 535259 w 631903"/>
              <a:gd name="connsiteY9" fmla="*/ 527824 h 728546"/>
              <a:gd name="connsiteX10" fmla="*/ 631903 w 631903"/>
              <a:gd name="connsiteY10" fmla="*/ 353122 h 728546"/>
              <a:gd name="connsiteX11" fmla="*/ 538976 w 631903"/>
              <a:gd name="connsiteY11" fmla="*/ 193288 h 728546"/>
              <a:gd name="connsiteX12" fmla="*/ 498088 w 631903"/>
              <a:gd name="connsiteY12" fmla="*/ 167268 h 728546"/>
              <a:gd name="connsiteX13" fmla="*/ 434898 w 631903"/>
              <a:gd name="connsiteY13" fmla="*/ 200722 h 728546"/>
              <a:gd name="connsiteX14" fmla="*/ 330820 w 631903"/>
              <a:gd name="connsiteY14" fmla="*/ 96644 h 728546"/>
              <a:gd name="connsiteX15" fmla="*/ 256478 w 631903"/>
              <a:gd name="connsiteY15" fmla="*/ 81776 h 728546"/>
              <a:gd name="connsiteX16" fmla="*/ 237893 w 631903"/>
              <a:gd name="connsiteY16" fmla="*/ 14868 h 728546"/>
              <a:gd name="connsiteX17" fmla="*/ 156117 w 631903"/>
              <a:gd name="connsiteY17" fmla="*/ 0 h 728546"/>
              <a:gd name="connsiteX18" fmla="*/ 55756 w 631903"/>
              <a:gd name="connsiteY18" fmla="*/ 63190 h 728546"/>
              <a:gd name="connsiteX19" fmla="*/ 66908 w 631903"/>
              <a:gd name="connsiteY19" fmla="*/ 89210 h 728546"/>
              <a:gd name="connsiteX20" fmla="*/ 3717 w 631903"/>
              <a:gd name="connsiteY20" fmla="*/ 163551 h 728546"/>
              <a:gd name="connsiteX21" fmla="*/ 0 w 631903"/>
              <a:gd name="connsiteY21" fmla="*/ 200722 h 728546"/>
              <a:gd name="connsiteX22" fmla="*/ 197005 w 631903"/>
              <a:gd name="connsiteY22" fmla="*/ 449766 h 728546"/>
              <a:gd name="connsiteX23" fmla="*/ 185854 w 631903"/>
              <a:gd name="connsiteY23" fmla="*/ 524107 h 728546"/>
              <a:gd name="connsiteX0" fmla="*/ 163551 w 631903"/>
              <a:gd name="connsiteY0" fmla="*/ 576146 h 728546"/>
              <a:gd name="connsiteX1" fmla="*/ 137532 w 631903"/>
              <a:gd name="connsiteY1" fmla="*/ 598449 h 728546"/>
              <a:gd name="connsiteX2" fmla="*/ 182137 w 631903"/>
              <a:gd name="connsiteY2" fmla="*/ 728546 h 728546"/>
              <a:gd name="connsiteX3" fmla="*/ 256478 w 631903"/>
              <a:gd name="connsiteY3" fmla="*/ 598449 h 728546"/>
              <a:gd name="connsiteX4" fmla="*/ 297366 w 631903"/>
              <a:gd name="connsiteY4" fmla="*/ 602166 h 728546"/>
              <a:gd name="connsiteX5" fmla="*/ 330820 w 631903"/>
              <a:gd name="connsiteY5" fmla="*/ 639337 h 728546"/>
              <a:gd name="connsiteX6" fmla="*/ 390293 w 631903"/>
              <a:gd name="connsiteY6" fmla="*/ 609600 h 728546"/>
              <a:gd name="connsiteX7" fmla="*/ 427464 w 631903"/>
              <a:gd name="connsiteY7" fmla="*/ 617034 h 728546"/>
              <a:gd name="connsiteX8" fmla="*/ 468351 w 631903"/>
              <a:gd name="connsiteY8" fmla="*/ 524107 h 728546"/>
              <a:gd name="connsiteX9" fmla="*/ 535259 w 631903"/>
              <a:gd name="connsiteY9" fmla="*/ 527824 h 728546"/>
              <a:gd name="connsiteX10" fmla="*/ 631903 w 631903"/>
              <a:gd name="connsiteY10" fmla="*/ 353122 h 728546"/>
              <a:gd name="connsiteX11" fmla="*/ 538976 w 631903"/>
              <a:gd name="connsiteY11" fmla="*/ 193288 h 728546"/>
              <a:gd name="connsiteX12" fmla="*/ 498088 w 631903"/>
              <a:gd name="connsiteY12" fmla="*/ 167268 h 728546"/>
              <a:gd name="connsiteX13" fmla="*/ 434898 w 631903"/>
              <a:gd name="connsiteY13" fmla="*/ 200722 h 728546"/>
              <a:gd name="connsiteX14" fmla="*/ 330820 w 631903"/>
              <a:gd name="connsiteY14" fmla="*/ 96644 h 728546"/>
              <a:gd name="connsiteX15" fmla="*/ 256478 w 631903"/>
              <a:gd name="connsiteY15" fmla="*/ 81776 h 728546"/>
              <a:gd name="connsiteX16" fmla="*/ 237893 w 631903"/>
              <a:gd name="connsiteY16" fmla="*/ 14868 h 728546"/>
              <a:gd name="connsiteX17" fmla="*/ 156117 w 631903"/>
              <a:gd name="connsiteY17" fmla="*/ 0 h 728546"/>
              <a:gd name="connsiteX18" fmla="*/ 55756 w 631903"/>
              <a:gd name="connsiteY18" fmla="*/ 63190 h 728546"/>
              <a:gd name="connsiteX19" fmla="*/ 66908 w 631903"/>
              <a:gd name="connsiteY19" fmla="*/ 89210 h 728546"/>
              <a:gd name="connsiteX20" fmla="*/ 3717 w 631903"/>
              <a:gd name="connsiteY20" fmla="*/ 163551 h 728546"/>
              <a:gd name="connsiteX21" fmla="*/ 0 w 631903"/>
              <a:gd name="connsiteY21" fmla="*/ 200722 h 728546"/>
              <a:gd name="connsiteX22" fmla="*/ 197005 w 631903"/>
              <a:gd name="connsiteY22" fmla="*/ 449766 h 728546"/>
              <a:gd name="connsiteX23" fmla="*/ 185854 w 631903"/>
              <a:gd name="connsiteY23" fmla="*/ 524107 h 728546"/>
              <a:gd name="connsiteX24" fmla="*/ 163551 w 631903"/>
              <a:gd name="connsiteY24" fmla="*/ 576146 h 72854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97366 w 631903"/>
              <a:gd name="connsiteY4" fmla="*/ 602166 h 665356"/>
              <a:gd name="connsiteX5" fmla="*/ 330820 w 631903"/>
              <a:gd name="connsiteY5" fmla="*/ 639337 h 665356"/>
              <a:gd name="connsiteX6" fmla="*/ 390293 w 631903"/>
              <a:gd name="connsiteY6" fmla="*/ 609600 h 665356"/>
              <a:gd name="connsiteX7" fmla="*/ 427464 w 631903"/>
              <a:gd name="connsiteY7" fmla="*/ 617034 h 665356"/>
              <a:gd name="connsiteX8" fmla="*/ 468351 w 631903"/>
              <a:gd name="connsiteY8" fmla="*/ 524107 h 665356"/>
              <a:gd name="connsiteX9" fmla="*/ 535259 w 631903"/>
              <a:gd name="connsiteY9" fmla="*/ 527824 h 665356"/>
              <a:gd name="connsiteX10" fmla="*/ 631903 w 631903"/>
              <a:gd name="connsiteY10" fmla="*/ 353122 h 665356"/>
              <a:gd name="connsiteX11" fmla="*/ 538976 w 631903"/>
              <a:gd name="connsiteY11" fmla="*/ 193288 h 665356"/>
              <a:gd name="connsiteX12" fmla="*/ 498088 w 631903"/>
              <a:gd name="connsiteY12" fmla="*/ 167268 h 665356"/>
              <a:gd name="connsiteX13" fmla="*/ 434898 w 631903"/>
              <a:gd name="connsiteY13" fmla="*/ 200722 h 665356"/>
              <a:gd name="connsiteX14" fmla="*/ 330820 w 631903"/>
              <a:gd name="connsiteY14" fmla="*/ 96644 h 665356"/>
              <a:gd name="connsiteX15" fmla="*/ 256478 w 631903"/>
              <a:gd name="connsiteY15" fmla="*/ 81776 h 665356"/>
              <a:gd name="connsiteX16" fmla="*/ 237893 w 631903"/>
              <a:gd name="connsiteY16" fmla="*/ 14868 h 665356"/>
              <a:gd name="connsiteX17" fmla="*/ 156117 w 631903"/>
              <a:gd name="connsiteY17" fmla="*/ 0 h 665356"/>
              <a:gd name="connsiteX18" fmla="*/ 55756 w 631903"/>
              <a:gd name="connsiteY18" fmla="*/ 63190 h 665356"/>
              <a:gd name="connsiteX19" fmla="*/ 66908 w 631903"/>
              <a:gd name="connsiteY19" fmla="*/ 89210 h 665356"/>
              <a:gd name="connsiteX20" fmla="*/ 3717 w 631903"/>
              <a:gd name="connsiteY20" fmla="*/ 163551 h 665356"/>
              <a:gd name="connsiteX21" fmla="*/ 0 w 631903"/>
              <a:gd name="connsiteY21" fmla="*/ 200722 h 665356"/>
              <a:gd name="connsiteX22" fmla="*/ 197005 w 631903"/>
              <a:gd name="connsiteY22" fmla="*/ 449766 h 665356"/>
              <a:gd name="connsiteX23" fmla="*/ 185854 w 631903"/>
              <a:gd name="connsiteY23" fmla="*/ 524107 h 665356"/>
              <a:gd name="connsiteX24" fmla="*/ 163551 w 631903"/>
              <a:gd name="connsiteY24"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97366 w 631903"/>
              <a:gd name="connsiteY4" fmla="*/ 602166 h 665356"/>
              <a:gd name="connsiteX5" fmla="*/ 330820 w 631903"/>
              <a:gd name="connsiteY5" fmla="*/ 639337 h 665356"/>
              <a:gd name="connsiteX6" fmla="*/ 390293 w 631903"/>
              <a:gd name="connsiteY6" fmla="*/ 609600 h 665356"/>
              <a:gd name="connsiteX7" fmla="*/ 427464 w 631903"/>
              <a:gd name="connsiteY7" fmla="*/ 617034 h 665356"/>
              <a:gd name="connsiteX8" fmla="*/ 468351 w 631903"/>
              <a:gd name="connsiteY8" fmla="*/ 524107 h 665356"/>
              <a:gd name="connsiteX9" fmla="*/ 535259 w 631903"/>
              <a:gd name="connsiteY9" fmla="*/ 527824 h 665356"/>
              <a:gd name="connsiteX10" fmla="*/ 631903 w 631903"/>
              <a:gd name="connsiteY10" fmla="*/ 353122 h 665356"/>
              <a:gd name="connsiteX11" fmla="*/ 538976 w 631903"/>
              <a:gd name="connsiteY11" fmla="*/ 193288 h 665356"/>
              <a:gd name="connsiteX12" fmla="*/ 498088 w 631903"/>
              <a:gd name="connsiteY12" fmla="*/ 167268 h 665356"/>
              <a:gd name="connsiteX13" fmla="*/ 434898 w 631903"/>
              <a:gd name="connsiteY13" fmla="*/ 200722 h 665356"/>
              <a:gd name="connsiteX14" fmla="*/ 330820 w 631903"/>
              <a:gd name="connsiteY14" fmla="*/ 96644 h 665356"/>
              <a:gd name="connsiteX15" fmla="*/ 256478 w 631903"/>
              <a:gd name="connsiteY15" fmla="*/ 81776 h 665356"/>
              <a:gd name="connsiteX16" fmla="*/ 237893 w 631903"/>
              <a:gd name="connsiteY16" fmla="*/ 14868 h 665356"/>
              <a:gd name="connsiteX17" fmla="*/ 156117 w 631903"/>
              <a:gd name="connsiteY17" fmla="*/ 0 h 665356"/>
              <a:gd name="connsiteX18" fmla="*/ 55756 w 631903"/>
              <a:gd name="connsiteY18" fmla="*/ 63190 h 665356"/>
              <a:gd name="connsiteX19" fmla="*/ 66908 w 631903"/>
              <a:gd name="connsiteY19" fmla="*/ 89210 h 665356"/>
              <a:gd name="connsiteX20" fmla="*/ 3717 w 631903"/>
              <a:gd name="connsiteY20" fmla="*/ 163551 h 665356"/>
              <a:gd name="connsiteX21" fmla="*/ 0 w 631903"/>
              <a:gd name="connsiteY21" fmla="*/ 200722 h 665356"/>
              <a:gd name="connsiteX22" fmla="*/ 197005 w 631903"/>
              <a:gd name="connsiteY22" fmla="*/ 449766 h 665356"/>
              <a:gd name="connsiteX23" fmla="*/ 171567 w 631903"/>
              <a:gd name="connsiteY23" fmla="*/ 519345 h 665356"/>
              <a:gd name="connsiteX24" fmla="*/ 163551 w 631903"/>
              <a:gd name="connsiteY24"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97366 w 631903"/>
              <a:gd name="connsiteY4" fmla="*/ 602166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8351 w 631903"/>
              <a:gd name="connsiteY9" fmla="*/ 524107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55756 w 631903"/>
              <a:gd name="connsiteY19" fmla="*/ 6319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8351 w 631903"/>
              <a:gd name="connsiteY9" fmla="*/ 524107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55756 w 631903"/>
              <a:gd name="connsiteY19" fmla="*/ 6319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5970 w 631903"/>
              <a:gd name="connsiteY9" fmla="*/ 547920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55756 w 631903"/>
              <a:gd name="connsiteY19" fmla="*/ 6319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5970 w 631903"/>
              <a:gd name="connsiteY9" fmla="*/ 547920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60518 w 631903"/>
              <a:gd name="connsiteY19" fmla="*/ 4414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5970 w 631903"/>
              <a:gd name="connsiteY9" fmla="*/ 547920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45036 w 631903"/>
              <a:gd name="connsiteY17" fmla="*/ 2962 h 665356"/>
              <a:gd name="connsiteX18" fmla="*/ 156117 w 631903"/>
              <a:gd name="connsiteY18" fmla="*/ 0 h 665356"/>
              <a:gd name="connsiteX19" fmla="*/ 60518 w 631903"/>
              <a:gd name="connsiteY19" fmla="*/ 4414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85671 h 674881"/>
              <a:gd name="connsiteX1" fmla="*/ 137532 w 631903"/>
              <a:gd name="connsiteY1" fmla="*/ 607974 h 674881"/>
              <a:gd name="connsiteX2" fmla="*/ 230459 w 631903"/>
              <a:gd name="connsiteY2" fmla="*/ 674881 h 674881"/>
              <a:gd name="connsiteX3" fmla="*/ 256478 w 631903"/>
              <a:gd name="connsiteY3" fmla="*/ 607974 h 674881"/>
              <a:gd name="connsiteX4" fmla="*/ 283078 w 631903"/>
              <a:gd name="connsiteY4" fmla="*/ 621216 h 674881"/>
              <a:gd name="connsiteX5" fmla="*/ 299109 w 631903"/>
              <a:gd name="connsiteY5" fmla="*/ 633761 h 674881"/>
              <a:gd name="connsiteX6" fmla="*/ 330820 w 631903"/>
              <a:gd name="connsiteY6" fmla="*/ 648862 h 674881"/>
              <a:gd name="connsiteX7" fmla="*/ 390293 w 631903"/>
              <a:gd name="connsiteY7" fmla="*/ 619125 h 674881"/>
              <a:gd name="connsiteX8" fmla="*/ 427464 w 631903"/>
              <a:gd name="connsiteY8" fmla="*/ 626559 h 674881"/>
              <a:gd name="connsiteX9" fmla="*/ 465970 w 631903"/>
              <a:gd name="connsiteY9" fmla="*/ 557445 h 674881"/>
              <a:gd name="connsiteX10" fmla="*/ 535259 w 631903"/>
              <a:gd name="connsiteY10" fmla="*/ 537349 h 674881"/>
              <a:gd name="connsiteX11" fmla="*/ 631903 w 631903"/>
              <a:gd name="connsiteY11" fmla="*/ 362647 h 674881"/>
              <a:gd name="connsiteX12" fmla="*/ 538976 w 631903"/>
              <a:gd name="connsiteY12" fmla="*/ 202813 h 674881"/>
              <a:gd name="connsiteX13" fmla="*/ 498088 w 631903"/>
              <a:gd name="connsiteY13" fmla="*/ 176793 h 674881"/>
              <a:gd name="connsiteX14" fmla="*/ 434898 w 631903"/>
              <a:gd name="connsiteY14" fmla="*/ 210247 h 674881"/>
              <a:gd name="connsiteX15" fmla="*/ 330820 w 631903"/>
              <a:gd name="connsiteY15" fmla="*/ 106169 h 674881"/>
              <a:gd name="connsiteX16" fmla="*/ 256478 w 631903"/>
              <a:gd name="connsiteY16" fmla="*/ 91301 h 674881"/>
              <a:gd name="connsiteX17" fmla="*/ 245036 w 631903"/>
              <a:gd name="connsiteY17" fmla="*/ 12487 h 674881"/>
              <a:gd name="connsiteX18" fmla="*/ 156117 w 631903"/>
              <a:gd name="connsiteY18" fmla="*/ 0 h 674881"/>
              <a:gd name="connsiteX19" fmla="*/ 60518 w 631903"/>
              <a:gd name="connsiteY19" fmla="*/ 53665 h 674881"/>
              <a:gd name="connsiteX20" fmla="*/ 66908 w 631903"/>
              <a:gd name="connsiteY20" fmla="*/ 98735 h 674881"/>
              <a:gd name="connsiteX21" fmla="*/ 3717 w 631903"/>
              <a:gd name="connsiteY21" fmla="*/ 173076 h 674881"/>
              <a:gd name="connsiteX22" fmla="*/ 0 w 631903"/>
              <a:gd name="connsiteY22" fmla="*/ 210247 h 674881"/>
              <a:gd name="connsiteX23" fmla="*/ 197005 w 631903"/>
              <a:gd name="connsiteY23" fmla="*/ 459291 h 674881"/>
              <a:gd name="connsiteX24" fmla="*/ 171567 w 631903"/>
              <a:gd name="connsiteY24" fmla="*/ 528870 h 674881"/>
              <a:gd name="connsiteX25" fmla="*/ 163551 w 631903"/>
              <a:gd name="connsiteY25" fmla="*/ 585671 h 674881"/>
              <a:gd name="connsiteX0" fmla="*/ 163551 w 631903"/>
              <a:gd name="connsiteY0" fmla="*/ 585671 h 674881"/>
              <a:gd name="connsiteX1" fmla="*/ 137532 w 631903"/>
              <a:gd name="connsiteY1" fmla="*/ 607974 h 674881"/>
              <a:gd name="connsiteX2" fmla="*/ 230459 w 631903"/>
              <a:gd name="connsiteY2" fmla="*/ 674881 h 674881"/>
              <a:gd name="connsiteX3" fmla="*/ 256478 w 631903"/>
              <a:gd name="connsiteY3" fmla="*/ 607974 h 674881"/>
              <a:gd name="connsiteX4" fmla="*/ 283078 w 631903"/>
              <a:gd name="connsiteY4" fmla="*/ 621216 h 674881"/>
              <a:gd name="connsiteX5" fmla="*/ 299109 w 631903"/>
              <a:gd name="connsiteY5" fmla="*/ 633761 h 674881"/>
              <a:gd name="connsiteX6" fmla="*/ 330820 w 631903"/>
              <a:gd name="connsiteY6" fmla="*/ 648862 h 674881"/>
              <a:gd name="connsiteX7" fmla="*/ 390293 w 631903"/>
              <a:gd name="connsiteY7" fmla="*/ 619125 h 674881"/>
              <a:gd name="connsiteX8" fmla="*/ 427464 w 631903"/>
              <a:gd name="connsiteY8" fmla="*/ 626559 h 674881"/>
              <a:gd name="connsiteX9" fmla="*/ 465970 w 631903"/>
              <a:gd name="connsiteY9" fmla="*/ 557445 h 674881"/>
              <a:gd name="connsiteX10" fmla="*/ 535259 w 631903"/>
              <a:gd name="connsiteY10" fmla="*/ 537349 h 674881"/>
              <a:gd name="connsiteX11" fmla="*/ 631903 w 631903"/>
              <a:gd name="connsiteY11" fmla="*/ 362647 h 674881"/>
              <a:gd name="connsiteX12" fmla="*/ 548501 w 631903"/>
              <a:gd name="connsiteY12" fmla="*/ 198050 h 674881"/>
              <a:gd name="connsiteX13" fmla="*/ 498088 w 631903"/>
              <a:gd name="connsiteY13" fmla="*/ 176793 h 674881"/>
              <a:gd name="connsiteX14" fmla="*/ 434898 w 631903"/>
              <a:gd name="connsiteY14" fmla="*/ 210247 h 674881"/>
              <a:gd name="connsiteX15" fmla="*/ 330820 w 631903"/>
              <a:gd name="connsiteY15" fmla="*/ 106169 h 674881"/>
              <a:gd name="connsiteX16" fmla="*/ 256478 w 631903"/>
              <a:gd name="connsiteY16" fmla="*/ 91301 h 674881"/>
              <a:gd name="connsiteX17" fmla="*/ 245036 w 631903"/>
              <a:gd name="connsiteY17" fmla="*/ 12487 h 674881"/>
              <a:gd name="connsiteX18" fmla="*/ 156117 w 631903"/>
              <a:gd name="connsiteY18" fmla="*/ 0 h 674881"/>
              <a:gd name="connsiteX19" fmla="*/ 60518 w 631903"/>
              <a:gd name="connsiteY19" fmla="*/ 53665 h 674881"/>
              <a:gd name="connsiteX20" fmla="*/ 66908 w 631903"/>
              <a:gd name="connsiteY20" fmla="*/ 98735 h 674881"/>
              <a:gd name="connsiteX21" fmla="*/ 3717 w 631903"/>
              <a:gd name="connsiteY21" fmla="*/ 173076 h 674881"/>
              <a:gd name="connsiteX22" fmla="*/ 0 w 631903"/>
              <a:gd name="connsiteY22" fmla="*/ 210247 h 674881"/>
              <a:gd name="connsiteX23" fmla="*/ 197005 w 631903"/>
              <a:gd name="connsiteY23" fmla="*/ 459291 h 674881"/>
              <a:gd name="connsiteX24" fmla="*/ 171567 w 631903"/>
              <a:gd name="connsiteY24" fmla="*/ 528870 h 674881"/>
              <a:gd name="connsiteX25" fmla="*/ 163551 w 631903"/>
              <a:gd name="connsiteY25" fmla="*/ 585671 h 6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1903" h="674881">
                <a:moveTo>
                  <a:pt x="163551" y="585671"/>
                </a:moveTo>
                <a:lnTo>
                  <a:pt x="137532" y="607974"/>
                </a:lnTo>
                <a:lnTo>
                  <a:pt x="230459" y="674881"/>
                </a:lnTo>
                <a:lnTo>
                  <a:pt x="256478" y="607974"/>
                </a:lnTo>
                <a:lnTo>
                  <a:pt x="283078" y="621216"/>
                </a:lnTo>
                <a:cubicBezTo>
                  <a:pt x="286040" y="621429"/>
                  <a:pt x="296147" y="633548"/>
                  <a:pt x="299109" y="633761"/>
                </a:cubicBezTo>
                <a:lnTo>
                  <a:pt x="330820" y="648862"/>
                </a:lnTo>
                <a:lnTo>
                  <a:pt x="390293" y="619125"/>
                </a:lnTo>
                <a:lnTo>
                  <a:pt x="427464" y="626559"/>
                </a:lnTo>
                <a:lnTo>
                  <a:pt x="465970" y="557445"/>
                </a:lnTo>
                <a:lnTo>
                  <a:pt x="535259" y="537349"/>
                </a:lnTo>
                <a:lnTo>
                  <a:pt x="631903" y="362647"/>
                </a:lnTo>
                <a:lnTo>
                  <a:pt x="548501" y="198050"/>
                </a:lnTo>
                <a:lnTo>
                  <a:pt x="498088" y="176793"/>
                </a:lnTo>
                <a:lnTo>
                  <a:pt x="434898" y="210247"/>
                </a:lnTo>
                <a:lnTo>
                  <a:pt x="330820" y="106169"/>
                </a:lnTo>
                <a:lnTo>
                  <a:pt x="256478" y="91301"/>
                </a:lnTo>
                <a:lnTo>
                  <a:pt x="245036" y="12487"/>
                </a:lnTo>
                <a:lnTo>
                  <a:pt x="156117" y="0"/>
                </a:lnTo>
                <a:lnTo>
                  <a:pt x="60518" y="53665"/>
                </a:lnTo>
                <a:lnTo>
                  <a:pt x="66908" y="98735"/>
                </a:lnTo>
                <a:lnTo>
                  <a:pt x="3717" y="173076"/>
                </a:lnTo>
                <a:lnTo>
                  <a:pt x="0" y="210247"/>
                </a:lnTo>
                <a:lnTo>
                  <a:pt x="197005" y="459291"/>
                </a:lnTo>
                <a:lnTo>
                  <a:pt x="171567" y="528870"/>
                </a:lnTo>
                <a:lnTo>
                  <a:pt x="163551" y="585671"/>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defRPr/>
            </a:pPr>
            <a:r>
              <a:rPr lang="it-IT" sz="1050">
                <a:solidFill>
                  <a:schemeClr val="bg1"/>
                </a:solidFill>
              </a:rPr>
              <a:t>+</a:t>
            </a:r>
            <a:r>
              <a:rPr lang="it-IT" sz="1000">
                <a:solidFill>
                  <a:schemeClr val="bg1"/>
                </a:solidFill>
              </a:rPr>
              <a:t>1</a:t>
            </a:r>
            <a:endParaRPr lang="en-GB" sz="1050">
              <a:solidFill>
                <a:schemeClr val="bg1"/>
              </a:solidFill>
              <a:ea typeface="ＭＳ Ｐゴシック" charset="-128"/>
            </a:endParaRPr>
          </a:p>
        </p:txBody>
      </p:sp>
      <p:sp>
        <p:nvSpPr>
          <p:cNvPr id="30" name="Freeform 74"/>
          <p:cNvSpPr/>
          <p:nvPr/>
        </p:nvSpPr>
        <p:spPr>
          <a:xfrm>
            <a:off x="8018580" y="19946540"/>
            <a:ext cx="458670" cy="1027510"/>
          </a:xfrm>
          <a:custGeom>
            <a:avLst/>
            <a:gdLst>
              <a:gd name="connsiteX0" fmla="*/ 0 w 646771"/>
              <a:gd name="connsiteY0" fmla="*/ 130097 h 1204331"/>
              <a:gd name="connsiteX1" fmla="*/ 234176 w 646771"/>
              <a:gd name="connsiteY1" fmla="*/ 646770 h 1204331"/>
              <a:gd name="connsiteX2" fmla="*/ 234176 w 646771"/>
              <a:gd name="connsiteY2" fmla="*/ 732263 h 1204331"/>
              <a:gd name="connsiteX3" fmla="*/ 174703 w 646771"/>
              <a:gd name="connsiteY3" fmla="*/ 758282 h 1204331"/>
              <a:gd name="connsiteX4" fmla="*/ 115229 w 646771"/>
              <a:gd name="connsiteY4" fmla="*/ 769434 h 1204331"/>
              <a:gd name="connsiteX5" fmla="*/ 130098 w 646771"/>
              <a:gd name="connsiteY5" fmla="*/ 854926 h 1204331"/>
              <a:gd name="connsiteX6" fmla="*/ 170986 w 646771"/>
              <a:gd name="connsiteY6" fmla="*/ 903248 h 1204331"/>
              <a:gd name="connsiteX7" fmla="*/ 66908 w 646771"/>
              <a:gd name="connsiteY7" fmla="*/ 1029629 h 1204331"/>
              <a:gd name="connsiteX8" fmla="*/ 48322 w 646771"/>
              <a:gd name="connsiteY8" fmla="*/ 1103970 h 1204331"/>
              <a:gd name="connsiteX9" fmla="*/ 92927 w 646771"/>
              <a:gd name="connsiteY9" fmla="*/ 1133707 h 1204331"/>
              <a:gd name="connsiteX10" fmla="*/ 92927 w 646771"/>
              <a:gd name="connsiteY10" fmla="*/ 1204331 h 1204331"/>
              <a:gd name="connsiteX11" fmla="*/ 223025 w 646771"/>
              <a:gd name="connsiteY11" fmla="*/ 1159726 h 1204331"/>
              <a:gd name="connsiteX12" fmla="*/ 267629 w 646771"/>
              <a:gd name="connsiteY12" fmla="*/ 1174595 h 1204331"/>
              <a:gd name="connsiteX13" fmla="*/ 293649 w 646771"/>
              <a:gd name="connsiteY13" fmla="*/ 1037063 h 1204331"/>
              <a:gd name="connsiteX14" fmla="*/ 371708 w 646771"/>
              <a:gd name="connsiteY14" fmla="*/ 977590 h 1204331"/>
              <a:gd name="connsiteX15" fmla="*/ 390293 w 646771"/>
              <a:gd name="connsiteY15" fmla="*/ 977590 h 1204331"/>
              <a:gd name="connsiteX16" fmla="*/ 431181 w 646771"/>
              <a:gd name="connsiteY16" fmla="*/ 791736 h 1204331"/>
              <a:gd name="connsiteX17" fmla="*/ 394010 w 646771"/>
              <a:gd name="connsiteY17" fmla="*/ 702526 h 1204331"/>
              <a:gd name="connsiteX18" fmla="*/ 505522 w 646771"/>
              <a:gd name="connsiteY18" fmla="*/ 613317 h 1204331"/>
              <a:gd name="connsiteX19" fmla="*/ 646771 w 646771"/>
              <a:gd name="connsiteY19" fmla="*/ 594731 h 1204331"/>
              <a:gd name="connsiteX20" fmla="*/ 646771 w 646771"/>
              <a:gd name="connsiteY20" fmla="*/ 553843 h 1204331"/>
              <a:gd name="connsiteX21" fmla="*/ 628186 w 646771"/>
              <a:gd name="connsiteY21" fmla="*/ 338253 h 1204331"/>
              <a:gd name="connsiteX22" fmla="*/ 446049 w 646771"/>
              <a:gd name="connsiteY22" fmla="*/ 230458 h 1204331"/>
              <a:gd name="connsiteX23" fmla="*/ 334537 w 646771"/>
              <a:gd name="connsiteY23" fmla="*/ 215590 h 1204331"/>
              <a:gd name="connsiteX24" fmla="*/ 327103 w 646771"/>
              <a:gd name="connsiteY24" fmla="*/ 167268 h 1204331"/>
              <a:gd name="connsiteX25" fmla="*/ 375425 w 646771"/>
              <a:gd name="connsiteY25" fmla="*/ 115229 h 1204331"/>
              <a:gd name="connsiteX26" fmla="*/ 323386 w 646771"/>
              <a:gd name="connsiteY26" fmla="*/ 0 h 1204331"/>
              <a:gd name="connsiteX27" fmla="*/ 263912 w 646771"/>
              <a:gd name="connsiteY27" fmla="*/ 7434 h 1204331"/>
              <a:gd name="connsiteX28" fmla="*/ 226742 w 646771"/>
              <a:gd name="connsiteY28" fmla="*/ 89209 h 1204331"/>
              <a:gd name="connsiteX29" fmla="*/ 185854 w 646771"/>
              <a:gd name="connsiteY29" fmla="*/ 78058 h 1204331"/>
              <a:gd name="connsiteX30" fmla="*/ 118947 w 646771"/>
              <a:gd name="connsiteY30" fmla="*/ 107795 h 1204331"/>
              <a:gd name="connsiteX31" fmla="*/ 74342 w 646771"/>
              <a:gd name="connsiteY31" fmla="*/ 66907 h 1204331"/>
              <a:gd name="connsiteX32" fmla="*/ 55756 w 646771"/>
              <a:gd name="connsiteY32" fmla="*/ 66907 h 1204331"/>
              <a:gd name="connsiteX33" fmla="*/ 0 w 646771"/>
              <a:gd name="connsiteY33" fmla="*/ 130097 h 120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6771" h="1204331">
                <a:moveTo>
                  <a:pt x="0" y="130097"/>
                </a:moveTo>
                <a:lnTo>
                  <a:pt x="234176" y="646770"/>
                </a:lnTo>
                <a:lnTo>
                  <a:pt x="234176" y="732263"/>
                </a:lnTo>
                <a:lnTo>
                  <a:pt x="174703" y="758282"/>
                </a:lnTo>
                <a:lnTo>
                  <a:pt x="115229" y="769434"/>
                </a:lnTo>
                <a:lnTo>
                  <a:pt x="130098" y="854926"/>
                </a:lnTo>
                <a:lnTo>
                  <a:pt x="170986" y="903248"/>
                </a:lnTo>
                <a:lnTo>
                  <a:pt x="66908" y="1029629"/>
                </a:lnTo>
                <a:lnTo>
                  <a:pt x="48322" y="1103970"/>
                </a:lnTo>
                <a:lnTo>
                  <a:pt x="92927" y="1133707"/>
                </a:lnTo>
                <a:lnTo>
                  <a:pt x="92927" y="1204331"/>
                </a:lnTo>
                <a:lnTo>
                  <a:pt x="223025" y="1159726"/>
                </a:lnTo>
                <a:lnTo>
                  <a:pt x="267629" y="1174595"/>
                </a:lnTo>
                <a:lnTo>
                  <a:pt x="293649" y="1037063"/>
                </a:lnTo>
                <a:lnTo>
                  <a:pt x="371708" y="977590"/>
                </a:lnTo>
                <a:lnTo>
                  <a:pt x="390293" y="977590"/>
                </a:lnTo>
                <a:lnTo>
                  <a:pt x="431181" y="791736"/>
                </a:lnTo>
                <a:lnTo>
                  <a:pt x="394010" y="702526"/>
                </a:lnTo>
                <a:lnTo>
                  <a:pt x="505522" y="613317"/>
                </a:lnTo>
                <a:lnTo>
                  <a:pt x="646771" y="594731"/>
                </a:lnTo>
                <a:lnTo>
                  <a:pt x="646771" y="553843"/>
                </a:lnTo>
                <a:lnTo>
                  <a:pt x="628186" y="338253"/>
                </a:lnTo>
                <a:lnTo>
                  <a:pt x="446049" y="230458"/>
                </a:lnTo>
                <a:lnTo>
                  <a:pt x="334537" y="215590"/>
                </a:lnTo>
                <a:lnTo>
                  <a:pt x="327103" y="167268"/>
                </a:lnTo>
                <a:lnTo>
                  <a:pt x="375425" y="115229"/>
                </a:lnTo>
                <a:lnTo>
                  <a:pt x="323386" y="0"/>
                </a:lnTo>
                <a:lnTo>
                  <a:pt x="263912" y="7434"/>
                </a:lnTo>
                <a:lnTo>
                  <a:pt x="226742" y="89209"/>
                </a:lnTo>
                <a:lnTo>
                  <a:pt x="185854" y="78058"/>
                </a:lnTo>
                <a:lnTo>
                  <a:pt x="118947" y="107795"/>
                </a:lnTo>
                <a:lnTo>
                  <a:pt x="74342" y="66907"/>
                </a:lnTo>
                <a:lnTo>
                  <a:pt x="55756" y="66907"/>
                </a:lnTo>
                <a:lnTo>
                  <a:pt x="0" y="130097"/>
                </a:lnTo>
                <a:close/>
              </a:path>
            </a:pathLst>
          </a:custGeom>
          <a:solidFill>
            <a:schemeClr val="accent6"/>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31" name="CasellaDiTesto 4"/>
          <p:cNvSpPr txBox="1"/>
          <p:nvPr/>
        </p:nvSpPr>
        <p:spPr>
          <a:xfrm>
            <a:off x="5851776" y="19901736"/>
            <a:ext cx="453774"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1%</a:t>
            </a:r>
          </a:p>
        </p:txBody>
      </p:sp>
      <p:sp>
        <p:nvSpPr>
          <p:cNvPr id="32" name="CasellaDiTesto 36"/>
          <p:cNvSpPr txBox="1"/>
          <p:nvPr/>
        </p:nvSpPr>
        <p:spPr>
          <a:xfrm>
            <a:off x="30540491" y="12396400"/>
            <a:ext cx="59169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13%</a:t>
            </a:r>
          </a:p>
        </p:txBody>
      </p:sp>
      <p:sp>
        <p:nvSpPr>
          <p:cNvPr id="33" name="CasellaDiTesto 39"/>
          <p:cNvSpPr txBox="1"/>
          <p:nvPr/>
        </p:nvSpPr>
        <p:spPr>
          <a:xfrm>
            <a:off x="29785683" y="11729203"/>
            <a:ext cx="57744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    4%</a:t>
            </a:r>
          </a:p>
        </p:txBody>
      </p:sp>
      <p:sp>
        <p:nvSpPr>
          <p:cNvPr id="34" name="CasellaDiTesto 40"/>
          <p:cNvSpPr txBox="1"/>
          <p:nvPr/>
        </p:nvSpPr>
        <p:spPr>
          <a:xfrm>
            <a:off x="7758300" y="19414911"/>
            <a:ext cx="571115"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51%</a:t>
            </a:r>
          </a:p>
        </p:txBody>
      </p:sp>
      <p:sp>
        <p:nvSpPr>
          <p:cNvPr id="35" name="CasellaDiTesto 41"/>
          <p:cNvSpPr txBox="1"/>
          <p:nvPr/>
        </p:nvSpPr>
        <p:spPr>
          <a:xfrm>
            <a:off x="6656507" y="19179018"/>
            <a:ext cx="579424"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4%</a:t>
            </a:r>
          </a:p>
        </p:txBody>
      </p:sp>
      <p:sp>
        <p:nvSpPr>
          <p:cNvPr id="36" name="CasellaDiTesto 42"/>
          <p:cNvSpPr txBox="1"/>
          <p:nvPr/>
        </p:nvSpPr>
        <p:spPr>
          <a:xfrm>
            <a:off x="29378440" y="10787352"/>
            <a:ext cx="57740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1%</a:t>
            </a:r>
          </a:p>
        </p:txBody>
      </p:sp>
      <p:sp>
        <p:nvSpPr>
          <p:cNvPr id="37" name="CasellaDiTesto 43"/>
          <p:cNvSpPr txBox="1"/>
          <p:nvPr/>
        </p:nvSpPr>
        <p:spPr>
          <a:xfrm>
            <a:off x="6266077" y="18616761"/>
            <a:ext cx="543752"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ysClr val="windowText" lastClr="000000"/>
                </a:solidFill>
              </a:rPr>
              <a:t>5%</a:t>
            </a:r>
          </a:p>
        </p:txBody>
      </p:sp>
      <p:sp>
        <p:nvSpPr>
          <p:cNvPr id="38" name="CasellaDiTesto 48"/>
          <p:cNvSpPr txBox="1"/>
          <p:nvPr/>
        </p:nvSpPr>
        <p:spPr>
          <a:xfrm>
            <a:off x="6417238" y="17668477"/>
            <a:ext cx="569021"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0,6%</a:t>
            </a:r>
          </a:p>
        </p:txBody>
      </p:sp>
      <p:sp>
        <p:nvSpPr>
          <p:cNvPr id="39" name="CasellaDiTesto 49"/>
          <p:cNvSpPr txBox="1"/>
          <p:nvPr/>
        </p:nvSpPr>
        <p:spPr>
          <a:xfrm>
            <a:off x="28318832" y="9938041"/>
            <a:ext cx="55633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a:t>
            </a:r>
          </a:p>
        </p:txBody>
      </p:sp>
      <p:sp>
        <p:nvSpPr>
          <p:cNvPr id="40" name="CasellaDiTesto 52"/>
          <p:cNvSpPr txBox="1"/>
          <p:nvPr/>
        </p:nvSpPr>
        <p:spPr>
          <a:xfrm>
            <a:off x="6149348" y="18057454"/>
            <a:ext cx="527678"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0" i="0" u="none" strike="noStrike" cap="none">
                <a:solidFill>
                  <a:schemeClr val="tx1"/>
                </a:solidFill>
                <a:latin typeface="Arial"/>
                <a:ea typeface="Arial"/>
                <a:cs typeface="Arial"/>
                <a:sym typeface="Arial"/>
              </a:rPr>
              <a:t>0,4%</a:t>
            </a:r>
          </a:p>
        </p:txBody>
      </p:sp>
      <p:sp>
        <p:nvSpPr>
          <p:cNvPr id="41" name="CasellaDiTesto 53"/>
          <p:cNvSpPr txBox="1"/>
          <p:nvPr/>
        </p:nvSpPr>
        <p:spPr>
          <a:xfrm>
            <a:off x="27769719" y="10273537"/>
            <a:ext cx="62681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a:t>
            </a:r>
          </a:p>
        </p:txBody>
      </p:sp>
      <p:sp>
        <p:nvSpPr>
          <p:cNvPr id="42" name="CasellaDiTesto 55"/>
          <p:cNvSpPr txBox="1"/>
          <p:nvPr/>
        </p:nvSpPr>
        <p:spPr>
          <a:xfrm>
            <a:off x="29221270" y="9688670"/>
            <a:ext cx="61838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+15%</a:t>
            </a:r>
          </a:p>
        </p:txBody>
      </p:sp>
      <p:sp>
        <p:nvSpPr>
          <p:cNvPr id="43" name="CasellaDiTesto 77"/>
          <p:cNvSpPr txBox="1"/>
          <p:nvPr/>
        </p:nvSpPr>
        <p:spPr>
          <a:xfrm>
            <a:off x="28700138" y="9492205"/>
            <a:ext cx="59014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+18%</a:t>
            </a:r>
          </a:p>
        </p:txBody>
      </p:sp>
      <p:sp>
        <p:nvSpPr>
          <p:cNvPr id="44" name="CasellaDiTesto 44"/>
          <p:cNvSpPr txBox="1"/>
          <p:nvPr/>
        </p:nvSpPr>
        <p:spPr>
          <a:xfrm>
            <a:off x="29164378" y="10991495"/>
            <a:ext cx="549818"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a:t>
            </a:r>
            <a:r>
              <a:rPr lang="it-IT" sz="1050">
                <a:solidFill>
                  <a:sysClr val="windowText" lastClr="000000"/>
                </a:solidFill>
              </a:rPr>
              <a:t>2%</a:t>
            </a:r>
          </a:p>
        </p:txBody>
      </p:sp>
      <p:sp>
        <p:nvSpPr>
          <p:cNvPr id="45" name="CasellaDiTesto 40"/>
          <p:cNvSpPr txBox="1"/>
          <p:nvPr/>
        </p:nvSpPr>
        <p:spPr>
          <a:xfrm>
            <a:off x="7324445" y="20989528"/>
            <a:ext cx="637790"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10%</a:t>
            </a:r>
          </a:p>
        </p:txBody>
      </p:sp>
      <p:sp>
        <p:nvSpPr>
          <p:cNvPr id="46" name="CasellaDiTesto 41"/>
          <p:cNvSpPr txBox="1"/>
          <p:nvPr/>
        </p:nvSpPr>
        <p:spPr>
          <a:xfrm>
            <a:off x="29634378" y="11231164"/>
            <a:ext cx="57942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3%</a:t>
            </a:r>
          </a:p>
        </p:txBody>
      </p:sp>
      <p:sp>
        <p:nvSpPr>
          <p:cNvPr id="47" name="CasellaDiTesto 42"/>
          <p:cNvSpPr txBox="1"/>
          <p:nvPr/>
        </p:nvSpPr>
        <p:spPr>
          <a:xfrm>
            <a:off x="5543550" y="18211800"/>
            <a:ext cx="577407"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0" i="0" u="none" strike="noStrike" cap="none">
                <a:solidFill>
                  <a:srgbClr val="000000"/>
                </a:solidFill>
                <a:latin typeface="Arial"/>
                <a:ea typeface="Arial"/>
                <a:cs typeface="Arial"/>
                <a:sym typeface="Arial"/>
              </a:rPr>
              <a:t>1%</a:t>
            </a:r>
            <a:endParaRPr lang="it-IT" sz="1050"/>
          </a:p>
        </p:txBody>
      </p:sp>
      <p:sp>
        <p:nvSpPr>
          <p:cNvPr id="48" name="CasellaDiTesto 62"/>
          <p:cNvSpPr txBox="1"/>
          <p:nvPr/>
        </p:nvSpPr>
        <p:spPr>
          <a:xfrm>
            <a:off x="30386381" y="11857300"/>
            <a:ext cx="62975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a:solidFill>
                  <a:sysClr val="windowText" lastClr="000000"/>
                </a:solidFill>
              </a:rPr>
              <a:t>1%</a:t>
            </a:r>
          </a:p>
        </p:txBody>
      </p:sp>
      <p:sp>
        <p:nvSpPr>
          <p:cNvPr id="49" name="CasellaDiTesto 4"/>
          <p:cNvSpPr txBox="1"/>
          <p:nvPr/>
        </p:nvSpPr>
        <p:spPr>
          <a:xfrm>
            <a:off x="7362825" y="19307175"/>
            <a:ext cx="590550"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0,9%</a:t>
            </a:r>
          </a:p>
        </p:txBody>
      </p:sp>
      <p:sp>
        <p:nvSpPr>
          <p:cNvPr id="51" name="Freeform 32"/>
          <p:cNvSpPr/>
          <p:nvPr/>
        </p:nvSpPr>
        <p:spPr>
          <a:xfrm>
            <a:off x="28275776" y="11706224"/>
            <a:ext cx="519113" cy="1009650"/>
          </a:xfrm>
          <a:custGeom>
            <a:avLst/>
            <a:gdLst>
              <a:gd name="connsiteX0" fmla="*/ 521160 w 691722"/>
              <a:gd name="connsiteY0" fmla="*/ 0 h 1345542"/>
              <a:gd name="connsiteX1" fmla="*/ 402715 w 691722"/>
              <a:gd name="connsiteY1" fmla="*/ 47378 h 1345542"/>
              <a:gd name="connsiteX2" fmla="*/ 383764 w 691722"/>
              <a:gd name="connsiteY2" fmla="*/ 127921 h 1345542"/>
              <a:gd name="connsiteX3" fmla="*/ 170562 w 691722"/>
              <a:gd name="connsiteY3" fmla="*/ 255842 h 1345542"/>
              <a:gd name="connsiteX4" fmla="*/ 42640 w 691722"/>
              <a:gd name="connsiteY4" fmla="*/ 251104 h 1345542"/>
              <a:gd name="connsiteX5" fmla="*/ 33165 w 691722"/>
              <a:gd name="connsiteY5" fmla="*/ 151610 h 1345542"/>
              <a:gd name="connsiteX6" fmla="*/ 0 w 691722"/>
              <a:gd name="connsiteY6" fmla="*/ 289007 h 1345542"/>
              <a:gd name="connsiteX7" fmla="*/ 56854 w 691722"/>
              <a:gd name="connsiteY7" fmla="*/ 397977 h 1345542"/>
              <a:gd name="connsiteX8" fmla="*/ 66329 w 691722"/>
              <a:gd name="connsiteY8" fmla="*/ 440617 h 1345542"/>
              <a:gd name="connsiteX9" fmla="*/ 137397 w 691722"/>
              <a:gd name="connsiteY9" fmla="*/ 492733 h 1345542"/>
              <a:gd name="connsiteX10" fmla="*/ 118445 w 691722"/>
              <a:gd name="connsiteY10" fmla="*/ 649082 h 1345542"/>
              <a:gd name="connsiteX11" fmla="*/ 170562 w 691722"/>
              <a:gd name="connsiteY11" fmla="*/ 791216 h 1345542"/>
              <a:gd name="connsiteX12" fmla="*/ 151610 w 691722"/>
              <a:gd name="connsiteY12" fmla="*/ 881235 h 1345542"/>
              <a:gd name="connsiteX13" fmla="*/ 194251 w 691722"/>
              <a:gd name="connsiteY13" fmla="*/ 1061272 h 1345542"/>
              <a:gd name="connsiteX14" fmla="*/ 14213 w 691722"/>
              <a:gd name="connsiteY14" fmla="*/ 1156029 h 1345542"/>
              <a:gd name="connsiteX15" fmla="*/ 146872 w 691722"/>
              <a:gd name="connsiteY15" fmla="*/ 1170242 h 1345542"/>
              <a:gd name="connsiteX16" fmla="*/ 132659 w 691722"/>
              <a:gd name="connsiteY16" fmla="*/ 1222358 h 1345542"/>
              <a:gd name="connsiteX17" fmla="*/ 170562 w 691722"/>
              <a:gd name="connsiteY17" fmla="*/ 1236572 h 1345542"/>
              <a:gd name="connsiteX18" fmla="*/ 236891 w 691722"/>
              <a:gd name="connsiteY18" fmla="*/ 1345542 h 1345542"/>
              <a:gd name="connsiteX19" fmla="*/ 303221 w 691722"/>
              <a:gd name="connsiteY19" fmla="*/ 1288688 h 1345542"/>
              <a:gd name="connsiteX20" fmla="*/ 374288 w 691722"/>
              <a:gd name="connsiteY20" fmla="*/ 1241310 h 1345542"/>
              <a:gd name="connsiteX21" fmla="*/ 360074 w 691722"/>
              <a:gd name="connsiteY21" fmla="*/ 1108651 h 1345542"/>
              <a:gd name="connsiteX22" fmla="*/ 573277 w 691722"/>
              <a:gd name="connsiteY22" fmla="*/ 1156029 h 1345542"/>
              <a:gd name="connsiteX23" fmla="*/ 668033 w 691722"/>
              <a:gd name="connsiteY23" fmla="*/ 1122864 h 1345542"/>
              <a:gd name="connsiteX24" fmla="*/ 634868 w 691722"/>
              <a:gd name="connsiteY24" fmla="*/ 1047059 h 1345542"/>
              <a:gd name="connsiteX25" fmla="*/ 634868 w 691722"/>
              <a:gd name="connsiteY25" fmla="*/ 914400 h 1345542"/>
              <a:gd name="connsiteX26" fmla="*/ 615917 w 691722"/>
              <a:gd name="connsiteY26" fmla="*/ 838595 h 1345542"/>
              <a:gd name="connsiteX27" fmla="*/ 649082 w 691722"/>
              <a:gd name="connsiteY27" fmla="*/ 724887 h 1345542"/>
              <a:gd name="connsiteX28" fmla="*/ 630130 w 691722"/>
              <a:gd name="connsiteY28" fmla="*/ 578014 h 1345542"/>
              <a:gd name="connsiteX29" fmla="*/ 639606 w 691722"/>
              <a:gd name="connsiteY29" fmla="*/ 525898 h 1345542"/>
              <a:gd name="connsiteX30" fmla="*/ 691722 w 691722"/>
              <a:gd name="connsiteY30" fmla="*/ 487996 h 1345542"/>
              <a:gd name="connsiteX31" fmla="*/ 601703 w 691722"/>
              <a:gd name="connsiteY31" fmla="*/ 241629 h 1345542"/>
              <a:gd name="connsiteX32" fmla="*/ 611179 w 691722"/>
              <a:gd name="connsiteY32" fmla="*/ 184775 h 1345542"/>
              <a:gd name="connsiteX33" fmla="*/ 525898 w 691722"/>
              <a:gd name="connsiteY33" fmla="*/ 80543 h 1345542"/>
              <a:gd name="connsiteX34" fmla="*/ 521160 w 691722"/>
              <a:gd name="connsiteY34" fmla="*/ 0 h 134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1722" h="1345542">
                <a:moveTo>
                  <a:pt x="521160" y="0"/>
                </a:moveTo>
                <a:lnTo>
                  <a:pt x="402715" y="47378"/>
                </a:lnTo>
                <a:lnTo>
                  <a:pt x="383764" y="127921"/>
                </a:lnTo>
                <a:lnTo>
                  <a:pt x="170562" y="255842"/>
                </a:lnTo>
                <a:lnTo>
                  <a:pt x="42640" y="251104"/>
                </a:lnTo>
                <a:lnTo>
                  <a:pt x="33165" y="151610"/>
                </a:lnTo>
                <a:lnTo>
                  <a:pt x="0" y="289007"/>
                </a:lnTo>
                <a:lnTo>
                  <a:pt x="56854" y="397977"/>
                </a:lnTo>
                <a:lnTo>
                  <a:pt x="66329" y="440617"/>
                </a:lnTo>
                <a:lnTo>
                  <a:pt x="137397" y="492733"/>
                </a:lnTo>
                <a:lnTo>
                  <a:pt x="118445" y="649082"/>
                </a:lnTo>
                <a:lnTo>
                  <a:pt x="170562" y="791216"/>
                </a:lnTo>
                <a:lnTo>
                  <a:pt x="151610" y="881235"/>
                </a:lnTo>
                <a:lnTo>
                  <a:pt x="194251" y="1061272"/>
                </a:lnTo>
                <a:lnTo>
                  <a:pt x="14213" y="1156029"/>
                </a:lnTo>
                <a:lnTo>
                  <a:pt x="146872" y="1170242"/>
                </a:lnTo>
                <a:lnTo>
                  <a:pt x="132659" y="1222358"/>
                </a:lnTo>
                <a:lnTo>
                  <a:pt x="170562" y="1236572"/>
                </a:lnTo>
                <a:lnTo>
                  <a:pt x="236891" y="1345542"/>
                </a:lnTo>
                <a:lnTo>
                  <a:pt x="303221" y="1288688"/>
                </a:lnTo>
                <a:lnTo>
                  <a:pt x="374288" y="1241310"/>
                </a:lnTo>
                <a:lnTo>
                  <a:pt x="360074" y="1108651"/>
                </a:lnTo>
                <a:lnTo>
                  <a:pt x="573277" y="1156029"/>
                </a:lnTo>
                <a:lnTo>
                  <a:pt x="668033" y="1122864"/>
                </a:lnTo>
                <a:lnTo>
                  <a:pt x="634868" y="1047059"/>
                </a:lnTo>
                <a:lnTo>
                  <a:pt x="634868" y="914400"/>
                </a:lnTo>
                <a:lnTo>
                  <a:pt x="615917" y="838595"/>
                </a:lnTo>
                <a:lnTo>
                  <a:pt x="649082" y="724887"/>
                </a:lnTo>
                <a:lnTo>
                  <a:pt x="630130" y="578014"/>
                </a:lnTo>
                <a:lnTo>
                  <a:pt x="639606" y="525898"/>
                </a:lnTo>
                <a:lnTo>
                  <a:pt x="691722" y="487996"/>
                </a:lnTo>
                <a:lnTo>
                  <a:pt x="601703" y="241629"/>
                </a:lnTo>
                <a:lnTo>
                  <a:pt x="611179" y="184775"/>
                </a:lnTo>
                <a:lnTo>
                  <a:pt x="525898" y="80543"/>
                </a:lnTo>
                <a:lnTo>
                  <a:pt x="521160" y="0"/>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2" name="Freeform 38"/>
          <p:cNvSpPr/>
          <p:nvPr/>
        </p:nvSpPr>
        <p:spPr>
          <a:xfrm>
            <a:off x="6972020" y="20799028"/>
            <a:ext cx="1042988" cy="797719"/>
          </a:xfrm>
          <a:custGeom>
            <a:avLst/>
            <a:gdLst>
              <a:gd name="connsiteX0" fmla="*/ 198989 w 1378707"/>
              <a:gd name="connsiteY0" fmla="*/ 232153 h 923876"/>
              <a:gd name="connsiteX1" fmla="*/ 165824 w 1378707"/>
              <a:gd name="connsiteY1" fmla="*/ 170562 h 923876"/>
              <a:gd name="connsiteX2" fmla="*/ 85281 w 1378707"/>
              <a:gd name="connsiteY2" fmla="*/ 265318 h 923876"/>
              <a:gd name="connsiteX3" fmla="*/ 0 w 1378707"/>
              <a:gd name="connsiteY3" fmla="*/ 345861 h 923876"/>
              <a:gd name="connsiteX4" fmla="*/ 9476 w 1378707"/>
              <a:gd name="connsiteY4" fmla="*/ 469045 h 923876"/>
              <a:gd name="connsiteX5" fmla="*/ 142135 w 1378707"/>
              <a:gd name="connsiteY5" fmla="*/ 506947 h 923876"/>
              <a:gd name="connsiteX6" fmla="*/ 293745 w 1378707"/>
              <a:gd name="connsiteY6" fmla="*/ 487996 h 923876"/>
              <a:gd name="connsiteX7" fmla="*/ 701198 w 1378707"/>
              <a:gd name="connsiteY7" fmla="*/ 724887 h 923876"/>
              <a:gd name="connsiteX8" fmla="*/ 800692 w 1378707"/>
              <a:gd name="connsiteY8" fmla="*/ 686985 h 923876"/>
              <a:gd name="connsiteX9" fmla="*/ 942827 w 1378707"/>
              <a:gd name="connsiteY9" fmla="*/ 829119 h 923876"/>
              <a:gd name="connsiteX10" fmla="*/ 990205 w 1378707"/>
              <a:gd name="connsiteY10" fmla="*/ 805430 h 923876"/>
              <a:gd name="connsiteX11" fmla="*/ 1042321 w 1378707"/>
              <a:gd name="connsiteY11" fmla="*/ 895449 h 923876"/>
              <a:gd name="connsiteX12" fmla="*/ 1151291 w 1378707"/>
              <a:gd name="connsiteY12" fmla="*/ 890711 h 923876"/>
              <a:gd name="connsiteX13" fmla="*/ 1222359 w 1378707"/>
              <a:gd name="connsiteY13" fmla="*/ 923876 h 923876"/>
              <a:gd name="connsiteX14" fmla="*/ 1241310 w 1378707"/>
              <a:gd name="connsiteY14" fmla="*/ 852808 h 923876"/>
              <a:gd name="connsiteX15" fmla="*/ 1222359 w 1378707"/>
              <a:gd name="connsiteY15" fmla="*/ 819644 h 923876"/>
              <a:gd name="connsiteX16" fmla="*/ 1274475 w 1378707"/>
              <a:gd name="connsiteY16" fmla="*/ 748576 h 923876"/>
              <a:gd name="connsiteX17" fmla="*/ 1250785 w 1378707"/>
              <a:gd name="connsiteY17" fmla="*/ 596966 h 923876"/>
              <a:gd name="connsiteX18" fmla="*/ 1227096 w 1378707"/>
              <a:gd name="connsiteY18" fmla="*/ 540112 h 923876"/>
              <a:gd name="connsiteX19" fmla="*/ 1165505 w 1378707"/>
              <a:gd name="connsiteY19" fmla="*/ 511685 h 923876"/>
              <a:gd name="connsiteX20" fmla="*/ 1165505 w 1378707"/>
              <a:gd name="connsiteY20" fmla="*/ 440618 h 923876"/>
              <a:gd name="connsiteX21" fmla="*/ 1217621 w 1378707"/>
              <a:gd name="connsiteY21" fmla="*/ 374288 h 923876"/>
              <a:gd name="connsiteX22" fmla="*/ 1198669 w 1378707"/>
              <a:gd name="connsiteY22" fmla="*/ 322172 h 923876"/>
              <a:gd name="connsiteX23" fmla="*/ 1288688 w 1378707"/>
              <a:gd name="connsiteY23" fmla="*/ 156348 h 923876"/>
              <a:gd name="connsiteX24" fmla="*/ 1359755 w 1378707"/>
              <a:gd name="connsiteY24" fmla="*/ 85281 h 923876"/>
              <a:gd name="connsiteX25" fmla="*/ 1378707 w 1378707"/>
              <a:gd name="connsiteY25" fmla="*/ 23689 h 923876"/>
              <a:gd name="connsiteX26" fmla="*/ 1336066 w 1378707"/>
              <a:gd name="connsiteY26" fmla="*/ 0 h 923876"/>
              <a:gd name="connsiteX27" fmla="*/ 1250785 w 1378707"/>
              <a:gd name="connsiteY27" fmla="*/ 56854 h 923876"/>
              <a:gd name="connsiteX28" fmla="*/ 1151291 w 1378707"/>
              <a:gd name="connsiteY28" fmla="*/ 71067 h 923876"/>
              <a:gd name="connsiteX29" fmla="*/ 1070748 w 1378707"/>
              <a:gd name="connsiteY29" fmla="*/ 127921 h 923876"/>
              <a:gd name="connsiteX30" fmla="*/ 1013894 w 1378707"/>
              <a:gd name="connsiteY30" fmla="*/ 85281 h 923876"/>
              <a:gd name="connsiteX31" fmla="*/ 904924 w 1378707"/>
              <a:gd name="connsiteY31" fmla="*/ 180037 h 923876"/>
              <a:gd name="connsiteX32" fmla="*/ 739101 w 1378707"/>
              <a:gd name="connsiteY32" fmla="*/ 236891 h 923876"/>
              <a:gd name="connsiteX33" fmla="*/ 606441 w 1378707"/>
              <a:gd name="connsiteY33" fmla="*/ 213202 h 923876"/>
              <a:gd name="connsiteX34" fmla="*/ 540112 w 1378707"/>
              <a:gd name="connsiteY34" fmla="*/ 246367 h 923876"/>
              <a:gd name="connsiteX35" fmla="*/ 502209 w 1378707"/>
              <a:gd name="connsiteY35" fmla="*/ 198989 h 923876"/>
              <a:gd name="connsiteX36" fmla="*/ 431142 w 1378707"/>
              <a:gd name="connsiteY36" fmla="*/ 208464 h 923876"/>
              <a:gd name="connsiteX37" fmla="*/ 393239 w 1378707"/>
              <a:gd name="connsiteY37" fmla="*/ 123183 h 923876"/>
              <a:gd name="connsiteX38" fmla="*/ 298483 w 1378707"/>
              <a:gd name="connsiteY38" fmla="*/ 203726 h 923876"/>
              <a:gd name="connsiteX39" fmla="*/ 198989 w 1378707"/>
              <a:gd name="connsiteY39" fmla="*/ 232153 h 9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78707" h="923876">
                <a:moveTo>
                  <a:pt x="198989" y="232153"/>
                </a:moveTo>
                <a:lnTo>
                  <a:pt x="165824" y="170562"/>
                </a:lnTo>
                <a:lnTo>
                  <a:pt x="85281" y="265318"/>
                </a:lnTo>
                <a:lnTo>
                  <a:pt x="0" y="345861"/>
                </a:lnTo>
                <a:lnTo>
                  <a:pt x="9476" y="469045"/>
                </a:lnTo>
                <a:lnTo>
                  <a:pt x="142135" y="506947"/>
                </a:lnTo>
                <a:lnTo>
                  <a:pt x="293745" y="487996"/>
                </a:lnTo>
                <a:lnTo>
                  <a:pt x="701198" y="724887"/>
                </a:lnTo>
                <a:lnTo>
                  <a:pt x="800692" y="686985"/>
                </a:lnTo>
                <a:lnTo>
                  <a:pt x="942827" y="829119"/>
                </a:lnTo>
                <a:lnTo>
                  <a:pt x="990205" y="805430"/>
                </a:lnTo>
                <a:lnTo>
                  <a:pt x="1042321" y="895449"/>
                </a:lnTo>
                <a:lnTo>
                  <a:pt x="1151291" y="890711"/>
                </a:lnTo>
                <a:lnTo>
                  <a:pt x="1222359" y="923876"/>
                </a:lnTo>
                <a:lnTo>
                  <a:pt x="1241310" y="852808"/>
                </a:lnTo>
                <a:lnTo>
                  <a:pt x="1222359" y="819644"/>
                </a:lnTo>
                <a:lnTo>
                  <a:pt x="1274475" y="748576"/>
                </a:lnTo>
                <a:lnTo>
                  <a:pt x="1250785" y="596966"/>
                </a:lnTo>
                <a:lnTo>
                  <a:pt x="1227096" y="540112"/>
                </a:lnTo>
                <a:lnTo>
                  <a:pt x="1165505" y="511685"/>
                </a:lnTo>
                <a:lnTo>
                  <a:pt x="1165505" y="440618"/>
                </a:lnTo>
                <a:lnTo>
                  <a:pt x="1217621" y="374288"/>
                </a:lnTo>
                <a:lnTo>
                  <a:pt x="1198669" y="322172"/>
                </a:lnTo>
                <a:lnTo>
                  <a:pt x="1288688" y="156348"/>
                </a:lnTo>
                <a:lnTo>
                  <a:pt x="1359755" y="85281"/>
                </a:lnTo>
                <a:lnTo>
                  <a:pt x="1378707" y="23689"/>
                </a:lnTo>
                <a:lnTo>
                  <a:pt x="1336066" y="0"/>
                </a:lnTo>
                <a:lnTo>
                  <a:pt x="1250785" y="56854"/>
                </a:lnTo>
                <a:lnTo>
                  <a:pt x="1151291" y="71067"/>
                </a:lnTo>
                <a:lnTo>
                  <a:pt x="1070748" y="127921"/>
                </a:lnTo>
                <a:lnTo>
                  <a:pt x="1013894" y="85281"/>
                </a:lnTo>
                <a:lnTo>
                  <a:pt x="904924" y="180037"/>
                </a:lnTo>
                <a:lnTo>
                  <a:pt x="739101" y="236891"/>
                </a:lnTo>
                <a:lnTo>
                  <a:pt x="606441" y="213202"/>
                </a:lnTo>
                <a:lnTo>
                  <a:pt x="540112" y="246367"/>
                </a:lnTo>
                <a:lnTo>
                  <a:pt x="502209" y="198989"/>
                </a:lnTo>
                <a:lnTo>
                  <a:pt x="431142" y="208464"/>
                </a:lnTo>
                <a:lnTo>
                  <a:pt x="393239" y="123183"/>
                </a:lnTo>
                <a:lnTo>
                  <a:pt x="298483" y="203726"/>
                </a:lnTo>
                <a:lnTo>
                  <a:pt x="198989" y="232153"/>
                </a:lnTo>
                <a:close/>
              </a:path>
            </a:pathLst>
          </a:custGeom>
          <a:solidFill>
            <a:schemeClr val="accent6"/>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3" name="Freeform 56"/>
          <p:cNvSpPr/>
          <p:nvPr/>
        </p:nvSpPr>
        <p:spPr>
          <a:xfrm>
            <a:off x="5450401" y="18207038"/>
            <a:ext cx="715566" cy="402431"/>
          </a:xfrm>
          <a:custGeom>
            <a:avLst/>
            <a:gdLst>
              <a:gd name="connsiteX0" fmla="*/ 66907 w 955288"/>
              <a:gd name="connsiteY0" fmla="*/ 312234 h 486937"/>
              <a:gd name="connsiteX1" fmla="*/ 0 w 955288"/>
              <a:gd name="connsiteY1" fmla="*/ 375425 h 486937"/>
              <a:gd name="connsiteX2" fmla="*/ 11151 w 955288"/>
              <a:gd name="connsiteY2" fmla="*/ 486937 h 486937"/>
              <a:gd name="connsiteX3" fmla="*/ 66907 w 955288"/>
              <a:gd name="connsiteY3" fmla="*/ 446049 h 486937"/>
              <a:gd name="connsiteX4" fmla="*/ 115229 w 955288"/>
              <a:gd name="connsiteY4" fmla="*/ 464634 h 486937"/>
              <a:gd name="connsiteX5" fmla="*/ 345688 w 955288"/>
              <a:gd name="connsiteY5" fmla="*/ 215590 h 486937"/>
              <a:gd name="connsiteX6" fmla="*/ 386576 w 955288"/>
              <a:gd name="connsiteY6" fmla="*/ 156117 h 486937"/>
              <a:gd name="connsiteX7" fmla="*/ 498088 w 955288"/>
              <a:gd name="connsiteY7" fmla="*/ 111512 h 486937"/>
              <a:gd name="connsiteX8" fmla="*/ 564995 w 955288"/>
              <a:gd name="connsiteY8" fmla="*/ 163551 h 486937"/>
              <a:gd name="connsiteX9" fmla="*/ 713678 w 955288"/>
              <a:gd name="connsiteY9" fmla="*/ 230459 h 486937"/>
              <a:gd name="connsiteX10" fmla="*/ 851210 w 955288"/>
              <a:gd name="connsiteY10" fmla="*/ 286215 h 486937"/>
              <a:gd name="connsiteX11" fmla="*/ 955288 w 955288"/>
              <a:gd name="connsiteY11" fmla="*/ 286215 h 486937"/>
              <a:gd name="connsiteX12" fmla="*/ 802888 w 955288"/>
              <a:gd name="connsiteY12" fmla="*/ 104078 h 486937"/>
              <a:gd name="connsiteX13" fmla="*/ 739698 w 955288"/>
              <a:gd name="connsiteY13" fmla="*/ 89210 h 486937"/>
              <a:gd name="connsiteX14" fmla="*/ 728546 w 955288"/>
              <a:gd name="connsiteY14" fmla="*/ 22303 h 486937"/>
              <a:gd name="connsiteX15" fmla="*/ 646771 w 955288"/>
              <a:gd name="connsiteY15" fmla="*/ 0 h 486937"/>
              <a:gd name="connsiteX16" fmla="*/ 620751 w 955288"/>
              <a:gd name="connsiteY16" fmla="*/ 37171 h 486937"/>
              <a:gd name="connsiteX17" fmla="*/ 561278 w 955288"/>
              <a:gd name="connsiteY17" fmla="*/ 3717 h 486937"/>
              <a:gd name="connsiteX18" fmla="*/ 524107 w 955288"/>
              <a:gd name="connsiteY18" fmla="*/ 14868 h 486937"/>
              <a:gd name="connsiteX19" fmla="*/ 490654 w 955288"/>
              <a:gd name="connsiteY19" fmla="*/ 74342 h 486937"/>
              <a:gd name="connsiteX20" fmla="*/ 434898 w 955288"/>
              <a:gd name="connsiteY20" fmla="*/ 14868 h 486937"/>
              <a:gd name="connsiteX21" fmla="*/ 375424 w 955288"/>
              <a:gd name="connsiteY21" fmla="*/ 66907 h 486937"/>
              <a:gd name="connsiteX22" fmla="*/ 304800 w 955288"/>
              <a:gd name="connsiteY22" fmla="*/ 66907 h 486937"/>
              <a:gd name="connsiteX23" fmla="*/ 219307 w 955288"/>
              <a:gd name="connsiteY23" fmla="*/ 126381 h 486937"/>
              <a:gd name="connsiteX24" fmla="*/ 211873 w 955288"/>
              <a:gd name="connsiteY24" fmla="*/ 263912 h 486937"/>
              <a:gd name="connsiteX25" fmla="*/ 185854 w 955288"/>
              <a:gd name="connsiteY25" fmla="*/ 304800 h 486937"/>
              <a:gd name="connsiteX26" fmla="*/ 66907 w 955288"/>
              <a:gd name="connsiteY26" fmla="*/ 312234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5288" h="486937">
                <a:moveTo>
                  <a:pt x="66907" y="312234"/>
                </a:moveTo>
                <a:lnTo>
                  <a:pt x="0" y="375425"/>
                </a:lnTo>
                <a:lnTo>
                  <a:pt x="11151" y="486937"/>
                </a:lnTo>
                <a:lnTo>
                  <a:pt x="66907" y="446049"/>
                </a:lnTo>
                <a:lnTo>
                  <a:pt x="115229" y="464634"/>
                </a:lnTo>
                <a:lnTo>
                  <a:pt x="345688" y="215590"/>
                </a:lnTo>
                <a:lnTo>
                  <a:pt x="386576" y="156117"/>
                </a:lnTo>
                <a:lnTo>
                  <a:pt x="498088" y="111512"/>
                </a:lnTo>
                <a:lnTo>
                  <a:pt x="564995" y="163551"/>
                </a:lnTo>
                <a:lnTo>
                  <a:pt x="713678" y="230459"/>
                </a:lnTo>
                <a:lnTo>
                  <a:pt x="851210" y="286215"/>
                </a:lnTo>
                <a:lnTo>
                  <a:pt x="955288" y="286215"/>
                </a:lnTo>
                <a:lnTo>
                  <a:pt x="802888" y="104078"/>
                </a:lnTo>
                <a:lnTo>
                  <a:pt x="739698" y="89210"/>
                </a:lnTo>
                <a:lnTo>
                  <a:pt x="728546" y="22303"/>
                </a:lnTo>
                <a:lnTo>
                  <a:pt x="646771" y="0"/>
                </a:lnTo>
                <a:lnTo>
                  <a:pt x="620751" y="37171"/>
                </a:lnTo>
                <a:lnTo>
                  <a:pt x="561278" y="3717"/>
                </a:lnTo>
                <a:lnTo>
                  <a:pt x="524107" y="14868"/>
                </a:lnTo>
                <a:lnTo>
                  <a:pt x="490654" y="74342"/>
                </a:lnTo>
                <a:lnTo>
                  <a:pt x="434898" y="14868"/>
                </a:lnTo>
                <a:lnTo>
                  <a:pt x="375424" y="66907"/>
                </a:lnTo>
                <a:lnTo>
                  <a:pt x="304800" y="66907"/>
                </a:lnTo>
                <a:lnTo>
                  <a:pt x="219307" y="126381"/>
                </a:lnTo>
                <a:lnTo>
                  <a:pt x="211873" y="263912"/>
                </a:lnTo>
                <a:lnTo>
                  <a:pt x="185854" y="304800"/>
                </a:lnTo>
                <a:lnTo>
                  <a:pt x="66907" y="312234"/>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4" name="Freeform 57"/>
          <p:cNvSpPr/>
          <p:nvPr/>
        </p:nvSpPr>
        <p:spPr>
          <a:xfrm>
            <a:off x="5195609" y="17314069"/>
            <a:ext cx="736997" cy="1177528"/>
          </a:xfrm>
          <a:custGeom>
            <a:avLst/>
            <a:gdLst>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13678 w 981308"/>
              <a:gd name="connsiteY10" fmla="*/ 390293 h 1315844"/>
              <a:gd name="connsiteX11" fmla="*/ 750849 w 981308"/>
              <a:gd name="connsiteY11" fmla="*/ 323386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7561 w 981308"/>
              <a:gd name="connsiteY42" fmla="*/ 1111405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13678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7561 w 981308"/>
              <a:gd name="connsiteY42" fmla="*/ 1111405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7561 w 981308"/>
              <a:gd name="connsiteY42" fmla="*/ 1111405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46410 w 981308"/>
              <a:gd name="connsiteY41" fmla="*/ 1200615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24108 w 981308"/>
              <a:gd name="connsiteY40" fmla="*/ 1286108 h 1315844"/>
              <a:gd name="connsiteX41" fmla="*/ 555935 w 981308"/>
              <a:gd name="connsiteY41" fmla="*/ 1212521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21113 w 981308"/>
              <a:gd name="connsiteY5" fmla="*/ 743415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36014 w 981308"/>
              <a:gd name="connsiteY40" fmla="*/ 1300395 h 1315844"/>
              <a:gd name="connsiteX41" fmla="*/ 555935 w 981308"/>
              <a:gd name="connsiteY41" fmla="*/ 1212521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 name="connsiteX0" fmla="*/ 981308 w 981308"/>
              <a:gd name="connsiteY0" fmla="*/ 985025 h 1315844"/>
              <a:gd name="connsiteX1" fmla="*/ 977591 w 981308"/>
              <a:gd name="connsiteY1" fmla="*/ 921835 h 1315844"/>
              <a:gd name="connsiteX2" fmla="*/ 877230 w 981308"/>
              <a:gd name="connsiteY2" fmla="*/ 828908 h 1315844"/>
              <a:gd name="connsiteX3" fmla="*/ 840059 w 981308"/>
              <a:gd name="connsiteY3" fmla="*/ 773152 h 1315844"/>
              <a:gd name="connsiteX4" fmla="*/ 765717 w 981308"/>
              <a:gd name="connsiteY4" fmla="*/ 780586 h 1315844"/>
              <a:gd name="connsiteX5" fmla="*/ 737782 w 981308"/>
              <a:gd name="connsiteY5" fmla="*/ 736271 h 1315844"/>
              <a:gd name="connsiteX6" fmla="*/ 721113 w 981308"/>
              <a:gd name="connsiteY6" fmla="*/ 613318 h 1315844"/>
              <a:gd name="connsiteX7" fmla="*/ 758283 w 981308"/>
              <a:gd name="connsiteY7" fmla="*/ 631903 h 1315844"/>
              <a:gd name="connsiteX8" fmla="*/ 817756 w 981308"/>
              <a:gd name="connsiteY8" fmla="*/ 572430 h 1315844"/>
              <a:gd name="connsiteX9" fmla="*/ 754566 w 981308"/>
              <a:gd name="connsiteY9" fmla="*/ 401444 h 1315844"/>
              <a:gd name="connsiteX10" fmla="*/ 737490 w 981308"/>
              <a:gd name="connsiteY10" fmla="*/ 390293 h 1315844"/>
              <a:gd name="connsiteX11" fmla="*/ 765136 w 981308"/>
              <a:gd name="connsiteY11" fmla="*/ 337674 h 1315844"/>
              <a:gd name="connsiteX12" fmla="*/ 750849 w 981308"/>
              <a:gd name="connsiteY12" fmla="*/ 271347 h 1315844"/>
              <a:gd name="connsiteX13" fmla="*/ 814039 w 981308"/>
              <a:gd name="connsiteY13" fmla="*/ 252761 h 1315844"/>
              <a:gd name="connsiteX14" fmla="*/ 795454 w 981308"/>
              <a:gd name="connsiteY14" fmla="*/ 156118 h 1315844"/>
              <a:gd name="connsiteX15" fmla="*/ 743415 w 981308"/>
              <a:gd name="connsiteY15" fmla="*/ 163552 h 1315844"/>
              <a:gd name="connsiteX16" fmla="*/ 735981 w 981308"/>
              <a:gd name="connsiteY16" fmla="*/ 133815 h 1315844"/>
              <a:gd name="connsiteX17" fmla="*/ 676508 w 981308"/>
              <a:gd name="connsiteY17" fmla="*/ 96644 h 1315844"/>
              <a:gd name="connsiteX18" fmla="*/ 669074 w 981308"/>
              <a:gd name="connsiteY18" fmla="*/ 0 h 1315844"/>
              <a:gd name="connsiteX19" fmla="*/ 516674 w 981308"/>
              <a:gd name="connsiteY19" fmla="*/ 111513 h 1315844"/>
              <a:gd name="connsiteX20" fmla="*/ 538976 w 981308"/>
              <a:gd name="connsiteY20" fmla="*/ 256479 h 1315844"/>
              <a:gd name="connsiteX21" fmla="*/ 472069 w 981308"/>
              <a:gd name="connsiteY21" fmla="*/ 263913 h 1315844"/>
              <a:gd name="connsiteX22" fmla="*/ 460917 w 981308"/>
              <a:gd name="connsiteY22" fmla="*/ 390293 h 1315844"/>
              <a:gd name="connsiteX23" fmla="*/ 494371 w 981308"/>
              <a:gd name="connsiteY23" fmla="*/ 453483 h 1315844"/>
              <a:gd name="connsiteX24" fmla="*/ 386576 w 981308"/>
              <a:gd name="connsiteY24" fmla="*/ 512957 h 1315844"/>
              <a:gd name="connsiteX25" fmla="*/ 271347 w 981308"/>
              <a:gd name="connsiteY25" fmla="*/ 505522 h 1315844"/>
              <a:gd name="connsiteX26" fmla="*/ 170986 w 981308"/>
              <a:gd name="connsiteY26" fmla="*/ 538976 h 1315844"/>
              <a:gd name="connsiteX27" fmla="*/ 185854 w 981308"/>
              <a:gd name="connsiteY27" fmla="*/ 650488 h 1315844"/>
              <a:gd name="connsiteX28" fmla="*/ 74342 w 981308"/>
              <a:gd name="connsiteY28" fmla="*/ 728547 h 1315844"/>
              <a:gd name="connsiteX29" fmla="*/ 0 w 981308"/>
              <a:gd name="connsiteY29" fmla="*/ 735981 h 1315844"/>
              <a:gd name="connsiteX30" fmla="*/ 81776 w 981308"/>
              <a:gd name="connsiteY30" fmla="*/ 888381 h 1315844"/>
              <a:gd name="connsiteX31" fmla="*/ 133815 w 981308"/>
              <a:gd name="connsiteY31" fmla="*/ 925552 h 1315844"/>
              <a:gd name="connsiteX32" fmla="*/ 126381 w 981308"/>
              <a:gd name="connsiteY32" fmla="*/ 977591 h 1315844"/>
              <a:gd name="connsiteX33" fmla="*/ 70625 w 981308"/>
              <a:gd name="connsiteY33" fmla="*/ 1007327 h 1315844"/>
              <a:gd name="connsiteX34" fmla="*/ 104078 w 981308"/>
              <a:gd name="connsiteY34" fmla="*/ 1037064 h 1315844"/>
              <a:gd name="connsiteX35" fmla="*/ 85493 w 981308"/>
              <a:gd name="connsiteY35" fmla="*/ 1129991 h 1315844"/>
              <a:gd name="connsiteX36" fmla="*/ 118947 w 981308"/>
              <a:gd name="connsiteY36" fmla="*/ 1204332 h 1315844"/>
              <a:gd name="connsiteX37" fmla="*/ 241610 w 981308"/>
              <a:gd name="connsiteY37" fmla="*/ 1260088 h 1315844"/>
              <a:gd name="connsiteX38" fmla="*/ 386576 w 981308"/>
              <a:gd name="connsiteY38" fmla="*/ 1263805 h 1315844"/>
              <a:gd name="connsiteX39" fmla="*/ 412596 w 981308"/>
              <a:gd name="connsiteY39" fmla="*/ 1315844 h 1315844"/>
              <a:gd name="connsiteX40" fmla="*/ 536014 w 981308"/>
              <a:gd name="connsiteY40" fmla="*/ 1300395 h 1315844"/>
              <a:gd name="connsiteX41" fmla="*/ 555935 w 981308"/>
              <a:gd name="connsiteY41" fmla="*/ 1212521 h 1315844"/>
              <a:gd name="connsiteX42" fmla="*/ 559943 w 981308"/>
              <a:gd name="connsiteY42" fmla="*/ 1120930 h 1315844"/>
              <a:gd name="connsiteX43" fmla="*/ 635620 w 981308"/>
              <a:gd name="connsiteY43" fmla="*/ 1066800 h 1315844"/>
              <a:gd name="connsiteX44" fmla="*/ 713678 w 981308"/>
              <a:gd name="connsiteY44" fmla="*/ 1070518 h 1315844"/>
              <a:gd name="connsiteX45" fmla="*/ 765717 w 981308"/>
              <a:gd name="connsiteY45" fmla="*/ 1040781 h 1315844"/>
              <a:gd name="connsiteX46" fmla="*/ 817756 w 981308"/>
              <a:gd name="connsiteY46" fmla="*/ 1070518 h 1315844"/>
              <a:gd name="connsiteX47" fmla="*/ 895815 w 981308"/>
              <a:gd name="connsiteY47" fmla="*/ 1007327 h 1315844"/>
              <a:gd name="connsiteX48" fmla="*/ 962722 w 981308"/>
              <a:gd name="connsiteY48" fmla="*/ 1037064 h 1315844"/>
              <a:gd name="connsiteX49" fmla="*/ 981308 w 981308"/>
              <a:gd name="connsiteY49" fmla="*/ 985025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1308" h="1315844">
                <a:moveTo>
                  <a:pt x="981308" y="985025"/>
                </a:moveTo>
                <a:lnTo>
                  <a:pt x="977591" y="921835"/>
                </a:lnTo>
                <a:lnTo>
                  <a:pt x="877230" y="828908"/>
                </a:lnTo>
                <a:lnTo>
                  <a:pt x="840059" y="773152"/>
                </a:lnTo>
                <a:lnTo>
                  <a:pt x="765717" y="780586"/>
                </a:lnTo>
                <a:lnTo>
                  <a:pt x="737782" y="736271"/>
                </a:lnTo>
                <a:lnTo>
                  <a:pt x="721113" y="613318"/>
                </a:lnTo>
                <a:lnTo>
                  <a:pt x="758283" y="631903"/>
                </a:lnTo>
                <a:lnTo>
                  <a:pt x="817756" y="572430"/>
                </a:lnTo>
                <a:lnTo>
                  <a:pt x="754566" y="401444"/>
                </a:lnTo>
                <a:lnTo>
                  <a:pt x="737490" y="390293"/>
                </a:lnTo>
                <a:lnTo>
                  <a:pt x="765136" y="337674"/>
                </a:lnTo>
                <a:lnTo>
                  <a:pt x="750849" y="271347"/>
                </a:lnTo>
                <a:lnTo>
                  <a:pt x="814039" y="252761"/>
                </a:lnTo>
                <a:lnTo>
                  <a:pt x="795454" y="156118"/>
                </a:lnTo>
                <a:lnTo>
                  <a:pt x="743415" y="163552"/>
                </a:lnTo>
                <a:lnTo>
                  <a:pt x="735981" y="133815"/>
                </a:lnTo>
                <a:lnTo>
                  <a:pt x="676508" y="96644"/>
                </a:lnTo>
                <a:lnTo>
                  <a:pt x="669074" y="0"/>
                </a:lnTo>
                <a:lnTo>
                  <a:pt x="516674" y="111513"/>
                </a:lnTo>
                <a:lnTo>
                  <a:pt x="538976" y="256479"/>
                </a:lnTo>
                <a:lnTo>
                  <a:pt x="472069" y="263913"/>
                </a:lnTo>
                <a:lnTo>
                  <a:pt x="460917" y="390293"/>
                </a:lnTo>
                <a:lnTo>
                  <a:pt x="494371" y="453483"/>
                </a:lnTo>
                <a:lnTo>
                  <a:pt x="386576" y="512957"/>
                </a:lnTo>
                <a:lnTo>
                  <a:pt x="271347" y="505522"/>
                </a:lnTo>
                <a:lnTo>
                  <a:pt x="170986" y="538976"/>
                </a:lnTo>
                <a:lnTo>
                  <a:pt x="185854" y="650488"/>
                </a:lnTo>
                <a:lnTo>
                  <a:pt x="74342" y="728547"/>
                </a:lnTo>
                <a:lnTo>
                  <a:pt x="0" y="735981"/>
                </a:lnTo>
                <a:lnTo>
                  <a:pt x="81776" y="888381"/>
                </a:lnTo>
                <a:lnTo>
                  <a:pt x="133815" y="925552"/>
                </a:lnTo>
                <a:lnTo>
                  <a:pt x="126381" y="977591"/>
                </a:lnTo>
                <a:lnTo>
                  <a:pt x="70625" y="1007327"/>
                </a:lnTo>
                <a:lnTo>
                  <a:pt x="104078" y="1037064"/>
                </a:lnTo>
                <a:lnTo>
                  <a:pt x="85493" y="1129991"/>
                </a:lnTo>
                <a:lnTo>
                  <a:pt x="118947" y="1204332"/>
                </a:lnTo>
                <a:lnTo>
                  <a:pt x="241610" y="1260088"/>
                </a:lnTo>
                <a:lnTo>
                  <a:pt x="386576" y="1263805"/>
                </a:lnTo>
                <a:lnTo>
                  <a:pt x="412596" y="1315844"/>
                </a:lnTo>
                <a:lnTo>
                  <a:pt x="536014" y="1300395"/>
                </a:lnTo>
                <a:lnTo>
                  <a:pt x="555935" y="1212521"/>
                </a:lnTo>
                <a:lnTo>
                  <a:pt x="559943" y="1120930"/>
                </a:lnTo>
                <a:lnTo>
                  <a:pt x="635620" y="1066800"/>
                </a:lnTo>
                <a:lnTo>
                  <a:pt x="713678" y="1070518"/>
                </a:lnTo>
                <a:lnTo>
                  <a:pt x="765717" y="1040781"/>
                </a:lnTo>
                <a:lnTo>
                  <a:pt x="817756" y="1070518"/>
                </a:lnTo>
                <a:lnTo>
                  <a:pt x="895815" y="1007327"/>
                </a:lnTo>
                <a:lnTo>
                  <a:pt x="962722" y="1037064"/>
                </a:lnTo>
                <a:lnTo>
                  <a:pt x="981308" y="985025"/>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5" name="Freeform 58"/>
          <p:cNvSpPr/>
          <p:nvPr/>
        </p:nvSpPr>
        <p:spPr>
          <a:xfrm>
            <a:off x="5263475" y="17521238"/>
            <a:ext cx="302419" cy="263128"/>
          </a:xfrm>
          <a:custGeom>
            <a:avLst/>
            <a:gdLst>
              <a:gd name="connsiteX0" fmla="*/ 367990 w 386576"/>
              <a:gd name="connsiteY0" fmla="*/ 26020 h 301083"/>
              <a:gd name="connsiteX1" fmla="*/ 249044 w 386576"/>
              <a:gd name="connsiteY1" fmla="*/ 0 h 301083"/>
              <a:gd name="connsiteX2" fmla="*/ 204439 w 386576"/>
              <a:gd name="connsiteY2" fmla="*/ 44605 h 301083"/>
              <a:gd name="connsiteX3" fmla="*/ 133815 w 386576"/>
              <a:gd name="connsiteY3" fmla="*/ 29737 h 301083"/>
              <a:gd name="connsiteX4" fmla="*/ 52039 w 386576"/>
              <a:gd name="connsiteY4" fmla="*/ 70625 h 301083"/>
              <a:gd name="connsiteX5" fmla="*/ 0 w 386576"/>
              <a:gd name="connsiteY5" fmla="*/ 78059 h 301083"/>
              <a:gd name="connsiteX6" fmla="*/ 3717 w 386576"/>
              <a:gd name="connsiteY6" fmla="*/ 226742 h 301083"/>
              <a:gd name="connsiteX7" fmla="*/ 81776 w 386576"/>
              <a:gd name="connsiteY7" fmla="*/ 275064 h 301083"/>
              <a:gd name="connsiteX8" fmla="*/ 111512 w 386576"/>
              <a:gd name="connsiteY8" fmla="*/ 301083 h 301083"/>
              <a:gd name="connsiteX9" fmla="*/ 200722 w 386576"/>
              <a:gd name="connsiteY9" fmla="*/ 271346 h 301083"/>
              <a:gd name="connsiteX10" fmla="*/ 297366 w 386576"/>
              <a:gd name="connsiteY10" fmla="*/ 282498 h 301083"/>
              <a:gd name="connsiteX11" fmla="*/ 386576 w 386576"/>
              <a:gd name="connsiteY11" fmla="*/ 215590 h 301083"/>
              <a:gd name="connsiteX12" fmla="*/ 364273 w 386576"/>
              <a:gd name="connsiteY12" fmla="*/ 137532 h 301083"/>
              <a:gd name="connsiteX13" fmla="*/ 367990 w 386576"/>
              <a:gd name="connsiteY13" fmla="*/ 26020 h 301083"/>
              <a:gd name="connsiteX0" fmla="*/ 389421 w 389421"/>
              <a:gd name="connsiteY0" fmla="*/ 28402 h 301083"/>
              <a:gd name="connsiteX1" fmla="*/ 249044 w 389421"/>
              <a:gd name="connsiteY1" fmla="*/ 0 h 301083"/>
              <a:gd name="connsiteX2" fmla="*/ 204439 w 389421"/>
              <a:gd name="connsiteY2" fmla="*/ 44605 h 301083"/>
              <a:gd name="connsiteX3" fmla="*/ 133815 w 389421"/>
              <a:gd name="connsiteY3" fmla="*/ 29737 h 301083"/>
              <a:gd name="connsiteX4" fmla="*/ 52039 w 389421"/>
              <a:gd name="connsiteY4" fmla="*/ 70625 h 301083"/>
              <a:gd name="connsiteX5" fmla="*/ 0 w 389421"/>
              <a:gd name="connsiteY5" fmla="*/ 78059 h 301083"/>
              <a:gd name="connsiteX6" fmla="*/ 3717 w 389421"/>
              <a:gd name="connsiteY6" fmla="*/ 226742 h 301083"/>
              <a:gd name="connsiteX7" fmla="*/ 81776 w 389421"/>
              <a:gd name="connsiteY7" fmla="*/ 275064 h 301083"/>
              <a:gd name="connsiteX8" fmla="*/ 111512 w 389421"/>
              <a:gd name="connsiteY8" fmla="*/ 301083 h 301083"/>
              <a:gd name="connsiteX9" fmla="*/ 200722 w 389421"/>
              <a:gd name="connsiteY9" fmla="*/ 271346 h 301083"/>
              <a:gd name="connsiteX10" fmla="*/ 297366 w 389421"/>
              <a:gd name="connsiteY10" fmla="*/ 282498 h 301083"/>
              <a:gd name="connsiteX11" fmla="*/ 386576 w 389421"/>
              <a:gd name="connsiteY11" fmla="*/ 215590 h 301083"/>
              <a:gd name="connsiteX12" fmla="*/ 364273 w 389421"/>
              <a:gd name="connsiteY12" fmla="*/ 137532 h 301083"/>
              <a:gd name="connsiteX13" fmla="*/ 389421 w 389421"/>
              <a:gd name="connsiteY13" fmla="*/ 28402 h 301083"/>
              <a:gd name="connsiteX0" fmla="*/ 389421 w 389421"/>
              <a:gd name="connsiteY0" fmla="*/ 28402 h 301083"/>
              <a:gd name="connsiteX1" fmla="*/ 249044 w 389421"/>
              <a:gd name="connsiteY1" fmla="*/ 0 h 301083"/>
              <a:gd name="connsiteX2" fmla="*/ 204439 w 389421"/>
              <a:gd name="connsiteY2" fmla="*/ 44605 h 301083"/>
              <a:gd name="connsiteX3" fmla="*/ 133815 w 389421"/>
              <a:gd name="connsiteY3" fmla="*/ 29737 h 301083"/>
              <a:gd name="connsiteX4" fmla="*/ 52039 w 389421"/>
              <a:gd name="connsiteY4" fmla="*/ 70625 h 301083"/>
              <a:gd name="connsiteX5" fmla="*/ 0 w 389421"/>
              <a:gd name="connsiteY5" fmla="*/ 78059 h 301083"/>
              <a:gd name="connsiteX6" fmla="*/ 3717 w 389421"/>
              <a:gd name="connsiteY6" fmla="*/ 226742 h 301083"/>
              <a:gd name="connsiteX7" fmla="*/ 81776 w 389421"/>
              <a:gd name="connsiteY7" fmla="*/ 275064 h 301083"/>
              <a:gd name="connsiteX8" fmla="*/ 111512 w 389421"/>
              <a:gd name="connsiteY8" fmla="*/ 301083 h 301083"/>
              <a:gd name="connsiteX9" fmla="*/ 200722 w 389421"/>
              <a:gd name="connsiteY9" fmla="*/ 271346 h 301083"/>
              <a:gd name="connsiteX10" fmla="*/ 297366 w 389421"/>
              <a:gd name="connsiteY10" fmla="*/ 282498 h 301083"/>
              <a:gd name="connsiteX11" fmla="*/ 386576 w 389421"/>
              <a:gd name="connsiteY11" fmla="*/ 215590 h 301083"/>
              <a:gd name="connsiteX12" fmla="*/ 373798 w 389421"/>
              <a:gd name="connsiteY12" fmla="*/ 137532 h 301083"/>
              <a:gd name="connsiteX13" fmla="*/ 389421 w 389421"/>
              <a:gd name="connsiteY13" fmla="*/ 28402 h 301083"/>
              <a:gd name="connsiteX0" fmla="*/ 389421 w 403245"/>
              <a:gd name="connsiteY0" fmla="*/ 28402 h 301083"/>
              <a:gd name="connsiteX1" fmla="*/ 249044 w 403245"/>
              <a:gd name="connsiteY1" fmla="*/ 0 h 301083"/>
              <a:gd name="connsiteX2" fmla="*/ 204439 w 403245"/>
              <a:gd name="connsiteY2" fmla="*/ 44605 h 301083"/>
              <a:gd name="connsiteX3" fmla="*/ 133815 w 403245"/>
              <a:gd name="connsiteY3" fmla="*/ 29737 h 301083"/>
              <a:gd name="connsiteX4" fmla="*/ 52039 w 403245"/>
              <a:gd name="connsiteY4" fmla="*/ 70625 h 301083"/>
              <a:gd name="connsiteX5" fmla="*/ 0 w 403245"/>
              <a:gd name="connsiteY5" fmla="*/ 78059 h 301083"/>
              <a:gd name="connsiteX6" fmla="*/ 3717 w 403245"/>
              <a:gd name="connsiteY6" fmla="*/ 226742 h 301083"/>
              <a:gd name="connsiteX7" fmla="*/ 81776 w 403245"/>
              <a:gd name="connsiteY7" fmla="*/ 275064 h 301083"/>
              <a:gd name="connsiteX8" fmla="*/ 111512 w 403245"/>
              <a:gd name="connsiteY8" fmla="*/ 301083 h 301083"/>
              <a:gd name="connsiteX9" fmla="*/ 200722 w 403245"/>
              <a:gd name="connsiteY9" fmla="*/ 271346 h 301083"/>
              <a:gd name="connsiteX10" fmla="*/ 297366 w 403245"/>
              <a:gd name="connsiteY10" fmla="*/ 282498 h 301083"/>
              <a:gd name="connsiteX11" fmla="*/ 403245 w 403245"/>
              <a:gd name="connsiteY11" fmla="*/ 213209 h 301083"/>
              <a:gd name="connsiteX12" fmla="*/ 373798 w 403245"/>
              <a:gd name="connsiteY12" fmla="*/ 137532 h 301083"/>
              <a:gd name="connsiteX13" fmla="*/ 389421 w 403245"/>
              <a:gd name="connsiteY13" fmla="*/ 28402 h 3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45" h="301083">
                <a:moveTo>
                  <a:pt x="389421" y="28402"/>
                </a:moveTo>
                <a:lnTo>
                  <a:pt x="249044" y="0"/>
                </a:lnTo>
                <a:lnTo>
                  <a:pt x="204439" y="44605"/>
                </a:lnTo>
                <a:lnTo>
                  <a:pt x="133815" y="29737"/>
                </a:lnTo>
                <a:lnTo>
                  <a:pt x="52039" y="70625"/>
                </a:lnTo>
                <a:lnTo>
                  <a:pt x="0" y="78059"/>
                </a:lnTo>
                <a:lnTo>
                  <a:pt x="3717" y="226742"/>
                </a:lnTo>
                <a:lnTo>
                  <a:pt x="81776" y="275064"/>
                </a:lnTo>
                <a:lnTo>
                  <a:pt x="111512" y="301083"/>
                </a:lnTo>
                <a:lnTo>
                  <a:pt x="200722" y="271346"/>
                </a:lnTo>
                <a:lnTo>
                  <a:pt x="297366" y="282498"/>
                </a:lnTo>
                <a:lnTo>
                  <a:pt x="403245" y="213209"/>
                </a:lnTo>
                <a:lnTo>
                  <a:pt x="373798" y="137532"/>
                </a:lnTo>
                <a:lnTo>
                  <a:pt x="389421" y="28402"/>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6" name="Freeform 59"/>
          <p:cNvSpPr/>
          <p:nvPr/>
        </p:nvSpPr>
        <p:spPr>
          <a:xfrm>
            <a:off x="5723056" y="17202654"/>
            <a:ext cx="831056" cy="950119"/>
          </a:xfrm>
          <a:custGeom>
            <a:avLst/>
            <a:gdLst>
              <a:gd name="connsiteX0" fmla="*/ 289932 w 1081669"/>
              <a:gd name="connsiteY0" fmla="*/ 1063083 h 1063083"/>
              <a:gd name="connsiteX1" fmla="*/ 308517 w 1081669"/>
              <a:gd name="connsiteY1" fmla="*/ 962722 h 1063083"/>
              <a:gd name="connsiteX2" fmla="*/ 360556 w 1081669"/>
              <a:gd name="connsiteY2" fmla="*/ 873512 h 1063083"/>
              <a:gd name="connsiteX3" fmla="*/ 457200 w 1081669"/>
              <a:gd name="connsiteY3" fmla="*/ 914400 h 1063083"/>
              <a:gd name="connsiteX4" fmla="*/ 520391 w 1081669"/>
              <a:gd name="connsiteY4" fmla="*/ 858644 h 1063083"/>
              <a:gd name="connsiteX5" fmla="*/ 654205 w 1081669"/>
              <a:gd name="connsiteY5" fmla="*/ 918117 h 1063083"/>
              <a:gd name="connsiteX6" fmla="*/ 802888 w 1081669"/>
              <a:gd name="connsiteY6" fmla="*/ 947854 h 1063083"/>
              <a:gd name="connsiteX7" fmla="*/ 825191 w 1081669"/>
              <a:gd name="connsiteY7" fmla="*/ 929268 h 1063083"/>
              <a:gd name="connsiteX8" fmla="*/ 914400 w 1081669"/>
              <a:gd name="connsiteY8" fmla="*/ 940419 h 1063083"/>
              <a:gd name="connsiteX9" fmla="*/ 1081669 w 1081669"/>
              <a:gd name="connsiteY9" fmla="*/ 906966 h 1063083"/>
              <a:gd name="connsiteX10" fmla="*/ 1070517 w 1081669"/>
              <a:gd name="connsiteY10" fmla="*/ 847493 h 1063083"/>
              <a:gd name="connsiteX11" fmla="*/ 951571 w 1081669"/>
              <a:gd name="connsiteY11" fmla="*/ 817756 h 1063083"/>
              <a:gd name="connsiteX12" fmla="*/ 795454 w 1081669"/>
              <a:gd name="connsiteY12" fmla="*/ 717395 h 1063083"/>
              <a:gd name="connsiteX13" fmla="*/ 791737 w 1081669"/>
              <a:gd name="connsiteY13" fmla="*/ 650488 h 1063083"/>
              <a:gd name="connsiteX14" fmla="*/ 828908 w 1081669"/>
              <a:gd name="connsiteY14" fmla="*/ 605883 h 1063083"/>
              <a:gd name="connsiteX15" fmla="*/ 840059 w 1081669"/>
              <a:gd name="connsiteY15" fmla="*/ 516673 h 1063083"/>
              <a:gd name="connsiteX16" fmla="*/ 869795 w 1081669"/>
              <a:gd name="connsiteY16" fmla="*/ 475785 h 1063083"/>
              <a:gd name="connsiteX17" fmla="*/ 847493 w 1081669"/>
              <a:gd name="connsiteY17" fmla="*/ 457200 h 1063083"/>
              <a:gd name="connsiteX18" fmla="*/ 758283 w 1081669"/>
              <a:gd name="connsiteY18" fmla="*/ 453483 h 1063083"/>
              <a:gd name="connsiteX19" fmla="*/ 713678 w 1081669"/>
              <a:gd name="connsiteY19" fmla="*/ 382859 h 1063083"/>
              <a:gd name="connsiteX20" fmla="*/ 769434 w 1081669"/>
              <a:gd name="connsiteY20" fmla="*/ 297366 h 1063083"/>
              <a:gd name="connsiteX21" fmla="*/ 754566 w 1081669"/>
              <a:gd name="connsiteY21" fmla="*/ 230459 h 1063083"/>
              <a:gd name="connsiteX22" fmla="*/ 728547 w 1081669"/>
              <a:gd name="connsiteY22" fmla="*/ 208156 h 1063083"/>
              <a:gd name="connsiteX23" fmla="*/ 765717 w 1081669"/>
              <a:gd name="connsiteY23" fmla="*/ 167268 h 1063083"/>
              <a:gd name="connsiteX24" fmla="*/ 765717 w 1081669"/>
              <a:gd name="connsiteY24" fmla="*/ 96644 h 1063083"/>
              <a:gd name="connsiteX25" fmla="*/ 576147 w 1081669"/>
              <a:gd name="connsiteY25" fmla="*/ 0 h 1063083"/>
              <a:gd name="connsiteX26" fmla="*/ 542693 w 1081669"/>
              <a:gd name="connsiteY26" fmla="*/ 115229 h 1063083"/>
              <a:gd name="connsiteX27" fmla="*/ 594732 w 1081669"/>
              <a:gd name="connsiteY27" fmla="*/ 193288 h 1063083"/>
              <a:gd name="connsiteX28" fmla="*/ 579864 w 1081669"/>
              <a:gd name="connsiteY28" fmla="*/ 223024 h 1063083"/>
              <a:gd name="connsiteX29" fmla="*/ 535259 w 1081669"/>
              <a:gd name="connsiteY29" fmla="*/ 215590 h 1063083"/>
              <a:gd name="connsiteX30" fmla="*/ 475786 w 1081669"/>
              <a:gd name="connsiteY30" fmla="*/ 144966 h 1063083"/>
              <a:gd name="connsiteX31" fmla="*/ 394010 w 1081669"/>
              <a:gd name="connsiteY31" fmla="*/ 189571 h 1063083"/>
              <a:gd name="connsiteX32" fmla="*/ 315952 w 1081669"/>
              <a:gd name="connsiteY32" fmla="*/ 104078 h 1063083"/>
              <a:gd name="connsiteX33" fmla="*/ 278781 w 1081669"/>
              <a:gd name="connsiteY33" fmla="*/ 126380 h 1063083"/>
              <a:gd name="connsiteX34" fmla="*/ 263912 w 1081669"/>
              <a:gd name="connsiteY34" fmla="*/ 226741 h 1063083"/>
              <a:gd name="connsiteX35" fmla="*/ 219308 w 1081669"/>
              <a:gd name="connsiteY35" fmla="*/ 275063 h 1063083"/>
              <a:gd name="connsiteX36" fmla="*/ 193288 w 1081669"/>
              <a:gd name="connsiteY36" fmla="*/ 353122 h 1063083"/>
              <a:gd name="connsiteX37" fmla="*/ 182137 w 1081669"/>
              <a:gd name="connsiteY37" fmla="*/ 457200 h 1063083"/>
              <a:gd name="connsiteX38" fmla="*/ 100361 w 1081669"/>
              <a:gd name="connsiteY38" fmla="*/ 382859 h 1063083"/>
              <a:gd name="connsiteX39" fmla="*/ 44605 w 1081669"/>
              <a:gd name="connsiteY39" fmla="*/ 401444 h 1063083"/>
              <a:gd name="connsiteX40" fmla="*/ 59473 w 1081669"/>
              <a:gd name="connsiteY40" fmla="*/ 468351 h 1063083"/>
              <a:gd name="connsiteX41" fmla="*/ 18586 w 1081669"/>
              <a:gd name="connsiteY41" fmla="*/ 524107 h 1063083"/>
              <a:gd name="connsiteX42" fmla="*/ 59473 w 1081669"/>
              <a:gd name="connsiteY42" fmla="*/ 538976 h 1063083"/>
              <a:gd name="connsiteX43" fmla="*/ 115230 w 1081669"/>
              <a:gd name="connsiteY43" fmla="*/ 695093 h 1063083"/>
              <a:gd name="connsiteX44" fmla="*/ 40888 w 1081669"/>
              <a:gd name="connsiteY44" fmla="*/ 762000 h 1063083"/>
              <a:gd name="connsiteX45" fmla="*/ 0 w 1081669"/>
              <a:gd name="connsiteY45" fmla="*/ 735980 h 1063083"/>
              <a:gd name="connsiteX46" fmla="*/ 33454 w 1081669"/>
              <a:gd name="connsiteY46" fmla="*/ 892098 h 1063083"/>
              <a:gd name="connsiteX47" fmla="*/ 70625 w 1081669"/>
              <a:gd name="connsiteY47" fmla="*/ 914400 h 1063083"/>
              <a:gd name="connsiteX48" fmla="*/ 141249 w 1081669"/>
              <a:gd name="connsiteY48" fmla="*/ 910683 h 1063083"/>
              <a:gd name="connsiteX49" fmla="*/ 189571 w 1081669"/>
              <a:gd name="connsiteY49" fmla="*/ 973873 h 1063083"/>
              <a:gd name="connsiteX50" fmla="*/ 289932 w 1081669"/>
              <a:gd name="connsiteY50" fmla="*/ 1063083 h 10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81669" h="1063083">
                <a:moveTo>
                  <a:pt x="289932" y="1063083"/>
                </a:moveTo>
                <a:lnTo>
                  <a:pt x="308517" y="962722"/>
                </a:lnTo>
                <a:lnTo>
                  <a:pt x="360556" y="873512"/>
                </a:lnTo>
                <a:lnTo>
                  <a:pt x="457200" y="914400"/>
                </a:lnTo>
                <a:lnTo>
                  <a:pt x="520391" y="858644"/>
                </a:lnTo>
                <a:lnTo>
                  <a:pt x="654205" y="918117"/>
                </a:lnTo>
                <a:lnTo>
                  <a:pt x="802888" y="947854"/>
                </a:lnTo>
                <a:lnTo>
                  <a:pt x="825191" y="929268"/>
                </a:lnTo>
                <a:lnTo>
                  <a:pt x="914400" y="940419"/>
                </a:lnTo>
                <a:lnTo>
                  <a:pt x="1081669" y="906966"/>
                </a:lnTo>
                <a:lnTo>
                  <a:pt x="1070517" y="847493"/>
                </a:lnTo>
                <a:lnTo>
                  <a:pt x="951571" y="817756"/>
                </a:lnTo>
                <a:lnTo>
                  <a:pt x="795454" y="717395"/>
                </a:lnTo>
                <a:lnTo>
                  <a:pt x="791737" y="650488"/>
                </a:lnTo>
                <a:lnTo>
                  <a:pt x="828908" y="605883"/>
                </a:lnTo>
                <a:lnTo>
                  <a:pt x="840059" y="516673"/>
                </a:lnTo>
                <a:lnTo>
                  <a:pt x="869795" y="475785"/>
                </a:lnTo>
                <a:lnTo>
                  <a:pt x="847493" y="457200"/>
                </a:lnTo>
                <a:lnTo>
                  <a:pt x="758283" y="453483"/>
                </a:lnTo>
                <a:lnTo>
                  <a:pt x="713678" y="382859"/>
                </a:lnTo>
                <a:lnTo>
                  <a:pt x="769434" y="297366"/>
                </a:lnTo>
                <a:lnTo>
                  <a:pt x="754566" y="230459"/>
                </a:lnTo>
                <a:lnTo>
                  <a:pt x="728547" y="208156"/>
                </a:lnTo>
                <a:lnTo>
                  <a:pt x="765717" y="167268"/>
                </a:lnTo>
                <a:lnTo>
                  <a:pt x="765717" y="96644"/>
                </a:lnTo>
                <a:lnTo>
                  <a:pt x="576147" y="0"/>
                </a:lnTo>
                <a:lnTo>
                  <a:pt x="542693" y="115229"/>
                </a:lnTo>
                <a:lnTo>
                  <a:pt x="594732" y="193288"/>
                </a:lnTo>
                <a:lnTo>
                  <a:pt x="579864" y="223024"/>
                </a:lnTo>
                <a:lnTo>
                  <a:pt x="535259" y="215590"/>
                </a:lnTo>
                <a:lnTo>
                  <a:pt x="475786" y="144966"/>
                </a:lnTo>
                <a:lnTo>
                  <a:pt x="394010" y="189571"/>
                </a:lnTo>
                <a:lnTo>
                  <a:pt x="315952" y="104078"/>
                </a:lnTo>
                <a:lnTo>
                  <a:pt x="278781" y="126380"/>
                </a:lnTo>
                <a:lnTo>
                  <a:pt x="263912" y="226741"/>
                </a:lnTo>
                <a:lnTo>
                  <a:pt x="219308" y="275063"/>
                </a:lnTo>
                <a:lnTo>
                  <a:pt x="193288" y="353122"/>
                </a:lnTo>
                <a:lnTo>
                  <a:pt x="182137" y="457200"/>
                </a:lnTo>
                <a:lnTo>
                  <a:pt x="100361" y="382859"/>
                </a:lnTo>
                <a:lnTo>
                  <a:pt x="44605" y="401444"/>
                </a:lnTo>
                <a:lnTo>
                  <a:pt x="59473" y="468351"/>
                </a:lnTo>
                <a:lnTo>
                  <a:pt x="18586" y="524107"/>
                </a:lnTo>
                <a:lnTo>
                  <a:pt x="59473" y="538976"/>
                </a:lnTo>
                <a:lnTo>
                  <a:pt x="115230" y="695093"/>
                </a:lnTo>
                <a:lnTo>
                  <a:pt x="40888" y="762000"/>
                </a:lnTo>
                <a:lnTo>
                  <a:pt x="0" y="735980"/>
                </a:lnTo>
                <a:lnTo>
                  <a:pt x="33454" y="892098"/>
                </a:lnTo>
                <a:lnTo>
                  <a:pt x="70625" y="914400"/>
                </a:lnTo>
                <a:lnTo>
                  <a:pt x="141249" y="910683"/>
                </a:lnTo>
                <a:lnTo>
                  <a:pt x="189571" y="973873"/>
                </a:lnTo>
                <a:lnTo>
                  <a:pt x="289932" y="1063083"/>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7" name="Freeform 60"/>
          <p:cNvSpPr/>
          <p:nvPr/>
        </p:nvSpPr>
        <p:spPr>
          <a:xfrm>
            <a:off x="6252882" y="16944975"/>
            <a:ext cx="557213" cy="731044"/>
          </a:xfrm>
          <a:custGeom>
            <a:avLst/>
            <a:gdLst>
              <a:gd name="connsiteX0" fmla="*/ 189570 w 743414"/>
              <a:gd name="connsiteY0" fmla="*/ 743414 h 784302"/>
              <a:gd name="connsiteX1" fmla="*/ 237892 w 743414"/>
              <a:gd name="connsiteY1" fmla="*/ 784302 h 784302"/>
              <a:gd name="connsiteX2" fmla="*/ 319668 w 743414"/>
              <a:gd name="connsiteY2" fmla="*/ 750849 h 784302"/>
              <a:gd name="connsiteX3" fmla="*/ 334536 w 743414"/>
              <a:gd name="connsiteY3" fmla="*/ 665356 h 784302"/>
              <a:gd name="connsiteX4" fmla="*/ 438614 w 743414"/>
              <a:gd name="connsiteY4" fmla="*/ 605883 h 784302"/>
              <a:gd name="connsiteX5" fmla="*/ 527824 w 743414"/>
              <a:gd name="connsiteY5" fmla="*/ 665356 h 784302"/>
              <a:gd name="connsiteX6" fmla="*/ 520390 w 743414"/>
              <a:gd name="connsiteY6" fmla="*/ 568712 h 784302"/>
              <a:gd name="connsiteX7" fmla="*/ 583580 w 743414"/>
              <a:gd name="connsiteY7" fmla="*/ 546410 h 784302"/>
              <a:gd name="connsiteX8" fmla="*/ 587297 w 743414"/>
              <a:gd name="connsiteY8" fmla="*/ 483219 h 784302"/>
              <a:gd name="connsiteX9" fmla="*/ 546409 w 743414"/>
              <a:gd name="connsiteY9" fmla="*/ 442331 h 784302"/>
              <a:gd name="connsiteX10" fmla="*/ 568712 w 743414"/>
              <a:gd name="connsiteY10" fmla="*/ 367990 h 784302"/>
              <a:gd name="connsiteX11" fmla="*/ 546409 w 743414"/>
              <a:gd name="connsiteY11" fmla="*/ 338253 h 784302"/>
              <a:gd name="connsiteX12" fmla="*/ 643053 w 743414"/>
              <a:gd name="connsiteY12" fmla="*/ 256478 h 784302"/>
              <a:gd name="connsiteX13" fmla="*/ 683941 w 743414"/>
              <a:gd name="connsiteY13" fmla="*/ 260195 h 784302"/>
              <a:gd name="connsiteX14" fmla="*/ 743414 w 743414"/>
              <a:gd name="connsiteY14" fmla="*/ 208156 h 784302"/>
              <a:gd name="connsiteX15" fmla="*/ 683941 w 743414"/>
              <a:gd name="connsiteY15" fmla="*/ 167268 h 784302"/>
              <a:gd name="connsiteX16" fmla="*/ 676507 w 743414"/>
              <a:gd name="connsiteY16" fmla="*/ 126380 h 784302"/>
              <a:gd name="connsiteX17" fmla="*/ 624468 w 743414"/>
              <a:gd name="connsiteY17" fmla="*/ 48322 h 784302"/>
              <a:gd name="connsiteX18" fmla="*/ 624468 w 743414"/>
              <a:gd name="connsiteY18" fmla="*/ 0 h 784302"/>
              <a:gd name="connsiteX19" fmla="*/ 494370 w 743414"/>
              <a:gd name="connsiteY19" fmla="*/ 74341 h 784302"/>
              <a:gd name="connsiteX20" fmla="*/ 349404 w 743414"/>
              <a:gd name="connsiteY20" fmla="*/ 44605 h 784302"/>
              <a:gd name="connsiteX21" fmla="*/ 263912 w 743414"/>
              <a:gd name="connsiteY21" fmla="*/ 81775 h 784302"/>
              <a:gd name="connsiteX22" fmla="*/ 193287 w 743414"/>
              <a:gd name="connsiteY22" fmla="*/ 174702 h 784302"/>
              <a:gd name="connsiteX23" fmla="*/ 92926 w 743414"/>
              <a:gd name="connsiteY23" fmla="*/ 137531 h 784302"/>
              <a:gd name="connsiteX24" fmla="*/ 11151 w 743414"/>
              <a:gd name="connsiteY24" fmla="*/ 174702 h 784302"/>
              <a:gd name="connsiteX25" fmla="*/ 0 w 743414"/>
              <a:gd name="connsiteY25" fmla="*/ 304800 h 784302"/>
              <a:gd name="connsiteX26" fmla="*/ 89209 w 743414"/>
              <a:gd name="connsiteY26" fmla="*/ 364273 h 784302"/>
              <a:gd name="connsiteX27" fmla="*/ 85492 w 743414"/>
              <a:gd name="connsiteY27" fmla="*/ 423746 h 784302"/>
              <a:gd name="connsiteX28" fmla="*/ 48322 w 743414"/>
              <a:gd name="connsiteY28" fmla="*/ 475785 h 784302"/>
              <a:gd name="connsiteX29" fmla="*/ 89209 w 743414"/>
              <a:gd name="connsiteY29" fmla="*/ 509239 h 784302"/>
              <a:gd name="connsiteX30" fmla="*/ 85492 w 743414"/>
              <a:gd name="connsiteY30" fmla="*/ 568712 h 784302"/>
              <a:gd name="connsiteX31" fmla="*/ 44604 w 743414"/>
              <a:gd name="connsiteY31" fmla="*/ 643053 h 784302"/>
              <a:gd name="connsiteX32" fmla="*/ 70624 w 743414"/>
              <a:gd name="connsiteY32" fmla="*/ 706244 h 784302"/>
              <a:gd name="connsiteX33" fmla="*/ 189570 w 743414"/>
              <a:gd name="connsiteY33" fmla="*/ 743414 h 7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3414" h="784302">
                <a:moveTo>
                  <a:pt x="189570" y="743414"/>
                </a:moveTo>
                <a:lnTo>
                  <a:pt x="237892" y="784302"/>
                </a:lnTo>
                <a:lnTo>
                  <a:pt x="319668" y="750849"/>
                </a:lnTo>
                <a:lnTo>
                  <a:pt x="334536" y="665356"/>
                </a:lnTo>
                <a:lnTo>
                  <a:pt x="438614" y="605883"/>
                </a:lnTo>
                <a:lnTo>
                  <a:pt x="527824" y="665356"/>
                </a:lnTo>
                <a:lnTo>
                  <a:pt x="520390" y="568712"/>
                </a:lnTo>
                <a:lnTo>
                  <a:pt x="583580" y="546410"/>
                </a:lnTo>
                <a:lnTo>
                  <a:pt x="587297" y="483219"/>
                </a:lnTo>
                <a:lnTo>
                  <a:pt x="546409" y="442331"/>
                </a:lnTo>
                <a:lnTo>
                  <a:pt x="568712" y="367990"/>
                </a:lnTo>
                <a:lnTo>
                  <a:pt x="546409" y="338253"/>
                </a:lnTo>
                <a:lnTo>
                  <a:pt x="643053" y="256478"/>
                </a:lnTo>
                <a:lnTo>
                  <a:pt x="683941" y="260195"/>
                </a:lnTo>
                <a:lnTo>
                  <a:pt x="743414" y="208156"/>
                </a:lnTo>
                <a:lnTo>
                  <a:pt x="683941" y="167268"/>
                </a:lnTo>
                <a:lnTo>
                  <a:pt x="676507" y="126380"/>
                </a:lnTo>
                <a:lnTo>
                  <a:pt x="624468" y="48322"/>
                </a:lnTo>
                <a:lnTo>
                  <a:pt x="624468" y="0"/>
                </a:lnTo>
                <a:lnTo>
                  <a:pt x="494370" y="74341"/>
                </a:lnTo>
                <a:lnTo>
                  <a:pt x="349404" y="44605"/>
                </a:lnTo>
                <a:lnTo>
                  <a:pt x="263912" y="81775"/>
                </a:lnTo>
                <a:lnTo>
                  <a:pt x="193287" y="174702"/>
                </a:lnTo>
                <a:lnTo>
                  <a:pt x="92926" y="137531"/>
                </a:lnTo>
                <a:lnTo>
                  <a:pt x="11151" y="174702"/>
                </a:lnTo>
                <a:lnTo>
                  <a:pt x="0" y="304800"/>
                </a:lnTo>
                <a:lnTo>
                  <a:pt x="89209" y="364273"/>
                </a:lnTo>
                <a:lnTo>
                  <a:pt x="85492" y="423746"/>
                </a:lnTo>
                <a:lnTo>
                  <a:pt x="48322" y="475785"/>
                </a:lnTo>
                <a:lnTo>
                  <a:pt x="89209" y="509239"/>
                </a:lnTo>
                <a:lnTo>
                  <a:pt x="85492" y="568712"/>
                </a:lnTo>
                <a:lnTo>
                  <a:pt x="44604" y="643053"/>
                </a:lnTo>
                <a:lnTo>
                  <a:pt x="70624" y="706244"/>
                </a:lnTo>
                <a:lnTo>
                  <a:pt x="189570" y="743414"/>
                </a:lnTo>
                <a:close/>
              </a:path>
            </a:pathLst>
          </a:custGeom>
          <a:solidFill>
            <a:schemeClr val="bg1"/>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8" name="Freeform 61"/>
          <p:cNvSpPr/>
          <p:nvPr/>
        </p:nvSpPr>
        <p:spPr>
          <a:xfrm>
            <a:off x="5929034" y="17979627"/>
            <a:ext cx="1126331" cy="567929"/>
          </a:xfrm>
          <a:custGeom>
            <a:avLst/>
            <a:gdLst>
              <a:gd name="connsiteX0" fmla="*/ 185853 w 1475678"/>
              <a:gd name="connsiteY0" fmla="*/ 375424 h 676507"/>
              <a:gd name="connsiteX1" fmla="*/ 252761 w 1475678"/>
              <a:gd name="connsiteY1" fmla="*/ 341971 h 676507"/>
              <a:gd name="connsiteX2" fmla="*/ 412595 w 1475678"/>
              <a:gd name="connsiteY2" fmla="*/ 446049 h 676507"/>
              <a:gd name="connsiteX3" fmla="*/ 449765 w 1475678"/>
              <a:gd name="connsiteY3" fmla="*/ 442332 h 676507"/>
              <a:gd name="connsiteX4" fmla="*/ 486936 w 1475678"/>
              <a:gd name="connsiteY4" fmla="*/ 483220 h 676507"/>
              <a:gd name="connsiteX5" fmla="*/ 550126 w 1475678"/>
              <a:gd name="connsiteY5" fmla="*/ 520390 h 676507"/>
              <a:gd name="connsiteX6" fmla="*/ 602165 w 1475678"/>
              <a:gd name="connsiteY6" fmla="*/ 498088 h 676507"/>
              <a:gd name="connsiteX7" fmla="*/ 650487 w 1475678"/>
              <a:gd name="connsiteY7" fmla="*/ 531541 h 676507"/>
              <a:gd name="connsiteX8" fmla="*/ 732263 w 1475678"/>
              <a:gd name="connsiteY8" fmla="*/ 516673 h 676507"/>
              <a:gd name="connsiteX9" fmla="*/ 810322 w 1475678"/>
              <a:gd name="connsiteY9" fmla="*/ 479502 h 676507"/>
              <a:gd name="connsiteX10" fmla="*/ 884663 w 1475678"/>
              <a:gd name="connsiteY10" fmla="*/ 434898 h 676507"/>
              <a:gd name="connsiteX11" fmla="*/ 932985 w 1475678"/>
              <a:gd name="connsiteY11" fmla="*/ 490654 h 676507"/>
              <a:gd name="connsiteX12" fmla="*/ 955287 w 1475678"/>
              <a:gd name="connsiteY12" fmla="*/ 512956 h 676507"/>
              <a:gd name="connsiteX13" fmla="*/ 947853 w 1475678"/>
              <a:gd name="connsiteY13" fmla="*/ 576146 h 676507"/>
              <a:gd name="connsiteX14" fmla="*/ 966439 w 1475678"/>
              <a:gd name="connsiteY14" fmla="*/ 635620 h 676507"/>
              <a:gd name="connsiteX15" fmla="*/ 1137424 w 1475678"/>
              <a:gd name="connsiteY15" fmla="*/ 676507 h 676507"/>
              <a:gd name="connsiteX16" fmla="*/ 1211765 w 1475678"/>
              <a:gd name="connsiteY16" fmla="*/ 650488 h 676507"/>
              <a:gd name="connsiteX17" fmla="*/ 1274956 w 1475678"/>
              <a:gd name="connsiteY17" fmla="*/ 654205 h 676507"/>
              <a:gd name="connsiteX18" fmla="*/ 1304692 w 1475678"/>
              <a:gd name="connsiteY18" fmla="*/ 650488 h 676507"/>
              <a:gd name="connsiteX19" fmla="*/ 1297258 w 1475678"/>
              <a:gd name="connsiteY19" fmla="*/ 553844 h 676507"/>
              <a:gd name="connsiteX20" fmla="*/ 1401336 w 1475678"/>
              <a:gd name="connsiteY20" fmla="*/ 628185 h 676507"/>
              <a:gd name="connsiteX21" fmla="*/ 1475678 w 1475678"/>
              <a:gd name="connsiteY21" fmla="*/ 605883 h 676507"/>
              <a:gd name="connsiteX22" fmla="*/ 1334429 w 1475678"/>
              <a:gd name="connsiteY22" fmla="*/ 501805 h 676507"/>
              <a:gd name="connsiteX23" fmla="*/ 1222917 w 1475678"/>
              <a:gd name="connsiteY23" fmla="*/ 464634 h 676507"/>
              <a:gd name="connsiteX24" fmla="*/ 1159726 w 1475678"/>
              <a:gd name="connsiteY24" fmla="*/ 293649 h 676507"/>
              <a:gd name="connsiteX25" fmla="*/ 1129990 w 1475678"/>
              <a:gd name="connsiteY25" fmla="*/ 104078 h 676507"/>
              <a:gd name="connsiteX26" fmla="*/ 1152292 w 1475678"/>
              <a:gd name="connsiteY26" fmla="*/ 55756 h 676507"/>
              <a:gd name="connsiteX27" fmla="*/ 1066800 w 1475678"/>
              <a:gd name="connsiteY27" fmla="*/ 33454 h 676507"/>
              <a:gd name="connsiteX28" fmla="*/ 977590 w 1475678"/>
              <a:gd name="connsiteY28" fmla="*/ 70624 h 676507"/>
              <a:gd name="connsiteX29" fmla="*/ 832624 w 1475678"/>
              <a:gd name="connsiteY29" fmla="*/ 78059 h 676507"/>
              <a:gd name="connsiteX30" fmla="*/ 795453 w 1475678"/>
              <a:gd name="connsiteY30" fmla="*/ 40888 h 676507"/>
              <a:gd name="connsiteX31" fmla="*/ 635619 w 1475678"/>
              <a:gd name="connsiteY31" fmla="*/ 85493 h 676507"/>
              <a:gd name="connsiteX32" fmla="*/ 550126 w 1475678"/>
              <a:gd name="connsiteY32" fmla="*/ 70624 h 676507"/>
              <a:gd name="connsiteX33" fmla="*/ 535258 w 1475678"/>
              <a:gd name="connsiteY33" fmla="*/ 89210 h 676507"/>
              <a:gd name="connsiteX34" fmla="*/ 263912 w 1475678"/>
              <a:gd name="connsiteY34" fmla="*/ 0 h 676507"/>
              <a:gd name="connsiteX35" fmla="*/ 178419 w 1475678"/>
              <a:gd name="connsiteY35" fmla="*/ 40888 h 676507"/>
              <a:gd name="connsiteX36" fmla="*/ 70624 w 1475678"/>
              <a:gd name="connsiteY36" fmla="*/ 18585 h 676507"/>
              <a:gd name="connsiteX37" fmla="*/ 40887 w 1475678"/>
              <a:gd name="connsiteY37" fmla="*/ 107795 h 676507"/>
              <a:gd name="connsiteX38" fmla="*/ 29736 w 1475678"/>
              <a:gd name="connsiteY38" fmla="*/ 185854 h 676507"/>
              <a:gd name="connsiteX39" fmla="*/ 0 w 1475678"/>
              <a:gd name="connsiteY39" fmla="*/ 197005 h 676507"/>
              <a:gd name="connsiteX40" fmla="*/ 11151 w 1475678"/>
              <a:gd name="connsiteY40" fmla="*/ 263912 h 676507"/>
              <a:gd name="connsiteX41" fmla="*/ 85492 w 1475678"/>
              <a:gd name="connsiteY41" fmla="*/ 278781 h 676507"/>
              <a:gd name="connsiteX42" fmla="*/ 107795 w 1475678"/>
              <a:gd name="connsiteY42" fmla="*/ 356839 h 676507"/>
              <a:gd name="connsiteX43" fmla="*/ 185853 w 1475678"/>
              <a:gd name="connsiteY43" fmla="*/ 375424 h 676507"/>
              <a:gd name="connsiteX0" fmla="*/ 185853 w 1475678"/>
              <a:gd name="connsiteY0" fmla="*/ 375424 h 676507"/>
              <a:gd name="connsiteX1" fmla="*/ 252761 w 1475678"/>
              <a:gd name="connsiteY1" fmla="*/ 341971 h 676507"/>
              <a:gd name="connsiteX2" fmla="*/ 412595 w 1475678"/>
              <a:gd name="connsiteY2" fmla="*/ 446049 h 676507"/>
              <a:gd name="connsiteX3" fmla="*/ 449765 w 1475678"/>
              <a:gd name="connsiteY3" fmla="*/ 442332 h 676507"/>
              <a:gd name="connsiteX4" fmla="*/ 486936 w 1475678"/>
              <a:gd name="connsiteY4" fmla="*/ 483220 h 676507"/>
              <a:gd name="connsiteX5" fmla="*/ 550126 w 1475678"/>
              <a:gd name="connsiteY5" fmla="*/ 520390 h 676507"/>
              <a:gd name="connsiteX6" fmla="*/ 602165 w 1475678"/>
              <a:gd name="connsiteY6" fmla="*/ 498088 h 676507"/>
              <a:gd name="connsiteX7" fmla="*/ 650487 w 1475678"/>
              <a:gd name="connsiteY7" fmla="*/ 531541 h 676507"/>
              <a:gd name="connsiteX8" fmla="*/ 732263 w 1475678"/>
              <a:gd name="connsiteY8" fmla="*/ 516673 h 676507"/>
              <a:gd name="connsiteX9" fmla="*/ 810322 w 1475678"/>
              <a:gd name="connsiteY9" fmla="*/ 479502 h 676507"/>
              <a:gd name="connsiteX10" fmla="*/ 884663 w 1475678"/>
              <a:gd name="connsiteY10" fmla="*/ 434898 h 676507"/>
              <a:gd name="connsiteX11" fmla="*/ 932985 w 1475678"/>
              <a:gd name="connsiteY11" fmla="*/ 490654 h 676507"/>
              <a:gd name="connsiteX12" fmla="*/ 955287 w 1475678"/>
              <a:gd name="connsiteY12" fmla="*/ 512956 h 676507"/>
              <a:gd name="connsiteX13" fmla="*/ 947853 w 1475678"/>
              <a:gd name="connsiteY13" fmla="*/ 576146 h 676507"/>
              <a:gd name="connsiteX14" fmla="*/ 966439 w 1475678"/>
              <a:gd name="connsiteY14" fmla="*/ 635620 h 676507"/>
              <a:gd name="connsiteX15" fmla="*/ 1137424 w 1475678"/>
              <a:gd name="connsiteY15" fmla="*/ 676507 h 676507"/>
              <a:gd name="connsiteX16" fmla="*/ 1211765 w 1475678"/>
              <a:gd name="connsiteY16" fmla="*/ 650488 h 676507"/>
              <a:gd name="connsiteX17" fmla="*/ 1274956 w 1475678"/>
              <a:gd name="connsiteY17" fmla="*/ 654205 h 676507"/>
              <a:gd name="connsiteX18" fmla="*/ 1304692 w 1475678"/>
              <a:gd name="connsiteY18" fmla="*/ 650488 h 676507"/>
              <a:gd name="connsiteX19" fmla="*/ 1297258 w 1475678"/>
              <a:gd name="connsiteY19" fmla="*/ 553844 h 676507"/>
              <a:gd name="connsiteX20" fmla="*/ 1401336 w 1475678"/>
              <a:gd name="connsiteY20" fmla="*/ 628185 h 676507"/>
              <a:gd name="connsiteX21" fmla="*/ 1475678 w 1475678"/>
              <a:gd name="connsiteY21" fmla="*/ 605883 h 676507"/>
              <a:gd name="connsiteX22" fmla="*/ 1334429 w 1475678"/>
              <a:gd name="connsiteY22" fmla="*/ 501805 h 676507"/>
              <a:gd name="connsiteX23" fmla="*/ 1222917 w 1475678"/>
              <a:gd name="connsiteY23" fmla="*/ 464634 h 676507"/>
              <a:gd name="connsiteX24" fmla="*/ 1159726 w 1475678"/>
              <a:gd name="connsiteY24" fmla="*/ 293649 h 676507"/>
              <a:gd name="connsiteX25" fmla="*/ 1129990 w 1475678"/>
              <a:gd name="connsiteY25" fmla="*/ 104078 h 676507"/>
              <a:gd name="connsiteX26" fmla="*/ 1152292 w 1475678"/>
              <a:gd name="connsiteY26" fmla="*/ 55756 h 676507"/>
              <a:gd name="connsiteX27" fmla="*/ 1066800 w 1475678"/>
              <a:gd name="connsiteY27" fmla="*/ 33454 h 676507"/>
              <a:gd name="connsiteX28" fmla="*/ 977590 w 1475678"/>
              <a:gd name="connsiteY28" fmla="*/ 70624 h 676507"/>
              <a:gd name="connsiteX29" fmla="*/ 832624 w 1475678"/>
              <a:gd name="connsiteY29" fmla="*/ 78059 h 676507"/>
              <a:gd name="connsiteX30" fmla="*/ 795453 w 1475678"/>
              <a:gd name="connsiteY30" fmla="*/ 40888 h 676507"/>
              <a:gd name="connsiteX31" fmla="*/ 635619 w 1475678"/>
              <a:gd name="connsiteY31" fmla="*/ 85493 h 676507"/>
              <a:gd name="connsiteX32" fmla="*/ 550126 w 1475678"/>
              <a:gd name="connsiteY32" fmla="*/ 70624 h 676507"/>
              <a:gd name="connsiteX33" fmla="*/ 535258 w 1475678"/>
              <a:gd name="connsiteY33" fmla="*/ 89210 h 676507"/>
              <a:gd name="connsiteX34" fmla="*/ 263912 w 1475678"/>
              <a:gd name="connsiteY34" fmla="*/ 0 h 676507"/>
              <a:gd name="connsiteX35" fmla="*/ 178419 w 1475678"/>
              <a:gd name="connsiteY35" fmla="*/ 40888 h 676507"/>
              <a:gd name="connsiteX36" fmla="*/ 89674 w 1475678"/>
              <a:gd name="connsiteY36" fmla="*/ 9060 h 676507"/>
              <a:gd name="connsiteX37" fmla="*/ 40887 w 1475678"/>
              <a:gd name="connsiteY37" fmla="*/ 107795 h 676507"/>
              <a:gd name="connsiteX38" fmla="*/ 29736 w 1475678"/>
              <a:gd name="connsiteY38" fmla="*/ 185854 h 676507"/>
              <a:gd name="connsiteX39" fmla="*/ 0 w 1475678"/>
              <a:gd name="connsiteY39" fmla="*/ 197005 h 676507"/>
              <a:gd name="connsiteX40" fmla="*/ 11151 w 1475678"/>
              <a:gd name="connsiteY40" fmla="*/ 263912 h 676507"/>
              <a:gd name="connsiteX41" fmla="*/ 85492 w 1475678"/>
              <a:gd name="connsiteY41" fmla="*/ 278781 h 676507"/>
              <a:gd name="connsiteX42" fmla="*/ 107795 w 1475678"/>
              <a:gd name="connsiteY42" fmla="*/ 356839 h 676507"/>
              <a:gd name="connsiteX43" fmla="*/ 185853 w 1475678"/>
              <a:gd name="connsiteY43" fmla="*/ 375424 h 676507"/>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52292 w 1475678"/>
              <a:gd name="connsiteY26" fmla="*/ 60519 h 681270"/>
              <a:gd name="connsiteX27" fmla="*/ 1066800 w 1475678"/>
              <a:gd name="connsiteY27" fmla="*/ 38217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35619 w 1475678"/>
              <a:gd name="connsiteY31" fmla="*/ 90256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52292 w 1475678"/>
              <a:gd name="connsiteY26" fmla="*/ 60519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35619 w 1475678"/>
              <a:gd name="connsiteY31" fmla="*/ 90256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35624 w 1475678"/>
              <a:gd name="connsiteY26" fmla="*/ 67663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35619 w 1475678"/>
              <a:gd name="connsiteY31" fmla="*/ 90256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35624 w 1475678"/>
              <a:gd name="connsiteY26" fmla="*/ 67663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47219 w 1475678"/>
              <a:gd name="connsiteY31" fmla="*/ 83140 h 681270"/>
              <a:gd name="connsiteX32" fmla="*/ 550126 w 1475678"/>
              <a:gd name="connsiteY32" fmla="*/ 7538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 name="connsiteX0" fmla="*/ 185853 w 1475678"/>
              <a:gd name="connsiteY0" fmla="*/ 380187 h 681270"/>
              <a:gd name="connsiteX1" fmla="*/ 252761 w 1475678"/>
              <a:gd name="connsiteY1" fmla="*/ 346734 h 681270"/>
              <a:gd name="connsiteX2" fmla="*/ 412595 w 1475678"/>
              <a:gd name="connsiteY2" fmla="*/ 450812 h 681270"/>
              <a:gd name="connsiteX3" fmla="*/ 449765 w 1475678"/>
              <a:gd name="connsiteY3" fmla="*/ 447095 h 681270"/>
              <a:gd name="connsiteX4" fmla="*/ 486936 w 1475678"/>
              <a:gd name="connsiteY4" fmla="*/ 487983 h 681270"/>
              <a:gd name="connsiteX5" fmla="*/ 550126 w 1475678"/>
              <a:gd name="connsiteY5" fmla="*/ 525153 h 681270"/>
              <a:gd name="connsiteX6" fmla="*/ 602165 w 1475678"/>
              <a:gd name="connsiteY6" fmla="*/ 502851 h 681270"/>
              <a:gd name="connsiteX7" fmla="*/ 650487 w 1475678"/>
              <a:gd name="connsiteY7" fmla="*/ 536304 h 681270"/>
              <a:gd name="connsiteX8" fmla="*/ 732263 w 1475678"/>
              <a:gd name="connsiteY8" fmla="*/ 521436 h 681270"/>
              <a:gd name="connsiteX9" fmla="*/ 810322 w 1475678"/>
              <a:gd name="connsiteY9" fmla="*/ 484265 h 681270"/>
              <a:gd name="connsiteX10" fmla="*/ 884663 w 1475678"/>
              <a:gd name="connsiteY10" fmla="*/ 439661 h 681270"/>
              <a:gd name="connsiteX11" fmla="*/ 932985 w 1475678"/>
              <a:gd name="connsiteY11" fmla="*/ 495417 h 681270"/>
              <a:gd name="connsiteX12" fmla="*/ 955287 w 1475678"/>
              <a:gd name="connsiteY12" fmla="*/ 517719 h 681270"/>
              <a:gd name="connsiteX13" fmla="*/ 947853 w 1475678"/>
              <a:gd name="connsiteY13" fmla="*/ 580909 h 681270"/>
              <a:gd name="connsiteX14" fmla="*/ 966439 w 1475678"/>
              <a:gd name="connsiteY14" fmla="*/ 640383 h 681270"/>
              <a:gd name="connsiteX15" fmla="*/ 1137424 w 1475678"/>
              <a:gd name="connsiteY15" fmla="*/ 681270 h 681270"/>
              <a:gd name="connsiteX16" fmla="*/ 1211765 w 1475678"/>
              <a:gd name="connsiteY16" fmla="*/ 655251 h 681270"/>
              <a:gd name="connsiteX17" fmla="*/ 1274956 w 1475678"/>
              <a:gd name="connsiteY17" fmla="*/ 658968 h 681270"/>
              <a:gd name="connsiteX18" fmla="*/ 1304692 w 1475678"/>
              <a:gd name="connsiteY18" fmla="*/ 655251 h 681270"/>
              <a:gd name="connsiteX19" fmla="*/ 1297258 w 1475678"/>
              <a:gd name="connsiteY19" fmla="*/ 558607 h 681270"/>
              <a:gd name="connsiteX20" fmla="*/ 1401336 w 1475678"/>
              <a:gd name="connsiteY20" fmla="*/ 632948 h 681270"/>
              <a:gd name="connsiteX21" fmla="*/ 1475678 w 1475678"/>
              <a:gd name="connsiteY21" fmla="*/ 610646 h 681270"/>
              <a:gd name="connsiteX22" fmla="*/ 1334429 w 1475678"/>
              <a:gd name="connsiteY22" fmla="*/ 506568 h 681270"/>
              <a:gd name="connsiteX23" fmla="*/ 1222917 w 1475678"/>
              <a:gd name="connsiteY23" fmla="*/ 469397 h 681270"/>
              <a:gd name="connsiteX24" fmla="*/ 1159726 w 1475678"/>
              <a:gd name="connsiteY24" fmla="*/ 298412 h 681270"/>
              <a:gd name="connsiteX25" fmla="*/ 1129990 w 1475678"/>
              <a:gd name="connsiteY25" fmla="*/ 108841 h 681270"/>
              <a:gd name="connsiteX26" fmla="*/ 1135624 w 1475678"/>
              <a:gd name="connsiteY26" fmla="*/ 67663 h 681270"/>
              <a:gd name="connsiteX27" fmla="*/ 1097756 w 1475678"/>
              <a:gd name="connsiteY27" fmla="*/ 33454 h 681270"/>
              <a:gd name="connsiteX28" fmla="*/ 977590 w 1475678"/>
              <a:gd name="connsiteY28" fmla="*/ 75387 h 681270"/>
              <a:gd name="connsiteX29" fmla="*/ 832624 w 1475678"/>
              <a:gd name="connsiteY29" fmla="*/ 82822 h 681270"/>
              <a:gd name="connsiteX30" fmla="*/ 795453 w 1475678"/>
              <a:gd name="connsiteY30" fmla="*/ 45651 h 681270"/>
              <a:gd name="connsiteX31" fmla="*/ 647219 w 1475678"/>
              <a:gd name="connsiteY31" fmla="*/ 83140 h 681270"/>
              <a:gd name="connsiteX32" fmla="*/ 561767 w 1475678"/>
              <a:gd name="connsiteY32" fmla="*/ 68267 h 681270"/>
              <a:gd name="connsiteX33" fmla="*/ 535258 w 1475678"/>
              <a:gd name="connsiteY33" fmla="*/ 93973 h 681270"/>
              <a:gd name="connsiteX34" fmla="*/ 247244 w 1475678"/>
              <a:gd name="connsiteY34" fmla="*/ 0 h 681270"/>
              <a:gd name="connsiteX35" fmla="*/ 178419 w 1475678"/>
              <a:gd name="connsiteY35" fmla="*/ 45651 h 681270"/>
              <a:gd name="connsiteX36" fmla="*/ 89674 w 1475678"/>
              <a:gd name="connsiteY36" fmla="*/ 13823 h 681270"/>
              <a:gd name="connsiteX37" fmla="*/ 40887 w 1475678"/>
              <a:gd name="connsiteY37" fmla="*/ 112558 h 681270"/>
              <a:gd name="connsiteX38" fmla="*/ 29736 w 1475678"/>
              <a:gd name="connsiteY38" fmla="*/ 190617 h 681270"/>
              <a:gd name="connsiteX39" fmla="*/ 0 w 1475678"/>
              <a:gd name="connsiteY39" fmla="*/ 201768 h 681270"/>
              <a:gd name="connsiteX40" fmla="*/ 11151 w 1475678"/>
              <a:gd name="connsiteY40" fmla="*/ 268675 h 681270"/>
              <a:gd name="connsiteX41" fmla="*/ 85492 w 1475678"/>
              <a:gd name="connsiteY41" fmla="*/ 283544 h 681270"/>
              <a:gd name="connsiteX42" fmla="*/ 107795 w 1475678"/>
              <a:gd name="connsiteY42" fmla="*/ 361602 h 681270"/>
              <a:gd name="connsiteX43" fmla="*/ 185853 w 1475678"/>
              <a:gd name="connsiteY43" fmla="*/ 380187 h 6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75678" h="681270">
                <a:moveTo>
                  <a:pt x="185853" y="380187"/>
                </a:moveTo>
                <a:lnTo>
                  <a:pt x="252761" y="346734"/>
                </a:lnTo>
                <a:lnTo>
                  <a:pt x="412595" y="450812"/>
                </a:lnTo>
                <a:lnTo>
                  <a:pt x="449765" y="447095"/>
                </a:lnTo>
                <a:lnTo>
                  <a:pt x="486936" y="487983"/>
                </a:lnTo>
                <a:lnTo>
                  <a:pt x="550126" y="525153"/>
                </a:lnTo>
                <a:lnTo>
                  <a:pt x="602165" y="502851"/>
                </a:lnTo>
                <a:lnTo>
                  <a:pt x="650487" y="536304"/>
                </a:lnTo>
                <a:lnTo>
                  <a:pt x="732263" y="521436"/>
                </a:lnTo>
                <a:lnTo>
                  <a:pt x="810322" y="484265"/>
                </a:lnTo>
                <a:lnTo>
                  <a:pt x="884663" y="439661"/>
                </a:lnTo>
                <a:lnTo>
                  <a:pt x="932985" y="495417"/>
                </a:lnTo>
                <a:lnTo>
                  <a:pt x="955287" y="517719"/>
                </a:lnTo>
                <a:lnTo>
                  <a:pt x="947853" y="580909"/>
                </a:lnTo>
                <a:lnTo>
                  <a:pt x="966439" y="640383"/>
                </a:lnTo>
                <a:lnTo>
                  <a:pt x="1137424" y="681270"/>
                </a:lnTo>
                <a:lnTo>
                  <a:pt x="1211765" y="655251"/>
                </a:lnTo>
                <a:lnTo>
                  <a:pt x="1274956" y="658968"/>
                </a:lnTo>
                <a:lnTo>
                  <a:pt x="1304692" y="655251"/>
                </a:lnTo>
                <a:lnTo>
                  <a:pt x="1297258" y="558607"/>
                </a:lnTo>
                <a:lnTo>
                  <a:pt x="1401336" y="632948"/>
                </a:lnTo>
                <a:lnTo>
                  <a:pt x="1475678" y="610646"/>
                </a:lnTo>
                <a:lnTo>
                  <a:pt x="1334429" y="506568"/>
                </a:lnTo>
                <a:lnTo>
                  <a:pt x="1222917" y="469397"/>
                </a:lnTo>
                <a:lnTo>
                  <a:pt x="1159726" y="298412"/>
                </a:lnTo>
                <a:lnTo>
                  <a:pt x="1129990" y="108841"/>
                </a:lnTo>
                <a:lnTo>
                  <a:pt x="1135624" y="67663"/>
                </a:lnTo>
                <a:lnTo>
                  <a:pt x="1097756" y="33454"/>
                </a:lnTo>
                <a:lnTo>
                  <a:pt x="977590" y="75387"/>
                </a:lnTo>
                <a:lnTo>
                  <a:pt x="832624" y="82822"/>
                </a:lnTo>
                <a:lnTo>
                  <a:pt x="795453" y="45651"/>
                </a:lnTo>
                <a:lnTo>
                  <a:pt x="647219" y="83140"/>
                </a:lnTo>
                <a:lnTo>
                  <a:pt x="561767" y="68267"/>
                </a:lnTo>
                <a:lnTo>
                  <a:pt x="535258" y="93973"/>
                </a:lnTo>
                <a:lnTo>
                  <a:pt x="247244" y="0"/>
                </a:lnTo>
                <a:lnTo>
                  <a:pt x="178419" y="45651"/>
                </a:lnTo>
                <a:lnTo>
                  <a:pt x="89674" y="13823"/>
                </a:lnTo>
                <a:lnTo>
                  <a:pt x="40887" y="112558"/>
                </a:lnTo>
                <a:lnTo>
                  <a:pt x="29736" y="190617"/>
                </a:lnTo>
                <a:lnTo>
                  <a:pt x="0" y="201768"/>
                </a:lnTo>
                <a:lnTo>
                  <a:pt x="11151" y="268675"/>
                </a:lnTo>
                <a:lnTo>
                  <a:pt x="85492" y="283544"/>
                </a:lnTo>
                <a:lnTo>
                  <a:pt x="107795" y="361602"/>
                </a:lnTo>
                <a:lnTo>
                  <a:pt x="185853" y="380187"/>
                </a:lnTo>
                <a:close/>
              </a:path>
            </a:pathLst>
          </a:custGeom>
          <a:solidFill>
            <a:schemeClr val="bg1"/>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59" name="Freeform 63"/>
          <p:cNvSpPr/>
          <p:nvPr/>
        </p:nvSpPr>
        <p:spPr>
          <a:xfrm>
            <a:off x="6335037" y="17141428"/>
            <a:ext cx="669131" cy="931069"/>
          </a:xfrm>
          <a:custGeom>
            <a:avLst/>
            <a:gdLst>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96644 w 892098"/>
              <a:gd name="connsiteY29" fmla="*/ 583580 h 999893"/>
              <a:gd name="connsiteX30" fmla="*/ 55756 w 892098"/>
              <a:gd name="connsiteY30" fmla="*/ 542693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41971 w 892098"/>
              <a:gd name="connsiteY37" fmla="*/ 992458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96644 w 892098"/>
              <a:gd name="connsiteY29" fmla="*/ 583580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41971 w 892098"/>
              <a:gd name="connsiteY37" fmla="*/ 992458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103788 w 892098"/>
              <a:gd name="connsiteY29" fmla="*/ 571674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41971 w 892098"/>
              <a:gd name="connsiteY37" fmla="*/ 992458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103788 w 892098"/>
              <a:gd name="connsiteY29" fmla="*/ 571674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18158 w 892098"/>
              <a:gd name="connsiteY37" fmla="*/ 997220 h 999893"/>
              <a:gd name="connsiteX38" fmla="*/ 475785 w 892098"/>
              <a:gd name="connsiteY38" fmla="*/ 977590 h 999893"/>
              <a:gd name="connsiteX39" fmla="*/ 568712 w 892098"/>
              <a:gd name="connsiteY39" fmla="*/ 947854 h 999893"/>
              <a:gd name="connsiteX40" fmla="*/ 613317 w 892098"/>
              <a:gd name="connsiteY40" fmla="*/ 996176 h 999893"/>
              <a:gd name="connsiteX0" fmla="*/ 613317 w 892098"/>
              <a:gd name="connsiteY0" fmla="*/ 996176 h 999893"/>
              <a:gd name="connsiteX1" fmla="*/ 709961 w 892098"/>
              <a:gd name="connsiteY1" fmla="*/ 999893 h 999893"/>
              <a:gd name="connsiteX2" fmla="*/ 721112 w 892098"/>
              <a:gd name="connsiteY2" fmla="*/ 906966 h 999893"/>
              <a:gd name="connsiteX3" fmla="*/ 643054 w 892098"/>
              <a:gd name="connsiteY3" fmla="*/ 858644 h 999893"/>
              <a:gd name="connsiteX4" fmla="*/ 657922 w 892098"/>
              <a:gd name="connsiteY4" fmla="*/ 728546 h 999893"/>
              <a:gd name="connsiteX5" fmla="*/ 721112 w 892098"/>
              <a:gd name="connsiteY5" fmla="*/ 654205 h 999893"/>
              <a:gd name="connsiteX6" fmla="*/ 892098 w 892098"/>
              <a:gd name="connsiteY6" fmla="*/ 509239 h 999893"/>
              <a:gd name="connsiteX7" fmla="*/ 828907 w 892098"/>
              <a:gd name="connsiteY7" fmla="*/ 468351 h 999893"/>
              <a:gd name="connsiteX8" fmla="*/ 758283 w 892098"/>
              <a:gd name="connsiteY8" fmla="*/ 486937 h 999893"/>
              <a:gd name="connsiteX9" fmla="*/ 646771 w 892098"/>
              <a:gd name="connsiteY9" fmla="*/ 412595 h 999893"/>
              <a:gd name="connsiteX10" fmla="*/ 669073 w 892098"/>
              <a:gd name="connsiteY10" fmla="*/ 275063 h 999893"/>
              <a:gd name="connsiteX11" fmla="*/ 624468 w 892098"/>
              <a:gd name="connsiteY11" fmla="*/ 245327 h 999893"/>
              <a:gd name="connsiteX12" fmla="*/ 669073 w 892098"/>
              <a:gd name="connsiteY12" fmla="*/ 167268 h 999893"/>
              <a:gd name="connsiteX13" fmla="*/ 680224 w 892098"/>
              <a:gd name="connsiteY13" fmla="*/ 115229 h 999893"/>
              <a:gd name="connsiteX14" fmla="*/ 762000 w 892098"/>
              <a:gd name="connsiteY14" fmla="*/ 107795 h 999893"/>
              <a:gd name="connsiteX15" fmla="*/ 758283 w 892098"/>
              <a:gd name="connsiteY15" fmla="*/ 26019 h 999893"/>
              <a:gd name="connsiteX16" fmla="*/ 628185 w 892098"/>
              <a:gd name="connsiteY16" fmla="*/ 0 h 999893"/>
              <a:gd name="connsiteX17" fmla="*/ 550127 w 892098"/>
              <a:gd name="connsiteY17" fmla="*/ 63190 h 999893"/>
              <a:gd name="connsiteX18" fmla="*/ 509239 w 892098"/>
              <a:gd name="connsiteY18" fmla="*/ 48322 h 999893"/>
              <a:gd name="connsiteX19" fmla="*/ 431181 w 892098"/>
              <a:gd name="connsiteY19" fmla="*/ 115229 h 999893"/>
              <a:gd name="connsiteX20" fmla="*/ 453483 w 892098"/>
              <a:gd name="connsiteY20" fmla="*/ 159834 h 999893"/>
              <a:gd name="connsiteX21" fmla="*/ 423746 w 892098"/>
              <a:gd name="connsiteY21" fmla="*/ 237893 h 999893"/>
              <a:gd name="connsiteX22" fmla="*/ 457200 w 892098"/>
              <a:gd name="connsiteY22" fmla="*/ 271346 h 999893"/>
              <a:gd name="connsiteX23" fmla="*/ 464634 w 892098"/>
              <a:gd name="connsiteY23" fmla="*/ 334537 h 999893"/>
              <a:gd name="connsiteX24" fmla="*/ 405161 w 892098"/>
              <a:gd name="connsiteY24" fmla="*/ 353122 h 999893"/>
              <a:gd name="connsiteX25" fmla="*/ 416312 w 892098"/>
              <a:gd name="connsiteY25" fmla="*/ 453483 h 999893"/>
              <a:gd name="connsiteX26" fmla="*/ 297366 w 892098"/>
              <a:gd name="connsiteY26" fmla="*/ 401444 h 999893"/>
              <a:gd name="connsiteX27" fmla="*/ 223024 w 892098"/>
              <a:gd name="connsiteY27" fmla="*/ 453483 h 999893"/>
              <a:gd name="connsiteX28" fmla="*/ 197005 w 892098"/>
              <a:gd name="connsiteY28" fmla="*/ 550127 h 999893"/>
              <a:gd name="connsiteX29" fmla="*/ 103788 w 892098"/>
              <a:gd name="connsiteY29" fmla="*/ 571674 h 999893"/>
              <a:gd name="connsiteX30" fmla="*/ 55756 w 892098"/>
              <a:gd name="connsiteY30" fmla="*/ 528406 h 999893"/>
              <a:gd name="connsiteX31" fmla="*/ 29737 w 892098"/>
              <a:gd name="connsiteY31" fmla="*/ 650488 h 999893"/>
              <a:gd name="connsiteX32" fmla="*/ 3717 w 892098"/>
              <a:gd name="connsiteY32" fmla="*/ 702527 h 999893"/>
              <a:gd name="connsiteX33" fmla="*/ 0 w 892098"/>
              <a:gd name="connsiteY33" fmla="*/ 762000 h 999893"/>
              <a:gd name="connsiteX34" fmla="*/ 152400 w 892098"/>
              <a:gd name="connsiteY34" fmla="*/ 869795 h 999893"/>
              <a:gd name="connsiteX35" fmla="*/ 275063 w 892098"/>
              <a:gd name="connsiteY35" fmla="*/ 910683 h 999893"/>
              <a:gd name="connsiteX36" fmla="*/ 282498 w 892098"/>
              <a:gd name="connsiteY36" fmla="*/ 973873 h 999893"/>
              <a:gd name="connsiteX37" fmla="*/ 318158 w 892098"/>
              <a:gd name="connsiteY37" fmla="*/ 997220 h 999893"/>
              <a:gd name="connsiteX38" fmla="*/ 447210 w 892098"/>
              <a:gd name="connsiteY38" fmla="*/ 989496 h 999893"/>
              <a:gd name="connsiteX39" fmla="*/ 568712 w 892098"/>
              <a:gd name="connsiteY39" fmla="*/ 947854 h 999893"/>
              <a:gd name="connsiteX40" fmla="*/ 613317 w 892098"/>
              <a:gd name="connsiteY40" fmla="*/ 996176 h 9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2098" h="999893">
                <a:moveTo>
                  <a:pt x="613317" y="996176"/>
                </a:moveTo>
                <a:lnTo>
                  <a:pt x="709961" y="999893"/>
                </a:lnTo>
                <a:lnTo>
                  <a:pt x="721112" y="906966"/>
                </a:lnTo>
                <a:lnTo>
                  <a:pt x="643054" y="858644"/>
                </a:lnTo>
                <a:lnTo>
                  <a:pt x="657922" y="728546"/>
                </a:lnTo>
                <a:lnTo>
                  <a:pt x="721112" y="654205"/>
                </a:lnTo>
                <a:lnTo>
                  <a:pt x="892098" y="509239"/>
                </a:lnTo>
                <a:lnTo>
                  <a:pt x="828907" y="468351"/>
                </a:lnTo>
                <a:lnTo>
                  <a:pt x="758283" y="486937"/>
                </a:lnTo>
                <a:lnTo>
                  <a:pt x="646771" y="412595"/>
                </a:lnTo>
                <a:lnTo>
                  <a:pt x="669073" y="275063"/>
                </a:lnTo>
                <a:lnTo>
                  <a:pt x="624468" y="245327"/>
                </a:lnTo>
                <a:lnTo>
                  <a:pt x="669073" y="167268"/>
                </a:lnTo>
                <a:lnTo>
                  <a:pt x="680224" y="115229"/>
                </a:lnTo>
                <a:lnTo>
                  <a:pt x="762000" y="107795"/>
                </a:lnTo>
                <a:lnTo>
                  <a:pt x="758283" y="26019"/>
                </a:lnTo>
                <a:lnTo>
                  <a:pt x="628185" y="0"/>
                </a:lnTo>
                <a:lnTo>
                  <a:pt x="550127" y="63190"/>
                </a:lnTo>
                <a:lnTo>
                  <a:pt x="509239" y="48322"/>
                </a:lnTo>
                <a:lnTo>
                  <a:pt x="431181" y="115229"/>
                </a:lnTo>
                <a:lnTo>
                  <a:pt x="453483" y="159834"/>
                </a:lnTo>
                <a:lnTo>
                  <a:pt x="423746" y="237893"/>
                </a:lnTo>
                <a:lnTo>
                  <a:pt x="457200" y="271346"/>
                </a:lnTo>
                <a:lnTo>
                  <a:pt x="464634" y="334537"/>
                </a:lnTo>
                <a:lnTo>
                  <a:pt x="405161" y="353122"/>
                </a:lnTo>
                <a:lnTo>
                  <a:pt x="416312" y="453483"/>
                </a:lnTo>
                <a:lnTo>
                  <a:pt x="297366" y="401444"/>
                </a:lnTo>
                <a:lnTo>
                  <a:pt x="223024" y="453483"/>
                </a:lnTo>
                <a:lnTo>
                  <a:pt x="197005" y="550127"/>
                </a:lnTo>
                <a:lnTo>
                  <a:pt x="103788" y="571674"/>
                </a:lnTo>
                <a:lnTo>
                  <a:pt x="55756" y="528406"/>
                </a:lnTo>
                <a:lnTo>
                  <a:pt x="29737" y="650488"/>
                </a:lnTo>
                <a:lnTo>
                  <a:pt x="3717" y="702527"/>
                </a:lnTo>
                <a:lnTo>
                  <a:pt x="0" y="762000"/>
                </a:lnTo>
                <a:lnTo>
                  <a:pt x="152400" y="869795"/>
                </a:lnTo>
                <a:lnTo>
                  <a:pt x="275063" y="910683"/>
                </a:lnTo>
                <a:lnTo>
                  <a:pt x="282498" y="973873"/>
                </a:lnTo>
                <a:lnTo>
                  <a:pt x="318158" y="997220"/>
                </a:lnTo>
                <a:lnTo>
                  <a:pt x="447210" y="989496"/>
                </a:lnTo>
                <a:lnTo>
                  <a:pt x="568712" y="947854"/>
                </a:lnTo>
                <a:lnTo>
                  <a:pt x="613317" y="996176"/>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0" name="Freeform 64"/>
          <p:cNvSpPr/>
          <p:nvPr/>
        </p:nvSpPr>
        <p:spPr>
          <a:xfrm>
            <a:off x="6796584" y="17165028"/>
            <a:ext cx="382190" cy="469106"/>
          </a:xfrm>
          <a:custGeom>
            <a:avLst/>
            <a:gdLst>
              <a:gd name="connsiteX0" fmla="*/ 256479 w 509239"/>
              <a:gd name="connsiteY0" fmla="*/ 472068 h 472068"/>
              <a:gd name="connsiteX1" fmla="*/ 256479 w 509239"/>
              <a:gd name="connsiteY1" fmla="*/ 472068 h 472068"/>
              <a:gd name="connsiteX2" fmla="*/ 468352 w 509239"/>
              <a:gd name="connsiteY2" fmla="*/ 442331 h 472068"/>
              <a:gd name="connsiteX3" fmla="*/ 509239 w 509239"/>
              <a:gd name="connsiteY3" fmla="*/ 371707 h 472068"/>
              <a:gd name="connsiteX4" fmla="*/ 431181 w 509239"/>
              <a:gd name="connsiteY4" fmla="*/ 278780 h 472068"/>
              <a:gd name="connsiteX5" fmla="*/ 479503 w 509239"/>
              <a:gd name="connsiteY5" fmla="*/ 245326 h 472068"/>
              <a:gd name="connsiteX6" fmla="*/ 360557 w 509239"/>
              <a:gd name="connsiteY6" fmla="*/ 182136 h 472068"/>
              <a:gd name="connsiteX7" fmla="*/ 338254 w 509239"/>
              <a:gd name="connsiteY7" fmla="*/ 115229 h 472068"/>
              <a:gd name="connsiteX8" fmla="*/ 472069 w 509239"/>
              <a:gd name="connsiteY8" fmla="*/ 18585 h 472068"/>
              <a:gd name="connsiteX9" fmla="*/ 304800 w 509239"/>
              <a:gd name="connsiteY9" fmla="*/ 14868 h 472068"/>
              <a:gd name="connsiteX10" fmla="*/ 208157 w 509239"/>
              <a:gd name="connsiteY10" fmla="*/ 26019 h 472068"/>
              <a:gd name="connsiteX11" fmla="*/ 122664 w 509239"/>
              <a:gd name="connsiteY11" fmla="*/ 0 h 472068"/>
              <a:gd name="connsiteX12" fmla="*/ 126381 w 509239"/>
              <a:gd name="connsiteY12" fmla="*/ 66907 h 472068"/>
              <a:gd name="connsiteX13" fmla="*/ 55757 w 509239"/>
              <a:gd name="connsiteY13" fmla="*/ 85492 h 472068"/>
              <a:gd name="connsiteX14" fmla="*/ 0 w 509239"/>
              <a:gd name="connsiteY14" fmla="*/ 226741 h 472068"/>
              <a:gd name="connsiteX15" fmla="*/ 37171 w 509239"/>
              <a:gd name="connsiteY15" fmla="*/ 263912 h 472068"/>
              <a:gd name="connsiteX16" fmla="*/ 29737 w 509239"/>
              <a:gd name="connsiteY16" fmla="*/ 394009 h 472068"/>
              <a:gd name="connsiteX17" fmla="*/ 115230 w 509239"/>
              <a:gd name="connsiteY17" fmla="*/ 460917 h 472068"/>
              <a:gd name="connsiteX18" fmla="*/ 208157 w 509239"/>
              <a:gd name="connsiteY18" fmla="*/ 446048 h 472068"/>
              <a:gd name="connsiteX19" fmla="*/ 256479 w 509239"/>
              <a:gd name="connsiteY19" fmla="*/ 472068 h 4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239" h="472068">
                <a:moveTo>
                  <a:pt x="256479" y="472068"/>
                </a:moveTo>
                <a:lnTo>
                  <a:pt x="256479" y="472068"/>
                </a:lnTo>
                <a:lnTo>
                  <a:pt x="468352" y="442331"/>
                </a:lnTo>
                <a:lnTo>
                  <a:pt x="509239" y="371707"/>
                </a:lnTo>
                <a:lnTo>
                  <a:pt x="431181" y="278780"/>
                </a:lnTo>
                <a:lnTo>
                  <a:pt x="479503" y="245326"/>
                </a:lnTo>
                <a:lnTo>
                  <a:pt x="360557" y="182136"/>
                </a:lnTo>
                <a:lnTo>
                  <a:pt x="338254" y="115229"/>
                </a:lnTo>
                <a:lnTo>
                  <a:pt x="472069" y="18585"/>
                </a:lnTo>
                <a:lnTo>
                  <a:pt x="304800" y="14868"/>
                </a:lnTo>
                <a:lnTo>
                  <a:pt x="208157" y="26019"/>
                </a:lnTo>
                <a:lnTo>
                  <a:pt x="122664" y="0"/>
                </a:lnTo>
                <a:lnTo>
                  <a:pt x="126381" y="66907"/>
                </a:lnTo>
                <a:lnTo>
                  <a:pt x="55757" y="85492"/>
                </a:lnTo>
                <a:lnTo>
                  <a:pt x="0" y="226741"/>
                </a:lnTo>
                <a:lnTo>
                  <a:pt x="37171" y="263912"/>
                </a:lnTo>
                <a:lnTo>
                  <a:pt x="29737" y="394009"/>
                </a:lnTo>
                <a:lnTo>
                  <a:pt x="115230" y="460917"/>
                </a:lnTo>
                <a:lnTo>
                  <a:pt x="208157" y="446048"/>
                </a:lnTo>
                <a:lnTo>
                  <a:pt x="256479" y="472068"/>
                </a:lnTo>
                <a:close/>
              </a:path>
            </a:pathLst>
          </a:custGeom>
          <a:solidFill>
            <a:schemeClr val="bg1"/>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1" name="Freeform 65"/>
          <p:cNvSpPr/>
          <p:nvPr/>
        </p:nvSpPr>
        <p:spPr>
          <a:xfrm>
            <a:off x="6067146" y="18271330"/>
            <a:ext cx="821531" cy="951309"/>
          </a:xfrm>
          <a:custGeom>
            <a:avLst/>
            <a:gdLst>
              <a:gd name="connsiteX0" fmla="*/ 107795 w 1033346"/>
              <a:gd name="connsiteY0" fmla="*/ 204439 h 1103971"/>
              <a:gd name="connsiteX1" fmla="*/ 197004 w 1033346"/>
              <a:gd name="connsiteY1" fmla="*/ 304800 h 1103971"/>
              <a:gd name="connsiteX2" fmla="*/ 237892 w 1033346"/>
              <a:gd name="connsiteY2" fmla="*/ 312234 h 1103971"/>
              <a:gd name="connsiteX3" fmla="*/ 219307 w 1033346"/>
              <a:gd name="connsiteY3" fmla="*/ 475785 h 1103971"/>
              <a:gd name="connsiteX4" fmla="*/ 252761 w 1033346"/>
              <a:gd name="connsiteY4" fmla="*/ 520390 h 1103971"/>
              <a:gd name="connsiteX5" fmla="*/ 237892 w 1033346"/>
              <a:gd name="connsiteY5" fmla="*/ 598449 h 1103971"/>
              <a:gd name="connsiteX6" fmla="*/ 315951 w 1033346"/>
              <a:gd name="connsiteY6" fmla="*/ 639336 h 1103971"/>
              <a:gd name="connsiteX7" fmla="*/ 315951 w 1033346"/>
              <a:gd name="connsiteY7" fmla="*/ 754566 h 1103971"/>
              <a:gd name="connsiteX8" fmla="*/ 353122 w 1033346"/>
              <a:gd name="connsiteY8" fmla="*/ 762000 h 1103971"/>
              <a:gd name="connsiteX9" fmla="*/ 353122 w 1033346"/>
              <a:gd name="connsiteY9" fmla="*/ 825190 h 1103971"/>
              <a:gd name="connsiteX10" fmla="*/ 457200 w 1033346"/>
              <a:gd name="connsiteY10" fmla="*/ 851210 h 1103971"/>
              <a:gd name="connsiteX11" fmla="*/ 457200 w 1033346"/>
              <a:gd name="connsiteY11" fmla="*/ 906966 h 1103971"/>
              <a:gd name="connsiteX12" fmla="*/ 624468 w 1033346"/>
              <a:gd name="connsiteY12" fmla="*/ 1033346 h 1103971"/>
              <a:gd name="connsiteX13" fmla="*/ 546409 w 1033346"/>
              <a:gd name="connsiteY13" fmla="*/ 1063083 h 1103971"/>
              <a:gd name="connsiteX14" fmla="*/ 576146 w 1033346"/>
              <a:gd name="connsiteY14" fmla="*/ 1103971 h 1103971"/>
              <a:gd name="connsiteX15" fmla="*/ 750848 w 1033346"/>
              <a:gd name="connsiteY15" fmla="*/ 1100253 h 1103971"/>
              <a:gd name="connsiteX16" fmla="*/ 750848 w 1033346"/>
              <a:gd name="connsiteY16" fmla="*/ 1040780 h 1103971"/>
              <a:gd name="connsiteX17" fmla="*/ 832624 w 1033346"/>
              <a:gd name="connsiteY17" fmla="*/ 921834 h 1103971"/>
              <a:gd name="connsiteX18" fmla="*/ 832624 w 1033346"/>
              <a:gd name="connsiteY18" fmla="*/ 847493 h 1103971"/>
              <a:gd name="connsiteX19" fmla="*/ 884663 w 1033346"/>
              <a:gd name="connsiteY19" fmla="*/ 795453 h 1103971"/>
              <a:gd name="connsiteX20" fmla="*/ 880946 w 1033346"/>
              <a:gd name="connsiteY20" fmla="*/ 657922 h 1103971"/>
              <a:gd name="connsiteX21" fmla="*/ 951570 w 1033346"/>
              <a:gd name="connsiteY21" fmla="*/ 576146 h 1103971"/>
              <a:gd name="connsiteX22" fmla="*/ 929268 w 1033346"/>
              <a:gd name="connsiteY22" fmla="*/ 505522 h 1103971"/>
              <a:gd name="connsiteX23" fmla="*/ 1033346 w 1033346"/>
              <a:gd name="connsiteY23" fmla="*/ 308517 h 1103971"/>
              <a:gd name="connsiteX24" fmla="*/ 1003609 w 1033346"/>
              <a:gd name="connsiteY24" fmla="*/ 304800 h 1103971"/>
              <a:gd name="connsiteX25" fmla="*/ 940419 w 1033346"/>
              <a:gd name="connsiteY25" fmla="*/ 327102 h 1103971"/>
              <a:gd name="connsiteX26" fmla="*/ 750848 w 1033346"/>
              <a:gd name="connsiteY26" fmla="*/ 286214 h 1103971"/>
              <a:gd name="connsiteX27" fmla="*/ 743414 w 1033346"/>
              <a:gd name="connsiteY27" fmla="*/ 163551 h 1103971"/>
              <a:gd name="connsiteX28" fmla="*/ 672790 w 1033346"/>
              <a:gd name="connsiteY28" fmla="*/ 96644 h 1103971"/>
              <a:gd name="connsiteX29" fmla="*/ 598448 w 1033346"/>
              <a:gd name="connsiteY29" fmla="*/ 148683 h 1103971"/>
              <a:gd name="connsiteX30" fmla="*/ 442331 w 1033346"/>
              <a:gd name="connsiteY30" fmla="*/ 189571 h 1103971"/>
              <a:gd name="connsiteX31" fmla="*/ 390292 w 1033346"/>
              <a:gd name="connsiteY31" fmla="*/ 156117 h 1103971"/>
              <a:gd name="connsiteX32" fmla="*/ 341970 w 1033346"/>
              <a:gd name="connsiteY32" fmla="*/ 182136 h 1103971"/>
              <a:gd name="connsiteX33" fmla="*/ 249043 w 1033346"/>
              <a:gd name="connsiteY33" fmla="*/ 100361 h 1103971"/>
              <a:gd name="connsiteX34" fmla="*/ 197004 w 1033346"/>
              <a:gd name="connsiteY34" fmla="*/ 96644 h 1103971"/>
              <a:gd name="connsiteX35" fmla="*/ 55756 w 1033346"/>
              <a:gd name="connsiteY35" fmla="*/ 0 h 1103971"/>
              <a:gd name="connsiteX36" fmla="*/ 0 w 1033346"/>
              <a:gd name="connsiteY36" fmla="*/ 44605 h 1103971"/>
              <a:gd name="connsiteX37" fmla="*/ 107795 w 1033346"/>
              <a:gd name="connsiteY37" fmla="*/ 204439 h 1103971"/>
              <a:gd name="connsiteX0" fmla="*/ 124463 w 1050014"/>
              <a:gd name="connsiteY0" fmla="*/ 204439 h 1103971"/>
              <a:gd name="connsiteX1" fmla="*/ 213672 w 1050014"/>
              <a:gd name="connsiteY1" fmla="*/ 304800 h 1103971"/>
              <a:gd name="connsiteX2" fmla="*/ 254560 w 1050014"/>
              <a:gd name="connsiteY2" fmla="*/ 312234 h 1103971"/>
              <a:gd name="connsiteX3" fmla="*/ 235975 w 1050014"/>
              <a:gd name="connsiteY3" fmla="*/ 475785 h 1103971"/>
              <a:gd name="connsiteX4" fmla="*/ 269429 w 1050014"/>
              <a:gd name="connsiteY4" fmla="*/ 520390 h 1103971"/>
              <a:gd name="connsiteX5" fmla="*/ 254560 w 1050014"/>
              <a:gd name="connsiteY5" fmla="*/ 598449 h 1103971"/>
              <a:gd name="connsiteX6" fmla="*/ 332619 w 1050014"/>
              <a:gd name="connsiteY6" fmla="*/ 639336 h 1103971"/>
              <a:gd name="connsiteX7" fmla="*/ 332619 w 1050014"/>
              <a:gd name="connsiteY7" fmla="*/ 754566 h 1103971"/>
              <a:gd name="connsiteX8" fmla="*/ 369790 w 1050014"/>
              <a:gd name="connsiteY8" fmla="*/ 762000 h 1103971"/>
              <a:gd name="connsiteX9" fmla="*/ 369790 w 1050014"/>
              <a:gd name="connsiteY9" fmla="*/ 825190 h 1103971"/>
              <a:gd name="connsiteX10" fmla="*/ 473868 w 1050014"/>
              <a:gd name="connsiteY10" fmla="*/ 851210 h 1103971"/>
              <a:gd name="connsiteX11" fmla="*/ 473868 w 1050014"/>
              <a:gd name="connsiteY11" fmla="*/ 906966 h 1103971"/>
              <a:gd name="connsiteX12" fmla="*/ 641136 w 1050014"/>
              <a:gd name="connsiteY12" fmla="*/ 1033346 h 1103971"/>
              <a:gd name="connsiteX13" fmla="*/ 563077 w 1050014"/>
              <a:gd name="connsiteY13" fmla="*/ 1063083 h 1103971"/>
              <a:gd name="connsiteX14" fmla="*/ 592814 w 1050014"/>
              <a:gd name="connsiteY14" fmla="*/ 1103971 h 1103971"/>
              <a:gd name="connsiteX15" fmla="*/ 767516 w 1050014"/>
              <a:gd name="connsiteY15" fmla="*/ 1100253 h 1103971"/>
              <a:gd name="connsiteX16" fmla="*/ 767516 w 1050014"/>
              <a:gd name="connsiteY16" fmla="*/ 1040780 h 1103971"/>
              <a:gd name="connsiteX17" fmla="*/ 849292 w 1050014"/>
              <a:gd name="connsiteY17" fmla="*/ 921834 h 1103971"/>
              <a:gd name="connsiteX18" fmla="*/ 849292 w 1050014"/>
              <a:gd name="connsiteY18" fmla="*/ 847493 h 1103971"/>
              <a:gd name="connsiteX19" fmla="*/ 901331 w 1050014"/>
              <a:gd name="connsiteY19" fmla="*/ 795453 h 1103971"/>
              <a:gd name="connsiteX20" fmla="*/ 897614 w 1050014"/>
              <a:gd name="connsiteY20" fmla="*/ 657922 h 1103971"/>
              <a:gd name="connsiteX21" fmla="*/ 968238 w 1050014"/>
              <a:gd name="connsiteY21" fmla="*/ 576146 h 1103971"/>
              <a:gd name="connsiteX22" fmla="*/ 945936 w 1050014"/>
              <a:gd name="connsiteY22" fmla="*/ 505522 h 1103971"/>
              <a:gd name="connsiteX23" fmla="*/ 1050014 w 1050014"/>
              <a:gd name="connsiteY23" fmla="*/ 308517 h 1103971"/>
              <a:gd name="connsiteX24" fmla="*/ 1020277 w 1050014"/>
              <a:gd name="connsiteY24" fmla="*/ 304800 h 1103971"/>
              <a:gd name="connsiteX25" fmla="*/ 957087 w 1050014"/>
              <a:gd name="connsiteY25" fmla="*/ 327102 h 1103971"/>
              <a:gd name="connsiteX26" fmla="*/ 767516 w 1050014"/>
              <a:gd name="connsiteY26" fmla="*/ 286214 h 1103971"/>
              <a:gd name="connsiteX27" fmla="*/ 760082 w 1050014"/>
              <a:gd name="connsiteY27" fmla="*/ 163551 h 1103971"/>
              <a:gd name="connsiteX28" fmla="*/ 689458 w 1050014"/>
              <a:gd name="connsiteY28" fmla="*/ 96644 h 1103971"/>
              <a:gd name="connsiteX29" fmla="*/ 615116 w 1050014"/>
              <a:gd name="connsiteY29" fmla="*/ 148683 h 1103971"/>
              <a:gd name="connsiteX30" fmla="*/ 458999 w 1050014"/>
              <a:gd name="connsiteY30" fmla="*/ 189571 h 1103971"/>
              <a:gd name="connsiteX31" fmla="*/ 406960 w 1050014"/>
              <a:gd name="connsiteY31" fmla="*/ 156117 h 1103971"/>
              <a:gd name="connsiteX32" fmla="*/ 358638 w 1050014"/>
              <a:gd name="connsiteY32" fmla="*/ 182136 h 1103971"/>
              <a:gd name="connsiteX33" fmla="*/ 265711 w 1050014"/>
              <a:gd name="connsiteY33" fmla="*/ 100361 h 1103971"/>
              <a:gd name="connsiteX34" fmla="*/ 213672 w 1050014"/>
              <a:gd name="connsiteY34" fmla="*/ 96644 h 1103971"/>
              <a:gd name="connsiteX35" fmla="*/ 72424 w 1050014"/>
              <a:gd name="connsiteY35" fmla="*/ 0 h 1103971"/>
              <a:gd name="connsiteX36" fmla="*/ 0 w 1050014"/>
              <a:gd name="connsiteY36" fmla="*/ 35080 h 1103971"/>
              <a:gd name="connsiteX37" fmla="*/ 124463 w 1050014"/>
              <a:gd name="connsiteY37" fmla="*/ 204439 h 1103971"/>
              <a:gd name="connsiteX0" fmla="*/ 124463 w 1069064"/>
              <a:gd name="connsiteY0" fmla="*/ 204439 h 1103971"/>
              <a:gd name="connsiteX1" fmla="*/ 213672 w 1069064"/>
              <a:gd name="connsiteY1" fmla="*/ 304800 h 1103971"/>
              <a:gd name="connsiteX2" fmla="*/ 254560 w 1069064"/>
              <a:gd name="connsiteY2" fmla="*/ 312234 h 1103971"/>
              <a:gd name="connsiteX3" fmla="*/ 235975 w 1069064"/>
              <a:gd name="connsiteY3" fmla="*/ 475785 h 1103971"/>
              <a:gd name="connsiteX4" fmla="*/ 269429 w 1069064"/>
              <a:gd name="connsiteY4" fmla="*/ 520390 h 1103971"/>
              <a:gd name="connsiteX5" fmla="*/ 254560 w 1069064"/>
              <a:gd name="connsiteY5" fmla="*/ 598449 h 1103971"/>
              <a:gd name="connsiteX6" fmla="*/ 332619 w 1069064"/>
              <a:gd name="connsiteY6" fmla="*/ 639336 h 1103971"/>
              <a:gd name="connsiteX7" fmla="*/ 332619 w 1069064"/>
              <a:gd name="connsiteY7" fmla="*/ 754566 h 1103971"/>
              <a:gd name="connsiteX8" fmla="*/ 369790 w 1069064"/>
              <a:gd name="connsiteY8" fmla="*/ 762000 h 1103971"/>
              <a:gd name="connsiteX9" fmla="*/ 369790 w 1069064"/>
              <a:gd name="connsiteY9" fmla="*/ 825190 h 1103971"/>
              <a:gd name="connsiteX10" fmla="*/ 473868 w 1069064"/>
              <a:gd name="connsiteY10" fmla="*/ 851210 h 1103971"/>
              <a:gd name="connsiteX11" fmla="*/ 473868 w 1069064"/>
              <a:gd name="connsiteY11" fmla="*/ 906966 h 1103971"/>
              <a:gd name="connsiteX12" fmla="*/ 641136 w 1069064"/>
              <a:gd name="connsiteY12" fmla="*/ 1033346 h 1103971"/>
              <a:gd name="connsiteX13" fmla="*/ 563077 w 1069064"/>
              <a:gd name="connsiteY13" fmla="*/ 1063083 h 1103971"/>
              <a:gd name="connsiteX14" fmla="*/ 592814 w 1069064"/>
              <a:gd name="connsiteY14" fmla="*/ 1103971 h 1103971"/>
              <a:gd name="connsiteX15" fmla="*/ 767516 w 1069064"/>
              <a:gd name="connsiteY15" fmla="*/ 1100253 h 1103971"/>
              <a:gd name="connsiteX16" fmla="*/ 767516 w 1069064"/>
              <a:gd name="connsiteY16" fmla="*/ 1040780 h 1103971"/>
              <a:gd name="connsiteX17" fmla="*/ 849292 w 1069064"/>
              <a:gd name="connsiteY17" fmla="*/ 921834 h 1103971"/>
              <a:gd name="connsiteX18" fmla="*/ 849292 w 1069064"/>
              <a:gd name="connsiteY18" fmla="*/ 847493 h 1103971"/>
              <a:gd name="connsiteX19" fmla="*/ 901331 w 1069064"/>
              <a:gd name="connsiteY19" fmla="*/ 795453 h 1103971"/>
              <a:gd name="connsiteX20" fmla="*/ 897614 w 1069064"/>
              <a:gd name="connsiteY20" fmla="*/ 657922 h 1103971"/>
              <a:gd name="connsiteX21" fmla="*/ 968238 w 1069064"/>
              <a:gd name="connsiteY21" fmla="*/ 576146 h 1103971"/>
              <a:gd name="connsiteX22" fmla="*/ 945936 w 1069064"/>
              <a:gd name="connsiteY22" fmla="*/ 505522 h 1103971"/>
              <a:gd name="connsiteX23" fmla="*/ 1069064 w 1069064"/>
              <a:gd name="connsiteY23" fmla="*/ 315661 h 1103971"/>
              <a:gd name="connsiteX24" fmla="*/ 1020277 w 1069064"/>
              <a:gd name="connsiteY24" fmla="*/ 304800 h 1103971"/>
              <a:gd name="connsiteX25" fmla="*/ 957087 w 1069064"/>
              <a:gd name="connsiteY25" fmla="*/ 327102 h 1103971"/>
              <a:gd name="connsiteX26" fmla="*/ 767516 w 1069064"/>
              <a:gd name="connsiteY26" fmla="*/ 286214 h 1103971"/>
              <a:gd name="connsiteX27" fmla="*/ 760082 w 1069064"/>
              <a:gd name="connsiteY27" fmla="*/ 163551 h 1103971"/>
              <a:gd name="connsiteX28" fmla="*/ 689458 w 1069064"/>
              <a:gd name="connsiteY28" fmla="*/ 96644 h 1103971"/>
              <a:gd name="connsiteX29" fmla="*/ 615116 w 1069064"/>
              <a:gd name="connsiteY29" fmla="*/ 148683 h 1103971"/>
              <a:gd name="connsiteX30" fmla="*/ 458999 w 1069064"/>
              <a:gd name="connsiteY30" fmla="*/ 189571 h 1103971"/>
              <a:gd name="connsiteX31" fmla="*/ 406960 w 1069064"/>
              <a:gd name="connsiteY31" fmla="*/ 156117 h 1103971"/>
              <a:gd name="connsiteX32" fmla="*/ 358638 w 1069064"/>
              <a:gd name="connsiteY32" fmla="*/ 182136 h 1103971"/>
              <a:gd name="connsiteX33" fmla="*/ 265711 w 1069064"/>
              <a:gd name="connsiteY33" fmla="*/ 100361 h 1103971"/>
              <a:gd name="connsiteX34" fmla="*/ 213672 w 1069064"/>
              <a:gd name="connsiteY34" fmla="*/ 96644 h 1103971"/>
              <a:gd name="connsiteX35" fmla="*/ 72424 w 1069064"/>
              <a:gd name="connsiteY35" fmla="*/ 0 h 1103971"/>
              <a:gd name="connsiteX36" fmla="*/ 0 w 1069064"/>
              <a:gd name="connsiteY36" fmla="*/ 35080 h 1103971"/>
              <a:gd name="connsiteX37" fmla="*/ 124463 w 1069064"/>
              <a:gd name="connsiteY37" fmla="*/ 204439 h 1103971"/>
              <a:gd name="connsiteX0" fmla="*/ 124463 w 1069064"/>
              <a:gd name="connsiteY0" fmla="*/ 204439 h 1103971"/>
              <a:gd name="connsiteX1" fmla="*/ 213672 w 1069064"/>
              <a:gd name="connsiteY1" fmla="*/ 304800 h 1103971"/>
              <a:gd name="connsiteX2" fmla="*/ 254560 w 1069064"/>
              <a:gd name="connsiteY2" fmla="*/ 312234 h 1103971"/>
              <a:gd name="connsiteX3" fmla="*/ 235975 w 1069064"/>
              <a:gd name="connsiteY3" fmla="*/ 475785 h 1103971"/>
              <a:gd name="connsiteX4" fmla="*/ 269429 w 1069064"/>
              <a:gd name="connsiteY4" fmla="*/ 520390 h 1103971"/>
              <a:gd name="connsiteX5" fmla="*/ 254560 w 1069064"/>
              <a:gd name="connsiteY5" fmla="*/ 598449 h 1103971"/>
              <a:gd name="connsiteX6" fmla="*/ 332619 w 1069064"/>
              <a:gd name="connsiteY6" fmla="*/ 639336 h 1103971"/>
              <a:gd name="connsiteX7" fmla="*/ 332619 w 1069064"/>
              <a:gd name="connsiteY7" fmla="*/ 754566 h 1103971"/>
              <a:gd name="connsiteX8" fmla="*/ 369790 w 1069064"/>
              <a:gd name="connsiteY8" fmla="*/ 762000 h 1103971"/>
              <a:gd name="connsiteX9" fmla="*/ 369790 w 1069064"/>
              <a:gd name="connsiteY9" fmla="*/ 825190 h 1103971"/>
              <a:gd name="connsiteX10" fmla="*/ 473868 w 1069064"/>
              <a:gd name="connsiteY10" fmla="*/ 851210 h 1103971"/>
              <a:gd name="connsiteX11" fmla="*/ 473868 w 1069064"/>
              <a:gd name="connsiteY11" fmla="*/ 906966 h 1103971"/>
              <a:gd name="connsiteX12" fmla="*/ 641136 w 1069064"/>
              <a:gd name="connsiteY12" fmla="*/ 1033346 h 1103971"/>
              <a:gd name="connsiteX13" fmla="*/ 563077 w 1069064"/>
              <a:gd name="connsiteY13" fmla="*/ 1063083 h 1103971"/>
              <a:gd name="connsiteX14" fmla="*/ 592814 w 1069064"/>
              <a:gd name="connsiteY14" fmla="*/ 1103971 h 1103971"/>
              <a:gd name="connsiteX15" fmla="*/ 767516 w 1069064"/>
              <a:gd name="connsiteY15" fmla="*/ 1100253 h 1103971"/>
              <a:gd name="connsiteX16" fmla="*/ 767516 w 1069064"/>
              <a:gd name="connsiteY16" fmla="*/ 1040780 h 1103971"/>
              <a:gd name="connsiteX17" fmla="*/ 849292 w 1069064"/>
              <a:gd name="connsiteY17" fmla="*/ 921834 h 1103971"/>
              <a:gd name="connsiteX18" fmla="*/ 849292 w 1069064"/>
              <a:gd name="connsiteY18" fmla="*/ 847493 h 1103971"/>
              <a:gd name="connsiteX19" fmla="*/ 901331 w 1069064"/>
              <a:gd name="connsiteY19" fmla="*/ 795453 h 1103971"/>
              <a:gd name="connsiteX20" fmla="*/ 897614 w 1069064"/>
              <a:gd name="connsiteY20" fmla="*/ 657922 h 1103971"/>
              <a:gd name="connsiteX21" fmla="*/ 968238 w 1069064"/>
              <a:gd name="connsiteY21" fmla="*/ 576146 h 1103971"/>
              <a:gd name="connsiteX22" fmla="*/ 945936 w 1069064"/>
              <a:gd name="connsiteY22" fmla="*/ 505522 h 1103971"/>
              <a:gd name="connsiteX23" fmla="*/ 1069064 w 1069064"/>
              <a:gd name="connsiteY23" fmla="*/ 315661 h 1103971"/>
              <a:gd name="connsiteX24" fmla="*/ 1020277 w 1069064"/>
              <a:gd name="connsiteY24" fmla="*/ 304800 h 1103971"/>
              <a:gd name="connsiteX25" fmla="*/ 957087 w 1069064"/>
              <a:gd name="connsiteY25" fmla="*/ 327102 h 1103971"/>
              <a:gd name="connsiteX26" fmla="*/ 777041 w 1069064"/>
              <a:gd name="connsiteY26" fmla="*/ 279071 h 1103971"/>
              <a:gd name="connsiteX27" fmla="*/ 760082 w 1069064"/>
              <a:gd name="connsiteY27" fmla="*/ 163551 h 1103971"/>
              <a:gd name="connsiteX28" fmla="*/ 689458 w 1069064"/>
              <a:gd name="connsiteY28" fmla="*/ 96644 h 1103971"/>
              <a:gd name="connsiteX29" fmla="*/ 615116 w 1069064"/>
              <a:gd name="connsiteY29" fmla="*/ 148683 h 1103971"/>
              <a:gd name="connsiteX30" fmla="*/ 458999 w 1069064"/>
              <a:gd name="connsiteY30" fmla="*/ 189571 h 1103971"/>
              <a:gd name="connsiteX31" fmla="*/ 406960 w 1069064"/>
              <a:gd name="connsiteY31" fmla="*/ 156117 h 1103971"/>
              <a:gd name="connsiteX32" fmla="*/ 358638 w 1069064"/>
              <a:gd name="connsiteY32" fmla="*/ 182136 h 1103971"/>
              <a:gd name="connsiteX33" fmla="*/ 265711 w 1069064"/>
              <a:gd name="connsiteY33" fmla="*/ 100361 h 1103971"/>
              <a:gd name="connsiteX34" fmla="*/ 213672 w 1069064"/>
              <a:gd name="connsiteY34" fmla="*/ 96644 h 1103971"/>
              <a:gd name="connsiteX35" fmla="*/ 72424 w 1069064"/>
              <a:gd name="connsiteY35" fmla="*/ 0 h 1103971"/>
              <a:gd name="connsiteX36" fmla="*/ 0 w 1069064"/>
              <a:gd name="connsiteY36" fmla="*/ 35080 h 1103971"/>
              <a:gd name="connsiteX37" fmla="*/ 124463 w 1069064"/>
              <a:gd name="connsiteY37" fmla="*/ 204439 h 1103971"/>
              <a:gd name="connsiteX0" fmla="*/ 124463 w 1069064"/>
              <a:gd name="connsiteY0" fmla="*/ 204439 h 1103971"/>
              <a:gd name="connsiteX1" fmla="*/ 213672 w 1069064"/>
              <a:gd name="connsiteY1" fmla="*/ 304800 h 1103971"/>
              <a:gd name="connsiteX2" fmla="*/ 254560 w 1069064"/>
              <a:gd name="connsiteY2" fmla="*/ 312234 h 1103971"/>
              <a:gd name="connsiteX3" fmla="*/ 235975 w 1069064"/>
              <a:gd name="connsiteY3" fmla="*/ 475785 h 1103971"/>
              <a:gd name="connsiteX4" fmla="*/ 269429 w 1069064"/>
              <a:gd name="connsiteY4" fmla="*/ 520390 h 1103971"/>
              <a:gd name="connsiteX5" fmla="*/ 254560 w 1069064"/>
              <a:gd name="connsiteY5" fmla="*/ 598449 h 1103971"/>
              <a:gd name="connsiteX6" fmla="*/ 332619 w 1069064"/>
              <a:gd name="connsiteY6" fmla="*/ 639336 h 1103971"/>
              <a:gd name="connsiteX7" fmla="*/ 332619 w 1069064"/>
              <a:gd name="connsiteY7" fmla="*/ 754566 h 1103971"/>
              <a:gd name="connsiteX8" fmla="*/ 369790 w 1069064"/>
              <a:gd name="connsiteY8" fmla="*/ 762000 h 1103971"/>
              <a:gd name="connsiteX9" fmla="*/ 369790 w 1069064"/>
              <a:gd name="connsiteY9" fmla="*/ 825190 h 1103971"/>
              <a:gd name="connsiteX10" fmla="*/ 473868 w 1069064"/>
              <a:gd name="connsiteY10" fmla="*/ 851210 h 1103971"/>
              <a:gd name="connsiteX11" fmla="*/ 473868 w 1069064"/>
              <a:gd name="connsiteY11" fmla="*/ 906966 h 1103971"/>
              <a:gd name="connsiteX12" fmla="*/ 641136 w 1069064"/>
              <a:gd name="connsiteY12" fmla="*/ 1033346 h 1103971"/>
              <a:gd name="connsiteX13" fmla="*/ 563077 w 1069064"/>
              <a:gd name="connsiteY13" fmla="*/ 1063083 h 1103971"/>
              <a:gd name="connsiteX14" fmla="*/ 592814 w 1069064"/>
              <a:gd name="connsiteY14" fmla="*/ 1103971 h 1103971"/>
              <a:gd name="connsiteX15" fmla="*/ 767516 w 1069064"/>
              <a:gd name="connsiteY15" fmla="*/ 1100253 h 1103971"/>
              <a:gd name="connsiteX16" fmla="*/ 767516 w 1069064"/>
              <a:gd name="connsiteY16" fmla="*/ 1040780 h 1103971"/>
              <a:gd name="connsiteX17" fmla="*/ 849292 w 1069064"/>
              <a:gd name="connsiteY17" fmla="*/ 921834 h 1103971"/>
              <a:gd name="connsiteX18" fmla="*/ 849292 w 1069064"/>
              <a:gd name="connsiteY18" fmla="*/ 847493 h 1103971"/>
              <a:gd name="connsiteX19" fmla="*/ 901331 w 1069064"/>
              <a:gd name="connsiteY19" fmla="*/ 795453 h 1103971"/>
              <a:gd name="connsiteX20" fmla="*/ 897614 w 1069064"/>
              <a:gd name="connsiteY20" fmla="*/ 657922 h 1103971"/>
              <a:gd name="connsiteX21" fmla="*/ 968238 w 1069064"/>
              <a:gd name="connsiteY21" fmla="*/ 576146 h 1103971"/>
              <a:gd name="connsiteX22" fmla="*/ 945936 w 1069064"/>
              <a:gd name="connsiteY22" fmla="*/ 505522 h 1103971"/>
              <a:gd name="connsiteX23" fmla="*/ 1069064 w 1069064"/>
              <a:gd name="connsiteY23" fmla="*/ 315661 h 1103971"/>
              <a:gd name="connsiteX24" fmla="*/ 1020277 w 1069064"/>
              <a:gd name="connsiteY24" fmla="*/ 304800 h 1103971"/>
              <a:gd name="connsiteX25" fmla="*/ 957087 w 1069064"/>
              <a:gd name="connsiteY25" fmla="*/ 327102 h 1103971"/>
              <a:gd name="connsiteX26" fmla="*/ 777041 w 1069064"/>
              <a:gd name="connsiteY26" fmla="*/ 279071 h 1103971"/>
              <a:gd name="connsiteX27" fmla="*/ 760082 w 1069064"/>
              <a:gd name="connsiteY27" fmla="*/ 163551 h 1103971"/>
              <a:gd name="connsiteX28" fmla="*/ 703745 w 1069064"/>
              <a:gd name="connsiteY28" fmla="*/ 91882 h 1103971"/>
              <a:gd name="connsiteX29" fmla="*/ 615116 w 1069064"/>
              <a:gd name="connsiteY29" fmla="*/ 148683 h 1103971"/>
              <a:gd name="connsiteX30" fmla="*/ 458999 w 1069064"/>
              <a:gd name="connsiteY30" fmla="*/ 189571 h 1103971"/>
              <a:gd name="connsiteX31" fmla="*/ 406960 w 1069064"/>
              <a:gd name="connsiteY31" fmla="*/ 156117 h 1103971"/>
              <a:gd name="connsiteX32" fmla="*/ 358638 w 1069064"/>
              <a:gd name="connsiteY32" fmla="*/ 182136 h 1103971"/>
              <a:gd name="connsiteX33" fmla="*/ 265711 w 1069064"/>
              <a:gd name="connsiteY33" fmla="*/ 100361 h 1103971"/>
              <a:gd name="connsiteX34" fmla="*/ 213672 w 1069064"/>
              <a:gd name="connsiteY34" fmla="*/ 96644 h 1103971"/>
              <a:gd name="connsiteX35" fmla="*/ 72424 w 1069064"/>
              <a:gd name="connsiteY35" fmla="*/ 0 h 1103971"/>
              <a:gd name="connsiteX36" fmla="*/ 0 w 1069064"/>
              <a:gd name="connsiteY36" fmla="*/ 35080 h 1103971"/>
              <a:gd name="connsiteX37" fmla="*/ 124463 w 1069064"/>
              <a:gd name="connsiteY37" fmla="*/ 204439 h 11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9064" h="1103971">
                <a:moveTo>
                  <a:pt x="124463" y="204439"/>
                </a:moveTo>
                <a:lnTo>
                  <a:pt x="213672" y="304800"/>
                </a:lnTo>
                <a:lnTo>
                  <a:pt x="254560" y="312234"/>
                </a:lnTo>
                <a:lnTo>
                  <a:pt x="235975" y="475785"/>
                </a:lnTo>
                <a:lnTo>
                  <a:pt x="269429" y="520390"/>
                </a:lnTo>
                <a:lnTo>
                  <a:pt x="254560" y="598449"/>
                </a:lnTo>
                <a:lnTo>
                  <a:pt x="332619" y="639336"/>
                </a:lnTo>
                <a:lnTo>
                  <a:pt x="332619" y="754566"/>
                </a:lnTo>
                <a:lnTo>
                  <a:pt x="369790" y="762000"/>
                </a:lnTo>
                <a:lnTo>
                  <a:pt x="369790" y="825190"/>
                </a:lnTo>
                <a:lnTo>
                  <a:pt x="473868" y="851210"/>
                </a:lnTo>
                <a:lnTo>
                  <a:pt x="473868" y="906966"/>
                </a:lnTo>
                <a:lnTo>
                  <a:pt x="641136" y="1033346"/>
                </a:lnTo>
                <a:lnTo>
                  <a:pt x="563077" y="1063083"/>
                </a:lnTo>
                <a:lnTo>
                  <a:pt x="592814" y="1103971"/>
                </a:lnTo>
                <a:lnTo>
                  <a:pt x="767516" y="1100253"/>
                </a:lnTo>
                <a:lnTo>
                  <a:pt x="767516" y="1040780"/>
                </a:lnTo>
                <a:lnTo>
                  <a:pt x="849292" y="921834"/>
                </a:lnTo>
                <a:lnTo>
                  <a:pt x="849292" y="847493"/>
                </a:lnTo>
                <a:lnTo>
                  <a:pt x="901331" y="795453"/>
                </a:lnTo>
                <a:lnTo>
                  <a:pt x="897614" y="657922"/>
                </a:lnTo>
                <a:lnTo>
                  <a:pt x="968238" y="576146"/>
                </a:lnTo>
                <a:lnTo>
                  <a:pt x="945936" y="505522"/>
                </a:lnTo>
                <a:lnTo>
                  <a:pt x="1069064" y="315661"/>
                </a:lnTo>
                <a:lnTo>
                  <a:pt x="1020277" y="304800"/>
                </a:lnTo>
                <a:lnTo>
                  <a:pt x="957087" y="327102"/>
                </a:lnTo>
                <a:lnTo>
                  <a:pt x="777041" y="279071"/>
                </a:lnTo>
                <a:lnTo>
                  <a:pt x="760082" y="163551"/>
                </a:lnTo>
                <a:lnTo>
                  <a:pt x="703745" y="91882"/>
                </a:lnTo>
                <a:lnTo>
                  <a:pt x="615116" y="148683"/>
                </a:lnTo>
                <a:lnTo>
                  <a:pt x="458999" y="189571"/>
                </a:lnTo>
                <a:lnTo>
                  <a:pt x="406960" y="156117"/>
                </a:lnTo>
                <a:lnTo>
                  <a:pt x="358638" y="182136"/>
                </a:lnTo>
                <a:lnTo>
                  <a:pt x="265711" y="100361"/>
                </a:lnTo>
                <a:lnTo>
                  <a:pt x="213672" y="96644"/>
                </a:lnTo>
                <a:lnTo>
                  <a:pt x="72424" y="0"/>
                </a:lnTo>
                <a:lnTo>
                  <a:pt x="0" y="35080"/>
                </a:lnTo>
                <a:lnTo>
                  <a:pt x="124463" y="204439"/>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2" name="Freeform 66"/>
          <p:cNvSpPr/>
          <p:nvPr/>
        </p:nvSpPr>
        <p:spPr>
          <a:xfrm>
            <a:off x="6646981" y="19001184"/>
            <a:ext cx="787003" cy="632222"/>
          </a:xfrm>
          <a:custGeom>
            <a:avLst/>
            <a:gdLst>
              <a:gd name="connsiteX0" fmla="*/ 0 w 1037064"/>
              <a:gd name="connsiteY0" fmla="*/ 301083 h 880946"/>
              <a:gd name="connsiteX1" fmla="*/ 100361 w 1037064"/>
              <a:gd name="connsiteY1" fmla="*/ 401444 h 880946"/>
              <a:gd name="connsiteX2" fmla="*/ 122664 w 1037064"/>
              <a:gd name="connsiteY2" fmla="*/ 446049 h 880946"/>
              <a:gd name="connsiteX3" fmla="*/ 245327 w 1037064"/>
              <a:gd name="connsiteY3" fmla="*/ 479502 h 880946"/>
              <a:gd name="connsiteX4" fmla="*/ 256478 w 1037064"/>
              <a:gd name="connsiteY4" fmla="*/ 538976 h 880946"/>
              <a:gd name="connsiteX5" fmla="*/ 416312 w 1037064"/>
              <a:gd name="connsiteY5" fmla="*/ 691376 h 880946"/>
              <a:gd name="connsiteX6" fmla="*/ 635620 w 1037064"/>
              <a:gd name="connsiteY6" fmla="*/ 810322 h 880946"/>
              <a:gd name="connsiteX7" fmla="*/ 669073 w 1037064"/>
              <a:gd name="connsiteY7" fmla="*/ 880946 h 880946"/>
              <a:gd name="connsiteX8" fmla="*/ 739698 w 1037064"/>
              <a:gd name="connsiteY8" fmla="*/ 828907 h 880946"/>
              <a:gd name="connsiteX9" fmla="*/ 854927 w 1037064"/>
              <a:gd name="connsiteY9" fmla="*/ 851210 h 880946"/>
              <a:gd name="connsiteX10" fmla="*/ 906966 w 1037064"/>
              <a:gd name="connsiteY10" fmla="*/ 810322 h 880946"/>
              <a:gd name="connsiteX11" fmla="*/ 959005 w 1037064"/>
              <a:gd name="connsiteY11" fmla="*/ 821473 h 880946"/>
              <a:gd name="connsiteX12" fmla="*/ 985025 w 1037064"/>
              <a:gd name="connsiteY12" fmla="*/ 758283 h 880946"/>
              <a:gd name="connsiteX13" fmla="*/ 977590 w 1037064"/>
              <a:gd name="connsiteY13" fmla="*/ 713678 h 880946"/>
              <a:gd name="connsiteX14" fmla="*/ 1037064 w 1037064"/>
              <a:gd name="connsiteY14" fmla="*/ 665356 h 880946"/>
              <a:gd name="connsiteX15" fmla="*/ 1014761 w 1037064"/>
              <a:gd name="connsiteY15" fmla="*/ 546410 h 880946"/>
              <a:gd name="connsiteX16" fmla="*/ 932986 w 1037064"/>
              <a:gd name="connsiteY16" fmla="*/ 516673 h 880946"/>
              <a:gd name="connsiteX17" fmla="*/ 906966 w 1037064"/>
              <a:gd name="connsiteY17" fmla="*/ 542693 h 880946"/>
              <a:gd name="connsiteX18" fmla="*/ 873512 w 1037064"/>
              <a:gd name="connsiteY18" fmla="*/ 505522 h 880946"/>
              <a:gd name="connsiteX19" fmla="*/ 791737 w 1037064"/>
              <a:gd name="connsiteY19" fmla="*/ 531541 h 880946"/>
              <a:gd name="connsiteX20" fmla="*/ 754566 w 1037064"/>
              <a:gd name="connsiteY20" fmla="*/ 472068 h 880946"/>
              <a:gd name="connsiteX21" fmla="*/ 643054 w 1037064"/>
              <a:gd name="connsiteY21" fmla="*/ 423746 h 880946"/>
              <a:gd name="connsiteX22" fmla="*/ 605883 w 1037064"/>
              <a:gd name="connsiteY22" fmla="*/ 364273 h 880946"/>
              <a:gd name="connsiteX23" fmla="*/ 639337 w 1037064"/>
              <a:gd name="connsiteY23" fmla="*/ 323385 h 880946"/>
              <a:gd name="connsiteX24" fmla="*/ 762000 w 1037064"/>
              <a:gd name="connsiteY24" fmla="*/ 330820 h 880946"/>
              <a:gd name="connsiteX25" fmla="*/ 721112 w 1037064"/>
              <a:gd name="connsiteY25" fmla="*/ 286215 h 880946"/>
              <a:gd name="connsiteX26" fmla="*/ 654205 w 1037064"/>
              <a:gd name="connsiteY26" fmla="*/ 159834 h 880946"/>
              <a:gd name="connsiteX27" fmla="*/ 750849 w 1037064"/>
              <a:gd name="connsiteY27" fmla="*/ 89210 h 880946"/>
              <a:gd name="connsiteX28" fmla="*/ 721112 w 1037064"/>
              <a:gd name="connsiteY28" fmla="*/ 40888 h 880946"/>
              <a:gd name="connsiteX29" fmla="*/ 639337 w 1037064"/>
              <a:gd name="connsiteY29" fmla="*/ 26020 h 880946"/>
              <a:gd name="connsiteX30" fmla="*/ 490654 w 1037064"/>
              <a:gd name="connsiteY30" fmla="*/ 156117 h 880946"/>
              <a:gd name="connsiteX31" fmla="*/ 501805 w 1037064"/>
              <a:gd name="connsiteY31" fmla="*/ 193288 h 880946"/>
              <a:gd name="connsiteX32" fmla="*/ 427464 w 1037064"/>
              <a:gd name="connsiteY32" fmla="*/ 193288 h 880946"/>
              <a:gd name="connsiteX33" fmla="*/ 394010 w 1037064"/>
              <a:gd name="connsiteY33" fmla="*/ 230459 h 880946"/>
              <a:gd name="connsiteX34" fmla="*/ 230459 w 1037064"/>
              <a:gd name="connsiteY34" fmla="*/ 89210 h 880946"/>
              <a:gd name="connsiteX35" fmla="*/ 189571 w 1037064"/>
              <a:gd name="connsiteY35" fmla="*/ 107795 h 880946"/>
              <a:gd name="connsiteX36" fmla="*/ 111512 w 1037064"/>
              <a:gd name="connsiteY36" fmla="*/ 0 h 880946"/>
              <a:gd name="connsiteX37" fmla="*/ 92927 w 1037064"/>
              <a:gd name="connsiteY37" fmla="*/ 48322 h 880946"/>
              <a:gd name="connsiteX38" fmla="*/ 81776 w 1037064"/>
              <a:gd name="connsiteY38" fmla="*/ 111512 h 880946"/>
              <a:gd name="connsiteX39" fmla="*/ 22303 w 1037064"/>
              <a:gd name="connsiteY39" fmla="*/ 204439 h 880946"/>
              <a:gd name="connsiteX40" fmla="*/ 0 w 1037064"/>
              <a:gd name="connsiteY40" fmla="*/ 301083 h 8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7064" h="880946">
                <a:moveTo>
                  <a:pt x="0" y="301083"/>
                </a:moveTo>
                <a:lnTo>
                  <a:pt x="100361" y="401444"/>
                </a:lnTo>
                <a:lnTo>
                  <a:pt x="122664" y="446049"/>
                </a:lnTo>
                <a:lnTo>
                  <a:pt x="245327" y="479502"/>
                </a:lnTo>
                <a:lnTo>
                  <a:pt x="256478" y="538976"/>
                </a:lnTo>
                <a:lnTo>
                  <a:pt x="416312" y="691376"/>
                </a:lnTo>
                <a:lnTo>
                  <a:pt x="635620" y="810322"/>
                </a:lnTo>
                <a:lnTo>
                  <a:pt x="669073" y="880946"/>
                </a:lnTo>
                <a:lnTo>
                  <a:pt x="739698" y="828907"/>
                </a:lnTo>
                <a:lnTo>
                  <a:pt x="854927" y="851210"/>
                </a:lnTo>
                <a:lnTo>
                  <a:pt x="906966" y="810322"/>
                </a:lnTo>
                <a:lnTo>
                  <a:pt x="959005" y="821473"/>
                </a:lnTo>
                <a:lnTo>
                  <a:pt x="985025" y="758283"/>
                </a:lnTo>
                <a:lnTo>
                  <a:pt x="977590" y="713678"/>
                </a:lnTo>
                <a:lnTo>
                  <a:pt x="1037064" y="665356"/>
                </a:lnTo>
                <a:lnTo>
                  <a:pt x="1014761" y="546410"/>
                </a:lnTo>
                <a:lnTo>
                  <a:pt x="932986" y="516673"/>
                </a:lnTo>
                <a:lnTo>
                  <a:pt x="906966" y="542693"/>
                </a:lnTo>
                <a:lnTo>
                  <a:pt x="873512" y="505522"/>
                </a:lnTo>
                <a:lnTo>
                  <a:pt x="791737" y="531541"/>
                </a:lnTo>
                <a:lnTo>
                  <a:pt x="754566" y="472068"/>
                </a:lnTo>
                <a:lnTo>
                  <a:pt x="643054" y="423746"/>
                </a:lnTo>
                <a:lnTo>
                  <a:pt x="605883" y="364273"/>
                </a:lnTo>
                <a:lnTo>
                  <a:pt x="639337" y="323385"/>
                </a:lnTo>
                <a:lnTo>
                  <a:pt x="762000" y="330820"/>
                </a:lnTo>
                <a:lnTo>
                  <a:pt x="721112" y="286215"/>
                </a:lnTo>
                <a:lnTo>
                  <a:pt x="654205" y="159834"/>
                </a:lnTo>
                <a:lnTo>
                  <a:pt x="750849" y="89210"/>
                </a:lnTo>
                <a:lnTo>
                  <a:pt x="721112" y="40888"/>
                </a:lnTo>
                <a:lnTo>
                  <a:pt x="639337" y="26020"/>
                </a:lnTo>
                <a:lnTo>
                  <a:pt x="490654" y="156117"/>
                </a:lnTo>
                <a:lnTo>
                  <a:pt x="501805" y="193288"/>
                </a:lnTo>
                <a:lnTo>
                  <a:pt x="427464" y="193288"/>
                </a:lnTo>
                <a:lnTo>
                  <a:pt x="394010" y="230459"/>
                </a:lnTo>
                <a:lnTo>
                  <a:pt x="230459" y="89210"/>
                </a:lnTo>
                <a:lnTo>
                  <a:pt x="189571" y="107795"/>
                </a:lnTo>
                <a:lnTo>
                  <a:pt x="111512" y="0"/>
                </a:lnTo>
                <a:lnTo>
                  <a:pt x="92927" y="48322"/>
                </a:lnTo>
                <a:lnTo>
                  <a:pt x="81776" y="111512"/>
                </a:lnTo>
                <a:lnTo>
                  <a:pt x="22303" y="204439"/>
                </a:lnTo>
                <a:lnTo>
                  <a:pt x="0" y="301083"/>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3" name="Freeform 67"/>
          <p:cNvSpPr/>
          <p:nvPr/>
        </p:nvSpPr>
        <p:spPr>
          <a:xfrm>
            <a:off x="6720800" y="18615422"/>
            <a:ext cx="388144" cy="584597"/>
          </a:xfrm>
          <a:custGeom>
            <a:avLst/>
            <a:gdLst>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89210 w 516674"/>
              <a:gd name="connsiteY11" fmla="*/ 122664 h 665356"/>
              <a:gd name="connsiteX12" fmla="*/ 96644 w 516674"/>
              <a:gd name="connsiteY12" fmla="*/ 215591 h 665356"/>
              <a:gd name="connsiteX13" fmla="*/ 33454 w 516674"/>
              <a:gd name="connsiteY13" fmla="*/ 286215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89210 w 516674"/>
              <a:gd name="connsiteY11" fmla="*/ 122664 h 665356"/>
              <a:gd name="connsiteX12" fmla="*/ 96644 w 516674"/>
              <a:gd name="connsiteY12" fmla="*/ 215591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89210 w 516674"/>
              <a:gd name="connsiteY11" fmla="*/ 122664 h 665356"/>
              <a:gd name="connsiteX12" fmla="*/ 87119 w 516674"/>
              <a:gd name="connsiteY12" fmla="*/ 206066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37893 w 516674"/>
              <a:gd name="connsiteY7" fmla="*/ 107795 h 665356"/>
              <a:gd name="connsiteX8" fmla="*/ 211874 w 516674"/>
              <a:gd name="connsiteY8" fmla="*/ 48322 h 665356"/>
              <a:gd name="connsiteX9" fmla="*/ 163552 w 516674"/>
              <a:gd name="connsiteY9" fmla="*/ 52039 h 665356"/>
              <a:gd name="connsiteX10" fmla="*/ 137532 w 516674"/>
              <a:gd name="connsiteY10" fmla="*/ 0 h 665356"/>
              <a:gd name="connsiteX11" fmla="*/ 79685 w 516674"/>
              <a:gd name="connsiteY11" fmla="*/ 127427 h 665356"/>
              <a:gd name="connsiteX12" fmla="*/ 87119 w 516674"/>
              <a:gd name="connsiteY12" fmla="*/ 206066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 name="connsiteX0" fmla="*/ 516674 w 516674"/>
              <a:gd name="connsiteY0" fmla="*/ 457200 h 665356"/>
              <a:gd name="connsiteX1" fmla="*/ 494371 w 516674"/>
              <a:gd name="connsiteY1" fmla="*/ 390293 h 665356"/>
              <a:gd name="connsiteX2" fmla="*/ 416313 w 516674"/>
              <a:gd name="connsiteY2" fmla="*/ 379142 h 665356"/>
              <a:gd name="connsiteX3" fmla="*/ 423747 w 516674"/>
              <a:gd name="connsiteY3" fmla="*/ 293649 h 665356"/>
              <a:gd name="connsiteX4" fmla="*/ 364274 w 516674"/>
              <a:gd name="connsiteY4" fmla="*/ 241610 h 665356"/>
              <a:gd name="connsiteX5" fmla="*/ 364274 w 516674"/>
              <a:gd name="connsiteY5" fmla="*/ 159835 h 665356"/>
              <a:gd name="connsiteX6" fmla="*/ 327103 w 516674"/>
              <a:gd name="connsiteY6" fmla="*/ 85493 h 665356"/>
              <a:gd name="connsiteX7" fmla="*/ 245037 w 516674"/>
              <a:gd name="connsiteY7" fmla="*/ 103033 h 665356"/>
              <a:gd name="connsiteX8" fmla="*/ 211874 w 516674"/>
              <a:gd name="connsiteY8" fmla="*/ 48322 h 665356"/>
              <a:gd name="connsiteX9" fmla="*/ 163552 w 516674"/>
              <a:gd name="connsiteY9" fmla="*/ 52039 h 665356"/>
              <a:gd name="connsiteX10" fmla="*/ 137532 w 516674"/>
              <a:gd name="connsiteY10" fmla="*/ 0 h 665356"/>
              <a:gd name="connsiteX11" fmla="*/ 79685 w 516674"/>
              <a:gd name="connsiteY11" fmla="*/ 127427 h 665356"/>
              <a:gd name="connsiteX12" fmla="*/ 87119 w 516674"/>
              <a:gd name="connsiteY12" fmla="*/ 206066 h 665356"/>
              <a:gd name="connsiteX13" fmla="*/ 23929 w 516674"/>
              <a:gd name="connsiteY13" fmla="*/ 279071 h 665356"/>
              <a:gd name="connsiteX14" fmla="*/ 37171 w 516674"/>
              <a:gd name="connsiteY14" fmla="*/ 412595 h 665356"/>
              <a:gd name="connsiteX15" fmla="*/ 0 w 516674"/>
              <a:gd name="connsiteY15" fmla="*/ 464635 h 665356"/>
              <a:gd name="connsiteX16" fmla="*/ 63191 w 516674"/>
              <a:gd name="connsiteY16" fmla="*/ 542693 h 665356"/>
              <a:gd name="connsiteX17" fmla="*/ 141249 w 516674"/>
              <a:gd name="connsiteY17" fmla="*/ 561278 h 665356"/>
              <a:gd name="connsiteX18" fmla="*/ 278781 w 516674"/>
              <a:gd name="connsiteY18" fmla="*/ 665356 h 665356"/>
              <a:gd name="connsiteX19" fmla="*/ 356839 w 516674"/>
              <a:gd name="connsiteY19" fmla="*/ 631903 h 665356"/>
              <a:gd name="connsiteX20" fmla="*/ 394010 w 516674"/>
              <a:gd name="connsiteY20" fmla="*/ 635620 h 665356"/>
              <a:gd name="connsiteX21" fmla="*/ 397727 w 516674"/>
              <a:gd name="connsiteY21" fmla="*/ 594732 h 665356"/>
              <a:gd name="connsiteX22" fmla="*/ 516674 w 516674"/>
              <a:gd name="connsiteY22" fmla="*/ 457200 h 6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674" h="665356">
                <a:moveTo>
                  <a:pt x="516674" y="457200"/>
                </a:moveTo>
                <a:lnTo>
                  <a:pt x="494371" y="390293"/>
                </a:lnTo>
                <a:lnTo>
                  <a:pt x="416313" y="379142"/>
                </a:lnTo>
                <a:lnTo>
                  <a:pt x="423747" y="293649"/>
                </a:lnTo>
                <a:lnTo>
                  <a:pt x="364274" y="241610"/>
                </a:lnTo>
                <a:lnTo>
                  <a:pt x="364274" y="159835"/>
                </a:lnTo>
                <a:lnTo>
                  <a:pt x="327103" y="85493"/>
                </a:lnTo>
                <a:lnTo>
                  <a:pt x="245037" y="103033"/>
                </a:lnTo>
                <a:lnTo>
                  <a:pt x="211874" y="48322"/>
                </a:lnTo>
                <a:lnTo>
                  <a:pt x="163552" y="52039"/>
                </a:lnTo>
                <a:lnTo>
                  <a:pt x="137532" y="0"/>
                </a:lnTo>
                <a:lnTo>
                  <a:pt x="79685" y="127427"/>
                </a:lnTo>
                <a:lnTo>
                  <a:pt x="87119" y="206066"/>
                </a:lnTo>
                <a:lnTo>
                  <a:pt x="23929" y="279071"/>
                </a:lnTo>
                <a:lnTo>
                  <a:pt x="37171" y="412595"/>
                </a:lnTo>
                <a:lnTo>
                  <a:pt x="0" y="464635"/>
                </a:lnTo>
                <a:lnTo>
                  <a:pt x="63191" y="542693"/>
                </a:lnTo>
                <a:lnTo>
                  <a:pt x="141249" y="561278"/>
                </a:lnTo>
                <a:lnTo>
                  <a:pt x="278781" y="665356"/>
                </a:lnTo>
                <a:lnTo>
                  <a:pt x="356839" y="631903"/>
                </a:lnTo>
                <a:lnTo>
                  <a:pt x="394010" y="635620"/>
                </a:lnTo>
                <a:lnTo>
                  <a:pt x="397727" y="594732"/>
                </a:lnTo>
                <a:lnTo>
                  <a:pt x="516674" y="457200"/>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4" name="Freeform 68"/>
          <p:cNvSpPr/>
          <p:nvPr/>
        </p:nvSpPr>
        <p:spPr>
          <a:xfrm>
            <a:off x="6830337" y="18490666"/>
            <a:ext cx="516731" cy="579834"/>
          </a:xfrm>
          <a:custGeom>
            <a:avLst/>
            <a:gdLst>
              <a:gd name="connsiteX0" fmla="*/ 501805 w 676507"/>
              <a:gd name="connsiteY0" fmla="*/ 620751 h 620751"/>
              <a:gd name="connsiteX1" fmla="*/ 561278 w 676507"/>
              <a:gd name="connsiteY1" fmla="*/ 557561 h 620751"/>
              <a:gd name="connsiteX2" fmla="*/ 665356 w 676507"/>
              <a:gd name="connsiteY2" fmla="*/ 516673 h 620751"/>
              <a:gd name="connsiteX3" fmla="*/ 676507 w 676507"/>
              <a:gd name="connsiteY3" fmla="*/ 442331 h 620751"/>
              <a:gd name="connsiteX4" fmla="*/ 624468 w 676507"/>
              <a:gd name="connsiteY4" fmla="*/ 382858 h 620751"/>
              <a:gd name="connsiteX5" fmla="*/ 639337 w 676507"/>
              <a:gd name="connsiteY5" fmla="*/ 315951 h 620751"/>
              <a:gd name="connsiteX6" fmla="*/ 583581 w 676507"/>
              <a:gd name="connsiteY6" fmla="*/ 237892 h 620751"/>
              <a:gd name="connsiteX7" fmla="*/ 553844 w 676507"/>
              <a:gd name="connsiteY7" fmla="*/ 148683 h 620751"/>
              <a:gd name="connsiteX8" fmla="*/ 286215 w 676507"/>
              <a:gd name="connsiteY8" fmla="*/ 0 h 620751"/>
              <a:gd name="connsiteX9" fmla="*/ 200722 w 676507"/>
              <a:gd name="connsiteY9" fmla="*/ 37170 h 620751"/>
              <a:gd name="connsiteX10" fmla="*/ 200722 w 676507"/>
              <a:gd name="connsiteY10" fmla="*/ 59473 h 620751"/>
              <a:gd name="connsiteX11" fmla="*/ 126381 w 676507"/>
              <a:gd name="connsiteY11" fmla="*/ 85492 h 620751"/>
              <a:gd name="connsiteX12" fmla="*/ 115229 w 676507"/>
              <a:gd name="connsiteY12" fmla="*/ 52039 h 620751"/>
              <a:gd name="connsiteX13" fmla="*/ 40888 w 676507"/>
              <a:gd name="connsiteY13" fmla="*/ 74341 h 620751"/>
              <a:gd name="connsiteX14" fmla="*/ 0 w 676507"/>
              <a:gd name="connsiteY14" fmla="*/ 144966 h 620751"/>
              <a:gd name="connsiteX15" fmla="*/ 33454 w 676507"/>
              <a:gd name="connsiteY15" fmla="*/ 193288 h 620751"/>
              <a:gd name="connsiteX16" fmla="*/ 81776 w 676507"/>
              <a:gd name="connsiteY16" fmla="*/ 193288 h 620751"/>
              <a:gd name="connsiteX17" fmla="*/ 107795 w 676507"/>
              <a:gd name="connsiteY17" fmla="*/ 237892 h 620751"/>
              <a:gd name="connsiteX18" fmla="*/ 185854 w 676507"/>
              <a:gd name="connsiteY18" fmla="*/ 234175 h 620751"/>
              <a:gd name="connsiteX19" fmla="*/ 230459 w 676507"/>
              <a:gd name="connsiteY19" fmla="*/ 297366 h 620751"/>
              <a:gd name="connsiteX20" fmla="*/ 223025 w 676507"/>
              <a:gd name="connsiteY20" fmla="*/ 394009 h 620751"/>
              <a:gd name="connsiteX21" fmla="*/ 278781 w 676507"/>
              <a:gd name="connsiteY21" fmla="*/ 431180 h 620751"/>
              <a:gd name="connsiteX22" fmla="*/ 282498 w 676507"/>
              <a:gd name="connsiteY22" fmla="*/ 512956 h 620751"/>
              <a:gd name="connsiteX23" fmla="*/ 360556 w 676507"/>
              <a:gd name="connsiteY23" fmla="*/ 535258 h 620751"/>
              <a:gd name="connsiteX24" fmla="*/ 386576 w 676507"/>
              <a:gd name="connsiteY24" fmla="*/ 591014 h 620751"/>
              <a:gd name="connsiteX25" fmla="*/ 501805 w 676507"/>
              <a:gd name="connsiteY25" fmla="*/ 620751 h 6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6507" h="620751">
                <a:moveTo>
                  <a:pt x="501805" y="620751"/>
                </a:moveTo>
                <a:lnTo>
                  <a:pt x="561278" y="557561"/>
                </a:lnTo>
                <a:lnTo>
                  <a:pt x="665356" y="516673"/>
                </a:lnTo>
                <a:lnTo>
                  <a:pt x="676507" y="442331"/>
                </a:lnTo>
                <a:lnTo>
                  <a:pt x="624468" y="382858"/>
                </a:lnTo>
                <a:lnTo>
                  <a:pt x="639337" y="315951"/>
                </a:lnTo>
                <a:lnTo>
                  <a:pt x="583581" y="237892"/>
                </a:lnTo>
                <a:lnTo>
                  <a:pt x="553844" y="148683"/>
                </a:lnTo>
                <a:lnTo>
                  <a:pt x="286215" y="0"/>
                </a:lnTo>
                <a:lnTo>
                  <a:pt x="200722" y="37170"/>
                </a:lnTo>
                <a:lnTo>
                  <a:pt x="200722" y="59473"/>
                </a:lnTo>
                <a:lnTo>
                  <a:pt x="126381" y="85492"/>
                </a:lnTo>
                <a:lnTo>
                  <a:pt x="115229" y="52039"/>
                </a:lnTo>
                <a:lnTo>
                  <a:pt x="40888" y="74341"/>
                </a:lnTo>
                <a:lnTo>
                  <a:pt x="0" y="144966"/>
                </a:lnTo>
                <a:lnTo>
                  <a:pt x="33454" y="193288"/>
                </a:lnTo>
                <a:lnTo>
                  <a:pt x="81776" y="193288"/>
                </a:lnTo>
                <a:lnTo>
                  <a:pt x="107795" y="237892"/>
                </a:lnTo>
                <a:lnTo>
                  <a:pt x="185854" y="234175"/>
                </a:lnTo>
                <a:lnTo>
                  <a:pt x="230459" y="297366"/>
                </a:lnTo>
                <a:lnTo>
                  <a:pt x="223025" y="394009"/>
                </a:lnTo>
                <a:lnTo>
                  <a:pt x="278781" y="431180"/>
                </a:lnTo>
                <a:lnTo>
                  <a:pt x="282498" y="512956"/>
                </a:lnTo>
                <a:lnTo>
                  <a:pt x="360556" y="535258"/>
                </a:lnTo>
                <a:lnTo>
                  <a:pt x="386576" y="591014"/>
                </a:lnTo>
                <a:lnTo>
                  <a:pt x="501805" y="620751"/>
                </a:lnTo>
                <a:close/>
              </a:path>
            </a:pathLst>
          </a:custGeom>
          <a:pattFill prst="dk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5" name="Freeform 69"/>
          <p:cNvSpPr/>
          <p:nvPr/>
        </p:nvSpPr>
        <p:spPr>
          <a:xfrm>
            <a:off x="7098228" y="18974989"/>
            <a:ext cx="536972" cy="433388"/>
          </a:xfrm>
          <a:custGeom>
            <a:avLst/>
            <a:gdLst>
              <a:gd name="connsiteX0" fmla="*/ 423746 w 702527"/>
              <a:gd name="connsiteY0" fmla="*/ 617034 h 617034"/>
              <a:gd name="connsiteX1" fmla="*/ 527824 w 702527"/>
              <a:gd name="connsiteY1" fmla="*/ 512956 h 617034"/>
              <a:gd name="connsiteX2" fmla="*/ 609600 w 702527"/>
              <a:gd name="connsiteY2" fmla="*/ 550127 h 617034"/>
              <a:gd name="connsiteX3" fmla="*/ 672790 w 702527"/>
              <a:gd name="connsiteY3" fmla="*/ 468351 h 617034"/>
              <a:gd name="connsiteX4" fmla="*/ 702527 w 702527"/>
              <a:gd name="connsiteY4" fmla="*/ 401444 h 617034"/>
              <a:gd name="connsiteX5" fmla="*/ 657922 w 702527"/>
              <a:gd name="connsiteY5" fmla="*/ 319668 h 617034"/>
              <a:gd name="connsiteX6" fmla="*/ 587298 w 702527"/>
              <a:gd name="connsiteY6" fmla="*/ 323385 h 617034"/>
              <a:gd name="connsiteX7" fmla="*/ 397727 w 702527"/>
              <a:gd name="connsiteY7" fmla="*/ 130098 h 617034"/>
              <a:gd name="connsiteX8" fmla="*/ 308517 w 702527"/>
              <a:gd name="connsiteY8" fmla="*/ 0 h 617034"/>
              <a:gd name="connsiteX9" fmla="*/ 200722 w 702527"/>
              <a:gd name="connsiteY9" fmla="*/ 33454 h 617034"/>
              <a:gd name="connsiteX10" fmla="*/ 144966 w 702527"/>
              <a:gd name="connsiteY10" fmla="*/ 96644 h 617034"/>
              <a:gd name="connsiteX11" fmla="*/ 144966 w 702527"/>
              <a:gd name="connsiteY11" fmla="*/ 144966 h 617034"/>
              <a:gd name="connsiteX12" fmla="*/ 63190 w 702527"/>
              <a:gd name="connsiteY12" fmla="*/ 208156 h 617034"/>
              <a:gd name="connsiteX13" fmla="*/ 144966 w 702527"/>
              <a:gd name="connsiteY13" fmla="*/ 375424 h 617034"/>
              <a:gd name="connsiteX14" fmla="*/ 52039 w 702527"/>
              <a:gd name="connsiteY14" fmla="*/ 379142 h 617034"/>
              <a:gd name="connsiteX15" fmla="*/ 0 w 702527"/>
              <a:gd name="connsiteY15" fmla="*/ 423746 h 617034"/>
              <a:gd name="connsiteX16" fmla="*/ 29737 w 702527"/>
              <a:gd name="connsiteY16" fmla="*/ 472068 h 617034"/>
              <a:gd name="connsiteX17" fmla="*/ 152400 w 702527"/>
              <a:gd name="connsiteY17" fmla="*/ 524107 h 617034"/>
              <a:gd name="connsiteX18" fmla="*/ 197005 w 702527"/>
              <a:gd name="connsiteY18" fmla="*/ 579863 h 617034"/>
              <a:gd name="connsiteX19" fmla="*/ 267629 w 702527"/>
              <a:gd name="connsiteY19" fmla="*/ 553844 h 617034"/>
              <a:gd name="connsiteX20" fmla="*/ 319668 w 702527"/>
              <a:gd name="connsiteY20" fmla="*/ 591015 h 617034"/>
              <a:gd name="connsiteX21" fmla="*/ 353122 w 702527"/>
              <a:gd name="connsiteY21" fmla="*/ 568712 h 617034"/>
              <a:gd name="connsiteX22" fmla="*/ 423746 w 702527"/>
              <a:gd name="connsiteY22" fmla="*/ 617034 h 617034"/>
              <a:gd name="connsiteX0" fmla="*/ 423746 w 702527"/>
              <a:gd name="connsiteY0" fmla="*/ 617034 h 617034"/>
              <a:gd name="connsiteX1" fmla="*/ 527824 w 702527"/>
              <a:gd name="connsiteY1" fmla="*/ 512956 h 617034"/>
              <a:gd name="connsiteX2" fmla="*/ 609600 w 702527"/>
              <a:gd name="connsiteY2" fmla="*/ 550127 h 617034"/>
              <a:gd name="connsiteX3" fmla="*/ 672790 w 702527"/>
              <a:gd name="connsiteY3" fmla="*/ 468351 h 617034"/>
              <a:gd name="connsiteX4" fmla="*/ 702527 w 702527"/>
              <a:gd name="connsiteY4" fmla="*/ 401444 h 617034"/>
              <a:gd name="connsiteX5" fmla="*/ 657922 w 702527"/>
              <a:gd name="connsiteY5" fmla="*/ 319668 h 617034"/>
              <a:gd name="connsiteX6" fmla="*/ 587298 w 702527"/>
              <a:gd name="connsiteY6" fmla="*/ 323385 h 617034"/>
              <a:gd name="connsiteX7" fmla="*/ 397727 w 702527"/>
              <a:gd name="connsiteY7" fmla="*/ 130098 h 617034"/>
              <a:gd name="connsiteX8" fmla="*/ 308517 w 702527"/>
              <a:gd name="connsiteY8" fmla="*/ 0 h 617034"/>
              <a:gd name="connsiteX9" fmla="*/ 200722 w 702527"/>
              <a:gd name="connsiteY9" fmla="*/ 33454 h 617034"/>
              <a:gd name="connsiteX10" fmla="*/ 135441 w 702527"/>
              <a:gd name="connsiteY10" fmla="*/ 106169 h 617034"/>
              <a:gd name="connsiteX11" fmla="*/ 144966 w 702527"/>
              <a:gd name="connsiteY11" fmla="*/ 144966 h 617034"/>
              <a:gd name="connsiteX12" fmla="*/ 63190 w 702527"/>
              <a:gd name="connsiteY12" fmla="*/ 208156 h 617034"/>
              <a:gd name="connsiteX13" fmla="*/ 144966 w 702527"/>
              <a:gd name="connsiteY13" fmla="*/ 375424 h 617034"/>
              <a:gd name="connsiteX14" fmla="*/ 52039 w 702527"/>
              <a:gd name="connsiteY14" fmla="*/ 379142 h 617034"/>
              <a:gd name="connsiteX15" fmla="*/ 0 w 702527"/>
              <a:gd name="connsiteY15" fmla="*/ 423746 h 617034"/>
              <a:gd name="connsiteX16" fmla="*/ 29737 w 702527"/>
              <a:gd name="connsiteY16" fmla="*/ 472068 h 617034"/>
              <a:gd name="connsiteX17" fmla="*/ 152400 w 702527"/>
              <a:gd name="connsiteY17" fmla="*/ 524107 h 617034"/>
              <a:gd name="connsiteX18" fmla="*/ 197005 w 702527"/>
              <a:gd name="connsiteY18" fmla="*/ 579863 h 617034"/>
              <a:gd name="connsiteX19" fmla="*/ 267629 w 702527"/>
              <a:gd name="connsiteY19" fmla="*/ 553844 h 617034"/>
              <a:gd name="connsiteX20" fmla="*/ 319668 w 702527"/>
              <a:gd name="connsiteY20" fmla="*/ 591015 h 617034"/>
              <a:gd name="connsiteX21" fmla="*/ 353122 w 702527"/>
              <a:gd name="connsiteY21" fmla="*/ 568712 h 617034"/>
              <a:gd name="connsiteX22" fmla="*/ 423746 w 702527"/>
              <a:gd name="connsiteY22" fmla="*/ 617034 h 617034"/>
              <a:gd name="connsiteX0" fmla="*/ 423746 w 702527"/>
              <a:gd name="connsiteY0" fmla="*/ 617034 h 617034"/>
              <a:gd name="connsiteX1" fmla="*/ 527824 w 702527"/>
              <a:gd name="connsiteY1" fmla="*/ 512956 h 617034"/>
              <a:gd name="connsiteX2" fmla="*/ 609600 w 702527"/>
              <a:gd name="connsiteY2" fmla="*/ 550127 h 617034"/>
              <a:gd name="connsiteX3" fmla="*/ 672790 w 702527"/>
              <a:gd name="connsiteY3" fmla="*/ 468351 h 617034"/>
              <a:gd name="connsiteX4" fmla="*/ 702527 w 702527"/>
              <a:gd name="connsiteY4" fmla="*/ 401444 h 617034"/>
              <a:gd name="connsiteX5" fmla="*/ 657922 w 702527"/>
              <a:gd name="connsiteY5" fmla="*/ 319668 h 617034"/>
              <a:gd name="connsiteX6" fmla="*/ 587298 w 702527"/>
              <a:gd name="connsiteY6" fmla="*/ 323385 h 617034"/>
              <a:gd name="connsiteX7" fmla="*/ 397727 w 702527"/>
              <a:gd name="connsiteY7" fmla="*/ 130098 h 617034"/>
              <a:gd name="connsiteX8" fmla="*/ 308517 w 702527"/>
              <a:gd name="connsiteY8" fmla="*/ 0 h 617034"/>
              <a:gd name="connsiteX9" fmla="*/ 200722 w 702527"/>
              <a:gd name="connsiteY9" fmla="*/ 33454 h 617034"/>
              <a:gd name="connsiteX10" fmla="*/ 135441 w 702527"/>
              <a:gd name="connsiteY10" fmla="*/ 106169 h 617034"/>
              <a:gd name="connsiteX11" fmla="*/ 144966 w 702527"/>
              <a:gd name="connsiteY11" fmla="*/ 144966 h 617034"/>
              <a:gd name="connsiteX12" fmla="*/ 63190 w 702527"/>
              <a:gd name="connsiteY12" fmla="*/ 208156 h 617034"/>
              <a:gd name="connsiteX13" fmla="*/ 144966 w 702527"/>
              <a:gd name="connsiteY13" fmla="*/ 375424 h 617034"/>
              <a:gd name="connsiteX14" fmla="*/ 37752 w 702527"/>
              <a:gd name="connsiteY14" fmla="*/ 376761 h 617034"/>
              <a:gd name="connsiteX15" fmla="*/ 0 w 702527"/>
              <a:gd name="connsiteY15" fmla="*/ 423746 h 617034"/>
              <a:gd name="connsiteX16" fmla="*/ 29737 w 702527"/>
              <a:gd name="connsiteY16" fmla="*/ 472068 h 617034"/>
              <a:gd name="connsiteX17" fmla="*/ 152400 w 702527"/>
              <a:gd name="connsiteY17" fmla="*/ 524107 h 617034"/>
              <a:gd name="connsiteX18" fmla="*/ 197005 w 702527"/>
              <a:gd name="connsiteY18" fmla="*/ 579863 h 617034"/>
              <a:gd name="connsiteX19" fmla="*/ 267629 w 702527"/>
              <a:gd name="connsiteY19" fmla="*/ 553844 h 617034"/>
              <a:gd name="connsiteX20" fmla="*/ 319668 w 702527"/>
              <a:gd name="connsiteY20" fmla="*/ 591015 h 617034"/>
              <a:gd name="connsiteX21" fmla="*/ 353122 w 702527"/>
              <a:gd name="connsiteY21" fmla="*/ 568712 h 617034"/>
              <a:gd name="connsiteX22" fmla="*/ 423746 w 702527"/>
              <a:gd name="connsiteY22" fmla="*/ 617034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2527" h="617034">
                <a:moveTo>
                  <a:pt x="423746" y="617034"/>
                </a:moveTo>
                <a:lnTo>
                  <a:pt x="527824" y="512956"/>
                </a:lnTo>
                <a:lnTo>
                  <a:pt x="609600" y="550127"/>
                </a:lnTo>
                <a:lnTo>
                  <a:pt x="672790" y="468351"/>
                </a:lnTo>
                <a:lnTo>
                  <a:pt x="702527" y="401444"/>
                </a:lnTo>
                <a:lnTo>
                  <a:pt x="657922" y="319668"/>
                </a:lnTo>
                <a:lnTo>
                  <a:pt x="587298" y="323385"/>
                </a:lnTo>
                <a:lnTo>
                  <a:pt x="397727" y="130098"/>
                </a:lnTo>
                <a:lnTo>
                  <a:pt x="308517" y="0"/>
                </a:lnTo>
                <a:lnTo>
                  <a:pt x="200722" y="33454"/>
                </a:lnTo>
                <a:lnTo>
                  <a:pt x="135441" y="106169"/>
                </a:lnTo>
                <a:lnTo>
                  <a:pt x="144966" y="144966"/>
                </a:lnTo>
                <a:lnTo>
                  <a:pt x="63190" y="208156"/>
                </a:lnTo>
                <a:lnTo>
                  <a:pt x="144966" y="375424"/>
                </a:lnTo>
                <a:lnTo>
                  <a:pt x="37752" y="376761"/>
                </a:lnTo>
                <a:lnTo>
                  <a:pt x="0" y="423746"/>
                </a:lnTo>
                <a:lnTo>
                  <a:pt x="29737" y="472068"/>
                </a:lnTo>
                <a:lnTo>
                  <a:pt x="152400" y="524107"/>
                </a:lnTo>
                <a:lnTo>
                  <a:pt x="197005" y="579863"/>
                </a:lnTo>
                <a:lnTo>
                  <a:pt x="267629" y="553844"/>
                </a:lnTo>
                <a:lnTo>
                  <a:pt x="319668" y="591015"/>
                </a:lnTo>
                <a:lnTo>
                  <a:pt x="353122" y="568712"/>
                </a:lnTo>
                <a:lnTo>
                  <a:pt x="423746" y="617034"/>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6" name="Freeform 70"/>
          <p:cNvSpPr/>
          <p:nvPr/>
        </p:nvSpPr>
        <p:spPr>
          <a:xfrm>
            <a:off x="7364926" y="19488150"/>
            <a:ext cx="663179" cy="573881"/>
          </a:xfrm>
          <a:custGeom>
            <a:avLst/>
            <a:gdLst>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115229 w 884663"/>
              <a:gd name="connsiteY38" fmla="*/ 66907 h 802888"/>
              <a:gd name="connsiteX39" fmla="*/ 85492 w 884663"/>
              <a:gd name="connsiteY39" fmla="*/ 26020 h 802888"/>
              <a:gd name="connsiteX40" fmla="*/ 52039 w 884663"/>
              <a:gd name="connsiteY40" fmla="*/ 66907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115229 w 884663"/>
              <a:gd name="connsiteY38" fmla="*/ 66907 h 802888"/>
              <a:gd name="connsiteX39" fmla="*/ 85492 w 884663"/>
              <a:gd name="connsiteY39" fmla="*/ 2602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115229 w 884663"/>
              <a:gd name="connsiteY38" fmla="*/ 66907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33814 w 884663"/>
              <a:gd name="connsiteY37" fmla="*/ 29737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74702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44605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55756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28185 w 884663"/>
              <a:gd name="connsiteY29" fmla="*/ 182137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41469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44854 w 884663"/>
              <a:gd name="connsiteY29" fmla="*/ 160706 h 802888"/>
              <a:gd name="connsiteX30" fmla="*/ 591014 w 884663"/>
              <a:gd name="connsiteY30" fmla="*/ 85493 h 802888"/>
              <a:gd name="connsiteX31" fmla="*/ 546410 w 884663"/>
              <a:gd name="connsiteY31" fmla="*/ 100361 h 802888"/>
              <a:gd name="connsiteX32" fmla="*/ 524107 w 884663"/>
              <a:gd name="connsiteY32" fmla="*/ 0 h 802888"/>
              <a:gd name="connsiteX33" fmla="*/ 412595 w 884663"/>
              <a:gd name="connsiteY33" fmla="*/ 26020 h 802888"/>
              <a:gd name="connsiteX34" fmla="*/ 330819 w 884663"/>
              <a:gd name="connsiteY34" fmla="*/ 41469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 name="connsiteX0" fmla="*/ 0 w 884663"/>
              <a:gd name="connsiteY0" fmla="*/ 167268 h 802888"/>
              <a:gd name="connsiteX1" fmla="*/ 29736 w 884663"/>
              <a:gd name="connsiteY1" fmla="*/ 245327 h 802888"/>
              <a:gd name="connsiteX2" fmla="*/ 115229 w 884663"/>
              <a:gd name="connsiteY2" fmla="*/ 330820 h 802888"/>
              <a:gd name="connsiteX3" fmla="*/ 141249 w 884663"/>
              <a:gd name="connsiteY3" fmla="*/ 405161 h 802888"/>
              <a:gd name="connsiteX4" fmla="*/ 107795 w 884663"/>
              <a:gd name="connsiteY4" fmla="*/ 431181 h 802888"/>
              <a:gd name="connsiteX5" fmla="*/ 234175 w 884663"/>
              <a:gd name="connsiteY5" fmla="*/ 401444 h 802888"/>
              <a:gd name="connsiteX6" fmla="*/ 319668 w 884663"/>
              <a:gd name="connsiteY6" fmla="*/ 442332 h 802888"/>
              <a:gd name="connsiteX7" fmla="*/ 286214 w 884663"/>
              <a:gd name="connsiteY7" fmla="*/ 490654 h 802888"/>
              <a:gd name="connsiteX8" fmla="*/ 364273 w 884663"/>
              <a:gd name="connsiteY8" fmla="*/ 498088 h 802888"/>
              <a:gd name="connsiteX9" fmla="*/ 379141 w 884663"/>
              <a:gd name="connsiteY9" fmla="*/ 475785 h 802888"/>
              <a:gd name="connsiteX10" fmla="*/ 423746 w 884663"/>
              <a:gd name="connsiteY10" fmla="*/ 475785 h 802888"/>
              <a:gd name="connsiteX11" fmla="*/ 468351 w 884663"/>
              <a:gd name="connsiteY11" fmla="*/ 446049 h 802888"/>
              <a:gd name="connsiteX12" fmla="*/ 512956 w 884663"/>
              <a:gd name="connsiteY12" fmla="*/ 468351 h 802888"/>
              <a:gd name="connsiteX13" fmla="*/ 509239 w 884663"/>
              <a:gd name="connsiteY13" fmla="*/ 505522 h 802888"/>
              <a:gd name="connsiteX14" fmla="*/ 546410 w 884663"/>
              <a:gd name="connsiteY14" fmla="*/ 572429 h 802888"/>
              <a:gd name="connsiteX15" fmla="*/ 524107 w 884663"/>
              <a:gd name="connsiteY15" fmla="*/ 639337 h 802888"/>
              <a:gd name="connsiteX16" fmla="*/ 598449 w 884663"/>
              <a:gd name="connsiteY16" fmla="*/ 698810 h 802888"/>
              <a:gd name="connsiteX17" fmla="*/ 609600 w 884663"/>
              <a:gd name="connsiteY17" fmla="*/ 735981 h 802888"/>
              <a:gd name="connsiteX18" fmla="*/ 657922 w 884663"/>
              <a:gd name="connsiteY18" fmla="*/ 743415 h 802888"/>
              <a:gd name="connsiteX19" fmla="*/ 739697 w 884663"/>
              <a:gd name="connsiteY19" fmla="*/ 802888 h 802888"/>
              <a:gd name="connsiteX20" fmla="*/ 832624 w 884663"/>
              <a:gd name="connsiteY20" fmla="*/ 735981 h 802888"/>
              <a:gd name="connsiteX21" fmla="*/ 847492 w 884663"/>
              <a:gd name="connsiteY21" fmla="*/ 750849 h 802888"/>
              <a:gd name="connsiteX22" fmla="*/ 858644 w 884663"/>
              <a:gd name="connsiteY22" fmla="*/ 654205 h 802888"/>
              <a:gd name="connsiteX23" fmla="*/ 884663 w 884663"/>
              <a:gd name="connsiteY23" fmla="*/ 609600 h 802888"/>
              <a:gd name="connsiteX24" fmla="*/ 780585 w 884663"/>
              <a:gd name="connsiteY24" fmla="*/ 457200 h 802888"/>
              <a:gd name="connsiteX25" fmla="*/ 680224 w 884663"/>
              <a:gd name="connsiteY25" fmla="*/ 356839 h 802888"/>
              <a:gd name="connsiteX26" fmla="*/ 680224 w 884663"/>
              <a:gd name="connsiteY26" fmla="*/ 315951 h 802888"/>
              <a:gd name="connsiteX27" fmla="*/ 754566 w 884663"/>
              <a:gd name="connsiteY27" fmla="*/ 241610 h 802888"/>
              <a:gd name="connsiteX28" fmla="*/ 724829 w 884663"/>
              <a:gd name="connsiteY28" fmla="*/ 189571 h 802888"/>
              <a:gd name="connsiteX29" fmla="*/ 644854 w 884663"/>
              <a:gd name="connsiteY29" fmla="*/ 160706 h 802888"/>
              <a:gd name="connsiteX30" fmla="*/ 591014 w 884663"/>
              <a:gd name="connsiteY30" fmla="*/ 85493 h 802888"/>
              <a:gd name="connsiteX31" fmla="*/ 558316 w 884663"/>
              <a:gd name="connsiteY31" fmla="*/ 74168 h 802888"/>
              <a:gd name="connsiteX32" fmla="*/ 524107 w 884663"/>
              <a:gd name="connsiteY32" fmla="*/ 0 h 802888"/>
              <a:gd name="connsiteX33" fmla="*/ 412595 w 884663"/>
              <a:gd name="connsiteY33" fmla="*/ 26020 h 802888"/>
              <a:gd name="connsiteX34" fmla="*/ 330819 w 884663"/>
              <a:gd name="connsiteY34" fmla="*/ 41469 h 802888"/>
              <a:gd name="connsiteX35" fmla="*/ 226741 w 884663"/>
              <a:gd name="connsiteY35" fmla="*/ 35080 h 802888"/>
              <a:gd name="connsiteX36" fmla="*/ 150890 w 884663"/>
              <a:gd name="connsiteY36" fmla="*/ 11151 h 802888"/>
              <a:gd name="connsiteX37" fmla="*/ 119526 w 884663"/>
              <a:gd name="connsiteY37" fmla="*/ 60693 h 802888"/>
              <a:gd name="connsiteX38" fmla="*/ 91416 w 884663"/>
              <a:gd name="connsiteY38" fmla="*/ 14519 h 802888"/>
              <a:gd name="connsiteX39" fmla="*/ 28342 w 884663"/>
              <a:gd name="connsiteY39" fmla="*/ 45070 h 802888"/>
              <a:gd name="connsiteX40" fmla="*/ 44895 w 884663"/>
              <a:gd name="connsiteY40" fmla="*/ 81195 h 802888"/>
              <a:gd name="connsiteX41" fmla="*/ 0 w 884663"/>
              <a:gd name="connsiteY41" fmla="*/ 167268 h 8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4663" h="802888">
                <a:moveTo>
                  <a:pt x="0" y="167268"/>
                </a:moveTo>
                <a:lnTo>
                  <a:pt x="29736" y="245327"/>
                </a:lnTo>
                <a:lnTo>
                  <a:pt x="115229" y="330820"/>
                </a:lnTo>
                <a:lnTo>
                  <a:pt x="141249" y="405161"/>
                </a:lnTo>
                <a:lnTo>
                  <a:pt x="107795" y="431181"/>
                </a:lnTo>
                <a:lnTo>
                  <a:pt x="234175" y="401444"/>
                </a:lnTo>
                <a:lnTo>
                  <a:pt x="319668" y="442332"/>
                </a:lnTo>
                <a:lnTo>
                  <a:pt x="286214" y="490654"/>
                </a:lnTo>
                <a:lnTo>
                  <a:pt x="364273" y="498088"/>
                </a:lnTo>
                <a:lnTo>
                  <a:pt x="379141" y="475785"/>
                </a:lnTo>
                <a:lnTo>
                  <a:pt x="423746" y="475785"/>
                </a:lnTo>
                <a:lnTo>
                  <a:pt x="468351" y="446049"/>
                </a:lnTo>
                <a:lnTo>
                  <a:pt x="512956" y="468351"/>
                </a:lnTo>
                <a:lnTo>
                  <a:pt x="509239" y="505522"/>
                </a:lnTo>
                <a:lnTo>
                  <a:pt x="546410" y="572429"/>
                </a:lnTo>
                <a:lnTo>
                  <a:pt x="524107" y="639337"/>
                </a:lnTo>
                <a:lnTo>
                  <a:pt x="598449" y="698810"/>
                </a:lnTo>
                <a:lnTo>
                  <a:pt x="609600" y="735981"/>
                </a:lnTo>
                <a:lnTo>
                  <a:pt x="657922" y="743415"/>
                </a:lnTo>
                <a:lnTo>
                  <a:pt x="739697" y="802888"/>
                </a:lnTo>
                <a:lnTo>
                  <a:pt x="832624" y="735981"/>
                </a:lnTo>
                <a:lnTo>
                  <a:pt x="847492" y="750849"/>
                </a:lnTo>
                <a:lnTo>
                  <a:pt x="858644" y="654205"/>
                </a:lnTo>
                <a:lnTo>
                  <a:pt x="884663" y="609600"/>
                </a:lnTo>
                <a:lnTo>
                  <a:pt x="780585" y="457200"/>
                </a:lnTo>
                <a:lnTo>
                  <a:pt x="680224" y="356839"/>
                </a:lnTo>
                <a:lnTo>
                  <a:pt x="680224" y="315951"/>
                </a:lnTo>
                <a:lnTo>
                  <a:pt x="754566" y="241610"/>
                </a:lnTo>
                <a:lnTo>
                  <a:pt x="724829" y="189571"/>
                </a:lnTo>
                <a:lnTo>
                  <a:pt x="644854" y="160706"/>
                </a:lnTo>
                <a:lnTo>
                  <a:pt x="591014" y="85493"/>
                </a:lnTo>
                <a:lnTo>
                  <a:pt x="558316" y="74168"/>
                </a:lnTo>
                <a:lnTo>
                  <a:pt x="524107" y="0"/>
                </a:lnTo>
                <a:lnTo>
                  <a:pt x="412595" y="26020"/>
                </a:lnTo>
                <a:cubicBezTo>
                  <a:pt x="385336" y="35932"/>
                  <a:pt x="361794" y="39959"/>
                  <a:pt x="330819" y="41469"/>
                </a:cubicBezTo>
                <a:cubicBezTo>
                  <a:pt x="299844" y="42979"/>
                  <a:pt x="261434" y="41972"/>
                  <a:pt x="226741" y="35080"/>
                </a:cubicBezTo>
                <a:lnTo>
                  <a:pt x="150890" y="11151"/>
                </a:lnTo>
                <a:lnTo>
                  <a:pt x="119526" y="60693"/>
                </a:lnTo>
                <a:lnTo>
                  <a:pt x="91416" y="14519"/>
                </a:lnTo>
                <a:lnTo>
                  <a:pt x="28342" y="45070"/>
                </a:lnTo>
                <a:lnTo>
                  <a:pt x="44895" y="81195"/>
                </a:lnTo>
                <a:lnTo>
                  <a:pt x="0" y="167268"/>
                </a:lnTo>
                <a:close/>
              </a:path>
            </a:pathLst>
          </a:custGeom>
          <a:solidFill>
            <a:schemeClr val="accent6">
              <a:lumMod val="20000"/>
              <a:lumOff val="8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7" name="Freeform 71"/>
          <p:cNvSpPr/>
          <p:nvPr/>
        </p:nvSpPr>
        <p:spPr>
          <a:xfrm>
            <a:off x="7431603" y="19269074"/>
            <a:ext cx="366713" cy="257175"/>
          </a:xfrm>
          <a:custGeom>
            <a:avLst/>
            <a:gdLst>
              <a:gd name="connsiteX0" fmla="*/ 390292 w 494370"/>
              <a:gd name="connsiteY0" fmla="*/ 308517 h 367990"/>
              <a:gd name="connsiteX1" fmla="*/ 390292 w 494370"/>
              <a:gd name="connsiteY1" fmla="*/ 308517 h 367990"/>
              <a:gd name="connsiteX2" fmla="*/ 394009 w 494370"/>
              <a:gd name="connsiteY2" fmla="*/ 193288 h 367990"/>
              <a:gd name="connsiteX3" fmla="*/ 446048 w 494370"/>
              <a:gd name="connsiteY3" fmla="*/ 193288 h 367990"/>
              <a:gd name="connsiteX4" fmla="*/ 434897 w 494370"/>
              <a:gd name="connsiteY4" fmla="*/ 122663 h 367990"/>
              <a:gd name="connsiteX5" fmla="*/ 494370 w 494370"/>
              <a:gd name="connsiteY5" fmla="*/ 59473 h 367990"/>
              <a:gd name="connsiteX6" fmla="*/ 394009 w 494370"/>
              <a:gd name="connsiteY6" fmla="*/ 3717 h 367990"/>
              <a:gd name="connsiteX7" fmla="*/ 278780 w 494370"/>
              <a:gd name="connsiteY7" fmla="*/ 0 h 367990"/>
              <a:gd name="connsiteX8" fmla="*/ 178419 w 494370"/>
              <a:gd name="connsiteY8" fmla="*/ 144966 h 367990"/>
              <a:gd name="connsiteX9" fmla="*/ 92926 w 494370"/>
              <a:gd name="connsiteY9" fmla="*/ 118946 h 367990"/>
              <a:gd name="connsiteX10" fmla="*/ 0 w 494370"/>
              <a:gd name="connsiteY10" fmla="*/ 211873 h 367990"/>
              <a:gd name="connsiteX11" fmla="*/ 3717 w 494370"/>
              <a:gd name="connsiteY11" fmla="*/ 334537 h 367990"/>
              <a:gd name="connsiteX12" fmla="*/ 33453 w 494370"/>
              <a:gd name="connsiteY12" fmla="*/ 367990 h 367990"/>
              <a:gd name="connsiteX13" fmla="*/ 52039 w 494370"/>
              <a:gd name="connsiteY13" fmla="*/ 327102 h 367990"/>
              <a:gd name="connsiteX14" fmla="*/ 96643 w 494370"/>
              <a:gd name="connsiteY14" fmla="*/ 315951 h 367990"/>
              <a:gd name="connsiteX15" fmla="*/ 137531 w 494370"/>
              <a:gd name="connsiteY15" fmla="*/ 341971 h 367990"/>
              <a:gd name="connsiteX16" fmla="*/ 301082 w 494370"/>
              <a:gd name="connsiteY16" fmla="*/ 345688 h 367990"/>
              <a:gd name="connsiteX17" fmla="*/ 390292 w 494370"/>
              <a:gd name="connsiteY17" fmla="*/ 308517 h 3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370" h="367990">
                <a:moveTo>
                  <a:pt x="390292" y="308517"/>
                </a:moveTo>
                <a:lnTo>
                  <a:pt x="390292" y="308517"/>
                </a:lnTo>
                <a:lnTo>
                  <a:pt x="394009" y="193288"/>
                </a:lnTo>
                <a:lnTo>
                  <a:pt x="446048" y="193288"/>
                </a:lnTo>
                <a:lnTo>
                  <a:pt x="434897" y="122663"/>
                </a:lnTo>
                <a:lnTo>
                  <a:pt x="494370" y="59473"/>
                </a:lnTo>
                <a:lnTo>
                  <a:pt x="394009" y="3717"/>
                </a:lnTo>
                <a:lnTo>
                  <a:pt x="278780" y="0"/>
                </a:lnTo>
                <a:lnTo>
                  <a:pt x="178419" y="144966"/>
                </a:lnTo>
                <a:lnTo>
                  <a:pt x="92926" y="118946"/>
                </a:lnTo>
                <a:lnTo>
                  <a:pt x="0" y="211873"/>
                </a:lnTo>
                <a:lnTo>
                  <a:pt x="3717" y="334537"/>
                </a:lnTo>
                <a:lnTo>
                  <a:pt x="33453" y="367990"/>
                </a:lnTo>
                <a:lnTo>
                  <a:pt x="52039" y="327102"/>
                </a:lnTo>
                <a:lnTo>
                  <a:pt x="96643" y="315951"/>
                </a:lnTo>
                <a:lnTo>
                  <a:pt x="137531" y="341971"/>
                </a:lnTo>
                <a:lnTo>
                  <a:pt x="301082" y="345688"/>
                </a:lnTo>
                <a:lnTo>
                  <a:pt x="390292" y="308517"/>
                </a:lnTo>
                <a:close/>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8" name="Freeform 72"/>
          <p:cNvSpPr/>
          <p:nvPr/>
        </p:nvSpPr>
        <p:spPr>
          <a:xfrm>
            <a:off x="7719733" y="19259550"/>
            <a:ext cx="1167091" cy="752475"/>
          </a:xfrm>
          <a:custGeom>
            <a:avLst/>
            <a:gdLst>
              <a:gd name="connsiteX0" fmla="*/ 245327 w 1538869"/>
              <a:gd name="connsiteY0" fmla="*/ 505522 h 1025912"/>
              <a:gd name="connsiteX1" fmla="*/ 353122 w 1538869"/>
              <a:gd name="connsiteY1" fmla="*/ 446049 h 1025912"/>
              <a:gd name="connsiteX2" fmla="*/ 449766 w 1538869"/>
              <a:gd name="connsiteY2" fmla="*/ 460917 h 1025912"/>
              <a:gd name="connsiteX3" fmla="*/ 453483 w 1538869"/>
              <a:gd name="connsiteY3" fmla="*/ 535259 h 1025912"/>
              <a:gd name="connsiteX4" fmla="*/ 535259 w 1538869"/>
              <a:gd name="connsiteY4" fmla="*/ 550127 h 1025912"/>
              <a:gd name="connsiteX5" fmla="*/ 624469 w 1538869"/>
              <a:gd name="connsiteY5" fmla="*/ 650488 h 1025912"/>
              <a:gd name="connsiteX6" fmla="*/ 695093 w 1538869"/>
              <a:gd name="connsiteY6" fmla="*/ 617034 h 1025912"/>
              <a:gd name="connsiteX7" fmla="*/ 743415 w 1538869"/>
              <a:gd name="connsiteY7" fmla="*/ 639337 h 1025912"/>
              <a:gd name="connsiteX8" fmla="*/ 814039 w 1538869"/>
              <a:gd name="connsiteY8" fmla="*/ 791737 h 1025912"/>
              <a:gd name="connsiteX9" fmla="*/ 873513 w 1538869"/>
              <a:gd name="connsiteY9" fmla="*/ 732263 h 1025912"/>
              <a:gd name="connsiteX10" fmla="*/ 936703 w 1538869"/>
              <a:gd name="connsiteY10" fmla="*/ 691376 h 1025912"/>
              <a:gd name="connsiteX11" fmla="*/ 966439 w 1538869"/>
              <a:gd name="connsiteY11" fmla="*/ 776868 h 1025912"/>
              <a:gd name="connsiteX12" fmla="*/ 1033347 w 1538869"/>
              <a:gd name="connsiteY12" fmla="*/ 784302 h 1025912"/>
              <a:gd name="connsiteX13" fmla="*/ 1074235 w 1538869"/>
              <a:gd name="connsiteY13" fmla="*/ 832624 h 1025912"/>
              <a:gd name="connsiteX14" fmla="*/ 1282391 w 1538869"/>
              <a:gd name="connsiteY14" fmla="*/ 847493 h 1025912"/>
              <a:gd name="connsiteX15" fmla="*/ 1312127 w 1538869"/>
              <a:gd name="connsiteY15" fmla="*/ 892098 h 1025912"/>
              <a:gd name="connsiteX16" fmla="*/ 1345581 w 1538869"/>
              <a:gd name="connsiteY16" fmla="*/ 921834 h 1025912"/>
              <a:gd name="connsiteX17" fmla="*/ 1338147 w 1538869"/>
              <a:gd name="connsiteY17" fmla="*/ 973873 h 1025912"/>
              <a:gd name="connsiteX18" fmla="*/ 1382752 w 1538869"/>
              <a:gd name="connsiteY18" fmla="*/ 981307 h 1025912"/>
              <a:gd name="connsiteX19" fmla="*/ 1427356 w 1538869"/>
              <a:gd name="connsiteY19" fmla="*/ 1014761 h 1025912"/>
              <a:gd name="connsiteX20" fmla="*/ 1497981 w 1538869"/>
              <a:gd name="connsiteY20" fmla="*/ 1025912 h 1025912"/>
              <a:gd name="connsiteX21" fmla="*/ 1494264 w 1538869"/>
              <a:gd name="connsiteY21" fmla="*/ 955288 h 1025912"/>
              <a:gd name="connsiteX22" fmla="*/ 1538869 w 1538869"/>
              <a:gd name="connsiteY22" fmla="*/ 880946 h 1025912"/>
              <a:gd name="connsiteX23" fmla="*/ 1434791 w 1538869"/>
              <a:gd name="connsiteY23" fmla="*/ 732263 h 1025912"/>
              <a:gd name="connsiteX24" fmla="*/ 1401337 w 1538869"/>
              <a:gd name="connsiteY24" fmla="*/ 717395 h 1025912"/>
              <a:gd name="connsiteX25" fmla="*/ 1371600 w 1538869"/>
              <a:gd name="connsiteY25" fmla="*/ 635620 h 1025912"/>
              <a:gd name="connsiteX26" fmla="*/ 1271239 w 1538869"/>
              <a:gd name="connsiteY26" fmla="*/ 635620 h 1025912"/>
              <a:gd name="connsiteX27" fmla="*/ 1215483 w 1538869"/>
              <a:gd name="connsiteY27" fmla="*/ 572429 h 1025912"/>
              <a:gd name="connsiteX28" fmla="*/ 1144859 w 1538869"/>
              <a:gd name="connsiteY28" fmla="*/ 572429 h 1025912"/>
              <a:gd name="connsiteX29" fmla="*/ 1048215 w 1538869"/>
              <a:gd name="connsiteY29" fmla="*/ 520390 h 1025912"/>
              <a:gd name="connsiteX30" fmla="*/ 371708 w 1538869"/>
              <a:gd name="connsiteY30" fmla="*/ 263912 h 1025912"/>
              <a:gd name="connsiteX31" fmla="*/ 394010 w 1538869"/>
              <a:gd name="connsiteY31" fmla="*/ 208156 h 1025912"/>
              <a:gd name="connsiteX32" fmla="*/ 371708 w 1538869"/>
              <a:gd name="connsiteY32" fmla="*/ 163551 h 1025912"/>
              <a:gd name="connsiteX33" fmla="*/ 449766 w 1538869"/>
              <a:gd name="connsiteY33" fmla="*/ 52039 h 1025912"/>
              <a:gd name="connsiteX34" fmla="*/ 412596 w 1538869"/>
              <a:gd name="connsiteY34" fmla="*/ 3717 h 1025912"/>
              <a:gd name="connsiteX35" fmla="*/ 323386 w 1538869"/>
              <a:gd name="connsiteY35" fmla="*/ 0 h 1025912"/>
              <a:gd name="connsiteX36" fmla="*/ 304800 w 1538869"/>
              <a:gd name="connsiteY36" fmla="*/ 37171 h 1025912"/>
              <a:gd name="connsiteX37" fmla="*/ 308517 w 1538869"/>
              <a:gd name="connsiteY37" fmla="*/ 85493 h 1025912"/>
              <a:gd name="connsiteX38" fmla="*/ 249044 w 1538869"/>
              <a:gd name="connsiteY38" fmla="*/ 89210 h 1025912"/>
              <a:gd name="connsiteX39" fmla="*/ 237893 w 1538869"/>
              <a:gd name="connsiteY39" fmla="*/ 48322 h 1025912"/>
              <a:gd name="connsiteX40" fmla="*/ 92927 w 1538869"/>
              <a:gd name="connsiteY40" fmla="*/ 59473 h 1025912"/>
              <a:gd name="connsiteX41" fmla="*/ 40888 w 1538869"/>
              <a:gd name="connsiteY41" fmla="*/ 126381 h 1025912"/>
              <a:gd name="connsiteX42" fmla="*/ 48322 w 1538869"/>
              <a:gd name="connsiteY42" fmla="*/ 185854 h 1025912"/>
              <a:gd name="connsiteX43" fmla="*/ 0 w 1538869"/>
              <a:gd name="connsiteY43" fmla="*/ 208156 h 1025912"/>
              <a:gd name="connsiteX44" fmla="*/ 0 w 1538869"/>
              <a:gd name="connsiteY44" fmla="*/ 308517 h 1025912"/>
              <a:gd name="connsiteX45" fmla="*/ 44605 w 1538869"/>
              <a:gd name="connsiteY45" fmla="*/ 308517 h 1025912"/>
              <a:gd name="connsiteX46" fmla="*/ 85493 w 1538869"/>
              <a:gd name="connsiteY46" fmla="*/ 405161 h 1025912"/>
              <a:gd name="connsiteX47" fmla="*/ 115230 w 1538869"/>
              <a:gd name="connsiteY47" fmla="*/ 408878 h 1025912"/>
              <a:gd name="connsiteX48" fmla="*/ 148683 w 1538869"/>
              <a:gd name="connsiteY48" fmla="*/ 457200 h 1025912"/>
              <a:gd name="connsiteX49" fmla="*/ 245327 w 1538869"/>
              <a:gd name="connsiteY49" fmla="*/ 505522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38869" h="1025912">
                <a:moveTo>
                  <a:pt x="245327" y="505522"/>
                </a:moveTo>
                <a:lnTo>
                  <a:pt x="353122" y="446049"/>
                </a:lnTo>
                <a:lnTo>
                  <a:pt x="449766" y="460917"/>
                </a:lnTo>
                <a:lnTo>
                  <a:pt x="453483" y="535259"/>
                </a:lnTo>
                <a:lnTo>
                  <a:pt x="535259" y="550127"/>
                </a:lnTo>
                <a:lnTo>
                  <a:pt x="624469" y="650488"/>
                </a:lnTo>
                <a:lnTo>
                  <a:pt x="695093" y="617034"/>
                </a:lnTo>
                <a:lnTo>
                  <a:pt x="743415" y="639337"/>
                </a:lnTo>
                <a:lnTo>
                  <a:pt x="814039" y="791737"/>
                </a:lnTo>
                <a:lnTo>
                  <a:pt x="873513" y="732263"/>
                </a:lnTo>
                <a:lnTo>
                  <a:pt x="936703" y="691376"/>
                </a:lnTo>
                <a:lnTo>
                  <a:pt x="966439" y="776868"/>
                </a:lnTo>
                <a:lnTo>
                  <a:pt x="1033347" y="784302"/>
                </a:lnTo>
                <a:lnTo>
                  <a:pt x="1074235" y="832624"/>
                </a:lnTo>
                <a:lnTo>
                  <a:pt x="1282391" y="847493"/>
                </a:lnTo>
                <a:lnTo>
                  <a:pt x="1312127" y="892098"/>
                </a:lnTo>
                <a:lnTo>
                  <a:pt x="1345581" y="921834"/>
                </a:lnTo>
                <a:lnTo>
                  <a:pt x="1338147" y="973873"/>
                </a:lnTo>
                <a:lnTo>
                  <a:pt x="1382752" y="981307"/>
                </a:lnTo>
                <a:lnTo>
                  <a:pt x="1427356" y="1014761"/>
                </a:lnTo>
                <a:lnTo>
                  <a:pt x="1497981" y="1025912"/>
                </a:lnTo>
                <a:lnTo>
                  <a:pt x="1494264" y="955288"/>
                </a:lnTo>
                <a:lnTo>
                  <a:pt x="1538869" y="880946"/>
                </a:lnTo>
                <a:lnTo>
                  <a:pt x="1434791" y="732263"/>
                </a:lnTo>
                <a:lnTo>
                  <a:pt x="1401337" y="717395"/>
                </a:lnTo>
                <a:lnTo>
                  <a:pt x="1371600" y="635620"/>
                </a:lnTo>
                <a:lnTo>
                  <a:pt x="1271239" y="635620"/>
                </a:lnTo>
                <a:lnTo>
                  <a:pt x="1215483" y="572429"/>
                </a:lnTo>
                <a:lnTo>
                  <a:pt x="1144859" y="572429"/>
                </a:lnTo>
                <a:lnTo>
                  <a:pt x="1048215" y="520390"/>
                </a:lnTo>
                <a:lnTo>
                  <a:pt x="371708" y="263912"/>
                </a:lnTo>
                <a:lnTo>
                  <a:pt x="394010" y="208156"/>
                </a:lnTo>
                <a:lnTo>
                  <a:pt x="371708" y="163551"/>
                </a:lnTo>
                <a:lnTo>
                  <a:pt x="449766" y="52039"/>
                </a:lnTo>
                <a:lnTo>
                  <a:pt x="412596" y="3717"/>
                </a:lnTo>
                <a:lnTo>
                  <a:pt x="323386" y="0"/>
                </a:lnTo>
                <a:lnTo>
                  <a:pt x="304800" y="37171"/>
                </a:lnTo>
                <a:lnTo>
                  <a:pt x="308517" y="85493"/>
                </a:lnTo>
                <a:lnTo>
                  <a:pt x="249044" y="89210"/>
                </a:lnTo>
                <a:lnTo>
                  <a:pt x="237893" y="48322"/>
                </a:lnTo>
                <a:lnTo>
                  <a:pt x="92927" y="59473"/>
                </a:lnTo>
                <a:lnTo>
                  <a:pt x="40888" y="126381"/>
                </a:lnTo>
                <a:lnTo>
                  <a:pt x="48322" y="185854"/>
                </a:lnTo>
                <a:lnTo>
                  <a:pt x="0" y="208156"/>
                </a:lnTo>
                <a:lnTo>
                  <a:pt x="0" y="308517"/>
                </a:lnTo>
                <a:lnTo>
                  <a:pt x="44605" y="308517"/>
                </a:lnTo>
                <a:lnTo>
                  <a:pt x="85493" y="405161"/>
                </a:lnTo>
                <a:lnTo>
                  <a:pt x="115230" y="408878"/>
                </a:lnTo>
                <a:lnTo>
                  <a:pt x="148683" y="457200"/>
                </a:lnTo>
                <a:lnTo>
                  <a:pt x="245327" y="505522"/>
                </a:lnTo>
                <a:close/>
              </a:path>
            </a:pathLst>
          </a:custGeom>
          <a:solidFill>
            <a:schemeClr val="accent6">
              <a:lumMod val="50000"/>
            </a:schemeClr>
          </a:solidFill>
          <a:ln w="127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69" name="Freeform 73"/>
          <p:cNvSpPr/>
          <p:nvPr/>
        </p:nvSpPr>
        <p:spPr>
          <a:xfrm>
            <a:off x="7878806" y="19591600"/>
            <a:ext cx="447223" cy="451380"/>
          </a:xfrm>
          <a:custGeom>
            <a:avLst/>
            <a:gdLst>
              <a:gd name="connsiteX0" fmla="*/ 137532 w 631903"/>
              <a:gd name="connsiteY0" fmla="*/ 598449 h 657922"/>
              <a:gd name="connsiteX1" fmla="*/ 185854 w 631903"/>
              <a:gd name="connsiteY1" fmla="*/ 650488 h 657922"/>
              <a:gd name="connsiteX2" fmla="*/ 256478 w 631903"/>
              <a:gd name="connsiteY2" fmla="*/ 598449 h 657922"/>
              <a:gd name="connsiteX3" fmla="*/ 297366 w 631903"/>
              <a:gd name="connsiteY3" fmla="*/ 602166 h 657922"/>
              <a:gd name="connsiteX4" fmla="*/ 330820 w 631903"/>
              <a:gd name="connsiteY4" fmla="*/ 639337 h 657922"/>
              <a:gd name="connsiteX5" fmla="*/ 390293 w 631903"/>
              <a:gd name="connsiteY5" fmla="*/ 609600 h 657922"/>
              <a:gd name="connsiteX6" fmla="*/ 427464 w 631903"/>
              <a:gd name="connsiteY6" fmla="*/ 617034 h 657922"/>
              <a:gd name="connsiteX7" fmla="*/ 468351 w 631903"/>
              <a:gd name="connsiteY7" fmla="*/ 524107 h 657922"/>
              <a:gd name="connsiteX8" fmla="*/ 535259 w 631903"/>
              <a:gd name="connsiteY8" fmla="*/ 527824 h 657922"/>
              <a:gd name="connsiteX9" fmla="*/ 631903 w 631903"/>
              <a:gd name="connsiteY9" fmla="*/ 353122 h 657922"/>
              <a:gd name="connsiteX10" fmla="*/ 538976 w 631903"/>
              <a:gd name="connsiteY10" fmla="*/ 193288 h 657922"/>
              <a:gd name="connsiteX11" fmla="*/ 498088 w 631903"/>
              <a:gd name="connsiteY11" fmla="*/ 167268 h 657922"/>
              <a:gd name="connsiteX12" fmla="*/ 434898 w 631903"/>
              <a:gd name="connsiteY12" fmla="*/ 200722 h 657922"/>
              <a:gd name="connsiteX13" fmla="*/ 330820 w 631903"/>
              <a:gd name="connsiteY13" fmla="*/ 96644 h 657922"/>
              <a:gd name="connsiteX14" fmla="*/ 256478 w 631903"/>
              <a:gd name="connsiteY14" fmla="*/ 81776 h 657922"/>
              <a:gd name="connsiteX15" fmla="*/ 237893 w 631903"/>
              <a:gd name="connsiteY15" fmla="*/ 14868 h 657922"/>
              <a:gd name="connsiteX16" fmla="*/ 156117 w 631903"/>
              <a:gd name="connsiteY16" fmla="*/ 0 h 657922"/>
              <a:gd name="connsiteX17" fmla="*/ 55756 w 631903"/>
              <a:gd name="connsiteY17" fmla="*/ 63190 h 657922"/>
              <a:gd name="connsiteX18" fmla="*/ 66908 w 631903"/>
              <a:gd name="connsiteY18" fmla="*/ 89210 h 657922"/>
              <a:gd name="connsiteX19" fmla="*/ 3717 w 631903"/>
              <a:gd name="connsiteY19" fmla="*/ 163551 h 657922"/>
              <a:gd name="connsiteX20" fmla="*/ 0 w 631903"/>
              <a:gd name="connsiteY20" fmla="*/ 200722 h 657922"/>
              <a:gd name="connsiteX21" fmla="*/ 197005 w 631903"/>
              <a:gd name="connsiteY21" fmla="*/ 449766 h 657922"/>
              <a:gd name="connsiteX22" fmla="*/ 185854 w 631903"/>
              <a:gd name="connsiteY22" fmla="*/ 524107 h 657922"/>
              <a:gd name="connsiteX23" fmla="*/ 178420 w 631903"/>
              <a:gd name="connsiteY23" fmla="*/ 643054 h 657922"/>
              <a:gd name="connsiteX24" fmla="*/ 200722 w 631903"/>
              <a:gd name="connsiteY24" fmla="*/ 657922 h 657922"/>
              <a:gd name="connsiteX25" fmla="*/ 193288 w 631903"/>
              <a:gd name="connsiteY25" fmla="*/ 654205 h 657922"/>
              <a:gd name="connsiteX0" fmla="*/ 137532 w 631903"/>
              <a:gd name="connsiteY0" fmla="*/ 598449 h 657922"/>
              <a:gd name="connsiteX1" fmla="*/ 185854 w 631903"/>
              <a:gd name="connsiteY1" fmla="*/ 650488 h 657922"/>
              <a:gd name="connsiteX2" fmla="*/ 256478 w 631903"/>
              <a:gd name="connsiteY2" fmla="*/ 598449 h 657922"/>
              <a:gd name="connsiteX3" fmla="*/ 297366 w 631903"/>
              <a:gd name="connsiteY3" fmla="*/ 602166 h 657922"/>
              <a:gd name="connsiteX4" fmla="*/ 330820 w 631903"/>
              <a:gd name="connsiteY4" fmla="*/ 639337 h 657922"/>
              <a:gd name="connsiteX5" fmla="*/ 390293 w 631903"/>
              <a:gd name="connsiteY5" fmla="*/ 609600 h 657922"/>
              <a:gd name="connsiteX6" fmla="*/ 427464 w 631903"/>
              <a:gd name="connsiteY6" fmla="*/ 617034 h 657922"/>
              <a:gd name="connsiteX7" fmla="*/ 468351 w 631903"/>
              <a:gd name="connsiteY7" fmla="*/ 524107 h 657922"/>
              <a:gd name="connsiteX8" fmla="*/ 535259 w 631903"/>
              <a:gd name="connsiteY8" fmla="*/ 527824 h 657922"/>
              <a:gd name="connsiteX9" fmla="*/ 631903 w 631903"/>
              <a:gd name="connsiteY9" fmla="*/ 353122 h 657922"/>
              <a:gd name="connsiteX10" fmla="*/ 538976 w 631903"/>
              <a:gd name="connsiteY10" fmla="*/ 193288 h 657922"/>
              <a:gd name="connsiteX11" fmla="*/ 498088 w 631903"/>
              <a:gd name="connsiteY11" fmla="*/ 167268 h 657922"/>
              <a:gd name="connsiteX12" fmla="*/ 434898 w 631903"/>
              <a:gd name="connsiteY12" fmla="*/ 200722 h 657922"/>
              <a:gd name="connsiteX13" fmla="*/ 330820 w 631903"/>
              <a:gd name="connsiteY13" fmla="*/ 96644 h 657922"/>
              <a:gd name="connsiteX14" fmla="*/ 256478 w 631903"/>
              <a:gd name="connsiteY14" fmla="*/ 81776 h 657922"/>
              <a:gd name="connsiteX15" fmla="*/ 237893 w 631903"/>
              <a:gd name="connsiteY15" fmla="*/ 14868 h 657922"/>
              <a:gd name="connsiteX16" fmla="*/ 156117 w 631903"/>
              <a:gd name="connsiteY16" fmla="*/ 0 h 657922"/>
              <a:gd name="connsiteX17" fmla="*/ 55756 w 631903"/>
              <a:gd name="connsiteY17" fmla="*/ 63190 h 657922"/>
              <a:gd name="connsiteX18" fmla="*/ 66908 w 631903"/>
              <a:gd name="connsiteY18" fmla="*/ 89210 h 657922"/>
              <a:gd name="connsiteX19" fmla="*/ 3717 w 631903"/>
              <a:gd name="connsiteY19" fmla="*/ 163551 h 657922"/>
              <a:gd name="connsiteX20" fmla="*/ 0 w 631903"/>
              <a:gd name="connsiteY20" fmla="*/ 200722 h 657922"/>
              <a:gd name="connsiteX21" fmla="*/ 197005 w 631903"/>
              <a:gd name="connsiteY21" fmla="*/ 449766 h 657922"/>
              <a:gd name="connsiteX22" fmla="*/ 185854 w 631903"/>
              <a:gd name="connsiteY22" fmla="*/ 524107 h 657922"/>
              <a:gd name="connsiteX23" fmla="*/ 178420 w 631903"/>
              <a:gd name="connsiteY23" fmla="*/ 643054 h 657922"/>
              <a:gd name="connsiteX24" fmla="*/ 200722 w 631903"/>
              <a:gd name="connsiteY24" fmla="*/ 657922 h 657922"/>
              <a:gd name="connsiteX25" fmla="*/ 193288 w 631903"/>
              <a:gd name="connsiteY25" fmla="*/ 654205 h 657922"/>
              <a:gd name="connsiteX26" fmla="*/ 137532 w 631903"/>
              <a:gd name="connsiteY26" fmla="*/ 598449 h 657922"/>
              <a:gd name="connsiteX0" fmla="*/ 137532 w 631903"/>
              <a:gd name="connsiteY0" fmla="*/ 598449 h 657922"/>
              <a:gd name="connsiteX1" fmla="*/ 185854 w 631903"/>
              <a:gd name="connsiteY1" fmla="*/ 650488 h 657922"/>
              <a:gd name="connsiteX2" fmla="*/ 256478 w 631903"/>
              <a:gd name="connsiteY2" fmla="*/ 598449 h 657922"/>
              <a:gd name="connsiteX3" fmla="*/ 297366 w 631903"/>
              <a:gd name="connsiteY3" fmla="*/ 602166 h 657922"/>
              <a:gd name="connsiteX4" fmla="*/ 330820 w 631903"/>
              <a:gd name="connsiteY4" fmla="*/ 639337 h 657922"/>
              <a:gd name="connsiteX5" fmla="*/ 390293 w 631903"/>
              <a:gd name="connsiteY5" fmla="*/ 609600 h 657922"/>
              <a:gd name="connsiteX6" fmla="*/ 427464 w 631903"/>
              <a:gd name="connsiteY6" fmla="*/ 617034 h 657922"/>
              <a:gd name="connsiteX7" fmla="*/ 468351 w 631903"/>
              <a:gd name="connsiteY7" fmla="*/ 524107 h 657922"/>
              <a:gd name="connsiteX8" fmla="*/ 535259 w 631903"/>
              <a:gd name="connsiteY8" fmla="*/ 527824 h 657922"/>
              <a:gd name="connsiteX9" fmla="*/ 631903 w 631903"/>
              <a:gd name="connsiteY9" fmla="*/ 353122 h 657922"/>
              <a:gd name="connsiteX10" fmla="*/ 538976 w 631903"/>
              <a:gd name="connsiteY10" fmla="*/ 193288 h 657922"/>
              <a:gd name="connsiteX11" fmla="*/ 498088 w 631903"/>
              <a:gd name="connsiteY11" fmla="*/ 167268 h 657922"/>
              <a:gd name="connsiteX12" fmla="*/ 434898 w 631903"/>
              <a:gd name="connsiteY12" fmla="*/ 200722 h 657922"/>
              <a:gd name="connsiteX13" fmla="*/ 330820 w 631903"/>
              <a:gd name="connsiteY13" fmla="*/ 96644 h 657922"/>
              <a:gd name="connsiteX14" fmla="*/ 256478 w 631903"/>
              <a:gd name="connsiteY14" fmla="*/ 81776 h 657922"/>
              <a:gd name="connsiteX15" fmla="*/ 237893 w 631903"/>
              <a:gd name="connsiteY15" fmla="*/ 14868 h 657922"/>
              <a:gd name="connsiteX16" fmla="*/ 156117 w 631903"/>
              <a:gd name="connsiteY16" fmla="*/ 0 h 657922"/>
              <a:gd name="connsiteX17" fmla="*/ 55756 w 631903"/>
              <a:gd name="connsiteY17" fmla="*/ 63190 h 657922"/>
              <a:gd name="connsiteX18" fmla="*/ 66908 w 631903"/>
              <a:gd name="connsiteY18" fmla="*/ 89210 h 657922"/>
              <a:gd name="connsiteX19" fmla="*/ 3717 w 631903"/>
              <a:gd name="connsiteY19" fmla="*/ 163551 h 657922"/>
              <a:gd name="connsiteX20" fmla="*/ 0 w 631903"/>
              <a:gd name="connsiteY20" fmla="*/ 200722 h 657922"/>
              <a:gd name="connsiteX21" fmla="*/ 197005 w 631903"/>
              <a:gd name="connsiteY21" fmla="*/ 449766 h 657922"/>
              <a:gd name="connsiteX22" fmla="*/ 185854 w 631903"/>
              <a:gd name="connsiteY22" fmla="*/ 524107 h 657922"/>
              <a:gd name="connsiteX23" fmla="*/ 174703 w 631903"/>
              <a:gd name="connsiteY23" fmla="*/ 572429 h 657922"/>
              <a:gd name="connsiteX24" fmla="*/ 200722 w 631903"/>
              <a:gd name="connsiteY24" fmla="*/ 657922 h 657922"/>
              <a:gd name="connsiteX25" fmla="*/ 193288 w 631903"/>
              <a:gd name="connsiteY25" fmla="*/ 654205 h 657922"/>
              <a:gd name="connsiteX26" fmla="*/ 137532 w 631903"/>
              <a:gd name="connsiteY26" fmla="*/ 598449 h 657922"/>
              <a:gd name="connsiteX0" fmla="*/ 137532 w 631903"/>
              <a:gd name="connsiteY0" fmla="*/ 598449 h 728546"/>
              <a:gd name="connsiteX1" fmla="*/ 182137 w 631903"/>
              <a:gd name="connsiteY1" fmla="*/ 728546 h 728546"/>
              <a:gd name="connsiteX2" fmla="*/ 256478 w 631903"/>
              <a:gd name="connsiteY2" fmla="*/ 598449 h 728546"/>
              <a:gd name="connsiteX3" fmla="*/ 297366 w 631903"/>
              <a:gd name="connsiteY3" fmla="*/ 602166 h 728546"/>
              <a:gd name="connsiteX4" fmla="*/ 330820 w 631903"/>
              <a:gd name="connsiteY4" fmla="*/ 639337 h 728546"/>
              <a:gd name="connsiteX5" fmla="*/ 390293 w 631903"/>
              <a:gd name="connsiteY5" fmla="*/ 609600 h 728546"/>
              <a:gd name="connsiteX6" fmla="*/ 427464 w 631903"/>
              <a:gd name="connsiteY6" fmla="*/ 617034 h 728546"/>
              <a:gd name="connsiteX7" fmla="*/ 468351 w 631903"/>
              <a:gd name="connsiteY7" fmla="*/ 524107 h 728546"/>
              <a:gd name="connsiteX8" fmla="*/ 535259 w 631903"/>
              <a:gd name="connsiteY8" fmla="*/ 527824 h 728546"/>
              <a:gd name="connsiteX9" fmla="*/ 631903 w 631903"/>
              <a:gd name="connsiteY9" fmla="*/ 353122 h 728546"/>
              <a:gd name="connsiteX10" fmla="*/ 538976 w 631903"/>
              <a:gd name="connsiteY10" fmla="*/ 193288 h 728546"/>
              <a:gd name="connsiteX11" fmla="*/ 498088 w 631903"/>
              <a:gd name="connsiteY11" fmla="*/ 167268 h 728546"/>
              <a:gd name="connsiteX12" fmla="*/ 434898 w 631903"/>
              <a:gd name="connsiteY12" fmla="*/ 200722 h 728546"/>
              <a:gd name="connsiteX13" fmla="*/ 330820 w 631903"/>
              <a:gd name="connsiteY13" fmla="*/ 96644 h 728546"/>
              <a:gd name="connsiteX14" fmla="*/ 256478 w 631903"/>
              <a:gd name="connsiteY14" fmla="*/ 81776 h 728546"/>
              <a:gd name="connsiteX15" fmla="*/ 237893 w 631903"/>
              <a:gd name="connsiteY15" fmla="*/ 14868 h 728546"/>
              <a:gd name="connsiteX16" fmla="*/ 156117 w 631903"/>
              <a:gd name="connsiteY16" fmla="*/ 0 h 728546"/>
              <a:gd name="connsiteX17" fmla="*/ 55756 w 631903"/>
              <a:gd name="connsiteY17" fmla="*/ 63190 h 728546"/>
              <a:gd name="connsiteX18" fmla="*/ 66908 w 631903"/>
              <a:gd name="connsiteY18" fmla="*/ 89210 h 728546"/>
              <a:gd name="connsiteX19" fmla="*/ 3717 w 631903"/>
              <a:gd name="connsiteY19" fmla="*/ 163551 h 728546"/>
              <a:gd name="connsiteX20" fmla="*/ 0 w 631903"/>
              <a:gd name="connsiteY20" fmla="*/ 200722 h 728546"/>
              <a:gd name="connsiteX21" fmla="*/ 197005 w 631903"/>
              <a:gd name="connsiteY21" fmla="*/ 449766 h 728546"/>
              <a:gd name="connsiteX22" fmla="*/ 185854 w 631903"/>
              <a:gd name="connsiteY22" fmla="*/ 524107 h 728546"/>
              <a:gd name="connsiteX23" fmla="*/ 174703 w 631903"/>
              <a:gd name="connsiteY23" fmla="*/ 572429 h 728546"/>
              <a:gd name="connsiteX24" fmla="*/ 200722 w 631903"/>
              <a:gd name="connsiteY24" fmla="*/ 657922 h 728546"/>
              <a:gd name="connsiteX25" fmla="*/ 193288 w 631903"/>
              <a:gd name="connsiteY25" fmla="*/ 654205 h 728546"/>
              <a:gd name="connsiteX26" fmla="*/ 137532 w 631903"/>
              <a:gd name="connsiteY26" fmla="*/ 598449 h 728546"/>
              <a:gd name="connsiteX0" fmla="*/ 137532 w 631903"/>
              <a:gd name="connsiteY0" fmla="*/ 598449 h 728546"/>
              <a:gd name="connsiteX1" fmla="*/ 182137 w 631903"/>
              <a:gd name="connsiteY1" fmla="*/ 728546 h 728546"/>
              <a:gd name="connsiteX2" fmla="*/ 256478 w 631903"/>
              <a:gd name="connsiteY2" fmla="*/ 598449 h 728546"/>
              <a:gd name="connsiteX3" fmla="*/ 297366 w 631903"/>
              <a:gd name="connsiteY3" fmla="*/ 602166 h 728546"/>
              <a:gd name="connsiteX4" fmla="*/ 330820 w 631903"/>
              <a:gd name="connsiteY4" fmla="*/ 639337 h 728546"/>
              <a:gd name="connsiteX5" fmla="*/ 390293 w 631903"/>
              <a:gd name="connsiteY5" fmla="*/ 609600 h 728546"/>
              <a:gd name="connsiteX6" fmla="*/ 427464 w 631903"/>
              <a:gd name="connsiteY6" fmla="*/ 617034 h 728546"/>
              <a:gd name="connsiteX7" fmla="*/ 468351 w 631903"/>
              <a:gd name="connsiteY7" fmla="*/ 524107 h 728546"/>
              <a:gd name="connsiteX8" fmla="*/ 535259 w 631903"/>
              <a:gd name="connsiteY8" fmla="*/ 527824 h 728546"/>
              <a:gd name="connsiteX9" fmla="*/ 631903 w 631903"/>
              <a:gd name="connsiteY9" fmla="*/ 353122 h 728546"/>
              <a:gd name="connsiteX10" fmla="*/ 538976 w 631903"/>
              <a:gd name="connsiteY10" fmla="*/ 193288 h 728546"/>
              <a:gd name="connsiteX11" fmla="*/ 498088 w 631903"/>
              <a:gd name="connsiteY11" fmla="*/ 167268 h 728546"/>
              <a:gd name="connsiteX12" fmla="*/ 434898 w 631903"/>
              <a:gd name="connsiteY12" fmla="*/ 200722 h 728546"/>
              <a:gd name="connsiteX13" fmla="*/ 330820 w 631903"/>
              <a:gd name="connsiteY13" fmla="*/ 96644 h 728546"/>
              <a:gd name="connsiteX14" fmla="*/ 256478 w 631903"/>
              <a:gd name="connsiteY14" fmla="*/ 81776 h 728546"/>
              <a:gd name="connsiteX15" fmla="*/ 237893 w 631903"/>
              <a:gd name="connsiteY15" fmla="*/ 14868 h 728546"/>
              <a:gd name="connsiteX16" fmla="*/ 156117 w 631903"/>
              <a:gd name="connsiteY16" fmla="*/ 0 h 728546"/>
              <a:gd name="connsiteX17" fmla="*/ 55756 w 631903"/>
              <a:gd name="connsiteY17" fmla="*/ 63190 h 728546"/>
              <a:gd name="connsiteX18" fmla="*/ 66908 w 631903"/>
              <a:gd name="connsiteY18" fmla="*/ 89210 h 728546"/>
              <a:gd name="connsiteX19" fmla="*/ 3717 w 631903"/>
              <a:gd name="connsiteY19" fmla="*/ 163551 h 728546"/>
              <a:gd name="connsiteX20" fmla="*/ 0 w 631903"/>
              <a:gd name="connsiteY20" fmla="*/ 200722 h 728546"/>
              <a:gd name="connsiteX21" fmla="*/ 197005 w 631903"/>
              <a:gd name="connsiteY21" fmla="*/ 449766 h 728546"/>
              <a:gd name="connsiteX22" fmla="*/ 185854 w 631903"/>
              <a:gd name="connsiteY22" fmla="*/ 524107 h 728546"/>
              <a:gd name="connsiteX23" fmla="*/ 174703 w 631903"/>
              <a:gd name="connsiteY23" fmla="*/ 572429 h 728546"/>
              <a:gd name="connsiteX24" fmla="*/ 200722 w 631903"/>
              <a:gd name="connsiteY24" fmla="*/ 657922 h 728546"/>
              <a:gd name="connsiteX25" fmla="*/ 163551 w 631903"/>
              <a:gd name="connsiteY25" fmla="*/ 576146 h 728546"/>
              <a:gd name="connsiteX26" fmla="*/ 137532 w 631903"/>
              <a:gd name="connsiteY26" fmla="*/ 598449 h 728546"/>
              <a:gd name="connsiteX0" fmla="*/ 163551 w 631903"/>
              <a:gd name="connsiteY0" fmla="*/ 576146 h 749362"/>
              <a:gd name="connsiteX1" fmla="*/ 137532 w 631903"/>
              <a:gd name="connsiteY1" fmla="*/ 598449 h 749362"/>
              <a:gd name="connsiteX2" fmla="*/ 182137 w 631903"/>
              <a:gd name="connsiteY2" fmla="*/ 728546 h 749362"/>
              <a:gd name="connsiteX3" fmla="*/ 256478 w 631903"/>
              <a:gd name="connsiteY3" fmla="*/ 598449 h 749362"/>
              <a:gd name="connsiteX4" fmla="*/ 297366 w 631903"/>
              <a:gd name="connsiteY4" fmla="*/ 602166 h 749362"/>
              <a:gd name="connsiteX5" fmla="*/ 330820 w 631903"/>
              <a:gd name="connsiteY5" fmla="*/ 639337 h 749362"/>
              <a:gd name="connsiteX6" fmla="*/ 390293 w 631903"/>
              <a:gd name="connsiteY6" fmla="*/ 609600 h 749362"/>
              <a:gd name="connsiteX7" fmla="*/ 427464 w 631903"/>
              <a:gd name="connsiteY7" fmla="*/ 617034 h 749362"/>
              <a:gd name="connsiteX8" fmla="*/ 468351 w 631903"/>
              <a:gd name="connsiteY8" fmla="*/ 524107 h 749362"/>
              <a:gd name="connsiteX9" fmla="*/ 535259 w 631903"/>
              <a:gd name="connsiteY9" fmla="*/ 527824 h 749362"/>
              <a:gd name="connsiteX10" fmla="*/ 631903 w 631903"/>
              <a:gd name="connsiteY10" fmla="*/ 353122 h 749362"/>
              <a:gd name="connsiteX11" fmla="*/ 538976 w 631903"/>
              <a:gd name="connsiteY11" fmla="*/ 193288 h 749362"/>
              <a:gd name="connsiteX12" fmla="*/ 498088 w 631903"/>
              <a:gd name="connsiteY12" fmla="*/ 167268 h 749362"/>
              <a:gd name="connsiteX13" fmla="*/ 434898 w 631903"/>
              <a:gd name="connsiteY13" fmla="*/ 200722 h 749362"/>
              <a:gd name="connsiteX14" fmla="*/ 330820 w 631903"/>
              <a:gd name="connsiteY14" fmla="*/ 96644 h 749362"/>
              <a:gd name="connsiteX15" fmla="*/ 256478 w 631903"/>
              <a:gd name="connsiteY15" fmla="*/ 81776 h 749362"/>
              <a:gd name="connsiteX16" fmla="*/ 237893 w 631903"/>
              <a:gd name="connsiteY16" fmla="*/ 14868 h 749362"/>
              <a:gd name="connsiteX17" fmla="*/ 156117 w 631903"/>
              <a:gd name="connsiteY17" fmla="*/ 0 h 749362"/>
              <a:gd name="connsiteX18" fmla="*/ 55756 w 631903"/>
              <a:gd name="connsiteY18" fmla="*/ 63190 h 749362"/>
              <a:gd name="connsiteX19" fmla="*/ 66908 w 631903"/>
              <a:gd name="connsiteY19" fmla="*/ 89210 h 749362"/>
              <a:gd name="connsiteX20" fmla="*/ 3717 w 631903"/>
              <a:gd name="connsiteY20" fmla="*/ 163551 h 749362"/>
              <a:gd name="connsiteX21" fmla="*/ 0 w 631903"/>
              <a:gd name="connsiteY21" fmla="*/ 200722 h 749362"/>
              <a:gd name="connsiteX22" fmla="*/ 197005 w 631903"/>
              <a:gd name="connsiteY22" fmla="*/ 449766 h 749362"/>
              <a:gd name="connsiteX23" fmla="*/ 185854 w 631903"/>
              <a:gd name="connsiteY23" fmla="*/ 524107 h 749362"/>
              <a:gd name="connsiteX24" fmla="*/ 174703 w 631903"/>
              <a:gd name="connsiteY24" fmla="*/ 572429 h 749362"/>
              <a:gd name="connsiteX25" fmla="*/ 292162 w 631903"/>
              <a:gd name="connsiteY25" fmla="*/ 749362 h 749362"/>
              <a:gd name="connsiteX0" fmla="*/ 163551 w 631903"/>
              <a:gd name="connsiteY0" fmla="*/ 576146 h 749362"/>
              <a:gd name="connsiteX1" fmla="*/ 137532 w 631903"/>
              <a:gd name="connsiteY1" fmla="*/ 598449 h 749362"/>
              <a:gd name="connsiteX2" fmla="*/ 182137 w 631903"/>
              <a:gd name="connsiteY2" fmla="*/ 728546 h 749362"/>
              <a:gd name="connsiteX3" fmla="*/ 256478 w 631903"/>
              <a:gd name="connsiteY3" fmla="*/ 598449 h 749362"/>
              <a:gd name="connsiteX4" fmla="*/ 297366 w 631903"/>
              <a:gd name="connsiteY4" fmla="*/ 602166 h 749362"/>
              <a:gd name="connsiteX5" fmla="*/ 330820 w 631903"/>
              <a:gd name="connsiteY5" fmla="*/ 639337 h 749362"/>
              <a:gd name="connsiteX6" fmla="*/ 390293 w 631903"/>
              <a:gd name="connsiteY6" fmla="*/ 609600 h 749362"/>
              <a:gd name="connsiteX7" fmla="*/ 427464 w 631903"/>
              <a:gd name="connsiteY7" fmla="*/ 617034 h 749362"/>
              <a:gd name="connsiteX8" fmla="*/ 468351 w 631903"/>
              <a:gd name="connsiteY8" fmla="*/ 524107 h 749362"/>
              <a:gd name="connsiteX9" fmla="*/ 535259 w 631903"/>
              <a:gd name="connsiteY9" fmla="*/ 527824 h 749362"/>
              <a:gd name="connsiteX10" fmla="*/ 631903 w 631903"/>
              <a:gd name="connsiteY10" fmla="*/ 353122 h 749362"/>
              <a:gd name="connsiteX11" fmla="*/ 538976 w 631903"/>
              <a:gd name="connsiteY11" fmla="*/ 193288 h 749362"/>
              <a:gd name="connsiteX12" fmla="*/ 498088 w 631903"/>
              <a:gd name="connsiteY12" fmla="*/ 167268 h 749362"/>
              <a:gd name="connsiteX13" fmla="*/ 434898 w 631903"/>
              <a:gd name="connsiteY13" fmla="*/ 200722 h 749362"/>
              <a:gd name="connsiteX14" fmla="*/ 330820 w 631903"/>
              <a:gd name="connsiteY14" fmla="*/ 96644 h 749362"/>
              <a:gd name="connsiteX15" fmla="*/ 256478 w 631903"/>
              <a:gd name="connsiteY15" fmla="*/ 81776 h 749362"/>
              <a:gd name="connsiteX16" fmla="*/ 237893 w 631903"/>
              <a:gd name="connsiteY16" fmla="*/ 14868 h 749362"/>
              <a:gd name="connsiteX17" fmla="*/ 156117 w 631903"/>
              <a:gd name="connsiteY17" fmla="*/ 0 h 749362"/>
              <a:gd name="connsiteX18" fmla="*/ 55756 w 631903"/>
              <a:gd name="connsiteY18" fmla="*/ 63190 h 749362"/>
              <a:gd name="connsiteX19" fmla="*/ 66908 w 631903"/>
              <a:gd name="connsiteY19" fmla="*/ 89210 h 749362"/>
              <a:gd name="connsiteX20" fmla="*/ 3717 w 631903"/>
              <a:gd name="connsiteY20" fmla="*/ 163551 h 749362"/>
              <a:gd name="connsiteX21" fmla="*/ 0 w 631903"/>
              <a:gd name="connsiteY21" fmla="*/ 200722 h 749362"/>
              <a:gd name="connsiteX22" fmla="*/ 197005 w 631903"/>
              <a:gd name="connsiteY22" fmla="*/ 449766 h 749362"/>
              <a:gd name="connsiteX23" fmla="*/ 185854 w 631903"/>
              <a:gd name="connsiteY23" fmla="*/ 524107 h 749362"/>
              <a:gd name="connsiteX24" fmla="*/ 292162 w 631903"/>
              <a:gd name="connsiteY24" fmla="*/ 749362 h 749362"/>
              <a:gd name="connsiteX0" fmla="*/ 163551 w 631903"/>
              <a:gd name="connsiteY0" fmla="*/ 576146 h 728546"/>
              <a:gd name="connsiteX1" fmla="*/ 137532 w 631903"/>
              <a:gd name="connsiteY1" fmla="*/ 598449 h 728546"/>
              <a:gd name="connsiteX2" fmla="*/ 182137 w 631903"/>
              <a:gd name="connsiteY2" fmla="*/ 728546 h 728546"/>
              <a:gd name="connsiteX3" fmla="*/ 256478 w 631903"/>
              <a:gd name="connsiteY3" fmla="*/ 598449 h 728546"/>
              <a:gd name="connsiteX4" fmla="*/ 297366 w 631903"/>
              <a:gd name="connsiteY4" fmla="*/ 602166 h 728546"/>
              <a:gd name="connsiteX5" fmla="*/ 330820 w 631903"/>
              <a:gd name="connsiteY5" fmla="*/ 639337 h 728546"/>
              <a:gd name="connsiteX6" fmla="*/ 390293 w 631903"/>
              <a:gd name="connsiteY6" fmla="*/ 609600 h 728546"/>
              <a:gd name="connsiteX7" fmla="*/ 427464 w 631903"/>
              <a:gd name="connsiteY7" fmla="*/ 617034 h 728546"/>
              <a:gd name="connsiteX8" fmla="*/ 468351 w 631903"/>
              <a:gd name="connsiteY8" fmla="*/ 524107 h 728546"/>
              <a:gd name="connsiteX9" fmla="*/ 535259 w 631903"/>
              <a:gd name="connsiteY9" fmla="*/ 527824 h 728546"/>
              <a:gd name="connsiteX10" fmla="*/ 631903 w 631903"/>
              <a:gd name="connsiteY10" fmla="*/ 353122 h 728546"/>
              <a:gd name="connsiteX11" fmla="*/ 538976 w 631903"/>
              <a:gd name="connsiteY11" fmla="*/ 193288 h 728546"/>
              <a:gd name="connsiteX12" fmla="*/ 498088 w 631903"/>
              <a:gd name="connsiteY12" fmla="*/ 167268 h 728546"/>
              <a:gd name="connsiteX13" fmla="*/ 434898 w 631903"/>
              <a:gd name="connsiteY13" fmla="*/ 200722 h 728546"/>
              <a:gd name="connsiteX14" fmla="*/ 330820 w 631903"/>
              <a:gd name="connsiteY14" fmla="*/ 96644 h 728546"/>
              <a:gd name="connsiteX15" fmla="*/ 256478 w 631903"/>
              <a:gd name="connsiteY15" fmla="*/ 81776 h 728546"/>
              <a:gd name="connsiteX16" fmla="*/ 237893 w 631903"/>
              <a:gd name="connsiteY16" fmla="*/ 14868 h 728546"/>
              <a:gd name="connsiteX17" fmla="*/ 156117 w 631903"/>
              <a:gd name="connsiteY17" fmla="*/ 0 h 728546"/>
              <a:gd name="connsiteX18" fmla="*/ 55756 w 631903"/>
              <a:gd name="connsiteY18" fmla="*/ 63190 h 728546"/>
              <a:gd name="connsiteX19" fmla="*/ 66908 w 631903"/>
              <a:gd name="connsiteY19" fmla="*/ 89210 h 728546"/>
              <a:gd name="connsiteX20" fmla="*/ 3717 w 631903"/>
              <a:gd name="connsiteY20" fmla="*/ 163551 h 728546"/>
              <a:gd name="connsiteX21" fmla="*/ 0 w 631903"/>
              <a:gd name="connsiteY21" fmla="*/ 200722 h 728546"/>
              <a:gd name="connsiteX22" fmla="*/ 197005 w 631903"/>
              <a:gd name="connsiteY22" fmla="*/ 449766 h 728546"/>
              <a:gd name="connsiteX23" fmla="*/ 185854 w 631903"/>
              <a:gd name="connsiteY23" fmla="*/ 524107 h 728546"/>
              <a:gd name="connsiteX0" fmla="*/ 163551 w 631903"/>
              <a:gd name="connsiteY0" fmla="*/ 576146 h 728546"/>
              <a:gd name="connsiteX1" fmla="*/ 137532 w 631903"/>
              <a:gd name="connsiteY1" fmla="*/ 598449 h 728546"/>
              <a:gd name="connsiteX2" fmla="*/ 182137 w 631903"/>
              <a:gd name="connsiteY2" fmla="*/ 728546 h 728546"/>
              <a:gd name="connsiteX3" fmla="*/ 256478 w 631903"/>
              <a:gd name="connsiteY3" fmla="*/ 598449 h 728546"/>
              <a:gd name="connsiteX4" fmla="*/ 297366 w 631903"/>
              <a:gd name="connsiteY4" fmla="*/ 602166 h 728546"/>
              <a:gd name="connsiteX5" fmla="*/ 330820 w 631903"/>
              <a:gd name="connsiteY5" fmla="*/ 639337 h 728546"/>
              <a:gd name="connsiteX6" fmla="*/ 390293 w 631903"/>
              <a:gd name="connsiteY6" fmla="*/ 609600 h 728546"/>
              <a:gd name="connsiteX7" fmla="*/ 427464 w 631903"/>
              <a:gd name="connsiteY7" fmla="*/ 617034 h 728546"/>
              <a:gd name="connsiteX8" fmla="*/ 468351 w 631903"/>
              <a:gd name="connsiteY8" fmla="*/ 524107 h 728546"/>
              <a:gd name="connsiteX9" fmla="*/ 535259 w 631903"/>
              <a:gd name="connsiteY9" fmla="*/ 527824 h 728546"/>
              <a:gd name="connsiteX10" fmla="*/ 631903 w 631903"/>
              <a:gd name="connsiteY10" fmla="*/ 353122 h 728546"/>
              <a:gd name="connsiteX11" fmla="*/ 538976 w 631903"/>
              <a:gd name="connsiteY11" fmla="*/ 193288 h 728546"/>
              <a:gd name="connsiteX12" fmla="*/ 498088 w 631903"/>
              <a:gd name="connsiteY12" fmla="*/ 167268 h 728546"/>
              <a:gd name="connsiteX13" fmla="*/ 434898 w 631903"/>
              <a:gd name="connsiteY13" fmla="*/ 200722 h 728546"/>
              <a:gd name="connsiteX14" fmla="*/ 330820 w 631903"/>
              <a:gd name="connsiteY14" fmla="*/ 96644 h 728546"/>
              <a:gd name="connsiteX15" fmla="*/ 256478 w 631903"/>
              <a:gd name="connsiteY15" fmla="*/ 81776 h 728546"/>
              <a:gd name="connsiteX16" fmla="*/ 237893 w 631903"/>
              <a:gd name="connsiteY16" fmla="*/ 14868 h 728546"/>
              <a:gd name="connsiteX17" fmla="*/ 156117 w 631903"/>
              <a:gd name="connsiteY17" fmla="*/ 0 h 728546"/>
              <a:gd name="connsiteX18" fmla="*/ 55756 w 631903"/>
              <a:gd name="connsiteY18" fmla="*/ 63190 h 728546"/>
              <a:gd name="connsiteX19" fmla="*/ 66908 w 631903"/>
              <a:gd name="connsiteY19" fmla="*/ 89210 h 728546"/>
              <a:gd name="connsiteX20" fmla="*/ 3717 w 631903"/>
              <a:gd name="connsiteY20" fmla="*/ 163551 h 728546"/>
              <a:gd name="connsiteX21" fmla="*/ 0 w 631903"/>
              <a:gd name="connsiteY21" fmla="*/ 200722 h 728546"/>
              <a:gd name="connsiteX22" fmla="*/ 197005 w 631903"/>
              <a:gd name="connsiteY22" fmla="*/ 449766 h 728546"/>
              <a:gd name="connsiteX23" fmla="*/ 185854 w 631903"/>
              <a:gd name="connsiteY23" fmla="*/ 524107 h 728546"/>
              <a:gd name="connsiteX24" fmla="*/ 163551 w 631903"/>
              <a:gd name="connsiteY24" fmla="*/ 576146 h 72854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97366 w 631903"/>
              <a:gd name="connsiteY4" fmla="*/ 602166 h 665356"/>
              <a:gd name="connsiteX5" fmla="*/ 330820 w 631903"/>
              <a:gd name="connsiteY5" fmla="*/ 639337 h 665356"/>
              <a:gd name="connsiteX6" fmla="*/ 390293 w 631903"/>
              <a:gd name="connsiteY6" fmla="*/ 609600 h 665356"/>
              <a:gd name="connsiteX7" fmla="*/ 427464 w 631903"/>
              <a:gd name="connsiteY7" fmla="*/ 617034 h 665356"/>
              <a:gd name="connsiteX8" fmla="*/ 468351 w 631903"/>
              <a:gd name="connsiteY8" fmla="*/ 524107 h 665356"/>
              <a:gd name="connsiteX9" fmla="*/ 535259 w 631903"/>
              <a:gd name="connsiteY9" fmla="*/ 527824 h 665356"/>
              <a:gd name="connsiteX10" fmla="*/ 631903 w 631903"/>
              <a:gd name="connsiteY10" fmla="*/ 353122 h 665356"/>
              <a:gd name="connsiteX11" fmla="*/ 538976 w 631903"/>
              <a:gd name="connsiteY11" fmla="*/ 193288 h 665356"/>
              <a:gd name="connsiteX12" fmla="*/ 498088 w 631903"/>
              <a:gd name="connsiteY12" fmla="*/ 167268 h 665356"/>
              <a:gd name="connsiteX13" fmla="*/ 434898 w 631903"/>
              <a:gd name="connsiteY13" fmla="*/ 200722 h 665356"/>
              <a:gd name="connsiteX14" fmla="*/ 330820 w 631903"/>
              <a:gd name="connsiteY14" fmla="*/ 96644 h 665356"/>
              <a:gd name="connsiteX15" fmla="*/ 256478 w 631903"/>
              <a:gd name="connsiteY15" fmla="*/ 81776 h 665356"/>
              <a:gd name="connsiteX16" fmla="*/ 237893 w 631903"/>
              <a:gd name="connsiteY16" fmla="*/ 14868 h 665356"/>
              <a:gd name="connsiteX17" fmla="*/ 156117 w 631903"/>
              <a:gd name="connsiteY17" fmla="*/ 0 h 665356"/>
              <a:gd name="connsiteX18" fmla="*/ 55756 w 631903"/>
              <a:gd name="connsiteY18" fmla="*/ 63190 h 665356"/>
              <a:gd name="connsiteX19" fmla="*/ 66908 w 631903"/>
              <a:gd name="connsiteY19" fmla="*/ 89210 h 665356"/>
              <a:gd name="connsiteX20" fmla="*/ 3717 w 631903"/>
              <a:gd name="connsiteY20" fmla="*/ 163551 h 665356"/>
              <a:gd name="connsiteX21" fmla="*/ 0 w 631903"/>
              <a:gd name="connsiteY21" fmla="*/ 200722 h 665356"/>
              <a:gd name="connsiteX22" fmla="*/ 197005 w 631903"/>
              <a:gd name="connsiteY22" fmla="*/ 449766 h 665356"/>
              <a:gd name="connsiteX23" fmla="*/ 185854 w 631903"/>
              <a:gd name="connsiteY23" fmla="*/ 524107 h 665356"/>
              <a:gd name="connsiteX24" fmla="*/ 163551 w 631903"/>
              <a:gd name="connsiteY24"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97366 w 631903"/>
              <a:gd name="connsiteY4" fmla="*/ 602166 h 665356"/>
              <a:gd name="connsiteX5" fmla="*/ 330820 w 631903"/>
              <a:gd name="connsiteY5" fmla="*/ 639337 h 665356"/>
              <a:gd name="connsiteX6" fmla="*/ 390293 w 631903"/>
              <a:gd name="connsiteY6" fmla="*/ 609600 h 665356"/>
              <a:gd name="connsiteX7" fmla="*/ 427464 w 631903"/>
              <a:gd name="connsiteY7" fmla="*/ 617034 h 665356"/>
              <a:gd name="connsiteX8" fmla="*/ 468351 w 631903"/>
              <a:gd name="connsiteY8" fmla="*/ 524107 h 665356"/>
              <a:gd name="connsiteX9" fmla="*/ 535259 w 631903"/>
              <a:gd name="connsiteY9" fmla="*/ 527824 h 665356"/>
              <a:gd name="connsiteX10" fmla="*/ 631903 w 631903"/>
              <a:gd name="connsiteY10" fmla="*/ 353122 h 665356"/>
              <a:gd name="connsiteX11" fmla="*/ 538976 w 631903"/>
              <a:gd name="connsiteY11" fmla="*/ 193288 h 665356"/>
              <a:gd name="connsiteX12" fmla="*/ 498088 w 631903"/>
              <a:gd name="connsiteY12" fmla="*/ 167268 h 665356"/>
              <a:gd name="connsiteX13" fmla="*/ 434898 w 631903"/>
              <a:gd name="connsiteY13" fmla="*/ 200722 h 665356"/>
              <a:gd name="connsiteX14" fmla="*/ 330820 w 631903"/>
              <a:gd name="connsiteY14" fmla="*/ 96644 h 665356"/>
              <a:gd name="connsiteX15" fmla="*/ 256478 w 631903"/>
              <a:gd name="connsiteY15" fmla="*/ 81776 h 665356"/>
              <a:gd name="connsiteX16" fmla="*/ 237893 w 631903"/>
              <a:gd name="connsiteY16" fmla="*/ 14868 h 665356"/>
              <a:gd name="connsiteX17" fmla="*/ 156117 w 631903"/>
              <a:gd name="connsiteY17" fmla="*/ 0 h 665356"/>
              <a:gd name="connsiteX18" fmla="*/ 55756 w 631903"/>
              <a:gd name="connsiteY18" fmla="*/ 63190 h 665356"/>
              <a:gd name="connsiteX19" fmla="*/ 66908 w 631903"/>
              <a:gd name="connsiteY19" fmla="*/ 89210 h 665356"/>
              <a:gd name="connsiteX20" fmla="*/ 3717 w 631903"/>
              <a:gd name="connsiteY20" fmla="*/ 163551 h 665356"/>
              <a:gd name="connsiteX21" fmla="*/ 0 w 631903"/>
              <a:gd name="connsiteY21" fmla="*/ 200722 h 665356"/>
              <a:gd name="connsiteX22" fmla="*/ 197005 w 631903"/>
              <a:gd name="connsiteY22" fmla="*/ 449766 h 665356"/>
              <a:gd name="connsiteX23" fmla="*/ 171567 w 631903"/>
              <a:gd name="connsiteY23" fmla="*/ 519345 h 665356"/>
              <a:gd name="connsiteX24" fmla="*/ 163551 w 631903"/>
              <a:gd name="connsiteY24"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97366 w 631903"/>
              <a:gd name="connsiteY4" fmla="*/ 602166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8351 w 631903"/>
              <a:gd name="connsiteY9" fmla="*/ 524107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55756 w 631903"/>
              <a:gd name="connsiteY19" fmla="*/ 6319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8351 w 631903"/>
              <a:gd name="connsiteY9" fmla="*/ 524107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55756 w 631903"/>
              <a:gd name="connsiteY19" fmla="*/ 6319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5970 w 631903"/>
              <a:gd name="connsiteY9" fmla="*/ 547920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55756 w 631903"/>
              <a:gd name="connsiteY19" fmla="*/ 6319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5970 w 631903"/>
              <a:gd name="connsiteY9" fmla="*/ 547920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37893 w 631903"/>
              <a:gd name="connsiteY17" fmla="*/ 14868 h 665356"/>
              <a:gd name="connsiteX18" fmla="*/ 156117 w 631903"/>
              <a:gd name="connsiteY18" fmla="*/ 0 h 665356"/>
              <a:gd name="connsiteX19" fmla="*/ 60518 w 631903"/>
              <a:gd name="connsiteY19" fmla="*/ 4414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76146 h 665356"/>
              <a:gd name="connsiteX1" fmla="*/ 137532 w 631903"/>
              <a:gd name="connsiteY1" fmla="*/ 598449 h 665356"/>
              <a:gd name="connsiteX2" fmla="*/ 230459 w 631903"/>
              <a:gd name="connsiteY2" fmla="*/ 665356 h 665356"/>
              <a:gd name="connsiteX3" fmla="*/ 256478 w 631903"/>
              <a:gd name="connsiteY3" fmla="*/ 598449 h 665356"/>
              <a:gd name="connsiteX4" fmla="*/ 283078 w 631903"/>
              <a:gd name="connsiteY4" fmla="*/ 611691 h 665356"/>
              <a:gd name="connsiteX5" fmla="*/ 299109 w 631903"/>
              <a:gd name="connsiteY5" fmla="*/ 624236 h 665356"/>
              <a:gd name="connsiteX6" fmla="*/ 330820 w 631903"/>
              <a:gd name="connsiteY6" fmla="*/ 639337 h 665356"/>
              <a:gd name="connsiteX7" fmla="*/ 390293 w 631903"/>
              <a:gd name="connsiteY7" fmla="*/ 609600 h 665356"/>
              <a:gd name="connsiteX8" fmla="*/ 427464 w 631903"/>
              <a:gd name="connsiteY8" fmla="*/ 617034 h 665356"/>
              <a:gd name="connsiteX9" fmla="*/ 465970 w 631903"/>
              <a:gd name="connsiteY9" fmla="*/ 547920 h 665356"/>
              <a:gd name="connsiteX10" fmla="*/ 535259 w 631903"/>
              <a:gd name="connsiteY10" fmla="*/ 527824 h 665356"/>
              <a:gd name="connsiteX11" fmla="*/ 631903 w 631903"/>
              <a:gd name="connsiteY11" fmla="*/ 353122 h 665356"/>
              <a:gd name="connsiteX12" fmla="*/ 538976 w 631903"/>
              <a:gd name="connsiteY12" fmla="*/ 193288 h 665356"/>
              <a:gd name="connsiteX13" fmla="*/ 498088 w 631903"/>
              <a:gd name="connsiteY13" fmla="*/ 167268 h 665356"/>
              <a:gd name="connsiteX14" fmla="*/ 434898 w 631903"/>
              <a:gd name="connsiteY14" fmla="*/ 200722 h 665356"/>
              <a:gd name="connsiteX15" fmla="*/ 330820 w 631903"/>
              <a:gd name="connsiteY15" fmla="*/ 96644 h 665356"/>
              <a:gd name="connsiteX16" fmla="*/ 256478 w 631903"/>
              <a:gd name="connsiteY16" fmla="*/ 81776 h 665356"/>
              <a:gd name="connsiteX17" fmla="*/ 245036 w 631903"/>
              <a:gd name="connsiteY17" fmla="*/ 2962 h 665356"/>
              <a:gd name="connsiteX18" fmla="*/ 156117 w 631903"/>
              <a:gd name="connsiteY18" fmla="*/ 0 h 665356"/>
              <a:gd name="connsiteX19" fmla="*/ 60518 w 631903"/>
              <a:gd name="connsiteY19" fmla="*/ 44140 h 665356"/>
              <a:gd name="connsiteX20" fmla="*/ 66908 w 631903"/>
              <a:gd name="connsiteY20" fmla="*/ 89210 h 665356"/>
              <a:gd name="connsiteX21" fmla="*/ 3717 w 631903"/>
              <a:gd name="connsiteY21" fmla="*/ 163551 h 665356"/>
              <a:gd name="connsiteX22" fmla="*/ 0 w 631903"/>
              <a:gd name="connsiteY22" fmla="*/ 200722 h 665356"/>
              <a:gd name="connsiteX23" fmla="*/ 197005 w 631903"/>
              <a:gd name="connsiteY23" fmla="*/ 449766 h 665356"/>
              <a:gd name="connsiteX24" fmla="*/ 171567 w 631903"/>
              <a:gd name="connsiteY24" fmla="*/ 519345 h 665356"/>
              <a:gd name="connsiteX25" fmla="*/ 163551 w 631903"/>
              <a:gd name="connsiteY25" fmla="*/ 576146 h 665356"/>
              <a:gd name="connsiteX0" fmla="*/ 163551 w 631903"/>
              <a:gd name="connsiteY0" fmla="*/ 585671 h 674881"/>
              <a:gd name="connsiteX1" fmla="*/ 137532 w 631903"/>
              <a:gd name="connsiteY1" fmla="*/ 607974 h 674881"/>
              <a:gd name="connsiteX2" fmla="*/ 230459 w 631903"/>
              <a:gd name="connsiteY2" fmla="*/ 674881 h 674881"/>
              <a:gd name="connsiteX3" fmla="*/ 256478 w 631903"/>
              <a:gd name="connsiteY3" fmla="*/ 607974 h 674881"/>
              <a:gd name="connsiteX4" fmla="*/ 283078 w 631903"/>
              <a:gd name="connsiteY4" fmla="*/ 621216 h 674881"/>
              <a:gd name="connsiteX5" fmla="*/ 299109 w 631903"/>
              <a:gd name="connsiteY5" fmla="*/ 633761 h 674881"/>
              <a:gd name="connsiteX6" fmla="*/ 330820 w 631903"/>
              <a:gd name="connsiteY6" fmla="*/ 648862 h 674881"/>
              <a:gd name="connsiteX7" fmla="*/ 390293 w 631903"/>
              <a:gd name="connsiteY7" fmla="*/ 619125 h 674881"/>
              <a:gd name="connsiteX8" fmla="*/ 427464 w 631903"/>
              <a:gd name="connsiteY8" fmla="*/ 626559 h 674881"/>
              <a:gd name="connsiteX9" fmla="*/ 465970 w 631903"/>
              <a:gd name="connsiteY9" fmla="*/ 557445 h 674881"/>
              <a:gd name="connsiteX10" fmla="*/ 535259 w 631903"/>
              <a:gd name="connsiteY10" fmla="*/ 537349 h 674881"/>
              <a:gd name="connsiteX11" fmla="*/ 631903 w 631903"/>
              <a:gd name="connsiteY11" fmla="*/ 362647 h 674881"/>
              <a:gd name="connsiteX12" fmla="*/ 538976 w 631903"/>
              <a:gd name="connsiteY12" fmla="*/ 202813 h 674881"/>
              <a:gd name="connsiteX13" fmla="*/ 498088 w 631903"/>
              <a:gd name="connsiteY13" fmla="*/ 176793 h 674881"/>
              <a:gd name="connsiteX14" fmla="*/ 434898 w 631903"/>
              <a:gd name="connsiteY14" fmla="*/ 210247 h 674881"/>
              <a:gd name="connsiteX15" fmla="*/ 330820 w 631903"/>
              <a:gd name="connsiteY15" fmla="*/ 106169 h 674881"/>
              <a:gd name="connsiteX16" fmla="*/ 256478 w 631903"/>
              <a:gd name="connsiteY16" fmla="*/ 91301 h 674881"/>
              <a:gd name="connsiteX17" fmla="*/ 245036 w 631903"/>
              <a:gd name="connsiteY17" fmla="*/ 12487 h 674881"/>
              <a:gd name="connsiteX18" fmla="*/ 156117 w 631903"/>
              <a:gd name="connsiteY18" fmla="*/ 0 h 674881"/>
              <a:gd name="connsiteX19" fmla="*/ 60518 w 631903"/>
              <a:gd name="connsiteY19" fmla="*/ 53665 h 674881"/>
              <a:gd name="connsiteX20" fmla="*/ 66908 w 631903"/>
              <a:gd name="connsiteY20" fmla="*/ 98735 h 674881"/>
              <a:gd name="connsiteX21" fmla="*/ 3717 w 631903"/>
              <a:gd name="connsiteY21" fmla="*/ 173076 h 674881"/>
              <a:gd name="connsiteX22" fmla="*/ 0 w 631903"/>
              <a:gd name="connsiteY22" fmla="*/ 210247 h 674881"/>
              <a:gd name="connsiteX23" fmla="*/ 197005 w 631903"/>
              <a:gd name="connsiteY23" fmla="*/ 459291 h 674881"/>
              <a:gd name="connsiteX24" fmla="*/ 171567 w 631903"/>
              <a:gd name="connsiteY24" fmla="*/ 528870 h 674881"/>
              <a:gd name="connsiteX25" fmla="*/ 163551 w 631903"/>
              <a:gd name="connsiteY25" fmla="*/ 585671 h 674881"/>
              <a:gd name="connsiteX0" fmla="*/ 163551 w 631903"/>
              <a:gd name="connsiteY0" fmla="*/ 585671 h 674881"/>
              <a:gd name="connsiteX1" fmla="*/ 137532 w 631903"/>
              <a:gd name="connsiteY1" fmla="*/ 607974 h 674881"/>
              <a:gd name="connsiteX2" fmla="*/ 230459 w 631903"/>
              <a:gd name="connsiteY2" fmla="*/ 674881 h 674881"/>
              <a:gd name="connsiteX3" fmla="*/ 256478 w 631903"/>
              <a:gd name="connsiteY3" fmla="*/ 607974 h 674881"/>
              <a:gd name="connsiteX4" fmla="*/ 283078 w 631903"/>
              <a:gd name="connsiteY4" fmla="*/ 621216 h 674881"/>
              <a:gd name="connsiteX5" fmla="*/ 299109 w 631903"/>
              <a:gd name="connsiteY5" fmla="*/ 633761 h 674881"/>
              <a:gd name="connsiteX6" fmla="*/ 330820 w 631903"/>
              <a:gd name="connsiteY6" fmla="*/ 648862 h 674881"/>
              <a:gd name="connsiteX7" fmla="*/ 390293 w 631903"/>
              <a:gd name="connsiteY7" fmla="*/ 619125 h 674881"/>
              <a:gd name="connsiteX8" fmla="*/ 427464 w 631903"/>
              <a:gd name="connsiteY8" fmla="*/ 626559 h 674881"/>
              <a:gd name="connsiteX9" fmla="*/ 465970 w 631903"/>
              <a:gd name="connsiteY9" fmla="*/ 557445 h 674881"/>
              <a:gd name="connsiteX10" fmla="*/ 535259 w 631903"/>
              <a:gd name="connsiteY10" fmla="*/ 537349 h 674881"/>
              <a:gd name="connsiteX11" fmla="*/ 631903 w 631903"/>
              <a:gd name="connsiteY11" fmla="*/ 362647 h 674881"/>
              <a:gd name="connsiteX12" fmla="*/ 548501 w 631903"/>
              <a:gd name="connsiteY12" fmla="*/ 198050 h 674881"/>
              <a:gd name="connsiteX13" fmla="*/ 498088 w 631903"/>
              <a:gd name="connsiteY13" fmla="*/ 176793 h 674881"/>
              <a:gd name="connsiteX14" fmla="*/ 434898 w 631903"/>
              <a:gd name="connsiteY14" fmla="*/ 210247 h 674881"/>
              <a:gd name="connsiteX15" fmla="*/ 330820 w 631903"/>
              <a:gd name="connsiteY15" fmla="*/ 106169 h 674881"/>
              <a:gd name="connsiteX16" fmla="*/ 256478 w 631903"/>
              <a:gd name="connsiteY16" fmla="*/ 91301 h 674881"/>
              <a:gd name="connsiteX17" fmla="*/ 245036 w 631903"/>
              <a:gd name="connsiteY17" fmla="*/ 12487 h 674881"/>
              <a:gd name="connsiteX18" fmla="*/ 156117 w 631903"/>
              <a:gd name="connsiteY18" fmla="*/ 0 h 674881"/>
              <a:gd name="connsiteX19" fmla="*/ 60518 w 631903"/>
              <a:gd name="connsiteY19" fmla="*/ 53665 h 674881"/>
              <a:gd name="connsiteX20" fmla="*/ 66908 w 631903"/>
              <a:gd name="connsiteY20" fmla="*/ 98735 h 674881"/>
              <a:gd name="connsiteX21" fmla="*/ 3717 w 631903"/>
              <a:gd name="connsiteY21" fmla="*/ 173076 h 674881"/>
              <a:gd name="connsiteX22" fmla="*/ 0 w 631903"/>
              <a:gd name="connsiteY22" fmla="*/ 210247 h 674881"/>
              <a:gd name="connsiteX23" fmla="*/ 197005 w 631903"/>
              <a:gd name="connsiteY23" fmla="*/ 459291 h 674881"/>
              <a:gd name="connsiteX24" fmla="*/ 171567 w 631903"/>
              <a:gd name="connsiteY24" fmla="*/ 528870 h 674881"/>
              <a:gd name="connsiteX25" fmla="*/ 163551 w 631903"/>
              <a:gd name="connsiteY25" fmla="*/ 585671 h 6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1903" h="674881">
                <a:moveTo>
                  <a:pt x="163551" y="585671"/>
                </a:moveTo>
                <a:lnTo>
                  <a:pt x="137532" y="607974"/>
                </a:lnTo>
                <a:lnTo>
                  <a:pt x="230459" y="674881"/>
                </a:lnTo>
                <a:lnTo>
                  <a:pt x="256478" y="607974"/>
                </a:lnTo>
                <a:lnTo>
                  <a:pt x="283078" y="621216"/>
                </a:lnTo>
                <a:cubicBezTo>
                  <a:pt x="286040" y="621429"/>
                  <a:pt x="296147" y="633548"/>
                  <a:pt x="299109" y="633761"/>
                </a:cubicBezTo>
                <a:lnTo>
                  <a:pt x="330820" y="648862"/>
                </a:lnTo>
                <a:lnTo>
                  <a:pt x="390293" y="619125"/>
                </a:lnTo>
                <a:lnTo>
                  <a:pt x="427464" y="626559"/>
                </a:lnTo>
                <a:lnTo>
                  <a:pt x="465970" y="557445"/>
                </a:lnTo>
                <a:lnTo>
                  <a:pt x="535259" y="537349"/>
                </a:lnTo>
                <a:lnTo>
                  <a:pt x="631903" y="362647"/>
                </a:lnTo>
                <a:lnTo>
                  <a:pt x="548501" y="198050"/>
                </a:lnTo>
                <a:lnTo>
                  <a:pt x="498088" y="176793"/>
                </a:lnTo>
                <a:lnTo>
                  <a:pt x="434898" y="210247"/>
                </a:lnTo>
                <a:lnTo>
                  <a:pt x="330820" y="106169"/>
                </a:lnTo>
                <a:lnTo>
                  <a:pt x="256478" y="91301"/>
                </a:lnTo>
                <a:lnTo>
                  <a:pt x="245036" y="12487"/>
                </a:lnTo>
                <a:lnTo>
                  <a:pt x="156117" y="0"/>
                </a:lnTo>
                <a:lnTo>
                  <a:pt x="60518" y="53665"/>
                </a:lnTo>
                <a:lnTo>
                  <a:pt x="66908" y="98735"/>
                </a:lnTo>
                <a:lnTo>
                  <a:pt x="3717" y="173076"/>
                </a:lnTo>
                <a:lnTo>
                  <a:pt x="0" y="210247"/>
                </a:lnTo>
                <a:lnTo>
                  <a:pt x="197005" y="459291"/>
                </a:lnTo>
                <a:lnTo>
                  <a:pt x="171567" y="528870"/>
                </a:lnTo>
                <a:lnTo>
                  <a:pt x="163551" y="585671"/>
                </a:lnTo>
                <a:close/>
              </a:path>
            </a:pathLst>
          </a:custGeom>
          <a:pattFill prst="ltDnDiag">
            <a:fgClr>
              <a:schemeClr val="accent6">
                <a:lumMod val="20000"/>
                <a:lumOff val="80000"/>
              </a:schemeClr>
            </a:fgClr>
            <a:bgClr>
              <a:schemeClr val="bg1"/>
            </a:bgClr>
          </a:patt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defRPr/>
            </a:pPr>
            <a:r>
              <a:rPr lang="it-IT" sz="1050">
                <a:solidFill>
                  <a:schemeClr val="bg1"/>
                </a:solidFill>
              </a:rPr>
              <a:t>+</a:t>
            </a:r>
            <a:r>
              <a:rPr lang="it-IT" sz="1000">
                <a:solidFill>
                  <a:schemeClr val="bg1"/>
                </a:solidFill>
              </a:rPr>
              <a:t>1</a:t>
            </a:r>
            <a:endParaRPr lang="en-GB" sz="1050">
              <a:solidFill>
                <a:schemeClr val="bg1"/>
              </a:solidFill>
              <a:ea typeface="ＭＳ Ｐゴシック" charset="-128"/>
            </a:endParaRPr>
          </a:p>
        </p:txBody>
      </p:sp>
      <p:sp>
        <p:nvSpPr>
          <p:cNvPr id="70" name="Freeform 74"/>
          <p:cNvSpPr/>
          <p:nvPr/>
        </p:nvSpPr>
        <p:spPr>
          <a:xfrm>
            <a:off x="8018580" y="19946540"/>
            <a:ext cx="458670" cy="1027510"/>
          </a:xfrm>
          <a:custGeom>
            <a:avLst/>
            <a:gdLst>
              <a:gd name="connsiteX0" fmla="*/ 0 w 646771"/>
              <a:gd name="connsiteY0" fmla="*/ 130097 h 1204331"/>
              <a:gd name="connsiteX1" fmla="*/ 234176 w 646771"/>
              <a:gd name="connsiteY1" fmla="*/ 646770 h 1204331"/>
              <a:gd name="connsiteX2" fmla="*/ 234176 w 646771"/>
              <a:gd name="connsiteY2" fmla="*/ 732263 h 1204331"/>
              <a:gd name="connsiteX3" fmla="*/ 174703 w 646771"/>
              <a:gd name="connsiteY3" fmla="*/ 758282 h 1204331"/>
              <a:gd name="connsiteX4" fmla="*/ 115229 w 646771"/>
              <a:gd name="connsiteY4" fmla="*/ 769434 h 1204331"/>
              <a:gd name="connsiteX5" fmla="*/ 130098 w 646771"/>
              <a:gd name="connsiteY5" fmla="*/ 854926 h 1204331"/>
              <a:gd name="connsiteX6" fmla="*/ 170986 w 646771"/>
              <a:gd name="connsiteY6" fmla="*/ 903248 h 1204331"/>
              <a:gd name="connsiteX7" fmla="*/ 66908 w 646771"/>
              <a:gd name="connsiteY7" fmla="*/ 1029629 h 1204331"/>
              <a:gd name="connsiteX8" fmla="*/ 48322 w 646771"/>
              <a:gd name="connsiteY8" fmla="*/ 1103970 h 1204331"/>
              <a:gd name="connsiteX9" fmla="*/ 92927 w 646771"/>
              <a:gd name="connsiteY9" fmla="*/ 1133707 h 1204331"/>
              <a:gd name="connsiteX10" fmla="*/ 92927 w 646771"/>
              <a:gd name="connsiteY10" fmla="*/ 1204331 h 1204331"/>
              <a:gd name="connsiteX11" fmla="*/ 223025 w 646771"/>
              <a:gd name="connsiteY11" fmla="*/ 1159726 h 1204331"/>
              <a:gd name="connsiteX12" fmla="*/ 267629 w 646771"/>
              <a:gd name="connsiteY12" fmla="*/ 1174595 h 1204331"/>
              <a:gd name="connsiteX13" fmla="*/ 293649 w 646771"/>
              <a:gd name="connsiteY13" fmla="*/ 1037063 h 1204331"/>
              <a:gd name="connsiteX14" fmla="*/ 371708 w 646771"/>
              <a:gd name="connsiteY14" fmla="*/ 977590 h 1204331"/>
              <a:gd name="connsiteX15" fmla="*/ 390293 w 646771"/>
              <a:gd name="connsiteY15" fmla="*/ 977590 h 1204331"/>
              <a:gd name="connsiteX16" fmla="*/ 431181 w 646771"/>
              <a:gd name="connsiteY16" fmla="*/ 791736 h 1204331"/>
              <a:gd name="connsiteX17" fmla="*/ 394010 w 646771"/>
              <a:gd name="connsiteY17" fmla="*/ 702526 h 1204331"/>
              <a:gd name="connsiteX18" fmla="*/ 505522 w 646771"/>
              <a:gd name="connsiteY18" fmla="*/ 613317 h 1204331"/>
              <a:gd name="connsiteX19" fmla="*/ 646771 w 646771"/>
              <a:gd name="connsiteY19" fmla="*/ 594731 h 1204331"/>
              <a:gd name="connsiteX20" fmla="*/ 646771 w 646771"/>
              <a:gd name="connsiteY20" fmla="*/ 553843 h 1204331"/>
              <a:gd name="connsiteX21" fmla="*/ 628186 w 646771"/>
              <a:gd name="connsiteY21" fmla="*/ 338253 h 1204331"/>
              <a:gd name="connsiteX22" fmla="*/ 446049 w 646771"/>
              <a:gd name="connsiteY22" fmla="*/ 230458 h 1204331"/>
              <a:gd name="connsiteX23" fmla="*/ 334537 w 646771"/>
              <a:gd name="connsiteY23" fmla="*/ 215590 h 1204331"/>
              <a:gd name="connsiteX24" fmla="*/ 327103 w 646771"/>
              <a:gd name="connsiteY24" fmla="*/ 167268 h 1204331"/>
              <a:gd name="connsiteX25" fmla="*/ 375425 w 646771"/>
              <a:gd name="connsiteY25" fmla="*/ 115229 h 1204331"/>
              <a:gd name="connsiteX26" fmla="*/ 323386 w 646771"/>
              <a:gd name="connsiteY26" fmla="*/ 0 h 1204331"/>
              <a:gd name="connsiteX27" fmla="*/ 263912 w 646771"/>
              <a:gd name="connsiteY27" fmla="*/ 7434 h 1204331"/>
              <a:gd name="connsiteX28" fmla="*/ 226742 w 646771"/>
              <a:gd name="connsiteY28" fmla="*/ 89209 h 1204331"/>
              <a:gd name="connsiteX29" fmla="*/ 185854 w 646771"/>
              <a:gd name="connsiteY29" fmla="*/ 78058 h 1204331"/>
              <a:gd name="connsiteX30" fmla="*/ 118947 w 646771"/>
              <a:gd name="connsiteY30" fmla="*/ 107795 h 1204331"/>
              <a:gd name="connsiteX31" fmla="*/ 74342 w 646771"/>
              <a:gd name="connsiteY31" fmla="*/ 66907 h 1204331"/>
              <a:gd name="connsiteX32" fmla="*/ 55756 w 646771"/>
              <a:gd name="connsiteY32" fmla="*/ 66907 h 1204331"/>
              <a:gd name="connsiteX33" fmla="*/ 0 w 646771"/>
              <a:gd name="connsiteY33" fmla="*/ 130097 h 120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6771" h="1204331">
                <a:moveTo>
                  <a:pt x="0" y="130097"/>
                </a:moveTo>
                <a:lnTo>
                  <a:pt x="234176" y="646770"/>
                </a:lnTo>
                <a:lnTo>
                  <a:pt x="234176" y="732263"/>
                </a:lnTo>
                <a:lnTo>
                  <a:pt x="174703" y="758282"/>
                </a:lnTo>
                <a:lnTo>
                  <a:pt x="115229" y="769434"/>
                </a:lnTo>
                <a:lnTo>
                  <a:pt x="130098" y="854926"/>
                </a:lnTo>
                <a:lnTo>
                  <a:pt x="170986" y="903248"/>
                </a:lnTo>
                <a:lnTo>
                  <a:pt x="66908" y="1029629"/>
                </a:lnTo>
                <a:lnTo>
                  <a:pt x="48322" y="1103970"/>
                </a:lnTo>
                <a:lnTo>
                  <a:pt x="92927" y="1133707"/>
                </a:lnTo>
                <a:lnTo>
                  <a:pt x="92927" y="1204331"/>
                </a:lnTo>
                <a:lnTo>
                  <a:pt x="223025" y="1159726"/>
                </a:lnTo>
                <a:lnTo>
                  <a:pt x="267629" y="1174595"/>
                </a:lnTo>
                <a:lnTo>
                  <a:pt x="293649" y="1037063"/>
                </a:lnTo>
                <a:lnTo>
                  <a:pt x="371708" y="977590"/>
                </a:lnTo>
                <a:lnTo>
                  <a:pt x="390293" y="977590"/>
                </a:lnTo>
                <a:lnTo>
                  <a:pt x="431181" y="791736"/>
                </a:lnTo>
                <a:lnTo>
                  <a:pt x="394010" y="702526"/>
                </a:lnTo>
                <a:lnTo>
                  <a:pt x="505522" y="613317"/>
                </a:lnTo>
                <a:lnTo>
                  <a:pt x="646771" y="594731"/>
                </a:lnTo>
                <a:lnTo>
                  <a:pt x="646771" y="553843"/>
                </a:lnTo>
                <a:lnTo>
                  <a:pt x="628186" y="338253"/>
                </a:lnTo>
                <a:lnTo>
                  <a:pt x="446049" y="230458"/>
                </a:lnTo>
                <a:lnTo>
                  <a:pt x="334537" y="215590"/>
                </a:lnTo>
                <a:lnTo>
                  <a:pt x="327103" y="167268"/>
                </a:lnTo>
                <a:lnTo>
                  <a:pt x="375425" y="115229"/>
                </a:lnTo>
                <a:lnTo>
                  <a:pt x="323386" y="0"/>
                </a:lnTo>
                <a:lnTo>
                  <a:pt x="263912" y="7434"/>
                </a:lnTo>
                <a:lnTo>
                  <a:pt x="226742" y="89209"/>
                </a:lnTo>
                <a:lnTo>
                  <a:pt x="185854" y="78058"/>
                </a:lnTo>
                <a:lnTo>
                  <a:pt x="118947" y="107795"/>
                </a:lnTo>
                <a:lnTo>
                  <a:pt x="74342" y="66907"/>
                </a:lnTo>
                <a:lnTo>
                  <a:pt x="55756" y="66907"/>
                </a:lnTo>
                <a:lnTo>
                  <a:pt x="0" y="130097"/>
                </a:lnTo>
                <a:close/>
              </a:path>
            </a:pathLst>
          </a:custGeom>
          <a:solidFill>
            <a:schemeClr val="accent6"/>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050">
              <a:solidFill>
                <a:schemeClr val="bg1"/>
              </a:solidFill>
              <a:ea typeface="ＭＳ Ｐゴシック" charset="-128"/>
            </a:endParaRPr>
          </a:p>
        </p:txBody>
      </p:sp>
      <p:sp>
        <p:nvSpPr>
          <p:cNvPr id="71" name="CasellaDiTesto 4"/>
          <p:cNvSpPr txBox="1"/>
          <p:nvPr/>
        </p:nvSpPr>
        <p:spPr>
          <a:xfrm>
            <a:off x="5851776" y="19901736"/>
            <a:ext cx="453774"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1%</a:t>
            </a:r>
          </a:p>
        </p:txBody>
      </p:sp>
      <p:sp>
        <p:nvSpPr>
          <p:cNvPr id="72" name="CasellaDiTesto 36"/>
          <p:cNvSpPr txBox="1"/>
          <p:nvPr/>
        </p:nvSpPr>
        <p:spPr>
          <a:xfrm>
            <a:off x="30540491" y="12396400"/>
            <a:ext cx="59169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13%</a:t>
            </a:r>
          </a:p>
        </p:txBody>
      </p:sp>
      <p:sp>
        <p:nvSpPr>
          <p:cNvPr id="73" name="CasellaDiTesto 39"/>
          <p:cNvSpPr txBox="1"/>
          <p:nvPr/>
        </p:nvSpPr>
        <p:spPr>
          <a:xfrm>
            <a:off x="29785683" y="11729203"/>
            <a:ext cx="57744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    4%</a:t>
            </a:r>
          </a:p>
        </p:txBody>
      </p:sp>
      <p:sp>
        <p:nvSpPr>
          <p:cNvPr id="74" name="CasellaDiTesto 40"/>
          <p:cNvSpPr txBox="1"/>
          <p:nvPr/>
        </p:nvSpPr>
        <p:spPr>
          <a:xfrm>
            <a:off x="7758300" y="19414911"/>
            <a:ext cx="571115"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51%</a:t>
            </a:r>
          </a:p>
        </p:txBody>
      </p:sp>
      <p:sp>
        <p:nvSpPr>
          <p:cNvPr id="75" name="CasellaDiTesto 41"/>
          <p:cNvSpPr txBox="1"/>
          <p:nvPr/>
        </p:nvSpPr>
        <p:spPr>
          <a:xfrm>
            <a:off x="6656507" y="19179018"/>
            <a:ext cx="579424"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4%</a:t>
            </a:r>
          </a:p>
        </p:txBody>
      </p:sp>
      <p:sp>
        <p:nvSpPr>
          <p:cNvPr id="76" name="CasellaDiTesto 42"/>
          <p:cNvSpPr txBox="1"/>
          <p:nvPr/>
        </p:nvSpPr>
        <p:spPr>
          <a:xfrm>
            <a:off x="29378440" y="10787352"/>
            <a:ext cx="57740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1%</a:t>
            </a:r>
          </a:p>
        </p:txBody>
      </p:sp>
      <p:sp>
        <p:nvSpPr>
          <p:cNvPr id="77" name="CasellaDiTesto 43"/>
          <p:cNvSpPr txBox="1"/>
          <p:nvPr/>
        </p:nvSpPr>
        <p:spPr>
          <a:xfrm>
            <a:off x="6266077" y="18616761"/>
            <a:ext cx="543752"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ysClr val="windowText" lastClr="000000"/>
                </a:solidFill>
              </a:rPr>
              <a:t>5%</a:t>
            </a:r>
          </a:p>
        </p:txBody>
      </p:sp>
      <p:sp>
        <p:nvSpPr>
          <p:cNvPr id="78" name="CasellaDiTesto 48"/>
          <p:cNvSpPr txBox="1"/>
          <p:nvPr/>
        </p:nvSpPr>
        <p:spPr>
          <a:xfrm>
            <a:off x="6417238" y="17668477"/>
            <a:ext cx="569021"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0,6%</a:t>
            </a:r>
          </a:p>
        </p:txBody>
      </p:sp>
      <p:sp>
        <p:nvSpPr>
          <p:cNvPr id="79" name="CasellaDiTesto 49"/>
          <p:cNvSpPr txBox="1"/>
          <p:nvPr/>
        </p:nvSpPr>
        <p:spPr>
          <a:xfrm>
            <a:off x="28318832" y="9938041"/>
            <a:ext cx="55633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a:t>
            </a:r>
          </a:p>
        </p:txBody>
      </p:sp>
      <p:sp>
        <p:nvSpPr>
          <p:cNvPr id="80" name="CasellaDiTesto 52"/>
          <p:cNvSpPr txBox="1"/>
          <p:nvPr/>
        </p:nvSpPr>
        <p:spPr>
          <a:xfrm>
            <a:off x="6149348" y="18057454"/>
            <a:ext cx="527678"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0" i="0" u="none" strike="noStrike" cap="none">
                <a:solidFill>
                  <a:schemeClr val="tx1"/>
                </a:solidFill>
                <a:latin typeface="Arial"/>
                <a:ea typeface="Arial"/>
                <a:cs typeface="Arial"/>
                <a:sym typeface="Arial"/>
              </a:rPr>
              <a:t>0,4%</a:t>
            </a:r>
          </a:p>
        </p:txBody>
      </p:sp>
      <p:sp>
        <p:nvSpPr>
          <p:cNvPr id="81" name="CasellaDiTesto 53"/>
          <p:cNvSpPr txBox="1"/>
          <p:nvPr/>
        </p:nvSpPr>
        <p:spPr>
          <a:xfrm>
            <a:off x="27769719" y="10273537"/>
            <a:ext cx="62681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a:t>
            </a:r>
          </a:p>
        </p:txBody>
      </p:sp>
      <p:sp>
        <p:nvSpPr>
          <p:cNvPr id="82" name="CasellaDiTesto 55"/>
          <p:cNvSpPr txBox="1"/>
          <p:nvPr/>
        </p:nvSpPr>
        <p:spPr>
          <a:xfrm>
            <a:off x="29221270" y="9688670"/>
            <a:ext cx="61838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+15%</a:t>
            </a:r>
          </a:p>
        </p:txBody>
      </p:sp>
      <p:sp>
        <p:nvSpPr>
          <p:cNvPr id="83" name="CasellaDiTesto 77"/>
          <p:cNvSpPr txBox="1"/>
          <p:nvPr/>
        </p:nvSpPr>
        <p:spPr>
          <a:xfrm>
            <a:off x="28700138" y="9492205"/>
            <a:ext cx="59014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+18%</a:t>
            </a:r>
          </a:p>
        </p:txBody>
      </p:sp>
      <p:sp>
        <p:nvSpPr>
          <p:cNvPr id="84" name="CasellaDiTesto 44"/>
          <p:cNvSpPr txBox="1"/>
          <p:nvPr/>
        </p:nvSpPr>
        <p:spPr>
          <a:xfrm>
            <a:off x="29164378" y="10991495"/>
            <a:ext cx="549818"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bg1"/>
                </a:solidFill>
              </a:rPr>
              <a:t>+</a:t>
            </a:r>
            <a:r>
              <a:rPr lang="it-IT" sz="1050">
                <a:solidFill>
                  <a:sysClr val="windowText" lastClr="000000"/>
                </a:solidFill>
              </a:rPr>
              <a:t>2%</a:t>
            </a:r>
          </a:p>
        </p:txBody>
      </p:sp>
      <p:sp>
        <p:nvSpPr>
          <p:cNvPr id="85" name="CasellaDiTesto 40"/>
          <p:cNvSpPr txBox="1"/>
          <p:nvPr/>
        </p:nvSpPr>
        <p:spPr>
          <a:xfrm>
            <a:off x="7324445" y="20989528"/>
            <a:ext cx="637790"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10%</a:t>
            </a:r>
          </a:p>
        </p:txBody>
      </p:sp>
      <p:sp>
        <p:nvSpPr>
          <p:cNvPr id="86" name="CasellaDiTesto 41"/>
          <p:cNvSpPr txBox="1"/>
          <p:nvPr/>
        </p:nvSpPr>
        <p:spPr>
          <a:xfrm>
            <a:off x="29634378" y="11231164"/>
            <a:ext cx="57942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3%</a:t>
            </a:r>
          </a:p>
        </p:txBody>
      </p:sp>
      <p:sp>
        <p:nvSpPr>
          <p:cNvPr id="87" name="CasellaDiTesto 42"/>
          <p:cNvSpPr txBox="1"/>
          <p:nvPr/>
        </p:nvSpPr>
        <p:spPr>
          <a:xfrm>
            <a:off x="5543550" y="18211800"/>
            <a:ext cx="577407"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0" i="0" u="none" strike="noStrike" cap="none">
                <a:solidFill>
                  <a:srgbClr val="000000"/>
                </a:solidFill>
                <a:latin typeface="Arial"/>
                <a:ea typeface="Arial"/>
                <a:cs typeface="Arial"/>
                <a:sym typeface="Arial"/>
              </a:rPr>
              <a:t>1%</a:t>
            </a:r>
            <a:endParaRPr lang="it-IT" sz="1050"/>
          </a:p>
        </p:txBody>
      </p:sp>
      <p:sp>
        <p:nvSpPr>
          <p:cNvPr id="88" name="CasellaDiTesto 62"/>
          <p:cNvSpPr txBox="1"/>
          <p:nvPr/>
        </p:nvSpPr>
        <p:spPr>
          <a:xfrm>
            <a:off x="30386381" y="11857300"/>
            <a:ext cx="62975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a:solidFill>
                  <a:sysClr val="windowText" lastClr="000000"/>
                </a:solidFill>
              </a:rPr>
              <a:t>1%</a:t>
            </a:r>
          </a:p>
        </p:txBody>
      </p:sp>
      <p:sp>
        <p:nvSpPr>
          <p:cNvPr id="89" name="CasellaDiTesto 4"/>
          <p:cNvSpPr txBox="1"/>
          <p:nvPr/>
        </p:nvSpPr>
        <p:spPr>
          <a:xfrm>
            <a:off x="7362825" y="19307175"/>
            <a:ext cx="590550" cy="247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a:solidFill>
                  <a:schemeClr val="tx1"/>
                </a:solidFill>
              </a:rPr>
              <a:t>0,9%</a:t>
            </a:r>
          </a:p>
        </p:txBody>
      </p:sp>
      <p:graphicFrame>
        <p:nvGraphicFramePr>
          <p:cNvPr id="50" name="Tabella 49">
            <a:extLst>
              <a:ext uri="{FF2B5EF4-FFF2-40B4-BE49-F238E27FC236}">
                <a16:creationId xmlns:a16="http://schemas.microsoft.com/office/drawing/2014/main" id="{302E96E4-2C03-4ED2-B8D8-3BA53315AC38}"/>
              </a:ext>
            </a:extLst>
          </p:cNvPr>
          <p:cNvGraphicFramePr>
            <a:graphicFrameLocks noGrp="1"/>
          </p:cNvGraphicFramePr>
          <p:nvPr>
            <p:extLst>
              <p:ext uri="{D42A27DB-BD31-4B8C-83A1-F6EECF244321}">
                <p14:modId xmlns:p14="http://schemas.microsoft.com/office/powerpoint/2010/main" val="1807313218"/>
              </p:ext>
            </p:extLst>
          </p:nvPr>
        </p:nvGraphicFramePr>
        <p:xfrm>
          <a:off x="4787860" y="1477770"/>
          <a:ext cx="3415271" cy="4146597"/>
        </p:xfrm>
        <a:graphic>
          <a:graphicData uri="http://schemas.openxmlformats.org/drawingml/2006/table">
            <a:tbl>
              <a:tblPr firstRow="1" lastRow="1" bandRow="1">
                <a:tableStyleId>{5A111915-BE36-4E01-A7E5-04B1672EAD32}</a:tableStyleId>
              </a:tblPr>
              <a:tblGrid>
                <a:gridCol w="1137010">
                  <a:extLst>
                    <a:ext uri="{9D8B030D-6E8A-4147-A177-3AD203B41FA5}">
                      <a16:colId xmlns:a16="http://schemas.microsoft.com/office/drawing/2014/main" val="1827940540"/>
                    </a:ext>
                  </a:extLst>
                </a:gridCol>
                <a:gridCol w="547593">
                  <a:extLst>
                    <a:ext uri="{9D8B030D-6E8A-4147-A177-3AD203B41FA5}">
                      <a16:colId xmlns:a16="http://schemas.microsoft.com/office/drawing/2014/main" val="3026054541"/>
                    </a:ext>
                  </a:extLst>
                </a:gridCol>
                <a:gridCol w="1730668">
                  <a:extLst>
                    <a:ext uri="{9D8B030D-6E8A-4147-A177-3AD203B41FA5}">
                      <a16:colId xmlns:a16="http://schemas.microsoft.com/office/drawing/2014/main" val="2946611463"/>
                    </a:ext>
                  </a:extLst>
                </a:gridCol>
              </a:tblGrid>
              <a:tr h="263408">
                <a:tc>
                  <a:txBody>
                    <a:bodyPr/>
                    <a:lstStyle/>
                    <a:p>
                      <a:pPr algn="l" fontAlgn="b"/>
                      <a:endParaRPr lang="fr-FR" sz="1200" b="1" i="0" u="none" strike="noStrike" dirty="0">
                        <a:solidFill>
                          <a:srgbClr val="000000"/>
                        </a:solidFill>
                        <a:effectLst/>
                        <a:latin typeface="+mn-lt"/>
                      </a:endParaRPr>
                    </a:p>
                  </a:txBody>
                  <a:tcPr marL="0" marR="0" marT="0" marB="0" anchor="b"/>
                </a:tc>
                <a:tc>
                  <a:txBody>
                    <a:bodyPr/>
                    <a:lstStyle/>
                    <a:p>
                      <a:pPr algn="l" fontAlgn="b"/>
                      <a:r>
                        <a:rPr lang="fr-FR" sz="1200" u="none" strike="noStrike" dirty="0">
                          <a:effectLst/>
                          <a:latin typeface="+mn-lt"/>
                        </a:rPr>
                        <a:t>Quota</a:t>
                      </a:r>
                      <a:endParaRPr lang="fr-FR" sz="1200" b="1" i="0" u="none" strike="noStrike" dirty="0">
                        <a:solidFill>
                          <a:srgbClr val="000000"/>
                        </a:solidFill>
                        <a:effectLst/>
                        <a:latin typeface="+mn-lt"/>
                      </a:endParaRPr>
                    </a:p>
                  </a:txBody>
                  <a:tcPr marL="0" marR="0" marT="0" marB="0" anchor="b"/>
                </a:tc>
                <a:tc>
                  <a:txBody>
                    <a:bodyPr/>
                    <a:lstStyle/>
                    <a:p>
                      <a:pPr algn="ctr" fontAlgn="b"/>
                      <a:r>
                        <a:rPr lang="it-IT" sz="1200" u="none" strike="noStrike" dirty="0">
                          <a:effectLst/>
                          <a:latin typeface="+mn-lt"/>
                        </a:rPr>
                        <a:t>Media ultime 4  campagne (2016-2019*)</a:t>
                      </a:r>
                      <a:endParaRPr lang="it-IT" sz="12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995458171"/>
                  </a:ext>
                </a:extLst>
              </a:tr>
              <a:tr h="232474">
                <a:tc>
                  <a:txBody>
                    <a:bodyPr/>
                    <a:lstStyle/>
                    <a:p>
                      <a:pPr algn="l" fontAlgn="b"/>
                      <a:r>
                        <a:rPr lang="fr-FR" sz="1200" u="none" strike="noStrike" dirty="0" err="1">
                          <a:effectLst/>
                          <a:latin typeface="+mn-lt"/>
                        </a:rPr>
                        <a:t>Piemonte</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0%</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9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329709902"/>
                  </a:ext>
                </a:extLst>
              </a:tr>
              <a:tr h="160326">
                <a:tc>
                  <a:txBody>
                    <a:bodyPr/>
                    <a:lstStyle/>
                    <a:p>
                      <a:pPr algn="l" fontAlgn="b"/>
                      <a:r>
                        <a:rPr lang="fr-FR" sz="1200" u="none" strike="noStrike" dirty="0" err="1">
                          <a:effectLst/>
                          <a:latin typeface="+mn-lt"/>
                        </a:rPr>
                        <a:t>Lombardia</a:t>
                      </a:r>
                      <a:r>
                        <a:rPr lang="fr-FR" sz="1200" u="none" strike="noStrike" dirty="0">
                          <a:effectLst/>
                          <a:latin typeface="+mn-lt"/>
                        </a:rPr>
                        <a:t>             </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0%</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730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349570718"/>
                  </a:ext>
                </a:extLst>
              </a:tr>
              <a:tr h="121998">
                <a:tc>
                  <a:txBody>
                    <a:bodyPr/>
                    <a:lstStyle/>
                    <a:p>
                      <a:pPr algn="l" fontAlgn="b"/>
                      <a:r>
                        <a:rPr lang="fr-FR" sz="1200" u="none" strike="noStrike" dirty="0">
                          <a:effectLst/>
                          <a:latin typeface="+mn-lt"/>
                        </a:rPr>
                        <a:t>Trentino A. 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0%</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290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953677038"/>
                  </a:ext>
                </a:extLst>
              </a:tr>
              <a:tr h="160326">
                <a:tc>
                  <a:txBody>
                    <a:bodyPr/>
                    <a:lstStyle/>
                    <a:p>
                      <a:pPr algn="l" fontAlgn="b"/>
                      <a:r>
                        <a:rPr lang="fr-FR" sz="1200" u="none" strike="noStrike" dirty="0" err="1">
                          <a:effectLst/>
                          <a:latin typeface="+mn-lt"/>
                        </a:rPr>
                        <a:t>Veneto</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1%</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1.816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919422811"/>
                  </a:ext>
                </a:extLst>
              </a:tr>
              <a:tr h="256523">
                <a:tc>
                  <a:txBody>
                    <a:bodyPr/>
                    <a:lstStyle/>
                    <a:p>
                      <a:pPr algn="l" fontAlgn="b"/>
                      <a:r>
                        <a:rPr lang="fr-FR" sz="1200" u="none" strike="noStrike" dirty="0" err="1">
                          <a:effectLst/>
                          <a:latin typeface="+mn-lt"/>
                        </a:rPr>
                        <a:t>Friuli</a:t>
                      </a:r>
                      <a:r>
                        <a:rPr lang="fr-FR" sz="1200" u="none" strike="noStrike" dirty="0">
                          <a:effectLst/>
                          <a:latin typeface="+mn-lt"/>
                        </a:rPr>
                        <a:t> V.G</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0%</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117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364574188"/>
                  </a:ext>
                </a:extLst>
              </a:tr>
              <a:tr h="136278">
                <a:tc>
                  <a:txBody>
                    <a:bodyPr/>
                    <a:lstStyle/>
                    <a:p>
                      <a:pPr algn="l" fontAlgn="b"/>
                      <a:r>
                        <a:rPr lang="fr-FR" sz="1200" u="none" strike="noStrike" dirty="0" err="1">
                          <a:effectLst/>
                          <a:latin typeface="+mn-lt"/>
                        </a:rPr>
                        <a:t>Liguria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1%</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3.136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939878213"/>
                  </a:ext>
                </a:extLst>
              </a:tr>
              <a:tr h="136278">
                <a:tc>
                  <a:txBody>
                    <a:bodyPr/>
                    <a:lstStyle/>
                    <a:p>
                      <a:pPr algn="l" fontAlgn="b"/>
                      <a:r>
                        <a:rPr lang="fr-FR" sz="1200" u="none" strike="noStrike" dirty="0">
                          <a:effectLst/>
                          <a:latin typeface="+mn-lt"/>
                        </a:rPr>
                        <a:t>Emilia </a:t>
                      </a:r>
                      <a:r>
                        <a:rPr lang="fr-FR" sz="1200" u="none" strike="noStrike" dirty="0" err="1">
                          <a:effectLst/>
                          <a:latin typeface="+mn-lt"/>
                        </a:rPr>
                        <a:t>Romagna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0%</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1.065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245392558"/>
                  </a:ext>
                </a:extLst>
              </a:tr>
              <a:tr h="136278">
                <a:tc>
                  <a:txBody>
                    <a:bodyPr/>
                    <a:lstStyle/>
                    <a:p>
                      <a:pPr algn="l" fontAlgn="b"/>
                      <a:r>
                        <a:rPr lang="fr-FR" sz="1200" u="none" strike="noStrike" dirty="0" err="1">
                          <a:effectLst/>
                          <a:latin typeface="+mn-lt"/>
                        </a:rPr>
                        <a:t>Toscana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5%</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15.326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575729548"/>
                  </a:ext>
                </a:extLst>
              </a:tr>
              <a:tr h="160326">
                <a:tc>
                  <a:txBody>
                    <a:bodyPr/>
                    <a:lstStyle/>
                    <a:p>
                      <a:pPr algn="l" fontAlgn="b"/>
                      <a:r>
                        <a:rPr lang="fr-FR" sz="1200" u="none" strike="noStrike" dirty="0" err="1">
                          <a:effectLst/>
                          <a:latin typeface="+mn-lt"/>
                        </a:rPr>
                        <a:t>Umbria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2%</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4.769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996084900"/>
                  </a:ext>
                </a:extLst>
              </a:tr>
              <a:tr h="160326">
                <a:tc>
                  <a:txBody>
                    <a:bodyPr/>
                    <a:lstStyle/>
                    <a:p>
                      <a:pPr algn="l" fontAlgn="b"/>
                      <a:r>
                        <a:rPr lang="fr-FR" sz="1200" u="none" strike="noStrike" dirty="0">
                          <a:effectLst/>
                          <a:latin typeface="+mn-lt"/>
                        </a:rPr>
                        <a:t>Marche</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1%</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2.926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51908800"/>
                  </a:ext>
                </a:extLst>
              </a:tr>
              <a:tr h="136278">
                <a:tc>
                  <a:txBody>
                    <a:bodyPr/>
                    <a:lstStyle/>
                    <a:p>
                      <a:pPr algn="l" fontAlgn="b"/>
                      <a:r>
                        <a:rPr lang="fr-FR" sz="1200" u="none" strike="noStrike" dirty="0" err="1">
                          <a:effectLst/>
                          <a:latin typeface="+mn-lt"/>
                        </a:rPr>
                        <a:t>Lazio</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4%</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12.299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043590561"/>
                  </a:ext>
                </a:extLst>
              </a:tr>
              <a:tr h="136278">
                <a:tc>
                  <a:txBody>
                    <a:bodyPr/>
                    <a:lstStyle/>
                    <a:p>
                      <a:pPr algn="l" fontAlgn="b"/>
                      <a:r>
                        <a:rPr lang="fr-FR" sz="1200" u="none" strike="noStrike" dirty="0" err="1">
                          <a:effectLst/>
                          <a:latin typeface="+mn-lt"/>
                        </a:rPr>
                        <a:t>Abruzzo</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3%</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8.508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56356265"/>
                  </a:ext>
                </a:extLst>
              </a:tr>
              <a:tr h="160326">
                <a:tc>
                  <a:txBody>
                    <a:bodyPr/>
                    <a:lstStyle/>
                    <a:p>
                      <a:pPr algn="l" fontAlgn="b"/>
                      <a:r>
                        <a:rPr lang="fr-FR" sz="1200" u="none" strike="noStrike" dirty="0">
                          <a:effectLst/>
                          <a:latin typeface="+mn-lt"/>
                        </a:rPr>
                        <a:t>Molise</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1%</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2.633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202625565"/>
                  </a:ext>
                </a:extLst>
              </a:tr>
              <a:tr h="136278">
                <a:tc>
                  <a:txBody>
                    <a:bodyPr/>
                    <a:lstStyle/>
                    <a:p>
                      <a:pPr algn="l" fontAlgn="b"/>
                      <a:r>
                        <a:rPr lang="fr-FR" sz="1200" u="none" strike="noStrike" dirty="0" err="1">
                          <a:effectLst/>
                          <a:latin typeface="+mn-lt"/>
                        </a:rPr>
                        <a:t>Campania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4%</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10.762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229630224"/>
                  </a:ext>
                </a:extLst>
              </a:tr>
              <a:tr h="136278">
                <a:tc>
                  <a:txBody>
                    <a:bodyPr/>
                    <a:lstStyle/>
                    <a:p>
                      <a:pPr algn="l" fontAlgn="b"/>
                      <a:r>
                        <a:rPr lang="fr-FR" sz="1200" u="none" strike="noStrike" dirty="0" err="1">
                          <a:effectLst/>
                          <a:latin typeface="+mn-lt"/>
                        </a:rPr>
                        <a:t>Puglia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a:effectLst/>
                          <a:latin typeface="+mn-lt"/>
                        </a:rPr>
                        <a:t>51%</a:t>
                      </a:r>
                      <a:endParaRPr lang="fr-FR" sz="1200" b="0" i="0" u="none" strike="noStrike">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147.909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754361831"/>
                  </a:ext>
                </a:extLst>
              </a:tr>
              <a:tr h="136278">
                <a:tc>
                  <a:txBody>
                    <a:bodyPr/>
                    <a:lstStyle/>
                    <a:p>
                      <a:pPr algn="l" fontAlgn="b"/>
                      <a:r>
                        <a:rPr lang="fr-FR" sz="1200" u="none" strike="noStrike" dirty="0" err="1">
                          <a:effectLst/>
                          <a:latin typeface="+mn-lt"/>
                        </a:rPr>
                        <a:t>Basilicata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1%</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3.990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467337642"/>
                  </a:ext>
                </a:extLst>
              </a:tr>
              <a:tr h="136278">
                <a:tc>
                  <a:txBody>
                    <a:bodyPr/>
                    <a:lstStyle/>
                    <a:p>
                      <a:pPr algn="l" fontAlgn="b"/>
                      <a:r>
                        <a:rPr lang="fr-FR" sz="1200" u="none" strike="noStrike" dirty="0" err="1">
                          <a:effectLst/>
                          <a:latin typeface="+mn-lt"/>
                        </a:rPr>
                        <a:t>Calabria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13%</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37.818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874164280"/>
                  </a:ext>
                </a:extLst>
              </a:tr>
              <a:tr h="160326">
                <a:tc>
                  <a:txBody>
                    <a:bodyPr/>
                    <a:lstStyle/>
                    <a:p>
                      <a:pPr algn="l" fontAlgn="b"/>
                      <a:r>
                        <a:rPr lang="fr-FR" sz="1200" u="none" strike="noStrike" dirty="0" err="1">
                          <a:effectLst/>
                          <a:latin typeface="+mn-lt"/>
                        </a:rPr>
                        <a:t>Sicilia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10%</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29.701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962896083"/>
                  </a:ext>
                </a:extLst>
              </a:tr>
              <a:tr h="136278">
                <a:tc>
                  <a:txBody>
                    <a:bodyPr/>
                    <a:lstStyle/>
                    <a:p>
                      <a:pPr algn="l" fontAlgn="b"/>
                      <a:r>
                        <a:rPr lang="fr-FR" sz="1200" u="none" strike="noStrike" dirty="0" err="1">
                          <a:effectLst/>
                          <a:latin typeface="+mn-lt"/>
                        </a:rPr>
                        <a:t>Sardegna</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1%</a:t>
                      </a:r>
                      <a:endParaRPr lang="fr-FR" sz="1200" b="0"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3.962   </a:t>
                      </a:r>
                      <a:endParaRPr lang="fr-FR"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778355853"/>
                  </a:ext>
                </a:extLst>
              </a:tr>
              <a:tr h="160326">
                <a:tc>
                  <a:txBody>
                    <a:bodyPr/>
                    <a:lstStyle/>
                    <a:p>
                      <a:pPr algn="l" fontAlgn="b"/>
                      <a:r>
                        <a:rPr lang="fr-FR" sz="1200" u="none" strike="noStrike" dirty="0">
                          <a:effectLst/>
                          <a:latin typeface="+mn-lt"/>
                        </a:rPr>
                        <a:t>Italia</a:t>
                      </a:r>
                      <a:endParaRPr lang="fr-FR" sz="1200" b="1"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100%</a:t>
                      </a:r>
                      <a:endParaRPr lang="fr-FR" sz="1200" b="1" i="0" u="none" strike="noStrike" dirty="0">
                        <a:solidFill>
                          <a:srgbClr val="000000"/>
                        </a:solidFill>
                        <a:effectLst/>
                        <a:latin typeface="+mn-lt"/>
                      </a:endParaRPr>
                    </a:p>
                  </a:txBody>
                  <a:tcPr marL="0" marR="0" marT="0" marB="0" anchor="b"/>
                </a:tc>
                <a:tc>
                  <a:txBody>
                    <a:bodyPr/>
                    <a:lstStyle/>
                    <a:p>
                      <a:pPr algn="r" fontAlgn="b"/>
                      <a:r>
                        <a:rPr lang="fr-FR" sz="1200" u="none" strike="noStrike" dirty="0">
                          <a:effectLst/>
                          <a:latin typeface="+mn-lt"/>
                        </a:rPr>
                        <a:t>  287.769    </a:t>
                      </a:r>
                      <a:endParaRPr lang="fr-FR" sz="12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738441032"/>
                  </a:ext>
                </a:extLst>
              </a:tr>
            </a:tbl>
          </a:graphicData>
        </a:graphic>
      </p:graphicFrame>
      <p:pic>
        <p:nvPicPr>
          <p:cNvPr id="90" name="Immagine 89">
            <a:extLst>
              <a:ext uri="{FF2B5EF4-FFF2-40B4-BE49-F238E27FC236}">
                <a16:creationId xmlns:a16="http://schemas.microsoft.com/office/drawing/2014/main" id="{BC3CCED4-03B6-4110-8D98-1D1C4B99B139}"/>
              </a:ext>
            </a:extLst>
          </p:cNvPr>
          <p:cNvPicPr>
            <a:picLocks noChangeAspect="1"/>
          </p:cNvPicPr>
          <p:nvPr/>
        </p:nvPicPr>
        <p:blipFill>
          <a:blip r:embed="rId3"/>
          <a:stretch>
            <a:fillRect/>
          </a:stretch>
        </p:blipFill>
        <p:spPr>
          <a:xfrm>
            <a:off x="329890" y="1449367"/>
            <a:ext cx="3833634" cy="3971418"/>
          </a:xfrm>
          <a:prstGeom prst="rect">
            <a:avLst/>
          </a:prstGeom>
        </p:spPr>
      </p:pic>
      <p:sp>
        <p:nvSpPr>
          <p:cNvPr id="92" name="Rettangolo 91"/>
          <p:cNvSpPr/>
          <p:nvPr/>
        </p:nvSpPr>
        <p:spPr>
          <a:xfrm>
            <a:off x="4372708" y="1070474"/>
            <a:ext cx="4572000" cy="276999"/>
          </a:xfrm>
          <a:prstGeom prst="rect">
            <a:avLst/>
          </a:prstGeom>
        </p:spPr>
        <p:txBody>
          <a:bodyPr>
            <a:spAutoFit/>
          </a:bodyPr>
          <a:lstStyle/>
          <a:p>
            <a:r>
              <a:rPr lang="it-IT" sz="1200" b="1" dirty="0">
                <a:latin typeface="Century Gothic" panose="020B0502020202020204" pitchFamily="34" charset="0"/>
              </a:rPr>
              <a:t>La produzione regionale di olio di oliva (tonnellate)</a:t>
            </a:r>
          </a:p>
        </p:txBody>
      </p:sp>
    </p:spTree>
    <p:extLst>
      <p:ext uri="{BB962C8B-B14F-4D97-AF65-F5344CB8AC3E}">
        <p14:creationId xmlns:p14="http://schemas.microsoft.com/office/powerpoint/2010/main" val="26194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210020"/>
            <a:ext cx="7956096" cy="505731"/>
          </a:xfrm>
        </p:spPr>
        <p:txBody>
          <a:bodyPr/>
          <a:lstStyle/>
          <a:p>
            <a:r>
              <a:rPr lang="it-IT" dirty="0">
                <a:solidFill>
                  <a:schemeClr val="tx1"/>
                </a:solidFill>
              </a:rPr>
              <a:t>Le stime 2019 per regione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13</a:t>
            </a:fld>
            <a:endParaRPr lang="it-IT" dirty="0"/>
          </a:p>
        </p:txBody>
      </p:sp>
      <p:sp>
        <p:nvSpPr>
          <p:cNvPr id="7" name="Rettangolo 6"/>
          <p:cNvSpPr/>
          <p:nvPr/>
        </p:nvSpPr>
        <p:spPr>
          <a:xfrm>
            <a:off x="299357" y="5840792"/>
            <a:ext cx="2569573" cy="246221"/>
          </a:xfrm>
          <a:prstGeom prst="rect">
            <a:avLst/>
          </a:prstGeom>
        </p:spPr>
        <p:txBody>
          <a:bodyPr wrap="square">
            <a:spAutoFit/>
          </a:bodyPr>
          <a:lstStyle/>
          <a:p>
            <a:r>
              <a:rPr lang="it-IT" sz="1000" i="1" dirty="0">
                <a:latin typeface="Century Gothic" panose="020B0502020202020204" pitchFamily="34" charset="0"/>
              </a:rPr>
              <a:t>Fonte: *stime Ismea al  30/3/2020</a:t>
            </a:r>
          </a:p>
        </p:txBody>
      </p:sp>
      <p:sp>
        <p:nvSpPr>
          <p:cNvPr id="5" name="Rettangolo 4"/>
          <p:cNvSpPr/>
          <p:nvPr/>
        </p:nvSpPr>
        <p:spPr>
          <a:xfrm>
            <a:off x="5453605" y="1386583"/>
            <a:ext cx="3253061" cy="4185761"/>
          </a:xfrm>
          <a:prstGeom prst="rect">
            <a:avLst/>
          </a:prstGeom>
        </p:spPr>
        <p:txBody>
          <a:bodyPr wrap="square">
            <a:spAutoFit/>
          </a:bodyPr>
          <a:lstStyle/>
          <a:p>
            <a:pPr marL="171450" lvl="1" algn="just"/>
            <a:endParaRPr lang="it-IT" sz="1400" dirty="0">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a:t>
            </a:r>
            <a:r>
              <a:rPr lang="it-IT" sz="1400" b="1" dirty="0">
                <a:latin typeface="Century Gothic" panose="020B0502020202020204" pitchFamily="34" charset="0"/>
                <a:ea typeface="Times New Roman" panose="02020603050405020304" pitchFamily="18" charset="0"/>
                <a:cs typeface="Times New Roman" panose="02020603050405020304" pitchFamily="18" charset="0"/>
              </a:rPr>
              <a:t>109 % sul 2018</a:t>
            </a:r>
          </a:p>
          <a:p>
            <a:pPr marL="285750" indent="-285750" algn="just">
              <a:lnSpc>
                <a:spcPct val="150000"/>
              </a:lnSpc>
              <a:buFont typeface="Wingdings" panose="05000000000000000000" pitchFamily="2" charset="2"/>
              <a:buChar char="q"/>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Le stime Ismea, indicano una produzione in netta ripresa rispetto allo scorso anno ma lontana dall’essere considerata di “piena carica”</a:t>
            </a:r>
          </a:p>
          <a:p>
            <a:pPr marL="285750" indent="-285750" algn="just">
              <a:lnSpc>
                <a:spcPct val="150000"/>
              </a:lnSpc>
              <a:buFont typeface="Wingdings" panose="05000000000000000000" pitchFamily="2" charset="2"/>
              <a:buChar char="q"/>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Nelle regioni del </a:t>
            </a:r>
            <a:r>
              <a:rPr lang="it-IT" sz="1400" b="1" dirty="0">
                <a:latin typeface="Century Gothic" panose="020B0502020202020204" pitchFamily="34" charset="0"/>
                <a:ea typeface="Times New Roman" panose="02020603050405020304" pitchFamily="18" charset="0"/>
                <a:cs typeface="Times New Roman" panose="02020603050405020304" pitchFamily="18" charset="0"/>
              </a:rPr>
              <a:t>Sud</a:t>
            </a:r>
            <a:r>
              <a:rPr lang="it-IT" sz="1400" dirty="0">
                <a:latin typeface="Century Gothic" panose="020B0502020202020204" pitchFamily="34" charset="0"/>
                <a:ea typeface="Times New Roman" panose="02020603050405020304" pitchFamily="18" charset="0"/>
                <a:cs typeface="Times New Roman" panose="02020603050405020304" pitchFamily="18" charset="0"/>
              </a:rPr>
              <a:t> la produzione è più che raddoppiata</a:t>
            </a:r>
          </a:p>
          <a:p>
            <a:pPr marL="285750" indent="-285750" algn="just">
              <a:lnSpc>
                <a:spcPct val="150000"/>
              </a:lnSpc>
              <a:buFont typeface="Wingdings" panose="05000000000000000000" pitchFamily="2" charset="2"/>
              <a:buChar char="q"/>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Nel </a:t>
            </a:r>
            <a:r>
              <a:rPr lang="it-IT" sz="1400" b="1" dirty="0">
                <a:latin typeface="Century Gothic" panose="020B0502020202020204" pitchFamily="34" charset="0"/>
                <a:ea typeface="Times New Roman" panose="02020603050405020304" pitchFamily="18" charset="0"/>
                <a:cs typeface="Times New Roman" panose="02020603050405020304" pitchFamily="18" charset="0"/>
              </a:rPr>
              <a:t>Centro-Nord</a:t>
            </a:r>
            <a:r>
              <a:rPr lang="it-IT" sz="1400" dirty="0">
                <a:latin typeface="Century Gothic" panose="020B0502020202020204" pitchFamily="34" charset="0"/>
                <a:ea typeface="Times New Roman" panose="02020603050405020304" pitchFamily="18" charset="0"/>
                <a:cs typeface="Times New Roman" panose="02020603050405020304" pitchFamily="18" charset="0"/>
              </a:rPr>
              <a:t> si sono registrate perdite piuttosto sostenute</a:t>
            </a:r>
          </a:p>
        </p:txBody>
      </p:sp>
      <p:sp>
        <p:nvSpPr>
          <p:cNvPr id="9" name="Rettangolo 8"/>
          <p:cNvSpPr/>
          <p:nvPr/>
        </p:nvSpPr>
        <p:spPr>
          <a:xfrm>
            <a:off x="233566" y="915830"/>
            <a:ext cx="4572000" cy="276999"/>
          </a:xfrm>
          <a:prstGeom prst="rect">
            <a:avLst/>
          </a:prstGeom>
        </p:spPr>
        <p:txBody>
          <a:bodyPr>
            <a:spAutoFit/>
          </a:bodyPr>
          <a:lstStyle/>
          <a:p>
            <a:r>
              <a:rPr lang="it-IT" sz="1200" b="1" dirty="0">
                <a:latin typeface="Century Gothic" panose="020B0502020202020204" pitchFamily="34" charset="0"/>
              </a:rPr>
              <a:t>Stima della produzione nazionale 2019* (tonnellate)</a:t>
            </a:r>
          </a:p>
        </p:txBody>
      </p:sp>
      <p:graphicFrame>
        <p:nvGraphicFramePr>
          <p:cNvPr id="3" name="Tabella 2">
            <a:extLst>
              <a:ext uri="{FF2B5EF4-FFF2-40B4-BE49-F238E27FC236}">
                <a16:creationId xmlns:a16="http://schemas.microsoft.com/office/drawing/2014/main" id="{ADB00D94-FC93-4114-B750-33F09A0DCA1C}"/>
              </a:ext>
            </a:extLst>
          </p:cNvPr>
          <p:cNvGraphicFramePr>
            <a:graphicFrameLocks noGrp="1"/>
          </p:cNvGraphicFramePr>
          <p:nvPr>
            <p:extLst>
              <p:ext uri="{D42A27DB-BD31-4B8C-83A1-F6EECF244321}">
                <p14:modId xmlns:p14="http://schemas.microsoft.com/office/powerpoint/2010/main" val="2993173370"/>
              </p:ext>
            </p:extLst>
          </p:nvPr>
        </p:nvGraphicFramePr>
        <p:xfrm>
          <a:off x="233566" y="1192829"/>
          <a:ext cx="5076000" cy="4544295"/>
        </p:xfrm>
        <a:graphic>
          <a:graphicData uri="http://schemas.openxmlformats.org/drawingml/2006/table">
            <a:tbl>
              <a:tblPr firstRow="1" lastRow="1">
                <a:tableStyleId>{5A111915-BE36-4E01-A7E5-04B1672EAD32}</a:tableStyleId>
              </a:tblPr>
              <a:tblGrid>
                <a:gridCol w="1692000">
                  <a:extLst>
                    <a:ext uri="{9D8B030D-6E8A-4147-A177-3AD203B41FA5}">
                      <a16:colId xmlns:a16="http://schemas.microsoft.com/office/drawing/2014/main" val="3371859246"/>
                    </a:ext>
                  </a:extLst>
                </a:gridCol>
                <a:gridCol w="1692000">
                  <a:extLst>
                    <a:ext uri="{9D8B030D-6E8A-4147-A177-3AD203B41FA5}">
                      <a16:colId xmlns:a16="http://schemas.microsoft.com/office/drawing/2014/main" val="3307551848"/>
                    </a:ext>
                  </a:extLst>
                </a:gridCol>
                <a:gridCol w="1692000">
                  <a:extLst>
                    <a:ext uri="{9D8B030D-6E8A-4147-A177-3AD203B41FA5}">
                      <a16:colId xmlns:a16="http://schemas.microsoft.com/office/drawing/2014/main" val="4017046676"/>
                    </a:ext>
                  </a:extLst>
                </a:gridCol>
              </a:tblGrid>
              <a:tr h="224295">
                <a:tc>
                  <a:txBody>
                    <a:bodyPr/>
                    <a:lstStyle/>
                    <a:p>
                      <a:pPr algn="ctr" fontAlgn="ctr"/>
                      <a:r>
                        <a:rPr lang="it-IT" sz="900" u="none" strike="noStrike" noProof="0">
                          <a:effectLst/>
                        </a:rPr>
                        <a:t> </a:t>
                      </a:r>
                      <a:endParaRPr lang="it-IT" sz="900" b="0" i="0" u="none" strike="noStrike" noProof="0">
                        <a:solidFill>
                          <a:srgbClr val="000000"/>
                        </a:solidFill>
                        <a:effectLst/>
                        <a:latin typeface="Calibri" panose="020F0502020204030204" pitchFamily="34" charset="0"/>
                      </a:endParaRPr>
                    </a:p>
                  </a:txBody>
                  <a:tcPr marL="0" marR="0" marT="0" marB="0" anchor="ctr"/>
                </a:tc>
                <a:tc>
                  <a:txBody>
                    <a:bodyPr/>
                    <a:lstStyle/>
                    <a:p>
                      <a:pPr algn="r" fontAlgn="b"/>
                      <a:r>
                        <a:rPr lang="it-IT" sz="900" u="none" strike="noStrike" noProof="0">
                          <a:effectLst/>
                        </a:rPr>
                        <a:t>2019*</a:t>
                      </a:r>
                      <a:endParaRPr lang="it-IT" sz="900" b="1" i="0" u="none" strike="noStrike" noProof="0">
                        <a:solidFill>
                          <a:srgbClr val="000000"/>
                        </a:solidFill>
                        <a:effectLst/>
                        <a:latin typeface="Calibri" panose="020F0502020204030204" pitchFamily="34" charset="0"/>
                      </a:endParaRPr>
                    </a:p>
                  </a:txBody>
                  <a:tcPr marL="0" marR="0" marT="0" marB="0" anchor="b"/>
                </a:tc>
                <a:tc>
                  <a:txBody>
                    <a:bodyPr/>
                    <a:lstStyle/>
                    <a:p>
                      <a:pPr algn="r" fontAlgn="b"/>
                      <a:r>
                        <a:rPr lang="it-IT" sz="900" u="none" strike="noStrike" noProof="0">
                          <a:effectLst/>
                        </a:rPr>
                        <a:t>Var. % 19/18</a:t>
                      </a:r>
                      <a:endParaRPr lang="it-IT" sz="900" b="1" i="0" u="none" strike="noStrike" noProof="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31007122"/>
                  </a:ext>
                </a:extLst>
              </a:tr>
              <a:tr h="216000">
                <a:tc>
                  <a:txBody>
                    <a:bodyPr/>
                    <a:lstStyle/>
                    <a:p>
                      <a:pPr algn="l" fontAlgn="b"/>
                      <a:r>
                        <a:rPr lang="it-IT" sz="1200" u="none" strike="noStrike" noProof="0" dirty="0">
                          <a:effectLst/>
                          <a:latin typeface="+mn-lt"/>
                        </a:rPr>
                        <a:t> Piemonte </a:t>
                      </a:r>
                      <a:endParaRPr lang="it-IT" sz="1200" b="0" i="0" u="none" strike="noStrike" noProof="0" dirty="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3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-88,0%</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2771739766"/>
                  </a:ext>
                </a:extLst>
              </a:tr>
              <a:tr h="216000">
                <a:tc>
                  <a:txBody>
                    <a:bodyPr/>
                    <a:lstStyle/>
                    <a:p>
                      <a:pPr algn="l" fontAlgn="b"/>
                      <a:r>
                        <a:rPr lang="it-IT" sz="1200" u="none" strike="noStrike" noProof="0">
                          <a:effectLst/>
                          <a:latin typeface="+mn-lt"/>
                        </a:rPr>
                        <a:t> Lombardia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123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-91,7%</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1990147143"/>
                  </a:ext>
                </a:extLst>
              </a:tr>
              <a:tr h="216000">
                <a:tc>
                  <a:txBody>
                    <a:bodyPr/>
                    <a:lstStyle/>
                    <a:p>
                      <a:pPr algn="l" fontAlgn="b"/>
                      <a:r>
                        <a:rPr lang="it-IT" sz="1200" u="none" strike="noStrike" noProof="0">
                          <a:effectLst/>
                          <a:latin typeface="+mn-lt"/>
                        </a:rPr>
                        <a:t> Trentino Alto Adige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10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-98,0%</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240061964"/>
                  </a:ext>
                </a:extLst>
              </a:tr>
              <a:tr h="216000">
                <a:tc>
                  <a:txBody>
                    <a:bodyPr/>
                    <a:lstStyle/>
                    <a:p>
                      <a:pPr algn="l" fontAlgn="b"/>
                      <a:r>
                        <a:rPr lang="it-IT" sz="1200" u="none" strike="noStrike" noProof="0">
                          <a:effectLst/>
                          <a:latin typeface="+mn-lt"/>
                        </a:rPr>
                        <a:t> Veneto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321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-91,2%</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4173593025"/>
                  </a:ext>
                </a:extLst>
              </a:tr>
              <a:tr h="216000">
                <a:tc>
                  <a:txBody>
                    <a:bodyPr/>
                    <a:lstStyle/>
                    <a:p>
                      <a:pPr algn="l" fontAlgn="b"/>
                      <a:r>
                        <a:rPr lang="it-IT" sz="1200" u="none" strike="noStrike" noProof="0">
                          <a:effectLst/>
                          <a:latin typeface="+mn-lt"/>
                        </a:rPr>
                        <a:t> Friuli Venezia Giulia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90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-42,0%</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3313248247"/>
                  </a:ext>
                </a:extLst>
              </a:tr>
              <a:tr h="216000">
                <a:tc>
                  <a:txBody>
                    <a:bodyPr/>
                    <a:lstStyle/>
                    <a:p>
                      <a:pPr algn="l" fontAlgn="b"/>
                      <a:r>
                        <a:rPr lang="it-IT" sz="1200" u="none" strike="noStrike" noProof="0">
                          <a:effectLst/>
                          <a:latin typeface="+mn-lt"/>
                        </a:rPr>
                        <a:t> Liguria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1.488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-71,6%</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1057880135"/>
                  </a:ext>
                </a:extLst>
              </a:tr>
              <a:tr h="216000">
                <a:tc>
                  <a:txBody>
                    <a:bodyPr/>
                    <a:lstStyle/>
                    <a:p>
                      <a:pPr algn="l" fontAlgn="b"/>
                      <a:r>
                        <a:rPr lang="it-IT" sz="1200" u="none" strike="noStrike" noProof="0">
                          <a:effectLst/>
                          <a:latin typeface="+mn-lt"/>
                        </a:rPr>
                        <a:t> Emilia Romagna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785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-37,6%</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691743332"/>
                  </a:ext>
                </a:extLst>
              </a:tr>
              <a:tr h="216000">
                <a:tc>
                  <a:txBody>
                    <a:bodyPr/>
                    <a:lstStyle/>
                    <a:p>
                      <a:pPr algn="l" fontAlgn="b"/>
                      <a:r>
                        <a:rPr lang="it-IT" sz="1200" u="none" strike="noStrike" noProof="0">
                          <a:effectLst/>
                          <a:latin typeface="+mn-lt"/>
                        </a:rPr>
                        <a:t> Toscana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9.930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-52,2%</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1304474900"/>
                  </a:ext>
                </a:extLst>
              </a:tr>
              <a:tr h="216000">
                <a:tc>
                  <a:txBody>
                    <a:bodyPr/>
                    <a:lstStyle/>
                    <a:p>
                      <a:pPr algn="l" fontAlgn="b"/>
                      <a:r>
                        <a:rPr lang="it-IT" sz="1200" u="none" strike="noStrike" noProof="0">
                          <a:effectLst/>
                          <a:latin typeface="+mn-lt"/>
                        </a:rPr>
                        <a:t> Umbria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3.825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solidFill>
                            <a:srgbClr val="FF0000"/>
                          </a:solidFill>
                          <a:effectLst/>
                          <a:latin typeface="+mn-lt"/>
                        </a:rPr>
                        <a:t>-40,2%</a:t>
                      </a:r>
                      <a:endParaRPr lang="it-IT" sz="1200" b="0" i="0" u="none" strike="noStrike" noProof="0">
                        <a:solidFill>
                          <a:srgbClr val="FF0000"/>
                        </a:solidFill>
                        <a:effectLst/>
                        <a:latin typeface="+mn-lt"/>
                      </a:endParaRPr>
                    </a:p>
                  </a:txBody>
                  <a:tcPr marL="0" marR="0" marT="0" marB="0" anchor="b">
                    <a:solidFill>
                      <a:srgbClr val="FF0000">
                        <a:alpha val="16000"/>
                      </a:srgbClr>
                    </a:solidFill>
                  </a:tcPr>
                </a:tc>
                <a:extLst>
                  <a:ext uri="{0D108BD9-81ED-4DB2-BD59-A6C34878D82A}">
                    <a16:rowId xmlns:a16="http://schemas.microsoft.com/office/drawing/2014/main" val="2604544803"/>
                  </a:ext>
                </a:extLst>
              </a:tr>
              <a:tr h="216000">
                <a:tc>
                  <a:txBody>
                    <a:bodyPr/>
                    <a:lstStyle/>
                    <a:p>
                      <a:pPr algn="l" fontAlgn="b"/>
                      <a:r>
                        <a:rPr lang="it-IT" sz="1200" u="none" strike="noStrike" noProof="0">
                          <a:effectLst/>
                          <a:latin typeface="+mn-lt"/>
                        </a:rPr>
                        <a:t> Marche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2.424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9,2%</a:t>
                      </a:r>
                      <a:endParaRPr lang="it-IT" sz="1200" b="0" i="0" u="none" strike="noStrike" noProof="0">
                        <a:solidFill>
                          <a:srgbClr val="000000"/>
                        </a:solidFill>
                        <a:effectLst/>
                        <a:latin typeface="+mn-lt"/>
                      </a:endParaRPr>
                    </a:p>
                  </a:txBody>
                  <a:tcPr marL="0" marR="0" marT="0" marB="0" anchor="b">
                    <a:solidFill>
                      <a:schemeClr val="accent6">
                        <a:lumMod val="20000"/>
                        <a:lumOff val="80000"/>
                      </a:schemeClr>
                    </a:solidFill>
                  </a:tcPr>
                </a:tc>
                <a:extLst>
                  <a:ext uri="{0D108BD9-81ED-4DB2-BD59-A6C34878D82A}">
                    <a16:rowId xmlns:a16="http://schemas.microsoft.com/office/drawing/2014/main" val="3186123060"/>
                  </a:ext>
                </a:extLst>
              </a:tr>
              <a:tr h="216000">
                <a:tc>
                  <a:txBody>
                    <a:bodyPr/>
                    <a:lstStyle/>
                    <a:p>
                      <a:pPr algn="l" fontAlgn="b"/>
                      <a:r>
                        <a:rPr lang="it-IT" sz="1200" u="none" strike="noStrike" noProof="0">
                          <a:effectLst/>
                          <a:latin typeface="+mn-lt"/>
                        </a:rPr>
                        <a:t> Lazio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10.851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24,1%</a:t>
                      </a:r>
                      <a:endParaRPr lang="it-IT" sz="1200" b="0" i="0" u="none" strike="noStrike" noProof="0">
                        <a:solidFill>
                          <a:srgbClr val="000000"/>
                        </a:solidFill>
                        <a:effectLst/>
                        <a:latin typeface="+mn-lt"/>
                      </a:endParaRPr>
                    </a:p>
                  </a:txBody>
                  <a:tcPr marL="0" marR="0" marT="0" marB="0" anchor="b">
                    <a:solidFill>
                      <a:schemeClr val="accent6">
                        <a:lumMod val="20000"/>
                        <a:lumOff val="80000"/>
                      </a:schemeClr>
                    </a:solidFill>
                  </a:tcPr>
                </a:tc>
                <a:extLst>
                  <a:ext uri="{0D108BD9-81ED-4DB2-BD59-A6C34878D82A}">
                    <a16:rowId xmlns:a16="http://schemas.microsoft.com/office/drawing/2014/main" val="3468738304"/>
                  </a:ext>
                </a:extLst>
              </a:tr>
              <a:tr h="216000">
                <a:tc>
                  <a:txBody>
                    <a:bodyPr/>
                    <a:lstStyle/>
                    <a:p>
                      <a:pPr algn="l" fontAlgn="b"/>
                      <a:r>
                        <a:rPr lang="it-IT" sz="1200" u="none" strike="noStrike" noProof="0">
                          <a:effectLst/>
                          <a:latin typeface="+mn-lt"/>
                        </a:rPr>
                        <a:t> Abruzzo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8.936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25,0%</a:t>
                      </a:r>
                      <a:endParaRPr lang="it-IT" sz="1200" b="0" i="0" u="none" strike="noStrike" noProof="0">
                        <a:solidFill>
                          <a:srgbClr val="000000"/>
                        </a:solidFill>
                        <a:effectLst/>
                        <a:latin typeface="+mn-lt"/>
                      </a:endParaRPr>
                    </a:p>
                  </a:txBody>
                  <a:tcPr marL="0" marR="0" marT="0" marB="0" anchor="b">
                    <a:solidFill>
                      <a:schemeClr val="accent6">
                        <a:lumMod val="20000"/>
                        <a:lumOff val="80000"/>
                      </a:schemeClr>
                    </a:solidFill>
                  </a:tcPr>
                </a:tc>
                <a:extLst>
                  <a:ext uri="{0D108BD9-81ED-4DB2-BD59-A6C34878D82A}">
                    <a16:rowId xmlns:a16="http://schemas.microsoft.com/office/drawing/2014/main" val="335901091"/>
                  </a:ext>
                </a:extLst>
              </a:tr>
              <a:tr h="216000">
                <a:tc>
                  <a:txBody>
                    <a:bodyPr/>
                    <a:lstStyle/>
                    <a:p>
                      <a:pPr algn="l" fontAlgn="b"/>
                      <a:r>
                        <a:rPr lang="it-IT" sz="1200" u="none" strike="noStrike" noProof="0">
                          <a:effectLst/>
                          <a:latin typeface="+mn-lt"/>
                        </a:rPr>
                        <a:t> Molise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2.877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20,3%</a:t>
                      </a:r>
                      <a:endParaRPr lang="it-IT" sz="1200" b="0" i="0" u="none" strike="noStrike" noProof="0">
                        <a:solidFill>
                          <a:srgbClr val="000000"/>
                        </a:solidFill>
                        <a:effectLst/>
                        <a:latin typeface="+mn-lt"/>
                      </a:endParaRPr>
                    </a:p>
                  </a:txBody>
                  <a:tcPr marL="0" marR="0" marT="0" marB="0" anchor="b">
                    <a:solidFill>
                      <a:schemeClr val="accent6">
                        <a:lumMod val="20000"/>
                        <a:lumOff val="80000"/>
                      </a:schemeClr>
                    </a:solidFill>
                  </a:tcPr>
                </a:tc>
                <a:extLst>
                  <a:ext uri="{0D108BD9-81ED-4DB2-BD59-A6C34878D82A}">
                    <a16:rowId xmlns:a16="http://schemas.microsoft.com/office/drawing/2014/main" val="484213925"/>
                  </a:ext>
                </a:extLst>
              </a:tr>
              <a:tr h="216000">
                <a:tc>
                  <a:txBody>
                    <a:bodyPr/>
                    <a:lstStyle/>
                    <a:p>
                      <a:pPr algn="l" fontAlgn="b"/>
                      <a:r>
                        <a:rPr lang="it-IT" sz="1200" u="none" strike="noStrike" noProof="0">
                          <a:effectLst/>
                          <a:latin typeface="+mn-lt"/>
                        </a:rPr>
                        <a:t> Campania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15.536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129,3%</a:t>
                      </a:r>
                      <a:endParaRPr lang="it-IT" sz="1200" b="0" i="0" u="none" strike="noStrike" noProof="0">
                        <a:solidFill>
                          <a:srgbClr val="000000"/>
                        </a:solidFill>
                        <a:effectLst/>
                        <a:latin typeface="+mn-lt"/>
                      </a:endParaRPr>
                    </a:p>
                  </a:txBody>
                  <a:tcPr marL="0" marR="0" marT="0" marB="0" anchor="b">
                    <a:solidFill>
                      <a:schemeClr val="accent6">
                        <a:alpha val="53000"/>
                      </a:schemeClr>
                    </a:solidFill>
                  </a:tcPr>
                </a:tc>
                <a:extLst>
                  <a:ext uri="{0D108BD9-81ED-4DB2-BD59-A6C34878D82A}">
                    <a16:rowId xmlns:a16="http://schemas.microsoft.com/office/drawing/2014/main" val="309681631"/>
                  </a:ext>
                </a:extLst>
              </a:tr>
              <a:tr h="216000">
                <a:tc>
                  <a:txBody>
                    <a:bodyPr/>
                    <a:lstStyle/>
                    <a:p>
                      <a:pPr algn="l" fontAlgn="b"/>
                      <a:r>
                        <a:rPr lang="it-IT" sz="1200" u="none" strike="noStrike" noProof="0">
                          <a:effectLst/>
                          <a:latin typeface="+mn-lt"/>
                        </a:rPr>
                        <a:t> Puglia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208.755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185,5%</a:t>
                      </a:r>
                      <a:endParaRPr lang="it-IT" sz="1200" b="0" i="0" u="none" strike="noStrike" noProof="0">
                        <a:solidFill>
                          <a:srgbClr val="000000"/>
                        </a:solidFill>
                        <a:effectLst/>
                        <a:latin typeface="+mn-lt"/>
                      </a:endParaRPr>
                    </a:p>
                  </a:txBody>
                  <a:tcPr marL="0" marR="0" marT="0" marB="0" anchor="b">
                    <a:solidFill>
                      <a:schemeClr val="accent6"/>
                    </a:solidFill>
                  </a:tcPr>
                </a:tc>
                <a:extLst>
                  <a:ext uri="{0D108BD9-81ED-4DB2-BD59-A6C34878D82A}">
                    <a16:rowId xmlns:a16="http://schemas.microsoft.com/office/drawing/2014/main" val="741504947"/>
                  </a:ext>
                </a:extLst>
              </a:tr>
              <a:tr h="216000">
                <a:tc>
                  <a:txBody>
                    <a:bodyPr/>
                    <a:lstStyle/>
                    <a:p>
                      <a:pPr algn="l" fontAlgn="b"/>
                      <a:r>
                        <a:rPr lang="it-IT" sz="1200" u="none" strike="noStrike" noProof="0">
                          <a:effectLst/>
                          <a:latin typeface="+mn-lt"/>
                        </a:rPr>
                        <a:t> Basilicata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6.451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a:effectLst/>
                          <a:latin typeface="+mn-lt"/>
                        </a:rPr>
                        <a:t>412,0%</a:t>
                      </a:r>
                      <a:endParaRPr lang="it-IT" sz="1200" b="0" i="0" u="none" strike="noStrike" noProof="0">
                        <a:solidFill>
                          <a:srgbClr val="000000"/>
                        </a:solidFill>
                        <a:effectLst/>
                        <a:latin typeface="+mn-lt"/>
                      </a:endParaRPr>
                    </a:p>
                  </a:txBody>
                  <a:tcPr marL="0" marR="0" marT="0" marB="0" anchor="b">
                    <a:solidFill>
                      <a:schemeClr val="accent6">
                        <a:lumMod val="75000"/>
                      </a:schemeClr>
                    </a:solidFill>
                  </a:tcPr>
                </a:tc>
                <a:extLst>
                  <a:ext uri="{0D108BD9-81ED-4DB2-BD59-A6C34878D82A}">
                    <a16:rowId xmlns:a16="http://schemas.microsoft.com/office/drawing/2014/main" val="1663493695"/>
                  </a:ext>
                </a:extLst>
              </a:tr>
              <a:tr h="216000">
                <a:tc>
                  <a:txBody>
                    <a:bodyPr/>
                    <a:lstStyle/>
                    <a:p>
                      <a:pPr algn="l" fontAlgn="b"/>
                      <a:r>
                        <a:rPr lang="it-IT" sz="1200" u="none" strike="noStrike" noProof="0">
                          <a:effectLst/>
                          <a:latin typeface="+mn-lt"/>
                        </a:rPr>
                        <a:t> Calabria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53.758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dirty="0">
                          <a:effectLst/>
                          <a:latin typeface="+mn-lt"/>
                        </a:rPr>
                        <a:t>283,7%</a:t>
                      </a:r>
                      <a:endParaRPr lang="it-IT" sz="1200" b="0" i="0" u="none" strike="noStrike" noProof="0" dirty="0">
                        <a:solidFill>
                          <a:srgbClr val="000000"/>
                        </a:solidFill>
                        <a:effectLst/>
                        <a:latin typeface="+mn-lt"/>
                      </a:endParaRPr>
                    </a:p>
                  </a:txBody>
                  <a:tcPr marL="0" marR="0" marT="0" marB="0" anchor="b">
                    <a:solidFill>
                      <a:schemeClr val="accent6"/>
                    </a:solidFill>
                  </a:tcPr>
                </a:tc>
                <a:extLst>
                  <a:ext uri="{0D108BD9-81ED-4DB2-BD59-A6C34878D82A}">
                    <a16:rowId xmlns:a16="http://schemas.microsoft.com/office/drawing/2014/main" val="2245484462"/>
                  </a:ext>
                </a:extLst>
              </a:tr>
              <a:tr h="216000">
                <a:tc>
                  <a:txBody>
                    <a:bodyPr/>
                    <a:lstStyle/>
                    <a:p>
                      <a:pPr algn="l" fontAlgn="b"/>
                      <a:r>
                        <a:rPr lang="it-IT" sz="1200" u="none" strike="noStrike" noProof="0">
                          <a:effectLst/>
                          <a:latin typeface="+mn-lt"/>
                        </a:rPr>
                        <a:t> Sicilia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34.373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dirty="0">
                          <a:effectLst/>
                          <a:latin typeface="+mn-lt"/>
                        </a:rPr>
                        <a:t>89,8%</a:t>
                      </a:r>
                      <a:endParaRPr lang="it-IT" sz="1200" b="0" i="0" u="none" strike="noStrike" noProof="0" dirty="0">
                        <a:solidFill>
                          <a:srgbClr val="000000"/>
                        </a:solidFill>
                        <a:effectLst/>
                        <a:latin typeface="+mn-lt"/>
                      </a:endParaRPr>
                    </a:p>
                  </a:txBody>
                  <a:tcPr marL="0" marR="0" marT="0" marB="0" anchor="b">
                    <a:solidFill>
                      <a:schemeClr val="accent6">
                        <a:alpha val="34000"/>
                      </a:schemeClr>
                    </a:solidFill>
                  </a:tcPr>
                </a:tc>
                <a:extLst>
                  <a:ext uri="{0D108BD9-81ED-4DB2-BD59-A6C34878D82A}">
                    <a16:rowId xmlns:a16="http://schemas.microsoft.com/office/drawing/2014/main" val="307080727"/>
                  </a:ext>
                </a:extLst>
              </a:tr>
              <a:tr h="216000">
                <a:tc>
                  <a:txBody>
                    <a:bodyPr/>
                    <a:lstStyle/>
                    <a:p>
                      <a:pPr algn="l" fontAlgn="b"/>
                      <a:r>
                        <a:rPr lang="it-IT" sz="1200" u="none" strike="noStrike" noProof="0">
                          <a:effectLst/>
                          <a:latin typeface="+mn-lt"/>
                        </a:rPr>
                        <a:t> Sardegna </a:t>
                      </a:r>
                      <a:endParaRPr lang="it-IT" sz="1200" b="0"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4.375   </a:t>
                      </a:r>
                      <a:endParaRPr lang="it-IT" sz="1200" b="0" i="0" u="none" strike="noStrike" noProof="0">
                        <a:solidFill>
                          <a:srgbClr val="000000"/>
                        </a:solidFill>
                        <a:effectLst/>
                        <a:latin typeface="+mn-lt"/>
                      </a:endParaRPr>
                    </a:p>
                  </a:txBody>
                  <a:tcPr marL="0" marR="0" marT="0" marB="0" anchor="b"/>
                </a:tc>
                <a:tc>
                  <a:txBody>
                    <a:bodyPr/>
                    <a:lstStyle/>
                    <a:p>
                      <a:pPr algn="r" fontAlgn="b"/>
                      <a:r>
                        <a:rPr lang="it-IT" sz="1200" u="none" strike="noStrike" noProof="0" dirty="0">
                          <a:effectLst/>
                          <a:latin typeface="+mn-lt"/>
                        </a:rPr>
                        <a:t>163,4%</a:t>
                      </a:r>
                      <a:endParaRPr lang="it-IT" sz="1200" b="0" i="0" u="none" strike="noStrike" noProof="0" dirty="0">
                        <a:solidFill>
                          <a:srgbClr val="000000"/>
                        </a:solidFill>
                        <a:effectLst/>
                        <a:latin typeface="+mn-lt"/>
                      </a:endParaRPr>
                    </a:p>
                  </a:txBody>
                  <a:tcPr marL="0" marR="0" marT="0" marB="0" anchor="b">
                    <a:solidFill>
                      <a:schemeClr val="accent6"/>
                    </a:solidFill>
                  </a:tcPr>
                </a:tc>
                <a:extLst>
                  <a:ext uri="{0D108BD9-81ED-4DB2-BD59-A6C34878D82A}">
                    <a16:rowId xmlns:a16="http://schemas.microsoft.com/office/drawing/2014/main" val="4103591088"/>
                  </a:ext>
                </a:extLst>
              </a:tr>
              <a:tr h="216000">
                <a:tc>
                  <a:txBody>
                    <a:bodyPr/>
                    <a:lstStyle/>
                    <a:p>
                      <a:pPr algn="l" fontAlgn="b"/>
                      <a:r>
                        <a:rPr lang="it-IT" sz="1200" u="none" strike="noStrike" noProof="0">
                          <a:effectLst/>
                          <a:latin typeface="+mn-lt"/>
                        </a:rPr>
                        <a:t>  ITALIA                 </a:t>
                      </a:r>
                      <a:endParaRPr lang="it-IT" sz="1200" b="1" i="0" u="none" strike="noStrike" noProof="0">
                        <a:solidFill>
                          <a:srgbClr val="000000"/>
                        </a:solidFill>
                        <a:effectLst/>
                        <a:latin typeface="+mn-lt"/>
                      </a:endParaRPr>
                    </a:p>
                  </a:txBody>
                  <a:tcPr marL="0" marR="0" marT="0" marB="0" anchor="b"/>
                </a:tc>
                <a:tc>
                  <a:txBody>
                    <a:bodyPr/>
                    <a:lstStyle/>
                    <a:p>
                      <a:pPr algn="l" fontAlgn="b"/>
                      <a:r>
                        <a:rPr lang="it-IT" sz="1200" u="none" strike="noStrike" noProof="0">
                          <a:effectLst/>
                          <a:latin typeface="+mn-lt"/>
                        </a:rPr>
                        <a:t>          364.910   </a:t>
                      </a:r>
                      <a:endParaRPr lang="it-IT" sz="1200" b="1" i="0" u="none" strike="noStrike" noProof="0">
                        <a:solidFill>
                          <a:srgbClr val="000000"/>
                        </a:solidFill>
                        <a:effectLst/>
                        <a:latin typeface="+mn-lt"/>
                      </a:endParaRPr>
                    </a:p>
                  </a:txBody>
                  <a:tcPr marL="0" marR="0" marT="0" marB="0" anchor="b"/>
                </a:tc>
                <a:tc>
                  <a:txBody>
                    <a:bodyPr/>
                    <a:lstStyle/>
                    <a:p>
                      <a:pPr algn="r" fontAlgn="b"/>
                      <a:r>
                        <a:rPr lang="it-IT" sz="1200" u="none" strike="noStrike" noProof="0" dirty="0">
                          <a:effectLst/>
                          <a:latin typeface="+mn-lt"/>
                        </a:rPr>
                        <a:t>108,6%</a:t>
                      </a:r>
                      <a:endParaRPr lang="it-IT" sz="1200" b="0" i="0" u="none" strike="noStrike" noProof="0" dirty="0">
                        <a:solidFill>
                          <a:srgbClr val="000000"/>
                        </a:solidFill>
                        <a:effectLst/>
                        <a:latin typeface="+mn-lt"/>
                      </a:endParaRPr>
                    </a:p>
                  </a:txBody>
                  <a:tcPr marL="0" marR="0" marT="0" marB="0" anchor="b">
                    <a:solidFill>
                      <a:schemeClr val="accent6">
                        <a:lumMod val="20000"/>
                        <a:lumOff val="80000"/>
                      </a:schemeClr>
                    </a:solidFill>
                  </a:tcPr>
                </a:tc>
                <a:extLst>
                  <a:ext uri="{0D108BD9-81ED-4DB2-BD59-A6C34878D82A}">
                    <a16:rowId xmlns:a16="http://schemas.microsoft.com/office/drawing/2014/main" val="323688308"/>
                  </a:ext>
                </a:extLst>
              </a:tr>
            </a:tbl>
          </a:graphicData>
        </a:graphic>
      </p:graphicFrame>
    </p:spTree>
    <p:extLst>
      <p:ext uri="{BB962C8B-B14F-4D97-AF65-F5344CB8AC3E}">
        <p14:creationId xmlns:p14="http://schemas.microsoft.com/office/powerpoint/2010/main" val="339081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500" dirty="0"/>
              <a:t>La localizzazione territoriale dei frantoi</a:t>
            </a:r>
            <a:br>
              <a:rPr lang="it-IT" sz="2500" dirty="0"/>
            </a:br>
            <a:r>
              <a:rPr lang="it-IT" sz="1300" dirty="0"/>
              <a:t>(media ultime 4 campagne)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14</a:t>
            </a:fld>
            <a:endParaRPr lang="it-IT" dirty="0"/>
          </a:p>
        </p:txBody>
      </p:sp>
      <p:sp>
        <p:nvSpPr>
          <p:cNvPr id="11" name="Rettangolo 10"/>
          <p:cNvSpPr/>
          <p:nvPr/>
        </p:nvSpPr>
        <p:spPr>
          <a:xfrm>
            <a:off x="253959" y="4136024"/>
            <a:ext cx="8161192" cy="2031325"/>
          </a:xfrm>
          <a:prstGeom prst="rect">
            <a:avLst/>
          </a:prstGeom>
        </p:spPr>
        <p:txBody>
          <a:bodyPr wrap="square">
            <a:spAutoFit/>
          </a:bodyPr>
          <a:lstStyle/>
          <a:p>
            <a:pPr algn="just"/>
            <a:r>
              <a:rPr lang="it-IT" sz="1400" dirty="0">
                <a:latin typeface="Century Gothic" panose="020B0502020202020204" pitchFamily="34" charset="0"/>
                <a:ea typeface="Times New Roman" panose="02020603050405020304" pitchFamily="18" charset="0"/>
                <a:cs typeface="Times New Roman" panose="02020603050405020304" pitchFamily="18" charset="0"/>
              </a:rPr>
              <a:t>L’estrema frammentarietà della produzione italiana emerge anche dal numero di frantoi: basti considerare che in Spagna il numero di frantoi oscilla tra 1600 e 1700, ma la produzione iberica supera notevolmente il milione di tonnellate.</a:t>
            </a:r>
          </a:p>
          <a:p>
            <a:pPr algn="just"/>
            <a:r>
              <a:rPr lang="it-IT" sz="1400" dirty="0">
                <a:latin typeface="Century Gothic" panose="020B0502020202020204" pitchFamily="34" charset="0"/>
                <a:ea typeface="Times New Roman" panose="02020603050405020304" pitchFamily="18" charset="0"/>
                <a:cs typeface="Times New Roman" panose="02020603050405020304" pitchFamily="18" charset="0"/>
              </a:rPr>
              <a:t>Dei circa 4.456 frantoi attivi in media nelle ultime 4 campagne il 19% è in Puglia, il 14% in Calabria e il 12% in Sicilia. Segue la Toscana con una quota del 9%. </a:t>
            </a:r>
          </a:p>
          <a:p>
            <a:pPr algn="just"/>
            <a:r>
              <a:rPr lang="it-IT" sz="1400" dirty="0">
                <a:latin typeface="Century Gothic" panose="020B0502020202020204" pitchFamily="34" charset="0"/>
                <a:ea typeface="Times New Roman" panose="02020603050405020304" pitchFamily="18" charset="0"/>
                <a:cs typeface="Times New Roman" panose="02020603050405020304" pitchFamily="18" charset="0"/>
              </a:rPr>
              <a:t>E’ evidente, facendo un raffronto con il peso della produzione regionale, che la Puglia ha frantoi di dimensioni più grandi rispetto a quelli del resto d’Italia. </a:t>
            </a:r>
          </a:p>
          <a:p>
            <a:pPr algn="just"/>
            <a:r>
              <a:rPr lang="it-IT" sz="1400" dirty="0">
                <a:latin typeface="Century Gothic" panose="020B0502020202020204" pitchFamily="34" charset="0"/>
              </a:rPr>
              <a:t>Dell’intera produzione nazionale, solo una quota pari circa al 20% è da attribuire a frantoi cooperativi, presenti soprattutto in Puglia ed in Toscana. </a:t>
            </a:r>
            <a:endParaRPr lang="it-IT" sz="14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Rettangolo 8"/>
          <p:cNvSpPr/>
          <p:nvPr/>
        </p:nvSpPr>
        <p:spPr>
          <a:xfrm>
            <a:off x="740755" y="6167349"/>
            <a:ext cx="7416824" cy="246221"/>
          </a:xfrm>
          <a:prstGeom prst="rect">
            <a:avLst/>
          </a:prstGeom>
        </p:spPr>
        <p:txBody>
          <a:bodyPr wrap="square">
            <a:spAutoFit/>
          </a:bodyPr>
          <a:lstStyle/>
          <a:p>
            <a:r>
              <a:rPr lang="it-IT" sz="1000" i="1" dirty="0">
                <a:latin typeface="Century Gothic" panose="020B0502020202020204" pitchFamily="34" charset="0"/>
              </a:rPr>
              <a:t>Fonte: elaborazioni ISMEA su dati AGEA</a:t>
            </a:r>
          </a:p>
        </p:txBody>
      </p:sp>
      <p:graphicFrame>
        <p:nvGraphicFramePr>
          <p:cNvPr id="7" name="Chart 2"/>
          <p:cNvGraphicFramePr>
            <a:graphicFrameLocks/>
          </p:cNvGraphicFramePr>
          <p:nvPr>
            <p:extLst>
              <p:ext uri="{D42A27DB-BD31-4B8C-83A1-F6EECF244321}">
                <p14:modId xmlns:p14="http://schemas.microsoft.com/office/powerpoint/2010/main" val="4278365940"/>
              </p:ext>
            </p:extLst>
          </p:nvPr>
        </p:nvGraphicFramePr>
        <p:xfrm>
          <a:off x="356508" y="966874"/>
          <a:ext cx="7723464" cy="309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23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La capacità produttiva dei frantoi</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15</a:t>
            </a:fld>
            <a:endParaRPr lang="it-IT" dirty="0"/>
          </a:p>
        </p:txBody>
      </p:sp>
      <p:sp>
        <p:nvSpPr>
          <p:cNvPr id="9" name="Rettangolo 8"/>
          <p:cNvSpPr/>
          <p:nvPr/>
        </p:nvSpPr>
        <p:spPr>
          <a:xfrm>
            <a:off x="812642" y="4513774"/>
            <a:ext cx="7416824" cy="246221"/>
          </a:xfrm>
          <a:prstGeom prst="rect">
            <a:avLst/>
          </a:prstGeom>
        </p:spPr>
        <p:txBody>
          <a:bodyPr wrap="square">
            <a:spAutoFit/>
          </a:bodyPr>
          <a:lstStyle/>
          <a:p>
            <a:r>
              <a:rPr lang="it-IT" sz="1000" i="1" dirty="0">
                <a:latin typeface="Century Gothic" panose="020B0502020202020204" pitchFamily="34" charset="0"/>
              </a:rPr>
              <a:t>Fonte: elaborazione ISMEA su dati AGEA</a:t>
            </a:r>
          </a:p>
        </p:txBody>
      </p:sp>
      <p:graphicFrame>
        <p:nvGraphicFramePr>
          <p:cNvPr id="3" name="Tabella 2"/>
          <p:cNvGraphicFramePr>
            <a:graphicFrameLocks noGrp="1"/>
          </p:cNvGraphicFramePr>
          <p:nvPr>
            <p:extLst>
              <p:ext uri="{D42A27DB-BD31-4B8C-83A1-F6EECF244321}">
                <p14:modId xmlns:p14="http://schemas.microsoft.com/office/powerpoint/2010/main" val="3524261431"/>
              </p:ext>
            </p:extLst>
          </p:nvPr>
        </p:nvGraphicFramePr>
        <p:xfrm>
          <a:off x="867919" y="1648893"/>
          <a:ext cx="7306271" cy="2884315"/>
        </p:xfrm>
        <a:graphic>
          <a:graphicData uri="http://schemas.openxmlformats.org/drawingml/2006/table">
            <a:tbl>
              <a:tblPr firstRow="1" lastRow="1" bandRow="1">
                <a:tableStyleId>{FABFCF23-3B69-468F-B69F-88F6DE6A72F2}</a:tableStyleId>
              </a:tblPr>
              <a:tblGrid>
                <a:gridCol w="2630258">
                  <a:extLst>
                    <a:ext uri="{9D8B030D-6E8A-4147-A177-3AD203B41FA5}">
                      <a16:colId xmlns:a16="http://schemas.microsoft.com/office/drawing/2014/main" val="425451658"/>
                    </a:ext>
                  </a:extLst>
                </a:gridCol>
                <a:gridCol w="1558671">
                  <a:extLst>
                    <a:ext uri="{9D8B030D-6E8A-4147-A177-3AD203B41FA5}">
                      <a16:colId xmlns:a16="http://schemas.microsoft.com/office/drawing/2014/main" val="3870570099"/>
                    </a:ext>
                  </a:extLst>
                </a:gridCol>
                <a:gridCol w="1558671">
                  <a:extLst>
                    <a:ext uri="{9D8B030D-6E8A-4147-A177-3AD203B41FA5}">
                      <a16:colId xmlns:a16="http://schemas.microsoft.com/office/drawing/2014/main" val="3787073622"/>
                    </a:ext>
                  </a:extLst>
                </a:gridCol>
                <a:gridCol w="1558671">
                  <a:extLst>
                    <a:ext uri="{9D8B030D-6E8A-4147-A177-3AD203B41FA5}">
                      <a16:colId xmlns:a16="http://schemas.microsoft.com/office/drawing/2014/main" val="1880463568"/>
                    </a:ext>
                  </a:extLst>
                </a:gridCol>
              </a:tblGrid>
              <a:tr h="290675">
                <a:tc>
                  <a:txBody>
                    <a:bodyPr/>
                    <a:lstStyle/>
                    <a:p>
                      <a:pPr algn="l" fontAlgn="b"/>
                      <a:r>
                        <a:rPr lang="it-IT" sz="1200" u="none" strike="noStrike" dirty="0">
                          <a:effectLst/>
                        </a:rPr>
                        <a:t>Classe olive molite (100 kg)</a:t>
                      </a:r>
                      <a:endParaRPr lang="it-IT" sz="1200" b="0"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it-IT" sz="1200" u="none" strike="noStrike" dirty="0">
                          <a:effectLst/>
                        </a:rPr>
                        <a:t>% Numero frantoi</a:t>
                      </a:r>
                      <a:endParaRPr lang="it-IT" sz="1200" b="0"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it-IT" sz="1200" u="none" strike="noStrike" dirty="0">
                          <a:effectLst/>
                        </a:rPr>
                        <a:t>Olive molite (%)</a:t>
                      </a:r>
                      <a:endParaRPr lang="it-IT" sz="1200" b="0"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it-IT" sz="1200" u="none" strike="noStrike" dirty="0">
                          <a:effectLst/>
                        </a:rPr>
                        <a:t>Olio prodotto (%)</a:t>
                      </a:r>
                      <a:endParaRPr lang="it-IT" sz="1200" b="0"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604625240"/>
                  </a:ext>
                </a:extLst>
              </a:tr>
              <a:tr h="259364">
                <a:tc>
                  <a:txBody>
                    <a:bodyPr/>
                    <a:lstStyle/>
                    <a:p>
                      <a:pPr algn="l" fontAlgn="b"/>
                      <a:r>
                        <a:rPr lang="it-IT" sz="1100" u="none" strike="noStrike" dirty="0">
                          <a:effectLst/>
                        </a:rPr>
                        <a:t>&lt; 100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29,6%</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2,4%</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2,5%</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124343884"/>
                  </a:ext>
                </a:extLst>
              </a:tr>
              <a:tr h="259364">
                <a:tc>
                  <a:txBody>
                    <a:bodyPr/>
                    <a:lstStyle/>
                    <a:p>
                      <a:pPr algn="l" fontAlgn="b"/>
                      <a:r>
                        <a:rPr lang="it-IT" sz="1100" u="none" strike="noStrike" dirty="0">
                          <a:effectLst/>
                        </a:rPr>
                        <a:t>100-300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32,8%</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12,5%</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12,1%</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210498863"/>
                  </a:ext>
                </a:extLst>
              </a:tr>
              <a:tr h="259364">
                <a:tc>
                  <a:txBody>
                    <a:bodyPr/>
                    <a:lstStyle/>
                    <a:p>
                      <a:pPr algn="l" fontAlgn="b"/>
                      <a:r>
                        <a:rPr lang="it-IT" sz="1100" u="none" strike="noStrike" dirty="0">
                          <a:effectLst/>
                        </a:rPr>
                        <a:t>300-500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14,0%</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11,0%</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10,5%</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881148661"/>
                  </a:ext>
                </a:extLst>
              </a:tr>
              <a:tr h="259364">
                <a:tc>
                  <a:txBody>
                    <a:bodyPr/>
                    <a:lstStyle/>
                    <a:p>
                      <a:pPr algn="l" fontAlgn="b"/>
                      <a:r>
                        <a:rPr lang="it-IT" sz="1100" u="none" strike="noStrike" dirty="0">
                          <a:effectLst/>
                        </a:rPr>
                        <a:t>500-1000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13,6%</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19,0%</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18,5%</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3365883431"/>
                  </a:ext>
                </a:extLst>
              </a:tr>
              <a:tr h="259364">
                <a:tc>
                  <a:txBody>
                    <a:bodyPr/>
                    <a:lstStyle/>
                    <a:p>
                      <a:pPr algn="l" fontAlgn="b"/>
                      <a:r>
                        <a:rPr lang="it-IT" sz="1100" u="none" strike="noStrike" dirty="0">
                          <a:effectLst/>
                        </a:rPr>
                        <a:t>1.000-5.000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8,8%</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32,5%</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33,2%</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4042576472"/>
                  </a:ext>
                </a:extLst>
              </a:tr>
              <a:tr h="259364">
                <a:tc>
                  <a:txBody>
                    <a:bodyPr/>
                    <a:lstStyle/>
                    <a:p>
                      <a:pPr algn="l" fontAlgn="b"/>
                      <a:r>
                        <a:rPr lang="it-IT" sz="1100" u="none" strike="noStrike" dirty="0">
                          <a:effectLst/>
                        </a:rPr>
                        <a:t>5.000-10.000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0,9%</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11,4%</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11,9%</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574342420"/>
                  </a:ext>
                </a:extLst>
              </a:tr>
              <a:tr h="259364">
                <a:tc>
                  <a:txBody>
                    <a:bodyPr/>
                    <a:lstStyle/>
                    <a:p>
                      <a:pPr algn="l" fontAlgn="b"/>
                      <a:r>
                        <a:rPr lang="it-IT" sz="1100" u="none" strike="noStrike" dirty="0">
                          <a:effectLst/>
                        </a:rPr>
                        <a:t>10.000-15.000t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0,1%</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3,5%</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3,3%</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815175101"/>
                  </a:ext>
                </a:extLst>
              </a:tr>
              <a:tr h="259364">
                <a:tc>
                  <a:txBody>
                    <a:bodyPr/>
                    <a:lstStyle/>
                    <a:p>
                      <a:pPr algn="l" fontAlgn="b"/>
                      <a:r>
                        <a:rPr lang="it-IT" sz="1100" u="none" strike="noStrike" dirty="0">
                          <a:effectLst/>
                        </a:rPr>
                        <a:t>15.000- 25.000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0,1%</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5,4%</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5,8%</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3595890178"/>
                  </a:ext>
                </a:extLst>
              </a:tr>
              <a:tr h="259364">
                <a:tc>
                  <a:txBody>
                    <a:bodyPr/>
                    <a:lstStyle/>
                    <a:p>
                      <a:pPr algn="l" fontAlgn="b"/>
                      <a:r>
                        <a:rPr lang="it-IT" sz="1100" u="none" strike="noStrike" dirty="0">
                          <a:effectLst/>
                        </a:rPr>
                        <a:t>50.000-100.000 t</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0,0%</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2,2%</a:t>
                      </a:r>
                      <a:endParaRPr lang="it-IT" sz="11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it-IT" sz="1100" u="none" strike="noStrike" dirty="0">
                          <a:effectLst/>
                        </a:rPr>
                        <a:t>2,3%</a:t>
                      </a:r>
                      <a:endParaRPr lang="it-IT" sz="11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056897598"/>
                  </a:ext>
                </a:extLst>
              </a:tr>
              <a:tr h="259364">
                <a:tc>
                  <a:txBody>
                    <a:bodyPr/>
                    <a:lstStyle/>
                    <a:p>
                      <a:pPr algn="l" fontAlgn="b"/>
                      <a:r>
                        <a:rPr lang="it-IT" sz="1200" u="none" strike="noStrike" dirty="0">
                          <a:effectLst/>
                        </a:rPr>
                        <a:t>Totale</a:t>
                      </a:r>
                      <a:endParaRPr lang="it-IT" sz="1200" b="0" i="0" u="none" strike="noStrike" dirty="0">
                        <a:solidFill>
                          <a:srgbClr val="000000"/>
                        </a:solidFill>
                        <a:effectLst/>
                        <a:latin typeface="Century Gothic" panose="020B0502020202020204" pitchFamily="34" charset="0"/>
                      </a:endParaRPr>
                    </a:p>
                  </a:txBody>
                  <a:tcPr marL="0" marR="0" marT="0" marB="0" anchor="b"/>
                </a:tc>
                <a:tc>
                  <a:txBody>
                    <a:bodyPr/>
                    <a:lstStyle/>
                    <a:p>
                      <a:pPr algn="r" fontAlgn="b"/>
                      <a:r>
                        <a:rPr lang="it-IT" sz="1200" u="none" strike="noStrike" dirty="0">
                          <a:effectLst/>
                        </a:rPr>
                        <a:t>100%</a:t>
                      </a:r>
                      <a:endParaRPr lang="it-IT" sz="1200" b="0" i="0" u="none" strike="noStrike" dirty="0">
                        <a:solidFill>
                          <a:srgbClr val="000000"/>
                        </a:solidFill>
                        <a:effectLst/>
                        <a:latin typeface="Century Gothic" panose="020B0502020202020204" pitchFamily="34" charset="0"/>
                      </a:endParaRPr>
                    </a:p>
                  </a:txBody>
                  <a:tcPr marL="0" marR="0" marT="0" marB="0" anchor="b"/>
                </a:tc>
                <a:tc>
                  <a:txBody>
                    <a:bodyPr/>
                    <a:lstStyle/>
                    <a:p>
                      <a:pPr algn="r" fontAlgn="b"/>
                      <a:r>
                        <a:rPr lang="it-IT" sz="1200" u="none" strike="noStrike" dirty="0">
                          <a:effectLst/>
                        </a:rPr>
                        <a:t>100%</a:t>
                      </a:r>
                      <a:endParaRPr lang="it-IT" sz="1200" b="0" i="0" u="none" strike="noStrike" dirty="0">
                        <a:solidFill>
                          <a:srgbClr val="000000"/>
                        </a:solidFill>
                        <a:effectLst/>
                        <a:latin typeface="Century Gothic" panose="020B0502020202020204" pitchFamily="34" charset="0"/>
                      </a:endParaRPr>
                    </a:p>
                  </a:txBody>
                  <a:tcPr marL="0" marR="0" marT="0" marB="0" anchor="b"/>
                </a:tc>
                <a:tc>
                  <a:txBody>
                    <a:bodyPr/>
                    <a:lstStyle/>
                    <a:p>
                      <a:pPr algn="r" fontAlgn="b"/>
                      <a:r>
                        <a:rPr lang="it-IT" sz="1200" u="none" strike="noStrike" dirty="0">
                          <a:effectLst/>
                        </a:rPr>
                        <a:t>100%</a:t>
                      </a:r>
                      <a:endParaRPr lang="it-IT" sz="1200" b="0"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154683165"/>
                  </a:ext>
                </a:extLst>
              </a:tr>
            </a:tbl>
          </a:graphicData>
        </a:graphic>
      </p:graphicFrame>
      <p:sp>
        <p:nvSpPr>
          <p:cNvPr id="5" name="Rettangolo 4"/>
          <p:cNvSpPr/>
          <p:nvPr/>
        </p:nvSpPr>
        <p:spPr>
          <a:xfrm>
            <a:off x="826697" y="1240357"/>
            <a:ext cx="6482219" cy="338554"/>
          </a:xfrm>
          <a:prstGeom prst="rect">
            <a:avLst/>
          </a:prstGeom>
        </p:spPr>
        <p:txBody>
          <a:bodyPr wrap="square">
            <a:spAutoFit/>
          </a:bodyPr>
          <a:lstStyle/>
          <a:p>
            <a:r>
              <a:rPr lang="it-IT" sz="1600" b="1" dirty="0">
                <a:latin typeface="Century Gothic" panose="020B0502020202020204" pitchFamily="34" charset="0"/>
              </a:rPr>
              <a:t>La ripartizione dei frantoi secondo la capacità produttiva</a:t>
            </a:r>
          </a:p>
        </p:txBody>
      </p:sp>
      <p:sp>
        <p:nvSpPr>
          <p:cNvPr id="6" name="Rettangolo 5"/>
          <p:cNvSpPr/>
          <p:nvPr/>
        </p:nvSpPr>
        <p:spPr>
          <a:xfrm>
            <a:off x="867919" y="4777560"/>
            <a:ext cx="7390356" cy="307777"/>
          </a:xfrm>
          <a:prstGeom prst="rect">
            <a:avLst/>
          </a:prstGeom>
        </p:spPr>
        <p:txBody>
          <a:bodyPr wrap="square">
            <a:spAutoFit/>
          </a:bodyPr>
          <a:lstStyle/>
          <a:p>
            <a:pPr algn="just"/>
            <a:r>
              <a:rPr lang="it-IT" sz="1400" b="1" dirty="0">
                <a:latin typeface="Century Gothic" panose="020B0502020202020204" pitchFamily="34" charset="0"/>
                <a:ea typeface="Times New Roman" panose="02020603050405020304" pitchFamily="18" charset="0"/>
                <a:cs typeface="Times New Roman" panose="02020603050405020304" pitchFamily="18" charset="0"/>
              </a:rPr>
              <a:t>Il 76% dei</a:t>
            </a:r>
            <a:r>
              <a:rPr lang="it-IT" sz="1400" dirty="0">
                <a:latin typeface="Century Gothic" panose="020B0502020202020204" pitchFamily="34" charset="0"/>
                <a:ea typeface="Times New Roman" panose="02020603050405020304" pitchFamily="18" charset="0"/>
                <a:cs typeface="Times New Roman" panose="02020603050405020304" pitchFamily="18" charset="0"/>
              </a:rPr>
              <a:t> frantoi </a:t>
            </a:r>
            <a:r>
              <a:rPr lang="it-IT" sz="1400" b="1" dirty="0">
                <a:latin typeface="Century Gothic" panose="020B0502020202020204" pitchFamily="34" charset="0"/>
                <a:ea typeface="Times New Roman" panose="02020603050405020304" pitchFamily="18" charset="0"/>
                <a:cs typeface="Times New Roman" panose="02020603050405020304" pitchFamily="18" charset="0"/>
              </a:rPr>
              <a:t>italiani impiegano meno di 500 tonnellate di olive. </a:t>
            </a:r>
          </a:p>
        </p:txBody>
      </p:sp>
      <p:sp>
        <p:nvSpPr>
          <p:cNvPr id="14" name="Rettangolo 13"/>
          <p:cNvSpPr/>
          <p:nvPr/>
        </p:nvSpPr>
        <p:spPr>
          <a:xfrm>
            <a:off x="787126" y="5085337"/>
            <a:ext cx="7525477"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400" dirty="0">
                <a:latin typeface="Century Gothic" panose="020B0502020202020204" pitchFamily="34" charset="0"/>
                <a:ea typeface="Times New Roman" panose="02020603050405020304" pitchFamily="18" charset="0"/>
                <a:cs typeface="Times New Roman" panose="02020603050405020304" pitchFamily="18" charset="0"/>
              </a:rPr>
              <a:t>Il gran numero di frantoi se da un lato aumenta i costi del sistema, dall’altro rappresenta garanzia di qualità.</a:t>
            </a:r>
          </a:p>
          <a:p>
            <a:pPr algn="just"/>
            <a:r>
              <a:rPr lang="it-IT" sz="1400" b="1" dirty="0">
                <a:latin typeface="Century Gothic" panose="020B0502020202020204" pitchFamily="34" charset="0"/>
                <a:ea typeface="Times New Roman" panose="02020603050405020304" pitchFamily="18" charset="0"/>
                <a:cs typeface="Times New Roman" panose="02020603050405020304" pitchFamily="18" charset="0"/>
              </a:rPr>
              <a:t>La prossimità del frantoio al luogo di produzione assicura la molitura entro le 24 ore, requisito essenziale per la qualità.</a:t>
            </a:r>
          </a:p>
        </p:txBody>
      </p:sp>
    </p:spTree>
    <p:extLst>
      <p:ext uri="{BB962C8B-B14F-4D97-AF65-F5344CB8AC3E}">
        <p14:creationId xmlns:p14="http://schemas.microsoft.com/office/powerpoint/2010/main" val="265024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BF04288-000A-464D-A397-F22655B3CB49}" type="slidenum">
              <a:rPr lang="it-IT" smtClean="0"/>
              <a:pPr/>
              <a:t>16</a:t>
            </a:fld>
            <a:endParaRPr lang="it-IT" dirty="0"/>
          </a:p>
        </p:txBody>
      </p:sp>
      <p:sp>
        <p:nvSpPr>
          <p:cNvPr id="3" name="Titolo 2"/>
          <p:cNvSpPr>
            <a:spLocks noGrp="1"/>
          </p:cNvSpPr>
          <p:nvPr>
            <p:ph type="title"/>
          </p:nvPr>
        </p:nvSpPr>
        <p:spPr>
          <a:xfrm>
            <a:off x="390797" y="227258"/>
            <a:ext cx="7639050" cy="505731"/>
          </a:xfrm>
        </p:spPr>
        <p:txBody>
          <a:bodyPr>
            <a:normAutofit fontScale="90000"/>
          </a:bodyPr>
          <a:lstStyle/>
          <a:p>
            <a:r>
              <a:rPr lang="it-IT" dirty="0"/>
              <a:t/>
            </a:r>
            <a:br>
              <a:rPr lang="it-IT" dirty="0"/>
            </a:br>
            <a:r>
              <a:rPr lang="it-IT" dirty="0"/>
              <a:t/>
            </a:r>
            <a:br>
              <a:rPr lang="it-IT" dirty="0"/>
            </a:br>
            <a:r>
              <a:rPr lang="it-IT" dirty="0"/>
              <a:t>Italia prima per numero di riconoscimenti:  </a:t>
            </a:r>
            <a:br>
              <a:rPr lang="it-IT" dirty="0"/>
            </a:br>
            <a:r>
              <a:rPr lang="it-IT" dirty="0"/>
              <a:t>47 IG: 42 DOP e 5 IGP</a:t>
            </a:r>
            <a:br>
              <a:rPr lang="it-IT" dirty="0"/>
            </a:br>
            <a:r>
              <a:rPr lang="it-IT" dirty="0"/>
              <a:t/>
            </a:r>
            <a:br>
              <a:rPr lang="it-IT" dirty="0"/>
            </a:br>
            <a:r>
              <a:rPr lang="it-IT" sz="2400" dirty="0">
                <a:solidFill>
                  <a:schemeClr val="bg1"/>
                </a:solidFill>
                <a:ea typeface="Times New Roman" panose="02020603050405020304" pitchFamily="18" charset="0"/>
                <a:cs typeface="Times New Roman" panose="02020603050405020304" pitchFamily="18" charset="0"/>
              </a:rPr>
              <a:t>46 IG: 42 DOP e 4 IGP</a:t>
            </a:r>
            <a:endParaRPr lang="it-IT" sz="2400" b="1" dirty="0">
              <a:solidFill>
                <a:schemeClr val="bg1"/>
              </a:solidFill>
              <a:ea typeface="Times New Roman" panose="02020603050405020304" pitchFamily="18" charset="0"/>
              <a:cs typeface="Times New Roman" panose="02020603050405020304" pitchFamily="18" charset="0"/>
            </a:endParaRPr>
          </a:p>
        </p:txBody>
      </p:sp>
      <p:sp>
        <p:nvSpPr>
          <p:cNvPr id="8" name="Rettangolo 7"/>
          <p:cNvSpPr/>
          <p:nvPr/>
        </p:nvSpPr>
        <p:spPr>
          <a:xfrm>
            <a:off x="4066113" y="6611779"/>
            <a:ext cx="2906187" cy="246221"/>
          </a:xfrm>
          <a:prstGeom prst="rect">
            <a:avLst/>
          </a:prstGeom>
        </p:spPr>
        <p:txBody>
          <a:bodyPr wrap="square">
            <a:spAutoFit/>
          </a:bodyPr>
          <a:lstStyle/>
          <a:p>
            <a:r>
              <a:rPr lang="it-IT" sz="1000" i="1" dirty="0">
                <a:latin typeface="Century Gothic" panose="020B0502020202020204" pitchFamily="34" charset="0"/>
              </a:rPr>
              <a:t>Fonte: ISMEA su dati ODC</a:t>
            </a:r>
          </a:p>
        </p:txBody>
      </p:sp>
      <p:graphicFrame>
        <p:nvGraphicFramePr>
          <p:cNvPr id="5" name="Grafico 4"/>
          <p:cNvGraphicFramePr/>
          <p:nvPr>
            <p:extLst>
              <p:ext uri="{D42A27DB-BD31-4B8C-83A1-F6EECF244321}">
                <p14:modId xmlns:p14="http://schemas.microsoft.com/office/powerpoint/2010/main" val="2226057890"/>
              </p:ext>
            </p:extLst>
          </p:nvPr>
        </p:nvGraphicFramePr>
        <p:xfrm>
          <a:off x="262890" y="1150707"/>
          <a:ext cx="8298180" cy="2484033"/>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p:cNvSpPr/>
          <p:nvPr/>
        </p:nvSpPr>
        <p:spPr>
          <a:xfrm>
            <a:off x="274320" y="933315"/>
            <a:ext cx="4572000" cy="276999"/>
          </a:xfrm>
          <a:prstGeom prst="rect">
            <a:avLst/>
          </a:prstGeom>
        </p:spPr>
        <p:txBody>
          <a:bodyPr>
            <a:spAutoFit/>
          </a:bodyPr>
          <a:lstStyle/>
          <a:p>
            <a:r>
              <a:rPr lang="it-IT" sz="1200" b="1" dirty="0">
                <a:latin typeface="Century Gothic" panose="020B0502020202020204" pitchFamily="34" charset="0"/>
              </a:rPr>
              <a:t>La produzione nazionale di olio di oliva IG (tonnellate)</a:t>
            </a:r>
          </a:p>
        </p:txBody>
      </p:sp>
      <p:sp>
        <p:nvSpPr>
          <p:cNvPr id="9" name="Segnaposto contenuto 2"/>
          <p:cNvSpPr txBox="1">
            <a:spLocks/>
          </p:cNvSpPr>
          <p:nvPr/>
        </p:nvSpPr>
        <p:spPr>
          <a:xfrm>
            <a:off x="342900" y="3737610"/>
            <a:ext cx="8275320" cy="2526030"/>
          </a:xfrm>
          <a:prstGeom prst="rect">
            <a:avLst/>
          </a:prstGeom>
        </p:spPr>
        <p:txBody>
          <a:bodyPr>
            <a:noAutofit/>
          </a:bodyPr>
          <a:lstStyle/>
          <a:p>
            <a:pPr marL="228600" marR="0" lvl="0" indent="-228600" algn="just"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Degli oli di qualità riconosciuti in Unione Europea, quasi il 40% è rappresentato da marchi italiani, pari a 46 prodotti a denominazione (di cui 4 </a:t>
            </a:r>
            <a:r>
              <a:rPr kumimoji="0" lang="it-IT" sz="1400" b="0" i="0" u="none" strike="noStrike" kern="1200" cap="none" spc="0" normalizeH="0" baseline="0" noProof="0" dirty="0" err="1">
                <a:ln>
                  <a:noFill/>
                </a:ln>
                <a:solidFill>
                  <a:schemeClr val="tx1"/>
                </a:solidFill>
                <a:effectLst/>
                <a:uLnTx/>
                <a:uFillTx/>
                <a:latin typeface="Century Gothic" panose="020B0502020202020204" pitchFamily="34" charset="0"/>
                <a:ea typeface="+mn-ea"/>
                <a:cs typeface="+mn-cs"/>
              </a:rPr>
              <a:t>Igp</a:t>
            </a: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Seguono Grecia e Spagna con 29 riconoscimenti a testa. </a:t>
            </a:r>
          </a:p>
          <a:p>
            <a:pPr marL="228600" marR="0" lvl="0" indent="-228600" algn="just"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Gli oli extravergini </a:t>
            </a:r>
            <a:r>
              <a:rPr kumimoji="0" lang="it-IT" sz="1400" b="0" i="0" u="none" strike="noStrike" kern="1200" cap="none" spc="0" normalizeH="0" baseline="0" noProof="0" dirty="0" err="1">
                <a:ln>
                  <a:noFill/>
                </a:ln>
                <a:solidFill>
                  <a:schemeClr val="tx1"/>
                </a:solidFill>
                <a:effectLst/>
                <a:uLnTx/>
                <a:uFillTx/>
                <a:latin typeface="Century Gothic" panose="020B0502020202020204" pitchFamily="34" charset="0"/>
                <a:ea typeface="+mn-ea"/>
                <a:cs typeface="+mn-cs"/>
              </a:rPr>
              <a:t>Dop</a:t>
            </a: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e </a:t>
            </a:r>
            <a:r>
              <a:rPr kumimoji="0" lang="it-IT" sz="1400" b="0" i="0" u="none" strike="noStrike" kern="1200" cap="none" spc="0" normalizeH="0" baseline="0" noProof="0" dirty="0" err="1">
                <a:ln>
                  <a:noFill/>
                </a:ln>
                <a:solidFill>
                  <a:schemeClr val="tx1"/>
                </a:solidFill>
                <a:effectLst/>
                <a:uLnTx/>
                <a:uFillTx/>
                <a:latin typeface="Century Gothic" panose="020B0502020202020204" pitchFamily="34" charset="0"/>
                <a:ea typeface="+mn-ea"/>
                <a:cs typeface="+mn-cs"/>
              </a:rPr>
              <a:t>Igp</a:t>
            </a: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vantano nel 2018 un valore al consumo di 144 milioni di euro. </a:t>
            </a:r>
          </a:p>
          <a:p>
            <a:pPr marL="228600" marR="0" lvl="0" indent="-228600" algn="just"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Il valore alla produzione del prodotto sfuso è di 86 milioni di euro. Il valore all’export è di 63 milioni di euro.</a:t>
            </a:r>
          </a:p>
          <a:p>
            <a:pPr marL="228600" marR="0" lvl="0" indent="-228600" algn="just"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La produzione di olio certificato, tuttavia, non supera il 2%-3% del totale in quantità. Si raggiunge il 6% ragionando in termini di valore. </a:t>
            </a:r>
          </a:p>
          <a:p>
            <a:pPr marL="228600" marR="0" lvl="0" indent="-228600" algn="just"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La produzione italiana di olio </a:t>
            </a:r>
            <a:r>
              <a:rPr kumimoji="0" lang="it-IT" sz="1400" b="0" i="0" u="none" strike="noStrike" kern="1200" cap="none" spc="0" normalizeH="0" baseline="0" noProof="0" dirty="0" err="1">
                <a:ln>
                  <a:noFill/>
                </a:ln>
                <a:solidFill>
                  <a:schemeClr val="tx1"/>
                </a:solidFill>
                <a:effectLst/>
                <a:uLnTx/>
                <a:uFillTx/>
                <a:latin typeface="Century Gothic" panose="020B0502020202020204" pitchFamily="34" charset="0"/>
                <a:ea typeface="+mn-ea"/>
                <a:cs typeface="+mn-cs"/>
              </a:rPr>
              <a:t>Dop</a:t>
            </a: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r>
              <a:rPr kumimoji="0" lang="it-IT" sz="1400" b="0" i="0" u="none" strike="noStrike" kern="1200" cap="none" spc="0" normalizeH="0" baseline="0" noProof="0" dirty="0" err="1">
                <a:ln>
                  <a:noFill/>
                </a:ln>
                <a:solidFill>
                  <a:schemeClr val="tx1"/>
                </a:solidFill>
                <a:effectLst/>
                <a:uLnTx/>
                <a:uFillTx/>
                <a:latin typeface="Century Gothic" panose="020B0502020202020204" pitchFamily="34" charset="0"/>
                <a:ea typeface="+mn-ea"/>
                <a:cs typeface="+mn-cs"/>
              </a:rPr>
              <a:t>Igp</a:t>
            </a: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certificato nel 2018 è stata di 12.506 tonnellate. Decisamente troppo poco rispetto alle potenzialità. </a:t>
            </a:r>
          </a:p>
          <a:p>
            <a:pPr marL="228600" marR="0" lvl="0" indent="-228600" algn="just"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La produzione resta ancora molto concentrata su poche denominazioni: le prime 5 assorbono oltre il 75% dell’intera produzione nazionale.</a:t>
            </a:r>
          </a:p>
        </p:txBody>
      </p:sp>
    </p:spTree>
    <p:extLst>
      <p:ext uri="{BB962C8B-B14F-4D97-AF65-F5344CB8AC3E}">
        <p14:creationId xmlns:p14="http://schemas.microsoft.com/office/powerpoint/2010/main" val="400774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BF04288-000A-464D-A397-F22655B3CB49}" type="slidenum">
              <a:rPr lang="it-IT" smtClean="0"/>
              <a:pPr/>
              <a:t>17</a:t>
            </a:fld>
            <a:endParaRPr lang="it-IT"/>
          </a:p>
        </p:txBody>
      </p:sp>
      <p:sp>
        <p:nvSpPr>
          <p:cNvPr id="3" name="Titolo 2"/>
          <p:cNvSpPr>
            <a:spLocks noGrp="1"/>
          </p:cNvSpPr>
          <p:nvPr>
            <p:ph type="title"/>
          </p:nvPr>
        </p:nvSpPr>
        <p:spPr/>
        <p:txBody>
          <a:bodyPr>
            <a:normAutofit fontScale="90000"/>
          </a:bodyPr>
          <a:lstStyle/>
          <a:p>
            <a:r>
              <a:rPr lang="it-IT" dirty="0"/>
              <a:t>La distribuzione della produzione di olio IG</a:t>
            </a:r>
            <a:br>
              <a:rPr lang="it-IT" dirty="0"/>
            </a:br>
            <a:r>
              <a:rPr lang="it-IT" dirty="0"/>
              <a:t>(tonnellate)</a:t>
            </a:r>
          </a:p>
        </p:txBody>
      </p:sp>
      <p:graphicFrame>
        <p:nvGraphicFramePr>
          <p:cNvPr id="5" name="Grafico 4"/>
          <p:cNvGraphicFramePr/>
          <p:nvPr/>
        </p:nvGraphicFramePr>
        <p:xfrm>
          <a:off x="582930" y="1108710"/>
          <a:ext cx="8092440" cy="50406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500" dirty="0"/>
              <a:t>Superfici</a:t>
            </a:r>
            <a:r>
              <a:rPr lang="it-IT" sz="3200" dirty="0"/>
              <a:t> biologiche a olivo </a:t>
            </a:r>
          </a:p>
        </p:txBody>
      </p:sp>
      <p:sp>
        <p:nvSpPr>
          <p:cNvPr id="6" name="CasellaDiTesto 5"/>
          <p:cNvSpPr txBox="1"/>
          <p:nvPr/>
        </p:nvSpPr>
        <p:spPr>
          <a:xfrm>
            <a:off x="551145" y="878629"/>
            <a:ext cx="8096908" cy="1208868"/>
          </a:xfrm>
          <a:prstGeom prst="rect">
            <a:avLst/>
          </a:prstGeom>
        </p:spPr>
        <p:txBody>
          <a:bodyPr vert="horz" wrap="square" lIns="91440" tIns="45720" rIns="91440" bIns="45720" rtlCol="0" anchor="ctr">
            <a:normAutofit/>
          </a:bodyPr>
          <a:lstStyle/>
          <a:p>
            <a:pPr marL="285750" indent="-285750">
              <a:buFont typeface="Wingdings" pitchFamily="2" charset="2"/>
              <a:buChar char="q"/>
            </a:pPr>
            <a:r>
              <a:rPr lang="it-IT" sz="1600" b="1" dirty="0">
                <a:latin typeface="Century Gothic" panose="020B0502020202020204" pitchFamily="34" charset="0"/>
              </a:rPr>
              <a:t>12,2% </a:t>
            </a:r>
            <a:r>
              <a:rPr lang="it-IT" sz="1600" dirty="0">
                <a:latin typeface="Century Gothic" panose="020B0502020202020204" pitchFamily="34" charset="0"/>
              </a:rPr>
              <a:t>della superficie italiana biologica; </a:t>
            </a:r>
            <a:endParaRPr lang="it-IT" sz="1600" dirty="0">
              <a:solidFill>
                <a:srgbClr val="FF0000"/>
              </a:solidFill>
              <a:latin typeface="Century Gothic" panose="020B0502020202020204" pitchFamily="34" charset="0"/>
            </a:endParaRPr>
          </a:p>
          <a:p>
            <a:pPr marL="285750" indent="-285750">
              <a:buFont typeface="Wingdings" pitchFamily="2" charset="2"/>
              <a:buChar char="q"/>
            </a:pPr>
            <a:r>
              <a:rPr lang="it-IT" sz="1600" b="1" dirty="0">
                <a:latin typeface="Century Gothic" panose="020B0502020202020204" pitchFamily="34" charset="0"/>
              </a:rPr>
              <a:t>22% </a:t>
            </a:r>
            <a:r>
              <a:rPr lang="it-IT" sz="1600" dirty="0">
                <a:latin typeface="Century Gothic" panose="020B0502020202020204" pitchFamily="34" charset="0"/>
              </a:rPr>
              <a:t>dell’intera superficie olivicola italiana; </a:t>
            </a:r>
          </a:p>
          <a:p>
            <a:pPr marL="285750" indent="-285750">
              <a:buFont typeface="Wingdings" pitchFamily="2" charset="2"/>
              <a:buChar char="q"/>
            </a:pPr>
            <a:r>
              <a:rPr lang="it-IT" sz="1600" b="1" dirty="0">
                <a:latin typeface="Century Gothic" panose="020B0502020202020204" pitchFamily="34" charset="0"/>
              </a:rPr>
              <a:t>31</a:t>
            </a:r>
            <a:r>
              <a:rPr lang="it-IT" sz="1600" dirty="0">
                <a:latin typeface="Century Gothic" panose="020B0502020202020204" pitchFamily="34" charset="0"/>
              </a:rPr>
              <a:t>% in Puglia, 28% in Calabria, 16% in Sicilia, 7% in Toscana</a:t>
            </a:r>
            <a:endParaRPr lang="it-IT" sz="1200" dirty="0">
              <a:latin typeface="Century Gothic" panose="020B0502020202020204" pitchFamily="34" charset="0"/>
            </a:endParaRPr>
          </a:p>
        </p:txBody>
      </p:sp>
      <p:sp>
        <p:nvSpPr>
          <p:cNvPr id="7" name="Rettangolo 6"/>
          <p:cNvSpPr/>
          <p:nvPr/>
        </p:nvSpPr>
        <p:spPr>
          <a:xfrm>
            <a:off x="406749" y="4999797"/>
            <a:ext cx="2140330" cy="261610"/>
          </a:xfrm>
          <a:prstGeom prst="rect">
            <a:avLst/>
          </a:prstGeom>
        </p:spPr>
        <p:txBody>
          <a:bodyPr wrap="none">
            <a:spAutoFit/>
          </a:bodyPr>
          <a:lstStyle/>
          <a:p>
            <a:r>
              <a:rPr lang="it-IT" sz="1100" i="1" dirty="0"/>
              <a:t>Fonte: </a:t>
            </a:r>
            <a:r>
              <a:rPr lang="it-IT" sz="1000" i="1" dirty="0">
                <a:latin typeface="Century Gothic" panose="020B0502020202020204" pitchFamily="34" charset="0"/>
              </a:rPr>
              <a:t>ISMEA su dati SINAB, 2019</a:t>
            </a:r>
            <a:endParaRPr lang="it-IT" sz="1000" dirty="0">
              <a:latin typeface="Century Gothic" panose="020B050202020202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471611061"/>
              </p:ext>
            </p:extLst>
          </p:nvPr>
        </p:nvGraphicFramePr>
        <p:xfrm>
          <a:off x="428432" y="2267427"/>
          <a:ext cx="8219621" cy="2674865"/>
        </p:xfrm>
        <a:graphic>
          <a:graphicData uri="http://schemas.openxmlformats.org/drawingml/2006/table">
            <a:tbl>
              <a:tblPr firstRow="1" bandRow="1">
                <a:tableStyleId>{FABFCF23-3B69-468F-B69F-88F6DE6A72F2}</a:tableStyleId>
              </a:tblPr>
              <a:tblGrid>
                <a:gridCol w="1843713">
                  <a:extLst>
                    <a:ext uri="{9D8B030D-6E8A-4147-A177-3AD203B41FA5}">
                      <a16:colId xmlns:a16="http://schemas.microsoft.com/office/drawing/2014/main" val="1695637468"/>
                    </a:ext>
                  </a:extLst>
                </a:gridCol>
                <a:gridCol w="1560946">
                  <a:extLst>
                    <a:ext uri="{9D8B030D-6E8A-4147-A177-3AD203B41FA5}">
                      <a16:colId xmlns:a16="http://schemas.microsoft.com/office/drawing/2014/main" val="1317686906"/>
                    </a:ext>
                  </a:extLst>
                </a:gridCol>
                <a:gridCol w="1422400">
                  <a:extLst>
                    <a:ext uri="{9D8B030D-6E8A-4147-A177-3AD203B41FA5}">
                      <a16:colId xmlns:a16="http://schemas.microsoft.com/office/drawing/2014/main" val="4061828547"/>
                    </a:ext>
                  </a:extLst>
                </a:gridCol>
                <a:gridCol w="1345006">
                  <a:extLst>
                    <a:ext uri="{9D8B030D-6E8A-4147-A177-3AD203B41FA5}">
                      <a16:colId xmlns:a16="http://schemas.microsoft.com/office/drawing/2014/main" val="2376893760"/>
                    </a:ext>
                  </a:extLst>
                </a:gridCol>
                <a:gridCol w="1313793">
                  <a:extLst>
                    <a:ext uri="{9D8B030D-6E8A-4147-A177-3AD203B41FA5}">
                      <a16:colId xmlns:a16="http://schemas.microsoft.com/office/drawing/2014/main" val="3272695649"/>
                    </a:ext>
                  </a:extLst>
                </a:gridCol>
                <a:gridCol w="733763">
                  <a:extLst>
                    <a:ext uri="{9D8B030D-6E8A-4147-A177-3AD203B41FA5}">
                      <a16:colId xmlns:a16="http://schemas.microsoft.com/office/drawing/2014/main" val="1430906724"/>
                    </a:ext>
                  </a:extLst>
                </a:gridCol>
              </a:tblGrid>
              <a:tr h="746958">
                <a:tc>
                  <a:txBody>
                    <a:bodyPr/>
                    <a:lstStyle/>
                    <a:p>
                      <a:endParaRPr lang="it-IT" sz="1600" dirty="0">
                        <a:latin typeface="Century Gothic" panose="020B0502020202020204" pitchFamily="34" charset="0"/>
                      </a:endParaRPr>
                    </a:p>
                  </a:txBody>
                  <a:tcPr/>
                </a:tc>
                <a:tc>
                  <a:txBody>
                    <a:bodyPr/>
                    <a:lstStyle/>
                    <a:p>
                      <a:pPr algn="r"/>
                      <a:r>
                        <a:rPr lang="it-IT" sz="1600" dirty="0"/>
                        <a:t>Totale 2017</a:t>
                      </a:r>
                      <a:endParaRPr lang="it-IT" sz="1600" b="1" dirty="0">
                        <a:latin typeface="Century Gothic" panose="020B0502020202020204" pitchFamily="34" charset="0"/>
                      </a:endParaRPr>
                    </a:p>
                  </a:txBody>
                  <a:tcPr/>
                </a:tc>
                <a:tc>
                  <a:txBody>
                    <a:bodyPr/>
                    <a:lstStyle/>
                    <a:p>
                      <a:pPr algn="r"/>
                      <a:r>
                        <a:rPr lang="it-IT" sz="1600" dirty="0"/>
                        <a:t>Ha </a:t>
                      </a:r>
                      <a:r>
                        <a:rPr lang="it-IT" sz="1600" baseline="0" dirty="0"/>
                        <a:t>in conversione 2018</a:t>
                      </a:r>
                      <a:endParaRPr lang="it-IT" sz="1600" b="1" dirty="0">
                        <a:latin typeface="Century Gothic" panose="020B0502020202020204" pitchFamily="34" charset="0"/>
                      </a:endParaRPr>
                    </a:p>
                  </a:txBody>
                  <a:tcPr/>
                </a:tc>
                <a:tc>
                  <a:txBody>
                    <a:bodyPr/>
                    <a:lstStyle/>
                    <a:p>
                      <a:pPr algn="r"/>
                      <a:r>
                        <a:rPr lang="it-IT" sz="1600" dirty="0"/>
                        <a:t>Ha biologici 2018</a:t>
                      </a:r>
                      <a:endParaRPr lang="it-IT" sz="1600" b="1" dirty="0">
                        <a:latin typeface="Century Gothic" panose="020B0502020202020204" pitchFamily="34" charset="0"/>
                      </a:endParaRPr>
                    </a:p>
                  </a:txBody>
                  <a:tcPr/>
                </a:tc>
                <a:tc>
                  <a:txBody>
                    <a:bodyPr/>
                    <a:lstStyle/>
                    <a:p>
                      <a:pPr algn="r"/>
                      <a:r>
                        <a:rPr lang="it-IT" sz="1600" dirty="0"/>
                        <a:t>Totale 2018</a:t>
                      </a:r>
                      <a:endParaRPr lang="it-IT" sz="1600" b="1" dirty="0">
                        <a:latin typeface="Century Gothic" panose="020B0502020202020204" pitchFamily="34" charset="0"/>
                      </a:endParaRPr>
                    </a:p>
                  </a:txBody>
                  <a:tcPr/>
                </a:tc>
                <a:tc>
                  <a:txBody>
                    <a:bodyPr/>
                    <a:lstStyle/>
                    <a:p>
                      <a:pPr algn="r"/>
                      <a:r>
                        <a:rPr lang="it-IT" sz="1600" dirty="0"/>
                        <a:t>Var.%</a:t>
                      </a:r>
                      <a:endParaRPr lang="it-IT" sz="1600" baseline="0" dirty="0"/>
                    </a:p>
                    <a:p>
                      <a:pPr algn="r"/>
                      <a:r>
                        <a:rPr lang="it-IT" sz="1600" dirty="0"/>
                        <a:t>18/17</a:t>
                      </a:r>
                      <a:endParaRPr lang="it-IT" sz="1600" b="1" dirty="0">
                        <a:latin typeface="Century Gothic" panose="020B0502020202020204" pitchFamily="34" charset="0"/>
                      </a:endParaRPr>
                    </a:p>
                  </a:txBody>
                  <a:tcPr/>
                </a:tc>
                <a:extLst>
                  <a:ext uri="{0D108BD9-81ED-4DB2-BD59-A6C34878D82A}">
                    <a16:rowId xmlns:a16="http://schemas.microsoft.com/office/drawing/2014/main" val="1764724868"/>
                  </a:ext>
                </a:extLst>
              </a:tr>
              <a:tr h="553233">
                <a:tc>
                  <a:txBody>
                    <a:bodyPr/>
                    <a:lstStyle/>
                    <a:p>
                      <a:pPr algn="l">
                        <a:spcAft>
                          <a:spcPts val="0"/>
                        </a:spcAft>
                      </a:pPr>
                      <a:r>
                        <a:rPr lang="it-IT" sz="1600" kern="1200" baseline="0" dirty="0"/>
                        <a:t>Olivo</a:t>
                      </a:r>
                      <a:endParaRPr lang="it-IT" sz="1600" b="0" kern="1200" baseline="0" dirty="0">
                        <a:solidFill>
                          <a:schemeClr val="tx1"/>
                        </a:solidFill>
                        <a:latin typeface="Century Gothic" panose="020B0502020202020204" pitchFamily="34" charset="0"/>
                        <a:ea typeface="+mn-ea"/>
                        <a:cs typeface="+mn-cs"/>
                      </a:endParaRPr>
                    </a:p>
                  </a:txBody>
                  <a:tcPr marL="44450" marR="44450" marT="0" marB="0" anchor="ctr"/>
                </a:tc>
                <a:tc>
                  <a:txBody>
                    <a:bodyPr/>
                    <a:lstStyle/>
                    <a:p>
                      <a:pPr marL="0" algn="r" defTabSz="914400" rtl="0" eaLnBrk="1" fontAlgn="b" latinLnBrk="0" hangingPunct="1">
                        <a:spcAft>
                          <a:spcPts val="0"/>
                        </a:spcAft>
                      </a:pPr>
                      <a:r>
                        <a:rPr lang="it-IT" sz="1600" kern="1200" baseline="0" dirty="0"/>
                        <a:t>      235.741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56.742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182.354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239.096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1,4</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extLst>
                  <a:ext uri="{0D108BD9-81ED-4DB2-BD59-A6C34878D82A}">
                    <a16:rowId xmlns:a16="http://schemas.microsoft.com/office/drawing/2014/main" val="1503172590"/>
                  </a:ext>
                </a:extLst>
              </a:tr>
              <a:tr h="540104">
                <a:tc>
                  <a:txBody>
                    <a:bodyPr/>
                    <a:lstStyle/>
                    <a:p>
                      <a:pPr algn="l">
                        <a:spcAft>
                          <a:spcPts val="0"/>
                        </a:spcAft>
                      </a:pPr>
                      <a:r>
                        <a:rPr lang="it-IT" sz="1600" kern="1200" baseline="0" dirty="0"/>
                        <a:t>- Olivo da mensa</a:t>
                      </a:r>
                      <a:endParaRPr lang="it-IT" sz="1600" b="0" i="1" kern="1200" baseline="0" dirty="0">
                        <a:solidFill>
                          <a:schemeClr val="tx1"/>
                        </a:solidFill>
                        <a:latin typeface="Century Gothic" panose="020B0502020202020204" pitchFamily="34" charset="0"/>
                        <a:ea typeface="+mn-ea"/>
                        <a:cs typeface="+mn-cs"/>
                      </a:endParaRPr>
                    </a:p>
                  </a:txBody>
                  <a:tcPr marL="44450" marR="44450" marT="0" marB="0" anchor="ctr"/>
                </a:tc>
                <a:tc>
                  <a:txBody>
                    <a:bodyPr/>
                    <a:lstStyle/>
                    <a:p>
                      <a:pPr marL="0" algn="r" defTabSz="914400" rtl="0" eaLnBrk="1" fontAlgn="b" latinLnBrk="0" hangingPunct="1">
                        <a:spcAft>
                          <a:spcPts val="0"/>
                        </a:spcAft>
                      </a:pPr>
                      <a:r>
                        <a:rPr lang="it-IT" sz="1600" kern="1200" baseline="0" dirty="0"/>
                        <a:t>             979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209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758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967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-1,2</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extLst>
                  <a:ext uri="{0D108BD9-81ED-4DB2-BD59-A6C34878D82A}">
                    <a16:rowId xmlns:a16="http://schemas.microsoft.com/office/drawing/2014/main" val="3379316021"/>
                  </a:ext>
                </a:extLst>
              </a:tr>
              <a:tr h="758568">
                <a:tc>
                  <a:txBody>
                    <a:bodyPr/>
                    <a:lstStyle/>
                    <a:p>
                      <a:pPr algn="l">
                        <a:spcAft>
                          <a:spcPts val="0"/>
                        </a:spcAft>
                      </a:pPr>
                      <a:r>
                        <a:rPr lang="it-IT" sz="1600" kern="1200" baseline="0" dirty="0"/>
                        <a:t>- Olivo da olio</a:t>
                      </a:r>
                      <a:endParaRPr lang="it-IT" sz="1600" b="0" i="1" kern="1200" baseline="0" dirty="0">
                        <a:solidFill>
                          <a:schemeClr val="tx1"/>
                        </a:solidFill>
                        <a:latin typeface="Century Gothic" panose="020B0502020202020204" pitchFamily="34" charset="0"/>
                        <a:ea typeface="+mn-ea"/>
                        <a:cs typeface="+mn-cs"/>
                      </a:endParaRPr>
                    </a:p>
                  </a:txBody>
                  <a:tcPr marL="44450" marR="44450" marT="0" marB="0" anchor="ctr"/>
                </a:tc>
                <a:tc>
                  <a:txBody>
                    <a:bodyPr/>
                    <a:lstStyle/>
                    <a:p>
                      <a:pPr marL="0" algn="r" defTabSz="914400" rtl="0" eaLnBrk="1" fontAlgn="b" latinLnBrk="0" hangingPunct="1">
                        <a:spcAft>
                          <a:spcPts val="0"/>
                        </a:spcAft>
                      </a:pPr>
                      <a:r>
                        <a:rPr lang="it-IT" sz="1600" kern="1200" baseline="0" dirty="0"/>
                        <a:t>      234.762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56.533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181.596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      238.129 </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tc>
                  <a:txBody>
                    <a:bodyPr/>
                    <a:lstStyle/>
                    <a:p>
                      <a:pPr marL="0" algn="r" defTabSz="914400" rtl="0" eaLnBrk="1" fontAlgn="b" latinLnBrk="0" hangingPunct="1">
                        <a:spcAft>
                          <a:spcPts val="0"/>
                        </a:spcAft>
                      </a:pPr>
                      <a:r>
                        <a:rPr lang="it-IT" sz="1600" kern="1200" baseline="0" dirty="0"/>
                        <a:t>1,4</a:t>
                      </a:r>
                      <a:endParaRPr lang="it-IT" sz="1600" kern="1200" baseline="0" dirty="0">
                        <a:solidFill>
                          <a:schemeClr val="tx1"/>
                        </a:solidFill>
                        <a:latin typeface="Century Gothic" panose="020B0502020202020204" pitchFamily="34" charset="0"/>
                        <a:ea typeface="+mn-ea"/>
                        <a:cs typeface="+mn-cs"/>
                      </a:endParaRPr>
                    </a:p>
                  </a:txBody>
                  <a:tcPr marL="9525" marR="9525" marT="9525" marB="0" anchor="ctr"/>
                </a:tc>
                <a:extLst>
                  <a:ext uri="{0D108BD9-81ED-4DB2-BD59-A6C34878D82A}">
                    <a16:rowId xmlns:a16="http://schemas.microsoft.com/office/drawing/2014/main" val="1973142671"/>
                  </a:ext>
                </a:extLst>
              </a:tr>
            </a:tbl>
          </a:graphicData>
        </a:graphic>
      </p:graphicFrame>
    </p:spTree>
    <p:extLst>
      <p:ext uri="{BB962C8B-B14F-4D97-AF65-F5344CB8AC3E}">
        <p14:creationId xmlns:p14="http://schemas.microsoft.com/office/powerpoint/2010/main" val="361765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0BF04288-000A-464D-A397-F22655B3CB49}" type="slidenum">
              <a:rPr lang="it-IT" smtClean="0"/>
              <a:pPr/>
              <a:t>19</a:t>
            </a:fld>
            <a:endParaRPr lang="it-IT" dirty="0"/>
          </a:p>
        </p:txBody>
      </p:sp>
      <p:graphicFrame>
        <p:nvGraphicFramePr>
          <p:cNvPr id="10" name="Diagramma 9"/>
          <p:cNvGraphicFramePr/>
          <p:nvPr>
            <p:extLst>
              <p:ext uri="{D42A27DB-BD31-4B8C-83A1-F6EECF244321}">
                <p14:modId xmlns:p14="http://schemas.microsoft.com/office/powerpoint/2010/main" val="1223934521"/>
              </p:ext>
            </p:extLst>
          </p:nvPr>
        </p:nvGraphicFramePr>
        <p:xfrm>
          <a:off x="538620" y="1309317"/>
          <a:ext cx="8292230" cy="425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465546" y="2702664"/>
            <a:ext cx="1064712" cy="1189972"/>
          </a:xfrm>
          <a:prstGeom prst="rect">
            <a:avLst/>
          </a:prstGeom>
        </p:spPr>
        <p:txBody>
          <a:bodyPr vert="horz" wrap="square" lIns="91440" tIns="45720" rIns="91440" bIns="45720" rtlCol="0" anchor="ctr">
            <a:noAutofit/>
          </a:bodyPr>
          <a:lstStyle/>
          <a:p>
            <a:r>
              <a:rPr lang="it-IT" sz="7800" dirty="0">
                <a:solidFill>
                  <a:schemeClr val="accent1">
                    <a:lumMod val="75000"/>
                  </a:schemeClr>
                </a:solidFill>
              </a:rPr>
              <a:t>3</a:t>
            </a:r>
          </a:p>
        </p:txBody>
      </p:sp>
    </p:spTree>
    <p:extLst>
      <p:ext uri="{BB962C8B-B14F-4D97-AF65-F5344CB8AC3E}">
        <p14:creationId xmlns:p14="http://schemas.microsoft.com/office/powerpoint/2010/main" val="104272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Olio di oliva: focus su</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a:t>
            </a:fld>
            <a:endParaRPr lang="it-IT" dirty="0"/>
          </a:p>
        </p:txBody>
      </p:sp>
      <p:sp>
        <p:nvSpPr>
          <p:cNvPr id="3" name="CasellaDiTesto 2"/>
          <p:cNvSpPr txBox="1"/>
          <p:nvPr/>
        </p:nvSpPr>
        <p:spPr>
          <a:xfrm>
            <a:off x="9320645" y="5081155"/>
            <a:ext cx="914400" cy="914400"/>
          </a:xfrm>
          <a:prstGeom prst="rect">
            <a:avLst/>
          </a:prstGeom>
        </p:spPr>
        <p:txBody>
          <a:bodyPr vert="horz" wrap="none" lIns="91440" tIns="45720" rIns="91440" bIns="45720" rtlCol="0" anchor="ctr">
            <a:normAutofit/>
          </a:bodyPr>
          <a:lstStyle/>
          <a:p>
            <a:endParaRPr lang="it-IT" dirty="0"/>
          </a:p>
        </p:txBody>
      </p:sp>
      <p:grpSp>
        <p:nvGrpSpPr>
          <p:cNvPr id="7" name="Gruppo 6"/>
          <p:cNvGrpSpPr/>
          <p:nvPr/>
        </p:nvGrpSpPr>
        <p:grpSpPr>
          <a:xfrm>
            <a:off x="1138191" y="1771672"/>
            <a:ext cx="6603322" cy="479323"/>
            <a:chOff x="113843" y="99563"/>
            <a:chExt cx="1972585" cy="1144615"/>
          </a:xfrm>
        </p:grpSpPr>
        <p:sp>
          <p:nvSpPr>
            <p:cNvPr id="8" name="Rettangolo arrotondato 7"/>
            <p:cNvSpPr/>
            <p:nvPr/>
          </p:nvSpPr>
          <p:spPr>
            <a:xfrm>
              <a:off x="113843" y="99563"/>
              <a:ext cx="1972585" cy="1144615"/>
            </a:xfrm>
            <a:prstGeom prst="roundRect">
              <a:avLst>
                <a:gd name="adj" fmla="val 10000"/>
              </a:avLst>
            </a:prstGeom>
            <a:ln w="12700">
              <a:solidFill>
                <a:srgbClr val="084A6E"/>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CasellaDiTesto 9"/>
            <p:cNvSpPr txBox="1"/>
            <p:nvPr/>
          </p:nvSpPr>
          <p:spPr>
            <a:xfrm>
              <a:off x="147368" y="133088"/>
              <a:ext cx="1905535" cy="10775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accent5">
                      <a:lumMod val="75000"/>
                    </a:schemeClr>
                  </a:solidFill>
                  <a:latin typeface="Century Gothic" panose="020B0502020202020204" pitchFamily="34" charset="0"/>
                </a:rPr>
                <a:t>1. </a:t>
              </a:r>
              <a:r>
                <a:rPr lang="it-IT" sz="1600" kern="1200" dirty="0">
                  <a:solidFill>
                    <a:schemeClr val="accent5">
                      <a:lumMod val="75000"/>
                    </a:schemeClr>
                  </a:solidFill>
                  <a:latin typeface="Century Gothic" panose="020B0502020202020204" pitchFamily="34" charset="0"/>
                </a:rPr>
                <a:t>LE CARATTERISTICHE DELLA FILIERA</a:t>
              </a:r>
            </a:p>
          </p:txBody>
        </p:sp>
      </p:grpSp>
      <p:grpSp>
        <p:nvGrpSpPr>
          <p:cNvPr id="11" name="Gruppo 10"/>
          <p:cNvGrpSpPr/>
          <p:nvPr/>
        </p:nvGrpSpPr>
        <p:grpSpPr>
          <a:xfrm>
            <a:off x="1139111" y="2367964"/>
            <a:ext cx="6602400" cy="478800"/>
            <a:chOff x="2773859" y="76888"/>
            <a:chExt cx="1753344" cy="1112093"/>
          </a:xfrm>
        </p:grpSpPr>
        <p:sp>
          <p:nvSpPr>
            <p:cNvPr id="12" name="Rettangolo arrotondato 11"/>
            <p:cNvSpPr/>
            <p:nvPr/>
          </p:nvSpPr>
          <p:spPr>
            <a:xfrm>
              <a:off x="2773859" y="76888"/>
              <a:ext cx="1753344" cy="1112093"/>
            </a:xfrm>
            <a:prstGeom prst="roundRect">
              <a:avLst>
                <a:gd name="adj" fmla="val 10000"/>
              </a:avLst>
            </a:prstGeom>
            <a:ln w="12700">
              <a:solidFill>
                <a:srgbClr val="084A6E"/>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CasellaDiTesto 12"/>
            <p:cNvSpPr txBox="1"/>
            <p:nvPr/>
          </p:nvSpPr>
          <p:spPr>
            <a:xfrm>
              <a:off x="2806431" y="109460"/>
              <a:ext cx="1688200" cy="104694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accent5">
                      <a:lumMod val="75000"/>
                    </a:schemeClr>
                  </a:solidFill>
                  <a:latin typeface="Century Gothic" panose="020B0502020202020204" pitchFamily="34" charset="0"/>
                </a:rPr>
                <a:t>2. </a:t>
              </a:r>
              <a:r>
                <a:rPr lang="it-IT" sz="1600" kern="1200" dirty="0">
                  <a:solidFill>
                    <a:schemeClr val="accent5">
                      <a:lumMod val="75000"/>
                    </a:schemeClr>
                  </a:solidFill>
                  <a:latin typeface="Century Gothic" panose="020B0502020202020204" pitchFamily="34" charset="0"/>
                </a:rPr>
                <a:t>LA STRUTTURA DEL SETTORE</a:t>
              </a:r>
            </a:p>
          </p:txBody>
        </p:sp>
      </p:grpSp>
      <p:grpSp>
        <p:nvGrpSpPr>
          <p:cNvPr id="14" name="Gruppo 13"/>
          <p:cNvGrpSpPr/>
          <p:nvPr/>
        </p:nvGrpSpPr>
        <p:grpSpPr>
          <a:xfrm>
            <a:off x="1138191" y="3003602"/>
            <a:ext cx="6603320" cy="478800"/>
            <a:chOff x="5271264" y="130020"/>
            <a:chExt cx="1772005" cy="1079081"/>
          </a:xfrm>
        </p:grpSpPr>
        <p:sp>
          <p:nvSpPr>
            <p:cNvPr id="15" name="Rettangolo arrotondato 14"/>
            <p:cNvSpPr/>
            <p:nvPr/>
          </p:nvSpPr>
          <p:spPr>
            <a:xfrm>
              <a:off x="5271264" y="130020"/>
              <a:ext cx="1772005" cy="1079081"/>
            </a:xfrm>
            <a:prstGeom prst="roundRect">
              <a:avLst>
                <a:gd name="adj" fmla="val 10000"/>
              </a:avLst>
            </a:prstGeom>
            <a:ln w="12700">
              <a:solidFill>
                <a:srgbClr val="084A6E"/>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6" name="CasellaDiTesto 15"/>
            <p:cNvSpPr txBox="1"/>
            <p:nvPr/>
          </p:nvSpPr>
          <p:spPr>
            <a:xfrm>
              <a:off x="5302869" y="161625"/>
              <a:ext cx="1708795" cy="101587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accent5">
                      <a:lumMod val="75000"/>
                    </a:schemeClr>
                  </a:solidFill>
                  <a:latin typeface="Century Gothic" panose="020B0502020202020204" pitchFamily="34" charset="0"/>
                </a:rPr>
                <a:t>3.</a:t>
              </a:r>
              <a:r>
                <a:rPr lang="it-IT" sz="1600" kern="1200" dirty="0">
                  <a:solidFill>
                    <a:schemeClr val="accent5">
                      <a:lumMod val="75000"/>
                    </a:schemeClr>
                  </a:solidFill>
                  <a:latin typeface="Century Gothic" panose="020B0502020202020204" pitchFamily="34" charset="0"/>
                </a:rPr>
                <a:t> </a:t>
              </a:r>
              <a:r>
                <a:rPr lang="it-IT" sz="1600" dirty="0">
                  <a:solidFill>
                    <a:schemeClr val="accent5">
                      <a:lumMod val="75000"/>
                    </a:schemeClr>
                  </a:solidFill>
                  <a:latin typeface="Century Gothic" panose="020B0502020202020204" pitchFamily="34" charset="0"/>
                </a:rPr>
                <a:t>Il  CONTESTO </a:t>
              </a:r>
              <a:r>
                <a:rPr lang="it-IT" sz="1600" kern="1200" dirty="0">
                  <a:solidFill>
                    <a:schemeClr val="accent5">
                      <a:lumMod val="75000"/>
                    </a:schemeClr>
                  </a:solidFill>
                  <a:latin typeface="Century Gothic" panose="020B0502020202020204" pitchFamily="34" charset="0"/>
                </a:rPr>
                <a:t>INTERNAZIONALE</a:t>
              </a:r>
            </a:p>
          </p:txBody>
        </p:sp>
      </p:grpSp>
      <p:grpSp>
        <p:nvGrpSpPr>
          <p:cNvPr id="17" name="Gruppo 16"/>
          <p:cNvGrpSpPr/>
          <p:nvPr/>
        </p:nvGrpSpPr>
        <p:grpSpPr>
          <a:xfrm>
            <a:off x="1138191" y="5015661"/>
            <a:ext cx="6603321" cy="478800"/>
            <a:chOff x="119449" y="1715256"/>
            <a:chExt cx="1945034" cy="865823"/>
          </a:xfrm>
        </p:grpSpPr>
        <p:sp>
          <p:nvSpPr>
            <p:cNvPr id="18" name="Rettangolo arrotondato 17"/>
            <p:cNvSpPr/>
            <p:nvPr/>
          </p:nvSpPr>
          <p:spPr>
            <a:xfrm>
              <a:off x="119449" y="1715256"/>
              <a:ext cx="1945034" cy="865823"/>
            </a:xfrm>
            <a:prstGeom prst="roundRect">
              <a:avLst>
                <a:gd name="adj" fmla="val 10000"/>
              </a:avLst>
            </a:prstGeom>
            <a:ln w="12700">
              <a:solidFill>
                <a:schemeClr val="accent5">
                  <a:lumMod val="50000"/>
                </a:schemeClr>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9" name="CasellaDiTesto 18"/>
            <p:cNvSpPr txBox="1"/>
            <p:nvPr/>
          </p:nvSpPr>
          <p:spPr>
            <a:xfrm>
              <a:off x="144808" y="1740615"/>
              <a:ext cx="1894316" cy="81510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accent5">
                      <a:lumMod val="75000"/>
                    </a:schemeClr>
                  </a:solidFill>
                  <a:latin typeface="Century Gothic" panose="020B0502020202020204" pitchFamily="34" charset="0"/>
                </a:rPr>
                <a:t>6. </a:t>
              </a:r>
              <a:r>
                <a:rPr lang="it-IT" sz="1600" kern="1200" dirty="0">
                  <a:solidFill>
                    <a:schemeClr val="accent5">
                      <a:lumMod val="75000"/>
                    </a:schemeClr>
                  </a:solidFill>
                  <a:latin typeface="Century Gothic" panose="020B0502020202020204" pitchFamily="34" charset="0"/>
                </a:rPr>
                <a:t>PROSPETTIVE A MEDIO TERMINE</a:t>
              </a:r>
            </a:p>
          </p:txBody>
        </p:sp>
      </p:grpSp>
      <p:grpSp>
        <p:nvGrpSpPr>
          <p:cNvPr id="20" name="Gruppo 19"/>
          <p:cNvGrpSpPr/>
          <p:nvPr/>
        </p:nvGrpSpPr>
        <p:grpSpPr>
          <a:xfrm>
            <a:off x="1130812" y="3667502"/>
            <a:ext cx="6602400" cy="478800"/>
            <a:chOff x="5316096" y="1923155"/>
            <a:chExt cx="1757800" cy="863940"/>
          </a:xfrm>
        </p:grpSpPr>
        <p:sp>
          <p:nvSpPr>
            <p:cNvPr id="21" name="Rettangolo arrotondato 20"/>
            <p:cNvSpPr/>
            <p:nvPr/>
          </p:nvSpPr>
          <p:spPr>
            <a:xfrm>
              <a:off x="5316096" y="1923155"/>
              <a:ext cx="1757800" cy="863940"/>
            </a:xfrm>
            <a:prstGeom prst="roundRect">
              <a:avLst>
                <a:gd name="adj" fmla="val 10000"/>
              </a:avLst>
            </a:prstGeom>
            <a:ln w="12700">
              <a:solidFill>
                <a:srgbClr val="084A6E"/>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CasellaDiTesto 21"/>
            <p:cNvSpPr txBox="1"/>
            <p:nvPr/>
          </p:nvSpPr>
          <p:spPr>
            <a:xfrm>
              <a:off x="5341400" y="1948459"/>
              <a:ext cx="1707192" cy="81333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accent5">
                      <a:lumMod val="75000"/>
                    </a:schemeClr>
                  </a:solidFill>
                  <a:latin typeface="Century Gothic" panose="020B0502020202020204" pitchFamily="34" charset="0"/>
                </a:rPr>
                <a:t>4.  </a:t>
              </a:r>
              <a:r>
                <a:rPr lang="it-IT" sz="1600" kern="1200" dirty="0">
                  <a:solidFill>
                    <a:schemeClr val="accent5">
                      <a:lumMod val="75000"/>
                    </a:schemeClr>
                  </a:solidFill>
                  <a:latin typeface="Century Gothic" panose="020B0502020202020204" pitchFamily="34" charset="0"/>
                </a:rPr>
                <a:t>PREZZI, COSTI E MARGINI</a:t>
              </a:r>
            </a:p>
          </p:txBody>
        </p:sp>
      </p:grpSp>
      <p:grpSp>
        <p:nvGrpSpPr>
          <p:cNvPr id="23" name="Gruppo 22"/>
          <p:cNvGrpSpPr/>
          <p:nvPr/>
        </p:nvGrpSpPr>
        <p:grpSpPr>
          <a:xfrm>
            <a:off x="1129893" y="4317960"/>
            <a:ext cx="6603319" cy="478800"/>
            <a:chOff x="2858062" y="1761780"/>
            <a:chExt cx="1665166" cy="955808"/>
          </a:xfrm>
        </p:grpSpPr>
        <p:sp>
          <p:nvSpPr>
            <p:cNvPr id="24" name="Rettangolo arrotondato 23"/>
            <p:cNvSpPr/>
            <p:nvPr/>
          </p:nvSpPr>
          <p:spPr>
            <a:xfrm>
              <a:off x="2858062" y="1761780"/>
              <a:ext cx="1665166" cy="955808"/>
            </a:xfrm>
            <a:prstGeom prst="roundRect">
              <a:avLst>
                <a:gd name="adj" fmla="val 10000"/>
              </a:avLst>
            </a:prstGeom>
            <a:ln w="12700">
              <a:solidFill>
                <a:srgbClr val="084A6E"/>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CasellaDiTesto 24"/>
            <p:cNvSpPr txBox="1"/>
            <p:nvPr/>
          </p:nvSpPr>
          <p:spPr>
            <a:xfrm>
              <a:off x="2886057" y="1789775"/>
              <a:ext cx="1609176" cy="89981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accent5">
                      <a:lumMod val="75000"/>
                    </a:schemeClr>
                  </a:solidFill>
                  <a:latin typeface="Century Gothic" panose="020B0502020202020204" pitchFamily="34" charset="0"/>
                </a:rPr>
                <a:t>5. </a:t>
              </a:r>
              <a:r>
                <a:rPr lang="it-IT" sz="1600" dirty="0">
                  <a:solidFill>
                    <a:schemeClr val="accent5">
                      <a:lumMod val="75000"/>
                    </a:schemeClr>
                  </a:solidFill>
                  <a:latin typeface="Century Gothic" panose="020B0502020202020204" pitchFamily="34" charset="0"/>
                </a:rPr>
                <a:t>ANALISI SWOT</a:t>
              </a:r>
              <a:endParaRPr lang="it-IT" sz="1600" kern="1200" dirty="0">
                <a:solidFill>
                  <a:schemeClr val="accent5">
                    <a:lumMod val="75000"/>
                  </a:schemeClr>
                </a:solidFill>
                <a:latin typeface="Century Gothic" panose="020B0502020202020204" pitchFamily="34" charset="0"/>
              </a:endParaRPr>
            </a:p>
          </p:txBody>
        </p:sp>
      </p:grpSp>
    </p:spTree>
    <p:extLst>
      <p:ext uri="{BB962C8B-B14F-4D97-AF65-F5344CB8AC3E}">
        <p14:creationId xmlns:p14="http://schemas.microsoft.com/office/powerpoint/2010/main" val="407334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512" y="171555"/>
            <a:ext cx="7956096" cy="505731"/>
          </a:xfrm>
        </p:spPr>
        <p:txBody>
          <a:bodyPr>
            <a:normAutofit/>
          </a:bodyPr>
          <a:lstStyle/>
          <a:p>
            <a:r>
              <a:rPr lang="it-IT" sz="2500" dirty="0"/>
              <a:t>Il ruolo dell’Italia nel contesto internazionale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20</a:t>
            </a:fld>
            <a:endParaRPr lang="it-IT" dirty="0"/>
          </a:p>
        </p:txBody>
      </p:sp>
      <p:graphicFrame>
        <p:nvGraphicFramePr>
          <p:cNvPr id="6" name="Diagramma 5"/>
          <p:cNvGraphicFramePr/>
          <p:nvPr>
            <p:extLst>
              <p:ext uri="{D42A27DB-BD31-4B8C-83A1-F6EECF244321}">
                <p14:modId xmlns:p14="http://schemas.microsoft.com/office/powerpoint/2010/main" val="3954637391"/>
              </p:ext>
            </p:extLst>
          </p:nvPr>
        </p:nvGraphicFramePr>
        <p:xfrm>
          <a:off x="569603" y="884254"/>
          <a:ext cx="7742999" cy="2816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p:cNvSpPr/>
          <p:nvPr/>
        </p:nvSpPr>
        <p:spPr>
          <a:xfrm>
            <a:off x="652731" y="3495393"/>
            <a:ext cx="7742999" cy="1815882"/>
          </a:xfrm>
          <a:prstGeom prst="rect">
            <a:avLst/>
          </a:prstGeom>
        </p:spPr>
        <p:txBody>
          <a:bodyPr wrap="square">
            <a:spAutoFit/>
          </a:bodyPr>
          <a:lstStyle/>
          <a:p>
            <a:pPr algn="just"/>
            <a:r>
              <a:rPr lang="it-IT" sz="1600" dirty="0">
                <a:latin typeface="Century Gothic" panose="020B0502020202020204" pitchFamily="34" charset="0"/>
              </a:rPr>
              <a:t>La produzione di olio di oliva è concentrata nel bacino del Mediterraneo, e in particolare in Spagna e Italia, paesi che rappresentano anche la quasi totalità delle </a:t>
            </a:r>
            <a:r>
              <a:rPr lang="it-IT" sz="1600" b="1" dirty="0">
                <a:latin typeface="Century Gothic" panose="020B0502020202020204" pitchFamily="34" charset="0"/>
              </a:rPr>
              <a:t>esportazioni mondiali </a:t>
            </a:r>
            <a:r>
              <a:rPr lang="it-IT" sz="1600" dirty="0">
                <a:latin typeface="Century Gothic" panose="020B0502020202020204" pitchFamily="34" charset="0"/>
              </a:rPr>
              <a:t>(60% la Spagna e 20% l’Italia). </a:t>
            </a:r>
          </a:p>
          <a:p>
            <a:pPr algn="just"/>
            <a:r>
              <a:rPr lang="it-IT" sz="1600" b="1" dirty="0">
                <a:latin typeface="Century Gothic" panose="020B0502020202020204" pitchFamily="34" charset="0"/>
              </a:rPr>
              <a:t>La produzione italiana </a:t>
            </a:r>
            <a:r>
              <a:rPr lang="it-IT" sz="1600" dirty="0">
                <a:latin typeface="Century Gothic" panose="020B0502020202020204" pitchFamily="34" charset="0"/>
              </a:rPr>
              <a:t>copre mediamente il 15% di quella mondiale (a fronte del 45% in media della Spagna).</a:t>
            </a:r>
          </a:p>
          <a:p>
            <a:pPr algn="just"/>
            <a:r>
              <a:rPr lang="it-IT" sz="1600" dirty="0">
                <a:latin typeface="Century Gothic" panose="020B0502020202020204" pitchFamily="34" charset="0"/>
              </a:rPr>
              <a:t>Anche sul fronte dell’</a:t>
            </a:r>
            <a:r>
              <a:rPr lang="it-IT" sz="1600" b="1" dirty="0">
                <a:latin typeface="Century Gothic" panose="020B0502020202020204" pitchFamily="34" charset="0"/>
              </a:rPr>
              <a:t>import</a:t>
            </a:r>
            <a:r>
              <a:rPr lang="it-IT" sz="1600" dirty="0">
                <a:latin typeface="Century Gothic" panose="020B0502020202020204" pitchFamily="34" charset="0"/>
              </a:rPr>
              <a:t>, il mercato è condizionato da pochi grandi clienti, primo tra tutti l’Italia, con un terzo del totale, seguita dagli Stati Uniti. </a:t>
            </a:r>
          </a:p>
        </p:txBody>
      </p:sp>
    </p:spTree>
    <p:extLst>
      <p:ext uri="{BB962C8B-B14F-4D97-AF65-F5344CB8AC3E}">
        <p14:creationId xmlns:p14="http://schemas.microsoft.com/office/powerpoint/2010/main" val="203641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8472" y="0"/>
            <a:ext cx="8004131" cy="698699"/>
          </a:xfrm>
        </p:spPr>
        <p:txBody>
          <a:bodyPr>
            <a:noAutofit/>
          </a:bodyPr>
          <a:lstStyle/>
          <a:p>
            <a:r>
              <a:rPr lang="it-IT" dirty="0"/>
              <a:t>Il Consumo Mondiale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21</a:t>
            </a:fld>
            <a:endParaRPr lang="it-IT" dirty="0"/>
          </a:p>
        </p:txBody>
      </p:sp>
      <p:sp>
        <p:nvSpPr>
          <p:cNvPr id="3" name="CasellaDiTesto 2"/>
          <p:cNvSpPr txBox="1"/>
          <p:nvPr/>
        </p:nvSpPr>
        <p:spPr>
          <a:xfrm>
            <a:off x="9320645" y="5081155"/>
            <a:ext cx="914400" cy="914400"/>
          </a:xfrm>
          <a:prstGeom prst="rect">
            <a:avLst/>
          </a:prstGeom>
        </p:spPr>
        <p:txBody>
          <a:bodyPr vert="horz" wrap="none" lIns="91440" tIns="45720" rIns="91440" bIns="45720" rtlCol="0" anchor="ctr">
            <a:normAutofit/>
          </a:bodyPr>
          <a:lstStyle/>
          <a:p>
            <a:endParaRPr lang="it-IT" dirty="0"/>
          </a:p>
        </p:txBody>
      </p:sp>
      <p:sp>
        <p:nvSpPr>
          <p:cNvPr id="18" name="CasellaDiTesto 17"/>
          <p:cNvSpPr txBox="1"/>
          <p:nvPr/>
        </p:nvSpPr>
        <p:spPr>
          <a:xfrm flipH="1">
            <a:off x="657779" y="4294032"/>
            <a:ext cx="3801998" cy="246221"/>
          </a:xfrm>
          <a:prstGeom prst="rect">
            <a:avLst/>
          </a:prstGeom>
          <a:noFill/>
        </p:spPr>
        <p:txBody>
          <a:bodyPr wrap="square" rtlCol="0">
            <a:spAutoFit/>
          </a:bodyPr>
          <a:lstStyle/>
          <a:p>
            <a:r>
              <a:rPr lang="it-IT" sz="1000" dirty="0">
                <a:latin typeface="Century Gothic" panose="020B0502020202020204" pitchFamily="34" charset="0"/>
              </a:rPr>
              <a:t>Fonte: ISMEA su dati COI; *2018 provvisorio;**2019stima</a:t>
            </a:r>
          </a:p>
        </p:txBody>
      </p:sp>
      <p:sp>
        <p:nvSpPr>
          <p:cNvPr id="19" name="Rettangolo 18"/>
          <p:cNvSpPr/>
          <p:nvPr/>
        </p:nvSpPr>
        <p:spPr>
          <a:xfrm>
            <a:off x="672029" y="4540253"/>
            <a:ext cx="7821976" cy="1815882"/>
          </a:xfrm>
          <a:prstGeom prst="rect">
            <a:avLst/>
          </a:prstGeom>
        </p:spPr>
        <p:txBody>
          <a:bodyPr wrap="square">
            <a:spAutoFit/>
          </a:bodyPr>
          <a:lstStyle/>
          <a:p>
            <a:pPr marL="0" lvl="2" algn="just"/>
            <a:r>
              <a:rPr lang="it-IT" sz="1600" dirty="0">
                <a:latin typeface="Century Gothic" panose="020B0502020202020204" pitchFamily="34" charset="0"/>
              </a:rPr>
              <a:t>La domanda mondiale dell’olio di oliva è cresciuta in modo lento - </a:t>
            </a:r>
            <a:r>
              <a:rPr lang="it-IT" sz="1600" b="1" dirty="0">
                <a:latin typeface="Century Gothic" panose="020B0502020202020204" pitchFamily="34" charset="0"/>
              </a:rPr>
              <a:t>in media dell’1% annuo</a:t>
            </a:r>
            <a:r>
              <a:rPr lang="it-IT" sz="1600" dirty="0">
                <a:latin typeface="Century Gothic" panose="020B0502020202020204" pitchFamily="34" charset="0"/>
              </a:rPr>
              <a:t> - ma costante fino al 2012. Da quel momento in poi anche il consumo mondiale si è sostanzialmente attestato al di sotto dei  tre milioni di tonnellate fino al 2018. </a:t>
            </a:r>
          </a:p>
          <a:p>
            <a:pPr marL="0" lvl="2" algn="just"/>
            <a:r>
              <a:rPr lang="it-IT" sz="1600" dirty="0">
                <a:latin typeface="Century Gothic" panose="020B0502020202020204" pitchFamily="34" charset="0"/>
              </a:rPr>
              <a:t>L’olio di oliva in totale rappresenta solo il 4-5% dei consumi mondiali di grassi e questo implica un buon margine di crescita del mercato soprattutto in paesi dove non c’è ancora tradizione di consumo. </a:t>
            </a:r>
          </a:p>
        </p:txBody>
      </p:sp>
      <p:sp>
        <p:nvSpPr>
          <p:cNvPr id="20" name="CasellaDiTesto 19"/>
          <p:cNvSpPr txBox="1"/>
          <p:nvPr/>
        </p:nvSpPr>
        <p:spPr>
          <a:xfrm>
            <a:off x="672029" y="869729"/>
            <a:ext cx="2354094" cy="261610"/>
          </a:xfrm>
          <a:prstGeom prst="rect">
            <a:avLst/>
          </a:prstGeom>
          <a:noFill/>
        </p:spPr>
        <p:txBody>
          <a:bodyPr wrap="square" rtlCol="0">
            <a:spAutoFit/>
          </a:bodyPr>
          <a:lstStyle/>
          <a:p>
            <a:r>
              <a:rPr lang="it-IT" sz="1100" b="1" dirty="0">
                <a:latin typeface="Century Gothic" panose="020B0502020202020204" pitchFamily="34" charset="0"/>
              </a:rPr>
              <a:t>Migliaia di tonnellate</a:t>
            </a:r>
          </a:p>
        </p:txBody>
      </p:sp>
      <p:graphicFrame>
        <p:nvGraphicFramePr>
          <p:cNvPr id="11" name="Chart 2"/>
          <p:cNvGraphicFramePr>
            <a:graphicFrameLocks/>
          </p:cNvGraphicFramePr>
          <p:nvPr>
            <p:extLst>
              <p:ext uri="{D42A27DB-BD31-4B8C-83A1-F6EECF244321}">
                <p14:modId xmlns:p14="http://schemas.microsoft.com/office/powerpoint/2010/main" val="304771687"/>
              </p:ext>
            </p:extLst>
          </p:nvPr>
        </p:nvGraphicFramePr>
        <p:xfrm>
          <a:off x="672029" y="1326319"/>
          <a:ext cx="7818504" cy="25783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2"/>
          <p:cNvGraphicFramePr>
            <a:graphicFrameLocks/>
          </p:cNvGraphicFramePr>
          <p:nvPr>
            <p:extLst>
              <p:ext uri="{D42A27DB-BD31-4B8C-83A1-F6EECF244321}">
                <p14:modId xmlns:p14="http://schemas.microsoft.com/office/powerpoint/2010/main" val="376036830"/>
              </p:ext>
            </p:extLst>
          </p:nvPr>
        </p:nvGraphicFramePr>
        <p:xfrm>
          <a:off x="789708" y="1131339"/>
          <a:ext cx="7340139" cy="32590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459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8472" y="0"/>
            <a:ext cx="8004131" cy="698699"/>
          </a:xfrm>
        </p:spPr>
        <p:txBody>
          <a:bodyPr>
            <a:noAutofit/>
          </a:bodyPr>
          <a:lstStyle/>
          <a:p>
            <a:r>
              <a:rPr lang="it-IT" dirty="0"/>
              <a:t>La Produzione mondiale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22</a:t>
            </a:fld>
            <a:endParaRPr lang="it-IT" dirty="0"/>
          </a:p>
        </p:txBody>
      </p:sp>
      <p:sp>
        <p:nvSpPr>
          <p:cNvPr id="9" name="CasellaDiTesto 8"/>
          <p:cNvSpPr txBox="1"/>
          <p:nvPr/>
        </p:nvSpPr>
        <p:spPr>
          <a:xfrm>
            <a:off x="498904" y="837775"/>
            <a:ext cx="2294545" cy="261610"/>
          </a:xfrm>
          <a:prstGeom prst="rect">
            <a:avLst/>
          </a:prstGeom>
          <a:noFill/>
        </p:spPr>
        <p:txBody>
          <a:bodyPr wrap="square" rtlCol="0">
            <a:spAutoFit/>
          </a:bodyPr>
          <a:lstStyle/>
          <a:p>
            <a:r>
              <a:rPr lang="it-IT" sz="1100" b="1" dirty="0">
                <a:latin typeface="Century Gothic" panose="020B0502020202020204" pitchFamily="34" charset="0"/>
              </a:rPr>
              <a:t>Migliaia di tonnellate</a:t>
            </a:r>
          </a:p>
        </p:txBody>
      </p:sp>
      <p:sp>
        <p:nvSpPr>
          <p:cNvPr id="11" name="CasellaDiTesto 10"/>
          <p:cNvSpPr txBox="1"/>
          <p:nvPr/>
        </p:nvSpPr>
        <p:spPr>
          <a:xfrm flipH="1">
            <a:off x="123669" y="6053557"/>
            <a:ext cx="4005868" cy="246221"/>
          </a:xfrm>
          <a:prstGeom prst="rect">
            <a:avLst/>
          </a:prstGeom>
          <a:noFill/>
        </p:spPr>
        <p:txBody>
          <a:bodyPr wrap="square" rtlCol="0">
            <a:spAutoFit/>
          </a:bodyPr>
          <a:lstStyle/>
          <a:p>
            <a:r>
              <a:rPr lang="it-IT" sz="1000" dirty="0">
                <a:latin typeface="Century Gothic" panose="020B0502020202020204" pitchFamily="34" charset="0"/>
              </a:rPr>
              <a:t>Fonte: ISMEA su dati COI e altre fonti </a:t>
            </a:r>
          </a:p>
        </p:txBody>
      </p:sp>
      <p:graphicFrame>
        <p:nvGraphicFramePr>
          <p:cNvPr id="6" name="Tabella 5"/>
          <p:cNvGraphicFramePr>
            <a:graphicFrameLocks noGrp="1"/>
          </p:cNvGraphicFramePr>
          <p:nvPr>
            <p:extLst>
              <p:ext uri="{D42A27DB-BD31-4B8C-83A1-F6EECF244321}">
                <p14:modId xmlns:p14="http://schemas.microsoft.com/office/powerpoint/2010/main" val="2113116340"/>
              </p:ext>
            </p:extLst>
          </p:nvPr>
        </p:nvGraphicFramePr>
        <p:xfrm>
          <a:off x="4265671" y="3914245"/>
          <a:ext cx="4158239" cy="2556560"/>
        </p:xfrm>
        <a:graphic>
          <a:graphicData uri="http://schemas.openxmlformats.org/drawingml/2006/table">
            <a:tbl>
              <a:tblPr firstRow="1">
                <a:tableStyleId>{5FD0F851-EC5A-4D38-B0AD-8093EC10F338}</a:tableStyleId>
              </a:tblPr>
              <a:tblGrid>
                <a:gridCol w="634664">
                  <a:extLst>
                    <a:ext uri="{9D8B030D-6E8A-4147-A177-3AD203B41FA5}">
                      <a16:colId xmlns:a16="http://schemas.microsoft.com/office/drawing/2014/main" val="604694494"/>
                    </a:ext>
                  </a:extLst>
                </a:gridCol>
                <a:gridCol w="753666">
                  <a:extLst>
                    <a:ext uri="{9D8B030D-6E8A-4147-A177-3AD203B41FA5}">
                      <a16:colId xmlns:a16="http://schemas.microsoft.com/office/drawing/2014/main" val="1146616983"/>
                    </a:ext>
                  </a:extLst>
                </a:gridCol>
                <a:gridCol w="827556">
                  <a:extLst>
                    <a:ext uri="{9D8B030D-6E8A-4147-A177-3AD203B41FA5}">
                      <a16:colId xmlns:a16="http://schemas.microsoft.com/office/drawing/2014/main" val="846848725"/>
                    </a:ext>
                  </a:extLst>
                </a:gridCol>
                <a:gridCol w="949784">
                  <a:extLst>
                    <a:ext uri="{9D8B030D-6E8A-4147-A177-3AD203B41FA5}">
                      <a16:colId xmlns:a16="http://schemas.microsoft.com/office/drawing/2014/main" val="1866150131"/>
                    </a:ext>
                  </a:extLst>
                </a:gridCol>
                <a:gridCol w="992569">
                  <a:extLst>
                    <a:ext uri="{9D8B030D-6E8A-4147-A177-3AD203B41FA5}">
                      <a16:colId xmlns:a16="http://schemas.microsoft.com/office/drawing/2014/main" val="3464776916"/>
                    </a:ext>
                  </a:extLst>
                </a:gridCol>
              </a:tblGrid>
              <a:tr h="344705">
                <a:tc>
                  <a:txBody>
                    <a:bodyPr/>
                    <a:lstStyle/>
                    <a:p>
                      <a:endParaRPr lang="it-IT" dirty="0"/>
                    </a:p>
                  </a:txBody>
                  <a:tcPr/>
                </a:tc>
                <a:tc>
                  <a:txBody>
                    <a:bodyPr/>
                    <a:lstStyle/>
                    <a:p>
                      <a:pPr algn="r" fontAlgn="b"/>
                      <a:endParaRPr lang="it-IT" sz="1400" b="0" i="0" u="none" strike="noStrike" dirty="0">
                        <a:solidFill>
                          <a:srgbClr val="000000"/>
                        </a:solidFill>
                        <a:effectLst/>
                        <a:latin typeface="+mn-lt"/>
                      </a:endParaRPr>
                    </a:p>
                  </a:txBody>
                  <a:tcPr marL="0" marR="0" marT="0" marB="0" anchor="b"/>
                </a:tc>
                <a:tc>
                  <a:txBody>
                    <a:bodyPr/>
                    <a:lstStyle/>
                    <a:p>
                      <a:pPr algn="r" fontAlgn="b"/>
                      <a:r>
                        <a:rPr lang="it-IT" sz="1400" u="none" strike="noStrike" dirty="0">
                          <a:effectLst/>
                        </a:rPr>
                        <a:t>.000</a:t>
                      </a:r>
                      <a:r>
                        <a:rPr lang="it-IT" sz="1400" u="none" strike="noStrike" baseline="0" dirty="0">
                          <a:effectLst/>
                        </a:rPr>
                        <a:t> t</a:t>
                      </a:r>
                    </a:p>
                    <a:p>
                      <a:pPr algn="r" fontAlgn="b"/>
                      <a:r>
                        <a:rPr lang="it-IT" sz="1400" u="none" strike="noStrike" dirty="0">
                          <a:effectLst/>
                        </a:rPr>
                        <a:t>2018</a:t>
                      </a:r>
                      <a:endParaRPr lang="it-IT" sz="1400" b="1" i="0" u="none" strike="noStrike" dirty="0">
                        <a:solidFill>
                          <a:srgbClr val="000000"/>
                        </a:solidFill>
                        <a:effectLst/>
                        <a:latin typeface="+mn-lt"/>
                      </a:endParaRPr>
                    </a:p>
                  </a:txBody>
                  <a:tcPr marL="0" marR="0" marT="0" marB="0" anchor="b"/>
                </a:tc>
                <a:tc>
                  <a:txBody>
                    <a:bodyPr/>
                    <a:lstStyle/>
                    <a:p>
                      <a:pPr algn="r" fontAlgn="b"/>
                      <a:r>
                        <a:rPr lang="it-IT" sz="1400" u="none" strike="noStrike" dirty="0">
                          <a:effectLst/>
                        </a:rPr>
                        <a:t>.000</a:t>
                      </a:r>
                      <a:r>
                        <a:rPr lang="it-IT" sz="1400" u="none" strike="noStrike" baseline="0" dirty="0">
                          <a:effectLst/>
                        </a:rPr>
                        <a:t> t</a:t>
                      </a:r>
                    </a:p>
                    <a:p>
                      <a:pPr algn="r" fontAlgn="b"/>
                      <a:r>
                        <a:rPr lang="it-IT" sz="1400" u="none" strike="noStrike" dirty="0">
                          <a:effectLst/>
                        </a:rPr>
                        <a:t>2019*</a:t>
                      </a:r>
                      <a:endParaRPr lang="it-IT" sz="1400" b="1" i="0" u="none" strike="noStrike" dirty="0">
                        <a:solidFill>
                          <a:srgbClr val="000000"/>
                        </a:solidFill>
                        <a:effectLst/>
                        <a:latin typeface="+mn-lt"/>
                      </a:endParaRPr>
                    </a:p>
                  </a:txBody>
                  <a:tcPr marL="0" marR="0" marT="0" marB="0" anchor="b"/>
                </a:tc>
                <a:tc>
                  <a:txBody>
                    <a:bodyPr/>
                    <a:lstStyle/>
                    <a:p>
                      <a:pPr algn="r" fontAlgn="b"/>
                      <a:r>
                        <a:rPr lang="it-IT" sz="1400" u="none" strike="noStrike" dirty="0">
                          <a:effectLst/>
                        </a:rPr>
                        <a:t>Variazione 2019/2018</a:t>
                      </a:r>
                      <a:endParaRPr lang="it-IT" sz="14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354025438"/>
                  </a:ext>
                </a:extLst>
              </a:tr>
              <a:tr h="425968">
                <a:tc>
                  <a:txBody>
                    <a:bodyPr/>
                    <a:lstStyle/>
                    <a:p>
                      <a:endParaRPr lang="it-IT" dirty="0"/>
                    </a:p>
                  </a:txBody>
                  <a:tcPr/>
                </a:tc>
                <a:tc>
                  <a:txBody>
                    <a:bodyPr/>
                    <a:lstStyle/>
                    <a:p>
                      <a:pPr algn="l" fontAlgn="b"/>
                      <a:r>
                        <a:rPr lang="it-IT" sz="1200" u="none" strike="noStrike" dirty="0">
                          <a:effectLst/>
                        </a:rPr>
                        <a:t>Spagna</a:t>
                      </a:r>
                      <a:endParaRPr lang="it-IT" sz="1200" b="0" i="0" u="none" strike="noStrike" dirty="0">
                        <a:solidFill>
                          <a:srgbClr val="000000"/>
                        </a:solidFill>
                        <a:effectLst/>
                        <a:latin typeface="+mn-lt"/>
                      </a:endParaRPr>
                    </a:p>
                  </a:txBody>
                  <a:tcPr marL="0" marR="0" marT="0" marB="0" anchor="ctr"/>
                </a:tc>
                <a:tc>
                  <a:txBody>
                    <a:bodyPr/>
                    <a:lstStyle/>
                    <a:p>
                      <a:pPr algn="r" fontAlgn="b"/>
                      <a:r>
                        <a:rPr lang="it-IT" sz="1100" u="none" strike="noStrike" dirty="0">
                          <a:effectLst/>
                        </a:rPr>
                        <a:t>1.790</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1.160</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-35,2%</a:t>
                      </a:r>
                      <a:endParaRPr lang="it-IT"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29089640"/>
                  </a:ext>
                </a:extLst>
              </a:tr>
              <a:tr h="425968">
                <a:tc>
                  <a:txBody>
                    <a:bodyPr/>
                    <a:lstStyle/>
                    <a:p>
                      <a:endParaRPr lang="it-IT" dirty="0"/>
                    </a:p>
                  </a:txBody>
                  <a:tcPr/>
                </a:tc>
                <a:tc>
                  <a:txBody>
                    <a:bodyPr/>
                    <a:lstStyle/>
                    <a:p>
                      <a:pPr algn="l" fontAlgn="b"/>
                      <a:r>
                        <a:rPr lang="it-IT" sz="1200" u="none" strike="noStrike" dirty="0">
                          <a:effectLst/>
                        </a:rPr>
                        <a:t>Italia</a:t>
                      </a:r>
                      <a:endParaRPr lang="it-IT" sz="1200" b="0" i="0" u="none" strike="noStrike" dirty="0">
                        <a:solidFill>
                          <a:srgbClr val="000000"/>
                        </a:solidFill>
                        <a:effectLst/>
                        <a:latin typeface="+mn-lt"/>
                      </a:endParaRPr>
                    </a:p>
                  </a:txBody>
                  <a:tcPr marL="0" marR="0" marT="0" marB="0" anchor="ctr"/>
                </a:tc>
                <a:tc>
                  <a:txBody>
                    <a:bodyPr/>
                    <a:lstStyle/>
                    <a:p>
                      <a:pPr algn="r" fontAlgn="b"/>
                      <a:r>
                        <a:rPr lang="it-IT" sz="1100" u="none" strike="noStrike" dirty="0">
                          <a:effectLst/>
                        </a:rPr>
                        <a:t>175</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365</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108,7%</a:t>
                      </a:r>
                      <a:endParaRPr lang="it-IT"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0252803"/>
                  </a:ext>
                </a:extLst>
              </a:tr>
              <a:tr h="425968">
                <a:tc>
                  <a:txBody>
                    <a:bodyPr/>
                    <a:lstStyle/>
                    <a:p>
                      <a:endParaRPr lang="it-IT" dirty="0"/>
                    </a:p>
                  </a:txBody>
                  <a:tcPr/>
                </a:tc>
                <a:tc>
                  <a:txBody>
                    <a:bodyPr/>
                    <a:lstStyle/>
                    <a:p>
                      <a:pPr algn="l" fontAlgn="b"/>
                      <a:r>
                        <a:rPr lang="it-IT" sz="1200" u="none" strike="noStrike" dirty="0">
                          <a:effectLst/>
                        </a:rPr>
                        <a:t>Grecia</a:t>
                      </a:r>
                      <a:endParaRPr lang="it-IT" sz="1200" b="0" i="0" u="none" strike="noStrike" dirty="0">
                        <a:solidFill>
                          <a:srgbClr val="000000"/>
                        </a:solidFill>
                        <a:effectLst/>
                        <a:latin typeface="+mn-lt"/>
                      </a:endParaRPr>
                    </a:p>
                  </a:txBody>
                  <a:tcPr marL="0" marR="0" marT="0" marB="0" anchor="ctr"/>
                </a:tc>
                <a:tc>
                  <a:txBody>
                    <a:bodyPr/>
                    <a:lstStyle/>
                    <a:p>
                      <a:pPr algn="r" fontAlgn="b"/>
                      <a:r>
                        <a:rPr lang="it-IT" sz="1100" u="none" strike="noStrike" dirty="0">
                          <a:effectLst/>
                        </a:rPr>
                        <a:t>185</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265</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43,2%</a:t>
                      </a:r>
                      <a:endParaRPr lang="it-IT"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67361733"/>
                  </a:ext>
                </a:extLst>
              </a:tr>
              <a:tr h="425968">
                <a:tc>
                  <a:txBody>
                    <a:bodyPr/>
                    <a:lstStyle/>
                    <a:p>
                      <a:endParaRPr lang="it-IT" dirty="0"/>
                    </a:p>
                  </a:txBody>
                  <a:tcPr/>
                </a:tc>
                <a:tc>
                  <a:txBody>
                    <a:bodyPr/>
                    <a:lstStyle/>
                    <a:p>
                      <a:pPr marL="0" algn="l" defTabSz="914400" rtl="0" eaLnBrk="1" fontAlgn="b" latinLnBrk="0" hangingPunct="1"/>
                      <a:r>
                        <a:rPr lang="it-IT" sz="1200" u="none" strike="noStrike" kern="1200" dirty="0">
                          <a:effectLst/>
                        </a:rPr>
                        <a:t>Turchia</a:t>
                      </a:r>
                      <a:endParaRPr lang="it-IT" sz="1200" b="0" i="0" u="none" strike="noStrike" kern="1200" dirty="0">
                        <a:solidFill>
                          <a:srgbClr val="000000"/>
                        </a:solidFill>
                        <a:effectLst/>
                        <a:latin typeface="+mn-lt"/>
                        <a:ea typeface="+mn-ea"/>
                        <a:cs typeface="+mn-cs"/>
                      </a:endParaRPr>
                    </a:p>
                  </a:txBody>
                  <a:tcPr marL="0" marR="0" marT="0" marB="0" anchor="ctr"/>
                </a:tc>
                <a:tc>
                  <a:txBody>
                    <a:bodyPr/>
                    <a:lstStyle/>
                    <a:p>
                      <a:pPr algn="r" fontAlgn="b"/>
                      <a:r>
                        <a:rPr lang="it-IT" sz="1100" u="none" strike="noStrike" dirty="0">
                          <a:effectLst/>
                        </a:rPr>
                        <a:t>165</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225</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effectLst/>
                        </a:rPr>
                        <a:t>36,4%</a:t>
                      </a:r>
                      <a:endParaRPr lang="it-IT"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7146586"/>
                  </a:ext>
                </a:extLst>
              </a:tr>
              <a:tr h="425968">
                <a:tc>
                  <a:txBody>
                    <a:bodyPr/>
                    <a:lstStyle/>
                    <a:p>
                      <a:endParaRPr lang="it-IT" dirty="0"/>
                    </a:p>
                  </a:txBody>
                  <a:tcPr/>
                </a:tc>
                <a:tc>
                  <a:txBody>
                    <a:bodyPr/>
                    <a:lstStyle/>
                    <a:p>
                      <a:pPr marL="0" algn="l" defTabSz="914400" rtl="0" eaLnBrk="1" fontAlgn="b" latinLnBrk="0" hangingPunct="1"/>
                      <a:r>
                        <a:rPr lang="it-IT" sz="1200" u="none" strike="noStrike" kern="1200" dirty="0">
                          <a:effectLst/>
                        </a:rPr>
                        <a:t>Tunisia</a:t>
                      </a:r>
                      <a:endParaRPr lang="it-IT" sz="1200" b="0" i="0" u="none" strike="noStrike" kern="1200" dirty="0">
                        <a:solidFill>
                          <a:srgbClr val="000000"/>
                        </a:solidFill>
                        <a:effectLst/>
                        <a:latin typeface="+mn-lt"/>
                        <a:ea typeface="+mn-ea"/>
                        <a:cs typeface="+mn-cs"/>
                      </a:endParaRPr>
                    </a:p>
                  </a:txBody>
                  <a:tcPr marL="0" marR="0" marT="0" marB="0" anchor="ctr"/>
                </a:tc>
                <a:tc>
                  <a:txBody>
                    <a:bodyPr/>
                    <a:lstStyle/>
                    <a:p>
                      <a:pPr algn="r" fontAlgn="b"/>
                      <a:r>
                        <a:rPr lang="it-IT" sz="1100" u="none" strike="noStrike" dirty="0">
                          <a:effectLst/>
                        </a:rPr>
                        <a:t>120</a:t>
                      </a:r>
                      <a:endParaRPr lang="it-IT"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100" u="none" strike="noStrike" dirty="0"/>
                        <a:t>300</a:t>
                      </a:r>
                      <a:endParaRPr lang="it-IT" sz="1100" b="0" i="0" u="none" strike="noStrike" dirty="0">
                        <a:solidFill>
                          <a:srgbClr val="000000"/>
                        </a:solidFill>
                        <a:latin typeface="Calibri"/>
                      </a:endParaRPr>
                    </a:p>
                  </a:txBody>
                  <a:tcPr marL="0" marR="0" marT="0" marB="0" anchor="ctr"/>
                </a:tc>
                <a:tc>
                  <a:txBody>
                    <a:bodyPr/>
                    <a:lstStyle/>
                    <a:p>
                      <a:pPr algn="r" fontAlgn="b"/>
                      <a:r>
                        <a:rPr lang="it-IT" sz="1100" u="none" strike="noStrike" dirty="0"/>
                        <a:t>150,0%</a:t>
                      </a:r>
                      <a:endParaRPr lang="it-IT"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534970788"/>
                  </a:ext>
                </a:extLst>
              </a:tr>
            </a:tbl>
          </a:graphicData>
        </a:graphic>
      </p:graphicFrame>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0027">
            <a:off x="4311096" y="4329938"/>
            <a:ext cx="532169" cy="378505"/>
          </a:xfrm>
          <a:prstGeom prst="rect">
            <a:avLst/>
          </a:prstGeom>
        </p:spPr>
      </p:pic>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0027">
            <a:off x="4311111" y="5165896"/>
            <a:ext cx="524614" cy="348264"/>
          </a:xfrm>
          <a:prstGeom prst="rect">
            <a:avLst/>
          </a:prstGeom>
        </p:spPr>
      </p:pic>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10027">
            <a:off x="4311092" y="5592573"/>
            <a:ext cx="524614" cy="387770"/>
          </a:xfrm>
          <a:prstGeom prst="rect">
            <a:avLst/>
          </a:prstGeom>
        </p:spPr>
      </p:pic>
      <p:pic>
        <p:nvPicPr>
          <p:cNvPr id="21" name="Immagin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10027">
            <a:off x="4270846" y="6051312"/>
            <a:ext cx="524614" cy="394318"/>
          </a:xfrm>
          <a:prstGeom prst="rect">
            <a:avLst/>
          </a:prstGeom>
        </p:spPr>
      </p:pic>
      <p:pic>
        <p:nvPicPr>
          <p:cNvPr id="24" name="Immagin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10027">
            <a:off x="4326310" y="4756394"/>
            <a:ext cx="509422" cy="334740"/>
          </a:xfrm>
          <a:prstGeom prst="rect">
            <a:avLst/>
          </a:prstGeom>
        </p:spPr>
      </p:pic>
      <p:sp>
        <p:nvSpPr>
          <p:cNvPr id="14" name="Rettangolo 13"/>
          <p:cNvSpPr/>
          <p:nvPr/>
        </p:nvSpPr>
        <p:spPr>
          <a:xfrm>
            <a:off x="137558" y="4022232"/>
            <a:ext cx="4070393" cy="2031325"/>
          </a:xfrm>
          <a:prstGeom prst="rect">
            <a:avLst/>
          </a:prstGeom>
        </p:spPr>
        <p:txBody>
          <a:bodyPr wrap="square">
            <a:spAutoFit/>
          </a:bodyPr>
          <a:lstStyle/>
          <a:p>
            <a:pPr marL="0" lvl="2" algn="just"/>
            <a:r>
              <a:rPr lang="it-IT" sz="1400" dirty="0">
                <a:latin typeface="Century Gothic" panose="020B0502020202020204" pitchFamily="34" charset="0"/>
              </a:rPr>
              <a:t>La produzione 2019, sulla base delle prime stime si dovrebbe attestare sulla  soglia dei tre milioni di tonnellate, in lieve flessione sull’anno precedente (-5%). </a:t>
            </a:r>
          </a:p>
          <a:p>
            <a:pPr marL="0" lvl="2" algn="just"/>
            <a:r>
              <a:rPr lang="it-IT" sz="1400" dirty="0">
                <a:latin typeface="Century Gothic" panose="020B0502020202020204" pitchFamily="34" charset="0"/>
              </a:rPr>
              <a:t>Dei principali produttori solo la Spagna stima volumi decisamente inferiori al 2018, mentre per gli altri i recuperi sono considerevoli. </a:t>
            </a:r>
          </a:p>
          <a:p>
            <a:pPr marL="0" lvl="2" algn="just"/>
            <a:r>
              <a:rPr lang="it-IT" sz="1400" dirty="0">
                <a:latin typeface="Century Gothic" panose="020B0502020202020204" pitchFamily="34" charset="0"/>
              </a:rPr>
              <a:t>ISMEA stima per l’Italia una crescita dell’ 109%. </a:t>
            </a:r>
            <a:endParaRPr lang="it-IT" sz="1400" dirty="0"/>
          </a:p>
        </p:txBody>
      </p:sp>
      <p:sp>
        <p:nvSpPr>
          <p:cNvPr id="17" name="CasellaDiTesto 16"/>
          <p:cNvSpPr txBox="1"/>
          <p:nvPr/>
        </p:nvSpPr>
        <p:spPr>
          <a:xfrm flipH="1">
            <a:off x="272206" y="3547871"/>
            <a:ext cx="3801998" cy="246221"/>
          </a:xfrm>
          <a:prstGeom prst="rect">
            <a:avLst/>
          </a:prstGeom>
          <a:noFill/>
        </p:spPr>
        <p:txBody>
          <a:bodyPr wrap="square" rtlCol="0">
            <a:spAutoFit/>
          </a:bodyPr>
          <a:lstStyle/>
          <a:p>
            <a:r>
              <a:rPr lang="it-IT" sz="1000" dirty="0">
                <a:latin typeface="Century Gothic" panose="020B0502020202020204" pitchFamily="34" charset="0"/>
              </a:rPr>
              <a:t>Fonte: ISMEA su dati COI; *2018 provvisorio;**2019stima</a:t>
            </a:r>
          </a:p>
        </p:txBody>
      </p:sp>
      <p:graphicFrame>
        <p:nvGraphicFramePr>
          <p:cNvPr id="15" name="Chart 2"/>
          <p:cNvGraphicFramePr>
            <a:graphicFrameLocks/>
          </p:cNvGraphicFramePr>
          <p:nvPr/>
        </p:nvGraphicFramePr>
        <p:xfrm>
          <a:off x="388620" y="1074420"/>
          <a:ext cx="8343900" cy="272034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2461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principali paesi importatori mondiali</a:t>
            </a:r>
            <a:br>
              <a:rPr lang="it-IT" dirty="0"/>
            </a:br>
            <a:endParaRPr lang="it-IT" sz="1600" b="1"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23</a:t>
            </a:fld>
            <a:endParaRPr lang="it-IT" dirty="0"/>
          </a:p>
        </p:txBody>
      </p:sp>
      <p:sp>
        <p:nvSpPr>
          <p:cNvPr id="7" name="Rettangolo 6"/>
          <p:cNvSpPr/>
          <p:nvPr/>
        </p:nvSpPr>
        <p:spPr>
          <a:xfrm>
            <a:off x="527161" y="5362415"/>
            <a:ext cx="7416824" cy="246221"/>
          </a:xfrm>
          <a:prstGeom prst="rect">
            <a:avLst/>
          </a:prstGeom>
        </p:spPr>
        <p:txBody>
          <a:bodyPr wrap="square">
            <a:spAutoFit/>
          </a:bodyPr>
          <a:lstStyle/>
          <a:p>
            <a:r>
              <a:rPr lang="it-IT" sz="1000" i="1" dirty="0">
                <a:latin typeface="Century Gothic" panose="020B0502020202020204" pitchFamily="34" charset="0"/>
              </a:rPr>
              <a:t>Fonte: ISMEA su dati IHS/GT</a:t>
            </a:r>
          </a:p>
        </p:txBody>
      </p:sp>
      <p:sp>
        <p:nvSpPr>
          <p:cNvPr id="6" name="Rettangolo 5"/>
          <p:cNvSpPr/>
          <p:nvPr/>
        </p:nvSpPr>
        <p:spPr>
          <a:xfrm>
            <a:off x="237993" y="5970124"/>
            <a:ext cx="7416824" cy="246221"/>
          </a:xfrm>
          <a:prstGeom prst="rect">
            <a:avLst/>
          </a:prstGeom>
        </p:spPr>
        <p:txBody>
          <a:bodyPr wrap="square">
            <a:spAutoFit/>
          </a:bodyPr>
          <a:lstStyle/>
          <a:p>
            <a:r>
              <a:rPr lang="it-IT" sz="1000" i="1" dirty="0">
                <a:latin typeface="Century Gothic" panose="020B0502020202020204" pitchFamily="34" charset="0"/>
              </a:rPr>
              <a:t>Fonte: ISMEA su dati IHS/GTA</a:t>
            </a:r>
          </a:p>
        </p:txBody>
      </p:sp>
      <p:graphicFrame>
        <p:nvGraphicFramePr>
          <p:cNvPr id="8" name="Tabella 7"/>
          <p:cNvGraphicFramePr>
            <a:graphicFrameLocks noGrp="1"/>
          </p:cNvGraphicFramePr>
          <p:nvPr>
            <p:extLst>
              <p:ext uri="{D42A27DB-BD31-4B8C-83A1-F6EECF244321}">
                <p14:modId xmlns:p14="http://schemas.microsoft.com/office/powerpoint/2010/main" val="440583374"/>
              </p:ext>
            </p:extLst>
          </p:nvPr>
        </p:nvGraphicFramePr>
        <p:xfrm>
          <a:off x="263050" y="876829"/>
          <a:ext cx="8154440" cy="5395621"/>
        </p:xfrm>
        <a:graphic>
          <a:graphicData uri="http://schemas.openxmlformats.org/drawingml/2006/table">
            <a:tbl>
              <a:tblPr firstRow="1" lastRow="1" bandRow="1">
                <a:tableStyleId>{FABFCF23-3B69-468F-B69F-88F6DE6A72F2}</a:tableStyleId>
              </a:tblPr>
              <a:tblGrid>
                <a:gridCol w="1164920">
                  <a:extLst>
                    <a:ext uri="{9D8B030D-6E8A-4147-A177-3AD203B41FA5}">
                      <a16:colId xmlns:a16="http://schemas.microsoft.com/office/drawing/2014/main" val="2154863102"/>
                    </a:ext>
                  </a:extLst>
                </a:gridCol>
                <a:gridCol w="1164920">
                  <a:extLst>
                    <a:ext uri="{9D8B030D-6E8A-4147-A177-3AD203B41FA5}">
                      <a16:colId xmlns:a16="http://schemas.microsoft.com/office/drawing/2014/main" val="2850236624"/>
                    </a:ext>
                  </a:extLst>
                </a:gridCol>
                <a:gridCol w="1164920">
                  <a:extLst>
                    <a:ext uri="{9D8B030D-6E8A-4147-A177-3AD203B41FA5}">
                      <a16:colId xmlns:a16="http://schemas.microsoft.com/office/drawing/2014/main" val="2386525539"/>
                    </a:ext>
                  </a:extLst>
                </a:gridCol>
                <a:gridCol w="1164920">
                  <a:extLst>
                    <a:ext uri="{9D8B030D-6E8A-4147-A177-3AD203B41FA5}">
                      <a16:colId xmlns:a16="http://schemas.microsoft.com/office/drawing/2014/main" val="1947088391"/>
                    </a:ext>
                  </a:extLst>
                </a:gridCol>
                <a:gridCol w="1164920">
                  <a:extLst>
                    <a:ext uri="{9D8B030D-6E8A-4147-A177-3AD203B41FA5}">
                      <a16:colId xmlns:a16="http://schemas.microsoft.com/office/drawing/2014/main" val="3110819568"/>
                    </a:ext>
                  </a:extLst>
                </a:gridCol>
                <a:gridCol w="1164920">
                  <a:extLst>
                    <a:ext uri="{9D8B030D-6E8A-4147-A177-3AD203B41FA5}">
                      <a16:colId xmlns:a16="http://schemas.microsoft.com/office/drawing/2014/main" val="3552876389"/>
                    </a:ext>
                  </a:extLst>
                </a:gridCol>
                <a:gridCol w="1164920">
                  <a:extLst>
                    <a:ext uri="{9D8B030D-6E8A-4147-A177-3AD203B41FA5}">
                      <a16:colId xmlns:a16="http://schemas.microsoft.com/office/drawing/2014/main" val="2781401933"/>
                    </a:ext>
                  </a:extLst>
                </a:gridCol>
              </a:tblGrid>
              <a:tr h="269827">
                <a:tc>
                  <a:txBody>
                    <a:bodyPr/>
                    <a:lstStyle/>
                    <a:p>
                      <a:pPr algn="l" fontAlgn="b"/>
                      <a:r>
                        <a:rPr lang="it-IT" sz="1200"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8295" marR="8295" marT="8295" marB="0" anchor="b"/>
                </a:tc>
                <a:tc gridSpan="3">
                  <a:txBody>
                    <a:bodyPr/>
                    <a:lstStyle/>
                    <a:p>
                      <a:pPr algn="ctr" fontAlgn="b"/>
                      <a:r>
                        <a:rPr lang="it-IT" sz="1200" u="none" strike="noStrike" dirty="0">
                          <a:solidFill>
                            <a:schemeClr val="bg1"/>
                          </a:solidFill>
                          <a:effectLst/>
                        </a:rPr>
                        <a:t>Tonnellate</a:t>
                      </a:r>
                      <a:endParaRPr lang="it-IT" sz="1200" b="1" i="0" u="none" strike="noStrike" dirty="0">
                        <a:solidFill>
                          <a:schemeClr val="bg1"/>
                        </a:solidFill>
                        <a:effectLst/>
                        <a:latin typeface="Calibri" panose="020F0502020204030204" pitchFamily="34" charset="0"/>
                      </a:endParaRPr>
                    </a:p>
                  </a:txBody>
                  <a:tcPr marL="8295" marR="8295" marT="8295" marB="0" anchor="b"/>
                </a:tc>
                <a:tc hMerge="1">
                  <a:txBody>
                    <a:bodyPr/>
                    <a:lstStyle/>
                    <a:p>
                      <a:endParaRPr lang="it-IT"/>
                    </a:p>
                  </a:txBody>
                  <a:tcPr/>
                </a:tc>
                <a:tc hMerge="1">
                  <a:txBody>
                    <a:bodyPr/>
                    <a:lstStyle/>
                    <a:p>
                      <a:endParaRPr lang="it-IT"/>
                    </a:p>
                  </a:txBody>
                  <a:tcPr/>
                </a:tc>
                <a:tc gridSpan="3">
                  <a:txBody>
                    <a:bodyPr/>
                    <a:lstStyle/>
                    <a:p>
                      <a:pPr algn="ctr" fontAlgn="b"/>
                      <a:r>
                        <a:rPr lang="it-IT" sz="1200" u="none" strike="noStrike" dirty="0">
                          <a:solidFill>
                            <a:schemeClr val="bg1"/>
                          </a:solidFill>
                          <a:effectLst/>
                        </a:rPr>
                        <a:t>Migliaia di euro</a:t>
                      </a:r>
                      <a:endParaRPr lang="it-IT" sz="1200" b="1" i="0" u="none" strike="noStrike" dirty="0">
                        <a:solidFill>
                          <a:schemeClr val="bg1"/>
                        </a:solidFill>
                        <a:effectLst/>
                        <a:latin typeface="Calibri" panose="020F0502020204030204" pitchFamily="34" charset="0"/>
                      </a:endParaRPr>
                    </a:p>
                  </a:txBody>
                  <a:tcPr marL="8295" marR="8295" marT="8295" marB="0" anchor="b"/>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27607813"/>
                  </a:ext>
                </a:extLst>
              </a:tr>
              <a:tr h="199982">
                <a:tc>
                  <a:txBody>
                    <a:bodyPr/>
                    <a:lstStyle/>
                    <a:p>
                      <a:pPr algn="l" fontAlgn="b"/>
                      <a:r>
                        <a:rPr lang="it-IT" sz="1200"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rPr>
                        <a:t>2018</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rPr>
                        <a:t>2019</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rPr>
                        <a:t>Var. %</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rPr>
                        <a:t>2018</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rPr>
                        <a:t>2019</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200" b="1" u="none" strike="noStrike" dirty="0" err="1">
                          <a:solidFill>
                            <a:schemeClr val="bg1"/>
                          </a:solidFill>
                          <a:effectLst/>
                        </a:rPr>
                        <a:t>Var</a:t>
                      </a:r>
                      <a:r>
                        <a:rPr lang="it-IT" sz="1200" b="1"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extLst>
                  <a:ext uri="{0D108BD9-81ED-4DB2-BD59-A6C34878D82A}">
                    <a16:rowId xmlns:a16="http://schemas.microsoft.com/office/drawing/2014/main" val="3976112293"/>
                  </a:ext>
                </a:extLst>
              </a:tr>
              <a:tr h="287279">
                <a:tc>
                  <a:txBody>
                    <a:bodyPr/>
                    <a:lstStyle/>
                    <a:p>
                      <a:pPr algn="l" fontAlgn="b"/>
                      <a:r>
                        <a:rPr lang="it-IT" sz="1200" b="0" i="0" u="none" strike="noStrike" dirty="0">
                          <a:solidFill>
                            <a:srgbClr val="002B54"/>
                          </a:solidFill>
                          <a:latin typeface="Calibri"/>
                        </a:rPr>
                        <a:t>Italia</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549.637</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601.717</a:t>
                      </a:r>
                    </a:p>
                  </a:txBody>
                  <a:tcPr marL="0" marR="0" marT="0" marB="0" anchor="b"/>
                </a:tc>
                <a:tc>
                  <a:txBody>
                    <a:bodyPr/>
                    <a:lstStyle/>
                    <a:p>
                      <a:pPr algn="r" fontAlgn="b"/>
                      <a:r>
                        <a:rPr lang="it-IT" sz="1200" b="0" i="0" u="none" strike="noStrike" dirty="0">
                          <a:solidFill>
                            <a:srgbClr val="000000"/>
                          </a:solidFill>
                          <a:latin typeface="Calibri"/>
                        </a:rPr>
                        <a:t>9,5%</a:t>
                      </a:r>
                    </a:p>
                  </a:txBody>
                  <a:tcPr marL="0" marR="0" marT="0" marB="0" anchor="b"/>
                </a:tc>
                <a:tc>
                  <a:txBody>
                    <a:bodyPr/>
                    <a:lstStyle/>
                    <a:p>
                      <a:pPr algn="r" fontAlgn="b"/>
                      <a:r>
                        <a:rPr lang="it-IT" sz="1200" b="0" i="0" u="none" strike="noStrike" kern="1200" dirty="0">
                          <a:solidFill>
                            <a:srgbClr val="002B54"/>
                          </a:solidFill>
                          <a:latin typeface="Calibri"/>
                          <a:ea typeface="+mn-ea"/>
                          <a:cs typeface="+mn-cs"/>
                        </a:rPr>
                        <a:t>1.641</a:t>
                      </a:r>
                    </a:p>
                  </a:txBody>
                  <a:tcPr marL="0" marR="0" marT="0" marB="0" anchor="b"/>
                </a:tc>
                <a:tc>
                  <a:txBody>
                    <a:bodyPr/>
                    <a:lstStyle/>
                    <a:p>
                      <a:pPr algn="r" fontAlgn="b"/>
                      <a:r>
                        <a:rPr lang="it-IT" sz="1200" b="0" i="0" u="none" strike="noStrike" kern="1200" dirty="0">
                          <a:solidFill>
                            <a:srgbClr val="002B54"/>
                          </a:solidFill>
                          <a:latin typeface="Calibri"/>
                          <a:ea typeface="+mn-ea"/>
                          <a:cs typeface="+mn-cs"/>
                        </a:rPr>
                        <a:t>1.434</a:t>
                      </a:r>
                    </a:p>
                  </a:txBody>
                  <a:tcPr marL="0" marR="0" marT="0" marB="0" anchor="b"/>
                </a:tc>
                <a:tc>
                  <a:txBody>
                    <a:bodyPr/>
                    <a:lstStyle/>
                    <a:p>
                      <a:pPr algn="r" fontAlgn="b"/>
                      <a:r>
                        <a:rPr lang="it-IT" sz="1200" b="0" i="0" u="none" strike="noStrike" dirty="0">
                          <a:solidFill>
                            <a:srgbClr val="000000"/>
                          </a:solidFill>
                          <a:latin typeface="Calibri"/>
                        </a:rPr>
                        <a:t>-12,6%</a:t>
                      </a:r>
                    </a:p>
                  </a:txBody>
                  <a:tcPr marL="0" marR="0" marT="0" marB="0" anchor="b"/>
                </a:tc>
                <a:extLst>
                  <a:ext uri="{0D108BD9-81ED-4DB2-BD59-A6C34878D82A}">
                    <a16:rowId xmlns:a16="http://schemas.microsoft.com/office/drawing/2014/main" val="349478089"/>
                  </a:ext>
                </a:extLst>
              </a:tr>
              <a:tr h="287279">
                <a:tc>
                  <a:txBody>
                    <a:bodyPr/>
                    <a:lstStyle/>
                    <a:p>
                      <a:pPr algn="l" fontAlgn="b"/>
                      <a:r>
                        <a:rPr lang="it-IT" sz="1200" b="0" i="0" u="none" strike="noStrike">
                          <a:solidFill>
                            <a:srgbClr val="002B54"/>
                          </a:solidFill>
                          <a:latin typeface="Calibri"/>
                        </a:rPr>
                        <a:t>USA</a:t>
                      </a:r>
                    </a:p>
                  </a:txBody>
                  <a:tcPr marL="0" marR="0" marT="0" marB="0" anchor="b"/>
                </a:tc>
                <a:tc>
                  <a:txBody>
                    <a:bodyPr/>
                    <a:lstStyle/>
                    <a:p>
                      <a:pPr algn="r" fontAlgn="b"/>
                      <a:r>
                        <a:rPr lang="it-IT" sz="1200" b="0" i="0" u="none" strike="noStrike" dirty="0">
                          <a:solidFill>
                            <a:srgbClr val="002B54"/>
                          </a:solidFill>
                          <a:latin typeface="Calibri"/>
                        </a:rPr>
                        <a:t>                 340.098   </a:t>
                      </a:r>
                    </a:p>
                  </a:txBody>
                  <a:tcPr marL="0" marR="0" marT="0" marB="0" anchor="b"/>
                </a:tc>
                <a:tc>
                  <a:txBody>
                    <a:bodyPr/>
                    <a:lstStyle/>
                    <a:p>
                      <a:pPr algn="r" fontAlgn="b"/>
                      <a:r>
                        <a:rPr lang="it-IT" sz="1200" b="0" i="0" u="none" strike="noStrike" dirty="0">
                          <a:solidFill>
                            <a:srgbClr val="002B54"/>
                          </a:solidFill>
                          <a:latin typeface="Calibri"/>
                        </a:rPr>
                        <a:t>              346.874   </a:t>
                      </a:r>
                    </a:p>
                  </a:txBody>
                  <a:tcPr marL="0" marR="0" marT="0" marB="0" anchor="b"/>
                </a:tc>
                <a:tc>
                  <a:txBody>
                    <a:bodyPr/>
                    <a:lstStyle/>
                    <a:p>
                      <a:pPr algn="r" fontAlgn="b"/>
                      <a:r>
                        <a:rPr lang="it-IT" sz="1200" b="0" i="0" u="none" strike="noStrike">
                          <a:solidFill>
                            <a:srgbClr val="000000"/>
                          </a:solidFill>
                          <a:latin typeface="Calibri"/>
                        </a:rPr>
                        <a:t>2,0%</a:t>
                      </a:r>
                    </a:p>
                  </a:txBody>
                  <a:tcPr marL="0" marR="0" marT="0" marB="0" anchor="b"/>
                </a:tc>
                <a:tc>
                  <a:txBody>
                    <a:bodyPr/>
                    <a:lstStyle/>
                    <a:p>
                      <a:pPr algn="r" fontAlgn="b"/>
                      <a:r>
                        <a:rPr lang="it-IT" sz="1200" b="0" i="0" u="none" strike="noStrike" dirty="0">
                          <a:solidFill>
                            <a:srgbClr val="002B54"/>
                          </a:solidFill>
                          <a:latin typeface="Calibri"/>
                        </a:rPr>
                        <a:t>             1.316   </a:t>
                      </a:r>
                    </a:p>
                  </a:txBody>
                  <a:tcPr marL="0" marR="0" marT="0" marB="0" anchor="b"/>
                </a:tc>
                <a:tc>
                  <a:txBody>
                    <a:bodyPr/>
                    <a:lstStyle/>
                    <a:p>
                      <a:pPr algn="r" fontAlgn="b"/>
                      <a:r>
                        <a:rPr lang="it-IT" sz="1200" b="0" i="0" u="none" strike="noStrike" dirty="0">
                          <a:solidFill>
                            <a:srgbClr val="002B54"/>
                          </a:solidFill>
                          <a:latin typeface="Calibri"/>
                        </a:rPr>
                        <a:t>             1.189   </a:t>
                      </a:r>
                    </a:p>
                  </a:txBody>
                  <a:tcPr marL="0" marR="0" marT="0" marB="0" anchor="b"/>
                </a:tc>
                <a:tc>
                  <a:txBody>
                    <a:bodyPr/>
                    <a:lstStyle/>
                    <a:p>
                      <a:pPr algn="r" fontAlgn="b"/>
                      <a:r>
                        <a:rPr lang="it-IT" sz="1200" b="0" i="0" u="none" strike="noStrike" dirty="0">
                          <a:solidFill>
                            <a:srgbClr val="000000"/>
                          </a:solidFill>
                          <a:latin typeface="Calibri"/>
                        </a:rPr>
                        <a:t>-9,7%</a:t>
                      </a:r>
                    </a:p>
                  </a:txBody>
                  <a:tcPr marL="0" marR="0" marT="0" marB="0" anchor="b"/>
                </a:tc>
                <a:extLst>
                  <a:ext uri="{0D108BD9-81ED-4DB2-BD59-A6C34878D82A}">
                    <a16:rowId xmlns:a16="http://schemas.microsoft.com/office/drawing/2014/main" val="3558406657"/>
                  </a:ext>
                </a:extLst>
              </a:tr>
              <a:tr h="287279">
                <a:tc>
                  <a:txBody>
                    <a:bodyPr/>
                    <a:lstStyle/>
                    <a:p>
                      <a:pPr algn="l" fontAlgn="b"/>
                      <a:r>
                        <a:rPr lang="it-IT" sz="1200" b="0" i="0" u="none" strike="noStrike">
                          <a:solidFill>
                            <a:srgbClr val="002B54"/>
                          </a:solidFill>
                          <a:latin typeface="Calibri"/>
                        </a:rPr>
                        <a:t>Francia</a:t>
                      </a:r>
                    </a:p>
                  </a:txBody>
                  <a:tcPr marL="0" marR="0" marT="0" marB="0" anchor="b"/>
                </a:tc>
                <a:tc>
                  <a:txBody>
                    <a:bodyPr/>
                    <a:lstStyle/>
                    <a:p>
                      <a:pPr algn="r" fontAlgn="b"/>
                      <a:r>
                        <a:rPr lang="it-IT" sz="1200" b="0" i="0" u="none" strike="noStrike" dirty="0">
                          <a:solidFill>
                            <a:srgbClr val="002B54"/>
                          </a:solidFill>
                          <a:latin typeface="Calibri"/>
                        </a:rPr>
                        <a:t>                 120.497   </a:t>
                      </a:r>
                    </a:p>
                  </a:txBody>
                  <a:tcPr marL="0" marR="0" marT="0" marB="0" anchor="b"/>
                </a:tc>
                <a:tc>
                  <a:txBody>
                    <a:bodyPr/>
                    <a:lstStyle/>
                    <a:p>
                      <a:pPr algn="r" fontAlgn="b"/>
                      <a:r>
                        <a:rPr lang="it-IT" sz="1200" b="0" i="0" u="none" strike="noStrike" dirty="0">
                          <a:solidFill>
                            <a:srgbClr val="002B54"/>
                          </a:solidFill>
                          <a:latin typeface="Calibri"/>
                        </a:rPr>
                        <a:t>              122.922   </a:t>
                      </a:r>
                    </a:p>
                  </a:txBody>
                  <a:tcPr marL="0" marR="0" marT="0" marB="0" anchor="b"/>
                </a:tc>
                <a:tc>
                  <a:txBody>
                    <a:bodyPr/>
                    <a:lstStyle/>
                    <a:p>
                      <a:pPr algn="r" fontAlgn="b"/>
                      <a:r>
                        <a:rPr lang="it-IT" sz="1200" b="0" i="0" u="none" strike="noStrike">
                          <a:solidFill>
                            <a:srgbClr val="000000"/>
                          </a:solidFill>
                          <a:latin typeface="Calibri"/>
                        </a:rPr>
                        <a:t>2,0%</a:t>
                      </a:r>
                    </a:p>
                  </a:txBody>
                  <a:tcPr marL="0" marR="0" marT="0" marB="0" anchor="b"/>
                </a:tc>
                <a:tc>
                  <a:txBody>
                    <a:bodyPr/>
                    <a:lstStyle/>
                    <a:p>
                      <a:pPr algn="r" fontAlgn="b"/>
                      <a:r>
                        <a:rPr lang="it-IT" sz="1200" b="0" i="0" u="none" strike="noStrike">
                          <a:solidFill>
                            <a:srgbClr val="002B54"/>
                          </a:solidFill>
                          <a:latin typeface="Calibri"/>
                        </a:rPr>
                        <a:t>                 486   </a:t>
                      </a:r>
                    </a:p>
                  </a:txBody>
                  <a:tcPr marL="0" marR="0" marT="0" marB="0" anchor="b"/>
                </a:tc>
                <a:tc>
                  <a:txBody>
                    <a:bodyPr/>
                    <a:lstStyle/>
                    <a:p>
                      <a:pPr algn="r" fontAlgn="b"/>
                      <a:r>
                        <a:rPr lang="it-IT" sz="1200" b="0" i="0" u="none" strike="noStrike" dirty="0">
                          <a:solidFill>
                            <a:srgbClr val="002B54"/>
                          </a:solidFill>
                          <a:latin typeface="Calibri"/>
                        </a:rPr>
                        <a:t>                 428   </a:t>
                      </a:r>
                    </a:p>
                  </a:txBody>
                  <a:tcPr marL="0" marR="0" marT="0" marB="0" anchor="b"/>
                </a:tc>
                <a:tc>
                  <a:txBody>
                    <a:bodyPr/>
                    <a:lstStyle/>
                    <a:p>
                      <a:pPr algn="r" fontAlgn="b"/>
                      <a:r>
                        <a:rPr lang="it-IT" sz="1200" b="0" i="0" u="none" strike="noStrike" dirty="0">
                          <a:solidFill>
                            <a:srgbClr val="000000"/>
                          </a:solidFill>
                          <a:latin typeface="Calibri"/>
                        </a:rPr>
                        <a:t>-11,9%</a:t>
                      </a:r>
                    </a:p>
                  </a:txBody>
                  <a:tcPr marL="0" marR="0" marT="0" marB="0" anchor="b"/>
                </a:tc>
                <a:extLst>
                  <a:ext uri="{0D108BD9-81ED-4DB2-BD59-A6C34878D82A}">
                    <a16:rowId xmlns:a16="http://schemas.microsoft.com/office/drawing/2014/main" val="4176686361"/>
                  </a:ext>
                </a:extLst>
              </a:tr>
              <a:tr h="287279">
                <a:tc>
                  <a:txBody>
                    <a:bodyPr/>
                    <a:lstStyle/>
                    <a:p>
                      <a:pPr algn="l" fontAlgn="b"/>
                      <a:r>
                        <a:rPr lang="it-IT" sz="1200" b="0" i="0" u="none" strike="noStrike">
                          <a:solidFill>
                            <a:srgbClr val="002B54"/>
                          </a:solidFill>
                          <a:latin typeface="Calibri"/>
                        </a:rPr>
                        <a:t>Spagna</a:t>
                      </a:r>
                    </a:p>
                  </a:txBody>
                  <a:tcPr marL="0" marR="0" marT="0" marB="0" anchor="b"/>
                </a:tc>
                <a:tc>
                  <a:txBody>
                    <a:bodyPr/>
                    <a:lstStyle/>
                    <a:p>
                      <a:pPr algn="r" fontAlgn="b"/>
                      <a:r>
                        <a:rPr lang="it-IT" sz="1200" b="0" i="0" u="none" strike="noStrike" dirty="0">
                          <a:solidFill>
                            <a:srgbClr val="002B54"/>
                          </a:solidFill>
                          <a:latin typeface="Calibri"/>
                        </a:rPr>
                        <a:t>                 253.026   </a:t>
                      </a:r>
                    </a:p>
                  </a:txBody>
                  <a:tcPr marL="0" marR="0" marT="0" marB="0" anchor="b"/>
                </a:tc>
                <a:tc>
                  <a:txBody>
                    <a:bodyPr/>
                    <a:lstStyle/>
                    <a:p>
                      <a:pPr algn="r" fontAlgn="b"/>
                      <a:r>
                        <a:rPr lang="it-IT" sz="1200" b="0" i="0" u="none" strike="noStrike" dirty="0">
                          <a:solidFill>
                            <a:srgbClr val="002B54"/>
                          </a:solidFill>
                          <a:latin typeface="Calibri"/>
                        </a:rPr>
                        <a:t>              208.494   </a:t>
                      </a:r>
                    </a:p>
                  </a:txBody>
                  <a:tcPr marL="0" marR="0" marT="0" marB="0" anchor="b"/>
                </a:tc>
                <a:tc>
                  <a:txBody>
                    <a:bodyPr/>
                    <a:lstStyle/>
                    <a:p>
                      <a:pPr algn="r" fontAlgn="b"/>
                      <a:r>
                        <a:rPr lang="it-IT" sz="1200" b="0" i="0" u="none" strike="noStrike">
                          <a:solidFill>
                            <a:srgbClr val="000000"/>
                          </a:solidFill>
                          <a:latin typeface="Calibri"/>
                        </a:rPr>
                        <a:t>-17,6%</a:t>
                      </a:r>
                    </a:p>
                  </a:txBody>
                  <a:tcPr marL="0" marR="0" marT="0" marB="0" anchor="b"/>
                </a:tc>
                <a:tc>
                  <a:txBody>
                    <a:bodyPr/>
                    <a:lstStyle/>
                    <a:p>
                      <a:pPr algn="r" fontAlgn="b"/>
                      <a:r>
                        <a:rPr lang="it-IT" sz="1200" b="0" i="0" u="none" strike="noStrike">
                          <a:solidFill>
                            <a:srgbClr val="002B54"/>
                          </a:solidFill>
                          <a:latin typeface="Calibri"/>
                        </a:rPr>
                        <a:t>                 633   </a:t>
                      </a:r>
                    </a:p>
                  </a:txBody>
                  <a:tcPr marL="0" marR="0" marT="0" marB="0" anchor="b"/>
                </a:tc>
                <a:tc>
                  <a:txBody>
                    <a:bodyPr/>
                    <a:lstStyle/>
                    <a:p>
                      <a:pPr algn="r" fontAlgn="b"/>
                      <a:r>
                        <a:rPr lang="it-IT" sz="1200" b="0" i="0" u="none" strike="noStrike">
                          <a:solidFill>
                            <a:srgbClr val="002B54"/>
                          </a:solidFill>
                          <a:latin typeface="Calibri"/>
                        </a:rPr>
                        <a:t>                 376   </a:t>
                      </a:r>
                    </a:p>
                  </a:txBody>
                  <a:tcPr marL="0" marR="0" marT="0" marB="0" anchor="b"/>
                </a:tc>
                <a:tc>
                  <a:txBody>
                    <a:bodyPr/>
                    <a:lstStyle/>
                    <a:p>
                      <a:pPr algn="r" fontAlgn="b"/>
                      <a:r>
                        <a:rPr lang="it-IT" sz="1200" b="0" i="0" u="none" strike="noStrike">
                          <a:solidFill>
                            <a:srgbClr val="000000"/>
                          </a:solidFill>
                          <a:latin typeface="Calibri"/>
                        </a:rPr>
                        <a:t>-40,5%</a:t>
                      </a:r>
                    </a:p>
                  </a:txBody>
                  <a:tcPr marL="0" marR="0" marT="0" marB="0" anchor="b"/>
                </a:tc>
                <a:extLst>
                  <a:ext uri="{0D108BD9-81ED-4DB2-BD59-A6C34878D82A}">
                    <a16:rowId xmlns:a16="http://schemas.microsoft.com/office/drawing/2014/main" val="1876468946"/>
                  </a:ext>
                </a:extLst>
              </a:tr>
              <a:tr h="287279">
                <a:tc>
                  <a:txBody>
                    <a:bodyPr/>
                    <a:lstStyle/>
                    <a:p>
                      <a:pPr algn="l" fontAlgn="b"/>
                      <a:r>
                        <a:rPr lang="it-IT" sz="1200" b="0" i="0" u="none" strike="noStrike">
                          <a:solidFill>
                            <a:srgbClr val="002B54"/>
                          </a:solidFill>
                          <a:latin typeface="Calibri"/>
                        </a:rPr>
                        <a:t>Brasile </a:t>
                      </a:r>
                    </a:p>
                  </a:txBody>
                  <a:tcPr marL="0" marR="0" marT="0" marB="0" anchor="b"/>
                </a:tc>
                <a:tc>
                  <a:txBody>
                    <a:bodyPr/>
                    <a:lstStyle/>
                    <a:p>
                      <a:pPr algn="r" fontAlgn="b"/>
                      <a:r>
                        <a:rPr lang="it-IT" sz="1200" b="0" i="0" u="none" strike="noStrike">
                          <a:solidFill>
                            <a:srgbClr val="002B54"/>
                          </a:solidFill>
                          <a:latin typeface="Calibri"/>
                        </a:rPr>
                        <a:t>                    79.835   </a:t>
                      </a:r>
                    </a:p>
                  </a:txBody>
                  <a:tcPr marL="0" marR="0" marT="0" marB="0" anchor="b"/>
                </a:tc>
                <a:tc>
                  <a:txBody>
                    <a:bodyPr/>
                    <a:lstStyle/>
                    <a:p>
                      <a:pPr algn="r" fontAlgn="b"/>
                      <a:r>
                        <a:rPr lang="it-IT" sz="1200" b="0" i="0" u="none" strike="noStrike" dirty="0">
                          <a:solidFill>
                            <a:srgbClr val="002B54"/>
                          </a:solidFill>
                          <a:latin typeface="Calibri"/>
                        </a:rPr>
                        <a:t>                 90.542   </a:t>
                      </a:r>
                    </a:p>
                  </a:txBody>
                  <a:tcPr marL="0" marR="0" marT="0" marB="0" anchor="b"/>
                </a:tc>
                <a:tc>
                  <a:txBody>
                    <a:bodyPr/>
                    <a:lstStyle/>
                    <a:p>
                      <a:pPr algn="r" fontAlgn="b"/>
                      <a:r>
                        <a:rPr lang="it-IT" sz="1200" b="0" i="0" u="none" strike="noStrike">
                          <a:solidFill>
                            <a:srgbClr val="000000"/>
                          </a:solidFill>
                          <a:latin typeface="Calibri"/>
                        </a:rPr>
                        <a:t>13,4%</a:t>
                      </a:r>
                    </a:p>
                  </a:txBody>
                  <a:tcPr marL="0" marR="0" marT="0" marB="0" anchor="b"/>
                </a:tc>
                <a:tc>
                  <a:txBody>
                    <a:bodyPr/>
                    <a:lstStyle/>
                    <a:p>
                      <a:pPr algn="r" fontAlgn="b"/>
                      <a:r>
                        <a:rPr lang="it-IT" sz="1200" b="0" i="0" u="none" strike="noStrike" dirty="0">
                          <a:solidFill>
                            <a:srgbClr val="002B54"/>
                          </a:solidFill>
                          <a:latin typeface="Calibri"/>
                        </a:rPr>
                        <a:t>                 369   </a:t>
                      </a:r>
                    </a:p>
                  </a:txBody>
                  <a:tcPr marL="0" marR="0" marT="0" marB="0" anchor="b"/>
                </a:tc>
                <a:tc>
                  <a:txBody>
                    <a:bodyPr/>
                    <a:lstStyle/>
                    <a:p>
                      <a:pPr algn="r" fontAlgn="b"/>
                      <a:r>
                        <a:rPr lang="it-IT" sz="1200" b="0" i="0" u="none" strike="noStrike">
                          <a:solidFill>
                            <a:srgbClr val="002B54"/>
                          </a:solidFill>
                          <a:latin typeface="Calibri"/>
                        </a:rPr>
                        <a:t>                 359   </a:t>
                      </a:r>
                    </a:p>
                  </a:txBody>
                  <a:tcPr marL="0" marR="0" marT="0" marB="0" anchor="b"/>
                </a:tc>
                <a:tc>
                  <a:txBody>
                    <a:bodyPr/>
                    <a:lstStyle/>
                    <a:p>
                      <a:pPr algn="r" fontAlgn="b"/>
                      <a:r>
                        <a:rPr lang="it-IT" sz="1200" b="0" i="0" u="none" strike="noStrike">
                          <a:solidFill>
                            <a:srgbClr val="000000"/>
                          </a:solidFill>
                          <a:latin typeface="Calibri"/>
                        </a:rPr>
                        <a:t>-2,8%</a:t>
                      </a:r>
                    </a:p>
                  </a:txBody>
                  <a:tcPr marL="0" marR="0" marT="0" marB="0" anchor="b"/>
                </a:tc>
                <a:extLst>
                  <a:ext uri="{0D108BD9-81ED-4DB2-BD59-A6C34878D82A}">
                    <a16:rowId xmlns:a16="http://schemas.microsoft.com/office/drawing/2014/main" val="1424611096"/>
                  </a:ext>
                </a:extLst>
              </a:tr>
              <a:tr h="287279">
                <a:tc>
                  <a:txBody>
                    <a:bodyPr/>
                    <a:lstStyle/>
                    <a:p>
                      <a:pPr algn="l" fontAlgn="b"/>
                      <a:r>
                        <a:rPr lang="it-IT" sz="1200" b="0" i="0" u="none" strike="noStrike">
                          <a:solidFill>
                            <a:srgbClr val="002B54"/>
                          </a:solidFill>
                          <a:latin typeface="Calibri"/>
                        </a:rPr>
                        <a:t>Portogallo</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121.445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128.920   </a:t>
                      </a:r>
                    </a:p>
                  </a:txBody>
                  <a:tcPr marL="0" marR="0" marT="0" marB="0" anchor="b"/>
                </a:tc>
                <a:tc>
                  <a:txBody>
                    <a:bodyPr/>
                    <a:lstStyle/>
                    <a:p>
                      <a:pPr algn="r" fontAlgn="b"/>
                      <a:r>
                        <a:rPr lang="it-IT" sz="1200" b="0" i="0" u="none" strike="noStrike">
                          <a:solidFill>
                            <a:srgbClr val="000000"/>
                          </a:solidFill>
                          <a:latin typeface="Calibri"/>
                        </a:rPr>
                        <a:t>6,2%</a:t>
                      </a:r>
                    </a:p>
                  </a:txBody>
                  <a:tcPr marL="0" marR="0" marT="0" marB="0" anchor="b"/>
                </a:tc>
                <a:tc>
                  <a:txBody>
                    <a:bodyPr/>
                    <a:lstStyle/>
                    <a:p>
                      <a:pPr algn="r" fontAlgn="b"/>
                      <a:r>
                        <a:rPr lang="it-IT" sz="1200" b="0" i="0" u="none" strike="noStrike">
                          <a:solidFill>
                            <a:srgbClr val="002B54"/>
                          </a:solidFill>
                          <a:latin typeface="Calibri"/>
                        </a:rPr>
                        <a:t>                 370   </a:t>
                      </a:r>
                    </a:p>
                  </a:txBody>
                  <a:tcPr marL="0" marR="0" marT="0" marB="0" anchor="b"/>
                </a:tc>
                <a:tc>
                  <a:txBody>
                    <a:bodyPr/>
                    <a:lstStyle/>
                    <a:p>
                      <a:pPr algn="r" fontAlgn="b"/>
                      <a:r>
                        <a:rPr lang="it-IT" sz="1200" b="0" i="0" u="none" strike="noStrike">
                          <a:solidFill>
                            <a:srgbClr val="002B54"/>
                          </a:solidFill>
                          <a:latin typeface="Calibri"/>
                        </a:rPr>
                        <a:t>                 297   </a:t>
                      </a:r>
                    </a:p>
                  </a:txBody>
                  <a:tcPr marL="0" marR="0" marT="0" marB="0" anchor="b"/>
                </a:tc>
                <a:tc>
                  <a:txBody>
                    <a:bodyPr/>
                    <a:lstStyle/>
                    <a:p>
                      <a:pPr algn="r" fontAlgn="b"/>
                      <a:r>
                        <a:rPr lang="it-IT" sz="1200" b="0" i="0" u="none" strike="noStrike" dirty="0">
                          <a:solidFill>
                            <a:srgbClr val="000000"/>
                          </a:solidFill>
                          <a:latin typeface="Calibri"/>
                        </a:rPr>
                        <a:t>-19,7%</a:t>
                      </a:r>
                    </a:p>
                  </a:txBody>
                  <a:tcPr marL="0" marR="0" marT="0" marB="0" anchor="b"/>
                </a:tc>
                <a:extLst>
                  <a:ext uri="{0D108BD9-81ED-4DB2-BD59-A6C34878D82A}">
                    <a16:rowId xmlns:a16="http://schemas.microsoft.com/office/drawing/2014/main" val="2533001493"/>
                  </a:ext>
                </a:extLst>
              </a:tr>
              <a:tr h="287279">
                <a:tc>
                  <a:txBody>
                    <a:bodyPr/>
                    <a:lstStyle/>
                    <a:p>
                      <a:pPr algn="l" fontAlgn="b"/>
                      <a:r>
                        <a:rPr lang="it-IT" sz="1200" b="0" i="0" u="none" strike="noStrike">
                          <a:solidFill>
                            <a:srgbClr val="002B54"/>
                          </a:solidFill>
                          <a:latin typeface="Calibri"/>
                        </a:rPr>
                        <a:t>Germania</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67.454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71.299   </a:t>
                      </a:r>
                    </a:p>
                  </a:txBody>
                  <a:tcPr marL="0" marR="0" marT="0" marB="0" anchor="b"/>
                </a:tc>
                <a:tc>
                  <a:txBody>
                    <a:bodyPr/>
                    <a:lstStyle/>
                    <a:p>
                      <a:pPr algn="r" fontAlgn="b"/>
                      <a:r>
                        <a:rPr lang="it-IT" sz="1200" b="0" i="0" u="none" strike="noStrike">
                          <a:solidFill>
                            <a:srgbClr val="000000"/>
                          </a:solidFill>
                          <a:latin typeface="Calibri"/>
                        </a:rPr>
                        <a:t>5,7%</a:t>
                      </a:r>
                    </a:p>
                  </a:txBody>
                  <a:tcPr marL="0" marR="0" marT="0" marB="0" anchor="b"/>
                </a:tc>
                <a:tc>
                  <a:txBody>
                    <a:bodyPr/>
                    <a:lstStyle/>
                    <a:p>
                      <a:pPr algn="r" fontAlgn="b"/>
                      <a:r>
                        <a:rPr lang="it-IT" sz="1200" b="0" i="0" u="none" strike="noStrike">
                          <a:solidFill>
                            <a:srgbClr val="002B54"/>
                          </a:solidFill>
                          <a:latin typeface="Calibri"/>
                        </a:rPr>
                        <a:t>                 304   </a:t>
                      </a:r>
                    </a:p>
                  </a:txBody>
                  <a:tcPr marL="0" marR="0" marT="0" marB="0" anchor="b"/>
                </a:tc>
                <a:tc>
                  <a:txBody>
                    <a:bodyPr/>
                    <a:lstStyle/>
                    <a:p>
                      <a:pPr algn="r" fontAlgn="b"/>
                      <a:r>
                        <a:rPr lang="it-IT" sz="1200" b="0" i="0" u="none" strike="noStrike" dirty="0">
                          <a:solidFill>
                            <a:srgbClr val="002B54"/>
                          </a:solidFill>
                          <a:latin typeface="Calibri"/>
                        </a:rPr>
                        <a:t>                 292   </a:t>
                      </a:r>
                    </a:p>
                  </a:txBody>
                  <a:tcPr marL="0" marR="0" marT="0" marB="0" anchor="b"/>
                </a:tc>
                <a:tc>
                  <a:txBody>
                    <a:bodyPr/>
                    <a:lstStyle/>
                    <a:p>
                      <a:pPr algn="r" fontAlgn="b"/>
                      <a:r>
                        <a:rPr lang="it-IT" sz="1200" b="0" i="0" u="none" strike="noStrike" dirty="0">
                          <a:solidFill>
                            <a:srgbClr val="000000"/>
                          </a:solidFill>
                          <a:latin typeface="Calibri"/>
                        </a:rPr>
                        <a:t>-3,8%</a:t>
                      </a:r>
                    </a:p>
                  </a:txBody>
                  <a:tcPr marL="0" marR="0" marT="0" marB="0" anchor="b"/>
                </a:tc>
                <a:extLst>
                  <a:ext uri="{0D108BD9-81ED-4DB2-BD59-A6C34878D82A}">
                    <a16:rowId xmlns:a16="http://schemas.microsoft.com/office/drawing/2014/main" val="1599092502"/>
                  </a:ext>
                </a:extLst>
              </a:tr>
              <a:tr h="287279">
                <a:tc>
                  <a:txBody>
                    <a:bodyPr/>
                    <a:lstStyle/>
                    <a:p>
                      <a:pPr algn="l" fontAlgn="b"/>
                      <a:r>
                        <a:rPr lang="it-IT" sz="1200" b="0" i="0" u="none" strike="noStrike">
                          <a:solidFill>
                            <a:srgbClr val="002B54"/>
                          </a:solidFill>
                          <a:latin typeface="Calibri"/>
                        </a:rPr>
                        <a:t>Giappone</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59.561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72.844   </a:t>
                      </a:r>
                    </a:p>
                  </a:txBody>
                  <a:tcPr marL="0" marR="0" marT="0" marB="0" anchor="b"/>
                </a:tc>
                <a:tc>
                  <a:txBody>
                    <a:bodyPr/>
                    <a:lstStyle/>
                    <a:p>
                      <a:pPr algn="r" fontAlgn="b"/>
                      <a:r>
                        <a:rPr lang="it-IT" sz="1200" b="0" i="0" u="none" strike="noStrike">
                          <a:solidFill>
                            <a:srgbClr val="000000"/>
                          </a:solidFill>
                          <a:latin typeface="Calibri"/>
                        </a:rPr>
                        <a:t>22,3%</a:t>
                      </a:r>
                    </a:p>
                  </a:txBody>
                  <a:tcPr marL="0" marR="0" marT="0" marB="0" anchor="b"/>
                </a:tc>
                <a:tc>
                  <a:txBody>
                    <a:bodyPr/>
                    <a:lstStyle/>
                    <a:p>
                      <a:pPr algn="r" fontAlgn="b"/>
                      <a:r>
                        <a:rPr lang="it-IT" sz="1200" b="0" i="0" u="none" strike="noStrike">
                          <a:solidFill>
                            <a:srgbClr val="002B54"/>
                          </a:solidFill>
                          <a:latin typeface="Calibri"/>
                        </a:rPr>
                        <a:t>                 275   </a:t>
                      </a:r>
                    </a:p>
                  </a:txBody>
                  <a:tcPr marL="0" marR="0" marT="0" marB="0" anchor="b"/>
                </a:tc>
                <a:tc>
                  <a:txBody>
                    <a:bodyPr/>
                    <a:lstStyle/>
                    <a:p>
                      <a:pPr algn="r" fontAlgn="b"/>
                      <a:r>
                        <a:rPr lang="it-IT" sz="1200" b="0" i="0" u="none" strike="noStrike">
                          <a:solidFill>
                            <a:srgbClr val="002B54"/>
                          </a:solidFill>
                          <a:latin typeface="Calibri"/>
                        </a:rPr>
                        <a:t>                 290   </a:t>
                      </a:r>
                    </a:p>
                  </a:txBody>
                  <a:tcPr marL="0" marR="0" marT="0" marB="0" anchor="b"/>
                </a:tc>
                <a:tc>
                  <a:txBody>
                    <a:bodyPr/>
                    <a:lstStyle/>
                    <a:p>
                      <a:pPr algn="r" fontAlgn="b"/>
                      <a:r>
                        <a:rPr lang="it-IT" sz="1200" b="0" i="0" u="none" strike="noStrike" dirty="0">
                          <a:solidFill>
                            <a:srgbClr val="000000"/>
                          </a:solidFill>
                          <a:latin typeface="Calibri"/>
                        </a:rPr>
                        <a:t>5,4%</a:t>
                      </a:r>
                    </a:p>
                  </a:txBody>
                  <a:tcPr marL="0" marR="0" marT="0" marB="0" anchor="b"/>
                </a:tc>
                <a:extLst>
                  <a:ext uri="{0D108BD9-81ED-4DB2-BD59-A6C34878D82A}">
                    <a16:rowId xmlns:a16="http://schemas.microsoft.com/office/drawing/2014/main" val="3137006715"/>
                  </a:ext>
                </a:extLst>
              </a:tr>
              <a:tr h="287279">
                <a:tc>
                  <a:txBody>
                    <a:bodyPr/>
                    <a:lstStyle/>
                    <a:p>
                      <a:pPr algn="l" fontAlgn="b"/>
                      <a:r>
                        <a:rPr lang="it-IT" sz="1200" b="0" i="0" u="none" strike="noStrike">
                          <a:solidFill>
                            <a:srgbClr val="002B54"/>
                          </a:solidFill>
                          <a:latin typeface="Calibri"/>
                        </a:rPr>
                        <a:t>Regno Unito</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67.256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84.743   </a:t>
                      </a:r>
                    </a:p>
                  </a:txBody>
                  <a:tcPr marL="0" marR="0" marT="0" marB="0" anchor="b"/>
                </a:tc>
                <a:tc>
                  <a:txBody>
                    <a:bodyPr/>
                    <a:lstStyle/>
                    <a:p>
                      <a:pPr algn="r" fontAlgn="b"/>
                      <a:r>
                        <a:rPr lang="it-IT" sz="1200" b="0" i="0" u="none" strike="noStrike">
                          <a:solidFill>
                            <a:srgbClr val="000000"/>
                          </a:solidFill>
                          <a:latin typeface="Calibri"/>
                        </a:rPr>
                        <a:t>26,0%</a:t>
                      </a:r>
                    </a:p>
                  </a:txBody>
                  <a:tcPr marL="0" marR="0" marT="0" marB="0" anchor="b"/>
                </a:tc>
                <a:tc>
                  <a:txBody>
                    <a:bodyPr/>
                    <a:lstStyle/>
                    <a:p>
                      <a:pPr algn="r" fontAlgn="b"/>
                      <a:r>
                        <a:rPr lang="it-IT" sz="1200" b="0" i="0" u="none" strike="noStrike">
                          <a:solidFill>
                            <a:srgbClr val="002B54"/>
                          </a:solidFill>
                          <a:latin typeface="Calibri"/>
                        </a:rPr>
                        <a:t>                 248   </a:t>
                      </a:r>
                    </a:p>
                  </a:txBody>
                  <a:tcPr marL="0" marR="0" marT="0" marB="0" anchor="b"/>
                </a:tc>
                <a:tc>
                  <a:txBody>
                    <a:bodyPr/>
                    <a:lstStyle/>
                    <a:p>
                      <a:pPr algn="r" fontAlgn="b"/>
                      <a:r>
                        <a:rPr lang="it-IT" sz="1200" b="0" i="0" u="none" strike="noStrike">
                          <a:solidFill>
                            <a:srgbClr val="002B54"/>
                          </a:solidFill>
                          <a:latin typeface="Calibri"/>
                        </a:rPr>
                        <a:t>                 221   </a:t>
                      </a:r>
                    </a:p>
                  </a:txBody>
                  <a:tcPr marL="0" marR="0" marT="0" marB="0" anchor="b"/>
                </a:tc>
                <a:tc>
                  <a:txBody>
                    <a:bodyPr/>
                    <a:lstStyle/>
                    <a:p>
                      <a:pPr algn="r" fontAlgn="b"/>
                      <a:r>
                        <a:rPr lang="it-IT" sz="1200" b="0" i="0" u="none" strike="noStrike" dirty="0">
                          <a:solidFill>
                            <a:srgbClr val="000000"/>
                          </a:solidFill>
                          <a:latin typeface="Calibri"/>
                        </a:rPr>
                        <a:t>-11,1%</a:t>
                      </a:r>
                    </a:p>
                  </a:txBody>
                  <a:tcPr marL="0" marR="0" marT="0" marB="0" anchor="b"/>
                </a:tc>
                <a:extLst>
                  <a:ext uri="{0D108BD9-81ED-4DB2-BD59-A6C34878D82A}">
                    <a16:rowId xmlns:a16="http://schemas.microsoft.com/office/drawing/2014/main" val="2960063901"/>
                  </a:ext>
                </a:extLst>
              </a:tr>
              <a:tr h="287279">
                <a:tc>
                  <a:txBody>
                    <a:bodyPr/>
                    <a:lstStyle/>
                    <a:p>
                      <a:pPr algn="l" fontAlgn="b"/>
                      <a:r>
                        <a:rPr lang="it-IT" sz="1200" b="0" i="0" u="none" strike="noStrike">
                          <a:solidFill>
                            <a:srgbClr val="002B54"/>
                          </a:solidFill>
                          <a:latin typeface="Calibri"/>
                        </a:rPr>
                        <a:t>Cina</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39.588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53.700   </a:t>
                      </a:r>
                    </a:p>
                  </a:txBody>
                  <a:tcPr marL="0" marR="0" marT="0" marB="0" anchor="b"/>
                </a:tc>
                <a:tc>
                  <a:txBody>
                    <a:bodyPr/>
                    <a:lstStyle/>
                    <a:p>
                      <a:pPr algn="r" fontAlgn="b"/>
                      <a:r>
                        <a:rPr lang="it-IT" sz="1200" b="0" i="0" u="none" strike="noStrike">
                          <a:solidFill>
                            <a:srgbClr val="000000"/>
                          </a:solidFill>
                          <a:latin typeface="Calibri"/>
                        </a:rPr>
                        <a:t>35,6%</a:t>
                      </a:r>
                    </a:p>
                  </a:txBody>
                  <a:tcPr marL="0" marR="0" marT="0" marB="0" anchor="b"/>
                </a:tc>
                <a:tc>
                  <a:txBody>
                    <a:bodyPr/>
                    <a:lstStyle/>
                    <a:p>
                      <a:pPr algn="r" fontAlgn="b"/>
                      <a:r>
                        <a:rPr lang="it-IT" sz="1200" b="0" i="0" u="none" strike="noStrike">
                          <a:solidFill>
                            <a:srgbClr val="002B54"/>
                          </a:solidFill>
                          <a:latin typeface="Calibri"/>
                        </a:rPr>
                        <a:t>                 153   </a:t>
                      </a:r>
                    </a:p>
                  </a:txBody>
                  <a:tcPr marL="0" marR="0" marT="0" marB="0" anchor="b"/>
                </a:tc>
                <a:tc>
                  <a:txBody>
                    <a:bodyPr/>
                    <a:lstStyle/>
                    <a:p>
                      <a:pPr algn="r" fontAlgn="b"/>
                      <a:r>
                        <a:rPr lang="it-IT" sz="1200" b="0" i="0" u="none" strike="noStrike">
                          <a:solidFill>
                            <a:srgbClr val="002B54"/>
                          </a:solidFill>
                          <a:latin typeface="Calibri"/>
                        </a:rPr>
                        <a:t>                 165   </a:t>
                      </a:r>
                    </a:p>
                  </a:txBody>
                  <a:tcPr marL="0" marR="0" marT="0" marB="0" anchor="b"/>
                </a:tc>
                <a:tc>
                  <a:txBody>
                    <a:bodyPr/>
                    <a:lstStyle/>
                    <a:p>
                      <a:pPr algn="r" fontAlgn="b"/>
                      <a:r>
                        <a:rPr lang="it-IT" sz="1200" b="0" i="0" u="none" strike="noStrike">
                          <a:solidFill>
                            <a:srgbClr val="000000"/>
                          </a:solidFill>
                          <a:latin typeface="Calibri"/>
                        </a:rPr>
                        <a:t>7,8%</a:t>
                      </a:r>
                    </a:p>
                  </a:txBody>
                  <a:tcPr marL="0" marR="0" marT="0" marB="0" anchor="b"/>
                </a:tc>
                <a:extLst>
                  <a:ext uri="{0D108BD9-81ED-4DB2-BD59-A6C34878D82A}">
                    <a16:rowId xmlns:a16="http://schemas.microsoft.com/office/drawing/2014/main" val="1001544001"/>
                  </a:ext>
                </a:extLst>
              </a:tr>
              <a:tr h="287279">
                <a:tc>
                  <a:txBody>
                    <a:bodyPr/>
                    <a:lstStyle/>
                    <a:p>
                      <a:pPr algn="l" fontAlgn="b"/>
                      <a:r>
                        <a:rPr lang="it-IT" sz="1200" b="0" i="0" u="none" strike="noStrike">
                          <a:solidFill>
                            <a:srgbClr val="002B54"/>
                          </a:solidFill>
                          <a:latin typeface="Calibri"/>
                        </a:rPr>
                        <a:t>Canada</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50.489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46.933   </a:t>
                      </a:r>
                    </a:p>
                  </a:txBody>
                  <a:tcPr marL="0" marR="0" marT="0" marB="0" anchor="b"/>
                </a:tc>
                <a:tc>
                  <a:txBody>
                    <a:bodyPr/>
                    <a:lstStyle/>
                    <a:p>
                      <a:pPr algn="r" fontAlgn="b"/>
                      <a:r>
                        <a:rPr lang="it-IT" sz="1200" b="0" i="0" u="none" strike="noStrike">
                          <a:solidFill>
                            <a:srgbClr val="000000"/>
                          </a:solidFill>
                          <a:latin typeface="Calibri"/>
                        </a:rPr>
                        <a:t>-7,0%</a:t>
                      </a:r>
                    </a:p>
                  </a:txBody>
                  <a:tcPr marL="0" marR="0" marT="0" marB="0" anchor="b"/>
                </a:tc>
                <a:tc>
                  <a:txBody>
                    <a:bodyPr/>
                    <a:lstStyle/>
                    <a:p>
                      <a:pPr algn="r" fontAlgn="b"/>
                      <a:r>
                        <a:rPr lang="it-IT" sz="1200" b="0" i="0" u="none" strike="noStrike">
                          <a:solidFill>
                            <a:srgbClr val="002B54"/>
                          </a:solidFill>
                          <a:latin typeface="Calibri"/>
                        </a:rPr>
                        <a:t>                 197   </a:t>
                      </a:r>
                    </a:p>
                  </a:txBody>
                  <a:tcPr marL="0" marR="0" marT="0" marB="0" anchor="b"/>
                </a:tc>
                <a:tc>
                  <a:txBody>
                    <a:bodyPr/>
                    <a:lstStyle/>
                    <a:p>
                      <a:pPr algn="r" fontAlgn="b"/>
                      <a:r>
                        <a:rPr lang="it-IT" sz="1200" b="0" i="0" u="none" strike="noStrike">
                          <a:solidFill>
                            <a:srgbClr val="002B54"/>
                          </a:solidFill>
                          <a:latin typeface="Calibri"/>
                        </a:rPr>
                        <a:t>                 162   </a:t>
                      </a:r>
                    </a:p>
                  </a:txBody>
                  <a:tcPr marL="0" marR="0" marT="0" marB="0" anchor="b"/>
                </a:tc>
                <a:tc>
                  <a:txBody>
                    <a:bodyPr/>
                    <a:lstStyle/>
                    <a:p>
                      <a:pPr algn="r" fontAlgn="b"/>
                      <a:r>
                        <a:rPr lang="it-IT" sz="1200" b="0" i="0" u="none" strike="noStrike" dirty="0">
                          <a:solidFill>
                            <a:srgbClr val="000000"/>
                          </a:solidFill>
                          <a:latin typeface="Calibri"/>
                        </a:rPr>
                        <a:t>-17,8%</a:t>
                      </a:r>
                    </a:p>
                  </a:txBody>
                  <a:tcPr marL="0" marR="0" marT="0" marB="0" anchor="b"/>
                </a:tc>
                <a:extLst>
                  <a:ext uri="{0D108BD9-81ED-4DB2-BD59-A6C34878D82A}">
                    <a16:rowId xmlns:a16="http://schemas.microsoft.com/office/drawing/2014/main" val="1088411833"/>
                  </a:ext>
                </a:extLst>
              </a:tr>
              <a:tr h="287279">
                <a:tc>
                  <a:txBody>
                    <a:bodyPr/>
                    <a:lstStyle/>
                    <a:p>
                      <a:pPr algn="l" fontAlgn="b"/>
                      <a:r>
                        <a:rPr lang="it-IT" sz="1200" b="0" i="0" u="none" strike="noStrike">
                          <a:solidFill>
                            <a:srgbClr val="002B54"/>
                          </a:solidFill>
                          <a:latin typeface="Calibri"/>
                        </a:rPr>
                        <a:t>Autrallia</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33.443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30.931   </a:t>
                      </a:r>
                    </a:p>
                  </a:txBody>
                  <a:tcPr marL="0" marR="0" marT="0" marB="0" anchor="b"/>
                </a:tc>
                <a:tc>
                  <a:txBody>
                    <a:bodyPr/>
                    <a:lstStyle/>
                    <a:p>
                      <a:pPr algn="r" fontAlgn="b"/>
                      <a:r>
                        <a:rPr lang="it-IT" sz="1200" b="0" i="0" u="none" strike="noStrike">
                          <a:solidFill>
                            <a:srgbClr val="000000"/>
                          </a:solidFill>
                          <a:latin typeface="Calibri"/>
                        </a:rPr>
                        <a:t>-7,5%</a:t>
                      </a:r>
                    </a:p>
                  </a:txBody>
                  <a:tcPr marL="0" marR="0" marT="0" marB="0" anchor="b"/>
                </a:tc>
                <a:tc>
                  <a:txBody>
                    <a:bodyPr/>
                    <a:lstStyle/>
                    <a:p>
                      <a:pPr algn="r" fontAlgn="b"/>
                      <a:r>
                        <a:rPr lang="it-IT" sz="1200" b="0" i="0" u="none" strike="noStrike">
                          <a:solidFill>
                            <a:srgbClr val="002B54"/>
                          </a:solidFill>
                          <a:latin typeface="Calibri"/>
                        </a:rPr>
                        <a:t>                 125   </a:t>
                      </a:r>
                    </a:p>
                  </a:txBody>
                  <a:tcPr marL="0" marR="0" marT="0" marB="0" anchor="b"/>
                </a:tc>
                <a:tc>
                  <a:txBody>
                    <a:bodyPr/>
                    <a:lstStyle/>
                    <a:p>
                      <a:pPr algn="r" fontAlgn="b"/>
                      <a:r>
                        <a:rPr lang="it-IT" sz="1200" b="0" i="0" u="none" strike="noStrike">
                          <a:solidFill>
                            <a:srgbClr val="002B54"/>
                          </a:solidFill>
                          <a:latin typeface="Calibri"/>
                        </a:rPr>
                        <a:t>                    98   </a:t>
                      </a:r>
                    </a:p>
                  </a:txBody>
                  <a:tcPr marL="0" marR="0" marT="0" marB="0" anchor="b"/>
                </a:tc>
                <a:tc>
                  <a:txBody>
                    <a:bodyPr/>
                    <a:lstStyle/>
                    <a:p>
                      <a:pPr algn="r" fontAlgn="b"/>
                      <a:r>
                        <a:rPr lang="it-IT" sz="1200" b="0" i="0" u="none" strike="noStrike" dirty="0">
                          <a:solidFill>
                            <a:srgbClr val="000000"/>
                          </a:solidFill>
                          <a:latin typeface="Calibri"/>
                        </a:rPr>
                        <a:t>-21,5%</a:t>
                      </a:r>
                    </a:p>
                  </a:txBody>
                  <a:tcPr marL="0" marR="0" marT="0" marB="0" anchor="b"/>
                </a:tc>
                <a:extLst>
                  <a:ext uri="{0D108BD9-81ED-4DB2-BD59-A6C34878D82A}">
                    <a16:rowId xmlns:a16="http://schemas.microsoft.com/office/drawing/2014/main" val="2685288176"/>
                  </a:ext>
                </a:extLst>
              </a:tr>
              <a:tr h="279565">
                <a:tc>
                  <a:txBody>
                    <a:bodyPr/>
                    <a:lstStyle/>
                    <a:p>
                      <a:pPr algn="l" fontAlgn="b"/>
                      <a:r>
                        <a:rPr lang="it-IT" sz="1200" b="0" i="0" u="none" strike="noStrike">
                          <a:solidFill>
                            <a:srgbClr val="002B54"/>
                          </a:solidFill>
                          <a:latin typeface="Calibri"/>
                        </a:rPr>
                        <a:t>Paesi Bassi</a:t>
                      </a:r>
                    </a:p>
                  </a:txBody>
                  <a:tcPr marL="0" marR="0" marT="0" marB="0" anchor="b"/>
                </a:tc>
                <a:tc>
                  <a:txBody>
                    <a:bodyPr/>
                    <a:lstStyle/>
                    <a:p>
                      <a:pPr marL="0" algn="r" defTabSz="914400" rtl="0" eaLnBrk="1" fontAlgn="b" latinLnBrk="0" hangingPunct="1"/>
                      <a:r>
                        <a:rPr lang="it-IT" sz="1200" b="0" i="0" u="none" strike="noStrike" kern="1200">
                          <a:solidFill>
                            <a:srgbClr val="002B54"/>
                          </a:solidFill>
                          <a:latin typeface="Calibri"/>
                          <a:ea typeface="+mn-ea"/>
                          <a:cs typeface="+mn-cs"/>
                        </a:rPr>
                        <a:t>                    25.249   </a:t>
                      </a:r>
                    </a:p>
                  </a:txBody>
                  <a:tcPr marL="0" marR="0" marT="0" marB="0" anchor="b"/>
                </a:tc>
                <a:tc>
                  <a:txBody>
                    <a:bodyPr/>
                    <a:lstStyle/>
                    <a:p>
                      <a:pPr marL="0" algn="r" defTabSz="914400" rtl="0" eaLnBrk="1" fontAlgn="b" latinLnBrk="0" hangingPunct="1"/>
                      <a:r>
                        <a:rPr lang="it-IT" sz="1200" b="0" i="0" u="none" strike="noStrike" kern="1200" dirty="0">
                          <a:solidFill>
                            <a:srgbClr val="002B54"/>
                          </a:solidFill>
                          <a:latin typeface="Calibri"/>
                          <a:ea typeface="+mn-ea"/>
                          <a:cs typeface="+mn-cs"/>
                        </a:rPr>
                        <a:t>                 28.415   </a:t>
                      </a:r>
                    </a:p>
                  </a:txBody>
                  <a:tcPr marL="0" marR="0" marT="0" marB="0" anchor="b"/>
                </a:tc>
                <a:tc>
                  <a:txBody>
                    <a:bodyPr/>
                    <a:lstStyle/>
                    <a:p>
                      <a:pPr algn="r" fontAlgn="b"/>
                      <a:r>
                        <a:rPr lang="it-IT" sz="1200" b="0" i="0" u="none" strike="noStrike">
                          <a:solidFill>
                            <a:srgbClr val="000000"/>
                          </a:solidFill>
                          <a:latin typeface="Calibri"/>
                        </a:rPr>
                        <a:t>12,5%</a:t>
                      </a:r>
                    </a:p>
                  </a:txBody>
                  <a:tcPr marL="0" marR="0" marT="0" marB="0" anchor="b"/>
                </a:tc>
                <a:tc>
                  <a:txBody>
                    <a:bodyPr/>
                    <a:lstStyle/>
                    <a:p>
                      <a:pPr algn="r" fontAlgn="b"/>
                      <a:r>
                        <a:rPr lang="it-IT" sz="1200" b="0" i="0" u="none" strike="noStrike">
                          <a:solidFill>
                            <a:srgbClr val="002B54"/>
                          </a:solidFill>
                          <a:latin typeface="Calibri"/>
                        </a:rPr>
                        <a:t>                    89   </a:t>
                      </a:r>
                    </a:p>
                  </a:txBody>
                  <a:tcPr marL="0" marR="0" marT="0" marB="0" anchor="b"/>
                </a:tc>
                <a:tc>
                  <a:txBody>
                    <a:bodyPr/>
                    <a:lstStyle/>
                    <a:p>
                      <a:pPr algn="r" fontAlgn="b"/>
                      <a:r>
                        <a:rPr lang="it-IT" sz="1200" b="0" i="0" u="none" strike="noStrike">
                          <a:solidFill>
                            <a:srgbClr val="002B54"/>
                          </a:solidFill>
                          <a:latin typeface="Calibri"/>
                        </a:rPr>
                        <a:t>                    93   </a:t>
                      </a:r>
                    </a:p>
                  </a:txBody>
                  <a:tcPr marL="0" marR="0" marT="0" marB="0" anchor="b"/>
                </a:tc>
                <a:tc>
                  <a:txBody>
                    <a:bodyPr/>
                    <a:lstStyle/>
                    <a:p>
                      <a:pPr algn="r" fontAlgn="b"/>
                      <a:r>
                        <a:rPr lang="it-IT" sz="1200" b="0" i="0" u="none" strike="noStrike" dirty="0">
                          <a:solidFill>
                            <a:srgbClr val="000000"/>
                          </a:solidFill>
                          <a:latin typeface="Calibri"/>
                        </a:rPr>
                        <a:t>4,1%</a:t>
                      </a:r>
                    </a:p>
                  </a:txBody>
                  <a:tcPr marL="0" marR="0" marT="0" marB="0" anchor="b"/>
                </a:tc>
                <a:extLst>
                  <a:ext uri="{0D108BD9-81ED-4DB2-BD59-A6C34878D82A}">
                    <a16:rowId xmlns:a16="http://schemas.microsoft.com/office/drawing/2014/main" val="958392139"/>
                  </a:ext>
                </a:extLst>
              </a:tr>
              <a:tr h="337062">
                <a:tc>
                  <a:txBody>
                    <a:bodyPr/>
                    <a:lstStyle/>
                    <a:p>
                      <a:pPr algn="l" fontAlgn="b"/>
                      <a:r>
                        <a:rPr lang="it-IT" sz="1200" b="0" i="0" u="none" strike="noStrike">
                          <a:solidFill>
                            <a:srgbClr val="002B54"/>
                          </a:solidFill>
                          <a:latin typeface="Calibri"/>
                        </a:rPr>
                        <a:t>Russia</a:t>
                      </a:r>
                    </a:p>
                  </a:txBody>
                  <a:tcPr marL="0" marR="0" marT="0" marB="0" anchor="b"/>
                </a:tc>
                <a:tc>
                  <a:txBody>
                    <a:bodyPr/>
                    <a:lstStyle/>
                    <a:p>
                      <a:pPr algn="r" fontAlgn="b"/>
                      <a:r>
                        <a:rPr lang="it-IT" sz="1200" b="0" i="0" u="none" strike="noStrike">
                          <a:solidFill>
                            <a:srgbClr val="002B54"/>
                          </a:solidFill>
                          <a:latin typeface="Calibri"/>
                        </a:rPr>
                        <a:t>                    27.101   </a:t>
                      </a:r>
                    </a:p>
                  </a:txBody>
                  <a:tcPr marL="0" marR="0" marT="0" marB="0" anchor="b"/>
                </a:tc>
                <a:tc>
                  <a:txBody>
                    <a:bodyPr/>
                    <a:lstStyle/>
                    <a:p>
                      <a:pPr algn="r" fontAlgn="b"/>
                      <a:r>
                        <a:rPr lang="it-IT" sz="1200" b="0" i="0" u="none" strike="noStrike" dirty="0">
                          <a:solidFill>
                            <a:srgbClr val="002B54"/>
                          </a:solidFill>
                          <a:latin typeface="Calibri"/>
                        </a:rPr>
                        <a:t>                 29.405   </a:t>
                      </a:r>
                    </a:p>
                  </a:txBody>
                  <a:tcPr marL="0" marR="0" marT="0" marB="0" anchor="b"/>
                </a:tc>
                <a:tc>
                  <a:txBody>
                    <a:bodyPr/>
                    <a:lstStyle/>
                    <a:p>
                      <a:pPr algn="r" fontAlgn="b"/>
                      <a:r>
                        <a:rPr lang="it-IT" sz="1200" b="0" i="0" u="none" strike="noStrike">
                          <a:solidFill>
                            <a:srgbClr val="000000"/>
                          </a:solidFill>
                          <a:latin typeface="Calibri"/>
                        </a:rPr>
                        <a:t>8,5%</a:t>
                      </a:r>
                    </a:p>
                  </a:txBody>
                  <a:tcPr marL="0" marR="0" marT="0" marB="0" anchor="b"/>
                </a:tc>
                <a:tc>
                  <a:txBody>
                    <a:bodyPr/>
                    <a:lstStyle/>
                    <a:p>
                      <a:pPr algn="r" fontAlgn="b"/>
                      <a:r>
                        <a:rPr lang="it-IT" sz="1200" b="0" i="0" u="none" strike="noStrike">
                          <a:solidFill>
                            <a:srgbClr val="002B54"/>
                          </a:solidFill>
                          <a:latin typeface="Calibri"/>
                        </a:rPr>
                        <a:t>                    81   </a:t>
                      </a:r>
                    </a:p>
                  </a:txBody>
                  <a:tcPr marL="0" marR="0" marT="0" marB="0" anchor="b"/>
                </a:tc>
                <a:tc>
                  <a:txBody>
                    <a:bodyPr/>
                    <a:lstStyle/>
                    <a:p>
                      <a:pPr algn="r" fontAlgn="b"/>
                      <a:r>
                        <a:rPr lang="it-IT" sz="1200" b="0" i="0" u="none" strike="noStrike">
                          <a:solidFill>
                            <a:srgbClr val="002B54"/>
                          </a:solidFill>
                          <a:latin typeface="Calibri"/>
                        </a:rPr>
                        <a:t>                    77   </a:t>
                      </a:r>
                    </a:p>
                  </a:txBody>
                  <a:tcPr marL="0" marR="0" marT="0" marB="0" anchor="b"/>
                </a:tc>
                <a:tc>
                  <a:txBody>
                    <a:bodyPr/>
                    <a:lstStyle/>
                    <a:p>
                      <a:pPr algn="r" fontAlgn="b"/>
                      <a:r>
                        <a:rPr lang="it-IT" sz="1200" b="0" i="0" u="none" strike="noStrike" dirty="0">
                          <a:solidFill>
                            <a:srgbClr val="000000"/>
                          </a:solidFill>
                          <a:latin typeface="Calibri"/>
                        </a:rPr>
                        <a:t>-4,4%</a:t>
                      </a:r>
                    </a:p>
                  </a:txBody>
                  <a:tcPr marL="0" marR="0" marT="0" marB="0" anchor="b"/>
                </a:tc>
                <a:extLst>
                  <a:ext uri="{0D108BD9-81ED-4DB2-BD59-A6C34878D82A}">
                    <a16:rowId xmlns:a16="http://schemas.microsoft.com/office/drawing/2014/main" val="3036014394"/>
                  </a:ext>
                </a:extLst>
              </a:tr>
              <a:tr h="287279">
                <a:tc>
                  <a:txBody>
                    <a:bodyPr/>
                    <a:lstStyle/>
                    <a:p>
                      <a:pPr algn="l" fontAlgn="b"/>
                      <a:r>
                        <a:rPr lang="it-IT" sz="1200" b="0" i="0" u="none" strike="noStrike">
                          <a:solidFill>
                            <a:srgbClr val="002B54"/>
                          </a:solidFill>
                          <a:latin typeface="Calibri"/>
                        </a:rPr>
                        <a:t>Belgio</a:t>
                      </a:r>
                    </a:p>
                  </a:txBody>
                  <a:tcPr marL="0" marR="0" marT="0" marB="0" anchor="b"/>
                </a:tc>
                <a:tc>
                  <a:txBody>
                    <a:bodyPr/>
                    <a:lstStyle/>
                    <a:p>
                      <a:pPr algn="r" fontAlgn="b"/>
                      <a:r>
                        <a:rPr lang="it-IT" sz="1200" b="0" i="0" u="none" strike="noStrike">
                          <a:solidFill>
                            <a:srgbClr val="002B54"/>
                          </a:solidFill>
                          <a:latin typeface="Calibri"/>
                        </a:rPr>
                        <a:t>                    22.366   </a:t>
                      </a:r>
                    </a:p>
                  </a:txBody>
                  <a:tcPr marL="0" marR="0" marT="0" marB="0" anchor="b"/>
                </a:tc>
                <a:tc>
                  <a:txBody>
                    <a:bodyPr/>
                    <a:lstStyle/>
                    <a:p>
                      <a:pPr algn="r" fontAlgn="b"/>
                      <a:r>
                        <a:rPr lang="it-IT" sz="1200" b="0" i="0" u="none" strike="noStrike" dirty="0">
                          <a:solidFill>
                            <a:srgbClr val="002B54"/>
                          </a:solidFill>
                          <a:latin typeface="Calibri"/>
                        </a:rPr>
                        <a:t>                 19.617   </a:t>
                      </a:r>
                    </a:p>
                  </a:txBody>
                  <a:tcPr marL="0" marR="0" marT="0" marB="0" anchor="b"/>
                </a:tc>
                <a:tc>
                  <a:txBody>
                    <a:bodyPr/>
                    <a:lstStyle/>
                    <a:p>
                      <a:pPr algn="r" fontAlgn="b"/>
                      <a:r>
                        <a:rPr lang="it-IT" sz="1200" b="0" i="0" u="none" strike="noStrike">
                          <a:solidFill>
                            <a:srgbClr val="000000"/>
                          </a:solidFill>
                          <a:latin typeface="Calibri"/>
                        </a:rPr>
                        <a:t>-12,3%</a:t>
                      </a:r>
                    </a:p>
                  </a:txBody>
                  <a:tcPr marL="0" marR="0" marT="0" marB="0" anchor="b"/>
                </a:tc>
                <a:tc>
                  <a:txBody>
                    <a:bodyPr/>
                    <a:lstStyle/>
                    <a:p>
                      <a:pPr algn="r" fontAlgn="b"/>
                      <a:r>
                        <a:rPr lang="it-IT" sz="1200" b="0" i="0" u="none" strike="noStrike">
                          <a:solidFill>
                            <a:srgbClr val="002B54"/>
                          </a:solidFill>
                          <a:latin typeface="Calibri"/>
                        </a:rPr>
                        <a:t>                    74   </a:t>
                      </a:r>
                    </a:p>
                  </a:txBody>
                  <a:tcPr marL="0" marR="0" marT="0" marB="0" anchor="b"/>
                </a:tc>
                <a:tc>
                  <a:txBody>
                    <a:bodyPr/>
                    <a:lstStyle/>
                    <a:p>
                      <a:pPr algn="r" fontAlgn="b"/>
                      <a:r>
                        <a:rPr lang="it-IT" sz="1200" b="0" i="0" u="none" strike="noStrike">
                          <a:solidFill>
                            <a:srgbClr val="002B54"/>
                          </a:solidFill>
                          <a:latin typeface="Calibri"/>
                        </a:rPr>
                        <a:t>                    72   </a:t>
                      </a:r>
                    </a:p>
                  </a:txBody>
                  <a:tcPr marL="0" marR="0" marT="0" marB="0" anchor="b"/>
                </a:tc>
                <a:tc>
                  <a:txBody>
                    <a:bodyPr/>
                    <a:lstStyle/>
                    <a:p>
                      <a:pPr algn="r" fontAlgn="b"/>
                      <a:r>
                        <a:rPr lang="it-IT" sz="1200" b="0" i="0" u="none" strike="noStrike" dirty="0">
                          <a:solidFill>
                            <a:srgbClr val="000000"/>
                          </a:solidFill>
                          <a:latin typeface="Calibri"/>
                        </a:rPr>
                        <a:t>-2,9%</a:t>
                      </a:r>
                    </a:p>
                  </a:txBody>
                  <a:tcPr marL="0" marR="0" marT="0" marB="0" anchor="b"/>
                </a:tc>
                <a:extLst>
                  <a:ext uri="{0D108BD9-81ED-4DB2-BD59-A6C34878D82A}">
                    <a16:rowId xmlns:a16="http://schemas.microsoft.com/office/drawing/2014/main" val="529144479"/>
                  </a:ext>
                </a:extLst>
              </a:tr>
              <a:tr h="287279">
                <a:tc>
                  <a:txBody>
                    <a:bodyPr/>
                    <a:lstStyle/>
                    <a:p>
                      <a:pPr algn="l" fontAlgn="b"/>
                      <a:r>
                        <a:rPr lang="it-IT" sz="1200" b="0" i="0" u="none" strike="noStrike">
                          <a:solidFill>
                            <a:srgbClr val="002B54"/>
                          </a:solidFill>
                          <a:latin typeface="Calibri"/>
                        </a:rPr>
                        <a:t>Altri </a:t>
                      </a:r>
                    </a:p>
                  </a:txBody>
                  <a:tcPr marL="0" marR="0" marT="0" marB="0" anchor="b"/>
                </a:tc>
                <a:tc>
                  <a:txBody>
                    <a:bodyPr/>
                    <a:lstStyle/>
                    <a:p>
                      <a:pPr algn="r" fontAlgn="b"/>
                      <a:r>
                        <a:rPr lang="it-IT" sz="1200" b="0" i="0" u="none" strike="noStrike">
                          <a:solidFill>
                            <a:srgbClr val="002B54"/>
                          </a:solidFill>
                          <a:latin typeface="Calibri"/>
                        </a:rPr>
                        <a:t>                 938.995   </a:t>
                      </a:r>
                    </a:p>
                  </a:txBody>
                  <a:tcPr marL="0" marR="0" marT="0" marB="0" anchor="b"/>
                </a:tc>
                <a:tc>
                  <a:txBody>
                    <a:bodyPr/>
                    <a:lstStyle/>
                    <a:p>
                      <a:pPr algn="r" fontAlgn="b"/>
                      <a:r>
                        <a:rPr lang="it-IT" sz="1200" b="0" i="0" u="none" strike="noStrike" dirty="0">
                          <a:solidFill>
                            <a:srgbClr val="002B54"/>
                          </a:solidFill>
                          <a:latin typeface="Calibri"/>
                        </a:rPr>
                        <a:t>          1.038.809   </a:t>
                      </a:r>
                    </a:p>
                  </a:txBody>
                  <a:tcPr marL="0" marR="0" marT="0" marB="0" anchor="b"/>
                </a:tc>
                <a:tc>
                  <a:txBody>
                    <a:bodyPr/>
                    <a:lstStyle/>
                    <a:p>
                      <a:pPr algn="r" fontAlgn="b"/>
                      <a:r>
                        <a:rPr lang="it-IT" sz="1200" b="0" i="0" u="none" strike="noStrike">
                          <a:solidFill>
                            <a:srgbClr val="000000"/>
                          </a:solidFill>
                          <a:latin typeface="Calibri"/>
                        </a:rPr>
                        <a:t>10,6%</a:t>
                      </a:r>
                    </a:p>
                  </a:txBody>
                  <a:tcPr marL="0" marR="0" marT="0" marB="0" anchor="b"/>
                </a:tc>
                <a:tc>
                  <a:txBody>
                    <a:bodyPr/>
                    <a:lstStyle/>
                    <a:p>
                      <a:pPr algn="r" fontAlgn="b"/>
                      <a:r>
                        <a:rPr lang="it-IT" sz="1200" b="0" i="0" u="none" strike="noStrike">
                          <a:solidFill>
                            <a:srgbClr val="002B54"/>
                          </a:solidFill>
                          <a:latin typeface="Calibri"/>
                        </a:rPr>
                        <a:t>             3.071   </a:t>
                      </a:r>
                    </a:p>
                  </a:txBody>
                  <a:tcPr marL="0" marR="0" marT="0" marB="0" anchor="b"/>
                </a:tc>
                <a:tc>
                  <a:txBody>
                    <a:bodyPr/>
                    <a:lstStyle/>
                    <a:p>
                      <a:pPr algn="r" fontAlgn="b"/>
                      <a:r>
                        <a:rPr lang="it-IT" sz="1200" b="0" i="0" u="none" strike="noStrike">
                          <a:solidFill>
                            <a:srgbClr val="002B54"/>
                          </a:solidFill>
                          <a:latin typeface="Calibri"/>
                        </a:rPr>
                        <a:t>             2.893   </a:t>
                      </a:r>
                    </a:p>
                  </a:txBody>
                  <a:tcPr marL="0" marR="0" marT="0" marB="0" anchor="b"/>
                </a:tc>
                <a:tc>
                  <a:txBody>
                    <a:bodyPr/>
                    <a:lstStyle/>
                    <a:p>
                      <a:pPr algn="r" fontAlgn="b"/>
                      <a:r>
                        <a:rPr lang="it-IT" sz="1200" b="0" i="0" u="none" strike="noStrike" dirty="0">
                          <a:solidFill>
                            <a:srgbClr val="000000"/>
                          </a:solidFill>
                          <a:latin typeface="Calibri"/>
                        </a:rPr>
                        <a:t>-5,8%</a:t>
                      </a:r>
                    </a:p>
                  </a:txBody>
                  <a:tcPr marL="0" marR="0" marT="0" marB="0" anchor="b"/>
                </a:tc>
                <a:extLst>
                  <a:ext uri="{0D108BD9-81ED-4DB2-BD59-A6C34878D82A}">
                    <a16:rowId xmlns:a16="http://schemas.microsoft.com/office/drawing/2014/main" val="3941397759"/>
                  </a:ext>
                </a:extLst>
              </a:tr>
              <a:tr h="287279">
                <a:tc>
                  <a:txBody>
                    <a:bodyPr/>
                    <a:lstStyle/>
                    <a:p>
                      <a:pPr algn="l" fontAlgn="b"/>
                      <a:r>
                        <a:rPr lang="it-IT" sz="1200" b="1" i="0" u="none" strike="noStrike" dirty="0">
                          <a:solidFill>
                            <a:schemeClr val="tx1"/>
                          </a:solidFill>
                          <a:latin typeface="Calibri"/>
                        </a:rPr>
                        <a:t>Mondo</a:t>
                      </a:r>
                    </a:p>
                  </a:txBody>
                  <a:tcPr marL="0" marR="0" marT="0" marB="0" anchor="b"/>
                </a:tc>
                <a:tc>
                  <a:txBody>
                    <a:bodyPr/>
                    <a:lstStyle/>
                    <a:p>
                      <a:pPr algn="r" fontAlgn="b"/>
                      <a:r>
                        <a:rPr lang="it-IT" sz="1200" b="1" i="0" u="none" strike="noStrike" dirty="0">
                          <a:solidFill>
                            <a:schemeClr val="tx1"/>
                          </a:solidFill>
                          <a:latin typeface="Calibri"/>
                        </a:rPr>
                        <a:t>            2.246.403   </a:t>
                      </a:r>
                    </a:p>
                  </a:txBody>
                  <a:tcPr marL="0" marR="0" marT="0" marB="0" anchor="b"/>
                </a:tc>
                <a:tc>
                  <a:txBody>
                    <a:bodyPr/>
                    <a:lstStyle/>
                    <a:p>
                      <a:pPr algn="r" fontAlgn="b"/>
                      <a:r>
                        <a:rPr lang="it-IT" sz="1200" b="1" i="0" u="none" strike="noStrike" dirty="0">
                          <a:solidFill>
                            <a:schemeClr val="tx1"/>
                          </a:solidFill>
                          <a:latin typeface="Calibri"/>
                        </a:rPr>
                        <a:t>          2.374.448   </a:t>
                      </a:r>
                    </a:p>
                  </a:txBody>
                  <a:tcPr marL="0" marR="0" marT="0" marB="0" anchor="b"/>
                </a:tc>
                <a:tc>
                  <a:txBody>
                    <a:bodyPr/>
                    <a:lstStyle/>
                    <a:p>
                      <a:pPr algn="r" fontAlgn="b"/>
                      <a:r>
                        <a:rPr lang="it-IT" sz="1200" b="1" i="0" u="none" strike="noStrike" dirty="0">
                          <a:solidFill>
                            <a:schemeClr val="tx1"/>
                          </a:solidFill>
                          <a:latin typeface="Calibri"/>
                        </a:rPr>
                        <a:t>5,7%</a:t>
                      </a:r>
                    </a:p>
                  </a:txBody>
                  <a:tcPr marL="0" marR="0" marT="0" marB="0" anchor="b"/>
                </a:tc>
                <a:tc>
                  <a:txBody>
                    <a:bodyPr/>
                    <a:lstStyle/>
                    <a:p>
                      <a:pPr algn="r" fontAlgn="b"/>
                      <a:r>
                        <a:rPr lang="it-IT" sz="1200" b="1" i="0" u="none" strike="noStrike" dirty="0">
                          <a:solidFill>
                            <a:schemeClr val="tx1"/>
                          </a:solidFill>
                          <a:latin typeface="Calibri"/>
                        </a:rPr>
                        <a:t>             7.791   </a:t>
                      </a:r>
                    </a:p>
                  </a:txBody>
                  <a:tcPr marL="0" marR="0" marT="0" marB="0" anchor="b"/>
                </a:tc>
                <a:tc>
                  <a:txBody>
                    <a:bodyPr/>
                    <a:lstStyle/>
                    <a:p>
                      <a:pPr algn="r" fontAlgn="b"/>
                      <a:r>
                        <a:rPr lang="it-IT" sz="1200" b="1" i="0" u="none" strike="noStrike" dirty="0">
                          <a:solidFill>
                            <a:schemeClr val="tx1"/>
                          </a:solidFill>
                          <a:latin typeface="Calibri"/>
                        </a:rPr>
                        <a:t>             7.012   </a:t>
                      </a:r>
                    </a:p>
                  </a:txBody>
                  <a:tcPr marL="0" marR="0" marT="0" marB="0" anchor="b"/>
                </a:tc>
                <a:tc>
                  <a:txBody>
                    <a:bodyPr/>
                    <a:lstStyle/>
                    <a:p>
                      <a:pPr algn="r" fontAlgn="b"/>
                      <a:r>
                        <a:rPr lang="it-IT" sz="1200" b="1" i="0" u="none" strike="noStrike" dirty="0">
                          <a:solidFill>
                            <a:schemeClr val="tx1"/>
                          </a:solidFill>
                          <a:latin typeface="Calibri"/>
                        </a:rPr>
                        <a:t>-10,0%</a:t>
                      </a:r>
                    </a:p>
                  </a:txBody>
                  <a:tcPr marL="0" marR="0" marT="0" marB="0" anchor="b"/>
                </a:tc>
                <a:extLst>
                  <a:ext uri="{0D108BD9-81ED-4DB2-BD59-A6C34878D82A}">
                    <a16:rowId xmlns:a16="http://schemas.microsoft.com/office/drawing/2014/main" val="735777822"/>
                  </a:ext>
                </a:extLst>
              </a:tr>
            </a:tbl>
          </a:graphicData>
        </a:graphic>
      </p:graphicFrame>
    </p:spTree>
    <p:extLst>
      <p:ext uri="{BB962C8B-B14F-4D97-AF65-F5344CB8AC3E}">
        <p14:creationId xmlns:p14="http://schemas.microsoft.com/office/powerpoint/2010/main" val="210950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300512"/>
            <a:ext cx="7956096" cy="505731"/>
          </a:xfrm>
        </p:spPr>
        <p:txBody>
          <a:bodyPr>
            <a:normAutofit fontScale="90000"/>
          </a:bodyPr>
          <a:lstStyle/>
          <a:p>
            <a:r>
              <a:rPr lang="it-IT" dirty="0"/>
              <a:t>I principali paesi esportatori mondiali</a:t>
            </a:r>
            <a:r>
              <a:rPr lang="it-IT" dirty="0">
                <a:solidFill>
                  <a:srgbClr val="FF0000"/>
                </a:solidFill>
              </a:rPr>
              <a:t/>
            </a:r>
            <a:br>
              <a:rPr lang="it-IT" dirty="0">
                <a:solidFill>
                  <a:srgbClr val="FF0000"/>
                </a:solidFill>
              </a:rPr>
            </a:br>
            <a:endParaRPr lang="it-IT" b="1"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24</a:t>
            </a:fld>
            <a:endParaRPr lang="it-IT" dirty="0"/>
          </a:p>
        </p:txBody>
      </p:sp>
      <p:sp>
        <p:nvSpPr>
          <p:cNvPr id="10" name="Rettangolo 9"/>
          <p:cNvSpPr/>
          <p:nvPr/>
        </p:nvSpPr>
        <p:spPr>
          <a:xfrm>
            <a:off x="470807" y="6071426"/>
            <a:ext cx="7416824" cy="246221"/>
          </a:xfrm>
          <a:prstGeom prst="rect">
            <a:avLst/>
          </a:prstGeom>
        </p:spPr>
        <p:txBody>
          <a:bodyPr wrap="square">
            <a:spAutoFit/>
          </a:bodyPr>
          <a:lstStyle/>
          <a:p>
            <a:r>
              <a:rPr lang="it-IT" sz="1000" i="1" dirty="0">
                <a:latin typeface="Century Gothic" panose="020B0502020202020204" pitchFamily="34" charset="0"/>
              </a:rPr>
              <a:t>Fonte: ISMEA su dati IHS/GTA</a:t>
            </a:r>
          </a:p>
        </p:txBody>
      </p:sp>
      <p:graphicFrame>
        <p:nvGraphicFramePr>
          <p:cNvPr id="5" name="Tabella 4"/>
          <p:cNvGraphicFramePr>
            <a:graphicFrameLocks noGrp="1"/>
          </p:cNvGraphicFramePr>
          <p:nvPr>
            <p:extLst>
              <p:ext uri="{D42A27DB-BD31-4B8C-83A1-F6EECF244321}">
                <p14:modId xmlns:p14="http://schemas.microsoft.com/office/powerpoint/2010/main" val="440583374"/>
              </p:ext>
            </p:extLst>
          </p:nvPr>
        </p:nvGraphicFramePr>
        <p:xfrm>
          <a:off x="263050" y="876829"/>
          <a:ext cx="8154440" cy="5146208"/>
        </p:xfrm>
        <a:graphic>
          <a:graphicData uri="http://schemas.openxmlformats.org/drawingml/2006/table">
            <a:tbl>
              <a:tblPr firstRow="1" lastRow="1" bandRow="1">
                <a:tableStyleId>{FABFCF23-3B69-468F-B69F-88F6DE6A72F2}</a:tableStyleId>
              </a:tblPr>
              <a:tblGrid>
                <a:gridCol w="1164920">
                  <a:extLst>
                    <a:ext uri="{9D8B030D-6E8A-4147-A177-3AD203B41FA5}">
                      <a16:colId xmlns:a16="http://schemas.microsoft.com/office/drawing/2014/main" val="2154863102"/>
                    </a:ext>
                  </a:extLst>
                </a:gridCol>
                <a:gridCol w="1164920">
                  <a:extLst>
                    <a:ext uri="{9D8B030D-6E8A-4147-A177-3AD203B41FA5}">
                      <a16:colId xmlns:a16="http://schemas.microsoft.com/office/drawing/2014/main" val="2850236624"/>
                    </a:ext>
                  </a:extLst>
                </a:gridCol>
                <a:gridCol w="1164920">
                  <a:extLst>
                    <a:ext uri="{9D8B030D-6E8A-4147-A177-3AD203B41FA5}">
                      <a16:colId xmlns:a16="http://schemas.microsoft.com/office/drawing/2014/main" val="2386525539"/>
                    </a:ext>
                  </a:extLst>
                </a:gridCol>
                <a:gridCol w="1164920">
                  <a:extLst>
                    <a:ext uri="{9D8B030D-6E8A-4147-A177-3AD203B41FA5}">
                      <a16:colId xmlns:a16="http://schemas.microsoft.com/office/drawing/2014/main" val="1947088391"/>
                    </a:ext>
                  </a:extLst>
                </a:gridCol>
                <a:gridCol w="1164920">
                  <a:extLst>
                    <a:ext uri="{9D8B030D-6E8A-4147-A177-3AD203B41FA5}">
                      <a16:colId xmlns:a16="http://schemas.microsoft.com/office/drawing/2014/main" val="3110819568"/>
                    </a:ext>
                  </a:extLst>
                </a:gridCol>
                <a:gridCol w="1164920">
                  <a:extLst>
                    <a:ext uri="{9D8B030D-6E8A-4147-A177-3AD203B41FA5}">
                      <a16:colId xmlns:a16="http://schemas.microsoft.com/office/drawing/2014/main" val="3552876389"/>
                    </a:ext>
                  </a:extLst>
                </a:gridCol>
                <a:gridCol w="1164920">
                  <a:extLst>
                    <a:ext uri="{9D8B030D-6E8A-4147-A177-3AD203B41FA5}">
                      <a16:colId xmlns:a16="http://schemas.microsoft.com/office/drawing/2014/main" val="2781401933"/>
                    </a:ext>
                  </a:extLst>
                </a:gridCol>
              </a:tblGrid>
              <a:tr h="269827">
                <a:tc>
                  <a:txBody>
                    <a:bodyPr/>
                    <a:lstStyle/>
                    <a:p>
                      <a:pPr algn="l" fontAlgn="b"/>
                      <a:r>
                        <a:rPr lang="it-IT" sz="1200" u="none" strike="noStrike" dirty="0">
                          <a:solidFill>
                            <a:schemeClr val="tx1"/>
                          </a:solidFill>
                          <a:effectLst/>
                          <a:latin typeface="+mn-lt"/>
                        </a:rPr>
                        <a:t> </a:t>
                      </a:r>
                      <a:endParaRPr lang="it-IT" sz="1200" b="1" i="0" u="none" strike="noStrike" dirty="0">
                        <a:solidFill>
                          <a:schemeClr val="tx1"/>
                        </a:solidFill>
                        <a:effectLst/>
                        <a:latin typeface="+mn-lt"/>
                      </a:endParaRPr>
                    </a:p>
                  </a:txBody>
                  <a:tcPr marL="8295" marR="8295" marT="8295" marB="0" anchor="b"/>
                </a:tc>
                <a:tc gridSpan="3">
                  <a:txBody>
                    <a:bodyPr/>
                    <a:lstStyle/>
                    <a:p>
                      <a:pPr algn="ctr" fontAlgn="b"/>
                      <a:r>
                        <a:rPr lang="it-IT" sz="1200" u="none" strike="noStrike" dirty="0">
                          <a:solidFill>
                            <a:schemeClr val="bg1"/>
                          </a:solidFill>
                          <a:effectLst/>
                          <a:latin typeface="+mn-lt"/>
                        </a:rPr>
                        <a:t>Tonnellate</a:t>
                      </a:r>
                      <a:endParaRPr lang="it-IT" sz="1200" b="1" i="0" u="none" strike="noStrike" dirty="0">
                        <a:solidFill>
                          <a:schemeClr val="bg1"/>
                        </a:solidFill>
                        <a:effectLst/>
                        <a:latin typeface="+mn-lt"/>
                      </a:endParaRPr>
                    </a:p>
                  </a:txBody>
                  <a:tcPr marL="8295" marR="8295" marT="8295" marB="0" anchor="b"/>
                </a:tc>
                <a:tc hMerge="1">
                  <a:txBody>
                    <a:bodyPr/>
                    <a:lstStyle/>
                    <a:p>
                      <a:endParaRPr lang="it-IT"/>
                    </a:p>
                  </a:txBody>
                  <a:tcPr/>
                </a:tc>
                <a:tc hMerge="1">
                  <a:txBody>
                    <a:bodyPr/>
                    <a:lstStyle/>
                    <a:p>
                      <a:endParaRPr lang="it-IT"/>
                    </a:p>
                  </a:txBody>
                  <a:tcPr/>
                </a:tc>
                <a:tc gridSpan="3">
                  <a:txBody>
                    <a:bodyPr/>
                    <a:lstStyle/>
                    <a:p>
                      <a:pPr algn="ctr" fontAlgn="b"/>
                      <a:r>
                        <a:rPr lang="it-IT" sz="1200" u="none" strike="noStrike" dirty="0">
                          <a:solidFill>
                            <a:schemeClr val="bg1"/>
                          </a:solidFill>
                          <a:effectLst/>
                          <a:latin typeface="+mn-lt"/>
                        </a:rPr>
                        <a:t>Migliaia di euro</a:t>
                      </a:r>
                      <a:endParaRPr lang="it-IT" sz="1200" b="1" i="0" u="none" strike="noStrike" dirty="0">
                        <a:solidFill>
                          <a:schemeClr val="bg1"/>
                        </a:solidFill>
                        <a:effectLst/>
                        <a:latin typeface="+mn-lt"/>
                      </a:endParaRPr>
                    </a:p>
                  </a:txBody>
                  <a:tcPr marL="8295" marR="8295" marT="8295" marB="0" anchor="b"/>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27607813"/>
                  </a:ext>
                </a:extLst>
              </a:tr>
              <a:tr h="199982">
                <a:tc>
                  <a:txBody>
                    <a:bodyPr/>
                    <a:lstStyle/>
                    <a:p>
                      <a:pPr algn="l" fontAlgn="b"/>
                      <a:r>
                        <a:rPr lang="it-IT" sz="1200" b="1" u="none" strike="noStrike" dirty="0">
                          <a:solidFill>
                            <a:schemeClr val="tx1"/>
                          </a:solidFill>
                          <a:effectLst/>
                          <a:latin typeface="+mn-lt"/>
                        </a:rPr>
                        <a:t> </a:t>
                      </a:r>
                      <a:endParaRPr lang="it-IT" sz="1200" b="1" i="0" u="none" strike="noStrike" dirty="0">
                        <a:solidFill>
                          <a:schemeClr val="tx1"/>
                        </a:solidFill>
                        <a:effectLst/>
                        <a:latin typeface="+mn-lt"/>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latin typeface="+mn-lt"/>
                        </a:rPr>
                        <a:t>2018</a:t>
                      </a:r>
                      <a:endParaRPr lang="it-IT" sz="12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latin typeface="+mn-lt"/>
                        </a:rPr>
                        <a:t>2019</a:t>
                      </a:r>
                      <a:endParaRPr lang="it-IT" sz="12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latin typeface="+mn-lt"/>
                        </a:rPr>
                        <a:t>Var. %</a:t>
                      </a:r>
                      <a:endParaRPr lang="it-IT" sz="12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latin typeface="+mn-lt"/>
                        </a:rPr>
                        <a:t>2018</a:t>
                      </a:r>
                      <a:endParaRPr lang="it-IT" sz="12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200" b="1" u="none" strike="noStrike" dirty="0">
                          <a:solidFill>
                            <a:schemeClr val="bg1"/>
                          </a:solidFill>
                          <a:effectLst/>
                          <a:latin typeface="+mn-lt"/>
                        </a:rPr>
                        <a:t>2019</a:t>
                      </a:r>
                      <a:endParaRPr lang="it-IT" sz="12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200" b="1" u="none" strike="noStrike" dirty="0" err="1">
                          <a:solidFill>
                            <a:schemeClr val="bg1"/>
                          </a:solidFill>
                          <a:effectLst/>
                          <a:latin typeface="+mn-lt"/>
                        </a:rPr>
                        <a:t>Var</a:t>
                      </a:r>
                      <a:r>
                        <a:rPr lang="it-IT" sz="1200" b="1" u="none" strike="noStrike" dirty="0">
                          <a:solidFill>
                            <a:schemeClr val="bg1"/>
                          </a:solidFill>
                          <a:effectLst/>
                          <a:latin typeface="+mn-lt"/>
                        </a:rPr>
                        <a:t>. %</a:t>
                      </a:r>
                      <a:endParaRPr lang="it-IT" sz="1200" b="1" i="0" u="none" strike="noStrike" dirty="0">
                        <a:solidFill>
                          <a:schemeClr val="bg1"/>
                        </a:solidFill>
                        <a:effectLst/>
                        <a:latin typeface="+mn-lt"/>
                      </a:endParaRPr>
                    </a:p>
                  </a:txBody>
                  <a:tcPr marL="8295" marR="8295" marT="8295" marB="0" anchor="b">
                    <a:solidFill>
                      <a:schemeClr val="accent5"/>
                    </a:solidFill>
                  </a:tcPr>
                </a:tc>
                <a:extLst>
                  <a:ext uri="{0D108BD9-81ED-4DB2-BD59-A6C34878D82A}">
                    <a16:rowId xmlns:a16="http://schemas.microsoft.com/office/drawing/2014/main" val="3976112293"/>
                  </a:ext>
                </a:extLst>
              </a:tr>
              <a:tr h="287279">
                <a:tc>
                  <a:txBody>
                    <a:bodyPr/>
                    <a:lstStyle/>
                    <a:p>
                      <a:pPr algn="l" fontAlgn="b"/>
                      <a:r>
                        <a:rPr lang="it-IT" sz="1200" b="0" i="0" u="none" strike="noStrike" dirty="0">
                          <a:solidFill>
                            <a:schemeClr val="tx1"/>
                          </a:solidFill>
                          <a:latin typeface="+mn-lt"/>
                        </a:rPr>
                        <a:t>Spagna</a:t>
                      </a:r>
                    </a:p>
                  </a:txBody>
                  <a:tcPr marL="0" marR="0" marT="0" marB="0" anchor="b"/>
                </a:tc>
                <a:tc>
                  <a:txBody>
                    <a:bodyPr/>
                    <a:lstStyle/>
                    <a:p>
                      <a:pPr algn="r" fontAlgn="b"/>
                      <a:r>
                        <a:rPr lang="it-IT" sz="1200" b="0" i="0" u="none" strike="noStrike" dirty="0">
                          <a:solidFill>
                            <a:schemeClr val="tx1"/>
                          </a:solidFill>
                          <a:latin typeface="+mn-lt"/>
                        </a:rPr>
                        <a:t>                1.006.646   </a:t>
                      </a:r>
                    </a:p>
                  </a:txBody>
                  <a:tcPr marL="0" marR="0" marT="0" marB="0" anchor="b"/>
                </a:tc>
                <a:tc>
                  <a:txBody>
                    <a:bodyPr/>
                    <a:lstStyle/>
                    <a:p>
                      <a:pPr algn="r" fontAlgn="b"/>
                      <a:r>
                        <a:rPr lang="it-IT" sz="1200" b="0" i="0" u="none" strike="noStrike">
                          <a:solidFill>
                            <a:schemeClr val="tx1"/>
                          </a:solidFill>
                          <a:latin typeface="+mn-lt"/>
                        </a:rPr>
                        <a:t>               1.189.512   </a:t>
                      </a:r>
                    </a:p>
                  </a:txBody>
                  <a:tcPr marL="0" marR="0" marT="0" marB="0" anchor="b"/>
                </a:tc>
                <a:tc>
                  <a:txBody>
                    <a:bodyPr/>
                    <a:lstStyle/>
                    <a:p>
                      <a:pPr algn="r" fontAlgn="b"/>
                      <a:r>
                        <a:rPr lang="it-IT" sz="1200" b="0" i="0" u="none" strike="noStrike" dirty="0">
                          <a:solidFill>
                            <a:schemeClr val="tx1"/>
                          </a:solidFill>
                          <a:latin typeface="+mn-lt"/>
                        </a:rPr>
                        <a:t>18,2%</a:t>
                      </a:r>
                    </a:p>
                  </a:txBody>
                  <a:tcPr marL="0" marR="0" marT="0" marB="0" anchor="b"/>
                </a:tc>
                <a:tc>
                  <a:txBody>
                    <a:bodyPr/>
                    <a:lstStyle/>
                    <a:p>
                      <a:pPr algn="r" fontAlgn="b"/>
                      <a:r>
                        <a:rPr lang="it-IT" sz="1200" b="0" i="0" u="none" strike="noStrike" dirty="0">
                          <a:solidFill>
                            <a:schemeClr val="tx1"/>
                          </a:solidFill>
                          <a:latin typeface="+mn-lt"/>
                        </a:rPr>
                        <a:t>                                3.296   </a:t>
                      </a:r>
                    </a:p>
                  </a:txBody>
                  <a:tcPr marL="0" marR="0" marT="0" marB="0" anchor="b"/>
                </a:tc>
                <a:tc>
                  <a:txBody>
                    <a:bodyPr/>
                    <a:lstStyle/>
                    <a:p>
                      <a:pPr algn="r" fontAlgn="b"/>
                      <a:r>
                        <a:rPr lang="it-IT" sz="1200" b="0" i="0" u="none" strike="noStrike">
                          <a:solidFill>
                            <a:schemeClr val="tx1"/>
                          </a:solidFill>
                          <a:latin typeface="+mn-lt"/>
                        </a:rPr>
                        <a:t>                                3.124   </a:t>
                      </a:r>
                    </a:p>
                  </a:txBody>
                  <a:tcPr marL="0" marR="0" marT="0" marB="0" anchor="b"/>
                </a:tc>
                <a:tc>
                  <a:txBody>
                    <a:bodyPr/>
                    <a:lstStyle/>
                    <a:p>
                      <a:pPr algn="r" fontAlgn="b"/>
                      <a:r>
                        <a:rPr lang="it-IT" sz="1200" b="0" i="0" u="none" strike="noStrike" dirty="0">
                          <a:solidFill>
                            <a:schemeClr val="tx1"/>
                          </a:solidFill>
                          <a:latin typeface="+mn-lt"/>
                        </a:rPr>
                        <a:t>-5,2%</a:t>
                      </a:r>
                    </a:p>
                  </a:txBody>
                  <a:tcPr marL="0" marR="0" marT="0" marB="0" anchor="b"/>
                </a:tc>
                <a:extLst>
                  <a:ext uri="{0D108BD9-81ED-4DB2-BD59-A6C34878D82A}">
                    <a16:rowId xmlns:a16="http://schemas.microsoft.com/office/drawing/2014/main" val="349478089"/>
                  </a:ext>
                </a:extLst>
              </a:tr>
              <a:tr h="287279">
                <a:tc>
                  <a:txBody>
                    <a:bodyPr/>
                    <a:lstStyle/>
                    <a:p>
                      <a:pPr algn="l" fontAlgn="b"/>
                      <a:r>
                        <a:rPr lang="it-IT" sz="1200" b="0" i="0" u="none" strike="noStrike">
                          <a:solidFill>
                            <a:schemeClr val="tx1"/>
                          </a:solidFill>
                          <a:latin typeface="+mn-lt"/>
                        </a:rPr>
                        <a:t>Italia</a:t>
                      </a:r>
                    </a:p>
                  </a:txBody>
                  <a:tcPr marL="0" marR="0" marT="0" marB="0" anchor="b"/>
                </a:tc>
                <a:tc>
                  <a:txBody>
                    <a:bodyPr/>
                    <a:lstStyle/>
                    <a:p>
                      <a:pPr algn="r" fontAlgn="b"/>
                      <a:r>
                        <a:rPr lang="it-IT" sz="1200" b="1" i="0" u="none" strike="noStrike" dirty="0">
                          <a:solidFill>
                            <a:schemeClr val="tx1"/>
                          </a:solidFill>
                          <a:latin typeface="+mn-lt"/>
                        </a:rPr>
                        <a:t>             334.578   </a:t>
                      </a:r>
                    </a:p>
                  </a:txBody>
                  <a:tcPr marL="0" marR="0" marT="0" marB="0" anchor="b"/>
                </a:tc>
                <a:tc>
                  <a:txBody>
                    <a:bodyPr/>
                    <a:lstStyle/>
                    <a:p>
                      <a:pPr algn="r" fontAlgn="b"/>
                      <a:r>
                        <a:rPr lang="it-IT" sz="1200" b="0" i="0" u="none" strike="noStrike">
                          <a:solidFill>
                            <a:schemeClr val="tx1"/>
                          </a:solidFill>
                          <a:latin typeface="+mn-lt"/>
                        </a:rPr>
                        <a:t>                   338.537   </a:t>
                      </a:r>
                    </a:p>
                  </a:txBody>
                  <a:tcPr marL="0" marR="0" marT="0" marB="0" anchor="b"/>
                </a:tc>
                <a:tc>
                  <a:txBody>
                    <a:bodyPr/>
                    <a:lstStyle/>
                    <a:p>
                      <a:pPr algn="r" fontAlgn="b"/>
                      <a:r>
                        <a:rPr lang="it-IT" sz="1200" b="0" i="0" u="none" strike="noStrike">
                          <a:solidFill>
                            <a:schemeClr val="tx1"/>
                          </a:solidFill>
                          <a:latin typeface="+mn-lt"/>
                        </a:rPr>
                        <a:t>1,2%</a:t>
                      </a:r>
                    </a:p>
                  </a:txBody>
                  <a:tcPr marL="0" marR="0" marT="0" marB="0" anchor="b"/>
                </a:tc>
                <a:tc>
                  <a:txBody>
                    <a:bodyPr/>
                    <a:lstStyle/>
                    <a:p>
                      <a:pPr algn="r" fontAlgn="b"/>
                      <a:r>
                        <a:rPr lang="it-IT" sz="1200" b="1" i="0" u="none" strike="noStrike" dirty="0">
                          <a:solidFill>
                            <a:schemeClr val="tx1"/>
                          </a:solidFill>
                          <a:latin typeface="+mn-lt"/>
                        </a:rPr>
                        <a:t>                    1.495   </a:t>
                      </a:r>
                    </a:p>
                  </a:txBody>
                  <a:tcPr marL="0" marR="0" marT="0" marB="0" anchor="b"/>
                </a:tc>
                <a:tc>
                  <a:txBody>
                    <a:bodyPr/>
                    <a:lstStyle/>
                    <a:p>
                      <a:pPr algn="r" fontAlgn="b"/>
                      <a:r>
                        <a:rPr lang="it-IT" sz="1200" b="1" i="0" u="none" strike="noStrike" dirty="0">
                          <a:solidFill>
                            <a:schemeClr val="tx1"/>
                          </a:solidFill>
                          <a:latin typeface="+mn-lt"/>
                        </a:rPr>
                        <a:t>                    1.372   </a:t>
                      </a:r>
                    </a:p>
                  </a:txBody>
                  <a:tcPr marL="0" marR="0" marT="0" marB="0" anchor="b"/>
                </a:tc>
                <a:tc>
                  <a:txBody>
                    <a:bodyPr/>
                    <a:lstStyle/>
                    <a:p>
                      <a:pPr algn="r" fontAlgn="b"/>
                      <a:r>
                        <a:rPr lang="it-IT" sz="1200" b="0" i="0" u="none" strike="noStrike">
                          <a:solidFill>
                            <a:schemeClr val="tx1"/>
                          </a:solidFill>
                          <a:latin typeface="+mn-lt"/>
                        </a:rPr>
                        <a:t>-8,2%</a:t>
                      </a:r>
                    </a:p>
                  </a:txBody>
                  <a:tcPr marL="0" marR="0" marT="0" marB="0" anchor="b"/>
                </a:tc>
                <a:extLst>
                  <a:ext uri="{0D108BD9-81ED-4DB2-BD59-A6C34878D82A}">
                    <a16:rowId xmlns:a16="http://schemas.microsoft.com/office/drawing/2014/main" val="3558406657"/>
                  </a:ext>
                </a:extLst>
              </a:tr>
              <a:tr h="287279">
                <a:tc>
                  <a:txBody>
                    <a:bodyPr/>
                    <a:lstStyle/>
                    <a:p>
                      <a:pPr algn="l" fontAlgn="b"/>
                      <a:r>
                        <a:rPr lang="it-IT" sz="1200" b="0" i="0" u="none" strike="noStrike">
                          <a:solidFill>
                            <a:schemeClr val="tx1"/>
                          </a:solidFill>
                          <a:latin typeface="+mn-lt"/>
                        </a:rPr>
                        <a:t>Tunisia</a:t>
                      </a:r>
                    </a:p>
                  </a:txBody>
                  <a:tcPr marL="0" marR="0" marT="0" marB="0" anchor="b"/>
                </a:tc>
                <a:tc>
                  <a:txBody>
                    <a:bodyPr/>
                    <a:lstStyle/>
                    <a:p>
                      <a:pPr algn="r" fontAlgn="b"/>
                      <a:r>
                        <a:rPr lang="it-IT" sz="1200" b="0" i="0" u="none" strike="noStrike" dirty="0">
                          <a:solidFill>
                            <a:schemeClr val="tx1"/>
                          </a:solidFill>
                          <a:latin typeface="+mn-lt"/>
                        </a:rPr>
                        <a:t>                     214.506   </a:t>
                      </a:r>
                    </a:p>
                  </a:txBody>
                  <a:tcPr marL="0" marR="0" marT="0" marB="0" anchor="b"/>
                </a:tc>
                <a:tc>
                  <a:txBody>
                    <a:bodyPr/>
                    <a:lstStyle/>
                    <a:p>
                      <a:pPr algn="r" fontAlgn="b"/>
                      <a:r>
                        <a:rPr lang="it-IT" sz="1200" b="0" i="0" u="none" strike="noStrike">
                          <a:solidFill>
                            <a:schemeClr val="tx1"/>
                          </a:solidFill>
                          <a:latin typeface="+mn-lt"/>
                        </a:rPr>
                        <a:t>         171.605   </a:t>
                      </a:r>
                    </a:p>
                  </a:txBody>
                  <a:tcPr marL="0" marR="0" marT="0" marB="0" anchor="b"/>
                </a:tc>
                <a:tc>
                  <a:txBody>
                    <a:bodyPr/>
                    <a:lstStyle/>
                    <a:p>
                      <a:pPr algn="r" fontAlgn="b"/>
                      <a:r>
                        <a:rPr lang="it-IT" sz="1200" b="0" i="0" u="none" strike="noStrike">
                          <a:solidFill>
                            <a:schemeClr val="tx1"/>
                          </a:solidFill>
                          <a:latin typeface="+mn-lt"/>
                        </a:rPr>
                        <a:t>-20,0%</a:t>
                      </a:r>
                    </a:p>
                  </a:txBody>
                  <a:tcPr marL="0" marR="0" marT="0" marB="0" anchor="b"/>
                </a:tc>
                <a:tc>
                  <a:txBody>
                    <a:bodyPr/>
                    <a:lstStyle/>
                    <a:p>
                      <a:pPr algn="r" fontAlgn="b"/>
                      <a:r>
                        <a:rPr lang="it-IT" sz="1200" b="0" i="0" u="none" strike="noStrike">
                          <a:solidFill>
                            <a:schemeClr val="tx1"/>
                          </a:solidFill>
                          <a:latin typeface="+mn-lt"/>
                        </a:rPr>
                        <a:t>                                     696   </a:t>
                      </a:r>
                    </a:p>
                  </a:txBody>
                  <a:tcPr marL="0" marR="0" marT="0" marB="0" anchor="b"/>
                </a:tc>
                <a:tc>
                  <a:txBody>
                    <a:bodyPr/>
                    <a:lstStyle/>
                    <a:p>
                      <a:pPr algn="r" fontAlgn="b"/>
                      <a:r>
                        <a:rPr lang="it-IT" sz="1200" b="0" i="0" u="none" strike="noStrike" dirty="0">
                          <a:solidFill>
                            <a:schemeClr val="tx1"/>
                          </a:solidFill>
                          <a:latin typeface="+mn-lt"/>
                        </a:rPr>
                        <a:t>                                           0   </a:t>
                      </a:r>
                    </a:p>
                  </a:txBody>
                  <a:tcPr marL="0" marR="0" marT="0" marB="0" anchor="b"/>
                </a:tc>
                <a:tc>
                  <a:txBody>
                    <a:bodyPr/>
                    <a:lstStyle/>
                    <a:p>
                      <a:pPr algn="r" fontAlgn="b"/>
                      <a:r>
                        <a:rPr lang="it-IT" sz="1200" b="0" i="0" u="none" strike="noStrike">
                          <a:solidFill>
                            <a:schemeClr val="tx1"/>
                          </a:solidFill>
                          <a:latin typeface="+mn-lt"/>
                        </a:rPr>
                        <a:t>-99,9%</a:t>
                      </a:r>
                    </a:p>
                  </a:txBody>
                  <a:tcPr marL="0" marR="0" marT="0" marB="0" anchor="b"/>
                </a:tc>
                <a:extLst>
                  <a:ext uri="{0D108BD9-81ED-4DB2-BD59-A6C34878D82A}">
                    <a16:rowId xmlns:a16="http://schemas.microsoft.com/office/drawing/2014/main" val="4176686361"/>
                  </a:ext>
                </a:extLst>
              </a:tr>
              <a:tr h="287279">
                <a:tc>
                  <a:txBody>
                    <a:bodyPr/>
                    <a:lstStyle/>
                    <a:p>
                      <a:pPr algn="l" fontAlgn="b"/>
                      <a:r>
                        <a:rPr lang="it-IT" sz="1200" b="0" i="0" u="none" strike="noStrike">
                          <a:solidFill>
                            <a:schemeClr val="tx1"/>
                          </a:solidFill>
                          <a:latin typeface="+mn-lt"/>
                        </a:rPr>
                        <a:t>Portogallo</a:t>
                      </a:r>
                    </a:p>
                  </a:txBody>
                  <a:tcPr marL="0" marR="0" marT="0" marB="0" anchor="b"/>
                </a:tc>
                <a:tc>
                  <a:txBody>
                    <a:bodyPr/>
                    <a:lstStyle/>
                    <a:p>
                      <a:pPr algn="r" fontAlgn="b"/>
                      <a:r>
                        <a:rPr lang="it-IT" sz="1200" b="0" i="0" u="none" strike="noStrike" dirty="0">
                          <a:solidFill>
                            <a:schemeClr val="tx1"/>
                          </a:solidFill>
                          <a:latin typeface="+mn-lt"/>
                        </a:rPr>
                        <a:t>                     191.324   </a:t>
                      </a:r>
                    </a:p>
                  </a:txBody>
                  <a:tcPr marL="0" marR="0" marT="0" marB="0" anchor="b"/>
                </a:tc>
                <a:tc>
                  <a:txBody>
                    <a:bodyPr/>
                    <a:lstStyle/>
                    <a:p>
                      <a:pPr algn="r" fontAlgn="b"/>
                      <a:r>
                        <a:rPr lang="it-IT" sz="1200" b="0" i="0" u="none" strike="noStrike">
                          <a:solidFill>
                            <a:schemeClr val="tx1"/>
                          </a:solidFill>
                          <a:latin typeface="+mn-lt"/>
                        </a:rPr>
                        <a:t>                   187.723   </a:t>
                      </a:r>
                    </a:p>
                  </a:txBody>
                  <a:tcPr marL="0" marR="0" marT="0" marB="0" anchor="b"/>
                </a:tc>
                <a:tc>
                  <a:txBody>
                    <a:bodyPr/>
                    <a:lstStyle/>
                    <a:p>
                      <a:pPr algn="r" fontAlgn="b"/>
                      <a:r>
                        <a:rPr lang="it-IT" sz="1200" b="0" i="0" u="none" strike="noStrike">
                          <a:solidFill>
                            <a:schemeClr val="tx1"/>
                          </a:solidFill>
                          <a:latin typeface="+mn-lt"/>
                        </a:rPr>
                        <a:t>-1,9%</a:t>
                      </a:r>
                    </a:p>
                  </a:txBody>
                  <a:tcPr marL="0" marR="0" marT="0" marB="0" anchor="b"/>
                </a:tc>
                <a:tc>
                  <a:txBody>
                    <a:bodyPr/>
                    <a:lstStyle/>
                    <a:p>
                      <a:pPr algn="r" fontAlgn="b"/>
                      <a:r>
                        <a:rPr lang="it-IT" sz="1200" b="0" i="0" u="none" strike="noStrike">
                          <a:solidFill>
                            <a:schemeClr val="tx1"/>
                          </a:solidFill>
                          <a:latin typeface="+mn-lt"/>
                        </a:rPr>
                        <a:t>                                     665   </a:t>
                      </a:r>
                    </a:p>
                  </a:txBody>
                  <a:tcPr marL="0" marR="0" marT="0" marB="0" anchor="b"/>
                </a:tc>
                <a:tc>
                  <a:txBody>
                    <a:bodyPr/>
                    <a:lstStyle/>
                    <a:p>
                      <a:pPr algn="r" fontAlgn="b"/>
                      <a:r>
                        <a:rPr lang="it-IT" sz="1200" b="0" i="0" u="none" strike="noStrike" dirty="0">
                          <a:solidFill>
                            <a:schemeClr val="tx1"/>
                          </a:solidFill>
                          <a:latin typeface="+mn-lt"/>
                        </a:rPr>
                        <a:t>                                     561   </a:t>
                      </a:r>
                    </a:p>
                  </a:txBody>
                  <a:tcPr marL="0" marR="0" marT="0" marB="0" anchor="b"/>
                </a:tc>
                <a:tc>
                  <a:txBody>
                    <a:bodyPr/>
                    <a:lstStyle/>
                    <a:p>
                      <a:pPr algn="r" fontAlgn="b"/>
                      <a:r>
                        <a:rPr lang="it-IT" sz="1200" b="0" i="0" u="none" strike="noStrike">
                          <a:solidFill>
                            <a:schemeClr val="tx1"/>
                          </a:solidFill>
                          <a:latin typeface="+mn-lt"/>
                        </a:rPr>
                        <a:t>-15,7%</a:t>
                      </a:r>
                    </a:p>
                  </a:txBody>
                  <a:tcPr marL="0" marR="0" marT="0" marB="0" anchor="b"/>
                </a:tc>
                <a:extLst>
                  <a:ext uri="{0D108BD9-81ED-4DB2-BD59-A6C34878D82A}">
                    <a16:rowId xmlns:a16="http://schemas.microsoft.com/office/drawing/2014/main" val="1876468946"/>
                  </a:ext>
                </a:extLst>
              </a:tr>
              <a:tr h="287279">
                <a:tc>
                  <a:txBody>
                    <a:bodyPr/>
                    <a:lstStyle/>
                    <a:p>
                      <a:pPr algn="l" fontAlgn="b"/>
                      <a:r>
                        <a:rPr lang="it-IT" sz="1200" b="0" i="0" u="none" strike="noStrike">
                          <a:solidFill>
                            <a:schemeClr val="tx1"/>
                          </a:solidFill>
                          <a:latin typeface="+mn-lt"/>
                        </a:rPr>
                        <a:t>Grecia</a:t>
                      </a:r>
                    </a:p>
                  </a:txBody>
                  <a:tcPr marL="0" marR="0" marT="0" marB="0" anchor="b"/>
                </a:tc>
                <a:tc>
                  <a:txBody>
                    <a:bodyPr/>
                    <a:lstStyle/>
                    <a:p>
                      <a:pPr algn="r" fontAlgn="b"/>
                      <a:r>
                        <a:rPr lang="it-IT" sz="1200" b="0" i="0" u="none" strike="noStrike" dirty="0">
                          <a:solidFill>
                            <a:schemeClr val="tx1"/>
                          </a:solidFill>
                          <a:latin typeface="+mn-lt"/>
                        </a:rPr>
                        <a:t>                     204.864   </a:t>
                      </a:r>
                    </a:p>
                  </a:txBody>
                  <a:tcPr marL="0" marR="0" marT="0" marB="0" anchor="b"/>
                </a:tc>
                <a:tc>
                  <a:txBody>
                    <a:bodyPr/>
                    <a:lstStyle/>
                    <a:p>
                      <a:pPr algn="r" fontAlgn="b"/>
                      <a:r>
                        <a:rPr lang="it-IT" sz="1200" b="0" i="0" u="none" strike="noStrike">
                          <a:solidFill>
                            <a:schemeClr val="tx1"/>
                          </a:solidFill>
                          <a:latin typeface="+mn-lt"/>
                        </a:rPr>
                        <a:t>                   123.422   </a:t>
                      </a:r>
                    </a:p>
                  </a:txBody>
                  <a:tcPr marL="0" marR="0" marT="0" marB="0" anchor="b"/>
                </a:tc>
                <a:tc>
                  <a:txBody>
                    <a:bodyPr/>
                    <a:lstStyle/>
                    <a:p>
                      <a:pPr algn="r" fontAlgn="b"/>
                      <a:r>
                        <a:rPr lang="it-IT" sz="1200" b="0" i="0" u="none" strike="noStrike">
                          <a:solidFill>
                            <a:schemeClr val="tx1"/>
                          </a:solidFill>
                          <a:latin typeface="+mn-lt"/>
                        </a:rPr>
                        <a:t>-39,8%</a:t>
                      </a:r>
                    </a:p>
                  </a:txBody>
                  <a:tcPr marL="0" marR="0" marT="0" marB="0" anchor="b"/>
                </a:tc>
                <a:tc>
                  <a:txBody>
                    <a:bodyPr/>
                    <a:lstStyle/>
                    <a:p>
                      <a:pPr algn="r" fontAlgn="b"/>
                      <a:r>
                        <a:rPr lang="it-IT" sz="1200" b="0" i="0" u="none" strike="noStrike">
                          <a:solidFill>
                            <a:schemeClr val="tx1"/>
                          </a:solidFill>
                          <a:latin typeface="+mn-lt"/>
                        </a:rPr>
                        <a:t>                                     656   </a:t>
                      </a:r>
                    </a:p>
                  </a:txBody>
                  <a:tcPr marL="0" marR="0" marT="0" marB="0" anchor="b"/>
                </a:tc>
                <a:tc>
                  <a:txBody>
                    <a:bodyPr/>
                    <a:lstStyle/>
                    <a:p>
                      <a:pPr algn="r" fontAlgn="b"/>
                      <a:r>
                        <a:rPr lang="it-IT" sz="1200" b="0" i="0" u="none" strike="noStrike" dirty="0">
                          <a:solidFill>
                            <a:schemeClr val="tx1"/>
                          </a:solidFill>
                          <a:latin typeface="+mn-lt"/>
                        </a:rPr>
                        <a:t>                                     372   </a:t>
                      </a:r>
                    </a:p>
                  </a:txBody>
                  <a:tcPr marL="0" marR="0" marT="0" marB="0" anchor="b"/>
                </a:tc>
                <a:tc>
                  <a:txBody>
                    <a:bodyPr/>
                    <a:lstStyle/>
                    <a:p>
                      <a:pPr algn="r" fontAlgn="b"/>
                      <a:r>
                        <a:rPr lang="it-IT" sz="1200" b="0" i="0" u="none" strike="noStrike">
                          <a:solidFill>
                            <a:schemeClr val="tx1"/>
                          </a:solidFill>
                          <a:latin typeface="+mn-lt"/>
                        </a:rPr>
                        <a:t>-43,2%</a:t>
                      </a:r>
                    </a:p>
                  </a:txBody>
                  <a:tcPr marL="0" marR="0" marT="0" marB="0" anchor="b"/>
                </a:tc>
                <a:extLst>
                  <a:ext uri="{0D108BD9-81ED-4DB2-BD59-A6C34878D82A}">
                    <a16:rowId xmlns:a16="http://schemas.microsoft.com/office/drawing/2014/main" val="1424611096"/>
                  </a:ext>
                </a:extLst>
              </a:tr>
              <a:tr h="287279">
                <a:tc>
                  <a:txBody>
                    <a:bodyPr/>
                    <a:lstStyle/>
                    <a:p>
                      <a:pPr algn="l" fontAlgn="b"/>
                      <a:r>
                        <a:rPr lang="it-IT" sz="1200" b="0" i="0" u="none" strike="noStrike">
                          <a:solidFill>
                            <a:schemeClr val="tx1"/>
                          </a:solidFill>
                          <a:latin typeface="+mn-lt"/>
                        </a:rPr>
                        <a:t>Turchia</a:t>
                      </a:r>
                    </a:p>
                  </a:txBody>
                  <a:tcPr marL="0" marR="0" marT="0" marB="0" anchor="b"/>
                </a:tc>
                <a:tc>
                  <a:txBody>
                    <a:bodyPr/>
                    <a:lstStyle/>
                    <a:p>
                      <a:pPr algn="r" fontAlgn="b"/>
                      <a:r>
                        <a:rPr lang="it-IT" sz="1200" b="0" i="0" u="none" strike="noStrike" dirty="0">
                          <a:solidFill>
                            <a:schemeClr val="tx1"/>
                          </a:solidFill>
                          <a:latin typeface="+mn-lt"/>
                        </a:rPr>
                        <a:t>                        75.130   </a:t>
                      </a:r>
                    </a:p>
                  </a:txBody>
                  <a:tcPr marL="0" marR="0" marT="0" marB="0" anchor="b"/>
                </a:tc>
                <a:tc>
                  <a:txBody>
                    <a:bodyPr/>
                    <a:lstStyle/>
                    <a:p>
                      <a:pPr algn="r" fontAlgn="b"/>
                      <a:r>
                        <a:rPr lang="it-IT" sz="1200" b="0" i="0" u="none" strike="noStrike">
                          <a:solidFill>
                            <a:schemeClr val="tx1"/>
                          </a:solidFill>
                          <a:latin typeface="+mn-lt"/>
                        </a:rPr>
                        <a:t>                      54.996   </a:t>
                      </a:r>
                    </a:p>
                  </a:txBody>
                  <a:tcPr marL="0" marR="0" marT="0" marB="0" anchor="b"/>
                </a:tc>
                <a:tc>
                  <a:txBody>
                    <a:bodyPr/>
                    <a:lstStyle/>
                    <a:p>
                      <a:pPr algn="r" fontAlgn="b"/>
                      <a:r>
                        <a:rPr lang="it-IT" sz="1200" b="0" i="0" u="none" strike="noStrike">
                          <a:solidFill>
                            <a:schemeClr val="tx1"/>
                          </a:solidFill>
                          <a:latin typeface="+mn-lt"/>
                        </a:rPr>
                        <a:t>-26,8%</a:t>
                      </a:r>
                    </a:p>
                  </a:txBody>
                  <a:tcPr marL="0" marR="0" marT="0" marB="0" anchor="b"/>
                </a:tc>
                <a:tc>
                  <a:txBody>
                    <a:bodyPr/>
                    <a:lstStyle/>
                    <a:p>
                      <a:pPr algn="r" fontAlgn="b"/>
                      <a:r>
                        <a:rPr lang="it-IT" sz="1200" b="0" i="0" u="none" strike="noStrike" dirty="0">
                          <a:solidFill>
                            <a:schemeClr val="tx1"/>
                          </a:solidFill>
                          <a:latin typeface="+mn-lt"/>
                        </a:rPr>
                        <a:t>                                     222   </a:t>
                      </a:r>
                    </a:p>
                  </a:txBody>
                  <a:tcPr marL="0" marR="0" marT="0" marB="0" anchor="b"/>
                </a:tc>
                <a:tc>
                  <a:txBody>
                    <a:bodyPr/>
                    <a:lstStyle/>
                    <a:p>
                      <a:pPr algn="r" fontAlgn="b"/>
                      <a:r>
                        <a:rPr lang="it-IT" sz="1200" b="0" i="0" u="none" strike="noStrike">
                          <a:solidFill>
                            <a:schemeClr val="tx1"/>
                          </a:solidFill>
                          <a:latin typeface="+mn-lt"/>
                        </a:rPr>
                        <a:t>                                     127   </a:t>
                      </a:r>
                    </a:p>
                  </a:txBody>
                  <a:tcPr marL="0" marR="0" marT="0" marB="0" anchor="b"/>
                </a:tc>
                <a:tc>
                  <a:txBody>
                    <a:bodyPr/>
                    <a:lstStyle/>
                    <a:p>
                      <a:pPr algn="r" fontAlgn="b"/>
                      <a:r>
                        <a:rPr lang="it-IT" sz="1200" b="0" i="0" u="none" strike="noStrike">
                          <a:solidFill>
                            <a:schemeClr val="tx1"/>
                          </a:solidFill>
                          <a:latin typeface="+mn-lt"/>
                        </a:rPr>
                        <a:t>-42,7%</a:t>
                      </a:r>
                    </a:p>
                  </a:txBody>
                  <a:tcPr marL="0" marR="0" marT="0" marB="0" anchor="b"/>
                </a:tc>
                <a:extLst>
                  <a:ext uri="{0D108BD9-81ED-4DB2-BD59-A6C34878D82A}">
                    <a16:rowId xmlns:a16="http://schemas.microsoft.com/office/drawing/2014/main" val="2533001493"/>
                  </a:ext>
                </a:extLst>
              </a:tr>
              <a:tr h="287279">
                <a:tc>
                  <a:txBody>
                    <a:bodyPr/>
                    <a:lstStyle/>
                    <a:p>
                      <a:pPr algn="l" fontAlgn="b"/>
                      <a:r>
                        <a:rPr lang="it-IT" sz="1200" b="0" i="0" u="none" strike="noStrike">
                          <a:solidFill>
                            <a:schemeClr val="tx1"/>
                          </a:solidFill>
                          <a:latin typeface="+mn-lt"/>
                        </a:rPr>
                        <a:t>Cile</a:t>
                      </a:r>
                    </a:p>
                  </a:txBody>
                  <a:tcPr marL="0" marR="0" marT="0" marB="0" anchor="b"/>
                </a:tc>
                <a:tc>
                  <a:txBody>
                    <a:bodyPr/>
                    <a:lstStyle/>
                    <a:p>
                      <a:pPr algn="r" fontAlgn="b"/>
                      <a:r>
                        <a:rPr lang="it-IT" sz="1200" b="0" i="0" u="none" strike="noStrike" dirty="0">
                          <a:solidFill>
                            <a:schemeClr val="tx1"/>
                          </a:solidFill>
                          <a:latin typeface="+mn-lt"/>
                        </a:rPr>
                        <a:t>                        14.878   </a:t>
                      </a:r>
                    </a:p>
                  </a:txBody>
                  <a:tcPr marL="0" marR="0" marT="0" marB="0" anchor="b"/>
                </a:tc>
                <a:tc>
                  <a:txBody>
                    <a:bodyPr/>
                    <a:lstStyle/>
                    <a:p>
                      <a:pPr algn="r" fontAlgn="b"/>
                      <a:r>
                        <a:rPr lang="it-IT" sz="1200" b="0" i="0" u="none" strike="noStrike">
                          <a:solidFill>
                            <a:schemeClr val="tx1"/>
                          </a:solidFill>
                          <a:latin typeface="+mn-lt"/>
                        </a:rPr>
                        <a:t>                      16.096   </a:t>
                      </a:r>
                    </a:p>
                  </a:txBody>
                  <a:tcPr marL="0" marR="0" marT="0" marB="0" anchor="b"/>
                </a:tc>
                <a:tc>
                  <a:txBody>
                    <a:bodyPr/>
                    <a:lstStyle/>
                    <a:p>
                      <a:pPr algn="r" fontAlgn="b"/>
                      <a:r>
                        <a:rPr lang="it-IT" sz="1200" b="0" i="0" u="none" strike="noStrike">
                          <a:solidFill>
                            <a:schemeClr val="tx1"/>
                          </a:solidFill>
                          <a:latin typeface="+mn-lt"/>
                        </a:rPr>
                        <a:t>8,2%</a:t>
                      </a:r>
                    </a:p>
                  </a:txBody>
                  <a:tcPr marL="0" marR="0" marT="0" marB="0" anchor="b"/>
                </a:tc>
                <a:tc>
                  <a:txBody>
                    <a:bodyPr/>
                    <a:lstStyle/>
                    <a:p>
                      <a:pPr algn="r" fontAlgn="b"/>
                      <a:r>
                        <a:rPr lang="it-IT" sz="1200" b="0" i="0" u="none" strike="noStrike">
                          <a:solidFill>
                            <a:schemeClr val="tx1"/>
                          </a:solidFill>
                          <a:latin typeface="+mn-lt"/>
                        </a:rPr>
                        <a:t>                                        60   </a:t>
                      </a:r>
                    </a:p>
                  </a:txBody>
                  <a:tcPr marL="0" marR="0" marT="0" marB="0" anchor="b"/>
                </a:tc>
                <a:tc>
                  <a:txBody>
                    <a:bodyPr/>
                    <a:lstStyle/>
                    <a:p>
                      <a:pPr algn="r" fontAlgn="b"/>
                      <a:r>
                        <a:rPr lang="it-IT" sz="1200" b="0" i="0" u="none" strike="noStrike" dirty="0">
                          <a:solidFill>
                            <a:schemeClr val="tx1"/>
                          </a:solidFill>
                          <a:latin typeface="+mn-lt"/>
                        </a:rPr>
                        <a:t>                                        47   </a:t>
                      </a:r>
                    </a:p>
                  </a:txBody>
                  <a:tcPr marL="0" marR="0" marT="0" marB="0" anchor="b"/>
                </a:tc>
                <a:tc>
                  <a:txBody>
                    <a:bodyPr/>
                    <a:lstStyle/>
                    <a:p>
                      <a:pPr algn="r" fontAlgn="b"/>
                      <a:r>
                        <a:rPr lang="it-IT" sz="1200" b="0" i="0" u="none" strike="noStrike">
                          <a:solidFill>
                            <a:schemeClr val="tx1"/>
                          </a:solidFill>
                          <a:latin typeface="+mn-lt"/>
                        </a:rPr>
                        <a:t>-22,9%</a:t>
                      </a:r>
                    </a:p>
                  </a:txBody>
                  <a:tcPr marL="0" marR="0" marT="0" marB="0" anchor="b"/>
                </a:tc>
                <a:extLst>
                  <a:ext uri="{0D108BD9-81ED-4DB2-BD59-A6C34878D82A}">
                    <a16:rowId xmlns:a16="http://schemas.microsoft.com/office/drawing/2014/main" val="1599092502"/>
                  </a:ext>
                </a:extLst>
              </a:tr>
              <a:tr h="287279">
                <a:tc>
                  <a:txBody>
                    <a:bodyPr/>
                    <a:lstStyle/>
                    <a:p>
                      <a:pPr algn="l" fontAlgn="b"/>
                      <a:r>
                        <a:rPr lang="it-IT" sz="1200" b="0" i="0" u="none" strike="noStrike">
                          <a:solidFill>
                            <a:schemeClr val="tx1"/>
                          </a:solidFill>
                          <a:latin typeface="+mn-lt"/>
                        </a:rPr>
                        <a:t>Francia</a:t>
                      </a:r>
                    </a:p>
                  </a:txBody>
                  <a:tcPr marL="0" marR="0" marT="0" marB="0" anchor="b"/>
                </a:tc>
                <a:tc>
                  <a:txBody>
                    <a:bodyPr/>
                    <a:lstStyle/>
                    <a:p>
                      <a:pPr algn="r" fontAlgn="b"/>
                      <a:r>
                        <a:rPr lang="it-IT" sz="1200" b="0" i="0" u="none" strike="noStrike" dirty="0">
                          <a:solidFill>
                            <a:schemeClr val="tx1"/>
                          </a:solidFill>
                          <a:latin typeface="+mn-lt"/>
                        </a:rPr>
                        <a:t>                           8.256   </a:t>
                      </a:r>
                    </a:p>
                  </a:txBody>
                  <a:tcPr marL="0" marR="0" marT="0" marB="0" anchor="b"/>
                </a:tc>
                <a:tc>
                  <a:txBody>
                    <a:bodyPr/>
                    <a:lstStyle/>
                    <a:p>
                      <a:pPr algn="r" fontAlgn="b"/>
                      <a:r>
                        <a:rPr lang="it-IT" sz="1200" b="0" i="0" u="none" strike="noStrike">
                          <a:solidFill>
                            <a:schemeClr val="tx1"/>
                          </a:solidFill>
                          <a:latin typeface="+mn-lt"/>
                        </a:rPr>
                        <a:t>                         9.677   </a:t>
                      </a:r>
                    </a:p>
                  </a:txBody>
                  <a:tcPr marL="0" marR="0" marT="0" marB="0" anchor="b"/>
                </a:tc>
                <a:tc>
                  <a:txBody>
                    <a:bodyPr/>
                    <a:lstStyle/>
                    <a:p>
                      <a:pPr algn="r" fontAlgn="b"/>
                      <a:r>
                        <a:rPr lang="it-IT" sz="1200" b="0" i="0" u="none" strike="noStrike">
                          <a:solidFill>
                            <a:schemeClr val="tx1"/>
                          </a:solidFill>
                          <a:latin typeface="+mn-lt"/>
                        </a:rPr>
                        <a:t>17,2%</a:t>
                      </a:r>
                    </a:p>
                  </a:txBody>
                  <a:tcPr marL="0" marR="0" marT="0" marB="0" anchor="b"/>
                </a:tc>
                <a:tc>
                  <a:txBody>
                    <a:bodyPr/>
                    <a:lstStyle/>
                    <a:p>
                      <a:pPr algn="r" fontAlgn="b"/>
                      <a:r>
                        <a:rPr lang="it-IT" sz="1200" b="0" i="0" u="none" strike="noStrike">
                          <a:solidFill>
                            <a:schemeClr val="tx1"/>
                          </a:solidFill>
                          <a:latin typeface="+mn-lt"/>
                        </a:rPr>
                        <a:t>                                        53   </a:t>
                      </a:r>
                    </a:p>
                  </a:txBody>
                  <a:tcPr marL="0" marR="0" marT="0" marB="0" anchor="b"/>
                </a:tc>
                <a:tc>
                  <a:txBody>
                    <a:bodyPr/>
                    <a:lstStyle/>
                    <a:p>
                      <a:pPr algn="r" fontAlgn="b"/>
                      <a:r>
                        <a:rPr lang="it-IT" sz="1200" b="0" i="0" u="none" strike="noStrike" dirty="0">
                          <a:solidFill>
                            <a:schemeClr val="tx1"/>
                          </a:solidFill>
                          <a:latin typeface="+mn-lt"/>
                        </a:rPr>
                        <a:t>                                        58   </a:t>
                      </a:r>
                    </a:p>
                  </a:txBody>
                  <a:tcPr marL="0" marR="0" marT="0" marB="0" anchor="b"/>
                </a:tc>
                <a:tc>
                  <a:txBody>
                    <a:bodyPr/>
                    <a:lstStyle/>
                    <a:p>
                      <a:pPr algn="r" fontAlgn="b"/>
                      <a:r>
                        <a:rPr lang="it-IT" sz="1200" b="0" i="0" u="none" strike="noStrike">
                          <a:solidFill>
                            <a:schemeClr val="tx1"/>
                          </a:solidFill>
                          <a:latin typeface="+mn-lt"/>
                        </a:rPr>
                        <a:t>9,9%</a:t>
                      </a:r>
                    </a:p>
                  </a:txBody>
                  <a:tcPr marL="0" marR="0" marT="0" marB="0" anchor="b"/>
                </a:tc>
                <a:extLst>
                  <a:ext uri="{0D108BD9-81ED-4DB2-BD59-A6C34878D82A}">
                    <a16:rowId xmlns:a16="http://schemas.microsoft.com/office/drawing/2014/main" val="3137006715"/>
                  </a:ext>
                </a:extLst>
              </a:tr>
              <a:tr h="287279">
                <a:tc>
                  <a:txBody>
                    <a:bodyPr/>
                    <a:lstStyle/>
                    <a:p>
                      <a:pPr algn="l" fontAlgn="b"/>
                      <a:r>
                        <a:rPr lang="it-IT" sz="1200" b="0" i="0" u="none" strike="noStrike">
                          <a:solidFill>
                            <a:schemeClr val="tx1"/>
                          </a:solidFill>
                          <a:latin typeface="+mn-lt"/>
                        </a:rPr>
                        <a:t>USA</a:t>
                      </a:r>
                    </a:p>
                  </a:txBody>
                  <a:tcPr marL="0" marR="0" marT="0" marB="0" anchor="b"/>
                </a:tc>
                <a:tc>
                  <a:txBody>
                    <a:bodyPr/>
                    <a:lstStyle/>
                    <a:p>
                      <a:pPr algn="r" fontAlgn="b"/>
                      <a:r>
                        <a:rPr lang="it-IT" sz="1200" b="0" i="0" u="none" strike="noStrike" dirty="0">
                          <a:solidFill>
                            <a:schemeClr val="tx1"/>
                          </a:solidFill>
                          <a:latin typeface="+mn-lt"/>
                        </a:rPr>
                        <a:t>                        13.598   </a:t>
                      </a:r>
                    </a:p>
                  </a:txBody>
                  <a:tcPr marL="0" marR="0" marT="0" marB="0" anchor="b"/>
                </a:tc>
                <a:tc>
                  <a:txBody>
                    <a:bodyPr/>
                    <a:lstStyle/>
                    <a:p>
                      <a:pPr algn="r" fontAlgn="b"/>
                      <a:r>
                        <a:rPr lang="it-IT" sz="1200" b="0" i="0" u="none" strike="noStrike">
                          <a:solidFill>
                            <a:schemeClr val="tx1"/>
                          </a:solidFill>
                          <a:latin typeface="+mn-lt"/>
                        </a:rPr>
                        <a:t>                      11.442   </a:t>
                      </a:r>
                    </a:p>
                  </a:txBody>
                  <a:tcPr marL="0" marR="0" marT="0" marB="0" anchor="b"/>
                </a:tc>
                <a:tc>
                  <a:txBody>
                    <a:bodyPr/>
                    <a:lstStyle/>
                    <a:p>
                      <a:pPr algn="r" fontAlgn="b"/>
                      <a:r>
                        <a:rPr lang="it-IT" sz="1200" b="0" i="0" u="none" strike="noStrike">
                          <a:solidFill>
                            <a:schemeClr val="tx1"/>
                          </a:solidFill>
                          <a:latin typeface="+mn-lt"/>
                        </a:rPr>
                        <a:t>-15,9%</a:t>
                      </a:r>
                    </a:p>
                  </a:txBody>
                  <a:tcPr marL="0" marR="0" marT="0" marB="0" anchor="b"/>
                </a:tc>
                <a:tc>
                  <a:txBody>
                    <a:bodyPr/>
                    <a:lstStyle/>
                    <a:p>
                      <a:pPr algn="r" fontAlgn="b"/>
                      <a:r>
                        <a:rPr lang="it-IT" sz="1200" b="0" i="0" u="none" strike="noStrike">
                          <a:solidFill>
                            <a:schemeClr val="tx1"/>
                          </a:solidFill>
                          <a:latin typeface="+mn-lt"/>
                        </a:rPr>
                        <a:t>                                        34   </a:t>
                      </a:r>
                    </a:p>
                  </a:txBody>
                  <a:tcPr marL="0" marR="0" marT="0" marB="0" anchor="b"/>
                </a:tc>
                <a:tc>
                  <a:txBody>
                    <a:bodyPr/>
                    <a:lstStyle/>
                    <a:p>
                      <a:pPr algn="r" fontAlgn="b"/>
                      <a:r>
                        <a:rPr lang="it-IT" sz="1200" b="0" i="0" u="none" strike="noStrike" dirty="0">
                          <a:solidFill>
                            <a:schemeClr val="tx1"/>
                          </a:solidFill>
                          <a:latin typeface="+mn-lt"/>
                        </a:rPr>
                        <a:t>                                        31   </a:t>
                      </a:r>
                    </a:p>
                  </a:txBody>
                  <a:tcPr marL="0" marR="0" marT="0" marB="0" anchor="b"/>
                </a:tc>
                <a:tc>
                  <a:txBody>
                    <a:bodyPr/>
                    <a:lstStyle/>
                    <a:p>
                      <a:pPr algn="r" fontAlgn="b"/>
                      <a:r>
                        <a:rPr lang="it-IT" sz="1200" b="0" i="0" u="none" strike="noStrike">
                          <a:solidFill>
                            <a:schemeClr val="tx1"/>
                          </a:solidFill>
                          <a:latin typeface="+mn-lt"/>
                        </a:rPr>
                        <a:t>-10,1%</a:t>
                      </a:r>
                    </a:p>
                  </a:txBody>
                  <a:tcPr marL="0" marR="0" marT="0" marB="0" anchor="b"/>
                </a:tc>
                <a:extLst>
                  <a:ext uri="{0D108BD9-81ED-4DB2-BD59-A6C34878D82A}">
                    <a16:rowId xmlns:a16="http://schemas.microsoft.com/office/drawing/2014/main" val="2960063901"/>
                  </a:ext>
                </a:extLst>
              </a:tr>
              <a:tr h="287279">
                <a:tc>
                  <a:txBody>
                    <a:bodyPr/>
                    <a:lstStyle/>
                    <a:p>
                      <a:pPr algn="l" fontAlgn="b"/>
                      <a:r>
                        <a:rPr lang="it-IT" sz="1200" b="0" i="0" u="none" strike="noStrike">
                          <a:solidFill>
                            <a:schemeClr val="tx1"/>
                          </a:solidFill>
                          <a:latin typeface="+mn-lt"/>
                        </a:rPr>
                        <a:t>Germania</a:t>
                      </a:r>
                    </a:p>
                  </a:txBody>
                  <a:tcPr marL="0" marR="0" marT="0" marB="0" anchor="b"/>
                </a:tc>
                <a:tc>
                  <a:txBody>
                    <a:bodyPr/>
                    <a:lstStyle/>
                    <a:p>
                      <a:pPr algn="r" fontAlgn="b"/>
                      <a:r>
                        <a:rPr lang="it-IT" sz="1200" b="0" i="0" u="none" strike="noStrike" dirty="0">
                          <a:solidFill>
                            <a:schemeClr val="tx1"/>
                          </a:solidFill>
                          <a:latin typeface="+mn-lt"/>
                        </a:rPr>
                        <a:t>                           6.198   </a:t>
                      </a:r>
                    </a:p>
                  </a:txBody>
                  <a:tcPr marL="0" marR="0" marT="0" marB="0" anchor="b"/>
                </a:tc>
                <a:tc>
                  <a:txBody>
                    <a:bodyPr/>
                    <a:lstStyle/>
                    <a:p>
                      <a:pPr algn="r" fontAlgn="b"/>
                      <a:r>
                        <a:rPr lang="it-IT" sz="1200" b="0" i="0" u="none" strike="noStrike">
                          <a:solidFill>
                            <a:schemeClr val="tx1"/>
                          </a:solidFill>
                          <a:latin typeface="+mn-lt"/>
                        </a:rPr>
                        <a:t>                         6.150   </a:t>
                      </a:r>
                    </a:p>
                  </a:txBody>
                  <a:tcPr marL="0" marR="0" marT="0" marB="0" anchor="b"/>
                </a:tc>
                <a:tc>
                  <a:txBody>
                    <a:bodyPr/>
                    <a:lstStyle/>
                    <a:p>
                      <a:pPr algn="r" fontAlgn="b"/>
                      <a:r>
                        <a:rPr lang="it-IT" sz="1200" b="0" i="0" u="none" strike="noStrike">
                          <a:solidFill>
                            <a:schemeClr val="tx1"/>
                          </a:solidFill>
                          <a:latin typeface="+mn-lt"/>
                        </a:rPr>
                        <a:t>-0,8%</a:t>
                      </a:r>
                    </a:p>
                  </a:txBody>
                  <a:tcPr marL="0" marR="0" marT="0" marB="0" anchor="b"/>
                </a:tc>
                <a:tc>
                  <a:txBody>
                    <a:bodyPr/>
                    <a:lstStyle/>
                    <a:p>
                      <a:pPr algn="r" fontAlgn="b"/>
                      <a:r>
                        <a:rPr lang="it-IT" sz="1200" b="0" i="0" u="none" strike="noStrike">
                          <a:solidFill>
                            <a:schemeClr val="tx1"/>
                          </a:solidFill>
                          <a:latin typeface="+mn-lt"/>
                        </a:rPr>
                        <a:t>                                        29   </a:t>
                      </a:r>
                    </a:p>
                  </a:txBody>
                  <a:tcPr marL="0" marR="0" marT="0" marB="0" anchor="b"/>
                </a:tc>
                <a:tc>
                  <a:txBody>
                    <a:bodyPr/>
                    <a:lstStyle/>
                    <a:p>
                      <a:pPr algn="r" fontAlgn="b"/>
                      <a:r>
                        <a:rPr lang="it-IT" sz="1200" b="0" i="0" u="none" strike="noStrike" dirty="0">
                          <a:solidFill>
                            <a:schemeClr val="tx1"/>
                          </a:solidFill>
                          <a:latin typeface="+mn-lt"/>
                        </a:rPr>
                        <a:t>                                        28   </a:t>
                      </a:r>
                    </a:p>
                  </a:txBody>
                  <a:tcPr marL="0" marR="0" marT="0" marB="0" anchor="b"/>
                </a:tc>
                <a:tc>
                  <a:txBody>
                    <a:bodyPr/>
                    <a:lstStyle/>
                    <a:p>
                      <a:pPr algn="r" fontAlgn="b"/>
                      <a:r>
                        <a:rPr lang="it-IT" sz="1200" b="0" i="0" u="none" strike="noStrike">
                          <a:solidFill>
                            <a:schemeClr val="tx1"/>
                          </a:solidFill>
                          <a:latin typeface="+mn-lt"/>
                        </a:rPr>
                        <a:t>-2,2%</a:t>
                      </a:r>
                    </a:p>
                  </a:txBody>
                  <a:tcPr marL="0" marR="0" marT="0" marB="0" anchor="b"/>
                </a:tc>
                <a:extLst>
                  <a:ext uri="{0D108BD9-81ED-4DB2-BD59-A6C34878D82A}">
                    <a16:rowId xmlns:a16="http://schemas.microsoft.com/office/drawing/2014/main" val="1001544001"/>
                  </a:ext>
                </a:extLst>
              </a:tr>
              <a:tr h="287279">
                <a:tc>
                  <a:txBody>
                    <a:bodyPr/>
                    <a:lstStyle/>
                    <a:p>
                      <a:pPr algn="l" fontAlgn="b"/>
                      <a:r>
                        <a:rPr lang="it-IT" sz="1200" b="0" i="0" u="none" strike="noStrike">
                          <a:solidFill>
                            <a:schemeClr val="tx1"/>
                          </a:solidFill>
                          <a:latin typeface="+mn-lt"/>
                        </a:rPr>
                        <a:t>Austria</a:t>
                      </a:r>
                    </a:p>
                  </a:txBody>
                  <a:tcPr marL="0" marR="0" marT="0" marB="0" anchor="b"/>
                </a:tc>
                <a:tc>
                  <a:txBody>
                    <a:bodyPr/>
                    <a:lstStyle/>
                    <a:p>
                      <a:pPr algn="r" fontAlgn="b"/>
                      <a:r>
                        <a:rPr lang="it-IT" sz="1200" b="0" i="0" u="none" strike="noStrike" dirty="0">
                          <a:solidFill>
                            <a:schemeClr val="tx1"/>
                          </a:solidFill>
                          <a:latin typeface="+mn-lt"/>
                        </a:rPr>
                        <a:t>                           3.535   </a:t>
                      </a:r>
                    </a:p>
                  </a:txBody>
                  <a:tcPr marL="0" marR="0" marT="0" marB="0" anchor="b"/>
                </a:tc>
                <a:tc>
                  <a:txBody>
                    <a:bodyPr/>
                    <a:lstStyle/>
                    <a:p>
                      <a:pPr algn="r" fontAlgn="b"/>
                      <a:r>
                        <a:rPr lang="it-IT" sz="1200" b="0" i="0" u="none" strike="noStrike">
                          <a:solidFill>
                            <a:schemeClr val="tx1"/>
                          </a:solidFill>
                          <a:latin typeface="+mn-lt"/>
                        </a:rPr>
                        <a:t>                         3.470   </a:t>
                      </a:r>
                    </a:p>
                  </a:txBody>
                  <a:tcPr marL="0" marR="0" marT="0" marB="0" anchor="b"/>
                </a:tc>
                <a:tc>
                  <a:txBody>
                    <a:bodyPr/>
                    <a:lstStyle/>
                    <a:p>
                      <a:pPr algn="r" fontAlgn="b"/>
                      <a:r>
                        <a:rPr lang="it-IT" sz="1200" b="0" i="0" u="none" strike="noStrike">
                          <a:solidFill>
                            <a:schemeClr val="tx1"/>
                          </a:solidFill>
                          <a:latin typeface="+mn-lt"/>
                        </a:rPr>
                        <a:t>-1,8%</a:t>
                      </a:r>
                    </a:p>
                  </a:txBody>
                  <a:tcPr marL="0" marR="0" marT="0" marB="0" anchor="b"/>
                </a:tc>
                <a:tc>
                  <a:txBody>
                    <a:bodyPr/>
                    <a:lstStyle/>
                    <a:p>
                      <a:pPr algn="r" fontAlgn="b"/>
                      <a:r>
                        <a:rPr lang="it-IT" sz="1200" b="0" i="0" u="none" strike="noStrike">
                          <a:solidFill>
                            <a:schemeClr val="tx1"/>
                          </a:solidFill>
                          <a:latin typeface="+mn-lt"/>
                        </a:rPr>
                        <a:t>                                        18   </a:t>
                      </a:r>
                    </a:p>
                  </a:txBody>
                  <a:tcPr marL="0" marR="0" marT="0" marB="0" anchor="b"/>
                </a:tc>
                <a:tc>
                  <a:txBody>
                    <a:bodyPr/>
                    <a:lstStyle/>
                    <a:p>
                      <a:pPr algn="r" fontAlgn="b"/>
                      <a:r>
                        <a:rPr lang="it-IT" sz="1200" b="0" i="0" u="none" strike="noStrike" dirty="0">
                          <a:solidFill>
                            <a:schemeClr val="tx1"/>
                          </a:solidFill>
                          <a:latin typeface="+mn-lt"/>
                        </a:rPr>
                        <a:t>                                        16   </a:t>
                      </a:r>
                    </a:p>
                  </a:txBody>
                  <a:tcPr marL="0" marR="0" marT="0" marB="0" anchor="b"/>
                </a:tc>
                <a:tc>
                  <a:txBody>
                    <a:bodyPr/>
                    <a:lstStyle/>
                    <a:p>
                      <a:pPr algn="r" fontAlgn="b"/>
                      <a:r>
                        <a:rPr lang="it-IT" sz="1200" b="0" i="0" u="none" strike="noStrike">
                          <a:solidFill>
                            <a:schemeClr val="tx1"/>
                          </a:solidFill>
                          <a:latin typeface="+mn-lt"/>
                        </a:rPr>
                        <a:t>-15,0%</a:t>
                      </a:r>
                    </a:p>
                  </a:txBody>
                  <a:tcPr marL="0" marR="0" marT="0" marB="0" anchor="b"/>
                </a:tc>
                <a:extLst>
                  <a:ext uri="{0D108BD9-81ED-4DB2-BD59-A6C34878D82A}">
                    <a16:rowId xmlns:a16="http://schemas.microsoft.com/office/drawing/2014/main" val="1088411833"/>
                  </a:ext>
                </a:extLst>
              </a:tr>
              <a:tr h="287279">
                <a:tc>
                  <a:txBody>
                    <a:bodyPr/>
                    <a:lstStyle/>
                    <a:p>
                      <a:pPr algn="l" fontAlgn="b"/>
                      <a:r>
                        <a:rPr lang="it-IT" sz="1200" b="0" i="0" u="none" strike="noStrike">
                          <a:solidFill>
                            <a:schemeClr val="tx1"/>
                          </a:solidFill>
                          <a:latin typeface="+mn-lt"/>
                        </a:rPr>
                        <a:t>Altri</a:t>
                      </a:r>
                    </a:p>
                  </a:txBody>
                  <a:tcPr marL="0" marR="0" marT="0" marB="0" anchor="b"/>
                </a:tc>
                <a:tc>
                  <a:txBody>
                    <a:bodyPr/>
                    <a:lstStyle/>
                    <a:p>
                      <a:pPr algn="r" fontAlgn="b"/>
                      <a:r>
                        <a:rPr lang="it-IT" sz="1200" b="0" i="0" u="none" strike="noStrike" dirty="0">
                          <a:solidFill>
                            <a:schemeClr val="tx1"/>
                          </a:solidFill>
                          <a:latin typeface="+mn-lt"/>
                        </a:rPr>
                        <a:t>          172.890   </a:t>
                      </a:r>
                    </a:p>
                  </a:txBody>
                  <a:tcPr marL="0" marR="0" marT="0" marB="0" anchor="b"/>
                </a:tc>
                <a:tc>
                  <a:txBody>
                    <a:bodyPr/>
                    <a:lstStyle/>
                    <a:p>
                      <a:pPr algn="r" fontAlgn="b"/>
                      <a:r>
                        <a:rPr lang="it-IT" sz="1200" b="0" i="0" u="none" strike="noStrike">
                          <a:solidFill>
                            <a:schemeClr val="tx1"/>
                          </a:solidFill>
                          <a:latin typeface="+mn-lt"/>
                        </a:rPr>
                        <a:t>         261.818   </a:t>
                      </a:r>
                    </a:p>
                  </a:txBody>
                  <a:tcPr marL="0" marR="0" marT="0" marB="0" anchor="b"/>
                </a:tc>
                <a:tc>
                  <a:txBody>
                    <a:bodyPr/>
                    <a:lstStyle/>
                    <a:p>
                      <a:pPr algn="r" fontAlgn="b"/>
                      <a:r>
                        <a:rPr lang="it-IT" sz="1200" b="0" i="0" u="none" strike="noStrike">
                          <a:solidFill>
                            <a:schemeClr val="tx1"/>
                          </a:solidFill>
                          <a:latin typeface="+mn-lt"/>
                        </a:rPr>
                        <a:t>51,4%</a:t>
                      </a:r>
                    </a:p>
                  </a:txBody>
                  <a:tcPr marL="0" marR="0" marT="0" marB="0" anchor="b"/>
                </a:tc>
                <a:tc>
                  <a:txBody>
                    <a:bodyPr/>
                    <a:lstStyle/>
                    <a:p>
                      <a:pPr algn="r" fontAlgn="b"/>
                      <a:r>
                        <a:rPr lang="it-IT" sz="1200" b="0" i="0" u="none" strike="noStrike">
                          <a:solidFill>
                            <a:schemeClr val="tx1"/>
                          </a:solidFill>
                          <a:latin typeface="+mn-lt"/>
                        </a:rPr>
                        <a:t>                      566   </a:t>
                      </a:r>
                    </a:p>
                  </a:txBody>
                  <a:tcPr marL="0" marR="0" marT="0" marB="0" anchor="b"/>
                </a:tc>
                <a:tc>
                  <a:txBody>
                    <a:bodyPr/>
                    <a:lstStyle/>
                    <a:p>
                      <a:pPr algn="r" fontAlgn="b"/>
                      <a:r>
                        <a:rPr lang="it-IT" sz="1200" b="0" i="0" u="none" strike="noStrike" dirty="0">
                          <a:solidFill>
                            <a:schemeClr val="tx1"/>
                          </a:solidFill>
                          <a:latin typeface="+mn-lt"/>
                        </a:rPr>
                        <a:t>                   1.276   </a:t>
                      </a:r>
                    </a:p>
                  </a:txBody>
                  <a:tcPr marL="0" marR="0" marT="0" marB="0" anchor="b"/>
                </a:tc>
                <a:tc>
                  <a:txBody>
                    <a:bodyPr/>
                    <a:lstStyle/>
                    <a:p>
                      <a:pPr algn="r" fontAlgn="b"/>
                      <a:r>
                        <a:rPr lang="it-IT" sz="1200" b="0" i="0" u="none" strike="noStrike">
                          <a:solidFill>
                            <a:schemeClr val="tx1"/>
                          </a:solidFill>
                          <a:latin typeface="+mn-lt"/>
                        </a:rPr>
                        <a:t>125,5%</a:t>
                      </a:r>
                    </a:p>
                  </a:txBody>
                  <a:tcPr marL="0" marR="0" marT="0" marB="0" anchor="b"/>
                </a:tc>
                <a:extLst>
                  <a:ext uri="{0D108BD9-81ED-4DB2-BD59-A6C34878D82A}">
                    <a16:rowId xmlns:a16="http://schemas.microsoft.com/office/drawing/2014/main" val="2685288176"/>
                  </a:ext>
                </a:extLst>
              </a:tr>
              <a:tr h="287279">
                <a:tc>
                  <a:txBody>
                    <a:bodyPr/>
                    <a:lstStyle/>
                    <a:p>
                      <a:pPr algn="l" fontAlgn="b"/>
                      <a:r>
                        <a:rPr lang="it-IT" sz="1200" b="1" i="0" u="none" strike="noStrike" dirty="0">
                          <a:solidFill>
                            <a:schemeClr val="tx1"/>
                          </a:solidFill>
                          <a:latin typeface="+mn-lt"/>
                        </a:rPr>
                        <a:t>Mondo</a:t>
                      </a:r>
                    </a:p>
                  </a:txBody>
                  <a:tcPr marL="0" marR="0" marT="0" marB="0" anchor="b"/>
                </a:tc>
                <a:tc>
                  <a:txBody>
                    <a:bodyPr/>
                    <a:lstStyle/>
                    <a:p>
                      <a:pPr algn="r" fontAlgn="b"/>
                      <a:r>
                        <a:rPr lang="it-IT" sz="1200" b="1" i="0" u="none" strike="noStrike" dirty="0">
                          <a:solidFill>
                            <a:schemeClr val="tx1"/>
                          </a:solidFill>
                          <a:latin typeface="+mn-lt"/>
                        </a:rPr>
                        <a:t>                2.246.403   </a:t>
                      </a:r>
                    </a:p>
                  </a:txBody>
                  <a:tcPr marL="0" marR="0" marT="0" marB="0" anchor="b"/>
                </a:tc>
                <a:tc>
                  <a:txBody>
                    <a:bodyPr/>
                    <a:lstStyle/>
                    <a:p>
                      <a:pPr algn="r" fontAlgn="b"/>
                      <a:r>
                        <a:rPr lang="it-IT" sz="1200" b="1" i="0" u="none" strike="noStrike" dirty="0">
                          <a:solidFill>
                            <a:schemeClr val="tx1"/>
                          </a:solidFill>
                          <a:latin typeface="+mn-lt"/>
                        </a:rPr>
                        <a:t>               2.374.448   </a:t>
                      </a:r>
                    </a:p>
                  </a:txBody>
                  <a:tcPr marL="0" marR="0" marT="0" marB="0" anchor="b"/>
                </a:tc>
                <a:tc>
                  <a:txBody>
                    <a:bodyPr/>
                    <a:lstStyle/>
                    <a:p>
                      <a:pPr algn="r" fontAlgn="b"/>
                      <a:r>
                        <a:rPr lang="it-IT" sz="1200" b="1" i="0" u="none" strike="noStrike" dirty="0">
                          <a:solidFill>
                            <a:schemeClr val="tx1"/>
                          </a:solidFill>
                          <a:latin typeface="+mn-lt"/>
                        </a:rPr>
                        <a:t>5,7%</a:t>
                      </a:r>
                    </a:p>
                  </a:txBody>
                  <a:tcPr marL="0" marR="0" marT="0" marB="0" anchor="b"/>
                </a:tc>
                <a:tc>
                  <a:txBody>
                    <a:bodyPr/>
                    <a:lstStyle/>
                    <a:p>
                      <a:pPr algn="r" fontAlgn="b"/>
                      <a:r>
                        <a:rPr lang="it-IT" sz="1200" b="1" i="0" u="none" strike="noStrike" dirty="0">
                          <a:solidFill>
                            <a:schemeClr val="tx1"/>
                          </a:solidFill>
                          <a:latin typeface="+mn-lt"/>
                        </a:rPr>
                        <a:t>                                7.791   </a:t>
                      </a:r>
                    </a:p>
                  </a:txBody>
                  <a:tcPr marL="0" marR="0" marT="0" marB="0" anchor="b"/>
                </a:tc>
                <a:tc>
                  <a:txBody>
                    <a:bodyPr/>
                    <a:lstStyle/>
                    <a:p>
                      <a:pPr algn="r" fontAlgn="b"/>
                      <a:r>
                        <a:rPr lang="it-IT" sz="1200" b="1" i="0" u="none" strike="noStrike" dirty="0">
                          <a:solidFill>
                            <a:schemeClr val="tx1"/>
                          </a:solidFill>
                          <a:latin typeface="+mn-lt"/>
                        </a:rPr>
                        <a:t>                                7.012   </a:t>
                      </a:r>
                    </a:p>
                  </a:txBody>
                  <a:tcPr marL="0" marR="0" marT="0" marB="0" anchor="b"/>
                </a:tc>
                <a:tc>
                  <a:txBody>
                    <a:bodyPr/>
                    <a:lstStyle/>
                    <a:p>
                      <a:pPr algn="r" fontAlgn="b"/>
                      <a:r>
                        <a:rPr lang="it-IT" sz="1200" b="1" i="0" u="none" strike="noStrike" dirty="0">
                          <a:solidFill>
                            <a:schemeClr val="tx1"/>
                          </a:solidFill>
                          <a:latin typeface="+mn-lt"/>
                        </a:rPr>
                        <a:t>-10,0%</a:t>
                      </a:r>
                    </a:p>
                  </a:txBody>
                  <a:tcPr marL="0" marR="0" marT="0" marB="0" anchor="b"/>
                </a:tc>
                <a:extLst>
                  <a:ext uri="{0D108BD9-81ED-4DB2-BD59-A6C34878D82A}">
                    <a16:rowId xmlns:a16="http://schemas.microsoft.com/office/drawing/2014/main" val="735777822"/>
                  </a:ext>
                </a:extLst>
              </a:tr>
            </a:tbl>
          </a:graphicData>
        </a:graphic>
      </p:graphicFrame>
    </p:spTree>
    <p:extLst>
      <p:ext uri="{BB962C8B-B14F-4D97-AF65-F5344CB8AC3E}">
        <p14:creationId xmlns:p14="http://schemas.microsoft.com/office/powerpoint/2010/main" val="3310559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bilancia commerciale Italiana</a:t>
            </a:r>
            <a:br>
              <a:rPr lang="it-IT" dirty="0"/>
            </a:br>
            <a:endParaRPr lang="it-IT" b="1"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25</a:t>
            </a:fld>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1583004267"/>
              </p:ext>
            </p:extLst>
          </p:nvPr>
        </p:nvGraphicFramePr>
        <p:xfrm>
          <a:off x="888661" y="831024"/>
          <a:ext cx="7081453" cy="5398081"/>
        </p:xfrm>
        <a:graphic>
          <a:graphicData uri="http://schemas.openxmlformats.org/drawingml/2006/table">
            <a:tbl>
              <a:tblPr firstRow="1" lastRow="1" bandRow="1">
                <a:tableStyleId>{FABFCF23-3B69-468F-B69F-88F6DE6A72F2}</a:tableStyleId>
              </a:tblPr>
              <a:tblGrid>
                <a:gridCol w="1132314">
                  <a:extLst>
                    <a:ext uri="{9D8B030D-6E8A-4147-A177-3AD203B41FA5}">
                      <a16:colId xmlns:a16="http://schemas.microsoft.com/office/drawing/2014/main" val="20000"/>
                    </a:ext>
                  </a:extLst>
                </a:gridCol>
                <a:gridCol w="634981">
                  <a:extLst>
                    <a:ext uri="{9D8B030D-6E8A-4147-A177-3AD203B41FA5}">
                      <a16:colId xmlns:a16="http://schemas.microsoft.com/office/drawing/2014/main" val="20001"/>
                    </a:ext>
                  </a:extLst>
                </a:gridCol>
                <a:gridCol w="1043114">
                  <a:extLst>
                    <a:ext uri="{9D8B030D-6E8A-4147-A177-3AD203B41FA5}">
                      <a16:colId xmlns:a16="http://schemas.microsoft.com/office/drawing/2014/main" val="20002"/>
                    </a:ext>
                  </a:extLst>
                </a:gridCol>
                <a:gridCol w="959663">
                  <a:extLst>
                    <a:ext uri="{9D8B030D-6E8A-4147-A177-3AD203B41FA5}">
                      <a16:colId xmlns:a16="http://schemas.microsoft.com/office/drawing/2014/main" val="20003"/>
                    </a:ext>
                  </a:extLst>
                </a:gridCol>
                <a:gridCol w="970093">
                  <a:extLst>
                    <a:ext uri="{9D8B030D-6E8A-4147-A177-3AD203B41FA5}">
                      <a16:colId xmlns:a16="http://schemas.microsoft.com/office/drawing/2014/main" val="20004"/>
                    </a:ext>
                  </a:extLst>
                </a:gridCol>
                <a:gridCol w="1157852">
                  <a:extLst>
                    <a:ext uri="{9D8B030D-6E8A-4147-A177-3AD203B41FA5}">
                      <a16:colId xmlns:a16="http://schemas.microsoft.com/office/drawing/2014/main" val="20005"/>
                    </a:ext>
                  </a:extLst>
                </a:gridCol>
                <a:gridCol w="1183436">
                  <a:extLst>
                    <a:ext uri="{9D8B030D-6E8A-4147-A177-3AD203B41FA5}">
                      <a16:colId xmlns:a16="http://schemas.microsoft.com/office/drawing/2014/main" val="20006"/>
                    </a:ext>
                  </a:extLst>
                </a:gridCol>
              </a:tblGrid>
              <a:tr h="426720">
                <a:tc>
                  <a:txBody>
                    <a:bodyPr/>
                    <a:lstStyle/>
                    <a:p>
                      <a:pPr marL="0" algn="r" rtl="0" eaLnBrk="1" fontAlgn="b" latinLnBrk="0" hangingPunct="1"/>
                      <a:r>
                        <a:rPr kumimoji="0" lang="it-IT" sz="1400" u="none" strike="noStrike" kern="1200" dirty="0">
                          <a:effectLst/>
                        </a:rPr>
                        <a:t> </a:t>
                      </a:r>
                      <a:endParaRPr kumimoji="0" lang="it-IT" sz="1400" b="1" u="none" strike="noStrike" kern="1200" dirty="0">
                        <a:solidFill>
                          <a:schemeClr val="lt1"/>
                        </a:solidFill>
                        <a:effectLst/>
                        <a:latin typeface="Century Gothic" panose="020B0502020202020204" pitchFamily="34" charset="0"/>
                        <a:ea typeface="+mn-ea"/>
                        <a:cs typeface="+mn-cs"/>
                      </a:endParaRPr>
                    </a:p>
                  </a:txBody>
                  <a:tcPr marL="0" marR="0" marT="0" marB="0" anchor="b"/>
                </a:tc>
                <a:tc gridSpan="3">
                  <a:txBody>
                    <a:bodyPr/>
                    <a:lstStyle/>
                    <a:p>
                      <a:pPr marL="0" algn="ctr" rtl="0" eaLnBrk="1" fontAlgn="b" latinLnBrk="0" hangingPunct="1"/>
                      <a:r>
                        <a:rPr kumimoji="0" lang="it-IT" sz="1600" u="none" strike="noStrike" kern="1200" dirty="0">
                          <a:effectLst/>
                        </a:rPr>
                        <a:t>Migliaia</a:t>
                      </a:r>
                      <a:r>
                        <a:rPr kumimoji="0" lang="it-IT" sz="1600" u="none" strike="noStrike" kern="1200" baseline="0" dirty="0">
                          <a:effectLst/>
                        </a:rPr>
                        <a:t> di tonnellate</a:t>
                      </a:r>
                      <a:endParaRPr kumimoji="0" lang="it-IT" sz="1600" b="1" u="none" strike="noStrike" kern="1200" dirty="0">
                        <a:solidFill>
                          <a:schemeClr val="bg1"/>
                        </a:solidFill>
                        <a:effectLst/>
                        <a:latin typeface="Century Gothic" panose="020B0502020202020204" pitchFamily="34" charset="0"/>
                        <a:ea typeface="+mn-ea"/>
                        <a:cs typeface="+mn-cs"/>
                      </a:endParaRPr>
                    </a:p>
                  </a:txBody>
                  <a:tcPr marL="92228" marR="92228" marT="46114" marB="46114" anchor="b"/>
                </a:tc>
                <a:tc hMerge="1">
                  <a:txBody>
                    <a:bodyPr/>
                    <a:lstStyle/>
                    <a:p>
                      <a:endParaRPr lang="it-IT"/>
                    </a:p>
                  </a:txBody>
                  <a:tcPr/>
                </a:tc>
                <a:tc hMerge="1">
                  <a:txBody>
                    <a:bodyPr/>
                    <a:lstStyle/>
                    <a:p>
                      <a:endParaRPr lang="it-IT"/>
                    </a:p>
                  </a:txBody>
                  <a:tcPr/>
                </a:tc>
                <a:tc gridSpan="3">
                  <a:txBody>
                    <a:bodyPr/>
                    <a:lstStyle/>
                    <a:p>
                      <a:pPr marL="0" algn="ctr" rtl="0" eaLnBrk="1" fontAlgn="b" latinLnBrk="0" hangingPunct="1"/>
                      <a:r>
                        <a:rPr kumimoji="0" lang="it-IT" sz="1600" u="none" strike="noStrike" kern="1200" dirty="0">
                          <a:effectLst/>
                        </a:rPr>
                        <a:t>Milioni di euro </a:t>
                      </a:r>
                      <a:endParaRPr kumimoji="0" lang="it-IT" sz="1600" b="1" u="none" strike="noStrike" kern="1200" dirty="0">
                        <a:solidFill>
                          <a:schemeClr val="bg1"/>
                        </a:solidFill>
                        <a:effectLst/>
                        <a:latin typeface="Century Gothic" panose="020B0502020202020204" pitchFamily="34" charset="0"/>
                        <a:ea typeface="+mn-ea"/>
                        <a:cs typeface="+mn-cs"/>
                      </a:endParaRPr>
                    </a:p>
                  </a:txBody>
                  <a:tcPr marL="92228" marR="92228" marT="46114" marB="46114" anchor="b"/>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77441">
                <a:tc>
                  <a:txBody>
                    <a:bodyPr/>
                    <a:lstStyle/>
                    <a:p>
                      <a:pPr marL="0" algn="r" rtl="0" eaLnBrk="1" fontAlgn="b" latinLnBrk="0" hangingPunct="1"/>
                      <a:r>
                        <a:rPr kumimoji="0" lang="it-IT" sz="1400" u="none" strike="noStrike" kern="1200" dirty="0">
                          <a:solidFill>
                            <a:schemeClr val="bg1"/>
                          </a:solidFill>
                          <a:effectLst/>
                        </a:rPr>
                        <a:t> </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tc>
                  <a:txBody>
                    <a:bodyPr/>
                    <a:lstStyle/>
                    <a:p>
                      <a:pPr marL="0" algn="r" rtl="0" eaLnBrk="1" fontAlgn="b" latinLnBrk="0" hangingPunct="1"/>
                      <a:r>
                        <a:rPr kumimoji="0" lang="it-IT" sz="1400" b="1" u="none" strike="noStrike" kern="1200" dirty="0">
                          <a:solidFill>
                            <a:schemeClr val="bg1"/>
                          </a:solidFill>
                          <a:effectLst/>
                        </a:rPr>
                        <a:t>Import </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tc>
                  <a:txBody>
                    <a:bodyPr/>
                    <a:lstStyle/>
                    <a:p>
                      <a:pPr marL="0" algn="r" rtl="0" eaLnBrk="1" fontAlgn="b" latinLnBrk="0" hangingPunct="1"/>
                      <a:r>
                        <a:rPr kumimoji="0" lang="it-IT" sz="1400" b="1" u="none" strike="noStrike" kern="1200" dirty="0">
                          <a:solidFill>
                            <a:schemeClr val="bg1"/>
                          </a:solidFill>
                          <a:effectLst/>
                        </a:rPr>
                        <a:t>Export</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tc>
                  <a:txBody>
                    <a:bodyPr/>
                    <a:lstStyle/>
                    <a:p>
                      <a:pPr marL="0" algn="r" rtl="0" eaLnBrk="1" fontAlgn="b" latinLnBrk="0" hangingPunct="1"/>
                      <a:r>
                        <a:rPr kumimoji="0" lang="it-IT" sz="1400" b="1" u="none" strike="noStrike" kern="1200" dirty="0">
                          <a:solidFill>
                            <a:schemeClr val="bg1"/>
                          </a:solidFill>
                          <a:effectLst/>
                        </a:rPr>
                        <a:t>Saldo</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tc>
                  <a:txBody>
                    <a:bodyPr/>
                    <a:lstStyle/>
                    <a:p>
                      <a:pPr marL="0" algn="r" rtl="0" eaLnBrk="1" fontAlgn="b" latinLnBrk="0" hangingPunct="1"/>
                      <a:r>
                        <a:rPr kumimoji="0" lang="it-IT" sz="1400" b="1" u="none" strike="noStrike" kern="1200" dirty="0">
                          <a:solidFill>
                            <a:schemeClr val="bg1"/>
                          </a:solidFill>
                          <a:effectLst/>
                        </a:rPr>
                        <a:t>Import </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tc>
                  <a:txBody>
                    <a:bodyPr/>
                    <a:lstStyle/>
                    <a:p>
                      <a:pPr marL="0" algn="r" rtl="0" eaLnBrk="1" fontAlgn="b" latinLnBrk="0" hangingPunct="1"/>
                      <a:r>
                        <a:rPr kumimoji="0" lang="it-IT" sz="1400" b="1" u="none" strike="noStrike" kern="1200" dirty="0">
                          <a:solidFill>
                            <a:schemeClr val="bg1"/>
                          </a:solidFill>
                          <a:effectLst/>
                        </a:rPr>
                        <a:t>Export</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tc>
                  <a:txBody>
                    <a:bodyPr/>
                    <a:lstStyle/>
                    <a:p>
                      <a:pPr marL="0" algn="r" rtl="0" eaLnBrk="1" fontAlgn="b" latinLnBrk="0" hangingPunct="1"/>
                      <a:r>
                        <a:rPr kumimoji="0" lang="it-IT" sz="1400" b="1" u="none" strike="noStrike" kern="1200" dirty="0">
                          <a:solidFill>
                            <a:schemeClr val="bg1"/>
                          </a:solidFill>
                          <a:effectLst/>
                        </a:rPr>
                        <a:t>Saldo</a:t>
                      </a:r>
                      <a:endParaRPr kumimoji="0" lang="it-IT" sz="1400" b="1" u="none" strike="noStrike" kern="1200" dirty="0">
                        <a:solidFill>
                          <a:schemeClr val="bg1"/>
                        </a:solidFill>
                        <a:effectLst/>
                        <a:latin typeface="Century Gothic" panose="020B0502020202020204" pitchFamily="34" charset="0"/>
                        <a:ea typeface="+mn-ea"/>
                        <a:cs typeface="+mn-cs"/>
                      </a:endParaRPr>
                    </a:p>
                  </a:txBody>
                  <a:tcPr marL="0" marR="0" marT="0" marB="0" anchor="b">
                    <a:solidFill>
                      <a:schemeClr val="accent5"/>
                    </a:solidFill>
                  </a:tcPr>
                </a:tc>
                <a:extLst>
                  <a:ext uri="{0D108BD9-81ED-4DB2-BD59-A6C34878D82A}">
                    <a16:rowId xmlns:a16="http://schemas.microsoft.com/office/drawing/2014/main" val="10001"/>
                  </a:ext>
                </a:extLst>
              </a:tr>
              <a:tr h="426720">
                <a:tc>
                  <a:txBody>
                    <a:bodyPr/>
                    <a:lstStyle/>
                    <a:p>
                      <a:pPr algn="l" fontAlgn="b"/>
                      <a:r>
                        <a:rPr lang="it-IT" sz="1400" u="none" strike="noStrike" dirty="0">
                          <a:effectLst/>
                        </a:rPr>
                        <a:t>2010</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612</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381</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-231</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1.203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1.166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-36</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3"/>
                  </a:ext>
                </a:extLst>
              </a:tr>
              <a:tr h="426720">
                <a:tc>
                  <a:txBody>
                    <a:bodyPr/>
                    <a:lstStyle/>
                    <a:p>
                      <a:pPr algn="l" fontAlgn="b"/>
                      <a:r>
                        <a:rPr lang="it-IT" sz="1400" u="none" strike="noStrike" dirty="0">
                          <a:effectLst/>
                        </a:rPr>
                        <a:t>2011</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625</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402</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-223</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1209</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1.237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28</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4"/>
                  </a:ext>
                </a:extLst>
              </a:tr>
              <a:tr h="426720">
                <a:tc>
                  <a:txBody>
                    <a:bodyPr/>
                    <a:lstStyle/>
                    <a:p>
                      <a:pPr algn="l" fontAlgn="b"/>
                      <a:r>
                        <a:rPr lang="it-IT" sz="1400" u="none" strike="noStrike" dirty="0">
                          <a:effectLst/>
                        </a:rPr>
                        <a:t>2012</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599</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417</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-182</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1155</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1.271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116</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5"/>
                  </a:ext>
                </a:extLst>
              </a:tr>
              <a:tr h="426720">
                <a:tc>
                  <a:txBody>
                    <a:bodyPr/>
                    <a:lstStyle/>
                    <a:p>
                      <a:pPr algn="l" fontAlgn="b"/>
                      <a:r>
                        <a:rPr lang="it-IT" sz="1400" u="none" strike="noStrike" dirty="0">
                          <a:effectLst/>
                        </a:rPr>
                        <a:t>2013</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481</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385</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-96</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1224</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1.375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151</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6"/>
                  </a:ext>
                </a:extLst>
              </a:tr>
              <a:tr h="426720">
                <a:tc>
                  <a:txBody>
                    <a:bodyPr/>
                    <a:lstStyle/>
                    <a:p>
                      <a:pPr algn="l" fontAlgn="b"/>
                      <a:r>
                        <a:rPr lang="it-IT" sz="1400" u="none" strike="noStrike" dirty="0">
                          <a:effectLst/>
                        </a:rPr>
                        <a:t>2014</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666</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411</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-255</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1.510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1.371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-139</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7"/>
                  </a:ext>
                </a:extLst>
              </a:tr>
              <a:tr h="426720">
                <a:tc>
                  <a:txBody>
                    <a:bodyPr/>
                    <a:lstStyle/>
                    <a:p>
                      <a:pPr algn="l" fontAlgn="b"/>
                      <a:r>
                        <a:rPr lang="it-IT" sz="1400" u="none" strike="noStrike" dirty="0">
                          <a:effectLst/>
                        </a:rPr>
                        <a:t>2015</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400" u="none" strike="noStrike" dirty="0">
                          <a:effectLst/>
                        </a:rPr>
                        <a:t>583</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362</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-221</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1.859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1.530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-329</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8"/>
                  </a:ext>
                </a:extLst>
              </a:tr>
              <a:tr h="426720">
                <a:tc>
                  <a:txBody>
                    <a:bodyPr/>
                    <a:lstStyle/>
                    <a:p>
                      <a:pPr algn="l" fontAlgn="b"/>
                      <a:r>
                        <a:rPr lang="it-IT" sz="1400" u="none" strike="noStrike" dirty="0">
                          <a:effectLst/>
                        </a:rPr>
                        <a:t>2016</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570</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398</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-172</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1.791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1.618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-173</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9"/>
                  </a:ext>
                </a:extLst>
              </a:tr>
              <a:tr h="426720">
                <a:tc>
                  <a:txBody>
                    <a:bodyPr/>
                    <a:lstStyle/>
                    <a:p>
                      <a:pPr algn="l" fontAlgn="b"/>
                      <a:r>
                        <a:rPr lang="it-IT" sz="1400" u="none" strike="noStrike" dirty="0">
                          <a:effectLst/>
                        </a:rPr>
                        <a:t>2017</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effectLst/>
                        </a:rPr>
                        <a:t>531</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332</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-199</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1.959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          1.573 </a:t>
                      </a:r>
                      <a:endParaRPr lang="it-IT" sz="1400" b="0" i="0" u="none" strike="noStrike" dirty="0">
                        <a:solidFill>
                          <a:srgbClr val="000000"/>
                        </a:solidFill>
                        <a:effectLst/>
                        <a:latin typeface="+mn-lt"/>
                      </a:endParaRPr>
                    </a:p>
                  </a:txBody>
                  <a:tcPr marL="0" marR="0" marT="0" marB="0" anchor="ctr"/>
                </a:tc>
                <a:tc>
                  <a:txBody>
                    <a:bodyPr/>
                    <a:lstStyle/>
                    <a:p>
                      <a:pPr algn="r" fontAlgn="b"/>
                      <a:r>
                        <a:rPr lang="it-IT" sz="1400" u="none" strike="noStrike" dirty="0">
                          <a:effectLst/>
                        </a:rPr>
                        <a:t>-386</a:t>
                      </a:r>
                      <a:endParaRPr lang="it-IT"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0"/>
                  </a:ext>
                </a:extLst>
              </a:tr>
              <a:tr h="426720">
                <a:tc>
                  <a:txBody>
                    <a:bodyPr/>
                    <a:lstStyle/>
                    <a:p>
                      <a:pPr algn="l" fontAlgn="b"/>
                      <a:r>
                        <a:rPr lang="it-IT" sz="1400" u="none" strike="noStrike" dirty="0">
                          <a:effectLst/>
                        </a:rPr>
                        <a:t>2018</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t>550</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335</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-215</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             1.641 </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             1.495 </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-146</a:t>
                      </a:r>
                      <a:endParaRPr lang="it-IT" sz="1400" b="0" i="0" u="none" strike="noStrike" dirty="0">
                        <a:solidFill>
                          <a:srgbClr val="000000"/>
                        </a:solidFill>
                        <a:latin typeface="+mn-lt"/>
                      </a:endParaRPr>
                    </a:p>
                  </a:txBody>
                  <a:tcPr marL="0" marR="0" marT="0" marB="0" anchor="ctr"/>
                </a:tc>
                <a:extLst>
                  <a:ext uri="{0D108BD9-81ED-4DB2-BD59-A6C34878D82A}">
                    <a16:rowId xmlns:a16="http://schemas.microsoft.com/office/drawing/2014/main" val="875238536"/>
                  </a:ext>
                </a:extLst>
              </a:tr>
              <a:tr h="426720">
                <a:tc>
                  <a:txBody>
                    <a:bodyPr/>
                    <a:lstStyle/>
                    <a:p>
                      <a:pPr algn="l" fontAlgn="b"/>
                      <a:r>
                        <a:rPr lang="it-IT" sz="1400" u="none" strike="noStrike" dirty="0">
                          <a:effectLst/>
                        </a:rPr>
                        <a:t>2019</a:t>
                      </a:r>
                      <a:endParaRPr lang="it-IT" sz="140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t>602</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339</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-263</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             1.434 </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             1.372 </a:t>
                      </a:r>
                      <a:endParaRPr lang="it-IT" sz="1400" b="0" i="0" u="none" strike="noStrike" dirty="0">
                        <a:solidFill>
                          <a:srgbClr val="000000"/>
                        </a:solidFill>
                        <a:latin typeface="+mn-lt"/>
                      </a:endParaRPr>
                    </a:p>
                  </a:txBody>
                  <a:tcPr marL="0" marR="0" marT="0" marB="0" anchor="ctr"/>
                </a:tc>
                <a:tc>
                  <a:txBody>
                    <a:bodyPr/>
                    <a:lstStyle/>
                    <a:p>
                      <a:pPr algn="r" fontAlgn="b"/>
                      <a:r>
                        <a:rPr lang="it-IT" sz="1400" u="none" strike="noStrike" dirty="0"/>
                        <a:t>-62</a:t>
                      </a:r>
                      <a:endParaRPr lang="it-IT" sz="1400" b="0" i="0" u="none" strike="noStrike" dirty="0">
                        <a:solidFill>
                          <a:srgbClr val="000000"/>
                        </a:solidFill>
                        <a:latin typeface="+mn-lt"/>
                      </a:endParaRPr>
                    </a:p>
                  </a:txBody>
                  <a:tcPr marL="0" marR="0" marT="0" marB="0" anchor="ctr"/>
                </a:tc>
                <a:extLst>
                  <a:ext uri="{0D108BD9-81ED-4DB2-BD59-A6C34878D82A}">
                    <a16:rowId xmlns:a16="http://schemas.microsoft.com/office/drawing/2014/main" val="934580522"/>
                  </a:ext>
                </a:extLst>
              </a:tr>
              <a:tr h="426720">
                <a:tc>
                  <a:txBody>
                    <a:bodyPr/>
                    <a:lstStyle/>
                    <a:p>
                      <a:pPr algn="l" fontAlgn="b"/>
                      <a:r>
                        <a:rPr lang="it-IT" sz="1400" u="none" strike="noStrike" dirty="0">
                          <a:effectLst/>
                        </a:rPr>
                        <a:t>Var. 19/18</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it-IT" sz="1400" u="none" strike="noStrike" dirty="0"/>
                        <a:t>9,5%</a:t>
                      </a:r>
                      <a:endParaRPr lang="it-IT" sz="1400" b="1" i="0" u="none" strike="noStrike" dirty="0">
                        <a:solidFill>
                          <a:srgbClr val="000000"/>
                        </a:solidFill>
                        <a:latin typeface="+mn-lt"/>
                      </a:endParaRPr>
                    </a:p>
                  </a:txBody>
                  <a:tcPr marL="0" marR="0" marT="0" marB="0" anchor="ctr"/>
                </a:tc>
                <a:tc>
                  <a:txBody>
                    <a:bodyPr/>
                    <a:lstStyle/>
                    <a:p>
                      <a:pPr algn="r" fontAlgn="b"/>
                      <a:r>
                        <a:rPr lang="it-IT" sz="1400" u="none" strike="noStrike" dirty="0"/>
                        <a:t>1,2%</a:t>
                      </a:r>
                      <a:endParaRPr lang="it-IT" sz="1400" b="1" i="0" u="none" strike="noStrike" dirty="0">
                        <a:solidFill>
                          <a:srgbClr val="000000"/>
                        </a:solidFill>
                        <a:latin typeface="+mn-lt"/>
                      </a:endParaRPr>
                    </a:p>
                  </a:txBody>
                  <a:tcPr marL="0" marR="0" marT="0" marB="0" anchor="ctr"/>
                </a:tc>
                <a:tc>
                  <a:txBody>
                    <a:bodyPr/>
                    <a:lstStyle/>
                    <a:p>
                      <a:pPr algn="r" fontAlgn="b"/>
                      <a:r>
                        <a:rPr lang="it-IT" sz="1400" u="none" strike="noStrike" dirty="0"/>
                        <a:t>22,4%</a:t>
                      </a:r>
                      <a:endParaRPr lang="it-IT" sz="1400" b="1" i="0" u="none" strike="noStrike" dirty="0">
                        <a:solidFill>
                          <a:srgbClr val="000000"/>
                        </a:solidFill>
                        <a:latin typeface="+mn-lt"/>
                      </a:endParaRPr>
                    </a:p>
                  </a:txBody>
                  <a:tcPr marL="0" marR="0" marT="0" marB="0" anchor="ctr"/>
                </a:tc>
                <a:tc>
                  <a:txBody>
                    <a:bodyPr/>
                    <a:lstStyle/>
                    <a:p>
                      <a:pPr algn="r" fontAlgn="b"/>
                      <a:r>
                        <a:rPr lang="it-IT" sz="1400" u="none" strike="noStrike" dirty="0"/>
                        <a:t>-12,6%</a:t>
                      </a:r>
                      <a:endParaRPr lang="it-IT" sz="1400" b="1" i="0" u="none" strike="noStrike" dirty="0">
                        <a:solidFill>
                          <a:srgbClr val="000000"/>
                        </a:solidFill>
                        <a:latin typeface="+mn-lt"/>
                      </a:endParaRPr>
                    </a:p>
                  </a:txBody>
                  <a:tcPr marL="0" marR="0" marT="0" marB="0" anchor="ctr"/>
                </a:tc>
                <a:tc>
                  <a:txBody>
                    <a:bodyPr/>
                    <a:lstStyle/>
                    <a:p>
                      <a:pPr algn="r" fontAlgn="b"/>
                      <a:r>
                        <a:rPr lang="it-IT" sz="1400" u="none" strike="noStrike" dirty="0"/>
                        <a:t>-8,2%</a:t>
                      </a:r>
                      <a:endParaRPr lang="it-IT" sz="1400" b="1" i="0" u="none" strike="noStrike" dirty="0">
                        <a:solidFill>
                          <a:srgbClr val="000000"/>
                        </a:solidFill>
                        <a:latin typeface="+mn-lt"/>
                      </a:endParaRPr>
                    </a:p>
                  </a:txBody>
                  <a:tcPr marL="0" marR="0" marT="0" marB="0" anchor="ctr"/>
                </a:tc>
                <a:tc>
                  <a:txBody>
                    <a:bodyPr/>
                    <a:lstStyle/>
                    <a:p>
                      <a:pPr algn="r" fontAlgn="b"/>
                      <a:r>
                        <a:rPr lang="it-IT" sz="1400" u="none" strike="noStrike" dirty="0"/>
                        <a:t>-57,5%</a:t>
                      </a:r>
                      <a:endParaRPr lang="it-IT" sz="1400" b="1" i="0" u="none" strike="noStrike" dirty="0">
                        <a:solidFill>
                          <a:srgbClr val="000000"/>
                        </a:solidFill>
                        <a:latin typeface="+mn-lt"/>
                      </a:endParaRPr>
                    </a:p>
                  </a:txBody>
                  <a:tcPr marL="0" marR="0" marT="0" marB="0" anchor="ctr"/>
                </a:tc>
                <a:extLst>
                  <a:ext uri="{0D108BD9-81ED-4DB2-BD59-A6C34878D82A}">
                    <a16:rowId xmlns:a16="http://schemas.microsoft.com/office/drawing/2014/main" val="10018"/>
                  </a:ext>
                </a:extLst>
              </a:tr>
            </a:tbl>
          </a:graphicData>
        </a:graphic>
      </p:graphicFrame>
      <p:sp>
        <p:nvSpPr>
          <p:cNvPr id="7" name="Rettangolo 6"/>
          <p:cNvSpPr/>
          <p:nvPr/>
        </p:nvSpPr>
        <p:spPr>
          <a:xfrm>
            <a:off x="997858" y="6229105"/>
            <a:ext cx="3062414" cy="246221"/>
          </a:xfrm>
          <a:prstGeom prst="rect">
            <a:avLst/>
          </a:prstGeom>
        </p:spPr>
        <p:txBody>
          <a:bodyPr wrap="square">
            <a:spAutoFit/>
          </a:bodyPr>
          <a:lstStyle/>
          <a:p>
            <a:r>
              <a:rPr lang="it-IT" sz="1000" i="1" dirty="0">
                <a:latin typeface="Century Gothic" panose="020B0502020202020204" pitchFamily="34" charset="0"/>
              </a:rPr>
              <a:t>Fonte: elaborazioni ISMEA su dati ISTAT </a:t>
            </a:r>
          </a:p>
        </p:txBody>
      </p:sp>
    </p:spTree>
    <p:extLst>
      <p:ext uri="{BB962C8B-B14F-4D97-AF65-F5344CB8AC3E}">
        <p14:creationId xmlns:p14="http://schemas.microsoft.com/office/powerpoint/2010/main" val="409977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559295"/>
            <a:ext cx="7956096" cy="479141"/>
          </a:xfrm>
        </p:spPr>
        <p:txBody>
          <a:bodyPr>
            <a:normAutofit fontScale="90000"/>
          </a:bodyPr>
          <a:lstStyle/>
          <a:p>
            <a:r>
              <a:rPr lang="it-IT" dirty="0"/>
              <a:t>Import-export italiano di olio di oliva e sansa: </a:t>
            </a:r>
            <a:br>
              <a:rPr lang="it-IT" dirty="0"/>
            </a:br>
            <a:r>
              <a:rPr lang="it-IT" dirty="0"/>
              <a:t>composizione per segmento</a:t>
            </a:r>
            <a:br>
              <a:rPr lang="it-IT" dirty="0"/>
            </a:br>
            <a:r>
              <a:rPr lang="it-IT" dirty="0"/>
              <a:t/>
            </a:r>
            <a:br>
              <a:rPr lang="it-IT" dirty="0"/>
            </a:br>
            <a:endParaRPr lang="it-IT"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26</a:t>
            </a:fld>
            <a:endParaRPr lang="it-IT" dirty="0"/>
          </a:p>
        </p:txBody>
      </p:sp>
      <p:sp>
        <p:nvSpPr>
          <p:cNvPr id="7" name="Rettangolo 6"/>
          <p:cNvSpPr/>
          <p:nvPr/>
        </p:nvSpPr>
        <p:spPr>
          <a:xfrm>
            <a:off x="1019604" y="6297808"/>
            <a:ext cx="3037666" cy="246221"/>
          </a:xfrm>
          <a:prstGeom prst="rect">
            <a:avLst/>
          </a:prstGeom>
        </p:spPr>
        <p:txBody>
          <a:bodyPr wrap="square">
            <a:spAutoFit/>
          </a:bodyPr>
          <a:lstStyle/>
          <a:p>
            <a:r>
              <a:rPr lang="it-IT" sz="1000" i="1" dirty="0">
                <a:latin typeface="Century Gothic" panose="020B0502020202020204" pitchFamily="34" charset="0"/>
              </a:rPr>
              <a:t>Fonte: elaborazioni ISMEA su dati ISTAT</a:t>
            </a:r>
          </a:p>
        </p:txBody>
      </p:sp>
      <p:sp>
        <p:nvSpPr>
          <p:cNvPr id="8" name="Rettangolo 7"/>
          <p:cNvSpPr/>
          <p:nvPr/>
        </p:nvSpPr>
        <p:spPr>
          <a:xfrm>
            <a:off x="567319" y="784684"/>
            <a:ext cx="7923538" cy="369332"/>
          </a:xfrm>
          <a:prstGeom prst="rect">
            <a:avLst/>
          </a:prstGeom>
        </p:spPr>
        <p:txBody>
          <a:bodyPr wrap="square">
            <a:spAutoFit/>
          </a:bodyPr>
          <a:lstStyle/>
          <a:p>
            <a:pPr algn="ctr"/>
            <a:r>
              <a:rPr lang="it-IT" b="1" dirty="0">
                <a:latin typeface="Century Gothic" panose="020B0502020202020204" pitchFamily="34" charset="0"/>
              </a:rPr>
              <a:t>Import</a:t>
            </a:r>
          </a:p>
        </p:txBody>
      </p:sp>
      <p:sp>
        <p:nvSpPr>
          <p:cNvPr id="10" name="Rettangolo 9"/>
          <p:cNvSpPr/>
          <p:nvPr/>
        </p:nvSpPr>
        <p:spPr>
          <a:xfrm>
            <a:off x="473605" y="3462568"/>
            <a:ext cx="7972105" cy="369332"/>
          </a:xfrm>
          <a:prstGeom prst="rect">
            <a:avLst/>
          </a:prstGeom>
        </p:spPr>
        <p:txBody>
          <a:bodyPr wrap="square">
            <a:spAutoFit/>
          </a:bodyPr>
          <a:lstStyle/>
          <a:p>
            <a:pPr algn="ctr"/>
            <a:r>
              <a:rPr lang="it-IT" b="1" dirty="0">
                <a:latin typeface="Century Gothic" panose="020B0502020202020204" pitchFamily="34" charset="0"/>
              </a:rPr>
              <a:t>Export</a:t>
            </a:r>
          </a:p>
        </p:txBody>
      </p:sp>
      <p:graphicFrame>
        <p:nvGraphicFramePr>
          <p:cNvPr id="5" name="Tabella 4"/>
          <p:cNvGraphicFramePr>
            <a:graphicFrameLocks noGrp="1"/>
          </p:cNvGraphicFramePr>
          <p:nvPr>
            <p:extLst>
              <p:ext uri="{D42A27DB-BD31-4B8C-83A1-F6EECF244321}">
                <p14:modId xmlns:p14="http://schemas.microsoft.com/office/powerpoint/2010/main" val="211397866"/>
              </p:ext>
            </p:extLst>
          </p:nvPr>
        </p:nvGraphicFramePr>
        <p:xfrm>
          <a:off x="356506" y="1118316"/>
          <a:ext cx="7838804" cy="2384103"/>
        </p:xfrm>
        <a:graphic>
          <a:graphicData uri="http://schemas.openxmlformats.org/drawingml/2006/table">
            <a:tbl>
              <a:tblPr firstRow="1" lastRow="1" bandRow="1">
                <a:tableStyleId>{FABFCF23-3B69-468F-B69F-88F6DE6A72F2}</a:tableStyleId>
              </a:tblPr>
              <a:tblGrid>
                <a:gridCol w="1917121">
                  <a:extLst>
                    <a:ext uri="{9D8B030D-6E8A-4147-A177-3AD203B41FA5}">
                      <a16:colId xmlns:a16="http://schemas.microsoft.com/office/drawing/2014/main" val="895184463"/>
                    </a:ext>
                  </a:extLst>
                </a:gridCol>
                <a:gridCol w="962521">
                  <a:extLst>
                    <a:ext uri="{9D8B030D-6E8A-4147-A177-3AD203B41FA5}">
                      <a16:colId xmlns:a16="http://schemas.microsoft.com/office/drawing/2014/main" val="2076211875"/>
                    </a:ext>
                  </a:extLst>
                </a:gridCol>
                <a:gridCol w="914990">
                  <a:extLst>
                    <a:ext uri="{9D8B030D-6E8A-4147-A177-3AD203B41FA5}">
                      <a16:colId xmlns:a16="http://schemas.microsoft.com/office/drawing/2014/main" val="2605677058"/>
                    </a:ext>
                  </a:extLst>
                </a:gridCol>
                <a:gridCol w="966482">
                  <a:extLst>
                    <a:ext uri="{9D8B030D-6E8A-4147-A177-3AD203B41FA5}">
                      <a16:colId xmlns:a16="http://schemas.microsoft.com/office/drawing/2014/main" val="1704931177"/>
                    </a:ext>
                  </a:extLst>
                </a:gridCol>
                <a:gridCol w="1128881">
                  <a:extLst>
                    <a:ext uri="{9D8B030D-6E8A-4147-A177-3AD203B41FA5}">
                      <a16:colId xmlns:a16="http://schemas.microsoft.com/office/drawing/2014/main" val="1495545170"/>
                    </a:ext>
                  </a:extLst>
                </a:gridCol>
                <a:gridCol w="1105117">
                  <a:extLst>
                    <a:ext uri="{9D8B030D-6E8A-4147-A177-3AD203B41FA5}">
                      <a16:colId xmlns:a16="http://schemas.microsoft.com/office/drawing/2014/main" val="4083271583"/>
                    </a:ext>
                  </a:extLst>
                </a:gridCol>
                <a:gridCol w="843692">
                  <a:extLst>
                    <a:ext uri="{9D8B030D-6E8A-4147-A177-3AD203B41FA5}">
                      <a16:colId xmlns:a16="http://schemas.microsoft.com/office/drawing/2014/main" val="2140920471"/>
                    </a:ext>
                  </a:extLst>
                </a:gridCol>
              </a:tblGrid>
              <a:tr h="285793">
                <a:tc>
                  <a:txBody>
                    <a:bodyPr/>
                    <a:lstStyle/>
                    <a:p>
                      <a:pPr algn="l" fontAlgn="ctr"/>
                      <a:r>
                        <a:rPr lang="it-IT" sz="1200" u="none" strike="noStrike" dirty="0">
                          <a:effectLst/>
                        </a:rPr>
                        <a:t> </a:t>
                      </a:r>
                      <a:endParaRPr lang="it-IT" sz="1200" b="1" i="0" u="none" strike="noStrike" dirty="0">
                        <a:solidFill>
                          <a:srgbClr val="000000"/>
                        </a:solidFill>
                        <a:effectLst/>
                        <a:latin typeface="Calibri" panose="020F0502020204030204" pitchFamily="34" charset="0"/>
                      </a:endParaRPr>
                    </a:p>
                  </a:txBody>
                  <a:tcPr marL="0" marR="0" marT="0" marB="0" anchor="ctr"/>
                </a:tc>
                <a:tc gridSpan="3">
                  <a:txBody>
                    <a:bodyPr/>
                    <a:lstStyle/>
                    <a:p>
                      <a:pPr algn="ctr" fontAlgn="ctr"/>
                      <a:r>
                        <a:rPr lang="it-IT" sz="1200" u="none" strike="noStrike" dirty="0">
                          <a:effectLst/>
                        </a:rPr>
                        <a:t>Tonnellate</a:t>
                      </a:r>
                      <a:endParaRPr lang="it-IT" sz="1200" b="1" i="0" u="none" strike="noStrike" dirty="0">
                        <a:solidFill>
                          <a:schemeClr val="bg1"/>
                        </a:solidFill>
                        <a:effectLst/>
                        <a:latin typeface="Calibri" panose="020F0502020204030204" pitchFamily="34" charset="0"/>
                      </a:endParaRPr>
                    </a:p>
                  </a:txBody>
                  <a:tcPr marL="0" marR="0" marT="0" marB="0" anchor="ctr"/>
                </a:tc>
                <a:tc hMerge="1">
                  <a:txBody>
                    <a:bodyPr/>
                    <a:lstStyle/>
                    <a:p>
                      <a:endParaRPr lang="it-IT"/>
                    </a:p>
                  </a:txBody>
                  <a:tcPr/>
                </a:tc>
                <a:tc hMerge="1">
                  <a:txBody>
                    <a:bodyPr/>
                    <a:lstStyle/>
                    <a:p>
                      <a:endParaRPr lang="it-IT"/>
                    </a:p>
                  </a:txBody>
                  <a:tcPr/>
                </a:tc>
                <a:tc gridSpan="3">
                  <a:txBody>
                    <a:bodyPr/>
                    <a:lstStyle/>
                    <a:p>
                      <a:pPr algn="ctr" fontAlgn="ctr"/>
                      <a:r>
                        <a:rPr lang="it-IT" sz="1200" u="none" strike="noStrike" dirty="0">
                          <a:effectLst/>
                        </a:rPr>
                        <a:t>Migliaia di euro</a:t>
                      </a:r>
                      <a:endParaRPr lang="it-IT" sz="1200" b="1" i="0" u="none" strike="noStrike" dirty="0">
                        <a:solidFill>
                          <a:schemeClr val="bg1"/>
                        </a:solidFill>
                        <a:effectLst/>
                        <a:latin typeface="Calibri" panose="020F0502020204030204" pitchFamily="34" charset="0"/>
                      </a:endParaRPr>
                    </a:p>
                  </a:txBody>
                  <a:tcPr marL="0" marR="0"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26692319"/>
                  </a:ext>
                </a:extLst>
              </a:tr>
              <a:tr h="209831">
                <a:tc>
                  <a:txBody>
                    <a:bodyPr/>
                    <a:lstStyle/>
                    <a:p>
                      <a:pPr algn="l" fontAlgn="ctr"/>
                      <a:r>
                        <a:rPr lang="it-IT" sz="1200" b="1"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2018</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2019</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Var. %</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2018</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2019</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Var. %</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extLst>
                  <a:ext uri="{0D108BD9-81ED-4DB2-BD59-A6C34878D82A}">
                    <a16:rowId xmlns:a16="http://schemas.microsoft.com/office/drawing/2014/main" val="335718139"/>
                  </a:ext>
                </a:extLst>
              </a:tr>
              <a:tr h="209831">
                <a:tc>
                  <a:txBody>
                    <a:bodyPr/>
                    <a:lstStyle/>
                    <a:p>
                      <a:pPr algn="l" fontAlgn="ctr"/>
                      <a:r>
                        <a:rPr lang="it-IT" sz="1200" b="1" u="none" strike="noStrike" dirty="0">
                          <a:effectLst/>
                        </a:rPr>
                        <a:t>Olio di oliva</a:t>
                      </a:r>
                      <a:endParaRPr lang="it-IT" sz="12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b="1" u="none" strike="noStrike" dirty="0"/>
                        <a:t>      512.545   </a:t>
                      </a:r>
                      <a:endParaRPr lang="it-IT" sz="1200" b="1" i="0" u="none" strike="noStrike" dirty="0">
                        <a:solidFill>
                          <a:srgbClr val="000000"/>
                        </a:solidFill>
                        <a:latin typeface="Calibri"/>
                      </a:endParaRPr>
                    </a:p>
                  </a:txBody>
                  <a:tcPr marL="0" marR="0" marT="0" marB="0" anchor="b"/>
                </a:tc>
                <a:tc>
                  <a:txBody>
                    <a:bodyPr/>
                    <a:lstStyle/>
                    <a:p>
                      <a:pPr algn="r" fontAlgn="b"/>
                      <a:r>
                        <a:rPr lang="it-IT" sz="1200" b="1" u="none" strike="noStrike" dirty="0"/>
                        <a:t>       564.378   </a:t>
                      </a:r>
                      <a:endParaRPr lang="it-IT" sz="1200" b="1" i="0" u="none" strike="noStrike" dirty="0">
                        <a:solidFill>
                          <a:srgbClr val="000000"/>
                        </a:solidFill>
                        <a:latin typeface="Calibri"/>
                      </a:endParaRPr>
                    </a:p>
                  </a:txBody>
                  <a:tcPr marL="0" marR="0" marT="0" marB="0" anchor="b"/>
                </a:tc>
                <a:tc>
                  <a:txBody>
                    <a:bodyPr/>
                    <a:lstStyle/>
                    <a:p>
                      <a:pPr algn="r" fontAlgn="b"/>
                      <a:r>
                        <a:rPr lang="it-IT" sz="1200" b="1" u="none" strike="noStrike" dirty="0"/>
                        <a:t>10,1%</a:t>
                      </a:r>
                      <a:endParaRPr lang="it-IT" sz="1200" b="1" i="0" u="none" strike="noStrike" dirty="0">
                        <a:solidFill>
                          <a:srgbClr val="000000"/>
                        </a:solidFill>
                        <a:latin typeface="Calibri"/>
                      </a:endParaRPr>
                    </a:p>
                  </a:txBody>
                  <a:tcPr marL="0" marR="0" marT="0" marB="0" anchor="b"/>
                </a:tc>
                <a:tc>
                  <a:txBody>
                    <a:bodyPr/>
                    <a:lstStyle/>
                    <a:p>
                      <a:pPr algn="l" fontAlgn="b"/>
                      <a:r>
                        <a:rPr lang="it-IT" sz="1200" b="1" u="none" strike="noStrike" dirty="0"/>
                        <a:t>         1.574.757   </a:t>
                      </a:r>
                      <a:endParaRPr lang="it-IT" sz="1200" b="1" i="0" u="none" strike="noStrike" dirty="0">
                        <a:solidFill>
                          <a:srgbClr val="000000"/>
                        </a:solidFill>
                        <a:latin typeface="Calibri"/>
                      </a:endParaRPr>
                    </a:p>
                  </a:txBody>
                  <a:tcPr marL="0" marR="0" marT="0" marB="0" anchor="b"/>
                </a:tc>
                <a:tc>
                  <a:txBody>
                    <a:bodyPr/>
                    <a:lstStyle/>
                    <a:p>
                      <a:pPr algn="l" fontAlgn="b"/>
                      <a:r>
                        <a:rPr lang="it-IT" sz="1200" b="1" u="none" strike="noStrike" dirty="0"/>
                        <a:t>       1.392.373   </a:t>
                      </a:r>
                      <a:endParaRPr lang="it-IT" sz="1200" b="1" i="0" u="none" strike="noStrike" dirty="0">
                        <a:solidFill>
                          <a:srgbClr val="000000"/>
                        </a:solidFill>
                        <a:latin typeface="Calibri"/>
                      </a:endParaRPr>
                    </a:p>
                  </a:txBody>
                  <a:tcPr marL="0" marR="0" marT="0" marB="0" anchor="b"/>
                </a:tc>
                <a:tc>
                  <a:txBody>
                    <a:bodyPr/>
                    <a:lstStyle/>
                    <a:p>
                      <a:pPr algn="r" fontAlgn="b"/>
                      <a:r>
                        <a:rPr lang="it-IT" sz="1200" b="1" u="none" strike="noStrike" dirty="0"/>
                        <a:t>-11,6%</a:t>
                      </a:r>
                      <a:endParaRPr lang="it-IT" sz="1200" b="1" i="0" u="none" strike="noStrike" dirty="0">
                        <a:solidFill>
                          <a:srgbClr val="000000"/>
                        </a:solidFill>
                        <a:latin typeface="Calibri"/>
                      </a:endParaRPr>
                    </a:p>
                  </a:txBody>
                  <a:tcPr marL="0" marR="0" marT="0" marB="0" anchor="b"/>
                </a:tc>
                <a:extLst>
                  <a:ext uri="{0D108BD9-81ED-4DB2-BD59-A6C34878D82A}">
                    <a16:rowId xmlns:a16="http://schemas.microsoft.com/office/drawing/2014/main" val="2949109383"/>
                  </a:ext>
                </a:extLst>
              </a:tr>
              <a:tr h="209831">
                <a:tc>
                  <a:txBody>
                    <a:bodyPr/>
                    <a:lstStyle/>
                    <a:p>
                      <a:pPr algn="l" fontAlgn="ctr"/>
                      <a:r>
                        <a:rPr lang="it-IT" sz="1200" u="none" strike="noStrike" dirty="0">
                          <a:effectLst/>
                        </a:rPr>
                        <a:t>Olio extravergine</a:t>
                      </a:r>
                      <a:endParaRPr lang="it-IT" sz="1200" b="0" i="1"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u="none" strike="noStrike" dirty="0"/>
                        <a:t>      416.114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       456.870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9,8%</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1.319.090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1.175.516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-10,9%</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4250658834"/>
                  </a:ext>
                </a:extLst>
              </a:tr>
              <a:tr h="209831">
                <a:tc>
                  <a:txBody>
                    <a:bodyPr/>
                    <a:lstStyle/>
                    <a:p>
                      <a:pPr algn="l" fontAlgn="ctr"/>
                      <a:r>
                        <a:rPr lang="it-IT" sz="1200" u="none" strike="noStrike" dirty="0">
                          <a:effectLst/>
                        </a:rPr>
                        <a:t>Olio vergine</a:t>
                      </a:r>
                      <a:endParaRPr lang="it-IT" sz="1200" b="0" i="1"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u="none" strike="noStrike" dirty="0"/>
                        <a:t>        11.188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         13.434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20,1%</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30.935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29.031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-6,2%</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2293526895"/>
                  </a:ext>
                </a:extLst>
              </a:tr>
              <a:tr h="209831">
                <a:tc>
                  <a:txBody>
                    <a:bodyPr/>
                    <a:lstStyle/>
                    <a:p>
                      <a:pPr algn="l" fontAlgn="ctr"/>
                      <a:r>
                        <a:rPr lang="it-IT" sz="1200" u="none" strike="noStrike" dirty="0">
                          <a:effectLst/>
                        </a:rPr>
                        <a:t>Lampante</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u="none" strike="noStrike" dirty="0"/>
                        <a:t>        42.461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         63.170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48,8%</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104.207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123.382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18,4%</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4162859558"/>
                  </a:ext>
                </a:extLst>
              </a:tr>
              <a:tr h="209831">
                <a:tc>
                  <a:txBody>
                    <a:bodyPr/>
                    <a:lstStyle/>
                    <a:p>
                      <a:pPr algn="l" fontAlgn="ctr"/>
                      <a:r>
                        <a:rPr lang="it-IT" sz="1200" u="none" strike="noStrike" dirty="0">
                          <a:effectLst/>
                        </a:rPr>
                        <a:t>Raffinato di oliva</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u="none" strike="noStrike" dirty="0"/>
                        <a:t>        42.781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         30.904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-27,8%</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120.525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64.444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-46,5%</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2307461617"/>
                  </a:ext>
                </a:extLst>
              </a:tr>
              <a:tr h="209831">
                <a:tc>
                  <a:txBody>
                    <a:bodyPr/>
                    <a:lstStyle/>
                    <a:p>
                      <a:pPr algn="l" fontAlgn="ctr"/>
                      <a:r>
                        <a:rPr lang="it-IT" sz="1200" b="1" u="none" strike="noStrike" dirty="0">
                          <a:effectLst/>
                        </a:rPr>
                        <a:t>Olio di sansa di oliva</a:t>
                      </a:r>
                      <a:endParaRPr lang="it-IT" sz="12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b="1" u="none" strike="noStrike" dirty="0"/>
                        <a:t>        37.092   </a:t>
                      </a:r>
                      <a:endParaRPr lang="it-IT" sz="1200" b="1" i="0" u="none" strike="noStrike" dirty="0">
                        <a:solidFill>
                          <a:srgbClr val="000000"/>
                        </a:solidFill>
                        <a:latin typeface="Calibri"/>
                      </a:endParaRPr>
                    </a:p>
                  </a:txBody>
                  <a:tcPr marL="0" marR="0" marT="0" marB="0" anchor="b"/>
                </a:tc>
                <a:tc>
                  <a:txBody>
                    <a:bodyPr/>
                    <a:lstStyle/>
                    <a:p>
                      <a:pPr algn="r" fontAlgn="b"/>
                      <a:r>
                        <a:rPr lang="it-IT" sz="1200" b="1" u="none" strike="noStrike" dirty="0"/>
                        <a:t>         37.339   </a:t>
                      </a:r>
                      <a:endParaRPr lang="it-IT" sz="1200" b="1" i="0" u="none" strike="noStrike" dirty="0">
                        <a:solidFill>
                          <a:srgbClr val="000000"/>
                        </a:solidFill>
                        <a:latin typeface="Calibri"/>
                      </a:endParaRPr>
                    </a:p>
                  </a:txBody>
                  <a:tcPr marL="0" marR="0" marT="0" marB="0" anchor="b"/>
                </a:tc>
                <a:tc>
                  <a:txBody>
                    <a:bodyPr/>
                    <a:lstStyle/>
                    <a:p>
                      <a:pPr algn="r" fontAlgn="b"/>
                      <a:r>
                        <a:rPr lang="it-IT" sz="1200" b="1" u="none" strike="noStrike" dirty="0"/>
                        <a:t>0,7%</a:t>
                      </a:r>
                      <a:endParaRPr lang="it-IT" sz="1200" b="1" i="0" u="none" strike="noStrike" dirty="0">
                        <a:solidFill>
                          <a:srgbClr val="000000"/>
                        </a:solidFill>
                        <a:latin typeface="Calibri"/>
                      </a:endParaRPr>
                    </a:p>
                  </a:txBody>
                  <a:tcPr marL="0" marR="0" marT="0" marB="0" anchor="b"/>
                </a:tc>
                <a:tc>
                  <a:txBody>
                    <a:bodyPr/>
                    <a:lstStyle/>
                    <a:p>
                      <a:pPr algn="l" fontAlgn="b"/>
                      <a:r>
                        <a:rPr lang="it-IT" sz="1200" b="1" u="none" strike="noStrike" dirty="0"/>
                        <a:t>              66.578   </a:t>
                      </a:r>
                      <a:endParaRPr lang="it-IT" sz="1200" b="1" i="0" u="none" strike="noStrike" dirty="0">
                        <a:solidFill>
                          <a:srgbClr val="000000"/>
                        </a:solidFill>
                        <a:latin typeface="Calibri"/>
                      </a:endParaRPr>
                    </a:p>
                  </a:txBody>
                  <a:tcPr marL="0" marR="0" marT="0" marB="0" anchor="b"/>
                </a:tc>
                <a:tc>
                  <a:txBody>
                    <a:bodyPr/>
                    <a:lstStyle/>
                    <a:p>
                      <a:pPr algn="l" fontAlgn="b"/>
                      <a:r>
                        <a:rPr lang="it-IT" sz="1200" b="1" u="none" strike="noStrike" dirty="0"/>
                        <a:t>             42.034   </a:t>
                      </a:r>
                      <a:endParaRPr lang="it-IT" sz="1200" b="1" i="0" u="none" strike="noStrike" dirty="0">
                        <a:solidFill>
                          <a:srgbClr val="000000"/>
                        </a:solidFill>
                        <a:latin typeface="Calibri"/>
                      </a:endParaRPr>
                    </a:p>
                  </a:txBody>
                  <a:tcPr marL="0" marR="0" marT="0" marB="0" anchor="b"/>
                </a:tc>
                <a:tc>
                  <a:txBody>
                    <a:bodyPr/>
                    <a:lstStyle/>
                    <a:p>
                      <a:pPr algn="r" fontAlgn="b"/>
                      <a:r>
                        <a:rPr lang="it-IT" sz="1200" b="1" u="none" strike="noStrike" dirty="0"/>
                        <a:t>-36,9%</a:t>
                      </a:r>
                      <a:endParaRPr lang="it-IT" sz="1200" b="1" i="0" u="none" strike="noStrike" dirty="0">
                        <a:solidFill>
                          <a:srgbClr val="000000"/>
                        </a:solidFill>
                        <a:latin typeface="Calibri"/>
                      </a:endParaRPr>
                    </a:p>
                  </a:txBody>
                  <a:tcPr marL="0" marR="0" marT="0" marB="0" anchor="b"/>
                </a:tc>
                <a:extLst>
                  <a:ext uri="{0D108BD9-81ED-4DB2-BD59-A6C34878D82A}">
                    <a16:rowId xmlns:a16="http://schemas.microsoft.com/office/drawing/2014/main" val="3711367709"/>
                  </a:ext>
                </a:extLst>
              </a:tr>
              <a:tr h="209831">
                <a:tc>
                  <a:txBody>
                    <a:bodyPr/>
                    <a:lstStyle/>
                    <a:p>
                      <a:pPr algn="l" fontAlgn="ctr"/>
                      <a:r>
                        <a:rPr lang="it-IT" sz="1200" u="none" strike="noStrike" dirty="0">
                          <a:effectLst/>
                        </a:rPr>
                        <a:t>Raffinato </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u="none" strike="noStrike" dirty="0"/>
                        <a:t>        22.641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         23.337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3,1%</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45.564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30.209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-33,7%</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2672817821"/>
                  </a:ext>
                </a:extLst>
              </a:tr>
              <a:tr h="209831">
                <a:tc>
                  <a:txBody>
                    <a:bodyPr/>
                    <a:lstStyle/>
                    <a:p>
                      <a:pPr algn="l" fontAlgn="ctr"/>
                      <a:r>
                        <a:rPr lang="it-IT" sz="1200" u="none" strike="noStrike" dirty="0">
                          <a:effectLst/>
                        </a:rPr>
                        <a:t>Greggio</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it-IT" sz="1200" u="none" strike="noStrike" dirty="0"/>
                        <a:t>        14.451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         14.002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-3,1%</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21.014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11.825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-43,7%</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359713526"/>
                  </a:ext>
                </a:extLst>
              </a:tr>
              <a:tr h="209831">
                <a:tc>
                  <a:txBody>
                    <a:bodyPr/>
                    <a:lstStyle/>
                    <a:p>
                      <a:pPr algn="l" fontAlgn="ctr"/>
                      <a:r>
                        <a:rPr lang="it-IT" sz="1200" u="none" strike="noStrike" dirty="0">
                          <a:effectLst/>
                        </a:rPr>
                        <a:t>Olio di oliva e sansa</a:t>
                      </a:r>
                      <a:endParaRPr lang="it-IT" sz="12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it-IT" sz="1200" u="none" strike="noStrike" dirty="0"/>
                        <a:t>        549.637   </a:t>
                      </a:r>
                      <a:endParaRPr lang="it-IT" sz="1200" b="1" i="0" u="none" strike="noStrike" dirty="0">
                        <a:solidFill>
                          <a:srgbClr val="000000"/>
                        </a:solidFill>
                        <a:latin typeface="Calibri"/>
                      </a:endParaRPr>
                    </a:p>
                  </a:txBody>
                  <a:tcPr marL="0" marR="0" marT="0" marB="0" anchor="ctr"/>
                </a:tc>
                <a:tc>
                  <a:txBody>
                    <a:bodyPr/>
                    <a:lstStyle/>
                    <a:p>
                      <a:pPr algn="r" fontAlgn="ctr"/>
                      <a:r>
                        <a:rPr lang="it-IT" sz="1200" u="none" strike="noStrike" dirty="0"/>
                        <a:t>         601.717   </a:t>
                      </a:r>
                      <a:endParaRPr lang="it-IT" sz="1200" b="1" i="0" u="none" strike="noStrike" dirty="0">
                        <a:solidFill>
                          <a:srgbClr val="000000"/>
                        </a:solidFill>
                        <a:latin typeface="Calibri"/>
                      </a:endParaRPr>
                    </a:p>
                  </a:txBody>
                  <a:tcPr marL="0" marR="0" marT="0" marB="0" anchor="ctr"/>
                </a:tc>
                <a:tc>
                  <a:txBody>
                    <a:bodyPr/>
                    <a:lstStyle/>
                    <a:p>
                      <a:pPr algn="r" fontAlgn="ctr"/>
                      <a:r>
                        <a:rPr lang="it-IT" sz="1200" u="none" strike="noStrike" dirty="0"/>
                        <a:t>9,5%</a:t>
                      </a:r>
                      <a:endParaRPr lang="it-IT" sz="1200" b="1" i="0" u="none" strike="noStrike" dirty="0">
                        <a:solidFill>
                          <a:srgbClr val="000000"/>
                        </a:solidFill>
                        <a:latin typeface="Calibri"/>
                      </a:endParaRPr>
                    </a:p>
                  </a:txBody>
                  <a:tcPr marL="0" marR="0" marT="0" marB="0" anchor="ctr"/>
                </a:tc>
                <a:tc>
                  <a:txBody>
                    <a:bodyPr/>
                    <a:lstStyle/>
                    <a:p>
                      <a:pPr algn="l" fontAlgn="ctr"/>
                      <a:r>
                        <a:rPr lang="it-IT" sz="1200" u="none" strike="noStrike" dirty="0"/>
                        <a:t>           1.641.335   </a:t>
                      </a:r>
                      <a:endParaRPr lang="it-IT" sz="1200" b="1" i="0" u="none" strike="noStrike" dirty="0">
                        <a:solidFill>
                          <a:srgbClr val="000000"/>
                        </a:solidFill>
                        <a:latin typeface="Calibri"/>
                      </a:endParaRPr>
                    </a:p>
                  </a:txBody>
                  <a:tcPr marL="0" marR="0" marT="0" marB="0" anchor="ctr"/>
                </a:tc>
                <a:tc>
                  <a:txBody>
                    <a:bodyPr/>
                    <a:lstStyle/>
                    <a:p>
                      <a:pPr algn="l" fontAlgn="ctr"/>
                      <a:r>
                        <a:rPr lang="it-IT" sz="1200" u="none" strike="noStrike" dirty="0"/>
                        <a:t>          1.434.407   </a:t>
                      </a:r>
                      <a:endParaRPr lang="it-IT" sz="1200" b="1" i="0" u="none" strike="noStrike" dirty="0">
                        <a:solidFill>
                          <a:srgbClr val="000000"/>
                        </a:solidFill>
                        <a:latin typeface="Calibri"/>
                      </a:endParaRPr>
                    </a:p>
                  </a:txBody>
                  <a:tcPr marL="0" marR="0" marT="0" marB="0" anchor="ctr"/>
                </a:tc>
                <a:tc>
                  <a:txBody>
                    <a:bodyPr/>
                    <a:lstStyle/>
                    <a:p>
                      <a:pPr algn="r" fontAlgn="ctr"/>
                      <a:r>
                        <a:rPr lang="it-IT" sz="1200" u="none" strike="noStrike" dirty="0"/>
                        <a:t>-12,6%</a:t>
                      </a:r>
                      <a:endParaRPr lang="it-IT" sz="1200" b="1" i="0" u="none" strike="noStrike" dirty="0">
                        <a:solidFill>
                          <a:srgbClr val="000000"/>
                        </a:solidFill>
                        <a:latin typeface="Calibri"/>
                      </a:endParaRPr>
                    </a:p>
                  </a:txBody>
                  <a:tcPr marL="0" marR="0" marT="0" marB="0" anchor="ctr"/>
                </a:tc>
                <a:extLst>
                  <a:ext uri="{0D108BD9-81ED-4DB2-BD59-A6C34878D82A}">
                    <a16:rowId xmlns:a16="http://schemas.microsoft.com/office/drawing/2014/main" val="1777560898"/>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130432279"/>
              </p:ext>
            </p:extLst>
          </p:nvPr>
        </p:nvGraphicFramePr>
        <p:xfrm>
          <a:off x="356507" y="3831900"/>
          <a:ext cx="7918814" cy="2429156"/>
        </p:xfrm>
        <a:graphic>
          <a:graphicData uri="http://schemas.openxmlformats.org/drawingml/2006/table">
            <a:tbl>
              <a:tblPr firstRow="1" lastRow="1" bandRow="1">
                <a:tableStyleId>{FABFCF23-3B69-468F-B69F-88F6DE6A72F2}</a:tableStyleId>
              </a:tblPr>
              <a:tblGrid>
                <a:gridCol w="1936688">
                  <a:extLst>
                    <a:ext uri="{9D8B030D-6E8A-4147-A177-3AD203B41FA5}">
                      <a16:colId xmlns:a16="http://schemas.microsoft.com/office/drawing/2014/main" val="2113929236"/>
                    </a:ext>
                  </a:extLst>
                </a:gridCol>
                <a:gridCol w="972347">
                  <a:extLst>
                    <a:ext uri="{9D8B030D-6E8A-4147-A177-3AD203B41FA5}">
                      <a16:colId xmlns:a16="http://schemas.microsoft.com/office/drawing/2014/main" val="193216526"/>
                    </a:ext>
                  </a:extLst>
                </a:gridCol>
                <a:gridCol w="924328">
                  <a:extLst>
                    <a:ext uri="{9D8B030D-6E8A-4147-A177-3AD203B41FA5}">
                      <a16:colId xmlns:a16="http://schemas.microsoft.com/office/drawing/2014/main" val="949854106"/>
                    </a:ext>
                  </a:extLst>
                </a:gridCol>
                <a:gridCol w="976346">
                  <a:extLst>
                    <a:ext uri="{9D8B030D-6E8A-4147-A177-3AD203B41FA5}">
                      <a16:colId xmlns:a16="http://schemas.microsoft.com/office/drawing/2014/main" val="2401983221"/>
                    </a:ext>
                  </a:extLst>
                </a:gridCol>
                <a:gridCol w="1140405">
                  <a:extLst>
                    <a:ext uri="{9D8B030D-6E8A-4147-A177-3AD203B41FA5}">
                      <a16:colId xmlns:a16="http://schemas.microsoft.com/office/drawing/2014/main" val="3858175897"/>
                    </a:ext>
                  </a:extLst>
                </a:gridCol>
                <a:gridCol w="1116396">
                  <a:extLst>
                    <a:ext uri="{9D8B030D-6E8A-4147-A177-3AD203B41FA5}">
                      <a16:colId xmlns:a16="http://schemas.microsoft.com/office/drawing/2014/main" val="1730961112"/>
                    </a:ext>
                  </a:extLst>
                </a:gridCol>
                <a:gridCol w="852304">
                  <a:extLst>
                    <a:ext uri="{9D8B030D-6E8A-4147-A177-3AD203B41FA5}">
                      <a16:colId xmlns:a16="http://schemas.microsoft.com/office/drawing/2014/main" val="1820953461"/>
                    </a:ext>
                  </a:extLst>
                </a:gridCol>
              </a:tblGrid>
              <a:tr h="294236">
                <a:tc>
                  <a:txBody>
                    <a:bodyPr/>
                    <a:lstStyle/>
                    <a:p>
                      <a:pPr algn="l" fontAlgn="ctr"/>
                      <a:r>
                        <a:rPr lang="it-IT" sz="1200" b="1"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0" marR="0" marT="0" marB="0" anchor="ctr"/>
                </a:tc>
                <a:tc gridSpan="3">
                  <a:txBody>
                    <a:bodyPr/>
                    <a:lstStyle/>
                    <a:p>
                      <a:pPr algn="ctr" fontAlgn="ctr"/>
                      <a:r>
                        <a:rPr lang="it-IT" sz="1200" b="1" u="none" strike="noStrike" dirty="0">
                          <a:solidFill>
                            <a:schemeClr val="bg1"/>
                          </a:solidFill>
                          <a:effectLst/>
                        </a:rPr>
                        <a:t>Tonnellate</a:t>
                      </a:r>
                      <a:endParaRPr lang="it-IT" sz="1200" b="1" i="0" u="none" strike="noStrike" dirty="0">
                        <a:solidFill>
                          <a:schemeClr val="bg1"/>
                        </a:solidFill>
                        <a:effectLst/>
                        <a:latin typeface="Calibri" panose="020F0502020204030204" pitchFamily="34" charset="0"/>
                      </a:endParaRPr>
                    </a:p>
                  </a:txBody>
                  <a:tcPr marL="0" marR="0" marT="0" marB="0" anchor="ctr"/>
                </a:tc>
                <a:tc hMerge="1">
                  <a:txBody>
                    <a:bodyPr/>
                    <a:lstStyle/>
                    <a:p>
                      <a:endParaRPr lang="it-IT"/>
                    </a:p>
                  </a:txBody>
                  <a:tcPr/>
                </a:tc>
                <a:tc hMerge="1">
                  <a:txBody>
                    <a:bodyPr/>
                    <a:lstStyle/>
                    <a:p>
                      <a:endParaRPr lang="it-IT"/>
                    </a:p>
                  </a:txBody>
                  <a:tcPr/>
                </a:tc>
                <a:tc gridSpan="3">
                  <a:txBody>
                    <a:bodyPr/>
                    <a:lstStyle/>
                    <a:p>
                      <a:pPr algn="ctr" fontAlgn="ctr"/>
                      <a:r>
                        <a:rPr lang="it-IT" sz="1200" b="1" u="none" strike="noStrike" dirty="0">
                          <a:solidFill>
                            <a:schemeClr val="bg1"/>
                          </a:solidFill>
                          <a:effectLst/>
                        </a:rPr>
                        <a:t>Migliaia di euro</a:t>
                      </a:r>
                      <a:endParaRPr lang="it-IT" sz="1200" b="1" i="0" u="none" strike="noStrike" dirty="0">
                        <a:solidFill>
                          <a:schemeClr val="bg1"/>
                        </a:solidFill>
                        <a:effectLst/>
                        <a:latin typeface="Calibri" panose="020F0502020204030204" pitchFamily="34" charset="0"/>
                      </a:endParaRPr>
                    </a:p>
                  </a:txBody>
                  <a:tcPr marL="0" marR="0"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8110095"/>
                  </a:ext>
                </a:extLst>
              </a:tr>
              <a:tr h="213492">
                <a:tc>
                  <a:txBody>
                    <a:bodyPr/>
                    <a:lstStyle/>
                    <a:p>
                      <a:pPr algn="l" fontAlgn="ctr"/>
                      <a:r>
                        <a:rPr lang="it-IT" sz="1200" b="1"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2018</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2019</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Var. %</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2018</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2019</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tc>
                  <a:txBody>
                    <a:bodyPr/>
                    <a:lstStyle/>
                    <a:p>
                      <a:pPr algn="r" fontAlgn="ctr"/>
                      <a:r>
                        <a:rPr lang="it-IT" sz="1200" b="1" u="none" strike="noStrike" dirty="0">
                          <a:solidFill>
                            <a:schemeClr val="bg1"/>
                          </a:solidFill>
                          <a:effectLst/>
                        </a:rPr>
                        <a:t>Var. %</a:t>
                      </a:r>
                      <a:endParaRPr lang="it-IT" sz="1200" b="1" i="0" u="none" strike="noStrike" dirty="0">
                        <a:solidFill>
                          <a:schemeClr val="bg1"/>
                        </a:solidFill>
                        <a:effectLst/>
                        <a:latin typeface="Calibri" panose="020F0502020204030204" pitchFamily="34" charset="0"/>
                      </a:endParaRPr>
                    </a:p>
                  </a:txBody>
                  <a:tcPr marL="0" marR="0" marT="0" marB="0" anchor="ctr">
                    <a:solidFill>
                      <a:schemeClr val="accent5"/>
                    </a:solidFill>
                  </a:tcPr>
                </a:tc>
                <a:extLst>
                  <a:ext uri="{0D108BD9-81ED-4DB2-BD59-A6C34878D82A}">
                    <a16:rowId xmlns:a16="http://schemas.microsoft.com/office/drawing/2014/main" val="2288593409"/>
                  </a:ext>
                </a:extLst>
              </a:tr>
              <a:tr h="213492">
                <a:tc>
                  <a:txBody>
                    <a:bodyPr/>
                    <a:lstStyle/>
                    <a:p>
                      <a:pPr algn="l" fontAlgn="ctr"/>
                      <a:r>
                        <a:rPr lang="it-IT" sz="1200" u="none" strike="noStrike" dirty="0">
                          <a:effectLst/>
                        </a:rPr>
                        <a:t>Olio di oliva</a:t>
                      </a:r>
                      <a:endParaRPr lang="it-IT"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298.803   </a:t>
                      </a:r>
                      <a:endParaRPr lang="it-IT" sz="1200" b="1" i="0" u="none" strike="noStrike" dirty="0">
                        <a:solidFill>
                          <a:srgbClr val="000000"/>
                        </a:solidFill>
                        <a:latin typeface="Calibri"/>
                      </a:endParaRPr>
                    </a:p>
                  </a:txBody>
                  <a:tcPr marL="0" marR="0" marT="0" marB="0" anchor="b"/>
                </a:tc>
                <a:tc>
                  <a:txBody>
                    <a:bodyPr/>
                    <a:lstStyle/>
                    <a:p>
                      <a:pPr algn="l" fontAlgn="b"/>
                      <a:r>
                        <a:rPr lang="it-IT" sz="1200" u="none" strike="noStrike" dirty="0"/>
                        <a:t>       303.819   </a:t>
                      </a:r>
                      <a:endParaRPr lang="it-IT" sz="1200" b="1" i="0" u="none" strike="noStrike" dirty="0">
                        <a:solidFill>
                          <a:srgbClr val="000000"/>
                        </a:solidFill>
                        <a:latin typeface="Calibri"/>
                      </a:endParaRPr>
                    </a:p>
                  </a:txBody>
                  <a:tcPr marL="0" marR="0" marT="0" marB="0" anchor="b"/>
                </a:tc>
                <a:tc>
                  <a:txBody>
                    <a:bodyPr/>
                    <a:lstStyle/>
                    <a:p>
                      <a:pPr algn="r" fontAlgn="b"/>
                      <a:r>
                        <a:rPr lang="it-IT" sz="1200" u="none" strike="noStrike" dirty="0"/>
                        <a:t>1,7%</a:t>
                      </a:r>
                      <a:endParaRPr lang="it-IT" sz="1200" b="1" i="0" u="none" strike="noStrike" dirty="0">
                        <a:solidFill>
                          <a:srgbClr val="000000"/>
                        </a:solidFill>
                        <a:latin typeface="Calibri"/>
                      </a:endParaRPr>
                    </a:p>
                  </a:txBody>
                  <a:tcPr marL="0" marR="0" marT="0" marB="0" anchor="b"/>
                </a:tc>
                <a:tc>
                  <a:txBody>
                    <a:bodyPr/>
                    <a:lstStyle/>
                    <a:p>
                      <a:pPr algn="l" fontAlgn="b"/>
                      <a:r>
                        <a:rPr lang="it-IT" sz="1200" u="none" strike="noStrike" dirty="0"/>
                        <a:t>         1.408.882   </a:t>
                      </a:r>
                      <a:endParaRPr lang="it-IT" sz="1200" b="1" i="0" u="none" strike="noStrike" dirty="0">
                        <a:solidFill>
                          <a:srgbClr val="000000"/>
                        </a:solidFill>
                        <a:latin typeface="Calibri"/>
                      </a:endParaRPr>
                    </a:p>
                  </a:txBody>
                  <a:tcPr marL="0" marR="0" marT="0" marB="0" anchor="b"/>
                </a:tc>
                <a:tc>
                  <a:txBody>
                    <a:bodyPr/>
                    <a:lstStyle/>
                    <a:p>
                      <a:pPr algn="l" fontAlgn="b"/>
                      <a:r>
                        <a:rPr lang="it-IT" sz="1200" u="none" strike="noStrike" dirty="0"/>
                        <a:t>       1.313.073   </a:t>
                      </a:r>
                      <a:endParaRPr lang="it-IT" sz="1200" b="1" i="0" u="none" strike="noStrike" dirty="0">
                        <a:solidFill>
                          <a:srgbClr val="000000"/>
                        </a:solidFill>
                        <a:latin typeface="Calibri"/>
                      </a:endParaRPr>
                    </a:p>
                  </a:txBody>
                  <a:tcPr marL="0" marR="0" marT="0" marB="0" anchor="b"/>
                </a:tc>
                <a:tc>
                  <a:txBody>
                    <a:bodyPr/>
                    <a:lstStyle/>
                    <a:p>
                      <a:pPr algn="r" fontAlgn="b"/>
                      <a:r>
                        <a:rPr lang="it-IT" sz="1200" u="none" strike="noStrike" dirty="0"/>
                        <a:t>-6,8%</a:t>
                      </a:r>
                      <a:endParaRPr lang="it-IT" sz="1200" b="1" i="0" u="none" strike="noStrike" dirty="0">
                        <a:solidFill>
                          <a:srgbClr val="000000"/>
                        </a:solidFill>
                        <a:latin typeface="Calibri"/>
                      </a:endParaRPr>
                    </a:p>
                  </a:txBody>
                  <a:tcPr marL="0" marR="0" marT="0" marB="0" anchor="b"/>
                </a:tc>
                <a:extLst>
                  <a:ext uri="{0D108BD9-81ED-4DB2-BD59-A6C34878D82A}">
                    <a16:rowId xmlns:a16="http://schemas.microsoft.com/office/drawing/2014/main" val="413918792"/>
                  </a:ext>
                </a:extLst>
              </a:tr>
              <a:tr h="213492">
                <a:tc>
                  <a:txBody>
                    <a:bodyPr/>
                    <a:lstStyle/>
                    <a:p>
                      <a:pPr algn="l" fontAlgn="ctr"/>
                      <a:r>
                        <a:rPr lang="it-IT" sz="1200" u="none" strike="noStrike" dirty="0">
                          <a:effectLst/>
                        </a:rPr>
                        <a:t>Olio extravergine</a:t>
                      </a:r>
                      <a:endParaRPr lang="it-IT" sz="12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235.340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250.191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6,3%</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1.142.846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1.120.823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-1,9%</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2224564782"/>
                  </a:ext>
                </a:extLst>
              </a:tr>
              <a:tr h="213492">
                <a:tc>
                  <a:txBody>
                    <a:bodyPr/>
                    <a:lstStyle/>
                    <a:p>
                      <a:pPr algn="l" fontAlgn="ctr"/>
                      <a:r>
                        <a:rPr lang="it-IT" sz="1200" u="none" strike="noStrike" dirty="0">
                          <a:effectLst/>
                        </a:rPr>
                        <a:t>Olio vergine</a:t>
                      </a:r>
                      <a:endParaRPr lang="it-IT" sz="12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7.103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3.406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-52,0%</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33.603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18.928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-43,7%</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741631655"/>
                  </a:ext>
                </a:extLst>
              </a:tr>
              <a:tr h="213492">
                <a:tc>
                  <a:txBody>
                    <a:bodyPr/>
                    <a:lstStyle/>
                    <a:p>
                      <a:pPr algn="l" fontAlgn="ctr"/>
                      <a:r>
                        <a:rPr lang="it-IT" sz="1200" u="none" strike="noStrike" dirty="0">
                          <a:effectLst/>
                        </a:rPr>
                        <a:t>Lampante</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4.795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1.924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-59,9%</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15.705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7.332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-53,3%</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59332906"/>
                  </a:ext>
                </a:extLst>
              </a:tr>
              <a:tr h="213492">
                <a:tc>
                  <a:txBody>
                    <a:bodyPr/>
                    <a:lstStyle/>
                    <a:p>
                      <a:pPr algn="l" fontAlgn="ctr"/>
                      <a:r>
                        <a:rPr lang="it-IT" sz="1200" u="none" strike="noStrike" dirty="0">
                          <a:effectLst/>
                        </a:rPr>
                        <a:t>Raffinato di oliva</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51.565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48.298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-6,3%</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216.727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165.992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-23,4%</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2615384960"/>
                  </a:ext>
                </a:extLst>
              </a:tr>
              <a:tr h="213492">
                <a:tc>
                  <a:txBody>
                    <a:bodyPr/>
                    <a:lstStyle/>
                    <a:p>
                      <a:pPr algn="l" fontAlgn="ctr"/>
                      <a:r>
                        <a:rPr lang="it-IT" sz="1200" u="none" strike="noStrike" dirty="0">
                          <a:effectLst/>
                        </a:rPr>
                        <a:t>Olio di sansa di oliva</a:t>
                      </a:r>
                      <a:endParaRPr lang="it-IT"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35.775   </a:t>
                      </a:r>
                      <a:endParaRPr lang="it-IT" sz="1200" b="1" i="0" u="none" strike="noStrike" dirty="0">
                        <a:solidFill>
                          <a:srgbClr val="000000"/>
                        </a:solidFill>
                        <a:latin typeface="Calibri"/>
                      </a:endParaRPr>
                    </a:p>
                  </a:txBody>
                  <a:tcPr marL="0" marR="0" marT="0" marB="0" anchor="b"/>
                </a:tc>
                <a:tc>
                  <a:txBody>
                    <a:bodyPr/>
                    <a:lstStyle/>
                    <a:p>
                      <a:pPr algn="l" fontAlgn="b"/>
                      <a:r>
                        <a:rPr lang="it-IT" sz="1200" u="none" strike="noStrike" dirty="0"/>
                        <a:t>         34.718   </a:t>
                      </a:r>
                      <a:endParaRPr lang="it-IT" sz="1200" b="1" i="0" u="none" strike="noStrike" dirty="0">
                        <a:solidFill>
                          <a:srgbClr val="000000"/>
                        </a:solidFill>
                        <a:latin typeface="Calibri"/>
                      </a:endParaRPr>
                    </a:p>
                  </a:txBody>
                  <a:tcPr marL="0" marR="0" marT="0" marB="0" anchor="b"/>
                </a:tc>
                <a:tc>
                  <a:txBody>
                    <a:bodyPr/>
                    <a:lstStyle/>
                    <a:p>
                      <a:pPr algn="r" fontAlgn="b"/>
                      <a:r>
                        <a:rPr lang="it-IT" sz="1200" u="none" strike="noStrike" dirty="0"/>
                        <a:t>-3,0%</a:t>
                      </a:r>
                      <a:endParaRPr lang="it-IT" sz="1200" b="1" i="0" u="none" strike="noStrike" dirty="0">
                        <a:solidFill>
                          <a:srgbClr val="000000"/>
                        </a:solidFill>
                        <a:latin typeface="Calibri"/>
                      </a:endParaRPr>
                    </a:p>
                  </a:txBody>
                  <a:tcPr marL="0" marR="0" marT="0" marB="0" anchor="b"/>
                </a:tc>
                <a:tc>
                  <a:txBody>
                    <a:bodyPr/>
                    <a:lstStyle/>
                    <a:p>
                      <a:pPr algn="r" fontAlgn="b"/>
                      <a:r>
                        <a:rPr lang="it-IT" sz="1200" u="none" strike="noStrike" dirty="0"/>
                        <a:t>              86.525   </a:t>
                      </a:r>
                      <a:endParaRPr lang="it-IT" sz="1200" b="1" i="0" u="none" strike="noStrike" dirty="0">
                        <a:solidFill>
                          <a:srgbClr val="000000"/>
                        </a:solidFill>
                        <a:latin typeface="Calibri"/>
                      </a:endParaRPr>
                    </a:p>
                  </a:txBody>
                  <a:tcPr marL="0" marR="0" marT="0" marB="0" anchor="b"/>
                </a:tc>
                <a:tc>
                  <a:txBody>
                    <a:bodyPr/>
                    <a:lstStyle/>
                    <a:p>
                      <a:pPr algn="r" fontAlgn="b"/>
                      <a:r>
                        <a:rPr lang="it-IT" sz="1200" u="none" strike="noStrike" dirty="0"/>
                        <a:t>             59.312   </a:t>
                      </a:r>
                      <a:endParaRPr lang="it-IT" sz="1200" b="1" i="0" u="none" strike="noStrike" dirty="0">
                        <a:solidFill>
                          <a:srgbClr val="000000"/>
                        </a:solidFill>
                        <a:latin typeface="Calibri"/>
                      </a:endParaRPr>
                    </a:p>
                  </a:txBody>
                  <a:tcPr marL="0" marR="0" marT="0" marB="0" anchor="b"/>
                </a:tc>
                <a:tc>
                  <a:txBody>
                    <a:bodyPr/>
                    <a:lstStyle/>
                    <a:p>
                      <a:pPr algn="r" fontAlgn="b"/>
                      <a:r>
                        <a:rPr lang="it-IT" sz="1200" u="none" strike="noStrike" dirty="0"/>
                        <a:t>-31,5%</a:t>
                      </a:r>
                      <a:endParaRPr lang="it-IT" sz="1200" b="1" i="0" u="none" strike="noStrike" dirty="0">
                        <a:solidFill>
                          <a:srgbClr val="000000"/>
                        </a:solidFill>
                        <a:latin typeface="Calibri"/>
                      </a:endParaRPr>
                    </a:p>
                  </a:txBody>
                  <a:tcPr marL="0" marR="0" marT="0" marB="0" anchor="b"/>
                </a:tc>
                <a:extLst>
                  <a:ext uri="{0D108BD9-81ED-4DB2-BD59-A6C34878D82A}">
                    <a16:rowId xmlns:a16="http://schemas.microsoft.com/office/drawing/2014/main" val="625148362"/>
                  </a:ext>
                </a:extLst>
              </a:tr>
              <a:tr h="213492">
                <a:tc>
                  <a:txBody>
                    <a:bodyPr/>
                    <a:lstStyle/>
                    <a:p>
                      <a:pPr algn="l" fontAlgn="ctr"/>
                      <a:r>
                        <a:rPr lang="it-IT" sz="1200" u="none" strike="noStrike" dirty="0">
                          <a:effectLst/>
                        </a:rPr>
                        <a:t>Raffinato </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27.124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27.268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0,5%</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73.066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53.412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-26,9%</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404810200"/>
                  </a:ext>
                </a:extLst>
              </a:tr>
              <a:tr h="213492">
                <a:tc>
                  <a:txBody>
                    <a:bodyPr/>
                    <a:lstStyle/>
                    <a:p>
                      <a:pPr algn="l" fontAlgn="ctr"/>
                      <a:r>
                        <a:rPr lang="it-IT" sz="1200" u="none" strike="noStrike" dirty="0">
                          <a:effectLst/>
                        </a:rPr>
                        <a:t>Greggio</a:t>
                      </a:r>
                      <a:endParaRPr lang="it-IT"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it-IT" sz="1200" u="none" strike="noStrike" dirty="0"/>
                        <a:t>            8.651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7.451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-13,9%</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13.459   </a:t>
                      </a:r>
                      <a:endParaRPr lang="it-IT" sz="1200" b="0" i="0" u="none" strike="noStrike" dirty="0">
                        <a:solidFill>
                          <a:srgbClr val="000000"/>
                        </a:solidFill>
                        <a:latin typeface="Calibri"/>
                      </a:endParaRPr>
                    </a:p>
                  </a:txBody>
                  <a:tcPr marL="0" marR="0" marT="0" marB="0" anchor="b"/>
                </a:tc>
                <a:tc>
                  <a:txBody>
                    <a:bodyPr/>
                    <a:lstStyle/>
                    <a:p>
                      <a:pPr algn="l" fontAlgn="b"/>
                      <a:r>
                        <a:rPr lang="it-IT" sz="1200" u="none" strike="noStrike" dirty="0"/>
                        <a:t>                 5.900   </a:t>
                      </a:r>
                      <a:endParaRPr lang="it-IT" sz="1200" b="0" i="0" u="none" strike="noStrike" dirty="0">
                        <a:solidFill>
                          <a:srgbClr val="000000"/>
                        </a:solidFill>
                        <a:latin typeface="Calibri"/>
                      </a:endParaRPr>
                    </a:p>
                  </a:txBody>
                  <a:tcPr marL="0" marR="0" marT="0" marB="0" anchor="b"/>
                </a:tc>
                <a:tc>
                  <a:txBody>
                    <a:bodyPr/>
                    <a:lstStyle/>
                    <a:p>
                      <a:pPr algn="r" fontAlgn="b"/>
                      <a:r>
                        <a:rPr lang="it-IT" sz="1200" u="none" strike="noStrike" dirty="0"/>
                        <a:t>-56,2%</a:t>
                      </a:r>
                      <a:endParaRPr lang="it-IT" sz="12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334515231"/>
                  </a:ext>
                </a:extLst>
              </a:tr>
              <a:tr h="213492">
                <a:tc>
                  <a:txBody>
                    <a:bodyPr/>
                    <a:lstStyle/>
                    <a:p>
                      <a:pPr algn="l" fontAlgn="ctr"/>
                      <a:r>
                        <a:rPr lang="it-IT" sz="1200" u="none" strike="noStrike" dirty="0">
                          <a:effectLst/>
                        </a:rPr>
                        <a:t>Olio di oliva e sansa</a:t>
                      </a:r>
                      <a:endParaRPr lang="it-IT"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it-IT" sz="1200" u="none" strike="noStrike" dirty="0"/>
                        <a:t>        334.578   </a:t>
                      </a:r>
                      <a:endParaRPr lang="it-IT" sz="1200" b="1" i="0" u="none" strike="noStrike" dirty="0">
                        <a:solidFill>
                          <a:srgbClr val="000000"/>
                        </a:solidFill>
                        <a:latin typeface="Calibri"/>
                      </a:endParaRPr>
                    </a:p>
                  </a:txBody>
                  <a:tcPr marL="0" marR="0" marT="0" marB="0" anchor="ctr"/>
                </a:tc>
                <a:tc>
                  <a:txBody>
                    <a:bodyPr/>
                    <a:lstStyle/>
                    <a:p>
                      <a:pPr algn="l" fontAlgn="ctr"/>
                      <a:r>
                        <a:rPr lang="it-IT" sz="1200" u="none" strike="noStrike" dirty="0"/>
                        <a:t>         338.537   </a:t>
                      </a:r>
                      <a:endParaRPr lang="it-IT" sz="1200" b="1" i="0" u="none" strike="noStrike" dirty="0">
                        <a:solidFill>
                          <a:srgbClr val="000000"/>
                        </a:solidFill>
                        <a:latin typeface="Calibri"/>
                      </a:endParaRPr>
                    </a:p>
                  </a:txBody>
                  <a:tcPr marL="0" marR="0" marT="0" marB="0" anchor="ctr"/>
                </a:tc>
                <a:tc>
                  <a:txBody>
                    <a:bodyPr/>
                    <a:lstStyle/>
                    <a:p>
                      <a:pPr algn="r" fontAlgn="ctr"/>
                      <a:r>
                        <a:rPr lang="it-IT" sz="1200" u="none" strike="noStrike" dirty="0"/>
                        <a:t>1,2%</a:t>
                      </a:r>
                      <a:endParaRPr lang="it-IT" sz="1200" b="1" i="0" u="none" strike="noStrike" dirty="0">
                        <a:solidFill>
                          <a:srgbClr val="000000"/>
                        </a:solidFill>
                        <a:latin typeface="Calibri"/>
                      </a:endParaRPr>
                    </a:p>
                  </a:txBody>
                  <a:tcPr marL="0" marR="0" marT="0" marB="0" anchor="ctr"/>
                </a:tc>
                <a:tc>
                  <a:txBody>
                    <a:bodyPr/>
                    <a:lstStyle/>
                    <a:p>
                      <a:pPr algn="l" fontAlgn="ctr"/>
                      <a:r>
                        <a:rPr lang="it-IT" sz="1200" u="none" strike="noStrike" dirty="0"/>
                        <a:t>           1.495.407   </a:t>
                      </a:r>
                      <a:endParaRPr lang="it-IT" sz="1200" b="1" i="0" u="none" strike="noStrike" dirty="0">
                        <a:solidFill>
                          <a:srgbClr val="000000"/>
                        </a:solidFill>
                        <a:latin typeface="Calibri"/>
                      </a:endParaRPr>
                    </a:p>
                  </a:txBody>
                  <a:tcPr marL="0" marR="0" marT="0" marB="0" anchor="ctr"/>
                </a:tc>
                <a:tc>
                  <a:txBody>
                    <a:bodyPr/>
                    <a:lstStyle/>
                    <a:p>
                      <a:pPr algn="l" fontAlgn="ctr"/>
                      <a:r>
                        <a:rPr lang="it-IT" sz="1200" u="none" strike="noStrike" dirty="0"/>
                        <a:t>          1.372.385   </a:t>
                      </a:r>
                      <a:endParaRPr lang="it-IT" sz="1200" b="1" i="0" u="none" strike="noStrike" dirty="0">
                        <a:solidFill>
                          <a:srgbClr val="000000"/>
                        </a:solidFill>
                        <a:latin typeface="Calibri"/>
                      </a:endParaRPr>
                    </a:p>
                  </a:txBody>
                  <a:tcPr marL="0" marR="0" marT="0" marB="0" anchor="ctr"/>
                </a:tc>
                <a:tc>
                  <a:txBody>
                    <a:bodyPr/>
                    <a:lstStyle/>
                    <a:p>
                      <a:pPr algn="r" fontAlgn="ctr"/>
                      <a:r>
                        <a:rPr lang="it-IT" sz="1200" u="none" strike="noStrike" dirty="0"/>
                        <a:t>-8,2%</a:t>
                      </a:r>
                      <a:endParaRPr lang="it-IT" sz="1200" b="1" i="0" u="none" strike="noStrike" dirty="0">
                        <a:solidFill>
                          <a:srgbClr val="000000"/>
                        </a:solidFill>
                        <a:latin typeface="Calibri"/>
                      </a:endParaRPr>
                    </a:p>
                  </a:txBody>
                  <a:tcPr marL="0" marR="0" marT="0" marB="0" anchor="ctr"/>
                </a:tc>
                <a:extLst>
                  <a:ext uri="{0D108BD9-81ED-4DB2-BD59-A6C34878D82A}">
                    <a16:rowId xmlns:a16="http://schemas.microsoft.com/office/drawing/2014/main" val="1091620664"/>
                  </a:ext>
                </a:extLst>
              </a:tr>
            </a:tbl>
          </a:graphicData>
        </a:graphic>
      </p:graphicFrame>
    </p:spTree>
    <p:extLst>
      <p:ext uri="{BB962C8B-B14F-4D97-AF65-F5344CB8AC3E}">
        <p14:creationId xmlns:p14="http://schemas.microsoft.com/office/powerpoint/2010/main" val="428717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Importazioni  italiane di olio di oliva e sansa: </a:t>
            </a:r>
            <a:br>
              <a:rPr lang="it-IT" dirty="0"/>
            </a:br>
            <a:r>
              <a:rPr lang="it-IT" dirty="0"/>
              <a:t>principali Fornitori</a:t>
            </a:r>
            <a:endParaRPr lang="it-IT" b="1"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27</a:t>
            </a:fld>
            <a:endParaRPr lang="it-IT" dirty="0"/>
          </a:p>
        </p:txBody>
      </p:sp>
      <p:sp>
        <p:nvSpPr>
          <p:cNvPr id="10" name="Rettangolo 9"/>
          <p:cNvSpPr/>
          <p:nvPr/>
        </p:nvSpPr>
        <p:spPr>
          <a:xfrm>
            <a:off x="1098525" y="6272453"/>
            <a:ext cx="7416824" cy="246221"/>
          </a:xfrm>
          <a:prstGeom prst="rect">
            <a:avLst/>
          </a:prstGeom>
        </p:spPr>
        <p:txBody>
          <a:bodyPr wrap="square">
            <a:spAutoFit/>
          </a:bodyPr>
          <a:lstStyle/>
          <a:p>
            <a:r>
              <a:rPr lang="it-IT" sz="1000" i="1" dirty="0">
                <a:latin typeface="Century Gothic" panose="020B0502020202020204" pitchFamily="34" charset="0"/>
              </a:rPr>
              <a:t>Fonte: elaborazioni ISMEA su dati ISTAT</a:t>
            </a:r>
          </a:p>
        </p:txBody>
      </p:sp>
      <p:graphicFrame>
        <p:nvGraphicFramePr>
          <p:cNvPr id="3" name="Tabella 2"/>
          <p:cNvGraphicFramePr>
            <a:graphicFrameLocks noGrp="1"/>
          </p:cNvGraphicFramePr>
          <p:nvPr>
            <p:extLst>
              <p:ext uri="{D42A27DB-BD31-4B8C-83A1-F6EECF244321}">
                <p14:modId xmlns:p14="http://schemas.microsoft.com/office/powerpoint/2010/main" val="440583374"/>
              </p:ext>
            </p:extLst>
          </p:nvPr>
        </p:nvGraphicFramePr>
        <p:xfrm>
          <a:off x="274480" y="1139719"/>
          <a:ext cx="8154440" cy="4858224"/>
        </p:xfrm>
        <a:graphic>
          <a:graphicData uri="http://schemas.openxmlformats.org/drawingml/2006/table">
            <a:tbl>
              <a:tblPr firstRow="1" lastRow="1" bandRow="1">
                <a:tableStyleId>{FABFCF23-3B69-468F-B69F-88F6DE6A72F2}</a:tableStyleId>
              </a:tblPr>
              <a:tblGrid>
                <a:gridCol w="1164920">
                  <a:extLst>
                    <a:ext uri="{9D8B030D-6E8A-4147-A177-3AD203B41FA5}">
                      <a16:colId xmlns:a16="http://schemas.microsoft.com/office/drawing/2014/main" val="2154863102"/>
                    </a:ext>
                  </a:extLst>
                </a:gridCol>
                <a:gridCol w="1164920">
                  <a:extLst>
                    <a:ext uri="{9D8B030D-6E8A-4147-A177-3AD203B41FA5}">
                      <a16:colId xmlns:a16="http://schemas.microsoft.com/office/drawing/2014/main" val="2850236624"/>
                    </a:ext>
                  </a:extLst>
                </a:gridCol>
                <a:gridCol w="1164920">
                  <a:extLst>
                    <a:ext uri="{9D8B030D-6E8A-4147-A177-3AD203B41FA5}">
                      <a16:colId xmlns:a16="http://schemas.microsoft.com/office/drawing/2014/main" val="2386525539"/>
                    </a:ext>
                  </a:extLst>
                </a:gridCol>
                <a:gridCol w="1164920">
                  <a:extLst>
                    <a:ext uri="{9D8B030D-6E8A-4147-A177-3AD203B41FA5}">
                      <a16:colId xmlns:a16="http://schemas.microsoft.com/office/drawing/2014/main" val="1947088391"/>
                    </a:ext>
                  </a:extLst>
                </a:gridCol>
                <a:gridCol w="1164920">
                  <a:extLst>
                    <a:ext uri="{9D8B030D-6E8A-4147-A177-3AD203B41FA5}">
                      <a16:colId xmlns:a16="http://schemas.microsoft.com/office/drawing/2014/main" val="3110819568"/>
                    </a:ext>
                  </a:extLst>
                </a:gridCol>
                <a:gridCol w="1164920">
                  <a:extLst>
                    <a:ext uri="{9D8B030D-6E8A-4147-A177-3AD203B41FA5}">
                      <a16:colId xmlns:a16="http://schemas.microsoft.com/office/drawing/2014/main" val="3552876389"/>
                    </a:ext>
                  </a:extLst>
                </a:gridCol>
                <a:gridCol w="1164920">
                  <a:extLst>
                    <a:ext uri="{9D8B030D-6E8A-4147-A177-3AD203B41FA5}">
                      <a16:colId xmlns:a16="http://schemas.microsoft.com/office/drawing/2014/main" val="2781401933"/>
                    </a:ext>
                  </a:extLst>
                </a:gridCol>
              </a:tblGrid>
              <a:tr h="277601">
                <a:tc>
                  <a:txBody>
                    <a:bodyPr/>
                    <a:lstStyle/>
                    <a:p>
                      <a:pPr algn="l" fontAlgn="b"/>
                      <a:r>
                        <a:rPr lang="it-IT" sz="1200"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8295" marR="8295" marT="8295" marB="0" anchor="b"/>
                </a:tc>
                <a:tc gridSpan="3">
                  <a:txBody>
                    <a:bodyPr/>
                    <a:lstStyle/>
                    <a:p>
                      <a:pPr algn="ctr" fontAlgn="b"/>
                      <a:r>
                        <a:rPr lang="it-IT" sz="1400" u="none" strike="noStrike" dirty="0">
                          <a:solidFill>
                            <a:schemeClr val="bg1"/>
                          </a:solidFill>
                          <a:effectLst/>
                        </a:rPr>
                        <a:t>Tonnellate</a:t>
                      </a:r>
                      <a:endParaRPr lang="it-IT" sz="1400" b="1" i="0" u="none" strike="noStrike" dirty="0">
                        <a:solidFill>
                          <a:schemeClr val="bg1"/>
                        </a:solidFill>
                        <a:effectLst/>
                        <a:latin typeface="Calibri" panose="020F0502020204030204" pitchFamily="34" charset="0"/>
                      </a:endParaRPr>
                    </a:p>
                  </a:txBody>
                  <a:tcPr marL="8295" marR="8295" marT="8295" marB="0" anchor="b"/>
                </a:tc>
                <a:tc hMerge="1">
                  <a:txBody>
                    <a:bodyPr/>
                    <a:lstStyle/>
                    <a:p>
                      <a:endParaRPr lang="it-IT"/>
                    </a:p>
                  </a:txBody>
                  <a:tcPr/>
                </a:tc>
                <a:tc hMerge="1">
                  <a:txBody>
                    <a:bodyPr/>
                    <a:lstStyle/>
                    <a:p>
                      <a:endParaRPr lang="it-IT"/>
                    </a:p>
                  </a:txBody>
                  <a:tcPr/>
                </a:tc>
                <a:tc gridSpan="3">
                  <a:txBody>
                    <a:bodyPr/>
                    <a:lstStyle/>
                    <a:p>
                      <a:pPr algn="ctr" fontAlgn="b"/>
                      <a:r>
                        <a:rPr lang="it-IT" sz="1400" u="none" strike="noStrike" dirty="0">
                          <a:solidFill>
                            <a:schemeClr val="bg1"/>
                          </a:solidFill>
                          <a:effectLst/>
                        </a:rPr>
                        <a:t>Migliaia di euro</a:t>
                      </a:r>
                      <a:endParaRPr lang="it-IT" sz="1400" b="1" i="0" u="none" strike="noStrike" dirty="0">
                        <a:solidFill>
                          <a:schemeClr val="bg1"/>
                        </a:solidFill>
                        <a:effectLst/>
                        <a:latin typeface="Calibri" panose="020F0502020204030204" pitchFamily="34" charset="0"/>
                      </a:endParaRPr>
                    </a:p>
                  </a:txBody>
                  <a:tcPr marL="8295" marR="8295" marT="8295" marB="0" anchor="b"/>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27607813"/>
                  </a:ext>
                </a:extLst>
              </a:tr>
              <a:tr h="199982">
                <a:tc>
                  <a:txBody>
                    <a:bodyPr/>
                    <a:lstStyle/>
                    <a:p>
                      <a:pPr algn="l" fontAlgn="b"/>
                      <a:r>
                        <a:rPr lang="it-IT" sz="1200" u="none" strike="noStrike" dirty="0">
                          <a:solidFill>
                            <a:schemeClr val="bg1"/>
                          </a:solidFill>
                          <a:effectLst/>
                        </a:rPr>
                        <a:t> </a:t>
                      </a:r>
                      <a:endParaRPr lang="it-IT" sz="12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rPr>
                        <a:t>2018</a:t>
                      </a:r>
                      <a:endParaRPr lang="it-IT" sz="14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rPr>
                        <a:t>2019</a:t>
                      </a:r>
                      <a:endParaRPr lang="it-IT" sz="14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rPr>
                        <a:t>Var. %</a:t>
                      </a:r>
                      <a:endParaRPr lang="it-IT" sz="14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rPr>
                        <a:t>2018</a:t>
                      </a:r>
                      <a:endParaRPr lang="it-IT" sz="14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rPr>
                        <a:t>2019</a:t>
                      </a:r>
                      <a:endParaRPr lang="it-IT" sz="14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tc>
                  <a:txBody>
                    <a:bodyPr/>
                    <a:lstStyle/>
                    <a:p>
                      <a:pPr algn="r" fontAlgn="b"/>
                      <a:r>
                        <a:rPr lang="it-IT" sz="1400" b="1" u="none" strike="noStrike" dirty="0" err="1">
                          <a:solidFill>
                            <a:schemeClr val="bg1"/>
                          </a:solidFill>
                          <a:effectLst/>
                        </a:rPr>
                        <a:t>Var</a:t>
                      </a:r>
                      <a:r>
                        <a:rPr lang="it-IT" sz="1400" b="1" u="none" strike="noStrike" dirty="0">
                          <a:solidFill>
                            <a:schemeClr val="bg1"/>
                          </a:solidFill>
                          <a:effectLst/>
                        </a:rPr>
                        <a:t>. %</a:t>
                      </a:r>
                      <a:endParaRPr lang="it-IT" sz="1400" b="1" i="0" u="none" strike="noStrike" dirty="0">
                        <a:solidFill>
                          <a:schemeClr val="bg1"/>
                        </a:solidFill>
                        <a:effectLst/>
                        <a:latin typeface="Calibri" panose="020F0502020204030204" pitchFamily="34" charset="0"/>
                      </a:endParaRPr>
                    </a:p>
                  </a:txBody>
                  <a:tcPr marL="8295" marR="8295" marT="8295" marB="0" anchor="b">
                    <a:solidFill>
                      <a:schemeClr val="accent5"/>
                    </a:solidFill>
                  </a:tcPr>
                </a:tc>
                <a:extLst>
                  <a:ext uri="{0D108BD9-81ED-4DB2-BD59-A6C34878D82A}">
                    <a16:rowId xmlns:a16="http://schemas.microsoft.com/office/drawing/2014/main" val="3976112293"/>
                  </a:ext>
                </a:extLst>
              </a:tr>
              <a:tr h="287279">
                <a:tc>
                  <a:txBody>
                    <a:bodyPr/>
                    <a:lstStyle/>
                    <a:p>
                      <a:pPr>
                        <a:lnSpc>
                          <a:spcPct val="107000"/>
                        </a:lnSpc>
                        <a:spcAft>
                          <a:spcPts val="0"/>
                        </a:spcAft>
                      </a:pPr>
                      <a:r>
                        <a:rPr lang="it-IT" sz="1400">
                          <a:solidFill>
                            <a:srgbClr val="000000"/>
                          </a:solidFill>
                          <a:latin typeface="Calibri"/>
                          <a:ea typeface="Calibri"/>
                          <a:cs typeface="Times New Roman"/>
                        </a:rPr>
                        <a:t>Spagna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323.944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441.471</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36,3%</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952.240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1.053.338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dirty="0">
                          <a:solidFill>
                            <a:srgbClr val="000000"/>
                          </a:solidFill>
                          <a:latin typeface="Calibri"/>
                          <a:ea typeface="Calibri"/>
                          <a:cs typeface="Times New Roman"/>
                        </a:rPr>
                        <a:t>10,6%</a:t>
                      </a:r>
                      <a:endParaRPr lang="it-IT" sz="1400" dirty="0">
                        <a:latin typeface="Calibri"/>
                        <a:ea typeface="Calibri"/>
                        <a:cs typeface="Times New Roman"/>
                      </a:endParaRPr>
                    </a:p>
                  </a:txBody>
                  <a:tcPr marL="68580" marR="68580" marT="0" marB="0" anchor="b"/>
                </a:tc>
                <a:extLst>
                  <a:ext uri="{0D108BD9-81ED-4DB2-BD59-A6C34878D82A}">
                    <a16:rowId xmlns:a16="http://schemas.microsoft.com/office/drawing/2014/main" val="349478089"/>
                  </a:ext>
                </a:extLst>
              </a:tr>
              <a:tr h="287279">
                <a:tc>
                  <a:txBody>
                    <a:bodyPr/>
                    <a:lstStyle/>
                    <a:p>
                      <a:pPr>
                        <a:lnSpc>
                          <a:spcPct val="107000"/>
                        </a:lnSpc>
                        <a:spcAft>
                          <a:spcPts val="0"/>
                        </a:spcAft>
                      </a:pPr>
                      <a:r>
                        <a:rPr lang="it-IT" sz="1400">
                          <a:solidFill>
                            <a:srgbClr val="000000"/>
                          </a:solidFill>
                          <a:latin typeface="Calibri"/>
                          <a:ea typeface="Calibri"/>
                          <a:cs typeface="Times New Roman"/>
                        </a:rPr>
                        <a:t>Grecia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130.255</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74.452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-42,8%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386.716</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165.332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dirty="0">
                          <a:solidFill>
                            <a:srgbClr val="000000"/>
                          </a:solidFill>
                          <a:latin typeface="Calibri"/>
                          <a:ea typeface="Calibri"/>
                          <a:cs typeface="Times New Roman"/>
                        </a:rPr>
                        <a:t>-57,2%</a:t>
                      </a:r>
                      <a:endParaRPr lang="it-IT" sz="1400" dirty="0">
                        <a:latin typeface="Calibri"/>
                        <a:ea typeface="Calibri"/>
                        <a:cs typeface="Times New Roman"/>
                      </a:endParaRPr>
                    </a:p>
                  </a:txBody>
                  <a:tcPr marL="68580" marR="68580" marT="0" marB="0" anchor="b"/>
                </a:tc>
                <a:extLst>
                  <a:ext uri="{0D108BD9-81ED-4DB2-BD59-A6C34878D82A}">
                    <a16:rowId xmlns:a16="http://schemas.microsoft.com/office/drawing/2014/main" val="3558406657"/>
                  </a:ext>
                </a:extLst>
              </a:tr>
              <a:tr h="287279">
                <a:tc>
                  <a:txBody>
                    <a:bodyPr/>
                    <a:lstStyle/>
                    <a:p>
                      <a:pPr>
                        <a:lnSpc>
                          <a:spcPct val="107000"/>
                        </a:lnSpc>
                        <a:spcAft>
                          <a:spcPts val="0"/>
                        </a:spcAft>
                      </a:pPr>
                      <a:r>
                        <a:rPr lang="it-IT" sz="1400">
                          <a:solidFill>
                            <a:srgbClr val="000000"/>
                          </a:solidFill>
                          <a:latin typeface="Calibri"/>
                          <a:ea typeface="Calibri"/>
                          <a:cs typeface="Times New Roman"/>
                        </a:rPr>
                        <a:t>Tunisia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54.771</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47.017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-14,2%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172.405</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109.448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-36,5%</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4176686361"/>
                  </a:ext>
                </a:extLst>
              </a:tr>
              <a:tr h="287279">
                <a:tc>
                  <a:txBody>
                    <a:bodyPr/>
                    <a:lstStyle/>
                    <a:p>
                      <a:pPr>
                        <a:lnSpc>
                          <a:spcPct val="107000"/>
                        </a:lnSpc>
                        <a:spcAft>
                          <a:spcPts val="0"/>
                        </a:spcAft>
                      </a:pPr>
                      <a:r>
                        <a:rPr lang="it-IT" sz="1400">
                          <a:solidFill>
                            <a:srgbClr val="000000"/>
                          </a:solidFill>
                          <a:latin typeface="Calibri"/>
                          <a:ea typeface="Calibri"/>
                          <a:cs typeface="Times New Roman"/>
                        </a:rPr>
                        <a:t>Portogallo</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33.188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30.260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104.988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86.491</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-17,6%</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1876468946"/>
                  </a:ext>
                </a:extLst>
              </a:tr>
              <a:tr h="287279">
                <a:tc>
                  <a:txBody>
                    <a:bodyPr/>
                    <a:lstStyle/>
                    <a:p>
                      <a:pPr>
                        <a:lnSpc>
                          <a:spcPct val="107000"/>
                        </a:lnSpc>
                        <a:spcAft>
                          <a:spcPts val="0"/>
                        </a:spcAft>
                      </a:pPr>
                      <a:r>
                        <a:rPr lang="it-IT" sz="1400">
                          <a:solidFill>
                            <a:srgbClr val="000000"/>
                          </a:solidFill>
                          <a:latin typeface="Calibri"/>
                          <a:ea typeface="Calibri"/>
                          <a:cs typeface="Times New Roman"/>
                        </a:rPr>
                        <a:t>Marocco</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1.632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2.970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81,9%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4.638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6.407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38,1%</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1424611096"/>
                  </a:ext>
                </a:extLst>
              </a:tr>
              <a:tr h="287279">
                <a:tc>
                  <a:txBody>
                    <a:bodyPr/>
                    <a:lstStyle/>
                    <a:p>
                      <a:pPr>
                        <a:lnSpc>
                          <a:spcPct val="107000"/>
                        </a:lnSpc>
                        <a:spcAft>
                          <a:spcPts val="0"/>
                        </a:spcAft>
                      </a:pPr>
                      <a:r>
                        <a:rPr lang="it-IT" sz="1400">
                          <a:solidFill>
                            <a:srgbClr val="000000"/>
                          </a:solidFill>
                          <a:latin typeface="Calibri"/>
                          <a:ea typeface="Calibri"/>
                          <a:cs typeface="Times New Roman"/>
                        </a:rPr>
                        <a:t>Turchia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2.790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3.257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16,7%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8.194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6.246</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-23,8%</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2533001493"/>
                  </a:ext>
                </a:extLst>
              </a:tr>
              <a:tr h="287279">
                <a:tc>
                  <a:txBody>
                    <a:bodyPr/>
                    <a:lstStyle/>
                    <a:p>
                      <a:pPr>
                        <a:lnSpc>
                          <a:spcPct val="107000"/>
                        </a:lnSpc>
                        <a:spcAft>
                          <a:spcPts val="0"/>
                        </a:spcAft>
                      </a:pPr>
                      <a:r>
                        <a:rPr lang="it-IT" sz="1400">
                          <a:solidFill>
                            <a:srgbClr val="000000"/>
                          </a:solidFill>
                          <a:latin typeface="Calibri"/>
                          <a:ea typeface="Calibri"/>
                          <a:cs typeface="Times New Roman"/>
                        </a:rPr>
                        <a:t>Germania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857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502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-41,4%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4.394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1.681</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-61,8%</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1599092502"/>
                  </a:ext>
                </a:extLst>
              </a:tr>
              <a:tr h="287279">
                <a:tc>
                  <a:txBody>
                    <a:bodyPr/>
                    <a:lstStyle/>
                    <a:p>
                      <a:pPr>
                        <a:lnSpc>
                          <a:spcPct val="107000"/>
                        </a:lnSpc>
                        <a:spcAft>
                          <a:spcPts val="0"/>
                        </a:spcAft>
                      </a:pPr>
                      <a:r>
                        <a:rPr lang="it-IT" sz="1400">
                          <a:solidFill>
                            <a:srgbClr val="000000"/>
                          </a:solidFill>
                          <a:latin typeface="Calibri"/>
                          <a:ea typeface="Calibri"/>
                          <a:cs typeface="Times New Roman"/>
                        </a:rPr>
                        <a:t>Perù</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81</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472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483,4%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259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1.244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380,7%</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3137006715"/>
                  </a:ext>
                </a:extLst>
              </a:tr>
              <a:tr h="287279">
                <a:tc>
                  <a:txBody>
                    <a:bodyPr/>
                    <a:lstStyle/>
                    <a:p>
                      <a:pPr>
                        <a:lnSpc>
                          <a:spcPct val="107000"/>
                        </a:lnSpc>
                        <a:spcAft>
                          <a:spcPts val="0"/>
                        </a:spcAft>
                      </a:pPr>
                      <a:r>
                        <a:rPr lang="it-IT" sz="1400">
                          <a:solidFill>
                            <a:srgbClr val="000000"/>
                          </a:solidFill>
                          <a:latin typeface="Calibri"/>
                          <a:ea typeface="Calibri"/>
                          <a:cs typeface="Times New Roman"/>
                        </a:rPr>
                        <a:t>Argentina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336</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nd</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903</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nd</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2960063901"/>
                  </a:ext>
                </a:extLst>
              </a:tr>
              <a:tr h="287279">
                <a:tc>
                  <a:txBody>
                    <a:bodyPr/>
                    <a:lstStyle/>
                    <a:p>
                      <a:pPr>
                        <a:lnSpc>
                          <a:spcPct val="107000"/>
                        </a:lnSpc>
                        <a:spcAft>
                          <a:spcPts val="0"/>
                        </a:spcAft>
                      </a:pPr>
                      <a:r>
                        <a:rPr lang="it-IT" sz="1400">
                          <a:solidFill>
                            <a:srgbClr val="000000"/>
                          </a:solidFill>
                          <a:latin typeface="Calibri"/>
                          <a:ea typeface="Calibri"/>
                          <a:cs typeface="Times New Roman"/>
                        </a:rPr>
                        <a:t>Cipro</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599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259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-56,7%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1.916</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853</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-55,5%</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1001544001"/>
                  </a:ext>
                </a:extLst>
              </a:tr>
              <a:tr h="287279">
                <a:tc>
                  <a:txBody>
                    <a:bodyPr/>
                    <a:lstStyle/>
                    <a:p>
                      <a:pPr>
                        <a:lnSpc>
                          <a:spcPct val="107000"/>
                        </a:lnSpc>
                        <a:spcAft>
                          <a:spcPts val="0"/>
                        </a:spcAft>
                      </a:pPr>
                      <a:r>
                        <a:rPr lang="it-IT" sz="1400">
                          <a:solidFill>
                            <a:srgbClr val="000000"/>
                          </a:solidFill>
                          <a:latin typeface="Calibri"/>
                          <a:ea typeface="Calibri"/>
                          <a:cs typeface="Times New Roman"/>
                        </a:rPr>
                        <a:t>Siria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268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360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34,3%</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878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752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-14,3%</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1088411833"/>
                  </a:ext>
                </a:extLst>
              </a:tr>
              <a:tr h="337062">
                <a:tc>
                  <a:txBody>
                    <a:bodyPr/>
                    <a:lstStyle/>
                    <a:p>
                      <a:pPr>
                        <a:lnSpc>
                          <a:spcPct val="107000"/>
                        </a:lnSpc>
                        <a:spcAft>
                          <a:spcPts val="0"/>
                        </a:spcAft>
                      </a:pPr>
                      <a:r>
                        <a:rPr lang="it-IT" sz="1400">
                          <a:solidFill>
                            <a:srgbClr val="000000"/>
                          </a:solidFill>
                          <a:latin typeface="Calibri"/>
                          <a:ea typeface="Calibri"/>
                          <a:cs typeface="Times New Roman"/>
                        </a:rPr>
                        <a:t>Austria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58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64</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dirty="0">
                          <a:solidFill>
                            <a:srgbClr val="000000"/>
                          </a:solidFill>
                          <a:latin typeface="Calibri"/>
                          <a:ea typeface="Calibri"/>
                          <a:cs typeface="Times New Roman"/>
                        </a:rPr>
                        <a:t>9,7%</a:t>
                      </a:r>
                      <a:endParaRPr lang="it-IT" sz="1400" dirty="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402</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375</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-6,7%</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3036014394"/>
                  </a:ext>
                </a:extLst>
              </a:tr>
              <a:tr h="287279">
                <a:tc>
                  <a:txBody>
                    <a:bodyPr/>
                    <a:lstStyle/>
                    <a:p>
                      <a:pPr>
                        <a:lnSpc>
                          <a:spcPct val="107000"/>
                        </a:lnSpc>
                        <a:spcAft>
                          <a:spcPts val="0"/>
                        </a:spcAft>
                      </a:pPr>
                      <a:r>
                        <a:rPr lang="it-IT" sz="1400">
                          <a:solidFill>
                            <a:srgbClr val="000000"/>
                          </a:solidFill>
                          <a:latin typeface="Calibri"/>
                          <a:ea typeface="Calibri"/>
                          <a:cs typeface="Times New Roman"/>
                        </a:rPr>
                        <a:t>Francia</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279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79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-71,9%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1.028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268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-73,9%</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529144479"/>
                  </a:ext>
                </a:extLst>
              </a:tr>
              <a:tr h="287279">
                <a:tc>
                  <a:txBody>
                    <a:bodyPr/>
                    <a:lstStyle/>
                    <a:p>
                      <a:pPr>
                        <a:lnSpc>
                          <a:spcPct val="107000"/>
                        </a:lnSpc>
                        <a:spcAft>
                          <a:spcPts val="0"/>
                        </a:spcAft>
                      </a:pPr>
                      <a:r>
                        <a:rPr lang="it-IT" sz="1400">
                          <a:solidFill>
                            <a:srgbClr val="000000"/>
                          </a:solidFill>
                          <a:latin typeface="Calibri"/>
                          <a:ea typeface="Calibri"/>
                          <a:cs typeface="Times New Roman"/>
                        </a:rPr>
                        <a:t>Altri</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913</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219</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-76,0%</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3.278</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1.071</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a:solidFill>
                            <a:srgbClr val="000000"/>
                          </a:solidFill>
                          <a:latin typeface="Calibri"/>
                          <a:ea typeface="Calibri"/>
                          <a:cs typeface="Times New Roman"/>
                        </a:rPr>
                        <a:t>-67,3%</a:t>
                      </a:r>
                      <a:endParaRPr lang="it-IT" sz="1400">
                        <a:latin typeface="Calibri"/>
                        <a:ea typeface="Calibri"/>
                        <a:cs typeface="Times New Roman"/>
                      </a:endParaRPr>
                    </a:p>
                  </a:txBody>
                  <a:tcPr marL="68580" marR="68580" marT="0" marB="0" anchor="b"/>
                </a:tc>
                <a:extLst>
                  <a:ext uri="{0D108BD9-81ED-4DB2-BD59-A6C34878D82A}">
                    <a16:rowId xmlns:a16="http://schemas.microsoft.com/office/drawing/2014/main" val="3941397759"/>
                  </a:ext>
                </a:extLst>
              </a:tr>
              <a:tr h="287279">
                <a:tc>
                  <a:txBody>
                    <a:bodyPr/>
                    <a:lstStyle/>
                    <a:p>
                      <a:pPr>
                        <a:lnSpc>
                          <a:spcPct val="107000"/>
                        </a:lnSpc>
                        <a:spcAft>
                          <a:spcPts val="0"/>
                        </a:spcAft>
                      </a:pPr>
                      <a:r>
                        <a:rPr lang="it-IT" sz="1400" b="1">
                          <a:solidFill>
                            <a:srgbClr val="000000"/>
                          </a:solidFill>
                          <a:latin typeface="Calibri"/>
                          <a:ea typeface="Calibri"/>
                          <a:cs typeface="Times New Roman"/>
                        </a:rPr>
                        <a:t>Mondo</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549.637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601.717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9,5%</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1.641.335</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a:solidFill>
                            <a:srgbClr val="000000"/>
                          </a:solidFill>
                          <a:latin typeface="Calibri"/>
                          <a:ea typeface="Calibri"/>
                          <a:cs typeface="Times New Roman"/>
                        </a:rPr>
                        <a:t>1.434.407</a:t>
                      </a:r>
                      <a:endParaRPr lang="it-IT" sz="1400">
                        <a:latin typeface="Calibri"/>
                        <a:ea typeface="Calibri"/>
                        <a:cs typeface="Times New Roman"/>
                      </a:endParaRPr>
                    </a:p>
                  </a:txBody>
                  <a:tcPr marL="68580" marR="68580" marT="0" marB="0" anchor="b"/>
                </a:tc>
                <a:tc>
                  <a:txBody>
                    <a:bodyPr/>
                    <a:lstStyle/>
                    <a:p>
                      <a:pPr algn="r">
                        <a:lnSpc>
                          <a:spcPct val="107000"/>
                        </a:lnSpc>
                        <a:spcAft>
                          <a:spcPts val="0"/>
                        </a:spcAft>
                      </a:pPr>
                      <a:r>
                        <a:rPr lang="it-IT" sz="1400" b="1" dirty="0">
                          <a:solidFill>
                            <a:srgbClr val="000000"/>
                          </a:solidFill>
                          <a:latin typeface="Calibri"/>
                          <a:ea typeface="Calibri"/>
                          <a:cs typeface="Times New Roman"/>
                        </a:rPr>
                        <a:t>-12,6%</a:t>
                      </a:r>
                      <a:endParaRPr lang="it-IT" sz="1400" dirty="0">
                        <a:latin typeface="Calibri"/>
                        <a:ea typeface="Calibri"/>
                        <a:cs typeface="Times New Roman"/>
                      </a:endParaRPr>
                    </a:p>
                  </a:txBody>
                  <a:tcPr marL="68580" marR="68580" marT="0" marB="0" anchor="b"/>
                </a:tc>
                <a:extLst>
                  <a:ext uri="{0D108BD9-81ED-4DB2-BD59-A6C34878D82A}">
                    <a16:rowId xmlns:a16="http://schemas.microsoft.com/office/drawing/2014/main" val="735777822"/>
                  </a:ext>
                </a:extLst>
              </a:tr>
            </a:tbl>
          </a:graphicData>
        </a:graphic>
      </p:graphicFrame>
    </p:spTree>
    <p:extLst>
      <p:ext uri="{BB962C8B-B14F-4D97-AF65-F5344CB8AC3E}">
        <p14:creationId xmlns:p14="http://schemas.microsoft.com/office/powerpoint/2010/main" val="331055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363255"/>
            <a:ext cx="7956096" cy="335444"/>
          </a:xfrm>
        </p:spPr>
        <p:txBody>
          <a:bodyPr>
            <a:normAutofit fontScale="90000"/>
          </a:bodyPr>
          <a:lstStyle/>
          <a:p>
            <a:r>
              <a:rPr lang="it-IT" dirty="0"/>
              <a:t>Esportazione italiane di olio di oliva e sansa: </a:t>
            </a:r>
            <a:br>
              <a:rPr lang="it-IT" dirty="0"/>
            </a:br>
            <a:r>
              <a:rPr lang="it-IT" dirty="0"/>
              <a:t>principali clienti</a:t>
            </a:r>
            <a:br>
              <a:rPr lang="it-IT" dirty="0"/>
            </a:br>
            <a:endParaRPr lang="it-IT"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28</a:t>
            </a:fld>
            <a:endParaRPr lang="it-IT"/>
          </a:p>
        </p:txBody>
      </p:sp>
      <p:sp>
        <p:nvSpPr>
          <p:cNvPr id="7" name="Rettangolo 6"/>
          <p:cNvSpPr/>
          <p:nvPr/>
        </p:nvSpPr>
        <p:spPr>
          <a:xfrm>
            <a:off x="1099105" y="6279119"/>
            <a:ext cx="3037666" cy="246221"/>
          </a:xfrm>
          <a:prstGeom prst="rect">
            <a:avLst/>
          </a:prstGeom>
        </p:spPr>
        <p:txBody>
          <a:bodyPr wrap="square">
            <a:spAutoFit/>
          </a:bodyPr>
          <a:lstStyle/>
          <a:p>
            <a:r>
              <a:rPr lang="it-IT" sz="1000" i="1" dirty="0">
                <a:latin typeface="Century Gothic" panose="020B0502020202020204" pitchFamily="34" charset="0"/>
              </a:rPr>
              <a:t>Fonte: elaborazioni ISMEA su dati ISTAT</a:t>
            </a:r>
          </a:p>
        </p:txBody>
      </p:sp>
      <p:graphicFrame>
        <p:nvGraphicFramePr>
          <p:cNvPr id="6" name="Tabella 5"/>
          <p:cNvGraphicFramePr>
            <a:graphicFrameLocks noGrp="1"/>
          </p:cNvGraphicFramePr>
          <p:nvPr>
            <p:extLst>
              <p:ext uri="{D42A27DB-BD31-4B8C-83A1-F6EECF244321}">
                <p14:modId xmlns:p14="http://schemas.microsoft.com/office/powerpoint/2010/main" val="440583374"/>
              </p:ext>
            </p:extLst>
          </p:nvPr>
        </p:nvGraphicFramePr>
        <p:xfrm>
          <a:off x="274319" y="853969"/>
          <a:ext cx="8401050" cy="5667662"/>
        </p:xfrm>
        <a:graphic>
          <a:graphicData uri="http://schemas.openxmlformats.org/drawingml/2006/table">
            <a:tbl>
              <a:tblPr firstRow="1" lastRow="1" bandRow="1">
                <a:tableStyleId>{FABFCF23-3B69-468F-B69F-88F6DE6A72F2}</a:tableStyleId>
              </a:tblPr>
              <a:tblGrid>
                <a:gridCol w="1200150">
                  <a:extLst>
                    <a:ext uri="{9D8B030D-6E8A-4147-A177-3AD203B41FA5}">
                      <a16:colId xmlns:a16="http://schemas.microsoft.com/office/drawing/2014/main" val="2154863102"/>
                    </a:ext>
                  </a:extLst>
                </a:gridCol>
                <a:gridCol w="1200150">
                  <a:extLst>
                    <a:ext uri="{9D8B030D-6E8A-4147-A177-3AD203B41FA5}">
                      <a16:colId xmlns:a16="http://schemas.microsoft.com/office/drawing/2014/main" val="2850236624"/>
                    </a:ext>
                  </a:extLst>
                </a:gridCol>
                <a:gridCol w="1200150">
                  <a:extLst>
                    <a:ext uri="{9D8B030D-6E8A-4147-A177-3AD203B41FA5}">
                      <a16:colId xmlns:a16="http://schemas.microsoft.com/office/drawing/2014/main" val="2386525539"/>
                    </a:ext>
                  </a:extLst>
                </a:gridCol>
                <a:gridCol w="1200150">
                  <a:extLst>
                    <a:ext uri="{9D8B030D-6E8A-4147-A177-3AD203B41FA5}">
                      <a16:colId xmlns:a16="http://schemas.microsoft.com/office/drawing/2014/main" val="1947088391"/>
                    </a:ext>
                  </a:extLst>
                </a:gridCol>
                <a:gridCol w="1200150">
                  <a:extLst>
                    <a:ext uri="{9D8B030D-6E8A-4147-A177-3AD203B41FA5}">
                      <a16:colId xmlns:a16="http://schemas.microsoft.com/office/drawing/2014/main" val="3110819568"/>
                    </a:ext>
                  </a:extLst>
                </a:gridCol>
                <a:gridCol w="1200150">
                  <a:extLst>
                    <a:ext uri="{9D8B030D-6E8A-4147-A177-3AD203B41FA5}">
                      <a16:colId xmlns:a16="http://schemas.microsoft.com/office/drawing/2014/main" val="3552876389"/>
                    </a:ext>
                  </a:extLst>
                </a:gridCol>
                <a:gridCol w="1200150">
                  <a:extLst>
                    <a:ext uri="{9D8B030D-6E8A-4147-A177-3AD203B41FA5}">
                      <a16:colId xmlns:a16="http://schemas.microsoft.com/office/drawing/2014/main" val="2781401933"/>
                    </a:ext>
                  </a:extLst>
                </a:gridCol>
              </a:tblGrid>
              <a:tr h="244287">
                <a:tc>
                  <a:txBody>
                    <a:bodyPr/>
                    <a:lstStyle/>
                    <a:p>
                      <a:pPr algn="l" fontAlgn="b"/>
                      <a:r>
                        <a:rPr lang="it-IT" sz="1400" u="none" strike="noStrike" dirty="0">
                          <a:solidFill>
                            <a:schemeClr val="tx1"/>
                          </a:solidFill>
                          <a:effectLst/>
                          <a:latin typeface="+mn-lt"/>
                        </a:rPr>
                        <a:t> </a:t>
                      </a:r>
                      <a:endParaRPr lang="it-IT" sz="1400" b="1" i="0" u="none" strike="noStrike" dirty="0">
                        <a:solidFill>
                          <a:schemeClr val="tx1"/>
                        </a:solidFill>
                        <a:effectLst/>
                        <a:latin typeface="+mn-lt"/>
                      </a:endParaRPr>
                    </a:p>
                  </a:txBody>
                  <a:tcPr marL="8295" marR="8295" marT="8295" marB="0" anchor="b"/>
                </a:tc>
                <a:tc gridSpan="3">
                  <a:txBody>
                    <a:bodyPr/>
                    <a:lstStyle/>
                    <a:p>
                      <a:pPr algn="ctr" fontAlgn="b"/>
                      <a:r>
                        <a:rPr lang="it-IT" sz="1400" u="none" strike="noStrike" dirty="0">
                          <a:solidFill>
                            <a:schemeClr val="bg1"/>
                          </a:solidFill>
                          <a:effectLst/>
                          <a:latin typeface="+mn-lt"/>
                        </a:rPr>
                        <a:t>Tonnellate</a:t>
                      </a:r>
                      <a:endParaRPr lang="it-IT" sz="1400" b="1" i="0" u="none" strike="noStrike" dirty="0">
                        <a:solidFill>
                          <a:schemeClr val="bg1"/>
                        </a:solidFill>
                        <a:effectLst/>
                        <a:latin typeface="+mn-lt"/>
                      </a:endParaRPr>
                    </a:p>
                  </a:txBody>
                  <a:tcPr marL="8295" marR="8295" marT="8295" marB="0" anchor="b"/>
                </a:tc>
                <a:tc hMerge="1">
                  <a:txBody>
                    <a:bodyPr/>
                    <a:lstStyle/>
                    <a:p>
                      <a:endParaRPr lang="it-IT"/>
                    </a:p>
                  </a:txBody>
                  <a:tcPr/>
                </a:tc>
                <a:tc hMerge="1">
                  <a:txBody>
                    <a:bodyPr/>
                    <a:lstStyle/>
                    <a:p>
                      <a:endParaRPr lang="it-IT"/>
                    </a:p>
                  </a:txBody>
                  <a:tcPr/>
                </a:tc>
                <a:tc gridSpan="3">
                  <a:txBody>
                    <a:bodyPr/>
                    <a:lstStyle/>
                    <a:p>
                      <a:pPr algn="ctr" fontAlgn="b"/>
                      <a:r>
                        <a:rPr lang="it-IT" sz="1400" u="none" strike="noStrike" dirty="0">
                          <a:solidFill>
                            <a:schemeClr val="bg1"/>
                          </a:solidFill>
                          <a:effectLst/>
                          <a:latin typeface="+mn-lt"/>
                        </a:rPr>
                        <a:t>Migliaia di euro</a:t>
                      </a:r>
                      <a:endParaRPr lang="it-IT" sz="1400" b="1" i="0" u="none" strike="noStrike" dirty="0">
                        <a:solidFill>
                          <a:schemeClr val="bg1"/>
                        </a:solidFill>
                        <a:effectLst/>
                        <a:latin typeface="+mn-lt"/>
                      </a:endParaRPr>
                    </a:p>
                  </a:txBody>
                  <a:tcPr marL="8295" marR="8295" marT="8295" marB="0" anchor="b"/>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27607813"/>
                  </a:ext>
                </a:extLst>
              </a:tr>
              <a:tr h="192255">
                <a:tc>
                  <a:txBody>
                    <a:bodyPr/>
                    <a:lstStyle/>
                    <a:p>
                      <a:pPr algn="l" fontAlgn="b"/>
                      <a:r>
                        <a:rPr lang="it-IT" sz="1200" b="1" u="none" strike="noStrike" dirty="0">
                          <a:solidFill>
                            <a:schemeClr val="tx1"/>
                          </a:solidFill>
                          <a:effectLst/>
                          <a:latin typeface="+mn-lt"/>
                        </a:rPr>
                        <a:t> </a:t>
                      </a:r>
                      <a:endParaRPr lang="it-IT" sz="1200" b="1" i="0" u="none" strike="noStrike" dirty="0">
                        <a:solidFill>
                          <a:schemeClr val="tx1"/>
                        </a:solidFill>
                        <a:effectLst/>
                        <a:latin typeface="+mn-lt"/>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latin typeface="+mn-lt"/>
                        </a:rPr>
                        <a:t>2018</a:t>
                      </a:r>
                      <a:endParaRPr lang="it-IT" sz="14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latin typeface="+mn-lt"/>
                        </a:rPr>
                        <a:t>2019</a:t>
                      </a:r>
                      <a:endParaRPr lang="it-IT" sz="14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latin typeface="+mn-lt"/>
                        </a:rPr>
                        <a:t>Var. %</a:t>
                      </a:r>
                      <a:endParaRPr lang="it-IT" sz="14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latin typeface="+mn-lt"/>
                        </a:rPr>
                        <a:t>2018</a:t>
                      </a:r>
                      <a:endParaRPr lang="it-IT" sz="14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400" b="1" u="none" strike="noStrike" dirty="0">
                          <a:solidFill>
                            <a:schemeClr val="bg1"/>
                          </a:solidFill>
                          <a:effectLst/>
                          <a:latin typeface="+mn-lt"/>
                        </a:rPr>
                        <a:t>2019</a:t>
                      </a:r>
                      <a:endParaRPr lang="it-IT" sz="1400" b="1" i="0" u="none" strike="noStrike" dirty="0">
                        <a:solidFill>
                          <a:schemeClr val="bg1"/>
                        </a:solidFill>
                        <a:effectLst/>
                        <a:latin typeface="+mn-lt"/>
                      </a:endParaRPr>
                    </a:p>
                  </a:txBody>
                  <a:tcPr marL="8295" marR="8295" marT="8295" marB="0" anchor="b">
                    <a:solidFill>
                      <a:schemeClr val="accent5"/>
                    </a:solidFill>
                  </a:tcPr>
                </a:tc>
                <a:tc>
                  <a:txBody>
                    <a:bodyPr/>
                    <a:lstStyle/>
                    <a:p>
                      <a:pPr algn="r" fontAlgn="b"/>
                      <a:r>
                        <a:rPr lang="it-IT" sz="1400" b="1" u="none" strike="noStrike" dirty="0" err="1">
                          <a:solidFill>
                            <a:schemeClr val="bg1"/>
                          </a:solidFill>
                          <a:effectLst/>
                          <a:latin typeface="+mn-lt"/>
                        </a:rPr>
                        <a:t>Var</a:t>
                      </a:r>
                      <a:r>
                        <a:rPr lang="it-IT" sz="1400" b="1" u="none" strike="noStrike" dirty="0">
                          <a:solidFill>
                            <a:schemeClr val="bg1"/>
                          </a:solidFill>
                          <a:effectLst/>
                          <a:latin typeface="+mn-lt"/>
                        </a:rPr>
                        <a:t>. %</a:t>
                      </a:r>
                      <a:endParaRPr lang="it-IT" sz="1400" b="1" i="0" u="none" strike="noStrike" dirty="0">
                        <a:solidFill>
                          <a:schemeClr val="bg1"/>
                        </a:solidFill>
                        <a:effectLst/>
                        <a:latin typeface="+mn-lt"/>
                      </a:endParaRPr>
                    </a:p>
                  </a:txBody>
                  <a:tcPr marL="8295" marR="8295" marT="8295" marB="0" anchor="b">
                    <a:solidFill>
                      <a:schemeClr val="accent5"/>
                    </a:solidFill>
                  </a:tcPr>
                </a:tc>
                <a:extLst>
                  <a:ext uri="{0D108BD9-81ED-4DB2-BD59-A6C34878D82A}">
                    <a16:rowId xmlns:a16="http://schemas.microsoft.com/office/drawing/2014/main" val="3976112293"/>
                  </a:ext>
                </a:extLst>
              </a:tr>
              <a:tr h="260086">
                <a:tc>
                  <a:txBody>
                    <a:bodyPr/>
                    <a:lstStyle/>
                    <a:p>
                      <a:pPr algn="l" fontAlgn="b"/>
                      <a:r>
                        <a:rPr lang="it-IT" sz="1400" b="0" i="0" u="none" strike="noStrike">
                          <a:solidFill>
                            <a:srgbClr val="000000"/>
                          </a:solidFill>
                          <a:latin typeface="Calibri"/>
                        </a:rPr>
                        <a:t>Stati Uniti</a:t>
                      </a:r>
                    </a:p>
                  </a:txBody>
                  <a:tcPr marL="0" marR="0" marT="0" marB="0" anchor="b"/>
                </a:tc>
                <a:tc>
                  <a:txBody>
                    <a:bodyPr/>
                    <a:lstStyle/>
                    <a:p>
                      <a:pPr algn="r" fontAlgn="b"/>
                      <a:r>
                        <a:rPr lang="it-IT" sz="1400" b="0" i="0" u="none" strike="noStrike">
                          <a:solidFill>
                            <a:srgbClr val="000000"/>
                          </a:solidFill>
                          <a:latin typeface="Calibri"/>
                        </a:rPr>
                        <a:t>93.938</a:t>
                      </a:r>
                    </a:p>
                  </a:txBody>
                  <a:tcPr marL="0" marR="0" marT="0" marB="0" anchor="b"/>
                </a:tc>
                <a:tc>
                  <a:txBody>
                    <a:bodyPr/>
                    <a:lstStyle/>
                    <a:p>
                      <a:pPr algn="r" fontAlgn="b"/>
                      <a:r>
                        <a:rPr lang="it-IT" sz="1400" b="0" i="0" u="none" strike="noStrike">
                          <a:solidFill>
                            <a:srgbClr val="000000"/>
                          </a:solidFill>
                          <a:latin typeface="Calibri"/>
                        </a:rPr>
                        <a:t>94.993</a:t>
                      </a:r>
                    </a:p>
                  </a:txBody>
                  <a:tcPr marL="0" marR="0" marT="0" marB="0" anchor="b"/>
                </a:tc>
                <a:tc>
                  <a:txBody>
                    <a:bodyPr/>
                    <a:lstStyle/>
                    <a:p>
                      <a:pPr algn="r" fontAlgn="b"/>
                      <a:r>
                        <a:rPr lang="it-IT" sz="1400" b="0" i="0" u="none" strike="noStrike">
                          <a:solidFill>
                            <a:srgbClr val="000000"/>
                          </a:solidFill>
                          <a:latin typeface="Calibri"/>
                        </a:rPr>
                        <a:t>1,1%</a:t>
                      </a:r>
                    </a:p>
                  </a:txBody>
                  <a:tcPr marL="0" marR="0" marT="0" marB="0" anchor="b"/>
                </a:tc>
                <a:tc>
                  <a:txBody>
                    <a:bodyPr/>
                    <a:lstStyle/>
                    <a:p>
                      <a:pPr algn="r" fontAlgn="b"/>
                      <a:r>
                        <a:rPr lang="it-IT" sz="1400" b="0" i="0" u="none" strike="noStrike">
                          <a:solidFill>
                            <a:srgbClr val="000000"/>
                          </a:solidFill>
                          <a:latin typeface="Calibri"/>
                        </a:rPr>
                        <a:t>443.091</a:t>
                      </a:r>
                    </a:p>
                  </a:txBody>
                  <a:tcPr marL="0" marR="0" marT="0" marB="0" anchor="b"/>
                </a:tc>
                <a:tc>
                  <a:txBody>
                    <a:bodyPr/>
                    <a:lstStyle/>
                    <a:p>
                      <a:pPr algn="r" fontAlgn="b"/>
                      <a:r>
                        <a:rPr lang="it-IT" sz="1400" b="0" i="0" u="none" strike="noStrike">
                          <a:solidFill>
                            <a:srgbClr val="000000"/>
                          </a:solidFill>
                          <a:latin typeface="Calibri"/>
                        </a:rPr>
                        <a:t>424.717</a:t>
                      </a:r>
                    </a:p>
                  </a:txBody>
                  <a:tcPr marL="0" marR="0" marT="0" marB="0" anchor="b"/>
                </a:tc>
                <a:tc>
                  <a:txBody>
                    <a:bodyPr/>
                    <a:lstStyle/>
                    <a:p>
                      <a:pPr algn="r" fontAlgn="b"/>
                      <a:r>
                        <a:rPr lang="it-IT" sz="1400" b="0" i="0" u="none" strike="noStrike">
                          <a:solidFill>
                            <a:srgbClr val="000000"/>
                          </a:solidFill>
                          <a:latin typeface="Calibri"/>
                        </a:rPr>
                        <a:t>-4,1%</a:t>
                      </a:r>
                    </a:p>
                  </a:txBody>
                  <a:tcPr marL="0" marR="0" marT="0" marB="0" anchor="b"/>
                </a:tc>
                <a:extLst>
                  <a:ext uri="{0D108BD9-81ED-4DB2-BD59-A6C34878D82A}">
                    <a16:rowId xmlns:a16="http://schemas.microsoft.com/office/drawing/2014/main" val="349478089"/>
                  </a:ext>
                </a:extLst>
              </a:tr>
              <a:tr h="260086">
                <a:tc>
                  <a:txBody>
                    <a:bodyPr/>
                    <a:lstStyle/>
                    <a:p>
                      <a:pPr algn="l" fontAlgn="b"/>
                      <a:r>
                        <a:rPr lang="it-IT" sz="1400" b="0" i="0" u="none" strike="noStrike">
                          <a:solidFill>
                            <a:srgbClr val="000000"/>
                          </a:solidFill>
                          <a:latin typeface="Calibri"/>
                        </a:rPr>
                        <a:t>Germania</a:t>
                      </a:r>
                    </a:p>
                  </a:txBody>
                  <a:tcPr marL="0" marR="0" marT="0" marB="0" anchor="b"/>
                </a:tc>
                <a:tc>
                  <a:txBody>
                    <a:bodyPr/>
                    <a:lstStyle/>
                    <a:p>
                      <a:pPr algn="r" fontAlgn="b"/>
                      <a:r>
                        <a:rPr lang="it-IT" sz="1400" b="0" i="0" u="none" strike="noStrike">
                          <a:solidFill>
                            <a:srgbClr val="000000"/>
                          </a:solidFill>
                          <a:latin typeface="Calibri"/>
                        </a:rPr>
                        <a:t>36.254</a:t>
                      </a:r>
                    </a:p>
                  </a:txBody>
                  <a:tcPr marL="0" marR="0" marT="0" marB="0" anchor="b"/>
                </a:tc>
                <a:tc>
                  <a:txBody>
                    <a:bodyPr/>
                    <a:lstStyle/>
                    <a:p>
                      <a:pPr algn="r" fontAlgn="b"/>
                      <a:r>
                        <a:rPr lang="it-IT" sz="1400" b="0" i="0" u="none" strike="noStrike">
                          <a:solidFill>
                            <a:srgbClr val="000000"/>
                          </a:solidFill>
                          <a:latin typeface="Calibri"/>
                        </a:rPr>
                        <a:t>41.184</a:t>
                      </a:r>
                    </a:p>
                  </a:txBody>
                  <a:tcPr marL="0" marR="0" marT="0" marB="0" anchor="b"/>
                </a:tc>
                <a:tc>
                  <a:txBody>
                    <a:bodyPr/>
                    <a:lstStyle/>
                    <a:p>
                      <a:pPr algn="r" fontAlgn="b"/>
                      <a:r>
                        <a:rPr lang="it-IT" sz="1400" b="0" i="0" u="none" strike="noStrike">
                          <a:solidFill>
                            <a:srgbClr val="000000"/>
                          </a:solidFill>
                          <a:latin typeface="Calibri"/>
                        </a:rPr>
                        <a:t>13,6%</a:t>
                      </a:r>
                    </a:p>
                  </a:txBody>
                  <a:tcPr marL="0" marR="0" marT="0" marB="0" anchor="b"/>
                </a:tc>
                <a:tc>
                  <a:txBody>
                    <a:bodyPr/>
                    <a:lstStyle/>
                    <a:p>
                      <a:pPr algn="r" fontAlgn="b"/>
                      <a:r>
                        <a:rPr lang="it-IT" sz="1400" b="0" i="0" u="none" strike="noStrike">
                          <a:solidFill>
                            <a:srgbClr val="000000"/>
                          </a:solidFill>
                          <a:latin typeface="Calibri"/>
                        </a:rPr>
                        <a:t>182.505</a:t>
                      </a:r>
                    </a:p>
                  </a:txBody>
                  <a:tcPr marL="0" marR="0" marT="0" marB="0" anchor="b"/>
                </a:tc>
                <a:tc>
                  <a:txBody>
                    <a:bodyPr/>
                    <a:lstStyle/>
                    <a:p>
                      <a:pPr algn="r" fontAlgn="b"/>
                      <a:r>
                        <a:rPr lang="it-IT" sz="1400" b="0" i="0" u="none" strike="noStrike">
                          <a:solidFill>
                            <a:srgbClr val="000000"/>
                          </a:solidFill>
                          <a:latin typeface="Calibri"/>
                        </a:rPr>
                        <a:t>171.629</a:t>
                      </a:r>
                    </a:p>
                  </a:txBody>
                  <a:tcPr marL="0" marR="0" marT="0" marB="0" anchor="b"/>
                </a:tc>
                <a:tc>
                  <a:txBody>
                    <a:bodyPr/>
                    <a:lstStyle/>
                    <a:p>
                      <a:pPr algn="r" fontAlgn="b"/>
                      <a:r>
                        <a:rPr lang="it-IT" sz="1400" b="0" i="0" u="none" strike="noStrike">
                          <a:solidFill>
                            <a:srgbClr val="000000"/>
                          </a:solidFill>
                          <a:latin typeface="Calibri"/>
                        </a:rPr>
                        <a:t>-6,0%</a:t>
                      </a:r>
                    </a:p>
                  </a:txBody>
                  <a:tcPr marL="0" marR="0" marT="0" marB="0" anchor="b"/>
                </a:tc>
                <a:extLst>
                  <a:ext uri="{0D108BD9-81ED-4DB2-BD59-A6C34878D82A}">
                    <a16:rowId xmlns:a16="http://schemas.microsoft.com/office/drawing/2014/main" val="3558406657"/>
                  </a:ext>
                </a:extLst>
              </a:tr>
              <a:tr h="260086">
                <a:tc>
                  <a:txBody>
                    <a:bodyPr/>
                    <a:lstStyle/>
                    <a:p>
                      <a:pPr algn="l" fontAlgn="b"/>
                      <a:r>
                        <a:rPr lang="it-IT" sz="1400" b="0" i="0" u="none" strike="noStrike">
                          <a:solidFill>
                            <a:srgbClr val="000000"/>
                          </a:solidFill>
                          <a:latin typeface="Calibri"/>
                        </a:rPr>
                        <a:t>Giappone</a:t>
                      </a:r>
                    </a:p>
                  </a:txBody>
                  <a:tcPr marL="0" marR="0" marT="0" marB="0" anchor="b"/>
                </a:tc>
                <a:tc>
                  <a:txBody>
                    <a:bodyPr/>
                    <a:lstStyle/>
                    <a:p>
                      <a:pPr algn="r" fontAlgn="b"/>
                      <a:r>
                        <a:rPr lang="it-IT" sz="1400" b="0" i="0" u="none" strike="noStrike">
                          <a:solidFill>
                            <a:srgbClr val="000000"/>
                          </a:solidFill>
                          <a:latin typeface="Calibri"/>
                        </a:rPr>
                        <a:t>19.990</a:t>
                      </a:r>
                    </a:p>
                  </a:txBody>
                  <a:tcPr marL="0" marR="0" marT="0" marB="0" anchor="b"/>
                </a:tc>
                <a:tc>
                  <a:txBody>
                    <a:bodyPr/>
                    <a:lstStyle/>
                    <a:p>
                      <a:pPr algn="r" fontAlgn="b"/>
                      <a:r>
                        <a:rPr lang="it-IT" sz="1400" b="0" i="0" u="none" strike="noStrike">
                          <a:solidFill>
                            <a:srgbClr val="000000"/>
                          </a:solidFill>
                          <a:latin typeface="Calibri"/>
                        </a:rPr>
                        <a:t>22.090</a:t>
                      </a:r>
                    </a:p>
                  </a:txBody>
                  <a:tcPr marL="0" marR="0" marT="0" marB="0" anchor="b"/>
                </a:tc>
                <a:tc>
                  <a:txBody>
                    <a:bodyPr/>
                    <a:lstStyle/>
                    <a:p>
                      <a:pPr algn="r" fontAlgn="b"/>
                      <a:r>
                        <a:rPr lang="it-IT" sz="1400" b="0" i="0" u="none" strike="noStrike">
                          <a:solidFill>
                            <a:srgbClr val="000000"/>
                          </a:solidFill>
                          <a:latin typeface="Calibri"/>
                        </a:rPr>
                        <a:t>10,5%</a:t>
                      </a:r>
                    </a:p>
                  </a:txBody>
                  <a:tcPr marL="0" marR="0" marT="0" marB="0" anchor="b"/>
                </a:tc>
                <a:tc>
                  <a:txBody>
                    <a:bodyPr/>
                    <a:lstStyle/>
                    <a:p>
                      <a:pPr algn="r" fontAlgn="b"/>
                      <a:r>
                        <a:rPr lang="it-IT" sz="1400" b="0" i="0" u="none" strike="noStrike">
                          <a:solidFill>
                            <a:srgbClr val="000000"/>
                          </a:solidFill>
                          <a:latin typeface="Calibri"/>
                        </a:rPr>
                        <a:t>100.759</a:t>
                      </a:r>
                    </a:p>
                  </a:txBody>
                  <a:tcPr marL="0" marR="0" marT="0" marB="0" anchor="b"/>
                </a:tc>
                <a:tc>
                  <a:txBody>
                    <a:bodyPr/>
                    <a:lstStyle/>
                    <a:p>
                      <a:pPr algn="r" fontAlgn="b"/>
                      <a:r>
                        <a:rPr lang="it-IT" sz="1400" b="0" i="0" u="none" strike="noStrike">
                          <a:solidFill>
                            <a:srgbClr val="000000"/>
                          </a:solidFill>
                          <a:latin typeface="Calibri"/>
                        </a:rPr>
                        <a:t>106.000</a:t>
                      </a:r>
                    </a:p>
                  </a:txBody>
                  <a:tcPr marL="0" marR="0" marT="0" marB="0" anchor="b"/>
                </a:tc>
                <a:tc>
                  <a:txBody>
                    <a:bodyPr/>
                    <a:lstStyle/>
                    <a:p>
                      <a:pPr algn="r" fontAlgn="b"/>
                      <a:r>
                        <a:rPr lang="it-IT" sz="1400" b="0" i="0" u="none" strike="noStrike">
                          <a:solidFill>
                            <a:srgbClr val="000000"/>
                          </a:solidFill>
                          <a:latin typeface="Calibri"/>
                        </a:rPr>
                        <a:t>5,2%</a:t>
                      </a:r>
                    </a:p>
                  </a:txBody>
                  <a:tcPr marL="0" marR="0" marT="0" marB="0" anchor="b"/>
                </a:tc>
                <a:extLst>
                  <a:ext uri="{0D108BD9-81ED-4DB2-BD59-A6C34878D82A}">
                    <a16:rowId xmlns:a16="http://schemas.microsoft.com/office/drawing/2014/main" val="4176686361"/>
                  </a:ext>
                </a:extLst>
              </a:tr>
              <a:tr h="260086">
                <a:tc>
                  <a:txBody>
                    <a:bodyPr/>
                    <a:lstStyle/>
                    <a:p>
                      <a:pPr algn="l" fontAlgn="b"/>
                      <a:r>
                        <a:rPr lang="it-IT" sz="1400" b="0" i="0" u="none" strike="noStrike">
                          <a:solidFill>
                            <a:srgbClr val="000000"/>
                          </a:solidFill>
                          <a:latin typeface="Calibri"/>
                        </a:rPr>
                        <a:t>Francia</a:t>
                      </a:r>
                    </a:p>
                  </a:txBody>
                  <a:tcPr marL="0" marR="0" marT="0" marB="0" anchor="b"/>
                </a:tc>
                <a:tc>
                  <a:txBody>
                    <a:bodyPr/>
                    <a:lstStyle/>
                    <a:p>
                      <a:pPr algn="r" fontAlgn="b"/>
                      <a:r>
                        <a:rPr lang="it-IT" sz="1400" b="0" i="0" u="none" strike="noStrike">
                          <a:solidFill>
                            <a:srgbClr val="000000"/>
                          </a:solidFill>
                          <a:latin typeface="Calibri"/>
                        </a:rPr>
                        <a:t>23.738</a:t>
                      </a:r>
                    </a:p>
                  </a:txBody>
                  <a:tcPr marL="0" marR="0" marT="0" marB="0" anchor="b"/>
                </a:tc>
                <a:tc>
                  <a:txBody>
                    <a:bodyPr/>
                    <a:lstStyle/>
                    <a:p>
                      <a:pPr algn="r" fontAlgn="b"/>
                      <a:r>
                        <a:rPr lang="it-IT" sz="1400" b="0" i="0" u="none" strike="noStrike">
                          <a:solidFill>
                            <a:srgbClr val="000000"/>
                          </a:solidFill>
                          <a:latin typeface="Calibri"/>
                        </a:rPr>
                        <a:t>26.431</a:t>
                      </a:r>
                    </a:p>
                  </a:txBody>
                  <a:tcPr marL="0" marR="0" marT="0" marB="0" anchor="b"/>
                </a:tc>
                <a:tc>
                  <a:txBody>
                    <a:bodyPr/>
                    <a:lstStyle/>
                    <a:p>
                      <a:pPr algn="r" fontAlgn="b"/>
                      <a:r>
                        <a:rPr lang="it-IT" sz="1400" b="0" i="0" u="none" strike="noStrike">
                          <a:solidFill>
                            <a:srgbClr val="000000"/>
                          </a:solidFill>
                          <a:latin typeface="Calibri"/>
                        </a:rPr>
                        <a:t>11,3%</a:t>
                      </a:r>
                    </a:p>
                  </a:txBody>
                  <a:tcPr marL="0" marR="0" marT="0" marB="0" anchor="b"/>
                </a:tc>
                <a:tc>
                  <a:txBody>
                    <a:bodyPr/>
                    <a:lstStyle/>
                    <a:p>
                      <a:pPr algn="r" fontAlgn="b"/>
                      <a:r>
                        <a:rPr lang="it-IT" sz="1400" b="0" i="0" u="none" strike="noStrike">
                          <a:solidFill>
                            <a:srgbClr val="000000"/>
                          </a:solidFill>
                          <a:latin typeface="Calibri"/>
                        </a:rPr>
                        <a:t>101.789</a:t>
                      </a:r>
                    </a:p>
                  </a:txBody>
                  <a:tcPr marL="0" marR="0" marT="0" marB="0" anchor="b"/>
                </a:tc>
                <a:tc>
                  <a:txBody>
                    <a:bodyPr/>
                    <a:lstStyle/>
                    <a:p>
                      <a:pPr algn="r" fontAlgn="b"/>
                      <a:r>
                        <a:rPr lang="it-IT" sz="1400" b="0" i="0" u="none" strike="noStrike">
                          <a:solidFill>
                            <a:srgbClr val="000000"/>
                          </a:solidFill>
                          <a:latin typeface="Calibri"/>
                        </a:rPr>
                        <a:t>97.613</a:t>
                      </a:r>
                    </a:p>
                  </a:txBody>
                  <a:tcPr marL="0" marR="0" marT="0" marB="0" anchor="b"/>
                </a:tc>
                <a:tc>
                  <a:txBody>
                    <a:bodyPr/>
                    <a:lstStyle/>
                    <a:p>
                      <a:pPr algn="r" fontAlgn="b"/>
                      <a:r>
                        <a:rPr lang="it-IT" sz="1400" b="0" i="0" u="none" strike="noStrike">
                          <a:solidFill>
                            <a:srgbClr val="000000"/>
                          </a:solidFill>
                          <a:latin typeface="Calibri"/>
                        </a:rPr>
                        <a:t>-4,1%</a:t>
                      </a:r>
                    </a:p>
                  </a:txBody>
                  <a:tcPr marL="0" marR="0" marT="0" marB="0" anchor="b"/>
                </a:tc>
                <a:extLst>
                  <a:ext uri="{0D108BD9-81ED-4DB2-BD59-A6C34878D82A}">
                    <a16:rowId xmlns:a16="http://schemas.microsoft.com/office/drawing/2014/main" val="1876468946"/>
                  </a:ext>
                </a:extLst>
              </a:tr>
              <a:tr h="260086">
                <a:tc>
                  <a:txBody>
                    <a:bodyPr/>
                    <a:lstStyle/>
                    <a:p>
                      <a:pPr algn="l" fontAlgn="b"/>
                      <a:r>
                        <a:rPr lang="it-IT" sz="1400" b="0" i="0" u="none" strike="noStrike">
                          <a:solidFill>
                            <a:srgbClr val="000000"/>
                          </a:solidFill>
                          <a:latin typeface="Calibri"/>
                        </a:rPr>
                        <a:t>Canada</a:t>
                      </a:r>
                    </a:p>
                  </a:txBody>
                  <a:tcPr marL="0" marR="0" marT="0" marB="0" anchor="b"/>
                </a:tc>
                <a:tc>
                  <a:txBody>
                    <a:bodyPr/>
                    <a:lstStyle/>
                    <a:p>
                      <a:pPr algn="r" fontAlgn="b"/>
                      <a:r>
                        <a:rPr lang="it-IT" sz="1400" b="0" i="0" u="none" strike="noStrike">
                          <a:solidFill>
                            <a:srgbClr val="000000"/>
                          </a:solidFill>
                          <a:latin typeface="Calibri"/>
                        </a:rPr>
                        <a:t>21.638</a:t>
                      </a:r>
                    </a:p>
                  </a:txBody>
                  <a:tcPr marL="0" marR="0" marT="0" marB="0" anchor="b"/>
                </a:tc>
                <a:tc>
                  <a:txBody>
                    <a:bodyPr/>
                    <a:lstStyle/>
                    <a:p>
                      <a:pPr algn="r" fontAlgn="b"/>
                      <a:r>
                        <a:rPr lang="it-IT" sz="1400" b="0" i="0" u="none" strike="noStrike">
                          <a:solidFill>
                            <a:srgbClr val="000000"/>
                          </a:solidFill>
                          <a:latin typeface="Calibri"/>
                        </a:rPr>
                        <a:t>17.190</a:t>
                      </a:r>
                    </a:p>
                  </a:txBody>
                  <a:tcPr marL="0" marR="0" marT="0" marB="0" anchor="b"/>
                </a:tc>
                <a:tc>
                  <a:txBody>
                    <a:bodyPr/>
                    <a:lstStyle/>
                    <a:p>
                      <a:pPr algn="r" fontAlgn="b"/>
                      <a:r>
                        <a:rPr lang="it-IT" sz="1400" b="0" i="0" u="none" strike="noStrike">
                          <a:solidFill>
                            <a:srgbClr val="000000"/>
                          </a:solidFill>
                          <a:latin typeface="Calibri"/>
                        </a:rPr>
                        <a:t>-20,6%</a:t>
                      </a:r>
                    </a:p>
                  </a:txBody>
                  <a:tcPr marL="0" marR="0" marT="0" marB="0" anchor="b"/>
                </a:tc>
                <a:tc>
                  <a:txBody>
                    <a:bodyPr/>
                    <a:lstStyle/>
                    <a:p>
                      <a:pPr algn="r" fontAlgn="b"/>
                      <a:r>
                        <a:rPr lang="it-IT" sz="1400" b="0" i="0" u="none" strike="noStrike">
                          <a:solidFill>
                            <a:srgbClr val="000000"/>
                          </a:solidFill>
                          <a:latin typeface="Calibri"/>
                        </a:rPr>
                        <a:t>91.236</a:t>
                      </a:r>
                    </a:p>
                  </a:txBody>
                  <a:tcPr marL="0" marR="0" marT="0" marB="0" anchor="b"/>
                </a:tc>
                <a:tc>
                  <a:txBody>
                    <a:bodyPr/>
                    <a:lstStyle/>
                    <a:p>
                      <a:pPr algn="r" fontAlgn="b"/>
                      <a:r>
                        <a:rPr lang="it-IT" sz="1400" b="0" i="0" u="none" strike="noStrike">
                          <a:solidFill>
                            <a:srgbClr val="000000"/>
                          </a:solidFill>
                          <a:latin typeface="Calibri"/>
                        </a:rPr>
                        <a:t>67.704</a:t>
                      </a:r>
                    </a:p>
                  </a:txBody>
                  <a:tcPr marL="0" marR="0" marT="0" marB="0" anchor="b"/>
                </a:tc>
                <a:tc>
                  <a:txBody>
                    <a:bodyPr/>
                    <a:lstStyle/>
                    <a:p>
                      <a:pPr algn="r" fontAlgn="b"/>
                      <a:r>
                        <a:rPr lang="it-IT" sz="1400" b="0" i="0" u="none" strike="noStrike">
                          <a:solidFill>
                            <a:srgbClr val="000000"/>
                          </a:solidFill>
                          <a:latin typeface="Calibri"/>
                        </a:rPr>
                        <a:t>-25,8%</a:t>
                      </a:r>
                    </a:p>
                  </a:txBody>
                  <a:tcPr marL="0" marR="0" marT="0" marB="0" anchor="b"/>
                </a:tc>
                <a:extLst>
                  <a:ext uri="{0D108BD9-81ED-4DB2-BD59-A6C34878D82A}">
                    <a16:rowId xmlns:a16="http://schemas.microsoft.com/office/drawing/2014/main" val="1424611096"/>
                  </a:ext>
                </a:extLst>
              </a:tr>
              <a:tr h="260086">
                <a:tc>
                  <a:txBody>
                    <a:bodyPr/>
                    <a:lstStyle/>
                    <a:p>
                      <a:pPr algn="l" fontAlgn="b"/>
                      <a:r>
                        <a:rPr lang="it-IT" sz="1400" b="0" i="0" u="none" strike="noStrike">
                          <a:solidFill>
                            <a:srgbClr val="000000"/>
                          </a:solidFill>
                          <a:latin typeface="Calibri"/>
                        </a:rPr>
                        <a:t>Regno Unito</a:t>
                      </a:r>
                    </a:p>
                  </a:txBody>
                  <a:tcPr marL="0" marR="0" marT="0" marB="0" anchor="b"/>
                </a:tc>
                <a:tc>
                  <a:txBody>
                    <a:bodyPr/>
                    <a:lstStyle/>
                    <a:p>
                      <a:pPr algn="r" fontAlgn="b"/>
                      <a:r>
                        <a:rPr lang="it-IT" sz="1400" b="0" i="0" u="none" strike="noStrike">
                          <a:solidFill>
                            <a:srgbClr val="000000"/>
                          </a:solidFill>
                          <a:latin typeface="Calibri"/>
                        </a:rPr>
                        <a:t>12.545</a:t>
                      </a:r>
                    </a:p>
                  </a:txBody>
                  <a:tcPr marL="0" marR="0" marT="0" marB="0" anchor="b"/>
                </a:tc>
                <a:tc>
                  <a:txBody>
                    <a:bodyPr/>
                    <a:lstStyle/>
                    <a:p>
                      <a:pPr algn="r" fontAlgn="b"/>
                      <a:r>
                        <a:rPr lang="it-IT" sz="1400" b="0" i="0" u="none" strike="noStrike">
                          <a:solidFill>
                            <a:srgbClr val="000000"/>
                          </a:solidFill>
                          <a:latin typeface="Calibri"/>
                        </a:rPr>
                        <a:t>14.255</a:t>
                      </a:r>
                    </a:p>
                  </a:txBody>
                  <a:tcPr marL="0" marR="0" marT="0" marB="0" anchor="b"/>
                </a:tc>
                <a:tc>
                  <a:txBody>
                    <a:bodyPr/>
                    <a:lstStyle/>
                    <a:p>
                      <a:pPr algn="r" fontAlgn="b"/>
                      <a:r>
                        <a:rPr lang="it-IT" sz="1400" b="0" i="0" u="none" strike="noStrike">
                          <a:solidFill>
                            <a:srgbClr val="000000"/>
                          </a:solidFill>
                          <a:latin typeface="Calibri"/>
                        </a:rPr>
                        <a:t>13,6%</a:t>
                      </a:r>
                    </a:p>
                  </a:txBody>
                  <a:tcPr marL="0" marR="0" marT="0" marB="0" anchor="b"/>
                </a:tc>
                <a:tc>
                  <a:txBody>
                    <a:bodyPr/>
                    <a:lstStyle/>
                    <a:p>
                      <a:pPr algn="r" fontAlgn="b"/>
                      <a:r>
                        <a:rPr lang="it-IT" sz="1400" b="0" i="0" u="none" strike="noStrike">
                          <a:solidFill>
                            <a:srgbClr val="000000"/>
                          </a:solidFill>
                          <a:latin typeface="Calibri"/>
                        </a:rPr>
                        <a:t>59.385</a:t>
                      </a:r>
                    </a:p>
                  </a:txBody>
                  <a:tcPr marL="0" marR="0" marT="0" marB="0" anchor="b"/>
                </a:tc>
                <a:tc>
                  <a:txBody>
                    <a:bodyPr/>
                    <a:lstStyle/>
                    <a:p>
                      <a:pPr algn="r" fontAlgn="b"/>
                      <a:r>
                        <a:rPr lang="it-IT" sz="1400" b="0" i="0" u="none" strike="noStrike">
                          <a:solidFill>
                            <a:srgbClr val="000000"/>
                          </a:solidFill>
                          <a:latin typeface="Calibri"/>
                        </a:rPr>
                        <a:t>59.892</a:t>
                      </a:r>
                    </a:p>
                  </a:txBody>
                  <a:tcPr marL="0" marR="0" marT="0" marB="0" anchor="b"/>
                </a:tc>
                <a:tc>
                  <a:txBody>
                    <a:bodyPr/>
                    <a:lstStyle/>
                    <a:p>
                      <a:pPr algn="r" fontAlgn="b"/>
                      <a:r>
                        <a:rPr lang="it-IT" sz="1400" b="0" i="0" u="none" strike="noStrike">
                          <a:solidFill>
                            <a:srgbClr val="000000"/>
                          </a:solidFill>
                          <a:latin typeface="Calibri"/>
                        </a:rPr>
                        <a:t>0,9%</a:t>
                      </a:r>
                    </a:p>
                  </a:txBody>
                  <a:tcPr marL="0" marR="0" marT="0" marB="0" anchor="b"/>
                </a:tc>
                <a:extLst>
                  <a:ext uri="{0D108BD9-81ED-4DB2-BD59-A6C34878D82A}">
                    <a16:rowId xmlns:a16="http://schemas.microsoft.com/office/drawing/2014/main" val="2533001493"/>
                  </a:ext>
                </a:extLst>
              </a:tr>
              <a:tr h="260086">
                <a:tc>
                  <a:txBody>
                    <a:bodyPr/>
                    <a:lstStyle/>
                    <a:p>
                      <a:pPr algn="l" fontAlgn="b"/>
                      <a:r>
                        <a:rPr lang="it-IT" sz="1400" b="0" i="0" u="none" strike="noStrike">
                          <a:solidFill>
                            <a:srgbClr val="000000"/>
                          </a:solidFill>
                          <a:latin typeface="Calibri"/>
                        </a:rPr>
                        <a:t>Svizzera</a:t>
                      </a:r>
                    </a:p>
                  </a:txBody>
                  <a:tcPr marL="0" marR="0" marT="0" marB="0" anchor="b"/>
                </a:tc>
                <a:tc>
                  <a:txBody>
                    <a:bodyPr/>
                    <a:lstStyle/>
                    <a:p>
                      <a:pPr algn="r" fontAlgn="b"/>
                      <a:r>
                        <a:rPr lang="it-IT" sz="1400" b="0" i="0" u="none" strike="noStrike">
                          <a:solidFill>
                            <a:srgbClr val="000000"/>
                          </a:solidFill>
                          <a:latin typeface="Calibri"/>
                        </a:rPr>
                        <a:t>7.185</a:t>
                      </a:r>
                    </a:p>
                  </a:txBody>
                  <a:tcPr marL="0" marR="0" marT="0" marB="0" anchor="b"/>
                </a:tc>
                <a:tc>
                  <a:txBody>
                    <a:bodyPr/>
                    <a:lstStyle/>
                    <a:p>
                      <a:pPr algn="r" fontAlgn="b"/>
                      <a:r>
                        <a:rPr lang="it-IT" sz="1400" b="0" i="0" u="none" strike="noStrike">
                          <a:solidFill>
                            <a:srgbClr val="000000"/>
                          </a:solidFill>
                          <a:latin typeface="Calibri"/>
                        </a:rPr>
                        <a:t>6.992</a:t>
                      </a:r>
                    </a:p>
                  </a:txBody>
                  <a:tcPr marL="0" marR="0" marT="0" marB="0" anchor="b"/>
                </a:tc>
                <a:tc>
                  <a:txBody>
                    <a:bodyPr/>
                    <a:lstStyle/>
                    <a:p>
                      <a:pPr algn="r" fontAlgn="b"/>
                      <a:r>
                        <a:rPr lang="it-IT" sz="1400" b="0" i="0" u="none" strike="noStrike">
                          <a:solidFill>
                            <a:srgbClr val="000000"/>
                          </a:solidFill>
                          <a:latin typeface="Calibri"/>
                        </a:rPr>
                        <a:t>-2,7%</a:t>
                      </a:r>
                    </a:p>
                  </a:txBody>
                  <a:tcPr marL="0" marR="0" marT="0" marB="0" anchor="b"/>
                </a:tc>
                <a:tc>
                  <a:txBody>
                    <a:bodyPr/>
                    <a:lstStyle/>
                    <a:p>
                      <a:pPr algn="r" fontAlgn="b"/>
                      <a:r>
                        <a:rPr lang="it-IT" sz="1400" b="0" i="0" u="none" strike="noStrike">
                          <a:solidFill>
                            <a:srgbClr val="000000"/>
                          </a:solidFill>
                          <a:latin typeface="Calibri"/>
                        </a:rPr>
                        <a:t>42.500</a:t>
                      </a:r>
                    </a:p>
                  </a:txBody>
                  <a:tcPr marL="0" marR="0" marT="0" marB="0" anchor="b"/>
                </a:tc>
                <a:tc>
                  <a:txBody>
                    <a:bodyPr/>
                    <a:lstStyle/>
                    <a:p>
                      <a:pPr algn="r" fontAlgn="b"/>
                      <a:r>
                        <a:rPr lang="it-IT" sz="1400" b="0" i="0" u="none" strike="noStrike">
                          <a:solidFill>
                            <a:srgbClr val="000000"/>
                          </a:solidFill>
                          <a:latin typeface="Calibri"/>
                        </a:rPr>
                        <a:t>39.945</a:t>
                      </a:r>
                    </a:p>
                  </a:txBody>
                  <a:tcPr marL="0" marR="0" marT="0" marB="0" anchor="b"/>
                </a:tc>
                <a:tc>
                  <a:txBody>
                    <a:bodyPr/>
                    <a:lstStyle/>
                    <a:p>
                      <a:pPr algn="r" fontAlgn="b"/>
                      <a:r>
                        <a:rPr lang="it-IT" sz="1400" b="0" i="0" u="none" strike="noStrike">
                          <a:solidFill>
                            <a:srgbClr val="000000"/>
                          </a:solidFill>
                          <a:latin typeface="Calibri"/>
                        </a:rPr>
                        <a:t>-6,0%</a:t>
                      </a:r>
                    </a:p>
                  </a:txBody>
                  <a:tcPr marL="0" marR="0" marT="0" marB="0" anchor="b"/>
                </a:tc>
                <a:extLst>
                  <a:ext uri="{0D108BD9-81ED-4DB2-BD59-A6C34878D82A}">
                    <a16:rowId xmlns:a16="http://schemas.microsoft.com/office/drawing/2014/main" val="1599092502"/>
                  </a:ext>
                </a:extLst>
              </a:tr>
              <a:tr h="260086">
                <a:tc>
                  <a:txBody>
                    <a:bodyPr/>
                    <a:lstStyle/>
                    <a:p>
                      <a:pPr algn="l" fontAlgn="b"/>
                      <a:r>
                        <a:rPr lang="it-IT" sz="1400" b="0" i="0" u="none" strike="noStrike">
                          <a:solidFill>
                            <a:srgbClr val="000000"/>
                          </a:solidFill>
                          <a:latin typeface="Calibri"/>
                        </a:rPr>
                        <a:t>Russia</a:t>
                      </a:r>
                    </a:p>
                  </a:txBody>
                  <a:tcPr marL="0" marR="0" marT="0" marB="0" anchor="b"/>
                </a:tc>
                <a:tc>
                  <a:txBody>
                    <a:bodyPr/>
                    <a:lstStyle/>
                    <a:p>
                      <a:pPr algn="r" fontAlgn="b"/>
                      <a:r>
                        <a:rPr lang="it-IT" sz="1400" b="0" i="0" u="none" strike="noStrike">
                          <a:solidFill>
                            <a:srgbClr val="000000"/>
                          </a:solidFill>
                          <a:latin typeface="Calibri"/>
                        </a:rPr>
                        <a:t>5.775</a:t>
                      </a:r>
                    </a:p>
                  </a:txBody>
                  <a:tcPr marL="0" marR="0" marT="0" marB="0" anchor="b"/>
                </a:tc>
                <a:tc>
                  <a:txBody>
                    <a:bodyPr/>
                    <a:lstStyle/>
                    <a:p>
                      <a:pPr algn="r" fontAlgn="b"/>
                      <a:r>
                        <a:rPr lang="it-IT" sz="1400" b="0" i="0" u="none" strike="noStrike">
                          <a:solidFill>
                            <a:srgbClr val="000000"/>
                          </a:solidFill>
                          <a:latin typeface="Calibri"/>
                        </a:rPr>
                        <a:t>6.934</a:t>
                      </a:r>
                    </a:p>
                  </a:txBody>
                  <a:tcPr marL="0" marR="0" marT="0" marB="0" anchor="b"/>
                </a:tc>
                <a:tc>
                  <a:txBody>
                    <a:bodyPr/>
                    <a:lstStyle/>
                    <a:p>
                      <a:pPr algn="r" fontAlgn="b"/>
                      <a:r>
                        <a:rPr lang="it-IT" sz="1400" b="0" i="0" u="none" strike="noStrike">
                          <a:solidFill>
                            <a:srgbClr val="000000"/>
                          </a:solidFill>
                          <a:latin typeface="Calibri"/>
                        </a:rPr>
                        <a:t>20,1%</a:t>
                      </a:r>
                    </a:p>
                  </a:txBody>
                  <a:tcPr marL="0" marR="0" marT="0" marB="0" anchor="b"/>
                </a:tc>
                <a:tc>
                  <a:txBody>
                    <a:bodyPr/>
                    <a:lstStyle/>
                    <a:p>
                      <a:pPr algn="r" fontAlgn="b"/>
                      <a:r>
                        <a:rPr lang="it-IT" sz="1400" b="0" i="0" u="none" strike="noStrike">
                          <a:solidFill>
                            <a:srgbClr val="000000"/>
                          </a:solidFill>
                          <a:latin typeface="Calibri"/>
                        </a:rPr>
                        <a:t>24.851</a:t>
                      </a:r>
                    </a:p>
                  </a:txBody>
                  <a:tcPr marL="0" marR="0" marT="0" marB="0" anchor="b"/>
                </a:tc>
                <a:tc>
                  <a:txBody>
                    <a:bodyPr/>
                    <a:lstStyle/>
                    <a:p>
                      <a:pPr algn="r" fontAlgn="b"/>
                      <a:r>
                        <a:rPr lang="it-IT" sz="1400" b="0" i="0" u="none" strike="noStrike">
                          <a:solidFill>
                            <a:srgbClr val="000000"/>
                          </a:solidFill>
                          <a:latin typeface="Calibri"/>
                        </a:rPr>
                        <a:t>27.415</a:t>
                      </a:r>
                    </a:p>
                  </a:txBody>
                  <a:tcPr marL="0" marR="0" marT="0" marB="0" anchor="b"/>
                </a:tc>
                <a:tc>
                  <a:txBody>
                    <a:bodyPr/>
                    <a:lstStyle/>
                    <a:p>
                      <a:pPr algn="r" fontAlgn="b"/>
                      <a:r>
                        <a:rPr lang="it-IT" sz="1400" b="0" i="0" u="none" strike="noStrike">
                          <a:solidFill>
                            <a:srgbClr val="000000"/>
                          </a:solidFill>
                          <a:latin typeface="Calibri"/>
                        </a:rPr>
                        <a:t>10,3%</a:t>
                      </a:r>
                    </a:p>
                  </a:txBody>
                  <a:tcPr marL="0" marR="0" marT="0" marB="0" anchor="b"/>
                </a:tc>
                <a:extLst>
                  <a:ext uri="{0D108BD9-81ED-4DB2-BD59-A6C34878D82A}">
                    <a16:rowId xmlns:a16="http://schemas.microsoft.com/office/drawing/2014/main" val="10009"/>
                  </a:ext>
                </a:extLst>
              </a:tr>
              <a:tr h="260086">
                <a:tc>
                  <a:txBody>
                    <a:bodyPr/>
                    <a:lstStyle/>
                    <a:p>
                      <a:pPr algn="l" fontAlgn="b"/>
                      <a:r>
                        <a:rPr lang="it-IT" sz="1400" b="0" i="0" u="none" strike="noStrike">
                          <a:solidFill>
                            <a:srgbClr val="000000"/>
                          </a:solidFill>
                          <a:latin typeface="Calibri"/>
                        </a:rPr>
                        <a:t>Cina</a:t>
                      </a:r>
                    </a:p>
                  </a:txBody>
                  <a:tcPr marL="0" marR="0" marT="0" marB="0" anchor="b"/>
                </a:tc>
                <a:tc>
                  <a:txBody>
                    <a:bodyPr/>
                    <a:lstStyle/>
                    <a:p>
                      <a:pPr algn="r" fontAlgn="b"/>
                      <a:r>
                        <a:rPr lang="it-IT" sz="1400" b="0" i="0" u="none" strike="noStrike">
                          <a:solidFill>
                            <a:srgbClr val="000000"/>
                          </a:solidFill>
                          <a:latin typeface="Calibri"/>
                        </a:rPr>
                        <a:t>6.579</a:t>
                      </a:r>
                    </a:p>
                  </a:txBody>
                  <a:tcPr marL="0" marR="0" marT="0" marB="0" anchor="b"/>
                </a:tc>
                <a:tc>
                  <a:txBody>
                    <a:bodyPr/>
                    <a:lstStyle/>
                    <a:p>
                      <a:pPr algn="r" fontAlgn="b"/>
                      <a:r>
                        <a:rPr lang="it-IT" sz="1400" b="0" i="0" u="none" strike="noStrike">
                          <a:solidFill>
                            <a:srgbClr val="000000"/>
                          </a:solidFill>
                          <a:latin typeface="Calibri"/>
                        </a:rPr>
                        <a:t>6.165</a:t>
                      </a:r>
                    </a:p>
                  </a:txBody>
                  <a:tcPr marL="0" marR="0" marT="0" marB="0" anchor="b"/>
                </a:tc>
                <a:tc>
                  <a:txBody>
                    <a:bodyPr/>
                    <a:lstStyle/>
                    <a:p>
                      <a:pPr algn="r" fontAlgn="b"/>
                      <a:r>
                        <a:rPr lang="it-IT" sz="1400" b="0" i="0" u="none" strike="noStrike">
                          <a:solidFill>
                            <a:srgbClr val="000000"/>
                          </a:solidFill>
                          <a:latin typeface="Calibri"/>
                        </a:rPr>
                        <a:t>-6,3%</a:t>
                      </a:r>
                    </a:p>
                  </a:txBody>
                  <a:tcPr marL="0" marR="0" marT="0" marB="0" anchor="b"/>
                </a:tc>
                <a:tc>
                  <a:txBody>
                    <a:bodyPr/>
                    <a:lstStyle/>
                    <a:p>
                      <a:pPr algn="r" fontAlgn="b"/>
                      <a:r>
                        <a:rPr lang="it-IT" sz="1400" b="0" i="0" u="none" strike="noStrike">
                          <a:solidFill>
                            <a:srgbClr val="000000"/>
                          </a:solidFill>
                          <a:latin typeface="Calibri"/>
                        </a:rPr>
                        <a:t>26.685</a:t>
                      </a:r>
                    </a:p>
                  </a:txBody>
                  <a:tcPr marL="0" marR="0" marT="0" marB="0" anchor="b"/>
                </a:tc>
                <a:tc>
                  <a:txBody>
                    <a:bodyPr/>
                    <a:lstStyle/>
                    <a:p>
                      <a:pPr algn="r" fontAlgn="b"/>
                      <a:r>
                        <a:rPr lang="it-IT" sz="1400" b="0" i="0" u="none" strike="noStrike">
                          <a:solidFill>
                            <a:srgbClr val="000000"/>
                          </a:solidFill>
                          <a:latin typeface="Calibri"/>
                        </a:rPr>
                        <a:t>22.423</a:t>
                      </a:r>
                    </a:p>
                  </a:txBody>
                  <a:tcPr marL="0" marR="0" marT="0" marB="0" anchor="b"/>
                </a:tc>
                <a:tc>
                  <a:txBody>
                    <a:bodyPr/>
                    <a:lstStyle/>
                    <a:p>
                      <a:pPr algn="r" fontAlgn="b"/>
                      <a:r>
                        <a:rPr lang="it-IT" sz="1400" b="0" i="0" u="none" strike="noStrike">
                          <a:solidFill>
                            <a:srgbClr val="000000"/>
                          </a:solidFill>
                          <a:latin typeface="Calibri"/>
                        </a:rPr>
                        <a:t>-16,0%</a:t>
                      </a:r>
                    </a:p>
                  </a:txBody>
                  <a:tcPr marL="0" marR="0" marT="0" marB="0" anchor="b"/>
                </a:tc>
                <a:extLst>
                  <a:ext uri="{0D108BD9-81ED-4DB2-BD59-A6C34878D82A}">
                    <a16:rowId xmlns:a16="http://schemas.microsoft.com/office/drawing/2014/main" val="10010"/>
                  </a:ext>
                </a:extLst>
              </a:tr>
              <a:tr h="260086">
                <a:tc>
                  <a:txBody>
                    <a:bodyPr/>
                    <a:lstStyle/>
                    <a:p>
                      <a:pPr algn="l" fontAlgn="b"/>
                      <a:r>
                        <a:rPr lang="it-IT" sz="1400" b="0" i="0" u="none" strike="noStrike">
                          <a:solidFill>
                            <a:srgbClr val="000000"/>
                          </a:solidFill>
                          <a:latin typeface="Calibri"/>
                        </a:rPr>
                        <a:t>Paesi Bassi</a:t>
                      </a:r>
                    </a:p>
                  </a:txBody>
                  <a:tcPr marL="0" marR="0" marT="0" marB="0" anchor="b"/>
                </a:tc>
                <a:tc>
                  <a:txBody>
                    <a:bodyPr/>
                    <a:lstStyle/>
                    <a:p>
                      <a:pPr algn="r" fontAlgn="b"/>
                      <a:r>
                        <a:rPr lang="it-IT" sz="1400" b="0" i="0" u="none" strike="noStrike">
                          <a:solidFill>
                            <a:srgbClr val="000000"/>
                          </a:solidFill>
                          <a:latin typeface="Calibri"/>
                        </a:rPr>
                        <a:t>4.260</a:t>
                      </a:r>
                    </a:p>
                  </a:txBody>
                  <a:tcPr marL="0" marR="0" marT="0" marB="0" anchor="b"/>
                </a:tc>
                <a:tc>
                  <a:txBody>
                    <a:bodyPr/>
                    <a:lstStyle/>
                    <a:p>
                      <a:pPr algn="r" fontAlgn="b"/>
                      <a:r>
                        <a:rPr lang="it-IT" sz="1400" b="0" i="0" u="none" strike="noStrike">
                          <a:solidFill>
                            <a:srgbClr val="000000"/>
                          </a:solidFill>
                          <a:latin typeface="Calibri"/>
                        </a:rPr>
                        <a:t>5.004</a:t>
                      </a:r>
                    </a:p>
                  </a:txBody>
                  <a:tcPr marL="0" marR="0" marT="0" marB="0" anchor="b"/>
                </a:tc>
                <a:tc>
                  <a:txBody>
                    <a:bodyPr/>
                    <a:lstStyle/>
                    <a:p>
                      <a:pPr algn="r" fontAlgn="b"/>
                      <a:r>
                        <a:rPr lang="it-IT" sz="1400" b="0" i="0" u="none" strike="noStrike">
                          <a:solidFill>
                            <a:srgbClr val="000000"/>
                          </a:solidFill>
                          <a:latin typeface="Calibri"/>
                        </a:rPr>
                        <a:t>17,5%</a:t>
                      </a:r>
                    </a:p>
                  </a:txBody>
                  <a:tcPr marL="0" marR="0" marT="0" marB="0" anchor="b"/>
                </a:tc>
                <a:tc>
                  <a:txBody>
                    <a:bodyPr/>
                    <a:lstStyle/>
                    <a:p>
                      <a:pPr algn="r" fontAlgn="b"/>
                      <a:r>
                        <a:rPr lang="it-IT" sz="1400" b="0" i="0" u="none" strike="noStrike">
                          <a:solidFill>
                            <a:srgbClr val="000000"/>
                          </a:solidFill>
                          <a:latin typeface="Calibri"/>
                        </a:rPr>
                        <a:t>21.044</a:t>
                      </a:r>
                    </a:p>
                  </a:txBody>
                  <a:tcPr marL="0" marR="0" marT="0" marB="0" anchor="b"/>
                </a:tc>
                <a:tc>
                  <a:txBody>
                    <a:bodyPr/>
                    <a:lstStyle/>
                    <a:p>
                      <a:pPr algn="r" fontAlgn="b"/>
                      <a:r>
                        <a:rPr lang="it-IT" sz="1400" b="0" i="0" u="none" strike="noStrike">
                          <a:solidFill>
                            <a:srgbClr val="000000"/>
                          </a:solidFill>
                          <a:latin typeface="Calibri"/>
                        </a:rPr>
                        <a:t>20.544</a:t>
                      </a:r>
                    </a:p>
                  </a:txBody>
                  <a:tcPr marL="0" marR="0" marT="0" marB="0" anchor="b"/>
                </a:tc>
                <a:tc>
                  <a:txBody>
                    <a:bodyPr/>
                    <a:lstStyle/>
                    <a:p>
                      <a:pPr algn="r" fontAlgn="b"/>
                      <a:r>
                        <a:rPr lang="it-IT" sz="1400" b="0" i="0" u="none" strike="noStrike">
                          <a:solidFill>
                            <a:srgbClr val="000000"/>
                          </a:solidFill>
                          <a:latin typeface="Calibri"/>
                        </a:rPr>
                        <a:t>-2,4%</a:t>
                      </a:r>
                    </a:p>
                  </a:txBody>
                  <a:tcPr marL="0" marR="0" marT="0" marB="0" anchor="b"/>
                </a:tc>
                <a:extLst>
                  <a:ext uri="{0D108BD9-81ED-4DB2-BD59-A6C34878D82A}">
                    <a16:rowId xmlns:a16="http://schemas.microsoft.com/office/drawing/2014/main" val="10011"/>
                  </a:ext>
                </a:extLst>
              </a:tr>
              <a:tr h="260086">
                <a:tc>
                  <a:txBody>
                    <a:bodyPr/>
                    <a:lstStyle/>
                    <a:p>
                      <a:pPr algn="l" fontAlgn="b"/>
                      <a:r>
                        <a:rPr lang="it-IT" sz="1400" b="0" i="0" u="none" strike="noStrike">
                          <a:solidFill>
                            <a:srgbClr val="000000"/>
                          </a:solidFill>
                          <a:latin typeface="Calibri"/>
                        </a:rPr>
                        <a:t>Australia</a:t>
                      </a:r>
                    </a:p>
                  </a:txBody>
                  <a:tcPr marL="0" marR="0" marT="0" marB="0" anchor="b"/>
                </a:tc>
                <a:tc>
                  <a:txBody>
                    <a:bodyPr/>
                    <a:lstStyle/>
                    <a:p>
                      <a:pPr algn="r" fontAlgn="b"/>
                      <a:r>
                        <a:rPr lang="it-IT" sz="1400" b="0" i="0" u="none" strike="noStrike">
                          <a:solidFill>
                            <a:srgbClr val="000000"/>
                          </a:solidFill>
                          <a:latin typeface="Calibri"/>
                        </a:rPr>
                        <a:t>5.863</a:t>
                      </a:r>
                    </a:p>
                  </a:txBody>
                  <a:tcPr marL="0" marR="0" marT="0" marB="0" anchor="b"/>
                </a:tc>
                <a:tc>
                  <a:txBody>
                    <a:bodyPr/>
                    <a:lstStyle/>
                    <a:p>
                      <a:pPr algn="r" fontAlgn="b"/>
                      <a:r>
                        <a:rPr lang="it-IT" sz="1400" b="0" i="0" u="none" strike="noStrike">
                          <a:solidFill>
                            <a:srgbClr val="000000"/>
                          </a:solidFill>
                          <a:latin typeface="Calibri"/>
                        </a:rPr>
                        <a:t>5.380</a:t>
                      </a:r>
                    </a:p>
                  </a:txBody>
                  <a:tcPr marL="0" marR="0" marT="0" marB="0" anchor="b"/>
                </a:tc>
                <a:tc>
                  <a:txBody>
                    <a:bodyPr/>
                    <a:lstStyle/>
                    <a:p>
                      <a:pPr algn="r" fontAlgn="b"/>
                      <a:r>
                        <a:rPr lang="it-IT" sz="1400" b="0" i="0" u="none" strike="noStrike">
                          <a:solidFill>
                            <a:srgbClr val="000000"/>
                          </a:solidFill>
                          <a:latin typeface="Calibri"/>
                        </a:rPr>
                        <a:t>-8,2%</a:t>
                      </a:r>
                    </a:p>
                  </a:txBody>
                  <a:tcPr marL="0" marR="0" marT="0" marB="0" anchor="b"/>
                </a:tc>
                <a:tc>
                  <a:txBody>
                    <a:bodyPr/>
                    <a:lstStyle/>
                    <a:p>
                      <a:pPr algn="r" fontAlgn="b"/>
                      <a:r>
                        <a:rPr lang="it-IT" sz="1400" b="0" i="0" u="none" strike="noStrike">
                          <a:solidFill>
                            <a:srgbClr val="000000"/>
                          </a:solidFill>
                          <a:latin typeface="Calibri"/>
                        </a:rPr>
                        <a:t>23.480</a:t>
                      </a:r>
                    </a:p>
                  </a:txBody>
                  <a:tcPr marL="0" marR="0" marT="0" marB="0" anchor="b"/>
                </a:tc>
                <a:tc>
                  <a:txBody>
                    <a:bodyPr/>
                    <a:lstStyle/>
                    <a:p>
                      <a:pPr algn="r" fontAlgn="b"/>
                      <a:r>
                        <a:rPr lang="it-IT" sz="1400" b="0" i="0" u="none" strike="noStrike">
                          <a:solidFill>
                            <a:srgbClr val="000000"/>
                          </a:solidFill>
                          <a:latin typeface="Calibri"/>
                        </a:rPr>
                        <a:t>19.249</a:t>
                      </a:r>
                    </a:p>
                  </a:txBody>
                  <a:tcPr marL="0" marR="0" marT="0" marB="0" anchor="b"/>
                </a:tc>
                <a:tc>
                  <a:txBody>
                    <a:bodyPr/>
                    <a:lstStyle/>
                    <a:p>
                      <a:pPr algn="r" fontAlgn="b"/>
                      <a:r>
                        <a:rPr lang="it-IT" sz="1400" b="0" i="0" u="none" strike="noStrike">
                          <a:solidFill>
                            <a:srgbClr val="000000"/>
                          </a:solidFill>
                          <a:latin typeface="Calibri"/>
                        </a:rPr>
                        <a:t>-18,0%</a:t>
                      </a:r>
                    </a:p>
                  </a:txBody>
                  <a:tcPr marL="0" marR="0" marT="0" marB="0" anchor="b"/>
                </a:tc>
                <a:extLst>
                  <a:ext uri="{0D108BD9-81ED-4DB2-BD59-A6C34878D82A}">
                    <a16:rowId xmlns:a16="http://schemas.microsoft.com/office/drawing/2014/main" val="10012"/>
                  </a:ext>
                </a:extLst>
              </a:tr>
              <a:tr h="260086">
                <a:tc>
                  <a:txBody>
                    <a:bodyPr/>
                    <a:lstStyle/>
                    <a:p>
                      <a:pPr algn="l" fontAlgn="b"/>
                      <a:r>
                        <a:rPr lang="it-IT" sz="1400" b="0" i="0" u="none" strike="noStrike">
                          <a:solidFill>
                            <a:srgbClr val="000000"/>
                          </a:solidFill>
                          <a:latin typeface="Calibri"/>
                        </a:rPr>
                        <a:t>Svezia</a:t>
                      </a:r>
                    </a:p>
                  </a:txBody>
                  <a:tcPr marL="0" marR="0" marT="0" marB="0" anchor="b"/>
                </a:tc>
                <a:tc>
                  <a:txBody>
                    <a:bodyPr/>
                    <a:lstStyle/>
                    <a:p>
                      <a:pPr algn="r" fontAlgn="b"/>
                      <a:r>
                        <a:rPr lang="it-IT" sz="1400" b="0" i="0" u="none" strike="noStrike">
                          <a:solidFill>
                            <a:srgbClr val="000000"/>
                          </a:solidFill>
                          <a:latin typeface="Calibri"/>
                        </a:rPr>
                        <a:t>4.187</a:t>
                      </a:r>
                    </a:p>
                  </a:txBody>
                  <a:tcPr marL="0" marR="0" marT="0" marB="0" anchor="b"/>
                </a:tc>
                <a:tc>
                  <a:txBody>
                    <a:bodyPr/>
                    <a:lstStyle/>
                    <a:p>
                      <a:pPr algn="r" fontAlgn="b"/>
                      <a:r>
                        <a:rPr lang="it-IT" sz="1400" b="0" i="0" u="none" strike="noStrike">
                          <a:solidFill>
                            <a:srgbClr val="000000"/>
                          </a:solidFill>
                          <a:latin typeface="Calibri"/>
                        </a:rPr>
                        <a:t>4.003</a:t>
                      </a:r>
                    </a:p>
                  </a:txBody>
                  <a:tcPr marL="0" marR="0" marT="0" marB="0" anchor="b"/>
                </a:tc>
                <a:tc>
                  <a:txBody>
                    <a:bodyPr/>
                    <a:lstStyle/>
                    <a:p>
                      <a:pPr algn="r" fontAlgn="b"/>
                      <a:r>
                        <a:rPr lang="it-IT" sz="1400" b="0" i="0" u="none" strike="noStrike">
                          <a:solidFill>
                            <a:srgbClr val="000000"/>
                          </a:solidFill>
                          <a:latin typeface="Calibri"/>
                        </a:rPr>
                        <a:t>-4,4%</a:t>
                      </a:r>
                    </a:p>
                  </a:txBody>
                  <a:tcPr marL="0" marR="0" marT="0" marB="0" anchor="b"/>
                </a:tc>
                <a:tc>
                  <a:txBody>
                    <a:bodyPr/>
                    <a:lstStyle/>
                    <a:p>
                      <a:pPr algn="r" fontAlgn="b"/>
                      <a:r>
                        <a:rPr lang="it-IT" sz="1400" b="0" i="0" u="none" strike="noStrike">
                          <a:solidFill>
                            <a:srgbClr val="000000"/>
                          </a:solidFill>
                          <a:latin typeface="Calibri"/>
                        </a:rPr>
                        <a:t>21.683</a:t>
                      </a:r>
                    </a:p>
                  </a:txBody>
                  <a:tcPr marL="0" marR="0" marT="0" marB="0" anchor="b"/>
                </a:tc>
                <a:tc>
                  <a:txBody>
                    <a:bodyPr/>
                    <a:lstStyle/>
                    <a:p>
                      <a:pPr algn="r" fontAlgn="b"/>
                      <a:r>
                        <a:rPr lang="it-IT" sz="1400" b="0" i="0" u="none" strike="noStrike">
                          <a:solidFill>
                            <a:srgbClr val="000000"/>
                          </a:solidFill>
                          <a:latin typeface="Calibri"/>
                        </a:rPr>
                        <a:t>18.212</a:t>
                      </a:r>
                    </a:p>
                  </a:txBody>
                  <a:tcPr marL="0" marR="0" marT="0" marB="0" anchor="b"/>
                </a:tc>
                <a:tc>
                  <a:txBody>
                    <a:bodyPr/>
                    <a:lstStyle/>
                    <a:p>
                      <a:pPr algn="r" fontAlgn="b"/>
                      <a:r>
                        <a:rPr lang="it-IT" sz="1400" b="0" i="0" u="none" strike="noStrike">
                          <a:solidFill>
                            <a:srgbClr val="000000"/>
                          </a:solidFill>
                          <a:latin typeface="Calibri"/>
                        </a:rPr>
                        <a:t>-16,0%</a:t>
                      </a:r>
                    </a:p>
                  </a:txBody>
                  <a:tcPr marL="0" marR="0" marT="0" marB="0" anchor="b"/>
                </a:tc>
                <a:extLst>
                  <a:ext uri="{0D108BD9-81ED-4DB2-BD59-A6C34878D82A}">
                    <a16:rowId xmlns:a16="http://schemas.microsoft.com/office/drawing/2014/main" val="10013"/>
                  </a:ext>
                </a:extLst>
              </a:tr>
              <a:tr h="260086">
                <a:tc>
                  <a:txBody>
                    <a:bodyPr/>
                    <a:lstStyle/>
                    <a:p>
                      <a:pPr algn="l" fontAlgn="b"/>
                      <a:r>
                        <a:rPr lang="it-IT" sz="1400" b="0" i="0" u="none" strike="noStrike">
                          <a:solidFill>
                            <a:srgbClr val="000000"/>
                          </a:solidFill>
                          <a:latin typeface="Calibri"/>
                        </a:rPr>
                        <a:t>Brasile</a:t>
                      </a:r>
                    </a:p>
                  </a:txBody>
                  <a:tcPr marL="0" marR="0" marT="0" marB="0" anchor="b"/>
                </a:tc>
                <a:tc>
                  <a:txBody>
                    <a:bodyPr/>
                    <a:lstStyle/>
                    <a:p>
                      <a:pPr algn="r" fontAlgn="b"/>
                      <a:r>
                        <a:rPr lang="it-IT" sz="1400" b="0" i="0" u="none" strike="noStrike">
                          <a:solidFill>
                            <a:srgbClr val="000000"/>
                          </a:solidFill>
                          <a:latin typeface="Calibri"/>
                        </a:rPr>
                        <a:t>4.411</a:t>
                      </a:r>
                    </a:p>
                  </a:txBody>
                  <a:tcPr marL="0" marR="0" marT="0" marB="0" anchor="b"/>
                </a:tc>
                <a:tc>
                  <a:txBody>
                    <a:bodyPr/>
                    <a:lstStyle/>
                    <a:p>
                      <a:pPr algn="r" fontAlgn="b"/>
                      <a:r>
                        <a:rPr lang="it-IT" sz="1400" b="0" i="0" u="none" strike="noStrike">
                          <a:solidFill>
                            <a:srgbClr val="000000"/>
                          </a:solidFill>
                          <a:latin typeface="Calibri"/>
                        </a:rPr>
                        <a:t>4.315</a:t>
                      </a:r>
                    </a:p>
                  </a:txBody>
                  <a:tcPr marL="0" marR="0" marT="0" marB="0" anchor="b"/>
                </a:tc>
                <a:tc>
                  <a:txBody>
                    <a:bodyPr/>
                    <a:lstStyle/>
                    <a:p>
                      <a:pPr algn="r" fontAlgn="b"/>
                      <a:r>
                        <a:rPr lang="it-IT" sz="1400" b="0" i="0" u="none" strike="noStrike">
                          <a:solidFill>
                            <a:srgbClr val="000000"/>
                          </a:solidFill>
                          <a:latin typeface="Calibri"/>
                        </a:rPr>
                        <a:t>-2,2%</a:t>
                      </a:r>
                    </a:p>
                  </a:txBody>
                  <a:tcPr marL="0" marR="0" marT="0" marB="0" anchor="b"/>
                </a:tc>
                <a:tc>
                  <a:txBody>
                    <a:bodyPr/>
                    <a:lstStyle/>
                    <a:p>
                      <a:pPr algn="r" fontAlgn="b"/>
                      <a:r>
                        <a:rPr lang="it-IT" sz="1400" b="0" i="0" u="none" strike="noStrike">
                          <a:solidFill>
                            <a:srgbClr val="000000"/>
                          </a:solidFill>
                          <a:latin typeface="Calibri"/>
                        </a:rPr>
                        <a:t>20.770</a:t>
                      </a:r>
                    </a:p>
                  </a:txBody>
                  <a:tcPr marL="0" marR="0" marT="0" marB="0" anchor="b"/>
                </a:tc>
                <a:tc>
                  <a:txBody>
                    <a:bodyPr/>
                    <a:lstStyle/>
                    <a:p>
                      <a:pPr algn="r" fontAlgn="b"/>
                      <a:r>
                        <a:rPr lang="it-IT" sz="1400" b="0" i="0" u="none" strike="noStrike">
                          <a:solidFill>
                            <a:srgbClr val="000000"/>
                          </a:solidFill>
                          <a:latin typeface="Calibri"/>
                        </a:rPr>
                        <a:t>17.641</a:t>
                      </a:r>
                    </a:p>
                  </a:txBody>
                  <a:tcPr marL="0" marR="0" marT="0" marB="0" anchor="b"/>
                </a:tc>
                <a:tc>
                  <a:txBody>
                    <a:bodyPr/>
                    <a:lstStyle/>
                    <a:p>
                      <a:pPr algn="r" fontAlgn="b"/>
                      <a:r>
                        <a:rPr lang="it-IT" sz="1400" b="0" i="0" u="none" strike="noStrike">
                          <a:solidFill>
                            <a:srgbClr val="000000"/>
                          </a:solidFill>
                          <a:latin typeface="Calibri"/>
                        </a:rPr>
                        <a:t>-15,1%</a:t>
                      </a:r>
                    </a:p>
                  </a:txBody>
                  <a:tcPr marL="0" marR="0" marT="0" marB="0" anchor="b"/>
                </a:tc>
                <a:extLst>
                  <a:ext uri="{0D108BD9-81ED-4DB2-BD59-A6C34878D82A}">
                    <a16:rowId xmlns:a16="http://schemas.microsoft.com/office/drawing/2014/main" val="3137006715"/>
                  </a:ext>
                </a:extLst>
              </a:tr>
              <a:tr h="260086">
                <a:tc>
                  <a:txBody>
                    <a:bodyPr/>
                    <a:lstStyle/>
                    <a:p>
                      <a:pPr algn="l" fontAlgn="b"/>
                      <a:r>
                        <a:rPr lang="it-IT" sz="1400" b="0" i="0" u="none" strike="noStrike">
                          <a:solidFill>
                            <a:srgbClr val="000000"/>
                          </a:solidFill>
                          <a:latin typeface="Calibri"/>
                        </a:rPr>
                        <a:t>Taiwan</a:t>
                      </a:r>
                    </a:p>
                  </a:txBody>
                  <a:tcPr marL="0" marR="0" marT="0" marB="0" anchor="b"/>
                </a:tc>
                <a:tc>
                  <a:txBody>
                    <a:bodyPr/>
                    <a:lstStyle/>
                    <a:p>
                      <a:pPr algn="r" fontAlgn="b"/>
                      <a:r>
                        <a:rPr lang="it-IT" sz="1400" b="0" i="0" u="none" strike="noStrike">
                          <a:solidFill>
                            <a:srgbClr val="000000"/>
                          </a:solidFill>
                          <a:latin typeface="Calibri"/>
                        </a:rPr>
                        <a:t>4.301</a:t>
                      </a:r>
                    </a:p>
                  </a:txBody>
                  <a:tcPr marL="0" marR="0" marT="0" marB="0" anchor="b"/>
                </a:tc>
                <a:tc>
                  <a:txBody>
                    <a:bodyPr/>
                    <a:lstStyle/>
                    <a:p>
                      <a:pPr algn="r" fontAlgn="b"/>
                      <a:r>
                        <a:rPr lang="it-IT" sz="1400" b="0" i="0" u="none" strike="noStrike">
                          <a:solidFill>
                            <a:srgbClr val="000000"/>
                          </a:solidFill>
                          <a:latin typeface="Calibri"/>
                        </a:rPr>
                        <a:t>4.408</a:t>
                      </a:r>
                    </a:p>
                  </a:txBody>
                  <a:tcPr marL="0" marR="0" marT="0" marB="0" anchor="b"/>
                </a:tc>
                <a:tc>
                  <a:txBody>
                    <a:bodyPr/>
                    <a:lstStyle/>
                    <a:p>
                      <a:pPr algn="r" fontAlgn="b"/>
                      <a:r>
                        <a:rPr lang="it-IT" sz="1400" b="0" i="0" u="none" strike="noStrike">
                          <a:solidFill>
                            <a:srgbClr val="000000"/>
                          </a:solidFill>
                          <a:latin typeface="Calibri"/>
                        </a:rPr>
                        <a:t>2,5%</a:t>
                      </a:r>
                    </a:p>
                  </a:txBody>
                  <a:tcPr marL="0" marR="0" marT="0" marB="0" anchor="b"/>
                </a:tc>
                <a:tc>
                  <a:txBody>
                    <a:bodyPr/>
                    <a:lstStyle/>
                    <a:p>
                      <a:pPr algn="r" fontAlgn="b"/>
                      <a:r>
                        <a:rPr lang="it-IT" sz="1400" b="0" i="0" u="none" strike="noStrike">
                          <a:solidFill>
                            <a:srgbClr val="000000"/>
                          </a:solidFill>
                          <a:latin typeface="Calibri"/>
                        </a:rPr>
                        <a:t>19.130</a:t>
                      </a:r>
                    </a:p>
                  </a:txBody>
                  <a:tcPr marL="0" marR="0" marT="0" marB="0" anchor="b"/>
                </a:tc>
                <a:tc>
                  <a:txBody>
                    <a:bodyPr/>
                    <a:lstStyle/>
                    <a:p>
                      <a:pPr algn="r" fontAlgn="b"/>
                      <a:r>
                        <a:rPr lang="it-IT" sz="1400" b="0" i="0" u="none" strike="noStrike">
                          <a:solidFill>
                            <a:srgbClr val="000000"/>
                          </a:solidFill>
                          <a:latin typeface="Calibri"/>
                        </a:rPr>
                        <a:t>17.319</a:t>
                      </a:r>
                    </a:p>
                  </a:txBody>
                  <a:tcPr marL="0" marR="0" marT="0" marB="0" anchor="b"/>
                </a:tc>
                <a:tc>
                  <a:txBody>
                    <a:bodyPr/>
                    <a:lstStyle/>
                    <a:p>
                      <a:pPr algn="r" fontAlgn="b"/>
                      <a:r>
                        <a:rPr lang="it-IT" sz="1400" b="0" i="0" u="none" strike="noStrike">
                          <a:solidFill>
                            <a:srgbClr val="000000"/>
                          </a:solidFill>
                          <a:latin typeface="Calibri"/>
                        </a:rPr>
                        <a:t>-9,5%</a:t>
                      </a:r>
                    </a:p>
                  </a:txBody>
                  <a:tcPr marL="0" marR="0" marT="0" marB="0" anchor="b"/>
                </a:tc>
                <a:extLst>
                  <a:ext uri="{0D108BD9-81ED-4DB2-BD59-A6C34878D82A}">
                    <a16:rowId xmlns:a16="http://schemas.microsoft.com/office/drawing/2014/main" val="2960063901"/>
                  </a:ext>
                </a:extLst>
              </a:tr>
              <a:tr h="260086">
                <a:tc>
                  <a:txBody>
                    <a:bodyPr/>
                    <a:lstStyle/>
                    <a:p>
                      <a:pPr algn="l" fontAlgn="b"/>
                      <a:r>
                        <a:rPr lang="it-IT" sz="1400" b="0" i="0" u="none" strike="noStrike">
                          <a:solidFill>
                            <a:srgbClr val="000000"/>
                          </a:solidFill>
                          <a:latin typeface="Calibri"/>
                        </a:rPr>
                        <a:t>Spagna</a:t>
                      </a:r>
                    </a:p>
                  </a:txBody>
                  <a:tcPr marL="0" marR="0" marT="0" marB="0" anchor="b"/>
                </a:tc>
                <a:tc>
                  <a:txBody>
                    <a:bodyPr/>
                    <a:lstStyle/>
                    <a:p>
                      <a:pPr algn="r" fontAlgn="b"/>
                      <a:r>
                        <a:rPr lang="it-IT" sz="1400" b="0" i="0" u="none" strike="noStrike">
                          <a:solidFill>
                            <a:srgbClr val="000000"/>
                          </a:solidFill>
                          <a:latin typeface="Calibri"/>
                        </a:rPr>
                        <a:t>17.061</a:t>
                      </a:r>
                    </a:p>
                  </a:txBody>
                  <a:tcPr marL="0" marR="0" marT="0" marB="0" anchor="b"/>
                </a:tc>
                <a:tc>
                  <a:txBody>
                    <a:bodyPr/>
                    <a:lstStyle/>
                    <a:p>
                      <a:pPr algn="r" fontAlgn="b"/>
                      <a:r>
                        <a:rPr lang="it-IT" sz="1400" b="0" i="0" u="none" strike="noStrike">
                          <a:solidFill>
                            <a:srgbClr val="000000"/>
                          </a:solidFill>
                          <a:latin typeface="Calibri"/>
                        </a:rPr>
                        <a:t>11.094</a:t>
                      </a:r>
                    </a:p>
                  </a:txBody>
                  <a:tcPr marL="0" marR="0" marT="0" marB="0" anchor="b"/>
                </a:tc>
                <a:tc>
                  <a:txBody>
                    <a:bodyPr/>
                    <a:lstStyle/>
                    <a:p>
                      <a:pPr algn="r" fontAlgn="b"/>
                      <a:r>
                        <a:rPr lang="it-IT" sz="1400" b="0" i="0" u="none" strike="noStrike">
                          <a:solidFill>
                            <a:srgbClr val="000000"/>
                          </a:solidFill>
                          <a:latin typeface="Calibri"/>
                        </a:rPr>
                        <a:t>-35,0%</a:t>
                      </a:r>
                    </a:p>
                  </a:txBody>
                  <a:tcPr marL="0" marR="0" marT="0" marB="0" anchor="b"/>
                </a:tc>
                <a:tc>
                  <a:txBody>
                    <a:bodyPr/>
                    <a:lstStyle/>
                    <a:p>
                      <a:pPr algn="r" fontAlgn="b"/>
                      <a:r>
                        <a:rPr lang="it-IT" sz="1400" b="0" i="0" u="none" strike="noStrike">
                          <a:solidFill>
                            <a:srgbClr val="000000"/>
                          </a:solidFill>
                          <a:latin typeface="Calibri"/>
                        </a:rPr>
                        <a:t>39.795</a:t>
                      </a:r>
                    </a:p>
                  </a:txBody>
                  <a:tcPr marL="0" marR="0" marT="0" marB="0" anchor="b"/>
                </a:tc>
                <a:tc>
                  <a:txBody>
                    <a:bodyPr/>
                    <a:lstStyle/>
                    <a:p>
                      <a:pPr algn="r" fontAlgn="b"/>
                      <a:r>
                        <a:rPr lang="it-IT" sz="1400" b="0" i="0" u="none" strike="noStrike">
                          <a:solidFill>
                            <a:srgbClr val="000000"/>
                          </a:solidFill>
                          <a:latin typeface="Calibri"/>
                        </a:rPr>
                        <a:t>17.010</a:t>
                      </a:r>
                    </a:p>
                  </a:txBody>
                  <a:tcPr marL="0" marR="0" marT="0" marB="0" anchor="b"/>
                </a:tc>
                <a:tc>
                  <a:txBody>
                    <a:bodyPr/>
                    <a:lstStyle/>
                    <a:p>
                      <a:pPr algn="r" fontAlgn="b"/>
                      <a:r>
                        <a:rPr lang="it-IT" sz="1400" b="0" i="0" u="none" strike="noStrike">
                          <a:solidFill>
                            <a:srgbClr val="000000"/>
                          </a:solidFill>
                          <a:latin typeface="Calibri"/>
                        </a:rPr>
                        <a:t>-57,3%</a:t>
                      </a:r>
                    </a:p>
                  </a:txBody>
                  <a:tcPr marL="0" marR="0" marT="0" marB="0" anchor="b"/>
                </a:tc>
                <a:extLst>
                  <a:ext uri="{0D108BD9-81ED-4DB2-BD59-A6C34878D82A}">
                    <a16:rowId xmlns:a16="http://schemas.microsoft.com/office/drawing/2014/main" val="10016"/>
                  </a:ext>
                </a:extLst>
              </a:tr>
              <a:tr h="260086">
                <a:tc>
                  <a:txBody>
                    <a:bodyPr/>
                    <a:lstStyle/>
                    <a:p>
                      <a:pPr algn="l" fontAlgn="b"/>
                      <a:r>
                        <a:rPr lang="it-IT" sz="1400" b="0" i="0" u="none" strike="noStrike">
                          <a:solidFill>
                            <a:srgbClr val="000000"/>
                          </a:solidFill>
                          <a:latin typeface="Calibri"/>
                        </a:rPr>
                        <a:t>Belgio</a:t>
                      </a:r>
                    </a:p>
                  </a:txBody>
                  <a:tcPr marL="0" marR="0" marT="0" marB="0" anchor="b"/>
                </a:tc>
                <a:tc>
                  <a:txBody>
                    <a:bodyPr/>
                    <a:lstStyle/>
                    <a:p>
                      <a:pPr algn="r" fontAlgn="b"/>
                      <a:r>
                        <a:rPr lang="it-IT" sz="1400" b="0" i="0" u="none" strike="noStrike">
                          <a:solidFill>
                            <a:srgbClr val="000000"/>
                          </a:solidFill>
                          <a:latin typeface="Calibri"/>
                        </a:rPr>
                        <a:t>3.424</a:t>
                      </a:r>
                    </a:p>
                  </a:txBody>
                  <a:tcPr marL="0" marR="0" marT="0" marB="0" anchor="b"/>
                </a:tc>
                <a:tc>
                  <a:txBody>
                    <a:bodyPr/>
                    <a:lstStyle/>
                    <a:p>
                      <a:pPr algn="r" fontAlgn="b"/>
                      <a:r>
                        <a:rPr lang="it-IT" sz="1400" b="0" i="0" u="none" strike="noStrike">
                          <a:solidFill>
                            <a:srgbClr val="000000"/>
                          </a:solidFill>
                          <a:latin typeface="Calibri"/>
                        </a:rPr>
                        <a:t>3.820</a:t>
                      </a:r>
                    </a:p>
                  </a:txBody>
                  <a:tcPr marL="0" marR="0" marT="0" marB="0" anchor="b"/>
                </a:tc>
                <a:tc>
                  <a:txBody>
                    <a:bodyPr/>
                    <a:lstStyle/>
                    <a:p>
                      <a:pPr algn="r" fontAlgn="b"/>
                      <a:r>
                        <a:rPr lang="it-IT" sz="1400" b="0" i="0" u="none" strike="noStrike">
                          <a:solidFill>
                            <a:srgbClr val="000000"/>
                          </a:solidFill>
                          <a:latin typeface="Calibri"/>
                        </a:rPr>
                        <a:t>11,5%</a:t>
                      </a:r>
                    </a:p>
                  </a:txBody>
                  <a:tcPr marL="0" marR="0" marT="0" marB="0" anchor="b"/>
                </a:tc>
                <a:tc>
                  <a:txBody>
                    <a:bodyPr/>
                    <a:lstStyle/>
                    <a:p>
                      <a:pPr algn="r" fontAlgn="b"/>
                      <a:r>
                        <a:rPr lang="it-IT" sz="1400" b="0" i="0" u="none" strike="noStrike">
                          <a:solidFill>
                            <a:srgbClr val="000000"/>
                          </a:solidFill>
                          <a:latin typeface="Calibri"/>
                        </a:rPr>
                        <a:t>16.536</a:t>
                      </a:r>
                    </a:p>
                  </a:txBody>
                  <a:tcPr marL="0" marR="0" marT="0" marB="0" anchor="b"/>
                </a:tc>
                <a:tc>
                  <a:txBody>
                    <a:bodyPr/>
                    <a:lstStyle/>
                    <a:p>
                      <a:pPr algn="r" fontAlgn="b"/>
                      <a:r>
                        <a:rPr lang="it-IT" sz="1400" b="0" i="0" u="none" strike="noStrike">
                          <a:solidFill>
                            <a:srgbClr val="000000"/>
                          </a:solidFill>
                          <a:latin typeface="Calibri"/>
                        </a:rPr>
                        <a:t>17.001</a:t>
                      </a:r>
                    </a:p>
                  </a:txBody>
                  <a:tcPr marL="0" marR="0" marT="0" marB="0" anchor="b"/>
                </a:tc>
                <a:tc>
                  <a:txBody>
                    <a:bodyPr/>
                    <a:lstStyle/>
                    <a:p>
                      <a:pPr algn="r" fontAlgn="b"/>
                      <a:r>
                        <a:rPr lang="it-IT" sz="1400" b="0" i="0" u="none" strike="noStrike">
                          <a:solidFill>
                            <a:srgbClr val="000000"/>
                          </a:solidFill>
                          <a:latin typeface="Calibri"/>
                        </a:rPr>
                        <a:t>2,8%</a:t>
                      </a:r>
                    </a:p>
                  </a:txBody>
                  <a:tcPr marL="0" marR="0" marT="0" marB="0" anchor="b"/>
                </a:tc>
                <a:extLst>
                  <a:ext uri="{0D108BD9-81ED-4DB2-BD59-A6C34878D82A}">
                    <a16:rowId xmlns:a16="http://schemas.microsoft.com/office/drawing/2014/main" val="1001544001"/>
                  </a:ext>
                </a:extLst>
              </a:tr>
              <a:tr h="260086">
                <a:tc>
                  <a:txBody>
                    <a:bodyPr/>
                    <a:lstStyle/>
                    <a:p>
                      <a:pPr algn="l" fontAlgn="b"/>
                      <a:r>
                        <a:rPr lang="it-IT" sz="1400" b="0" i="0" u="none" strike="noStrike">
                          <a:solidFill>
                            <a:srgbClr val="000000"/>
                          </a:solidFill>
                          <a:latin typeface="Calibri"/>
                        </a:rPr>
                        <a:t>Corea del Nord</a:t>
                      </a:r>
                    </a:p>
                  </a:txBody>
                  <a:tcPr marL="0" marR="0" marT="0" marB="0" anchor="b"/>
                </a:tc>
                <a:tc>
                  <a:txBody>
                    <a:bodyPr/>
                    <a:lstStyle/>
                    <a:p>
                      <a:pPr algn="r" fontAlgn="b"/>
                      <a:r>
                        <a:rPr lang="it-IT" sz="1400" b="0" i="0" u="none" strike="noStrike">
                          <a:solidFill>
                            <a:srgbClr val="000000"/>
                          </a:solidFill>
                          <a:latin typeface="Calibri"/>
                        </a:rPr>
                        <a:t>3.872</a:t>
                      </a:r>
                    </a:p>
                  </a:txBody>
                  <a:tcPr marL="0" marR="0" marT="0" marB="0" anchor="b"/>
                </a:tc>
                <a:tc>
                  <a:txBody>
                    <a:bodyPr/>
                    <a:lstStyle/>
                    <a:p>
                      <a:pPr algn="r" fontAlgn="b"/>
                      <a:r>
                        <a:rPr lang="it-IT" sz="1400" b="0" i="0" u="none" strike="noStrike">
                          <a:solidFill>
                            <a:srgbClr val="000000"/>
                          </a:solidFill>
                          <a:latin typeface="Calibri"/>
                        </a:rPr>
                        <a:t>4.443</a:t>
                      </a:r>
                    </a:p>
                  </a:txBody>
                  <a:tcPr marL="0" marR="0" marT="0" marB="0" anchor="b"/>
                </a:tc>
                <a:tc>
                  <a:txBody>
                    <a:bodyPr/>
                    <a:lstStyle/>
                    <a:p>
                      <a:pPr algn="r" fontAlgn="b"/>
                      <a:r>
                        <a:rPr lang="it-IT" sz="1400" b="0" i="0" u="none" strike="noStrike">
                          <a:solidFill>
                            <a:srgbClr val="000000"/>
                          </a:solidFill>
                          <a:latin typeface="Calibri"/>
                        </a:rPr>
                        <a:t>14,7%</a:t>
                      </a:r>
                    </a:p>
                  </a:txBody>
                  <a:tcPr marL="0" marR="0" marT="0" marB="0" anchor="b"/>
                </a:tc>
                <a:tc>
                  <a:txBody>
                    <a:bodyPr/>
                    <a:lstStyle/>
                    <a:p>
                      <a:pPr algn="r" fontAlgn="b"/>
                      <a:r>
                        <a:rPr lang="it-IT" sz="1400" b="0" i="0" u="none" strike="noStrike">
                          <a:solidFill>
                            <a:srgbClr val="000000"/>
                          </a:solidFill>
                          <a:latin typeface="Calibri"/>
                        </a:rPr>
                        <a:t>15.792</a:t>
                      </a:r>
                    </a:p>
                  </a:txBody>
                  <a:tcPr marL="0" marR="0" marT="0" marB="0" anchor="b"/>
                </a:tc>
                <a:tc>
                  <a:txBody>
                    <a:bodyPr/>
                    <a:lstStyle/>
                    <a:p>
                      <a:pPr algn="r" fontAlgn="b"/>
                      <a:r>
                        <a:rPr lang="it-IT" sz="1400" b="0" i="0" u="none" strike="noStrike">
                          <a:solidFill>
                            <a:srgbClr val="000000"/>
                          </a:solidFill>
                          <a:latin typeface="Calibri"/>
                        </a:rPr>
                        <a:t>16.431</a:t>
                      </a:r>
                    </a:p>
                  </a:txBody>
                  <a:tcPr marL="0" marR="0" marT="0" marB="0" anchor="b"/>
                </a:tc>
                <a:tc>
                  <a:txBody>
                    <a:bodyPr/>
                    <a:lstStyle/>
                    <a:p>
                      <a:pPr algn="r" fontAlgn="b"/>
                      <a:r>
                        <a:rPr lang="it-IT" sz="1400" b="0" i="0" u="none" strike="noStrike">
                          <a:solidFill>
                            <a:srgbClr val="000000"/>
                          </a:solidFill>
                          <a:latin typeface="Calibri"/>
                        </a:rPr>
                        <a:t>4,0%</a:t>
                      </a:r>
                    </a:p>
                  </a:txBody>
                  <a:tcPr marL="0" marR="0" marT="0" marB="0" anchor="b"/>
                </a:tc>
                <a:extLst>
                  <a:ext uri="{0D108BD9-81ED-4DB2-BD59-A6C34878D82A}">
                    <a16:rowId xmlns:a16="http://schemas.microsoft.com/office/drawing/2014/main" val="1088411833"/>
                  </a:ext>
                </a:extLst>
              </a:tr>
              <a:tr h="260086">
                <a:tc>
                  <a:txBody>
                    <a:bodyPr/>
                    <a:lstStyle/>
                    <a:p>
                      <a:pPr algn="l" fontAlgn="b"/>
                      <a:r>
                        <a:rPr lang="it-IT" sz="1400" b="0" i="0" u="none" strike="noStrike">
                          <a:solidFill>
                            <a:srgbClr val="000000"/>
                          </a:solidFill>
                          <a:latin typeface="Calibri"/>
                        </a:rPr>
                        <a:t>Austria</a:t>
                      </a:r>
                    </a:p>
                  </a:txBody>
                  <a:tcPr marL="0" marR="0" marT="0" marB="0" anchor="b"/>
                </a:tc>
                <a:tc>
                  <a:txBody>
                    <a:bodyPr/>
                    <a:lstStyle/>
                    <a:p>
                      <a:pPr algn="r" fontAlgn="b"/>
                      <a:r>
                        <a:rPr lang="it-IT" sz="1400" b="0" i="0" u="none" strike="noStrike">
                          <a:solidFill>
                            <a:srgbClr val="000000"/>
                          </a:solidFill>
                          <a:latin typeface="Calibri"/>
                        </a:rPr>
                        <a:t>3.403</a:t>
                      </a:r>
                    </a:p>
                  </a:txBody>
                  <a:tcPr marL="0" marR="0" marT="0" marB="0" anchor="b"/>
                </a:tc>
                <a:tc>
                  <a:txBody>
                    <a:bodyPr/>
                    <a:lstStyle/>
                    <a:p>
                      <a:pPr algn="r" fontAlgn="b"/>
                      <a:r>
                        <a:rPr lang="it-IT" sz="1400" b="0" i="0" u="none" strike="noStrike">
                          <a:solidFill>
                            <a:srgbClr val="000000"/>
                          </a:solidFill>
                          <a:latin typeface="Calibri"/>
                        </a:rPr>
                        <a:t>3.376</a:t>
                      </a:r>
                    </a:p>
                  </a:txBody>
                  <a:tcPr marL="0" marR="0" marT="0" marB="0" anchor="b"/>
                </a:tc>
                <a:tc>
                  <a:txBody>
                    <a:bodyPr/>
                    <a:lstStyle/>
                    <a:p>
                      <a:pPr algn="r" fontAlgn="b"/>
                      <a:r>
                        <a:rPr lang="it-IT" sz="1400" b="0" i="0" u="none" strike="noStrike">
                          <a:solidFill>
                            <a:srgbClr val="000000"/>
                          </a:solidFill>
                          <a:latin typeface="Calibri"/>
                        </a:rPr>
                        <a:t>-0,8%</a:t>
                      </a:r>
                    </a:p>
                  </a:txBody>
                  <a:tcPr marL="0" marR="0" marT="0" marB="0" anchor="b"/>
                </a:tc>
                <a:tc>
                  <a:txBody>
                    <a:bodyPr/>
                    <a:lstStyle/>
                    <a:p>
                      <a:pPr algn="r" fontAlgn="b"/>
                      <a:r>
                        <a:rPr lang="it-IT" sz="1400" b="0" i="0" u="none" strike="noStrike">
                          <a:solidFill>
                            <a:srgbClr val="000000"/>
                          </a:solidFill>
                          <a:latin typeface="Calibri"/>
                        </a:rPr>
                        <a:t>17.407</a:t>
                      </a:r>
                    </a:p>
                  </a:txBody>
                  <a:tcPr marL="0" marR="0" marT="0" marB="0" anchor="b"/>
                </a:tc>
                <a:tc>
                  <a:txBody>
                    <a:bodyPr/>
                    <a:lstStyle/>
                    <a:p>
                      <a:pPr algn="r" fontAlgn="b"/>
                      <a:r>
                        <a:rPr lang="it-IT" sz="1400" b="0" i="0" u="none" strike="noStrike">
                          <a:solidFill>
                            <a:srgbClr val="000000"/>
                          </a:solidFill>
                          <a:latin typeface="Calibri"/>
                        </a:rPr>
                        <a:t>15.789</a:t>
                      </a:r>
                    </a:p>
                  </a:txBody>
                  <a:tcPr marL="0" marR="0" marT="0" marB="0" anchor="b"/>
                </a:tc>
                <a:tc>
                  <a:txBody>
                    <a:bodyPr/>
                    <a:lstStyle/>
                    <a:p>
                      <a:pPr algn="r" fontAlgn="b"/>
                      <a:r>
                        <a:rPr lang="it-IT" sz="1400" b="0" i="0" u="none" strike="noStrike">
                          <a:solidFill>
                            <a:srgbClr val="000000"/>
                          </a:solidFill>
                          <a:latin typeface="Calibri"/>
                        </a:rPr>
                        <a:t>-9,3%</a:t>
                      </a:r>
                    </a:p>
                  </a:txBody>
                  <a:tcPr marL="0" marR="0" marT="0" marB="0" anchor="b"/>
                </a:tc>
                <a:extLst>
                  <a:ext uri="{0D108BD9-81ED-4DB2-BD59-A6C34878D82A}">
                    <a16:rowId xmlns:a16="http://schemas.microsoft.com/office/drawing/2014/main" val="10019"/>
                  </a:ext>
                </a:extLst>
              </a:tr>
              <a:tr h="260086">
                <a:tc>
                  <a:txBody>
                    <a:bodyPr/>
                    <a:lstStyle/>
                    <a:p>
                      <a:pPr algn="l" fontAlgn="b"/>
                      <a:r>
                        <a:rPr lang="it-IT" sz="1400" b="0" i="0" u="none" strike="noStrike">
                          <a:solidFill>
                            <a:srgbClr val="000000"/>
                          </a:solidFill>
                          <a:latin typeface="Calibri"/>
                        </a:rPr>
                        <a:t>Altri</a:t>
                      </a:r>
                    </a:p>
                  </a:txBody>
                  <a:tcPr marL="0" marR="0" marT="0" marB="0" anchor="b"/>
                </a:tc>
                <a:tc>
                  <a:txBody>
                    <a:bodyPr/>
                    <a:lstStyle/>
                    <a:p>
                      <a:pPr algn="r" fontAlgn="b"/>
                      <a:r>
                        <a:rPr lang="it-IT" sz="1400" b="0" i="0" u="none" strike="noStrike">
                          <a:solidFill>
                            <a:srgbClr val="000000"/>
                          </a:solidFill>
                          <a:latin typeface="Calibri"/>
                        </a:rPr>
                        <a:t>56.154</a:t>
                      </a:r>
                    </a:p>
                  </a:txBody>
                  <a:tcPr marL="0" marR="0" marT="0" marB="0" anchor="b"/>
                </a:tc>
                <a:tc>
                  <a:txBody>
                    <a:bodyPr/>
                    <a:lstStyle/>
                    <a:p>
                      <a:pPr algn="r" fontAlgn="b"/>
                      <a:r>
                        <a:rPr lang="it-IT" sz="1400" b="0" i="0" u="none" strike="noStrike">
                          <a:solidFill>
                            <a:srgbClr val="000000"/>
                          </a:solidFill>
                          <a:latin typeface="Calibri"/>
                        </a:rPr>
                        <a:t>56.460</a:t>
                      </a:r>
                    </a:p>
                  </a:txBody>
                  <a:tcPr marL="0" marR="0" marT="0" marB="0" anchor="b"/>
                </a:tc>
                <a:tc>
                  <a:txBody>
                    <a:bodyPr/>
                    <a:lstStyle/>
                    <a:p>
                      <a:pPr algn="r" fontAlgn="b"/>
                      <a:r>
                        <a:rPr lang="it-IT" sz="1400" b="0" i="0" u="none" strike="noStrike">
                          <a:solidFill>
                            <a:srgbClr val="000000"/>
                          </a:solidFill>
                          <a:latin typeface="Calibri"/>
                        </a:rPr>
                        <a:t>1,4%</a:t>
                      </a:r>
                    </a:p>
                  </a:txBody>
                  <a:tcPr marL="0" marR="0" marT="0" marB="0" anchor="b"/>
                </a:tc>
                <a:tc>
                  <a:txBody>
                    <a:bodyPr/>
                    <a:lstStyle/>
                    <a:p>
                      <a:pPr algn="r" fontAlgn="b"/>
                      <a:r>
                        <a:rPr lang="it-IT" sz="1400" b="0" i="0" u="none" strike="noStrike">
                          <a:solidFill>
                            <a:srgbClr val="000000"/>
                          </a:solidFill>
                          <a:latin typeface="Calibri"/>
                        </a:rPr>
                        <a:t>226.969</a:t>
                      </a:r>
                    </a:p>
                  </a:txBody>
                  <a:tcPr marL="0" marR="0" marT="0" marB="0" anchor="b"/>
                </a:tc>
                <a:tc>
                  <a:txBody>
                    <a:bodyPr/>
                    <a:lstStyle/>
                    <a:p>
                      <a:pPr algn="r" fontAlgn="b"/>
                      <a:r>
                        <a:rPr lang="it-IT" sz="1400" b="0" i="0" u="none" strike="noStrike">
                          <a:solidFill>
                            <a:srgbClr val="000000"/>
                          </a:solidFill>
                          <a:latin typeface="Calibri"/>
                        </a:rPr>
                        <a:t>195.851</a:t>
                      </a:r>
                    </a:p>
                  </a:txBody>
                  <a:tcPr marL="0" marR="0" marT="0" marB="0" anchor="b"/>
                </a:tc>
                <a:tc>
                  <a:txBody>
                    <a:bodyPr/>
                    <a:lstStyle/>
                    <a:p>
                      <a:pPr algn="r" fontAlgn="b"/>
                      <a:r>
                        <a:rPr lang="it-IT" sz="1400" b="0" i="0" u="none" strike="noStrike">
                          <a:solidFill>
                            <a:srgbClr val="000000"/>
                          </a:solidFill>
                          <a:latin typeface="Calibri"/>
                        </a:rPr>
                        <a:t>-12,7%</a:t>
                      </a:r>
                    </a:p>
                  </a:txBody>
                  <a:tcPr marL="0" marR="0" marT="0" marB="0" anchor="b"/>
                </a:tc>
                <a:extLst>
                  <a:ext uri="{0D108BD9-81ED-4DB2-BD59-A6C34878D82A}">
                    <a16:rowId xmlns:a16="http://schemas.microsoft.com/office/drawing/2014/main" val="2685288176"/>
                  </a:ext>
                </a:extLst>
              </a:tr>
              <a:tr h="260086">
                <a:tc>
                  <a:txBody>
                    <a:bodyPr/>
                    <a:lstStyle/>
                    <a:p>
                      <a:pPr algn="l" fontAlgn="b"/>
                      <a:r>
                        <a:rPr lang="it-IT" sz="1400" b="1" i="0" u="none" strike="noStrike">
                          <a:solidFill>
                            <a:srgbClr val="000000"/>
                          </a:solidFill>
                          <a:latin typeface="Calibri"/>
                        </a:rPr>
                        <a:t>Mondo</a:t>
                      </a:r>
                    </a:p>
                  </a:txBody>
                  <a:tcPr marL="0" marR="0" marT="0" marB="0" anchor="b"/>
                </a:tc>
                <a:tc>
                  <a:txBody>
                    <a:bodyPr/>
                    <a:lstStyle/>
                    <a:p>
                      <a:pPr algn="r" fontAlgn="b"/>
                      <a:r>
                        <a:rPr lang="it-IT" sz="1400" b="1" i="0" u="none" strike="noStrike">
                          <a:solidFill>
                            <a:srgbClr val="000000"/>
                          </a:solidFill>
                          <a:latin typeface="Calibri"/>
                        </a:rPr>
                        <a:t>334.578</a:t>
                      </a:r>
                    </a:p>
                  </a:txBody>
                  <a:tcPr marL="0" marR="0" marT="0" marB="0" anchor="b"/>
                </a:tc>
                <a:tc>
                  <a:txBody>
                    <a:bodyPr/>
                    <a:lstStyle/>
                    <a:p>
                      <a:pPr algn="r" fontAlgn="b"/>
                      <a:r>
                        <a:rPr lang="it-IT" sz="1400" b="1" i="0" u="none" strike="noStrike">
                          <a:solidFill>
                            <a:srgbClr val="000000"/>
                          </a:solidFill>
                          <a:latin typeface="Calibri"/>
                        </a:rPr>
                        <a:t>338.537</a:t>
                      </a:r>
                    </a:p>
                  </a:txBody>
                  <a:tcPr marL="0" marR="0" marT="0" marB="0" anchor="b"/>
                </a:tc>
                <a:tc>
                  <a:txBody>
                    <a:bodyPr/>
                    <a:lstStyle/>
                    <a:p>
                      <a:pPr algn="r" fontAlgn="b"/>
                      <a:r>
                        <a:rPr lang="it-IT" sz="1400" b="1" i="0" u="none" strike="noStrike">
                          <a:solidFill>
                            <a:srgbClr val="000000"/>
                          </a:solidFill>
                          <a:latin typeface="Calibri"/>
                        </a:rPr>
                        <a:t>1,2%</a:t>
                      </a:r>
                    </a:p>
                  </a:txBody>
                  <a:tcPr marL="0" marR="0" marT="0" marB="0" anchor="b"/>
                </a:tc>
                <a:tc>
                  <a:txBody>
                    <a:bodyPr/>
                    <a:lstStyle/>
                    <a:p>
                      <a:pPr algn="r" fontAlgn="b"/>
                      <a:r>
                        <a:rPr lang="it-IT" sz="1400" b="1" i="0" u="none" strike="noStrike">
                          <a:solidFill>
                            <a:srgbClr val="000000"/>
                          </a:solidFill>
                          <a:latin typeface="Calibri"/>
                        </a:rPr>
                        <a:t>1.495.407</a:t>
                      </a:r>
                    </a:p>
                  </a:txBody>
                  <a:tcPr marL="0" marR="0" marT="0" marB="0" anchor="b"/>
                </a:tc>
                <a:tc>
                  <a:txBody>
                    <a:bodyPr/>
                    <a:lstStyle/>
                    <a:p>
                      <a:pPr algn="r" fontAlgn="b"/>
                      <a:r>
                        <a:rPr lang="it-IT" sz="1400" b="1" i="0" u="none" strike="noStrike">
                          <a:solidFill>
                            <a:srgbClr val="000000"/>
                          </a:solidFill>
                          <a:latin typeface="Calibri"/>
                        </a:rPr>
                        <a:t>1.372.385</a:t>
                      </a:r>
                    </a:p>
                  </a:txBody>
                  <a:tcPr marL="0" marR="0" marT="0" marB="0" anchor="b"/>
                </a:tc>
                <a:tc>
                  <a:txBody>
                    <a:bodyPr/>
                    <a:lstStyle/>
                    <a:p>
                      <a:pPr algn="r" fontAlgn="b"/>
                      <a:r>
                        <a:rPr lang="it-IT" sz="1400" b="1" i="0" u="none" strike="noStrike" dirty="0">
                          <a:solidFill>
                            <a:srgbClr val="000000"/>
                          </a:solidFill>
                          <a:latin typeface="Calibri"/>
                        </a:rPr>
                        <a:t>-8,2%</a:t>
                      </a:r>
                    </a:p>
                  </a:txBody>
                  <a:tcPr marL="0" marR="0" marT="0" marB="0" anchor="b"/>
                </a:tc>
                <a:extLst>
                  <a:ext uri="{0D108BD9-81ED-4DB2-BD59-A6C34878D82A}">
                    <a16:rowId xmlns:a16="http://schemas.microsoft.com/office/drawing/2014/main" val="735777822"/>
                  </a:ext>
                </a:extLst>
              </a:tr>
            </a:tbl>
          </a:graphicData>
        </a:graphic>
      </p:graphicFrame>
    </p:spTree>
    <p:extLst>
      <p:ext uri="{BB962C8B-B14F-4D97-AF65-F5344CB8AC3E}">
        <p14:creationId xmlns:p14="http://schemas.microsoft.com/office/powerpoint/2010/main" val="330136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0BF04288-000A-464D-A397-F22655B3CB49}" type="slidenum">
              <a:rPr lang="it-IT" smtClean="0"/>
              <a:pPr/>
              <a:t>29</a:t>
            </a:fld>
            <a:endParaRPr lang="it-IT"/>
          </a:p>
        </p:txBody>
      </p:sp>
      <p:graphicFrame>
        <p:nvGraphicFramePr>
          <p:cNvPr id="10" name="Diagramma 9"/>
          <p:cNvGraphicFramePr/>
          <p:nvPr>
            <p:extLst>
              <p:ext uri="{D42A27DB-BD31-4B8C-83A1-F6EECF244321}">
                <p14:modId xmlns:p14="http://schemas.microsoft.com/office/powerpoint/2010/main" val="1223934521"/>
              </p:ext>
            </p:extLst>
          </p:nvPr>
        </p:nvGraphicFramePr>
        <p:xfrm>
          <a:off x="538620" y="1309317"/>
          <a:ext cx="8292230" cy="425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465546" y="2702664"/>
            <a:ext cx="1064712" cy="1189972"/>
          </a:xfrm>
          <a:prstGeom prst="rect">
            <a:avLst/>
          </a:prstGeom>
        </p:spPr>
        <p:txBody>
          <a:bodyPr vert="horz" wrap="square" lIns="91440" tIns="45720" rIns="91440" bIns="45720" rtlCol="0" anchor="ctr">
            <a:noAutofit/>
          </a:bodyPr>
          <a:lstStyle/>
          <a:p>
            <a:r>
              <a:rPr lang="it-IT" sz="7800" dirty="0">
                <a:solidFill>
                  <a:schemeClr val="accent1">
                    <a:lumMod val="75000"/>
                  </a:schemeClr>
                </a:solidFill>
              </a:rPr>
              <a:t>4</a:t>
            </a:r>
          </a:p>
        </p:txBody>
      </p:sp>
    </p:spTree>
    <p:extLst>
      <p:ext uri="{BB962C8B-B14F-4D97-AF65-F5344CB8AC3E}">
        <p14:creationId xmlns:p14="http://schemas.microsoft.com/office/powerpoint/2010/main" val="104272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0BF04288-000A-464D-A397-F22655B3CB49}" type="slidenum">
              <a:rPr lang="it-IT" smtClean="0"/>
              <a:pPr/>
              <a:t>3</a:t>
            </a:fld>
            <a:endParaRPr lang="it-IT" dirty="0"/>
          </a:p>
        </p:txBody>
      </p:sp>
      <p:graphicFrame>
        <p:nvGraphicFramePr>
          <p:cNvPr id="10" name="Diagramma 9"/>
          <p:cNvGraphicFramePr/>
          <p:nvPr>
            <p:extLst>
              <p:ext uri="{D42A27DB-BD31-4B8C-83A1-F6EECF244321}">
                <p14:modId xmlns:p14="http://schemas.microsoft.com/office/powerpoint/2010/main" val="1223934521"/>
              </p:ext>
            </p:extLst>
          </p:nvPr>
        </p:nvGraphicFramePr>
        <p:xfrm>
          <a:off x="538620" y="1309317"/>
          <a:ext cx="8292230" cy="425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465546" y="2702664"/>
            <a:ext cx="1064712" cy="1189972"/>
          </a:xfrm>
          <a:prstGeom prst="rect">
            <a:avLst/>
          </a:prstGeom>
        </p:spPr>
        <p:txBody>
          <a:bodyPr vert="horz" wrap="square" lIns="91440" tIns="45720" rIns="91440" bIns="45720" rtlCol="0" anchor="ctr">
            <a:noAutofit/>
          </a:bodyPr>
          <a:lstStyle/>
          <a:p>
            <a:r>
              <a:rPr lang="it-IT" sz="7800" dirty="0">
                <a:solidFill>
                  <a:schemeClr val="accent1">
                    <a:lumMod val="75000"/>
                  </a:schemeClr>
                </a:solidFill>
              </a:rPr>
              <a:t>1</a:t>
            </a:r>
          </a:p>
        </p:txBody>
      </p:sp>
    </p:spTree>
    <p:extLst>
      <p:ext uri="{BB962C8B-B14F-4D97-AF65-F5344CB8AC3E}">
        <p14:creationId xmlns:p14="http://schemas.microsoft.com/office/powerpoint/2010/main" val="104272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I prezzi internazionali  </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30</a:t>
            </a:fld>
            <a:endParaRPr lang="it-IT"/>
          </a:p>
        </p:txBody>
      </p:sp>
      <p:sp>
        <p:nvSpPr>
          <p:cNvPr id="17" name="Rettangolo 16"/>
          <p:cNvSpPr/>
          <p:nvPr/>
        </p:nvSpPr>
        <p:spPr>
          <a:xfrm>
            <a:off x="774123" y="6256019"/>
            <a:ext cx="7416824" cy="246221"/>
          </a:xfrm>
          <a:prstGeom prst="rect">
            <a:avLst/>
          </a:prstGeom>
        </p:spPr>
        <p:txBody>
          <a:bodyPr wrap="square">
            <a:spAutoFit/>
          </a:bodyPr>
          <a:lstStyle/>
          <a:p>
            <a:r>
              <a:rPr lang="it-IT" sz="1000" i="1" dirty="0">
                <a:latin typeface="Century Gothic" panose="020B0502020202020204" pitchFamily="34" charset="0"/>
              </a:rPr>
              <a:t>Fonte: ISMEA, prezzi alla produzione, Iva esclusa, franco partenza produttori</a:t>
            </a:r>
          </a:p>
        </p:txBody>
      </p:sp>
      <p:graphicFrame>
        <p:nvGraphicFramePr>
          <p:cNvPr id="7" name="Chart 2"/>
          <p:cNvGraphicFramePr>
            <a:graphicFrameLocks/>
          </p:cNvGraphicFramePr>
          <p:nvPr>
            <p:extLst>
              <p:ext uri="{D42A27DB-BD31-4B8C-83A1-F6EECF244321}">
                <p14:modId xmlns:p14="http://schemas.microsoft.com/office/powerpoint/2010/main" val="1229945500"/>
              </p:ext>
            </p:extLst>
          </p:nvPr>
        </p:nvGraphicFramePr>
        <p:xfrm>
          <a:off x="411480" y="937260"/>
          <a:ext cx="7887185" cy="2660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897409488"/>
              </p:ext>
            </p:extLst>
          </p:nvPr>
        </p:nvGraphicFramePr>
        <p:xfrm>
          <a:off x="434340" y="3611880"/>
          <a:ext cx="7834580" cy="2575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393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prezzi delle </a:t>
            </a:r>
            <a:r>
              <a:rPr lang="it-IT" dirty="0" err="1"/>
              <a:t>Dop</a:t>
            </a:r>
            <a:r>
              <a:rPr lang="it-IT" dirty="0"/>
              <a:t> (€/chilo)</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31</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3975897519"/>
              </p:ext>
            </p:extLst>
          </p:nvPr>
        </p:nvGraphicFramePr>
        <p:xfrm>
          <a:off x="390797" y="724159"/>
          <a:ext cx="8170274" cy="5459475"/>
        </p:xfrm>
        <a:graphic>
          <a:graphicData uri="http://schemas.openxmlformats.org/drawingml/2006/table">
            <a:tbl>
              <a:tblPr firstRow="1" bandRow="1">
                <a:tableStyleId>{FABFCF23-3B69-468F-B69F-88F6DE6A72F2}</a:tableStyleId>
              </a:tblPr>
              <a:tblGrid>
                <a:gridCol w="2451843">
                  <a:extLst>
                    <a:ext uri="{9D8B030D-6E8A-4147-A177-3AD203B41FA5}">
                      <a16:colId xmlns:a16="http://schemas.microsoft.com/office/drawing/2014/main" val="4185060298"/>
                    </a:ext>
                  </a:extLst>
                </a:gridCol>
                <a:gridCol w="1700691">
                  <a:extLst>
                    <a:ext uri="{9D8B030D-6E8A-4147-A177-3AD203B41FA5}">
                      <a16:colId xmlns:a16="http://schemas.microsoft.com/office/drawing/2014/main" val="1773518253"/>
                    </a:ext>
                  </a:extLst>
                </a:gridCol>
                <a:gridCol w="1301200">
                  <a:extLst>
                    <a:ext uri="{9D8B030D-6E8A-4147-A177-3AD203B41FA5}">
                      <a16:colId xmlns:a16="http://schemas.microsoft.com/office/drawing/2014/main" val="1028407757"/>
                    </a:ext>
                  </a:extLst>
                </a:gridCol>
                <a:gridCol w="1136258">
                  <a:extLst>
                    <a:ext uri="{9D8B030D-6E8A-4147-A177-3AD203B41FA5}">
                      <a16:colId xmlns:a16="http://schemas.microsoft.com/office/drawing/2014/main" val="3134873418"/>
                    </a:ext>
                  </a:extLst>
                </a:gridCol>
                <a:gridCol w="790141">
                  <a:extLst>
                    <a:ext uri="{9D8B030D-6E8A-4147-A177-3AD203B41FA5}">
                      <a16:colId xmlns:a16="http://schemas.microsoft.com/office/drawing/2014/main" val="1259591717"/>
                    </a:ext>
                  </a:extLst>
                </a:gridCol>
                <a:gridCol w="790141">
                  <a:extLst>
                    <a:ext uri="{9D8B030D-6E8A-4147-A177-3AD203B41FA5}">
                      <a16:colId xmlns:a16="http://schemas.microsoft.com/office/drawing/2014/main" val="2511020868"/>
                    </a:ext>
                  </a:extLst>
                </a:gridCol>
              </a:tblGrid>
              <a:tr h="218379">
                <a:tc>
                  <a:txBody>
                    <a:bodyPr/>
                    <a:lstStyle/>
                    <a:p>
                      <a:pPr algn="l" fontAlgn="b"/>
                      <a:r>
                        <a:rPr lang="it-IT" sz="1300" u="none" strike="noStrike" dirty="0">
                          <a:effectLst/>
                        </a:rPr>
                        <a:t> </a:t>
                      </a:r>
                      <a:endParaRPr lang="it-IT" sz="1300" b="1"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2015</a:t>
                      </a:r>
                      <a:endParaRPr lang="it-IT" sz="1300" b="1"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2016</a:t>
                      </a:r>
                      <a:endParaRPr lang="it-IT" sz="1300" b="1"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2017</a:t>
                      </a:r>
                      <a:endParaRPr lang="it-IT" sz="1300" b="1"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2018</a:t>
                      </a:r>
                      <a:endParaRPr lang="it-IT" sz="1300" b="1"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2019</a:t>
                      </a:r>
                      <a:endParaRPr lang="it-IT" sz="1300" b="1"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40629861"/>
                  </a:ext>
                </a:extLst>
              </a:tr>
              <a:tr h="218379">
                <a:tc>
                  <a:txBody>
                    <a:bodyPr/>
                    <a:lstStyle/>
                    <a:p>
                      <a:pPr algn="l" fontAlgn="b"/>
                      <a:r>
                        <a:rPr lang="it-IT" sz="1300" u="none" strike="noStrike" baseline="0" dirty="0">
                          <a:effectLst/>
                        </a:rPr>
                        <a:t>Aprutino pescarese</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6,35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5,99</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7,37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6,72</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6,87</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2498961268"/>
                  </a:ext>
                </a:extLst>
              </a:tr>
              <a:tr h="218379">
                <a:tc>
                  <a:txBody>
                    <a:bodyPr/>
                    <a:lstStyle/>
                    <a:p>
                      <a:pPr algn="l" fontAlgn="b"/>
                      <a:r>
                        <a:rPr lang="it-IT" sz="1300" u="none" strike="noStrike" baseline="0" dirty="0">
                          <a:effectLst/>
                        </a:rPr>
                        <a:t>Brisighella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20,21</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18,74</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23,70</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22,54</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22,00</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1398546157"/>
                  </a:ext>
                </a:extLst>
              </a:tr>
              <a:tr h="218379">
                <a:tc>
                  <a:txBody>
                    <a:bodyPr/>
                    <a:lstStyle/>
                    <a:p>
                      <a:pPr algn="l" fontAlgn="b"/>
                      <a:r>
                        <a:rPr lang="it-IT" sz="1300" u="none" strike="noStrike" baseline="0" dirty="0">
                          <a:effectLst/>
                        </a:rPr>
                        <a:t>Bruzio</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7,30</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7,05</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7,47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7,65</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7,74</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4156426280"/>
                  </a:ext>
                </a:extLst>
              </a:tr>
              <a:tr h="218379">
                <a:tc>
                  <a:txBody>
                    <a:bodyPr/>
                    <a:lstStyle/>
                    <a:p>
                      <a:pPr algn="l" fontAlgn="b"/>
                      <a:r>
                        <a:rPr lang="it-IT" sz="1300" u="none" strike="noStrike" baseline="0" dirty="0">
                          <a:effectLst/>
                        </a:rPr>
                        <a:t>Canino</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9,00</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9,07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9,61</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8,30</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7,33</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3128887440"/>
                  </a:ext>
                </a:extLst>
              </a:tr>
              <a:tr h="218379">
                <a:tc>
                  <a:txBody>
                    <a:bodyPr/>
                    <a:lstStyle/>
                    <a:p>
                      <a:pPr algn="l" fontAlgn="b"/>
                      <a:r>
                        <a:rPr lang="it-IT" sz="1300" u="none" strike="noStrike" baseline="0" dirty="0">
                          <a:effectLst/>
                        </a:rPr>
                        <a:t>Chianti classico</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11,50</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9,25</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9,91</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11,49</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11,69</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2068993890"/>
                  </a:ext>
                </a:extLst>
              </a:tr>
              <a:tr h="218379">
                <a:tc>
                  <a:txBody>
                    <a:bodyPr/>
                    <a:lstStyle/>
                    <a:p>
                      <a:pPr algn="l" fontAlgn="b"/>
                      <a:r>
                        <a:rPr lang="it-IT" sz="1300" u="none" strike="noStrike" baseline="0" dirty="0">
                          <a:effectLst/>
                        </a:rPr>
                        <a:t>Colline teatine</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6,34</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5,95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7,04</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6,80</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6,91</a:t>
                      </a:r>
                      <a:endParaRPr lang="it-IT" sz="1300" b="0" i="0" u="none" strike="noStrike" dirty="0">
                        <a:solidFill>
                          <a:srgbClr val="000000"/>
                        </a:solidFill>
                        <a:effectLst/>
                        <a:latin typeface="+mn-lt"/>
                      </a:endParaRPr>
                    </a:p>
                  </a:txBody>
                  <a:tcPr marL="5987" marR="5987" marT="5987" marB="0" anchor="b"/>
                </a:tc>
                <a:extLst>
                  <a:ext uri="{0D108BD9-81ED-4DB2-BD59-A6C34878D82A}">
                    <a16:rowId xmlns:a16="http://schemas.microsoft.com/office/drawing/2014/main" val="2726070715"/>
                  </a:ext>
                </a:extLst>
              </a:tr>
              <a:tr h="218379">
                <a:tc>
                  <a:txBody>
                    <a:bodyPr/>
                    <a:lstStyle/>
                    <a:p>
                      <a:pPr algn="l" fontAlgn="b"/>
                      <a:r>
                        <a:rPr lang="it-IT" sz="1300" u="none" strike="noStrike" baseline="0" dirty="0" err="1">
                          <a:effectLst/>
                        </a:rPr>
                        <a:t>Dauno</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5,75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4,42</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5,70</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4,70</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5,20</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3480146790"/>
                  </a:ext>
                </a:extLst>
              </a:tr>
              <a:tr h="218379">
                <a:tc>
                  <a:txBody>
                    <a:bodyPr/>
                    <a:lstStyle/>
                    <a:p>
                      <a:pPr algn="l" fontAlgn="b"/>
                      <a:r>
                        <a:rPr lang="it-IT" sz="1300" u="none" strike="noStrike" baseline="0" dirty="0">
                          <a:effectLst/>
                        </a:rPr>
                        <a:t>Garda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19,92</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13,88</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13,78</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16,13</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17,00</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1763023557"/>
                  </a:ext>
                </a:extLst>
              </a:tr>
              <a:tr h="218379">
                <a:tc>
                  <a:txBody>
                    <a:bodyPr/>
                    <a:lstStyle/>
                    <a:p>
                      <a:pPr algn="l" fontAlgn="b"/>
                      <a:r>
                        <a:rPr lang="it-IT" sz="1300" u="none" strike="noStrike" baseline="0" dirty="0">
                          <a:effectLst/>
                        </a:rPr>
                        <a:t>Laghi lombardi</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18,99</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14,21</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dirty="0">
                          <a:effectLst/>
                        </a:rPr>
                        <a:t>14,45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17,52</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b="0" i="0" u="none" strike="noStrike" dirty="0">
                          <a:solidFill>
                            <a:srgbClr val="000000"/>
                          </a:solidFill>
                          <a:effectLst/>
                          <a:latin typeface="+mn-lt"/>
                        </a:rPr>
                        <a:t> </a:t>
                      </a:r>
                      <a:r>
                        <a:rPr lang="it-IT" sz="1300" b="0" i="0" u="none" strike="noStrike" dirty="0" err="1">
                          <a:solidFill>
                            <a:srgbClr val="000000"/>
                          </a:solidFill>
                          <a:effectLst/>
                          <a:latin typeface="+mn-lt"/>
                        </a:rPr>
                        <a:t>nd</a:t>
                      </a:r>
                      <a:endParaRPr lang="it-IT" sz="1300" b="0" i="0" u="none" strike="noStrike" dirty="0">
                        <a:solidFill>
                          <a:srgbClr val="000000"/>
                        </a:solidFill>
                        <a:effectLst/>
                        <a:latin typeface="+mn-lt"/>
                      </a:endParaRPr>
                    </a:p>
                  </a:txBody>
                  <a:tcPr marL="5987" marR="5987" marT="5987" marB="0" anchor="b"/>
                </a:tc>
                <a:extLst>
                  <a:ext uri="{0D108BD9-81ED-4DB2-BD59-A6C34878D82A}">
                    <a16:rowId xmlns:a16="http://schemas.microsoft.com/office/drawing/2014/main" val="3345702210"/>
                  </a:ext>
                </a:extLst>
              </a:tr>
              <a:tr h="218379">
                <a:tc>
                  <a:txBody>
                    <a:bodyPr/>
                    <a:lstStyle/>
                    <a:p>
                      <a:pPr algn="l" fontAlgn="b"/>
                      <a:r>
                        <a:rPr lang="it-IT" sz="1300" u="none" strike="noStrike" baseline="0" dirty="0">
                          <a:effectLst/>
                        </a:rPr>
                        <a:t>Lametia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8,08</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7,89</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7,99</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8,02</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7,98</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2052528570"/>
                  </a:ext>
                </a:extLst>
              </a:tr>
              <a:tr h="218379">
                <a:tc>
                  <a:txBody>
                    <a:bodyPr/>
                    <a:lstStyle/>
                    <a:p>
                      <a:pPr algn="l" fontAlgn="b"/>
                      <a:r>
                        <a:rPr lang="it-IT" sz="1300" u="none" strike="noStrike" baseline="0" dirty="0">
                          <a:effectLst/>
                        </a:rPr>
                        <a:t>Monte </a:t>
                      </a:r>
                      <a:r>
                        <a:rPr lang="it-IT" sz="1300" u="none" strike="noStrike" baseline="0" dirty="0" err="1">
                          <a:effectLst/>
                        </a:rPr>
                        <a:t>etna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a:effectLst/>
                        </a:rPr>
                        <a:t>6,90</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7,25</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8,78</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7,98</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7,51</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2931443165"/>
                  </a:ext>
                </a:extLst>
              </a:tr>
              <a:tr h="218379">
                <a:tc>
                  <a:txBody>
                    <a:bodyPr/>
                    <a:lstStyle/>
                    <a:p>
                      <a:pPr algn="l" fontAlgn="b"/>
                      <a:r>
                        <a:rPr lang="it-IT" sz="1300" u="none" strike="noStrike" baseline="0" dirty="0">
                          <a:effectLst/>
                        </a:rPr>
                        <a:t>Monti iblei</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7,84</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8,04</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8,77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8,33</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9,87</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1004684528"/>
                  </a:ext>
                </a:extLst>
              </a:tr>
              <a:tr h="218379">
                <a:tc>
                  <a:txBody>
                    <a:bodyPr/>
                    <a:lstStyle/>
                    <a:p>
                      <a:pPr algn="l" fontAlgn="b"/>
                      <a:r>
                        <a:rPr lang="it-IT" sz="1300" u="none" strike="noStrike" baseline="0" dirty="0">
                          <a:effectLst/>
                        </a:rPr>
                        <a:t>Riviera dei fiori</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12,61</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11,28</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11,75</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11,19</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10,86</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1893625321"/>
                  </a:ext>
                </a:extLst>
              </a:tr>
              <a:tr h="218379">
                <a:tc>
                  <a:txBody>
                    <a:bodyPr/>
                    <a:lstStyle/>
                    <a:p>
                      <a:pPr algn="l" fontAlgn="b"/>
                      <a:r>
                        <a:rPr lang="it-IT" sz="1300" u="none" strike="noStrike" baseline="0" dirty="0">
                          <a:effectLst/>
                        </a:rPr>
                        <a:t>Sabina</a:t>
                      </a:r>
                      <a:endParaRPr lang="it-IT" sz="1300" b="0" i="0" u="none" strike="noStrike" baseline="0" dirty="0">
                        <a:solidFill>
                          <a:srgbClr val="FF0000"/>
                        </a:solidFill>
                        <a:effectLst/>
                        <a:latin typeface="+mn-lt"/>
                      </a:endParaRPr>
                    </a:p>
                  </a:txBody>
                  <a:tcPr marL="215537" marR="5987" marT="5987" marB="0" anchor="b"/>
                </a:tc>
                <a:tc>
                  <a:txBody>
                    <a:bodyPr/>
                    <a:lstStyle/>
                    <a:p>
                      <a:pPr algn="r" fontAlgn="b"/>
                      <a:r>
                        <a:rPr lang="it-IT" sz="1300" u="none" strike="noStrike" dirty="0">
                          <a:effectLst/>
                        </a:rPr>
                        <a:t>8,00</a:t>
                      </a:r>
                      <a:endParaRPr lang="it-IT" sz="1300" b="0" i="0" u="none" strike="noStrike" dirty="0">
                        <a:solidFill>
                          <a:srgbClr val="FF0000"/>
                        </a:solidFill>
                        <a:effectLst/>
                        <a:latin typeface="+mn-lt"/>
                      </a:endParaRPr>
                    </a:p>
                  </a:txBody>
                  <a:tcPr marL="5987" marR="5987" marT="5987" marB="0" anchor="b"/>
                </a:tc>
                <a:tc>
                  <a:txBody>
                    <a:bodyPr/>
                    <a:lstStyle/>
                    <a:p>
                      <a:pPr algn="r" fontAlgn="b"/>
                      <a:r>
                        <a:rPr lang="it-IT" sz="1300" u="none" strike="noStrike" dirty="0">
                          <a:effectLst/>
                        </a:rPr>
                        <a:t>8,07</a:t>
                      </a:r>
                      <a:endParaRPr lang="it-IT" sz="1300" b="0" i="0" u="none" strike="noStrike" dirty="0">
                        <a:solidFill>
                          <a:srgbClr val="FF0000"/>
                        </a:solidFill>
                        <a:effectLst/>
                        <a:latin typeface="+mn-lt"/>
                      </a:endParaRPr>
                    </a:p>
                  </a:txBody>
                  <a:tcPr marL="5987" marR="5987" marT="5987" marB="0" anchor="b"/>
                </a:tc>
                <a:tc>
                  <a:txBody>
                    <a:bodyPr/>
                    <a:lstStyle/>
                    <a:p>
                      <a:pPr algn="r" fontAlgn="b"/>
                      <a:r>
                        <a:rPr lang="it-IT" sz="1300" u="none" strike="noStrike">
                          <a:effectLst/>
                        </a:rPr>
                        <a:t>8,50</a:t>
                      </a:r>
                      <a:endParaRPr lang="it-IT" sz="1300" b="0" i="0" u="none" strike="noStrike">
                        <a:solidFill>
                          <a:srgbClr val="FF0000"/>
                        </a:solidFill>
                        <a:effectLst/>
                        <a:latin typeface="+mn-lt"/>
                      </a:endParaRPr>
                    </a:p>
                  </a:txBody>
                  <a:tcPr marL="5987" marR="5987" marT="5987" marB="0" anchor="b"/>
                </a:tc>
                <a:tc>
                  <a:txBody>
                    <a:bodyPr/>
                    <a:lstStyle/>
                    <a:p>
                      <a:pPr algn="r" fontAlgn="b"/>
                      <a:r>
                        <a:rPr lang="it-IT" sz="1300" u="none" strike="noStrike">
                          <a:effectLst/>
                        </a:rPr>
                        <a:t>7,90</a:t>
                      </a:r>
                      <a:endParaRPr lang="it-IT" sz="1300" b="0" i="0" u="none" strike="noStrike">
                        <a:solidFill>
                          <a:srgbClr val="FF0000"/>
                        </a:solidFill>
                        <a:effectLst/>
                        <a:latin typeface="+mn-lt"/>
                      </a:endParaRPr>
                    </a:p>
                  </a:txBody>
                  <a:tcPr marL="5987" marR="5987" marT="5987" marB="0" anchor="b"/>
                </a:tc>
                <a:tc>
                  <a:txBody>
                    <a:bodyPr/>
                    <a:lstStyle/>
                    <a:p>
                      <a:pPr algn="r" fontAlgn="b"/>
                      <a:r>
                        <a:rPr lang="it-IT" sz="1300" u="none" strike="noStrike">
                          <a:effectLst/>
                        </a:rPr>
                        <a:t>7,29</a:t>
                      </a:r>
                      <a:endParaRPr lang="it-IT" sz="1300" b="0" i="0" u="none" strike="noStrike">
                        <a:solidFill>
                          <a:srgbClr val="FF0000"/>
                        </a:solidFill>
                        <a:effectLst/>
                        <a:latin typeface="+mn-lt"/>
                      </a:endParaRPr>
                    </a:p>
                  </a:txBody>
                  <a:tcPr marL="5987" marR="5987" marT="5987" marB="0" anchor="b"/>
                </a:tc>
                <a:extLst>
                  <a:ext uri="{0D108BD9-81ED-4DB2-BD59-A6C34878D82A}">
                    <a16:rowId xmlns:a16="http://schemas.microsoft.com/office/drawing/2014/main" val="849988094"/>
                  </a:ext>
                </a:extLst>
              </a:tr>
              <a:tr h="218379">
                <a:tc>
                  <a:txBody>
                    <a:bodyPr/>
                    <a:lstStyle/>
                    <a:p>
                      <a:pPr algn="l" fontAlgn="b"/>
                      <a:r>
                        <a:rPr lang="it-IT" sz="1300" u="none" strike="noStrike" baseline="0" dirty="0">
                          <a:effectLst/>
                        </a:rPr>
                        <a:t>Terra di Bari</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5,34</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4,09</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5,47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4,65</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5,26</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367446215"/>
                  </a:ext>
                </a:extLst>
              </a:tr>
              <a:tr h="218379">
                <a:tc>
                  <a:txBody>
                    <a:bodyPr/>
                    <a:lstStyle/>
                    <a:p>
                      <a:pPr algn="l" fontAlgn="b"/>
                      <a:r>
                        <a:rPr lang="it-IT" sz="1300" u="none" strike="noStrike" baseline="0" dirty="0">
                          <a:effectLst/>
                        </a:rPr>
                        <a:t>Terre di Siena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10,75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8,67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9,03</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9,21</a:t>
                      </a:r>
                      <a:endParaRPr lang="it-IT" sz="1300" b="0" i="0" u="none" strike="noStrike">
                        <a:solidFill>
                          <a:srgbClr val="000000"/>
                        </a:solidFill>
                        <a:effectLst/>
                        <a:latin typeface="+mn-lt"/>
                      </a:endParaRPr>
                    </a:p>
                  </a:txBody>
                  <a:tcPr marL="5987" marR="5987" marT="5987" marB="0" anchor="b"/>
                </a:tc>
                <a:tc>
                  <a:txBody>
                    <a:bodyPr/>
                    <a:lstStyle/>
                    <a:p>
                      <a:pPr algn="l" fontAlgn="b"/>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1870905730"/>
                  </a:ext>
                </a:extLst>
              </a:tr>
              <a:tr h="218379">
                <a:tc>
                  <a:txBody>
                    <a:bodyPr/>
                    <a:lstStyle/>
                    <a:p>
                      <a:pPr algn="l" fontAlgn="b"/>
                      <a:r>
                        <a:rPr lang="it-IT" sz="1300" u="none" strike="noStrike" baseline="0" dirty="0">
                          <a:effectLst/>
                        </a:rPr>
                        <a:t>Umbria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8,75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8,78</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9,34</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9,99</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8,51</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878271301"/>
                  </a:ext>
                </a:extLst>
              </a:tr>
              <a:tr h="218379">
                <a:tc>
                  <a:txBody>
                    <a:bodyPr/>
                    <a:lstStyle/>
                    <a:p>
                      <a:pPr algn="l" fontAlgn="b"/>
                      <a:r>
                        <a:rPr lang="it-IT" sz="1300" u="none" strike="noStrike" baseline="0" dirty="0">
                          <a:effectLst/>
                        </a:rPr>
                        <a:t>Val di </a:t>
                      </a:r>
                      <a:r>
                        <a:rPr lang="it-IT" sz="1300" u="none" strike="noStrike" baseline="0" dirty="0" err="1">
                          <a:effectLst/>
                        </a:rPr>
                        <a:t>Mazzara</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5,92</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4,73</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6,92</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5,68</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6,84</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2557464126"/>
                  </a:ext>
                </a:extLst>
              </a:tr>
              <a:tr h="218379">
                <a:tc>
                  <a:txBody>
                    <a:bodyPr/>
                    <a:lstStyle/>
                    <a:p>
                      <a:pPr algn="l" fontAlgn="b"/>
                      <a:r>
                        <a:rPr lang="it-IT" sz="1300" u="none" strike="noStrike" baseline="0" dirty="0">
                          <a:effectLst/>
                        </a:rPr>
                        <a:t>Valdemone</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6,67</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6,25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7,45</a:t>
                      </a:r>
                      <a:endParaRPr lang="it-IT" sz="1300" b="0" i="0" u="none" strike="noStrike" dirty="0">
                        <a:solidFill>
                          <a:srgbClr val="000000"/>
                        </a:solidFill>
                        <a:effectLst/>
                        <a:latin typeface="+mn-lt"/>
                      </a:endParaRPr>
                    </a:p>
                  </a:txBody>
                  <a:tcPr marL="5987" marR="5987" marT="5987" marB="0" anchor="b"/>
                </a:tc>
                <a:tc>
                  <a:txBody>
                    <a:bodyPr/>
                    <a:lstStyle/>
                    <a:p>
                      <a:pPr algn="l" fontAlgn="b"/>
                      <a:endParaRPr lang="it-IT" sz="1300" b="0" i="0" u="none" strike="noStrike">
                        <a:solidFill>
                          <a:srgbClr val="000000"/>
                        </a:solidFill>
                        <a:effectLst/>
                        <a:latin typeface="+mn-lt"/>
                      </a:endParaRPr>
                    </a:p>
                  </a:txBody>
                  <a:tcPr marL="5987" marR="5987" marT="5987" marB="0" anchor="b"/>
                </a:tc>
                <a:tc>
                  <a:txBody>
                    <a:bodyPr/>
                    <a:lstStyle/>
                    <a:p>
                      <a:pPr algn="l" fontAlgn="b"/>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580396095"/>
                  </a:ext>
                </a:extLst>
              </a:tr>
              <a:tr h="218379">
                <a:tc>
                  <a:txBody>
                    <a:bodyPr/>
                    <a:lstStyle/>
                    <a:p>
                      <a:pPr algn="l" fontAlgn="b"/>
                      <a:r>
                        <a:rPr lang="it-IT" sz="1300" u="none" strike="noStrike" baseline="0" dirty="0">
                          <a:effectLst/>
                        </a:rPr>
                        <a:t>Valle del Belice</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5,92</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4,58</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6,77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dirty="0">
                          <a:effectLst/>
                        </a:rPr>
                        <a:t>5,00</a:t>
                      </a:r>
                      <a:endParaRPr lang="it-IT" sz="1300" b="0" i="0" u="none" strike="noStrike" dirty="0">
                        <a:solidFill>
                          <a:srgbClr val="000000"/>
                        </a:solidFill>
                        <a:effectLst/>
                        <a:latin typeface="+mn-lt"/>
                      </a:endParaRPr>
                    </a:p>
                  </a:txBody>
                  <a:tcPr marL="5987" marR="5987" marT="5987" marB="0" anchor="b"/>
                </a:tc>
                <a:tc>
                  <a:txBody>
                    <a:bodyPr/>
                    <a:lstStyle/>
                    <a:p>
                      <a:pPr algn="l" fontAlgn="b"/>
                      <a:endParaRPr lang="it-IT" sz="1300" b="0" i="0" u="none" strike="noStrike" dirty="0">
                        <a:solidFill>
                          <a:srgbClr val="000000"/>
                        </a:solidFill>
                        <a:effectLst/>
                        <a:latin typeface="+mn-lt"/>
                      </a:endParaRPr>
                    </a:p>
                  </a:txBody>
                  <a:tcPr marL="5987" marR="5987" marT="5987" marB="0" anchor="b"/>
                </a:tc>
                <a:extLst>
                  <a:ext uri="{0D108BD9-81ED-4DB2-BD59-A6C34878D82A}">
                    <a16:rowId xmlns:a16="http://schemas.microsoft.com/office/drawing/2014/main" val="1038537682"/>
                  </a:ext>
                </a:extLst>
              </a:tr>
              <a:tr h="218379">
                <a:tc>
                  <a:txBody>
                    <a:bodyPr/>
                    <a:lstStyle/>
                    <a:p>
                      <a:pPr algn="l" fontAlgn="b"/>
                      <a:r>
                        <a:rPr lang="it-IT" sz="1300" u="none" strike="noStrike" baseline="0" dirty="0">
                          <a:effectLst/>
                        </a:rPr>
                        <a:t>Valli trapanesi</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5,92</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4,58</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a:effectLst/>
                        </a:rPr>
                        <a:t>6,77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5,47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6,83</a:t>
                      </a:r>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4014584576"/>
                  </a:ext>
                </a:extLst>
              </a:tr>
              <a:tr h="218379">
                <a:tc>
                  <a:txBody>
                    <a:bodyPr/>
                    <a:lstStyle/>
                    <a:p>
                      <a:pPr algn="l" fontAlgn="b"/>
                      <a:r>
                        <a:rPr lang="it-IT" sz="1300" u="none" strike="noStrike" baseline="0" dirty="0">
                          <a:effectLst/>
                        </a:rPr>
                        <a:t>Veneto</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a:effectLst/>
                        </a:rPr>
                        <a:t>19,89</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13,42</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13,67</a:t>
                      </a:r>
                      <a:endParaRPr lang="it-IT" sz="1300" b="0" i="0" u="none" strike="noStrike">
                        <a:solidFill>
                          <a:srgbClr val="000000"/>
                        </a:solidFill>
                        <a:effectLst/>
                        <a:latin typeface="+mn-lt"/>
                      </a:endParaRPr>
                    </a:p>
                  </a:txBody>
                  <a:tcPr marL="5987" marR="5987" marT="5987" marB="0" anchor="b"/>
                </a:tc>
                <a:tc>
                  <a:txBody>
                    <a:bodyPr/>
                    <a:lstStyle/>
                    <a:p>
                      <a:pPr algn="r" fontAlgn="b"/>
                      <a:r>
                        <a:rPr lang="it-IT" sz="1300" u="none" strike="noStrike">
                          <a:effectLst/>
                        </a:rPr>
                        <a:t>15,53</a:t>
                      </a:r>
                      <a:endParaRPr lang="it-IT" sz="1300" b="0" i="0" u="none" strike="noStrike">
                        <a:solidFill>
                          <a:srgbClr val="000000"/>
                        </a:solidFill>
                        <a:effectLst/>
                        <a:latin typeface="+mn-lt"/>
                      </a:endParaRPr>
                    </a:p>
                  </a:txBody>
                  <a:tcPr marL="5987" marR="5987" marT="5987" marB="0" anchor="b"/>
                </a:tc>
                <a:tc>
                  <a:txBody>
                    <a:bodyPr/>
                    <a:lstStyle/>
                    <a:p>
                      <a:pPr algn="l" fontAlgn="b"/>
                      <a:endParaRPr lang="it-IT" sz="1300" b="0" i="0" u="none" strike="noStrike">
                        <a:solidFill>
                          <a:srgbClr val="000000"/>
                        </a:solidFill>
                        <a:effectLst/>
                        <a:latin typeface="+mn-lt"/>
                      </a:endParaRPr>
                    </a:p>
                  </a:txBody>
                  <a:tcPr marL="5987" marR="5987" marT="5987" marB="0" anchor="b"/>
                </a:tc>
                <a:extLst>
                  <a:ext uri="{0D108BD9-81ED-4DB2-BD59-A6C34878D82A}">
                    <a16:rowId xmlns:a16="http://schemas.microsoft.com/office/drawing/2014/main" val="2406427825"/>
                  </a:ext>
                </a:extLst>
              </a:tr>
              <a:tr h="218379">
                <a:tc>
                  <a:txBody>
                    <a:bodyPr/>
                    <a:lstStyle/>
                    <a:p>
                      <a:pPr algn="l" fontAlgn="b"/>
                      <a:r>
                        <a:rPr lang="it-IT" sz="1300" u="none" strike="noStrike" baseline="0" dirty="0" err="1">
                          <a:effectLst/>
                        </a:rPr>
                        <a:t>Igp</a:t>
                      </a:r>
                      <a:r>
                        <a:rPr lang="it-IT" sz="1300" u="none" strike="noStrike" baseline="0" dirty="0">
                          <a:effectLst/>
                        </a:rPr>
                        <a:t> Toscano</a:t>
                      </a:r>
                      <a:endParaRPr lang="it-IT" sz="1300" b="0" i="0" u="none" strike="noStrike" baseline="0" dirty="0">
                        <a:solidFill>
                          <a:srgbClr val="000000"/>
                        </a:solidFill>
                        <a:effectLst/>
                        <a:latin typeface="+mn-lt"/>
                      </a:endParaRPr>
                    </a:p>
                  </a:txBody>
                  <a:tcPr marL="215537" marR="5987" marT="5987" marB="0" anchor="b"/>
                </a:tc>
                <a:tc>
                  <a:txBody>
                    <a:bodyPr/>
                    <a:lstStyle/>
                    <a:p>
                      <a:pPr algn="r" fontAlgn="b"/>
                      <a:r>
                        <a:rPr lang="it-IT" sz="1300" u="none" strike="noStrike" dirty="0">
                          <a:effectLst/>
                        </a:rPr>
                        <a:t>7,47</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7,57</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9,07</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9,09</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7,67</a:t>
                      </a:r>
                      <a:endParaRPr lang="it-IT" sz="1300" b="0" i="0" u="none" strike="noStrike" dirty="0">
                        <a:solidFill>
                          <a:srgbClr val="000000"/>
                        </a:solidFill>
                        <a:effectLst/>
                        <a:latin typeface="+mn-lt"/>
                      </a:endParaRPr>
                    </a:p>
                  </a:txBody>
                  <a:tcPr marL="5987" marR="5987" marT="5987" marB="0" anchor="b"/>
                </a:tc>
                <a:extLst>
                  <a:ext uri="{0D108BD9-81ED-4DB2-BD59-A6C34878D82A}">
                    <a16:rowId xmlns:a16="http://schemas.microsoft.com/office/drawing/2014/main" val="231642693"/>
                  </a:ext>
                </a:extLst>
              </a:tr>
              <a:tr h="218379">
                <a:tc>
                  <a:txBody>
                    <a:bodyPr/>
                    <a:lstStyle/>
                    <a:p>
                      <a:pPr algn="l" fontAlgn="b"/>
                      <a:r>
                        <a:rPr lang="it-IT" sz="1300" u="none" strike="noStrike" baseline="0" dirty="0" err="1">
                          <a:effectLst/>
                        </a:rPr>
                        <a:t>Igp</a:t>
                      </a:r>
                      <a:r>
                        <a:rPr lang="it-IT" sz="1300" u="none" strike="noStrike" baseline="0" dirty="0">
                          <a:effectLst/>
                        </a:rPr>
                        <a:t> Sicilia</a:t>
                      </a:r>
                      <a:endParaRPr lang="it-IT" sz="1300" b="0" i="0" u="none" strike="noStrike" baseline="0" dirty="0">
                        <a:solidFill>
                          <a:srgbClr val="000000"/>
                        </a:solidFill>
                        <a:effectLst/>
                        <a:latin typeface="+mn-lt"/>
                      </a:endParaRPr>
                    </a:p>
                  </a:txBody>
                  <a:tcPr marL="215537" marR="5987" marT="5987" marB="0" anchor="b"/>
                </a:tc>
                <a:tc>
                  <a:txBody>
                    <a:bodyPr/>
                    <a:lstStyle/>
                    <a:p>
                      <a:pPr algn="l" fontAlgn="b"/>
                      <a:endParaRPr lang="it-IT" sz="1300" b="0" i="0" u="none" strike="noStrike" dirty="0">
                        <a:solidFill>
                          <a:srgbClr val="000000"/>
                        </a:solidFill>
                        <a:effectLst/>
                        <a:latin typeface="+mn-lt"/>
                      </a:endParaRPr>
                    </a:p>
                  </a:txBody>
                  <a:tcPr marL="5987" marR="5987" marT="5987" marB="0" anchor="b"/>
                </a:tc>
                <a:tc>
                  <a:txBody>
                    <a:bodyPr/>
                    <a:lstStyle/>
                    <a:p>
                      <a:pPr algn="l" fontAlgn="b"/>
                      <a:endParaRPr lang="it-IT" sz="1300" b="0" i="0" u="none" strike="noStrike" dirty="0">
                        <a:solidFill>
                          <a:srgbClr val="000000"/>
                        </a:solidFill>
                        <a:effectLst/>
                        <a:latin typeface="+mn-lt"/>
                      </a:endParaRPr>
                    </a:p>
                  </a:txBody>
                  <a:tcPr marL="5987" marR="5987" marT="5987" marB="0" anchor="b"/>
                </a:tc>
                <a:tc>
                  <a:txBody>
                    <a:bodyPr/>
                    <a:lstStyle/>
                    <a:p>
                      <a:pPr algn="l" fontAlgn="b"/>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5,45</a:t>
                      </a:r>
                      <a:endParaRPr lang="it-IT" sz="1300" b="0" i="0" u="none" strike="noStrike" dirty="0">
                        <a:solidFill>
                          <a:srgbClr val="000000"/>
                        </a:solidFill>
                        <a:effectLst/>
                        <a:latin typeface="+mn-lt"/>
                      </a:endParaRPr>
                    </a:p>
                  </a:txBody>
                  <a:tcPr marL="5987" marR="5987" marT="5987" marB="0" anchor="b"/>
                </a:tc>
                <a:tc>
                  <a:txBody>
                    <a:bodyPr/>
                    <a:lstStyle/>
                    <a:p>
                      <a:pPr algn="r" fontAlgn="b"/>
                      <a:r>
                        <a:rPr lang="it-IT" sz="1300" u="none" strike="noStrike" dirty="0">
                          <a:effectLst/>
                        </a:rPr>
                        <a:t>6,67</a:t>
                      </a:r>
                      <a:endParaRPr lang="it-IT" sz="1300" b="0" i="0" u="none" strike="noStrike" dirty="0">
                        <a:solidFill>
                          <a:srgbClr val="000000"/>
                        </a:solidFill>
                        <a:effectLst/>
                        <a:latin typeface="+mn-lt"/>
                      </a:endParaRPr>
                    </a:p>
                  </a:txBody>
                  <a:tcPr marL="5987" marR="5987" marT="5987" marB="0" anchor="b"/>
                </a:tc>
                <a:extLst>
                  <a:ext uri="{0D108BD9-81ED-4DB2-BD59-A6C34878D82A}">
                    <a16:rowId xmlns:a16="http://schemas.microsoft.com/office/drawing/2014/main" val="3449142117"/>
                  </a:ext>
                </a:extLst>
              </a:tr>
            </a:tbl>
          </a:graphicData>
        </a:graphic>
      </p:graphicFrame>
      <p:sp>
        <p:nvSpPr>
          <p:cNvPr id="8" name="Rettangolo 7"/>
          <p:cNvSpPr/>
          <p:nvPr/>
        </p:nvSpPr>
        <p:spPr>
          <a:xfrm>
            <a:off x="648393" y="6290309"/>
            <a:ext cx="7416824" cy="246221"/>
          </a:xfrm>
          <a:prstGeom prst="rect">
            <a:avLst/>
          </a:prstGeom>
        </p:spPr>
        <p:txBody>
          <a:bodyPr wrap="square">
            <a:spAutoFit/>
          </a:bodyPr>
          <a:lstStyle/>
          <a:p>
            <a:r>
              <a:rPr lang="it-IT" sz="1000" i="1" dirty="0">
                <a:latin typeface="Century Gothic" panose="020B0502020202020204" pitchFamily="34" charset="0"/>
              </a:rPr>
              <a:t>Fonte: ISMEA, prezzi alla produzione, Iva esclusa, franco partenza produttori</a:t>
            </a:r>
          </a:p>
        </p:txBody>
      </p:sp>
    </p:spTree>
    <p:extLst>
      <p:ext uri="{BB962C8B-B14F-4D97-AF65-F5344CB8AC3E}">
        <p14:creationId xmlns:p14="http://schemas.microsoft.com/office/powerpoint/2010/main" val="3992726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863" y="297594"/>
            <a:ext cx="7956096" cy="505731"/>
          </a:xfrm>
        </p:spPr>
        <p:txBody>
          <a:bodyPr>
            <a:normAutofit fontScale="90000"/>
          </a:bodyPr>
          <a:lstStyle/>
          <a:p>
            <a:r>
              <a:rPr lang="it-IT" dirty="0"/>
              <a:t>I Costi di produzione (media ultime quattro campagne)</a:t>
            </a:r>
            <a:br>
              <a:rPr lang="it-IT" dirty="0"/>
            </a:br>
            <a:endParaRPr lang="it-IT" sz="2000" b="1"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32</a:t>
            </a:fld>
            <a:endParaRPr lang="it-IT"/>
          </a:p>
        </p:txBody>
      </p:sp>
      <p:sp>
        <p:nvSpPr>
          <p:cNvPr id="7" name="CasellaDiTesto 6"/>
          <p:cNvSpPr txBox="1"/>
          <p:nvPr/>
        </p:nvSpPr>
        <p:spPr>
          <a:xfrm>
            <a:off x="3514517" y="6301279"/>
            <a:ext cx="5000832" cy="246221"/>
          </a:xfrm>
          <a:prstGeom prst="rect">
            <a:avLst/>
          </a:prstGeom>
          <a:noFill/>
        </p:spPr>
        <p:txBody>
          <a:bodyPr wrap="square" rtlCol="0">
            <a:spAutoFit/>
          </a:bodyPr>
          <a:lstStyle/>
          <a:p>
            <a:r>
              <a:rPr lang="it-IT" sz="1000" i="1" dirty="0">
                <a:latin typeface="Century Gothic" panose="020B0502020202020204" pitchFamily="34" charset="0"/>
              </a:rPr>
              <a:t>Fonte: ISMEA-Indagini condotte nell’ambito del Piano olivicolo Nazionale </a:t>
            </a:r>
          </a:p>
        </p:txBody>
      </p:sp>
      <p:graphicFrame>
        <p:nvGraphicFramePr>
          <p:cNvPr id="8" name="Tabella 7"/>
          <p:cNvGraphicFramePr>
            <a:graphicFrameLocks noGrp="1"/>
          </p:cNvGraphicFramePr>
          <p:nvPr/>
        </p:nvGraphicFramePr>
        <p:xfrm>
          <a:off x="336411" y="1345608"/>
          <a:ext cx="3850648" cy="3792855"/>
        </p:xfrm>
        <a:graphic>
          <a:graphicData uri="http://schemas.openxmlformats.org/drawingml/2006/table">
            <a:tbl>
              <a:tblPr firstRow="1" lastRow="1" bandRow="1">
                <a:tableStyleId>{5FD0F851-EC5A-4D38-B0AD-8093EC10F338}</a:tableStyleId>
              </a:tblPr>
              <a:tblGrid>
                <a:gridCol w="2459766">
                  <a:extLst>
                    <a:ext uri="{9D8B030D-6E8A-4147-A177-3AD203B41FA5}">
                      <a16:colId xmlns:a16="http://schemas.microsoft.com/office/drawing/2014/main" val="2560605473"/>
                    </a:ext>
                  </a:extLst>
                </a:gridCol>
                <a:gridCol w="1390882">
                  <a:extLst>
                    <a:ext uri="{9D8B030D-6E8A-4147-A177-3AD203B41FA5}">
                      <a16:colId xmlns:a16="http://schemas.microsoft.com/office/drawing/2014/main" val="1187197734"/>
                    </a:ext>
                  </a:extLst>
                </a:gridCol>
              </a:tblGrid>
              <a:tr h="3726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u="none" strike="noStrike" dirty="0">
                          <a:effectLst/>
                        </a:rPr>
                        <a:t>Voci di costo delle</a:t>
                      </a:r>
                      <a:r>
                        <a:rPr lang="it-IT" sz="1400" u="none" strike="noStrike" baseline="0" dirty="0">
                          <a:effectLst/>
                        </a:rPr>
                        <a:t> aziende agricole</a:t>
                      </a:r>
                      <a:endParaRPr lang="it-IT" sz="1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r" fontAlgn="b"/>
                      <a:r>
                        <a:rPr lang="it-IT" sz="1400" u="none" strike="noStrike" dirty="0">
                          <a:effectLst/>
                        </a:rPr>
                        <a:t>% sul costo totale</a:t>
                      </a:r>
                      <a:endParaRPr lang="it-IT" sz="1400" b="0" i="0" u="none" strike="noStrike" dirty="0">
                        <a:solidFill>
                          <a:schemeClr val="bg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799758938"/>
                  </a:ext>
                </a:extLst>
              </a:tr>
              <a:tr h="169443">
                <a:tc>
                  <a:txBody>
                    <a:bodyPr/>
                    <a:lstStyle/>
                    <a:p>
                      <a:pPr algn="l" fontAlgn="b"/>
                      <a:r>
                        <a:rPr lang="it-IT" sz="1100" u="none" strike="noStrike" dirty="0">
                          <a:effectLst/>
                        </a:rPr>
                        <a:t> Carburanti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5,9%</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3637483729"/>
                  </a:ext>
                </a:extLst>
              </a:tr>
              <a:tr h="169443">
                <a:tc>
                  <a:txBody>
                    <a:bodyPr/>
                    <a:lstStyle/>
                    <a:p>
                      <a:pPr algn="l" fontAlgn="b"/>
                      <a:r>
                        <a:rPr lang="it-IT" sz="1100" u="none" strike="noStrike" dirty="0">
                          <a:effectLst/>
                        </a:rPr>
                        <a:t> Manodopera indipendente</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30,3%</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2891905393"/>
                  </a:ext>
                </a:extLst>
              </a:tr>
              <a:tr h="169443">
                <a:tc>
                  <a:txBody>
                    <a:bodyPr/>
                    <a:lstStyle/>
                    <a:p>
                      <a:pPr algn="l" fontAlgn="b"/>
                      <a:r>
                        <a:rPr lang="it-IT" sz="1100" u="none" strike="noStrike" dirty="0">
                          <a:effectLst/>
                        </a:rPr>
                        <a:t>Manodopera dipendente</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25,6%</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1998371249"/>
                  </a:ext>
                </a:extLst>
              </a:tr>
              <a:tr h="169443">
                <a:tc>
                  <a:txBody>
                    <a:bodyPr/>
                    <a:lstStyle/>
                    <a:p>
                      <a:pPr algn="l" fontAlgn="b"/>
                      <a:r>
                        <a:rPr lang="it-IT" sz="1100" u="none" strike="noStrike" dirty="0">
                          <a:effectLst/>
                        </a:rPr>
                        <a:t>Concimazioni </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5,9%</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1918041826"/>
                  </a:ext>
                </a:extLst>
              </a:tr>
              <a:tr h="169443">
                <a:tc>
                  <a:txBody>
                    <a:bodyPr/>
                    <a:lstStyle/>
                    <a:p>
                      <a:pPr algn="l" fontAlgn="b"/>
                      <a:r>
                        <a:rPr lang="it-IT" sz="1100" u="none" strike="noStrike" dirty="0">
                          <a:effectLst/>
                        </a:rPr>
                        <a:t> Trattamenti fitosanitari </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2,1%</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2360266889"/>
                  </a:ext>
                </a:extLst>
              </a:tr>
              <a:tr h="169443">
                <a:tc>
                  <a:txBody>
                    <a:bodyPr/>
                    <a:lstStyle/>
                    <a:p>
                      <a:pPr algn="l" fontAlgn="b"/>
                      <a:r>
                        <a:rPr lang="it-IT" sz="1100" u="none" strike="noStrike" dirty="0">
                          <a:effectLst/>
                        </a:rPr>
                        <a:t> Diserbo chimico</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0,4%</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1009732755"/>
                  </a:ext>
                </a:extLst>
              </a:tr>
              <a:tr h="169443">
                <a:tc>
                  <a:txBody>
                    <a:bodyPr/>
                    <a:lstStyle/>
                    <a:p>
                      <a:pPr algn="l" fontAlgn="b"/>
                      <a:r>
                        <a:rPr lang="it-IT" sz="1100" u="none" strike="noStrike" dirty="0">
                          <a:effectLst/>
                        </a:rPr>
                        <a:t>Altri Costi diretti (irrigazione)</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4,0%</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2839136991"/>
                  </a:ext>
                </a:extLst>
              </a:tr>
              <a:tr h="169443">
                <a:tc>
                  <a:txBody>
                    <a:bodyPr/>
                    <a:lstStyle/>
                    <a:p>
                      <a:pPr algn="l" fontAlgn="b"/>
                      <a:r>
                        <a:rPr lang="it-IT" sz="1100" u="none" strike="noStrike" dirty="0">
                          <a:effectLst/>
                        </a:rPr>
                        <a:t> Conto Terzi (raccolta)</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1,0%</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2448053749"/>
                  </a:ext>
                </a:extLst>
              </a:tr>
              <a:tr h="169443">
                <a:tc>
                  <a:txBody>
                    <a:bodyPr/>
                    <a:lstStyle/>
                    <a:p>
                      <a:pPr algn="l" fontAlgn="b"/>
                      <a:r>
                        <a:rPr lang="it-IT" sz="1100" u="none" strike="noStrike" dirty="0">
                          <a:effectLst/>
                        </a:rPr>
                        <a:t>Totale costi variabili</a:t>
                      </a:r>
                      <a:endParaRPr lang="it-IT" sz="1100" b="1" i="1" u="none" strike="noStrike" dirty="0">
                        <a:solidFill>
                          <a:schemeClr val="tx1"/>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75,2%</a:t>
                      </a:r>
                      <a:endParaRPr lang="it-IT" sz="1100" b="1"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1261594740"/>
                  </a:ext>
                </a:extLst>
              </a:tr>
              <a:tr h="169443">
                <a:tc>
                  <a:txBody>
                    <a:bodyPr/>
                    <a:lstStyle/>
                    <a:p>
                      <a:pPr algn="l" fontAlgn="b"/>
                      <a:r>
                        <a:rPr lang="it-IT" sz="1100" u="none" strike="noStrike" dirty="0">
                          <a:effectLst/>
                        </a:rPr>
                        <a:t>Ammortamenti: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17%</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696033856"/>
                  </a:ext>
                </a:extLst>
              </a:tr>
              <a:tr h="169443">
                <a:tc>
                  <a:txBody>
                    <a:bodyPr/>
                    <a:lstStyle/>
                    <a:p>
                      <a:pPr algn="l" fontAlgn="b"/>
                      <a:r>
                        <a:rPr lang="it-IT" sz="1100" u="none" strike="noStrike" dirty="0">
                          <a:effectLst/>
                        </a:rPr>
                        <a:t> Spese di manutenzione:</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3%</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1949163103"/>
                  </a:ext>
                </a:extLst>
              </a:tr>
              <a:tr h="169443">
                <a:tc>
                  <a:txBody>
                    <a:bodyPr/>
                    <a:lstStyle/>
                    <a:p>
                      <a:pPr algn="l" fontAlgn="b"/>
                      <a:r>
                        <a:rPr lang="it-IT" sz="1100" u="none" strike="noStrike" dirty="0">
                          <a:effectLst/>
                        </a:rPr>
                        <a:t>Oneri assicurativi: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1%</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4125241588"/>
                  </a:ext>
                </a:extLst>
              </a:tr>
              <a:tr h="169443">
                <a:tc>
                  <a:txBody>
                    <a:bodyPr/>
                    <a:lstStyle/>
                    <a:p>
                      <a:pPr algn="l" fontAlgn="b"/>
                      <a:r>
                        <a:rPr lang="it-IT" sz="1100" u="none" strike="noStrike" dirty="0">
                          <a:effectLst/>
                        </a:rPr>
                        <a:t>Spese per assistenza fiscale:</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2%</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2981110683"/>
                  </a:ext>
                </a:extLst>
              </a:tr>
              <a:tr h="169443">
                <a:tc>
                  <a:txBody>
                    <a:bodyPr/>
                    <a:lstStyle/>
                    <a:p>
                      <a:pPr algn="l" fontAlgn="b"/>
                      <a:r>
                        <a:rPr lang="it-IT" sz="1100" u="none" strike="noStrike" dirty="0">
                          <a:effectLst/>
                        </a:rPr>
                        <a:t> Certificazioni: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26%</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4167600645"/>
                  </a:ext>
                </a:extLst>
              </a:tr>
              <a:tr h="169443">
                <a:tc>
                  <a:txBody>
                    <a:bodyPr/>
                    <a:lstStyle/>
                    <a:p>
                      <a:pPr algn="l" fontAlgn="b"/>
                      <a:r>
                        <a:rPr lang="it-IT" sz="1100" u="none" strike="noStrike">
                          <a:effectLst/>
                        </a:rPr>
                        <a:t> Quote associative:</a:t>
                      </a:r>
                      <a:endParaRPr lang="it-IT" sz="1100" b="0" i="0" u="none" strike="noStrike">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0%</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3379747334"/>
                  </a:ext>
                </a:extLst>
              </a:tr>
              <a:tr h="328975">
                <a:tc>
                  <a:txBody>
                    <a:bodyPr/>
                    <a:lstStyle/>
                    <a:p>
                      <a:pPr algn="l" fontAlgn="b"/>
                      <a:r>
                        <a:rPr lang="it-IT" sz="1100" u="none" strike="noStrike">
                          <a:effectLst/>
                        </a:rPr>
                        <a:t>Altri Costi indiretti (smaltimento rifiuti; consulenze tecniche)</a:t>
                      </a:r>
                      <a:endParaRPr lang="it-IT" sz="1100" b="0" i="0" u="none" strike="noStrike">
                        <a:solidFill>
                          <a:srgbClr val="000000"/>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1%</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3922183393"/>
                  </a:ext>
                </a:extLst>
              </a:tr>
              <a:tr h="169443">
                <a:tc>
                  <a:txBody>
                    <a:bodyPr/>
                    <a:lstStyle/>
                    <a:p>
                      <a:pPr algn="l" fontAlgn="b"/>
                      <a:r>
                        <a:rPr lang="it-IT" sz="1100" u="none" strike="noStrike" dirty="0">
                          <a:effectLst/>
                        </a:rPr>
                        <a:t>Totale costi fissi</a:t>
                      </a:r>
                      <a:endParaRPr lang="it-IT" sz="1100" b="1" i="1" u="none" strike="noStrike" dirty="0">
                        <a:solidFill>
                          <a:schemeClr val="tx1"/>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24,8%</a:t>
                      </a:r>
                      <a:endParaRPr lang="it-IT" sz="1100" b="1"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2279936150"/>
                  </a:ext>
                </a:extLst>
              </a:tr>
              <a:tr h="169443">
                <a:tc>
                  <a:txBody>
                    <a:bodyPr/>
                    <a:lstStyle/>
                    <a:p>
                      <a:pPr algn="l" fontAlgn="b"/>
                      <a:r>
                        <a:rPr lang="it-IT" sz="1100" u="none" strike="noStrike" dirty="0">
                          <a:effectLst/>
                        </a:rPr>
                        <a:t>Totale costi </a:t>
                      </a:r>
                      <a:endParaRPr lang="it-IT" sz="1100" b="1" i="0" u="none" strike="noStrike" dirty="0">
                        <a:solidFill>
                          <a:schemeClr val="bg1"/>
                        </a:solidFill>
                        <a:effectLst/>
                        <a:latin typeface="Century Gothic" pitchFamily="34" charset="0"/>
                      </a:endParaRPr>
                    </a:p>
                  </a:txBody>
                  <a:tcPr marL="9525" marR="9525" marT="9525" marB="0" anchor="b"/>
                </a:tc>
                <a:tc>
                  <a:txBody>
                    <a:bodyPr/>
                    <a:lstStyle/>
                    <a:p>
                      <a:pPr marL="0" algn="r" defTabSz="914400" rtl="0" eaLnBrk="1" fontAlgn="b" latinLnBrk="0" hangingPunct="1"/>
                      <a:r>
                        <a:rPr lang="it-IT" sz="1100" u="none" strike="noStrike" kern="1200" dirty="0">
                          <a:effectLst/>
                        </a:rPr>
                        <a:t>100,0</a:t>
                      </a:r>
                      <a:endParaRPr lang="it-IT" sz="1100" u="none" strike="noStrike" kern="1200" dirty="0">
                        <a:solidFill>
                          <a:schemeClr val="tx1"/>
                        </a:solidFill>
                        <a:effectLst/>
                        <a:latin typeface="Century Gothic" pitchFamily="34" charset="0"/>
                        <a:ea typeface="+mn-ea"/>
                        <a:cs typeface="+mn-cs"/>
                      </a:endParaRPr>
                    </a:p>
                  </a:txBody>
                  <a:tcPr marL="0" marR="0" marT="0" marB="0" anchor="b"/>
                </a:tc>
                <a:extLst>
                  <a:ext uri="{0D108BD9-81ED-4DB2-BD59-A6C34878D82A}">
                    <a16:rowId xmlns:a16="http://schemas.microsoft.com/office/drawing/2014/main" val="896305286"/>
                  </a:ext>
                </a:extLst>
              </a:tr>
            </a:tbl>
          </a:graphicData>
        </a:graphic>
      </p:graphicFrame>
      <p:sp>
        <p:nvSpPr>
          <p:cNvPr id="9" name="CasellaDiTesto 8"/>
          <p:cNvSpPr txBox="1"/>
          <p:nvPr/>
        </p:nvSpPr>
        <p:spPr>
          <a:xfrm>
            <a:off x="258320" y="982908"/>
            <a:ext cx="4591578" cy="307777"/>
          </a:xfrm>
          <a:prstGeom prst="rect">
            <a:avLst/>
          </a:prstGeom>
          <a:noFill/>
        </p:spPr>
        <p:txBody>
          <a:bodyPr wrap="square" rtlCol="0">
            <a:spAutoFit/>
          </a:bodyPr>
          <a:lstStyle/>
          <a:p>
            <a:r>
              <a:rPr lang="it-IT" sz="1400" b="1" dirty="0">
                <a:latin typeface="Century Gothic" panose="020B0502020202020204" pitchFamily="34" charset="0"/>
              </a:rPr>
              <a:t>La ripartizione dei costi delle aziende agricole</a:t>
            </a:r>
          </a:p>
        </p:txBody>
      </p:sp>
      <p:sp>
        <p:nvSpPr>
          <p:cNvPr id="10" name="CasellaDiTesto 9"/>
          <p:cNvSpPr txBox="1"/>
          <p:nvPr/>
        </p:nvSpPr>
        <p:spPr>
          <a:xfrm>
            <a:off x="4943652" y="954479"/>
            <a:ext cx="3442081" cy="307777"/>
          </a:xfrm>
          <a:prstGeom prst="rect">
            <a:avLst/>
          </a:prstGeom>
          <a:noFill/>
        </p:spPr>
        <p:txBody>
          <a:bodyPr wrap="square" rtlCol="0">
            <a:spAutoFit/>
          </a:bodyPr>
          <a:lstStyle/>
          <a:p>
            <a:r>
              <a:rPr lang="it-IT" sz="1400" b="1" dirty="0">
                <a:latin typeface="Century Gothic" panose="020B0502020202020204" pitchFamily="34" charset="0"/>
              </a:rPr>
              <a:t>La ripartizione dei costi dei frantoi</a:t>
            </a:r>
          </a:p>
        </p:txBody>
      </p:sp>
      <p:graphicFrame>
        <p:nvGraphicFramePr>
          <p:cNvPr id="11" name="Tabella 10"/>
          <p:cNvGraphicFramePr>
            <a:graphicFrameLocks noGrp="1"/>
          </p:cNvGraphicFramePr>
          <p:nvPr/>
        </p:nvGraphicFramePr>
        <p:xfrm>
          <a:off x="4943652" y="1334534"/>
          <a:ext cx="3571697" cy="3128497"/>
        </p:xfrm>
        <a:graphic>
          <a:graphicData uri="http://schemas.openxmlformats.org/drawingml/2006/table">
            <a:tbl>
              <a:tblPr firstRow="1" lastRow="1" bandRow="1">
                <a:tableStyleId>{5FD0F851-EC5A-4D38-B0AD-8093EC10F338}</a:tableStyleId>
              </a:tblPr>
              <a:tblGrid>
                <a:gridCol w="1994131">
                  <a:extLst>
                    <a:ext uri="{9D8B030D-6E8A-4147-A177-3AD203B41FA5}">
                      <a16:colId xmlns:a16="http://schemas.microsoft.com/office/drawing/2014/main" val="2560605473"/>
                    </a:ext>
                  </a:extLst>
                </a:gridCol>
                <a:gridCol w="1577566">
                  <a:extLst>
                    <a:ext uri="{9D8B030D-6E8A-4147-A177-3AD203B41FA5}">
                      <a16:colId xmlns:a16="http://schemas.microsoft.com/office/drawing/2014/main" val="1187197734"/>
                    </a:ext>
                  </a:extLst>
                </a:gridCol>
              </a:tblGrid>
              <a:tr h="454073">
                <a:tc>
                  <a:txBody>
                    <a:bodyPr/>
                    <a:lstStyle/>
                    <a:p>
                      <a:pPr algn="l" fontAlgn="b"/>
                      <a:r>
                        <a:rPr lang="it-IT" sz="1400" u="none" strike="noStrike" dirty="0">
                          <a:effectLst/>
                        </a:rPr>
                        <a:t>Voci di costo frantoi</a:t>
                      </a:r>
                      <a:endParaRPr lang="it-IT" sz="1400" b="0" i="0" u="none" strike="noStrike" dirty="0">
                        <a:solidFill>
                          <a:schemeClr val="bg1"/>
                        </a:solidFill>
                        <a:effectLst/>
                        <a:latin typeface="Century Gothic" pitchFamily="34" charset="0"/>
                      </a:endParaRPr>
                    </a:p>
                  </a:txBody>
                  <a:tcPr marL="9525" marR="9525" marT="9525" marB="0" anchor="ctr"/>
                </a:tc>
                <a:tc>
                  <a:txBody>
                    <a:bodyPr/>
                    <a:lstStyle/>
                    <a:p>
                      <a:pPr algn="r" fontAlgn="b"/>
                      <a:r>
                        <a:rPr lang="it-IT" sz="1400" u="none" strike="noStrike" dirty="0">
                          <a:effectLst/>
                        </a:rPr>
                        <a:t>% sul costo totale</a:t>
                      </a:r>
                      <a:endParaRPr lang="it-IT" sz="1400" b="0" i="0" u="none" strike="noStrike" dirty="0">
                        <a:solidFill>
                          <a:schemeClr val="bg1"/>
                        </a:solidFill>
                        <a:effectLst/>
                        <a:latin typeface="Century Gothic" pitchFamily="34" charset="0"/>
                      </a:endParaRPr>
                    </a:p>
                  </a:txBody>
                  <a:tcPr marL="9525" marR="9525" marT="9525" marB="0" anchor="ctr"/>
                </a:tc>
                <a:extLst>
                  <a:ext uri="{0D108BD9-81ED-4DB2-BD59-A6C34878D82A}">
                    <a16:rowId xmlns:a16="http://schemas.microsoft.com/office/drawing/2014/main" val="1799758938"/>
                  </a:ext>
                </a:extLst>
              </a:tr>
              <a:tr h="189573">
                <a:tc>
                  <a:txBody>
                    <a:bodyPr/>
                    <a:lstStyle/>
                    <a:p>
                      <a:pPr algn="l" fontAlgn="b"/>
                      <a:r>
                        <a:rPr lang="it-IT" sz="1100" u="none" strike="noStrike" dirty="0">
                          <a:effectLst/>
                        </a:rPr>
                        <a:t>Consumi intermedi di cui: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a:t>10,8%</a:t>
                      </a:r>
                      <a:endParaRPr lang="it-IT" sz="1100" b="1" i="0" u="none" strike="noStrike">
                        <a:solidFill>
                          <a:srgbClr val="000000"/>
                        </a:solidFill>
                        <a:latin typeface="Century Gothic" pitchFamily="34" charset="0"/>
                      </a:endParaRPr>
                    </a:p>
                  </a:txBody>
                  <a:tcPr marL="0" marR="0" marT="0" marB="0" anchor="b"/>
                </a:tc>
                <a:extLst>
                  <a:ext uri="{0D108BD9-81ED-4DB2-BD59-A6C34878D82A}">
                    <a16:rowId xmlns:a16="http://schemas.microsoft.com/office/drawing/2014/main" val="3637483729"/>
                  </a:ext>
                </a:extLst>
              </a:tr>
              <a:tr h="189573">
                <a:tc>
                  <a:txBody>
                    <a:bodyPr/>
                    <a:lstStyle/>
                    <a:p>
                      <a:pPr algn="l" fontAlgn="b"/>
                      <a:r>
                        <a:rPr lang="it-IT" sz="1100" u="none" strike="noStrike" dirty="0">
                          <a:effectLst/>
                        </a:rPr>
                        <a:t>Consumo idrico</a:t>
                      </a:r>
                      <a:endParaRPr lang="it-IT" sz="1100" b="0" i="1"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0,4%</a:t>
                      </a:r>
                      <a:endParaRPr lang="it-IT" sz="1100" b="0" i="1"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2891905393"/>
                  </a:ext>
                </a:extLst>
              </a:tr>
              <a:tr h="189573">
                <a:tc>
                  <a:txBody>
                    <a:bodyPr/>
                    <a:lstStyle/>
                    <a:p>
                      <a:pPr algn="l" fontAlgn="b"/>
                      <a:r>
                        <a:rPr lang="it-IT" sz="1100" u="none" strike="noStrike" dirty="0">
                          <a:effectLst/>
                        </a:rPr>
                        <a:t>Consumo energetico</a:t>
                      </a:r>
                      <a:endParaRPr lang="it-IT" sz="1100" b="0" i="1"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2,8%</a:t>
                      </a:r>
                      <a:endParaRPr lang="it-IT" sz="1100" b="0" i="1"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1998371249"/>
                  </a:ext>
                </a:extLst>
              </a:tr>
              <a:tr h="189573">
                <a:tc>
                  <a:txBody>
                    <a:bodyPr/>
                    <a:lstStyle/>
                    <a:p>
                      <a:pPr algn="l" fontAlgn="b"/>
                      <a:r>
                        <a:rPr lang="it-IT" sz="1100" u="none" strike="noStrike" dirty="0">
                          <a:effectLst/>
                        </a:rPr>
                        <a:t>Smaltimento sottoprodotti</a:t>
                      </a:r>
                      <a:endParaRPr lang="it-IT" sz="1100" b="0" i="1"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0,6%</a:t>
                      </a:r>
                      <a:endParaRPr lang="it-IT" sz="1100" b="0" i="1"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1918041826"/>
                  </a:ext>
                </a:extLst>
              </a:tr>
              <a:tr h="189573">
                <a:tc>
                  <a:txBody>
                    <a:bodyPr/>
                    <a:lstStyle/>
                    <a:p>
                      <a:pPr algn="l" fontAlgn="b"/>
                      <a:r>
                        <a:rPr lang="it-IT" sz="1100" u="none" strike="noStrike" dirty="0">
                          <a:effectLst/>
                        </a:rPr>
                        <a:t>Materiali di consumo</a:t>
                      </a:r>
                      <a:endParaRPr lang="it-IT" sz="1100" b="0" i="1"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7,0%</a:t>
                      </a:r>
                      <a:endParaRPr lang="it-IT" sz="1100" b="0" i="1"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2360266889"/>
                  </a:ext>
                </a:extLst>
              </a:tr>
              <a:tr h="189573">
                <a:tc>
                  <a:txBody>
                    <a:bodyPr/>
                    <a:lstStyle/>
                    <a:p>
                      <a:pPr algn="l" fontAlgn="b"/>
                      <a:r>
                        <a:rPr lang="it-IT" sz="1100" u="none" strike="noStrike" dirty="0">
                          <a:effectLst/>
                        </a:rPr>
                        <a:t>Totale manodopera</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8,3%</a:t>
                      </a:r>
                      <a:endParaRPr lang="it-IT" sz="1100" b="0" i="0"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1009732755"/>
                  </a:ext>
                </a:extLst>
              </a:tr>
              <a:tr h="189573">
                <a:tc>
                  <a:txBody>
                    <a:bodyPr/>
                    <a:lstStyle/>
                    <a:p>
                      <a:pPr algn="l" fontAlgn="b"/>
                      <a:r>
                        <a:rPr lang="it-IT" sz="1100" u="none" strike="noStrike" dirty="0">
                          <a:effectLst/>
                        </a:rPr>
                        <a:t>Manodopera salariata</a:t>
                      </a:r>
                      <a:endParaRPr lang="it-IT" sz="1100" b="0" i="1"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a:t>6,0%</a:t>
                      </a:r>
                      <a:endParaRPr lang="it-IT" sz="1100" b="0" i="0" u="none" strike="noStrike">
                        <a:solidFill>
                          <a:srgbClr val="000000"/>
                        </a:solidFill>
                        <a:latin typeface="Century Gothic" pitchFamily="34" charset="0"/>
                      </a:endParaRPr>
                    </a:p>
                  </a:txBody>
                  <a:tcPr marL="0" marR="0" marT="0" marB="0" anchor="b"/>
                </a:tc>
                <a:extLst>
                  <a:ext uri="{0D108BD9-81ED-4DB2-BD59-A6C34878D82A}">
                    <a16:rowId xmlns:a16="http://schemas.microsoft.com/office/drawing/2014/main" val="2839136991"/>
                  </a:ext>
                </a:extLst>
              </a:tr>
              <a:tr h="189573">
                <a:tc>
                  <a:txBody>
                    <a:bodyPr/>
                    <a:lstStyle/>
                    <a:p>
                      <a:pPr algn="l" fontAlgn="b"/>
                      <a:r>
                        <a:rPr lang="it-IT" sz="1100" u="none" strike="noStrike" dirty="0">
                          <a:effectLst/>
                        </a:rPr>
                        <a:t>Manodopera familiare</a:t>
                      </a:r>
                      <a:endParaRPr lang="it-IT" sz="1100" b="0" i="1"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a:t>2,3%</a:t>
                      </a:r>
                      <a:endParaRPr lang="it-IT" sz="1100" b="0" i="0" u="none" strike="noStrike">
                        <a:solidFill>
                          <a:srgbClr val="000000"/>
                        </a:solidFill>
                        <a:latin typeface="Century Gothic" pitchFamily="34" charset="0"/>
                      </a:endParaRPr>
                    </a:p>
                  </a:txBody>
                  <a:tcPr marL="0" marR="0" marT="0" marB="0" anchor="b"/>
                </a:tc>
                <a:extLst>
                  <a:ext uri="{0D108BD9-81ED-4DB2-BD59-A6C34878D82A}">
                    <a16:rowId xmlns:a16="http://schemas.microsoft.com/office/drawing/2014/main" val="2448053749"/>
                  </a:ext>
                </a:extLst>
              </a:tr>
              <a:tr h="189573">
                <a:tc>
                  <a:txBody>
                    <a:bodyPr/>
                    <a:lstStyle/>
                    <a:p>
                      <a:pPr algn="l" fontAlgn="b"/>
                      <a:r>
                        <a:rPr lang="it-IT" sz="1100" u="none" strike="noStrike" dirty="0">
                          <a:effectLst/>
                        </a:rPr>
                        <a:t>Ammortamenti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a:t>9,0%</a:t>
                      </a:r>
                      <a:endParaRPr lang="it-IT" sz="1100" b="0" i="0" u="none" strike="noStrike">
                        <a:solidFill>
                          <a:srgbClr val="000000"/>
                        </a:solidFill>
                        <a:latin typeface="Century Gothic" pitchFamily="34" charset="0"/>
                      </a:endParaRPr>
                    </a:p>
                  </a:txBody>
                  <a:tcPr marL="0" marR="0" marT="0" marB="0" anchor="b"/>
                </a:tc>
                <a:extLst>
                  <a:ext uri="{0D108BD9-81ED-4DB2-BD59-A6C34878D82A}">
                    <a16:rowId xmlns:a16="http://schemas.microsoft.com/office/drawing/2014/main" val="1261594740"/>
                  </a:ext>
                </a:extLst>
              </a:tr>
              <a:tr h="209975">
                <a:tc>
                  <a:txBody>
                    <a:bodyPr/>
                    <a:lstStyle/>
                    <a:p>
                      <a:pPr algn="l" fontAlgn="b"/>
                      <a:r>
                        <a:rPr lang="it-IT" sz="1100" u="none" strike="noStrike" dirty="0">
                          <a:effectLst/>
                        </a:rPr>
                        <a:t>Affitti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a:t>0,2%</a:t>
                      </a:r>
                      <a:endParaRPr lang="it-IT" sz="1100" b="0" i="0" u="none" strike="noStrike">
                        <a:solidFill>
                          <a:srgbClr val="000000"/>
                        </a:solidFill>
                        <a:latin typeface="Century Gothic" pitchFamily="34" charset="0"/>
                      </a:endParaRPr>
                    </a:p>
                  </a:txBody>
                  <a:tcPr marL="0" marR="0" marT="0" marB="0" anchor="b"/>
                </a:tc>
                <a:extLst>
                  <a:ext uri="{0D108BD9-81ED-4DB2-BD59-A6C34878D82A}">
                    <a16:rowId xmlns:a16="http://schemas.microsoft.com/office/drawing/2014/main" val="696033856"/>
                  </a:ext>
                </a:extLst>
              </a:tr>
              <a:tr h="189573">
                <a:tc>
                  <a:txBody>
                    <a:bodyPr/>
                    <a:lstStyle/>
                    <a:p>
                      <a:pPr algn="l" fontAlgn="b"/>
                      <a:r>
                        <a:rPr lang="it-IT" sz="1100" u="none" strike="noStrike" dirty="0">
                          <a:effectLst/>
                        </a:rPr>
                        <a:t>Altri costi aziendali</a:t>
                      </a:r>
                      <a:endParaRPr lang="it-IT" sz="1100" b="0"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a:t>5,5%</a:t>
                      </a:r>
                      <a:endParaRPr lang="it-IT" sz="1100" b="0" i="0" u="none" strike="noStrike">
                        <a:solidFill>
                          <a:srgbClr val="000000"/>
                        </a:solidFill>
                        <a:latin typeface="Century Gothic" pitchFamily="34" charset="0"/>
                      </a:endParaRPr>
                    </a:p>
                  </a:txBody>
                  <a:tcPr marL="0" marR="0" marT="0" marB="0" anchor="b"/>
                </a:tc>
                <a:extLst>
                  <a:ext uri="{0D108BD9-81ED-4DB2-BD59-A6C34878D82A}">
                    <a16:rowId xmlns:a16="http://schemas.microsoft.com/office/drawing/2014/main" val="1949163103"/>
                  </a:ext>
                </a:extLst>
              </a:tr>
              <a:tr h="189573">
                <a:tc>
                  <a:txBody>
                    <a:bodyPr/>
                    <a:lstStyle/>
                    <a:p>
                      <a:pPr algn="l" fontAlgn="b"/>
                      <a:r>
                        <a:rPr lang="it-IT" sz="1100" u="none" strike="noStrike" dirty="0">
                          <a:effectLst/>
                        </a:rPr>
                        <a:t>Totale costi di processo</a:t>
                      </a:r>
                      <a:endParaRPr lang="it-IT" sz="1100" b="1"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33,8%</a:t>
                      </a:r>
                      <a:endParaRPr lang="it-IT" sz="1100" b="1" i="0"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4125241588"/>
                  </a:ext>
                </a:extLst>
              </a:tr>
              <a:tr h="189573">
                <a:tc>
                  <a:txBody>
                    <a:bodyPr/>
                    <a:lstStyle/>
                    <a:p>
                      <a:pPr algn="l" fontAlgn="b"/>
                      <a:r>
                        <a:rPr lang="it-IT" sz="1100" u="none" strike="noStrike" dirty="0">
                          <a:effectLst/>
                        </a:rPr>
                        <a:t>Acquisto materie prime</a:t>
                      </a:r>
                      <a:endParaRPr lang="it-IT" sz="1100" b="1" i="0" u="none" strike="noStrike" dirty="0">
                        <a:solidFill>
                          <a:srgbClr val="000000"/>
                        </a:solidFill>
                        <a:effectLst/>
                        <a:latin typeface="Century Gothic" pitchFamily="34" charset="0"/>
                      </a:endParaRPr>
                    </a:p>
                  </a:txBody>
                  <a:tcPr marL="9525" marR="9525" marT="9525" marB="0" anchor="b"/>
                </a:tc>
                <a:tc>
                  <a:txBody>
                    <a:bodyPr/>
                    <a:lstStyle/>
                    <a:p>
                      <a:pPr algn="r" fontAlgn="b"/>
                      <a:r>
                        <a:rPr lang="it-IT" sz="1100" u="none" strike="noStrike" dirty="0"/>
                        <a:t>66,2%</a:t>
                      </a:r>
                      <a:endParaRPr lang="it-IT" sz="1100" b="1" i="0"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2286665877"/>
                  </a:ext>
                </a:extLst>
              </a:tr>
              <a:tr h="189573">
                <a:tc>
                  <a:txBody>
                    <a:bodyPr/>
                    <a:lstStyle/>
                    <a:p>
                      <a:pPr algn="l" fontAlgn="b"/>
                      <a:r>
                        <a:rPr lang="it-IT" sz="1100" u="none" strike="noStrike" dirty="0">
                          <a:effectLst/>
                        </a:rPr>
                        <a:t>Totale costo </a:t>
                      </a:r>
                      <a:endParaRPr lang="it-IT" sz="1100" b="1" i="1" u="none" strike="noStrike" dirty="0">
                        <a:solidFill>
                          <a:schemeClr val="bg1"/>
                        </a:solidFill>
                        <a:effectLst/>
                        <a:latin typeface="Century Gothic" pitchFamily="34" charset="0"/>
                      </a:endParaRPr>
                    </a:p>
                  </a:txBody>
                  <a:tcPr marL="9525" marR="9525" marT="9525" marB="0" anchor="b"/>
                </a:tc>
                <a:tc>
                  <a:txBody>
                    <a:bodyPr/>
                    <a:lstStyle/>
                    <a:p>
                      <a:pPr algn="r" fontAlgn="b"/>
                      <a:r>
                        <a:rPr lang="it-IT" sz="1100" u="none" strike="noStrike" dirty="0"/>
                        <a:t>100,0%</a:t>
                      </a:r>
                      <a:endParaRPr lang="it-IT" sz="1100" b="1" i="0" u="none" strike="noStrike" dirty="0">
                        <a:solidFill>
                          <a:srgbClr val="000000"/>
                        </a:solidFill>
                        <a:latin typeface="Century Gothic" pitchFamily="34" charset="0"/>
                      </a:endParaRPr>
                    </a:p>
                  </a:txBody>
                  <a:tcPr marL="0" marR="0" marT="0" marB="0" anchor="b"/>
                </a:tc>
                <a:extLst>
                  <a:ext uri="{0D108BD9-81ED-4DB2-BD59-A6C34878D82A}">
                    <a16:rowId xmlns:a16="http://schemas.microsoft.com/office/drawing/2014/main" val="896305286"/>
                  </a:ext>
                </a:extLst>
              </a:tr>
            </a:tbl>
          </a:graphicData>
        </a:graphic>
      </p:graphicFrame>
      <p:sp>
        <p:nvSpPr>
          <p:cNvPr id="12" name="CasellaDiTesto 11"/>
          <p:cNvSpPr txBox="1"/>
          <p:nvPr/>
        </p:nvSpPr>
        <p:spPr>
          <a:xfrm>
            <a:off x="220536" y="5226592"/>
            <a:ext cx="3888432" cy="954107"/>
          </a:xfrm>
          <a:prstGeom prst="rect">
            <a:avLst/>
          </a:prstGeom>
          <a:noFill/>
        </p:spPr>
        <p:txBody>
          <a:bodyPr wrap="square" rtlCol="0">
            <a:spAutoFit/>
          </a:bodyPr>
          <a:lstStyle/>
          <a:p>
            <a:r>
              <a:rPr lang="it-IT" sz="1400" dirty="0">
                <a:latin typeface="Century Gothic" panose="020B0502020202020204" pitchFamily="34" charset="0"/>
              </a:rPr>
              <a:t>La </a:t>
            </a:r>
            <a:r>
              <a:rPr lang="it-IT" sz="1400" b="1" dirty="0">
                <a:latin typeface="Century Gothic" panose="020B0502020202020204" pitchFamily="34" charset="0"/>
              </a:rPr>
              <a:t>manodopera</a:t>
            </a:r>
            <a:r>
              <a:rPr lang="it-IT" sz="1400" dirty="0">
                <a:latin typeface="Century Gothic" panose="020B0502020202020204" pitchFamily="34" charset="0"/>
              </a:rPr>
              <a:t> è la voce di costo che incide di più sul costo totale della aziende agricole che varia molto a seconda delle zone di produzione.</a:t>
            </a:r>
          </a:p>
        </p:txBody>
      </p:sp>
      <p:sp>
        <p:nvSpPr>
          <p:cNvPr id="13" name="CasellaDiTesto 12"/>
          <p:cNvSpPr txBox="1"/>
          <p:nvPr/>
        </p:nvSpPr>
        <p:spPr>
          <a:xfrm>
            <a:off x="4849898" y="4475940"/>
            <a:ext cx="3888432" cy="738664"/>
          </a:xfrm>
          <a:prstGeom prst="rect">
            <a:avLst/>
          </a:prstGeom>
          <a:noFill/>
        </p:spPr>
        <p:txBody>
          <a:bodyPr wrap="square" rtlCol="0">
            <a:spAutoFit/>
          </a:bodyPr>
          <a:lstStyle/>
          <a:p>
            <a:r>
              <a:rPr lang="it-IT" sz="1400" dirty="0">
                <a:latin typeface="Century Gothic" panose="020B0502020202020204" pitchFamily="34" charset="0"/>
              </a:rPr>
              <a:t>Per i frantoi è l’acquisizione della </a:t>
            </a:r>
            <a:r>
              <a:rPr lang="it-IT" sz="1400" b="1" dirty="0">
                <a:latin typeface="Century Gothic" panose="020B0502020202020204" pitchFamily="34" charset="0"/>
              </a:rPr>
              <a:t>materia prima </a:t>
            </a:r>
            <a:r>
              <a:rPr lang="it-IT" sz="1400" dirty="0">
                <a:latin typeface="Century Gothic" panose="020B0502020202020204" pitchFamily="34" charset="0"/>
              </a:rPr>
              <a:t>la voce di costo con l’incidenza maggiore. </a:t>
            </a:r>
          </a:p>
        </p:txBody>
      </p:sp>
      <p:sp>
        <p:nvSpPr>
          <p:cNvPr id="14" name="Rettangolo 13"/>
          <p:cNvSpPr/>
          <p:nvPr/>
        </p:nvSpPr>
        <p:spPr>
          <a:xfrm>
            <a:off x="4108968" y="5302230"/>
            <a:ext cx="4547585" cy="800219"/>
          </a:xfrm>
          <a:prstGeom prst="rect">
            <a:avLst/>
          </a:prstGeom>
          <a:solidFill>
            <a:schemeClr val="accent1">
              <a:lumMod val="75000"/>
            </a:schemeClr>
          </a:solidFill>
          <a:ln>
            <a:solidFill>
              <a:schemeClr val="accent6"/>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92075" lvl="2" algn="just"/>
            <a:r>
              <a:rPr lang="it-IT" sz="1400" dirty="0">
                <a:solidFill>
                  <a:srgbClr val="FFFFFF"/>
                </a:solidFill>
                <a:latin typeface="Century Gothic" panose="020B0502020202020204" pitchFamily="34" charset="0"/>
              </a:rPr>
              <a:t>I costi di produzione  dell’olio extravergine variano dai 3,4 agli 8,5 euro/kg a seconda delle aree</a:t>
            </a:r>
            <a:r>
              <a:rPr lang="it-IT" dirty="0">
                <a:solidFill>
                  <a:srgbClr val="FFFFFF"/>
                </a:solidFill>
                <a:latin typeface="Century Gothic" panose="020B0502020202020204" pitchFamily="34" charset="0"/>
              </a:rPr>
              <a:t>.</a:t>
            </a:r>
          </a:p>
        </p:txBody>
      </p:sp>
    </p:spTree>
    <p:extLst>
      <p:ext uri="{BB962C8B-B14F-4D97-AF65-F5344CB8AC3E}">
        <p14:creationId xmlns:p14="http://schemas.microsoft.com/office/powerpoint/2010/main" val="307724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I margini dell’extravergine lungo la filiera</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33</a:t>
            </a:fld>
            <a:endParaRPr lang="it-IT"/>
          </a:p>
        </p:txBody>
      </p:sp>
      <p:sp>
        <p:nvSpPr>
          <p:cNvPr id="15" name="CasellaDiTesto 14"/>
          <p:cNvSpPr txBox="1"/>
          <p:nvPr/>
        </p:nvSpPr>
        <p:spPr>
          <a:xfrm>
            <a:off x="902995" y="5966428"/>
            <a:ext cx="8090280" cy="707886"/>
          </a:xfrm>
          <a:prstGeom prst="rect">
            <a:avLst/>
          </a:prstGeom>
          <a:noFill/>
        </p:spPr>
        <p:txBody>
          <a:bodyPr wrap="square" rtlCol="0">
            <a:spAutoFit/>
          </a:bodyPr>
          <a:lstStyle/>
          <a:p>
            <a:r>
              <a:rPr lang="it-IT" sz="1000" i="1" dirty="0">
                <a:latin typeface="Century Gothic" panose="020B0502020202020204" pitchFamily="34" charset="0"/>
              </a:rPr>
              <a:t>Il prezzo alla produzione è ottenuto come ponderazione del prezzo dell’olio italiano, spagnolo, greco e tunisino.  I prezzi solo al litro perché passando alla fase del consumo si considera il litro</a:t>
            </a:r>
          </a:p>
          <a:p>
            <a:r>
              <a:rPr lang="it-IT" sz="1000" i="1" dirty="0">
                <a:latin typeface="Century Gothic" panose="020B0502020202020204" pitchFamily="34" charset="0"/>
              </a:rPr>
              <a:t>Fonte: ISMEA per i prezzi all’origine e Indagine ISMEA/Nielsen </a:t>
            </a:r>
            <a:r>
              <a:rPr lang="it-IT" sz="1000" i="1" dirty="0" err="1">
                <a:latin typeface="Century Gothic" panose="020B0502020202020204" pitchFamily="34" charset="0"/>
              </a:rPr>
              <a:t>Mkt</a:t>
            </a:r>
            <a:r>
              <a:rPr lang="it-IT" sz="1000" i="1" dirty="0">
                <a:latin typeface="Century Gothic" panose="020B0502020202020204" pitchFamily="34" charset="0"/>
              </a:rPr>
              <a:t> per i prezzi al consumo. *provvisorio </a:t>
            </a:r>
          </a:p>
          <a:p>
            <a:endParaRPr lang="it-IT" sz="1000" i="1" dirty="0">
              <a:latin typeface="Century Gothic" panose="020B0502020202020204" pitchFamily="34" charset="0"/>
            </a:endParaRPr>
          </a:p>
        </p:txBody>
      </p:sp>
      <p:sp>
        <p:nvSpPr>
          <p:cNvPr id="18" name="Rettangolo 17"/>
          <p:cNvSpPr/>
          <p:nvPr/>
        </p:nvSpPr>
        <p:spPr>
          <a:xfrm>
            <a:off x="532563" y="3719659"/>
            <a:ext cx="4329354" cy="2246769"/>
          </a:xfrm>
          <a:prstGeom prst="rect">
            <a:avLst/>
          </a:prstGeom>
        </p:spPr>
        <p:txBody>
          <a:bodyPr wrap="square">
            <a:spAutoFit/>
          </a:bodyPr>
          <a:lstStyle/>
          <a:p>
            <a:pPr algn="just">
              <a:spcAft>
                <a:spcPts val="0"/>
              </a:spcAft>
            </a:pPr>
            <a:r>
              <a:rPr lang="it-IT" sz="1400" dirty="0">
                <a:latin typeface="Century Gothic" panose="020B0502020202020204" pitchFamily="34" charset="0"/>
              </a:rPr>
              <a:t>Data la dipendenza del settore dall’estero, il prezzo al dettaglio risente del livello delle quotazioni del prodotto di importazione.</a:t>
            </a:r>
          </a:p>
          <a:p>
            <a:pPr algn="just">
              <a:spcAft>
                <a:spcPts val="0"/>
              </a:spcAft>
            </a:pPr>
            <a:r>
              <a:rPr lang="it-IT" sz="1400" dirty="0">
                <a:latin typeface="Century Gothic" panose="020B0502020202020204" pitchFamily="34" charset="0"/>
              </a:rPr>
              <a:t>A fronte di un prezzo al dettaglio abbastanza stabile nel tempo, un aumento delle quotazioni nella prima fase di scambio non sempre si riflette in modo proporzionale lungo la filiera. E’ quanto accaduto ad esempio nel 2015 e nel 2017  quando sono aumentati i prezzi alla produzione.</a:t>
            </a:r>
          </a:p>
        </p:txBody>
      </p:sp>
      <p:sp>
        <p:nvSpPr>
          <p:cNvPr id="19" name="Rettangolo 18"/>
          <p:cNvSpPr/>
          <p:nvPr/>
        </p:nvSpPr>
        <p:spPr>
          <a:xfrm>
            <a:off x="4695243" y="1183660"/>
            <a:ext cx="4269245" cy="1600438"/>
          </a:xfrm>
          <a:prstGeom prst="rect">
            <a:avLst/>
          </a:prstGeom>
        </p:spPr>
        <p:txBody>
          <a:bodyPr wrap="square">
            <a:spAutoFit/>
          </a:bodyPr>
          <a:lstStyle/>
          <a:p>
            <a:pPr algn="just">
              <a:spcAft>
                <a:spcPts val="0"/>
              </a:spcAft>
            </a:pPr>
            <a:r>
              <a:rPr lang="it-IT" sz="1400" dirty="0">
                <a:latin typeface="Century Gothic" panose="020B0502020202020204" pitchFamily="34" charset="0"/>
              </a:rPr>
              <a:t>I prezzi al dettaglio hanno dinamiche che risentono più delle strategie delle catene distributive che non dei movimenti alla produzione. Del resto, le forti oscillazioni all’origine sono assorbite parte dall’industria e parte dal distributore in modo da attenuare la variabilità del prezzo finale</a:t>
            </a:r>
            <a:r>
              <a:rPr lang="it-IT" sz="1400" dirty="0">
                <a:latin typeface="Century Gothic" panose="020B0502020202020204" pitchFamily="34" charset="0"/>
                <a:ea typeface="Times New Roman" panose="02020603050405020304" pitchFamily="18" charset="0"/>
                <a:cs typeface="Times New Roman" panose="02020603050405020304" pitchFamily="18" charset="0"/>
              </a:rPr>
              <a:t>. </a:t>
            </a:r>
          </a:p>
        </p:txBody>
      </p:sp>
      <p:graphicFrame>
        <p:nvGraphicFramePr>
          <p:cNvPr id="7" name="Grafico 6"/>
          <p:cNvGraphicFramePr>
            <a:graphicFrameLocks/>
          </p:cNvGraphicFramePr>
          <p:nvPr/>
        </p:nvGraphicFramePr>
        <p:xfrm>
          <a:off x="687080" y="1258646"/>
          <a:ext cx="3964930" cy="2329027"/>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498904" y="837775"/>
            <a:ext cx="3924506" cy="261610"/>
          </a:xfrm>
          <a:prstGeom prst="rect">
            <a:avLst/>
          </a:prstGeom>
          <a:noFill/>
        </p:spPr>
        <p:txBody>
          <a:bodyPr wrap="square" rtlCol="0">
            <a:spAutoFit/>
          </a:bodyPr>
          <a:lstStyle/>
          <a:p>
            <a:r>
              <a:rPr lang="it-IT" sz="1100" b="1" dirty="0">
                <a:latin typeface="Century Gothic" panose="020B0502020202020204" pitchFamily="34" charset="0"/>
              </a:rPr>
              <a:t>Il prezzo dell’olio extravergine  (euro/litro)</a:t>
            </a:r>
          </a:p>
        </p:txBody>
      </p:sp>
      <p:graphicFrame>
        <p:nvGraphicFramePr>
          <p:cNvPr id="9" name="Grafico 8"/>
          <p:cNvGraphicFramePr>
            <a:graphicFrameLocks/>
          </p:cNvGraphicFramePr>
          <p:nvPr/>
        </p:nvGraphicFramePr>
        <p:xfrm>
          <a:off x="5142679" y="3213176"/>
          <a:ext cx="3566982" cy="2570404"/>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llaDiTesto 10"/>
          <p:cNvSpPr txBox="1"/>
          <p:nvPr/>
        </p:nvSpPr>
        <p:spPr>
          <a:xfrm>
            <a:off x="5063284" y="2876125"/>
            <a:ext cx="3924506" cy="261610"/>
          </a:xfrm>
          <a:prstGeom prst="rect">
            <a:avLst/>
          </a:prstGeom>
          <a:noFill/>
        </p:spPr>
        <p:txBody>
          <a:bodyPr wrap="square" rtlCol="0">
            <a:spAutoFit/>
          </a:bodyPr>
          <a:lstStyle/>
          <a:p>
            <a:r>
              <a:rPr lang="it-IT" sz="1100" b="1" dirty="0">
                <a:latin typeface="Century Gothic" panose="020B0502020202020204" pitchFamily="34" charset="0"/>
              </a:rPr>
              <a:t>Ripartizione del prezzo lungo la filiera </a:t>
            </a:r>
          </a:p>
        </p:txBody>
      </p:sp>
    </p:spTree>
    <p:extLst>
      <p:ext uri="{BB962C8B-B14F-4D97-AF65-F5344CB8AC3E}">
        <p14:creationId xmlns:p14="http://schemas.microsoft.com/office/powerpoint/2010/main" val="1415468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0BF04288-000A-464D-A397-F22655B3CB49}" type="slidenum">
              <a:rPr lang="it-IT" smtClean="0"/>
              <a:pPr/>
              <a:t>34</a:t>
            </a:fld>
            <a:endParaRPr lang="it-IT"/>
          </a:p>
        </p:txBody>
      </p:sp>
      <p:graphicFrame>
        <p:nvGraphicFramePr>
          <p:cNvPr id="10" name="Diagramma 9"/>
          <p:cNvGraphicFramePr/>
          <p:nvPr>
            <p:extLst>
              <p:ext uri="{D42A27DB-BD31-4B8C-83A1-F6EECF244321}">
                <p14:modId xmlns:p14="http://schemas.microsoft.com/office/powerpoint/2010/main" val="1223934521"/>
              </p:ext>
            </p:extLst>
          </p:nvPr>
        </p:nvGraphicFramePr>
        <p:xfrm>
          <a:off x="538620" y="1309317"/>
          <a:ext cx="8292230" cy="425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465546" y="2702664"/>
            <a:ext cx="1064712" cy="1189972"/>
          </a:xfrm>
          <a:prstGeom prst="rect">
            <a:avLst/>
          </a:prstGeom>
        </p:spPr>
        <p:txBody>
          <a:bodyPr vert="horz" wrap="square" lIns="91440" tIns="45720" rIns="91440" bIns="45720" rtlCol="0" anchor="ctr">
            <a:noAutofit/>
          </a:bodyPr>
          <a:lstStyle/>
          <a:p>
            <a:r>
              <a:rPr lang="it-IT" sz="7800" dirty="0">
                <a:solidFill>
                  <a:schemeClr val="accent1">
                    <a:lumMod val="75000"/>
                  </a:schemeClr>
                </a:solidFill>
              </a:rPr>
              <a:t>5</a:t>
            </a:r>
          </a:p>
        </p:txBody>
      </p:sp>
    </p:spTree>
    <p:extLst>
      <p:ext uri="{BB962C8B-B14F-4D97-AF65-F5344CB8AC3E}">
        <p14:creationId xmlns:p14="http://schemas.microsoft.com/office/powerpoint/2010/main" val="1042720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dinamiche internazionali</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35</a:t>
            </a:fld>
            <a:endParaRPr lang="it-IT"/>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181" y="1540701"/>
            <a:ext cx="6705600" cy="404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99"/>
          <p:cNvSpPr>
            <a:spLocks/>
          </p:cNvSpPr>
          <p:nvPr/>
        </p:nvSpPr>
        <p:spPr bwMode="auto">
          <a:xfrm>
            <a:off x="107504" y="3494172"/>
            <a:ext cx="2088232" cy="2323824"/>
          </a:xfrm>
          <a:prstGeom prst="accentBorderCallout1">
            <a:avLst>
              <a:gd name="adj1" fmla="val -183"/>
              <a:gd name="adj2" fmla="val 102875"/>
              <a:gd name="adj3" fmla="val 27909"/>
              <a:gd name="adj4" fmla="val 118789"/>
            </a:avLst>
          </a:prstGeom>
          <a:ln>
            <a:solidFill>
              <a:schemeClr val="accent6"/>
            </a:solidFill>
            <a:headEnd/>
            <a:tailEnd/>
          </a:ln>
        </p:spPr>
        <p:style>
          <a:lnRef idx="2">
            <a:schemeClr val="accent5"/>
          </a:lnRef>
          <a:fillRef idx="1">
            <a:schemeClr val="lt1"/>
          </a:fillRef>
          <a:effectRef idx="0">
            <a:schemeClr val="accent5"/>
          </a:effectRef>
          <a:fontRef idx="minor">
            <a:schemeClr val="dk1"/>
          </a:fontRef>
        </p:style>
        <p:txBody>
          <a:bodyPr wrap="square" lIns="72000" tIns="72000" rIns="72000" bIns="7200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it-IT" sz="1000" b="1" i="0" baseline="0" dirty="0">
                <a:latin typeface="Century Gothic" panose="020B0502020202020204" pitchFamily="34" charset="0"/>
              </a:rPr>
              <a:t>Sud America</a:t>
            </a:r>
          </a:p>
          <a:p>
            <a:pPr algn="just" rtl="0"/>
            <a:r>
              <a:rPr lang="it-IT" sz="1000" dirty="0">
                <a:latin typeface="Century Gothic" panose="020B0502020202020204" pitchFamily="34" charset="0"/>
              </a:rPr>
              <a:t>E’ un’area in forte espansione sia dal punto di vista del consumo che della produzione. </a:t>
            </a:r>
            <a:endParaRPr lang="it-IT" sz="1000" b="0" i="0" baseline="0" dirty="0">
              <a:latin typeface="Century Gothic" panose="020B0502020202020204" pitchFamily="34" charset="0"/>
            </a:endParaRPr>
          </a:p>
          <a:p>
            <a:pPr marL="171450" indent="-171450" algn="just" rtl="0">
              <a:buFontTx/>
              <a:buChar char="-"/>
            </a:pPr>
            <a:r>
              <a:rPr lang="it-IT" sz="1000" b="0" i="0" u="sng" baseline="0" dirty="0">
                <a:latin typeface="Century Gothic" panose="020B0502020202020204" pitchFamily="34" charset="0"/>
              </a:rPr>
              <a:t>Argentina</a:t>
            </a:r>
            <a:r>
              <a:rPr lang="it-IT" sz="1000" b="0" i="0" u="none" baseline="0" dirty="0">
                <a:latin typeface="Century Gothic" panose="020B0502020202020204" pitchFamily="34" charset="0"/>
              </a:rPr>
              <a:t>:</a:t>
            </a:r>
            <a:r>
              <a:rPr lang="it-IT" sz="1000" b="0" i="0" baseline="0" dirty="0">
                <a:latin typeface="Century Gothic" panose="020B0502020202020204" pitchFamily="34" charset="0"/>
              </a:rPr>
              <a:t> è passata</a:t>
            </a:r>
            <a:r>
              <a:rPr lang="it-IT" sz="1000" b="0" i="0" dirty="0">
                <a:latin typeface="Century Gothic" panose="020B0502020202020204" pitchFamily="34" charset="0"/>
              </a:rPr>
              <a:t> in pochi anni da 13 mila a 20 mila tonnellate prodotte. Sta incrementando le proprie esportazioni negli Usa.</a:t>
            </a:r>
          </a:p>
          <a:p>
            <a:pPr marL="171450" indent="-171450" algn="just" rtl="0">
              <a:buFontTx/>
              <a:buChar char="-"/>
            </a:pPr>
            <a:r>
              <a:rPr lang="it-IT" sz="1000" dirty="0">
                <a:latin typeface="Century Gothic" panose="020B0502020202020204" pitchFamily="34" charset="0"/>
              </a:rPr>
              <a:t>Cile: settore in crescita ed i numerosi premi internazionali vinti ne testimoniano la qualità.</a:t>
            </a:r>
          </a:p>
        </p:txBody>
      </p:sp>
      <p:sp>
        <p:nvSpPr>
          <p:cNvPr id="11" name="AutoShape 99"/>
          <p:cNvSpPr>
            <a:spLocks/>
          </p:cNvSpPr>
          <p:nvPr/>
        </p:nvSpPr>
        <p:spPr bwMode="auto">
          <a:xfrm>
            <a:off x="3055247" y="4221088"/>
            <a:ext cx="1944216" cy="2360582"/>
          </a:xfrm>
          <a:prstGeom prst="accentBorderCallout1">
            <a:avLst>
              <a:gd name="adj1" fmla="val -183"/>
              <a:gd name="adj2" fmla="val 102875"/>
              <a:gd name="adj3" fmla="val -44145"/>
              <a:gd name="adj4" fmla="val 57761"/>
            </a:avLst>
          </a:prstGeom>
          <a:ln>
            <a:solidFill>
              <a:schemeClr val="accent6"/>
            </a:solidFill>
            <a:headEnd/>
            <a:tailEnd/>
          </a:ln>
        </p:spPr>
        <p:style>
          <a:lnRef idx="2">
            <a:schemeClr val="accent5"/>
          </a:lnRef>
          <a:fillRef idx="1">
            <a:schemeClr val="lt1"/>
          </a:fillRef>
          <a:effectRef idx="0">
            <a:schemeClr val="accent5"/>
          </a:effectRef>
          <a:fontRef idx="minor">
            <a:schemeClr val="dk1"/>
          </a:fontRef>
        </p:style>
        <p:txBody>
          <a:bodyPr wrap="square" lIns="72000" tIns="72000" rIns="72000" bIns="7200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it-IT" sz="1000" b="1" i="0" baseline="0" dirty="0">
                <a:latin typeface="Century Gothic" panose="020B0502020202020204" pitchFamily="34" charset="0"/>
              </a:rPr>
              <a:t>Africa</a:t>
            </a:r>
          </a:p>
          <a:p>
            <a:pPr marL="0" indent="0" algn="just" rtl="0"/>
            <a:r>
              <a:rPr lang="it-IT" sz="1000" b="0" i="0" baseline="0" dirty="0">
                <a:latin typeface="Century Gothic" panose="020B0502020202020204" pitchFamily="34" charset="0"/>
              </a:rPr>
              <a:t>L’area Magrebina si sta sempre più</a:t>
            </a:r>
            <a:r>
              <a:rPr lang="it-IT" sz="1000" b="0" i="0" dirty="0">
                <a:latin typeface="Century Gothic" panose="020B0502020202020204" pitchFamily="34" charset="0"/>
              </a:rPr>
              <a:t> affermando come bacino produttivo. La Tunisia è il secondo paese al mondo per superficie ad olivo e si sta affermando per il contenimento dei costi ed un buon rapport</a:t>
            </a:r>
            <a:r>
              <a:rPr lang="it-IT" sz="1000" dirty="0">
                <a:latin typeface="Century Gothic" panose="020B0502020202020204" pitchFamily="34" charset="0"/>
              </a:rPr>
              <a:t>o qualità/ prezzo. SI sta investendo molto nella modernizzazione e sviluppo del settore anche grazie all’attenzione del governo. La Tunisia è il principale fornitore Ue.</a:t>
            </a:r>
            <a:endParaRPr lang="it-IT" sz="1000" b="0" i="0" baseline="0" dirty="0">
              <a:latin typeface="Century Gothic" panose="020B0502020202020204" pitchFamily="34" charset="0"/>
            </a:endParaRPr>
          </a:p>
        </p:txBody>
      </p:sp>
      <p:sp>
        <p:nvSpPr>
          <p:cNvPr id="12" name="AutoShape 99"/>
          <p:cNvSpPr>
            <a:spLocks/>
          </p:cNvSpPr>
          <p:nvPr/>
        </p:nvSpPr>
        <p:spPr bwMode="auto">
          <a:xfrm>
            <a:off x="118492" y="940613"/>
            <a:ext cx="2095500" cy="1992066"/>
          </a:xfrm>
          <a:prstGeom prst="accentBorderCallout1">
            <a:avLst>
              <a:gd name="adj1" fmla="val 98969"/>
              <a:gd name="adj2" fmla="val -3931"/>
              <a:gd name="adj3" fmla="val 109316"/>
              <a:gd name="adj4" fmla="val 95849"/>
            </a:avLst>
          </a:prstGeom>
          <a:ln>
            <a:solidFill>
              <a:schemeClr val="accent6"/>
            </a:solidFill>
            <a:headEnd/>
            <a:tailEnd/>
          </a:ln>
        </p:spPr>
        <p:style>
          <a:lnRef idx="2">
            <a:schemeClr val="accent5"/>
          </a:lnRef>
          <a:fillRef idx="1">
            <a:schemeClr val="lt1"/>
          </a:fillRef>
          <a:effectRef idx="0">
            <a:schemeClr val="accent5"/>
          </a:effectRef>
          <a:fontRef idx="minor">
            <a:schemeClr val="dk1"/>
          </a:fontRef>
        </p:style>
        <p:txBody>
          <a:bodyPr wrap="square" lIns="72000" tIns="72000" rIns="72000" bIns="7200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it-IT" sz="1000" b="1" i="0" baseline="0" dirty="0">
                <a:effectLst/>
                <a:latin typeface="Century Gothic" panose="020B0502020202020204" pitchFamily="34" charset="0"/>
              </a:rPr>
              <a:t>Nord America</a:t>
            </a:r>
            <a:endParaRPr lang="it-IT" sz="1000" dirty="0">
              <a:effectLst/>
              <a:latin typeface="Century Gothic" panose="020B0502020202020204" pitchFamily="34" charset="0"/>
            </a:endParaRPr>
          </a:p>
          <a:p>
            <a:pPr algn="just" rtl="0"/>
            <a:r>
              <a:rPr lang="it-IT" sz="1000" b="0" i="0" baseline="0" dirty="0">
                <a:effectLst/>
                <a:latin typeface="Century Gothic" panose="020B0502020202020204" pitchFamily="34" charset="0"/>
              </a:rPr>
              <a:t>Ampi margini</a:t>
            </a:r>
            <a:r>
              <a:rPr lang="it-IT" sz="1000" b="0" i="0" dirty="0">
                <a:effectLst/>
                <a:latin typeface="Century Gothic" panose="020B0502020202020204" pitchFamily="34" charset="0"/>
              </a:rPr>
              <a:t> di miglioramento dei consumi soprattutto negli Usa. Qui cresce anche la produzione e l’olio californiano è sempre più apprezzato nel mercato interno.</a:t>
            </a:r>
          </a:p>
          <a:p>
            <a:pPr algn="just" rtl="0"/>
            <a:r>
              <a:rPr lang="it-IT" sz="1000" dirty="0">
                <a:latin typeface="Century Gothic" panose="020B0502020202020204" pitchFamily="34" charset="0"/>
              </a:rPr>
              <a:t>Un fenomeno degli ultimi anni è la crescita di importazioni si olio sfuso con il quale vengono realizzati </a:t>
            </a:r>
            <a:r>
              <a:rPr lang="it-IT" sz="1000" dirty="0" err="1">
                <a:latin typeface="Century Gothic" panose="020B0502020202020204" pitchFamily="34" charset="0"/>
              </a:rPr>
              <a:t>blend</a:t>
            </a:r>
            <a:r>
              <a:rPr lang="it-IT" sz="1000" dirty="0">
                <a:latin typeface="Century Gothic" panose="020B0502020202020204" pitchFamily="34" charset="0"/>
              </a:rPr>
              <a:t> e commercializzati. </a:t>
            </a:r>
            <a:endParaRPr lang="it-IT" sz="1000" dirty="0">
              <a:effectLst/>
              <a:latin typeface="Century Gothic" panose="020B0502020202020204" pitchFamily="34" charset="0"/>
            </a:endParaRPr>
          </a:p>
        </p:txBody>
      </p:sp>
      <p:sp>
        <p:nvSpPr>
          <p:cNvPr id="13" name="AutoShape 99"/>
          <p:cNvSpPr>
            <a:spLocks/>
          </p:cNvSpPr>
          <p:nvPr/>
        </p:nvSpPr>
        <p:spPr bwMode="auto">
          <a:xfrm>
            <a:off x="7092280" y="2108826"/>
            <a:ext cx="1962150" cy="2145954"/>
          </a:xfrm>
          <a:prstGeom prst="accentBorderCallout1">
            <a:avLst>
              <a:gd name="adj1" fmla="val 98969"/>
              <a:gd name="adj2" fmla="val -3931"/>
              <a:gd name="adj3" fmla="val 79997"/>
              <a:gd name="adj4" fmla="val -50687"/>
            </a:avLst>
          </a:prstGeom>
          <a:ln>
            <a:solidFill>
              <a:schemeClr val="accent6"/>
            </a:solidFill>
            <a:headEnd/>
            <a:tailEnd/>
          </a:ln>
        </p:spPr>
        <p:style>
          <a:lnRef idx="2">
            <a:schemeClr val="accent5"/>
          </a:lnRef>
          <a:fillRef idx="1">
            <a:schemeClr val="lt1"/>
          </a:fillRef>
          <a:effectRef idx="0">
            <a:schemeClr val="accent5"/>
          </a:effectRef>
          <a:fontRef idx="minor">
            <a:schemeClr val="dk1"/>
          </a:fontRef>
        </p:style>
        <p:txBody>
          <a:bodyPr wrap="square" lIns="72000" tIns="72000" rIns="72000" bIns="7200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it-IT" sz="1000" b="1" i="0" baseline="0" dirty="0">
                <a:effectLst/>
                <a:latin typeface="Century Gothic" panose="020B0502020202020204" pitchFamily="34" charset="0"/>
              </a:rPr>
              <a:t>Asia</a:t>
            </a:r>
          </a:p>
          <a:p>
            <a:pPr algn="just" rtl="0"/>
            <a:r>
              <a:rPr lang="it-IT" sz="1000" b="0" i="0" baseline="0" dirty="0">
                <a:effectLst/>
                <a:latin typeface="Century Gothic" panose="020B0502020202020204" pitchFamily="34" charset="0"/>
              </a:rPr>
              <a:t>L’Asia è considerata un mercato</a:t>
            </a:r>
            <a:r>
              <a:rPr lang="it-IT" sz="1000" b="0" i="0" dirty="0">
                <a:effectLst/>
                <a:latin typeface="Century Gothic" panose="020B0502020202020204" pitchFamily="34" charset="0"/>
              </a:rPr>
              <a:t> emergente e i produttori europei hanno molte aspettative rispetto all’evoluzione della domanda asiatica. </a:t>
            </a:r>
          </a:p>
          <a:p>
            <a:pPr algn="just" rtl="0"/>
            <a:r>
              <a:rPr lang="it-IT" sz="1000" baseline="0" dirty="0">
                <a:latin typeface="Century Gothic" panose="020B0502020202020204" pitchFamily="34" charset="0"/>
              </a:rPr>
              <a:t>Oltre</a:t>
            </a:r>
            <a:r>
              <a:rPr lang="it-IT" sz="1000" dirty="0">
                <a:latin typeface="Century Gothic" panose="020B0502020202020204" pitchFamily="34" charset="0"/>
              </a:rPr>
              <a:t> al Giappone, risultano molto promettenti anche la Cina e l’India, Paesi con grandi tradizioni culinarie sebbene distanti da quella mediterranea.</a:t>
            </a:r>
            <a:endParaRPr lang="it-IT" sz="1000" b="0" i="0" baseline="0" dirty="0">
              <a:effectLst/>
              <a:latin typeface="Century Gothic" panose="020B0502020202020204" pitchFamily="34" charset="0"/>
            </a:endParaRPr>
          </a:p>
        </p:txBody>
      </p:sp>
      <p:sp>
        <p:nvSpPr>
          <p:cNvPr id="14" name="AutoShape 99"/>
          <p:cNvSpPr>
            <a:spLocks/>
          </p:cNvSpPr>
          <p:nvPr/>
        </p:nvSpPr>
        <p:spPr bwMode="auto">
          <a:xfrm>
            <a:off x="6051116" y="5070181"/>
            <a:ext cx="1944216" cy="1023115"/>
          </a:xfrm>
          <a:prstGeom prst="accentBorderCallout1">
            <a:avLst>
              <a:gd name="adj1" fmla="val -183"/>
              <a:gd name="adj2" fmla="val 102875"/>
              <a:gd name="adj3" fmla="val -19263"/>
              <a:gd name="adj4" fmla="val 48030"/>
            </a:avLst>
          </a:prstGeom>
          <a:ln>
            <a:solidFill>
              <a:schemeClr val="accent6"/>
            </a:solidFill>
            <a:headEnd/>
            <a:tailEnd/>
          </a:ln>
        </p:spPr>
        <p:style>
          <a:lnRef idx="2">
            <a:schemeClr val="accent5"/>
          </a:lnRef>
          <a:fillRef idx="1">
            <a:schemeClr val="lt1"/>
          </a:fillRef>
          <a:effectRef idx="0">
            <a:schemeClr val="accent5"/>
          </a:effectRef>
          <a:fontRef idx="minor">
            <a:schemeClr val="dk1"/>
          </a:fontRef>
        </p:style>
        <p:txBody>
          <a:bodyPr wrap="square" lIns="72000" tIns="72000" rIns="72000" bIns="7200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00" b="1" dirty="0">
                <a:latin typeface="Century Gothic" panose="020B0502020202020204" pitchFamily="34" charset="0"/>
                <a:cs typeface="Arial" pitchFamily="34" charset="0"/>
              </a:rPr>
              <a:t>Oceania</a:t>
            </a:r>
          </a:p>
          <a:p>
            <a:r>
              <a:rPr lang="it-IT" sz="1000" b="1" dirty="0">
                <a:latin typeface="Century Gothic" panose="020B0502020202020204" pitchFamily="34" charset="0"/>
                <a:cs typeface="Arial" pitchFamily="34" charset="0"/>
              </a:rPr>
              <a:t>-Australia: </a:t>
            </a:r>
            <a:r>
              <a:rPr lang="it-IT" sz="1000" dirty="0">
                <a:latin typeface="Century Gothic" panose="020B0502020202020204" pitchFamily="34" charset="0"/>
                <a:cs typeface="Arial" pitchFamily="34" charset="0"/>
              </a:rPr>
              <a:t>sta crescendo la produzione, passata in cinque anni da 5 a 13 mila tonnellate. </a:t>
            </a:r>
          </a:p>
        </p:txBody>
      </p:sp>
    </p:spTree>
    <p:extLst>
      <p:ext uri="{BB962C8B-B14F-4D97-AF65-F5344CB8AC3E}">
        <p14:creationId xmlns:p14="http://schemas.microsoft.com/office/powerpoint/2010/main" val="1346590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500" dirty="0"/>
              <a:t>Lo scenario di breve periodo</a:t>
            </a:r>
            <a:br>
              <a:rPr lang="it-IT" sz="2500" dirty="0"/>
            </a:br>
            <a:endParaRPr lang="it-IT" sz="2500" b="1" dirty="0">
              <a:solidFill>
                <a:srgbClr val="FF0000"/>
              </a:solidFill>
            </a:endParaRP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36</a:t>
            </a:fld>
            <a:endParaRPr lang="it-IT"/>
          </a:p>
        </p:txBody>
      </p:sp>
      <p:graphicFrame>
        <p:nvGraphicFramePr>
          <p:cNvPr id="11" name="Tabella 10"/>
          <p:cNvGraphicFramePr>
            <a:graphicFrameLocks noGrp="1"/>
          </p:cNvGraphicFramePr>
          <p:nvPr>
            <p:extLst>
              <p:ext uri="{D42A27DB-BD31-4B8C-83A1-F6EECF244321}">
                <p14:modId xmlns:p14="http://schemas.microsoft.com/office/powerpoint/2010/main" val="98638825"/>
              </p:ext>
            </p:extLst>
          </p:nvPr>
        </p:nvGraphicFramePr>
        <p:xfrm>
          <a:off x="732465" y="1054907"/>
          <a:ext cx="7345428" cy="5370081"/>
        </p:xfrm>
        <a:graphic>
          <a:graphicData uri="http://schemas.openxmlformats.org/drawingml/2006/table">
            <a:tbl>
              <a:tblPr firstRow="1" firstCol="1" bandRow="1">
                <a:tableStyleId>{7DF18680-E054-41AD-8BC1-D1AEF772440D}</a:tableStyleId>
              </a:tblPr>
              <a:tblGrid>
                <a:gridCol w="1365080">
                  <a:extLst>
                    <a:ext uri="{9D8B030D-6E8A-4147-A177-3AD203B41FA5}">
                      <a16:colId xmlns:a16="http://schemas.microsoft.com/office/drawing/2014/main" val="20000"/>
                    </a:ext>
                  </a:extLst>
                </a:gridCol>
                <a:gridCol w="3120182">
                  <a:extLst>
                    <a:ext uri="{9D8B030D-6E8A-4147-A177-3AD203B41FA5}">
                      <a16:colId xmlns:a16="http://schemas.microsoft.com/office/drawing/2014/main" val="20001"/>
                    </a:ext>
                  </a:extLst>
                </a:gridCol>
                <a:gridCol w="2860166">
                  <a:extLst>
                    <a:ext uri="{9D8B030D-6E8A-4147-A177-3AD203B41FA5}">
                      <a16:colId xmlns:a16="http://schemas.microsoft.com/office/drawing/2014/main" val="20002"/>
                    </a:ext>
                  </a:extLst>
                </a:gridCol>
              </a:tblGrid>
              <a:tr h="230852">
                <a:tc>
                  <a:txBody>
                    <a:bodyPr/>
                    <a:lstStyle/>
                    <a:p>
                      <a:pPr marL="0" algn="l" defTabSz="457200" rtl="0" eaLnBrk="1" latinLnBrk="0" hangingPunct="1">
                        <a:spcBef>
                          <a:spcPts val="300"/>
                        </a:spcBef>
                        <a:spcAft>
                          <a:spcPts val="0"/>
                        </a:spcAft>
                      </a:pPr>
                      <a:r>
                        <a:rPr lang="it-IT" sz="1100" kern="1200" dirty="0">
                          <a:effectLst/>
                        </a:rPr>
                        <a:t> </a:t>
                      </a:r>
                      <a:endParaRPr lang="it-IT" sz="1100" b="1" kern="1200" dirty="0">
                        <a:solidFill>
                          <a:schemeClr val="tx1"/>
                        </a:solidFill>
                        <a:effectLst/>
                        <a:latin typeface="Century Gothic" panose="020B0502020202020204" pitchFamily="34" charset="0"/>
                        <a:ea typeface="+mn-ea"/>
                        <a:cs typeface="+mn-cs"/>
                      </a:endParaRPr>
                    </a:p>
                  </a:txBody>
                  <a:tcPr marL="36000" marR="36000" marT="0" marB="0" anchor="ctr"/>
                </a:tc>
                <a:tc>
                  <a:txBody>
                    <a:bodyPr/>
                    <a:lstStyle/>
                    <a:p>
                      <a:pPr algn="ctr">
                        <a:spcBef>
                          <a:spcPts val="300"/>
                        </a:spcBef>
                        <a:spcAft>
                          <a:spcPts val="0"/>
                        </a:spcAft>
                      </a:pPr>
                      <a:r>
                        <a:rPr lang="it-IT" sz="1100" dirty="0">
                          <a:effectLst/>
                        </a:rPr>
                        <a:t>DINAMICHE CONGIUNTURALI</a:t>
                      </a:r>
                      <a:endParaRPr lang="it-IT" sz="1100" b="1" dirty="0">
                        <a:solidFill>
                          <a:schemeClr val="bg1"/>
                        </a:solidFill>
                        <a:effectLst/>
                        <a:latin typeface="Century Gothic" panose="020B0502020202020204" pitchFamily="34" charset="0"/>
                        <a:ea typeface="Times New Roman"/>
                        <a:cs typeface="Times New Roman"/>
                      </a:endParaRPr>
                    </a:p>
                  </a:txBody>
                  <a:tcPr marL="36000" marR="36000" marT="0" marB="0" anchor="ctr"/>
                </a:tc>
                <a:tc>
                  <a:txBody>
                    <a:bodyPr/>
                    <a:lstStyle/>
                    <a:p>
                      <a:pPr algn="ctr">
                        <a:spcBef>
                          <a:spcPts val="300"/>
                        </a:spcBef>
                        <a:spcAft>
                          <a:spcPts val="0"/>
                        </a:spcAft>
                      </a:pPr>
                      <a:r>
                        <a:rPr lang="it-IT" sz="1100" dirty="0">
                          <a:effectLst/>
                        </a:rPr>
                        <a:t>DINAMICHE STRUTTURALI</a:t>
                      </a:r>
                      <a:endParaRPr lang="it-IT" sz="1100" b="1" dirty="0">
                        <a:solidFill>
                          <a:schemeClr val="bg1"/>
                        </a:solidFill>
                        <a:effectLst/>
                        <a:latin typeface="Century Gothic" panose="020B0502020202020204" pitchFamily="34" charset="0"/>
                        <a:ea typeface="Times New Roman"/>
                        <a:cs typeface="Times New Roman"/>
                      </a:endParaRPr>
                    </a:p>
                  </a:txBody>
                  <a:tcPr marL="36000" marR="36000" marT="0" marB="0" anchor="ctr"/>
                </a:tc>
                <a:extLst>
                  <a:ext uri="{0D108BD9-81ED-4DB2-BD59-A6C34878D82A}">
                    <a16:rowId xmlns:a16="http://schemas.microsoft.com/office/drawing/2014/main" val="10000"/>
                  </a:ext>
                </a:extLst>
              </a:tr>
              <a:tr h="1552637">
                <a:tc>
                  <a:txBody>
                    <a:bodyPr/>
                    <a:lstStyle/>
                    <a:p>
                      <a:pPr marL="0" algn="l" defTabSz="457200" rtl="0" eaLnBrk="1" latinLnBrk="0" hangingPunct="1">
                        <a:spcBef>
                          <a:spcPts val="300"/>
                        </a:spcBef>
                        <a:spcAft>
                          <a:spcPts val="0"/>
                        </a:spcAft>
                      </a:pPr>
                      <a:r>
                        <a:rPr lang="it-IT" sz="1100" kern="1200" dirty="0">
                          <a:effectLst/>
                        </a:rPr>
                        <a:t>OFFERTA</a:t>
                      </a:r>
                      <a:endParaRPr lang="it-IT" sz="1100" b="1" kern="1200" dirty="0">
                        <a:solidFill>
                          <a:schemeClr val="bg1"/>
                        </a:solidFill>
                        <a:effectLst/>
                        <a:latin typeface="Century Gothic" panose="020B0502020202020204" pitchFamily="34" charset="0"/>
                        <a:ea typeface="+mn-ea"/>
                        <a:cs typeface="+mn-cs"/>
                      </a:endParaRPr>
                    </a:p>
                  </a:txBody>
                  <a:tcPr marL="36000" marR="36000" marT="0" marB="0" anchor="ctr"/>
                </a:tc>
                <a:tc>
                  <a:txBody>
                    <a:bodyPr/>
                    <a:lstStyle/>
                    <a:p>
                      <a:pPr marL="171450" indent="-171450" algn="just">
                        <a:spcBef>
                          <a:spcPts val="300"/>
                        </a:spcBef>
                        <a:spcAft>
                          <a:spcPts val="0"/>
                        </a:spcAft>
                        <a:buClr>
                          <a:srgbClr val="134A86"/>
                        </a:buClr>
                        <a:buFont typeface="Wingdings" pitchFamily="2" charset="2"/>
                        <a:buChar char="ü"/>
                      </a:pPr>
                      <a:r>
                        <a:rPr lang="it-IT" sz="1100" dirty="0">
                          <a:effectLst/>
                        </a:rPr>
                        <a:t>Disponibilità</a:t>
                      </a:r>
                      <a:r>
                        <a:rPr lang="it-IT" sz="1100" baseline="0" dirty="0">
                          <a:effectLst/>
                        </a:rPr>
                        <a:t>  internazionali 2019/20 stimate poco al di sopra della  soglia 3 dei  milioni di tonnellate, in linea con l’annata precedente. Si attende un’annata scarsa in Spagna, mentre recuperi considerevoli si stimano negli altri Paesi competitor a partire dall’Italia.</a:t>
                      </a:r>
                      <a:endParaRPr lang="it-IT" sz="1100" dirty="0">
                        <a:effectLst/>
                        <a:latin typeface="Century Gothic" panose="020B0502020202020204" pitchFamily="34" charset="0"/>
                        <a:ea typeface="Times New Roman"/>
                        <a:cs typeface="Times New Roman"/>
                      </a:endParaRPr>
                    </a:p>
                  </a:txBody>
                  <a:tcPr marL="36000" marR="36000" marT="0" marB="0" anchor="ctr"/>
                </a:tc>
                <a:tc>
                  <a:txBody>
                    <a:bodyPr/>
                    <a:lstStyle/>
                    <a:p>
                      <a:pPr marL="171450" marR="0" indent="-171450" algn="just" defTabSz="457200" rtl="0" eaLnBrk="1" fontAlgn="auto" latinLnBrk="0" hangingPunct="1">
                        <a:lnSpc>
                          <a:spcPct val="100000"/>
                        </a:lnSpc>
                        <a:spcBef>
                          <a:spcPts val="300"/>
                        </a:spcBef>
                        <a:spcAft>
                          <a:spcPts val="0"/>
                        </a:spcAft>
                        <a:buClr>
                          <a:srgbClr val="134A86"/>
                        </a:buClr>
                        <a:buSzTx/>
                        <a:buFont typeface="Wingdings" pitchFamily="2" charset="2"/>
                        <a:buChar char="ü"/>
                        <a:tabLst/>
                        <a:defRPr/>
                      </a:pPr>
                      <a:r>
                        <a:rPr lang="it-IT" sz="1100" kern="1200" dirty="0">
                          <a:effectLst/>
                        </a:rPr>
                        <a:t>Contrazione delle produzioni interne a fronte di una crescita produttiva  nei Paesi</a:t>
                      </a:r>
                      <a:r>
                        <a:rPr lang="it-IT" sz="1100" kern="1200" baseline="0" dirty="0">
                          <a:effectLst/>
                        </a:rPr>
                        <a:t> del bacino del Mediterraneo e anche in altre aree con condizioni pedoclimatiche favorevoli (Sud America, Australia, ecc.).</a:t>
                      </a:r>
                    </a:p>
                    <a:p>
                      <a:pPr marL="171450" marR="0" indent="-171450" algn="just" defTabSz="457200" rtl="0" eaLnBrk="1" fontAlgn="auto" latinLnBrk="0" hangingPunct="1">
                        <a:lnSpc>
                          <a:spcPct val="100000"/>
                        </a:lnSpc>
                        <a:spcBef>
                          <a:spcPts val="300"/>
                        </a:spcBef>
                        <a:spcAft>
                          <a:spcPts val="0"/>
                        </a:spcAft>
                        <a:buClr>
                          <a:srgbClr val="134A86"/>
                        </a:buClr>
                        <a:buSzTx/>
                        <a:buFont typeface="Wingdings" pitchFamily="2" charset="2"/>
                        <a:buChar char="ü"/>
                        <a:tabLst/>
                        <a:defRPr/>
                      </a:pPr>
                      <a:r>
                        <a:rPr lang="it-IT" sz="1100" kern="1200" baseline="0" dirty="0">
                          <a:effectLst/>
                        </a:rPr>
                        <a:t> Si cerca un nuovo impulso per tornare a rendere produttive superfici che hanno risentito dell’abbandono e, soprattutto, per investire in nuovi e moderni impianti.</a:t>
                      </a:r>
                      <a:endParaRPr lang="it-IT" sz="1100" dirty="0">
                        <a:solidFill>
                          <a:schemeClr val="tx1"/>
                        </a:solidFill>
                        <a:effectLst/>
                        <a:latin typeface="Century Gothic" panose="020B0502020202020204" pitchFamily="34" charset="0"/>
                        <a:ea typeface="Times New Roman"/>
                        <a:cs typeface="Times New Roman"/>
                      </a:endParaRPr>
                    </a:p>
                  </a:txBody>
                  <a:tcPr marL="36000" marR="36000" marT="0" marB="0" anchor="ctr"/>
                </a:tc>
                <a:extLst>
                  <a:ext uri="{0D108BD9-81ED-4DB2-BD59-A6C34878D82A}">
                    <a16:rowId xmlns:a16="http://schemas.microsoft.com/office/drawing/2014/main" val="10001"/>
                  </a:ext>
                </a:extLst>
              </a:tr>
              <a:tr h="958762">
                <a:tc>
                  <a:txBody>
                    <a:bodyPr/>
                    <a:lstStyle/>
                    <a:p>
                      <a:pPr marL="0" algn="l" defTabSz="457200" rtl="0" eaLnBrk="1" latinLnBrk="0" hangingPunct="1">
                        <a:spcBef>
                          <a:spcPts val="300"/>
                        </a:spcBef>
                        <a:spcAft>
                          <a:spcPts val="0"/>
                        </a:spcAft>
                      </a:pPr>
                      <a:r>
                        <a:rPr lang="it-IT" sz="1100" kern="1200" dirty="0">
                          <a:effectLst/>
                        </a:rPr>
                        <a:t>DOMANDA</a:t>
                      </a:r>
                      <a:endParaRPr lang="it-IT" sz="1100" b="1" kern="1200" dirty="0">
                        <a:solidFill>
                          <a:schemeClr val="bg1"/>
                        </a:solidFill>
                        <a:effectLst/>
                        <a:latin typeface="Century Gothic" panose="020B0502020202020204" pitchFamily="34" charset="0"/>
                        <a:ea typeface="+mn-ea"/>
                        <a:cs typeface="+mn-cs"/>
                      </a:endParaRPr>
                    </a:p>
                  </a:txBody>
                  <a:tcPr marL="36000" marR="36000" marT="0" marB="0" anchor="ctr"/>
                </a:tc>
                <a:tc>
                  <a:txBody>
                    <a:bodyPr/>
                    <a:lstStyle/>
                    <a:p>
                      <a:pPr marL="171450" indent="-171450" algn="just">
                        <a:spcBef>
                          <a:spcPts val="300"/>
                        </a:spcBef>
                        <a:spcAft>
                          <a:spcPts val="0"/>
                        </a:spcAft>
                        <a:buClr>
                          <a:srgbClr val="134A86"/>
                        </a:buClr>
                        <a:buFont typeface="Wingdings" pitchFamily="2" charset="2"/>
                        <a:buChar char="ü"/>
                      </a:pPr>
                      <a:r>
                        <a:rPr lang="it-IT" sz="1100" dirty="0">
                          <a:effectLst/>
                        </a:rPr>
                        <a:t>La domanda interna resta</a:t>
                      </a:r>
                      <a:r>
                        <a:rPr lang="it-IT" sz="1100" baseline="0" dirty="0">
                          <a:effectLst/>
                        </a:rPr>
                        <a:t> molto condizionata dalla produzione soprattutto per la parte autoconsumo e acquisti diretti al produttore.</a:t>
                      </a:r>
                      <a:endParaRPr lang="it-IT" sz="1100" dirty="0">
                        <a:effectLst/>
                        <a:latin typeface="Century Gothic" panose="020B0502020202020204" pitchFamily="34" charset="0"/>
                        <a:ea typeface="Times New Roman"/>
                        <a:cs typeface="Times New Roman"/>
                      </a:endParaRPr>
                    </a:p>
                  </a:txBody>
                  <a:tcPr marL="36000" marR="36000" marT="0" marB="0" anchor="ctr"/>
                </a:tc>
                <a:tc>
                  <a:txBody>
                    <a:bodyPr/>
                    <a:lstStyle/>
                    <a:p>
                      <a:pPr marL="171450" indent="-171450" algn="just">
                        <a:spcBef>
                          <a:spcPts val="300"/>
                        </a:spcBef>
                        <a:spcAft>
                          <a:spcPts val="0"/>
                        </a:spcAft>
                        <a:buClr>
                          <a:srgbClr val="134A86"/>
                        </a:buClr>
                        <a:buFont typeface="Wingdings" pitchFamily="2" charset="2"/>
                        <a:buChar char="ü"/>
                      </a:pPr>
                      <a:r>
                        <a:rPr lang="it-IT" sz="1100" dirty="0">
                          <a:effectLst/>
                        </a:rPr>
                        <a:t>Domanda interna in progressiva</a:t>
                      </a:r>
                      <a:r>
                        <a:rPr lang="it-IT" sz="1100" baseline="0" dirty="0">
                          <a:effectLst/>
                        </a:rPr>
                        <a:t> flessione a fronte di un aumento, seppur a tassi di crescita contenuti, della domanda internazionale dettata anche dalla maggior conoscenza del prodotti in aree non tradizionalmente consumatrici.</a:t>
                      </a:r>
                      <a:endParaRPr lang="it-IT" sz="1100" dirty="0">
                        <a:solidFill>
                          <a:srgbClr val="FF0000"/>
                        </a:solidFill>
                        <a:effectLst/>
                        <a:latin typeface="Century Gothic" panose="020B0502020202020204" pitchFamily="34" charset="0"/>
                        <a:ea typeface="Times New Roman"/>
                        <a:cs typeface="Times New Roman"/>
                      </a:endParaRPr>
                    </a:p>
                  </a:txBody>
                  <a:tcPr marL="36000" marR="36000" marT="0" marB="0" anchor="ctr"/>
                </a:tc>
                <a:extLst>
                  <a:ext uri="{0D108BD9-81ED-4DB2-BD59-A6C34878D82A}">
                    <a16:rowId xmlns:a16="http://schemas.microsoft.com/office/drawing/2014/main" val="10002"/>
                  </a:ext>
                </a:extLst>
              </a:tr>
              <a:tr h="835285">
                <a:tc rowSpan="2">
                  <a:txBody>
                    <a:bodyPr/>
                    <a:lstStyle/>
                    <a:p>
                      <a:pPr marL="0" marR="0" indent="0" algn="l" defTabSz="457200" rtl="0" eaLnBrk="1" fontAlgn="auto" latinLnBrk="0" hangingPunct="1">
                        <a:lnSpc>
                          <a:spcPct val="100000"/>
                        </a:lnSpc>
                        <a:spcBef>
                          <a:spcPts val="300"/>
                        </a:spcBef>
                        <a:spcAft>
                          <a:spcPts val="0"/>
                        </a:spcAft>
                        <a:buClrTx/>
                        <a:buSzTx/>
                        <a:buFontTx/>
                        <a:buNone/>
                        <a:tabLst/>
                        <a:defRPr/>
                      </a:pPr>
                      <a:r>
                        <a:rPr lang="it-IT" sz="1100" kern="1200" dirty="0">
                          <a:effectLst/>
                        </a:rPr>
                        <a:t>MERCATO</a:t>
                      </a:r>
                    </a:p>
                    <a:p>
                      <a:pPr marL="0" algn="l" defTabSz="457200" rtl="0" eaLnBrk="1" latinLnBrk="0" hangingPunct="1">
                        <a:spcBef>
                          <a:spcPts val="300"/>
                        </a:spcBef>
                        <a:spcAft>
                          <a:spcPts val="0"/>
                        </a:spcAft>
                      </a:pPr>
                      <a:endParaRPr lang="it-IT" sz="1100" b="1" kern="1200" dirty="0">
                        <a:solidFill>
                          <a:schemeClr val="tx1"/>
                        </a:solidFill>
                        <a:effectLst/>
                        <a:latin typeface="Century Gothic" panose="020B0502020202020204" pitchFamily="34" charset="0"/>
                        <a:ea typeface="+mn-ea"/>
                        <a:cs typeface="+mn-cs"/>
                      </a:endParaRPr>
                    </a:p>
                  </a:txBody>
                  <a:tcPr marL="36000" marR="36000" marT="0" marB="0" anchor="ctr"/>
                </a:tc>
                <a:tc>
                  <a:txBody>
                    <a:bodyPr/>
                    <a:lstStyle/>
                    <a:p>
                      <a:pPr marL="171450" indent="-171450" algn="just">
                        <a:spcBef>
                          <a:spcPts val="300"/>
                        </a:spcBef>
                        <a:spcAft>
                          <a:spcPts val="0"/>
                        </a:spcAft>
                        <a:buClr>
                          <a:srgbClr val="134A86"/>
                        </a:buClr>
                        <a:buFont typeface="Wingdings" pitchFamily="2" charset="2"/>
                        <a:buChar char="ü"/>
                      </a:pPr>
                      <a:r>
                        <a:rPr lang="it-IT" sz="1100" baseline="0" dirty="0">
                          <a:effectLst/>
                        </a:rPr>
                        <a:t>I prezzi si stanno assestando su un trend flessivo.</a:t>
                      </a:r>
                      <a:endParaRPr lang="it-IT" sz="1100" baseline="0" dirty="0">
                        <a:effectLst/>
                        <a:latin typeface="Century Gothic" panose="020B0502020202020204" pitchFamily="34" charset="0"/>
                      </a:endParaRPr>
                    </a:p>
                  </a:txBody>
                  <a:tcPr marL="36000" marR="36000" marT="0" marB="0" anchor="ctr"/>
                </a:tc>
                <a:tc>
                  <a:txBody>
                    <a:bodyPr/>
                    <a:lstStyle/>
                    <a:p>
                      <a:pPr marL="171450" indent="-171450" algn="just">
                        <a:spcBef>
                          <a:spcPts val="300"/>
                        </a:spcBef>
                        <a:spcAft>
                          <a:spcPts val="0"/>
                        </a:spcAft>
                        <a:buClr>
                          <a:srgbClr val="134A86"/>
                        </a:buClr>
                        <a:buFont typeface="Wingdings" pitchFamily="2" charset="2"/>
                        <a:buChar char="ü"/>
                      </a:pPr>
                      <a:r>
                        <a:rPr lang="it-IT" sz="1100" dirty="0">
                          <a:effectLst/>
                        </a:rPr>
                        <a:t>Aumento dei costi di produzione e rischio di abbandono</a:t>
                      </a:r>
                      <a:r>
                        <a:rPr lang="it-IT" sz="1100" baseline="0" dirty="0">
                          <a:effectLst/>
                        </a:rPr>
                        <a:t> da parte di molti olivicoltori soprattutto marginali.</a:t>
                      </a:r>
                    </a:p>
                    <a:p>
                      <a:pPr marL="171450" indent="-171450" algn="just">
                        <a:spcBef>
                          <a:spcPts val="300"/>
                        </a:spcBef>
                        <a:spcAft>
                          <a:spcPts val="0"/>
                        </a:spcAft>
                        <a:buClr>
                          <a:srgbClr val="134A86"/>
                        </a:buClr>
                        <a:buFont typeface="Wingdings" pitchFamily="2" charset="2"/>
                        <a:buChar char="ü"/>
                      </a:pPr>
                      <a:r>
                        <a:rPr lang="it-IT" sz="1100" baseline="0" dirty="0">
                          <a:effectLst/>
                        </a:rPr>
                        <a:t>Tutto il settore tende ad una razionalizzazione dei costi.</a:t>
                      </a:r>
                      <a:endParaRPr lang="it-IT" sz="1100" dirty="0">
                        <a:effectLst/>
                        <a:latin typeface="Century Gothic" panose="020B0502020202020204" pitchFamily="34" charset="0"/>
                      </a:endParaRPr>
                    </a:p>
                  </a:txBody>
                  <a:tcPr marL="36000" marR="36000" marT="0" marB="0" anchor="ctr"/>
                </a:tc>
                <a:extLst>
                  <a:ext uri="{0D108BD9-81ED-4DB2-BD59-A6C34878D82A}">
                    <a16:rowId xmlns:a16="http://schemas.microsoft.com/office/drawing/2014/main" val="10003"/>
                  </a:ext>
                </a:extLst>
              </a:tr>
              <a:tr h="945384">
                <a:tc vMerge="1">
                  <a:txBody>
                    <a:bodyPr/>
                    <a:lstStyle/>
                    <a:p>
                      <a:endParaRPr lang="it-IT"/>
                    </a:p>
                  </a:txBody>
                  <a:tcPr/>
                </a:tc>
                <a:tc>
                  <a:txBody>
                    <a:bodyPr/>
                    <a:lstStyle/>
                    <a:p>
                      <a:pPr marL="0" marR="0" indent="0" algn="just" defTabSz="457200" rtl="0" eaLnBrk="1" fontAlgn="auto" latinLnBrk="0" hangingPunct="1">
                        <a:lnSpc>
                          <a:spcPct val="100000"/>
                        </a:lnSpc>
                        <a:spcBef>
                          <a:spcPts val="300"/>
                        </a:spcBef>
                        <a:spcAft>
                          <a:spcPts val="0"/>
                        </a:spcAft>
                        <a:buClr>
                          <a:srgbClr val="134A86"/>
                        </a:buClr>
                        <a:buSzTx/>
                        <a:buFont typeface="Wingdings" pitchFamily="2" charset="2"/>
                        <a:buNone/>
                        <a:tabLst/>
                        <a:defRPr/>
                      </a:pPr>
                      <a:endParaRPr lang="it-IT" sz="1100" dirty="0">
                        <a:effectLst/>
                        <a:latin typeface="Century Gothic" panose="020B0502020202020204" pitchFamily="34" charset="0"/>
                        <a:ea typeface="Times New Roman"/>
                        <a:cs typeface="Times New Roman"/>
                      </a:endParaRPr>
                    </a:p>
                  </a:txBody>
                  <a:tcPr marL="36000" marR="36000" marT="0" marB="0" anchor="ctr"/>
                </a:tc>
                <a:tc>
                  <a:txBody>
                    <a:bodyPr/>
                    <a:lstStyle/>
                    <a:p>
                      <a:pPr marL="171450" indent="-171450" algn="just">
                        <a:spcBef>
                          <a:spcPts val="300"/>
                        </a:spcBef>
                        <a:spcAft>
                          <a:spcPts val="0"/>
                        </a:spcAft>
                        <a:buClr>
                          <a:srgbClr val="134A86"/>
                        </a:buClr>
                        <a:buFont typeface="Wingdings" pitchFamily="2" charset="2"/>
                        <a:buChar char="ü"/>
                      </a:pPr>
                      <a:r>
                        <a:rPr lang="it-IT" sz="1100" dirty="0">
                          <a:effectLst/>
                        </a:rPr>
                        <a:t>Pressione competitiva</a:t>
                      </a:r>
                      <a:r>
                        <a:rPr lang="it-IT" sz="1100" baseline="0" dirty="0">
                          <a:effectLst/>
                        </a:rPr>
                        <a:t>  della Spagna sempre più forte alla quale si aggiunge quella degli altri competitor.</a:t>
                      </a:r>
                    </a:p>
                    <a:p>
                      <a:pPr marL="171450" indent="-171450" algn="just">
                        <a:spcBef>
                          <a:spcPts val="300"/>
                        </a:spcBef>
                        <a:spcAft>
                          <a:spcPts val="0"/>
                        </a:spcAft>
                        <a:buClr>
                          <a:srgbClr val="134A86"/>
                        </a:buClr>
                        <a:buFont typeface="Wingdings" pitchFamily="2" charset="2"/>
                        <a:buChar char="ü"/>
                      </a:pPr>
                      <a:r>
                        <a:rPr lang="it-IT" sz="1100" kern="1200" dirty="0">
                          <a:effectLst/>
                        </a:rPr>
                        <a:t>L’Italia aumenta la competitività sulla qualità, e mette in atto misure per minimizzare i costi.</a:t>
                      </a:r>
                      <a:endParaRPr lang="it-IT" sz="1100" kern="1200" dirty="0">
                        <a:solidFill>
                          <a:schemeClr val="dk1"/>
                        </a:solidFill>
                        <a:effectLst/>
                        <a:latin typeface="Century Gothic" panose="020B0502020202020204" pitchFamily="34" charset="0"/>
                        <a:ea typeface="+mn-ea"/>
                        <a:cs typeface="+mn-cs"/>
                      </a:endParaRPr>
                    </a:p>
                  </a:txBody>
                  <a:tcPr marL="36000" marR="36000" marT="0" marB="0" anchor="ctr"/>
                </a:tc>
                <a:extLst>
                  <a:ext uri="{0D108BD9-81ED-4DB2-BD59-A6C34878D82A}">
                    <a16:rowId xmlns:a16="http://schemas.microsoft.com/office/drawing/2014/main" val="10004"/>
                  </a:ext>
                </a:extLst>
              </a:tr>
              <a:tr h="759068">
                <a:tc>
                  <a:txBody>
                    <a:bodyPr/>
                    <a:lstStyle/>
                    <a:p>
                      <a:pPr marL="0" algn="l" defTabSz="457200" rtl="0" eaLnBrk="1" latinLnBrk="0" hangingPunct="1">
                        <a:spcBef>
                          <a:spcPts val="300"/>
                        </a:spcBef>
                        <a:spcAft>
                          <a:spcPts val="0"/>
                        </a:spcAft>
                      </a:pPr>
                      <a:r>
                        <a:rPr lang="it-IT" sz="1100" kern="1200" dirty="0">
                          <a:effectLst/>
                        </a:rPr>
                        <a:t>SCAMBI CON L’ESTERO</a:t>
                      </a:r>
                    </a:p>
                    <a:p>
                      <a:pPr marL="0" algn="l" defTabSz="457200" rtl="0" eaLnBrk="1" latinLnBrk="0" hangingPunct="1">
                        <a:spcBef>
                          <a:spcPts val="300"/>
                        </a:spcBef>
                        <a:spcAft>
                          <a:spcPts val="0"/>
                        </a:spcAft>
                      </a:pPr>
                      <a:endParaRPr lang="it-IT" sz="1100" b="1" kern="1200" dirty="0">
                        <a:solidFill>
                          <a:schemeClr val="tx1"/>
                        </a:solidFill>
                        <a:effectLst/>
                        <a:latin typeface="Century Gothic" panose="020B0502020202020204" pitchFamily="34" charset="0"/>
                        <a:ea typeface="+mn-ea"/>
                        <a:cs typeface="+mn-cs"/>
                      </a:endParaRPr>
                    </a:p>
                  </a:txBody>
                  <a:tcPr marL="36000" marR="36000" marT="0" marB="0" anchor="ctr"/>
                </a:tc>
                <a:tc>
                  <a:txBody>
                    <a:bodyPr/>
                    <a:lstStyle/>
                    <a:p>
                      <a:pPr marL="0" marR="0" indent="0" algn="just" defTabSz="457200" rtl="0" eaLnBrk="1" fontAlgn="auto" latinLnBrk="0" hangingPunct="1">
                        <a:lnSpc>
                          <a:spcPct val="100000"/>
                        </a:lnSpc>
                        <a:spcBef>
                          <a:spcPts val="300"/>
                        </a:spcBef>
                        <a:spcAft>
                          <a:spcPts val="0"/>
                        </a:spcAft>
                        <a:buClr>
                          <a:srgbClr val="134A86"/>
                        </a:buClr>
                        <a:buSzTx/>
                        <a:buFont typeface="Wingdings" pitchFamily="2" charset="2"/>
                        <a:buNone/>
                        <a:tabLst/>
                        <a:defRPr/>
                      </a:pPr>
                      <a:r>
                        <a:rPr lang="it-IT" sz="1100" dirty="0">
                          <a:effectLst/>
                        </a:rPr>
                        <a:t>L’Italia resta dipendente dalle importazioni anche e  nei primi</a:t>
                      </a:r>
                      <a:r>
                        <a:rPr lang="it-IT" sz="1100" baseline="0" dirty="0">
                          <a:effectLst/>
                        </a:rPr>
                        <a:t> dieci mesi del 2019 si è assistito a un aumento degli  acquisti fuori dai confini nazionali (+9%) a fronte anche di una tenuta delle esportazioni.</a:t>
                      </a:r>
                      <a:endParaRPr lang="it-IT" sz="1100" dirty="0">
                        <a:solidFill>
                          <a:schemeClr val="tx1"/>
                        </a:solidFill>
                        <a:effectLst/>
                        <a:latin typeface="Century Gothic" panose="020B0502020202020204" pitchFamily="34" charset="0"/>
                      </a:endParaRPr>
                    </a:p>
                  </a:txBody>
                  <a:tcPr marL="36000" marR="36000" marT="0" marB="0" anchor="ctr"/>
                </a:tc>
                <a:tc>
                  <a:txBody>
                    <a:bodyPr/>
                    <a:lstStyle/>
                    <a:p>
                      <a:pPr marL="171450" marR="0" indent="-171450" algn="just" defTabSz="457200" rtl="0" eaLnBrk="1" fontAlgn="auto" latinLnBrk="0" hangingPunct="1">
                        <a:lnSpc>
                          <a:spcPct val="100000"/>
                        </a:lnSpc>
                        <a:spcBef>
                          <a:spcPts val="300"/>
                        </a:spcBef>
                        <a:spcAft>
                          <a:spcPts val="0"/>
                        </a:spcAft>
                        <a:buClr>
                          <a:srgbClr val="134A86"/>
                        </a:buClr>
                        <a:buSzTx/>
                        <a:buFont typeface="Wingdings" pitchFamily="2" charset="2"/>
                        <a:buChar char="ü"/>
                        <a:tabLst/>
                        <a:defRPr/>
                      </a:pPr>
                      <a:r>
                        <a:rPr lang="it-IT" sz="1100" dirty="0">
                          <a:effectLst/>
                        </a:rPr>
                        <a:t>Progressiva</a:t>
                      </a:r>
                      <a:r>
                        <a:rPr lang="it-IT" sz="1100" baseline="0" dirty="0">
                          <a:effectLst/>
                        </a:rPr>
                        <a:t> crescita degli scambi internazionali anche a seguito del maggior consumo mondiale, sebbene i ritmi di crescita restino al di sotto delle aspettative</a:t>
                      </a:r>
                      <a:endParaRPr lang="it-IT" sz="1100" kern="1200" dirty="0">
                        <a:solidFill>
                          <a:schemeClr val="dk1"/>
                        </a:solidFill>
                        <a:effectLst/>
                        <a:latin typeface="Century Gothic" panose="020B0502020202020204" pitchFamily="34" charset="0"/>
                        <a:ea typeface="+mn-ea"/>
                        <a:cs typeface="+mn-cs"/>
                      </a:endParaRPr>
                    </a:p>
                  </a:txBody>
                  <a:tcPr marL="36000" marR="3600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3858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Punti forza e di debolezza della fase agricola</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37</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847858491"/>
              </p:ext>
            </p:extLst>
          </p:nvPr>
        </p:nvGraphicFramePr>
        <p:xfrm>
          <a:off x="308649" y="904789"/>
          <a:ext cx="8018996" cy="5703346"/>
        </p:xfrm>
        <a:graphic>
          <a:graphicData uri="http://schemas.openxmlformats.org/drawingml/2006/table">
            <a:tbl>
              <a:tblPr firstRow="1" firstCol="1" bandRow="1">
                <a:tableStyleId>{FABFCF23-3B69-468F-B69F-88F6DE6A72F2}</a:tableStyleId>
              </a:tblPr>
              <a:tblGrid>
                <a:gridCol w="4009498">
                  <a:extLst>
                    <a:ext uri="{9D8B030D-6E8A-4147-A177-3AD203B41FA5}">
                      <a16:colId xmlns:a16="http://schemas.microsoft.com/office/drawing/2014/main" val="20001"/>
                    </a:ext>
                  </a:extLst>
                </a:gridCol>
                <a:gridCol w="4009498">
                  <a:extLst>
                    <a:ext uri="{9D8B030D-6E8A-4147-A177-3AD203B41FA5}">
                      <a16:colId xmlns:a16="http://schemas.microsoft.com/office/drawing/2014/main" val="20002"/>
                    </a:ext>
                  </a:extLst>
                </a:gridCol>
              </a:tblGrid>
              <a:tr h="650837">
                <a:tc>
                  <a:txBody>
                    <a:bodyPr/>
                    <a:lstStyle/>
                    <a:p>
                      <a:pPr algn="ctr">
                        <a:spcBef>
                          <a:spcPts val="300"/>
                        </a:spcBef>
                        <a:spcAft>
                          <a:spcPts val="0"/>
                        </a:spcAft>
                      </a:pPr>
                      <a:endParaRPr lang="it-IT" sz="1200" dirty="0">
                        <a:effectLst/>
                      </a:endParaRPr>
                    </a:p>
                    <a:p>
                      <a:pPr algn="ctr">
                        <a:spcBef>
                          <a:spcPts val="300"/>
                        </a:spcBef>
                        <a:spcAft>
                          <a:spcPts val="0"/>
                        </a:spcAft>
                      </a:pPr>
                      <a:r>
                        <a:rPr lang="it-IT" sz="1200" dirty="0">
                          <a:effectLst/>
                        </a:rPr>
                        <a:t>PUNTI DI FORZA</a:t>
                      </a:r>
                    </a:p>
                    <a:p>
                      <a:pPr algn="ctr">
                        <a:spcBef>
                          <a:spcPts val="300"/>
                        </a:spcBef>
                        <a:spcAft>
                          <a:spcPts val="0"/>
                        </a:spcAft>
                      </a:pPr>
                      <a:endParaRPr lang="it-IT" sz="1200" dirty="0">
                        <a:solidFill>
                          <a:schemeClr val="bg1"/>
                        </a:solidFill>
                        <a:effectLst/>
                        <a:latin typeface="Century Gothic" panose="020B0502020202020204" pitchFamily="34" charset="0"/>
                        <a:ea typeface="Times New Roman"/>
                        <a:cs typeface="Times New Roman"/>
                      </a:endParaRPr>
                    </a:p>
                  </a:txBody>
                  <a:tcPr marL="36000" marR="36000" marT="0" marB="0" anchor="ctr"/>
                </a:tc>
                <a:tc>
                  <a:txBody>
                    <a:bodyPr/>
                    <a:lstStyle/>
                    <a:p>
                      <a:pPr algn="ctr">
                        <a:spcBef>
                          <a:spcPts val="300"/>
                        </a:spcBef>
                        <a:spcAft>
                          <a:spcPts val="0"/>
                        </a:spcAft>
                      </a:pPr>
                      <a:endParaRPr lang="it-IT" sz="1200" dirty="0">
                        <a:effectLst/>
                      </a:endParaRPr>
                    </a:p>
                    <a:p>
                      <a:pPr algn="ctr">
                        <a:spcBef>
                          <a:spcPts val="300"/>
                        </a:spcBef>
                        <a:spcAft>
                          <a:spcPts val="0"/>
                        </a:spcAft>
                      </a:pPr>
                      <a:r>
                        <a:rPr lang="it-IT" sz="1200" dirty="0">
                          <a:effectLst/>
                        </a:rPr>
                        <a:t>PUNTI DI DEBOLEZZA</a:t>
                      </a:r>
                    </a:p>
                    <a:p>
                      <a:pPr algn="ctr">
                        <a:spcBef>
                          <a:spcPts val="300"/>
                        </a:spcBef>
                        <a:spcAft>
                          <a:spcPts val="0"/>
                        </a:spcAft>
                      </a:pPr>
                      <a:endParaRPr lang="it-IT" sz="1200" dirty="0">
                        <a:solidFill>
                          <a:schemeClr val="bg1"/>
                        </a:solidFill>
                        <a:effectLst/>
                        <a:latin typeface="Century Gothic" panose="020B0502020202020204" pitchFamily="34" charset="0"/>
                        <a:ea typeface="Times New Roman"/>
                        <a:cs typeface="Times New Roman"/>
                      </a:endParaRPr>
                    </a:p>
                  </a:txBody>
                  <a:tcPr marL="36000" marR="36000" marT="0" marB="0" anchor="ctr"/>
                </a:tc>
                <a:extLst>
                  <a:ext uri="{0D108BD9-81ED-4DB2-BD59-A6C34878D82A}">
                    <a16:rowId xmlns:a16="http://schemas.microsoft.com/office/drawing/2014/main" val="10000"/>
                  </a:ext>
                </a:extLst>
              </a:tr>
              <a:tr h="769171">
                <a:tc>
                  <a:txBody>
                    <a:bodyPr/>
                    <a:lstStyle/>
                    <a:p>
                      <a:pPr algn="just">
                        <a:spcAft>
                          <a:spcPts val="0"/>
                        </a:spcAft>
                      </a:pPr>
                      <a:r>
                        <a:rPr lang="it-IT" sz="1200" dirty="0">
                          <a:effectLst/>
                        </a:rPr>
                        <a:t>Presenza di importanti aree vocate alla coltivazione dell’olivo sia per quantità sia per qualità del prodotto</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Frammentarietà della struttura produttiva (ridotte dimensioni aziendali) e diffusione dell’olivicoltura in zone difficili: scarsa mobilità fondiaria. Valore unitario dei terreni molto elevato</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67898893"/>
                  </a:ext>
                </a:extLst>
              </a:tr>
              <a:tr h="576878">
                <a:tc>
                  <a:txBody>
                    <a:bodyPr/>
                    <a:lstStyle/>
                    <a:p>
                      <a:pPr algn="just">
                        <a:spcAft>
                          <a:spcPts val="0"/>
                        </a:spcAft>
                      </a:pPr>
                      <a:r>
                        <a:rPr lang="it-IT" sz="1200" dirty="0">
                          <a:effectLst/>
                        </a:rPr>
                        <a:t>Potenzialità elevata di differenziare le produzione, per varietà (oltre 300), modalità produttive, origine ecc.</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Presenza prevalente di impianti tradizionali e limitata diffusione di meccanizzazione e irrigazione.</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919402286"/>
                  </a:ext>
                </a:extLst>
              </a:tr>
              <a:tr h="384585">
                <a:tc>
                  <a:txBody>
                    <a:bodyPr/>
                    <a:lstStyle/>
                    <a:p>
                      <a:pPr algn="just">
                        <a:spcAft>
                          <a:spcPts val="0"/>
                        </a:spcAft>
                      </a:pPr>
                      <a:r>
                        <a:rPr lang="it-IT" sz="1200" dirty="0">
                          <a:effectLst/>
                        </a:rPr>
                        <a:t>Valore ambientale, paesaggistico, storico, culturale ed antropologico degli oliveti</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Ritardo nel recepimento delle innovazioni tecnologiche e mancati investimenti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576878">
                <a:tc>
                  <a:txBody>
                    <a:bodyPr/>
                    <a:lstStyle/>
                    <a:p>
                      <a:pPr algn="just">
                        <a:spcAft>
                          <a:spcPts val="0"/>
                        </a:spcAft>
                      </a:pPr>
                      <a:r>
                        <a:rPr lang="it-IT" sz="1200" dirty="0">
                          <a:effectLst/>
                        </a:rPr>
                        <a:t>Estensione territoriale della coltura e importante contributo in termini occupazionali</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Oscillazioni delle produzioni in termini qualitativi e quantitativi con relative ripercussioni a livello commerciale</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576878">
                <a:tc>
                  <a:txBody>
                    <a:bodyPr/>
                    <a:lstStyle/>
                    <a:p>
                      <a:pPr algn="just">
                        <a:spcAft>
                          <a:spcPts val="0"/>
                        </a:spcAft>
                      </a:pPr>
                      <a:r>
                        <a:rPr lang="it-IT" sz="1200" dirty="0">
                          <a:effectLst/>
                        </a:rPr>
                        <a:t>Attenzione crescente alle produzioni di qualità (Dop/Igp, bio, nuove classi merceologiche come ad esempio</a:t>
                      </a:r>
                      <a:r>
                        <a:rPr lang="it-IT" sz="1200" baseline="0" dirty="0">
                          <a:effectLst/>
                        </a:rPr>
                        <a:t> 100%,</a:t>
                      </a:r>
                      <a:r>
                        <a:rPr lang="it-IT" sz="1200" dirty="0">
                          <a:effectLst/>
                        </a:rPr>
                        <a:t> Alta qualità ecc.)</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Ricambio generazionale quasi assente</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384585">
                <a:tc>
                  <a:txBody>
                    <a:bodyPr/>
                    <a:lstStyle/>
                    <a:p>
                      <a:pPr algn="just">
                        <a:spcAft>
                          <a:spcPts val="0"/>
                        </a:spcAft>
                      </a:pPr>
                      <a:r>
                        <a:rPr lang="it-IT" sz="1200" dirty="0">
                          <a:effectLst/>
                        </a:rPr>
                        <a:t>Know </a:t>
                      </a:r>
                      <a:r>
                        <a:rPr lang="it-IT" sz="1200" dirty="0" err="1">
                          <a:effectLst/>
                        </a:rPr>
                        <a:t>how</a:t>
                      </a:r>
                      <a:r>
                        <a:rPr lang="it-IT" sz="1200" dirty="0">
                          <a:effectLst/>
                        </a:rPr>
                        <a:t> elevato </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Presenza diffusa di un’olivicoltura non “imprenditoriale” e poco</a:t>
                      </a:r>
                      <a:r>
                        <a:rPr lang="it-IT" sz="1200" baseline="0" dirty="0">
                          <a:effectLst/>
                        </a:rPr>
                        <a:t> ricorso ai PSR</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4374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dirty="0">
                          <a:effectLst/>
                        </a:rPr>
                        <a:t>Filiere di prodotto olivicolo tracciate (</a:t>
                      </a:r>
                      <a:r>
                        <a:rPr lang="it-IT" sz="1200" dirty="0" err="1">
                          <a:effectLst/>
                        </a:rPr>
                        <a:t>ca</a:t>
                      </a:r>
                      <a:r>
                        <a:rPr lang="it-IT" sz="1200" dirty="0">
                          <a:effectLst/>
                        </a:rPr>
                        <a:t>. 400) con 8.000 aziende agricole coinvolte</a:t>
                      </a: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Costi di produzione elevati  e</a:t>
                      </a:r>
                      <a:r>
                        <a:rPr lang="it-IT" sz="1200" baseline="0" dirty="0">
                          <a:effectLst/>
                        </a:rPr>
                        <a:t> flessione della redditività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524798814"/>
                  </a:ext>
                </a:extLst>
              </a:tr>
              <a:tr h="576878">
                <a:tc>
                  <a:txBody>
                    <a:bodyPr/>
                    <a:lstStyle/>
                    <a:p>
                      <a:pPr>
                        <a:spcAft>
                          <a:spcPts val="0"/>
                        </a:spcAft>
                      </a:pP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spcAft>
                          <a:spcPts val="0"/>
                        </a:spcAft>
                      </a:pPr>
                      <a:r>
                        <a:rPr lang="it-IT" sz="1200" dirty="0">
                          <a:effectLst/>
                        </a:rPr>
                        <a:t>Ruolo poco incisivo delle organizzazioni dei produttori nella concentrazione dell’offerta e nella valorizzazione del prodotto</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727379606"/>
                  </a:ext>
                </a:extLst>
              </a:tr>
              <a:tr h="384585">
                <a:tc>
                  <a:txBody>
                    <a:bodyPr/>
                    <a:lstStyle/>
                    <a:p>
                      <a:pPr>
                        <a:spcAft>
                          <a:spcPts val="0"/>
                        </a:spcAft>
                      </a:pP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effectLst/>
                        </a:rPr>
                        <a:t>Ritardo e difficoltà nella lotta alla </a:t>
                      </a:r>
                      <a:r>
                        <a:rPr lang="it-IT" sz="1200" kern="1200" dirty="0" err="1">
                          <a:effectLst/>
                        </a:rPr>
                        <a:t>Xylella</a:t>
                      </a:r>
                      <a:endParaRPr lang="it-IT"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55034914"/>
                  </a:ext>
                </a:extLst>
              </a:tr>
              <a:tr h="384585">
                <a:tc>
                  <a:txBody>
                    <a:bodyPr/>
                    <a:lstStyle/>
                    <a:p>
                      <a:pPr>
                        <a:spcAft>
                          <a:spcPts val="0"/>
                        </a:spcAft>
                      </a:pPr>
                      <a:endParaRPr lang="it-IT" sz="1200" b="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effectLst/>
                        </a:rPr>
                        <a:t>Ritardo nell’applicazione dei risultati della ricerca scientifica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1770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Punti forza e di debolezza dei frantoi</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782880473"/>
              </p:ext>
            </p:extLst>
          </p:nvPr>
        </p:nvGraphicFramePr>
        <p:xfrm>
          <a:off x="356506" y="864940"/>
          <a:ext cx="8624656" cy="5161665"/>
        </p:xfrm>
        <a:graphic>
          <a:graphicData uri="http://schemas.openxmlformats.org/drawingml/2006/table">
            <a:tbl>
              <a:tblPr firstRow="1" firstCol="1" bandRow="1">
                <a:tableStyleId>{FABFCF23-3B69-468F-B69F-88F6DE6A72F2}</a:tableStyleId>
              </a:tblPr>
              <a:tblGrid>
                <a:gridCol w="4312328">
                  <a:extLst>
                    <a:ext uri="{9D8B030D-6E8A-4147-A177-3AD203B41FA5}">
                      <a16:colId xmlns:a16="http://schemas.microsoft.com/office/drawing/2014/main" val="20001"/>
                    </a:ext>
                  </a:extLst>
                </a:gridCol>
                <a:gridCol w="4312328">
                  <a:extLst>
                    <a:ext uri="{9D8B030D-6E8A-4147-A177-3AD203B41FA5}">
                      <a16:colId xmlns:a16="http://schemas.microsoft.com/office/drawing/2014/main" val="20002"/>
                    </a:ext>
                  </a:extLst>
                </a:gridCol>
              </a:tblGrid>
              <a:tr h="635590">
                <a:tc>
                  <a:txBody>
                    <a:bodyPr/>
                    <a:lstStyle/>
                    <a:p>
                      <a:pPr algn="ctr">
                        <a:spcBef>
                          <a:spcPts val="300"/>
                        </a:spcBef>
                        <a:spcAft>
                          <a:spcPts val="0"/>
                        </a:spcAft>
                      </a:pPr>
                      <a:endParaRPr lang="it-IT" sz="1200" dirty="0">
                        <a:effectLst/>
                      </a:endParaRPr>
                    </a:p>
                    <a:p>
                      <a:pPr algn="ctr">
                        <a:spcBef>
                          <a:spcPts val="300"/>
                        </a:spcBef>
                        <a:spcAft>
                          <a:spcPts val="0"/>
                        </a:spcAft>
                      </a:pPr>
                      <a:r>
                        <a:rPr lang="it-IT" sz="1200" dirty="0">
                          <a:effectLst/>
                        </a:rPr>
                        <a:t>PUNTI DI FORZA</a:t>
                      </a:r>
                    </a:p>
                    <a:p>
                      <a:pPr algn="ctr">
                        <a:spcBef>
                          <a:spcPts val="300"/>
                        </a:spcBef>
                        <a:spcAft>
                          <a:spcPts val="0"/>
                        </a:spcAft>
                      </a:pPr>
                      <a:endParaRPr lang="it-IT" sz="1200" dirty="0">
                        <a:solidFill>
                          <a:schemeClr val="bg1"/>
                        </a:solidFill>
                        <a:effectLst/>
                        <a:latin typeface="Century Gothic" panose="020B0502020202020204" pitchFamily="34" charset="0"/>
                        <a:ea typeface="Times New Roman"/>
                        <a:cs typeface="Times New Roman"/>
                      </a:endParaRPr>
                    </a:p>
                  </a:txBody>
                  <a:tcPr marL="36000" marR="36000" marT="0" marB="0" anchor="ctr"/>
                </a:tc>
                <a:tc>
                  <a:txBody>
                    <a:bodyPr/>
                    <a:lstStyle/>
                    <a:p>
                      <a:pPr algn="ctr">
                        <a:spcBef>
                          <a:spcPts val="300"/>
                        </a:spcBef>
                        <a:spcAft>
                          <a:spcPts val="0"/>
                        </a:spcAft>
                      </a:pPr>
                      <a:endParaRPr lang="it-IT" sz="1200" dirty="0">
                        <a:effectLst/>
                      </a:endParaRPr>
                    </a:p>
                    <a:p>
                      <a:pPr algn="ctr">
                        <a:spcBef>
                          <a:spcPts val="300"/>
                        </a:spcBef>
                        <a:spcAft>
                          <a:spcPts val="0"/>
                        </a:spcAft>
                      </a:pPr>
                      <a:r>
                        <a:rPr lang="it-IT" sz="1200" dirty="0">
                          <a:effectLst/>
                        </a:rPr>
                        <a:t>PUNTI DI DEBOLEZZA</a:t>
                      </a:r>
                    </a:p>
                    <a:p>
                      <a:pPr algn="ctr">
                        <a:spcBef>
                          <a:spcPts val="300"/>
                        </a:spcBef>
                        <a:spcAft>
                          <a:spcPts val="0"/>
                        </a:spcAft>
                      </a:pPr>
                      <a:endParaRPr lang="it-IT" sz="1200" dirty="0">
                        <a:solidFill>
                          <a:schemeClr val="bg1"/>
                        </a:solidFill>
                        <a:effectLst/>
                        <a:latin typeface="Century Gothic" panose="020B0502020202020204" pitchFamily="34" charset="0"/>
                        <a:ea typeface="Times New Roman"/>
                        <a:cs typeface="Times New Roman"/>
                      </a:endParaRPr>
                    </a:p>
                  </a:txBody>
                  <a:tcPr marL="36000" marR="36000" marT="0" marB="0" anchor="ctr"/>
                </a:tc>
                <a:extLst>
                  <a:ext uri="{0D108BD9-81ED-4DB2-BD59-A6C34878D82A}">
                    <a16:rowId xmlns:a16="http://schemas.microsoft.com/office/drawing/2014/main" val="10000"/>
                  </a:ext>
                </a:extLst>
              </a:tr>
              <a:tr h="618836">
                <a:tc>
                  <a:txBody>
                    <a:bodyPr/>
                    <a:lstStyle/>
                    <a:p>
                      <a:pPr algn="just">
                        <a:spcAft>
                          <a:spcPts val="0"/>
                        </a:spcAft>
                      </a:pPr>
                      <a:r>
                        <a:rPr kumimoji="0" lang="it-IT" sz="1200" kern="1200" dirty="0">
                          <a:effectLst/>
                        </a:rPr>
                        <a:t>Capillare localizzazione dei frantoi nelle aree vocate, con maggiore garanzia di lavorazioni tempestive e di qualità</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Numero elevato di frantoi economicamente poco efficienti e con impianti di trasformazione non ottimali e che di fatto costituiscono “non imprese</a:t>
                      </a:r>
                      <a:r>
                        <a:rPr lang="it-IT" sz="1600" dirty="0">
                          <a:effectLst/>
                        </a:rPr>
                        <a:t>”.</a:t>
                      </a:r>
                      <a:endParaRPr lang="it-IT" sz="1600" b="1" dirty="0">
                        <a:solidFill>
                          <a:srgbClr val="FF0000"/>
                        </a:solidFill>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67898893"/>
                  </a:ext>
                </a:extLst>
              </a:tr>
              <a:tr h="375576">
                <a:tc>
                  <a:txBody>
                    <a:bodyPr/>
                    <a:lstStyle/>
                    <a:p>
                      <a:pPr algn="just">
                        <a:spcAft>
                          <a:spcPts val="0"/>
                        </a:spcAft>
                      </a:pPr>
                      <a:r>
                        <a:rPr kumimoji="0" lang="it-IT" sz="1200" kern="1200" dirty="0">
                          <a:effectLst/>
                        </a:rPr>
                        <a:t>Elevata professionalità dei frantoiani italiani </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Capacità limitata di investimento e di innovazione tecnologica di molte aziende e non garanzia di qualità.</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919402286"/>
                  </a:ext>
                </a:extLst>
              </a:tr>
              <a:tr h="375576">
                <a:tc>
                  <a:txBody>
                    <a:bodyPr/>
                    <a:lstStyle/>
                    <a:p>
                      <a:pPr algn="just">
                        <a:spcAft>
                          <a:spcPts val="0"/>
                        </a:spcAft>
                      </a:pPr>
                      <a:r>
                        <a:rPr kumimoji="0" lang="it-IT" sz="1200" kern="1200" dirty="0">
                          <a:effectLst/>
                        </a:rPr>
                        <a:t>Presenza di distretti produttivi con un’elevata concentrazione di prodotto</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Dimensioni che non permettono “massa critica”: eccessiva frammentazione</a:t>
                      </a:r>
                      <a:r>
                        <a:rPr lang="it-IT" sz="1800" dirty="0">
                          <a:effectLst/>
                        </a:rPr>
                        <a:t>.</a:t>
                      </a:r>
                      <a:endParaRPr lang="it-IT" sz="1200" b="1" dirty="0">
                        <a:solidFill>
                          <a:srgbClr val="FF0000"/>
                        </a:solidFill>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532786">
                <a:tc>
                  <a:txBody>
                    <a:bodyPr/>
                    <a:lstStyle/>
                    <a:p>
                      <a:pPr algn="just">
                        <a:spcAft>
                          <a:spcPts val="0"/>
                        </a:spcAft>
                      </a:pPr>
                      <a:r>
                        <a:rPr kumimoji="0" lang="it-IT" sz="1200" kern="1200" dirty="0">
                          <a:effectLst/>
                        </a:rPr>
                        <a:t>Capacità di una notevole differenziazione del prodotto sia per tipologia (Dop/Igp, </a:t>
                      </a:r>
                      <a:r>
                        <a:rPr kumimoji="0" lang="it-IT" sz="1200" kern="1200" dirty="0" err="1">
                          <a:effectLst/>
                        </a:rPr>
                        <a:t>bio</a:t>
                      </a:r>
                      <a:r>
                        <a:rPr kumimoji="0" lang="it-IT" sz="1200" kern="1200" dirty="0">
                          <a:effectLst/>
                        </a:rPr>
                        <a:t>, Alta qualità ecc.) sia in base al gusto.</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Costi elevati di produzione soprattutto per i piccoli frantoi</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464127">
                <a:tc>
                  <a:txBody>
                    <a:bodyPr/>
                    <a:lstStyle/>
                    <a:p>
                      <a:pPr algn="just">
                        <a:spcAft>
                          <a:spcPts val="0"/>
                        </a:spcAft>
                      </a:pPr>
                      <a:r>
                        <a:rPr kumimoji="0" lang="it-IT" sz="1200" kern="1200" dirty="0">
                          <a:effectLst/>
                        </a:rPr>
                        <a:t>Attenzione alla modernizzazione degli impianti</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Ritardi negli investimenti</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563364">
                <a:tc>
                  <a:txBody>
                    <a:bodyPr/>
                    <a:lstStyle/>
                    <a:p>
                      <a:pPr algn="just">
                        <a:spcAft>
                          <a:spcPts val="0"/>
                        </a:spcAft>
                      </a:pPr>
                      <a:r>
                        <a:rPr kumimoji="0" lang="it-IT" sz="1200" kern="1200" dirty="0">
                          <a:effectLst/>
                        </a:rPr>
                        <a:t>Elevato numero di filiere di prodotto olivicolo tracciate (</a:t>
                      </a:r>
                      <a:r>
                        <a:rPr kumimoji="0" lang="it-IT" sz="1200" kern="1200" dirty="0" err="1">
                          <a:effectLst/>
                        </a:rPr>
                        <a:t>ca</a:t>
                      </a:r>
                      <a:r>
                        <a:rPr kumimoji="0" lang="it-IT" sz="1200" kern="1200" dirty="0">
                          <a:effectLst/>
                        </a:rPr>
                        <a:t>. 400) con 8.000 aziende agricole coinvolte.</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Accesso difficoltoso ai finanziamenti soprattutto per gli impianti non collegati ad aziende agricole o a frantoi non cooperativi</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532786">
                <a:tc>
                  <a:txBody>
                    <a:bodyPr/>
                    <a:lstStyle/>
                    <a:p>
                      <a:pPr>
                        <a:spcAft>
                          <a:spcPts val="0"/>
                        </a:spcAft>
                      </a:pPr>
                      <a:r>
                        <a:rPr kumimoji="0" lang="it-IT" sz="1200" kern="1200" dirty="0">
                          <a:effectLst/>
                        </a:rPr>
                        <a:t> </a:t>
                      </a:r>
                      <a:endParaRPr kumimoji="0" lang="it-IT" sz="1200" b="0" kern="1200" dirty="0">
                        <a:solidFill>
                          <a:schemeClr val="dk1"/>
                        </a:solidFill>
                        <a:effectLst/>
                        <a:latin typeface="Century Gothic" panose="020B0502020202020204" pitchFamily="34" charset="0"/>
                        <a:ea typeface="Calibri" panose="020F0502020204030204" pitchFamily="34" charset="0"/>
                        <a:cs typeface="+mn-cs"/>
                      </a:endParaRPr>
                    </a:p>
                  </a:txBody>
                  <a:tcPr marL="68580" marR="68580" marT="0" marB="0"/>
                </a:tc>
                <a:tc>
                  <a:txBody>
                    <a:bodyPr/>
                    <a:lstStyle/>
                    <a:p>
                      <a:pPr algn="just">
                        <a:spcAft>
                          <a:spcPts val="0"/>
                        </a:spcAft>
                      </a:pPr>
                      <a:r>
                        <a:rPr lang="it-IT" sz="1200" dirty="0">
                          <a:effectLst/>
                        </a:rPr>
                        <a:t>Ruolo poco incisivo delle organizzazioni dei produttori nella concentrazione dell’offerta e nella valorizzazione del prodotto</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524798814"/>
                  </a:ext>
                </a:extLst>
              </a:tr>
              <a:tr h="375576">
                <a:tc>
                  <a:txBody>
                    <a:bodyPr/>
                    <a:lstStyle/>
                    <a:p>
                      <a:pPr>
                        <a:spcAft>
                          <a:spcPts val="0"/>
                        </a:spcAft>
                      </a:pPr>
                      <a:endParaRPr lang="it-IT" sz="120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Costo elevato del lavoro e della burocrazia</a:t>
                      </a:r>
                    </a:p>
                    <a:p>
                      <a:pPr algn="just">
                        <a:spcAft>
                          <a:spcPts val="0"/>
                        </a:spcAft>
                      </a:pPr>
                      <a:r>
                        <a:rPr lang="it-IT" sz="1200" dirty="0">
                          <a:effectLst/>
                        </a:rPr>
                        <a:t>Impianti sottoutilizzati</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729719579"/>
                  </a:ext>
                </a:extLst>
              </a:tr>
              <a:tr h="296405">
                <a:tc>
                  <a:txBody>
                    <a:bodyPr/>
                    <a:lstStyle/>
                    <a:p>
                      <a:pPr>
                        <a:spcAft>
                          <a:spcPts val="0"/>
                        </a:spcAft>
                      </a:pPr>
                      <a:endParaRPr lang="it-IT" sz="120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Scarsa capacità di aggregazione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727379606"/>
                  </a:ext>
                </a:extLst>
              </a:tr>
              <a:tr h="309419">
                <a:tc>
                  <a:txBody>
                    <a:bodyPr/>
                    <a:lstStyle/>
                    <a:p>
                      <a:pPr>
                        <a:spcAft>
                          <a:spcPts val="0"/>
                        </a:spcAft>
                      </a:pPr>
                      <a:endParaRPr lang="it-IT" sz="1200" dirty="0">
                        <a:solidFill>
                          <a:schemeClr val="tx1"/>
                        </a:solidFill>
                        <a:effectLst/>
                        <a:latin typeface="Century Gothic" panose="020B050202020202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effectLst/>
                        </a:rPr>
                        <a:t>Potere contrattuale limitato rispetto agli</a:t>
                      </a:r>
                      <a:r>
                        <a:rPr lang="it-IT" sz="1200" baseline="0" dirty="0">
                          <a:effectLst/>
                        </a:rPr>
                        <a:t> acquirenti</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6051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192968"/>
            <a:ext cx="7956096" cy="508490"/>
          </a:xfrm>
        </p:spPr>
        <p:txBody>
          <a:bodyPr>
            <a:normAutofit/>
          </a:bodyPr>
          <a:lstStyle/>
          <a:p>
            <a:r>
              <a:rPr lang="it-IT" sz="2500" dirty="0"/>
              <a:t>Punti forza e di debolezza dell’industria</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39</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777566745"/>
              </p:ext>
            </p:extLst>
          </p:nvPr>
        </p:nvGraphicFramePr>
        <p:xfrm>
          <a:off x="651354" y="895114"/>
          <a:ext cx="8066742" cy="5154661"/>
        </p:xfrm>
        <a:graphic>
          <a:graphicData uri="http://schemas.openxmlformats.org/drawingml/2006/table">
            <a:tbl>
              <a:tblPr firstRow="1" firstCol="1" bandRow="1">
                <a:tableStyleId>{FABFCF23-3B69-468F-B69F-88F6DE6A72F2}</a:tableStyleId>
              </a:tblPr>
              <a:tblGrid>
                <a:gridCol w="4033371">
                  <a:extLst>
                    <a:ext uri="{9D8B030D-6E8A-4147-A177-3AD203B41FA5}">
                      <a16:colId xmlns:a16="http://schemas.microsoft.com/office/drawing/2014/main" val="20001"/>
                    </a:ext>
                  </a:extLst>
                </a:gridCol>
                <a:gridCol w="4033371">
                  <a:extLst>
                    <a:ext uri="{9D8B030D-6E8A-4147-A177-3AD203B41FA5}">
                      <a16:colId xmlns:a16="http://schemas.microsoft.com/office/drawing/2014/main" val="20002"/>
                    </a:ext>
                  </a:extLst>
                </a:gridCol>
              </a:tblGrid>
              <a:tr h="620868">
                <a:tc>
                  <a:txBody>
                    <a:bodyPr/>
                    <a:lstStyle/>
                    <a:p>
                      <a:pPr algn="ctr">
                        <a:spcBef>
                          <a:spcPts val="300"/>
                        </a:spcBef>
                        <a:spcAft>
                          <a:spcPts val="0"/>
                        </a:spcAft>
                      </a:pPr>
                      <a:endParaRPr lang="it-IT" sz="1200" dirty="0">
                        <a:effectLst/>
                      </a:endParaRPr>
                    </a:p>
                    <a:p>
                      <a:pPr algn="ctr">
                        <a:spcBef>
                          <a:spcPts val="300"/>
                        </a:spcBef>
                        <a:spcAft>
                          <a:spcPts val="0"/>
                        </a:spcAft>
                      </a:pPr>
                      <a:r>
                        <a:rPr lang="it-IT" sz="1200" dirty="0">
                          <a:effectLst/>
                        </a:rPr>
                        <a:t>PUNTI DI FORZA</a:t>
                      </a:r>
                    </a:p>
                    <a:p>
                      <a:pPr algn="ctr">
                        <a:spcBef>
                          <a:spcPts val="300"/>
                        </a:spcBef>
                        <a:spcAft>
                          <a:spcPts val="0"/>
                        </a:spcAft>
                      </a:pPr>
                      <a:endParaRPr lang="it-IT" sz="1200" dirty="0">
                        <a:solidFill>
                          <a:schemeClr val="bg1"/>
                        </a:solidFill>
                        <a:effectLst/>
                        <a:latin typeface="Century Gothic" panose="020B0502020202020204" pitchFamily="34" charset="0"/>
                        <a:ea typeface="Times New Roman"/>
                        <a:cs typeface="Times New Roman"/>
                      </a:endParaRPr>
                    </a:p>
                  </a:txBody>
                  <a:tcPr marL="36000" marR="36000" marT="0" marB="0" anchor="ctr"/>
                </a:tc>
                <a:tc>
                  <a:txBody>
                    <a:bodyPr/>
                    <a:lstStyle/>
                    <a:p>
                      <a:pPr algn="ctr">
                        <a:spcBef>
                          <a:spcPts val="300"/>
                        </a:spcBef>
                        <a:spcAft>
                          <a:spcPts val="0"/>
                        </a:spcAft>
                      </a:pPr>
                      <a:endParaRPr lang="it-IT" sz="1200" dirty="0">
                        <a:effectLst/>
                      </a:endParaRPr>
                    </a:p>
                    <a:p>
                      <a:pPr algn="ctr">
                        <a:spcBef>
                          <a:spcPts val="300"/>
                        </a:spcBef>
                        <a:spcAft>
                          <a:spcPts val="0"/>
                        </a:spcAft>
                      </a:pPr>
                      <a:r>
                        <a:rPr lang="it-IT" sz="1200" dirty="0">
                          <a:effectLst/>
                        </a:rPr>
                        <a:t>PUNTI DI DEBOLEZZA</a:t>
                      </a:r>
                    </a:p>
                    <a:p>
                      <a:pPr algn="ctr">
                        <a:spcBef>
                          <a:spcPts val="300"/>
                        </a:spcBef>
                        <a:spcAft>
                          <a:spcPts val="0"/>
                        </a:spcAft>
                      </a:pPr>
                      <a:endParaRPr lang="it-IT" sz="1200" dirty="0">
                        <a:solidFill>
                          <a:schemeClr val="bg1"/>
                        </a:solidFill>
                        <a:effectLst/>
                        <a:latin typeface="Century Gothic" panose="020B0502020202020204" pitchFamily="34" charset="0"/>
                        <a:ea typeface="Times New Roman"/>
                        <a:cs typeface="Times New Roman"/>
                      </a:endParaRPr>
                    </a:p>
                  </a:txBody>
                  <a:tcPr marL="36000" marR="36000" marT="0" marB="0" anchor="ctr"/>
                </a:tc>
                <a:extLst>
                  <a:ext uri="{0D108BD9-81ED-4DB2-BD59-A6C34878D82A}">
                    <a16:rowId xmlns:a16="http://schemas.microsoft.com/office/drawing/2014/main" val="10000"/>
                  </a:ext>
                </a:extLst>
              </a:tr>
              <a:tr h="733753">
                <a:tc>
                  <a:txBody>
                    <a:bodyPr/>
                    <a:lstStyle/>
                    <a:p>
                      <a:pPr>
                        <a:spcAft>
                          <a:spcPts val="0"/>
                        </a:spcAft>
                      </a:pPr>
                      <a:r>
                        <a:rPr lang="it-IT" sz="1200" dirty="0">
                          <a:effectLst/>
                        </a:rPr>
                        <a:t>Know-how elevato e riconosciuto </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Basso livello di integrazione dell’industria olearia con le fasi a monte della filiera nazionale e scarsa capacità di attuare politiche di aggregazione per raggiungere “massa critica”</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67898893"/>
                  </a:ext>
                </a:extLst>
              </a:tr>
              <a:tr h="366876">
                <a:tc>
                  <a:txBody>
                    <a:bodyPr/>
                    <a:lstStyle/>
                    <a:p>
                      <a:pPr>
                        <a:spcAft>
                          <a:spcPts val="0"/>
                        </a:spcAft>
                      </a:pPr>
                      <a:r>
                        <a:rPr lang="it-IT" sz="1200" dirty="0">
                          <a:effectLst/>
                        </a:rPr>
                        <a:t>Concentrazione degli operatori di grandi dimensioni</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Dipendenza dall’import anche a causa dell’eccessiva alternanza</a:t>
                      </a:r>
                      <a:r>
                        <a:rPr lang="it-IT" sz="1200" baseline="0" dirty="0">
                          <a:effectLst/>
                        </a:rPr>
                        <a:t> produttiva interna</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919402286"/>
                  </a:ext>
                </a:extLst>
              </a:tr>
              <a:tr h="733753">
                <a:tc>
                  <a:txBody>
                    <a:bodyPr/>
                    <a:lstStyle/>
                    <a:p>
                      <a:pPr>
                        <a:spcAft>
                          <a:spcPts val="0"/>
                        </a:spcAft>
                      </a:pPr>
                      <a:r>
                        <a:rPr lang="it-IT" sz="1200" dirty="0">
                          <a:effectLst/>
                        </a:rPr>
                        <a:t>Capacità elevata di segmentare il prodotto (Dop/Igp, </a:t>
                      </a:r>
                      <a:r>
                        <a:rPr lang="it-IT" sz="1200" dirty="0" err="1">
                          <a:effectLst/>
                        </a:rPr>
                        <a:t>bio</a:t>
                      </a:r>
                      <a:r>
                        <a:rPr lang="it-IT" sz="1200" dirty="0">
                          <a:effectLst/>
                        </a:rPr>
                        <a:t>, nuove classi merceologiche come ad esempio Alta qualità ecc.)</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Eccessivo “nanismo” di larga parte delle imprese del settore e conseguente struttura finanziaria e commerciale poco adeguata ad affrontare la competizione sempre più allargata</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494183">
                <a:tc>
                  <a:txBody>
                    <a:bodyPr/>
                    <a:lstStyle/>
                    <a:p>
                      <a:pPr>
                        <a:spcAft>
                          <a:spcPts val="0"/>
                        </a:spcAft>
                      </a:pPr>
                      <a:r>
                        <a:rPr lang="it-IT" sz="1200" dirty="0">
                          <a:effectLst/>
                        </a:rPr>
                        <a:t>Propensione all’export e capacità di acquisire quote nei mercati esteri anche grazie all’immagine del “made in </a:t>
                      </a:r>
                      <a:r>
                        <a:rPr lang="it-IT" sz="1200" dirty="0" err="1">
                          <a:effectLst/>
                        </a:rPr>
                        <a:t>Italy</a:t>
                      </a:r>
                      <a:r>
                        <a:rPr lang="it-IT" sz="1200" dirty="0">
                          <a:effectLst/>
                        </a:rPr>
                        <a:t>”</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Scarsa percezione del surplus qualitativo delle produzioni DOP e IGP da parte del consumatore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366876">
                <a:tc>
                  <a:txBody>
                    <a:bodyPr/>
                    <a:lstStyle/>
                    <a:p>
                      <a:pPr>
                        <a:spcAft>
                          <a:spcPts val="0"/>
                        </a:spcAft>
                      </a:pPr>
                      <a:r>
                        <a:rPr lang="it-IT" sz="1200" dirty="0">
                          <a:effectLst/>
                        </a:rPr>
                        <a:t>Quote di mercato elevate nei paesi tradizionalmente consumatori</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Mancanza di insegne italiane nella distribuzione estera.</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550314">
                <a:tc>
                  <a:txBody>
                    <a:bodyPr/>
                    <a:lstStyle/>
                    <a:p>
                      <a:pPr>
                        <a:spcAft>
                          <a:spcPts val="0"/>
                        </a:spcAft>
                      </a:pPr>
                      <a:r>
                        <a:rPr lang="it-IT" sz="1200" dirty="0">
                          <a:effectLst/>
                        </a:rPr>
                        <a:t>Partecipazione attiva nella Ricerca e Sviluppo insieme ad organismi pubblici italiani ed internazionali</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Dipendenza eccessiva dalle regola dettate dalla GDO.</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550314">
                <a:tc>
                  <a:txBody>
                    <a:bodyPr/>
                    <a:lstStyle/>
                    <a:p>
                      <a:pPr>
                        <a:spcAft>
                          <a:spcPts val="0"/>
                        </a:spcAft>
                      </a:pPr>
                      <a:r>
                        <a:rPr lang="it-IT" sz="1200" dirty="0">
                          <a:effectLst/>
                        </a:rPr>
                        <a:t> </a:t>
                      </a:r>
                      <a:endParaRPr lang="it-IT" sz="1200" b="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Poca attitudine degli operatori italiani a fare sistema, in parte</a:t>
                      </a:r>
                      <a:r>
                        <a:rPr lang="it-IT" sz="1200" baseline="0" dirty="0">
                          <a:effectLst/>
                        </a:rPr>
                        <a:t> superata dagli ultimi accordi tra produzione e industria</a:t>
                      </a:r>
                      <a:endParaRPr lang="it-IT" sz="1200" dirty="0">
                        <a:effectLst/>
                      </a:endParaRPr>
                    </a:p>
                    <a:p>
                      <a:pPr algn="just">
                        <a:spcAft>
                          <a:spcPts val="0"/>
                        </a:spcAft>
                      </a:pPr>
                      <a:r>
                        <a:rPr lang="it-IT" sz="1200" dirty="0">
                          <a:effectLst/>
                        </a:rPr>
                        <a:t>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524798814"/>
                  </a:ext>
                </a:extLst>
              </a:tr>
              <a:tr h="366876">
                <a:tc>
                  <a:txBody>
                    <a:bodyPr/>
                    <a:lstStyle/>
                    <a:p>
                      <a:pPr>
                        <a:spcAft>
                          <a:spcPts val="0"/>
                        </a:spcAft>
                      </a:pPr>
                      <a:r>
                        <a:rPr lang="it-IT" sz="1200" dirty="0">
                          <a:effectLst/>
                        </a:rPr>
                        <a:t> </a:t>
                      </a:r>
                      <a:endParaRPr lang="it-IT" sz="120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Costi elevati del lavoro e della burocrazia</a:t>
                      </a:r>
                    </a:p>
                    <a:p>
                      <a:pPr algn="just">
                        <a:spcAft>
                          <a:spcPts val="0"/>
                        </a:spcAft>
                      </a:pPr>
                      <a:r>
                        <a:rPr lang="it-IT" sz="1200" dirty="0">
                          <a:effectLst/>
                        </a:rPr>
                        <a:t> </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729719579"/>
                  </a:ext>
                </a:extLst>
              </a:tr>
              <a:tr h="366876">
                <a:tc>
                  <a:txBody>
                    <a:bodyPr/>
                    <a:lstStyle/>
                    <a:p>
                      <a:pPr>
                        <a:spcAft>
                          <a:spcPts val="0"/>
                        </a:spcAft>
                      </a:pPr>
                      <a:r>
                        <a:rPr lang="it-IT" sz="1200" dirty="0">
                          <a:effectLst/>
                        </a:rPr>
                        <a:t> </a:t>
                      </a:r>
                      <a:endParaRPr lang="it-IT" sz="1200" dirty="0">
                        <a:effectLst/>
                        <a:latin typeface="Century Gothic" panose="020B0502020202020204" pitchFamily="34" charset="0"/>
                        <a:ea typeface="Calibri" panose="020F0502020204030204" pitchFamily="34" charset="0"/>
                      </a:endParaRPr>
                    </a:p>
                  </a:txBody>
                  <a:tcPr marL="68580" marR="68580" marT="0" marB="0"/>
                </a:tc>
                <a:tc>
                  <a:txBody>
                    <a:bodyPr/>
                    <a:lstStyle/>
                    <a:p>
                      <a:pPr algn="just">
                        <a:spcAft>
                          <a:spcPts val="0"/>
                        </a:spcAft>
                      </a:pPr>
                      <a:r>
                        <a:rPr lang="it-IT" sz="1200" dirty="0">
                          <a:effectLst/>
                        </a:rPr>
                        <a:t>Range di prezzo troppo ampio, e poco comprensibile, nella fase al consumo</a:t>
                      </a:r>
                      <a:endParaRPr lang="it-IT" sz="12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727379606"/>
                  </a:ext>
                </a:extLst>
              </a:tr>
            </a:tbl>
          </a:graphicData>
        </a:graphic>
      </p:graphicFrame>
    </p:spTree>
    <p:extLst>
      <p:ext uri="{BB962C8B-B14F-4D97-AF65-F5344CB8AC3E}">
        <p14:creationId xmlns:p14="http://schemas.microsoft.com/office/powerpoint/2010/main" val="194259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BF04288-000A-464D-A397-F22655B3CB49}" type="slidenum">
              <a:rPr lang="it-IT" smtClean="0"/>
              <a:pPr/>
              <a:t>4</a:t>
            </a:fld>
            <a:endParaRPr lang="it-IT"/>
          </a:p>
        </p:txBody>
      </p:sp>
      <p:sp>
        <p:nvSpPr>
          <p:cNvPr id="6" name="Titolo 1"/>
          <p:cNvSpPr txBox="1">
            <a:spLocks/>
          </p:cNvSpPr>
          <p:nvPr/>
        </p:nvSpPr>
        <p:spPr>
          <a:xfrm>
            <a:off x="1028815" y="321950"/>
            <a:ext cx="6447745" cy="37929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en-US" sz="2800" b="0" kern="1200" cap="small" baseline="0" dirty="0">
                <a:solidFill>
                  <a:srgbClr val="2B5C82"/>
                </a:solidFill>
                <a:latin typeface="Century Gothic" panose="020B0502020202020204" pitchFamily="34" charset="0"/>
                <a:ea typeface="+mj-ea"/>
                <a:cs typeface="Arial" pitchFamily="34" charset="0"/>
              </a:defRPr>
            </a:lvl1pPr>
          </a:lstStyle>
          <a:p>
            <a:r>
              <a:rPr lang="it-IT" sz="2500" dirty="0"/>
              <a:t>I numeri del settore</a:t>
            </a:r>
          </a:p>
        </p:txBody>
      </p:sp>
      <p:graphicFrame>
        <p:nvGraphicFramePr>
          <p:cNvPr id="8" name="Tabella 7"/>
          <p:cNvGraphicFramePr>
            <a:graphicFrameLocks noGrp="1"/>
          </p:cNvGraphicFramePr>
          <p:nvPr/>
        </p:nvGraphicFramePr>
        <p:xfrm>
          <a:off x="262888" y="845818"/>
          <a:ext cx="8069581" cy="5526474"/>
        </p:xfrm>
        <a:graphic>
          <a:graphicData uri="http://schemas.openxmlformats.org/drawingml/2006/table">
            <a:tbl>
              <a:tblPr/>
              <a:tblGrid>
                <a:gridCol w="2543855">
                  <a:extLst>
                    <a:ext uri="{9D8B030D-6E8A-4147-A177-3AD203B41FA5}">
                      <a16:colId xmlns:a16="http://schemas.microsoft.com/office/drawing/2014/main" val="20000"/>
                    </a:ext>
                  </a:extLst>
                </a:gridCol>
                <a:gridCol w="808642">
                  <a:extLst>
                    <a:ext uri="{9D8B030D-6E8A-4147-A177-3AD203B41FA5}">
                      <a16:colId xmlns:a16="http://schemas.microsoft.com/office/drawing/2014/main" val="20001"/>
                    </a:ext>
                  </a:extLst>
                </a:gridCol>
                <a:gridCol w="926571">
                  <a:extLst>
                    <a:ext uri="{9D8B030D-6E8A-4147-A177-3AD203B41FA5}">
                      <a16:colId xmlns:a16="http://schemas.microsoft.com/office/drawing/2014/main" val="20002"/>
                    </a:ext>
                  </a:extLst>
                </a:gridCol>
                <a:gridCol w="993957">
                  <a:extLst>
                    <a:ext uri="{9D8B030D-6E8A-4147-A177-3AD203B41FA5}">
                      <a16:colId xmlns:a16="http://schemas.microsoft.com/office/drawing/2014/main" val="20003"/>
                    </a:ext>
                  </a:extLst>
                </a:gridCol>
                <a:gridCol w="993957">
                  <a:extLst>
                    <a:ext uri="{9D8B030D-6E8A-4147-A177-3AD203B41FA5}">
                      <a16:colId xmlns:a16="http://schemas.microsoft.com/office/drawing/2014/main" val="20004"/>
                    </a:ext>
                  </a:extLst>
                </a:gridCol>
                <a:gridCol w="993957">
                  <a:extLst>
                    <a:ext uri="{9D8B030D-6E8A-4147-A177-3AD203B41FA5}">
                      <a16:colId xmlns:a16="http://schemas.microsoft.com/office/drawing/2014/main" val="20005"/>
                    </a:ext>
                  </a:extLst>
                </a:gridCol>
                <a:gridCol w="808642">
                  <a:extLst>
                    <a:ext uri="{9D8B030D-6E8A-4147-A177-3AD203B41FA5}">
                      <a16:colId xmlns:a16="http://schemas.microsoft.com/office/drawing/2014/main" val="20006"/>
                    </a:ext>
                  </a:extLst>
                </a:gridCol>
              </a:tblGrid>
              <a:tr h="267168">
                <a:tc>
                  <a:txBody>
                    <a:bodyPr/>
                    <a:lstStyle/>
                    <a:p>
                      <a:pPr algn="l" fontAlgn="ctr"/>
                      <a:r>
                        <a:rPr lang="it-IT" sz="1000" b="1"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1" u="none" strike="noStrike" dirty="0" err="1">
                          <a:solidFill>
                            <a:srgbClr val="000000"/>
                          </a:solidFill>
                          <a:latin typeface="Calibri"/>
                        </a:rPr>
                        <a:t>udm</a:t>
                      </a:r>
                      <a:endParaRPr lang="it-IT" sz="1000" b="1" i="1" u="none" strike="noStrike" dirty="0">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2016</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2017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2018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2019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V </a:t>
                      </a:r>
                      <a:r>
                        <a:rPr lang="it-IT" sz="1000" b="1" i="0" u="none" strike="noStrike" dirty="0" err="1">
                          <a:solidFill>
                            <a:srgbClr val="000000"/>
                          </a:solidFill>
                          <a:latin typeface="Calibri"/>
                        </a:rPr>
                        <a:t>ar</a:t>
                      </a:r>
                      <a:r>
                        <a:rPr lang="it-IT" sz="1000" b="1" i="0" u="none" strike="noStrike" dirty="0">
                          <a:solidFill>
                            <a:srgbClr val="000000"/>
                          </a:solidFill>
                          <a:latin typeface="Calibri"/>
                        </a:rPr>
                        <a:t>. % 2019/18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458">
                <a:tc gridSpan="7">
                  <a:txBody>
                    <a:bodyPr/>
                    <a:lstStyle/>
                    <a:p>
                      <a:pPr algn="ctr" fontAlgn="ctr"/>
                      <a:r>
                        <a:rPr lang="it-IT" sz="1000" b="1" i="0" u="none" strike="noStrike" dirty="0">
                          <a:solidFill>
                            <a:schemeClr val="bg1"/>
                          </a:solidFill>
                          <a:latin typeface="Calibri"/>
                        </a:rPr>
                        <a:t>Struttura</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2B5C82"/>
                    </a:solidFill>
                  </a:tcPr>
                </a:tc>
                <a:tc hMerge="1">
                  <a:txBody>
                    <a:bodyPr/>
                    <a:lstStyle/>
                    <a:p>
                      <a:pPr algn="ctr" fontAlgn="ctr"/>
                      <a:endParaRPr lang="it-IT" sz="1000" b="1" i="1" u="none" strike="noStrike" dirty="0">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2B5C82"/>
                    </a:solidFill>
                  </a:tcPr>
                </a:tc>
                <a:tc hMerge="1">
                  <a:txBody>
                    <a:bodyPr/>
                    <a:lstStyle/>
                    <a:p>
                      <a:pPr algn="l" fontAlgn="b"/>
                      <a:endParaRPr lang="it-IT" sz="1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2B5C82"/>
                    </a:solidFill>
                  </a:tcPr>
                </a:tc>
                <a:tc hMerge="1">
                  <a:txBody>
                    <a:bodyPr/>
                    <a:lstStyle/>
                    <a:p>
                      <a:pPr algn="l" fontAlgn="b"/>
                      <a:endParaRPr lang="it-IT" sz="1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2B5C82"/>
                    </a:solidFill>
                  </a:tcPr>
                </a:tc>
                <a:tc hMerge="1">
                  <a:txBody>
                    <a:bodyPr/>
                    <a:lstStyle/>
                    <a:p>
                      <a:pPr algn="l" fontAlgn="b"/>
                      <a:endParaRPr lang="it-IT" sz="1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2B5C82"/>
                    </a:solidFill>
                  </a:tcPr>
                </a:tc>
                <a:tc hMerge="1">
                  <a:txBody>
                    <a:bodyPr/>
                    <a:lstStyle/>
                    <a:p>
                      <a:pPr algn="l" fontAlgn="b"/>
                      <a:endParaRPr lang="it-IT" sz="1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2B5C82"/>
                    </a:solidFill>
                  </a:tcPr>
                </a:tc>
                <a:tc hMerge="1">
                  <a:txBody>
                    <a:bodyPr/>
                    <a:lstStyle/>
                    <a:p>
                      <a:pPr algn="l" fontAlgn="b"/>
                      <a:endParaRPr lang="it-IT" sz="1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2B5C82"/>
                    </a:solidFill>
                  </a:tcPr>
                </a:tc>
                <a:extLst>
                  <a:ext uri="{0D108BD9-81ED-4DB2-BD59-A6C34878D82A}">
                    <a16:rowId xmlns:a16="http://schemas.microsoft.com/office/drawing/2014/main" val="10001"/>
                  </a:ext>
                </a:extLst>
              </a:tr>
              <a:tr h="188458">
                <a:tc>
                  <a:txBody>
                    <a:bodyPr/>
                    <a:lstStyle/>
                    <a:p>
                      <a:pPr algn="l" fontAlgn="b"/>
                      <a:r>
                        <a:rPr lang="it-IT" sz="1000" b="0" i="0" u="none" strike="noStrike" dirty="0">
                          <a:solidFill>
                            <a:srgbClr val="000000"/>
                          </a:solidFill>
                          <a:latin typeface="Calibri"/>
                        </a:rPr>
                        <a:t>aziende agricole</a:t>
                      </a:r>
                      <a:r>
                        <a:rPr lang="it-IT" sz="1000" b="0" i="0" u="none" strike="noStrike" baseline="30000" dirty="0">
                          <a:solidFill>
                            <a:srgbClr val="000000"/>
                          </a:solidFill>
                          <a:latin typeface="Calibri"/>
                        </a:rPr>
                        <a:t>1</a:t>
                      </a:r>
                      <a:endParaRPr lang="it-IT" sz="1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dirty="0">
                          <a:solidFill>
                            <a:srgbClr val="000000"/>
                          </a:solidFill>
                          <a:latin typeface="Calibri"/>
                        </a:rPr>
                        <a:t>(n)</a:t>
                      </a:r>
                    </a:p>
                  </a:txBody>
                  <a:tcPr marL="0" marR="0" marT="0" marB="0" anchor="ctr">
                    <a:lnL>
                      <a:noFill/>
                    </a:lnL>
                    <a:lnR>
                      <a:noFill/>
                    </a:lnR>
                    <a:lnT>
                      <a:noFill/>
                    </a:lnT>
                    <a:lnB>
                      <a:noFill/>
                    </a:lnB>
                  </a:tcPr>
                </a:tc>
                <a:tc>
                  <a:txBody>
                    <a:bodyPr/>
                    <a:lstStyle/>
                    <a:p>
                      <a:pPr algn="r" fontAlgn="ctr"/>
                      <a:endParaRPr lang="it-IT" sz="10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r" fontAlgn="ctr"/>
                      <a:endParaRPr lang="it-IT" sz="10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825.201,0</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825.201,0</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0,0</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88458">
                <a:tc>
                  <a:txBody>
                    <a:bodyPr/>
                    <a:lstStyle/>
                    <a:p>
                      <a:pPr algn="l" fontAlgn="b"/>
                      <a:r>
                        <a:rPr lang="it-IT" sz="1000" b="0" i="0" u="none" strike="noStrike" dirty="0">
                          <a:solidFill>
                            <a:srgbClr val="000000"/>
                          </a:solidFill>
                          <a:latin typeface="Calibri"/>
                        </a:rPr>
                        <a:t>superficie</a:t>
                      </a:r>
                    </a:p>
                  </a:txBody>
                  <a:tcPr marL="0" marR="0" marT="0" marB="0" anchor="b">
                    <a:lnL>
                      <a:noFill/>
                    </a:lnL>
                    <a:lnR>
                      <a:noFill/>
                    </a:lnR>
                    <a:lnT>
                      <a:noFill/>
                    </a:lnT>
                    <a:lnB>
                      <a:noFill/>
                    </a:lnB>
                  </a:tcPr>
                </a:tc>
                <a:tc>
                  <a:txBody>
                    <a:bodyPr/>
                    <a:lstStyle/>
                    <a:p>
                      <a:pPr algn="ctr" fontAlgn="ctr"/>
                      <a:r>
                        <a:rPr lang="it-IT" sz="1000" b="0" i="1" u="none" strike="noStrike">
                          <a:solidFill>
                            <a:srgbClr val="000000"/>
                          </a:solidFill>
                          <a:latin typeface="Calibri"/>
                        </a:rPr>
                        <a:t>(ha)</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1.164.389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1.170.157</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1.170.157</a:t>
                      </a:r>
                    </a:p>
                  </a:txBody>
                  <a:tcPr marL="0" marR="0" marT="0" marB="0" anchor="ctr">
                    <a:lnL>
                      <a:noFill/>
                    </a:lnL>
                    <a:lnR>
                      <a:noFill/>
                    </a:lnR>
                    <a:lnT>
                      <a:noFill/>
                    </a:lnT>
                    <a:lnB>
                      <a:noFill/>
                    </a:lnB>
                  </a:tcPr>
                </a:tc>
                <a:tc>
                  <a:txBody>
                    <a:bodyPr/>
                    <a:lstStyle/>
                    <a:p>
                      <a:pPr algn="l" fontAlgn="ctr"/>
                      <a:endParaRPr lang="it-IT" sz="10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0,0</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88458">
                <a:tc>
                  <a:txBody>
                    <a:bodyPr/>
                    <a:lstStyle/>
                    <a:p>
                      <a:pPr algn="l" fontAlgn="b"/>
                      <a:r>
                        <a:rPr lang="it-IT" sz="1000" b="0" i="0" u="none" strike="noStrike" dirty="0">
                          <a:solidFill>
                            <a:srgbClr val="000000"/>
                          </a:solidFill>
                          <a:latin typeface="Calibri"/>
                        </a:rPr>
                        <a:t>ha/azienda</a:t>
                      </a:r>
                    </a:p>
                  </a:txBody>
                  <a:tcPr marL="0" marR="0" marT="0" marB="0" anchor="b">
                    <a:lnL>
                      <a:noFill/>
                    </a:lnL>
                    <a:lnR>
                      <a:noFill/>
                    </a:lnR>
                    <a:lnT>
                      <a:noFill/>
                    </a:lnT>
                    <a:lnB>
                      <a:noFill/>
                    </a:lnB>
                  </a:tcPr>
                </a:tc>
                <a:tc>
                  <a:txBody>
                    <a:bodyPr/>
                    <a:lstStyle/>
                    <a:p>
                      <a:pPr algn="ctr" fontAlgn="ctr"/>
                      <a:endParaRPr lang="it-IT" sz="1000" b="0" i="1" u="none" strike="noStrike">
                        <a:solidFill>
                          <a:srgbClr val="000000"/>
                        </a:solidFill>
                        <a:latin typeface="Calibri"/>
                      </a:endParaRP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1,4</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1,4</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1,4</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0,0</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188458">
                <a:tc>
                  <a:txBody>
                    <a:bodyPr/>
                    <a:lstStyle/>
                    <a:p>
                      <a:pPr algn="l" fontAlgn="b"/>
                      <a:r>
                        <a:rPr lang="it-IT" sz="1000" b="0" i="0" u="none" strike="noStrike">
                          <a:solidFill>
                            <a:srgbClr val="000000"/>
                          </a:solidFill>
                          <a:latin typeface="Calibri"/>
                        </a:rPr>
                        <a:t>frantoi attivi</a:t>
                      </a:r>
                      <a:r>
                        <a:rPr lang="it-IT" sz="1000" b="0" i="0" u="none" strike="noStrike" baseline="30000">
                          <a:solidFill>
                            <a:srgbClr val="000000"/>
                          </a:solidFill>
                          <a:latin typeface="Calibri"/>
                        </a:rPr>
                        <a:t>2</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dirty="0">
                          <a:solidFill>
                            <a:srgbClr val="000000"/>
                          </a:solidFill>
                          <a:latin typeface="Calibri"/>
                        </a:rPr>
                        <a:t>(n)</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3.961,0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4.870,0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4.056,0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4.480,0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-16,7</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188458">
                <a:tc>
                  <a:txBody>
                    <a:bodyPr/>
                    <a:lstStyle/>
                    <a:p>
                      <a:pPr algn="l" fontAlgn="b"/>
                      <a:r>
                        <a:rPr lang="it-IT" sz="1000" b="0" i="0" u="none" strike="noStrike">
                          <a:solidFill>
                            <a:srgbClr val="000000"/>
                          </a:solidFill>
                          <a:latin typeface="Calibri"/>
                        </a:rPr>
                        <a:t>imprese industriali</a:t>
                      </a:r>
                      <a:r>
                        <a:rPr lang="it-IT" sz="1000" b="0" i="0" u="none" strike="noStrike" baseline="30000">
                          <a:solidFill>
                            <a:srgbClr val="000000"/>
                          </a:solidFill>
                          <a:latin typeface="Calibri"/>
                        </a:rPr>
                        <a:t>3</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dirty="0">
                          <a:solidFill>
                            <a:srgbClr val="000000"/>
                          </a:solidFill>
                          <a:latin typeface="Calibri"/>
                        </a:rPr>
                        <a:t>(n)</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220,0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220,0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220,0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220,0</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0,0</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188458">
                <a:tc>
                  <a:txBody>
                    <a:bodyPr/>
                    <a:lstStyle/>
                    <a:p>
                      <a:pPr algn="l" fontAlgn="ctr"/>
                      <a:r>
                        <a:rPr lang="it-IT" sz="1000" b="1" i="0" u="none" strike="noStrike">
                          <a:solidFill>
                            <a:srgbClr val="000000"/>
                          </a:solidFill>
                          <a:latin typeface="Calibri"/>
                        </a:rPr>
                        <a:t>Offerta</a:t>
                      </a:r>
                    </a:p>
                  </a:txBody>
                  <a:tcPr marL="0" marR="0" marT="0" marB="0" anchor="ctr">
                    <a:lnL>
                      <a:noFill/>
                    </a:lnL>
                    <a:lnR>
                      <a:noFill/>
                    </a:lnR>
                    <a:lnT>
                      <a:noFill/>
                    </a:lnT>
                    <a:lnB>
                      <a:noFill/>
                    </a:lnB>
                  </a:tcPr>
                </a:tc>
                <a:tc>
                  <a:txBody>
                    <a:bodyPr/>
                    <a:lstStyle/>
                    <a:p>
                      <a:pPr algn="ctr" fontAlgn="ctr"/>
                      <a:endParaRPr lang="it-IT" sz="1000" b="0" i="1"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it-IT" sz="10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it-IT" sz="10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it-IT" sz="10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it-IT" sz="10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#DIV/0!</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188458">
                <a:tc>
                  <a:txBody>
                    <a:bodyPr/>
                    <a:lstStyle/>
                    <a:p>
                      <a:pPr algn="l" fontAlgn="b"/>
                      <a:r>
                        <a:rPr lang="it-IT" sz="1000" b="0" i="0" u="none" strike="noStrike">
                          <a:solidFill>
                            <a:srgbClr val="000000"/>
                          </a:solidFill>
                          <a:latin typeface="Calibri"/>
                        </a:rPr>
                        <a:t>produzione</a:t>
                      </a:r>
                      <a:r>
                        <a:rPr lang="it-IT" sz="1000" b="0" i="0" u="none" strike="noStrike" baseline="30000">
                          <a:solidFill>
                            <a:srgbClr val="000000"/>
                          </a:solidFill>
                          <a:latin typeface="Calibri"/>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dirty="0">
                          <a:solidFill>
                            <a:srgbClr val="000000"/>
                          </a:solidFill>
                          <a:latin typeface="Calibri"/>
                        </a:rPr>
                        <a:t>(t)</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182.325</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428.922</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174.917</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365.641</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-59,2</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188458">
                <a:tc>
                  <a:txBody>
                    <a:bodyPr/>
                    <a:lstStyle/>
                    <a:p>
                      <a:pPr algn="l" fontAlgn="b"/>
                      <a:r>
                        <a:rPr lang="it-IT" sz="1000" b="0" i="0" u="none" strike="noStrike">
                          <a:solidFill>
                            <a:srgbClr val="000000"/>
                          </a:solidFill>
                          <a:latin typeface="Calibri"/>
                        </a:rPr>
                        <a:t>peso denominazioni (Dop)</a:t>
                      </a:r>
                      <a:r>
                        <a:rPr lang="it-IT" sz="1000" b="0" i="0" u="none" strike="noStrike" baseline="30000">
                          <a:solidFill>
                            <a:srgbClr val="000000"/>
                          </a:solidFill>
                          <a:latin typeface="Calibri"/>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dirty="0">
                          <a:solidFill>
                            <a:srgbClr val="000000"/>
                          </a:solidFill>
                          <a:latin typeface="Calibri"/>
                        </a:rPr>
                        <a:t>(% q.)</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4,0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2,3</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6,9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3,7</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194,3</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188458">
                <a:tc>
                  <a:txBody>
                    <a:bodyPr/>
                    <a:lstStyle/>
                    <a:p>
                      <a:pPr algn="l" fontAlgn="b"/>
                      <a:r>
                        <a:rPr lang="it-IT" sz="1000" b="0" i="0" u="none" strike="noStrike">
                          <a:solidFill>
                            <a:srgbClr val="000000"/>
                          </a:solidFill>
                          <a:latin typeface="Calibri"/>
                        </a:rPr>
                        <a:t>produzione/consumo</a:t>
                      </a:r>
                      <a:r>
                        <a:rPr lang="it-IT" sz="1000" b="0" i="0" u="none" strike="noStrike" baseline="30000">
                          <a:solidFill>
                            <a:srgbClr val="000000"/>
                          </a:solidFill>
                          <a:latin typeface="Calibri"/>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a:solidFill>
                            <a:srgbClr val="000000"/>
                          </a:solidFill>
                          <a:latin typeface="Calibri"/>
                        </a:rPr>
                        <a:t>(% q.)</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33,8</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97,5</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35,0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79,5</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-64,1</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188458">
                <a:tc>
                  <a:txBody>
                    <a:bodyPr/>
                    <a:lstStyle/>
                    <a:p>
                      <a:pPr algn="l" fontAlgn="b"/>
                      <a:r>
                        <a:rPr lang="it-IT" sz="1000" b="0" i="0" u="none" strike="noStrike">
                          <a:solidFill>
                            <a:srgbClr val="000000"/>
                          </a:solidFill>
                          <a:latin typeface="Calibri"/>
                        </a:rPr>
                        <a:t>fatturato industria</a:t>
                      </a:r>
                      <a:r>
                        <a:rPr lang="it-IT" sz="1000" b="0" i="0" u="none" strike="noStrike" baseline="30000">
                          <a:solidFill>
                            <a:srgbClr val="000000"/>
                          </a:solidFill>
                          <a:latin typeface="Calibri"/>
                        </a:rPr>
                        <a:t>5</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it-IT" sz="1000" b="0" i="1" u="none" strike="noStrike">
                          <a:solidFill>
                            <a:srgbClr val="000000"/>
                          </a:solidFill>
                          <a:latin typeface="Calibri"/>
                        </a:rPr>
                        <a:t>(milioni euro)</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3.214</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3.310,4</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3.320,0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3.200,0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0,3</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188458">
                <a:tc>
                  <a:txBody>
                    <a:bodyPr/>
                    <a:lstStyle/>
                    <a:p>
                      <a:pPr algn="l" fontAlgn="b"/>
                      <a:r>
                        <a:rPr lang="it-IT" sz="1000" b="0" i="0" u="none" strike="noStrike">
                          <a:solidFill>
                            <a:srgbClr val="000000"/>
                          </a:solidFill>
                          <a:latin typeface="Calibri"/>
                        </a:rPr>
                        <a:t>peso sul fatturato ind. agroalimentare</a:t>
                      </a:r>
                      <a:r>
                        <a:rPr lang="it-IT" sz="1000" b="0" i="0" u="none" strike="noStrike" baseline="30000">
                          <a:solidFill>
                            <a:srgbClr val="000000"/>
                          </a:solidFill>
                          <a:latin typeface="Calibri"/>
                        </a:rPr>
                        <a:t>5</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a:solidFill>
                            <a:srgbClr val="000000"/>
                          </a:solidFill>
                          <a:latin typeface="Calibri"/>
                        </a:rPr>
                        <a:t>(% v.)</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2,4</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2,5</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2,5</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2,2</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0,3</a:t>
                      </a:r>
                    </a:p>
                  </a:txBody>
                  <a:tcPr marL="0" marR="0" marT="0" marB="0" anchor="ctr">
                    <a:lnL>
                      <a:noFill/>
                    </a:lnL>
                    <a:lnR>
                      <a:noFill/>
                    </a:lnR>
                    <a:lnT>
                      <a:noFill/>
                    </a:lnT>
                    <a:lnB>
                      <a:noFill/>
                    </a:lnB>
                  </a:tcPr>
                </a:tc>
                <a:extLst>
                  <a:ext uri="{0D108BD9-81ED-4DB2-BD59-A6C34878D82A}">
                    <a16:rowId xmlns:a16="http://schemas.microsoft.com/office/drawing/2014/main" val="10012"/>
                  </a:ext>
                </a:extLst>
              </a:tr>
              <a:tr h="188458">
                <a:tc gridSpan="7">
                  <a:txBody>
                    <a:bodyPr/>
                    <a:lstStyle/>
                    <a:p>
                      <a:pPr algn="ctr" fontAlgn="b"/>
                      <a:r>
                        <a:rPr lang="it-IT" sz="1000" b="1" i="0" u="none" strike="noStrike" dirty="0">
                          <a:solidFill>
                            <a:schemeClr val="bg1"/>
                          </a:solidFill>
                          <a:latin typeface="Calibri"/>
                        </a:rPr>
                        <a:t>Scambi con l'estero</a:t>
                      </a:r>
                    </a:p>
                  </a:txBody>
                  <a:tcPr marL="0" marR="0" marT="0" marB="0" anchor="b">
                    <a:lnL>
                      <a:noFill/>
                    </a:lnL>
                    <a:lnR>
                      <a:noFill/>
                    </a:lnR>
                    <a:lnT>
                      <a:noFill/>
                    </a:lnT>
                    <a:lnB>
                      <a:noFill/>
                    </a:lnB>
                    <a:solidFill>
                      <a:srgbClr val="084A6E"/>
                    </a:solidFill>
                  </a:tcPr>
                </a:tc>
                <a:tc hMerge="1">
                  <a:txBody>
                    <a:bodyPr/>
                    <a:lstStyle/>
                    <a:p>
                      <a:pPr algn="ctr" fontAlgn="b"/>
                      <a:endParaRPr lang="it-IT" sz="1000" b="0" i="1"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r"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extLst>
                  <a:ext uri="{0D108BD9-81ED-4DB2-BD59-A6C34878D82A}">
                    <a16:rowId xmlns:a16="http://schemas.microsoft.com/office/drawing/2014/main" val="10013"/>
                  </a:ext>
                </a:extLst>
              </a:tr>
              <a:tr h="188458">
                <a:tc>
                  <a:txBody>
                    <a:bodyPr/>
                    <a:lstStyle/>
                    <a:p>
                      <a:pPr algn="l" fontAlgn="b"/>
                      <a:r>
                        <a:rPr lang="it-IT" sz="1000" b="0" i="0" u="none" strike="noStrike">
                          <a:solidFill>
                            <a:srgbClr val="000000"/>
                          </a:solidFill>
                          <a:latin typeface="Calibri"/>
                        </a:rPr>
                        <a:t>import</a:t>
                      </a:r>
                      <a:r>
                        <a:rPr lang="it-IT" sz="1000" b="0" i="0" u="none" strike="noStrike" baseline="30000">
                          <a:solidFill>
                            <a:srgbClr val="000000"/>
                          </a:solidFill>
                          <a:latin typeface="Arial"/>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a:solidFill>
                            <a:srgbClr val="000000"/>
                          </a:solidFill>
                          <a:latin typeface="Calibri"/>
                        </a:rPr>
                        <a:t>(milioni di euro)</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1.791</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1.955</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1.641,3</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1.434,4</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-16,2</a:t>
                      </a:r>
                    </a:p>
                  </a:txBody>
                  <a:tcPr marL="0" marR="0" marT="0" marB="0" anchor="ctr">
                    <a:lnL>
                      <a:noFill/>
                    </a:lnL>
                    <a:lnR>
                      <a:noFill/>
                    </a:lnR>
                    <a:lnT>
                      <a:noFill/>
                    </a:lnT>
                    <a:lnB>
                      <a:noFill/>
                    </a:lnB>
                  </a:tcPr>
                </a:tc>
                <a:extLst>
                  <a:ext uri="{0D108BD9-81ED-4DB2-BD59-A6C34878D82A}">
                    <a16:rowId xmlns:a16="http://schemas.microsoft.com/office/drawing/2014/main" val="10014"/>
                  </a:ext>
                </a:extLst>
              </a:tr>
              <a:tr h="188458">
                <a:tc>
                  <a:txBody>
                    <a:bodyPr/>
                    <a:lstStyle/>
                    <a:p>
                      <a:pPr algn="l" fontAlgn="b"/>
                      <a:r>
                        <a:rPr lang="it-IT" sz="1000" b="0" i="0" u="none" strike="noStrike">
                          <a:solidFill>
                            <a:srgbClr val="000000"/>
                          </a:solidFill>
                          <a:latin typeface="Calibri"/>
                        </a:rPr>
                        <a:t>import/consumi umani</a:t>
                      </a:r>
                      <a:r>
                        <a:rPr lang="it-IT" sz="1000" b="0" i="0" u="none" strike="noStrike" baseline="30000">
                          <a:solidFill>
                            <a:srgbClr val="000000"/>
                          </a:solidFill>
                          <a:latin typeface="Arial"/>
                        </a:rPr>
                        <a:t>8</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a:solidFill>
                            <a:srgbClr val="000000"/>
                          </a:solidFill>
                          <a:latin typeface="Calibri"/>
                        </a:rPr>
                        <a:t>(% in quantità)</a:t>
                      </a:r>
                    </a:p>
                  </a:txBody>
                  <a:tcPr marL="0" marR="0" marT="0" marB="0" anchor="b">
                    <a:lnL>
                      <a:noFill/>
                    </a:lnL>
                    <a:lnR>
                      <a:noFill/>
                    </a:lnR>
                    <a:lnT>
                      <a:noFill/>
                    </a:lnT>
                    <a:lnB>
                      <a:noFill/>
                    </a:lnB>
                  </a:tcPr>
                </a:tc>
                <a:tc>
                  <a:txBody>
                    <a:bodyPr/>
                    <a:lstStyle/>
                    <a:p>
                      <a:pPr algn="r" fontAlgn="ctr"/>
                      <a:r>
                        <a:rPr lang="it-IT" sz="1000" b="0" i="0" u="none" strike="noStrike">
                          <a:solidFill>
                            <a:srgbClr val="000000"/>
                          </a:solidFill>
                          <a:latin typeface="Calibri"/>
                        </a:rPr>
                        <a:t>105,6</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120,6</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109,9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130,8</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-8,9</a:t>
                      </a:r>
                    </a:p>
                  </a:txBody>
                  <a:tcPr marL="0" marR="0" marT="0" marB="0" anchor="ctr">
                    <a:lnL>
                      <a:noFill/>
                    </a:lnL>
                    <a:lnR>
                      <a:noFill/>
                    </a:lnR>
                    <a:lnT>
                      <a:noFill/>
                    </a:lnT>
                    <a:lnB>
                      <a:noFill/>
                    </a:lnB>
                  </a:tcPr>
                </a:tc>
                <a:extLst>
                  <a:ext uri="{0D108BD9-81ED-4DB2-BD59-A6C34878D82A}">
                    <a16:rowId xmlns:a16="http://schemas.microsoft.com/office/drawing/2014/main" val="10015"/>
                  </a:ext>
                </a:extLst>
              </a:tr>
              <a:tr h="80162">
                <a:tc>
                  <a:txBody>
                    <a:bodyPr/>
                    <a:lstStyle/>
                    <a:p>
                      <a:pPr algn="l" fontAlgn="b"/>
                      <a:r>
                        <a:rPr lang="it-IT" sz="1000" b="0" i="0" u="none" strike="noStrike">
                          <a:solidFill>
                            <a:srgbClr val="000000"/>
                          </a:solidFill>
                          <a:latin typeface="Calibri"/>
                        </a:rPr>
                        <a:t>peso sul tot. agroalimentare</a:t>
                      </a:r>
                      <a:r>
                        <a:rPr lang="it-IT" sz="1000" b="0" i="0" u="none" strike="noStrike" baseline="30000">
                          <a:solidFill>
                            <a:srgbClr val="000000"/>
                          </a:solidFill>
                          <a:latin typeface="Calibri"/>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dirty="0">
                          <a:solidFill>
                            <a:srgbClr val="000000"/>
                          </a:solidFill>
                          <a:latin typeface="Calibri"/>
                        </a:rPr>
                        <a:t>(% v)</a:t>
                      </a:r>
                    </a:p>
                  </a:txBody>
                  <a:tcPr marL="0" marR="0" marT="0" marB="0" anchor="b">
                    <a:lnL>
                      <a:noFill/>
                    </a:lnL>
                    <a:lnR>
                      <a:noFill/>
                    </a:lnR>
                    <a:lnT>
                      <a:noFill/>
                    </a:lnT>
                    <a:lnB>
                      <a:noFill/>
                    </a:lnB>
                  </a:tcPr>
                </a:tc>
                <a:tc>
                  <a:txBody>
                    <a:bodyPr/>
                    <a:lstStyle/>
                    <a:p>
                      <a:pPr algn="r" fontAlgn="ctr"/>
                      <a:r>
                        <a:rPr lang="it-IT" sz="1000" b="0" i="0" u="none" strike="noStrike">
                          <a:solidFill>
                            <a:srgbClr val="000000"/>
                          </a:solidFill>
                          <a:latin typeface="Calibri"/>
                        </a:rPr>
                        <a:t>4,2</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4,3</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3,7</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3,2</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-15,6</a:t>
                      </a:r>
                    </a:p>
                  </a:txBody>
                  <a:tcPr marL="0" marR="0" marT="0" marB="0" anchor="ctr">
                    <a:lnL>
                      <a:noFill/>
                    </a:lnL>
                    <a:lnR>
                      <a:noFill/>
                    </a:lnR>
                    <a:lnT>
                      <a:noFill/>
                    </a:lnT>
                    <a:lnB>
                      <a:noFill/>
                    </a:lnB>
                  </a:tcPr>
                </a:tc>
                <a:extLst>
                  <a:ext uri="{0D108BD9-81ED-4DB2-BD59-A6C34878D82A}">
                    <a16:rowId xmlns:a16="http://schemas.microsoft.com/office/drawing/2014/main" val="10016"/>
                  </a:ext>
                </a:extLst>
              </a:tr>
              <a:tr h="169366">
                <a:tc>
                  <a:txBody>
                    <a:bodyPr/>
                    <a:lstStyle/>
                    <a:p>
                      <a:pPr algn="l" fontAlgn="b"/>
                      <a:r>
                        <a:rPr lang="it-IT" sz="1000" b="0" i="0" u="none" strike="noStrike">
                          <a:solidFill>
                            <a:srgbClr val="000000"/>
                          </a:solidFill>
                          <a:latin typeface="Calibri"/>
                        </a:rPr>
                        <a:t>export</a:t>
                      </a:r>
                      <a:r>
                        <a:rPr lang="it-IT" sz="1000" b="0" i="0" u="none" strike="noStrike" baseline="30000">
                          <a:solidFill>
                            <a:srgbClr val="000000"/>
                          </a:solidFill>
                          <a:latin typeface="Arial"/>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dirty="0">
                          <a:solidFill>
                            <a:srgbClr val="000000"/>
                          </a:solidFill>
                          <a:latin typeface="Calibri"/>
                        </a:rPr>
                        <a:t>(milioni di euro)</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1.618</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1.573</a:t>
                      </a:r>
                    </a:p>
                  </a:txBody>
                  <a:tcPr marL="0" marR="0" marT="0" marB="0" anchor="ctr">
                    <a:lnL>
                      <a:noFill/>
                    </a:lnL>
                    <a:lnR>
                      <a:noFill/>
                    </a:lnR>
                    <a:lnT>
                      <a:noFill/>
                    </a:lnT>
                    <a:lnB>
                      <a:noFill/>
                    </a:lnB>
                  </a:tcPr>
                </a:tc>
                <a:tc>
                  <a:txBody>
                    <a:bodyPr/>
                    <a:lstStyle/>
                    <a:p>
                      <a:pPr marL="0" algn="r" defTabSz="914400" rtl="0" eaLnBrk="1" fontAlgn="ctr" latinLnBrk="0" hangingPunct="1"/>
                      <a:r>
                        <a:rPr lang="it-IT" sz="1000" b="0" i="0" u="none" strike="noStrike" kern="1200" dirty="0">
                          <a:solidFill>
                            <a:srgbClr val="000000"/>
                          </a:solidFill>
                          <a:latin typeface="Calibri"/>
                          <a:ea typeface="+mn-ea"/>
                          <a:cs typeface="+mn-cs"/>
                        </a:rPr>
                        <a:t>1.495</a:t>
                      </a:r>
                    </a:p>
                  </a:txBody>
                  <a:tcPr marL="0" marR="0" marT="0" marB="0" anchor="b">
                    <a:lnL>
                      <a:noFill/>
                    </a:lnL>
                    <a:lnR>
                      <a:noFill/>
                    </a:lnR>
                    <a:lnT>
                      <a:noFill/>
                    </a:lnT>
                    <a:lnB w="6350" cap="flat" cmpd="sng" algn="ctr">
                      <a:solidFill>
                        <a:srgbClr val="9CC3E6"/>
                      </a:solidFill>
                      <a:prstDash val="solid"/>
                      <a:round/>
                      <a:headEnd type="none" w="med" len="med"/>
                      <a:tailEnd type="none" w="med" len="med"/>
                    </a:lnB>
                    <a:noFill/>
                  </a:tcPr>
                </a:tc>
                <a:tc>
                  <a:txBody>
                    <a:bodyPr/>
                    <a:lstStyle/>
                    <a:p>
                      <a:pPr marL="0" algn="r" defTabSz="914400" rtl="0" eaLnBrk="1" fontAlgn="ctr" latinLnBrk="0" hangingPunct="1"/>
                      <a:r>
                        <a:rPr lang="it-IT" sz="1000" b="0" i="0" u="none" strike="noStrike" kern="1200" dirty="0">
                          <a:solidFill>
                            <a:srgbClr val="000000"/>
                          </a:solidFill>
                          <a:latin typeface="Calibri"/>
                          <a:ea typeface="+mn-ea"/>
                          <a:cs typeface="+mn-cs"/>
                        </a:rPr>
                        <a:t>1.372</a:t>
                      </a:r>
                    </a:p>
                  </a:txBody>
                  <a:tcPr marL="0" marR="0" marT="0" marB="0" anchor="b">
                    <a:lnL>
                      <a:noFill/>
                    </a:lnL>
                    <a:lnR>
                      <a:noFill/>
                    </a:lnR>
                    <a:lnT>
                      <a:noFill/>
                    </a:lnT>
                    <a:lnB w="6350" cap="flat" cmpd="sng" algn="ctr">
                      <a:solidFill>
                        <a:srgbClr val="9CC3E6"/>
                      </a:solidFill>
                      <a:prstDash val="solid"/>
                      <a:round/>
                      <a:headEnd type="none" w="med" len="med"/>
                      <a:tailEnd type="none" w="med" len="med"/>
                    </a:lnB>
                    <a:noFill/>
                  </a:tcPr>
                </a:tc>
                <a:tc>
                  <a:txBody>
                    <a:bodyPr/>
                    <a:lstStyle/>
                    <a:p>
                      <a:pPr marL="0" algn="r" defTabSz="914400" rtl="0" eaLnBrk="1" fontAlgn="ctr" latinLnBrk="0" hangingPunct="1"/>
                      <a:r>
                        <a:rPr lang="it-IT" sz="1000" b="0" i="0" u="none" strike="noStrike" kern="1200" dirty="0">
                          <a:solidFill>
                            <a:srgbClr val="000000"/>
                          </a:solidFill>
                          <a:latin typeface="Calibri"/>
                          <a:ea typeface="+mn-ea"/>
                          <a:cs typeface="+mn-cs"/>
                        </a:rPr>
                        <a:t>-4,9</a:t>
                      </a:r>
                    </a:p>
                  </a:txBody>
                  <a:tcPr marL="0" marR="0" marT="0" marB="0" anchor="ctr">
                    <a:lnL>
                      <a:noFill/>
                    </a:lnL>
                    <a:lnR>
                      <a:noFill/>
                    </a:lnR>
                    <a:lnT>
                      <a:noFill/>
                    </a:lnT>
                    <a:lnB>
                      <a:noFill/>
                    </a:lnB>
                  </a:tcPr>
                </a:tc>
                <a:extLst>
                  <a:ext uri="{0D108BD9-81ED-4DB2-BD59-A6C34878D82A}">
                    <a16:rowId xmlns:a16="http://schemas.microsoft.com/office/drawing/2014/main" val="10017"/>
                  </a:ext>
                </a:extLst>
              </a:tr>
              <a:tr h="188458">
                <a:tc>
                  <a:txBody>
                    <a:bodyPr/>
                    <a:lstStyle/>
                    <a:p>
                      <a:pPr algn="l" fontAlgn="b"/>
                      <a:r>
                        <a:rPr lang="it-IT" sz="1000" b="0" i="0" u="none" strike="noStrike">
                          <a:solidFill>
                            <a:srgbClr val="000000"/>
                          </a:solidFill>
                          <a:latin typeface="Calibri"/>
                        </a:rPr>
                        <a:t>peso sul tot. agroalimentare</a:t>
                      </a:r>
                      <a:r>
                        <a:rPr lang="it-IT" sz="1000" b="0" i="0" u="none" strike="noStrike" baseline="30000">
                          <a:solidFill>
                            <a:srgbClr val="000000"/>
                          </a:solidFill>
                          <a:latin typeface="Calibri"/>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dirty="0">
                          <a:solidFill>
                            <a:srgbClr val="000000"/>
                          </a:solidFill>
                          <a:latin typeface="Calibri"/>
                        </a:rPr>
                        <a:t>(% v)</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4,2</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3,8</a:t>
                      </a:r>
                    </a:p>
                  </a:txBody>
                  <a:tcPr marL="0" marR="0" marT="0" marB="0" anchor="ctr">
                    <a:lnL>
                      <a:noFill/>
                    </a:lnL>
                    <a:lnR>
                      <a:noFill/>
                    </a:lnR>
                    <a:lnT>
                      <a:noFill/>
                    </a:lnT>
                    <a:lnB>
                      <a:noFill/>
                    </a:lnB>
                  </a:tcPr>
                </a:tc>
                <a:tc>
                  <a:txBody>
                    <a:bodyPr/>
                    <a:lstStyle/>
                    <a:p>
                      <a:pPr marL="0" algn="r" defTabSz="914400" rtl="0" eaLnBrk="1" fontAlgn="ctr" latinLnBrk="0" hangingPunct="1"/>
                      <a:r>
                        <a:rPr lang="it-IT" sz="1000" b="0" i="0" u="none" strike="noStrike" kern="1200" dirty="0">
                          <a:solidFill>
                            <a:srgbClr val="000000"/>
                          </a:solidFill>
                          <a:latin typeface="Calibri"/>
                          <a:ea typeface="+mn-ea"/>
                          <a:cs typeface="+mn-cs"/>
                        </a:rPr>
                        <a:t>3,5</a:t>
                      </a:r>
                    </a:p>
                  </a:txBody>
                  <a:tcPr marL="0" marR="0" marT="0" marB="0" anchor="ctr">
                    <a:lnL>
                      <a:noFill/>
                    </a:lnL>
                    <a:lnR>
                      <a:noFill/>
                    </a:lnR>
                    <a:lnT w="6350" cap="flat" cmpd="sng" algn="ctr">
                      <a:solidFill>
                        <a:srgbClr val="9CC3E6"/>
                      </a:solidFill>
                      <a:prstDash val="solid"/>
                      <a:round/>
                      <a:headEnd type="none" w="med" len="med"/>
                      <a:tailEnd type="none" w="med" len="med"/>
                    </a:lnT>
                    <a:lnB>
                      <a:noFill/>
                    </a:lnB>
                  </a:tcPr>
                </a:tc>
                <a:tc>
                  <a:txBody>
                    <a:bodyPr/>
                    <a:lstStyle/>
                    <a:p>
                      <a:pPr marL="0" algn="r" defTabSz="914400" rtl="0" eaLnBrk="1" fontAlgn="ctr" latinLnBrk="0" hangingPunct="1"/>
                      <a:r>
                        <a:rPr lang="it-IT" sz="1000" b="0" i="0" u="none" strike="noStrike" kern="1200" dirty="0">
                          <a:solidFill>
                            <a:srgbClr val="000000"/>
                          </a:solidFill>
                          <a:latin typeface="Calibri"/>
                          <a:ea typeface="+mn-ea"/>
                          <a:cs typeface="+mn-cs"/>
                        </a:rPr>
                        <a:t>3,1</a:t>
                      </a:r>
                    </a:p>
                  </a:txBody>
                  <a:tcPr marL="0" marR="0" marT="0" marB="0" anchor="ctr">
                    <a:lnL>
                      <a:noFill/>
                    </a:lnL>
                    <a:lnR>
                      <a:noFill/>
                    </a:lnR>
                    <a:lnT w="6350" cap="flat" cmpd="sng" algn="ctr">
                      <a:solidFill>
                        <a:srgbClr val="9CC3E6"/>
                      </a:solidFill>
                      <a:prstDash val="solid"/>
                      <a:round/>
                      <a:headEnd type="none" w="med" len="med"/>
                      <a:tailEnd type="none" w="med" len="med"/>
                    </a:lnT>
                    <a:lnB>
                      <a:noFill/>
                    </a:lnB>
                  </a:tcPr>
                </a:tc>
                <a:tc>
                  <a:txBody>
                    <a:bodyPr/>
                    <a:lstStyle/>
                    <a:p>
                      <a:pPr algn="r" fontAlgn="ctr"/>
                      <a:r>
                        <a:rPr lang="it-IT" sz="1000" b="0" i="0" u="none" strike="noStrike" dirty="0">
                          <a:solidFill>
                            <a:srgbClr val="000000"/>
                          </a:solidFill>
                          <a:latin typeface="Calibri"/>
                        </a:rPr>
                        <a:t>-7,3</a:t>
                      </a:r>
                    </a:p>
                  </a:txBody>
                  <a:tcPr marL="0" marR="0" marT="0" marB="0" anchor="ctr">
                    <a:lnL>
                      <a:noFill/>
                    </a:lnL>
                    <a:lnR>
                      <a:noFill/>
                    </a:lnR>
                    <a:lnT>
                      <a:noFill/>
                    </a:lnT>
                    <a:lnB>
                      <a:noFill/>
                    </a:lnB>
                  </a:tcPr>
                </a:tc>
                <a:extLst>
                  <a:ext uri="{0D108BD9-81ED-4DB2-BD59-A6C34878D82A}">
                    <a16:rowId xmlns:a16="http://schemas.microsoft.com/office/drawing/2014/main" val="10018"/>
                  </a:ext>
                </a:extLst>
              </a:tr>
              <a:tr h="188458">
                <a:tc>
                  <a:txBody>
                    <a:bodyPr/>
                    <a:lstStyle/>
                    <a:p>
                      <a:pPr algn="l" fontAlgn="b"/>
                      <a:r>
                        <a:rPr lang="it-IT" sz="1000" b="0" i="0" u="none" strike="noStrike">
                          <a:solidFill>
                            <a:srgbClr val="000000"/>
                          </a:solidFill>
                          <a:latin typeface="Calibri"/>
                        </a:rPr>
                        <a:t>export/produzione</a:t>
                      </a:r>
                      <a:r>
                        <a:rPr lang="it-IT" sz="1000" b="0" i="0" u="none" strike="noStrike" baseline="30000">
                          <a:solidFill>
                            <a:srgbClr val="000000"/>
                          </a:solidFill>
                          <a:latin typeface="Arial"/>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dirty="0">
                          <a:solidFill>
                            <a:srgbClr val="000000"/>
                          </a:solidFill>
                          <a:latin typeface="Calibri"/>
                        </a:rPr>
                        <a:t>(% in volume)</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218,2</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76,8</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191,3</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92,6</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149,1</a:t>
                      </a:r>
                    </a:p>
                  </a:txBody>
                  <a:tcPr marL="0" marR="0" marT="0" marB="0" anchor="ctr">
                    <a:lnL>
                      <a:noFill/>
                    </a:lnL>
                    <a:lnR>
                      <a:noFill/>
                    </a:lnR>
                    <a:lnT>
                      <a:noFill/>
                    </a:lnT>
                    <a:lnB>
                      <a:noFill/>
                    </a:lnB>
                  </a:tcPr>
                </a:tc>
                <a:extLst>
                  <a:ext uri="{0D108BD9-81ED-4DB2-BD59-A6C34878D82A}">
                    <a16:rowId xmlns:a16="http://schemas.microsoft.com/office/drawing/2014/main" val="10019"/>
                  </a:ext>
                </a:extLst>
              </a:tr>
              <a:tr h="188458">
                <a:tc>
                  <a:txBody>
                    <a:bodyPr/>
                    <a:lstStyle/>
                    <a:p>
                      <a:pPr algn="l" fontAlgn="b"/>
                      <a:r>
                        <a:rPr lang="it-IT" sz="1000" b="0" i="0" u="none" strike="noStrike">
                          <a:solidFill>
                            <a:srgbClr val="000000"/>
                          </a:solidFill>
                          <a:latin typeface="Calibri"/>
                        </a:rPr>
                        <a:t>saldo</a:t>
                      </a:r>
                      <a:r>
                        <a:rPr lang="it-IT" sz="1000" b="0" i="0" u="none" strike="noStrike" baseline="30000">
                          <a:solidFill>
                            <a:srgbClr val="000000"/>
                          </a:solidFill>
                          <a:latin typeface="Arial"/>
                        </a:rPr>
                        <a:t>4</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a:solidFill>
                            <a:srgbClr val="000000"/>
                          </a:solidFill>
                          <a:latin typeface="Calibri"/>
                        </a:rPr>
                        <a:t>(milioni di euro)</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-172,9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-385,7</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-145,9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-62,0</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-62,2</a:t>
                      </a:r>
                    </a:p>
                  </a:txBody>
                  <a:tcPr marL="0" marR="0" marT="0" marB="0" anchor="ctr">
                    <a:lnL>
                      <a:noFill/>
                    </a:lnL>
                    <a:lnR>
                      <a:noFill/>
                    </a:lnR>
                    <a:lnT>
                      <a:noFill/>
                    </a:lnT>
                    <a:lnB>
                      <a:noFill/>
                    </a:lnB>
                  </a:tcPr>
                </a:tc>
                <a:extLst>
                  <a:ext uri="{0D108BD9-81ED-4DB2-BD59-A6C34878D82A}">
                    <a16:rowId xmlns:a16="http://schemas.microsoft.com/office/drawing/2014/main" val="10020"/>
                  </a:ext>
                </a:extLst>
              </a:tr>
              <a:tr h="188458">
                <a:tc>
                  <a:txBody>
                    <a:bodyPr/>
                    <a:lstStyle/>
                    <a:p>
                      <a:pPr algn="l" fontAlgn="b"/>
                      <a:r>
                        <a:rPr lang="it-IT" sz="1000" b="0" i="0" u="none" strike="noStrike" dirty="0">
                          <a:solidFill>
                            <a:srgbClr val="000000"/>
                          </a:solidFill>
                          <a:latin typeface="Calibri"/>
                        </a:rPr>
                        <a:t>saldo normalizzato</a:t>
                      </a:r>
                    </a:p>
                  </a:txBody>
                  <a:tcPr marL="0" marR="0" marT="0" marB="0" anchor="b">
                    <a:lnL>
                      <a:noFill/>
                    </a:lnL>
                    <a:lnR>
                      <a:noFill/>
                    </a:lnR>
                    <a:lnT>
                      <a:noFill/>
                    </a:lnT>
                    <a:lnB>
                      <a:noFill/>
                    </a:lnB>
                  </a:tcPr>
                </a:tc>
                <a:tc>
                  <a:txBody>
                    <a:bodyPr/>
                    <a:lstStyle/>
                    <a:p>
                      <a:pPr algn="ctr" fontAlgn="b"/>
                      <a:r>
                        <a:rPr lang="it-IT" sz="1000" b="0" i="1" u="none" strike="noStrike" dirty="0">
                          <a:solidFill>
                            <a:srgbClr val="000000"/>
                          </a:solidFill>
                          <a:latin typeface="Calibri"/>
                        </a:rPr>
                        <a:t>(% valore)</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-5,1</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-10,9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-4,7</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-2,2</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-57,4</a:t>
                      </a:r>
                    </a:p>
                  </a:txBody>
                  <a:tcPr marL="0" marR="0" marT="0" marB="0" anchor="ctr">
                    <a:lnL>
                      <a:noFill/>
                    </a:lnL>
                    <a:lnR>
                      <a:noFill/>
                    </a:lnR>
                    <a:lnT>
                      <a:noFill/>
                    </a:lnT>
                    <a:lnB>
                      <a:noFill/>
                    </a:lnB>
                  </a:tcPr>
                </a:tc>
                <a:extLst>
                  <a:ext uri="{0D108BD9-81ED-4DB2-BD59-A6C34878D82A}">
                    <a16:rowId xmlns:a16="http://schemas.microsoft.com/office/drawing/2014/main" val="10021"/>
                  </a:ext>
                </a:extLst>
              </a:tr>
              <a:tr h="188458">
                <a:tc gridSpan="7">
                  <a:txBody>
                    <a:bodyPr/>
                    <a:lstStyle/>
                    <a:p>
                      <a:pPr algn="ctr" fontAlgn="b"/>
                      <a:r>
                        <a:rPr lang="it-IT" sz="1000" b="1" i="0" u="none" strike="noStrike" dirty="0">
                          <a:solidFill>
                            <a:schemeClr val="bg1"/>
                          </a:solidFill>
                          <a:latin typeface="Calibri"/>
                        </a:rPr>
                        <a:t>Domanda</a:t>
                      </a:r>
                    </a:p>
                  </a:txBody>
                  <a:tcPr marL="0" marR="0" marT="0" marB="0" anchor="b">
                    <a:lnL>
                      <a:noFill/>
                    </a:lnL>
                    <a:lnR>
                      <a:noFill/>
                    </a:lnR>
                    <a:lnT>
                      <a:noFill/>
                    </a:lnT>
                    <a:lnB>
                      <a:noFill/>
                    </a:lnB>
                    <a:solidFill>
                      <a:srgbClr val="084A6E"/>
                    </a:solidFill>
                  </a:tcPr>
                </a:tc>
                <a:tc hMerge="1">
                  <a:txBody>
                    <a:bodyPr/>
                    <a:lstStyle/>
                    <a:p>
                      <a:pPr algn="ctr" fontAlgn="b"/>
                      <a:endParaRPr lang="it-IT" sz="1000" b="0" i="1"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l"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tc hMerge="1">
                  <a:txBody>
                    <a:bodyPr/>
                    <a:lstStyle/>
                    <a:p>
                      <a:pPr algn="r" fontAlgn="ctr"/>
                      <a:endParaRPr lang="it-IT" sz="1000" b="0"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extLst>
                  <a:ext uri="{0D108BD9-81ED-4DB2-BD59-A6C34878D82A}">
                    <a16:rowId xmlns:a16="http://schemas.microsoft.com/office/drawing/2014/main" val="10022"/>
                  </a:ext>
                </a:extLst>
              </a:tr>
              <a:tr h="188458">
                <a:tc>
                  <a:txBody>
                    <a:bodyPr/>
                    <a:lstStyle/>
                    <a:p>
                      <a:pPr algn="l" fontAlgn="b"/>
                      <a:r>
                        <a:rPr lang="it-IT" sz="1000" b="0" i="0" u="none" strike="noStrike">
                          <a:solidFill>
                            <a:srgbClr val="000000"/>
                          </a:solidFill>
                          <a:latin typeface="Calibri"/>
                        </a:rPr>
                        <a:t>consumo umano  totale apparente</a:t>
                      </a:r>
                      <a:r>
                        <a:rPr lang="it-IT" sz="1000" b="0" i="0" u="none" strike="noStrike" baseline="30000">
                          <a:solidFill>
                            <a:srgbClr val="000000"/>
                          </a:solidFill>
                          <a:latin typeface="Calibri"/>
                        </a:rPr>
                        <a:t>6</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dirty="0">
                          <a:solidFill>
                            <a:srgbClr val="000000"/>
                          </a:solidFill>
                          <a:latin typeface="Calibri"/>
                        </a:rPr>
                        <a:t>(t)</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540.000</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440.000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500.000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460.000</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13,6</a:t>
                      </a:r>
                    </a:p>
                  </a:txBody>
                  <a:tcPr marL="0" marR="0" marT="0" marB="0" anchor="ctr">
                    <a:lnL>
                      <a:noFill/>
                    </a:lnL>
                    <a:lnR>
                      <a:noFill/>
                    </a:lnR>
                    <a:lnT>
                      <a:noFill/>
                    </a:lnT>
                    <a:lnB>
                      <a:noFill/>
                    </a:lnB>
                  </a:tcPr>
                </a:tc>
                <a:extLst>
                  <a:ext uri="{0D108BD9-81ED-4DB2-BD59-A6C34878D82A}">
                    <a16:rowId xmlns:a16="http://schemas.microsoft.com/office/drawing/2014/main" val="10023"/>
                  </a:ext>
                </a:extLst>
              </a:tr>
              <a:tr h="188458">
                <a:tc>
                  <a:txBody>
                    <a:bodyPr/>
                    <a:lstStyle/>
                    <a:p>
                      <a:pPr algn="l" fontAlgn="b"/>
                      <a:r>
                        <a:rPr lang="it-IT" sz="1000" b="0" i="0" u="none" strike="noStrike">
                          <a:solidFill>
                            <a:srgbClr val="000000"/>
                          </a:solidFill>
                          <a:latin typeface="Calibri"/>
                        </a:rPr>
                        <a:t>consumo pro capite apparente</a:t>
                      </a:r>
                      <a:r>
                        <a:rPr lang="it-IT" sz="1000" b="0" i="0" u="none" strike="noStrike" baseline="30000">
                          <a:solidFill>
                            <a:srgbClr val="000000"/>
                          </a:solidFill>
                          <a:latin typeface="Calibri"/>
                        </a:rPr>
                        <a:t>7</a:t>
                      </a:r>
                      <a:endParaRPr lang="it-IT"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000" b="0" i="1" u="none" strike="noStrike">
                          <a:solidFill>
                            <a:srgbClr val="000000"/>
                          </a:solidFill>
                          <a:latin typeface="Calibri"/>
                        </a:rPr>
                        <a:t>(kg)</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8,9</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7,3</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8,3</a:t>
                      </a:r>
                    </a:p>
                  </a:txBody>
                  <a:tcPr marL="0" marR="0" marT="0" marB="0" anchor="ctr">
                    <a:lnL>
                      <a:noFill/>
                    </a:lnL>
                    <a:lnR>
                      <a:noFill/>
                    </a:lnR>
                    <a:lnT>
                      <a:noFill/>
                    </a:lnT>
                    <a:lnB>
                      <a:noFill/>
                    </a:lnB>
                  </a:tcPr>
                </a:tc>
                <a:tc>
                  <a:txBody>
                    <a:bodyPr/>
                    <a:lstStyle/>
                    <a:p>
                      <a:pPr algn="r" fontAlgn="ctr"/>
                      <a:r>
                        <a:rPr lang="it-IT" sz="1000" b="0" i="0" u="none" strike="noStrike">
                          <a:solidFill>
                            <a:srgbClr val="000000"/>
                          </a:solidFill>
                          <a:latin typeface="Calibri"/>
                        </a:rPr>
                        <a:t>7,6</a:t>
                      </a:r>
                    </a:p>
                  </a:txBody>
                  <a:tcPr marL="0" marR="0" marT="0" marB="0" anchor="ctr">
                    <a:lnL>
                      <a:noFill/>
                    </a:lnL>
                    <a:lnR>
                      <a:noFill/>
                    </a:lnR>
                    <a:lnT>
                      <a:noFill/>
                    </a:lnT>
                    <a:lnB>
                      <a:noFill/>
                    </a:lnB>
                  </a:tcPr>
                </a:tc>
                <a:tc>
                  <a:txBody>
                    <a:bodyPr/>
                    <a:lstStyle/>
                    <a:p>
                      <a:pPr algn="r" fontAlgn="ctr"/>
                      <a:r>
                        <a:rPr lang="it-IT" sz="1000" b="0" i="0" u="none" strike="noStrike" dirty="0">
                          <a:solidFill>
                            <a:srgbClr val="000000"/>
                          </a:solidFill>
                          <a:latin typeface="Calibri"/>
                        </a:rPr>
                        <a:t>13,9</a:t>
                      </a:r>
                    </a:p>
                  </a:txBody>
                  <a:tcPr marL="0" marR="0" marT="0" marB="0" anchor="ctr">
                    <a:lnL>
                      <a:noFill/>
                    </a:lnL>
                    <a:lnR>
                      <a:noFill/>
                    </a:lnR>
                    <a:lnT>
                      <a:noFill/>
                    </a:lnT>
                    <a:lnB>
                      <a:noFill/>
                    </a:lnB>
                  </a:tcPr>
                </a:tc>
                <a:extLst>
                  <a:ext uri="{0D108BD9-81ED-4DB2-BD59-A6C34878D82A}">
                    <a16:rowId xmlns:a16="http://schemas.microsoft.com/office/drawing/2014/main" val="10024"/>
                  </a:ext>
                </a:extLst>
              </a:tr>
              <a:tr h="188458">
                <a:tc gridSpan="7">
                  <a:txBody>
                    <a:bodyPr/>
                    <a:lstStyle/>
                    <a:p>
                      <a:pPr algn="ctr" fontAlgn="b"/>
                      <a:r>
                        <a:rPr lang="it-IT" sz="1000" b="1" i="0" u="none" strike="noStrike" dirty="0">
                          <a:solidFill>
                            <a:schemeClr val="bg1"/>
                          </a:solidFill>
                          <a:latin typeface="Calibri"/>
                        </a:rPr>
                        <a:t>Mercato</a:t>
                      </a:r>
                    </a:p>
                  </a:txBody>
                  <a:tcPr marL="0" marR="0" marT="0" marB="0" anchor="b">
                    <a:lnL>
                      <a:noFill/>
                    </a:lnL>
                    <a:lnR>
                      <a:noFill/>
                    </a:lnR>
                    <a:lnT>
                      <a:noFill/>
                    </a:lnT>
                    <a:lnB>
                      <a:noFill/>
                    </a:lnB>
                    <a:solidFill>
                      <a:srgbClr val="084A6E"/>
                    </a:solidFill>
                  </a:tcPr>
                </a:tc>
                <a:tc hMerge="1">
                  <a:txBody>
                    <a:bodyPr/>
                    <a:lstStyle/>
                    <a:p>
                      <a:pPr algn="ctr" fontAlgn="b"/>
                      <a:endParaRPr lang="it-IT" sz="1000" b="1" i="1"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l" fontAlgn="b"/>
                      <a:endParaRPr lang="it-IT" sz="1000" b="1" i="0"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l" fontAlgn="b"/>
                      <a:endParaRPr lang="it-IT" sz="1000" b="1" i="0"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l" fontAlgn="b"/>
                      <a:endParaRPr lang="it-IT" sz="1000" b="1" i="0"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l" fontAlgn="b"/>
                      <a:endParaRPr lang="it-IT" sz="1000" b="1" i="0" u="none" strike="noStrike" dirty="0">
                        <a:solidFill>
                          <a:schemeClr val="bg1"/>
                        </a:solidFill>
                        <a:latin typeface="Calibri"/>
                      </a:endParaRPr>
                    </a:p>
                  </a:txBody>
                  <a:tcPr marL="0" marR="0" marT="0" marB="0" anchor="b">
                    <a:lnL>
                      <a:noFill/>
                    </a:lnL>
                    <a:lnR>
                      <a:noFill/>
                    </a:lnR>
                    <a:lnT>
                      <a:noFill/>
                    </a:lnT>
                    <a:lnB>
                      <a:noFill/>
                    </a:lnB>
                    <a:solidFill>
                      <a:srgbClr val="084A6E"/>
                    </a:solidFill>
                  </a:tcPr>
                </a:tc>
                <a:tc hMerge="1">
                  <a:txBody>
                    <a:bodyPr/>
                    <a:lstStyle/>
                    <a:p>
                      <a:pPr algn="r" fontAlgn="ctr"/>
                      <a:endParaRPr lang="it-IT" sz="1000" b="1" i="0" u="none" strike="noStrike" dirty="0">
                        <a:solidFill>
                          <a:schemeClr val="bg1"/>
                        </a:solidFill>
                        <a:latin typeface="Calibri"/>
                      </a:endParaRPr>
                    </a:p>
                  </a:txBody>
                  <a:tcPr marL="0" marR="0" marT="0" marB="0" anchor="ctr">
                    <a:lnL>
                      <a:noFill/>
                    </a:lnL>
                    <a:lnR>
                      <a:noFill/>
                    </a:lnR>
                    <a:lnT>
                      <a:noFill/>
                    </a:lnT>
                    <a:lnB>
                      <a:noFill/>
                    </a:lnB>
                    <a:solidFill>
                      <a:srgbClr val="084A6E"/>
                    </a:solidFill>
                  </a:tcPr>
                </a:tc>
                <a:extLst>
                  <a:ext uri="{0D108BD9-81ED-4DB2-BD59-A6C34878D82A}">
                    <a16:rowId xmlns:a16="http://schemas.microsoft.com/office/drawing/2014/main" val="10025"/>
                  </a:ext>
                </a:extLst>
              </a:tr>
              <a:tr h="188458">
                <a:tc>
                  <a:txBody>
                    <a:bodyPr/>
                    <a:lstStyle/>
                    <a:p>
                      <a:pPr algn="l" fontAlgn="b"/>
                      <a:r>
                        <a:rPr lang="it-IT" sz="1000" b="0" i="0" u="none" strike="noStrike">
                          <a:solidFill>
                            <a:srgbClr val="000000"/>
                          </a:solidFill>
                          <a:latin typeface="Calibri"/>
                        </a:rPr>
                        <a:t>Indice dei prezzi alla produzione dell'olio di oliva</a:t>
                      </a:r>
                    </a:p>
                  </a:txBody>
                  <a:tcPr marL="0" marR="0" marT="0" marB="0" anchor="b">
                    <a:lnL>
                      <a:noFill/>
                    </a:lnL>
                    <a:lnR>
                      <a:noFill/>
                    </a:lnR>
                    <a:lnT>
                      <a:noFill/>
                    </a:lnT>
                    <a:lnB>
                      <a:noFill/>
                    </a:lnB>
                  </a:tcPr>
                </a:tc>
                <a:tc>
                  <a:txBody>
                    <a:bodyPr/>
                    <a:lstStyle/>
                    <a:p>
                      <a:pPr algn="ctr" fontAlgn="b"/>
                      <a:r>
                        <a:rPr lang="it-IT" sz="1000" b="0" i="1" u="none" strike="noStrike">
                          <a:solidFill>
                            <a:srgbClr val="000000"/>
                          </a:solidFill>
                          <a:latin typeface="Calibri"/>
                        </a:rPr>
                        <a:t>(100=2010)</a:t>
                      </a:r>
                    </a:p>
                  </a:txBody>
                  <a:tcPr marL="0" marR="0" marT="0" marB="0" anchor="b">
                    <a:lnL>
                      <a:noFill/>
                    </a:lnL>
                    <a:lnR>
                      <a:noFill/>
                    </a:lnR>
                    <a:lnT>
                      <a:noFill/>
                    </a:lnT>
                    <a:lnB>
                      <a:noFill/>
                    </a:lnB>
                  </a:tcPr>
                </a:tc>
                <a:tc>
                  <a:txBody>
                    <a:bodyPr/>
                    <a:lstStyle/>
                    <a:p>
                      <a:pPr algn="r" fontAlgn="b"/>
                      <a:r>
                        <a:rPr lang="it-IT" sz="1000" b="0" i="0" u="none" strike="noStrike">
                          <a:solidFill>
                            <a:srgbClr val="000000"/>
                          </a:solidFill>
                          <a:latin typeface="Calibri"/>
                        </a:rPr>
                        <a:t>158,8</a:t>
                      </a:r>
                    </a:p>
                  </a:txBody>
                  <a:tcPr marL="0" marR="0" marT="0" marB="0" anchor="b">
                    <a:lnL>
                      <a:noFill/>
                    </a:lnL>
                    <a:lnR>
                      <a:noFill/>
                    </a:lnR>
                    <a:lnT>
                      <a:noFill/>
                    </a:lnT>
                    <a:lnB>
                      <a:noFill/>
                    </a:lnB>
                  </a:tcPr>
                </a:tc>
                <a:tc>
                  <a:txBody>
                    <a:bodyPr/>
                    <a:lstStyle/>
                    <a:p>
                      <a:pPr algn="r" fontAlgn="b"/>
                      <a:r>
                        <a:rPr lang="it-IT" sz="1000" b="0" i="0" u="none" strike="noStrike">
                          <a:solidFill>
                            <a:srgbClr val="000000"/>
                          </a:solidFill>
                          <a:latin typeface="Calibri"/>
                        </a:rPr>
                        <a:t>208,7</a:t>
                      </a:r>
                    </a:p>
                  </a:txBody>
                  <a:tcPr marL="0" marR="0" marT="0" marB="0" anchor="b">
                    <a:lnL>
                      <a:noFill/>
                    </a:lnL>
                    <a:lnR>
                      <a:noFill/>
                    </a:lnR>
                    <a:lnT>
                      <a:noFill/>
                    </a:lnT>
                    <a:lnB>
                      <a:noFill/>
                    </a:lnB>
                  </a:tcPr>
                </a:tc>
                <a:tc>
                  <a:txBody>
                    <a:bodyPr/>
                    <a:lstStyle/>
                    <a:p>
                      <a:pPr algn="r" fontAlgn="b"/>
                      <a:r>
                        <a:rPr lang="it-IT" sz="1000" b="0" i="0" u="none" strike="noStrike">
                          <a:solidFill>
                            <a:srgbClr val="000000"/>
                          </a:solidFill>
                          <a:latin typeface="Calibri"/>
                        </a:rPr>
                        <a:t>170,2</a:t>
                      </a:r>
                    </a:p>
                  </a:txBody>
                  <a:tcPr marL="0" marR="0" marT="0" marB="0" anchor="b">
                    <a:lnL>
                      <a:noFill/>
                    </a:lnL>
                    <a:lnR>
                      <a:noFill/>
                    </a:lnR>
                    <a:lnT>
                      <a:noFill/>
                    </a:lnT>
                    <a:lnB>
                      <a:noFill/>
                    </a:lnB>
                  </a:tcPr>
                </a:tc>
                <a:tc>
                  <a:txBody>
                    <a:bodyPr/>
                    <a:lstStyle/>
                    <a:p>
                      <a:pPr algn="r" fontAlgn="b"/>
                      <a:r>
                        <a:rPr lang="it-IT" sz="1000" b="0" i="0" u="none" strike="noStrike" dirty="0">
                          <a:solidFill>
                            <a:srgbClr val="000000"/>
                          </a:solidFill>
                          <a:latin typeface="Calibri"/>
                        </a:rPr>
                        <a:t>170,2</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-18,4</a:t>
                      </a:r>
                    </a:p>
                  </a:txBody>
                  <a:tcPr marL="0" marR="0" marT="0" marB="0" anchor="ctr">
                    <a:lnL>
                      <a:noFill/>
                    </a:lnL>
                    <a:lnR>
                      <a:noFill/>
                    </a:lnR>
                    <a:lnT>
                      <a:noFill/>
                    </a:lnT>
                    <a:lnB>
                      <a:noFill/>
                    </a:lnB>
                  </a:tcPr>
                </a:tc>
                <a:extLst>
                  <a:ext uri="{0D108BD9-81ED-4DB2-BD59-A6C34878D82A}">
                    <a16:rowId xmlns:a16="http://schemas.microsoft.com/office/drawing/2014/main" val="10026"/>
                  </a:ext>
                </a:extLst>
              </a:tr>
              <a:tr h="188458">
                <a:tc gridSpan="2">
                  <a:txBody>
                    <a:bodyPr/>
                    <a:lstStyle/>
                    <a:p>
                      <a:pPr algn="l" fontAlgn="b"/>
                      <a:r>
                        <a:rPr lang="it-IT" sz="1000" b="0" i="1" u="none" strike="noStrike" dirty="0">
                          <a:solidFill>
                            <a:srgbClr val="000000"/>
                          </a:solidFill>
                          <a:latin typeface="Calibri"/>
                        </a:rPr>
                        <a:t> - Indice dei prezzi alla produzione dell'olio EVO</a:t>
                      </a:r>
                    </a:p>
                  </a:txBody>
                  <a:tcPr marL="0" marR="0" marT="0"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latin typeface="Calibri"/>
                        </a:rPr>
                        <a:t>158,9</a:t>
                      </a:r>
                    </a:p>
                  </a:txBody>
                  <a:tcPr marL="0" marR="0" marT="0" marB="0" anchor="b">
                    <a:lnL>
                      <a:noFill/>
                    </a:lnL>
                    <a:lnR>
                      <a:noFill/>
                    </a:lnR>
                    <a:lnT>
                      <a:noFill/>
                    </a:lnT>
                    <a:lnB>
                      <a:noFill/>
                    </a:lnB>
                  </a:tcPr>
                </a:tc>
                <a:tc>
                  <a:txBody>
                    <a:bodyPr/>
                    <a:lstStyle/>
                    <a:p>
                      <a:pPr algn="r" fontAlgn="b"/>
                      <a:r>
                        <a:rPr lang="it-IT" sz="1000" b="0" i="0" u="none" strike="noStrike">
                          <a:solidFill>
                            <a:srgbClr val="000000"/>
                          </a:solidFill>
                          <a:latin typeface="Calibri"/>
                        </a:rPr>
                        <a:t>215,6</a:t>
                      </a:r>
                    </a:p>
                  </a:txBody>
                  <a:tcPr marL="0" marR="0" marT="0" marB="0" anchor="b">
                    <a:lnL>
                      <a:noFill/>
                    </a:lnL>
                    <a:lnR>
                      <a:noFill/>
                    </a:lnR>
                    <a:lnT>
                      <a:noFill/>
                    </a:lnT>
                    <a:lnB>
                      <a:noFill/>
                    </a:lnB>
                  </a:tcPr>
                </a:tc>
                <a:tc>
                  <a:txBody>
                    <a:bodyPr/>
                    <a:lstStyle/>
                    <a:p>
                      <a:pPr algn="r" fontAlgn="b"/>
                      <a:r>
                        <a:rPr lang="it-IT" sz="1000" b="0" i="0" u="none" strike="noStrike" dirty="0">
                          <a:solidFill>
                            <a:srgbClr val="000000"/>
                          </a:solidFill>
                          <a:latin typeface="Calibri"/>
                        </a:rPr>
                        <a:t>179,6</a:t>
                      </a:r>
                    </a:p>
                  </a:txBody>
                  <a:tcPr marL="0" marR="0" marT="0" marB="0" anchor="b">
                    <a:lnL>
                      <a:noFill/>
                    </a:lnL>
                    <a:lnR>
                      <a:noFill/>
                    </a:lnR>
                    <a:lnT>
                      <a:noFill/>
                    </a:lnT>
                    <a:lnB>
                      <a:noFill/>
                    </a:lnB>
                  </a:tcPr>
                </a:tc>
                <a:tc>
                  <a:txBody>
                    <a:bodyPr/>
                    <a:lstStyle/>
                    <a:p>
                      <a:pPr algn="r" fontAlgn="b"/>
                      <a:r>
                        <a:rPr lang="it-IT" sz="1000" b="0" i="0" u="none" strike="noStrike">
                          <a:solidFill>
                            <a:srgbClr val="000000"/>
                          </a:solidFill>
                          <a:latin typeface="Calibri"/>
                        </a:rPr>
                        <a:t>189,9</a:t>
                      </a:r>
                    </a:p>
                  </a:txBody>
                  <a:tcPr marL="0" marR="0" marT="0" marB="0" anchor="b">
                    <a:lnL>
                      <a:noFill/>
                    </a:lnL>
                    <a:lnR>
                      <a:noFill/>
                    </a:lnR>
                    <a:lnT>
                      <a:noFill/>
                    </a:lnT>
                    <a:lnB>
                      <a:noFill/>
                    </a:lnB>
                  </a:tcPr>
                </a:tc>
                <a:tc>
                  <a:txBody>
                    <a:bodyPr/>
                    <a:lstStyle/>
                    <a:p>
                      <a:pPr algn="r" fontAlgn="ctr"/>
                      <a:r>
                        <a:rPr lang="it-IT" sz="1000" b="0" i="0" u="none" strike="noStrike" dirty="0">
                          <a:solidFill>
                            <a:srgbClr val="000000"/>
                          </a:solidFill>
                          <a:latin typeface="Calibri"/>
                        </a:rPr>
                        <a:t>-16,7</a:t>
                      </a:r>
                    </a:p>
                  </a:txBody>
                  <a:tcPr marL="0" marR="0" marT="0" marB="0" anchor="ctr">
                    <a:lnL>
                      <a:noFill/>
                    </a:lnL>
                    <a:lnR>
                      <a:noFill/>
                    </a:lnR>
                    <a:lnT>
                      <a:noFill/>
                    </a:lnT>
                    <a:lnB>
                      <a:noFill/>
                    </a:lnB>
                  </a:tcPr>
                </a:tc>
                <a:extLst>
                  <a:ext uri="{0D108BD9-81ED-4DB2-BD59-A6C34878D82A}">
                    <a16:rowId xmlns:a16="http://schemas.microsoft.com/office/drawing/2014/main" val="10027"/>
                  </a:ext>
                </a:extLst>
              </a:tr>
              <a:tr h="188458">
                <a:tc>
                  <a:txBody>
                    <a:bodyPr/>
                    <a:lstStyle/>
                    <a:p>
                      <a:pPr algn="l" fontAlgn="b"/>
                      <a:r>
                        <a:rPr lang="it-IT" sz="1000" b="0" i="0" u="none" strike="noStrike">
                          <a:solidFill>
                            <a:srgbClr val="000000"/>
                          </a:solidFill>
                          <a:latin typeface="Calibri"/>
                        </a:rPr>
                        <a:t>Indice dei mezzi di produzione dell'olivicoltura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1" u="none" strike="noStrike" dirty="0">
                          <a:solidFill>
                            <a:srgbClr val="000000"/>
                          </a:solidFill>
                          <a:latin typeface="Calibri"/>
                        </a:rPr>
                        <a:t>(100=2010)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dirty="0">
                          <a:solidFill>
                            <a:srgbClr val="000000"/>
                          </a:solidFill>
                          <a:latin typeface="Calibri"/>
                        </a:rPr>
                        <a:t>105,9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dirty="0">
                          <a:solidFill>
                            <a:srgbClr val="000000"/>
                          </a:solidFill>
                          <a:latin typeface="Calibri"/>
                        </a:rPr>
                        <a:t>108,6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dirty="0">
                          <a:solidFill>
                            <a:srgbClr val="000000"/>
                          </a:solidFill>
                          <a:latin typeface="Calibri"/>
                        </a:rPr>
                        <a:t>111,6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dirty="0">
                          <a:solidFill>
                            <a:srgbClr val="000000"/>
                          </a:solidFill>
                          <a:latin typeface="Calibri"/>
                        </a:rPr>
                        <a:t>2,8</a:t>
                      </a:r>
                    </a:p>
                  </a:txBody>
                  <a:tcPr marL="0" marR="0" marT="0" marB="0" anchor="ctr">
                    <a:lnL>
                      <a:noFill/>
                    </a:lnL>
                    <a:lnR>
                      <a:noFill/>
                    </a:lnR>
                    <a:lnT>
                      <a:noFill/>
                    </a:lnT>
                    <a:lnB>
                      <a:noFill/>
                    </a:lnB>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63636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00" dirty="0"/>
              <a:t>opportunità e minacce del settore agricolo</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40</a:t>
            </a:fld>
            <a:endParaRPr lang="it-IT"/>
          </a:p>
        </p:txBody>
      </p:sp>
      <p:sp>
        <p:nvSpPr>
          <p:cNvPr id="6" name="Segnaposto contenuto 2"/>
          <p:cNvSpPr txBox="1">
            <a:spLocks/>
          </p:cNvSpPr>
          <p:nvPr/>
        </p:nvSpPr>
        <p:spPr>
          <a:xfrm>
            <a:off x="266226" y="1734145"/>
            <a:ext cx="3895988" cy="4575062"/>
          </a:xfrm>
          <a:prstGeom prst="rect">
            <a:avLst/>
          </a:prstGeom>
          <a:ln w="25400" cmpd="dbl">
            <a:solidFill>
              <a:srgbClr val="B2B2B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t"/>
            <a:r>
              <a:rPr lang="it-IT" sz="1300" dirty="0"/>
              <a:t>Maggiore stabilizzazione del reddito degli agricoltori con il disaccoppiamento</a:t>
            </a:r>
          </a:p>
          <a:p>
            <a:pPr algn="just" fontAlgn="t"/>
            <a:r>
              <a:rPr lang="it-IT" sz="1300" dirty="0"/>
              <a:t>Tecniche colturali che permettono la stabilizzazione delle produzioni, riducendo il fenomeno dell’alternanza</a:t>
            </a:r>
          </a:p>
          <a:p>
            <a:pPr algn="just" fontAlgn="t"/>
            <a:r>
              <a:rPr lang="it-IT" sz="1300" dirty="0"/>
              <a:t>Nuova programmazione dei PSR </a:t>
            </a:r>
          </a:p>
          <a:p>
            <a:pPr algn="just" fontAlgn="t"/>
            <a:r>
              <a:rPr lang="it-IT" sz="1300" dirty="0"/>
              <a:t>Rinnovata coscienza della tutela e pianificazione del territorio</a:t>
            </a:r>
          </a:p>
          <a:p>
            <a:pPr algn="just" fontAlgn="t"/>
            <a:r>
              <a:rPr lang="it-IT" sz="1300" dirty="0"/>
              <a:t>Possibilità di ristrutturazione degli oliveti soprattutto per il loro valore ambientale e possibilità di investire in nuovi impianti meccanizzabili, anche parzialmente</a:t>
            </a:r>
          </a:p>
          <a:p>
            <a:pPr algn="just" fontAlgn="t"/>
            <a:r>
              <a:rPr lang="it-IT" sz="1300" dirty="0"/>
              <a:t>Filiera corta anche tramite accordi tra operatori</a:t>
            </a:r>
          </a:p>
          <a:p>
            <a:pPr algn="just" fontAlgn="t"/>
            <a:r>
              <a:rPr lang="it-IT" sz="1300" dirty="0"/>
              <a:t>Sensibilità crescente del consumatore verso le produzioni di qualità </a:t>
            </a:r>
          </a:p>
          <a:p>
            <a:pPr algn="just" fontAlgn="t"/>
            <a:r>
              <a:rPr lang="it-IT" sz="1300" dirty="0"/>
              <a:t>Buona immagine delle origini nazionali e regionali presso il consumatore nazionale e non</a:t>
            </a:r>
          </a:p>
          <a:p>
            <a:pPr marL="0" indent="0" fontAlgn="t">
              <a:buFont typeface="Arial" panose="020B0604020202020204" pitchFamily="34" charset="0"/>
              <a:buNone/>
            </a:pPr>
            <a:endParaRPr lang="it-IT" sz="1300" dirty="0"/>
          </a:p>
          <a:p>
            <a:pPr marL="0" indent="0" fontAlgn="t">
              <a:buFont typeface="Arial" panose="020B0604020202020204" pitchFamily="34" charset="0"/>
              <a:buNone/>
            </a:pPr>
            <a:endParaRPr lang="it-IT" sz="1200" dirty="0"/>
          </a:p>
          <a:p>
            <a:pPr marL="0" indent="0" fontAlgn="t">
              <a:buFont typeface="Arial" panose="020B0604020202020204" pitchFamily="34" charset="0"/>
              <a:buNone/>
            </a:pPr>
            <a:endParaRPr lang="it-IT" sz="2400" dirty="0"/>
          </a:p>
          <a:p>
            <a:pPr fontAlgn="t"/>
            <a:endParaRPr lang="it-IT" sz="1200" dirty="0"/>
          </a:p>
          <a:p>
            <a:pPr marL="0" indent="0" fontAlgn="t">
              <a:buFont typeface="Arial" panose="020B0604020202020204" pitchFamily="34" charset="0"/>
              <a:buNone/>
            </a:pPr>
            <a:endParaRPr lang="it-IT" sz="2400" dirty="0"/>
          </a:p>
          <a:p>
            <a:endParaRPr lang="it-IT" sz="1200" dirty="0">
              <a:ea typeface="Times New Roman"/>
              <a:cs typeface="Times New Roman"/>
            </a:endParaRPr>
          </a:p>
          <a:p>
            <a:endParaRPr lang="it-IT" sz="1200" dirty="0"/>
          </a:p>
        </p:txBody>
      </p:sp>
      <p:sp>
        <p:nvSpPr>
          <p:cNvPr id="7" name="Segnaposto contenuto 3"/>
          <p:cNvSpPr txBox="1">
            <a:spLocks/>
          </p:cNvSpPr>
          <p:nvPr/>
        </p:nvSpPr>
        <p:spPr>
          <a:xfrm>
            <a:off x="4625625" y="1734144"/>
            <a:ext cx="3895988" cy="4575063"/>
          </a:xfrm>
          <a:prstGeom prst="rect">
            <a:avLst/>
          </a:prstGeom>
          <a:ln w="25400" cmpd="dbl">
            <a:solidFill>
              <a:srgbClr val="B2B2B4"/>
            </a:solidFill>
          </a:ln>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gn="just" defTabSz="914400" fontAlgn="t">
              <a:lnSpc>
                <a:spcPct val="90000"/>
              </a:lnSpc>
              <a:spcBef>
                <a:spcPts val="1000"/>
              </a:spcBef>
              <a:buFont typeface="Arial" panose="020B0604020202020204" pitchFamily="34" charset="0"/>
              <a:buChar char="•"/>
            </a:pPr>
            <a:r>
              <a:rPr lang="it-IT" sz="1300" dirty="0">
                <a:solidFill>
                  <a:schemeClr val="tx1"/>
                </a:solidFill>
              </a:rPr>
              <a:t>Abbandono dell’olivicoltura soprattutto di quella non “professionale” o marginale da un punto di vista territoriale e erosione del territorio olivicolo</a:t>
            </a:r>
          </a:p>
          <a:p>
            <a:pPr marL="228600" indent="-228600" algn="just" defTabSz="914400" fontAlgn="t">
              <a:lnSpc>
                <a:spcPct val="90000"/>
              </a:lnSpc>
              <a:spcBef>
                <a:spcPts val="1000"/>
              </a:spcBef>
              <a:buFont typeface="Arial" panose="020B0604020202020204" pitchFamily="34" charset="0"/>
              <a:buChar char="•"/>
            </a:pPr>
            <a:r>
              <a:rPr lang="it-IT" sz="1300" dirty="0">
                <a:solidFill>
                  <a:schemeClr val="tx1"/>
                </a:solidFill>
              </a:rPr>
              <a:t>Perdita di opportunità d’investimento e sviluppo delle aziende per le difficoltà di accesso ai fondi PSR e al credito più in generale</a:t>
            </a:r>
          </a:p>
          <a:p>
            <a:pPr marL="228600" indent="-228600" algn="just" defTabSz="914400" fontAlgn="t">
              <a:lnSpc>
                <a:spcPct val="90000"/>
              </a:lnSpc>
              <a:spcBef>
                <a:spcPts val="1000"/>
              </a:spcBef>
              <a:buFont typeface="Arial" panose="020B0604020202020204" pitchFamily="34" charset="0"/>
              <a:buChar char="•"/>
            </a:pPr>
            <a:r>
              <a:rPr lang="it-IT" sz="1300" dirty="0">
                <a:solidFill>
                  <a:schemeClr val="tx1"/>
                </a:solidFill>
              </a:rPr>
              <a:t>Competizione internazionale crescente sui costi di produzione e sulla qualità</a:t>
            </a:r>
          </a:p>
          <a:p>
            <a:pPr marL="228600" indent="-228600" algn="just" defTabSz="914400" fontAlgn="t">
              <a:lnSpc>
                <a:spcPct val="90000"/>
              </a:lnSpc>
              <a:spcBef>
                <a:spcPts val="1000"/>
              </a:spcBef>
              <a:buFont typeface="Arial" panose="020B0604020202020204" pitchFamily="34" charset="0"/>
              <a:buChar char="•"/>
            </a:pPr>
            <a:r>
              <a:rPr lang="it-IT" sz="1300" dirty="0">
                <a:solidFill>
                  <a:schemeClr val="tx1"/>
                </a:solidFill>
              </a:rPr>
              <a:t>Ulteriore perdita di reddito</a:t>
            </a:r>
          </a:p>
          <a:p>
            <a:pPr marL="228600" indent="-228600" algn="just" defTabSz="914400" fontAlgn="t">
              <a:lnSpc>
                <a:spcPct val="90000"/>
              </a:lnSpc>
              <a:spcBef>
                <a:spcPts val="1000"/>
              </a:spcBef>
              <a:buFont typeface="Arial" panose="020B0604020202020204" pitchFamily="34" charset="0"/>
              <a:buChar char="•"/>
            </a:pPr>
            <a:r>
              <a:rPr lang="it-IT" sz="1300" dirty="0">
                <a:solidFill>
                  <a:schemeClr val="tx1"/>
                </a:solidFill>
              </a:rPr>
              <a:t>Livellamento ai prezzi internazionali</a:t>
            </a:r>
          </a:p>
        </p:txBody>
      </p:sp>
      <p:sp>
        <p:nvSpPr>
          <p:cNvPr id="10" name="Segnaposto testo 4"/>
          <p:cNvSpPr>
            <a:spLocks noGrp="1"/>
          </p:cNvSpPr>
          <p:nvPr>
            <p:ph type="body" sz="quarter" idx="1"/>
          </p:nvPr>
        </p:nvSpPr>
        <p:spPr>
          <a:xfrm>
            <a:off x="266226" y="915723"/>
            <a:ext cx="3895988" cy="720447"/>
          </a:xfr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p>
            <a:pPr marL="0" indent="0" algn="ctr">
              <a:buNone/>
            </a:pPr>
            <a:r>
              <a:rPr lang="it-IT" sz="2400" dirty="0">
                <a:solidFill>
                  <a:schemeClr val="bg1"/>
                </a:solidFill>
              </a:rPr>
              <a:t>OPPORTUNITA’</a:t>
            </a:r>
          </a:p>
        </p:txBody>
      </p:sp>
      <p:sp>
        <p:nvSpPr>
          <p:cNvPr id="13" name="Segnaposto testo 4"/>
          <p:cNvSpPr>
            <a:spLocks noGrp="1"/>
          </p:cNvSpPr>
          <p:nvPr>
            <p:ph type="body" sz="quarter" idx="1"/>
          </p:nvPr>
        </p:nvSpPr>
        <p:spPr>
          <a:xfrm>
            <a:off x="4625625" y="919230"/>
            <a:ext cx="3895988" cy="720447"/>
          </a:xfr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p>
            <a:pPr marL="0" indent="0" algn="ctr">
              <a:buNone/>
            </a:pPr>
            <a:r>
              <a:rPr lang="it-IT" sz="2400" dirty="0">
                <a:solidFill>
                  <a:schemeClr val="bg1"/>
                </a:solidFill>
              </a:rPr>
              <a:t>MINACCE</a:t>
            </a:r>
          </a:p>
        </p:txBody>
      </p:sp>
    </p:spTree>
    <p:extLst>
      <p:ext uri="{BB962C8B-B14F-4D97-AF65-F5344CB8AC3E}">
        <p14:creationId xmlns:p14="http://schemas.microsoft.com/office/powerpoint/2010/main" val="2554871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192968"/>
            <a:ext cx="7597520" cy="646276"/>
          </a:xfrm>
        </p:spPr>
        <p:txBody>
          <a:bodyPr>
            <a:normAutofit fontScale="90000"/>
          </a:bodyPr>
          <a:lstStyle/>
          <a:p>
            <a:r>
              <a:rPr lang="it-IT" dirty="0"/>
              <a:t>opportunità e minacce della fase trasformazione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41</a:t>
            </a:fld>
            <a:endParaRPr lang="it-IT"/>
          </a:p>
        </p:txBody>
      </p:sp>
      <p:sp>
        <p:nvSpPr>
          <p:cNvPr id="6" name="Segnaposto contenuto 2"/>
          <p:cNvSpPr txBox="1">
            <a:spLocks/>
          </p:cNvSpPr>
          <p:nvPr/>
        </p:nvSpPr>
        <p:spPr>
          <a:xfrm>
            <a:off x="417007" y="1670563"/>
            <a:ext cx="3970784" cy="4428785"/>
          </a:xfrm>
          <a:prstGeom prst="rect">
            <a:avLst/>
          </a:prstGeom>
          <a:ln w="25400" cmpd="dbl">
            <a:solidFill>
              <a:srgbClr val="B2B2B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t"/>
            <a:r>
              <a:rPr lang="it-IT" sz="1200" dirty="0"/>
              <a:t>Filiera corta o “integrata” anche tramite accordi</a:t>
            </a:r>
          </a:p>
          <a:p>
            <a:pPr algn="just" fontAlgn="t"/>
            <a:r>
              <a:rPr lang="it-IT" sz="1200" dirty="0"/>
              <a:t>Sensibilità crescente del consumatore verso le produzioni di qualità</a:t>
            </a:r>
          </a:p>
          <a:p>
            <a:pPr algn="just" fontAlgn="t"/>
            <a:r>
              <a:rPr lang="it-IT" sz="1200" dirty="0"/>
              <a:t>Buona immagine delle origini nazionali e regionali presso il consumatore nazionale e non </a:t>
            </a:r>
          </a:p>
          <a:p>
            <a:pPr algn="just" fontAlgn="t"/>
            <a:r>
              <a:rPr lang="it-IT" sz="1200" dirty="0"/>
              <a:t>Produzione di volumi maggiori di prodotto italiano di qualità con la possibilità di un’ulteriore segmentazione del mercato</a:t>
            </a:r>
          </a:p>
          <a:p>
            <a:pPr algn="just" fontAlgn="t"/>
            <a:r>
              <a:rPr lang="it-IT" sz="1200" dirty="0"/>
              <a:t>Lento ma progressivo aumento dei consumi internazionali e maggiori opportunità di segmentazione del prodotto</a:t>
            </a:r>
          </a:p>
          <a:p>
            <a:pPr algn="just" fontAlgn="t"/>
            <a:r>
              <a:rPr lang="it-IT" sz="1200" dirty="0"/>
              <a:t>Promozione spinta dell’olio di oliva, extravergine in particolare, come parte caratterizzante della dieta mediterranea e del “made in </a:t>
            </a:r>
            <a:r>
              <a:rPr lang="it-IT" sz="1200" dirty="0" err="1"/>
              <a:t>Italy</a:t>
            </a:r>
            <a:r>
              <a:rPr lang="it-IT" sz="1200" dirty="0"/>
              <a:t>” agroalimentare</a:t>
            </a:r>
          </a:p>
          <a:p>
            <a:pPr algn="just" fontAlgn="t"/>
            <a:r>
              <a:rPr lang="it-IT" sz="1200" dirty="0"/>
              <a:t>Programmi comunitari con risorse a sostegno della promozione del consumo di olio</a:t>
            </a:r>
          </a:p>
          <a:p>
            <a:pPr fontAlgn="t"/>
            <a:r>
              <a:rPr lang="it-IT" sz="1200" dirty="0"/>
              <a:t>Elevata considerazione salutistica del prodotto </a:t>
            </a:r>
          </a:p>
          <a:p>
            <a:pPr fontAlgn="t"/>
            <a:r>
              <a:rPr lang="it-IT" sz="1200" dirty="0"/>
              <a:t>Margini di crescita nella ristorazione</a:t>
            </a:r>
          </a:p>
          <a:p>
            <a:pPr marL="0" indent="0" fontAlgn="t">
              <a:buFont typeface="Arial" panose="020B0604020202020204" pitchFamily="34" charset="0"/>
              <a:buNone/>
            </a:pPr>
            <a:endParaRPr lang="it-IT" sz="1400" dirty="0"/>
          </a:p>
          <a:p>
            <a:pPr marL="0" indent="0" fontAlgn="t">
              <a:buFont typeface="Arial" panose="020B0604020202020204" pitchFamily="34" charset="0"/>
              <a:buNone/>
            </a:pPr>
            <a:endParaRPr lang="it-IT" sz="1400" dirty="0"/>
          </a:p>
          <a:p>
            <a:pPr marL="0" indent="0" fontAlgn="t">
              <a:buFont typeface="Arial" panose="020B0604020202020204" pitchFamily="34" charset="0"/>
              <a:buNone/>
            </a:pPr>
            <a:endParaRPr lang="it-IT" dirty="0"/>
          </a:p>
          <a:p>
            <a:pPr fontAlgn="t"/>
            <a:endParaRPr lang="it-IT" sz="1400" dirty="0"/>
          </a:p>
          <a:p>
            <a:pPr marL="0" indent="0" fontAlgn="t">
              <a:buFont typeface="Arial" panose="020B0604020202020204" pitchFamily="34" charset="0"/>
              <a:buNone/>
            </a:pPr>
            <a:endParaRPr lang="it-IT" dirty="0"/>
          </a:p>
          <a:p>
            <a:endParaRPr lang="it-IT" sz="1400" dirty="0">
              <a:ea typeface="Times New Roman"/>
              <a:cs typeface="Times New Roman"/>
            </a:endParaRPr>
          </a:p>
          <a:p>
            <a:endParaRPr lang="it-IT" sz="1400" dirty="0"/>
          </a:p>
        </p:txBody>
      </p:sp>
      <p:sp>
        <p:nvSpPr>
          <p:cNvPr id="7" name="Segnaposto contenuto 3"/>
          <p:cNvSpPr txBox="1">
            <a:spLocks/>
          </p:cNvSpPr>
          <p:nvPr/>
        </p:nvSpPr>
        <p:spPr>
          <a:xfrm>
            <a:off x="4776406" y="1670564"/>
            <a:ext cx="3970784" cy="4428784"/>
          </a:xfrm>
          <a:prstGeom prst="rect">
            <a:avLst/>
          </a:prstGeom>
          <a:ln w="25400" cmpd="dbl">
            <a:solidFill>
              <a:srgbClr val="B2B2B4"/>
            </a:solidFill>
          </a:ln>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gn="just" defTabSz="914400" fontAlgn="t">
              <a:lnSpc>
                <a:spcPct val="90000"/>
              </a:lnSpc>
              <a:spcBef>
                <a:spcPts val="1000"/>
              </a:spcBef>
              <a:buFont typeface="Arial" panose="020B0604020202020204" pitchFamily="34" charset="0"/>
              <a:buChar char="•"/>
            </a:pPr>
            <a:r>
              <a:rPr lang="it-IT" dirty="0">
                <a:solidFill>
                  <a:schemeClr val="tx1"/>
                </a:solidFill>
              </a:rPr>
              <a:t>Crescita di investimenti per la produzione di oli di qualità presso i paesi concorrenti</a:t>
            </a:r>
          </a:p>
          <a:p>
            <a:pPr marL="228600" indent="-228600" algn="just" defTabSz="914400" fontAlgn="t">
              <a:lnSpc>
                <a:spcPct val="90000"/>
              </a:lnSpc>
              <a:spcBef>
                <a:spcPts val="1000"/>
              </a:spcBef>
              <a:buFont typeface="Arial" panose="020B0604020202020204" pitchFamily="34" charset="0"/>
              <a:buChar char="•"/>
            </a:pPr>
            <a:r>
              <a:rPr lang="it-IT" dirty="0">
                <a:solidFill>
                  <a:schemeClr val="tx1"/>
                </a:solidFill>
              </a:rPr>
              <a:t>Competizione internazionale crescente sui costi di produzione </a:t>
            </a:r>
          </a:p>
          <a:p>
            <a:pPr marL="228600" indent="-228600" algn="just" defTabSz="914400" fontAlgn="t">
              <a:lnSpc>
                <a:spcPct val="90000"/>
              </a:lnSpc>
              <a:spcBef>
                <a:spcPts val="1000"/>
              </a:spcBef>
              <a:buFont typeface="Arial" panose="020B0604020202020204" pitchFamily="34" charset="0"/>
              <a:buChar char="•"/>
            </a:pPr>
            <a:r>
              <a:rPr lang="it-IT" dirty="0">
                <a:solidFill>
                  <a:schemeClr val="tx1"/>
                </a:solidFill>
              </a:rPr>
              <a:t>Politiche aggressive di paesi concorrenti nell’acquisizione del controllo di aziende a marchio italiano</a:t>
            </a:r>
          </a:p>
          <a:p>
            <a:pPr marL="228600" indent="-228600" algn="just" defTabSz="914400" fontAlgn="t">
              <a:lnSpc>
                <a:spcPct val="90000"/>
              </a:lnSpc>
              <a:spcBef>
                <a:spcPts val="1000"/>
              </a:spcBef>
              <a:buFont typeface="Arial" panose="020B0604020202020204" pitchFamily="34" charset="0"/>
              <a:buChar char="•"/>
            </a:pPr>
            <a:r>
              <a:rPr lang="it-IT" dirty="0">
                <a:solidFill>
                  <a:schemeClr val="tx1"/>
                </a:solidFill>
              </a:rPr>
              <a:t>Crisi economico-finanziaria vigente: induce una contrazione dei consumi soprattutto voluttuari</a:t>
            </a:r>
          </a:p>
          <a:p>
            <a:pPr marL="228600" indent="-228600" algn="just" defTabSz="914400" fontAlgn="t">
              <a:lnSpc>
                <a:spcPct val="90000"/>
              </a:lnSpc>
              <a:spcBef>
                <a:spcPts val="1000"/>
              </a:spcBef>
              <a:buFont typeface="Arial" panose="020B0604020202020204" pitchFamily="34" charset="0"/>
              <a:buChar char="•"/>
            </a:pPr>
            <a:r>
              <a:rPr lang="it-IT" dirty="0">
                <a:solidFill>
                  <a:schemeClr val="tx1"/>
                </a:solidFill>
              </a:rPr>
              <a:t>I marchi italiani di proprietà spagnola potrebbero servire solo come biglietto da visita nei nuovi mercati internazionali senza, peraltro, commercializzare un prodotto italiano</a:t>
            </a:r>
          </a:p>
          <a:p>
            <a:pPr marL="228600" indent="-228600" algn="just" defTabSz="914400" fontAlgn="t">
              <a:lnSpc>
                <a:spcPct val="90000"/>
              </a:lnSpc>
              <a:spcBef>
                <a:spcPts val="1000"/>
              </a:spcBef>
              <a:buFont typeface="Arial" panose="020B0604020202020204" pitchFamily="34" charset="0"/>
              <a:buChar char="•"/>
            </a:pPr>
            <a:r>
              <a:rPr lang="it-IT" dirty="0">
                <a:solidFill>
                  <a:schemeClr val="tx1"/>
                </a:solidFill>
              </a:rPr>
              <a:t>Potere decisionale in mano a pochi distributori finali</a:t>
            </a:r>
          </a:p>
        </p:txBody>
      </p:sp>
      <p:sp>
        <p:nvSpPr>
          <p:cNvPr id="10" name="Segnaposto testo 4"/>
          <p:cNvSpPr>
            <a:spLocks noGrp="1"/>
          </p:cNvSpPr>
          <p:nvPr>
            <p:ph type="body" sz="quarter" idx="1"/>
          </p:nvPr>
        </p:nvSpPr>
        <p:spPr>
          <a:xfrm>
            <a:off x="417007" y="876247"/>
            <a:ext cx="3970784" cy="658368"/>
          </a:xfr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p>
            <a:pPr marL="0" indent="0" algn="ctr">
              <a:buNone/>
            </a:pPr>
            <a:r>
              <a:rPr lang="it-IT" sz="2400" dirty="0">
                <a:solidFill>
                  <a:schemeClr val="bg1"/>
                </a:solidFill>
              </a:rPr>
              <a:t>OPPORTUNITA’</a:t>
            </a:r>
          </a:p>
        </p:txBody>
      </p:sp>
      <p:sp>
        <p:nvSpPr>
          <p:cNvPr id="13" name="Segnaposto testo 4"/>
          <p:cNvSpPr>
            <a:spLocks noGrp="1"/>
          </p:cNvSpPr>
          <p:nvPr>
            <p:ph type="body" sz="quarter" idx="1"/>
          </p:nvPr>
        </p:nvSpPr>
        <p:spPr>
          <a:xfrm>
            <a:off x="4776406" y="879754"/>
            <a:ext cx="3970784" cy="658368"/>
          </a:xfr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p>
            <a:pPr marL="0" indent="0" algn="ctr">
              <a:buNone/>
            </a:pPr>
            <a:r>
              <a:rPr lang="it-IT" sz="2400" dirty="0">
                <a:solidFill>
                  <a:schemeClr val="bg1"/>
                </a:solidFill>
              </a:rPr>
              <a:t>MINACCE</a:t>
            </a:r>
          </a:p>
        </p:txBody>
      </p:sp>
    </p:spTree>
    <p:extLst>
      <p:ext uri="{BB962C8B-B14F-4D97-AF65-F5344CB8AC3E}">
        <p14:creationId xmlns:p14="http://schemas.microsoft.com/office/powerpoint/2010/main" val="3916194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0BF04288-000A-464D-A397-F22655B3CB49}" type="slidenum">
              <a:rPr lang="it-IT" smtClean="0"/>
              <a:pPr/>
              <a:t>42</a:t>
            </a:fld>
            <a:endParaRPr lang="it-IT"/>
          </a:p>
        </p:txBody>
      </p:sp>
      <p:graphicFrame>
        <p:nvGraphicFramePr>
          <p:cNvPr id="10" name="Diagramma 9"/>
          <p:cNvGraphicFramePr/>
          <p:nvPr>
            <p:extLst>
              <p:ext uri="{D42A27DB-BD31-4B8C-83A1-F6EECF244321}">
                <p14:modId xmlns:p14="http://schemas.microsoft.com/office/powerpoint/2010/main" val="1223934521"/>
              </p:ext>
            </p:extLst>
          </p:nvPr>
        </p:nvGraphicFramePr>
        <p:xfrm>
          <a:off x="538620" y="1309317"/>
          <a:ext cx="8292230" cy="425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465546" y="2702664"/>
            <a:ext cx="1064712" cy="1189972"/>
          </a:xfrm>
          <a:prstGeom prst="rect">
            <a:avLst/>
          </a:prstGeom>
        </p:spPr>
        <p:txBody>
          <a:bodyPr vert="horz" wrap="square" lIns="91440" tIns="45720" rIns="91440" bIns="45720" rtlCol="0" anchor="ctr">
            <a:noAutofit/>
          </a:bodyPr>
          <a:lstStyle/>
          <a:p>
            <a:r>
              <a:rPr lang="it-IT" sz="7800" dirty="0">
                <a:solidFill>
                  <a:schemeClr val="accent1">
                    <a:lumMod val="75000"/>
                  </a:schemeClr>
                </a:solidFill>
              </a:rPr>
              <a:t>6</a:t>
            </a:r>
          </a:p>
        </p:txBody>
      </p:sp>
    </p:spTree>
    <p:extLst>
      <p:ext uri="{BB962C8B-B14F-4D97-AF65-F5344CB8AC3E}">
        <p14:creationId xmlns:p14="http://schemas.microsoft.com/office/powerpoint/2010/main" val="1042720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07" y="192968"/>
            <a:ext cx="7597520" cy="646276"/>
          </a:xfrm>
        </p:spPr>
        <p:txBody>
          <a:bodyPr>
            <a:normAutofit/>
          </a:bodyPr>
          <a:lstStyle/>
          <a:p>
            <a:r>
              <a:rPr lang="it-IT" sz="2500" dirty="0"/>
              <a:t>Il nuovo piano olivicolo nazionale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43</a:t>
            </a:fld>
            <a:endParaRPr lang="it-IT"/>
          </a:p>
        </p:txBody>
      </p:sp>
      <p:sp>
        <p:nvSpPr>
          <p:cNvPr id="6" name="Segnaposto contenuto 2"/>
          <p:cNvSpPr txBox="1">
            <a:spLocks/>
          </p:cNvSpPr>
          <p:nvPr/>
        </p:nvSpPr>
        <p:spPr>
          <a:xfrm>
            <a:off x="578384" y="2014996"/>
            <a:ext cx="7496827" cy="4022859"/>
          </a:xfrm>
          <a:prstGeom prst="rect">
            <a:avLst/>
          </a:prstGeom>
          <a:ln w="25400" cmpd="dbl">
            <a:solidFill>
              <a:srgbClr val="B2B2B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t-IT" sz="1400" b="1" dirty="0"/>
              <a:t>Incrementare la produzione nazionale</a:t>
            </a:r>
            <a:r>
              <a:rPr lang="it-IT" sz="1400" dirty="0"/>
              <a:t> di olio extravergine di oliva, senza accrescere la pressione  sulle risorse naturali, in modo particolare sulla risorsa  idrica,  attraverso  la razionalizzazione della coltivazione degli oliveti  tradizionali, il rinnovamento  degli  impianti  e  l'introduzione di  nuovi sistemi colturali in grado di conciliare  la  sostenibilità ambientale  con quella economica, anche con riferimento  all'olivicoltura  a  valenza paesaggistica, di difesa del territorio e storica; </a:t>
            </a:r>
          </a:p>
          <a:p>
            <a:pPr lvl="0" algn="just"/>
            <a:r>
              <a:rPr lang="it-IT" sz="1400" b="1" dirty="0"/>
              <a:t>Sostenere e promuovere attività di ricerca</a:t>
            </a:r>
            <a:r>
              <a:rPr lang="it-IT" sz="1400" dirty="0"/>
              <a:t> per accrescere e migliorare l'efficienza dell'olivicoltura italiana; </a:t>
            </a:r>
          </a:p>
          <a:p>
            <a:pPr lvl="0" algn="just"/>
            <a:r>
              <a:rPr lang="it-IT" sz="1400" b="1" dirty="0"/>
              <a:t>Sostenere iniziative di valorizzazione del made in </a:t>
            </a:r>
            <a:r>
              <a:rPr lang="it-IT" sz="1400" b="1" dirty="0" err="1"/>
              <a:t>Italy</a:t>
            </a:r>
            <a:r>
              <a:rPr lang="it-IT" sz="1400" dirty="0"/>
              <a:t> relativamente alle classi merceologiche di qualità superiore certificate dell'olio extravergine di oliva italiano, anche attraverso l'attivazione  i interventi per la promozione del prodotto sul mercato  interno  e  su quelli internazionali; </a:t>
            </a:r>
          </a:p>
          <a:p>
            <a:pPr lvl="0" algn="just"/>
            <a:r>
              <a:rPr lang="it-IT" sz="1400" b="1" dirty="0"/>
              <a:t>Stimolare il recupero varietale delle cultivar nazionali di olive da mensa</a:t>
            </a:r>
            <a:r>
              <a:rPr lang="it-IT" sz="1400" dirty="0"/>
              <a:t> in   nuovi   impianti   olivicoli   integralmente meccanizzabili;</a:t>
            </a:r>
          </a:p>
          <a:p>
            <a:pPr lvl="0" algn="just"/>
            <a:r>
              <a:rPr lang="it-IT" sz="1400" b="1" dirty="0"/>
              <a:t>Incentivare e sostenere l'aggregazione e l'organizzazione</a:t>
            </a:r>
            <a:r>
              <a:rPr lang="it-IT" sz="1400" dirty="0"/>
              <a:t> economica degli operatori della filiera olivicola.</a:t>
            </a:r>
          </a:p>
          <a:p>
            <a:pPr marL="0" indent="0" fontAlgn="t">
              <a:buFont typeface="Arial" panose="020B0604020202020204" pitchFamily="34" charset="0"/>
              <a:buNone/>
            </a:pPr>
            <a:endParaRPr lang="it-IT" dirty="0"/>
          </a:p>
          <a:p>
            <a:endParaRPr lang="it-IT" sz="1400" dirty="0">
              <a:ea typeface="Times New Roman"/>
              <a:cs typeface="Times New Roman"/>
            </a:endParaRPr>
          </a:p>
          <a:p>
            <a:endParaRPr lang="it-IT" sz="1400" dirty="0"/>
          </a:p>
        </p:txBody>
      </p:sp>
      <p:sp>
        <p:nvSpPr>
          <p:cNvPr id="10" name="Segnaposto testo 4"/>
          <p:cNvSpPr>
            <a:spLocks noGrp="1"/>
          </p:cNvSpPr>
          <p:nvPr>
            <p:ph type="body" sz="quarter" idx="1"/>
          </p:nvPr>
        </p:nvSpPr>
        <p:spPr>
          <a:xfrm>
            <a:off x="635534" y="899415"/>
            <a:ext cx="7496827" cy="658368"/>
          </a:xfr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marL="0" indent="0" algn="ctr">
              <a:buNone/>
            </a:pPr>
            <a:r>
              <a:rPr lang="it-IT" sz="2800" dirty="0">
                <a:solidFill>
                  <a:schemeClr val="bg1"/>
                </a:solidFill>
              </a:rPr>
              <a:t>Ambiti di intervento del Piano olivicolo nazionale</a:t>
            </a:r>
          </a:p>
        </p:txBody>
      </p:sp>
      <p:sp>
        <p:nvSpPr>
          <p:cNvPr id="11" name="CasellaDiTesto 10"/>
          <p:cNvSpPr txBox="1"/>
          <p:nvPr/>
        </p:nvSpPr>
        <p:spPr>
          <a:xfrm>
            <a:off x="457199" y="6037855"/>
            <a:ext cx="4032448" cy="246221"/>
          </a:xfrm>
          <a:prstGeom prst="rect">
            <a:avLst/>
          </a:prstGeom>
          <a:noFill/>
        </p:spPr>
        <p:txBody>
          <a:bodyPr wrap="square" rtlCol="0">
            <a:spAutoFit/>
          </a:bodyPr>
          <a:lstStyle/>
          <a:p>
            <a:r>
              <a:rPr lang="it-IT" sz="1000" i="1" dirty="0">
                <a:latin typeface="Century Gothic" panose="020B0502020202020204" pitchFamily="34" charset="0"/>
              </a:rPr>
              <a:t>Fonte: Decreto Interministeriale 3048 del 22/7/2016</a:t>
            </a:r>
          </a:p>
        </p:txBody>
      </p:sp>
    </p:spTree>
    <p:extLst>
      <p:ext uri="{BB962C8B-B14F-4D97-AF65-F5344CB8AC3E}">
        <p14:creationId xmlns:p14="http://schemas.microsoft.com/office/powerpoint/2010/main" val="2980082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0BF04288-000A-464D-A397-F22655B3CB49}" type="slidenum">
              <a:rPr lang="it-IT" smtClean="0"/>
              <a:pPr/>
              <a:t>44</a:t>
            </a:fld>
            <a:endParaRPr lang="it-IT"/>
          </a:p>
        </p:txBody>
      </p:sp>
      <p:sp>
        <p:nvSpPr>
          <p:cNvPr id="6" name="Titolo 1"/>
          <p:cNvSpPr txBox="1">
            <a:spLocks/>
          </p:cNvSpPr>
          <p:nvPr/>
        </p:nvSpPr>
        <p:spPr>
          <a:xfrm>
            <a:off x="1387709" y="430896"/>
            <a:ext cx="5967072" cy="37929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en-US" sz="2800" b="0" kern="1200" cap="small" baseline="0" dirty="0">
                <a:solidFill>
                  <a:srgbClr val="2B5C82"/>
                </a:solidFill>
                <a:latin typeface="Century Gothic" panose="020B0502020202020204" pitchFamily="34" charset="0"/>
                <a:ea typeface="+mj-ea"/>
                <a:cs typeface="Arial" pitchFamily="34" charset="0"/>
              </a:defRPr>
            </a:lvl1pPr>
          </a:lstStyle>
          <a:p>
            <a:r>
              <a:rPr lang="it-IT" sz="2500" dirty="0"/>
              <a:t>Considerazioni finali</a:t>
            </a:r>
          </a:p>
        </p:txBody>
      </p:sp>
      <p:sp>
        <p:nvSpPr>
          <p:cNvPr id="3" name="Rettangolo 2">
            <a:extLst>
              <a:ext uri="{FF2B5EF4-FFF2-40B4-BE49-F238E27FC236}">
                <a16:creationId xmlns:a16="http://schemas.microsoft.com/office/drawing/2014/main" id="{C3E85C03-4184-4EB1-B74E-959D41E1C037}"/>
              </a:ext>
            </a:extLst>
          </p:cNvPr>
          <p:cNvSpPr/>
          <p:nvPr/>
        </p:nvSpPr>
        <p:spPr>
          <a:xfrm>
            <a:off x="255065" y="1695621"/>
            <a:ext cx="8596835" cy="3393621"/>
          </a:xfrm>
          <a:prstGeom prst="rect">
            <a:avLst/>
          </a:prstGeom>
        </p:spPr>
        <p:txBody>
          <a:bodyPr wrap="square">
            <a:spAutoFit/>
          </a:bodyPr>
          <a:lstStyle/>
          <a:p>
            <a:pPr marL="214313" indent="-214313" algn="just">
              <a:lnSpc>
                <a:spcPct val="110000"/>
              </a:lnSpc>
              <a:spcAft>
                <a:spcPts val="900"/>
              </a:spcAft>
              <a:buFont typeface="Arial" panose="020B0604020202020204" pitchFamily="34" charset="0"/>
              <a:buChar char="•"/>
            </a:pPr>
            <a:r>
              <a:rPr lang="it-IT" sz="1350" b="1" dirty="0">
                <a:solidFill>
                  <a:srgbClr val="002060"/>
                </a:solidFill>
                <a:latin typeface="Helvetica Neue Light"/>
              </a:rPr>
              <a:t>«Crescita» della produzione nazionale </a:t>
            </a:r>
            <a:r>
              <a:rPr lang="it-IT" sz="1350" dirty="0">
                <a:solidFill>
                  <a:srgbClr val="002060"/>
                </a:solidFill>
                <a:latin typeface="Helvetica Neue Light"/>
              </a:rPr>
              <a:t>ma solo nella direzione della qualità (intrinseca, biodiversità, sostenibilità, continuità fornitura, ecc.)</a:t>
            </a:r>
          </a:p>
          <a:p>
            <a:pPr marL="214313" indent="-214313" algn="just">
              <a:lnSpc>
                <a:spcPct val="110000"/>
              </a:lnSpc>
              <a:spcAft>
                <a:spcPts val="900"/>
              </a:spcAft>
              <a:buFont typeface="Arial" panose="020B0604020202020204" pitchFamily="34" charset="0"/>
              <a:buChar char="•"/>
            </a:pPr>
            <a:r>
              <a:rPr lang="it-IT" sz="1350" dirty="0">
                <a:solidFill>
                  <a:srgbClr val="002060"/>
                </a:solidFill>
                <a:latin typeface="Helvetica Neue Light"/>
              </a:rPr>
              <a:t>Nel «progetto» del settore è fondamentale considerare come prioritarie </a:t>
            </a:r>
            <a:r>
              <a:rPr lang="it-IT" sz="1350" b="1" dirty="0">
                <a:solidFill>
                  <a:srgbClr val="002060"/>
                </a:solidFill>
                <a:latin typeface="Helvetica Neue Light"/>
              </a:rPr>
              <a:t>coesione e aggregazione della filiera</a:t>
            </a:r>
          </a:p>
          <a:p>
            <a:pPr marL="214313" indent="-214313" algn="just">
              <a:lnSpc>
                <a:spcPct val="110000"/>
              </a:lnSpc>
              <a:spcAft>
                <a:spcPts val="900"/>
              </a:spcAft>
              <a:buFont typeface="Arial" panose="020B0604020202020204" pitchFamily="34" charset="0"/>
              <a:buChar char="•"/>
            </a:pPr>
            <a:r>
              <a:rPr lang="it-IT" sz="1350" dirty="0">
                <a:solidFill>
                  <a:srgbClr val="002060"/>
                </a:solidFill>
                <a:latin typeface="Helvetica Neue Light"/>
              </a:rPr>
              <a:t>Insufficiente percezione salutistica dell’olio evo e, quindi, la necessità di </a:t>
            </a:r>
            <a:r>
              <a:rPr lang="it-IT" sz="1350" b="1" dirty="0">
                <a:solidFill>
                  <a:srgbClr val="002060"/>
                </a:solidFill>
                <a:latin typeface="Helvetica Neue Light"/>
              </a:rPr>
              <a:t>spiegare in modo chiaro e incisivo i benefici legati al consumo. </a:t>
            </a:r>
            <a:r>
              <a:rPr lang="it-IT" sz="1350" dirty="0">
                <a:solidFill>
                  <a:srgbClr val="002060"/>
                </a:solidFill>
                <a:latin typeface="Helvetica Neue Light"/>
              </a:rPr>
              <a:t>Oli di semi più tradizionali o, ancor di più, di recente introduzione sul mercato (lino, mandorle, canapa, riso, ecc.) hanno ingenerato confusione nel consumatore</a:t>
            </a:r>
          </a:p>
          <a:p>
            <a:pPr marL="214313" indent="-214313" algn="just">
              <a:lnSpc>
                <a:spcPct val="110000"/>
              </a:lnSpc>
              <a:spcAft>
                <a:spcPts val="900"/>
              </a:spcAft>
              <a:buFont typeface="Arial" panose="020B0604020202020204" pitchFamily="34" charset="0"/>
              <a:buChar char="•"/>
            </a:pPr>
            <a:r>
              <a:rPr lang="it-IT" sz="1350" dirty="0">
                <a:solidFill>
                  <a:srgbClr val="002060"/>
                </a:solidFill>
                <a:latin typeface="Helvetica Neue Light"/>
              </a:rPr>
              <a:t>Promuovere la </a:t>
            </a:r>
            <a:r>
              <a:rPr lang="it-IT" sz="1350" b="1" dirty="0">
                <a:solidFill>
                  <a:srgbClr val="002060"/>
                </a:solidFill>
                <a:latin typeface="Helvetica Neue Light"/>
              </a:rPr>
              <a:t>competenza del consumatore </a:t>
            </a:r>
            <a:r>
              <a:rPr lang="it-IT" sz="1350" dirty="0">
                <a:solidFill>
                  <a:srgbClr val="002060"/>
                </a:solidFill>
                <a:latin typeface="Helvetica Neue Light"/>
              </a:rPr>
              <a:t>per contrastare la tendenza all’appiattimento del gusto delle giovani generazioni e stimolare il fabbisogno di conoscenza</a:t>
            </a:r>
          </a:p>
          <a:p>
            <a:pPr marL="214313" indent="-214313" algn="just">
              <a:lnSpc>
                <a:spcPct val="110000"/>
              </a:lnSpc>
              <a:spcAft>
                <a:spcPts val="900"/>
              </a:spcAft>
              <a:buFont typeface="Arial" panose="020B0604020202020204" pitchFamily="34" charset="0"/>
              <a:buChar char="•"/>
            </a:pPr>
            <a:r>
              <a:rPr lang="it-IT" sz="1350" dirty="0">
                <a:solidFill>
                  <a:srgbClr val="002060"/>
                </a:solidFill>
                <a:latin typeface="Helvetica Neue Light"/>
              </a:rPr>
              <a:t>Analizzare e </a:t>
            </a:r>
            <a:r>
              <a:rPr lang="it-IT" sz="1350" b="1" dirty="0">
                <a:solidFill>
                  <a:srgbClr val="002060"/>
                </a:solidFill>
                <a:latin typeface="Helvetica Neue Light"/>
              </a:rPr>
              <a:t>«spiegare» il prezzo dell’olio extravergine</a:t>
            </a:r>
            <a:r>
              <a:rPr lang="it-IT" sz="1350" dirty="0">
                <a:solidFill>
                  <a:srgbClr val="002060"/>
                </a:solidFill>
                <a:latin typeface="Helvetica Neue Light"/>
              </a:rPr>
              <a:t>, permettendo di capire dove, e a quale costo, si genera la qualità, il ruolo dei volumi, la necessità di un differenziale di prezzo</a:t>
            </a:r>
          </a:p>
          <a:p>
            <a:pPr marL="214313" indent="-214313" algn="just">
              <a:lnSpc>
                <a:spcPct val="110000"/>
              </a:lnSpc>
              <a:spcAft>
                <a:spcPts val="900"/>
              </a:spcAft>
              <a:buFont typeface="Arial" panose="020B0604020202020204" pitchFamily="34" charset="0"/>
              <a:buChar char="•"/>
            </a:pPr>
            <a:r>
              <a:rPr lang="it-IT" sz="1350" dirty="0">
                <a:solidFill>
                  <a:srgbClr val="002060"/>
                </a:solidFill>
                <a:latin typeface="Helvetica Neue Light"/>
              </a:rPr>
              <a:t>Condividere un progetto di filiera e disegnare una </a:t>
            </a:r>
            <a:r>
              <a:rPr lang="it-IT" sz="1350" b="1" dirty="0">
                <a:solidFill>
                  <a:srgbClr val="002060"/>
                </a:solidFill>
                <a:latin typeface="Helvetica Neue Light"/>
              </a:rPr>
              <a:t>strategia coerente nel Piano Strategico Nazionale </a:t>
            </a:r>
            <a:r>
              <a:rPr lang="it-IT" sz="1350" dirty="0">
                <a:solidFill>
                  <a:srgbClr val="002060"/>
                </a:solidFill>
                <a:latin typeface="Helvetica Neue Light"/>
              </a:rPr>
              <a:t>della PAC 2021/27</a:t>
            </a:r>
          </a:p>
        </p:txBody>
      </p:sp>
    </p:spTree>
    <p:extLst>
      <p:ext uri="{BB962C8B-B14F-4D97-AF65-F5344CB8AC3E}">
        <p14:creationId xmlns:p14="http://schemas.microsoft.com/office/powerpoint/2010/main" val="232105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500" dirty="0"/>
              <a:t>Le prospettive future</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45</a:t>
            </a:fld>
            <a:endParaRPr lang="it-IT"/>
          </a:p>
        </p:txBody>
      </p:sp>
      <p:graphicFrame>
        <p:nvGraphicFramePr>
          <p:cNvPr id="6" name="Diagramma 5"/>
          <p:cNvGraphicFramePr/>
          <p:nvPr>
            <p:extLst>
              <p:ext uri="{D42A27DB-BD31-4B8C-83A1-F6EECF244321}">
                <p14:modId xmlns:p14="http://schemas.microsoft.com/office/powerpoint/2010/main" val="3793240897"/>
              </p:ext>
            </p:extLst>
          </p:nvPr>
        </p:nvGraphicFramePr>
        <p:xfrm>
          <a:off x="173082" y="1022775"/>
          <a:ext cx="8670293" cy="495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p:cNvSpPr/>
          <p:nvPr/>
        </p:nvSpPr>
        <p:spPr>
          <a:xfrm rot="20919574">
            <a:off x="344359" y="1778836"/>
            <a:ext cx="7754046" cy="646331"/>
          </a:xfrm>
          <a:prstGeom prst="rect">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it-IT" sz="3600" b="1" dirty="0">
                <a:ln w="22225">
                  <a:solidFill>
                    <a:schemeClr val="accent6"/>
                  </a:solidFill>
                  <a:prstDash val="solid"/>
                </a:ln>
                <a:solidFill>
                  <a:schemeClr val="accent5"/>
                </a:solidFill>
              </a:rPr>
              <a:t>Maggiore</a:t>
            </a:r>
            <a:r>
              <a:rPr lang="it-IT" sz="3600" b="0" cap="none" spc="0" dirty="0">
                <a:ln w="0">
                  <a:solidFill>
                    <a:schemeClr val="accent6"/>
                  </a:solidFill>
                </a:ln>
                <a:solidFill>
                  <a:schemeClr val="accent5"/>
                </a:solidFill>
                <a:effectLst>
                  <a:reflection blurRad="6350" stA="53000" endA="300" endPos="35500" dir="5400000" sy="-90000" algn="bl" rotWithShape="0"/>
                </a:effectLst>
              </a:rPr>
              <a:t> </a:t>
            </a:r>
            <a:r>
              <a:rPr lang="it-IT" sz="3600" b="1" dirty="0">
                <a:ln w="22225">
                  <a:solidFill>
                    <a:schemeClr val="accent6"/>
                  </a:solidFill>
                  <a:prstDash val="solid"/>
                </a:ln>
                <a:solidFill>
                  <a:schemeClr val="accent5"/>
                </a:solidFill>
              </a:rPr>
              <a:t>competitività</a:t>
            </a:r>
            <a:r>
              <a:rPr lang="it-IT" sz="3600" b="0" cap="none" spc="0" dirty="0">
                <a:ln w="0">
                  <a:solidFill>
                    <a:schemeClr val="accent6"/>
                  </a:solidFill>
                </a:ln>
                <a:solidFill>
                  <a:schemeClr val="accent5"/>
                </a:solidFill>
                <a:effectLst>
                  <a:reflection blurRad="6350" stA="53000" endA="300" endPos="35500" dir="5400000" sy="-90000" algn="bl" rotWithShape="0"/>
                </a:effectLst>
              </a:rPr>
              <a:t> </a:t>
            </a:r>
            <a:r>
              <a:rPr lang="it-IT" sz="3600" b="1" dirty="0">
                <a:ln w="22225">
                  <a:solidFill>
                    <a:schemeClr val="accent6"/>
                  </a:solidFill>
                  <a:prstDash val="solid"/>
                </a:ln>
                <a:solidFill>
                  <a:schemeClr val="accent5"/>
                </a:solidFill>
              </a:rPr>
              <a:t>internazionale</a:t>
            </a:r>
          </a:p>
        </p:txBody>
      </p:sp>
    </p:spTree>
    <p:extLst>
      <p:ext uri="{BB962C8B-B14F-4D97-AF65-F5344CB8AC3E}">
        <p14:creationId xmlns:p14="http://schemas.microsoft.com/office/powerpoint/2010/main" val="19557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15648" y="2517587"/>
            <a:ext cx="6573033" cy="2306385"/>
          </a:xfrm>
        </p:spPr>
        <p:txBody>
          <a:bodyPr>
            <a:normAutofit/>
          </a:bodyPr>
          <a:lstStyle/>
          <a:p>
            <a:r>
              <a:rPr lang="it-IT" dirty="0"/>
              <a:t>Tiziana Sarnari</a:t>
            </a:r>
          </a:p>
          <a:p>
            <a:r>
              <a:rPr lang="it-IT" dirty="0">
                <a:hlinkClick r:id="rId3"/>
              </a:rPr>
              <a:t>t.sarnari@ismea.it</a:t>
            </a:r>
            <a:endParaRPr lang="it-IT" dirty="0"/>
          </a:p>
          <a:p>
            <a:r>
              <a:rPr lang="it-IT" dirty="0"/>
              <a:t>0685568555</a:t>
            </a:r>
          </a:p>
        </p:txBody>
      </p:sp>
    </p:spTree>
    <p:extLst>
      <p:ext uri="{BB962C8B-B14F-4D97-AF65-F5344CB8AC3E}">
        <p14:creationId xmlns:p14="http://schemas.microsoft.com/office/powerpoint/2010/main" val="18384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64704"/>
          </a:xfrm>
        </p:spPr>
        <p:txBody>
          <a:bodyPr>
            <a:normAutofit/>
          </a:bodyPr>
          <a:lstStyle/>
          <a:p>
            <a:r>
              <a:rPr lang="it-IT" dirty="0"/>
              <a:t>I principali attori della Filiera</a:t>
            </a:r>
          </a:p>
        </p:txBody>
      </p:sp>
      <p:pic>
        <p:nvPicPr>
          <p:cNvPr id="6" name="Immagine 5"/>
          <p:cNvPicPr>
            <a:picLocks noChangeAspect="1"/>
          </p:cNvPicPr>
          <p:nvPr/>
        </p:nvPicPr>
        <p:blipFill>
          <a:blip r:embed="rId3"/>
          <a:stretch>
            <a:fillRect/>
          </a:stretch>
        </p:blipFill>
        <p:spPr>
          <a:xfrm>
            <a:off x="341775" y="1121449"/>
            <a:ext cx="1653280" cy="571343"/>
          </a:xfrm>
          <a:prstGeom prst="rect">
            <a:avLst/>
          </a:prstGeom>
        </p:spPr>
      </p:pic>
      <p:sp>
        <p:nvSpPr>
          <p:cNvPr id="3" name="Segnaposto numero diapositiva 2"/>
          <p:cNvSpPr>
            <a:spLocks noGrp="1"/>
          </p:cNvSpPr>
          <p:nvPr>
            <p:ph type="sldNum" sz="quarter" idx="4294967295"/>
          </p:nvPr>
        </p:nvSpPr>
        <p:spPr/>
        <p:txBody>
          <a:bodyPr/>
          <a:lstStyle/>
          <a:p>
            <a:fld id="{BEFE2D9B-668A-4574-B73E-A39C609D2C43}" type="slidenum">
              <a:rPr lang="it-IT" smtClean="0"/>
              <a:pPr/>
              <a:t>5</a:t>
            </a:fld>
            <a:endParaRPr lang="it-IT" dirty="0"/>
          </a:p>
        </p:txBody>
      </p:sp>
      <p:grpSp>
        <p:nvGrpSpPr>
          <p:cNvPr id="4" name="Group 4"/>
          <p:cNvGrpSpPr>
            <a:grpSpLocks noChangeAspect="1"/>
          </p:cNvGrpSpPr>
          <p:nvPr/>
        </p:nvGrpSpPr>
        <p:grpSpPr bwMode="auto">
          <a:xfrm>
            <a:off x="490451" y="939338"/>
            <a:ext cx="7441780" cy="5328458"/>
            <a:chOff x="928" y="514"/>
            <a:chExt cx="4514" cy="3525"/>
          </a:xfrm>
        </p:grpSpPr>
        <p:sp>
          <p:nvSpPr>
            <p:cNvPr id="189" name="AutoShape 3"/>
            <p:cNvSpPr>
              <a:spLocks noChangeAspect="1" noChangeArrowheads="1" noTextEdit="1"/>
            </p:cNvSpPr>
            <p:nvPr/>
          </p:nvSpPr>
          <p:spPr bwMode="auto">
            <a:xfrm>
              <a:off x="928" y="514"/>
              <a:ext cx="4514" cy="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90" name="Freeform 5"/>
            <p:cNvSpPr>
              <a:spLocks noEditPoints="1"/>
            </p:cNvSpPr>
            <p:nvPr/>
          </p:nvSpPr>
          <p:spPr bwMode="auto">
            <a:xfrm>
              <a:off x="3389" y="727"/>
              <a:ext cx="444" cy="66"/>
            </a:xfrm>
            <a:custGeom>
              <a:avLst/>
              <a:gdLst>
                <a:gd name="T0" fmla="*/ 1 w 1153"/>
                <a:gd name="T1" fmla="*/ 49 h 186"/>
                <a:gd name="T2" fmla="*/ 129 w 1153"/>
                <a:gd name="T3" fmla="*/ 53 h 186"/>
                <a:gd name="T4" fmla="*/ 128 w 1153"/>
                <a:gd name="T5" fmla="*/ 85 h 186"/>
                <a:gd name="T6" fmla="*/ 0 w 1153"/>
                <a:gd name="T7" fmla="*/ 81 h 186"/>
                <a:gd name="T8" fmla="*/ 1 w 1153"/>
                <a:gd name="T9" fmla="*/ 49 h 186"/>
                <a:gd name="T10" fmla="*/ 225 w 1153"/>
                <a:gd name="T11" fmla="*/ 56 h 186"/>
                <a:gd name="T12" fmla="*/ 353 w 1153"/>
                <a:gd name="T13" fmla="*/ 59 h 186"/>
                <a:gd name="T14" fmla="*/ 352 w 1153"/>
                <a:gd name="T15" fmla="*/ 91 h 186"/>
                <a:gd name="T16" fmla="*/ 224 w 1153"/>
                <a:gd name="T17" fmla="*/ 88 h 186"/>
                <a:gd name="T18" fmla="*/ 225 w 1153"/>
                <a:gd name="T19" fmla="*/ 56 h 186"/>
                <a:gd name="T20" fmla="*/ 449 w 1153"/>
                <a:gd name="T21" fmla="*/ 62 h 186"/>
                <a:gd name="T22" fmla="*/ 577 w 1153"/>
                <a:gd name="T23" fmla="*/ 65 h 186"/>
                <a:gd name="T24" fmla="*/ 576 w 1153"/>
                <a:gd name="T25" fmla="*/ 97 h 186"/>
                <a:gd name="T26" fmla="*/ 448 w 1153"/>
                <a:gd name="T27" fmla="*/ 94 h 186"/>
                <a:gd name="T28" fmla="*/ 449 w 1153"/>
                <a:gd name="T29" fmla="*/ 62 h 186"/>
                <a:gd name="T30" fmla="*/ 673 w 1153"/>
                <a:gd name="T31" fmla="*/ 68 h 186"/>
                <a:gd name="T32" fmla="*/ 801 w 1153"/>
                <a:gd name="T33" fmla="*/ 72 h 186"/>
                <a:gd name="T34" fmla="*/ 800 w 1153"/>
                <a:gd name="T35" fmla="*/ 104 h 186"/>
                <a:gd name="T36" fmla="*/ 672 w 1153"/>
                <a:gd name="T37" fmla="*/ 100 h 186"/>
                <a:gd name="T38" fmla="*/ 673 w 1153"/>
                <a:gd name="T39" fmla="*/ 68 h 186"/>
                <a:gd name="T40" fmla="*/ 897 w 1153"/>
                <a:gd name="T41" fmla="*/ 74 h 186"/>
                <a:gd name="T42" fmla="*/ 1025 w 1153"/>
                <a:gd name="T43" fmla="*/ 78 h 186"/>
                <a:gd name="T44" fmla="*/ 1024 w 1153"/>
                <a:gd name="T45" fmla="*/ 110 h 186"/>
                <a:gd name="T46" fmla="*/ 896 w 1153"/>
                <a:gd name="T47" fmla="*/ 106 h 186"/>
                <a:gd name="T48" fmla="*/ 897 w 1153"/>
                <a:gd name="T49" fmla="*/ 74 h 186"/>
                <a:gd name="T50" fmla="*/ 1120 w 1153"/>
                <a:gd name="T51" fmla="*/ 81 h 186"/>
                <a:gd name="T52" fmla="*/ 1121 w 1153"/>
                <a:gd name="T53" fmla="*/ 81 h 186"/>
                <a:gd name="T54" fmla="*/ 1120 w 1153"/>
                <a:gd name="T55" fmla="*/ 113 h 186"/>
                <a:gd name="T56" fmla="*/ 1120 w 1153"/>
                <a:gd name="T57" fmla="*/ 113 h 186"/>
                <a:gd name="T58" fmla="*/ 1120 w 1153"/>
                <a:gd name="T59" fmla="*/ 81 h 186"/>
                <a:gd name="T60" fmla="*/ 1003 w 1153"/>
                <a:gd name="T61" fmla="*/ 5 h 186"/>
                <a:gd name="T62" fmla="*/ 1153 w 1153"/>
                <a:gd name="T63" fmla="*/ 97 h 186"/>
                <a:gd name="T64" fmla="*/ 998 w 1153"/>
                <a:gd name="T65" fmla="*/ 182 h 186"/>
                <a:gd name="T66" fmla="*/ 977 w 1153"/>
                <a:gd name="T67" fmla="*/ 175 h 186"/>
                <a:gd name="T68" fmla="*/ 983 w 1153"/>
                <a:gd name="T69" fmla="*/ 154 h 186"/>
                <a:gd name="T70" fmla="*/ 1113 w 1153"/>
                <a:gd name="T71" fmla="*/ 83 h 186"/>
                <a:gd name="T72" fmla="*/ 1112 w 1153"/>
                <a:gd name="T73" fmla="*/ 110 h 186"/>
                <a:gd name="T74" fmla="*/ 986 w 1153"/>
                <a:gd name="T75" fmla="*/ 32 h 186"/>
                <a:gd name="T76" fmla="*/ 986 w 1153"/>
                <a:gd name="T77" fmla="*/ 32 h 186"/>
                <a:gd name="T78" fmla="*/ 981 w 1153"/>
                <a:gd name="T79" fmla="*/ 10 h 186"/>
                <a:gd name="T80" fmla="*/ 1003 w 1153"/>
                <a:gd name="T81" fmla="*/ 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3" h="186">
                  <a:moveTo>
                    <a:pt x="1" y="49"/>
                  </a:moveTo>
                  <a:lnTo>
                    <a:pt x="129" y="53"/>
                  </a:lnTo>
                  <a:lnTo>
                    <a:pt x="128" y="85"/>
                  </a:lnTo>
                  <a:lnTo>
                    <a:pt x="0" y="81"/>
                  </a:lnTo>
                  <a:lnTo>
                    <a:pt x="1" y="49"/>
                  </a:lnTo>
                  <a:close/>
                  <a:moveTo>
                    <a:pt x="225" y="56"/>
                  </a:moveTo>
                  <a:lnTo>
                    <a:pt x="353" y="59"/>
                  </a:lnTo>
                  <a:lnTo>
                    <a:pt x="352" y="91"/>
                  </a:lnTo>
                  <a:lnTo>
                    <a:pt x="224" y="88"/>
                  </a:lnTo>
                  <a:lnTo>
                    <a:pt x="225" y="56"/>
                  </a:lnTo>
                  <a:close/>
                  <a:moveTo>
                    <a:pt x="449" y="62"/>
                  </a:moveTo>
                  <a:lnTo>
                    <a:pt x="577" y="65"/>
                  </a:lnTo>
                  <a:lnTo>
                    <a:pt x="576" y="97"/>
                  </a:lnTo>
                  <a:lnTo>
                    <a:pt x="448" y="94"/>
                  </a:lnTo>
                  <a:lnTo>
                    <a:pt x="449" y="62"/>
                  </a:lnTo>
                  <a:close/>
                  <a:moveTo>
                    <a:pt x="673" y="68"/>
                  </a:moveTo>
                  <a:lnTo>
                    <a:pt x="801" y="72"/>
                  </a:lnTo>
                  <a:lnTo>
                    <a:pt x="800" y="104"/>
                  </a:lnTo>
                  <a:lnTo>
                    <a:pt x="672" y="100"/>
                  </a:lnTo>
                  <a:lnTo>
                    <a:pt x="673" y="68"/>
                  </a:lnTo>
                  <a:close/>
                  <a:moveTo>
                    <a:pt x="897" y="74"/>
                  </a:moveTo>
                  <a:lnTo>
                    <a:pt x="1025" y="78"/>
                  </a:lnTo>
                  <a:lnTo>
                    <a:pt x="1024" y="110"/>
                  </a:lnTo>
                  <a:lnTo>
                    <a:pt x="896" y="106"/>
                  </a:lnTo>
                  <a:lnTo>
                    <a:pt x="897" y="74"/>
                  </a:lnTo>
                  <a:close/>
                  <a:moveTo>
                    <a:pt x="1120" y="81"/>
                  </a:moveTo>
                  <a:lnTo>
                    <a:pt x="1121" y="81"/>
                  </a:lnTo>
                  <a:lnTo>
                    <a:pt x="1120" y="113"/>
                  </a:lnTo>
                  <a:lnTo>
                    <a:pt x="1120" y="113"/>
                  </a:lnTo>
                  <a:lnTo>
                    <a:pt x="1120" y="81"/>
                  </a:lnTo>
                  <a:close/>
                  <a:moveTo>
                    <a:pt x="1003" y="5"/>
                  </a:moveTo>
                  <a:lnTo>
                    <a:pt x="1153" y="97"/>
                  </a:lnTo>
                  <a:lnTo>
                    <a:pt x="998" y="182"/>
                  </a:lnTo>
                  <a:cubicBezTo>
                    <a:pt x="991" y="186"/>
                    <a:pt x="981" y="183"/>
                    <a:pt x="977" y="175"/>
                  </a:cubicBezTo>
                  <a:cubicBezTo>
                    <a:pt x="972" y="168"/>
                    <a:pt x="975" y="158"/>
                    <a:pt x="983" y="154"/>
                  </a:cubicBezTo>
                  <a:lnTo>
                    <a:pt x="1113" y="83"/>
                  </a:lnTo>
                  <a:lnTo>
                    <a:pt x="1112" y="110"/>
                  </a:lnTo>
                  <a:lnTo>
                    <a:pt x="986" y="32"/>
                  </a:lnTo>
                  <a:lnTo>
                    <a:pt x="986" y="32"/>
                  </a:lnTo>
                  <a:cubicBezTo>
                    <a:pt x="979" y="27"/>
                    <a:pt x="977" y="17"/>
                    <a:pt x="981" y="10"/>
                  </a:cubicBezTo>
                  <a:cubicBezTo>
                    <a:pt x="986" y="2"/>
                    <a:pt x="996" y="0"/>
                    <a:pt x="1003" y="5"/>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1" name="Freeform 6"/>
            <p:cNvSpPr>
              <a:spLocks noEditPoints="1"/>
            </p:cNvSpPr>
            <p:nvPr/>
          </p:nvSpPr>
          <p:spPr bwMode="auto">
            <a:xfrm>
              <a:off x="2789" y="2843"/>
              <a:ext cx="97" cy="132"/>
            </a:xfrm>
            <a:custGeom>
              <a:avLst/>
              <a:gdLst>
                <a:gd name="T0" fmla="*/ 134 w 250"/>
                <a:gd name="T1" fmla="*/ 0 h 368"/>
                <a:gd name="T2" fmla="*/ 149 w 250"/>
                <a:gd name="T3" fmla="*/ 335 h 368"/>
                <a:gd name="T4" fmla="*/ 117 w 250"/>
                <a:gd name="T5" fmla="*/ 336 h 368"/>
                <a:gd name="T6" fmla="*/ 102 w 250"/>
                <a:gd name="T7" fmla="*/ 1 h 368"/>
                <a:gd name="T8" fmla="*/ 134 w 250"/>
                <a:gd name="T9" fmla="*/ 0 h 368"/>
                <a:gd name="T10" fmla="*/ 246 w 250"/>
                <a:gd name="T11" fmla="*/ 146 h 368"/>
                <a:gd name="T12" fmla="*/ 134 w 250"/>
                <a:gd name="T13" fmla="*/ 368 h 368"/>
                <a:gd name="T14" fmla="*/ 4 w 250"/>
                <a:gd name="T15" fmla="*/ 157 h 368"/>
                <a:gd name="T16" fmla="*/ 10 w 250"/>
                <a:gd name="T17" fmla="*/ 135 h 368"/>
                <a:gd name="T18" fmla="*/ 32 w 250"/>
                <a:gd name="T19" fmla="*/ 140 h 368"/>
                <a:gd name="T20" fmla="*/ 147 w 250"/>
                <a:gd name="T21" fmla="*/ 327 h 368"/>
                <a:gd name="T22" fmla="*/ 119 w 250"/>
                <a:gd name="T23" fmla="*/ 328 h 368"/>
                <a:gd name="T24" fmla="*/ 217 w 250"/>
                <a:gd name="T25" fmla="*/ 132 h 368"/>
                <a:gd name="T26" fmla="*/ 217 w 250"/>
                <a:gd name="T27" fmla="*/ 132 h 368"/>
                <a:gd name="T28" fmla="*/ 238 w 250"/>
                <a:gd name="T29" fmla="*/ 125 h 368"/>
                <a:gd name="T30" fmla="*/ 246 w 250"/>
                <a:gd name="T31" fmla="*/ 14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368">
                  <a:moveTo>
                    <a:pt x="134" y="0"/>
                  </a:moveTo>
                  <a:lnTo>
                    <a:pt x="149" y="335"/>
                  </a:lnTo>
                  <a:lnTo>
                    <a:pt x="117" y="336"/>
                  </a:lnTo>
                  <a:lnTo>
                    <a:pt x="102" y="1"/>
                  </a:lnTo>
                  <a:lnTo>
                    <a:pt x="134" y="0"/>
                  </a:lnTo>
                  <a:close/>
                  <a:moveTo>
                    <a:pt x="246" y="146"/>
                  </a:moveTo>
                  <a:lnTo>
                    <a:pt x="134" y="368"/>
                  </a:lnTo>
                  <a:lnTo>
                    <a:pt x="4" y="157"/>
                  </a:lnTo>
                  <a:cubicBezTo>
                    <a:pt x="0" y="149"/>
                    <a:pt x="2" y="139"/>
                    <a:pt x="10" y="135"/>
                  </a:cubicBezTo>
                  <a:cubicBezTo>
                    <a:pt x="17" y="130"/>
                    <a:pt x="27" y="132"/>
                    <a:pt x="32" y="140"/>
                  </a:cubicBezTo>
                  <a:lnTo>
                    <a:pt x="147" y="327"/>
                  </a:lnTo>
                  <a:lnTo>
                    <a:pt x="119" y="328"/>
                  </a:lnTo>
                  <a:lnTo>
                    <a:pt x="217" y="132"/>
                  </a:lnTo>
                  <a:lnTo>
                    <a:pt x="217" y="132"/>
                  </a:lnTo>
                  <a:cubicBezTo>
                    <a:pt x="221" y="124"/>
                    <a:pt x="231" y="121"/>
                    <a:pt x="238" y="125"/>
                  </a:cubicBezTo>
                  <a:cubicBezTo>
                    <a:pt x="246" y="129"/>
                    <a:pt x="250" y="138"/>
                    <a:pt x="246" y="146"/>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2" name="Freeform 7"/>
            <p:cNvSpPr>
              <a:spLocks noEditPoints="1"/>
            </p:cNvSpPr>
            <p:nvPr/>
          </p:nvSpPr>
          <p:spPr bwMode="auto">
            <a:xfrm>
              <a:off x="2767" y="1186"/>
              <a:ext cx="49" cy="212"/>
            </a:xfrm>
            <a:custGeom>
              <a:avLst/>
              <a:gdLst>
                <a:gd name="T0" fmla="*/ 31 w 49"/>
                <a:gd name="T1" fmla="*/ 0 h 212"/>
                <a:gd name="T2" fmla="*/ 31 w 49"/>
                <a:gd name="T3" fmla="*/ 174 h 212"/>
                <a:gd name="T4" fmla="*/ 19 w 49"/>
                <a:gd name="T5" fmla="*/ 174 h 212"/>
                <a:gd name="T6" fmla="*/ 19 w 49"/>
                <a:gd name="T7" fmla="*/ 0 h 212"/>
                <a:gd name="T8" fmla="*/ 31 w 49"/>
                <a:gd name="T9" fmla="*/ 0 h 212"/>
                <a:gd name="T10" fmla="*/ 49 w 49"/>
                <a:gd name="T11" fmla="*/ 166 h 212"/>
                <a:gd name="T12" fmla="*/ 25 w 49"/>
                <a:gd name="T13" fmla="*/ 212 h 212"/>
                <a:gd name="T14" fmla="*/ 0 w 49"/>
                <a:gd name="T15" fmla="*/ 166 h 212"/>
                <a:gd name="T16" fmla="*/ 49 w 49"/>
                <a:gd name="T17" fmla="*/ 1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12">
                  <a:moveTo>
                    <a:pt x="31" y="0"/>
                  </a:moveTo>
                  <a:lnTo>
                    <a:pt x="31" y="174"/>
                  </a:lnTo>
                  <a:lnTo>
                    <a:pt x="19" y="174"/>
                  </a:lnTo>
                  <a:lnTo>
                    <a:pt x="19" y="0"/>
                  </a:lnTo>
                  <a:lnTo>
                    <a:pt x="31" y="0"/>
                  </a:lnTo>
                  <a:close/>
                  <a:moveTo>
                    <a:pt x="49" y="166"/>
                  </a:moveTo>
                  <a:lnTo>
                    <a:pt x="25" y="212"/>
                  </a:lnTo>
                  <a:lnTo>
                    <a:pt x="0" y="166"/>
                  </a:lnTo>
                  <a:lnTo>
                    <a:pt x="49" y="166"/>
                  </a:lnTo>
                  <a:close/>
                </a:path>
              </a:pathLst>
            </a:custGeom>
            <a:solidFill>
              <a:srgbClr val="99CC00"/>
            </a:solidFill>
            <a:ln w="0" cap="flat">
              <a:solidFill>
                <a:srgbClr val="99CC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3" name="Freeform 8"/>
            <p:cNvSpPr>
              <a:spLocks noEditPoints="1"/>
            </p:cNvSpPr>
            <p:nvPr/>
          </p:nvSpPr>
          <p:spPr bwMode="auto">
            <a:xfrm>
              <a:off x="1756" y="3543"/>
              <a:ext cx="1917" cy="11"/>
            </a:xfrm>
            <a:custGeom>
              <a:avLst/>
              <a:gdLst>
                <a:gd name="T0" fmla="*/ 50 w 1917"/>
                <a:gd name="T1" fmla="*/ 11 h 11"/>
                <a:gd name="T2" fmla="*/ 87 w 1917"/>
                <a:gd name="T3" fmla="*/ 0 h 11"/>
                <a:gd name="T4" fmla="*/ 87 w 1917"/>
                <a:gd name="T5" fmla="*/ 11 h 11"/>
                <a:gd name="T6" fmla="*/ 185 w 1917"/>
                <a:gd name="T7" fmla="*/ 0 h 11"/>
                <a:gd name="T8" fmla="*/ 136 w 1917"/>
                <a:gd name="T9" fmla="*/ 0 h 11"/>
                <a:gd name="T10" fmla="*/ 235 w 1917"/>
                <a:gd name="T11" fmla="*/ 11 h 11"/>
                <a:gd name="T12" fmla="*/ 272 w 1917"/>
                <a:gd name="T13" fmla="*/ 0 h 11"/>
                <a:gd name="T14" fmla="*/ 272 w 1917"/>
                <a:gd name="T15" fmla="*/ 11 h 11"/>
                <a:gd name="T16" fmla="*/ 370 w 1917"/>
                <a:gd name="T17" fmla="*/ 0 h 11"/>
                <a:gd name="T18" fmla="*/ 358 w 1917"/>
                <a:gd name="T19" fmla="*/ 0 h 11"/>
                <a:gd name="T20" fmla="*/ 456 w 1917"/>
                <a:gd name="T21" fmla="*/ 11 h 11"/>
                <a:gd name="T22" fmla="*/ 493 w 1917"/>
                <a:gd name="T23" fmla="*/ 0 h 11"/>
                <a:gd name="T24" fmla="*/ 493 w 1917"/>
                <a:gd name="T25" fmla="*/ 11 h 11"/>
                <a:gd name="T26" fmla="*/ 592 w 1917"/>
                <a:gd name="T27" fmla="*/ 0 h 11"/>
                <a:gd name="T28" fmla="*/ 543 w 1917"/>
                <a:gd name="T29" fmla="*/ 0 h 11"/>
                <a:gd name="T30" fmla="*/ 641 w 1917"/>
                <a:gd name="T31" fmla="*/ 11 h 11"/>
                <a:gd name="T32" fmla="*/ 678 w 1917"/>
                <a:gd name="T33" fmla="*/ 0 h 11"/>
                <a:gd name="T34" fmla="*/ 678 w 1917"/>
                <a:gd name="T35" fmla="*/ 11 h 11"/>
                <a:gd name="T36" fmla="*/ 777 w 1917"/>
                <a:gd name="T37" fmla="*/ 0 h 11"/>
                <a:gd name="T38" fmla="*/ 765 w 1917"/>
                <a:gd name="T39" fmla="*/ 0 h 11"/>
                <a:gd name="T40" fmla="*/ 863 w 1917"/>
                <a:gd name="T41" fmla="*/ 11 h 11"/>
                <a:gd name="T42" fmla="*/ 900 w 1917"/>
                <a:gd name="T43" fmla="*/ 0 h 11"/>
                <a:gd name="T44" fmla="*/ 900 w 1917"/>
                <a:gd name="T45" fmla="*/ 11 h 11"/>
                <a:gd name="T46" fmla="*/ 999 w 1917"/>
                <a:gd name="T47" fmla="*/ 0 h 11"/>
                <a:gd name="T48" fmla="*/ 949 w 1917"/>
                <a:gd name="T49" fmla="*/ 0 h 11"/>
                <a:gd name="T50" fmla="*/ 1048 w 1917"/>
                <a:gd name="T51" fmla="*/ 11 h 11"/>
                <a:gd name="T52" fmla="*/ 1085 w 1917"/>
                <a:gd name="T53" fmla="*/ 0 h 11"/>
                <a:gd name="T54" fmla="*/ 1085 w 1917"/>
                <a:gd name="T55" fmla="*/ 11 h 11"/>
                <a:gd name="T56" fmla="*/ 1184 w 1917"/>
                <a:gd name="T57" fmla="*/ 0 h 11"/>
                <a:gd name="T58" fmla="*/ 1171 w 1917"/>
                <a:gd name="T59" fmla="*/ 0 h 11"/>
                <a:gd name="T60" fmla="*/ 1270 w 1917"/>
                <a:gd name="T61" fmla="*/ 11 h 11"/>
                <a:gd name="T62" fmla="*/ 1307 w 1917"/>
                <a:gd name="T63" fmla="*/ 0 h 11"/>
                <a:gd name="T64" fmla="*/ 1307 w 1917"/>
                <a:gd name="T65" fmla="*/ 11 h 11"/>
                <a:gd name="T66" fmla="*/ 1405 w 1917"/>
                <a:gd name="T67" fmla="*/ 0 h 11"/>
                <a:gd name="T68" fmla="*/ 1356 w 1917"/>
                <a:gd name="T69" fmla="*/ 0 h 11"/>
                <a:gd name="T70" fmla="*/ 1455 w 1917"/>
                <a:gd name="T71" fmla="*/ 11 h 11"/>
                <a:gd name="T72" fmla="*/ 1492 w 1917"/>
                <a:gd name="T73" fmla="*/ 0 h 11"/>
                <a:gd name="T74" fmla="*/ 1492 w 1917"/>
                <a:gd name="T75" fmla="*/ 11 h 11"/>
                <a:gd name="T76" fmla="*/ 1590 w 1917"/>
                <a:gd name="T77" fmla="*/ 0 h 11"/>
                <a:gd name="T78" fmla="*/ 1578 w 1917"/>
                <a:gd name="T79" fmla="*/ 0 h 11"/>
                <a:gd name="T80" fmla="*/ 1677 w 1917"/>
                <a:gd name="T81" fmla="*/ 11 h 11"/>
                <a:gd name="T82" fmla="*/ 1714 w 1917"/>
                <a:gd name="T83" fmla="*/ 0 h 11"/>
                <a:gd name="T84" fmla="*/ 1714 w 1917"/>
                <a:gd name="T85" fmla="*/ 11 h 11"/>
                <a:gd name="T86" fmla="*/ 1812 w 1917"/>
                <a:gd name="T87" fmla="*/ 0 h 11"/>
                <a:gd name="T88" fmla="*/ 1763 w 1917"/>
                <a:gd name="T89" fmla="*/ 0 h 11"/>
                <a:gd name="T90" fmla="*/ 1861 w 1917"/>
                <a:gd name="T91" fmla="*/ 11 h 11"/>
                <a:gd name="T92" fmla="*/ 1898 w 1917"/>
                <a:gd name="T93" fmla="*/ 0 h 11"/>
                <a:gd name="T94" fmla="*/ 1898 w 1917"/>
                <a:gd name="T9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7" h="11">
                  <a:moveTo>
                    <a:pt x="0" y="0"/>
                  </a:moveTo>
                  <a:lnTo>
                    <a:pt x="50" y="0"/>
                  </a:lnTo>
                  <a:lnTo>
                    <a:pt x="50" y="11"/>
                  </a:lnTo>
                  <a:lnTo>
                    <a:pt x="0" y="11"/>
                  </a:lnTo>
                  <a:lnTo>
                    <a:pt x="0" y="0"/>
                  </a:lnTo>
                  <a:close/>
                  <a:moveTo>
                    <a:pt x="87" y="0"/>
                  </a:moveTo>
                  <a:lnTo>
                    <a:pt x="99" y="0"/>
                  </a:lnTo>
                  <a:lnTo>
                    <a:pt x="99" y="11"/>
                  </a:lnTo>
                  <a:lnTo>
                    <a:pt x="87" y="11"/>
                  </a:lnTo>
                  <a:lnTo>
                    <a:pt x="87" y="0"/>
                  </a:lnTo>
                  <a:close/>
                  <a:moveTo>
                    <a:pt x="136" y="0"/>
                  </a:moveTo>
                  <a:lnTo>
                    <a:pt x="185" y="0"/>
                  </a:lnTo>
                  <a:lnTo>
                    <a:pt x="185" y="11"/>
                  </a:lnTo>
                  <a:lnTo>
                    <a:pt x="136" y="11"/>
                  </a:lnTo>
                  <a:lnTo>
                    <a:pt x="136" y="0"/>
                  </a:lnTo>
                  <a:close/>
                  <a:moveTo>
                    <a:pt x="222" y="0"/>
                  </a:moveTo>
                  <a:lnTo>
                    <a:pt x="235" y="0"/>
                  </a:lnTo>
                  <a:lnTo>
                    <a:pt x="235" y="11"/>
                  </a:lnTo>
                  <a:lnTo>
                    <a:pt x="222" y="11"/>
                  </a:lnTo>
                  <a:lnTo>
                    <a:pt x="222" y="0"/>
                  </a:lnTo>
                  <a:close/>
                  <a:moveTo>
                    <a:pt x="272" y="0"/>
                  </a:moveTo>
                  <a:lnTo>
                    <a:pt x="321" y="0"/>
                  </a:lnTo>
                  <a:lnTo>
                    <a:pt x="321" y="11"/>
                  </a:lnTo>
                  <a:lnTo>
                    <a:pt x="272" y="11"/>
                  </a:lnTo>
                  <a:lnTo>
                    <a:pt x="272" y="0"/>
                  </a:lnTo>
                  <a:close/>
                  <a:moveTo>
                    <a:pt x="358" y="0"/>
                  </a:moveTo>
                  <a:lnTo>
                    <a:pt x="370" y="0"/>
                  </a:lnTo>
                  <a:lnTo>
                    <a:pt x="370" y="11"/>
                  </a:lnTo>
                  <a:lnTo>
                    <a:pt x="358" y="11"/>
                  </a:lnTo>
                  <a:lnTo>
                    <a:pt x="358" y="0"/>
                  </a:lnTo>
                  <a:close/>
                  <a:moveTo>
                    <a:pt x="407" y="0"/>
                  </a:moveTo>
                  <a:lnTo>
                    <a:pt x="456" y="0"/>
                  </a:lnTo>
                  <a:lnTo>
                    <a:pt x="456" y="11"/>
                  </a:lnTo>
                  <a:lnTo>
                    <a:pt x="407" y="11"/>
                  </a:lnTo>
                  <a:lnTo>
                    <a:pt x="407" y="0"/>
                  </a:lnTo>
                  <a:close/>
                  <a:moveTo>
                    <a:pt x="493" y="0"/>
                  </a:moveTo>
                  <a:lnTo>
                    <a:pt x="506" y="0"/>
                  </a:lnTo>
                  <a:lnTo>
                    <a:pt x="506" y="11"/>
                  </a:lnTo>
                  <a:lnTo>
                    <a:pt x="493" y="11"/>
                  </a:lnTo>
                  <a:lnTo>
                    <a:pt x="493" y="0"/>
                  </a:lnTo>
                  <a:close/>
                  <a:moveTo>
                    <a:pt x="543" y="0"/>
                  </a:moveTo>
                  <a:lnTo>
                    <a:pt x="592" y="0"/>
                  </a:lnTo>
                  <a:lnTo>
                    <a:pt x="592" y="11"/>
                  </a:lnTo>
                  <a:lnTo>
                    <a:pt x="543" y="11"/>
                  </a:lnTo>
                  <a:lnTo>
                    <a:pt x="543" y="0"/>
                  </a:lnTo>
                  <a:close/>
                  <a:moveTo>
                    <a:pt x="629" y="0"/>
                  </a:moveTo>
                  <a:lnTo>
                    <a:pt x="641" y="0"/>
                  </a:lnTo>
                  <a:lnTo>
                    <a:pt x="641" y="11"/>
                  </a:lnTo>
                  <a:lnTo>
                    <a:pt x="629" y="11"/>
                  </a:lnTo>
                  <a:lnTo>
                    <a:pt x="629" y="0"/>
                  </a:lnTo>
                  <a:close/>
                  <a:moveTo>
                    <a:pt x="678" y="0"/>
                  </a:moveTo>
                  <a:lnTo>
                    <a:pt x="728" y="0"/>
                  </a:lnTo>
                  <a:lnTo>
                    <a:pt x="728" y="11"/>
                  </a:lnTo>
                  <a:lnTo>
                    <a:pt x="678" y="11"/>
                  </a:lnTo>
                  <a:lnTo>
                    <a:pt x="678" y="0"/>
                  </a:lnTo>
                  <a:close/>
                  <a:moveTo>
                    <a:pt x="765" y="0"/>
                  </a:moveTo>
                  <a:lnTo>
                    <a:pt x="777" y="0"/>
                  </a:lnTo>
                  <a:lnTo>
                    <a:pt x="777" y="11"/>
                  </a:lnTo>
                  <a:lnTo>
                    <a:pt x="765" y="11"/>
                  </a:lnTo>
                  <a:lnTo>
                    <a:pt x="765" y="0"/>
                  </a:lnTo>
                  <a:close/>
                  <a:moveTo>
                    <a:pt x="814" y="0"/>
                  </a:moveTo>
                  <a:lnTo>
                    <a:pt x="863" y="0"/>
                  </a:lnTo>
                  <a:lnTo>
                    <a:pt x="863" y="11"/>
                  </a:lnTo>
                  <a:lnTo>
                    <a:pt x="814" y="11"/>
                  </a:lnTo>
                  <a:lnTo>
                    <a:pt x="814" y="0"/>
                  </a:lnTo>
                  <a:close/>
                  <a:moveTo>
                    <a:pt x="900" y="0"/>
                  </a:moveTo>
                  <a:lnTo>
                    <a:pt x="912" y="0"/>
                  </a:lnTo>
                  <a:lnTo>
                    <a:pt x="912" y="11"/>
                  </a:lnTo>
                  <a:lnTo>
                    <a:pt x="900" y="11"/>
                  </a:lnTo>
                  <a:lnTo>
                    <a:pt x="900" y="0"/>
                  </a:lnTo>
                  <a:close/>
                  <a:moveTo>
                    <a:pt x="949" y="0"/>
                  </a:moveTo>
                  <a:lnTo>
                    <a:pt x="999" y="0"/>
                  </a:lnTo>
                  <a:lnTo>
                    <a:pt x="999" y="11"/>
                  </a:lnTo>
                  <a:lnTo>
                    <a:pt x="949" y="11"/>
                  </a:lnTo>
                  <a:lnTo>
                    <a:pt x="949" y="0"/>
                  </a:lnTo>
                  <a:close/>
                  <a:moveTo>
                    <a:pt x="1036" y="0"/>
                  </a:moveTo>
                  <a:lnTo>
                    <a:pt x="1048" y="0"/>
                  </a:lnTo>
                  <a:lnTo>
                    <a:pt x="1048" y="11"/>
                  </a:lnTo>
                  <a:lnTo>
                    <a:pt x="1036" y="11"/>
                  </a:lnTo>
                  <a:lnTo>
                    <a:pt x="1036" y="0"/>
                  </a:lnTo>
                  <a:close/>
                  <a:moveTo>
                    <a:pt x="1085" y="0"/>
                  </a:moveTo>
                  <a:lnTo>
                    <a:pt x="1134" y="0"/>
                  </a:lnTo>
                  <a:lnTo>
                    <a:pt x="1134" y="11"/>
                  </a:lnTo>
                  <a:lnTo>
                    <a:pt x="1085" y="11"/>
                  </a:lnTo>
                  <a:lnTo>
                    <a:pt x="1085" y="0"/>
                  </a:lnTo>
                  <a:close/>
                  <a:moveTo>
                    <a:pt x="1171" y="0"/>
                  </a:moveTo>
                  <a:lnTo>
                    <a:pt x="1184" y="0"/>
                  </a:lnTo>
                  <a:lnTo>
                    <a:pt x="1184" y="11"/>
                  </a:lnTo>
                  <a:lnTo>
                    <a:pt x="1171" y="11"/>
                  </a:lnTo>
                  <a:lnTo>
                    <a:pt x="1171" y="0"/>
                  </a:lnTo>
                  <a:close/>
                  <a:moveTo>
                    <a:pt x="1221" y="0"/>
                  </a:moveTo>
                  <a:lnTo>
                    <a:pt x="1270" y="0"/>
                  </a:lnTo>
                  <a:lnTo>
                    <a:pt x="1270" y="11"/>
                  </a:lnTo>
                  <a:lnTo>
                    <a:pt x="1221" y="11"/>
                  </a:lnTo>
                  <a:lnTo>
                    <a:pt x="1221" y="0"/>
                  </a:lnTo>
                  <a:close/>
                  <a:moveTo>
                    <a:pt x="1307" y="0"/>
                  </a:moveTo>
                  <a:lnTo>
                    <a:pt x="1319" y="0"/>
                  </a:lnTo>
                  <a:lnTo>
                    <a:pt x="1319" y="11"/>
                  </a:lnTo>
                  <a:lnTo>
                    <a:pt x="1307" y="11"/>
                  </a:lnTo>
                  <a:lnTo>
                    <a:pt x="1307" y="0"/>
                  </a:lnTo>
                  <a:close/>
                  <a:moveTo>
                    <a:pt x="1356" y="0"/>
                  </a:moveTo>
                  <a:lnTo>
                    <a:pt x="1405" y="0"/>
                  </a:lnTo>
                  <a:lnTo>
                    <a:pt x="1405" y="11"/>
                  </a:lnTo>
                  <a:lnTo>
                    <a:pt x="1356" y="11"/>
                  </a:lnTo>
                  <a:lnTo>
                    <a:pt x="1356" y="0"/>
                  </a:lnTo>
                  <a:close/>
                  <a:moveTo>
                    <a:pt x="1442" y="0"/>
                  </a:moveTo>
                  <a:lnTo>
                    <a:pt x="1455" y="0"/>
                  </a:lnTo>
                  <a:lnTo>
                    <a:pt x="1455" y="11"/>
                  </a:lnTo>
                  <a:lnTo>
                    <a:pt x="1442" y="11"/>
                  </a:lnTo>
                  <a:lnTo>
                    <a:pt x="1442" y="0"/>
                  </a:lnTo>
                  <a:close/>
                  <a:moveTo>
                    <a:pt x="1492" y="0"/>
                  </a:moveTo>
                  <a:lnTo>
                    <a:pt x="1541" y="0"/>
                  </a:lnTo>
                  <a:lnTo>
                    <a:pt x="1541" y="11"/>
                  </a:lnTo>
                  <a:lnTo>
                    <a:pt x="1492" y="11"/>
                  </a:lnTo>
                  <a:lnTo>
                    <a:pt x="1492" y="0"/>
                  </a:lnTo>
                  <a:close/>
                  <a:moveTo>
                    <a:pt x="1578" y="0"/>
                  </a:moveTo>
                  <a:lnTo>
                    <a:pt x="1590" y="0"/>
                  </a:lnTo>
                  <a:lnTo>
                    <a:pt x="1590" y="11"/>
                  </a:lnTo>
                  <a:lnTo>
                    <a:pt x="1578" y="11"/>
                  </a:lnTo>
                  <a:lnTo>
                    <a:pt x="1578" y="0"/>
                  </a:lnTo>
                  <a:close/>
                  <a:moveTo>
                    <a:pt x="1627" y="0"/>
                  </a:moveTo>
                  <a:lnTo>
                    <a:pt x="1677" y="0"/>
                  </a:lnTo>
                  <a:lnTo>
                    <a:pt x="1677" y="11"/>
                  </a:lnTo>
                  <a:lnTo>
                    <a:pt x="1627" y="11"/>
                  </a:lnTo>
                  <a:lnTo>
                    <a:pt x="1627" y="0"/>
                  </a:lnTo>
                  <a:close/>
                  <a:moveTo>
                    <a:pt x="1714" y="0"/>
                  </a:moveTo>
                  <a:lnTo>
                    <a:pt x="1726" y="0"/>
                  </a:lnTo>
                  <a:lnTo>
                    <a:pt x="1726" y="11"/>
                  </a:lnTo>
                  <a:lnTo>
                    <a:pt x="1714" y="11"/>
                  </a:lnTo>
                  <a:lnTo>
                    <a:pt x="1714" y="0"/>
                  </a:lnTo>
                  <a:close/>
                  <a:moveTo>
                    <a:pt x="1763" y="0"/>
                  </a:moveTo>
                  <a:lnTo>
                    <a:pt x="1812" y="0"/>
                  </a:lnTo>
                  <a:lnTo>
                    <a:pt x="1812" y="11"/>
                  </a:lnTo>
                  <a:lnTo>
                    <a:pt x="1763" y="11"/>
                  </a:lnTo>
                  <a:lnTo>
                    <a:pt x="1763" y="0"/>
                  </a:lnTo>
                  <a:close/>
                  <a:moveTo>
                    <a:pt x="1849" y="0"/>
                  </a:moveTo>
                  <a:lnTo>
                    <a:pt x="1861" y="0"/>
                  </a:lnTo>
                  <a:lnTo>
                    <a:pt x="1861" y="11"/>
                  </a:lnTo>
                  <a:lnTo>
                    <a:pt x="1849" y="11"/>
                  </a:lnTo>
                  <a:lnTo>
                    <a:pt x="1849" y="0"/>
                  </a:lnTo>
                  <a:close/>
                  <a:moveTo>
                    <a:pt x="1898" y="0"/>
                  </a:moveTo>
                  <a:lnTo>
                    <a:pt x="1917" y="0"/>
                  </a:lnTo>
                  <a:lnTo>
                    <a:pt x="1917" y="11"/>
                  </a:lnTo>
                  <a:lnTo>
                    <a:pt x="1898" y="11"/>
                  </a:lnTo>
                  <a:lnTo>
                    <a:pt x="1898" y="0"/>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4" name="Oval 9"/>
            <p:cNvSpPr>
              <a:spLocks noChangeArrowheads="1"/>
            </p:cNvSpPr>
            <p:nvPr/>
          </p:nvSpPr>
          <p:spPr bwMode="auto">
            <a:xfrm>
              <a:off x="2083" y="1828"/>
              <a:ext cx="659" cy="178"/>
            </a:xfrm>
            <a:prstGeom prst="ellipse">
              <a:avLst/>
            </a:prstGeom>
            <a:solidFill>
              <a:srgbClr val="DDDD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5" name="Oval 10"/>
            <p:cNvSpPr>
              <a:spLocks noChangeArrowheads="1"/>
            </p:cNvSpPr>
            <p:nvPr/>
          </p:nvSpPr>
          <p:spPr bwMode="auto">
            <a:xfrm>
              <a:off x="2083" y="1828"/>
              <a:ext cx="659" cy="178"/>
            </a:xfrm>
            <a:prstGeom prst="ellipse">
              <a:avLst/>
            </a:prstGeom>
            <a:noFill/>
            <a:ln w="190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6" name="Rectangle 11"/>
            <p:cNvSpPr>
              <a:spLocks noChangeArrowheads="1"/>
            </p:cNvSpPr>
            <p:nvPr/>
          </p:nvSpPr>
          <p:spPr bwMode="auto">
            <a:xfrm>
              <a:off x="2201" y="1875"/>
              <a:ext cx="3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969696"/>
                  </a:solidFill>
                  <a:effectLst/>
                  <a:latin typeface="Calibri" panose="020F0502020204030204" pitchFamily="34" charset="0"/>
                </a:rPr>
                <a:t>Olio </a:t>
              </a:r>
              <a:r>
                <a:rPr kumimoji="0" lang="it-IT" altLang="it-IT" sz="900" b="0" i="1" u="none" strike="noStrike" cap="none" normalizeH="0" baseline="0" dirty="0">
                  <a:ln>
                    <a:noFill/>
                  </a:ln>
                  <a:solidFill>
                    <a:srgbClr val="969696"/>
                  </a:solidFill>
                  <a:effectLst/>
                  <a:latin typeface="Century Gothic" panose="020B0502020202020204" pitchFamily="34" charset="0"/>
                </a:rPr>
                <a:t>vergine</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197" name="Freeform 12"/>
            <p:cNvSpPr>
              <a:spLocks noEditPoints="1"/>
            </p:cNvSpPr>
            <p:nvPr/>
          </p:nvSpPr>
          <p:spPr bwMode="auto">
            <a:xfrm>
              <a:off x="3235" y="2414"/>
              <a:ext cx="305" cy="249"/>
            </a:xfrm>
            <a:custGeom>
              <a:avLst/>
              <a:gdLst>
                <a:gd name="T0" fmla="*/ 0 w 790"/>
                <a:gd name="T1" fmla="*/ 694 h 694"/>
                <a:gd name="T2" fmla="*/ 411 w 790"/>
                <a:gd name="T3" fmla="*/ 694 h 694"/>
                <a:gd name="T4" fmla="*/ 411 w 790"/>
                <a:gd name="T5" fmla="*/ 92 h 694"/>
                <a:gd name="T6" fmla="*/ 395 w 790"/>
                <a:gd name="T7" fmla="*/ 108 h 694"/>
                <a:gd name="T8" fmla="*/ 758 w 790"/>
                <a:gd name="T9" fmla="*/ 108 h 694"/>
                <a:gd name="T10" fmla="*/ 758 w 790"/>
                <a:gd name="T11" fmla="*/ 76 h 694"/>
                <a:gd name="T12" fmla="*/ 379 w 790"/>
                <a:gd name="T13" fmla="*/ 76 h 694"/>
                <a:gd name="T14" fmla="*/ 379 w 790"/>
                <a:gd name="T15" fmla="*/ 678 h 694"/>
                <a:gd name="T16" fmla="*/ 395 w 790"/>
                <a:gd name="T17" fmla="*/ 662 h 694"/>
                <a:gd name="T18" fmla="*/ 0 w 790"/>
                <a:gd name="T19" fmla="*/ 662 h 694"/>
                <a:gd name="T20" fmla="*/ 0 w 790"/>
                <a:gd name="T21" fmla="*/ 694 h 694"/>
                <a:gd name="T22" fmla="*/ 638 w 790"/>
                <a:gd name="T23" fmla="*/ 181 h 694"/>
                <a:gd name="T24" fmla="*/ 790 w 790"/>
                <a:gd name="T25" fmla="*/ 92 h 694"/>
                <a:gd name="T26" fmla="*/ 638 w 790"/>
                <a:gd name="T27" fmla="*/ 4 h 694"/>
                <a:gd name="T28" fmla="*/ 616 w 790"/>
                <a:gd name="T29" fmla="*/ 10 h 694"/>
                <a:gd name="T30" fmla="*/ 622 w 790"/>
                <a:gd name="T31" fmla="*/ 32 h 694"/>
                <a:gd name="T32" fmla="*/ 750 w 790"/>
                <a:gd name="T33" fmla="*/ 106 h 694"/>
                <a:gd name="T34" fmla="*/ 750 w 790"/>
                <a:gd name="T35" fmla="*/ 79 h 694"/>
                <a:gd name="T36" fmla="*/ 622 w 790"/>
                <a:gd name="T37" fmla="*/ 153 h 694"/>
                <a:gd name="T38" fmla="*/ 616 w 790"/>
                <a:gd name="T39" fmla="*/ 175 h 694"/>
                <a:gd name="T40" fmla="*/ 638 w 790"/>
                <a:gd name="T41" fmla="*/ 18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0" h="694">
                  <a:moveTo>
                    <a:pt x="0" y="694"/>
                  </a:moveTo>
                  <a:lnTo>
                    <a:pt x="411" y="694"/>
                  </a:lnTo>
                  <a:lnTo>
                    <a:pt x="411" y="92"/>
                  </a:lnTo>
                  <a:lnTo>
                    <a:pt x="395" y="108"/>
                  </a:lnTo>
                  <a:lnTo>
                    <a:pt x="758" y="108"/>
                  </a:lnTo>
                  <a:lnTo>
                    <a:pt x="758" y="76"/>
                  </a:lnTo>
                  <a:lnTo>
                    <a:pt x="379" y="76"/>
                  </a:lnTo>
                  <a:lnTo>
                    <a:pt x="379" y="678"/>
                  </a:lnTo>
                  <a:lnTo>
                    <a:pt x="395" y="662"/>
                  </a:lnTo>
                  <a:lnTo>
                    <a:pt x="0" y="662"/>
                  </a:lnTo>
                  <a:lnTo>
                    <a:pt x="0" y="694"/>
                  </a:lnTo>
                  <a:close/>
                  <a:moveTo>
                    <a:pt x="638" y="181"/>
                  </a:moveTo>
                  <a:lnTo>
                    <a:pt x="790" y="92"/>
                  </a:lnTo>
                  <a:lnTo>
                    <a:pt x="638" y="4"/>
                  </a:lnTo>
                  <a:cubicBezTo>
                    <a:pt x="631" y="0"/>
                    <a:pt x="621" y="2"/>
                    <a:pt x="616" y="10"/>
                  </a:cubicBezTo>
                  <a:cubicBezTo>
                    <a:pt x="612" y="17"/>
                    <a:pt x="614" y="27"/>
                    <a:pt x="622" y="32"/>
                  </a:cubicBezTo>
                  <a:lnTo>
                    <a:pt x="750" y="106"/>
                  </a:lnTo>
                  <a:lnTo>
                    <a:pt x="750" y="79"/>
                  </a:lnTo>
                  <a:lnTo>
                    <a:pt x="622" y="153"/>
                  </a:lnTo>
                  <a:cubicBezTo>
                    <a:pt x="614" y="158"/>
                    <a:pt x="612" y="168"/>
                    <a:pt x="616" y="175"/>
                  </a:cubicBezTo>
                  <a:cubicBezTo>
                    <a:pt x="621" y="183"/>
                    <a:pt x="631" y="185"/>
                    <a:pt x="638" y="181"/>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8" name="Oval 13"/>
            <p:cNvSpPr>
              <a:spLocks noChangeArrowheads="1"/>
            </p:cNvSpPr>
            <p:nvPr/>
          </p:nvSpPr>
          <p:spPr bwMode="auto">
            <a:xfrm>
              <a:off x="1140" y="1788"/>
              <a:ext cx="672" cy="304"/>
            </a:xfrm>
            <a:prstGeom prst="ellipse">
              <a:avLst/>
            </a:prstGeom>
            <a:solidFill>
              <a:srgbClr val="DDDD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9" name="Oval 14"/>
            <p:cNvSpPr>
              <a:spLocks noChangeArrowheads="1"/>
            </p:cNvSpPr>
            <p:nvPr/>
          </p:nvSpPr>
          <p:spPr bwMode="auto">
            <a:xfrm>
              <a:off x="1140" y="1788"/>
              <a:ext cx="672" cy="304"/>
            </a:xfrm>
            <a:prstGeom prst="ellipse">
              <a:avLst/>
            </a:prstGeom>
            <a:noFill/>
            <a:ln w="190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0" name="Rectangle 15"/>
            <p:cNvSpPr>
              <a:spLocks noChangeArrowheads="1"/>
            </p:cNvSpPr>
            <p:nvPr/>
          </p:nvSpPr>
          <p:spPr bwMode="auto">
            <a:xfrm>
              <a:off x="1414" y="1855"/>
              <a:ext cx="20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969696"/>
                  </a:solidFill>
                  <a:effectLst/>
                  <a:latin typeface="Calibri" panose="020F0502020204030204" pitchFamily="34" charset="0"/>
                </a:rPr>
                <a:t>Olio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01" name="Rectangle 16"/>
            <p:cNvSpPr>
              <a:spLocks noChangeArrowheads="1"/>
            </p:cNvSpPr>
            <p:nvPr/>
          </p:nvSpPr>
          <p:spPr bwMode="auto">
            <a:xfrm>
              <a:off x="1278" y="1948"/>
              <a:ext cx="41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969696"/>
                  </a:solidFill>
                  <a:effectLst/>
                  <a:latin typeface="Century Gothic" panose="020B0502020202020204" pitchFamily="34" charset="0"/>
                </a:rPr>
                <a:t>extravergine</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202" name="Freeform 17"/>
            <p:cNvSpPr>
              <a:spLocks noEditPoints="1"/>
            </p:cNvSpPr>
            <p:nvPr/>
          </p:nvSpPr>
          <p:spPr bwMode="auto">
            <a:xfrm>
              <a:off x="3165" y="2861"/>
              <a:ext cx="1482" cy="831"/>
            </a:xfrm>
            <a:custGeom>
              <a:avLst/>
              <a:gdLst>
                <a:gd name="T0" fmla="*/ 17 w 3849"/>
                <a:gd name="T1" fmla="*/ 0 h 2318"/>
                <a:gd name="T2" fmla="*/ 3830 w 3849"/>
                <a:gd name="T3" fmla="*/ 2287 h 2318"/>
                <a:gd name="T4" fmla="*/ 3813 w 3849"/>
                <a:gd name="T5" fmla="*/ 2315 h 2318"/>
                <a:gd name="T6" fmla="*/ 0 w 3849"/>
                <a:gd name="T7" fmla="*/ 27 h 2318"/>
                <a:gd name="T8" fmla="*/ 17 w 3849"/>
                <a:gd name="T9" fmla="*/ 0 h 2318"/>
                <a:gd name="T10" fmla="*/ 3764 w 3849"/>
                <a:gd name="T11" fmla="*/ 2164 h 2318"/>
                <a:gd name="T12" fmla="*/ 3849 w 3849"/>
                <a:gd name="T13" fmla="*/ 2318 h 2318"/>
                <a:gd name="T14" fmla="*/ 3673 w 3849"/>
                <a:gd name="T15" fmla="*/ 2315 h 2318"/>
                <a:gd name="T16" fmla="*/ 3657 w 3849"/>
                <a:gd name="T17" fmla="*/ 2299 h 2318"/>
                <a:gd name="T18" fmla="*/ 3673 w 3849"/>
                <a:gd name="T19" fmla="*/ 2283 h 2318"/>
                <a:gd name="T20" fmla="*/ 3821 w 3849"/>
                <a:gd name="T21" fmla="*/ 2285 h 2318"/>
                <a:gd name="T22" fmla="*/ 3807 w 3849"/>
                <a:gd name="T23" fmla="*/ 2309 h 2318"/>
                <a:gd name="T24" fmla="*/ 3736 w 3849"/>
                <a:gd name="T25" fmla="*/ 2179 h 2318"/>
                <a:gd name="T26" fmla="*/ 3742 w 3849"/>
                <a:gd name="T27" fmla="*/ 2157 h 2318"/>
                <a:gd name="T28" fmla="*/ 3764 w 3849"/>
                <a:gd name="T29" fmla="*/ 2164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9" h="2318">
                  <a:moveTo>
                    <a:pt x="17" y="0"/>
                  </a:moveTo>
                  <a:lnTo>
                    <a:pt x="3830" y="2287"/>
                  </a:lnTo>
                  <a:lnTo>
                    <a:pt x="3813" y="2315"/>
                  </a:lnTo>
                  <a:lnTo>
                    <a:pt x="0" y="27"/>
                  </a:lnTo>
                  <a:lnTo>
                    <a:pt x="17" y="0"/>
                  </a:lnTo>
                  <a:close/>
                  <a:moveTo>
                    <a:pt x="3764" y="2164"/>
                  </a:moveTo>
                  <a:lnTo>
                    <a:pt x="3849" y="2318"/>
                  </a:lnTo>
                  <a:lnTo>
                    <a:pt x="3673" y="2315"/>
                  </a:lnTo>
                  <a:cubicBezTo>
                    <a:pt x="3664" y="2315"/>
                    <a:pt x="3657" y="2308"/>
                    <a:pt x="3657" y="2299"/>
                  </a:cubicBezTo>
                  <a:cubicBezTo>
                    <a:pt x="3657" y="2290"/>
                    <a:pt x="3664" y="2283"/>
                    <a:pt x="3673" y="2283"/>
                  </a:cubicBezTo>
                  <a:lnTo>
                    <a:pt x="3821" y="2285"/>
                  </a:lnTo>
                  <a:lnTo>
                    <a:pt x="3807" y="2309"/>
                  </a:lnTo>
                  <a:lnTo>
                    <a:pt x="3736" y="2179"/>
                  </a:lnTo>
                  <a:cubicBezTo>
                    <a:pt x="3732" y="2171"/>
                    <a:pt x="3735" y="2162"/>
                    <a:pt x="3742" y="2157"/>
                  </a:cubicBezTo>
                  <a:cubicBezTo>
                    <a:pt x="3750" y="2153"/>
                    <a:pt x="3760" y="2156"/>
                    <a:pt x="3764" y="2164"/>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03" name="Freeform 18"/>
            <p:cNvSpPr>
              <a:spLocks noEditPoints="1"/>
            </p:cNvSpPr>
            <p:nvPr/>
          </p:nvSpPr>
          <p:spPr bwMode="auto">
            <a:xfrm>
              <a:off x="4055" y="2642"/>
              <a:ext cx="738" cy="1050"/>
            </a:xfrm>
            <a:custGeom>
              <a:avLst/>
              <a:gdLst>
                <a:gd name="T0" fmla="*/ 0 w 1917"/>
                <a:gd name="T1" fmla="*/ 0 h 2929"/>
                <a:gd name="T2" fmla="*/ 0 w 1917"/>
                <a:gd name="T3" fmla="*/ 1480 h 2929"/>
                <a:gd name="T4" fmla="*/ 1824 w 1917"/>
                <a:gd name="T5" fmla="*/ 1480 h 2929"/>
                <a:gd name="T6" fmla="*/ 1808 w 1917"/>
                <a:gd name="T7" fmla="*/ 1464 h 2929"/>
                <a:gd name="T8" fmla="*/ 1808 w 1917"/>
                <a:gd name="T9" fmla="*/ 2897 h 2929"/>
                <a:gd name="T10" fmla="*/ 1840 w 1917"/>
                <a:gd name="T11" fmla="*/ 2897 h 2929"/>
                <a:gd name="T12" fmla="*/ 1840 w 1917"/>
                <a:gd name="T13" fmla="*/ 1448 h 2929"/>
                <a:gd name="T14" fmla="*/ 16 w 1917"/>
                <a:gd name="T15" fmla="*/ 1448 h 2929"/>
                <a:gd name="T16" fmla="*/ 32 w 1917"/>
                <a:gd name="T17" fmla="*/ 1464 h 2929"/>
                <a:gd name="T18" fmla="*/ 32 w 1917"/>
                <a:gd name="T19" fmla="*/ 0 h 2929"/>
                <a:gd name="T20" fmla="*/ 0 w 1917"/>
                <a:gd name="T21" fmla="*/ 0 h 2929"/>
                <a:gd name="T22" fmla="*/ 1736 w 1917"/>
                <a:gd name="T23" fmla="*/ 2777 h 2929"/>
                <a:gd name="T24" fmla="*/ 1824 w 1917"/>
                <a:gd name="T25" fmla="*/ 2929 h 2929"/>
                <a:gd name="T26" fmla="*/ 1913 w 1917"/>
                <a:gd name="T27" fmla="*/ 2777 h 2929"/>
                <a:gd name="T28" fmla="*/ 1907 w 1917"/>
                <a:gd name="T29" fmla="*/ 2755 h 2929"/>
                <a:gd name="T30" fmla="*/ 1885 w 1917"/>
                <a:gd name="T31" fmla="*/ 2761 h 2929"/>
                <a:gd name="T32" fmla="*/ 1811 w 1917"/>
                <a:gd name="T33" fmla="*/ 2889 h 2929"/>
                <a:gd name="T34" fmla="*/ 1838 w 1917"/>
                <a:gd name="T35" fmla="*/ 2889 h 2929"/>
                <a:gd name="T36" fmla="*/ 1764 w 1917"/>
                <a:gd name="T37" fmla="*/ 2761 h 2929"/>
                <a:gd name="T38" fmla="*/ 1742 w 1917"/>
                <a:gd name="T39" fmla="*/ 2755 h 2929"/>
                <a:gd name="T40" fmla="*/ 1736 w 1917"/>
                <a:gd name="T41" fmla="*/ 2777 h 2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7" h="2929">
                  <a:moveTo>
                    <a:pt x="0" y="0"/>
                  </a:moveTo>
                  <a:lnTo>
                    <a:pt x="0" y="1480"/>
                  </a:lnTo>
                  <a:lnTo>
                    <a:pt x="1824" y="1480"/>
                  </a:lnTo>
                  <a:lnTo>
                    <a:pt x="1808" y="1464"/>
                  </a:lnTo>
                  <a:lnTo>
                    <a:pt x="1808" y="2897"/>
                  </a:lnTo>
                  <a:lnTo>
                    <a:pt x="1840" y="2897"/>
                  </a:lnTo>
                  <a:lnTo>
                    <a:pt x="1840" y="1448"/>
                  </a:lnTo>
                  <a:lnTo>
                    <a:pt x="16" y="1448"/>
                  </a:lnTo>
                  <a:lnTo>
                    <a:pt x="32" y="1464"/>
                  </a:lnTo>
                  <a:lnTo>
                    <a:pt x="32" y="0"/>
                  </a:lnTo>
                  <a:lnTo>
                    <a:pt x="0" y="0"/>
                  </a:lnTo>
                  <a:close/>
                  <a:moveTo>
                    <a:pt x="1736" y="2777"/>
                  </a:moveTo>
                  <a:lnTo>
                    <a:pt x="1824" y="2929"/>
                  </a:lnTo>
                  <a:lnTo>
                    <a:pt x="1913" y="2777"/>
                  </a:lnTo>
                  <a:cubicBezTo>
                    <a:pt x="1917" y="2769"/>
                    <a:pt x="1915" y="2759"/>
                    <a:pt x="1907" y="2755"/>
                  </a:cubicBezTo>
                  <a:cubicBezTo>
                    <a:pt x="1900" y="2751"/>
                    <a:pt x="1890" y="2753"/>
                    <a:pt x="1885" y="2761"/>
                  </a:cubicBezTo>
                  <a:lnTo>
                    <a:pt x="1811" y="2889"/>
                  </a:lnTo>
                  <a:lnTo>
                    <a:pt x="1838" y="2889"/>
                  </a:lnTo>
                  <a:lnTo>
                    <a:pt x="1764" y="2761"/>
                  </a:lnTo>
                  <a:cubicBezTo>
                    <a:pt x="1759" y="2753"/>
                    <a:pt x="1749" y="2751"/>
                    <a:pt x="1742" y="2755"/>
                  </a:cubicBezTo>
                  <a:cubicBezTo>
                    <a:pt x="1734" y="2759"/>
                    <a:pt x="1732" y="2769"/>
                    <a:pt x="1736" y="2777"/>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0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 y="575"/>
              <a:ext cx="110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 y="575"/>
              <a:ext cx="110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 y="666"/>
              <a:ext cx="46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4" y="666"/>
              <a:ext cx="46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23"/>
            <p:cNvSpPr>
              <a:spLocks/>
            </p:cNvSpPr>
            <p:nvPr/>
          </p:nvSpPr>
          <p:spPr bwMode="auto">
            <a:xfrm>
              <a:off x="2216" y="580"/>
              <a:ext cx="1091" cy="309"/>
            </a:xfrm>
            <a:custGeom>
              <a:avLst/>
              <a:gdLst>
                <a:gd name="T0" fmla="*/ 0 w 2832"/>
                <a:gd name="T1" fmla="*/ 228 h 864"/>
                <a:gd name="T2" fmla="*/ 228 w 2832"/>
                <a:gd name="T3" fmla="*/ 0 h 864"/>
                <a:gd name="T4" fmla="*/ 2605 w 2832"/>
                <a:gd name="T5" fmla="*/ 0 h 864"/>
                <a:gd name="T6" fmla="*/ 2832 w 2832"/>
                <a:gd name="T7" fmla="*/ 228 h 864"/>
                <a:gd name="T8" fmla="*/ 2832 w 2832"/>
                <a:gd name="T9" fmla="*/ 637 h 864"/>
                <a:gd name="T10" fmla="*/ 2605 w 2832"/>
                <a:gd name="T11" fmla="*/ 864 h 864"/>
                <a:gd name="T12" fmla="*/ 228 w 2832"/>
                <a:gd name="T13" fmla="*/ 864 h 864"/>
                <a:gd name="T14" fmla="*/ 0 w 2832"/>
                <a:gd name="T15" fmla="*/ 637 h 864"/>
                <a:gd name="T16" fmla="*/ 0 w 2832"/>
                <a:gd name="T17" fmla="*/ 22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2" h="864">
                  <a:moveTo>
                    <a:pt x="0" y="228"/>
                  </a:moveTo>
                  <a:cubicBezTo>
                    <a:pt x="0" y="102"/>
                    <a:pt x="102" y="0"/>
                    <a:pt x="228" y="0"/>
                  </a:cubicBezTo>
                  <a:lnTo>
                    <a:pt x="2605" y="0"/>
                  </a:lnTo>
                  <a:cubicBezTo>
                    <a:pt x="2731" y="0"/>
                    <a:pt x="2832" y="102"/>
                    <a:pt x="2832" y="228"/>
                  </a:cubicBezTo>
                  <a:lnTo>
                    <a:pt x="2832" y="637"/>
                  </a:lnTo>
                  <a:cubicBezTo>
                    <a:pt x="2832" y="763"/>
                    <a:pt x="2731" y="864"/>
                    <a:pt x="2605" y="864"/>
                  </a:cubicBezTo>
                  <a:lnTo>
                    <a:pt x="228" y="864"/>
                  </a:lnTo>
                  <a:cubicBezTo>
                    <a:pt x="102" y="864"/>
                    <a:pt x="0" y="763"/>
                    <a:pt x="0" y="637"/>
                  </a:cubicBezTo>
                  <a:lnTo>
                    <a:pt x="0" y="228"/>
                  </a:lnTo>
                  <a:close/>
                </a:path>
              </a:pathLst>
            </a:custGeom>
            <a:solidFill>
              <a:schemeClr val="accent1">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09" name="Rectangle 24"/>
            <p:cNvSpPr>
              <a:spLocks noChangeArrowheads="1"/>
            </p:cNvSpPr>
            <p:nvPr/>
          </p:nvSpPr>
          <p:spPr bwMode="auto">
            <a:xfrm>
              <a:off x="2463" y="635"/>
              <a:ext cx="62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FFFFFF"/>
                  </a:solidFill>
                  <a:effectLst/>
                  <a:latin typeface="Century Gothic" panose="020B0502020202020204" pitchFamily="34" charset="0"/>
                </a:rPr>
                <a:t>Olivicoltori</a:t>
              </a:r>
              <a:endParaRPr kumimoji="0" lang="it-IT" altLang="it-IT" sz="1600" b="0" i="0" u="none" strike="noStrike" cap="none" normalizeH="0" baseline="0" dirty="0">
                <a:ln>
                  <a:noFill/>
                </a:ln>
                <a:solidFill>
                  <a:schemeClr val="tx1"/>
                </a:solidFill>
                <a:effectLst/>
                <a:latin typeface="Century Gothic" panose="020B0502020202020204" pitchFamily="34" charset="0"/>
              </a:endParaRPr>
            </a:p>
          </p:txBody>
        </p:sp>
        <p:pic>
          <p:nvPicPr>
            <p:cNvPr id="21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6" y="1120"/>
              <a:ext cx="81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6" y="1120"/>
              <a:ext cx="81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0" y="1217"/>
              <a:ext cx="34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0" y="1217"/>
              <a:ext cx="34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Rectangle 29"/>
            <p:cNvSpPr>
              <a:spLocks noChangeArrowheads="1"/>
            </p:cNvSpPr>
            <p:nvPr/>
          </p:nvSpPr>
          <p:spPr bwMode="auto">
            <a:xfrm>
              <a:off x="2360" y="1099"/>
              <a:ext cx="808" cy="327"/>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15" name="Rectangle 30"/>
            <p:cNvSpPr>
              <a:spLocks noChangeArrowheads="1"/>
            </p:cNvSpPr>
            <p:nvPr/>
          </p:nvSpPr>
          <p:spPr bwMode="auto">
            <a:xfrm>
              <a:off x="2607" y="1183"/>
              <a:ext cx="34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FFFFFF"/>
                  </a:solidFill>
                  <a:effectLst/>
                  <a:latin typeface="Century Gothic" panose="020B0502020202020204" pitchFamily="34" charset="0"/>
                </a:rPr>
                <a:t>Frantoi</a:t>
              </a:r>
              <a:endParaRPr kumimoji="0" lang="it-IT" altLang="it-IT" sz="1400" b="0" i="0" u="none" strike="noStrike" cap="none" normalizeH="0" baseline="0" dirty="0">
                <a:ln>
                  <a:noFill/>
                </a:ln>
                <a:solidFill>
                  <a:schemeClr val="tx1"/>
                </a:solidFill>
                <a:effectLst/>
                <a:latin typeface="Century Gothic" panose="020B0502020202020204" pitchFamily="34" charset="0"/>
              </a:endParaRPr>
            </a:p>
          </p:txBody>
        </p:sp>
        <p:pic>
          <p:nvPicPr>
            <p:cNvPr id="216"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0" y="3007"/>
              <a:ext cx="789"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0" y="3007"/>
              <a:ext cx="789"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1" y="3093"/>
              <a:ext cx="6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1" y="3093"/>
              <a:ext cx="6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Rectangle 35"/>
            <p:cNvSpPr>
              <a:spLocks noChangeArrowheads="1"/>
            </p:cNvSpPr>
            <p:nvPr/>
          </p:nvSpPr>
          <p:spPr bwMode="auto">
            <a:xfrm>
              <a:off x="2385" y="2992"/>
              <a:ext cx="776" cy="39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21" name="Rectangle 36"/>
            <p:cNvSpPr>
              <a:spLocks noChangeArrowheads="1"/>
            </p:cNvSpPr>
            <p:nvPr/>
          </p:nvSpPr>
          <p:spPr bwMode="auto">
            <a:xfrm>
              <a:off x="2613" y="3094"/>
              <a:ext cx="30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FFFFFF"/>
                  </a:solidFill>
                  <a:effectLst/>
                  <a:latin typeface="Century Gothic" panose="020B0502020202020204" pitchFamily="34" charset="0"/>
                </a:rPr>
                <a:t>Industria</a:t>
              </a:r>
              <a:endParaRPr kumimoji="0" lang="it-IT" altLang="it-IT" sz="1000" b="0" i="0" u="none" strike="noStrike" cap="none" normalizeH="0" baseline="0" dirty="0">
                <a:ln>
                  <a:noFill/>
                </a:ln>
                <a:solidFill>
                  <a:schemeClr val="tx1"/>
                </a:solidFill>
                <a:effectLst/>
                <a:latin typeface="Century Gothic" panose="020B0502020202020204" pitchFamily="34" charset="0"/>
              </a:endParaRPr>
            </a:p>
          </p:txBody>
        </p:sp>
        <p:sp>
          <p:nvSpPr>
            <p:cNvPr id="222" name="Rectangle 37"/>
            <p:cNvSpPr>
              <a:spLocks noChangeArrowheads="1"/>
            </p:cNvSpPr>
            <p:nvPr/>
          </p:nvSpPr>
          <p:spPr bwMode="auto">
            <a:xfrm>
              <a:off x="2512" y="3207"/>
              <a:ext cx="56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FFFFFF"/>
                  </a:solidFill>
                  <a:effectLst/>
                  <a:latin typeface="Century Gothic" panose="020B0502020202020204" pitchFamily="34" charset="0"/>
                </a:rPr>
                <a:t>confezionatrice</a:t>
              </a:r>
              <a:endParaRPr kumimoji="0" lang="it-IT" altLang="it-IT" sz="1000" b="0" i="0" u="none" strike="noStrike" cap="none" normalizeH="0" baseline="0" dirty="0">
                <a:ln>
                  <a:noFill/>
                </a:ln>
                <a:solidFill>
                  <a:schemeClr val="tx1"/>
                </a:solidFill>
                <a:effectLst/>
                <a:latin typeface="Century Gothic" panose="020B0502020202020204" pitchFamily="34" charset="0"/>
              </a:endParaRPr>
            </a:p>
          </p:txBody>
        </p:sp>
        <p:pic>
          <p:nvPicPr>
            <p:cNvPr id="223" name="Picture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4" y="1504"/>
              <a:ext cx="65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4" y="1504"/>
              <a:ext cx="65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6" y="1527"/>
              <a:ext cx="36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6" y="1527"/>
              <a:ext cx="36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Rectangle 42"/>
            <p:cNvSpPr>
              <a:spLocks noChangeArrowheads="1"/>
            </p:cNvSpPr>
            <p:nvPr/>
          </p:nvSpPr>
          <p:spPr bwMode="auto">
            <a:xfrm>
              <a:off x="4419" y="1490"/>
              <a:ext cx="640" cy="26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28" name="Rectangle 43"/>
            <p:cNvSpPr>
              <a:spLocks noChangeArrowheads="1"/>
            </p:cNvSpPr>
            <p:nvPr/>
          </p:nvSpPr>
          <p:spPr bwMode="auto">
            <a:xfrm>
              <a:off x="4607" y="1562"/>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FFFFFF"/>
                  </a:solidFill>
                  <a:effectLst/>
                  <a:latin typeface="Century Gothic" panose="020B0502020202020204" pitchFamily="34" charset="0"/>
                </a:rPr>
                <a:t>Sansifici</a:t>
              </a:r>
              <a:endParaRPr kumimoji="0" lang="it-IT" altLang="it-IT" sz="1000" b="0" i="0" u="none" strike="noStrike" cap="none" normalizeH="0" baseline="0" dirty="0">
                <a:ln>
                  <a:noFill/>
                </a:ln>
                <a:solidFill>
                  <a:schemeClr val="tx1"/>
                </a:solidFill>
                <a:effectLst/>
                <a:latin typeface="Century Gothic" panose="020B0502020202020204" pitchFamily="34" charset="0"/>
              </a:endParaRPr>
            </a:p>
          </p:txBody>
        </p:sp>
        <p:sp>
          <p:nvSpPr>
            <p:cNvPr id="229" name="Oval 44"/>
            <p:cNvSpPr>
              <a:spLocks noChangeArrowheads="1"/>
            </p:cNvSpPr>
            <p:nvPr/>
          </p:nvSpPr>
          <p:spPr bwMode="auto">
            <a:xfrm>
              <a:off x="2829" y="1799"/>
              <a:ext cx="739" cy="178"/>
            </a:xfrm>
            <a:prstGeom prst="ellipse">
              <a:avLst/>
            </a:prstGeom>
            <a:solidFill>
              <a:srgbClr val="DDDD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0" name="Oval 45"/>
            <p:cNvSpPr>
              <a:spLocks noChangeArrowheads="1"/>
            </p:cNvSpPr>
            <p:nvPr/>
          </p:nvSpPr>
          <p:spPr bwMode="auto">
            <a:xfrm>
              <a:off x="2829" y="1799"/>
              <a:ext cx="739" cy="178"/>
            </a:xfrm>
            <a:prstGeom prst="ellipse">
              <a:avLst/>
            </a:prstGeom>
            <a:noFill/>
            <a:ln w="190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1" name="Rectangle 46"/>
            <p:cNvSpPr>
              <a:spLocks noChangeArrowheads="1"/>
            </p:cNvSpPr>
            <p:nvPr/>
          </p:nvSpPr>
          <p:spPr bwMode="auto">
            <a:xfrm>
              <a:off x="2962" y="1846"/>
              <a:ext cx="45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969696"/>
                  </a:solidFill>
                  <a:effectLst/>
                  <a:latin typeface="Calibri" panose="020F0502020204030204" pitchFamily="34" charset="0"/>
                </a:rPr>
                <a:t>Olio </a:t>
              </a:r>
              <a:r>
                <a:rPr kumimoji="0" lang="it-IT" altLang="it-IT" sz="900" b="0" i="1" u="none" strike="noStrike" cap="none" normalizeH="0" baseline="0" dirty="0">
                  <a:ln>
                    <a:noFill/>
                  </a:ln>
                  <a:solidFill>
                    <a:srgbClr val="969696"/>
                  </a:solidFill>
                  <a:effectLst/>
                  <a:latin typeface="Century Gothic" panose="020B0502020202020204" pitchFamily="34" charset="0"/>
                </a:rPr>
                <a:t>lampante</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232" name="Oval 47"/>
            <p:cNvSpPr>
              <a:spLocks noChangeArrowheads="1"/>
            </p:cNvSpPr>
            <p:nvPr/>
          </p:nvSpPr>
          <p:spPr bwMode="auto">
            <a:xfrm>
              <a:off x="3630" y="1794"/>
              <a:ext cx="604" cy="177"/>
            </a:xfrm>
            <a:prstGeom prst="ellipse">
              <a:avLst/>
            </a:prstGeom>
            <a:solidFill>
              <a:srgbClr val="DDDD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3" name="Freeform 48"/>
            <p:cNvSpPr>
              <a:spLocks/>
            </p:cNvSpPr>
            <p:nvPr/>
          </p:nvSpPr>
          <p:spPr bwMode="auto">
            <a:xfrm>
              <a:off x="3630" y="1794"/>
              <a:ext cx="604" cy="177"/>
            </a:xfrm>
            <a:custGeom>
              <a:avLst/>
              <a:gdLst>
                <a:gd name="T0" fmla="*/ 0 w 604"/>
                <a:gd name="T1" fmla="*/ 88 h 177"/>
                <a:gd name="T2" fmla="*/ 302 w 604"/>
                <a:gd name="T3" fmla="*/ 0 h 177"/>
                <a:gd name="T4" fmla="*/ 604 w 604"/>
                <a:gd name="T5" fmla="*/ 88 h 177"/>
                <a:gd name="T6" fmla="*/ 302 w 604"/>
                <a:gd name="T7" fmla="*/ 177 h 177"/>
                <a:gd name="T8" fmla="*/ 0 w 604"/>
                <a:gd name="T9" fmla="*/ 88 h 177"/>
              </a:gdLst>
              <a:ahLst/>
              <a:cxnLst>
                <a:cxn ang="0">
                  <a:pos x="T0" y="T1"/>
                </a:cxn>
                <a:cxn ang="0">
                  <a:pos x="T2" y="T3"/>
                </a:cxn>
                <a:cxn ang="0">
                  <a:pos x="T4" y="T5"/>
                </a:cxn>
                <a:cxn ang="0">
                  <a:pos x="T6" y="T7"/>
                </a:cxn>
                <a:cxn ang="0">
                  <a:pos x="T8" y="T9"/>
                </a:cxn>
              </a:cxnLst>
              <a:rect l="0" t="0" r="r" b="b"/>
              <a:pathLst>
                <a:path w="604" h="177">
                  <a:moveTo>
                    <a:pt x="0" y="88"/>
                  </a:moveTo>
                  <a:cubicBezTo>
                    <a:pt x="0" y="40"/>
                    <a:pt x="135" y="0"/>
                    <a:pt x="302" y="0"/>
                  </a:cubicBezTo>
                  <a:cubicBezTo>
                    <a:pt x="469" y="0"/>
                    <a:pt x="604" y="40"/>
                    <a:pt x="604" y="88"/>
                  </a:cubicBezTo>
                  <a:cubicBezTo>
                    <a:pt x="604" y="138"/>
                    <a:pt x="469" y="177"/>
                    <a:pt x="302" y="177"/>
                  </a:cubicBezTo>
                  <a:cubicBezTo>
                    <a:pt x="135" y="177"/>
                    <a:pt x="0" y="138"/>
                    <a:pt x="0" y="88"/>
                  </a:cubicBezTo>
                </a:path>
              </a:pathLst>
            </a:custGeom>
            <a:noFill/>
            <a:ln w="190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4" name="Rectangle 49"/>
            <p:cNvSpPr>
              <a:spLocks noChangeArrowheads="1"/>
            </p:cNvSpPr>
            <p:nvPr/>
          </p:nvSpPr>
          <p:spPr bwMode="auto">
            <a:xfrm>
              <a:off x="3834" y="1840"/>
              <a:ext cx="19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969696"/>
                  </a:solidFill>
                  <a:effectLst/>
                  <a:latin typeface="Century Gothic" panose="020B0502020202020204" pitchFamily="34" charset="0"/>
                </a:rPr>
                <a:t>Sansa</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235" name="Freeform 50"/>
            <p:cNvSpPr>
              <a:spLocks noEditPoints="1"/>
            </p:cNvSpPr>
            <p:nvPr/>
          </p:nvSpPr>
          <p:spPr bwMode="auto">
            <a:xfrm>
              <a:off x="4217" y="1656"/>
              <a:ext cx="159" cy="170"/>
            </a:xfrm>
            <a:custGeom>
              <a:avLst/>
              <a:gdLst>
                <a:gd name="T0" fmla="*/ 25 w 413"/>
                <a:gd name="T1" fmla="*/ 475 h 475"/>
                <a:gd name="T2" fmla="*/ 404 w 413"/>
                <a:gd name="T3" fmla="*/ 35 h 475"/>
                <a:gd name="T4" fmla="*/ 380 w 413"/>
                <a:gd name="T5" fmla="*/ 14 h 475"/>
                <a:gd name="T6" fmla="*/ 0 w 413"/>
                <a:gd name="T7" fmla="*/ 454 h 475"/>
                <a:gd name="T8" fmla="*/ 25 w 413"/>
                <a:gd name="T9" fmla="*/ 475 h 475"/>
                <a:gd name="T10" fmla="*/ 380 w 413"/>
                <a:gd name="T11" fmla="*/ 173 h 475"/>
                <a:gd name="T12" fmla="*/ 413 w 413"/>
                <a:gd name="T13" fmla="*/ 0 h 475"/>
                <a:gd name="T14" fmla="*/ 246 w 413"/>
                <a:gd name="T15" fmla="*/ 58 h 475"/>
                <a:gd name="T16" fmla="*/ 237 w 413"/>
                <a:gd name="T17" fmla="*/ 78 h 475"/>
                <a:gd name="T18" fmla="*/ 257 w 413"/>
                <a:gd name="T19" fmla="*/ 88 h 475"/>
                <a:gd name="T20" fmla="*/ 397 w 413"/>
                <a:gd name="T21" fmla="*/ 40 h 475"/>
                <a:gd name="T22" fmla="*/ 376 w 413"/>
                <a:gd name="T23" fmla="*/ 22 h 475"/>
                <a:gd name="T24" fmla="*/ 349 w 413"/>
                <a:gd name="T25" fmla="*/ 167 h 475"/>
                <a:gd name="T26" fmla="*/ 362 w 413"/>
                <a:gd name="T27" fmla="*/ 186 h 475"/>
                <a:gd name="T28" fmla="*/ 380 w 413"/>
                <a:gd name="T29" fmla="*/ 17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475">
                  <a:moveTo>
                    <a:pt x="25" y="475"/>
                  </a:moveTo>
                  <a:lnTo>
                    <a:pt x="404" y="35"/>
                  </a:lnTo>
                  <a:lnTo>
                    <a:pt x="380" y="14"/>
                  </a:lnTo>
                  <a:lnTo>
                    <a:pt x="0" y="454"/>
                  </a:lnTo>
                  <a:lnTo>
                    <a:pt x="25" y="475"/>
                  </a:lnTo>
                  <a:close/>
                  <a:moveTo>
                    <a:pt x="380" y="173"/>
                  </a:moveTo>
                  <a:lnTo>
                    <a:pt x="413" y="0"/>
                  </a:lnTo>
                  <a:lnTo>
                    <a:pt x="246" y="58"/>
                  </a:lnTo>
                  <a:cubicBezTo>
                    <a:pt x="238" y="60"/>
                    <a:pt x="234" y="70"/>
                    <a:pt x="237" y="78"/>
                  </a:cubicBezTo>
                  <a:cubicBezTo>
                    <a:pt x="239" y="86"/>
                    <a:pt x="248" y="91"/>
                    <a:pt x="257" y="88"/>
                  </a:cubicBezTo>
                  <a:lnTo>
                    <a:pt x="397" y="40"/>
                  </a:lnTo>
                  <a:lnTo>
                    <a:pt x="376" y="22"/>
                  </a:lnTo>
                  <a:lnTo>
                    <a:pt x="349" y="167"/>
                  </a:lnTo>
                  <a:cubicBezTo>
                    <a:pt x="347" y="176"/>
                    <a:pt x="353" y="184"/>
                    <a:pt x="362" y="186"/>
                  </a:cubicBezTo>
                  <a:cubicBezTo>
                    <a:pt x="371" y="188"/>
                    <a:pt x="379" y="182"/>
                    <a:pt x="380" y="173"/>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36" name="Picture 5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36" y="2582"/>
              <a:ext cx="6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36" y="2582"/>
              <a:ext cx="6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28" y="2617"/>
              <a:ext cx="50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28" y="2617"/>
              <a:ext cx="50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Freeform 55"/>
            <p:cNvSpPr>
              <a:spLocks/>
            </p:cNvSpPr>
            <p:nvPr/>
          </p:nvSpPr>
          <p:spPr bwMode="auto">
            <a:xfrm>
              <a:off x="2508" y="2556"/>
              <a:ext cx="666" cy="304"/>
            </a:xfrm>
            <a:custGeom>
              <a:avLst/>
              <a:gdLst>
                <a:gd name="T0" fmla="*/ 0 w 1728"/>
                <a:gd name="T1" fmla="*/ 283 h 848"/>
                <a:gd name="T2" fmla="*/ 283 w 1728"/>
                <a:gd name="T3" fmla="*/ 0 h 848"/>
                <a:gd name="T4" fmla="*/ 1446 w 1728"/>
                <a:gd name="T5" fmla="*/ 0 h 848"/>
                <a:gd name="T6" fmla="*/ 1728 w 1728"/>
                <a:gd name="T7" fmla="*/ 283 h 848"/>
                <a:gd name="T8" fmla="*/ 1728 w 1728"/>
                <a:gd name="T9" fmla="*/ 566 h 848"/>
                <a:gd name="T10" fmla="*/ 1446 w 1728"/>
                <a:gd name="T11" fmla="*/ 848 h 848"/>
                <a:gd name="T12" fmla="*/ 283 w 1728"/>
                <a:gd name="T13" fmla="*/ 848 h 848"/>
                <a:gd name="T14" fmla="*/ 0 w 1728"/>
                <a:gd name="T15" fmla="*/ 566 h 848"/>
                <a:gd name="T16" fmla="*/ 0 w 1728"/>
                <a:gd name="T17" fmla="*/ 28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8" h="848">
                  <a:moveTo>
                    <a:pt x="0" y="283"/>
                  </a:moveTo>
                  <a:cubicBezTo>
                    <a:pt x="0" y="127"/>
                    <a:pt x="127" y="0"/>
                    <a:pt x="283" y="0"/>
                  </a:cubicBezTo>
                  <a:lnTo>
                    <a:pt x="1446" y="0"/>
                  </a:lnTo>
                  <a:cubicBezTo>
                    <a:pt x="1602" y="0"/>
                    <a:pt x="1728" y="127"/>
                    <a:pt x="1728" y="283"/>
                  </a:cubicBezTo>
                  <a:lnTo>
                    <a:pt x="1728" y="566"/>
                  </a:lnTo>
                  <a:cubicBezTo>
                    <a:pt x="1728" y="722"/>
                    <a:pt x="1602" y="848"/>
                    <a:pt x="1446" y="848"/>
                  </a:cubicBezTo>
                  <a:lnTo>
                    <a:pt x="283" y="848"/>
                  </a:lnTo>
                  <a:cubicBezTo>
                    <a:pt x="127" y="848"/>
                    <a:pt x="0" y="722"/>
                    <a:pt x="0" y="566"/>
                  </a:cubicBezTo>
                  <a:lnTo>
                    <a:pt x="0" y="283"/>
                  </a:lnTo>
                  <a:close/>
                </a:path>
              </a:pathLst>
            </a:custGeom>
            <a:solidFill>
              <a:srgbClr val="DDDD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41" name="Rectangle 56"/>
            <p:cNvSpPr>
              <a:spLocks noChangeArrowheads="1"/>
            </p:cNvSpPr>
            <p:nvPr/>
          </p:nvSpPr>
          <p:spPr bwMode="auto">
            <a:xfrm>
              <a:off x="2690" y="2608"/>
              <a:ext cx="27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000000"/>
                  </a:solidFill>
                  <a:effectLst/>
                  <a:latin typeface="Century Gothic" panose="020B0502020202020204" pitchFamily="34" charset="0"/>
                </a:rPr>
                <a:t>Grossisti</a:t>
              </a:r>
              <a:r>
                <a:rPr kumimoji="0" lang="it-IT" altLang="it-IT" sz="900" b="0" i="1" u="none" strike="noStrike" cap="none" normalizeH="0" baseline="0" dirty="0">
                  <a:ln>
                    <a:noFill/>
                  </a:ln>
                  <a:solidFill>
                    <a:srgbClr val="000000"/>
                  </a:solidFill>
                  <a:effectLst/>
                  <a:latin typeface="Calibri" panose="020F0502020204030204" pitchFamily="34"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42" name="Rectangle 57"/>
            <p:cNvSpPr>
              <a:spLocks noChangeArrowheads="1"/>
            </p:cNvSpPr>
            <p:nvPr/>
          </p:nvSpPr>
          <p:spPr bwMode="auto">
            <a:xfrm>
              <a:off x="2646" y="2700"/>
              <a:ext cx="3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a:ln>
                    <a:noFill/>
                  </a:ln>
                  <a:solidFill>
                    <a:srgbClr val="000000"/>
                  </a:solidFill>
                  <a:effectLst/>
                  <a:latin typeface="Century Gothic" panose="020B0502020202020204" pitchFamily="34" charset="0"/>
                </a:rPr>
                <a:t>Intermediari</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pic>
          <p:nvPicPr>
            <p:cNvPr id="243" name="Picture 5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7" y="2250"/>
              <a:ext cx="7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47" y="2250"/>
              <a:ext cx="7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6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19" y="2370"/>
              <a:ext cx="43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6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19" y="2370"/>
              <a:ext cx="43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Rectangle 62"/>
            <p:cNvSpPr>
              <a:spLocks noChangeArrowheads="1"/>
            </p:cNvSpPr>
            <p:nvPr/>
          </p:nvSpPr>
          <p:spPr bwMode="auto">
            <a:xfrm>
              <a:off x="3531" y="2235"/>
              <a:ext cx="770" cy="37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48" name="Rectangle 63"/>
            <p:cNvSpPr>
              <a:spLocks noChangeArrowheads="1"/>
            </p:cNvSpPr>
            <p:nvPr/>
          </p:nvSpPr>
          <p:spPr bwMode="auto">
            <a:xfrm>
              <a:off x="3755" y="2385"/>
              <a:ext cx="33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FFFFFF"/>
                  </a:solidFill>
                  <a:effectLst/>
                  <a:latin typeface="Century Gothic" panose="020B0502020202020204" pitchFamily="34" charset="0"/>
                </a:rPr>
                <a:t>Raffinerie</a:t>
              </a:r>
              <a:endParaRPr kumimoji="0" lang="it-IT" altLang="it-IT" sz="1000" b="0" i="0" u="none" strike="noStrike" cap="none" normalizeH="0" baseline="0" dirty="0">
                <a:ln>
                  <a:noFill/>
                </a:ln>
                <a:solidFill>
                  <a:schemeClr val="tx1"/>
                </a:solidFill>
                <a:effectLst/>
                <a:latin typeface="Century Gothic" panose="020B0502020202020204" pitchFamily="34" charset="0"/>
              </a:endParaRPr>
            </a:p>
          </p:txBody>
        </p:sp>
        <p:sp>
          <p:nvSpPr>
            <p:cNvPr id="249" name="Freeform 64"/>
            <p:cNvSpPr>
              <a:spLocks noEditPoints="1"/>
            </p:cNvSpPr>
            <p:nvPr/>
          </p:nvSpPr>
          <p:spPr bwMode="auto">
            <a:xfrm>
              <a:off x="1956" y="1984"/>
              <a:ext cx="879" cy="590"/>
            </a:xfrm>
            <a:custGeom>
              <a:avLst/>
              <a:gdLst>
                <a:gd name="T0" fmla="*/ 19 w 2282"/>
                <a:gd name="T1" fmla="*/ 0 h 1646"/>
                <a:gd name="T2" fmla="*/ 2265 w 2282"/>
                <a:gd name="T3" fmla="*/ 1614 h 1646"/>
                <a:gd name="T4" fmla="*/ 2246 w 2282"/>
                <a:gd name="T5" fmla="*/ 1640 h 1646"/>
                <a:gd name="T6" fmla="*/ 0 w 2282"/>
                <a:gd name="T7" fmla="*/ 26 h 1646"/>
                <a:gd name="T8" fmla="*/ 19 w 2282"/>
                <a:gd name="T9" fmla="*/ 0 h 1646"/>
                <a:gd name="T10" fmla="*/ 2210 w 2282"/>
                <a:gd name="T11" fmla="*/ 1485 h 1646"/>
                <a:gd name="T12" fmla="*/ 2282 w 2282"/>
                <a:gd name="T13" fmla="*/ 1646 h 1646"/>
                <a:gd name="T14" fmla="*/ 2107 w 2282"/>
                <a:gd name="T15" fmla="*/ 1629 h 1646"/>
                <a:gd name="T16" fmla="*/ 2092 w 2282"/>
                <a:gd name="T17" fmla="*/ 1611 h 1646"/>
                <a:gd name="T18" fmla="*/ 2110 w 2282"/>
                <a:gd name="T19" fmla="*/ 1597 h 1646"/>
                <a:gd name="T20" fmla="*/ 2257 w 2282"/>
                <a:gd name="T21" fmla="*/ 1611 h 1646"/>
                <a:gd name="T22" fmla="*/ 2241 w 2282"/>
                <a:gd name="T23" fmla="*/ 1634 h 1646"/>
                <a:gd name="T24" fmla="*/ 2181 w 2282"/>
                <a:gd name="T25" fmla="*/ 1498 h 1646"/>
                <a:gd name="T26" fmla="*/ 2189 w 2282"/>
                <a:gd name="T27" fmla="*/ 1477 h 1646"/>
                <a:gd name="T28" fmla="*/ 2210 w 2282"/>
                <a:gd name="T29" fmla="*/ 1485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2" h="1646">
                  <a:moveTo>
                    <a:pt x="19" y="0"/>
                  </a:moveTo>
                  <a:lnTo>
                    <a:pt x="2265" y="1614"/>
                  </a:lnTo>
                  <a:lnTo>
                    <a:pt x="2246" y="1640"/>
                  </a:lnTo>
                  <a:lnTo>
                    <a:pt x="0" y="26"/>
                  </a:lnTo>
                  <a:lnTo>
                    <a:pt x="19" y="0"/>
                  </a:lnTo>
                  <a:close/>
                  <a:moveTo>
                    <a:pt x="2210" y="1485"/>
                  </a:moveTo>
                  <a:lnTo>
                    <a:pt x="2282" y="1646"/>
                  </a:lnTo>
                  <a:lnTo>
                    <a:pt x="2107" y="1629"/>
                  </a:lnTo>
                  <a:cubicBezTo>
                    <a:pt x="2098" y="1628"/>
                    <a:pt x="2091" y="1620"/>
                    <a:pt x="2092" y="1611"/>
                  </a:cubicBezTo>
                  <a:cubicBezTo>
                    <a:pt x="2093" y="1603"/>
                    <a:pt x="2101" y="1596"/>
                    <a:pt x="2110" y="1597"/>
                  </a:cubicBezTo>
                  <a:lnTo>
                    <a:pt x="2257" y="1611"/>
                  </a:lnTo>
                  <a:lnTo>
                    <a:pt x="2241" y="1634"/>
                  </a:lnTo>
                  <a:lnTo>
                    <a:pt x="2181" y="1498"/>
                  </a:lnTo>
                  <a:cubicBezTo>
                    <a:pt x="2177" y="1490"/>
                    <a:pt x="2181" y="1481"/>
                    <a:pt x="2189" y="1477"/>
                  </a:cubicBezTo>
                  <a:cubicBezTo>
                    <a:pt x="2197" y="1473"/>
                    <a:pt x="2206" y="1477"/>
                    <a:pt x="2210" y="1485"/>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50" name="Picture 6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62" y="3012"/>
              <a:ext cx="783"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6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62" y="3012"/>
              <a:ext cx="783"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Picture 6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1" y="3098"/>
              <a:ext cx="73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Picture 6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1" y="3098"/>
              <a:ext cx="73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Rectangle 69"/>
            <p:cNvSpPr>
              <a:spLocks noChangeArrowheads="1"/>
            </p:cNvSpPr>
            <p:nvPr/>
          </p:nvSpPr>
          <p:spPr bwMode="auto">
            <a:xfrm>
              <a:off x="1547" y="2998"/>
              <a:ext cx="770" cy="379"/>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55" name="Rectangle 70"/>
            <p:cNvSpPr>
              <a:spLocks noChangeArrowheads="1"/>
            </p:cNvSpPr>
            <p:nvPr/>
          </p:nvSpPr>
          <p:spPr bwMode="auto">
            <a:xfrm>
              <a:off x="1767" y="3088"/>
              <a:ext cx="34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FFFFFF"/>
                  </a:solidFill>
                  <a:effectLst/>
                  <a:latin typeface="Century Gothic" panose="020B0502020202020204" pitchFamily="34" charset="0"/>
                </a:rPr>
                <a:t>Industria</a:t>
              </a:r>
              <a:endParaRPr kumimoji="0" lang="it-IT" altLang="it-IT" sz="1100" b="0" i="0" u="none" strike="noStrike" cap="none" normalizeH="0" baseline="0" dirty="0">
                <a:ln>
                  <a:noFill/>
                </a:ln>
                <a:solidFill>
                  <a:schemeClr val="tx1"/>
                </a:solidFill>
                <a:effectLst/>
                <a:latin typeface="Century Gothic" panose="020B0502020202020204" pitchFamily="34" charset="0"/>
              </a:endParaRPr>
            </a:p>
          </p:txBody>
        </p:sp>
        <p:sp>
          <p:nvSpPr>
            <p:cNvPr id="256" name="Rectangle 71"/>
            <p:cNvSpPr>
              <a:spLocks noChangeArrowheads="1"/>
            </p:cNvSpPr>
            <p:nvPr/>
          </p:nvSpPr>
          <p:spPr bwMode="auto">
            <a:xfrm>
              <a:off x="1614" y="3193"/>
              <a:ext cx="68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FFFFFF"/>
                  </a:solidFill>
                  <a:effectLst/>
                  <a:latin typeface="Century Gothic" panose="020B0502020202020204" pitchFamily="34" charset="0"/>
                </a:rPr>
                <a:t>conserviera e altra</a:t>
              </a:r>
              <a:endParaRPr kumimoji="0" lang="it-IT" altLang="it-IT" sz="1000" b="0" i="0" u="none" strike="noStrike" cap="none" normalizeH="0" baseline="0" dirty="0">
                <a:ln>
                  <a:noFill/>
                </a:ln>
                <a:solidFill>
                  <a:schemeClr val="tx1"/>
                </a:solidFill>
                <a:effectLst/>
                <a:latin typeface="Century Gothic" panose="020B0502020202020204" pitchFamily="34" charset="0"/>
              </a:endParaRPr>
            </a:p>
          </p:txBody>
        </p:sp>
        <p:sp>
          <p:nvSpPr>
            <p:cNvPr id="257" name="Freeform 72"/>
            <p:cNvSpPr>
              <a:spLocks noEditPoints="1"/>
            </p:cNvSpPr>
            <p:nvPr/>
          </p:nvSpPr>
          <p:spPr bwMode="auto">
            <a:xfrm>
              <a:off x="3289" y="1984"/>
              <a:ext cx="532" cy="240"/>
            </a:xfrm>
            <a:custGeom>
              <a:avLst/>
              <a:gdLst>
                <a:gd name="T0" fmla="*/ 13 w 1383"/>
                <a:gd name="T1" fmla="*/ 0 h 672"/>
                <a:gd name="T2" fmla="*/ 1360 w 1383"/>
                <a:gd name="T3" fmla="*/ 627 h 672"/>
                <a:gd name="T4" fmla="*/ 1347 w 1383"/>
                <a:gd name="T5" fmla="*/ 656 h 672"/>
                <a:gd name="T6" fmla="*/ 0 w 1383"/>
                <a:gd name="T7" fmla="*/ 29 h 672"/>
                <a:gd name="T8" fmla="*/ 13 w 1383"/>
                <a:gd name="T9" fmla="*/ 0 h 672"/>
                <a:gd name="T10" fmla="*/ 1282 w 1383"/>
                <a:gd name="T11" fmla="*/ 510 h 672"/>
                <a:gd name="T12" fmla="*/ 1383 w 1383"/>
                <a:gd name="T13" fmla="*/ 654 h 672"/>
                <a:gd name="T14" fmla="*/ 1208 w 1383"/>
                <a:gd name="T15" fmla="*/ 671 h 672"/>
                <a:gd name="T16" fmla="*/ 1190 w 1383"/>
                <a:gd name="T17" fmla="*/ 656 h 672"/>
                <a:gd name="T18" fmla="*/ 1205 w 1383"/>
                <a:gd name="T19" fmla="*/ 639 h 672"/>
                <a:gd name="T20" fmla="*/ 1352 w 1383"/>
                <a:gd name="T21" fmla="*/ 625 h 672"/>
                <a:gd name="T22" fmla="*/ 1341 w 1383"/>
                <a:gd name="T23" fmla="*/ 650 h 672"/>
                <a:gd name="T24" fmla="*/ 1256 w 1383"/>
                <a:gd name="T25" fmla="*/ 529 h 672"/>
                <a:gd name="T26" fmla="*/ 1260 w 1383"/>
                <a:gd name="T27" fmla="*/ 506 h 672"/>
                <a:gd name="T28" fmla="*/ 1282 w 1383"/>
                <a:gd name="T29" fmla="*/ 51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3" h="672">
                  <a:moveTo>
                    <a:pt x="13" y="0"/>
                  </a:moveTo>
                  <a:lnTo>
                    <a:pt x="1360" y="627"/>
                  </a:lnTo>
                  <a:lnTo>
                    <a:pt x="1347" y="656"/>
                  </a:lnTo>
                  <a:lnTo>
                    <a:pt x="0" y="29"/>
                  </a:lnTo>
                  <a:lnTo>
                    <a:pt x="13" y="0"/>
                  </a:lnTo>
                  <a:close/>
                  <a:moveTo>
                    <a:pt x="1282" y="510"/>
                  </a:moveTo>
                  <a:lnTo>
                    <a:pt x="1383" y="654"/>
                  </a:lnTo>
                  <a:lnTo>
                    <a:pt x="1208" y="671"/>
                  </a:lnTo>
                  <a:cubicBezTo>
                    <a:pt x="1199" y="672"/>
                    <a:pt x="1191" y="665"/>
                    <a:pt x="1190" y="656"/>
                  </a:cubicBezTo>
                  <a:cubicBezTo>
                    <a:pt x="1189" y="648"/>
                    <a:pt x="1196" y="640"/>
                    <a:pt x="1205" y="639"/>
                  </a:cubicBezTo>
                  <a:lnTo>
                    <a:pt x="1352" y="625"/>
                  </a:lnTo>
                  <a:lnTo>
                    <a:pt x="1341" y="650"/>
                  </a:lnTo>
                  <a:lnTo>
                    <a:pt x="1256" y="529"/>
                  </a:lnTo>
                  <a:cubicBezTo>
                    <a:pt x="1251" y="521"/>
                    <a:pt x="1253" y="511"/>
                    <a:pt x="1260" y="506"/>
                  </a:cubicBezTo>
                  <a:cubicBezTo>
                    <a:pt x="1267" y="501"/>
                    <a:pt x="1277" y="503"/>
                    <a:pt x="1282" y="510"/>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58" name="Freeform 73"/>
            <p:cNvSpPr>
              <a:spLocks noEditPoints="1"/>
            </p:cNvSpPr>
            <p:nvPr/>
          </p:nvSpPr>
          <p:spPr bwMode="auto">
            <a:xfrm>
              <a:off x="3095" y="1983"/>
              <a:ext cx="71" cy="574"/>
            </a:xfrm>
            <a:custGeom>
              <a:avLst/>
              <a:gdLst>
                <a:gd name="T0" fmla="*/ 76 w 185"/>
                <a:gd name="T1" fmla="*/ 0 h 1601"/>
                <a:gd name="T2" fmla="*/ 76 w 185"/>
                <a:gd name="T3" fmla="*/ 1569 h 1601"/>
                <a:gd name="T4" fmla="*/ 108 w 185"/>
                <a:gd name="T5" fmla="*/ 1569 h 1601"/>
                <a:gd name="T6" fmla="*/ 108 w 185"/>
                <a:gd name="T7" fmla="*/ 0 h 1601"/>
                <a:gd name="T8" fmla="*/ 76 w 185"/>
                <a:gd name="T9" fmla="*/ 0 h 1601"/>
                <a:gd name="T10" fmla="*/ 4 w 185"/>
                <a:gd name="T11" fmla="*/ 1449 h 1601"/>
                <a:gd name="T12" fmla="*/ 92 w 185"/>
                <a:gd name="T13" fmla="*/ 1601 h 1601"/>
                <a:gd name="T14" fmla="*/ 181 w 185"/>
                <a:gd name="T15" fmla="*/ 1449 h 1601"/>
                <a:gd name="T16" fmla="*/ 175 w 185"/>
                <a:gd name="T17" fmla="*/ 1427 h 1601"/>
                <a:gd name="T18" fmla="*/ 153 w 185"/>
                <a:gd name="T19" fmla="*/ 1433 h 1601"/>
                <a:gd name="T20" fmla="*/ 79 w 185"/>
                <a:gd name="T21" fmla="*/ 1561 h 1601"/>
                <a:gd name="T22" fmla="*/ 106 w 185"/>
                <a:gd name="T23" fmla="*/ 1561 h 1601"/>
                <a:gd name="T24" fmla="*/ 32 w 185"/>
                <a:gd name="T25" fmla="*/ 1433 h 1601"/>
                <a:gd name="T26" fmla="*/ 10 w 185"/>
                <a:gd name="T27" fmla="*/ 1427 h 1601"/>
                <a:gd name="T28" fmla="*/ 4 w 185"/>
                <a:gd name="T29" fmla="*/ 1449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601">
                  <a:moveTo>
                    <a:pt x="76" y="0"/>
                  </a:moveTo>
                  <a:lnTo>
                    <a:pt x="76" y="1569"/>
                  </a:lnTo>
                  <a:lnTo>
                    <a:pt x="108" y="1569"/>
                  </a:lnTo>
                  <a:lnTo>
                    <a:pt x="108" y="0"/>
                  </a:lnTo>
                  <a:lnTo>
                    <a:pt x="76" y="0"/>
                  </a:lnTo>
                  <a:close/>
                  <a:moveTo>
                    <a:pt x="4" y="1449"/>
                  </a:moveTo>
                  <a:lnTo>
                    <a:pt x="92" y="1601"/>
                  </a:lnTo>
                  <a:lnTo>
                    <a:pt x="181" y="1449"/>
                  </a:lnTo>
                  <a:cubicBezTo>
                    <a:pt x="185" y="1441"/>
                    <a:pt x="183" y="1431"/>
                    <a:pt x="175" y="1427"/>
                  </a:cubicBezTo>
                  <a:cubicBezTo>
                    <a:pt x="168" y="1423"/>
                    <a:pt x="158" y="1425"/>
                    <a:pt x="153" y="1433"/>
                  </a:cubicBezTo>
                  <a:lnTo>
                    <a:pt x="79" y="1561"/>
                  </a:lnTo>
                  <a:lnTo>
                    <a:pt x="106" y="1561"/>
                  </a:lnTo>
                  <a:lnTo>
                    <a:pt x="32" y="1433"/>
                  </a:lnTo>
                  <a:cubicBezTo>
                    <a:pt x="27" y="1425"/>
                    <a:pt x="17" y="1423"/>
                    <a:pt x="10" y="1427"/>
                  </a:cubicBezTo>
                  <a:cubicBezTo>
                    <a:pt x="2" y="1431"/>
                    <a:pt x="0" y="1441"/>
                    <a:pt x="4" y="1449"/>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59" name="Freeform 74"/>
            <p:cNvSpPr>
              <a:spLocks noEditPoints="1"/>
            </p:cNvSpPr>
            <p:nvPr/>
          </p:nvSpPr>
          <p:spPr bwMode="auto">
            <a:xfrm>
              <a:off x="3260" y="2545"/>
              <a:ext cx="270" cy="199"/>
            </a:xfrm>
            <a:custGeom>
              <a:avLst/>
              <a:gdLst>
                <a:gd name="T0" fmla="*/ 701 w 701"/>
                <a:gd name="T1" fmla="*/ 0 h 554"/>
                <a:gd name="T2" fmla="*/ 424 w 701"/>
                <a:gd name="T3" fmla="*/ 0 h 554"/>
                <a:gd name="T4" fmla="*/ 424 w 701"/>
                <a:gd name="T5" fmla="*/ 461 h 554"/>
                <a:gd name="T6" fmla="*/ 440 w 701"/>
                <a:gd name="T7" fmla="*/ 445 h 554"/>
                <a:gd name="T8" fmla="*/ 32 w 701"/>
                <a:gd name="T9" fmla="*/ 445 h 554"/>
                <a:gd name="T10" fmla="*/ 32 w 701"/>
                <a:gd name="T11" fmla="*/ 477 h 554"/>
                <a:gd name="T12" fmla="*/ 456 w 701"/>
                <a:gd name="T13" fmla="*/ 477 h 554"/>
                <a:gd name="T14" fmla="*/ 456 w 701"/>
                <a:gd name="T15" fmla="*/ 16 h 554"/>
                <a:gd name="T16" fmla="*/ 440 w 701"/>
                <a:gd name="T17" fmla="*/ 32 h 554"/>
                <a:gd name="T18" fmla="*/ 701 w 701"/>
                <a:gd name="T19" fmla="*/ 32 h 554"/>
                <a:gd name="T20" fmla="*/ 701 w 701"/>
                <a:gd name="T21" fmla="*/ 0 h 554"/>
                <a:gd name="T22" fmla="*/ 152 w 701"/>
                <a:gd name="T23" fmla="*/ 372 h 554"/>
                <a:gd name="T24" fmla="*/ 0 w 701"/>
                <a:gd name="T25" fmla="*/ 461 h 554"/>
                <a:gd name="T26" fmla="*/ 152 w 701"/>
                <a:gd name="T27" fmla="*/ 549 h 554"/>
                <a:gd name="T28" fmla="*/ 174 w 701"/>
                <a:gd name="T29" fmla="*/ 544 h 554"/>
                <a:gd name="T30" fmla="*/ 168 w 701"/>
                <a:gd name="T31" fmla="*/ 522 h 554"/>
                <a:gd name="T32" fmla="*/ 40 w 701"/>
                <a:gd name="T33" fmla="*/ 447 h 554"/>
                <a:gd name="T34" fmla="*/ 40 w 701"/>
                <a:gd name="T35" fmla="*/ 475 h 554"/>
                <a:gd name="T36" fmla="*/ 168 w 701"/>
                <a:gd name="T37" fmla="*/ 400 h 554"/>
                <a:gd name="T38" fmla="*/ 174 w 701"/>
                <a:gd name="T39" fmla="*/ 378 h 554"/>
                <a:gd name="T40" fmla="*/ 152 w 701"/>
                <a:gd name="T41" fmla="*/ 37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1" h="554">
                  <a:moveTo>
                    <a:pt x="701" y="0"/>
                  </a:moveTo>
                  <a:lnTo>
                    <a:pt x="424" y="0"/>
                  </a:lnTo>
                  <a:lnTo>
                    <a:pt x="424" y="461"/>
                  </a:lnTo>
                  <a:lnTo>
                    <a:pt x="440" y="445"/>
                  </a:lnTo>
                  <a:lnTo>
                    <a:pt x="32" y="445"/>
                  </a:lnTo>
                  <a:lnTo>
                    <a:pt x="32" y="477"/>
                  </a:lnTo>
                  <a:lnTo>
                    <a:pt x="456" y="477"/>
                  </a:lnTo>
                  <a:lnTo>
                    <a:pt x="456" y="16"/>
                  </a:lnTo>
                  <a:lnTo>
                    <a:pt x="440" y="32"/>
                  </a:lnTo>
                  <a:lnTo>
                    <a:pt x="701" y="32"/>
                  </a:lnTo>
                  <a:lnTo>
                    <a:pt x="701" y="0"/>
                  </a:lnTo>
                  <a:close/>
                  <a:moveTo>
                    <a:pt x="152" y="372"/>
                  </a:moveTo>
                  <a:lnTo>
                    <a:pt x="0" y="461"/>
                  </a:lnTo>
                  <a:lnTo>
                    <a:pt x="152" y="549"/>
                  </a:lnTo>
                  <a:cubicBezTo>
                    <a:pt x="160" y="554"/>
                    <a:pt x="170" y="551"/>
                    <a:pt x="174" y="544"/>
                  </a:cubicBezTo>
                  <a:cubicBezTo>
                    <a:pt x="178" y="536"/>
                    <a:pt x="176" y="526"/>
                    <a:pt x="168" y="522"/>
                  </a:cubicBezTo>
                  <a:lnTo>
                    <a:pt x="40" y="447"/>
                  </a:lnTo>
                  <a:lnTo>
                    <a:pt x="40" y="475"/>
                  </a:lnTo>
                  <a:lnTo>
                    <a:pt x="168" y="400"/>
                  </a:lnTo>
                  <a:cubicBezTo>
                    <a:pt x="176" y="396"/>
                    <a:pt x="178" y="386"/>
                    <a:pt x="174" y="378"/>
                  </a:cubicBezTo>
                  <a:cubicBezTo>
                    <a:pt x="170" y="371"/>
                    <a:pt x="160" y="368"/>
                    <a:pt x="152" y="372"/>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60" name="Picture 7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5" y="3752"/>
              <a:ext cx="727"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Picture 7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5" y="3752"/>
              <a:ext cx="727"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7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35" y="3821"/>
              <a:ext cx="29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7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35" y="3821"/>
              <a:ext cx="29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Rectangle 79"/>
            <p:cNvSpPr>
              <a:spLocks noChangeArrowheads="1"/>
            </p:cNvSpPr>
            <p:nvPr/>
          </p:nvSpPr>
          <p:spPr bwMode="auto">
            <a:xfrm>
              <a:off x="1510" y="3738"/>
              <a:ext cx="715" cy="2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65" name="Rectangle 80"/>
            <p:cNvSpPr>
              <a:spLocks noChangeArrowheads="1"/>
            </p:cNvSpPr>
            <p:nvPr/>
          </p:nvSpPr>
          <p:spPr bwMode="auto">
            <a:xfrm>
              <a:off x="1771" y="3833"/>
              <a:ext cx="21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FFFFFF"/>
                  </a:solidFill>
                  <a:effectLst/>
                  <a:latin typeface="Century Gothic" panose="020B0502020202020204" pitchFamily="34" charset="0"/>
                </a:rPr>
                <a:t>Retail</a:t>
              </a:r>
              <a:endParaRPr kumimoji="0" lang="it-IT" altLang="it-IT" sz="1100" b="0" i="0" u="none" strike="noStrike" cap="none" normalizeH="0" baseline="0" dirty="0">
                <a:ln>
                  <a:noFill/>
                </a:ln>
                <a:solidFill>
                  <a:schemeClr val="tx1"/>
                </a:solidFill>
                <a:effectLst/>
                <a:latin typeface="Century Gothic" panose="020B0502020202020204" pitchFamily="34" charset="0"/>
              </a:endParaRPr>
            </a:p>
          </p:txBody>
        </p:sp>
        <p:pic>
          <p:nvPicPr>
            <p:cNvPr id="266" name="Picture 8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13" y="3758"/>
              <a:ext cx="75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8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13" y="3758"/>
              <a:ext cx="75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8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36" y="3833"/>
              <a:ext cx="49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8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536" y="3833"/>
              <a:ext cx="49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Rectangle 85"/>
            <p:cNvSpPr>
              <a:spLocks noChangeArrowheads="1"/>
            </p:cNvSpPr>
            <p:nvPr/>
          </p:nvSpPr>
          <p:spPr bwMode="auto">
            <a:xfrm>
              <a:off x="2397" y="3744"/>
              <a:ext cx="740" cy="2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71" name="Rectangle 86"/>
            <p:cNvSpPr>
              <a:spLocks noChangeArrowheads="1"/>
            </p:cNvSpPr>
            <p:nvPr/>
          </p:nvSpPr>
          <p:spPr bwMode="auto">
            <a:xfrm>
              <a:off x="2572" y="3846"/>
              <a:ext cx="3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err="1">
                  <a:ln>
                    <a:noFill/>
                  </a:ln>
                  <a:solidFill>
                    <a:srgbClr val="FFFFFF"/>
                  </a:solidFill>
                  <a:effectLst/>
                  <a:latin typeface="Century Gothic" panose="020B0502020202020204" pitchFamily="34" charset="0"/>
                </a:rPr>
                <a:t>Ho.Re.Ca</a:t>
              </a:r>
              <a:r>
                <a:rPr kumimoji="0" lang="it-IT" altLang="it-IT" sz="900" b="1" i="0" u="none" strike="noStrike" cap="none" normalizeH="0" baseline="0" dirty="0">
                  <a:ln>
                    <a:noFill/>
                  </a:ln>
                  <a:solidFill>
                    <a:srgbClr val="FFFFFF"/>
                  </a:solidFill>
                  <a:effectLst/>
                  <a:latin typeface="Arial" panose="020B0604020202020204" pitchFamily="34"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72" name="Freeform 87"/>
            <p:cNvSpPr>
              <a:spLocks noEditPoints="1"/>
            </p:cNvSpPr>
            <p:nvPr/>
          </p:nvSpPr>
          <p:spPr bwMode="auto">
            <a:xfrm>
              <a:off x="2829" y="3377"/>
              <a:ext cx="18" cy="138"/>
            </a:xfrm>
            <a:custGeom>
              <a:avLst/>
              <a:gdLst>
                <a:gd name="T0" fmla="*/ 6 w 18"/>
                <a:gd name="T1" fmla="*/ 0 h 138"/>
                <a:gd name="T2" fmla="*/ 4 w 18"/>
                <a:gd name="T3" fmla="*/ 45 h 138"/>
                <a:gd name="T4" fmla="*/ 16 w 18"/>
                <a:gd name="T5" fmla="*/ 46 h 138"/>
                <a:gd name="T6" fmla="*/ 18 w 18"/>
                <a:gd name="T7" fmla="*/ 0 h 138"/>
                <a:gd name="T8" fmla="*/ 6 w 18"/>
                <a:gd name="T9" fmla="*/ 0 h 138"/>
                <a:gd name="T10" fmla="*/ 2 w 18"/>
                <a:gd name="T11" fmla="*/ 80 h 138"/>
                <a:gd name="T12" fmla="*/ 2 w 18"/>
                <a:gd name="T13" fmla="*/ 91 h 138"/>
                <a:gd name="T14" fmla="*/ 14 w 18"/>
                <a:gd name="T15" fmla="*/ 92 h 138"/>
                <a:gd name="T16" fmla="*/ 15 w 18"/>
                <a:gd name="T17" fmla="*/ 80 h 138"/>
                <a:gd name="T18" fmla="*/ 2 w 18"/>
                <a:gd name="T19" fmla="*/ 80 h 138"/>
                <a:gd name="T20" fmla="*/ 0 w 18"/>
                <a:gd name="T21" fmla="*/ 125 h 138"/>
                <a:gd name="T22" fmla="*/ 0 w 18"/>
                <a:gd name="T23" fmla="*/ 137 h 138"/>
                <a:gd name="T24" fmla="*/ 12 w 18"/>
                <a:gd name="T25" fmla="*/ 138 h 138"/>
                <a:gd name="T26" fmla="*/ 13 w 18"/>
                <a:gd name="T27" fmla="*/ 126 h 138"/>
                <a:gd name="T28" fmla="*/ 0 w 18"/>
                <a:gd name="T29" fmla="*/ 1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38">
                  <a:moveTo>
                    <a:pt x="6" y="0"/>
                  </a:moveTo>
                  <a:lnTo>
                    <a:pt x="4" y="45"/>
                  </a:lnTo>
                  <a:lnTo>
                    <a:pt x="16" y="46"/>
                  </a:lnTo>
                  <a:lnTo>
                    <a:pt x="18" y="0"/>
                  </a:lnTo>
                  <a:lnTo>
                    <a:pt x="6" y="0"/>
                  </a:lnTo>
                  <a:close/>
                  <a:moveTo>
                    <a:pt x="2" y="80"/>
                  </a:moveTo>
                  <a:lnTo>
                    <a:pt x="2" y="91"/>
                  </a:lnTo>
                  <a:lnTo>
                    <a:pt x="14" y="92"/>
                  </a:lnTo>
                  <a:lnTo>
                    <a:pt x="15" y="80"/>
                  </a:lnTo>
                  <a:lnTo>
                    <a:pt x="2" y="80"/>
                  </a:lnTo>
                  <a:close/>
                  <a:moveTo>
                    <a:pt x="0" y="125"/>
                  </a:moveTo>
                  <a:lnTo>
                    <a:pt x="0" y="137"/>
                  </a:lnTo>
                  <a:lnTo>
                    <a:pt x="12" y="138"/>
                  </a:lnTo>
                  <a:lnTo>
                    <a:pt x="13" y="126"/>
                  </a:lnTo>
                  <a:lnTo>
                    <a:pt x="0" y="125"/>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3" name="Freeform 88"/>
            <p:cNvSpPr>
              <a:spLocks noEditPoints="1"/>
            </p:cNvSpPr>
            <p:nvPr/>
          </p:nvSpPr>
          <p:spPr bwMode="auto">
            <a:xfrm>
              <a:off x="3644" y="3560"/>
              <a:ext cx="71" cy="178"/>
            </a:xfrm>
            <a:custGeom>
              <a:avLst/>
              <a:gdLst>
                <a:gd name="T0" fmla="*/ 108 w 185"/>
                <a:gd name="T1" fmla="*/ 0 h 497"/>
                <a:gd name="T2" fmla="*/ 108 w 185"/>
                <a:gd name="T3" fmla="*/ 128 h 497"/>
                <a:gd name="T4" fmla="*/ 76 w 185"/>
                <a:gd name="T5" fmla="*/ 128 h 497"/>
                <a:gd name="T6" fmla="*/ 76 w 185"/>
                <a:gd name="T7" fmla="*/ 0 h 497"/>
                <a:gd name="T8" fmla="*/ 108 w 185"/>
                <a:gd name="T9" fmla="*/ 0 h 497"/>
                <a:gd name="T10" fmla="*/ 108 w 185"/>
                <a:gd name="T11" fmla="*/ 224 h 497"/>
                <a:gd name="T12" fmla="*/ 108 w 185"/>
                <a:gd name="T13" fmla="*/ 256 h 497"/>
                <a:gd name="T14" fmla="*/ 76 w 185"/>
                <a:gd name="T15" fmla="*/ 256 h 497"/>
                <a:gd name="T16" fmla="*/ 76 w 185"/>
                <a:gd name="T17" fmla="*/ 224 h 497"/>
                <a:gd name="T18" fmla="*/ 108 w 185"/>
                <a:gd name="T19" fmla="*/ 224 h 497"/>
                <a:gd name="T20" fmla="*/ 108 w 185"/>
                <a:gd name="T21" fmla="*/ 352 h 497"/>
                <a:gd name="T22" fmla="*/ 108 w 185"/>
                <a:gd name="T23" fmla="*/ 465 h 497"/>
                <a:gd name="T24" fmla="*/ 76 w 185"/>
                <a:gd name="T25" fmla="*/ 465 h 497"/>
                <a:gd name="T26" fmla="*/ 76 w 185"/>
                <a:gd name="T27" fmla="*/ 352 h 497"/>
                <a:gd name="T28" fmla="*/ 108 w 185"/>
                <a:gd name="T29" fmla="*/ 352 h 497"/>
                <a:gd name="T30" fmla="*/ 181 w 185"/>
                <a:gd name="T31" fmla="*/ 345 h 497"/>
                <a:gd name="T32" fmla="*/ 92 w 185"/>
                <a:gd name="T33" fmla="*/ 497 h 497"/>
                <a:gd name="T34" fmla="*/ 4 w 185"/>
                <a:gd name="T35" fmla="*/ 345 h 497"/>
                <a:gd name="T36" fmla="*/ 10 w 185"/>
                <a:gd name="T37" fmla="*/ 323 h 497"/>
                <a:gd name="T38" fmla="*/ 32 w 185"/>
                <a:gd name="T39" fmla="*/ 329 h 497"/>
                <a:gd name="T40" fmla="*/ 106 w 185"/>
                <a:gd name="T41" fmla="*/ 457 h 497"/>
                <a:gd name="T42" fmla="*/ 79 w 185"/>
                <a:gd name="T43" fmla="*/ 457 h 497"/>
                <a:gd name="T44" fmla="*/ 153 w 185"/>
                <a:gd name="T45" fmla="*/ 329 h 497"/>
                <a:gd name="T46" fmla="*/ 175 w 185"/>
                <a:gd name="T47" fmla="*/ 323 h 497"/>
                <a:gd name="T48" fmla="*/ 181 w 185"/>
                <a:gd name="T49" fmla="*/ 34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497">
                  <a:moveTo>
                    <a:pt x="108" y="0"/>
                  </a:moveTo>
                  <a:lnTo>
                    <a:pt x="108" y="128"/>
                  </a:lnTo>
                  <a:lnTo>
                    <a:pt x="76" y="128"/>
                  </a:lnTo>
                  <a:lnTo>
                    <a:pt x="76" y="0"/>
                  </a:lnTo>
                  <a:lnTo>
                    <a:pt x="108" y="0"/>
                  </a:lnTo>
                  <a:close/>
                  <a:moveTo>
                    <a:pt x="108" y="224"/>
                  </a:moveTo>
                  <a:lnTo>
                    <a:pt x="108" y="256"/>
                  </a:lnTo>
                  <a:lnTo>
                    <a:pt x="76" y="256"/>
                  </a:lnTo>
                  <a:lnTo>
                    <a:pt x="76" y="224"/>
                  </a:lnTo>
                  <a:lnTo>
                    <a:pt x="108" y="224"/>
                  </a:lnTo>
                  <a:close/>
                  <a:moveTo>
                    <a:pt x="108" y="352"/>
                  </a:moveTo>
                  <a:lnTo>
                    <a:pt x="108" y="465"/>
                  </a:lnTo>
                  <a:lnTo>
                    <a:pt x="76" y="465"/>
                  </a:lnTo>
                  <a:lnTo>
                    <a:pt x="76" y="352"/>
                  </a:lnTo>
                  <a:lnTo>
                    <a:pt x="108" y="352"/>
                  </a:lnTo>
                  <a:close/>
                  <a:moveTo>
                    <a:pt x="181" y="345"/>
                  </a:moveTo>
                  <a:lnTo>
                    <a:pt x="92" y="497"/>
                  </a:lnTo>
                  <a:lnTo>
                    <a:pt x="4" y="345"/>
                  </a:lnTo>
                  <a:cubicBezTo>
                    <a:pt x="0" y="337"/>
                    <a:pt x="2" y="327"/>
                    <a:pt x="10" y="323"/>
                  </a:cubicBezTo>
                  <a:cubicBezTo>
                    <a:pt x="17" y="319"/>
                    <a:pt x="27" y="321"/>
                    <a:pt x="32" y="329"/>
                  </a:cubicBezTo>
                  <a:lnTo>
                    <a:pt x="106" y="457"/>
                  </a:lnTo>
                  <a:lnTo>
                    <a:pt x="79" y="457"/>
                  </a:lnTo>
                  <a:lnTo>
                    <a:pt x="153" y="329"/>
                  </a:lnTo>
                  <a:cubicBezTo>
                    <a:pt x="158" y="321"/>
                    <a:pt x="168" y="319"/>
                    <a:pt x="175" y="323"/>
                  </a:cubicBezTo>
                  <a:cubicBezTo>
                    <a:pt x="183" y="327"/>
                    <a:pt x="185" y="337"/>
                    <a:pt x="181" y="345"/>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4" name="Freeform 89"/>
            <p:cNvSpPr>
              <a:spLocks noEditPoints="1"/>
            </p:cNvSpPr>
            <p:nvPr/>
          </p:nvSpPr>
          <p:spPr bwMode="auto">
            <a:xfrm>
              <a:off x="1727" y="3554"/>
              <a:ext cx="71" cy="179"/>
            </a:xfrm>
            <a:custGeom>
              <a:avLst/>
              <a:gdLst>
                <a:gd name="T0" fmla="*/ 108 w 185"/>
                <a:gd name="T1" fmla="*/ 0 h 497"/>
                <a:gd name="T2" fmla="*/ 108 w 185"/>
                <a:gd name="T3" fmla="*/ 128 h 497"/>
                <a:gd name="T4" fmla="*/ 76 w 185"/>
                <a:gd name="T5" fmla="*/ 128 h 497"/>
                <a:gd name="T6" fmla="*/ 76 w 185"/>
                <a:gd name="T7" fmla="*/ 0 h 497"/>
                <a:gd name="T8" fmla="*/ 108 w 185"/>
                <a:gd name="T9" fmla="*/ 0 h 497"/>
                <a:gd name="T10" fmla="*/ 108 w 185"/>
                <a:gd name="T11" fmla="*/ 224 h 497"/>
                <a:gd name="T12" fmla="*/ 108 w 185"/>
                <a:gd name="T13" fmla="*/ 256 h 497"/>
                <a:gd name="T14" fmla="*/ 76 w 185"/>
                <a:gd name="T15" fmla="*/ 256 h 497"/>
                <a:gd name="T16" fmla="*/ 76 w 185"/>
                <a:gd name="T17" fmla="*/ 224 h 497"/>
                <a:gd name="T18" fmla="*/ 108 w 185"/>
                <a:gd name="T19" fmla="*/ 224 h 497"/>
                <a:gd name="T20" fmla="*/ 108 w 185"/>
                <a:gd name="T21" fmla="*/ 352 h 497"/>
                <a:gd name="T22" fmla="*/ 108 w 185"/>
                <a:gd name="T23" fmla="*/ 465 h 497"/>
                <a:gd name="T24" fmla="*/ 76 w 185"/>
                <a:gd name="T25" fmla="*/ 465 h 497"/>
                <a:gd name="T26" fmla="*/ 76 w 185"/>
                <a:gd name="T27" fmla="*/ 352 h 497"/>
                <a:gd name="T28" fmla="*/ 108 w 185"/>
                <a:gd name="T29" fmla="*/ 352 h 497"/>
                <a:gd name="T30" fmla="*/ 181 w 185"/>
                <a:gd name="T31" fmla="*/ 345 h 497"/>
                <a:gd name="T32" fmla="*/ 92 w 185"/>
                <a:gd name="T33" fmla="*/ 497 h 497"/>
                <a:gd name="T34" fmla="*/ 4 w 185"/>
                <a:gd name="T35" fmla="*/ 345 h 497"/>
                <a:gd name="T36" fmla="*/ 10 w 185"/>
                <a:gd name="T37" fmla="*/ 323 h 497"/>
                <a:gd name="T38" fmla="*/ 32 w 185"/>
                <a:gd name="T39" fmla="*/ 329 h 497"/>
                <a:gd name="T40" fmla="*/ 32 w 185"/>
                <a:gd name="T41" fmla="*/ 329 h 497"/>
                <a:gd name="T42" fmla="*/ 106 w 185"/>
                <a:gd name="T43" fmla="*/ 457 h 497"/>
                <a:gd name="T44" fmla="*/ 79 w 185"/>
                <a:gd name="T45" fmla="*/ 457 h 497"/>
                <a:gd name="T46" fmla="*/ 153 w 185"/>
                <a:gd name="T47" fmla="*/ 329 h 497"/>
                <a:gd name="T48" fmla="*/ 175 w 185"/>
                <a:gd name="T49" fmla="*/ 323 h 497"/>
                <a:gd name="T50" fmla="*/ 181 w 185"/>
                <a:gd name="T51" fmla="*/ 34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97">
                  <a:moveTo>
                    <a:pt x="108" y="0"/>
                  </a:moveTo>
                  <a:lnTo>
                    <a:pt x="108" y="128"/>
                  </a:lnTo>
                  <a:lnTo>
                    <a:pt x="76" y="128"/>
                  </a:lnTo>
                  <a:lnTo>
                    <a:pt x="76" y="0"/>
                  </a:lnTo>
                  <a:lnTo>
                    <a:pt x="108" y="0"/>
                  </a:lnTo>
                  <a:close/>
                  <a:moveTo>
                    <a:pt x="108" y="224"/>
                  </a:moveTo>
                  <a:lnTo>
                    <a:pt x="108" y="256"/>
                  </a:lnTo>
                  <a:lnTo>
                    <a:pt x="76" y="256"/>
                  </a:lnTo>
                  <a:lnTo>
                    <a:pt x="76" y="224"/>
                  </a:lnTo>
                  <a:lnTo>
                    <a:pt x="108" y="224"/>
                  </a:lnTo>
                  <a:close/>
                  <a:moveTo>
                    <a:pt x="108" y="352"/>
                  </a:moveTo>
                  <a:lnTo>
                    <a:pt x="108" y="465"/>
                  </a:lnTo>
                  <a:lnTo>
                    <a:pt x="76" y="465"/>
                  </a:lnTo>
                  <a:lnTo>
                    <a:pt x="76" y="352"/>
                  </a:lnTo>
                  <a:lnTo>
                    <a:pt x="108" y="352"/>
                  </a:lnTo>
                  <a:close/>
                  <a:moveTo>
                    <a:pt x="181" y="345"/>
                  </a:moveTo>
                  <a:lnTo>
                    <a:pt x="92" y="497"/>
                  </a:lnTo>
                  <a:lnTo>
                    <a:pt x="4" y="345"/>
                  </a:lnTo>
                  <a:cubicBezTo>
                    <a:pt x="0" y="337"/>
                    <a:pt x="2" y="327"/>
                    <a:pt x="10" y="323"/>
                  </a:cubicBezTo>
                  <a:cubicBezTo>
                    <a:pt x="17" y="319"/>
                    <a:pt x="27" y="321"/>
                    <a:pt x="32" y="329"/>
                  </a:cubicBezTo>
                  <a:lnTo>
                    <a:pt x="32" y="329"/>
                  </a:lnTo>
                  <a:lnTo>
                    <a:pt x="106" y="457"/>
                  </a:lnTo>
                  <a:lnTo>
                    <a:pt x="79" y="457"/>
                  </a:lnTo>
                  <a:lnTo>
                    <a:pt x="153" y="329"/>
                  </a:lnTo>
                  <a:cubicBezTo>
                    <a:pt x="158" y="321"/>
                    <a:pt x="168" y="319"/>
                    <a:pt x="175" y="323"/>
                  </a:cubicBezTo>
                  <a:cubicBezTo>
                    <a:pt x="183" y="327"/>
                    <a:pt x="185" y="337"/>
                    <a:pt x="181" y="345"/>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5" name="Freeform 90"/>
            <p:cNvSpPr>
              <a:spLocks noEditPoints="1"/>
            </p:cNvSpPr>
            <p:nvPr/>
          </p:nvSpPr>
          <p:spPr bwMode="auto">
            <a:xfrm>
              <a:off x="3295" y="3343"/>
              <a:ext cx="1321" cy="492"/>
            </a:xfrm>
            <a:custGeom>
              <a:avLst/>
              <a:gdLst>
                <a:gd name="T0" fmla="*/ 131 w 3430"/>
                <a:gd name="T1" fmla="*/ 46 h 1372"/>
                <a:gd name="T2" fmla="*/ 0 w 3430"/>
                <a:gd name="T3" fmla="*/ 29 h 1372"/>
                <a:gd name="T4" fmla="*/ 220 w 3430"/>
                <a:gd name="T5" fmla="*/ 81 h 1372"/>
                <a:gd name="T6" fmla="*/ 238 w 3430"/>
                <a:gd name="T7" fmla="*/ 122 h 1372"/>
                <a:gd name="T8" fmla="*/ 220 w 3430"/>
                <a:gd name="T9" fmla="*/ 81 h 1372"/>
                <a:gd name="T10" fmla="*/ 459 w 3430"/>
                <a:gd name="T11" fmla="*/ 173 h 1372"/>
                <a:gd name="T12" fmla="*/ 328 w 3430"/>
                <a:gd name="T13" fmla="*/ 157 h 1372"/>
                <a:gd name="T14" fmla="*/ 548 w 3430"/>
                <a:gd name="T15" fmla="*/ 208 h 1372"/>
                <a:gd name="T16" fmla="*/ 567 w 3430"/>
                <a:gd name="T17" fmla="*/ 249 h 1372"/>
                <a:gd name="T18" fmla="*/ 548 w 3430"/>
                <a:gd name="T19" fmla="*/ 208 h 1372"/>
                <a:gd name="T20" fmla="*/ 787 w 3430"/>
                <a:gd name="T21" fmla="*/ 300 h 1372"/>
                <a:gd name="T22" fmla="*/ 656 w 3430"/>
                <a:gd name="T23" fmla="*/ 284 h 1372"/>
                <a:gd name="T24" fmla="*/ 876 w 3430"/>
                <a:gd name="T25" fmla="*/ 335 h 1372"/>
                <a:gd name="T26" fmla="*/ 895 w 3430"/>
                <a:gd name="T27" fmla="*/ 377 h 1372"/>
                <a:gd name="T28" fmla="*/ 876 w 3430"/>
                <a:gd name="T29" fmla="*/ 335 h 1372"/>
                <a:gd name="T30" fmla="*/ 1115 w 3430"/>
                <a:gd name="T31" fmla="*/ 428 h 1372"/>
                <a:gd name="T32" fmla="*/ 984 w 3430"/>
                <a:gd name="T33" fmla="*/ 411 h 1372"/>
                <a:gd name="T34" fmla="*/ 1205 w 3430"/>
                <a:gd name="T35" fmla="*/ 462 h 1372"/>
                <a:gd name="T36" fmla="*/ 1223 w 3430"/>
                <a:gd name="T37" fmla="*/ 504 h 1372"/>
                <a:gd name="T38" fmla="*/ 1205 w 3430"/>
                <a:gd name="T39" fmla="*/ 462 h 1372"/>
                <a:gd name="T40" fmla="*/ 1443 w 3430"/>
                <a:gd name="T41" fmla="*/ 555 h 1372"/>
                <a:gd name="T42" fmla="*/ 1312 w 3430"/>
                <a:gd name="T43" fmla="*/ 539 h 1372"/>
                <a:gd name="T44" fmla="*/ 1533 w 3430"/>
                <a:gd name="T45" fmla="*/ 590 h 1372"/>
                <a:gd name="T46" fmla="*/ 1551 w 3430"/>
                <a:gd name="T47" fmla="*/ 631 h 1372"/>
                <a:gd name="T48" fmla="*/ 1533 w 3430"/>
                <a:gd name="T49" fmla="*/ 590 h 1372"/>
                <a:gd name="T50" fmla="*/ 1771 w 3430"/>
                <a:gd name="T51" fmla="*/ 682 h 1372"/>
                <a:gd name="T52" fmla="*/ 1641 w 3430"/>
                <a:gd name="T53" fmla="*/ 666 h 1372"/>
                <a:gd name="T54" fmla="*/ 1861 w 3430"/>
                <a:gd name="T55" fmla="*/ 717 h 1372"/>
                <a:gd name="T56" fmla="*/ 1879 w 3430"/>
                <a:gd name="T57" fmla="*/ 758 h 1372"/>
                <a:gd name="T58" fmla="*/ 1861 w 3430"/>
                <a:gd name="T59" fmla="*/ 717 h 1372"/>
                <a:gd name="T60" fmla="*/ 2100 w 3430"/>
                <a:gd name="T61" fmla="*/ 810 h 1372"/>
                <a:gd name="T62" fmla="*/ 1969 w 3430"/>
                <a:gd name="T63" fmla="*/ 793 h 1372"/>
                <a:gd name="T64" fmla="*/ 2189 w 3430"/>
                <a:gd name="T65" fmla="*/ 844 h 1372"/>
                <a:gd name="T66" fmla="*/ 2207 w 3430"/>
                <a:gd name="T67" fmla="*/ 886 h 1372"/>
                <a:gd name="T68" fmla="*/ 2189 w 3430"/>
                <a:gd name="T69" fmla="*/ 844 h 1372"/>
                <a:gd name="T70" fmla="*/ 2428 w 3430"/>
                <a:gd name="T71" fmla="*/ 937 h 1372"/>
                <a:gd name="T72" fmla="*/ 2297 w 3430"/>
                <a:gd name="T73" fmla="*/ 920 h 1372"/>
                <a:gd name="T74" fmla="*/ 2517 w 3430"/>
                <a:gd name="T75" fmla="*/ 972 h 1372"/>
                <a:gd name="T76" fmla="*/ 2536 w 3430"/>
                <a:gd name="T77" fmla="*/ 1013 h 1372"/>
                <a:gd name="T78" fmla="*/ 2517 w 3430"/>
                <a:gd name="T79" fmla="*/ 972 h 1372"/>
                <a:gd name="T80" fmla="*/ 2756 w 3430"/>
                <a:gd name="T81" fmla="*/ 1064 h 1372"/>
                <a:gd name="T82" fmla="*/ 2625 w 3430"/>
                <a:gd name="T83" fmla="*/ 1048 h 1372"/>
                <a:gd name="T84" fmla="*/ 2846 w 3430"/>
                <a:gd name="T85" fmla="*/ 1099 h 1372"/>
                <a:gd name="T86" fmla="*/ 2864 w 3430"/>
                <a:gd name="T87" fmla="*/ 1140 h 1372"/>
                <a:gd name="T88" fmla="*/ 2846 w 3430"/>
                <a:gd name="T89" fmla="*/ 1099 h 1372"/>
                <a:gd name="T90" fmla="*/ 3084 w 3430"/>
                <a:gd name="T91" fmla="*/ 1191 h 1372"/>
                <a:gd name="T92" fmla="*/ 2953 w 3430"/>
                <a:gd name="T93" fmla="*/ 1175 h 1372"/>
                <a:gd name="T94" fmla="*/ 3174 w 3430"/>
                <a:gd name="T95" fmla="*/ 1226 h 1372"/>
                <a:gd name="T96" fmla="*/ 3192 w 3430"/>
                <a:gd name="T97" fmla="*/ 1268 h 1372"/>
                <a:gd name="T98" fmla="*/ 3174 w 3430"/>
                <a:gd name="T99" fmla="*/ 1226 h 1372"/>
                <a:gd name="T100" fmla="*/ 3406 w 3430"/>
                <a:gd name="T101" fmla="*/ 1316 h 1372"/>
                <a:gd name="T102" fmla="*/ 3281 w 3430"/>
                <a:gd name="T103" fmla="*/ 1302 h 1372"/>
                <a:gd name="T104" fmla="*/ 3320 w 3430"/>
                <a:gd name="T105" fmla="*/ 1205 h 1372"/>
                <a:gd name="T106" fmla="*/ 3256 w 3430"/>
                <a:gd name="T107" fmla="*/ 1370 h 1372"/>
                <a:gd name="T108" fmla="*/ 3251 w 3430"/>
                <a:gd name="T109" fmla="*/ 1339 h 1372"/>
                <a:gd name="T110" fmla="*/ 3387 w 3430"/>
                <a:gd name="T111" fmla="*/ 1341 h 1372"/>
                <a:gd name="T112" fmla="*/ 3298 w 3430"/>
                <a:gd name="T113" fmla="*/ 120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30" h="1372">
                  <a:moveTo>
                    <a:pt x="11" y="0"/>
                  </a:moveTo>
                  <a:lnTo>
                    <a:pt x="131" y="46"/>
                  </a:lnTo>
                  <a:lnTo>
                    <a:pt x="119" y="76"/>
                  </a:lnTo>
                  <a:lnTo>
                    <a:pt x="0" y="29"/>
                  </a:lnTo>
                  <a:lnTo>
                    <a:pt x="11" y="0"/>
                  </a:lnTo>
                  <a:close/>
                  <a:moveTo>
                    <a:pt x="220" y="81"/>
                  </a:moveTo>
                  <a:lnTo>
                    <a:pt x="250" y="92"/>
                  </a:lnTo>
                  <a:lnTo>
                    <a:pt x="238" y="122"/>
                  </a:lnTo>
                  <a:lnTo>
                    <a:pt x="209" y="110"/>
                  </a:lnTo>
                  <a:lnTo>
                    <a:pt x="220" y="81"/>
                  </a:lnTo>
                  <a:close/>
                  <a:moveTo>
                    <a:pt x="339" y="127"/>
                  </a:moveTo>
                  <a:lnTo>
                    <a:pt x="459" y="173"/>
                  </a:lnTo>
                  <a:lnTo>
                    <a:pt x="447" y="203"/>
                  </a:lnTo>
                  <a:lnTo>
                    <a:pt x="328" y="157"/>
                  </a:lnTo>
                  <a:lnTo>
                    <a:pt x="339" y="127"/>
                  </a:lnTo>
                  <a:close/>
                  <a:moveTo>
                    <a:pt x="548" y="208"/>
                  </a:moveTo>
                  <a:lnTo>
                    <a:pt x="578" y="219"/>
                  </a:lnTo>
                  <a:lnTo>
                    <a:pt x="567" y="249"/>
                  </a:lnTo>
                  <a:lnTo>
                    <a:pt x="537" y="238"/>
                  </a:lnTo>
                  <a:lnTo>
                    <a:pt x="548" y="208"/>
                  </a:lnTo>
                  <a:close/>
                  <a:moveTo>
                    <a:pt x="668" y="254"/>
                  </a:moveTo>
                  <a:lnTo>
                    <a:pt x="787" y="300"/>
                  </a:lnTo>
                  <a:lnTo>
                    <a:pt x="775" y="330"/>
                  </a:lnTo>
                  <a:lnTo>
                    <a:pt x="656" y="284"/>
                  </a:lnTo>
                  <a:lnTo>
                    <a:pt x="668" y="254"/>
                  </a:lnTo>
                  <a:close/>
                  <a:moveTo>
                    <a:pt x="876" y="335"/>
                  </a:moveTo>
                  <a:lnTo>
                    <a:pt x="906" y="347"/>
                  </a:lnTo>
                  <a:lnTo>
                    <a:pt x="895" y="377"/>
                  </a:lnTo>
                  <a:lnTo>
                    <a:pt x="865" y="365"/>
                  </a:lnTo>
                  <a:lnTo>
                    <a:pt x="876" y="335"/>
                  </a:lnTo>
                  <a:close/>
                  <a:moveTo>
                    <a:pt x="996" y="381"/>
                  </a:moveTo>
                  <a:lnTo>
                    <a:pt x="1115" y="428"/>
                  </a:lnTo>
                  <a:lnTo>
                    <a:pt x="1104" y="458"/>
                  </a:lnTo>
                  <a:lnTo>
                    <a:pt x="984" y="411"/>
                  </a:lnTo>
                  <a:lnTo>
                    <a:pt x="996" y="381"/>
                  </a:lnTo>
                  <a:close/>
                  <a:moveTo>
                    <a:pt x="1205" y="462"/>
                  </a:moveTo>
                  <a:lnTo>
                    <a:pt x="1234" y="474"/>
                  </a:lnTo>
                  <a:lnTo>
                    <a:pt x="1223" y="504"/>
                  </a:lnTo>
                  <a:lnTo>
                    <a:pt x="1193" y="492"/>
                  </a:lnTo>
                  <a:lnTo>
                    <a:pt x="1205" y="462"/>
                  </a:lnTo>
                  <a:close/>
                  <a:moveTo>
                    <a:pt x="1324" y="509"/>
                  </a:moveTo>
                  <a:lnTo>
                    <a:pt x="1443" y="555"/>
                  </a:lnTo>
                  <a:lnTo>
                    <a:pt x="1432" y="585"/>
                  </a:lnTo>
                  <a:lnTo>
                    <a:pt x="1312" y="539"/>
                  </a:lnTo>
                  <a:lnTo>
                    <a:pt x="1324" y="509"/>
                  </a:lnTo>
                  <a:close/>
                  <a:moveTo>
                    <a:pt x="1533" y="590"/>
                  </a:moveTo>
                  <a:lnTo>
                    <a:pt x="1563" y="601"/>
                  </a:lnTo>
                  <a:lnTo>
                    <a:pt x="1551" y="631"/>
                  </a:lnTo>
                  <a:lnTo>
                    <a:pt x="1521" y="620"/>
                  </a:lnTo>
                  <a:lnTo>
                    <a:pt x="1533" y="590"/>
                  </a:lnTo>
                  <a:close/>
                  <a:moveTo>
                    <a:pt x="1652" y="636"/>
                  </a:moveTo>
                  <a:lnTo>
                    <a:pt x="1771" y="682"/>
                  </a:lnTo>
                  <a:lnTo>
                    <a:pt x="1760" y="712"/>
                  </a:lnTo>
                  <a:lnTo>
                    <a:pt x="1641" y="666"/>
                  </a:lnTo>
                  <a:lnTo>
                    <a:pt x="1652" y="636"/>
                  </a:lnTo>
                  <a:close/>
                  <a:moveTo>
                    <a:pt x="1861" y="717"/>
                  </a:moveTo>
                  <a:lnTo>
                    <a:pt x="1891" y="729"/>
                  </a:lnTo>
                  <a:lnTo>
                    <a:pt x="1879" y="758"/>
                  </a:lnTo>
                  <a:lnTo>
                    <a:pt x="1849" y="747"/>
                  </a:lnTo>
                  <a:lnTo>
                    <a:pt x="1861" y="717"/>
                  </a:lnTo>
                  <a:close/>
                  <a:moveTo>
                    <a:pt x="1980" y="763"/>
                  </a:moveTo>
                  <a:lnTo>
                    <a:pt x="2100" y="810"/>
                  </a:lnTo>
                  <a:lnTo>
                    <a:pt x="2088" y="839"/>
                  </a:lnTo>
                  <a:lnTo>
                    <a:pt x="1969" y="793"/>
                  </a:lnTo>
                  <a:lnTo>
                    <a:pt x="1980" y="763"/>
                  </a:lnTo>
                  <a:close/>
                  <a:moveTo>
                    <a:pt x="2189" y="844"/>
                  </a:moveTo>
                  <a:lnTo>
                    <a:pt x="2219" y="856"/>
                  </a:lnTo>
                  <a:lnTo>
                    <a:pt x="2207" y="886"/>
                  </a:lnTo>
                  <a:lnTo>
                    <a:pt x="2178" y="874"/>
                  </a:lnTo>
                  <a:lnTo>
                    <a:pt x="2189" y="844"/>
                  </a:lnTo>
                  <a:close/>
                  <a:moveTo>
                    <a:pt x="2309" y="891"/>
                  </a:moveTo>
                  <a:lnTo>
                    <a:pt x="2428" y="937"/>
                  </a:lnTo>
                  <a:lnTo>
                    <a:pt x="2416" y="967"/>
                  </a:lnTo>
                  <a:lnTo>
                    <a:pt x="2297" y="920"/>
                  </a:lnTo>
                  <a:lnTo>
                    <a:pt x="2309" y="891"/>
                  </a:lnTo>
                  <a:close/>
                  <a:moveTo>
                    <a:pt x="2517" y="972"/>
                  </a:moveTo>
                  <a:lnTo>
                    <a:pt x="2547" y="983"/>
                  </a:lnTo>
                  <a:lnTo>
                    <a:pt x="2536" y="1013"/>
                  </a:lnTo>
                  <a:lnTo>
                    <a:pt x="2506" y="1001"/>
                  </a:lnTo>
                  <a:lnTo>
                    <a:pt x="2517" y="972"/>
                  </a:lnTo>
                  <a:close/>
                  <a:moveTo>
                    <a:pt x="2637" y="1018"/>
                  </a:moveTo>
                  <a:lnTo>
                    <a:pt x="2756" y="1064"/>
                  </a:lnTo>
                  <a:lnTo>
                    <a:pt x="2744" y="1094"/>
                  </a:lnTo>
                  <a:lnTo>
                    <a:pt x="2625" y="1048"/>
                  </a:lnTo>
                  <a:lnTo>
                    <a:pt x="2637" y="1018"/>
                  </a:lnTo>
                  <a:close/>
                  <a:moveTo>
                    <a:pt x="2846" y="1099"/>
                  </a:moveTo>
                  <a:lnTo>
                    <a:pt x="2875" y="1110"/>
                  </a:lnTo>
                  <a:lnTo>
                    <a:pt x="2864" y="1140"/>
                  </a:lnTo>
                  <a:lnTo>
                    <a:pt x="2834" y="1129"/>
                  </a:lnTo>
                  <a:lnTo>
                    <a:pt x="2846" y="1099"/>
                  </a:lnTo>
                  <a:close/>
                  <a:moveTo>
                    <a:pt x="2965" y="1145"/>
                  </a:moveTo>
                  <a:lnTo>
                    <a:pt x="3084" y="1191"/>
                  </a:lnTo>
                  <a:lnTo>
                    <a:pt x="3073" y="1221"/>
                  </a:lnTo>
                  <a:lnTo>
                    <a:pt x="2953" y="1175"/>
                  </a:lnTo>
                  <a:lnTo>
                    <a:pt x="2965" y="1145"/>
                  </a:lnTo>
                  <a:close/>
                  <a:moveTo>
                    <a:pt x="3174" y="1226"/>
                  </a:moveTo>
                  <a:lnTo>
                    <a:pt x="3204" y="1238"/>
                  </a:lnTo>
                  <a:lnTo>
                    <a:pt x="3192" y="1268"/>
                  </a:lnTo>
                  <a:lnTo>
                    <a:pt x="3162" y="1256"/>
                  </a:lnTo>
                  <a:lnTo>
                    <a:pt x="3174" y="1226"/>
                  </a:lnTo>
                  <a:close/>
                  <a:moveTo>
                    <a:pt x="3293" y="1272"/>
                  </a:moveTo>
                  <a:lnTo>
                    <a:pt x="3406" y="1316"/>
                  </a:lnTo>
                  <a:lnTo>
                    <a:pt x="3394" y="1346"/>
                  </a:lnTo>
                  <a:lnTo>
                    <a:pt x="3281" y="1302"/>
                  </a:lnTo>
                  <a:lnTo>
                    <a:pt x="3293" y="1272"/>
                  </a:lnTo>
                  <a:close/>
                  <a:moveTo>
                    <a:pt x="3320" y="1205"/>
                  </a:moveTo>
                  <a:lnTo>
                    <a:pt x="3430" y="1342"/>
                  </a:lnTo>
                  <a:lnTo>
                    <a:pt x="3256" y="1370"/>
                  </a:lnTo>
                  <a:cubicBezTo>
                    <a:pt x="3247" y="1372"/>
                    <a:pt x="3239" y="1366"/>
                    <a:pt x="3238" y="1357"/>
                  </a:cubicBezTo>
                  <a:cubicBezTo>
                    <a:pt x="3236" y="1348"/>
                    <a:pt x="3242" y="1340"/>
                    <a:pt x="3251" y="1339"/>
                  </a:cubicBezTo>
                  <a:lnTo>
                    <a:pt x="3397" y="1315"/>
                  </a:lnTo>
                  <a:lnTo>
                    <a:pt x="3387" y="1341"/>
                  </a:lnTo>
                  <a:lnTo>
                    <a:pt x="3295" y="1225"/>
                  </a:lnTo>
                  <a:cubicBezTo>
                    <a:pt x="3290" y="1218"/>
                    <a:pt x="3291" y="1208"/>
                    <a:pt x="3298" y="1203"/>
                  </a:cubicBezTo>
                  <a:cubicBezTo>
                    <a:pt x="3305" y="1197"/>
                    <a:pt x="3315" y="1198"/>
                    <a:pt x="3320" y="1205"/>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6" name="Freeform 91"/>
            <p:cNvSpPr>
              <a:spLocks noEditPoints="1"/>
            </p:cNvSpPr>
            <p:nvPr/>
          </p:nvSpPr>
          <p:spPr bwMode="auto">
            <a:xfrm>
              <a:off x="2732" y="864"/>
              <a:ext cx="72" cy="233"/>
            </a:xfrm>
            <a:custGeom>
              <a:avLst/>
              <a:gdLst>
                <a:gd name="T0" fmla="*/ 83 w 185"/>
                <a:gd name="T1" fmla="*/ 0 h 650"/>
                <a:gd name="T2" fmla="*/ 81 w 185"/>
                <a:gd name="T3" fmla="*/ 128 h 650"/>
                <a:gd name="T4" fmla="*/ 113 w 185"/>
                <a:gd name="T5" fmla="*/ 129 h 650"/>
                <a:gd name="T6" fmla="*/ 115 w 185"/>
                <a:gd name="T7" fmla="*/ 1 h 650"/>
                <a:gd name="T8" fmla="*/ 83 w 185"/>
                <a:gd name="T9" fmla="*/ 0 h 650"/>
                <a:gd name="T10" fmla="*/ 80 w 185"/>
                <a:gd name="T11" fmla="*/ 224 h 650"/>
                <a:gd name="T12" fmla="*/ 78 w 185"/>
                <a:gd name="T13" fmla="*/ 352 h 650"/>
                <a:gd name="T14" fmla="*/ 110 w 185"/>
                <a:gd name="T15" fmla="*/ 353 h 650"/>
                <a:gd name="T16" fmla="*/ 112 w 185"/>
                <a:gd name="T17" fmla="*/ 225 h 650"/>
                <a:gd name="T18" fmla="*/ 80 w 185"/>
                <a:gd name="T19" fmla="*/ 224 h 650"/>
                <a:gd name="T20" fmla="*/ 77 w 185"/>
                <a:gd name="T21" fmla="*/ 448 h 650"/>
                <a:gd name="T22" fmla="*/ 75 w 185"/>
                <a:gd name="T23" fmla="*/ 576 h 650"/>
                <a:gd name="T24" fmla="*/ 107 w 185"/>
                <a:gd name="T25" fmla="*/ 577 h 650"/>
                <a:gd name="T26" fmla="*/ 109 w 185"/>
                <a:gd name="T27" fmla="*/ 449 h 650"/>
                <a:gd name="T28" fmla="*/ 77 w 185"/>
                <a:gd name="T29" fmla="*/ 448 h 650"/>
                <a:gd name="T30" fmla="*/ 4 w 185"/>
                <a:gd name="T31" fmla="*/ 497 h 650"/>
                <a:gd name="T32" fmla="*/ 90 w 185"/>
                <a:gd name="T33" fmla="*/ 650 h 650"/>
                <a:gd name="T34" fmla="*/ 181 w 185"/>
                <a:gd name="T35" fmla="*/ 499 h 650"/>
                <a:gd name="T36" fmla="*/ 175 w 185"/>
                <a:gd name="T37" fmla="*/ 477 h 650"/>
                <a:gd name="T38" fmla="*/ 153 w 185"/>
                <a:gd name="T39" fmla="*/ 483 h 650"/>
                <a:gd name="T40" fmla="*/ 77 w 185"/>
                <a:gd name="T41" fmla="*/ 610 h 650"/>
                <a:gd name="T42" fmla="*/ 105 w 185"/>
                <a:gd name="T43" fmla="*/ 610 h 650"/>
                <a:gd name="T44" fmla="*/ 32 w 185"/>
                <a:gd name="T45" fmla="*/ 481 h 650"/>
                <a:gd name="T46" fmla="*/ 10 w 185"/>
                <a:gd name="T47" fmla="*/ 475 h 650"/>
                <a:gd name="T48" fmla="*/ 4 w 185"/>
                <a:gd name="T49" fmla="*/ 49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650">
                  <a:moveTo>
                    <a:pt x="83" y="0"/>
                  </a:moveTo>
                  <a:lnTo>
                    <a:pt x="81" y="128"/>
                  </a:lnTo>
                  <a:lnTo>
                    <a:pt x="113" y="129"/>
                  </a:lnTo>
                  <a:lnTo>
                    <a:pt x="115" y="1"/>
                  </a:lnTo>
                  <a:lnTo>
                    <a:pt x="83" y="0"/>
                  </a:lnTo>
                  <a:close/>
                  <a:moveTo>
                    <a:pt x="80" y="224"/>
                  </a:moveTo>
                  <a:lnTo>
                    <a:pt x="78" y="352"/>
                  </a:lnTo>
                  <a:lnTo>
                    <a:pt x="110" y="353"/>
                  </a:lnTo>
                  <a:lnTo>
                    <a:pt x="112" y="225"/>
                  </a:lnTo>
                  <a:lnTo>
                    <a:pt x="80" y="224"/>
                  </a:lnTo>
                  <a:close/>
                  <a:moveTo>
                    <a:pt x="77" y="448"/>
                  </a:moveTo>
                  <a:lnTo>
                    <a:pt x="75" y="576"/>
                  </a:lnTo>
                  <a:lnTo>
                    <a:pt x="107" y="577"/>
                  </a:lnTo>
                  <a:lnTo>
                    <a:pt x="109" y="449"/>
                  </a:lnTo>
                  <a:lnTo>
                    <a:pt x="77" y="448"/>
                  </a:lnTo>
                  <a:close/>
                  <a:moveTo>
                    <a:pt x="4" y="497"/>
                  </a:moveTo>
                  <a:lnTo>
                    <a:pt x="90" y="650"/>
                  </a:lnTo>
                  <a:lnTo>
                    <a:pt x="181" y="499"/>
                  </a:lnTo>
                  <a:cubicBezTo>
                    <a:pt x="185" y="492"/>
                    <a:pt x="183" y="482"/>
                    <a:pt x="175" y="477"/>
                  </a:cubicBezTo>
                  <a:cubicBezTo>
                    <a:pt x="168" y="473"/>
                    <a:pt x="158" y="475"/>
                    <a:pt x="153" y="483"/>
                  </a:cubicBezTo>
                  <a:lnTo>
                    <a:pt x="77" y="610"/>
                  </a:lnTo>
                  <a:lnTo>
                    <a:pt x="105" y="610"/>
                  </a:lnTo>
                  <a:lnTo>
                    <a:pt x="32" y="481"/>
                  </a:lnTo>
                  <a:cubicBezTo>
                    <a:pt x="27" y="474"/>
                    <a:pt x="18" y="471"/>
                    <a:pt x="10" y="475"/>
                  </a:cubicBezTo>
                  <a:cubicBezTo>
                    <a:pt x="2" y="480"/>
                    <a:pt x="0" y="489"/>
                    <a:pt x="4" y="497"/>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7" name="Freeform 92"/>
            <p:cNvSpPr>
              <a:spLocks noEditPoints="1"/>
            </p:cNvSpPr>
            <p:nvPr/>
          </p:nvSpPr>
          <p:spPr bwMode="auto">
            <a:xfrm>
              <a:off x="3291" y="2883"/>
              <a:ext cx="1312" cy="349"/>
            </a:xfrm>
            <a:custGeom>
              <a:avLst/>
              <a:gdLst>
                <a:gd name="T0" fmla="*/ 3408 w 3408"/>
                <a:gd name="T1" fmla="*/ 0 h 973"/>
                <a:gd name="T2" fmla="*/ 1696 w 3408"/>
                <a:gd name="T3" fmla="*/ 0 h 973"/>
                <a:gd name="T4" fmla="*/ 1696 w 3408"/>
                <a:gd name="T5" fmla="*/ 880 h 973"/>
                <a:gd name="T6" fmla="*/ 1712 w 3408"/>
                <a:gd name="T7" fmla="*/ 864 h 973"/>
                <a:gd name="T8" fmla="*/ 32 w 3408"/>
                <a:gd name="T9" fmla="*/ 864 h 973"/>
                <a:gd name="T10" fmla="*/ 32 w 3408"/>
                <a:gd name="T11" fmla="*/ 896 h 973"/>
                <a:gd name="T12" fmla="*/ 1728 w 3408"/>
                <a:gd name="T13" fmla="*/ 896 h 973"/>
                <a:gd name="T14" fmla="*/ 1728 w 3408"/>
                <a:gd name="T15" fmla="*/ 16 h 973"/>
                <a:gd name="T16" fmla="*/ 1712 w 3408"/>
                <a:gd name="T17" fmla="*/ 32 h 973"/>
                <a:gd name="T18" fmla="*/ 3408 w 3408"/>
                <a:gd name="T19" fmla="*/ 32 h 973"/>
                <a:gd name="T20" fmla="*/ 3408 w 3408"/>
                <a:gd name="T21" fmla="*/ 0 h 973"/>
                <a:gd name="T22" fmla="*/ 152 w 3408"/>
                <a:gd name="T23" fmla="*/ 792 h 973"/>
                <a:gd name="T24" fmla="*/ 0 w 3408"/>
                <a:gd name="T25" fmla="*/ 880 h 973"/>
                <a:gd name="T26" fmla="*/ 152 w 3408"/>
                <a:gd name="T27" fmla="*/ 969 h 973"/>
                <a:gd name="T28" fmla="*/ 174 w 3408"/>
                <a:gd name="T29" fmla="*/ 963 h 973"/>
                <a:gd name="T30" fmla="*/ 168 w 3408"/>
                <a:gd name="T31" fmla="*/ 941 h 973"/>
                <a:gd name="T32" fmla="*/ 40 w 3408"/>
                <a:gd name="T33" fmla="*/ 867 h 973"/>
                <a:gd name="T34" fmla="*/ 40 w 3408"/>
                <a:gd name="T35" fmla="*/ 894 h 973"/>
                <a:gd name="T36" fmla="*/ 168 w 3408"/>
                <a:gd name="T37" fmla="*/ 820 h 973"/>
                <a:gd name="T38" fmla="*/ 174 w 3408"/>
                <a:gd name="T39" fmla="*/ 798 h 973"/>
                <a:gd name="T40" fmla="*/ 152 w 3408"/>
                <a:gd name="T41" fmla="*/ 792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8" h="973">
                  <a:moveTo>
                    <a:pt x="3408" y="0"/>
                  </a:moveTo>
                  <a:lnTo>
                    <a:pt x="1696" y="0"/>
                  </a:lnTo>
                  <a:lnTo>
                    <a:pt x="1696" y="880"/>
                  </a:lnTo>
                  <a:lnTo>
                    <a:pt x="1712" y="864"/>
                  </a:lnTo>
                  <a:lnTo>
                    <a:pt x="32" y="864"/>
                  </a:lnTo>
                  <a:lnTo>
                    <a:pt x="32" y="896"/>
                  </a:lnTo>
                  <a:lnTo>
                    <a:pt x="1728" y="896"/>
                  </a:lnTo>
                  <a:lnTo>
                    <a:pt x="1728" y="16"/>
                  </a:lnTo>
                  <a:lnTo>
                    <a:pt x="1712" y="32"/>
                  </a:lnTo>
                  <a:lnTo>
                    <a:pt x="3408" y="32"/>
                  </a:lnTo>
                  <a:lnTo>
                    <a:pt x="3408" y="0"/>
                  </a:lnTo>
                  <a:close/>
                  <a:moveTo>
                    <a:pt x="152" y="792"/>
                  </a:moveTo>
                  <a:lnTo>
                    <a:pt x="0" y="880"/>
                  </a:lnTo>
                  <a:lnTo>
                    <a:pt x="152" y="969"/>
                  </a:lnTo>
                  <a:cubicBezTo>
                    <a:pt x="160" y="973"/>
                    <a:pt x="170" y="971"/>
                    <a:pt x="174" y="963"/>
                  </a:cubicBezTo>
                  <a:cubicBezTo>
                    <a:pt x="178" y="956"/>
                    <a:pt x="176" y="946"/>
                    <a:pt x="168" y="941"/>
                  </a:cubicBezTo>
                  <a:lnTo>
                    <a:pt x="40" y="867"/>
                  </a:lnTo>
                  <a:lnTo>
                    <a:pt x="40" y="894"/>
                  </a:lnTo>
                  <a:lnTo>
                    <a:pt x="168" y="820"/>
                  </a:lnTo>
                  <a:cubicBezTo>
                    <a:pt x="176" y="815"/>
                    <a:pt x="178" y="805"/>
                    <a:pt x="174" y="798"/>
                  </a:cubicBezTo>
                  <a:cubicBezTo>
                    <a:pt x="170" y="790"/>
                    <a:pt x="160" y="788"/>
                    <a:pt x="152" y="792"/>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8" name="Freeform 93"/>
            <p:cNvSpPr>
              <a:spLocks noEditPoints="1"/>
            </p:cNvSpPr>
            <p:nvPr/>
          </p:nvSpPr>
          <p:spPr bwMode="auto">
            <a:xfrm>
              <a:off x="5030" y="1788"/>
              <a:ext cx="71" cy="1939"/>
            </a:xfrm>
            <a:custGeom>
              <a:avLst/>
              <a:gdLst>
                <a:gd name="T0" fmla="*/ 77 w 185"/>
                <a:gd name="T1" fmla="*/ 0 h 5409"/>
                <a:gd name="T2" fmla="*/ 109 w 185"/>
                <a:gd name="T3" fmla="*/ 5377 h 5409"/>
                <a:gd name="T4" fmla="*/ 77 w 185"/>
                <a:gd name="T5" fmla="*/ 5377 h 5409"/>
                <a:gd name="T6" fmla="*/ 45 w 185"/>
                <a:gd name="T7" fmla="*/ 1 h 5409"/>
                <a:gd name="T8" fmla="*/ 77 w 185"/>
                <a:gd name="T9" fmla="*/ 0 h 5409"/>
                <a:gd name="T10" fmla="*/ 181 w 185"/>
                <a:gd name="T11" fmla="*/ 5256 h 5409"/>
                <a:gd name="T12" fmla="*/ 93 w 185"/>
                <a:gd name="T13" fmla="*/ 5409 h 5409"/>
                <a:gd name="T14" fmla="*/ 4 w 185"/>
                <a:gd name="T15" fmla="*/ 5257 h 5409"/>
                <a:gd name="T16" fmla="*/ 10 w 185"/>
                <a:gd name="T17" fmla="*/ 5235 h 5409"/>
                <a:gd name="T18" fmla="*/ 32 w 185"/>
                <a:gd name="T19" fmla="*/ 5241 h 5409"/>
                <a:gd name="T20" fmla="*/ 32 w 185"/>
                <a:gd name="T21" fmla="*/ 5241 h 5409"/>
                <a:gd name="T22" fmla="*/ 107 w 185"/>
                <a:gd name="T23" fmla="*/ 5369 h 5409"/>
                <a:gd name="T24" fmla="*/ 79 w 185"/>
                <a:gd name="T25" fmla="*/ 5369 h 5409"/>
                <a:gd name="T26" fmla="*/ 153 w 185"/>
                <a:gd name="T27" fmla="*/ 5240 h 5409"/>
                <a:gd name="T28" fmla="*/ 175 w 185"/>
                <a:gd name="T29" fmla="*/ 5234 h 5409"/>
                <a:gd name="T30" fmla="*/ 181 w 185"/>
                <a:gd name="T31" fmla="*/ 5256 h 5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5409">
                  <a:moveTo>
                    <a:pt x="77" y="0"/>
                  </a:moveTo>
                  <a:lnTo>
                    <a:pt x="109" y="5377"/>
                  </a:lnTo>
                  <a:lnTo>
                    <a:pt x="77" y="5377"/>
                  </a:lnTo>
                  <a:lnTo>
                    <a:pt x="45" y="1"/>
                  </a:lnTo>
                  <a:lnTo>
                    <a:pt x="77" y="0"/>
                  </a:lnTo>
                  <a:close/>
                  <a:moveTo>
                    <a:pt x="181" y="5256"/>
                  </a:moveTo>
                  <a:lnTo>
                    <a:pt x="93" y="5409"/>
                  </a:lnTo>
                  <a:lnTo>
                    <a:pt x="4" y="5257"/>
                  </a:lnTo>
                  <a:cubicBezTo>
                    <a:pt x="0" y="5250"/>
                    <a:pt x="2" y="5240"/>
                    <a:pt x="10" y="5235"/>
                  </a:cubicBezTo>
                  <a:cubicBezTo>
                    <a:pt x="17" y="5231"/>
                    <a:pt x="27" y="5233"/>
                    <a:pt x="32" y="5241"/>
                  </a:cubicBezTo>
                  <a:lnTo>
                    <a:pt x="32" y="5241"/>
                  </a:lnTo>
                  <a:lnTo>
                    <a:pt x="107" y="5369"/>
                  </a:lnTo>
                  <a:lnTo>
                    <a:pt x="79" y="5369"/>
                  </a:lnTo>
                  <a:lnTo>
                    <a:pt x="153" y="5240"/>
                  </a:lnTo>
                  <a:cubicBezTo>
                    <a:pt x="158" y="5233"/>
                    <a:pt x="168" y="5230"/>
                    <a:pt x="175" y="5234"/>
                  </a:cubicBezTo>
                  <a:cubicBezTo>
                    <a:pt x="183" y="5239"/>
                    <a:pt x="185" y="5249"/>
                    <a:pt x="181" y="5256"/>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9" name="Freeform 94"/>
            <p:cNvSpPr>
              <a:spLocks noEditPoints="1"/>
            </p:cNvSpPr>
            <p:nvPr/>
          </p:nvSpPr>
          <p:spPr bwMode="auto">
            <a:xfrm>
              <a:off x="4328" y="1822"/>
              <a:ext cx="294" cy="408"/>
            </a:xfrm>
            <a:custGeom>
              <a:avLst/>
              <a:gdLst>
                <a:gd name="T0" fmla="*/ 764 w 764"/>
                <a:gd name="T1" fmla="*/ 0 h 1137"/>
                <a:gd name="T2" fmla="*/ 764 w 764"/>
                <a:gd name="T3" fmla="*/ 584 h 1137"/>
                <a:gd name="T4" fmla="*/ 92 w 764"/>
                <a:gd name="T5" fmla="*/ 584 h 1137"/>
                <a:gd name="T6" fmla="*/ 108 w 764"/>
                <a:gd name="T7" fmla="*/ 568 h 1137"/>
                <a:gd name="T8" fmla="*/ 108 w 764"/>
                <a:gd name="T9" fmla="*/ 1105 h 1137"/>
                <a:gd name="T10" fmla="*/ 76 w 764"/>
                <a:gd name="T11" fmla="*/ 1105 h 1137"/>
                <a:gd name="T12" fmla="*/ 76 w 764"/>
                <a:gd name="T13" fmla="*/ 552 h 1137"/>
                <a:gd name="T14" fmla="*/ 748 w 764"/>
                <a:gd name="T15" fmla="*/ 552 h 1137"/>
                <a:gd name="T16" fmla="*/ 732 w 764"/>
                <a:gd name="T17" fmla="*/ 568 h 1137"/>
                <a:gd name="T18" fmla="*/ 732 w 764"/>
                <a:gd name="T19" fmla="*/ 0 h 1137"/>
                <a:gd name="T20" fmla="*/ 764 w 764"/>
                <a:gd name="T21" fmla="*/ 0 h 1137"/>
                <a:gd name="T22" fmla="*/ 181 w 764"/>
                <a:gd name="T23" fmla="*/ 985 h 1137"/>
                <a:gd name="T24" fmla="*/ 92 w 764"/>
                <a:gd name="T25" fmla="*/ 1137 h 1137"/>
                <a:gd name="T26" fmla="*/ 4 w 764"/>
                <a:gd name="T27" fmla="*/ 985 h 1137"/>
                <a:gd name="T28" fmla="*/ 10 w 764"/>
                <a:gd name="T29" fmla="*/ 963 h 1137"/>
                <a:gd name="T30" fmla="*/ 32 w 764"/>
                <a:gd name="T31" fmla="*/ 969 h 1137"/>
                <a:gd name="T32" fmla="*/ 106 w 764"/>
                <a:gd name="T33" fmla="*/ 1097 h 1137"/>
                <a:gd name="T34" fmla="*/ 79 w 764"/>
                <a:gd name="T35" fmla="*/ 1097 h 1137"/>
                <a:gd name="T36" fmla="*/ 153 w 764"/>
                <a:gd name="T37" fmla="*/ 969 h 1137"/>
                <a:gd name="T38" fmla="*/ 175 w 764"/>
                <a:gd name="T39" fmla="*/ 963 h 1137"/>
                <a:gd name="T40" fmla="*/ 181 w 764"/>
                <a:gd name="T41" fmla="*/ 985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4" h="1137">
                  <a:moveTo>
                    <a:pt x="764" y="0"/>
                  </a:moveTo>
                  <a:lnTo>
                    <a:pt x="764" y="584"/>
                  </a:lnTo>
                  <a:lnTo>
                    <a:pt x="92" y="584"/>
                  </a:lnTo>
                  <a:lnTo>
                    <a:pt x="108" y="568"/>
                  </a:lnTo>
                  <a:lnTo>
                    <a:pt x="108" y="1105"/>
                  </a:lnTo>
                  <a:lnTo>
                    <a:pt x="76" y="1105"/>
                  </a:lnTo>
                  <a:lnTo>
                    <a:pt x="76" y="552"/>
                  </a:lnTo>
                  <a:lnTo>
                    <a:pt x="748" y="552"/>
                  </a:lnTo>
                  <a:lnTo>
                    <a:pt x="732" y="568"/>
                  </a:lnTo>
                  <a:lnTo>
                    <a:pt x="732" y="0"/>
                  </a:lnTo>
                  <a:lnTo>
                    <a:pt x="764" y="0"/>
                  </a:lnTo>
                  <a:close/>
                  <a:moveTo>
                    <a:pt x="181" y="985"/>
                  </a:moveTo>
                  <a:lnTo>
                    <a:pt x="92" y="1137"/>
                  </a:lnTo>
                  <a:lnTo>
                    <a:pt x="4" y="985"/>
                  </a:lnTo>
                  <a:cubicBezTo>
                    <a:pt x="0" y="977"/>
                    <a:pt x="2" y="967"/>
                    <a:pt x="10" y="963"/>
                  </a:cubicBezTo>
                  <a:cubicBezTo>
                    <a:pt x="17" y="959"/>
                    <a:pt x="27" y="961"/>
                    <a:pt x="32" y="969"/>
                  </a:cubicBezTo>
                  <a:lnTo>
                    <a:pt x="106" y="1097"/>
                  </a:lnTo>
                  <a:lnTo>
                    <a:pt x="79" y="1097"/>
                  </a:lnTo>
                  <a:lnTo>
                    <a:pt x="153" y="969"/>
                  </a:lnTo>
                  <a:cubicBezTo>
                    <a:pt x="158" y="961"/>
                    <a:pt x="168" y="959"/>
                    <a:pt x="175" y="963"/>
                  </a:cubicBezTo>
                  <a:cubicBezTo>
                    <a:pt x="183" y="967"/>
                    <a:pt x="185" y="977"/>
                    <a:pt x="181" y="985"/>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0" name="Freeform 95"/>
            <p:cNvSpPr>
              <a:spLocks noEditPoints="1"/>
            </p:cNvSpPr>
            <p:nvPr/>
          </p:nvSpPr>
          <p:spPr bwMode="auto">
            <a:xfrm>
              <a:off x="4363" y="2631"/>
              <a:ext cx="234" cy="110"/>
            </a:xfrm>
            <a:custGeom>
              <a:avLst/>
              <a:gdLst>
                <a:gd name="T0" fmla="*/ 593 w 606"/>
                <a:gd name="T1" fmla="*/ 308 h 308"/>
                <a:gd name="T2" fmla="*/ 23 w 606"/>
                <a:gd name="T3" fmla="*/ 45 h 308"/>
                <a:gd name="T4" fmla="*/ 36 w 606"/>
                <a:gd name="T5" fmla="*/ 16 h 308"/>
                <a:gd name="T6" fmla="*/ 606 w 606"/>
                <a:gd name="T7" fmla="*/ 278 h 308"/>
                <a:gd name="T8" fmla="*/ 593 w 606"/>
                <a:gd name="T9" fmla="*/ 308 h 308"/>
                <a:gd name="T10" fmla="*/ 101 w 606"/>
                <a:gd name="T11" fmla="*/ 161 h 308"/>
                <a:gd name="T12" fmla="*/ 0 w 606"/>
                <a:gd name="T13" fmla="*/ 17 h 308"/>
                <a:gd name="T14" fmla="*/ 175 w 606"/>
                <a:gd name="T15" fmla="*/ 0 h 308"/>
                <a:gd name="T16" fmla="*/ 193 w 606"/>
                <a:gd name="T17" fmla="*/ 15 h 308"/>
                <a:gd name="T18" fmla="*/ 178 w 606"/>
                <a:gd name="T19" fmla="*/ 32 h 308"/>
                <a:gd name="T20" fmla="*/ 31 w 606"/>
                <a:gd name="T21" fmla="*/ 47 h 308"/>
                <a:gd name="T22" fmla="*/ 42 w 606"/>
                <a:gd name="T23" fmla="*/ 22 h 308"/>
                <a:gd name="T24" fmla="*/ 127 w 606"/>
                <a:gd name="T25" fmla="*/ 143 h 308"/>
                <a:gd name="T26" fmla="*/ 124 w 606"/>
                <a:gd name="T27" fmla="*/ 165 h 308"/>
                <a:gd name="T28" fmla="*/ 101 w 606"/>
                <a:gd name="T29" fmla="*/ 16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6" h="308">
                  <a:moveTo>
                    <a:pt x="593" y="308"/>
                  </a:moveTo>
                  <a:lnTo>
                    <a:pt x="23" y="45"/>
                  </a:lnTo>
                  <a:lnTo>
                    <a:pt x="36" y="16"/>
                  </a:lnTo>
                  <a:lnTo>
                    <a:pt x="606" y="278"/>
                  </a:lnTo>
                  <a:lnTo>
                    <a:pt x="593" y="308"/>
                  </a:lnTo>
                  <a:close/>
                  <a:moveTo>
                    <a:pt x="101" y="161"/>
                  </a:moveTo>
                  <a:lnTo>
                    <a:pt x="0" y="17"/>
                  </a:lnTo>
                  <a:lnTo>
                    <a:pt x="175" y="0"/>
                  </a:lnTo>
                  <a:cubicBezTo>
                    <a:pt x="184" y="0"/>
                    <a:pt x="192" y="6"/>
                    <a:pt x="193" y="15"/>
                  </a:cubicBezTo>
                  <a:cubicBezTo>
                    <a:pt x="194" y="24"/>
                    <a:pt x="187" y="31"/>
                    <a:pt x="178" y="32"/>
                  </a:cubicBezTo>
                  <a:lnTo>
                    <a:pt x="31" y="47"/>
                  </a:lnTo>
                  <a:lnTo>
                    <a:pt x="42" y="22"/>
                  </a:lnTo>
                  <a:lnTo>
                    <a:pt x="127" y="143"/>
                  </a:lnTo>
                  <a:cubicBezTo>
                    <a:pt x="133" y="150"/>
                    <a:pt x="131" y="160"/>
                    <a:pt x="124" y="165"/>
                  </a:cubicBezTo>
                  <a:cubicBezTo>
                    <a:pt x="116" y="170"/>
                    <a:pt x="106" y="168"/>
                    <a:pt x="101" y="161"/>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1" name="Freeform 96"/>
            <p:cNvSpPr>
              <a:spLocks noEditPoints="1"/>
            </p:cNvSpPr>
            <p:nvPr/>
          </p:nvSpPr>
          <p:spPr bwMode="auto">
            <a:xfrm>
              <a:off x="4735" y="1834"/>
              <a:ext cx="71" cy="849"/>
            </a:xfrm>
            <a:custGeom>
              <a:avLst/>
              <a:gdLst>
                <a:gd name="T0" fmla="*/ 91 w 185"/>
                <a:gd name="T1" fmla="*/ 2369 h 2369"/>
                <a:gd name="T2" fmla="*/ 76 w 185"/>
                <a:gd name="T3" fmla="*/ 32 h 2369"/>
                <a:gd name="T4" fmla="*/ 108 w 185"/>
                <a:gd name="T5" fmla="*/ 32 h 2369"/>
                <a:gd name="T6" fmla="*/ 123 w 185"/>
                <a:gd name="T7" fmla="*/ 2368 h 2369"/>
                <a:gd name="T8" fmla="*/ 91 w 185"/>
                <a:gd name="T9" fmla="*/ 2369 h 2369"/>
                <a:gd name="T10" fmla="*/ 4 w 185"/>
                <a:gd name="T11" fmla="*/ 153 h 2369"/>
                <a:gd name="T12" fmla="*/ 91 w 185"/>
                <a:gd name="T13" fmla="*/ 0 h 2369"/>
                <a:gd name="T14" fmla="*/ 181 w 185"/>
                <a:gd name="T15" fmla="*/ 151 h 2369"/>
                <a:gd name="T16" fmla="*/ 175 w 185"/>
                <a:gd name="T17" fmla="*/ 173 h 2369"/>
                <a:gd name="T18" fmla="*/ 153 w 185"/>
                <a:gd name="T19" fmla="*/ 168 h 2369"/>
                <a:gd name="T20" fmla="*/ 78 w 185"/>
                <a:gd name="T21" fmla="*/ 40 h 2369"/>
                <a:gd name="T22" fmla="*/ 106 w 185"/>
                <a:gd name="T23" fmla="*/ 40 h 2369"/>
                <a:gd name="T24" fmla="*/ 32 w 185"/>
                <a:gd name="T25" fmla="*/ 169 h 2369"/>
                <a:gd name="T26" fmla="*/ 10 w 185"/>
                <a:gd name="T27" fmla="*/ 175 h 2369"/>
                <a:gd name="T28" fmla="*/ 4 w 185"/>
                <a:gd name="T29" fmla="*/ 153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2369">
                  <a:moveTo>
                    <a:pt x="91" y="2369"/>
                  </a:moveTo>
                  <a:lnTo>
                    <a:pt x="76" y="32"/>
                  </a:lnTo>
                  <a:lnTo>
                    <a:pt x="108" y="32"/>
                  </a:lnTo>
                  <a:lnTo>
                    <a:pt x="123" y="2368"/>
                  </a:lnTo>
                  <a:lnTo>
                    <a:pt x="91" y="2369"/>
                  </a:lnTo>
                  <a:close/>
                  <a:moveTo>
                    <a:pt x="4" y="153"/>
                  </a:moveTo>
                  <a:lnTo>
                    <a:pt x="91" y="0"/>
                  </a:lnTo>
                  <a:lnTo>
                    <a:pt x="181" y="151"/>
                  </a:lnTo>
                  <a:cubicBezTo>
                    <a:pt x="185" y="159"/>
                    <a:pt x="183" y="169"/>
                    <a:pt x="175" y="173"/>
                  </a:cubicBezTo>
                  <a:cubicBezTo>
                    <a:pt x="168" y="178"/>
                    <a:pt x="158" y="175"/>
                    <a:pt x="153" y="168"/>
                  </a:cubicBezTo>
                  <a:lnTo>
                    <a:pt x="78" y="40"/>
                  </a:lnTo>
                  <a:lnTo>
                    <a:pt x="106" y="40"/>
                  </a:lnTo>
                  <a:lnTo>
                    <a:pt x="32" y="169"/>
                  </a:lnTo>
                  <a:cubicBezTo>
                    <a:pt x="27" y="176"/>
                    <a:pt x="18" y="179"/>
                    <a:pt x="10" y="175"/>
                  </a:cubicBezTo>
                  <a:cubicBezTo>
                    <a:pt x="2" y="170"/>
                    <a:pt x="0" y="160"/>
                    <a:pt x="4" y="153"/>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2" name="Freeform 97"/>
            <p:cNvSpPr>
              <a:spLocks noEditPoints="1"/>
            </p:cNvSpPr>
            <p:nvPr/>
          </p:nvSpPr>
          <p:spPr bwMode="auto">
            <a:xfrm>
              <a:off x="3279" y="2752"/>
              <a:ext cx="1319" cy="66"/>
            </a:xfrm>
            <a:custGeom>
              <a:avLst/>
              <a:gdLst>
                <a:gd name="T0" fmla="*/ 3424 w 3425"/>
                <a:gd name="T1" fmla="*/ 31 h 186"/>
                <a:gd name="T2" fmla="*/ 32 w 3425"/>
                <a:gd name="T3" fmla="*/ 79 h 186"/>
                <a:gd name="T4" fmla="*/ 32 w 3425"/>
                <a:gd name="T5" fmla="*/ 111 h 186"/>
                <a:gd name="T6" fmla="*/ 3425 w 3425"/>
                <a:gd name="T7" fmla="*/ 63 h 186"/>
                <a:gd name="T8" fmla="*/ 3424 w 3425"/>
                <a:gd name="T9" fmla="*/ 31 h 186"/>
                <a:gd name="T10" fmla="*/ 151 w 3425"/>
                <a:gd name="T11" fmla="*/ 5 h 186"/>
                <a:gd name="T12" fmla="*/ 0 w 3425"/>
                <a:gd name="T13" fmla="*/ 95 h 186"/>
                <a:gd name="T14" fmla="*/ 153 w 3425"/>
                <a:gd name="T15" fmla="*/ 182 h 186"/>
                <a:gd name="T16" fmla="*/ 175 w 3425"/>
                <a:gd name="T17" fmla="*/ 176 h 186"/>
                <a:gd name="T18" fmla="*/ 169 w 3425"/>
                <a:gd name="T19" fmla="*/ 154 h 186"/>
                <a:gd name="T20" fmla="*/ 40 w 3425"/>
                <a:gd name="T21" fmla="*/ 81 h 186"/>
                <a:gd name="T22" fmla="*/ 40 w 3425"/>
                <a:gd name="T23" fmla="*/ 109 h 186"/>
                <a:gd name="T24" fmla="*/ 167 w 3425"/>
                <a:gd name="T25" fmla="*/ 32 h 186"/>
                <a:gd name="T26" fmla="*/ 173 w 3425"/>
                <a:gd name="T27" fmla="*/ 10 h 186"/>
                <a:gd name="T28" fmla="*/ 151 w 3425"/>
                <a:gd name="T29" fmla="*/ 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25" h="186">
                  <a:moveTo>
                    <a:pt x="3424" y="31"/>
                  </a:moveTo>
                  <a:lnTo>
                    <a:pt x="32" y="79"/>
                  </a:lnTo>
                  <a:lnTo>
                    <a:pt x="32" y="111"/>
                  </a:lnTo>
                  <a:lnTo>
                    <a:pt x="3425" y="63"/>
                  </a:lnTo>
                  <a:lnTo>
                    <a:pt x="3424" y="31"/>
                  </a:lnTo>
                  <a:close/>
                  <a:moveTo>
                    <a:pt x="151" y="5"/>
                  </a:moveTo>
                  <a:lnTo>
                    <a:pt x="0" y="95"/>
                  </a:lnTo>
                  <a:lnTo>
                    <a:pt x="153" y="182"/>
                  </a:lnTo>
                  <a:cubicBezTo>
                    <a:pt x="161" y="186"/>
                    <a:pt x="171" y="183"/>
                    <a:pt x="175" y="176"/>
                  </a:cubicBezTo>
                  <a:cubicBezTo>
                    <a:pt x="179" y="168"/>
                    <a:pt x="177" y="158"/>
                    <a:pt x="169" y="154"/>
                  </a:cubicBezTo>
                  <a:lnTo>
                    <a:pt x="40" y="81"/>
                  </a:lnTo>
                  <a:lnTo>
                    <a:pt x="40" y="109"/>
                  </a:lnTo>
                  <a:lnTo>
                    <a:pt x="167" y="32"/>
                  </a:lnTo>
                  <a:cubicBezTo>
                    <a:pt x="175" y="28"/>
                    <a:pt x="177" y="18"/>
                    <a:pt x="173" y="10"/>
                  </a:cubicBezTo>
                  <a:cubicBezTo>
                    <a:pt x="168" y="3"/>
                    <a:pt x="158" y="0"/>
                    <a:pt x="151" y="5"/>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3" name="Freeform 98"/>
            <p:cNvSpPr>
              <a:spLocks noEditPoints="1"/>
            </p:cNvSpPr>
            <p:nvPr/>
          </p:nvSpPr>
          <p:spPr bwMode="auto">
            <a:xfrm>
              <a:off x="1930" y="1994"/>
              <a:ext cx="71" cy="993"/>
            </a:xfrm>
            <a:custGeom>
              <a:avLst/>
              <a:gdLst>
                <a:gd name="T0" fmla="*/ 93 w 185"/>
                <a:gd name="T1" fmla="*/ 0 h 2769"/>
                <a:gd name="T2" fmla="*/ 109 w 185"/>
                <a:gd name="T3" fmla="*/ 2737 h 2769"/>
                <a:gd name="T4" fmla="*/ 77 w 185"/>
                <a:gd name="T5" fmla="*/ 2737 h 2769"/>
                <a:gd name="T6" fmla="*/ 61 w 185"/>
                <a:gd name="T7" fmla="*/ 1 h 2769"/>
                <a:gd name="T8" fmla="*/ 93 w 185"/>
                <a:gd name="T9" fmla="*/ 0 h 2769"/>
                <a:gd name="T10" fmla="*/ 181 w 185"/>
                <a:gd name="T11" fmla="*/ 2616 h 2769"/>
                <a:gd name="T12" fmla="*/ 93 w 185"/>
                <a:gd name="T13" fmla="*/ 2769 h 2769"/>
                <a:gd name="T14" fmla="*/ 4 w 185"/>
                <a:gd name="T15" fmla="*/ 2617 h 2769"/>
                <a:gd name="T16" fmla="*/ 10 w 185"/>
                <a:gd name="T17" fmla="*/ 2595 h 2769"/>
                <a:gd name="T18" fmla="*/ 32 w 185"/>
                <a:gd name="T19" fmla="*/ 2601 h 2769"/>
                <a:gd name="T20" fmla="*/ 107 w 185"/>
                <a:gd name="T21" fmla="*/ 2729 h 2769"/>
                <a:gd name="T22" fmla="*/ 79 w 185"/>
                <a:gd name="T23" fmla="*/ 2729 h 2769"/>
                <a:gd name="T24" fmla="*/ 153 w 185"/>
                <a:gd name="T25" fmla="*/ 2600 h 2769"/>
                <a:gd name="T26" fmla="*/ 175 w 185"/>
                <a:gd name="T27" fmla="*/ 2594 h 2769"/>
                <a:gd name="T28" fmla="*/ 181 w 185"/>
                <a:gd name="T29" fmla="*/ 2616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2769">
                  <a:moveTo>
                    <a:pt x="93" y="0"/>
                  </a:moveTo>
                  <a:lnTo>
                    <a:pt x="109" y="2737"/>
                  </a:lnTo>
                  <a:lnTo>
                    <a:pt x="77" y="2737"/>
                  </a:lnTo>
                  <a:lnTo>
                    <a:pt x="61" y="1"/>
                  </a:lnTo>
                  <a:lnTo>
                    <a:pt x="93" y="0"/>
                  </a:lnTo>
                  <a:close/>
                  <a:moveTo>
                    <a:pt x="181" y="2616"/>
                  </a:moveTo>
                  <a:lnTo>
                    <a:pt x="93" y="2769"/>
                  </a:lnTo>
                  <a:lnTo>
                    <a:pt x="4" y="2617"/>
                  </a:lnTo>
                  <a:cubicBezTo>
                    <a:pt x="0" y="2610"/>
                    <a:pt x="2" y="2600"/>
                    <a:pt x="10" y="2595"/>
                  </a:cubicBezTo>
                  <a:cubicBezTo>
                    <a:pt x="17" y="2591"/>
                    <a:pt x="27" y="2593"/>
                    <a:pt x="32" y="2601"/>
                  </a:cubicBezTo>
                  <a:lnTo>
                    <a:pt x="107" y="2729"/>
                  </a:lnTo>
                  <a:lnTo>
                    <a:pt x="79" y="2729"/>
                  </a:lnTo>
                  <a:lnTo>
                    <a:pt x="153" y="2600"/>
                  </a:lnTo>
                  <a:cubicBezTo>
                    <a:pt x="158" y="2593"/>
                    <a:pt x="168" y="2590"/>
                    <a:pt x="175" y="2594"/>
                  </a:cubicBezTo>
                  <a:cubicBezTo>
                    <a:pt x="183" y="2599"/>
                    <a:pt x="185" y="2609"/>
                    <a:pt x="181" y="2616"/>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4" name="Oval 99"/>
            <p:cNvSpPr>
              <a:spLocks noChangeArrowheads="1"/>
            </p:cNvSpPr>
            <p:nvPr/>
          </p:nvSpPr>
          <p:spPr bwMode="auto">
            <a:xfrm>
              <a:off x="3926" y="646"/>
              <a:ext cx="825" cy="258"/>
            </a:xfrm>
            <a:prstGeom prst="ellipse">
              <a:avLst/>
            </a:prstGeom>
            <a:noFill/>
            <a:ln w="190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5" name="Rectangle 100"/>
            <p:cNvSpPr>
              <a:spLocks noChangeArrowheads="1"/>
            </p:cNvSpPr>
            <p:nvPr/>
          </p:nvSpPr>
          <p:spPr bwMode="auto">
            <a:xfrm>
              <a:off x="4072" y="713"/>
              <a:ext cx="55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50" b="1" i="1" u="none" strike="noStrike" cap="none" normalizeH="0" baseline="0" dirty="0">
                  <a:ln>
                    <a:noFill/>
                  </a:ln>
                  <a:solidFill>
                    <a:srgbClr val="808080"/>
                  </a:solidFill>
                  <a:effectLst/>
                  <a:latin typeface="Century Gothic" panose="020B0502020202020204" pitchFamily="34" charset="0"/>
                </a:rPr>
                <a:t>Autoconsumo</a:t>
              </a:r>
              <a:r>
                <a:rPr kumimoji="0" lang="it-IT" altLang="it-IT" sz="900" b="1" i="1" u="none" strike="noStrike" cap="none" normalizeH="0" baseline="0" dirty="0">
                  <a:ln>
                    <a:noFill/>
                  </a:ln>
                  <a:solidFill>
                    <a:srgbClr val="808080"/>
                  </a:solidFill>
                  <a:effectLst/>
                  <a:latin typeface="Calibri" panose="020F050202020403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86" name="Oval 101"/>
            <p:cNvSpPr>
              <a:spLocks noChangeArrowheads="1"/>
            </p:cNvSpPr>
            <p:nvPr/>
          </p:nvSpPr>
          <p:spPr bwMode="auto">
            <a:xfrm>
              <a:off x="1060" y="2356"/>
              <a:ext cx="832" cy="315"/>
            </a:xfrm>
            <a:prstGeom prst="ellipse">
              <a:avLst/>
            </a:prstGeom>
            <a:noFill/>
            <a:ln w="19050"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7" name="Rectangle 102"/>
            <p:cNvSpPr>
              <a:spLocks noChangeArrowheads="1"/>
            </p:cNvSpPr>
            <p:nvPr/>
          </p:nvSpPr>
          <p:spPr bwMode="auto">
            <a:xfrm>
              <a:off x="1214" y="2428"/>
              <a:ext cx="54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1" u="none" strike="noStrike" cap="none" normalizeH="0" baseline="0" dirty="0">
                  <a:ln>
                    <a:noFill/>
                  </a:ln>
                  <a:solidFill>
                    <a:srgbClr val="808080"/>
                  </a:solidFill>
                  <a:effectLst/>
                  <a:latin typeface="Century Gothic" panose="020B0502020202020204" pitchFamily="34" charset="0"/>
                </a:rPr>
                <a:t>Autoconsumo e </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288" name="Rectangle 103"/>
            <p:cNvSpPr>
              <a:spLocks noChangeArrowheads="1"/>
            </p:cNvSpPr>
            <p:nvPr/>
          </p:nvSpPr>
          <p:spPr bwMode="auto">
            <a:xfrm>
              <a:off x="1238" y="2520"/>
              <a:ext cx="48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u="none" strike="noStrike" cap="none" normalizeH="0" baseline="0" dirty="0">
                  <a:ln>
                    <a:noFill/>
                  </a:ln>
                  <a:solidFill>
                    <a:srgbClr val="808080"/>
                  </a:solidFill>
                  <a:effectLst/>
                  <a:latin typeface="Century Gothic" panose="020B0502020202020204" pitchFamily="34" charset="0"/>
                </a:rPr>
                <a:t>vendita diretta</a:t>
              </a:r>
              <a:endParaRPr kumimoji="0" lang="it-IT" altLang="it-IT" sz="1800" b="0" u="none" strike="noStrike" cap="none" normalizeH="0" baseline="0" dirty="0">
                <a:ln>
                  <a:noFill/>
                </a:ln>
                <a:solidFill>
                  <a:schemeClr val="tx1"/>
                </a:solidFill>
                <a:effectLst/>
                <a:latin typeface="Century Gothic" panose="020B0502020202020204" pitchFamily="34" charset="0"/>
              </a:endParaRPr>
            </a:p>
          </p:txBody>
        </p:sp>
        <p:sp>
          <p:nvSpPr>
            <p:cNvPr id="289" name="Freeform 104"/>
            <p:cNvSpPr>
              <a:spLocks noEditPoints="1"/>
            </p:cNvSpPr>
            <p:nvPr/>
          </p:nvSpPr>
          <p:spPr bwMode="auto">
            <a:xfrm>
              <a:off x="1388" y="2080"/>
              <a:ext cx="71" cy="299"/>
            </a:xfrm>
            <a:custGeom>
              <a:avLst/>
              <a:gdLst>
                <a:gd name="T0" fmla="*/ 108 w 185"/>
                <a:gd name="T1" fmla="*/ 0 h 833"/>
                <a:gd name="T2" fmla="*/ 108 w 185"/>
                <a:gd name="T3" fmla="*/ 801 h 833"/>
                <a:gd name="T4" fmla="*/ 76 w 185"/>
                <a:gd name="T5" fmla="*/ 801 h 833"/>
                <a:gd name="T6" fmla="*/ 76 w 185"/>
                <a:gd name="T7" fmla="*/ 0 h 833"/>
                <a:gd name="T8" fmla="*/ 108 w 185"/>
                <a:gd name="T9" fmla="*/ 0 h 833"/>
                <a:gd name="T10" fmla="*/ 181 w 185"/>
                <a:gd name="T11" fmla="*/ 681 h 833"/>
                <a:gd name="T12" fmla="*/ 92 w 185"/>
                <a:gd name="T13" fmla="*/ 833 h 833"/>
                <a:gd name="T14" fmla="*/ 4 w 185"/>
                <a:gd name="T15" fmla="*/ 681 h 833"/>
                <a:gd name="T16" fmla="*/ 10 w 185"/>
                <a:gd name="T17" fmla="*/ 659 h 833"/>
                <a:gd name="T18" fmla="*/ 32 w 185"/>
                <a:gd name="T19" fmla="*/ 665 h 833"/>
                <a:gd name="T20" fmla="*/ 32 w 185"/>
                <a:gd name="T21" fmla="*/ 665 h 833"/>
                <a:gd name="T22" fmla="*/ 106 w 185"/>
                <a:gd name="T23" fmla="*/ 793 h 833"/>
                <a:gd name="T24" fmla="*/ 79 w 185"/>
                <a:gd name="T25" fmla="*/ 793 h 833"/>
                <a:gd name="T26" fmla="*/ 153 w 185"/>
                <a:gd name="T27" fmla="*/ 665 h 833"/>
                <a:gd name="T28" fmla="*/ 175 w 185"/>
                <a:gd name="T29" fmla="*/ 659 h 833"/>
                <a:gd name="T30" fmla="*/ 181 w 185"/>
                <a:gd name="T31" fmla="*/ 68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833">
                  <a:moveTo>
                    <a:pt x="108" y="0"/>
                  </a:moveTo>
                  <a:lnTo>
                    <a:pt x="108" y="801"/>
                  </a:lnTo>
                  <a:lnTo>
                    <a:pt x="76" y="801"/>
                  </a:lnTo>
                  <a:lnTo>
                    <a:pt x="76" y="0"/>
                  </a:lnTo>
                  <a:lnTo>
                    <a:pt x="108" y="0"/>
                  </a:lnTo>
                  <a:close/>
                  <a:moveTo>
                    <a:pt x="181" y="681"/>
                  </a:moveTo>
                  <a:lnTo>
                    <a:pt x="92" y="833"/>
                  </a:lnTo>
                  <a:lnTo>
                    <a:pt x="4" y="681"/>
                  </a:lnTo>
                  <a:cubicBezTo>
                    <a:pt x="0" y="673"/>
                    <a:pt x="2" y="663"/>
                    <a:pt x="10" y="659"/>
                  </a:cubicBezTo>
                  <a:cubicBezTo>
                    <a:pt x="17" y="655"/>
                    <a:pt x="27" y="657"/>
                    <a:pt x="32" y="665"/>
                  </a:cubicBezTo>
                  <a:lnTo>
                    <a:pt x="32" y="665"/>
                  </a:lnTo>
                  <a:lnTo>
                    <a:pt x="106" y="793"/>
                  </a:lnTo>
                  <a:lnTo>
                    <a:pt x="79" y="793"/>
                  </a:lnTo>
                  <a:lnTo>
                    <a:pt x="153" y="665"/>
                  </a:lnTo>
                  <a:cubicBezTo>
                    <a:pt x="158" y="657"/>
                    <a:pt x="168" y="655"/>
                    <a:pt x="175" y="659"/>
                  </a:cubicBezTo>
                  <a:cubicBezTo>
                    <a:pt x="183" y="663"/>
                    <a:pt x="185" y="673"/>
                    <a:pt x="181" y="681"/>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90" name="Picture 10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282" y="3770"/>
              <a:ext cx="75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0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282" y="3770"/>
              <a:ext cx="75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0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331" y="3844"/>
              <a:ext cx="64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0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31" y="3844"/>
              <a:ext cx="64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 name="Rectangle 109"/>
            <p:cNvSpPr>
              <a:spLocks noChangeArrowheads="1"/>
            </p:cNvSpPr>
            <p:nvPr/>
          </p:nvSpPr>
          <p:spPr bwMode="auto">
            <a:xfrm>
              <a:off x="3266" y="3755"/>
              <a:ext cx="740" cy="2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95" name="Rectangle 110"/>
            <p:cNvSpPr>
              <a:spLocks noChangeArrowheads="1"/>
            </p:cNvSpPr>
            <p:nvPr/>
          </p:nvSpPr>
          <p:spPr bwMode="auto">
            <a:xfrm>
              <a:off x="3335" y="3850"/>
              <a:ext cx="31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FFFFFF"/>
                  </a:solidFill>
                  <a:effectLst/>
                  <a:latin typeface="Century Gothic" panose="020B0502020202020204" pitchFamily="34" charset="0"/>
                </a:rPr>
                <a:t>Vendita</a:t>
              </a:r>
              <a:endParaRPr kumimoji="0" lang="it-IT" altLang="it-IT" sz="1100" b="0" i="0" u="none" strike="noStrike" cap="none" normalizeH="0" baseline="0" dirty="0">
                <a:ln>
                  <a:noFill/>
                </a:ln>
                <a:solidFill>
                  <a:schemeClr val="tx1"/>
                </a:solidFill>
                <a:effectLst/>
                <a:latin typeface="Century Gothic" panose="020B0502020202020204" pitchFamily="34" charset="0"/>
              </a:endParaRPr>
            </a:p>
          </p:txBody>
        </p:sp>
        <p:sp>
          <p:nvSpPr>
            <p:cNvPr id="296" name="Rectangle 111"/>
            <p:cNvSpPr>
              <a:spLocks noChangeArrowheads="1"/>
            </p:cNvSpPr>
            <p:nvPr/>
          </p:nvSpPr>
          <p:spPr bwMode="auto">
            <a:xfrm>
              <a:off x="3699" y="3850"/>
              <a:ext cx="25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FFFFFF"/>
                  </a:solidFill>
                  <a:effectLst/>
                  <a:latin typeface="Century Gothic" panose="020B0502020202020204" pitchFamily="34" charset="0"/>
                </a:rPr>
                <a:t>diretta</a:t>
              </a:r>
              <a:endParaRPr kumimoji="0" lang="it-IT" altLang="it-IT" sz="1100" b="0" i="0" u="none" strike="noStrike" cap="none" normalizeH="0" baseline="0" dirty="0">
                <a:ln>
                  <a:noFill/>
                </a:ln>
                <a:solidFill>
                  <a:schemeClr val="tx1"/>
                </a:solidFill>
                <a:effectLst/>
                <a:latin typeface="Century Gothic" panose="020B0502020202020204" pitchFamily="34" charset="0"/>
              </a:endParaRPr>
            </a:p>
          </p:txBody>
        </p:sp>
        <p:sp>
          <p:nvSpPr>
            <p:cNvPr id="297" name="Freeform 112"/>
            <p:cNvSpPr>
              <a:spLocks noEditPoints="1"/>
            </p:cNvSpPr>
            <p:nvPr/>
          </p:nvSpPr>
          <p:spPr bwMode="auto">
            <a:xfrm>
              <a:off x="2793" y="3543"/>
              <a:ext cx="71" cy="178"/>
            </a:xfrm>
            <a:custGeom>
              <a:avLst/>
              <a:gdLst>
                <a:gd name="T0" fmla="*/ 108 w 185"/>
                <a:gd name="T1" fmla="*/ 0 h 497"/>
                <a:gd name="T2" fmla="*/ 108 w 185"/>
                <a:gd name="T3" fmla="*/ 128 h 497"/>
                <a:gd name="T4" fmla="*/ 76 w 185"/>
                <a:gd name="T5" fmla="*/ 128 h 497"/>
                <a:gd name="T6" fmla="*/ 76 w 185"/>
                <a:gd name="T7" fmla="*/ 0 h 497"/>
                <a:gd name="T8" fmla="*/ 108 w 185"/>
                <a:gd name="T9" fmla="*/ 0 h 497"/>
                <a:gd name="T10" fmla="*/ 108 w 185"/>
                <a:gd name="T11" fmla="*/ 224 h 497"/>
                <a:gd name="T12" fmla="*/ 108 w 185"/>
                <a:gd name="T13" fmla="*/ 256 h 497"/>
                <a:gd name="T14" fmla="*/ 76 w 185"/>
                <a:gd name="T15" fmla="*/ 256 h 497"/>
                <a:gd name="T16" fmla="*/ 76 w 185"/>
                <a:gd name="T17" fmla="*/ 224 h 497"/>
                <a:gd name="T18" fmla="*/ 108 w 185"/>
                <a:gd name="T19" fmla="*/ 224 h 497"/>
                <a:gd name="T20" fmla="*/ 108 w 185"/>
                <a:gd name="T21" fmla="*/ 352 h 497"/>
                <a:gd name="T22" fmla="*/ 108 w 185"/>
                <a:gd name="T23" fmla="*/ 465 h 497"/>
                <a:gd name="T24" fmla="*/ 76 w 185"/>
                <a:gd name="T25" fmla="*/ 465 h 497"/>
                <a:gd name="T26" fmla="*/ 76 w 185"/>
                <a:gd name="T27" fmla="*/ 352 h 497"/>
                <a:gd name="T28" fmla="*/ 108 w 185"/>
                <a:gd name="T29" fmla="*/ 352 h 497"/>
                <a:gd name="T30" fmla="*/ 181 w 185"/>
                <a:gd name="T31" fmla="*/ 345 h 497"/>
                <a:gd name="T32" fmla="*/ 92 w 185"/>
                <a:gd name="T33" fmla="*/ 497 h 497"/>
                <a:gd name="T34" fmla="*/ 4 w 185"/>
                <a:gd name="T35" fmla="*/ 345 h 497"/>
                <a:gd name="T36" fmla="*/ 10 w 185"/>
                <a:gd name="T37" fmla="*/ 323 h 497"/>
                <a:gd name="T38" fmla="*/ 32 w 185"/>
                <a:gd name="T39" fmla="*/ 329 h 497"/>
                <a:gd name="T40" fmla="*/ 106 w 185"/>
                <a:gd name="T41" fmla="*/ 457 h 497"/>
                <a:gd name="T42" fmla="*/ 79 w 185"/>
                <a:gd name="T43" fmla="*/ 457 h 497"/>
                <a:gd name="T44" fmla="*/ 153 w 185"/>
                <a:gd name="T45" fmla="*/ 329 h 497"/>
                <a:gd name="T46" fmla="*/ 175 w 185"/>
                <a:gd name="T47" fmla="*/ 323 h 497"/>
                <a:gd name="T48" fmla="*/ 181 w 185"/>
                <a:gd name="T49" fmla="*/ 34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497">
                  <a:moveTo>
                    <a:pt x="108" y="0"/>
                  </a:moveTo>
                  <a:lnTo>
                    <a:pt x="108" y="128"/>
                  </a:lnTo>
                  <a:lnTo>
                    <a:pt x="76" y="128"/>
                  </a:lnTo>
                  <a:lnTo>
                    <a:pt x="76" y="0"/>
                  </a:lnTo>
                  <a:lnTo>
                    <a:pt x="108" y="0"/>
                  </a:lnTo>
                  <a:close/>
                  <a:moveTo>
                    <a:pt x="108" y="224"/>
                  </a:moveTo>
                  <a:lnTo>
                    <a:pt x="108" y="256"/>
                  </a:lnTo>
                  <a:lnTo>
                    <a:pt x="76" y="256"/>
                  </a:lnTo>
                  <a:lnTo>
                    <a:pt x="76" y="224"/>
                  </a:lnTo>
                  <a:lnTo>
                    <a:pt x="108" y="224"/>
                  </a:lnTo>
                  <a:close/>
                  <a:moveTo>
                    <a:pt x="108" y="352"/>
                  </a:moveTo>
                  <a:lnTo>
                    <a:pt x="108" y="465"/>
                  </a:lnTo>
                  <a:lnTo>
                    <a:pt x="76" y="465"/>
                  </a:lnTo>
                  <a:lnTo>
                    <a:pt x="76" y="352"/>
                  </a:lnTo>
                  <a:lnTo>
                    <a:pt x="108" y="352"/>
                  </a:lnTo>
                  <a:close/>
                  <a:moveTo>
                    <a:pt x="181" y="345"/>
                  </a:moveTo>
                  <a:lnTo>
                    <a:pt x="92" y="497"/>
                  </a:lnTo>
                  <a:lnTo>
                    <a:pt x="4" y="345"/>
                  </a:lnTo>
                  <a:cubicBezTo>
                    <a:pt x="0" y="337"/>
                    <a:pt x="2" y="327"/>
                    <a:pt x="10" y="323"/>
                  </a:cubicBezTo>
                  <a:cubicBezTo>
                    <a:pt x="17" y="319"/>
                    <a:pt x="27" y="321"/>
                    <a:pt x="32" y="329"/>
                  </a:cubicBezTo>
                  <a:lnTo>
                    <a:pt x="106" y="457"/>
                  </a:lnTo>
                  <a:lnTo>
                    <a:pt x="79" y="457"/>
                  </a:lnTo>
                  <a:lnTo>
                    <a:pt x="153" y="329"/>
                  </a:lnTo>
                  <a:cubicBezTo>
                    <a:pt x="158" y="321"/>
                    <a:pt x="168" y="319"/>
                    <a:pt x="175" y="323"/>
                  </a:cubicBezTo>
                  <a:cubicBezTo>
                    <a:pt x="183" y="327"/>
                    <a:pt x="185" y="337"/>
                    <a:pt x="181" y="345"/>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8" name="Rectangle 113"/>
            <p:cNvSpPr>
              <a:spLocks noChangeArrowheads="1"/>
            </p:cNvSpPr>
            <p:nvPr/>
          </p:nvSpPr>
          <p:spPr bwMode="auto">
            <a:xfrm>
              <a:off x="4616" y="3744"/>
              <a:ext cx="505" cy="1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99" name="Rectangle 114"/>
            <p:cNvSpPr>
              <a:spLocks noChangeArrowheads="1"/>
            </p:cNvSpPr>
            <p:nvPr/>
          </p:nvSpPr>
          <p:spPr bwMode="auto">
            <a:xfrm>
              <a:off x="4616" y="3744"/>
              <a:ext cx="505" cy="183"/>
            </a:xfrm>
            <a:prstGeom prst="rect">
              <a:avLst/>
            </a:prstGeom>
            <a:noFill/>
            <a:ln w="190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0" name="Rectangle 115"/>
            <p:cNvSpPr>
              <a:spLocks noChangeArrowheads="1"/>
            </p:cNvSpPr>
            <p:nvPr/>
          </p:nvSpPr>
          <p:spPr bwMode="auto">
            <a:xfrm>
              <a:off x="4760" y="3797"/>
              <a:ext cx="20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a:ln>
                    <a:noFill/>
                  </a:ln>
                  <a:solidFill>
                    <a:srgbClr val="000000"/>
                  </a:solidFill>
                  <a:effectLst/>
                  <a:latin typeface="Century Gothic" panose="020B0502020202020204" pitchFamily="34" charset="0"/>
                </a:rPr>
                <a:t>Export</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301" name="Rectangle 116"/>
            <p:cNvSpPr>
              <a:spLocks noChangeArrowheads="1"/>
            </p:cNvSpPr>
            <p:nvPr/>
          </p:nvSpPr>
          <p:spPr bwMode="auto">
            <a:xfrm>
              <a:off x="4616" y="2717"/>
              <a:ext cx="406" cy="18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2" name="Rectangle 117"/>
            <p:cNvSpPr>
              <a:spLocks noChangeArrowheads="1"/>
            </p:cNvSpPr>
            <p:nvPr/>
          </p:nvSpPr>
          <p:spPr bwMode="auto">
            <a:xfrm>
              <a:off x="4616" y="2717"/>
              <a:ext cx="406" cy="184"/>
            </a:xfrm>
            <a:prstGeom prst="rect">
              <a:avLst/>
            </a:prstGeom>
            <a:noFill/>
            <a:ln w="190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3" name="Rectangle 118"/>
            <p:cNvSpPr>
              <a:spLocks noChangeArrowheads="1"/>
            </p:cNvSpPr>
            <p:nvPr/>
          </p:nvSpPr>
          <p:spPr bwMode="auto">
            <a:xfrm>
              <a:off x="4704" y="2772"/>
              <a:ext cx="2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a:ln>
                    <a:noFill/>
                  </a:ln>
                  <a:solidFill>
                    <a:srgbClr val="000000"/>
                  </a:solidFill>
                  <a:effectLst/>
                  <a:latin typeface="Century Gothic" panose="020B0502020202020204" pitchFamily="34" charset="0"/>
                </a:rPr>
                <a:t>Import</a:t>
              </a:r>
              <a:endParaRPr kumimoji="0" lang="it-IT" altLang="it-IT" sz="1800" b="0" i="0" u="none" strike="noStrike" cap="none" normalizeH="0" baseline="0" dirty="0">
                <a:ln>
                  <a:noFill/>
                </a:ln>
                <a:solidFill>
                  <a:schemeClr val="tx1"/>
                </a:solidFill>
                <a:effectLst/>
                <a:latin typeface="Century Gothic" panose="020B0502020202020204" pitchFamily="34" charset="0"/>
              </a:endParaRPr>
            </a:p>
          </p:txBody>
        </p:sp>
        <p:sp>
          <p:nvSpPr>
            <p:cNvPr id="304" name="Freeform 119"/>
            <p:cNvSpPr>
              <a:spLocks noEditPoints="1"/>
            </p:cNvSpPr>
            <p:nvPr/>
          </p:nvSpPr>
          <p:spPr bwMode="auto">
            <a:xfrm>
              <a:off x="2354" y="1432"/>
              <a:ext cx="398" cy="2085"/>
            </a:xfrm>
            <a:custGeom>
              <a:avLst/>
              <a:gdLst>
                <a:gd name="T0" fmla="*/ 1006 w 1032"/>
                <a:gd name="T1" fmla="*/ 128 h 5817"/>
                <a:gd name="T2" fmla="*/ 1012 w 1032"/>
                <a:gd name="T3" fmla="*/ 224 h 5817"/>
                <a:gd name="T4" fmla="*/ 1032 w 1032"/>
                <a:gd name="T5" fmla="*/ 352 h 5817"/>
                <a:gd name="T6" fmla="*/ 1000 w 1032"/>
                <a:gd name="T7" fmla="*/ 480 h 5817"/>
                <a:gd name="T8" fmla="*/ 1032 w 1032"/>
                <a:gd name="T9" fmla="*/ 576 h 5817"/>
                <a:gd name="T10" fmla="*/ 1032 w 1032"/>
                <a:gd name="T11" fmla="*/ 832 h 5817"/>
                <a:gd name="T12" fmla="*/ 1000 w 1032"/>
                <a:gd name="T13" fmla="*/ 704 h 5817"/>
                <a:gd name="T14" fmla="*/ 1006 w 1032"/>
                <a:gd name="T15" fmla="*/ 928 h 5817"/>
                <a:gd name="T16" fmla="*/ 1012 w 1032"/>
                <a:gd name="T17" fmla="*/ 1184 h 5817"/>
                <a:gd name="T18" fmla="*/ 1006 w 1032"/>
                <a:gd name="T19" fmla="*/ 1056 h 5817"/>
                <a:gd name="T20" fmla="*/ 1006 w 1032"/>
                <a:gd name="T21" fmla="*/ 1312 h 5817"/>
                <a:gd name="T22" fmla="*/ 1012 w 1032"/>
                <a:gd name="T23" fmla="*/ 1408 h 5817"/>
                <a:gd name="T24" fmla="*/ 1032 w 1032"/>
                <a:gd name="T25" fmla="*/ 1632 h 5817"/>
                <a:gd name="T26" fmla="*/ 1000 w 1032"/>
                <a:gd name="T27" fmla="*/ 1664 h 5817"/>
                <a:gd name="T28" fmla="*/ 1032 w 1032"/>
                <a:gd name="T29" fmla="*/ 1760 h 5817"/>
                <a:gd name="T30" fmla="*/ 1032 w 1032"/>
                <a:gd name="T31" fmla="*/ 2016 h 5817"/>
                <a:gd name="T32" fmla="*/ 1000 w 1032"/>
                <a:gd name="T33" fmla="*/ 1984 h 5817"/>
                <a:gd name="T34" fmla="*/ 1006 w 1032"/>
                <a:gd name="T35" fmla="*/ 2112 h 5817"/>
                <a:gd name="T36" fmla="*/ 1012 w 1032"/>
                <a:gd name="T37" fmla="*/ 2368 h 5817"/>
                <a:gd name="T38" fmla="*/ 1006 w 1032"/>
                <a:gd name="T39" fmla="*/ 2336 h 5817"/>
                <a:gd name="T40" fmla="*/ 1006 w 1032"/>
                <a:gd name="T41" fmla="*/ 2592 h 5817"/>
                <a:gd name="T42" fmla="*/ 1012 w 1032"/>
                <a:gd name="T43" fmla="*/ 2688 h 5817"/>
                <a:gd name="T44" fmla="*/ 1032 w 1032"/>
                <a:gd name="T45" fmla="*/ 2816 h 5817"/>
                <a:gd name="T46" fmla="*/ 1032 w 1032"/>
                <a:gd name="T47" fmla="*/ 2816 h 5817"/>
                <a:gd name="T48" fmla="*/ 1006 w 1032"/>
                <a:gd name="T49" fmla="*/ 2816 h 5817"/>
                <a:gd name="T50" fmla="*/ 871 w 1032"/>
                <a:gd name="T51" fmla="*/ 2918 h 5817"/>
                <a:gd name="T52" fmla="*/ 775 w 1032"/>
                <a:gd name="T53" fmla="*/ 2924 h 5817"/>
                <a:gd name="T54" fmla="*/ 551 w 1032"/>
                <a:gd name="T55" fmla="*/ 2944 h 5817"/>
                <a:gd name="T56" fmla="*/ 519 w 1032"/>
                <a:gd name="T57" fmla="*/ 2912 h 5817"/>
                <a:gd name="T58" fmla="*/ 423 w 1032"/>
                <a:gd name="T59" fmla="*/ 2944 h 5817"/>
                <a:gd name="T60" fmla="*/ 167 w 1032"/>
                <a:gd name="T61" fmla="*/ 2944 h 5817"/>
                <a:gd name="T62" fmla="*/ 199 w 1032"/>
                <a:gd name="T63" fmla="*/ 2912 h 5817"/>
                <a:gd name="T64" fmla="*/ 16 w 1032"/>
                <a:gd name="T65" fmla="*/ 2924 h 5817"/>
                <a:gd name="T66" fmla="*/ 0 w 1032"/>
                <a:gd name="T67" fmla="*/ 3001 h 5817"/>
                <a:gd name="T68" fmla="*/ 13 w 1032"/>
                <a:gd name="T69" fmla="*/ 3129 h 5817"/>
                <a:gd name="T70" fmla="*/ 7 w 1032"/>
                <a:gd name="T71" fmla="*/ 3097 h 5817"/>
                <a:gd name="T72" fmla="*/ 7 w 1032"/>
                <a:gd name="T73" fmla="*/ 3353 h 5817"/>
                <a:gd name="T74" fmla="*/ 13 w 1032"/>
                <a:gd name="T75" fmla="*/ 3449 h 5817"/>
                <a:gd name="T76" fmla="*/ 32 w 1032"/>
                <a:gd name="T77" fmla="*/ 3577 h 5817"/>
                <a:gd name="T78" fmla="*/ 0 w 1032"/>
                <a:gd name="T79" fmla="*/ 3705 h 5817"/>
                <a:gd name="T80" fmla="*/ 32 w 1032"/>
                <a:gd name="T81" fmla="*/ 3801 h 5817"/>
                <a:gd name="T82" fmla="*/ 32 w 1032"/>
                <a:gd name="T83" fmla="*/ 4057 h 5817"/>
                <a:gd name="T84" fmla="*/ 0 w 1032"/>
                <a:gd name="T85" fmla="*/ 3929 h 5817"/>
                <a:gd name="T86" fmla="*/ 7 w 1032"/>
                <a:gd name="T87" fmla="*/ 4153 h 5817"/>
                <a:gd name="T88" fmla="*/ 13 w 1032"/>
                <a:gd name="T89" fmla="*/ 4409 h 5817"/>
                <a:gd name="T90" fmla="*/ 7 w 1032"/>
                <a:gd name="T91" fmla="*/ 4281 h 5817"/>
                <a:gd name="T92" fmla="*/ 7 w 1032"/>
                <a:gd name="T93" fmla="*/ 4537 h 5817"/>
                <a:gd name="T94" fmla="*/ 13 w 1032"/>
                <a:gd name="T95" fmla="*/ 4633 h 5817"/>
                <a:gd name="T96" fmla="*/ 32 w 1032"/>
                <a:gd name="T97" fmla="*/ 4857 h 5817"/>
                <a:gd name="T98" fmla="*/ 0 w 1032"/>
                <a:gd name="T99" fmla="*/ 4889 h 5817"/>
                <a:gd name="T100" fmla="*/ 32 w 1032"/>
                <a:gd name="T101" fmla="*/ 4985 h 5817"/>
                <a:gd name="T102" fmla="*/ 32 w 1032"/>
                <a:gd name="T103" fmla="*/ 5241 h 5817"/>
                <a:gd name="T104" fmla="*/ 0 w 1032"/>
                <a:gd name="T105" fmla="*/ 5209 h 5817"/>
                <a:gd name="T106" fmla="*/ 7 w 1032"/>
                <a:gd name="T107" fmla="*/ 5337 h 5817"/>
                <a:gd name="T108" fmla="*/ 13 w 1032"/>
                <a:gd name="T109" fmla="*/ 5593 h 5817"/>
                <a:gd name="T110" fmla="*/ 7 w 1032"/>
                <a:gd name="T111" fmla="*/ 5561 h 5817"/>
                <a:gd name="T112" fmla="*/ 7 w 1032"/>
                <a:gd name="T113" fmla="*/ 5817 h 5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2" h="5817">
                  <a:moveTo>
                    <a:pt x="1032" y="0"/>
                  </a:moveTo>
                  <a:lnTo>
                    <a:pt x="1032" y="128"/>
                  </a:lnTo>
                  <a:lnTo>
                    <a:pt x="1012" y="128"/>
                  </a:lnTo>
                  <a:lnTo>
                    <a:pt x="1012" y="0"/>
                  </a:lnTo>
                  <a:lnTo>
                    <a:pt x="1032" y="0"/>
                  </a:lnTo>
                  <a:close/>
                  <a:moveTo>
                    <a:pt x="1006" y="0"/>
                  </a:moveTo>
                  <a:lnTo>
                    <a:pt x="1006" y="128"/>
                  </a:lnTo>
                  <a:lnTo>
                    <a:pt x="1000" y="128"/>
                  </a:lnTo>
                  <a:lnTo>
                    <a:pt x="1000" y="0"/>
                  </a:lnTo>
                  <a:lnTo>
                    <a:pt x="1006" y="0"/>
                  </a:lnTo>
                  <a:close/>
                  <a:moveTo>
                    <a:pt x="1032" y="224"/>
                  </a:moveTo>
                  <a:lnTo>
                    <a:pt x="1032" y="256"/>
                  </a:lnTo>
                  <a:lnTo>
                    <a:pt x="1012" y="256"/>
                  </a:lnTo>
                  <a:lnTo>
                    <a:pt x="1012" y="224"/>
                  </a:lnTo>
                  <a:lnTo>
                    <a:pt x="1032" y="224"/>
                  </a:lnTo>
                  <a:close/>
                  <a:moveTo>
                    <a:pt x="1006" y="224"/>
                  </a:moveTo>
                  <a:lnTo>
                    <a:pt x="1006" y="256"/>
                  </a:lnTo>
                  <a:lnTo>
                    <a:pt x="1000" y="256"/>
                  </a:lnTo>
                  <a:lnTo>
                    <a:pt x="1000" y="224"/>
                  </a:lnTo>
                  <a:lnTo>
                    <a:pt x="1006" y="224"/>
                  </a:lnTo>
                  <a:close/>
                  <a:moveTo>
                    <a:pt x="1032" y="352"/>
                  </a:moveTo>
                  <a:lnTo>
                    <a:pt x="1032" y="480"/>
                  </a:lnTo>
                  <a:lnTo>
                    <a:pt x="1012" y="480"/>
                  </a:lnTo>
                  <a:lnTo>
                    <a:pt x="1012" y="352"/>
                  </a:lnTo>
                  <a:lnTo>
                    <a:pt x="1032" y="352"/>
                  </a:lnTo>
                  <a:close/>
                  <a:moveTo>
                    <a:pt x="1006" y="352"/>
                  </a:moveTo>
                  <a:lnTo>
                    <a:pt x="1006" y="480"/>
                  </a:lnTo>
                  <a:lnTo>
                    <a:pt x="1000" y="480"/>
                  </a:lnTo>
                  <a:lnTo>
                    <a:pt x="1000" y="352"/>
                  </a:lnTo>
                  <a:lnTo>
                    <a:pt x="1006" y="352"/>
                  </a:lnTo>
                  <a:close/>
                  <a:moveTo>
                    <a:pt x="1032" y="576"/>
                  </a:moveTo>
                  <a:lnTo>
                    <a:pt x="1032" y="608"/>
                  </a:lnTo>
                  <a:lnTo>
                    <a:pt x="1012" y="608"/>
                  </a:lnTo>
                  <a:lnTo>
                    <a:pt x="1012" y="576"/>
                  </a:lnTo>
                  <a:lnTo>
                    <a:pt x="1032" y="576"/>
                  </a:lnTo>
                  <a:close/>
                  <a:moveTo>
                    <a:pt x="1006" y="576"/>
                  </a:moveTo>
                  <a:lnTo>
                    <a:pt x="1006" y="608"/>
                  </a:lnTo>
                  <a:lnTo>
                    <a:pt x="1000" y="608"/>
                  </a:lnTo>
                  <a:lnTo>
                    <a:pt x="1000" y="576"/>
                  </a:lnTo>
                  <a:lnTo>
                    <a:pt x="1006" y="576"/>
                  </a:lnTo>
                  <a:close/>
                  <a:moveTo>
                    <a:pt x="1032" y="704"/>
                  </a:moveTo>
                  <a:lnTo>
                    <a:pt x="1032" y="832"/>
                  </a:lnTo>
                  <a:lnTo>
                    <a:pt x="1012" y="832"/>
                  </a:lnTo>
                  <a:lnTo>
                    <a:pt x="1012" y="704"/>
                  </a:lnTo>
                  <a:lnTo>
                    <a:pt x="1032" y="704"/>
                  </a:lnTo>
                  <a:close/>
                  <a:moveTo>
                    <a:pt x="1006" y="704"/>
                  </a:moveTo>
                  <a:lnTo>
                    <a:pt x="1006" y="832"/>
                  </a:lnTo>
                  <a:lnTo>
                    <a:pt x="1000" y="832"/>
                  </a:lnTo>
                  <a:lnTo>
                    <a:pt x="1000" y="704"/>
                  </a:lnTo>
                  <a:lnTo>
                    <a:pt x="1006" y="704"/>
                  </a:lnTo>
                  <a:close/>
                  <a:moveTo>
                    <a:pt x="1032" y="928"/>
                  </a:moveTo>
                  <a:lnTo>
                    <a:pt x="1032" y="960"/>
                  </a:lnTo>
                  <a:lnTo>
                    <a:pt x="1012" y="960"/>
                  </a:lnTo>
                  <a:lnTo>
                    <a:pt x="1012" y="928"/>
                  </a:lnTo>
                  <a:lnTo>
                    <a:pt x="1032" y="928"/>
                  </a:lnTo>
                  <a:close/>
                  <a:moveTo>
                    <a:pt x="1006" y="928"/>
                  </a:moveTo>
                  <a:lnTo>
                    <a:pt x="1006" y="960"/>
                  </a:lnTo>
                  <a:lnTo>
                    <a:pt x="1000" y="960"/>
                  </a:lnTo>
                  <a:lnTo>
                    <a:pt x="1000" y="928"/>
                  </a:lnTo>
                  <a:lnTo>
                    <a:pt x="1006" y="928"/>
                  </a:lnTo>
                  <a:close/>
                  <a:moveTo>
                    <a:pt x="1032" y="1056"/>
                  </a:moveTo>
                  <a:lnTo>
                    <a:pt x="1032" y="1184"/>
                  </a:lnTo>
                  <a:lnTo>
                    <a:pt x="1012" y="1184"/>
                  </a:lnTo>
                  <a:lnTo>
                    <a:pt x="1012" y="1056"/>
                  </a:lnTo>
                  <a:lnTo>
                    <a:pt x="1032" y="1056"/>
                  </a:lnTo>
                  <a:close/>
                  <a:moveTo>
                    <a:pt x="1006" y="1056"/>
                  </a:moveTo>
                  <a:lnTo>
                    <a:pt x="1006" y="1184"/>
                  </a:lnTo>
                  <a:lnTo>
                    <a:pt x="1000" y="1184"/>
                  </a:lnTo>
                  <a:lnTo>
                    <a:pt x="1000" y="1056"/>
                  </a:lnTo>
                  <a:lnTo>
                    <a:pt x="1006" y="1056"/>
                  </a:lnTo>
                  <a:close/>
                  <a:moveTo>
                    <a:pt x="1032" y="1280"/>
                  </a:moveTo>
                  <a:lnTo>
                    <a:pt x="1032" y="1312"/>
                  </a:lnTo>
                  <a:lnTo>
                    <a:pt x="1012" y="1312"/>
                  </a:lnTo>
                  <a:lnTo>
                    <a:pt x="1012" y="1280"/>
                  </a:lnTo>
                  <a:lnTo>
                    <a:pt x="1032" y="1280"/>
                  </a:lnTo>
                  <a:close/>
                  <a:moveTo>
                    <a:pt x="1006" y="1280"/>
                  </a:moveTo>
                  <a:lnTo>
                    <a:pt x="1006" y="1312"/>
                  </a:lnTo>
                  <a:lnTo>
                    <a:pt x="1000" y="1312"/>
                  </a:lnTo>
                  <a:lnTo>
                    <a:pt x="1000" y="1280"/>
                  </a:lnTo>
                  <a:lnTo>
                    <a:pt x="1006" y="1280"/>
                  </a:lnTo>
                  <a:close/>
                  <a:moveTo>
                    <a:pt x="1032" y="1408"/>
                  </a:moveTo>
                  <a:lnTo>
                    <a:pt x="1032" y="1536"/>
                  </a:lnTo>
                  <a:lnTo>
                    <a:pt x="1012" y="1536"/>
                  </a:lnTo>
                  <a:lnTo>
                    <a:pt x="1012" y="1408"/>
                  </a:lnTo>
                  <a:lnTo>
                    <a:pt x="1032" y="1408"/>
                  </a:lnTo>
                  <a:close/>
                  <a:moveTo>
                    <a:pt x="1006" y="1408"/>
                  </a:moveTo>
                  <a:lnTo>
                    <a:pt x="1006" y="1536"/>
                  </a:lnTo>
                  <a:lnTo>
                    <a:pt x="1000" y="1536"/>
                  </a:lnTo>
                  <a:lnTo>
                    <a:pt x="1000" y="1408"/>
                  </a:lnTo>
                  <a:lnTo>
                    <a:pt x="1006" y="1408"/>
                  </a:lnTo>
                  <a:close/>
                  <a:moveTo>
                    <a:pt x="1032" y="1632"/>
                  </a:moveTo>
                  <a:lnTo>
                    <a:pt x="1032" y="1664"/>
                  </a:lnTo>
                  <a:lnTo>
                    <a:pt x="1012" y="1664"/>
                  </a:lnTo>
                  <a:lnTo>
                    <a:pt x="1012" y="1632"/>
                  </a:lnTo>
                  <a:lnTo>
                    <a:pt x="1032" y="1632"/>
                  </a:lnTo>
                  <a:close/>
                  <a:moveTo>
                    <a:pt x="1006" y="1632"/>
                  </a:moveTo>
                  <a:lnTo>
                    <a:pt x="1006" y="1664"/>
                  </a:lnTo>
                  <a:lnTo>
                    <a:pt x="1000" y="1664"/>
                  </a:lnTo>
                  <a:lnTo>
                    <a:pt x="1000" y="1632"/>
                  </a:lnTo>
                  <a:lnTo>
                    <a:pt x="1006" y="1632"/>
                  </a:lnTo>
                  <a:close/>
                  <a:moveTo>
                    <a:pt x="1032" y="1760"/>
                  </a:moveTo>
                  <a:lnTo>
                    <a:pt x="1032" y="1888"/>
                  </a:lnTo>
                  <a:lnTo>
                    <a:pt x="1012" y="1888"/>
                  </a:lnTo>
                  <a:lnTo>
                    <a:pt x="1012" y="1760"/>
                  </a:lnTo>
                  <a:lnTo>
                    <a:pt x="1032" y="1760"/>
                  </a:lnTo>
                  <a:close/>
                  <a:moveTo>
                    <a:pt x="1006" y="1760"/>
                  </a:moveTo>
                  <a:lnTo>
                    <a:pt x="1006" y="1888"/>
                  </a:lnTo>
                  <a:lnTo>
                    <a:pt x="1000" y="1888"/>
                  </a:lnTo>
                  <a:lnTo>
                    <a:pt x="1000" y="1760"/>
                  </a:lnTo>
                  <a:lnTo>
                    <a:pt x="1006" y="1760"/>
                  </a:lnTo>
                  <a:close/>
                  <a:moveTo>
                    <a:pt x="1032" y="1984"/>
                  </a:moveTo>
                  <a:lnTo>
                    <a:pt x="1032" y="2016"/>
                  </a:lnTo>
                  <a:lnTo>
                    <a:pt x="1012" y="2016"/>
                  </a:lnTo>
                  <a:lnTo>
                    <a:pt x="1012" y="1984"/>
                  </a:lnTo>
                  <a:lnTo>
                    <a:pt x="1032" y="1984"/>
                  </a:lnTo>
                  <a:close/>
                  <a:moveTo>
                    <a:pt x="1006" y="1984"/>
                  </a:moveTo>
                  <a:lnTo>
                    <a:pt x="1006" y="2016"/>
                  </a:lnTo>
                  <a:lnTo>
                    <a:pt x="1000" y="2016"/>
                  </a:lnTo>
                  <a:lnTo>
                    <a:pt x="1000" y="1984"/>
                  </a:lnTo>
                  <a:lnTo>
                    <a:pt x="1006" y="1984"/>
                  </a:lnTo>
                  <a:close/>
                  <a:moveTo>
                    <a:pt x="1032" y="2112"/>
                  </a:moveTo>
                  <a:lnTo>
                    <a:pt x="1032" y="2240"/>
                  </a:lnTo>
                  <a:lnTo>
                    <a:pt x="1012" y="2240"/>
                  </a:lnTo>
                  <a:lnTo>
                    <a:pt x="1012" y="2112"/>
                  </a:lnTo>
                  <a:lnTo>
                    <a:pt x="1032" y="2112"/>
                  </a:lnTo>
                  <a:close/>
                  <a:moveTo>
                    <a:pt x="1006" y="2112"/>
                  </a:moveTo>
                  <a:lnTo>
                    <a:pt x="1006" y="2240"/>
                  </a:lnTo>
                  <a:lnTo>
                    <a:pt x="1000" y="2240"/>
                  </a:lnTo>
                  <a:lnTo>
                    <a:pt x="1000" y="2112"/>
                  </a:lnTo>
                  <a:lnTo>
                    <a:pt x="1006" y="2112"/>
                  </a:lnTo>
                  <a:close/>
                  <a:moveTo>
                    <a:pt x="1032" y="2336"/>
                  </a:moveTo>
                  <a:lnTo>
                    <a:pt x="1032" y="2368"/>
                  </a:lnTo>
                  <a:lnTo>
                    <a:pt x="1012" y="2368"/>
                  </a:lnTo>
                  <a:lnTo>
                    <a:pt x="1012" y="2336"/>
                  </a:lnTo>
                  <a:lnTo>
                    <a:pt x="1032" y="2336"/>
                  </a:lnTo>
                  <a:close/>
                  <a:moveTo>
                    <a:pt x="1006" y="2336"/>
                  </a:moveTo>
                  <a:lnTo>
                    <a:pt x="1006" y="2368"/>
                  </a:lnTo>
                  <a:lnTo>
                    <a:pt x="1000" y="2368"/>
                  </a:lnTo>
                  <a:lnTo>
                    <a:pt x="1000" y="2336"/>
                  </a:lnTo>
                  <a:lnTo>
                    <a:pt x="1006" y="2336"/>
                  </a:lnTo>
                  <a:close/>
                  <a:moveTo>
                    <a:pt x="1032" y="2464"/>
                  </a:moveTo>
                  <a:lnTo>
                    <a:pt x="1032" y="2592"/>
                  </a:lnTo>
                  <a:lnTo>
                    <a:pt x="1012" y="2592"/>
                  </a:lnTo>
                  <a:lnTo>
                    <a:pt x="1012" y="2464"/>
                  </a:lnTo>
                  <a:lnTo>
                    <a:pt x="1032" y="2464"/>
                  </a:lnTo>
                  <a:close/>
                  <a:moveTo>
                    <a:pt x="1006" y="2464"/>
                  </a:moveTo>
                  <a:lnTo>
                    <a:pt x="1006" y="2592"/>
                  </a:lnTo>
                  <a:lnTo>
                    <a:pt x="1000" y="2592"/>
                  </a:lnTo>
                  <a:lnTo>
                    <a:pt x="1000" y="2464"/>
                  </a:lnTo>
                  <a:lnTo>
                    <a:pt x="1006" y="2464"/>
                  </a:lnTo>
                  <a:close/>
                  <a:moveTo>
                    <a:pt x="1032" y="2688"/>
                  </a:moveTo>
                  <a:lnTo>
                    <a:pt x="1032" y="2720"/>
                  </a:lnTo>
                  <a:lnTo>
                    <a:pt x="1012" y="2720"/>
                  </a:lnTo>
                  <a:lnTo>
                    <a:pt x="1012" y="2688"/>
                  </a:lnTo>
                  <a:lnTo>
                    <a:pt x="1032" y="2688"/>
                  </a:lnTo>
                  <a:close/>
                  <a:moveTo>
                    <a:pt x="1006" y="2688"/>
                  </a:moveTo>
                  <a:lnTo>
                    <a:pt x="1006" y="2720"/>
                  </a:lnTo>
                  <a:lnTo>
                    <a:pt x="1000" y="2720"/>
                  </a:lnTo>
                  <a:lnTo>
                    <a:pt x="1000" y="2688"/>
                  </a:lnTo>
                  <a:lnTo>
                    <a:pt x="1006" y="2688"/>
                  </a:lnTo>
                  <a:close/>
                  <a:moveTo>
                    <a:pt x="1032" y="2816"/>
                  </a:moveTo>
                  <a:lnTo>
                    <a:pt x="1032" y="2928"/>
                  </a:lnTo>
                  <a:cubicBezTo>
                    <a:pt x="1032" y="2936"/>
                    <a:pt x="1024" y="2944"/>
                    <a:pt x="1016" y="2944"/>
                  </a:cubicBezTo>
                  <a:lnTo>
                    <a:pt x="999" y="2944"/>
                  </a:lnTo>
                  <a:lnTo>
                    <a:pt x="999" y="2924"/>
                  </a:lnTo>
                  <a:lnTo>
                    <a:pt x="1012" y="2924"/>
                  </a:lnTo>
                  <a:lnTo>
                    <a:pt x="1012" y="2816"/>
                  </a:lnTo>
                  <a:lnTo>
                    <a:pt x="1032" y="2816"/>
                  </a:lnTo>
                  <a:close/>
                  <a:moveTo>
                    <a:pt x="1006" y="2816"/>
                  </a:moveTo>
                  <a:lnTo>
                    <a:pt x="1006" y="2918"/>
                  </a:lnTo>
                  <a:lnTo>
                    <a:pt x="999" y="2918"/>
                  </a:lnTo>
                  <a:lnTo>
                    <a:pt x="999" y="2912"/>
                  </a:lnTo>
                  <a:lnTo>
                    <a:pt x="1000" y="2912"/>
                  </a:lnTo>
                  <a:lnTo>
                    <a:pt x="1000" y="2816"/>
                  </a:lnTo>
                  <a:lnTo>
                    <a:pt x="1006" y="2816"/>
                  </a:lnTo>
                  <a:close/>
                  <a:moveTo>
                    <a:pt x="903" y="2944"/>
                  </a:moveTo>
                  <a:lnTo>
                    <a:pt x="871" y="2944"/>
                  </a:lnTo>
                  <a:lnTo>
                    <a:pt x="871" y="2924"/>
                  </a:lnTo>
                  <a:lnTo>
                    <a:pt x="903" y="2924"/>
                  </a:lnTo>
                  <a:lnTo>
                    <a:pt x="903" y="2944"/>
                  </a:lnTo>
                  <a:close/>
                  <a:moveTo>
                    <a:pt x="903" y="2918"/>
                  </a:moveTo>
                  <a:lnTo>
                    <a:pt x="871" y="2918"/>
                  </a:lnTo>
                  <a:lnTo>
                    <a:pt x="871" y="2912"/>
                  </a:lnTo>
                  <a:lnTo>
                    <a:pt x="903" y="2912"/>
                  </a:lnTo>
                  <a:lnTo>
                    <a:pt x="903" y="2918"/>
                  </a:lnTo>
                  <a:close/>
                  <a:moveTo>
                    <a:pt x="775" y="2944"/>
                  </a:moveTo>
                  <a:lnTo>
                    <a:pt x="647" y="2944"/>
                  </a:lnTo>
                  <a:lnTo>
                    <a:pt x="647" y="2924"/>
                  </a:lnTo>
                  <a:lnTo>
                    <a:pt x="775" y="2924"/>
                  </a:lnTo>
                  <a:lnTo>
                    <a:pt x="775" y="2944"/>
                  </a:lnTo>
                  <a:close/>
                  <a:moveTo>
                    <a:pt x="775" y="2918"/>
                  </a:moveTo>
                  <a:lnTo>
                    <a:pt x="647" y="2918"/>
                  </a:lnTo>
                  <a:lnTo>
                    <a:pt x="647" y="2912"/>
                  </a:lnTo>
                  <a:lnTo>
                    <a:pt x="775" y="2912"/>
                  </a:lnTo>
                  <a:lnTo>
                    <a:pt x="775" y="2918"/>
                  </a:lnTo>
                  <a:close/>
                  <a:moveTo>
                    <a:pt x="551" y="2944"/>
                  </a:moveTo>
                  <a:lnTo>
                    <a:pt x="519" y="2944"/>
                  </a:lnTo>
                  <a:lnTo>
                    <a:pt x="519" y="2924"/>
                  </a:lnTo>
                  <a:lnTo>
                    <a:pt x="551" y="2924"/>
                  </a:lnTo>
                  <a:lnTo>
                    <a:pt x="551" y="2944"/>
                  </a:lnTo>
                  <a:close/>
                  <a:moveTo>
                    <a:pt x="551" y="2918"/>
                  </a:moveTo>
                  <a:lnTo>
                    <a:pt x="519" y="2918"/>
                  </a:lnTo>
                  <a:lnTo>
                    <a:pt x="519" y="2912"/>
                  </a:lnTo>
                  <a:lnTo>
                    <a:pt x="551" y="2912"/>
                  </a:lnTo>
                  <a:lnTo>
                    <a:pt x="551" y="2918"/>
                  </a:lnTo>
                  <a:close/>
                  <a:moveTo>
                    <a:pt x="423" y="2944"/>
                  </a:moveTo>
                  <a:lnTo>
                    <a:pt x="295" y="2944"/>
                  </a:lnTo>
                  <a:lnTo>
                    <a:pt x="295" y="2924"/>
                  </a:lnTo>
                  <a:lnTo>
                    <a:pt x="423" y="2924"/>
                  </a:lnTo>
                  <a:lnTo>
                    <a:pt x="423" y="2944"/>
                  </a:lnTo>
                  <a:close/>
                  <a:moveTo>
                    <a:pt x="423" y="2918"/>
                  </a:moveTo>
                  <a:lnTo>
                    <a:pt x="295" y="2918"/>
                  </a:lnTo>
                  <a:lnTo>
                    <a:pt x="295" y="2912"/>
                  </a:lnTo>
                  <a:lnTo>
                    <a:pt x="423" y="2912"/>
                  </a:lnTo>
                  <a:lnTo>
                    <a:pt x="423" y="2918"/>
                  </a:lnTo>
                  <a:close/>
                  <a:moveTo>
                    <a:pt x="199" y="2944"/>
                  </a:moveTo>
                  <a:lnTo>
                    <a:pt x="167" y="2944"/>
                  </a:lnTo>
                  <a:lnTo>
                    <a:pt x="167" y="2924"/>
                  </a:lnTo>
                  <a:lnTo>
                    <a:pt x="199" y="2924"/>
                  </a:lnTo>
                  <a:lnTo>
                    <a:pt x="199" y="2944"/>
                  </a:lnTo>
                  <a:close/>
                  <a:moveTo>
                    <a:pt x="199" y="2918"/>
                  </a:moveTo>
                  <a:lnTo>
                    <a:pt x="167" y="2918"/>
                  </a:lnTo>
                  <a:lnTo>
                    <a:pt x="167" y="2912"/>
                  </a:lnTo>
                  <a:lnTo>
                    <a:pt x="199" y="2912"/>
                  </a:lnTo>
                  <a:lnTo>
                    <a:pt x="199" y="2918"/>
                  </a:lnTo>
                  <a:close/>
                  <a:moveTo>
                    <a:pt x="71" y="2944"/>
                  </a:moveTo>
                  <a:lnTo>
                    <a:pt x="32" y="2944"/>
                  </a:lnTo>
                  <a:lnTo>
                    <a:pt x="32" y="3001"/>
                  </a:lnTo>
                  <a:lnTo>
                    <a:pt x="13" y="3001"/>
                  </a:lnTo>
                  <a:lnTo>
                    <a:pt x="13" y="2928"/>
                  </a:lnTo>
                  <a:cubicBezTo>
                    <a:pt x="13" y="2926"/>
                    <a:pt x="15" y="2924"/>
                    <a:pt x="16" y="2924"/>
                  </a:cubicBezTo>
                  <a:lnTo>
                    <a:pt x="71" y="2924"/>
                  </a:lnTo>
                  <a:lnTo>
                    <a:pt x="71" y="2944"/>
                  </a:lnTo>
                  <a:close/>
                  <a:moveTo>
                    <a:pt x="71" y="2918"/>
                  </a:moveTo>
                  <a:lnTo>
                    <a:pt x="16" y="2918"/>
                  </a:lnTo>
                  <a:cubicBezTo>
                    <a:pt x="11" y="2918"/>
                    <a:pt x="7" y="2922"/>
                    <a:pt x="7" y="2928"/>
                  </a:cubicBezTo>
                  <a:lnTo>
                    <a:pt x="7" y="3001"/>
                  </a:lnTo>
                  <a:lnTo>
                    <a:pt x="0" y="3001"/>
                  </a:lnTo>
                  <a:lnTo>
                    <a:pt x="0" y="2928"/>
                  </a:lnTo>
                  <a:cubicBezTo>
                    <a:pt x="0" y="2919"/>
                    <a:pt x="8" y="2912"/>
                    <a:pt x="16" y="2912"/>
                  </a:cubicBezTo>
                  <a:lnTo>
                    <a:pt x="71" y="2912"/>
                  </a:lnTo>
                  <a:lnTo>
                    <a:pt x="71" y="2918"/>
                  </a:lnTo>
                  <a:close/>
                  <a:moveTo>
                    <a:pt x="32" y="3097"/>
                  </a:moveTo>
                  <a:lnTo>
                    <a:pt x="32" y="3129"/>
                  </a:lnTo>
                  <a:lnTo>
                    <a:pt x="13" y="3129"/>
                  </a:lnTo>
                  <a:lnTo>
                    <a:pt x="13" y="3097"/>
                  </a:lnTo>
                  <a:lnTo>
                    <a:pt x="32" y="3097"/>
                  </a:lnTo>
                  <a:close/>
                  <a:moveTo>
                    <a:pt x="7" y="3097"/>
                  </a:moveTo>
                  <a:lnTo>
                    <a:pt x="7" y="3129"/>
                  </a:lnTo>
                  <a:lnTo>
                    <a:pt x="0" y="3129"/>
                  </a:lnTo>
                  <a:lnTo>
                    <a:pt x="0" y="3097"/>
                  </a:lnTo>
                  <a:lnTo>
                    <a:pt x="7" y="3097"/>
                  </a:lnTo>
                  <a:close/>
                  <a:moveTo>
                    <a:pt x="32" y="3225"/>
                  </a:moveTo>
                  <a:lnTo>
                    <a:pt x="32" y="3353"/>
                  </a:lnTo>
                  <a:lnTo>
                    <a:pt x="13" y="3353"/>
                  </a:lnTo>
                  <a:lnTo>
                    <a:pt x="13" y="3225"/>
                  </a:lnTo>
                  <a:lnTo>
                    <a:pt x="32" y="3225"/>
                  </a:lnTo>
                  <a:close/>
                  <a:moveTo>
                    <a:pt x="7" y="3225"/>
                  </a:moveTo>
                  <a:lnTo>
                    <a:pt x="7" y="3353"/>
                  </a:lnTo>
                  <a:lnTo>
                    <a:pt x="0" y="3353"/>
                  </a:lnTo>
                  <a:lnTo>
                    <a:pt x="0" y="3225"/>
                  </a:lnTo>
                  <a:lnTo>
                    <a:pt x="7" y="3225"/>
                  </a:lnTo>
                  <a:close/>
                  <a:moveTo>
                    <a:pt x="32" y="3449"/>
                  </a:moveTo>
                  <a:lnTo>
                    <a:pt x="32" y="3481"/>
                  </a:lnTo>
                  <a:lnTo>
                    <a:pt x="13" y="3481"/>
                  </a:lnTo>
                  <a:lnTo>
                    <a:pt x="13" y="3449"/>
                  </a:lnTo>
                  <a:lnTo>
                    <a:pt x="32" y="3449"/>
                  </a:lnTo>
                  <a:close/>
                  <a:moveTo>
                    <a:pt x="7" y="3449"/>
                  </a:moveTo>
                  <a:lnTo>
                    <a:pt x="7" y="3481"/>
                  </a:lnTo>
                  <a:lnTo>
                    <a:pt x="0" y="3481"/>
                  </a:lnTo>
                  <a:lnTo>
                    <a:pt x="0" y="3449"/>
                  </a:lnTo>
                  <a:lnTo>
                    <a:pt x="7" y="3449"/>
                  </a:lnTo>
                  <a:close/>
                  <a:moveTo>
                    <a:pt x="32" y="3577"/>
                  </a:moveTo>
                  <a:lnTo>
                    <a:pt x="32" y="3705"/>
                  </a:lnTo>
                  <a:lnTo>
                    <a:pt x="13" y="3705"/>
                  </a:lnTo>
                  <a:lnTo>
                    <a:pt x="13" y="3577"/>
                  </a:lnTo>
                  <a:lnTo>
                    <a:pt x="32" y="3577"/>
                  </a:lnTo>
                  <a:close/>
                  <a:moveTo>
                    <a:pt x="7" y="3577"/>
                  </a:moveTo>
                  <a:lnTo>
                    <a:pt x="7" y="3705"/>
                  </a:lnTo>
                  <a:lnTo>
                    <a:pt x="0" y="3705"/>
                  </a:lnTo>
                  <a:lnTo>
                    <a:pt x="0" y="3577"/>
                  </a:lnTo>
                  <a:lnTo>
                    <a:pt x="7" y="3577"/>
                  </a:lnTo>
                  <a:close/>
                  <a:moveTo>
                    <a:pt x="32" y="3801"/>
                  </a:moveTo>
                  <a:lnTo>
                    <a:pt x="32" y="3833"/>
                  </a:lnTo>
                  <a:lnTo>
                    <a:pt x="13" y="3833"/>
                  </a:lnTo>
                  <a:lnTo>
                    <a:pt x="13" y="3801"/>
                  </a:lnTo>
                  <a:lnTo>
                    <a:pt x="32" y="3801"/>
                  </a:lnTo>
                  <a:close/>
                  <a:moveTo>
                    <a:pt x="7" y="3801"/>
                  </a:moveTo>
                  <a:lnTo>
                    <a:pt x="7" y="3833"/>
                  </a:lnTo>
                  <a:lnTo>
                    <a:pt x="0" y="3833"/>
                  </a:lnTo>
                  <a:lnTo>
                    <a:pt x="0" y="3801"/>
                  </a:lnTo>
                  <a:lnTo>
                    <a:pt x="7" y="3801"/>
                  </a:lnTo>
                  <a:close/>
                  <a:moveTo>
                    <a:pt x="32" y="3929"/>
                  </a:moveTo>
                  <a:lnTo>
                    <a:pt x="32" y="4057"/>
                  </a:lnTo>
                  <a:lnTo>
                    <a:pt x="13" y="4057"/>
                  </a:lnTo>
                  <a:lnTo>
                    <a:pt x="13" y="3929"/>
                  </a:lnTo>
                  <a:lnTo>
                    <a:pt x="32" y="3929"/>
                  </a:lnTo>
                  <a:close/>
                  <a:moveTo>
                    <a:pt x="7" y="3929"/>
                  </a:moveTo>
                  <a:lnTo>
                    <a:pt x="7" y="4057"/>
                  </a:lnTo>
                  <a:lnTo>
                    <a:pt x="0" y="4057"/>
                  </a:lnTo>
                  <a:lnTo>
                    <a:pt x="0" y="3929"/>
                  </a:lnTo>
                  <a:lnTo>
                    <a:pt x="7" y="3929"/>
                  </a:lnTo>
                  <a:close/>
                  <a:moveTo>
                    <a:pt x="32" y="4153"/>
                  </a:moveTo>
                  <a:lnTo>
                    <a:pt x="32" y="4185"/>
                  </a:lnTo>
                  <a:lnTo>
                    <a:pt x="13" y="4185"/>
                  </a:lnTo>
                  <a:lnTo>
                    <a:pt x="13" y="4153"/>
                  </a:lnTo>
                  <a:lnTo>
                    <a:pt x="32" y="4153"/>
                  </a:lnTo>
                  <a:close/>
                  <a:moveTo>
                    <a:pt x="7" y="4153"/>
                  </a:moveTo>
                  <a:lnTo>
                    <a:pt x="7" y="4185"/>
                  </a:lnTo>
                  <a:lnTo>
                    <a:pt x="0" y="4185"/>
                  </a:lnTo>
                  <a:lnTo>
                    <a:pt x="0" y="4153"/>
                  </a:lnTo>
                  <a:lnTo>
                    <a:pt x="7" y="4153"/>
                  </a:lnTo>
                  <a:close/>
                  <a:moveTo>
                    <a:pt x="32" y="4281"/>
                  </a:moveTo>
                  <a:lnTo>
                    <a:pt x="32" y="4409"/>
                  </a:lnTo>
                  <a:lnTo>
                    <a:pt x="13" y="4409"/>
                  </a:lnTo>
                  <a:lnTo>
                    <a:pt x="13" y="4281"/>
                  </a:lnTo>
                  <a:lnTo>
                    <a:pt x="32" y="4281"/>
                  </a:lnTo>
                  <a:close/>
                  <a:moveTo>
                    <a:pt x="7" y="4281"/>
                  </a:moveTo>
                  <a:lnTo>
                    <a:pt x="7" y="4409"/>
                  </a:lnTo>
                  <a:lnTo>
                    <a:pt x="0" y="4409"/>
                  </a:lnTo>
                  <a:lnTo>
                    <a:pt x="0" y="4281"/>
                  </a:lnTo>
                  <a:lnTo>
                    <a:pt x="7" y="4281"/>
                  </a:lnTo>
                  <a:close/>
                  <a:moveTo>
                    <a:pt x="32" y="4505"/>
                  </a:moveTo>
                  <a:lnTo>
                    <a:pt x="32" y="4537"/>
                  </a:lnTo>
                  <a:lnTo>
                    <a:pt x="13" y="4537"/>
                  </a:lnTo>
                  <a:lnTo>
                    <a:pt x="13" y="4505"/>
                  </a:lnTo>
                  <a:lnTo>
                    <a:pt x="32" y="4505"/>
                  </a:lnTo>
                  <a:close/>
                  <a:moveTo>
                    <a:pt x="7" y="4505"/>
                  </a:moveTo>
                  <a:lnTo>
                    <a:pt x="7" y="4537"/>
                  </a:lnTo>
                  <a:lnTo>
                    <a:pt x="0" y="4537"/>
                  </a:lnTo>
                  <a:lnTo>
                    <a:pt x="0" y="4505"/>
                  </a:lnTo>
                  <a:lnTo>
                    <a:pt x="7" y="4505"/>
                  </a:lnTo>
                  <a:close/>
                  <a:moveTo>
                    <a:pt x="32" y="4633"/>
                  </a:moveTo>
                  <a:lnTo>
                    <a:pt x="32" y="4761"/>
                  </a:lnTo>
                  <a:lnTo>
                    <a:pt x="13" y="4761"/>
                  </a:lnTo>
                  <a:lnTo>
                    <a:pt x="13" y="4633"/>
                  </a:lnTo>
                  <a:lnTo>
                    <a:pt x="32" y="4633"/>
                  </a:lnTo>
                  <a:close/>
                  <a:moveTo>
                    <a:pt x="7" y="4633"/>
                  </a:moveTo>
                  <a:lnTo>
                    <a:pt x="7" y="4761"/>
                  </a:lnTo>
                  <a:lnTo>
                    <a:pt x="0" y="4761"/>
                  </a:lnTo>
                  <a:lnTo>
                    <a:pt x="0" y="4633"/>
                  </a:lnTo>
                  <a:lnTo>
                    <a:pt x="7" y="4633"/>
                  </a:lnTo>
                  <a:close/>
                  <a:moveTo>
                    <a:pt x="32" y="4857"/>
                  </a:moveTo>
                  <a:lnTo>
                    <a:pt x="32" y="4889"/>
                  </a:lnTo>
                  <a:lnTo>
                    <a:pt x="13" y="4889"/>
                  </a:lnTo>
                  <a:lnTo>
                    <a:pt x="13" y="4857"/>
                  </a:lnTo>
                  <a:lnTo>
                    <a:pt x="32" y="4857"/>
                  </a:lnTo>
                  <a:close/>
                  <a:moveTo>
                    <a:pt x="7" y="4857"/>
                  </a:moveTo>
                  <a:lnTo>
                    <a:pt x="7" y="4889"/>
                  </a:lnTo>
                  <a:lnTo>
                    <a:pt x="0" y="4889"/>
                  </a:lnTo>
                  <a:lnTo>
                    <a:pt x="0" y="4857"/>
                  </a:lnTo>
                  <a:lnTo>
                    <a:pt x="7" y="4857"/>
                  </a:lnTo>
                  <a:close/>
                  <a:moveTo>
                    <a:pt x="32" y="4985"/>
                  </a:moveTo>
                  <a:lnTo>
                    <a:pt x="32" y="5113"/>
                  </a:lnTo>
                  <a:lnTo>
                    <a:pt x="13" y="5113"/>
                  </a:lnTo>
                  <a:lnTo>
                    <a:pt x="13" y="4985"/>
                  </a:lnTo>
                  <a:lnTo>
                    <a:pt x="32" y="4985"/>
                  </a:lnTo>
                  <a:close/>
                  <a:moveTo>
                    <a:pt x="7" y="4985"/>
                  </a:moveTo>
                  <a:lnTo>
                    <a:pt x="7" y="5113"/>
                  </a:lnTo>
                  <a:lnTo>
                    <a:pt x="0" y="5113"/>
                  </a:lnTo>
                  <a:lnTo>
                    <a:pt x="0" y="4985"/>
                  </a:lnTo>
                  <a:lnTo>
                    <a:pt x="7" y="4985"/>
                  </a:lnTo>
                  <a:close/>
                  <a:moveTo>
                    <a:pt x="32" y="5209"/>
                  </a:moveTo>
                  <a:lnTo>
                    <a:pt x="32" y="5241"/>
                  </a:lnTo>
                  <a:lnTo>
                    <a:pt x="13" y="5241"/>
                  </a:lnTo>
                  <a:lnTo>
                    <a:pt x="13" y="5209"/>
                  </a:lnTo>
                  <a:lnTo>
                    <a:pt x="32" y="5209"/>
                  </a:lnTo>
                  <a:close/>
                  <a:moveTo>
                    <a:pt x="7" y="5209"/>
                  </a:moveTo>
                  <a:lnTo>
                    <a:pt x="7" y="5241"/>
                  </a:lnTo>
                  <a:lnTo>
                    <a:pt x="0" y="5241"/>
                  </a:lnTo>
                  <a:lnTo>
                    <a:pt x="0" y="5209"/>
                  </a:lnTo>
                  <a:lnTo>
                    <a:pt x="7" y="5209"/>
                  </a:lnTo>
                  <a:close/>
                  <a:moveTo>
                    <a:pt x="32" y="5337"/>
                  </a:moveTo>
                  <a:lnTo>
                    <a:pt x="32" y="5465"/>
                  </a:lnTo>
                  <a:lnTo>
                    <a:pt x="13" y="5465"/>
                  </a:lnTo>
                  <a:lnTo>
                    <a:pt x="13" y="5337"/>
                  </a:lnTo>
                  <a:lnTo>
                    <a:pt x="32" y="5337"/>
                  </a:lnTo>
                  <a:close/>
                  <a:moveTo>
                    <a:pt x="7" y="5337"/>
                  </a:moveTo>
                  <a:lnTo>
                    <a:pt x="7" y="5465"/>
                  </a:lnTo>
                  <a:lnTo>
                    <a:pt x="0" y="5465"/>
                  </a:lnTo>
                  <a:lnTo>
                    <a:pt x="0" y="5337"/>
                  </a:lnTo>
                  <a:lnTo>
                    <a:pt x="7" y="5337"/>
                  </a:lnTo>
                  <a:close/>
                  <a:moveTo>
                    <a:pt x="32" y="5561"/>
                  </a:moveTo>
                  <a:lnTo>
                    <a:pt x="32" y="5593"/>
                  </a:lnTo>
                  <a:lnTo>
                    <a:pt x="13" y="5593"/>
                  </a:lnTo>
                  <a:lnTo>
                    <a:pt x="13" y="5561"/>
                  </a:lnTo>
                  <a:lnTo>
                    <a:pt x="32" y="5561"/>
                  </a:lnTo>
                  <a:close/>
                  <a:moveTo>
                    <a:pt x="7" y="5561"/>
                  </a:moveTo>
                  <a:lnTo>
                    <a:pt x="7" y="5593"/>
                  </a:lnTo>
                  <a:lnTo>
                    <a:pt x="0" y="5593"/>
                  </a:lnTo>
                  <a:lnTo>
                    <a:pt x="0" y="5561"/>
                  </a:lnTo>
                  <a:lnTo>
                    <a:pt x="7" y="5561"/>
                  </a:lnTo>
                  <a:close/>
                  <a:moveTo>
                    <a:pt x="32" y="5689"/>
                  </a:moveTo>
                  <a:lnTo>
                    <a:pt x="32" y="5817"/>
                  </a:lnTo>
                  <a:lnTo>
                    <a:pt x="13" y="5817"/>
                  </a:lnTo>
                  <a:lnTo>
                    <a:pt x="13" y="5689"/>
                  </a:lnTo>
                  <a:lnTo>
                    <a:pt x="32" y="5689"/>
                  </a:lnTo>
                  <a:close/>
                  <a:moveTo>
                    <a:pt x="7" y="5689"/>
                  </a:moveTo>
                  <a:lnTo>
                    <a:pt x="7" y="5817"/>
                  </a:lnTo>
                  <a:lnTo>
                    <a:pt x="0" y="5817"/>
                  </a:lnTo>
                  <a:lnTo>
                    <a:pt x="0" y="5689"/>
                  </a:lnTo>
                  <a:lnTo>
                    <a:pt x="7" y="5689"/>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5" name="Freeform 120"/>
            <p:cNvSpPr>
              <a:spLocks noEditPoints="1"/>
            </p:cNvSpPr>
            <p:nvPr/>
          </p:nvSpPr>
          <p:spPr bwMode="auto">
            <a:xfrm>
              <a:off x="3260" y="1255"/>
              <a:ext cx="2041" cy="2615"/>
            </a:xfrm>
            <a:custGeom>
              <a:avLst/>
              <a:gdLst>
                <a:gd name="T0" fmla="*/ 256 w 5268"/>
                <a:gd name="T1" fmla="*/ 0 h 7290"/>
                <a:gd name="T2" fmla="*/ 352 w 5268"/>
                <a:gd name="T3" fmla="*/ 20 h 7290"/>
                <a:gd name="T4" fmla="*/ 576 w 5268"/>
                <a:gd name="T5" fmla="*/ 26 h 7290"/>
                <a:gd name="T6" fmla="*/ 832 w 5268"/>
                <a:gd name="T7" fmla="*/ 32 h 7290"/>
                <a:gd name="T8" fmla="*/ 928 w 5268"/>
                <a:gd name="T9" fmla="*/ 26 h 7290"/>
                <a:gd name="T10" fmla="*/ 1312 w 5268"/>
                <a:gd name="T11" fmla="*/ 0 h 7290"/>
                <a:gd name="T12" fmla="*/ 1408 w 5268"/>
                <a:gd name="T13" fmla="*/ 20 h 7290"/>
                <a:gd name="T14" fmla="*/ 1632 w 5268"/>
                <a:gd name="T15" fmla="*/ 26 h 7290"/>
                <a:gd name="T16" fmla="*/ 1888 w 5268"/>
                <a:gd name="T17" fmla="*/ 32 h 7290"/>
                <a:gd name="T18" fmla="*/ 1984 w 5268"/>
                <a:gd name="T19" fmla="*/ 26 h 7290"/>
                <a:gd name="T20" fmla="*/ 2368 w 5268"/>
                <a:gd name="T21" fmla="*/ 0 h 7290"/>
                <a:gd name="T22" fmla="*/ 2464 w 5268"/>
                <a:gd name="T23" fmla="*/ 20 h 7290"/>
                <a:gd name="T24" fmla="*/ 2688 w 5268"/>
                <a:gd name="T25" fmla="*/ 26 h 7290"/>
                <a:gd name="T26" fmla="*/ 2944 w 5268"/>
                <a:gd name="T27" fmla="*/ 32 h 7290"/>
                <a:gd name="T28" fmla="*/ 3040 w 5268"/>
                <a:gd name="T29" fmla="*/ 26 h 7290"/>
                <a:gd name="T30" fmla="*/ 3424 w 5268"/>
                <a:gd name="T31" fmla="*/ 0 h 7290"/>
                <a:gd name="T32" fmla="*/ 3520 w 5268"/>
                <a:gd name="T33" fmla="*/ 20 h 7290"/>
                <a:gd name="T34" fmla="*/ 3744 w 5268"/>
                <a:gd name="T35" fmla="*/ 26 h 7290"/>
                <a:gd name="T36" fmla="*/ 4000 w 5268"/>
                <a:gd name="T37" fmla="*/ 32 h 7290"/>
                <a:gd name="T38" fmla="*/ 4096 w 5268"/>
                <a:gd name="T39" fmla="*/ 26 h 7290"/>
                <a:gd name="T40" fmla="*/ 4480 w 5268"/>
                <a:gd name="T41" fmla="*/ 0 h 7290"/>
                <a:gd name="T42" fmla="*/ 4576 w 5268"/>
                <a:gd name="T43" fmla="*/ 20 h 7290"/>
                <a:gd name="T44" fmla="*/ 4800 w 5268"/>
                <a:gd name="T45" fmla="*/ 26 h 7290"/>
                <a:gd name="T46" fmla="*/ 5056 w 5268"/>
                <a:gd name="T47" fmla="*/ 32 h 7290"/>
                <a:gd name="T48" fmla="*/ 5152 w 5268"/>
                <a:gd name="T49" fmla="*/ 26 h 7290"/>
                <a:gd name="T50" fmla="*/ 5268 w 5268"/>
                <a:gd name="T51" fmla="*/ 301 h 7290"/>
                <a:gd name="T52" fmla="*/ 5249 w 5268"/>
                <a:gd name="T53" fmla="*/ 397 h 7290"/>
                <a:gd name="T54" fmla="*/ 5242 w 5268"/>
                <a:gd name="T55" fmla="*/ 621 h 7290"/>
                <a:gd name="T56" fmla="*/ 5236 w 5268"/>
                <a:gd name="T57" fmla="*/ 877 h 7290"/>
                <a:gd name="T58" fmla="*/ 5242 w 5268"/>
                <a:gd name="T59" fmla="*/ 973 h 7290"/>
                <a:gd name="T60" fmla="*/ 5268 w 5268"/>
                <a:gd name="T61" fmla="*/ 1357 h 7290"/>
                <a:gd name="T62" fmla="*/ 5249 w 5268"/>
                <a:gd name="T63" fmla="*/ 1453 h 7290"/>
                <a:gd name="T64" fmla="*/ 5242 w 5268"/>
                <a:gd name="T65" fmla="*/ 1677 h 7290"/>
                <a:gd name="T66" fmla="*/ 5236 w 5268"/>
                <a:gd name="T67" fmla="*/ 1933 h 7290"/>
                <a:gd name="T68" fmla="*/ 5242 w 5268"/>
                <a:gd name="T69" fmla="*/ 2029 h 7290"/>
                <a:gd name="T70" fmla="*/ 5268 w 5268"/>
                <a:gd name="T71" fmla="*/ 2413 h 7290"/>
                <a:gd name="T72" fmla="*/ 5249 w 5268"/>
                <a:gd name="T73" fmla="*/ 2509 h 7290"/>
                <a:gd name="T74" fmla="*/ 5242 w 5268"/>
                <a:gd name="T75" fmla="*/ 2733 h 7290"/>
                <a:gd name="T76" fmla="*/ 5236 w 5268"/>
                <a:gd name="T77" fmla="*/ 2989 h 7290"/>
                <a:gd name="T78" fmla="*/ 5242 w 5268"/>
                <a:gd name="T79" fmla="*/ 3085 h 7290"/>
                <a:gd name="T80" fmla="*/ 5268 w 5268"/>
                <a:gd name="T81" fmla="*/ 3469 h 7290"/>
                <a:gd name="T82" fmla="*/ 5249 w 5268"/>
                <a:gd name="T83" fmla="*/ 3565 h 7290"/>
                <a:gd name="T84" fmla="*/ 5242 w 5268"/>
                <a:gd name="T85" fmla="*/ 3789 h 7290"/>
                <a:gd name="T86" fmla="*/ 5236 w 5268"/>
                <a:gd name="T87" fmla="*/ 4045 h 7290"/>
                <a:gd name="T88" fmla="*/ 5242 w 5268"/>
                <a:gd name="T89" fmla="*/ 4141 h 7290"/>
                <a:gd name="T90" fmla="*/ 5268 w 5268"/>
                <a:gd name="T91" fmla="*/ 4525 h 7290"/>
                <a:gd name="T92" fmla="*/ 5249 w 5268"/>
                <a:gd name="T93" fmla="*/ 4621 h 7290"/>
                <a:gd name="T94" fmla="*/ 5242 w 5268"/>
                <a:gd name="T95" fmla="*/ 4845 h 7290"/>
                <a:gd name="T96" fmla="*/ 5236 w 5268"/>
                <a:gd name="T97" fmla="*/ 5101 h 7290"/>
                <a:gd name="T98" fmla="*/ 5242 w 5268"/>
                <a:gd name="T99" fmla="*/ 5197 h 7290"/>
                <a:gd name="T100" fmla="*/ 5268 w 5268"/>
                <a:gd name="T101" fmla="*/ 5581 h 7290"/>
                <a:gd name="T102" fmla="*/ 5249 w 5268"/>
                <a:gd name="T103" fmla="*/ 5677 h 7290"/>
                <a:gd name="T104" fmla="*/ 5242 w 5268"/>
                <a:gd name="T105" fmla="*/ 5901 h 7290"/>
                <a:gd name="T106" fmla="*/ 5236 w 5268"/>
                <a:gd name="T107" fmla="*/ 6157 h 7290"/>
                <a:gd name="T108" fmla="*/ 5242 w 5268"/>
                <a:gd name="T109" fmla="*/ 6253 h 7290"/>
                <a:gd name="T110" fmla="*/ 5268 w 5268"/>
                <a:gd name="T111" fmla="*/ 6637 h 7290"/>
                <a:gd name="T112" fmla="*/ 5249 w 5268"/>
                <a:gd name="T113" fmla="*/ 6733 h 7290"/>
                <a:gd name="T114" fmla="*/ 5242 w 5268"/>
                <a:gd name="T115" fmla="*/ 6957 h 7290"/>
                <a:gd name="T116" fmla="*/ 5268 w 5268"/>
                <a:gd name="T117" fmla="*/ 7085 h 7290"/>
                <a:gd name="T118" fmla="*/ 5140 w 5268"/>
                <a:gd name="T119" fmla="*/ 7213 h 7290"/>
                <a:gd name="T120" fmla="*/ 4898 w 5268"/>
                <a:gd name="T121" fmla="*/ 7188 h 7290"/>
                <a:gd name="T122" fmla="*/ 5040 w 5268"/>
                <a:gd name="T123" fmla="*/ 7280 h 7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68" h="7290">
                  <a:moveTo>
                    <a:pt x="0" y="0"/>
                  </a:moveTo>
                  <a:lnTo>
                    <a:pt x="128" y="0"/>
                  </a:lnTo>
                  <a:lnTo>
                    <a:pt x="128" y="20"/>
                  </a:lnTo>
                  <a:lnTo>
                    <a:pt x="0" y="20"/>
                  </a:lnTo>
                  <a:lnTo>
                    <a:pt x="0" y="0"/>
                  </a:lnTo>
                  <a:close/>
                  <a:moveTo>
                    <a:pt x="0" y="26"/>
                  </a:moveTo>
                  <a:lnTo>
                    <a:pt x="128" y="26"/>
                  </a:lnTo>
                  <a:lnTo>
                    <a:pt x="128" y="32"/>
                  </a:lnTo>
                  <a:lnTo>
                    <a:pt x="0" y="32"/>
                  </a:lnTo>
                  <a:lnTo>
                    <a:pt x="0" y="26"/>
                  </a:lnTo>
                  <a:close/>
                  <a:moveTo>
                    <a:pt x="224" y="0"/>
                  </a:moveTo>
                  <a:lnTo>
                    <a:pt x="256" y="0"/>
                  </a:lnTo>
                  <a:lnTo>
                    <a:pt x="256" y="20"/>
                  </a:lnTo>
                  <a:lnTo>
                    <a:pt x="224" y="20"/>
                  </a:lnTo>
                  <a:lnTo>
                    <a:pt x="224" y="0"/>
                  </a:lnTo>
                  <a:close/>
                  <a:moveTo>
                    <a:pt x="224" y="26"/>
                  </a:moveTo>
                  <a:lnTo>
                    <a:pt x="256" y="26"/>
                  </a:lnTo>
                  <a:lnTo>
                    <a:pt x="256" y="32"/>
                  </a:lnTo>
                  <a:lnTo>
                    <a:pt x="224" y="32"/>
                  </a:lnTo>
                  <a:lnTo>
                    <a:pt x="224" y="26"/>
                  </a:lnTo>
                  <a:close/>
                  <a:moveTo>
                    <a:pt x="352" y="0"/>
                  </a:moveTo>
                  <a:lnTo>
                    <a:pt x="480" y="0"/>
                  </a:lnTo>
                  <a:lnTo>
                    <a:pt x="480" y="20"/>
                  </a:lnTo>
                  <a:lnTo>
                    <a:pt x="352" y="20"/>
                  </a:lnTo>
                  <a:lnTo>
                    <a:pt x="352" y="0"/>
                  </a:lnTo>
                  <a:close/>
                  <a:moveTo>
                    <a:pt x="352" y="26"/>
                  </a:moveTo>
                  <a:lnTo>
                    <a:pt x="480" y="26"/>
                  </a:lnTo>
                  <a:lnTo>
                    <a:pt x="480" y="32"/>
                  </a:lnTo>
                  <a:lnTo>
                    <a:pt x="352" y="32"/>
                  </a:lnTo>
                  <a:lnTo>
                    <a:pt x="352" y="26"/>
                  </a:lnTo>
                  <a:close/>
                  <a:moveTo>
                    <a:pt x="576" y="0"/>
                  </a:moveTo>
                  <a:lnTo>
                    <a:pt x="608" y="0"/>
                  </a:lnTo>
                  <a:lnTo>
                    <a:pt x="608" y="20"/>
                  </a:lnTo>
                  <a:lnTo>
                    <a:pt x="576" y="20"/>
                  </a:lnTo>
                  <a:lnTo>
                    <a:pt x="576" y="0"/>
                  </a:lnTo>
                  <a:close/>
                  <a:moveTo>
                    <a:pt x="576" y="26"/>
                  </a:moveTo>
                  <a:lnTo>
                    <a:pt x="608" y="26"/>
                  </a:lnTo>
                  <a:lnTo>
                    <a:pt x="608" y="32"/>
                  </a:lnTo>
                  <a:lnTo>
                    <a:pt x="576" y="32"/>
                  </a:lnTo>
                  <a:lnTo>
                    <a:pt x="576" y="26"/>
                  </a:lnTo>
                  <a:close/>
                  <a:moveTo>
                    <a:pt x="704" y="0"/>
                  </a:moveTo>
                  <a:lnTo>
                    <a:pt x="832" y="0"/>
                  </a:lnTo>
                  <a:lnTo>
                    <a:pt x="832" y="20"/>
                  </a:lnTo>
                  <a:lnTo>
                    <a:pt x="704" y="20"/>
                  </a:lnTo>
                  <a:lnTo>
                    <a:pt x="704" y="0"/>
                  </a:lnTo>
                  <a:close/>
                  <a:moveTo>
                    <a:pt x="704" y="26"/>
                  </a:moveTo>
                  <a:lnTo>
                    <a:pt x="832" y="26"/>
                  </a:lnTo>
                  <a:lnTo>
                    <a:pt x="832" y="32"/>
                  </a:lnTo>
                  <a:lnTo>
                    <a:pt x="704" y="32"/>
                  </a:lnTo>
                  <a:lnTo>
                    <a:pt x="704" y="26"/>
                  </a:lnTo>
                  <a:close/>
                  <a:moveTo>
                    <a:pt x="928" y="0"/>
                  </a:moveTo>
                  <a:lnTo>
                    <a:pt x="960" y="0"/>
                  </a:lnTo>
                  <a:lnTo>
                    <a:pt x="960" y="20"/>
                  </a:lnTo>
                  <a:lnTo>
                    <a:pt x="928" y="20"/>
                  </a:lnTo>
                  <a:lnTo>
                    <a:pt x="928" y="0"/>
                  </a:lnTo>
                  <a:close/>
                  <a:moveTo>
                    <a:pt x="928" y="26"/>
                  </a:moveTo>
                  <a:lnTo>
                    <a:pt x="960" y="26"/>
                  </a:lnTo>
                  <a:lnTo>
                    <a:pt x="960" y="32"/>
                  </a:lnTo>
                  <a:lnTo>
                    <a:pt x="928" y="32"/>
                  </a:lnTo>
                  <a:lnTo>
                    <a:pt x="928" y="26"/>
                  </a:lnTo>
                  <a:close/>
                  <a:moveTo>
                    <a:pt x="1056" y="0"/>
                  </a:moveTo>
                  <a:lnTo>
                    <a:pt x="1184" y="0"/>
                  </a:lnTo>
                  <a:lnTo>
                    <a:pt x="1184" y="20"/>
                  </a:lnTo>
                  <a:lnTo>
                    <a:pt x="1056" y="20"/>
                  </a:lnTo>
                  <a:lnTo>
                    <a:pt x="1056" y="0"/>
                  </a:lnTo>
                  <a:close/>
                  <a:moveTo>
                    <a:pt x="1056" y="26"/>
                  </a:moveTo>
                  <a:lnTo>
                    <a:pt x="1184" y="26"/>
                  </a:lnTo>
                  <a:lnTo>
                    <a:pt x="1184" y="32"/>
                  </a:lnTo>
                  <a:lnTo>
                    <a:pt x="1056" y="32"/>
                  </a:lnTo>
                  <a:lnTo>
                    <a:pt x="1056" y="26"/>
                  </a:lnTo>
                  <a:close/>
                  <a:moveTo>
                    <a:pt x="1280" y="0"/>
                  </a:moveTo>
                  <a:lnTo>
                    <a:pt x="1312" y="0"/>
                  </a:lnTo>
                  <a:lnTo>
                    <a:pt x="1312" y="20"/>
                  </a:lnTo>
                  <a:lnTo>
                    <a:pt x="1280" y="20"/>
                  </a:lnTo>
                  <a:lnTo>
                    <a:pt x="1280" y="0"/>
                  </a:lnTo>
                  <a:close/>
                  <a:moveTo>
                    <a:pt x="1280" y="26"/>
                  </a:moveTo>
                  <a:lnTo>
                    <a:pt x="1312" y="26"/>
                  </a:lnTo>
                  <a:lnTo>
                    <a:pt x="1312" y="32"/>
                  </a:lnTo>
                  <a:lnTo>
                    <a:pt x="1280" y="32"/>
                  </a:lnTo>
                  <a:lnTo>
                    <a:pt x="1280" y="26"/>
                  </a:lnTo>
                  <a:close/>
                  <a:moveTo>
                    <a:pt x="1408" y="0"/>
                  </a:moveTo>
                  <a:lnTo>
                    <a:pt x="1536" y="0"/>
                  </a:lnTo>
                  <a:lnTo>
                    <a:pt x="1536" y="20"/>
                  </a:lnTo>
                  <a:lnTo>
                    <a:pt x="1408" y="20"/>
                  </a:lnTo>
                  <a:lnTo>
                    <a:pt x="1408" y="0"/>
                  </a:lnTo>
                  <a:close/>
                  <a:moveTo>
                    <a:pt x="1408" y="26"/>
                  </a:moveTo>
                  <a:lnTo>
                    <a:pt x="1536" y="26"/>
                  </a:lnTo>
                  <a:lnTo>
                    <a:pt x="1536" y="32"/>
                  </a:lnTo>
                  <a:lnTo>
                    <a:pt x="1408" y="32"/>
                  </a:lnTo>
                  <a:lnTo>
                    <a:pt x="1408" y="26"/>
                  </a:lnTo>
                  <a:close/>
                  <a:moveTo>
                    <a:pt x="1632" y="0"/>
                  </a:moveTo>
                  <a:lnTo>
                    <a:pt x="1664" y="0"/>
                  </a:lnTo>
                  <a:lnTo>
                    <a:pt x="1664" y="20"/>
                  </a:lnTo>
                  <a:lnTo>
                    <a:pt x="1632" y="20"/>
                  </a:lnTo>
                  <a:lnTo>
                    <a:pt x="1632" y="0"/>
                  </a:lnTo>
                  <a:close/>
                  <a:moveTo>
                    <a:pt x="1632" y="26"/>
                  </a:moveTo>
                  <a:lnTo>
                    <a:pt x="1664" y="26"/>
                  </a:lnTo>
                  <a:lnTo>
                    <a:pt x="1664" y="32"/>
                  </a:lnTo>
                  <a:lnTo>
                    <a:pt x="1632" y="32"/>
                  </a:lnTo>
                  <a:lnTo>
                    <a:pt x="1632" y="26"/>
                  </a:lnTo>
                  <a:close/>
                  <a:moveTo>
                    <a:pt x="1760" y="0"/>
                  </a:moveTo>
                  <a:lnTo>
                    <a:pt x="1888" y="0"/>
                  </a:lnTo>
                  <a:lnTo>
                    <a:pt x="1888" y="20"/>
                  </a:lnTo>
                  <a:lnTo>
                    <a:pt x="1760" y="20"/>
                  </a:lnTo>
                  <a:lnTo>
                    <a:pt x="1760" y="0"/>
                  </a:lnTo>
                  <a:close/>
                  <a:moveTo>
                    <a:pt x="1760" y="26"/>
                  </a:moveTo>
                  <a:lnTo>
                    <a:pt x="1888" y="26"/>
                  </a:lnTo>
                  <a:lnTo>
                    <a:pt x="1888" y="32"/>
                  </a:lnTo>
                  <a:lnTo>
                    <a:pt x="1760" y="32"/>
                  </a:lnTo>
                  <a:lnTo>
                    <a:pt x="1760" y="26"/>
                  </a:lnTo>
                  <a:close/>
                  <a:moveTo>
                    <a:pt x="1984" y="0"/>
                  </a:moveTo>
                  <a:lnTo>
                    <a:pt x="2016" y="0"/>
                  </a:lnTo>
                  <a:lnTo>
                    <a:pt x="2016" y="20"/>
                  </a:lnTo>
                  <a:lnTo>
                    <a:pt x="1984" y="20"/>
                  </a:lnTo>
                  <a:lnTo>
                    <a:pt x="1984" y="0"/>
                  </a:lnTo>
                  <a:close/>
                  <a:moveTo>
                    <a:pt x="1984" y="26"/>
                  </a:moveTo>
                  <a:lnTo>
                    <a:pt x="2016" y="26"/>
                  </a:lnTo>
                  <a:lnTo>
                    <a:pt x="2016" y="32"/>
                  </a:lnTo>
                  <a:lnTo>
                    <a:pt x="1984" y="32"/>
                  </a:lnTo>
                  <a:lnTo>
                    <a:pt x="1984" y="26"/>
                  </a:lnTo>
                  <a:close/>
                  <a:moveTo>
                    <a:pt x="2112" y="0"/>
                  </a:moveTo>
                  <a:lnTo>
                    <a:pt x="2240" y="0"/>
                  </a:lnTo>
                  <a:lnTo>
                    <a:pt x="2240" y="20"/>
                  </a:lnTo>
                  <a:lnTo>
                    <a:pt x="2112" y="20"/>
                  </a:lnTo>
                  <a:lnTo>
                    <a:pt x="2112" y="0"/>
                  </a:lnTo>
                  <a:close/>
                  <a:moveTo>
                    <a:pt x="2112" y="26"/>
                  </a:moveTo>
                  <a:lnTo>
                    <a:pt x="2240" y="26"/>
                  </a:lnTo>
                  <a:lnTo>
                    <a:pt x="2240" y="32"/>
                  </a:lnTo>
                  <a:lnTo>
                    <a:pt x="2112" y="32"/>
                  </a:lnTo>
                  <a:lnTo>
                    <a:pt x="2112" y="26"/>
                  </a:lnTo>
                  <a:close/>
                  <a:moveTo>
                    <a:pt x="2336" y="0"/>
                  </a:moveTo>
                  <a:lnTo>
                    <a:pt x="2368" y="0"/>
                  </a:lnTo>
                  <a:lnTo>
                    <a:pt x="2368" y="20"/>
                  </a:lnTo>
                  <a:lnTo>
                    <a:pt x="2336" y="20"/>
                  </a:lnTo>
                  <a:lnTo>
                    <a:pt x="2336" y="0"/>
                  </a:lnTo>
                  <a:close/>
                  <a:moveTo>
                    <a:pt x="2336" y="26"/>
                  </a:moveTo>
                  <a:lnTo>
                    <a:pt x="2368" y="26"/>
                  </a:lnTo>
                  <a:lnTo>
                    <a:pt x="2368" y="32"/>
                  </a:lnTo>
                  <a:lnTo>
                    <a:pt x="2336" y="32"/>
                  </a:lnTo>
                  <a:lnTo>
                    <a:pt x="2336" y="26"/>
                  </a:lnTo>
                  <a:close/>
                  <a:moveTo>
                    <a:pt x="2464" y="0"/>
                  </a:moveTo>
                  <a:lnTo>
                    <a:pt x="2592" y="0"/>
                  </a:lnTo>
                  <a:lnTo>
                    <a:pt x="2592" y="20"/>
                  </a:lnTo>
                  <a:lnTo>
                    <a:pt x="2464" y="20"/>
                  </a:lnTo>
                  <a:lnTo>
                    <a:pt x="2464" y="0"/>
                  </a:lnTo>
                  <a:close/>
                  <a:moveTo>
                    <a:pt x="2464" y="26"/>
                  </a:moveTo>
                  <a:lnTo>
                    <a:pt x="2592" y="26"/>
                  </a:lnTo>
                  <a:lnTo>
                    <a:pt x="2592" y="32"/>
                  </a:lnTo>
                  <a:lnTo>
                    <a:pt x="2464" y="32"/>
                  </a:lnTo>
                  <a:lnTo>
                    <a:pt x="2464" y="26"/>
                  </a:lnTo>
                  <a:close/>
                  <a:moveTo>
                    <a:pt x="2688" y="0"/>
                  </a:moveTo>
                  <a:lnTo>
                    <a:pt x="2720" y="0"/>
                  </a:lnTo>
                  <a:lnTo>
                    <a:pt x="2720" y="20"/>
                  </a:lnTo>
                  <a:lnTo>
                    <a:pt x="2688" y="20"/>
                  </a:lnTo>
                  <a:lnTo>
                    <a:pt x="2688" y="0"/>
                  </a:lnTo>
                  <a:close/>
                  <a:moveTo>
                    <a:pt x="2688" y="26"/>
                  </a:moveTo>
                  <a:lnTo>
                    <a:pt x="2720" y="26"/>
                  </a:lnTo>
                  <a:lnTo>
                    <a:pt x="2720" y="32"/>
                  </a:lnTo>
                  <a:lnTo>
                    <a:pt x="2688" y="32"/>
                  </a:lnTo>
                  <a:lnTo>
                    <a:pt x="2688" y="26"/>
                  </a:lnTo>
                  <a:close/>
                  <a:moveTo>
                    <a:pt x="2816" y="0"/>
                  </a:moveTo>
                  <a:lnTo>
                    <a:pt x="2944" y="0"/>
                  </a:lnTo>
                  <a:lnTo>
                    <a:pt x="2944" y="20"/>
                  </a:lnTo>
                  <a:lnTo>
                    <a:pt x="2816" y="20"/>
                  </a:lnTo>
                  <a:lnTo>
                    <a:pt x="2816" y="0"/>
                  </a:lnTo>
                  <a:close/>
                  <a:moveTo>
                    <a:pt x="2816" y="26"/>
                  </a:moveTo>
                  <a:lnTo>
                    <a:pt x="2944" y="26"/>
                  </a:lnTo>
                  <a:lnTo>
                    <a:pt x="2944" y="32"/>
                  </a:lnTo>
                  <a:lnTo>
                    <a:pt x="2816" y="32"/>
                  </a:lnTo>
                  <a:lnTo>
                    <a:pt x="2816" y="26"/>
                  </a:lnTo>
                  <a:close/>
                  <a:moveTo>
                    <a:pt x="3040" y="0"/>
                  </a:moveTo>
                  <a:lnTo>
                    <a:pt x="3072" y="0"/>
                  </a:lnTo>
                  <a:lnTo>
                    <a:pt x="3072" y="20"/>
                  </a:lnTo>
                  <a:lnTo>
                    <a:pt x="3040" y="20"/>
                  </a:lnTo>
                  <a:lnTo>
                    <a:pt x="3040" y="0"/>
                  </a:lnTo>
                  <a:close/>
                  <a:moveTo>
                    <a:pt x="3040" y="26"/>
                  </a:moveTo>
                  <a:lnTo>
                    <a:pt x="3072" y="26"/>
                  </a:lnTo>
                  <a:lnTo>
                    <a:pt x="3072" y="32"/>
                  </a:lnTo>
                  <a:lnTo>
                    <a:pt x="3040" y="32"/>
                  </a:lnTo>
                  <a:lnTo>
                    <a:pt x="3040" y="26"/>
                  </a:lnTo>
                  <a:close/>
                  <a:moveTo>
                    <a:pt x="3168" y="0"/>
                  </a:moveTo>
                  <a:lnTo>
                    <a:pt x="3296" y="0"/>
                  </a:lnTo>
                  <a:lnTo>
                    <a:pt x="3296" y="20"/>
                  </a:lnTo>
                  <a:lnTo>
                    <a:pt x="3168" y="20"/>
                  </a:lnTo>
                  <a:lnTo>
                    <a:pt x="3168" y="0"/>
                  </a:lnTo>
                  <a:close/>
                  <a:moveTo>
                    <a:pt x="3168" y="26"/>
                  </a:moveTo>
                  <a:lnTo>
                    <a:pt x="3296" y="26"/>
                  </a:lnTo>
                  <a:lnTo>
                    <a:pt x="3296" y="32"/>
                  </a:lnTo>
                  <a:lnTo>
                    <a:pt x="3168" y="32"/>
                  </a:lnTo>
                  <a:lnTo>
                    <a:pt x="3168" y="26"/>
                  </a:lnTo>
                  <a:close/>
                  <a:moveTo>
                    <a:pt x="3392" y="0"/>
                  </a:moveTo>
                  <a:lnTo>
                    <a:pt x="3424" y="0"/>
                  </a:lnTo>
                  <a:lnTo>
                    <a:pt x="3424" y="20"/>
                  </a:lnTo>
                  <a:lnTo>
                    <a:pt x="3392" y="20"/>
                  </a:lnTo>
                  <a:lnTo>
                    <a:pt x="3392" y="0"/>
                  </a:lnTo>
                  <a:close/>
                  <a:moveTo>
                    <a:pt x="3392" y="26"/>
                  </a:moveTo>
                  <a:lnTo>
                    <a:pt x="3424" y="26"/>
                  </a:lnTo>
                  <a:lnTo>
                    <a:pt x="3424" y="32"/>
                  </a:lnTo>
                  <a:lnTo>
                    <a:pt x="3392" y="32"/>
                  </a:lnTo>
                  <a:lnTo>
                    <a:pt x="3392" y="26"/>
                  </a:lnTo>
                  <a:close/>
                  <a:moveTo>
                    <a:pt x="3520" y="0"/>
                  </a:moveTo>
                  <a:lnTo>
                    <a:pt x="3648" y="0"/>
                  </a:lnTo>
                  <a:lnTo>
                    <a:pt x="3648" y="20"/>
                  </a:lnTo>
                  <a:lnTo>
                    <a:pt x="3520" y="20"/>
                  </a:lnTo>
                  <a:lnTo>
                    <a:pt x="3520" y="0"/>
                  </a:lnTo>
                  <a:close/>
                  <a:moveTo>
                    <a:pt x="3520" y="26"/>
                  </a:moveTo>
                  <a:lnTo>
                    <a:pt x="3648" y="26"/>
                  </a:lnTo>
                  <a:lnTo>
                    <a:pt x="3648" y="32"/>
                  </a:lnTo>
                  <a:lnTo>
                    <a:pt x="3520" y="32"/>
                  </a:lnTo>
                  <a:lnTo>
                    <a:pt x="3520" y="26"/>
                  </a:lnTo>
                  <a:close/>
                  <a:moveTo>
                    <a:pt x="3744" y="0"/>
                  </a:moveTo>
                  <a:lnTo>
                    <a:pt x="3776" y="0"/>
                  </a:lnTo>
                  <a:lnTo>
                    <a:pt x="3776" y="20"/>
                  </a:lnTo>
                  <a:lnTo>
                    <a:pt x="3744" y="20"/>
                  </a:lnTo>
                  <a:lnTo>
                    <a:pt x="3744" y="0"/>
                  </a:lnTo>
                  <a:close/>
                  <a:moveTo>
                    <a:pt x="3744" y="26"/>
                  </a:moveTo>
                  <a:lnTo>
                    <a:pt x="3776" y="26"/>
                  </a:lnTo>
                  <a:lnTo>
                    <a:pt x="3776" y="32"/>
                  </a:lnTo>
                  <a:lnTo>
                    <a:pt x="3744" y="32"/>
                  </a:lnTo>
                  <a:lnTo>
                    <a:pt x="3744" y="26"/>
                  </a:lnTo>
                  <a:close/>
                  <a:moveTo>
                    <a:pt x="3872" y="0"/>
                  </a:moveTo>
                  <a:lnTo>
                    <a:pt x="4000" y="0"/>
                  </a:lnTo>
                  <a:lnTo>
                    <a:pt x="4000" y="20"/>
                  </a:lnTo>
                  <a:lnTo>
                    <a:pt x="3872" y="20"/>
                  </a:lnTo>
                  <a:lnTo>
                    <a:pt x="3872" y="0"/>
                  </a:lnTo>
                  <a:close/>
                  <a:moveTo>
                    <a:pt x="3872" y="26"/>
                  </a:moveTo>
                  <a:lnTo>
                    <a:pt x="4000" y="26"/>
                  </a:lnTo>
                  <a:lnTo>
                    <a:pt x="4000" y="32"/>
                  </a:lnTo>
                  <a:lnTo>
                    <a:pt x="3872" y="32"/>
                  </a:lnTo>
                  <a:lnTo>
                    <a:pt x="3872" y="26"/>
                  </a:lnTo>
                  <a:close/>
                  <a:moveTo>
                    <a:pt x="4096" y="0"/>
                  </a:moveTo>
                  <a:lnTo>
                    <a:pt x="4128" y="0"/>
                  </a:lnTo>
                  <a:lnTo>
                    <a:pt x="4128" y="20"/>
                  </a:lnTo>
                  <a:lnTo>
                    <a:pt x="4096" y="20"/>
                  </a:lnTo>
                  <a:lnTo>
                    <a:pt x="4096" y="0"/>
                  </a:lnTo>
                  <a:close/>
                  <a:moveTo>
                    <a:pt x="4096" y="26"/>
                  </a:moveTo>
                  <a:lnTo>
                    <a:pt x="4128" y="26"/>
                  </a:lnTo>
                  <a:lnTo>
                    <a:pt x="4128" y="32"/>
                  </a:lnTo>
                  <a:lnTo>
                    <a:pt x="4096" y="32"/>
                  </a:lnTo>
                  <a:lnTo>
                    <a:pt x="4096" y="26"/>
                  </a:lnTo>
                  <a:close/>
                  <a:moveTo>
                    <a:pt x="4224" y="0"/>
                  </a:moveTo>
                  <a:lnTo>
                    <a:pt x="4352" y="0"/>
                  </a:lnTo>
                  <a:lnTo>
                    <a:pt x="4352" y="20"/>
                  </a:lnTo>
                  <a:lnTo>
                    <a:pt x="4224" y="20"/>
                  </a:lnTo>
                  <a:lnTo>
                    <a:pt x="4224" y="0"/>
                  </a:lnTo>
                  <a:close/>
                  <a:moveTo>
                    <a:pt x="4224" y="26"/>
                  </a:moveTo>
                  <a:lnTo>
                    <a:pt x="4352" y="26"/>
                  </a:lnTo>
                  <a:lnTo>
                    <a:pt x="4352" y="32"/>
                  </a:lnTo>
                  <a:lnTo>
                    <a:pt x="4224" y="32"/>
                  </a:lnTo>
                  <a:lnTo>
                    <a:pt x="4224" y="26"/>
                  </a:lnTo>
                  <a:close/>
                  <a:moveTo>
                    <a:pt x="4448" y="0"/>
                  </a:moveTo>
                  <a:lnTo>
                    <a:pt x="4480" y="0"/>
                  </a:lnTo>
                  <a:lnTo>
                    <a:pt x="4480" y="20"/>
                  </a:lnTo>
                  <a:lnTo>
                    <a:pt x="4448" y="20"/>
                  </a:lnTo>
                  <a:lnTo>
                    <a:pt x="4448" y="0"/>
                  </a:lnTo>
                  <a:close/>
                  <a:moveTo>
                    <a:pt x="4448" y="26"/>
                  </a:moveTo>
                  <a:lnTo>
                    <a:pt x="4480" y="26"/>
                  </a:lnTo>
                  <a:lnTo>
                    <a:pt x="4480" y="32"/>
                  </a:lnTo>
                  <a:lnTo>
                    <a:pt x="4448" y="32"/>
                  </a:lnTo>
                  <a:lnTo>
                    <a:pt x="4448" y="26"/>
                  </a:lnTo>
                  <a:close/>
                  <a:moveTo>
                    <a:pt x="4576" y="0"/>
                  </a:moveTo>
                  <a:lnTo>
                    <a:pt x="4704" y="0"/>
                  </a:lnTo>
                  <a:lnTo>
                    <a:pt x="4704" y="20"/>
                  </a:lnTo>
                  <a:lnTo>
                    <a:pt x="4576" y="20"/>
                  </a:lnTo>
                  <a:lnTo>
                    <a:pt x="4576" y="0"/>
                  </a:lnTo>
                  <a:close/>
                  <a:moveTo>
                    <a:pt x="4576" y="26"/>
                  </a:moveTo>
                  <a:lnTo>
                    <a:pt x="4704" y="26"/>
                  </a:lnTo>
                  <a:lnTo>
                    <a:pt x="4704" y="32"/>
                  </a:lnTo>
                  <a:lnTo>
                    <a:pt x="4576" y="32"/>
                  </a:lnTo>
                  <a:lnTo>
                    <a:pt x="4576" y="26"/>
                  </a:lnTo>
                  <a:close/>
                  <a:moveTo>
                    <a:pt x="4800" y="0"/>
                  </a:moveTo>
                  <a:lnTo>
                    <a:pt x="4832" y="0"/>
                  </a:lnTo>
                  <a:lnTo>
                    <a:pt x="4832" y="20"/>
                  </a:lnTo>
                  <a:lnTo>
                    <a:pt x="4800" y="20"/>
                  </a:lnTo>
                  <a:lnTo>
                    <a:pt x="4800" y="0"/>
                  </a:lnTo>
                  <a:close/>
                  <a:moveTo>
                    <a:pt x="4800" y="26"/>
                  </a:moveTo>
                  <a:lnTo>
                    <a:pt x="4832" y="26"/>
                  </a:lnTo>
                  <a:lnTo>
                    <a:pt x="4832" y="32"/>
                  </a:lnTo>
                  <a:lnTo>
                    <a:pt x="4800" y="32"/>
                  </a:lnTo>
                  <a:lnTo>
                    <a:pt x="4800" y="26"/>
                  </a:lnTo>
                  <a:close/>
                  <a:moveTo>
                    <a:pt x="4928" y="0"/>
                  </a:moveTo>
                  <a:lnTo>
                    <a:pt x="5056" y="0"/>
                  </a:lnTo>
                  <a:lnTo>
                    <a:pt x="5056" y="20"/>
                  </a:lnTo>
                  <a:lnTo>
                    <a:pt x="4928" y="20"/>
                  </a:lnTo>
                  <a:lnTo>
                    <a:pt x="4928" y="0"/>
                  </a:lnTo>
                  <a:close/>
                  <a:moveTo>
                    <a:pt x="4928" y="26"/>
                  </a:moveTo>
                  <a:lnTo>
                    <a:pt x="5056" y="26"/>
                  </a:lnTo>
                  <a:lnTo>
                    <a:pt x="5056" y="32"/>
                  </a:lnTo>
                  <a:lnTo>
                    <a:pt x="4928" y="32"/>
                  </a:lnTo>
                  <a:lnTo>
                    <a:pt x="4928" y="26"/>
                  </a:lnTo>
                  <a:close/>
                  <a:moveTo>
                    <a:pt x="5152" y="0"/>
                  </a:moveTo>
                  <a:lnTo>
                    <a:pt x="5184" y="0"/>
                  </a:lnTo>
                  <a:lnTo>
                    <a:pt x="5184" y="20"/>
                  </a:lnTo>
                  <a:lnTo>
                    <a:pt x="5152" y="20"/>
                  </a:lnTo>
                  <a:lnTo>
                    <a:pt x="5152" y="0"/>
                  </a:lnTo>
                  <a:close/>
                  <a:moveTo>
                    <a:pt x="5152" y="26"/>
                  </a:moveTo>
                  <a:lnTo>
                    <a:pt x="5184" y="26"/>
                  </a:lnTo>
                  <a:lnTo>
                    <a:pt x="5184" y="32"/>
                  </a:lnTo>
                  <a:lnTo>
                    <a:pt x="5152" y="32"/>
                  </a:lnTo>
                  <a:lnTo>
                    <a:pt x="5152" y="26"/>
                  </a:lnTo>
                  <a:close/>
                  <a:moveTo>
                    <a:pt x="5268" y="45"/>
                  </a:moveTo>
                  <a:lnTo>
                    <a:pt x="5268" y="173"/>
                  </a:lnTo>
                  <a:lnTo>
                    <a:pt x="5249" y="173"/>
                  </a:lnTo>
                  <a:lnTo>
                    <a:pt x="5249" y="45"/>
                  </a:lnTo>
                  <a:lnTo>
                    <a:pt x="5268" y="45"/>
                  </a:lnTo>
                  <a:close/>
                  <a:moveTo>
                    <a:pt x="5242" y="45"/>
                  </a:moveTo>
                  <a:lnTo>
                    <a:pt x="5242" y="173"/>
                  </a:lnTo>
                  <a:lnTo>
                    <a:pt x="5236" y="173"/>
                  </a:lnTo>
                  <a:lnTo>
                    <a:pt x="5236" y="45"/>
                  </a:lnTo>
                  <a:lnTo>
                    <a:pt x="5242" y="45"/>
                  </a:lnTo>
                  <a:close/>
                  <a:moveTo>
                    <a:pt x="5268" y="269"/>
                  </a:moveTo>
                  <a:lnTo>
                    <a:pt x="5268" y="301"/>
                  </a:lnTo>
                  <a:lnTo>
                    <a:pt x="5249" y="301"/>
                  </a:lnTo>
                  <a:lnTo>
                    <a:pt x="5249" y="269"/>
                  </a:lnTo>
                  <a:lnTo>
                    <a:pt x="5268" y="269"/>
                  </a:lnTo>
                  <a:close/>
                  <a:moveTo>
                    <a:pt x="5242" y="269"/>
                  </a:moveTo>
                  <a:lnTo>
                    <a:pt x="5242" y="301"/>
                  </a:lnTo>
                  <a:lnTo>
                    <a:pt x="5236" y="301"/>
                  </a:lnTo>
                  <a:lnTo>
                    <a:pt x="5236" y="269"/>
                  </a:lnTo>
                  <a:lnTo>
                    <a:pt x="5242" y="269"/>
                  </a:lnTo>
                  <a:close/>
                  <a:moveTo>
                    <a:pt x="5268" y="397"/>
                  </a:moveTo>
                  <a:lnTo>
                    <a:pt x="5268" y="525"/>
                  </a:lnTo>
                  <a:lnTo>
                    <a:pt x="5249" y="525"/>
                  </a:lnTo>
                  <a:lnTo>
                    <a:pt x="5249" y="397"/>
                  </a:lnTo>
                  <a:lnTo>
                    <a:pt x="5268" y="397"/>
                  </a:lnTo>
                  <a:close/>
                  <a:moveTo>
                    <a:pt x="5242" y="397"/>
                  </a:moveTo>
                  <a:lnTo>
                    <a:pt x="5242" y="525"/>
                  </a:lnTo>
                  <a:lnTo>
                    <a:pt x="5236" y="525"/>
                  </a:lnTo>
                  <a:lnTo>
                    <a:pt x="5236" y="397"/>
                  </a:lnTo>
                  <a:lnTo>
                    <a:pt x="5242" y="397"/>
                  </a:lnTo>
                  <a:close/>
                  <a:moveTo>
                    <a:pt x="5268" y="621"/>
                  </a:moveTo>
                  <a:lnTo>
                    <a:pt x="5268" y="653"/>
                  </a:lnTo>
                  <a:lnTo>
                    <a:pt x="5249" y="653"/>
                  </a:lnTo>
                  <a:lnTo>
                    <a:pt x="5249" y="621"/>
                  </a:lnTo>
                  <a:lnTo>
                    <a:pt x="5268" y="621"/>
                  </a:lnTo>
                  <a:close/>
                  <a:moveTo>
                    <a:pt x="5242" y="621"/>
                  </a:moveTo>
                  <a:lnTo>
                    <a:pt x="5242" y="653"/>
                  </a:lnTo>
                  <a:lnTo>
                    <a:pt x="5236" y="653"/>
                  </a:lnTo>
                  <a:lnTo>
                    <a:pt x="5236" y="621"/>
                  </a:lnTo>
                  <a:lnTo>
                    <a:pt x="5242" y="621"/>
                  </a:lnTo>
                  <a:close/>
                  <a:moveTo>
                    <a:pt x="5268" y="749"/>
                  </a:moveTo>
                  <a:lnTo>
                    <a:pt x="5268" y="877"/>
                  </a:lnTo>
                  <a:lnTo>
                    <a:pt x="5249" y="877"/>
                  </a:lnTo>
                  <a:lnTo>
                    <a:pt x="5249" y="749"/>
                  </a:lnTo>
                  <a:lnTo>
                    <a:pt x="5268" y="749"/>
                  </a:lnTo>
                  <a:close/>
                  <a:moveTo>
                    <a:pt x="5242" y="749"/>
                  </a:moveTo>
                  <a:lnTo>
                    <a:pt x="5242" y="877"/>
                  </a:lnTo>
                  <a:lnTo>
                    <a:pt x="5236" y="877"/>
                  </a:lnTo>
                  <a:lnTo>
                    <a:pt x="5236" y="749"/>
                  </a:lnTo>
                  <a:lnTo>
                    <a:pt x="5242" y="749"/>
                  </a:lnTo>
                  <a:close/>
                  <a:moveTo>
                    <a:pt x="5268" y="973"/>
                  </a:moveTo>
                  <a:lnTo>
                    <a:pt x="5268" y="1005"/>
                  </a:lnTo>
                  <a:lnTo>
                    <a:pt x="5249" y="1005"/>
                  </a:lnTo>
                  <a:lnTo>
                    <a:pt x="5249" y="973"/>
                  </a:lnTo>
                  <a:lnTo>
                    <a:pt x="5268" y="973"/>
                  </a:lnTo>
                  <a:close/>
                  <a:moveTo>
                    <a:pt x="5242" y="973"/>
                  </a:moveTo>
                  <a:lnTo>
                    <a:pt x="5242" y="1005"/>
                  </a:lnTo>
                  <a:lnTo>
                    <a:pt x="5236" y="1005"/>
                  </a:lnTo>
                  <a:lnTo>
                    <a:pt x="5236" y="973"/>
                  </a:lnTo>
                  <a:lnTo>
                    <a:pt x="5242" y="973"/>
                  </a:lnTo>
                  <a:close/>
                  <a:moveTo>
                    <a:pt x="5268" y="1101"/>
                  </a:moveTo>
                  <a:lnTo>
                    <a:pt x="5268" y="1229"/>
                  </a:lnTo>
                  <a:lnTo>
                    <a:pt x="5249" y="1229"/>
                  </a:lnTo>
                  <a:lnTo>
                    <a:pt x="5249" y="1101"/>
                  </a:lnTo>
                  <a:lnTo>
                    <a:pt x="5268" y="1101"/>
                  </a:lnTo>
                  <a:close/>
                  <a:moveTo>
                    <a:pt x="5242" y="1101"/>
                  </a:moveTo>
                  <a:lnTo>
                    <a:pt x="5242" y="1229"/>
                  </a:lnTo>
                  <a:lnTo>
                    <a:pt x="5236" y="1229"/>
                  </a:lnTo>
                  <a:lnTo>
                    <a:pt x="5236" y="1101"/>
                  </a:lnTo>
                  <a:lnTo>
                    <a:pt x="5242" y="1101"/>
                  </a:lnTo>
                  <a:close/>
                  <a:moveTo>
                    <a:pt x="5268" y="1325"/>
                  </a:moveTo>
                  <a:lnTo>
                    <a:pt x="5268" y="1357"/>
                  </a:lnTo>
                  <a:lnTo>
                    <a:pt x="5249" y="1357"/>
                  </a:lnTo>
                  <a:lnTo>
                    <a:pt x="5249" y="1325"/>
                  </a:lnTo>
                  <a:lnTo>
                    <a:pt x="5268" y="1325"/>
                  </a:lnTo>
                  <a:close/>
                  <a:moveTo>
                    <a:pt x="5242" y="1325"/>
                  </a:moveTo>
                  <a:lnTo>
                    <a:pt x="5242" y="1357"/>
                  </a:lnTo>
                  <a:lnTo>
                    <a:pt x="5236" y="1357"/>
                  </a:lnTo>
                  <a:lnTo>
                    <a:pt x="5236" y="1325"/>
                  </a:lnTo>
                  <a:lnTo>
                    <a:pt x="5242" y="1325"/>
                  </a:lnTo>
                  <a:close/>
                  <a:moveTo>
                    <a:pt x="5268" y="1453"/>
                  </a:moveTo>
                  <a:lnTo>
                    <a:pt x="5268" y="1581"/>
                  </a:lnTo>
                  <a:lnTo>
                    <a:pt x="5249" y="1581"/>
                  </a:lnTo>
                  <a:lnTo>
                    <a:pt x="5249" y="1453"/>
                  </a:lnTo>
                  <a:lnTo>
                    <a:pt x="5268" y="1453"/>
                  </a:lnTo>
                  <a:close/>
                  <a:moveTo>
                    <a:pt x="5242" y="1453"/>
                  </a:moveTo>
                  <a:lnTo>
                    <a:pt x="5242" y="1581"/>
                  </a:lnTo>
                  <a:lnTo>
                    <a:pt x="5236" y="1581"/>
                  </a:lnTo>
                  <a:lnTo>
                    <a:pt x="5236" y="1453"/>
                  </a:lnTo>
                  <a:lnTo>
                    <a:pt x="5242" y="1453"/>
                  </a:lnTo>
                  <a:close/>
                  <a:moveTo>
                    <a:pt x="5268" y="1677"/>
                  </a:moveTo>
                  <a:lnTo>
                    <a:pt x="5268" y="1709"/>
                  </a:lnTo>
                  <a:lnTo>
                    <a:pt x="5249" y="1709"/>
                  </a:lnTo>
                  <a:lnTo>
                    <a:pt x="5249" y="1677"/>
                  </a:lnTo>
                  <a:lnTo>
                    <a:pt x="5268" y="1677"/>
                  </a:lnTo>
                  <a:close/>
                  <a:moveTo>
                    <a:pt x="5242" y="1677"/>
                  </a:moveTo>
                  <a:lnTo>
                    <a:pt x="5242" y="1709"/>
                  </a:lnTo>
                  <a:lnTo>
                    <a:pt x="5236" y="1709"/>
                  </a:lnTo>
                  <a:lnTo>
                    <a:pt x="5236" y="1677"/>
                  </a:lnTo>
                  <a:lnTo>
                    <a:pt x="5242" y="1677"/>
                  </a:lnTo>
                  <a:close/>
                  <a:moveTo>
                    <a:pt x="5268" y="1805"/>
                  </a:moveTo>
                  <a:lnTo>
                    <a:pt x="5268" y="1933"/>
                  </a:lnTo>
                  <a:lnTo>
                    <a:pt x="5249" y="1933"/>
                  </a:lnTo>
                  <a:lnTo>
                    <a:pt x="5249" y="1805"/>
                  </a:lnTo>
                  <a:lnTo>
                    <a:pt x="5268" y="1805"/>
                  </a:lnTo>
                  <a:close/>
                  <a:moveTo>
                    <a:pt x="5242" y="1805"/>
                  </a:moveTo>
                  <a:lnTo>
                    <a:pt x="5242" y="1933"/>
                  </a:lnTo>
                  <a:lnTo>
                    <a:pt x="5236" y="1933"/>
                  </a:lnTo>
                  <a:lnTo>
                    <a:pt x="5236" y="1805"/>
                  </a:lnTo>
                  <a:lnTo>
                    <a:pt x="5242" y="1805"/>
                  </a:lnTo>
                  <a:close/>
                  <a:moveTo>
                    <a:pt x="5268" y="2029"/>
                  </a:moveTo>
                  <a:lnTo>
                    <a:pt x="5268" y="2061"/>
                  </a:lnTo>
                  <a:lnTo>
                    <a:pt x="5249" y="2061"/>
                  </a:lnTo>
                  <a:lnTo>
                    <a:pt x="5249" y="2029"/>
                  </a:lnTo>
                  <a:lnTo>
                    <a:pt x="5268" y="2029"/>
                  </a:lnTo>
                  <a:close/>
                  <a:moveTo>
                    <a:pt x="5242" y="2029"/>
                  </a:moveTo>
                  <a:lnTo>
                    <a:pt x="5242" y="2061"/>
                  </a:lnTo>
                  <a:lnTo>
                    <a:pt x="5236" y="2061"/>
                  </a:lnTo>
                  <a:lnTo>
                    <a:pt x="5236" y="2029"/>
                  </a:lnTo>
                  <a:lnTo>
                    <a:pt x="5242" y="2029"/>
                  </a:lnTo>
                  <a:close/>
                  <a:moveTo>
                    <a:pt x="5268" y="2157"/>
                  </a:moveTo>
                  <a:lnTo>
                    <a:pt x="5268" y="2285"/>
                  </a:lnTo>
                  <a:lnTo>
                    <a:pt x="5249" y="2285"/>
                  </a:lnTo>
                  <a:lnTo>
                    <a:pt x="5249" y="2157"/>
                  </a:lnTo>
                  <a:lnTo>
                    <a:pt x="5268" y="2157"/>
                  </a:lnTo>
                  <a:close/>
                  <a:moveTo>
                    <a:pt x="5242" y="2157"/>
                  </a:moveTo>
                  <a:lnTo>
                    <a:pt x="5242" y="2285"/>
                  </a:lnTo>
                  <a:lnTo>
                    <a:pt x="5236" y="2285"/>
                  </a:lnTo>
                  <a:lnTo>
                    <a:pt x="5236" y="2157"/>
                  </a:lnTo>
                  <a:lnTo>
                    <a:pt x="5242" y="2157"/>
                  </a:lnTo>
                  <a:close/>
                  <a:moveTo>
                    <a:pt x="5268" y="2381"/>
                  </a:moveTo>
                  <a:lnTo>
                    <a:pt x="5268" y="2413"/>
                  </a:lnTo>
                  <a:lnTo>
                    <a:pt x="5249" y="2413"/>
                  </a:lnTo>
                  <a:lnTo>
                    <a:pt x="5249" y="2381"/>
                  </a:lnTo>
                  <a:lnTo>
                    <a:pt x="5268" y="2381"/>
                  </a:lnTo>
                  <a:close/>
                  <a:moveTo>
                    <a:pt x="5242" y="2381"/>
                  </a:moveTo>
                  <a:lnTo>
                    <a:pt x="5242" y="2413"/>
                  </a:lnTo>
                  <a:lnTo>
                    <a:pt x="5236" y="2413"/>
                  </a:lnTo>
                  <a:lnTo>
                    <a:pt x="5236" y="2381"/>
                  </a:lnTo>
                  <a:lnTo>
                    <a:pt x="5242" y="2381"/>
                  </a:lnTo>
                  <a:close/>
                  <a:moveTo>
                    <a:pt x="5268" y="2509"/>
                  </a:moveTo>
                  <a:lnTo>
                    <a:pt x="5268" y="2637"/>
                  </a:lnTo>
                  <a:lnTo>
                    <a:pt x="5249" y="2637"/>
                  </a:lnTo>
                  <a:lnTo>
                    <a:pt x="5249" y="2509"/>
                  </a:lnTo>
                  <a:lnTo>
                    <a:pt x="5268" y="2509"/>
                  </a:lnTo>
                  <a:close/>
                  <a:moveTo>
                    <a:pt x="5242" y="2509"/>
                  </a:moveTo>
                  <a:lnTo>
                    <a:pt x="5242" y="2637"/>
                  </a:lnTo>
                  <a:lnTo>
                    <a:pt x="5236" y="2637"/>
                  </a:lnTo>
                  <a:lnTo>
                    <a:pt x="5236" y="2509"/>
                  </a:lnTo>
                  <a:lnTo>
                    <a:pt x="5242" y="2509"/>
                  </a:lnTo>
                  <a:close/>
                  <a:moveTo>
                    <a:pt x="5268" y="2733"/>
                  </a:moveTo>
                  <a:lnTo>
                    <a:pt x="5268" y="2765"/>
                  </a:lnTo>
                  <a:lnTo>
                    <a:pt x="5249" y="2765"/>
                  </a:lnTo>
                  <a:lnTo>
                    <a:pt x="5249" y="2733"/>
                  </a:lnTo>
                  <a:lnTo>
                    <a:pt x="5268" y="2733"/>
                  </a:lnTo>
                  <a:close/>
                  <a:moveTo>
                    <a:pt x="5242" y="2733"/>
                  </a:moveTo>
                  <a:lnTo>
                    <a:pt x="5242" y="2765"/>
                  </a:lnTo>
                  <a:lnTo>
                    <a:pt x="5236" y="2765"/>
                  </a:lnTo>
                  <a:lnTo>
                    <a:pt x="5236" y="2733"/>
                  </a:lnTo>
                  <a:lnTo>
                    <a:pt x="5242" y="2733"/>
                  </a:lnTo>
                  <a:close/>
                  <a:moveTo>
                    <a:pt x="5268" y="2861"/>
                  </a:moveTo>
                  <a:lnTo>
                    <a:pt x="5268" y="2989"/>
                  </a:lnTo>
                  <a:lnTo>
                    <a:pt x="5249" y="2989"/>
                  </a:lnTo>
                  <a:lnTo>
                    <a:pt x="5249" y="2861"/>
                  </a:lnTo>
                  <a:lnTo>
                    <a:pt x="5268" y="2861"/>
                  </a:lnTo>
                  <a:close/>
                  <a:moveTo>
                    <a:pt x="5242" y="2861"/>
                  </a:moveTo>
                  <a:lnTo>
                    <a:pt x="5242" y="2989"/>
                  </a:lnTo>
                  <a:lnTo>
                    <a:pt x="5236" y="2989"/>
                  </a:lnTo>
                  <a:lnTo>
                    <a:pt x="5236" y="2861"/>
                  </a:lnTo>
                  <a:lnTo>
                    <a:pt x="5242" y="2861"/>
                  </a:lnTo>
                  <a:close/>
                  <a:moveTo>
                    <a:pt x="5268" y="3085"/>
                  </a:moveTo>
                  <a:lnTo>
                    <a:pt x="5268" y="3117"/>
                  </a:lnTo>
                  <a:lnTo>
                    <a:pt x="5249" y="3117"/>
                  </a:lnTo>
                  <a:lnTo>
                    <a:pt x="5249" y="3085"/>
                  </a:lnTo>
                  <a:lnTo>
                    <a:pt x="5268" y="3085"/>
                  </a:lnTo>
                  <a:close/>
                  <a:moveTo>
                    <a:pt x="5242" y="3085"/>
                  </a:moveTo>
                  <a:lnTo>
                    <a:pt x="5242" y="3117"/>
                  </a:lnTo>
                  <a:lnTo>
                    <a:pt x="5236" y="3117"/>
                  </a:lnTo>
                  <a:lnTo>
                    <a:pt x="5236" y="3085"/>
                  </a:lnTo>
                  <a:lnTo>
                    <a:pt x="5242" y="3085"/>
                  </a:lnTo>
                  <a:close/>
                  <a:moveTo>
                    <a:pt x="5268" y="3213"/>
                  </a:moveTo>
                  <a:lnTo>
                    <a:pt x="5268" y="3341"/>
                  </a:lnTo>
                  <a:lnTo>
                    <a:pt x="5249" y="3341"/>
                  </a:lnTo>
                  <a:lnTo>
                    <a:pt x="5249" y="3213"/>
                  </a:lnTo>
                  <a:lnTo>
                    <a:pt x="5268" y="3213"/>
                  </a:lnTo>
                  <a:close/>
                  <a:moveTo>
                    <a:pt x="5242" y="3213"/>
                  </a:moveTo>
                  <a:lnTo>
                    <a:pt x="5242" y="3341"/>
                  </a:lnTo>
                  <a:lnTo>
                    <a:pt x="5236" y="3341"/>
                  </a:lnTo>
                  <a:lnTo>
                    <a:pt x="5236" y="3213"/>
                  </a:lnTo>
                  <a:lnTo>
                    <a:pt x="5242" y="3213"/>
                  </a:lnTo>
                  <a:close/>
                  <a:moveTo>
                    <a:pt x="5268" y="3437"/>
                  </a:moveTo>
                  <a:lnTo>
                    <a:pt x="5268" y="3469"/>
                  </a:lnTo>
                  <a:lnTo>
                    <a:pt x="5249" y="3469"/>
                  </a:lnTo>
                  <a:lnTo>
                    <a:pt x="5249" y="3437"/>
                  </a:lnTo>
                  <a:lnTo>
                    <a:pt x="5268" y="3437"/>
                  </a:lnTo>
                  <a:close/>
                  <a:moveTo>
                    <a:pt x="5242" y="3437"/>
                  </a:moveTo>
                  <a:lnTo>
                    <a:pt x="5242" y="3469"/>
                  </a:lnTo>
                  <a:lnTo>
                    <a:pt x="5236" y="3469"/>
                  </a:lnTo>
                  <a:lnTo>
                    <a:pt x="5236" y="3437"/>
                  </a:lnTo>
                  <a:lnTo>
                    <a:pt x="5242" y="3437"/>
                  </a:lnTo>
                  <a:close/>
                  <a:moveTo>
                    <a:pt x="5268" y="3565"/>
                  </a:moveTo>
                  <a:lnTo>
                    <a:pt x="5268" y="3693"/>
                  </a:lnTo>
                  <a:lnTo>
                    <a:pt x="5249" y="3693"/>
                  </a:lnTo>
                  <a:lnTo>
                    <a:pt x="5249" y="3565"/>
                  </a:lnTo>
                  <a:lnTo>
                    <a:pt x="5268" y="3565"/>
                  </a:lnTo>
                  <a:close/>
                  <a:moveTo>
                    <a:pt x="5242" y="3565"/>
                  </a:moveTo>
                  <a:lnTo>
                    <a:pt x="5242" y="3693"/>
                  </a:lnTo>
                  <a:lnTo>
                    <a:pt x="5236" y="3693"/>
                  </a:lnTo>
                  <a:lnTo>
                    <a:pt x="5236" y="3565"/>
                  </a:lnTo>
                  <a:lnTo>
                    <a:pt x="5242" y="3565"/>
                  </a:lnTo>
                  <a:close/>
                  <a:moveTo>
                    <a:pt x="5268" y="3789"/>
                  </a:moveTo>
                  <a:lnTo>
                    <a:pt x="5268" y="3821"/>
                  </a:lnTo>
                  <a:lnTo>
                    <a:pt x="5249" y="3821"/>
                  </a:lnTo>
                  <a:lnTo>
                    <a:pt x="5249" y="3789"/>
                  </a:lnTo>
                  <a:lnTo>
                    <a:pt x="5268" y="3789"/>
                  </a:lnTo>
                  <a:close/>
                  <a:moveTo>
                    <a:pt x="5242" y="3789"/>
                  </a:moveTo>
                  <a:lnTo>
                    <a:pt x="5242" y="3821"/>
                  </a:lnTo>
                  <a:lnTo>
                    <a:pt x="5236" y="3821"/>
                  </a:lnTo>
                  <a:lnTo>
                    <a:pt x="5236" y="3789"/>
                  </a:lnTo>
                  <a:lnTo>
                    <a:pt x="5242" y="3789"/>
                  </a:lnTo>
                  <a:close/>
                  <a:moveTo>
                    <a:pt x="5268" y="3917"/>
                  </a:moveTo>
                  <a:lnTo>
                    <a:pt x="5268" y="4045"/>
                  </a:lnTo>
                  <a:lnTo>
                    <a:pt x="5249" y="4045"/>
                  </a:lnTo>
                  <a:lnTo>
                    <a:pt x="5249" y="3917"/>
                  </a:lnTo>
                  <a:lnTo>
                    <a:pt x="5268" y="3917"/>
                  </a:lnTo>
                  <a:close/>
                  <a:moveTo>
                    <a:pt x="5242" y="3917"/>
                  </a:moveTo>
                  <a:lnTo>
                    <a:pt x="5242" y="4045"/>
                  </a:lnTo>
                  <a:lnTo>
                    <a:pt x="5236" y="4045"/>
                  </a:lnTo>
                  <a:lnTo>
                    <a:pt x="5236" y="3917"/>
                  </a:lnTo>
                  <a:lnTo>
                    <a:pt x="5242" y="3917"/>
                  </a:lnTo>
                  <a:close/>
                  <a:moveTo>
                    <a:pt x="5268" y="4141"/>
                  </a:moveTo>
                  <a:lnTo>
                    <a:pt x="5268" y="4173"/>
                  </a:lnTo>
                  <a:lnTo>
                    <a:pt x="5249" y="4173"/>
                  </a:lnTo>
                  <a:lnTo>
                    <a:pt x="5249" y="4141"/>
                  </a:lnTo>
                  <a:lnTo>
                    <a:pt x="5268" y="4141"/>
                  </a:lnTo>
                  <a:close/>
                  <a:moveTo>
                    <a:pt x="5242" y="4141"/>
                  </a:moveTo>
                  <a:lnTo>
                    <a:pt x="5242" y="4173"/>
                  </a:lnTo>
                  <a:lnTo>
                    <a:pt x="5236" y="4173"/>
                  </a:lnTo>
                  <a:lnTo>
                    <a:pt x="5236" y="4141"/>
                  </a:lnTo>
                  <a:lnTo>
                    <a:pt x="5242" y="4141"/>
                  </a:lnTo>
                  <a:close/>
                  <a:moveTo>
                    <a:pt x="5268" y="4269"/>
                  </a:moveTo>
                  <a:lnTo>
                    <a:pt x="5268" y="4397"/>
                  </a:lnTo>
                  <a:lnTo>
                    <a:pt x="5249" y="4397"/>
                  </a:lnTo>
                  <a:lnTo>
                    <a:pt x="5249" y="4269"/>
                  </a:lnTo>
                  <a:lnTo>
                    <a:pt x="5268" y="4269"/>
                  </a:lnTo>
                  <a:close/>
                  <a:moveTo>
                    <a:pt x="5242" y="4269"/>
                  </a:moveTo>
                  <a:lnTo>
                    <a:pt x="5242" y="4397"/>
                  </a:lnTo>
                  <a:lnTo>
                    <a:pt x="5236" y="4397"/>
                  </a:lnTo>
                  <a:lnTo>
                    <a:pt x="5236" y="4269"/>
                  </a:lnTo>
                  <a:lnTo>
                    <a:pt x="5242" y="4269"/>
                  </a:lnTo>
                  <a:close/>
                  <a:moveTo>
                    <a:pt x="5268" y="4493"/>
                  </a:moveTo>
                  <a:lnTo>
                    <a:pt x="5268" y="4525"/>
                  </a:lnTo>
                  <a:lnTo>
                    <a:pt x="5249" y="4525"/>
                  </a:lnTo>
                  <a:lnTo>
                    <a:pt x="5249" y="4493"/>
                  </a:lnTo>
                  <a:lnTo>
                    <a:pt x="5268" y="4493"/>
                  </a:lnTo>
                  <a:close/>
                  <a:moveTo>
                    <a:pt x="5242" y="4493"/>
                  </a:moveTo>
                  <a:lnTo>
                    <a:pt x="5242" y="4525"/>
                  </a:lnTo>
                  <a:lnTo>
                    <a:pt x="5236" y="4525"/>
                  </a:lnTo>
                  <a:lnTo>
                    <a:pt x="5236" y="4493"/>
                  </a:lnTo>
                  <a:lnTo>
                    <a:pt x="5242" y="4493"/>
                  </a:lnTo>
                  <a:close/>
                  <a:moveTo>
                    <a:pt x="5268" y="4621"/>
                  </a:moveTo>
                  <a:lnTo>
                    <a:pt x="5268" y="4749"/>
                  </a:lnTo>
                  <a:lnTo>
                    <a:pt x="5249" y="4749"/>
                  </a:lnTo>
                  <a:lnTo>
                    <a:pt x="5249" y="4621"/>
                  </a:lnTo>
                  <a:lnTo>
                    <a:pt x="5268" y="4621"/>
                  </a:lnTo>
                  <a:close/>
                  <a:moveTo>
                    <a:pt x="5242" y="4621"/>
                  </a:moveTo>
                  <a:lnTo>
                    <a:pt x="5242" y="4749"/>
                  </a:lnTo>
                  <a:lnTo>
                    <a:pt x="5236" y="4749"/>
                  </a:lnTo>
                  <a:lnTo>
                    <a:pt x="5236" y="4621"/>
                  </a:lnTo>
                  <a:lnTo>
                    <a:pt x="5242" y="4621"/>
                  </a:lnTo>
                  <a:close/>
                  <a:moveTo>
                    <a:pt x="5268" y="4845"/>
                  </a:moveTo>
                  <a:lnTo>
                    <a:pt x="5268" y="4877"/>
                  </a:lnTo>
                  <a:lnTo>
                    <a:pt x="5249" y="4877"/>
                  </a:lnTo>
                  <a:lnTo>
                    <a:pt x="5249" y="4845"/>
                  </a:lnTo>
                  <a:lnTo>
                    <a:pt x="5268" y="4845"/>
                  </a:lnTo>
                  <a:close/>
                  <a:moveTo>
                    <a:pt x="5242" y="4845"/>
                  </a:moveTo>
                  <a:lnTo>
                    <a:pt x="5242" y="4877"/>
                  </a:lnTo>
                  <a:lnTo>
                    <a:pt x="5236" y="4877"/>
                  </a:lnTo>
                  <a:lnTo>
                    <a:pt x="5236" y="4845"/>
                  </a:lnTo>
                  <a:lnTo>
                    <a:pt x="5242" y="4845"/>
                  </a:lnTo>
                  <a:close/>
                  <a:moveTo>
                    <a:pt x="5268" y="4973"/>
                  </a:moveTo>
                  <a:lnTo>
                    <a:pt x="5268" y="5101"/>
                  </a:lnTo>
                  <a:lnTo>
                    <a:pt x="5249" y="5101"/>
                  </a:lnTo>
                  <a:lnTo>
                    <a:pt x="5249" y="4973"/>
                  </a:lnTo>
                  <a:lnTo>
                    <a:pt x="5268" y="4973"/>
                  </a:lnTo>
                  <a:close/>
                  <a:moveTo>
                    <a:pt x="5242" y="4973"/>
                  </a:moveTo>
                  <a:lnTo>
                    <a:pt x="5242" y="5101"/>
                  </a:lnTo>
                  <a:lnTo>
                    <a:pt x="5236" y="5101"/>
                  </a:lnTo>
                  <a:lnTo>
                    <a:pt x="5236" y="4973"/>
                  </a:lnTo>
                  <a:lnTo>
                    <a:pt x="5242" y="4973"/>
                  </a:lnTo>
                  <a:close/>
                  <a:moveTo>
                    <a:pt x="5268" y="5197"/>
                  </a:moveTo>
                  <a:lnTo>
                    <a:pt x="5268" y="5229"/>
                  </a:lnTo>
                  <a:lnTo>
                    <a:pt x="5249" y="5229"/>
                  </a:lnTo>
                  <a:lnTo>
                    <a:pt x="5249" y="5197"/>
                  </a:lnTo>
                  <a:lnTo>
                    <a:pt x="5268" y="5197"/>
                  </a:lnTo>
                  <a:close/>
                  <a:moveTo>
                    <a:pt x="5242" y="5197"/>
                  </a:moveTo>
                  <a:lnTo>
                    <a:pt x="5242" y="5229"/>
                  </a:lnTo>
                  <a:lnTo>
                    <a:pt x="5236" y="5229"/>
                  </a:lnTo>
                  <a:lnTo>
                    <a:pt x="5236" y="5197"/>
                  </a:lnTo>
                  <a:lnTo>
                    <a:pt x="5242" y="5197"/>
                  </a:lnTo>
                  <a:close/>
                  <a:moveTo>
                    <a:pt x="5268" y="5325"/>
                  </a:moveTo>
                  <a:lnTo>
                    <a:pt x="5268" y="5453"/>
                  </a:lnTo>
                  <a:lnTo>
                    <a:pt x="5249" y="5453"/>
                  </a:lnTo>
                  <a:lnTo>
                    <a:pt x="5249" y="5325"/>
                  </a:lnTo>
                  <a:lnTo>
                    <a:pt x="5268" y="5325"/>
                  </a:lnTo>
                  <a:close/>
                  <a:moveTo>
                    <a:pt x="5242" y="5325"/>
                  </a:moveTo>
                  <a:lnTo>
                    <a:pt x="5242" y="5453"/>
                  </a:lnTo>
                  <a:lnTo>
                    <a:pt x="5236" y="5453"/>
                  </a:lnTo>
                  <a:lnTo>
                    <a:pt x="5236" y="5325"/>
                  </a:lnTo>
                  <a:lnTo>
                    <a:pt x="5242" y="5325"/>
                  </a:lnTo>
                  <a:close/>
                  <a:moveTo>
                    <a:pt x="5268" y="5549"/>
                  </a:moveTo>
                  <a:lnTo>
                    <a:pt x="5268" y="5581"/>
                  </a:lnTo>
                  <a:lnTo>
                    <a:pt x="5249" y="5581"/>
                  </a:lnTo>
                  <a:lnTo>
                    <a:pt x="5249" y="5549"/>
                  </a:lnTo>
                  <a:lnTo>
                    <a:pt x="5268" y="5549"/>
                  </a:lnTo>
                  <a:close/>
                  <a:moveTo>
                    <a:pt x="5242" y="5549"/>
                  </a:moveTo>
                  <a:lnTo>
                    <a:pt x="5242" y="5581"/>
                  </a:lnTo>
                  <a:lnTo>
                    <a:pt x="5236" y="5581"/>
                  </a:lnTo>
                  <a:lnTo>
                    <a:pt x="5236" y="5549"/>
                  </a:lnTo>
                  <a:lnTo>
                    <a:pt x="5242" y="5549"/>
                  </a:lnTo>
                  <a:close/>
                  <a:moveTo>
                    <a:pt x="5268" y="5677"/>
                  </a:moveTo>
                  <a:lnTo>
                    <a:pt x="5268" y="5805"/>
                  </a:lnTo>
                  <a:lnTo>
                    <a:pt x="5249" y="5805"/>
                  </a:lnTo>
                  <a:lnTo>
                    <a:pt x="5249" y="5677"/>
                  </a:lnTo>
                  <a:lnTo>
                    <a:pt x="5268" y="5677"/>
                  </a:lnTo>
                  <a:close/>
                  <a:moveTo>
                    <a:pt x="5242" y="5677"/>
                  </a:moveTo>
                  <a:lnTo>
                    <a:pt x="5242" y="5805"/>
                  </a:lnTo>
                  <a:lnTo>
                    <a:pt x="5236" y="5805"/>
                  </a:lnTo>
                  <a:lnTo>
                    <a:pt x="5236" y="5677"/>
                  </a:lnTo>
                  <a:lnTo>
                    <a:pt x="5242" y="5677"/>
                  </a:lnTo>
                  <a:close/>
                  <a:moveTo>
                    <a:pt x="5268" y="5901"/>
                  </a:moveTo>
                  <a:lnTo>
                    <a:pt x="5268" y="5933"/>
                  </a:lnTo>
                  <a:lnTo>
                    <a:pt x="5249" y="5933"/>
                  </a:lnTo>
                  <a:lnTo>
                    <a:pt x="5249" y="5901"/>
                  </a:lnTo>
                  <a:lnTo>
                    <a:pt x="5268" y="5901"/>
                  </a:lnTo>
                  <a:close/>
                  <a:moveTo>
                    <a:pt x="5242" y="5901"/>
                  </a:moveTo>
                  <a:lnTo>
                    <a:pt x="5242" y="5933"/>
                  </a:lnTo>
                  <a:lnTo>
                    <a:pt x="5236" y="5933"/>
                  </a:lnTo>
                  <a:lnTo>
                    <a:pt x="5236" y="5901"/>
                  </a:lnTo>
                  <a:lnTo>
                    <a:pt x="5242" y="5901"/>
                  </a:lnTo>
                  <a:close/>
                  <a:moveTo>
                    <a:pt x="5268" y="6029"/>
                  </a:moveTo>
                  <a:lnTo>
                    <a:pt x="5268" y="6157"/>
                  </a:lnTo>
                  <a:lnTo>
                    <a:pt x="5249" y="6157"/>
                  </a:lnTo>
                  <a:lnTo>
                    <a:pt x="5249" y="6029"/>
                  </a:lnTo>
                  <a:lnTo>
                    <a:pt x="5268" y="6029"/>
                  </a:lnTo>
                  <a:close/>
                  <a:moveTo>
                    <a:pt x="5242" y="6029"/>
                  </a:moveTo>
                  <a:lnTo>
                    <a:pt x="5242" y="6157"/>
                  </a:lnTo>
                  <a:lnTo>
                    <a:pt x="5236" y="6157"/>
                  </a:lnTo>
                  <a:lnTo>
                    <a:pt x="5236" y="6029"/>
                  </a:lnTo>
                  <a:lnTo>
                    <a:pt x="5242" y="6029"/>
                  </a:lnTo>
                  <a:close/>
                  <a:moveTo>
                    <a:pt x="5268" y="6253"/>
                  </a:moveTo>
                  <a:lnTo>
                    <a:pt x="5268" y="6285"/>
                  </a:lnTo>
                  <a:lnTo>
                    <a:pt x="5249" y="6285"/>
                  </a:lnTo>
                  <a:lnTo>
                    <a:pt x="5249" y="6253"/>
                  </a:lnTo>
                  <a:lnTo>
                    <a:pt x="5268" y="6253"/>
                  </a:lnTo>
                  <a:close/>
                  <a:moveTo>
                    <a:pt x="5242" y="6253"/>
                  </a:moveTo>
                  <a:lnTo>
                    <a:pt x="5242" y="6285"/>
                  </a:lnTo>
                  <a:lnTo>
                    <a:pt x="5236" y="6285"/>
                  </a:lnTo>
                  <a:lnTo>
                    <a:pt x="5236" y="6253"/>
                  </a:lnTo>
                  <a:lnTo>
                    <a:pt x="5242" y="6253"/>
                  </a:lnTo>
                  <a:close/>
                  <a:moveTo>
                    <a:pt x="5268" y="6381"/>
                  </a:moveTo>
                  <a:lnTo>
                    <a:pt x="5268" y="6509"/>
                  </a:lnTo>
                  <a:lnTo>
                    <a:pt x="5249" y="6509"/>
                  </a:lnTo>
                  <a:lnTo>
                    <a:pt x="5249" y="6381"/>
                  </a:lnTo>
                  <a:lnTo>
                    <a:pt x="5268" y="6381"/>
                  </a:lnTo>
                  <a:close/>
                  <a:moveTo>
                    <a:pt x="5242" y="6381"/>
                  </a:moveTo>
                  <a:lnTo>
                    <a:pt x="5242" y="6509"/>
                  </a:lnTo>
                  <a:lnTo>
                    <a:pt x="5236" y="6509"/>
                  </a:lnTo>
                  <a:lnTo>
                    <a:pt x="5236" y="6381"/>
                  </a:lnTo>
                  <a:lnTo>
                    <a:pt x="5242" y="6381"/>
                  </a:lnTo>
                  <a:close/>
                  <a:moveTo>
                    <a:pt x="5268" y="6605"/>
                  </a:moveTo>
                  <a:lnTo>
                    <a:pt x="5268" y="6637"/>
                  </a:lnTo>
                  <a:lnTo>
                    <a:pt x="5249" y="6637"/>
                  </a:lnTo>
                  <a:lnTo>
                    <a:pt x="5249" y="6605"/>
                  </a:lnTo>
                  <a:lnTo>
                    <a:pt x="5268" y="6605"/>
                  </a:lnTo>
                  <a:close/>
                  <a:moveTo>
                    <a:pt x="5242" y="6605"/>
                  </a:moveTo>
                  <a:lnTo>
                    <a:pt x="5242" y="6637"/>
                  </a:lnTo>
                  <a:lnTo>
                    <a:pt x="5236" y="6637"/>
                  </a:lnTo>
                  <a:lnTo>
                    <a:pt x="5236" y="6605"/>
                  </a:lnTo>
                  <a:lnTo>
                    <a:pt x="5242" y="6605"/>
                  </a:lnTo>
                  <a:close/>
                  <a:moveTo>
                    <a:pt x="5268" y="6733"/>
                  </a:moveTo>
                  <a:lnTo>
                    <a:pt x="5268" y="6861"/>
                  </a:lnTo>
                  <a:lnTo>
                    <a:pt x="5249" y="6861"/>
                  </a:lnTo>
                  <a:lnTo>
                    <a:pt x="5249" y="6733"/>
                  </a:lnTo>
                  <a:lnTo>
                    <a:pt x="5268" y="6733"/>
                  </a:lnTo>
                  <a:close/>
                  <a:moveTo>
                    <a:pt x="5242" y="6733"/>
                  </a:moveTo>
                  <a:lnTo>
                    <a:pt x="5242" y="6861"/>
                  </a:lnTo>
                  <a:lnTo>
                    <a:pt x="5236" y="6861"/>
                  </a:lnTo>
                  <a:lnTo>
                    <a:pt x="5236" y="6733"/>
                  </a:lnTo>
                  <a:lnTo>
                    <a:pt x="5242" y="6733"/>
                  </a:lnTo>
                  <a:close/>
                  <a:moveTo>
                    <a:pt x="5268" y="6957"/>
                  </a:moveTo>
                  <a:lnTo>
                    <a:pt x="5268" y="6989"/>
                  </a:lnTo>
                  <a:lnTo>
                    <a:pt x="5249" y="6989"/>
                  </a:lnTo>
                  <a:lnTo>
                    <a:pt x="5249" y="6957"/>
                  </a:lnTo>
                  <a:lnTo>
                    <a:pt x="5268" y="6957"/>
                  </a:lnTo>
                  <a:close/>
                  <a:moveTo>
                    <a:pt x="5242" y="6957"/>
                  </a:moveTo>
                  <a:lnTo>
                    <a:pt x="5242" y="6989"/>
                  </a:lnTo>
                  <a:lnTo>
                    <a:pt x="5236" y="6989"/>
                  </a:lnTo>
                  <a:lnTo>
                    <a:pt x="5236" y="6957"/>
                  </a:lnTo>
                  <a:lnTo>
                    <a:pt x="5242" y="6957"/>
                  </a:lnTo>
                  <a:close/>
                  <a:moveTo>
                    <a:pt x="5268" y="7085"/>
                  </a:moveTo>
                  <a:lnTo>
                    <a:pt x="5268" y="7197"/>
                  </a:lnTo>
                  <a:cubicBezTo>
                    <a:pt x="5268" y="7206"/>
                    <a:pt x="5261" y="7213"/>
                    <a:pt x="5252" y="7213"/>
                  </a:cubicBezTo>
                  <a:lnTo>
                    <a:pt x="5236" y="7213"/>
                  </a:lnTo>
                  <a:lnTo>
                    <a:pt x="5236" y="7194"/>
                  </a:lnTo>
                  <a:lnTo>
                    <a:pt x="5249" y="7194"/>
                  </a:lnTo>
                  <a:lnTo>
                    <a:pt x="5249" y="7085"/>
                  </a:lnTo>
                  <a:lnTo>
                    <a:pt x="5268" y="7085"/>
                  </a:lnTo>
                  <a:close/>
                  <a:moveTo>
                    <a:pt x="5242" y="7085"/>
                  </a:moveTo>
                  <a:lnTo>
                    <a:pt x="5242" y="7188"/>
                  </a:lnTo>
                  <a:lnTo>
                    <a:pt x="5236" y="7188"/>
                  </a:lnTo>
                  <a:lnTo>
                    <a:pt x="5236" y="7181"/>
                  </a:lnTo>
                  <a:lnTo>
                    <a:pt x="5236" y="7181"/>
                  </a:lnTo>
                  <a:lnTo>
                    <a:pt x="5236" y="7085"/>
                  </a:lnTo>
                  <a:lnTo>
                    <a:pt x="5242" y="7085"/>
                  </a:lnTo>
                  <a:close/>
                  <a:moveTo>
                    <a:pt x="5140" y="7213"/>
                  </a:moveTo>
                  <a:lnTo>
                    <a:pt x="5108" y="7213"/>
                  </a:lnTo>
                  <a:lnTo>
                    <a:pt x="5108" y="7194"/>
                  </a:lnTo>
                  <a:lnTo>
                    <a:pt x="5140" y="7194"/>
                  </a:lnTo>
                  <a:lnTo>
                    <a:pt x="5140" y="7213"/>
                  </a:lnTo>
                  <a:close/>
                  <a:moveTo>
                    <a:pt x="5140" y="7188"/>
                  </a:moveTo>
                  <a:lnTo>
                    <a:pt x="5108" y="7188"/>
                  </a:lnTo>
                  <a:lnTo>
                    <a:pt x="5108" y="7181"/>
                  </a:lnTo>
                  <a:lnTo>
                    <a:pt x="5140" y="7181"/>
                  </a:lnTo>
                  <a:lnTo>
                    <a:pt x="5140" y="7188"/>
                  </a:lnTo>
                  <a:close/>
                  <a:moveTo>
                    <a:pt x="5012" y="7213"/>
                  </a:moveTo>
                  <a:lnTo>
                    <a:pt x="4898" y="7213"/>
                  </a:lnTo>
                  <a:lnTo>
                    <a:pt x="4898" y="7194"/>
                  </a:lnTo>
                  <a:lnTo>
                    <a:pt x="5012" y="7194"/>
                  </a:lnTo>
                  <a:lnTo>
                    <a:pt x="5012" y="7213"/>
                  </a:lnTo>
                  <a:close/>
                  <a:moveTo>
                    <a:pt x="5012" y="7188"/>
                  </a:moveTo>
                  <a:lnTo>
                    <a:pt x="4898" y="7188"/>
                  </a:lnTo>
                  <a:lnTo>
                    <a:pt x="4898" y="7181"/>
                  </a:lnTo>
                  <a:lnTo>
                    <a:pt x="5012" y="7181"/>
                  </a:lnTo>
                  <a:lnTo>
                    <a:pt x="5012" y="7188"/>
                  </a:lnTo>
                  <a:close/>
                  <a:moveTo>
                    <a:pt x="5018" y="7286"/>
                  </a:moveTo>
                  <a:lnTo>
                    <a:pt x="4866" y="7197"/>
                  </a:lnTo>
                  <a:lnTo>
                    <a:pt x="5018" y="7109"/>
                  </a:lnTo>
                  <a:cubicBezTo>
                    <a:pt x="5026" y="7105"/>
                    <a:pt x="5035" y="7107"/>
                    <a:pt x="5040" y="7115"/>
                  </a:cubicBezTo>
                  <a:cubicBezTo>
                    <a:pt x="5044" y="7122"/>
                    <a:pt x="5042" y="7132"/>
                    <a:pt x="5034" y="7137"/>
                  </a:cubicBezTo>
                  <a:lnTo>
                    <a:pt x="4906" y="7211"/>
                  </a:lnTo>
                  <a:lnTo>
                    <a:pt x="4906" y="7184"/>
                  </a:lnTo>
                  <a:lnTo>
                    <a:pt x="5034" y="7258"/>
                  </a:lnTo>
                  <a:cubicBezTo>
                    <a:pt x="5042" y="7263"/>
                    <a:pt x="5044" y="7273"/>
                    <a:pt x="5040" y="7280"/>
                  </a:cubicBezTo>
                  <a:cubicBezTo>
                    <a:pt x="5035" y="7288"/>
                    <a:pt x="5026" y="7290"/>
                    <a:pt x="5018" y="7286"/>
                  </a:cubicBez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6" name="Line 121"/>
            <p:cNvSpPr>
              <a:spLocks noChangeShapeType="1"/>
            </p:cNvSpPr>
            <p:nvPr/>
          </p:nvSpPr>
          <p:spPr bwMode="auto">
            <a:xfrm>
              <a:off x="1411" y="1598"/>
              <a:ext cx="2489" cy="0"/>
            </a:xfrm>
            <a:prstGeom prst="line">
              <a:avLst/>
            </a:prstGeom>
            <a:noFill/>
            <a:ln w="19050"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7" name="Freeform 122"/>
            <p:cNvSpPr>
              <a:spLocks noEditPoints="1"/>
            </p:cNvSpPr>
            <p:nvPr/>
          </p:nvSpPr>
          <p:spPr bwMode="auto">
            <a:xfrm>
              <a:off x="1364" y="1598"/>
              <a:ext cx="72" cy="181"/>
            </a:xfrm>
            <a:custGeom>
              <a:avLst/>
              <a:gdLst>
                <a:gd name="T0" fmla="*/ 81 w 186"/>
                <a:gd name="T1" fmla="*/ 0 h 504"/>
                <a:gd name="T2" fmla="*/ 76 w 186"/>
                <a:gd name="T3" fmla="*/ 472 h 504"/>
                <a:gd name="T4" fmla="*/ 108 w 186"/>
                <a:gd name="T5" fmla="*/ 472 h 504"/>
                <a:gd name="T6" fmla="*/ 113 w 186"/>
                <a:gd name="T7" fmla="*/ 1 h 504"/>
                <a:gd name="T8" fmla="*/ 81 w 186"/>
                <a:gd name="T9" fmla="*/ 0 h 504"/>
                <a:gd name="T10" fmla="*/ 5 w 186"/>
                <a:gd name="T11" fmla="*/ 351 h 504"/>
                <a:gd name="T12" fmla="*/ 91 w 186"/>
                <a:gd name="T13" fmla="*/ 504 h 504"/>
                <a:gd name="T14" fmla="*/ 182 w 186"/>
                <a:gd name="T15" fmla="*/ 353 h 504"/>
                <a:gd name="T16" fmla="*/ 176 w 186"/>
                <a:gd name="T17" fmla="*/ 331 h 504"/>
                <a:gd name="T18" fmla="*/ 154 w 186"/>
                <a:gd name="T19" fmla="*/ 336 h 504"/>
                <a:gd name="T20" fmla="*/ 78 w 186"/>
                <a:gd name="T21" fmla="*/ 464 h 504"/>
                <a:gd name="T22" fmla="*/ 106 w 186"/>
                <a:gd name="T23" fmla="*/ 464 h 504"/>
                <a:gd name="T24" fmla="*/ 32 w 186"/>
                <a:gd name="T25" fmla="*/ 335 h 504"/>
                <a:gd name="T26" fmla="*/ 11 w 186"/>
                <a:gd name="T27" fmla="*/ 329 h 504"/>
                <a:gd name="T28" fmla="*/ 5 w 186"/>
                <a:gd name="T29" fmla="*/ 35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504">
                  <a:moveTo>
                    <a:pt x="81" y="0"/>
                  </a:moveTo>
                  <a:lnTo>
                    <a:pt x="76" y="472"/>
                  </a:lnTo>
                  <a:lnTo>
                    <a:pt x="108" y="472"/>
                  </a:lnTo>
                  <a:lnTo>
                    <a:pt x="113" y="1"/>
                  </a:lnTo>
                  <a:lnTo>
                    <a:pt x="81" y="0"/>
                  </a:lnTo>
                  <a:close/>
                  <a:moveTo>
                    <a:pt x="5" y="351"/>
                  </a:moveTo>
                  <a:lnTo>
                    <a:pt x="91" y="504"/>
                  </a:lnTo>
                  <a:lnTo>
                    <a:pt x="182" y="353"/>
                  </a:lnTo>
                  <a:cubicBezTo>
                    <a:pt x="186" y="345"/>
                    <a:pt x="184" y="335"/>
                    <a:pt x="176" y="331"/>
                  </a:cubicBezTo>
                  <a:cubicBezTo>
                    <a:pt x="168" y="326"/>
                    <a:pt x="159" y="329"/>
                    <a:pt x="154" y="336"/>
                  </a:cubicBezTo>
                  <a:lnTo>
                    <a:pt x="78" y="464"/>
                  </a:lnTo>
                  <a:lnTo>
                    <a:pt x="106" y="464"/>
                  </a:lnTo>
                  <a:lnTo>
                    <a:pt x="32" y="335"/>
                  </a:lnTo>
                  <a:cubicBezTo>
                    <a:pt x="28" y="328"/>
                    <a:pt x="18" y="325"/>
                    <a:pt x="11" y="329"/>
                  </a:cubicBezTo>
                  <a:cubicBezTo>
                    <a:pt x="3" y="334"/>
                    <a:pt x="0" y="343"/>
                    <a:pt x="5" y="351"/>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 name="Freeform 123"/>
            <p:cNvSpPr>
              <a:spLocks noEditPoints="1"/>
            </p:cNvSpPr>
            <p:nvPr/>
          </p:nvSpPr>
          <p:spPr bwMode="auto">
            <a:xfrm>
              <a:off x="3146" y="1593"/>
              <a:ext cx="71" cy="198"/>
            </a:xfrm>
            <a:custGeom>
              <a:avLst/>
              <a:gdLst>
                <a:gd name="T0" fmla="*/ 87 w 185"/>
                <a:gd name="T1" fmla="*/ 0 h 552"/>
                <a:gd name="T2" fmla="*/ 73 w 185"/>
                <a:gd name="T3" fmla="*/ 519 h 552"/>
                <a:gd name="T4" fmla="*/ 105 w 185"/>
                <a:gd name="T5" fmla="*/ 520 h 552"/>
                <a:gd name="T6" fmla="*/ 119 w 185"/>
                <a:gd name="T7" fmla="*/ 1 h 552"/>
                <a:gd name="T8" fmla="*/ 87 w 185"/>
                <a:gd name="T9" fmla="*/ 0 h 552"/>
                <a:gd name="T10" fmla="*/ 4 w 185"/>
                <a:gd name="T11" fmla="*/ 398 h 552"/>
                <a:gd name="T12" fmla="*/ 88 w 185"/>
                <a:gd name="T13" fmla="*/ 552 h 552"/>
                <a:gd name="T14" fmla="*/ 181 w 185"/>
                <a:gd name="T15" fmla="*/ 402 h 552"/>
                <a:gd name="T16" fmla="*/ 176 w 185"/>
                <a:gd name="T17" fmla="*/ 380 h 552"/>
                <a:gd name="T18" fmla="*/ 154 w 185"/>
                <a:gd name="T19" fmla="*/ 385 h 552"/>
                <a:gd name="T20" fmla="*/ 76 w 185"/>
                <a:gd name="T21" fmla="*/ 511 h 552"/>
                <a:gd name="T22" fmla="*/ 103 w 185"/>
                <a:gd name="T23" fmla="*/ 512 h 552"/>
                <a:gd name="T24" fmla="*/ 32 w 185"/>
                <a:gd name="T25" fmla="*/ 382 h 552"/>
                <a:gd name="T26" fmla="*/ 10 w 185"/>
                <a:gd name="T27" fmla="*/ 376 h 552"/>
                <a:gd name="T28" fmla="*/ 4 w 185"/>
                <a:gd name="T29" fmla="*/ 39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552">
                  <a:moveTo>
                    <a:pt x="87" y="0"/>
                  </a:moveTo>
                  <a:lnTo>
                    <a:pt x="73" y="519"/>
                  </a:lnTo>
                  <a:lnTo>
                    <a:pt x="105" y="520"/>
                  </a:lnTo>
                  <a:lnTo>
                    <a:pt x="119" y="1"/>
                  </a:lnTo>
                  <a:lnTo>
                    <a:pt x="87" y="0"/>
                  </a:lnTo>
                  <a:close/>
                  <a:moveTo>
                    <a:pt x="4" y="398"/>
                  </a:moveTo>
                  <a:lnTo>
                    <a:pt x="88" y="552"/>
                  </a:lnTo>
                  <a:lnTo>
                    <a:pt x="181" y="402"/>
                  </a:lnTo>
                  <a:cubicBezTo>
                    <a:pt x="185" y="395"/>
                    <a:pt x="183" y="385"/>
                    <a:pt x="176" y="380"/>
                  </a:cubicBezTo>
                  <a:cubicBezTo>
                    <a:pt x="168" y="376"/>
                    <a:pt x="158" y="378"/>
                    <a:pt x="154" y="385"/>
                  </a:cubicBezTo>
                  <a:lnTo>
                    <a:pt x="76" y="511"/>
                  </a:lnTo>
                  <a:lnTo>
                    <a:pt x="103" y="512"/>
                  </a:lnTo>
                  <a:lnTo>
                    <a:pt x="32" y="382"/>
                  </a:lnTo>
                  <a:cubicBezTo>
                    <a:pt x="28" y="375"/>
                    <a:pt x="18" y="372"/>
                    <a:pt x="10" y="376"/>
                  </a:cubicBezTo>
                  <a:cubicBezTo>
                    <a:pt x="2" y="380"/>
                    <a:pt x="0" y="390"/>
                    <a:pt x="4" y="398"/>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9" name="Freeform 124"/>
            <p:cNvSpPr>
              <a:spLocks noEditPoints="1"/>
            </p:cNvSpPr>
            <p:nvPr/>
          </p:nvSpPr>
          <p:spPr bwMode="auto">
            <a:xfrm>
              <a:off x="2436" y="1604"/>
              <a:ext cx="71" cy="183"/>
            </a:xfrm>
            <a:custGeom>
              <a:avLst/>
              <a:gdLst>
                <a:gd name="T0" fmla="*/ 108 w 185"/>
                <a:gd name="T1" fmla="*/ 0 h 509"/>
                <a:gd name="T2" fmla="*/ 108 w 185"/>
                <a:gd name="T3" fmla="*/ 477 h 509"/>
                <a:gd name="T4" fmla="*/ 76 w 185"/>
                <a:gd name="T5" fmla="*/ 477 h 509"/>
                <a:gd name="T6" fmla="*/ 76 w 185"/>
                <a:gd name="T7" fmla="*/ 0 h 509"/>
                <a:gd name="T8" fmla="*/ 108 w 185"/>
                <a:gd name="T9" fmla="*/ 0 h 509"/>
                <a:gd name="T10" fmla="*/ 181 w 185"/>
                <a:gd name="T11" fmla="*/ 357 h 509"/>
                <a:gd name="T12" fmla="*/ 92 w 185"/>
                <a:gd name="T13" fmla="*/ 509 h 509"/>
                <a:gd name="T14" fmla="*/ 4 w 185"/>
                <a:gd name="T15" fmla="*/ 357 h 509"/>
                <a:gd name="T16" fmla="*/ 10 w 185"/>
                <a:gd name="T17" fmla="*/ 335 h 509"/>
                <a:gd name="T18" fmla="*/ 32 w 185"/>
                <a:gd name="T19" fmla="*/ 341 h 509"/>
                <a:gd name="T20" fmla="*/ 106 w 185"/>
                <a:gd name="T21" fmla="*/ 469 h 509"/>
                <a:gd name="T22" fmla="*/ 79 w 185"/>
                <a:gd name="T23" fmla="*/ 469 h 509"/>
                <a:gd name="T24" fmla="*/ 153 w 185"/>
                <a:gd name="T25" fmla="*/ 341 h 509"/>
                <a:gd name="T26" fmla="*/ 175 w 185"/>
                <a:gd name="T27" fmla="*/ 335 h 509"/>
                <a:gd name="T28" fmla="*/ 181 w 185"/>
                <a:gd name="T29" fmla="*/ 35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509">
                  <a:moveTo>
                    <a:pt x="108" y="0"/>
                  </a:moveTo>
                  <a:lnTo>
                    <a:pt x="108" y="477"/>
                  </a:lnTo>
                  <a:lnTo>
                    <a:pt x="76" y="477"/>
                  </a:lnTo>
                  <a:lnTo>
                    <a:pt x="76" y="0"/>
                  </a:lnTo>
                  <a:lnTo>
                    <a:pt x="108" y="0"/>
                  </a:lnTo>
                  <a:close/>
                  <a:moveTo>
                    <a:pt x="181" y="357"/>
                  </a:moveTo>
                  <a:lnTo>
                    <a:pt x="92" y="509"/>
                  </a:lnTo>
                  <a:lnTo>
                    <a:pt x="4" y="357"/>
                  </a:lnTo>
                  <a:cubicBezTo>
                    <a:pt x="0" y="350"/>
                    <a:pt x="2" y="340"/>
                    <a:pt x="10" y="335"/>
                  </a:cubicBezTo>
                  <a:cubicBezTo>
                    <a:pt x="17" y="331"/>
                    <a:pt x="27" y="334"/>
                    <a:pt x="32" y="341"/>
                  </a:cubicBezTo>
                  <a:lnTo>
                    <a:pt x="106" y="469"/>
                  </a:lnTo>
                  <a:lnTo>
                    <a:pt x="79" y="469"/>
                  </a:lnTo>
                  <a:lnTo>
                    <a:pt x="153" y="341"/>
                  </a:lnTo>
                  <a:cubicBezTo>
                    <a:pt x="158" y="334"/>
                    <a:pt x="168" y="331"/>
                    <a:pt x="175" y="335"/>
                  </a:cubicBezTo>
                  <a:cubicBezTo>
                    <a:pt x="183" y="340"/>
                    <a:pt x="185" y="350"/>
                    <a:pt x="181" y="357"/>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10" name="Freeform 125"/>
            <p:cNvSpPr>
              <a:spLocks noEditPoints="1"/>
            </p:cNvSpPr>
            <p:nvPr/>
          </p:nvSpPr>
          <p:spPr bwMode="auto">
            <a:xfrm>
              <a:off x="3873" y="1587"/>
              <a:ext cx="71" cy="198"/>
            </a:xfrm>
            <a:custGeom>
              <a:avLst/>
              <a:gdLst>
                <a:gd name="T0" fmla="*/ 84 w 185"/>
                <a:gd name="T1" fmla="*/ 0 h 552"/>
                <a:gd name="T2" fmla="*/ 74 w 185"/>
                <a:gd name="T3" fmla="*/ 520 h 552"/>
                <a:gd name="T4" fmla="*/ 106 w 185"/>
                <a:gd name="T5" fmla="*/ 520 h 552"/>
                <a:gd name="T6" fmla="*/ 116 w 185"/>
                <a:gd name="T7" fmla="*/ 1 h 552"/>
                <a:gd name="T8" fmla="*/ 84 w 185"/>
                <a:gd name="T9" fmla="*/ 0 h 552"/>
                <a:gd name="T10" fmla="*/ 4 w 185"/>
                <a:gd name="T11" fmla="*/ 398 h 552"/>
                <a:gd name="T12" fmla="*/ 89 w 185"/>
                <a:gd name="T13" fmla="*/ 552 h 552"/>
                <a:gd name="T14" fmla="*/ 181 w 185"/>
                <a:gd name="T15" fmla="*/ 402 h 552"/>
                <a:gd name="T16" fmla="*/ 176 w 185"/>
                <a:gd name="T17" fmla="*/ 380 h 552"/>
                <a:gd name="T18" fmla="*/ 154 w 185"/>
                <a:gd name="T19" fmla="*/ 385 h 552"/>
                <a:gd name="T20" fmla="*/ 76 w 185"/>
                <a:gd name="T21" fmla="*/ 512 h 552"/>
                <a:gd name="T22" fmla="*/ 104 w 185"/>
                <a:gd name="T23" fmla="*/ 512 h 552"/>
                <a:gd name="T24" fmla="*/ 32 w 185"/>
                <a:gd name="T25" fmla="*/ 383 h 552"/>
                <a:gd name="T26" fmla="*/ 10 w 185"/>
                <a:gd name="T27" fmla="*/ 377 h 552"/>
                <a:gd name="T28" fmla="*/ 4 w 185"/>
                <a:gd name="T29" fmla="*/ 39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552">
                  <a:moveTo>
                    <a:pt x="84" y="0"/>
                  </a:moveTo>
                  <a:lnTo>
                    <a:pt x="74" y="520"/>
                  </a:lnTo>
                  <a:lnTo>
                    <a:pt x="106" y="520"/>
                  </a:lnTo>
                  <a:lnTo>
                    <a:pt x="116" y="1"/>
                  </a:lnTo>
                  <a:lnTo>
                    <a:pt x="84" y="0"/>
                  </a:lnTo>
                  <a:close/>
                  <a:moveTo>
                    <a:pt x="4" y="398"/>
                  </a:moveTo>
                  <a:lnTo>
                    <a:pt x="89" y="552"/>
                  </a:lnTo>
                  <a:lnTo>
                    <a:pt x="181" y="402"/>
                  </a:lnTo>
                  <a:cubicBezTo>
                    <a:pt x="185" y="394"/>
                    <a:pt x="183" y="384"/>
                    <a:pt x="176" y="380"/>
                  </a:cubicBezTo>
                  <a:cubicBezTo>
                    <a:pt x="168" y="375"/>
                    <a:pt x="158" y="377"/>
                    <a:pt x="154" y="385"/>
                  </a:cubicBezTo>
                  <a:lnTo>
                    <a:pt x="76" y="512"/>
                  </a:lnTo>
                  <a:lnTo>
                    <a:pt x="104" y="512"/>
                  </a:lnTo>
                  <a:lnTo>
                    <a:pt x="32" y="383"/>
                  </a:lnTo>
                  <a:cubicBezTo>
                    <a:pt x="28" y="375"/>
                    <a:pt x="18" y="372"/>
                    <a:pt x="10" y="377"/>
                  </a:cubicBezTo>
                  <a:cubicBezTo>
                    <a:pt x="2" y="381"/>
                    <a:pt x="0" y="391"/>
                    <a:pt x="4" y="398"/>
                  </a:cubicBez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11" name="Freeform 126"/>
            <p:cNvSpPr>
              <a:spLocks noEditPoints="1"/>
            </p:cNvSpPr>
            <p:nvPr/>
          </p:nvSpPr>
          <p:spPr bwMode="auto">
            <a:xfrm>
              <a:off x="3242" y="2597"/>
              <a:ext cx="503" cy="481"/>
            </a:xfrm>
            <a:custGeom>
              <a:avLst/>
              <a:gdLst>
                <a:gd name="T0" fmla="*/ 1307 w 1307"/>
                <a:gd name="T1" fmla="*/ 0 h 1343"/>
                <a:gd name="T2" fmla="*/ 638 w 1307"/>
                <a:gd name="T3" fmla="*/ 0 h 1343"/>
                <a:gd name="T4" fmla="*/ 638 w 1307"/>
                <a:gd name="T5" fmla="*/ 1250 h 1343"/>
                <a:gd name="T6" fmla="*/ 654 w 1307"/>
                <a:gd name="T7" fmla="*/ 1234 h 1343"/>
                <a:gd name="T8" fmla="*/ 32 w 1307"/>
                <a:gd name="T9" fmla="*/ 1234 h 1343"/>
                <a:gd name="T10" fmla="*/ 32 w 1307"/>
                <a:gd name="T11" fmla="*/ 1266 h 1343"/>
                <a:gd name="T12" fmla="*/ 670 w 1307"/>
                <a:gd name="T13" fmla="*/ 1266 h 1343"/>
                <a:gd name="T14" fmla="*/ 670 w 1307"/>
                <a:gd name="T15" fmla="*/ 16 h 1343"/>
                <a:gd name="T16" fmla="*/ 654 w 1307"/>
                <a:gd name="T17" fmla="*/ 32 h 1343"/>
                <a:gd name="T18" fmla="*/ 1307 w 1307"/>
                <a:gd name="T19" fmla="*/ 32 h 1343"/>
                <a:gd name="T20" fmla="*/ 1307 w 1307"/>
                <a:gd name="T21" fmla="*/ 0 h 1343"/>
                <a:gd name="T22" fmla="*/ 152 w 1307"/>
                <a:gd name="T23" fmla="*/ 1162 h 1343"/>
                <a:gd name="T24" fmla="*/ 0 w 1307"/>
                <a:gd name="T25" fmla="*/ 1250 h 1343"/>
                <a:gd name="T26" fmla="*/ 152 w 1307"/>
                <a:gd name="T27" fmla="*/ 1339 h 1343"/>
                <a:gd name="T28" fmla="*/ 174 w 1307"/>
                <a:gd name="T29" fmla="*/ 1333 h 1343"/>
                <a:gd name="T30" fmla="*/ 168 w 1307"/>
                <a:gd name="T31" fmla="*/ 1311 h 1343"/>
                <a:gd name="T32" fmla="*/ 40 w 1307"/>
                <a:gd name="T33" fmla="*/ 1236 h 1343"/>
                <a:gd name="T34" fmla="*/ 40 w 1307"/>
                <a:gd name="T35" fmla="*/ 1264 h 1343"/>
                <a:gd name="T36" fmla="*/ 168 w 1307"/>
                <a:gd name="T37" fmla="*/ 1189 h 1343"/>
                <a:gd name="T38" fmla="*/ 174 w 1307"/>
                <a:gd name="T39" fmla="*/ 1168 h 1343"/>
                <a:gd name="T40" fmla="*/ 152 w 1307"/>
                <a:gd name="T41" fmla="*/ 116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7" h="1343">
                  <a:moveTo>
                    <a:pt x="1307" y="0"/>
                  </a:moveTo>
                  <a:lnTo>
                    <a:pt x="638" y="0"/>
                  </a:lnTo>
                  <a:lnTo>
                    <a:pt x="638" y="1250"/>
                  </a:lnTo>
                  <a:lnTo>
                    <a:pt x="654" y="1234"/>
                  </a:lnTo>
                  <a:lnTo>
                    <a:pt x="32" y="1234"/>
                  </a:lnTo>
                  <a:lnTo>
                    <a:pt x="32" y="1266"/>
                  </a:lnTo>
                  <a:lnTo>
                    <a:pt x="670" y="1266"/>
                  </a:lnTo>
                  <a:lnTo>
                    <a:pt x="670" y="16"/>
                  </a:lnTo>
                  <a:lnTo>
                    <a:pt x="654" y="32"/>
                  </a:lnTo>
                  <a:lnTo>
                    <a:pt x="1307" y="32"/>
                  </a:lnTo>
                  <a:lnTo>
                    <a:pt x="1307" y="0"/>
                  </a:lnTo>
                  <a:close/>
                  <a:moveTo>
                    <a:pt x="152" y="1162"/>
                  </a:moveTo>
                  <a:lnTo>
                    <a:pt x="0" y="1250"/>
                  </a:lnTo>
                  <a:lnTo>
                    <a:pt x="152" y="1339"/>
                  </a:lnTo>
                  <a:cubicBezTo>
                    <a:pt x="160" y="1343"/>
                    <a:pt x="170" y="1341"/>
                    <a:pt x="174" y="1333"/>
                  </a:cubicBezTo>
                  <a:cubicBezTo>
                    <a:pt x="178" y="1325"/>
                    <a:pt x="176" y="1316"/>
                    <a:pt x="168" y="1311"/>
                  </a:cubicBezTo>
                  <a:lnTo>
                    <a:pt x="40" y="1236"/>
                  </a:lnTo>
                  <a:lnTo>
                    <a:pt x="40" y="1264"/>
                  </a:lnTo>
                  <a:lnTo>
                    <a:pt x="168" y="1189"/>
                  </a:lnTo>
                  <a:cubicBezTo>
                    <a:pt x="176" y="1185"/>
                    <a:pt x="178" y="1175"/>
                    <a:pt x="174" y="1168"/>
                  </a:cubicBezTo>
                  <a:cubicBezTo>
                    <a:pt x="170" y="1160"/>
                    <a:pt x="160" y="1157"/>
                    <a:pt x="152" y="1162"/>
                  </a:cubicBez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12" name="Line 127"/>
            <p:cNvSpPr>
              <a:spLocks noChangeShapeType="1"/>
            </p:cNvSpPr>
            <p:nvPr/>
          </p:nvSpPr>
          <p:spPr bwMode="auto">
            <a:xfrm>
              <a:off x="1812" y="1977"/>
              <a:ext cx="368" cy="0"/>
            </a:xfrm>
            <a:prstGeom prst="line">
              <a:avLst/>
            </a:prstGeom>
            <a:noFill/>
            <a:ln w="19050"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367128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Flussi della Filiera (dalla 2015/16  alla 2018/19)</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6</a:t>
            </a:fld>
            <a:endParaRPr lang="it-IT"/>
          </a:p>
        </p:txBody>
      </p:sp>
      <p:sp>
        <p:nvSpPr>
          <p:cNvPr id="174" name="AutoShape 159"/>
          <p:cNvSpPr>
            <a:spLocks noChangeArrowheads="1"/>
          </p:cNvSpPr>
          <p:nvPr/>
        </p:nvSpPr>
        <p:spPr bwMode="auto">
          <a:xfrm>
            <a:off x="6742514" y="1918634"/>
            <a:ext cx="1066669" cy="568809"/>
          </a:xfrm>
          <a:prstGeom prst="roundRect">
            <a:avLst>
              <a:gd name="adj" fmla="val 16667"/>
            </a:avLst>
          </a:prstGeom>
          <a:solidFill>
            <a:srgbClr val="DDDDDD"/>
          </a:solidFill>
          <a:ln w="222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200" b="1" i="1" dirty="0" err="1">
                <a:solidFill>
                  <a:schemeClr val="accent3">
                    <a:lumMod val="50000"/>
                  </a:schemeClr>
                </a:solidFill>
                <a:cs typeface="Arial"/>
              </a:rPr>
              <a:t>var</a:t>
            </a:r>
            <a:r>
              <a:rPr lang="it-IT" sz="1200" b="1" i="1" dirty="0">
                <a:solidFill>
                  <a:schemeClr val="accent3">
                    <a:lumMod val="50000"/>
                  </a:schemeClr>
                </a:solidFill>
                <a:cs typeface="Arial"/>
              </a:rPr>
              <a:t>. scorte</a:t>
            </a:r>
          </a:p>
          <a:p>
            <a:pPr algn="ctr" rtl="0">
              <a:defRPr sz="1000"/>
            </a:pPr>
            <a:r>
              <a:rPr lang="it-IT" sz="1200" b="1" i="1" dirty="0">
                <a:solidFill>
                  <a:schemeClr val="accent3">
                    <a:lumMod val="50000"/>
                  </a:schemeClr>
                </a:solidFill>
                <a:cs typeface="Arial"/>
              </a:rPr>
              <a:t>+40%</a:t>
            </a:r>
          </a:p>
        </p:txBody>
      </p:sp>
      <p:sp>
        <p:nvSpPr>
          <p:cNvPr id="175" name="Line 163"/>
          <p:cNvSpPr>
            <a:spLocks noChangeShapeType="1"/>
          </p:cNvSpPr>
          <p:nvPr/>
        </p:nvSpPr>
        <p:spPr bwMode="auto">
          <a:xfrm flipH="1">
            <a:off x="2934631" y="2385360"/>
            <a:ext cx="0" cy="219075"/>
          </a:xfrm>
          <a:prstGeom prst="line">
            <a:avLst/>
          </a:prstGeom>
          <a:noFill/>
          <a:ln w="1587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txBody>
          <a:bodyPr/>
          <a:lstStyle/>
          <a:p>
            <a:pPr algn="ctr"/>
            <a:endParaRPr lang="it-IT"/>
          </a:p>
        </p:txBody>
      </p:sp>
      <p:sp>
        <p:nvSpPr>
          <p:cNvPr id="176" name="AutoShape 164"/>
          <p:cNvSpPr>
            <a:spLocks noChangeArrowheads="1"/>
          </p:cNvSpPr>
          <p:nvPr/>
        </p:nvSpPr>
        <p:spPr bwMode="auto">
          <a:xfrm>
            <a:off x="5781018" y="3814109"/>
            <a:ext cx="800100" cy="504825"/>
          </a:xfrm>
          <a:prstGeom prst="roundRect">
            <a:avLst>
              <a:gd name="adj" fmla="val 33333"/>
            </a:avLst>
          </a:prstGeom>
          <a:gradFill>
            <a:gsLst>
              <a:gs pos="0">
                <a:schemeClr val="accent1">
                  <a:lumMod val="5000"/>
                  <a:lumOff val="95000"/>
                </a:schemeClr>
              </a:gs>
              <a:gs pos="70000">
                <a:schemeClr val="accent5">
                  <a:lumMod val="60000"/>
                  <a:lumOff val="4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it-IT" sz="1200" b="1" dirty="0">
                <a:solidFill>
                  <a:schemeClr val="accent3">
                    <a:lumMod val="50000"/>
                  </a:schemeClr>
                </a:solidFill>
                <a:cs typeface="Arial"/>
              </a:rPr>
              <a:t>Export</a:t>
            </a:r>
          </a:p>
          <a:p>
            <a:pPr algn="ctr" rtl="0">
              <a:defRPr sz="1000"/>
            </a:pPr>
            <a:r>
              <a:rPr lang="it-IT" sz="1200" b="1" dirty="0">
                <a:solidFill>
                  <a:schemeClr val="accent3">
                    <a:lumMod val="50000"/>
                  </a:schemeClr>
                </a:solidFill>
                <a:cs typeface="Arial"/>
              </a:rPr>
              <a:t>330</a:t>
            </a:r>
          </a:p>
          <a:p>
            <a:pPr algn="ctr" rtl="0">
              <a:defRPr sz="1000"/>
            </a:pPr>
            <a:endParaRPr lang="it-IT" sz="1200" i="1" dirty="0">
              <a:solidFill>
                <a:schemeClr val="accent3">
                  <a:lumMod val="50000"/>
                </a:schemeClr>
              </a:solidFill>
              <a:cs typeface="Arial"/>
            </a:endParaRPr>
          </a:p>
        </p:txBody>
      </p:sp>
      <p:sp>
        <p:nvSpPr>
          <p:cNvPr id="177" name="Text Box 165"/>
          <p:cNvSpPr txBox="1">
            <a:spLocks noChangeArrowheads="1"/>
          </p:cNvSpPr>
          <p:nvPr/>
        </p:nvSpPr>
        <p:spPr bwMode="auto">
          <a:xfrm>
            <a:off x="2484560" y="2776576"/>
            <a:ext cx="4276725" cy="533400"/>
          </a:xfrm>
          <a:prstGeom prst="rect">
            <a:avLst/>
          </a:prstGeom>
          <a:gradFill>
            <a:gsLst>
              <a:gs pos="0">
                <a:schemeClr val="accent1">
                  <a:lumMod val="5000"/>
                  <a:lumOff val="95000"/>
                </a:schemeClr>
              </a:gs>
              <a:gs pos="70000">
                <a:schemeClr val="accent6"/>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200" b="1" dirty="0">
                <a:solidFill>
                  <a:schemeClr val="accent3">
                    <a:lumMod val="50000"/>
                  </a:schemeClr>
                </a:solidFill>
                <a:cs typeface="Arial"/>
              </a:rPr>
              <a:t>Disponibilità totali</a:t>
            </a:r>
          </a:p>
          <a:p>
            <a:pPr algn="ctr" rtl="0">
              <a:defRPr sz="1000"/>
            </a:pPr>
            <a:r>
              <a:rPr lang="it-IT" sz="1200" b="1" dirty="0">
                <a:solidFill>
                  <a:schemeClr val="accent3">
                    <a:lumMod val="50000"/>
                  </a:schemeClr>
                </a:solidFill>
                <a:cs typeface="Arial"/>
              </a:rPr>
              <a:t>840</a:t>
            </a:r>
          </a:p>
          <a:p>
            <a:pPr algn="ctr" rtl="0">
              <a:defRPr sz="1000"/>
            </a:pPr>
            <a:endParaRPr lang="it-IT" sz="1000" b="1" dirty="0">
              <a:solidFill>
                <a:srgbClr val="FFFFFF"/>
              </a:solidFill>
              <a:cs typeface="Arial"/>
            </a:endParaRPr>
          </a:p>
          <a:p>
            <a:pPr algn="ctr" rtl="0">
              <a:defRPr sz="1000"/>
            </a:pPr>
            <a:endParaRPr lang="it-IT" sz="1000" b="1" dirty="0">
              <a:solidFill>
                <a:srgbClr val="FFFFFF"/>
              </a:solidFill>
              <a:cs typeface="Arial"/>
            </a:endParaRPr>
          </a:p>
          <a:p>
            <a:pPr algn="ctr" rtl="0">
              <a:defRPr sz="1000"/>
            </a:pPr>
            <a:endParaRPr lang="it-IT" sz="1000" b="1" dirty="0">
              <a:solidFill>
                <a:srgbClr val="FFFFFF"/>
              </a:solidFill>
              <a:cs typeface="Arial"/>
            </a:endParaRPr>
          </a:p>
          <a:p>
            <a:pPr algn="ctr" rtl="0">
              <a:defRPr sz="1000"/>
            </a:pPr>
            <a:endParaRPr lang="it-IT" sz="1000" b="1" dirty="0">
              <a:solidFill>
                <a:srgbClr val="FFFFFF"/>
              </a:solidFill>
              <a:cs typeface="Arial"/>
            </a:endParaRPr>
          </a:p>
          <a:p>
            <a:pPr algn="ctr" rtl="0">
              <a:defRPr sz="1000"/>
            </a:pPr>
            <a:r>
              <a:rPr lang="it-IT" sz="1000" i="1" dirty="0">
                <a:solidFill>
                  <a:srgbClr val="FFFFFF"/>
                </a:solidFill>
                <a:cs typeface="Arial"/>
              </a:rPr>
              <a:t>(100%)</a:t>
            </a:r>
          </a:p>
        </p:txBody>
      </p:sp>
      <p:sp>
        <p:nvSpPr>
          <p:cNvPr id="178" name="Text Box 167"/>
          <p:cNvSpPr txBox="1">
            <a:spLocks noChangeArrowheads="1"/>
          </p:cNvSpPr>
          <p:nvPr/>
        </p:nvSpPr>
        <p:spPr bwMode="auto">
          <a:xfrm>
            <a:off x="2367893" y="3844092"/>
            <a:ext cx="1009650" cy="494803"/>
          </a:xfrm>
          <a:prstGeom prst="rect">
            <a:avLst/>
          </a:prstGeom>
          <a:gradFill>
            <a:gsLst>
              <a:gs pos="0">
                <a:schemeClr val="accent1">
                  <a:lumMod val="5000"/>
                  <a:lumOff val="95000"/>
                </a:schemeClr>
              </a:gs>
              <a:gs pos="70000">
                <a:schemeClr val="accent5">
                  <a:lumMod val="60000"/>
                  <a:lumOff val="4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27432" tIns="22860" rIns="27432"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it-IT" sz="1200" b="1" dirty="0">
                <a:solidFill>
                  <a:schemeClr val="accent3">
                    <a:lumMod val="50000"/>
                  </a:schemeClr>
                </a:solidFill>
                <a:cs typeface="Arial"/>
              </a:rPr>
              <a:t>Usi industriali</a:t>
            </a:r>
          </a:p>
          <a:p>
            <a:pPr algn="ctr" rtl="0">
              <a:defRPr sz="1000"/>
            </a:pPr>
            <a:r>
              <a:rPr lang="it-IT" sz="1200" b="1" dirty="0">
                <a:solidFill>
                  <a:schemeClr val="accent3">
                    <a:lumMod val="50000"/>
                  </a:schemeClr>
                </a:solidFill>
                <a:cs typeface="Arial"/>
              </a:rPr>
              <a:t>21</a:t>
            </a:r>
          </a:p>
          <a:p>
            <a:pPr algn="ctr" rtl="0">
              <a:defRPr sz="1000"/>
            </a:pPr>
            <a:endParaRPr lang="it-IT" sz="1000" b="1" dirty="0">
              <a:solidFill>
                <a:srgbClr val="000000"/>
              </a:solidFill>
              <a:cs typeface="Arial"/>
            </a:endParaRPr>
          </a:p>
        </p:txBody>
      </p:sp>
      <p:sp>
        <p:nvSpPr>
          <p:cNvPr id="179" name="Text Box 169"/>
          <p:cNvSpPr txBox="1">
            <a:spLocks noChangeArrowheads="1"/>
          </p:cNvSpPr>
          <p:nvPr/>
        </p:nvSpPr>
        <p:spPr bwMode="auto">
          <a:xfrm>
            <a:off x="5695545" y="5843004"/>
            <a:ext cx="908844" cy="447675"/>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27432" tIns="22860" rIns="27432"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it-IT" sz="1200" b="1" dirty="0">
                <a:solidFill>
                  <a:schemeClr val="accent3">
                    <a:lumMod val="75000"/>
                  </a:schemeClr>
                </a:solidFill>
                <a:cs typeface="Arial"/>
              </a:rPr>
              <a:t>Altro</a:t>
            </a:r>
          </a:p>
        </p:txBody>
      </p:sp>
      <p:sp>
        <p:nvSpPr>
          <p:cNvPr id="180" name="Text Box 171"/>
          <p:cNvSpPr txBox="1">
            <a:spLocks noChangeArrowheads="1"/>
          </p:cNvSpPr>
          <p:nvPr/>
        </p:nvSpPr>
        <p:spPr bwMode="auto">
          <a:xfrm>
            <a:off x="3155621" y="5543976"/>
            <a:ext cx="350544" cy="21478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000" i="1" dirty="0">
                <a:solidFill>
                  <a:schemeClr val="accent3">
                    <a:lumMod val="75000"/>
                  </a:schemeClr>
                </a:solidFill>
                <a:cs typeface="Arial"/>
              </a:rPr>
              <a:t>26%</a:t>
            </a:r>
          </a:p>
          <a:p>
            <a:pPr algn="ctr" rtl="0">
              <a:defRPr sz="1000"/>
            </a:pPr>
            <a:endParaRPr lang="it-IT" sz="1000" i="1" dirty="0">
              <a:solidFill>
                <a:schemeClr val="accent3">
                  <a:lumMod val="75000"/>
                </a:schemeClr>
              </a:solidFill>
              <a:cs typeface="Arial"/>
            </a:endParaRPr>
          </a:p>
          <a:p>
            <a:pPr algn="ctr" rtl="0">
              <a:defRPr sz="1000"/>
            </a:pPr>
            <a:endParaRPr lang="it-IT" sz="1000" i="1" dirty="0">
              <a:solidFill>
                <a:schemeClr val="accent3">
                  <a:lumMod val="75000"/>
                </a:schemeClr>
              </a:solidFill>
              <a:latin typeface="Arial"/>
              <a:cs typeface="Arial"/>
            </a:endParaRPr>
          </a:p>
        </p:txBody>
      </p:sp>
      <p:sp>
        <p:nvSpPr>
          <p:cNvPr id="181" name="Text Box 172"/>
          <p:cNvSpPr txBox="1">
            <a:spLocks noChangeArrowheads="1"/>
          </p:cNvSpPr>
          <p:nvPr/>
        </p:nvSpPr>
        <p:spPr bwMode="auto">
          <a:xfrm>
            <a:off x="4861467" y="5525314"/>
            <a:ext cx="352425" cy="242669"/>
          </a:xfrm>
          <a:prstGeom prst="rect">
            <a:avLst/>
          </a:prstGeom>
          <a:solidFill>
            <a:schemeClr val="bg1"/>
          </a:solidFill>
          <a:ln>
            <a:solidFill>
              <a:schemeClr val="accent3">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000" i="1" dirty="0">
                <a:solidFill>
                  <a:schemeClr val="accent3">
                    <a:lumMod val="75000"/>
                  </a:schemeClr>
                </a:solidFill>
                <a:cs typeface="Arial"/>
              </a:rPr>
              <a:t>66%</a:t>
            </a:r>
          </a:p>
          <a:p>
            <a:pPr algn="ctr" rtl="0">
              <a:defRPr sz="1000"/>
            </a:pPr>
            <a:endParaRPr lang="it-IT" sz="1000" i="1" dirty="0">
              <a:solidFill>
                <a:srgbClr val="FFFFFF"/>
              </a:solidFill>
              <a:latin typeface="Arial"/>
              <a:cs typeface="Arial"/>
            </a:endParaRPr>
          </a:p>
        </p:txBody>
      </p:sp>
      <p:sp>
        <p:nvSpPr>
          <p:cNvPr id="182" name="Text Box 175"/>
          <p:cNvSpPr txBox="1">
            <a:spLocks noChangeArrowheads="1"/>
          </p:cNvSpPr>
          <p:nvPr/>
        </p:nvSpPr>
        <p:spPr bwMode="auto">
          <a:xfrm>
            <a:off x="2934631" y="5840203"/>
            <a:ext cx="1529556" cy="469765"/>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27432" tIns="22860" rIns="27432"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000"/>
              </a:lnSpc>
              <a:defRPr sz="1000"/>
            </a:pPr>
            <a:r>
              <a:rPr lang="it-IT" sz="1200" b="1" dirty="0">
                <a:solidFill>
                  <a:schemeClr val="accent3">
                    <a:lumMod val="75000"/>
                  </a:schemeClr>
                </a:solidFill>
                <a:cs typeface="Arial"/>
              </a:rPr>
              <a:t>Vendita diretta/autoconsumo</a:t>
            </a:r>
          </a:p>
        </p:txBody>
      </p:sp>
      <p:sp>
        <p:nvSpPr>
          <p:cNvPr id="183" name="Text Box 177"/>
          <p:cNvSpPr txBox="1">
            <a:spLocks noChangeArrowheads="1"/>
          </p:cNvSpPr>
          <p:nvPr/>
        </p:nvSpPr>
        <p:spPr bwMode="auto">
          <a:xfrm>
            <a:off x="1864044" y="5474723"/>
            <a:ext cx="352425" cy="2733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000" i="1" dirty="0">
                <a:solidFill>
                  <a:schemeClr val="accent3">
                    <a:lumMod val="75000"/>
                  </a:schemeClr>
                </a:solidFill>
                <a:cs typeface="Arial"/>
              </a:rPr>
              <a:t>3%</a:t>
            </a:r>
          </a:p>
          <a:p>
            <a:pPr algn="ctr" rtl="0">
              <a:defRPr sz="1000"/>
            </a:pPr>
            <a:endParaRPr lang="it-IT" sz="1000" i="1" dirty="0">
              <a:solidFill>
                <a:srgbClr val="FFFFFF"/>
              </a:solidFill>
              <a:latin typeface="Arial"/>
              <a:cs typeface="Arial"/>
            </a:endParaRPr>
          </a:p>
        </p:txBody>
      </p:sp>
      <p:sp>
        <p:nvSpPr>
          <p:cNvPr id="184" name="Text Box 178"/>
          <p:cNvSpPr txBox="1">
            <a:spLocks noChangeArrowheads="1"/>
          </p:cNvSpPr>
          <p:nvPr/>
        </p:nvSpPr>
        <p:spPr bwMode="auto">
          <a:xfrm>
            <a:off x="6206072" y="5525314"/>
            <a:ext cx="352425" cy="216291"/>
          </a:xfrm>
          <a:prstGeom prst="rect">
            <a:avLst/>
          </a:prstGeom>
          <a:solidFill>
            <a:schemeClr val="bg1"/>
          </a:solidFill>
          <a:ln>
            <a:solidFill>
              <a:schemeClr val="accent3">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000" i="1" dirty="0">
                <a:solidFill>
                  <a:schemeClr val="accent3">
                    <a:lumMod val="75000"/>
                  </a:schemeClr>
                </a:solidFill>
                <a:cs typeface="Arial"/>
              </a:rPr>
              <a:t>5%</a:t>
            </a:r>
          </a:p>
          <a:p>
            <a:pPr algn="ctr" rtl="0">
              <a:defRPr sz="1000"/>
            </a:pPr>
            <a:endParaRPr lang="it-IT" sz="1000" i="1" dirty="0">
              <a:solidFill>
                <a:schemeClr val="accent3">
                  <a:lumMod val="75000"/>
                </a:schemeClr>
              </a:solidFill>
              <a:cs typeface="Arial"/>
            </a:endParaRPr>
          </a:p>
          <a:p>
            <a:pPr algn="ctr" rtl="0">
              <a:defRPr sz="1000"/>
            </a:pPr>
            <a:endParaRPr lang="it-IT" sz="1000" i="1" dirty="0">
              <a:solidFill>
                <a:schemeClr val="accent3">
                  <a:lumMod val="75000"/>
                </a:schemeClr>
              </a:solidFill>
              <a:latin typeface="Arial"/>
              <a:cs typeface="Arial"/>
            </a:endParaRPr>
          </a:p>
        </p:txBody>
      </p:sp>
      <p:cxnSp>
        <p:nvCxnSpPr>
          <p:cNvPr id="185" name="AutoShape 182"/>
          <p:cNvCxnSpPr>
            <a:cxnSpLocks noChangeShapeType="1"/>
          </p:cNvCxnSpPr>
          <p:nvPr/>
        </p:nvCxnSpPr>
        <p:spPr bwMode="auto">
          <a:xfrm rot="5400000">
            <a:off x="3499782" y="4936473"/>
            <a:ext cx="676275" cy="1233487"/>
          </a:xfrm>
          <a:prstGeom prst="bentConnector3">
            <a:avLst>
              <a:gd name="adj1" fmla="val 50000"/>
            </a:avLst>
          </a:prstGeom>
          <a:noFill/>
          <a:ln w="15875">
            <a:noFill/>
            <a:miter lim="800000"/>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86" name="AutoShape 183"/>
          <p:cNvCxnSpPr>
            <a:cxnSpLocks noChangeShapeType="1"/>
          </p:cNvCxnSpPr>
          <p:nvPr/>
        </p:nvCxnSpPr>
        <p:spPr bwMode="auto">
          <a:xfrm rot="16200000" flipH="1">
            <a:off x="4547532" y="5101572"/>
            <a:ext cx="695325" cy="900112"/>
          </a:xfrm>
          <a:prstGeom prst="bentConnector3">
            <a:avLst>
              <a:gd name="adj1" fmla="val 50000"/>
            </a:avLst>
          </a:prstGeom>
          <a:noFill/>
          <a:ln w="15875">
            <a:noFill/>
            <a:miter lim="800000"/>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87" name="AutoShape 184"/>
          <p:cNvCxnSpPr>
            <a:cxnSpLocks noChangeShapeType="1"/>
          </p:cNvCxnSpPr>
          <p:nvPr/>
        </p:nvCxnSpPr>
        <p:spPr bwMode="auto">
          <a:xfrm>
            <a:off x="4444344" y="5204760"/>
            <a:ext cx="4762" cy="695325"/>
          </a:xfrm>
          <a:prstGeom prst="straightConnector1">
            <a:avLst/>
          </a:prstGeom>
          <a:noFill/>
          <a:ln w="1587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88" name="AutoShape 186"/>
          <p:cNvCxnSpPr>
            <a:cxnSpLocks noChangeShapeType="1"/>
          </p:cNvCxnSpPr>
          <p:nvPr/>
        </p:nvCxnSpPr>
        <p:spPr bwMode="auto">
          <a:xfrm rot="16200000" flipH="1">
            <a:off x="4966632" y="4682472"/>
            <a:ext cx="695325" cy="1738312"/>
          </a:xfrm>
          <a:prstGeom prst="bentConnector3">
            <a:avLst>
              <a:gd name="adj1" fmla="val 50000"/>
            </a:avLst>
          </a:prstGeom>
          <a:noFill/>
          <a:ln w="15875">
            <a:noFill/>
            <a:miter lim="800000"/>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89" name="AutoShape 187"/>
          <p:cNvCxnSpPr>
            <a:cxnSpLocks noChangeShapeType="1"/>
          </p:cNvCxnSpPr>
          <p:nvPr/>
        </p:nvCxnSpPr>
        <p:spPr bwMode="auto">
          <a:xfrm rot="16200000" flipH="1">
            <a:off x="4830107" y="4009372"/>
            <a:ext cx="466725" cy="1295400"/>
          </a:xfrm>
          <a:prstGeom prst="bentConnector3">
            <a:avLst>
              <a:gd name="adj1" fmla="val 50000"/>
            </a:avLst>
          </a:prstGeom>
          <a:noFill/>
          <a:ln w="15875">
            <a:noFill/>
            <a:miter lim="800000"/>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90" name="AutoShape 188"/>
          <p:cNvCxnSpPr>
            <a:cxnSpLocks noChangeShapeType="1"/>
          </p:cNvCxnSpPr>
          <p:nvPr/>
        </p:nvCxnSpPr>
        <p:spPr bwMode="auto">
          <a:xfrm>
            <a:off x="4430057" y="4652310"/>
            <a:ext cx="4763" cy="200025"/>
          </a:xfrm>
          <a:prstGeom prst="straightConnector1">
            <a:avLst/>
          </a:prstGeom>
          <a:noFill/>
          <a:ln w="1587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91" name="AutoShape 192"/>
          <p:cNvCxnSpPr>
            <a:cxnSpLocks noChangeShapeType="1"/>
          </p:cNvCxnSpPr>
          <p:nvPr/>
        </p:nvCxnSpPr>
        <p:spPr bwMode="auto">
          <a:xfrm flipH="1">
            <a:off x="4496731" y="1799572"/>
            <a:ext cx="0" cy="766762"/>
          </a:xfrm>
          <a:prstGeom prst="straightConnector1">
            <a:avLst/>
          </a:prstGeom>
          <a:noFill/>
          <a:ln w="1587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92" name="AutoShape 192"/>
          <p:cNvCxnSpPr>
            <a:cxnSpLocks noChangeShapeType="1"/>
          </p:cNvCxnSpPr>
          <p:nvPr/>
        </p:nvCxnSpPr>
        <p:spPr bwMode="auto">
          <a:xfrm flipV="1">
            <a:off x="5982632" y="2356785"/>
            <a:ext cx="4763" cy="238125"/>
          </a:xfrm>
          <a:prstGeom prst="straightConnector1">
            <a:avLst/>
          </a:prstGeom>
          <a:noFill/>
          <a:ln w="1587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93" name="AutoShape 189"/>
          <p:cNvCxnSpPr>
            <a:cxnSpLocks noChangeShapeType="1"/>
          </p:cNvCxnSpPr>
          <p:nvPr/>
        </p:nvCxnSpPr>
        <p:spPr bwMode="auto">
          <a:xfrm rot="16200000" flipH="1">
            <a:off x="5080932" y="2617135"/>
            <a:ext cx="428625" cy="1643063"/>
          </a:xfrm>
          <a:prstGeom prst="bentConnector3">
            <a:avLst>
              <a:gd name="adj1" fmla="val 50000"/>
            </a:avLst>
          </a:prstGeom>
          <a:noFill/>
          <a:ln w="15875">
            <a:noFill/>
            <a:miter lim="800000"/>
            <a:headEnd/>
            <a:tailEnd type="arrow"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94" name="AutoShape 190"/>
          <p:cNvCxnSpPr>
            <a:cxnSpLocks noChangeShapeType="1"/>
          </p:cNvCxnSpPr>
          <p:nvPr/>
        </p:nvCxnSpPr>
        <p:spPr bwMode="auto">
          <a:xfrm rot="5400000">
            <a:off x="4182406" y="3518834"/>
            <a:ext cx="590550" cy="0"/>
          </a:xfrm>
          <a:prstGeom prst="straightConnector1">
            <a:avLst/>
          </a:prstGeom>
          <a:noFill/>
          <a:ln w="15875">
            <a:noFill/>
            <a:round/>
            <a:headEnd/>
            <a:tailEnd type="arrow"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95" name="AutoShape 191"/>
          <p:cNvCxnSpPr>
            <a:cxnSpLocks noChangeShapeType="1"/>
          </p:cNvCxnSpPr>
          <p:nvPr/>
        </p:nvCxnSpPr>
        <p:spPr bwMode="auto">
          <a:xfrm rot="5400000">
            <a:off x="3487082" y="2680635"/>
            <a:ext cx="447675" cy="1533525"/>
          </a:xfrm>
          <a:prstGeom prst="bentConnector3">
            <a:avLst>
              <a:gd name="adj1" fmla="val 47727"/>
            </a:avLst>
          </a:prstGeom>
          <a:noFill/>
          <a:ln w="15875">
            <a:noFill/>
            <a:miter lim="800000"/>
            <a:headEnd/>
            <a:tailEnd type="arrow"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sp>
        <p:nvSpPr>
          <p:cNvPr id="196" name="AutoShape 161"/>
          <p:cNvSpPr>
            <a:spLocks noChangeArrowheads="1"/>
          </p:cNvSpPr>
          <p:nvPr/>
        </p:nvSpPr>
        <p:spPr bwMode="auto">
          <a:xfrm>
            <a:off x="1312206" y="2084529"/>
            <a:ext cx="841375" cy="544512"/>
          </a:xfrm>
          <a:prstGeom prst="roundRect">
            <a:avLst>
              <a:gd name="adj" fmla="val 33333"/>
            </a:avLst>
          </a:prstGeom>
          <a:gradFill>
            <a:gsLst>
              <a:gs pos="0">
                <a:schemeClr val="accent1">
                  <a:lumMod val="5000"/>
                  <a:lumOff val="95000"/>
                </a:schemeClr>
              </a:gs>
              <a:gs pos="70000">
                <a:schemeClr val="accent2"/>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it-IT" sz="1200" b="1" i="1" dirty="0">
                <a:solidFill>
                  <a:schemeClr val="accent3">
                    <a:lumMod val="50000"/>
                  </a:schemeClr>
                </a:solidFill>
                <a:cs typeface="Arial"/>
              </a:rPr>
              <a:t>Import </a:t>
            </a:r>
          </a:p>
          <a:p>
            <a:pPr algn="ctr" rtl="0">
              <a:defRPr sz="1000"/>
            </a:pPr>
            <a:r>
              <a:rPr lang="it-IT" sz="1200" b="1" i="1" dirty="0">
                <a:solidFill>
                  <a:schemeClr val="accent3">
                    <a:lumMod val="50000"/>
                  </a:schemeClr>
                </a:solidFill>
                <a:cs typeface="Arial"/>
              </a:rPr>
              <a:t>539</a:t>
            </a:r>
          </a:p>
          <a:p>
            <a:pPr algn="ctr" rtl="0">
              <a:defRPr sz="1000"/>
            </a:pPr>
            <a:endParaRPr lang="it-IT" sz="1000" i="1" dirty="0">
              <a:solidFill>
                <a:srgbClr val="000000"/>
              </a:solidFill>
              <a:cs typeface="Arial"/>
            </a:endParaRPr>
          </a:p>
          <a:p>
            <a:pPr algn="ctr" rtl="0">
              <a:defRPr sz="1000"/>
            </a:pPr>
            <a:endParaRPr lang="it-IT" sz="1000" i="1" dirty="0">
              <a:solidFill>
                <a:srgbClr val="000000"/>
              </a:solidFill>
              <a:cs typeface="Arial"/>
            </a:endParaRPr>
          </a:p>
          <a:p>
            <a:pPr algn="ctr" rtl="0">
              <a:defRPr sz="1000"/>
            </a:pPr>
            <a:endParaRPr lang="it-IT" sz="1000" i="1" dirty="0">
              <a:solidFill>
                <a:srgbClr val="000000"/>
              </a:solidFill>
              <a:latin typeface="Arial"/>
              <a:cs typeface="Arial"/>
            </a:endParaRPr>
          </a:p>
        </p:txBody>
      </p:sp>
      <p:sp>
        <p:nvSpPr>
          <p:cNvPr id="197" name="AutoShape 162"/>
          <p:cNvSpPr>
            <a:spLocks noChangeArrowheads="1"/>
          </p:cNvSpPr>
          <p:nvPr/>
        </p:nvSpPr>
        <p:spPr bwMode="auto">
          <a:xfrm>
            <a:off x="2736855" y="1040851"/>
            <a:ext cx="3734594" cy="533399"/>
          </a:xfrm>
          <a:prstGeom prst="roundRect">
            <a:avLst>
              <a:gd name="adj" fmla="val 26315"/>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100"/>
              </a:lnSpc>
              <a:defRPr sz="1000"/>
            </a:pPr>
            <a:r>
              <a:rPr lang="it-IT" sz="1200" b="1" dirty="0">
                <a:solidFill>
                  <a:schemeClr val="accent3">
                    <a:lumMod val="50000"/>
                  </a:schemeClr>
                </a:solidFill>
                <a:cs typeface="Arial"/>
              </a:rPr>
              <a:t>Produzione olio di pressione</a:t>
            </a:r>
          </a:p>
          <a:p>
            <a:pPr algn="ctr" rtl="1">
              <a:lnSpc>
                <a:spcPts val="1000"/>
              </a:lnSpc>
              <a:defRPr sz="1000"/>
            </a:pPr>
            <a:r>
              <a:rPr lang="it-IT" sz="1200" b="1" dirty="0">
                <a:solidFill>
                  <a:schemeClr val="accent3">
                    <a:lumMod val="50000"/>
                  </a:schemeClr>
                </a:solidFill>
                <a:cs typeface="Arial"/>
              </a:rPr>
              <a:t> (37</a:t>
            </a:r>
            <a:r>
              <a:rPr lang="it-IT" sz="1200" b="1" dirty="0">
                <a:solidFill>
                  <a:schemeClr val="accent3">
                    <a:lumMod val="50000"/>
                  </a:schemeClr>
                </a:solidFill>
              </a:rPr>
              <a:t>% delle disponibilità totali)</a:t>
            </a:r>
            <a:r>
              <a:rPr lang="it-IT" sz="1200" b="1" dirty="0">
                <a:solidFill>
                  <a:schemeClr val="accent3">
                    <a:lumMod val="50000"/>
                  </a:schemeClr>
                </a:solidFill>
                <a:cs typeface="Arial"/>
              </a:rPr>
              <a:t> 315</a:t>
            </a:r>
          </a:p>
        </p:txBody>
      </p:sp>
      <p:sp>
        <p:nvSpPr>
          <p:cNvPr id="198" name="Text Box 166"/>
          <p:cNvSpPr txBox="1">
            <a:spLocks noChangeArrowheads="1"/>
          </p:cNvSpPr>
          <p:nvPr/>
        </p:nvSpPr>
        <p:spPr bwMode="auto">
          <a:xfrm>
            <a:off x="2796549" y="4870730"/>
            <a:ext cx="1132265" cy="420688"/>
          </a:xfrm>
          <a:prstGeom prst="rect">
            <a:avLst/>
          </a:prstGeom>
          <a:gradFill>
            <a:gsLst>
              <a:gs pos="0">
                <a:schemeClr val="accent1">
                  <a:lumMod val="5000"/>
                  <a:lumOff val="95000"/>
                </a:schemeClr>
              </a:gs>
              <a:gs pos="70000">
                <a:schemeClr val="accent3">
                  <a:lumMod val="75000"/>
                </a:schemeClr>
              </a:gs>
            </a:gsLst>
            <a:lin ang="5400000" scaled="1"/>
          </a:gradFill>
          <a:ln w="1587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200" b="1" dirty="0">
                <a:solidFill>
                  <a:schemeClr val="accent3">
                    <a:lumMod val="50000"/>
                  </a:schemeClr>
                </a:solidFill>
                <a:cs typeface="Arial"/>
              </a:rPr>
              <a:t>Domestico</a:t>
            </a:r>
          </a:p>
        </p:txBody>
      </p:sp>
      <p:sp>
        <p:nvSpPr>
          <p:cNvPr id="199" name="Text Box 168"/>
          <p:cNvSpPr txBox="1">
            <a:spLocks noChangeArrowheads="1"/>
          </p:cNvSpPr>
          <p:nvPr/>
        </p:nvSpPr>
        <p:spPr bwMode="auto">
          <a:xfrm>
            <a:off x="4008559" y="3654325"/>
            <a:ext cx="1228725" cy="518716"/>
          </a:xfrm>
          <a:prstGeom prst="rect">
            <a:avLst/>
          </a:prstGeom>
          <a:gradFill>
            <a:gsLst>
              <a:gs pos="0">
                <a:schemeClr val="accent1">
                  <a:lumMod val="5000"/>
                  <a:lumOff val="95000"/>
                </a:schemeClr>
              </a:gs>
              <a:gs pos="70000">
                <a:schemeClr val="accent6"/>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27432" tIns="22860" rIns="27432"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100"/>
              </a:lnSpc>
              <a:defRPr sz="1000"/>
            </a:pPr>
            <a:r>
              <a:rPr lang="it-IT" sz="1200" b="1" dirty="0">
                <a:solidFill>
                  <a:schemeClr val="accent3">
                    <a:lumMod val="50000"/>
                  </a:schemeClr>
                </a:solidFill>
                <a:cs typeface="Arial"/>
              </a:rPr>
              <a:t>Consumo</a:t>
            </a:r>
          </a:p>
          <a:p>
            <a:pPr algn="ctr" rtl="1">
              <a:lnSpc>
                <a:spcPts val="1000"/>
              </a:lnSpc>
              <a:defRPr sz="1000"/>
            </a:pPr>
            <a:r>
              <a:rPr lang="it-IT" sz="1200" b="1" dirty="0">
                <a:solidFill>
                  <a:schemeClr val="accent3">
                    <a:lumMod val="50000"/>
                  </a:schemeClr>
                </a:solidFill>
                <a:cs typeface="Arial"/>
              </a:rPr>
              <a:t>489</a:t>
            </a:r>
          </a:p>
          <a:p>
            <a:pPr algn="ctr" rtl="1">
              <a:lnSpc>
                <a:spcPts val="1000"/>
              </a:lnSpc>
              <a:defRPr sz="1000"/>
            </a:pPr>
            <a:endParaRPr lang="it-IT" sz="1000" b="1" dirty="0">
              <a:solidFill>
                <a:schemeClr val="accent3">
                  <a:lumMod val="50000"/>
                </a:schemeClr>
              </a:solidFill>
              <a:cs typeface="Arial"/>
            </a:endParaRPr>
          </a:p>
        </p:txBody>
      </p:sp>
      <p:sp>
        <p:nvSpPr>
          <p:cNvPr id="200" name="Text Box 174"/>
          <p:cNvSpPr txBox="1">
            <a:spLocks noChangeArrowheads="1"/>
          </p:cNvSpPr>
          <p:nvPr/>
        </p:nvSpPr>
        <p:spPr bwMode="auto">
          <a:xfrm>
            <a:off x="1868120" y="5841851"/>
            <a:ext cx="950240" cy="490041"/>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27432" tIns="22860" rIns="27432"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000"/>
              </a:lnSpc>
              <a:defRPr sz="1000"/>
            </a:pPr>
            <a:r>
              <a:rPr lang="it-IT" sz="1200" b="1" dirty="0">
                <a:solidFill>
                  <a:schemeClr val="accent3">
                    <a:lumMod val="75000"/>
                  </a:schemeClr>
                </a:solidFill>
                <a:cs typeface="Arial"/>
              </a:rPr>
              <a:t>Dettaglio </a:t>
            </a:r>
            <a:r>
              <a:rPr lang="it-IT" sz="1200" b="1" dirty="0" err="1">
                <a:solidFill>
                  <a:schemeClr val="accent3">
                    <a:lumMod val="75000"/>
                  </a:schemeClr>
                </a:solidFill>
                <a:cs typeface="Arial"/>
              </a:rPr>
              <a:t>tradiz</a:t>
            </a:r>
            <a:r>
              <a:rPr lang="it-IT" sz="1200" b="1" dirty="0">
                <a:solidFill>
                  <a:schemeClr val="accent3">
                    <a:lumMod val="75000"/>
                  </a:schemeClr>
                </a:solidFill>
                <a:cs typeface="Arial"/>
              </a:rPr>
              <a:t>.</a:t>
            </a:r>
          </a:p>
        </p:txBody>
      </p:sp>
      <p:sp>
        <p:nvSpPr>
          <p:cNvPr id="201" name="Text Box 176"/>
          <p:cNvSpPr txBox="1">
            <a:spLocks noChangeArrowheads="1"/>
          </p:cNvSpPr>
          <p:nvPr/>
        </p:nvSpPr>
        <p:spPr bwMode="auto">
          <a:xfrm>
            <a:off x="4598863" y="5862293"/>
            <a:ext cx="929211" cy="447675"/>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lIns="27432" tIns="22860" rIns="27432"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it-IT" sz="1200" b="1" dirty="0">
                <a:solidFill>
                  <a:schemeClr val="accent3">
                    <a:lumMod val="75000"/>
                  </a:schemeClr>
                </a:solidFill>
                <a:cs typeface="Arial"/>
              </a:rPr>
              <a:t>DM</a:t>
            </a:r>
          </a:p>
        </p:txBody>
      </p:sp>
      <p:sp>
        <p:nvSpPr>
          <p:cNvPr id="202" name="Text Box 179"/>
          <p:cNvSpPr txBox="1">
            <a:spLocks noChangeArrowheads="1"/>
          </p:cNvSpPr>
          <p:nvPr/>
        </p:nvSpPr>
        <p:spPr bwMode="auto">
          <a:xfrm>
            <a:off x="5358744" y="4907896"/>
            <a:ext cx="1222374" cy="420688"/>
          </a:xfrm>
          <a:prstGeom prst="rect">
            <a:avLst/>
          </a:prstGeom>
          <a:gradFill>
            <a:gsLst>
              <a:gs pos="0">
                <a:schemeClr val="accent1">
                  <a:lumMod val="5000"/>
                  <a:lumOff val="95000"/>
                </a:schemeClr>
              </a:gs>
              <a:gs pos="70000">
                <a:schemeClr val="accent3">
                  <a:lumMod val="75000"/>
                </a:schemeClr>
              </a:gs>
            </a:gsLst>
            <a:lin ang="5400000" scaled="1"/>
          </a:gradFill>
          <a:ln w="1587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200" b="1" dirty="0">
                <a:solidFill>
                  <a:schemeClr val="accent3">
                    <a:lumMod val="50000"/>
                  </a:schemeClr>
                </a:solidFill>
                <a:cs typeface="Arial"/>
              </a:rPr>
              <a:t>Extradomestico</a:t>
            </a:r>
          </a:p>
        </p:txBody>
      </p:sp>
      <p:cxnSp>
        <p:nvCxnSpPr>
          <p:cNvPr id="203" name="Connettore 2 202"/>
          <p:cNvCxnSpPr/>
          <p:nvPr/>
        </p:nvCxnSpPr>
        <p:spPr>
          <a:xfrm>
            <a:off x="4604151" y="1647399"/>
            <a:ext cx="1" cy="995515"/>
          </a:xfrm>
          <a:prstGeom prst="straightConnector1">
            <a:avLst/>
          </a:prstGeom>
          <a:ln w="317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Connettore 2 203"/>
          <p:cNvCxnSpPr/>
          <p:nvPr/>
        </p:nvCxnSpPr>
        <p:spPr>
          <a:xfrm>
            <a:off x="4604153" y="3318827"/>
            <a:ext cx="9385" cy="318037"/>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Connettore 4 204"/>
          <p:cNvCxnSpPr/>
          <p:nvPr/>
        </p:nvCxnSpPr>
        <p:spPr>
          <a:xfrm rot="16200000" flipH="1">
            <a:off x="1900135" y="2512463"/>
            <a:ext cx="380181" cy="641085"/>
          </a:xfrm>
          <a:prstGeom prst="bentConnector2">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Connettore 4 205"/>
          <p:cNvCxnSpPr>
            <a:stCxn id="177" idx="3"/>
          </p:cNvCxnSpPr>
          <p:nvPr/>
        </p:nvCxnSpPr>
        <p:spPr>
          <a:xfrm flipV="1">
            <a:off x="6761285" y="2566335"/>
            <a:ext cx="470787" cy="476941"/>
          </a:xfrm>
          <a:prstGeom prst="bentConnector2">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Connettore 4 206"/>
          <p:cNvCxnSpPr/>
          <p:nvPr/>
        </p:nvCxnSpPr>
        <p:spPr>
          <a:xfrm rot="10800000" flipV="1">
            <a:off x="2872719" y="3438666"/>
            <a:ext cx="1743074" cy="346094"/>
          </a:xfrm>
          <a:prstGeom prst="bentConnector3">
            <a:avLst>
              <a:gd name="adj1" fmla="val 100296"/>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8" name="CasellaDiTesto 207"/>
          <p:cNvSpPr txBox="1"/>
          <p:nvPr/>
        </p:nvSpPr>
        <p:spPr>
          <a:xfrm>
            <a:off x="2203138" y="4630897"/>
            <a:ext cx="468494" cy="276999"/>
          </a:xfrm>
          <a:prstGeom prst="rect">
            <a:avLst/>
          </a:prstGeom>
          <a:noFill/>
          <a:ln>
            <a:solidFill>
              <a:schemeClr val="accent3">
                <a:lumMod val="75000"/>
              </a:schemeClr>
            </a:solidFill>
          </a:ln>
        </p:spPr>
        <p:txBody>
          <a:bodyPr wrap="square" rtlCol="0">
            <a:spAutoFit/>
          </a:bodyPr>
          <a:lstStyle/>
          <a:p>
            <a:pPr algn="ctr"/>
            <a:r>
              <a:rPr lang="it-IT" sz="1200" dirty="0"/>
              <a:t>65%</a:t>
            </a:r>
          </a:p>
        </p:txBody>
      </p:sp>
      <p:sp>
        <p:nvSpPr>
          <p:cNvPr id="209" name="CasellaDiTesto 208"/>
          <p:cNvSpPr txBox="1"/>
          <p:nvPr/>
        </p:nvSpPr>
        <p:spPr>
          <a:xfrm>
            <a:off x="6670025" y="4708168"/>
            <a:ext cx="468494" cy="276999"/>
          </a:xfrm>
          <a:prstGeom prst="rect">
            <a:avLst/>
          </a:prstGeom>
          <a:noFill/>
          <a:ln>
            <a:solidFill>
              <a:schemeClr val="accent3">
                <a:lumMod val="75000"/>
              </a:schemeClr>
            </a:solidFill>
          </a:ln>
        </p:spPr>
        <p:txBody>
          <a:bodyPr wrap="square" rtlCol="0">
            <a:spAutoFit/>
          </a:bodyPr>
          <a:lstStyle/>
          <a:p>
            <a:pPr algn="ctr"/>
            <a:r>
              <a:rPr lang="it-IT" sz="1200" dirty="0"/>
              <a:t>35%</a:t>
            </a:r>
          </a:p>
        </p:txBody>
      </p:sp>
      <p:cxnSp>
        <p:nvCxnSpPr>
          <p:cNvPr id="210" name="Connettore 4 209"/>
          <p:cNvCxnSpPr/>
          <p:nvPr/>
        </p:nvCxnSpPr>
        <p:spPr>
          <a:xfrm>
            <a:off x="4622923" y="3439551"/>
            <a:ext cx="1559733" cy="272060"/>
          </a:xfrm>
          <a:prstGeom prst="bentConnector3">
            <a:avLst>
              <a:gd name="adj1" fmla="val 99560"/>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ttore 4 210"/>
          <p:cNvCxnSpPr>
            <a:stCxn id="199" idx="2"/>
            <a:endCxn id="198" idx="0"/>
          </p:cNvCxnSpPr>
          <p:nvPr/>
        </p:nvCxnSpPr>
        <p:spPr>
          <a:xfrm rot="5400000">
            <a:off x="3643958" y="3891765"/>
            <a:ext cx="697689" cy="1260240"/>
          </a:xfrm>
          <a:prstGeom prst="bentConnector3">
            <a:avLst>
              <a:gd name="adj1" fmla="val 50000"/>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Connettore 4 211"/>
          <p:cNvCxnSpPr>
            <a:endCxn id="202" idx="0"/>
          </p:cNvCxnSpPr>
          <p:nvPr/>
        </p:nvCxnSpPr>
        <p:spPr>
          <a:xfrm>
            <a:off x="4604151" y="4521868"/>
            <a:ext cx="1365780" cy="386028"/>
          </a:xfrm>
          <a:prstGeom prst="bentConnector2">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Connettore 4 212"/>
          <p:cNvCxnSpPr/>
          <p:nvPr/>
        </p:nvCxnSpPr>
        <p:spPr>
          <a:xfrm rot="10800000" flipV="1">
            <a:off x="2494895" y="5474723"/>
            <a:ext cx="880358" cy="310866"/>
          </a:xfrm>
          <a:prstGeom prst="bentConnector3">
            <a:avLst>
              <a:gd name="adj1" fmla="val 100327"/>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Connettore 4 213"/>
          <p:cNvCxnSpPr>
            <a:stCxn id="198" idx="2"/>
          </p:cNvCxnSpPr>
          <p:nvPr/>
        </p:nvCxnSpPr>
        <p:spPr>
          <a:xfrm rot="16200000" flipH="1">
            <a:off x="3258037" y="5396063"/>
            <a:ext cx="476567" cy="267276"/>
          </a:xfrm>
          <a:prstGeom prst="bentConnector3">
            <a:avLst>
              <a:gd name="adj1" fmla="val 40110"/>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Connettore 4 214"/>
          <p:cNvCxnSpPr/>
          <p:nvPr/>
        </p:nvCxnSpPr>
        <p:spPr>
          <a:xfrm>
            <a:off x="3377543" y="5476875"/>
            <a:ext cx="1380968" cy="329540"/>
          </a:xfrm>
          <a:prstGeom prst="bentConnector3">
            <a:avLst>
              <a:gd name="adj1" fmla="val 9983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Connettore 4 215"/>
          <p:cNvCxnSpPr/>
          <p:nvPr/>
        </p:nvCxnSpPr>
        <p:spPr>
          <a:xfrm>
            <a:off x="3352535" y="5475150"/>
            <a:ext cx="2523329" cy="316563"/>
          </a:xfrm>
          <a:prstGeom prst="bentConnector3">
            <a:avLst>
              <a:gd name="adj1" fmla="val 99687"/>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03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0" y="0"/>
            <a:ext cx="9144000" cy="886902"/>
          </a:xfrm>
        </p:spPr>
        <p:txBody>
          <a:bodyPr>
            <a:noAutofit/>
          </a:bodyPr>
          <a:lstStyle/>
          <a:p>
            <a:r>
              <a:rPr lang="it-IT" dirty="0"/>
              <a:t/>
            </a:r>
            <a:br>
              <a:rPr lang="it-IT" dirty="0"/>
            </a:br>
            <a:r>
              <a:rPr lang="it-IT" dirty="0"/>
              <a:t>Le macro-variabili  del settore</a:t>
            </a:r>
            <a:endParaRPr lang="it-IT" sz="2500" dirty="0"/>
          </a:p>
        </p:txBody>
      </p:sp>
      <p:sp>
        <p:nvSpPr>
          <p:cNvPr id="3" name="Rettangolo 2"/>
          <p:cNvSpPr/>
          <p:nvPr/>
        </p:nvSpPr>
        <p:spPr>
          <a:xfrm>
            <a:off x="352686" y="4361658"/>
            <a:ext cx="3023561" cy="246221"/>
          </a:xfrm>
          <a:prstGeom prst="rect">
            <a:avLst/>
          </a:prstGeom>
        </p:spPr>
        <p:txBody>
          <a:bodyPr wrap="square">
            <a:spAutoFit/>
          </a:bodyPr>
          <a:lstStyle/>
          <a:p>
            <a:r>
              <a:rPr lang="it-IT" sz="1000" i="1" dirty="0">
                <a:latin typeface="Century Gothic" panose="020B0502020202020204" pitchFamily="34" charset="0"/>
              </a:rPr>
              <a:t>Fonte: ISMEA; *stima</a:t>
            </a:r>
          </a:p>
        </p:txBody>
      </p:sp>
      <p:sp>
        <p:nvSpPr>
          <p:cNvPr id="4" name="Segnaposto numero diapositiva 3"/>
          <p:cNvSpPr>
            <a:spLocks noGrp="1"/>
          </p:cNvSpPr>
          <p:nvPr>
            <p:ph type="sldNum" sz="quarter" idx="4294967295"/>
          </p:nvPr>
        </p:nvSpPr>
        <p:spPr>
          <a:xfrm>
            <a:off x="8548004" y="6421510"/>
            <a:ext cx="609600" cy="521208"/>
          </a:xfrm>
        </p:spPr>
        <p:txBody>
          <a:bodyPr/>
          <a:lstStyle/>
          <a:p>
            <a:fld id="{BEFE2D9B-668A-4574-B73E-A39C609D2C43}" type="slidenum">
              <a:rPr lang="it-IT" smtClean="0"/>
              <a:pPr/>
              <a:t>7</a:t>
            </a:fld>
            <a:endParaRPr lang="it-IT" dirty="0"/>
          </a:p>
        </p:txBody>
      </p:sp>
      <p:sp>
        <p:nvSpPr>
          <p:cNvPr id="10" name="CasellaDiTesto 9"/>
          <p:cNvSpPr txBox="1"/>
          <p:nvPr/>
        </p:nvSpPr>
        <p:spPr>
          <a:xfrm>
            <a:off x="352686" y="893073"/>
            <a:ext cx="1976192" cy="261610"/>
          </a:xfrm>
          <a:prstGeom prst="rect">
            <a:avLst/>
          </a:prstGeom>
          <a:noFill/>
        </p:spPr>
        <p:txBody>
          <a:bodyPr wrap="square" rtlCol="0">
            <a:spAutoFit/>
          </a:bodyPr>
          <a:lstStyle/>
          <a:p>
            <a:r>
              <a:rPr lang="it-IT" sz="1100" b="1" dirty="0">
                <a:latin typeface="Century Gothic" panose="020B0502020202020204" pitchFamily="34" charset="0"/>
              </a:rPr>
              <a:t>Migliaia di tonnellate</a:t>
            </a:r>
          </a:p>
        </p:txBody>
      </p:sp>
      <p:sp>
        <p:nvSpPr>
          <p:cNvPr id="7" name="Rettangolo 6"/>
          <p:cNvSpPr/>
          <p:nvPr/>
        </p:nvSpPr>
        <p:spPr>
          <a:xfrm>
            <a:off x="352686" y="4661763"/>
            <a:ext cx="8216248" cy="1661993"/>
          </a:xfrm>
          <a:prstGeom prst="rect">
            <a:avLst/>
          </a:prstGeom>
        </p:spPr>
        <p:txBody>
          <a:bodyPr wrap="square">
            <a:spAutoFit/>
          </a:bodyPr>
          <a:lstStyle/>
          <a:p>
            <a:pPr algn="just"/>
            <a:r>
              <a:rPr lang="it-IT" sz="1400" dirty="0">
                <a:latin typeface="Century Gothic" panose="020B0502020202020204" pitchFamily="34" charset="0"/>
                <a:ea typeface="Times New Roman" panose="02020603050405020304" pitchFamily="18" charset="0"/>
                <a:cs typeface="Times New Roman" panose="02020603050405020304" pitchFamily="18" charset="0"/>
              </a:rPr>
              <a:t>I dati delle principali variabili del settore  ne evidenziano  immediatamente le caratteristiche :</a:t>
            </a:r>
          </a:p>
          <a:p>
            <a:pPr algn="just">
              <a:buFont typeface="Arial" pitchFamily="34" charset="0"/>
              <a:buChar char="•"/>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 Produzione tendenzialmente in calo e negli ultimi anni soggetta a una eccessiva variabilità; </a:t>
            </a:r>
          </a:p>
          <a:p>
            <a:pPr algn="just">
              <a:buFont typeface="Arial" pitchFamily="34" charset="0"/>
              <a:buChar char="•"/>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 Consumo sempre superiore alla produzione, a dimostrazione che l’Italia non è autosufficiente;</a:t>
            </a:r>
          </a:p>
          <a:p>
            <a:pPr algn="just">
              <a:buFont typeface="Arial" pitchFamily="34" charset="0"/>
              <a:buChar char="•"/>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 Import sempre superiore all’export che rende il saldo della bilancia commerciale strutturalmente negativo in volume ma anche in valore;</a:t>
            </a:r>
            <a:endParaRPr lang="it-IT" sz="14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buFont typeface="Arial" pitchFamily="34" charset="0"/>
              <a:buChar char="•"/>
            </a:pPr>
            <a:r>
              <a:rPr lang="it-IT" sz="1400" dirty="0">
                <a:latin typeface="Century Gothic" panose="020B0502020202020204" pitchFamily="34" charset="0"/>
                <a:ea typeface="Times New Roman" panose="02020603050405020304" pitchFamily="18" charset="0"/>
                <a:cs typeface="Times New Roman" panose="02020603050405020304" pitchFamily="18" charset="0"/>
              </a:rPr>
              <a:t> Import necessario anche per soddisfare la domanda interna.</a:t>
            </a:r>
            <a:endParaRPr lang="it-IT" sz="1600" dirty="0">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11" name="Grafico 10"/>
          <p:cNvGraphicFramePr/>
          <p:nvPr/>
        </p:nvGraphicFramePr>
        <p:xfrm>
          <a:off x="377190" y="1280161"/>
          <a:ext cx="8252460" cy="308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94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0BF04288-000A-464D-A397-F22655B3CB49}" type="slidenum">
              <a:rPr lang="it-IT" smtClean="0"/>
              <a:pPr/>
              <a:t>8</a:t>
            </a:fld>
            <a:endParaRPr lang="it-IT"/>
          </a:p>
        </p:txBody>
      </p:sp>
      <p:graphicFrame>
        <p:nvGraphicFramePr>
          <p:cNvPr id="10" name="Diagramma 9"/>
          <p:cNvGraphicFramePr/>
          <p:nvPr>
            <p:extLst>
              <p:ext uri="{D42A27DB-BD31-4B8C-83A1-F6EECF244321}">
                <p14:modId xmlns:p14="http://schemas.microsoft.com/office/powerpoint/2010/main" val="4010772017"/>
              </p:ext>
            </p:extLst>
          </p:nvPr>
        </p:nvGraphicFramePr>
        <p:xfrm>
          <a:off x="538620" y="1309317"/>
          <a:ext cx="8292230" cy="425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465546" y="2702664"/>
            <a:ext cx="1064712" cy="1189972"/>
          </a:xfrm>
          <a:prstGeom prst="rect">
            <a:avLst/>
          </a:prstGeom>
        </p:spPr>
        <p:txBody>
          <a:bodyPr vert="horz" wrap="square" lIns="91440" tIns="45720" rIns="91440" bIns="45720" rtlCol="0" anchor="ctr">
            <a:noAutofit/>
          </a:bodyPr>
          <a:lstStyle/>
          <a:p>
            <a:r>
              <a:rPr lang="it-IT" sz="7800" dirty="0">
                <a:solidFill>
                  <a:schemeClr val="accent1">
                    <a:lumMod val="75000"/>
                  </a:schemeClr>
                </a:solidFill>
              </a:rPr>
              <a:t>2</a:t>
            </a:r>
          </a:p>
        </p:txBody>
      </p:sp>
    </p:spTree>
    <p:extLst>
      <p:ext uri="{BB962C8B-B14F-4D97-AF65-F5344CB8AC3E}">
        <p14:creationId xmlns:p14="http://schemas.microsoft.com/office/powerpoint/2010/main" val="104272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0020" y="240051"/>
            <a:ext cx="7956096" cy="505731"/>
          </a:xfrm>
        </p:spPr>
        <p:txBody>
          <a:bodyPr>
            <a:noAutofit/>
          </a:bodyPr>
          <a:lstStyle/>
          <a:p>
            <a:r>
              <a:rPr lang="it-IT" sz="2500" dirty="0"/>
              <a:t>Il profilo della struttura produttiva (1/2)</a:t>
            </a:r>
          </a:p>
        </p:txBody>
      </p:sp>
      <p:sp>
        <p:nvSpPr>
          <p:cNvPr id="4" name="Segnaposto numero diapositiva 3"/>
          <p:cNvSpPr>
            <a:spLocks noGrp="1"/>
          </p:cNvSpPr>
          <p:nvPr>
            <p:ph type="sldNum" sz="quarter" idx="4"/>
          </p:nvPr>
        </p:nvSpPr>
        <p:spPr/>
        <p:txBody>
          <a:bodyPr/>
          <a:lstStyle/>
          <a:p>
            <a:fld id="{0BF04288-000A-464D-A397-F22655B3CB49}" type="slidenum">
              <a:rPr lang="it-IT" smtClean="0"/>
              <a:pPr/>
              <a:t>9</a:t>
            </a:fld>
            <a:endParaRPr lang="it-IT"/>
          </a:p>
        </p:txBody>
      </p:sp>
      <p:grpSp>
        <p:nvGrpSpPr>
          <p:cNvPr id="10" name="Gruppo 9"/>
          <p:cNvGrpSpPr/>
          <p:nvPr/>
        </p:nvGrpSpPr>
        <p:grpSpPr>
          <a:xfrm>
            <a:off x="5500776" y="2328483"/>
            <a:ext cx="2722201" cy="743583"/>
            <a:chOff x="1304678" y="1085671"/>
            <a:chExt cx="5277302" cy="918765"/>
          </a:xfrm>
          <a:solidFill>
            <a:srgbClr val="084A6E"/>
          </a:solidFill>
        </p:grpSpPr>
        <p:sp>
          <p:nvSpPr>
            <p:cNvPr id="11" name="Rettangolo arrotondato 10"/>
            <p:cNvSpPr/>
            <p:nvPr/>
          </p:nvSpPr>
          <p:spPr>
            <a:xfrm>
              <a:off x="1304678" y="1085671"/>
              <a:ext cx="5277302" cy="918765"/>
            </a:xfrm>
            <a:prstGeom prst="roundRect">
              <a:avLst>
                <a:gd name="adj" fmla="val 1667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ttangolo 11"/>
            <p:cNvSpPr/>
            <p:nvPr/>
          </p:nvSpPr>
          <p:spPr>
            <a:xfrm>
              <a:off x="1349536" y="1130529"/>
              <a:ext cx="5187586" cy="8290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defTabSz="800100">
                <a:lnSpc>
                  <a:spcPct val="90000"/>
                </a:lnSpc>
                <a:spcBef>
                  <a:spcPct val="0"/>
                </a:spcBef>
                <a:spcAft>
                  <a:spcPct val="35000"/>
                </a:spcAft>
              </a:pPr>
              <a:r>
                <a:rPr lang="it-IT" dirty="0">
                  <a:latin typeface="Century Gothic" panose="020B0502020202020204" pitchFamily="34" charset="0"/>
                  <a:cs typeface="Arial" pitchFamily="34" charset="0"/>
                </a:rPr>
                <a:t>1,07 milioni di ettari ettari di superficie</a:t>
              </a:r>
            </a:p>
          </p:txBody>
        </p:sp>
      </p:grpSp>
      <p:grpSp>
        <p:nvGrpSpPr>
          <p:cNvPr id="13" name="Gruppo 12"/>
          <p:cNvGrpSpPr/>
          <p:nvPr/>
        </p:nvGrpSpPr>
        <p:grpSpPr>
          <a:xfrm rot="16200000">
            <a:off x="4704587" y="2357939"/>
            <a:ext cx="602385" cy="339942"/>
            <a:chOff x="5447261" y="776534"/>
            <a:chExt cx="659017" cy="659017"/>
          </a:xfrm>
          <a:solidFill>
            <a:schemeClr val="accent5">
              <a:lumMod val="40000"/>
              <a:lumOff val="60000"/>
            </a:schemeClr>
          </a:solidFill>
        </p:grpSpPr>
        <p:sp>
          <p:nvSpPr>
            <p:cNvPr id="14" name="Freccia in giù 13"/>
            <p:cNvSpPr/>
            <p:nvPr/>
          </p:nvSpPr>
          <p:spPr>
            <a:xfrm>
              <a:off x="5447261" y="776534"/>
              <a:ext cx="659017" cy="659017"/>
            </a:xfrm>
            <a:prstGeom prst="downArrow">
              <a:avLst>
                <a:gd name="adj1" fmla="val 55000"/>
                <a:gd name="adj2" fmla="val 45000"/>
              </a:avLst>
            </a:prstGeom>
            <a:grp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Freccia in giù 4"/>
            <p:cNvSpPr/>
            <p:nvPr/>
          </p:nvSpPr>
          <p:spPr>
            <a:xfrm>
              <a:off x="5595540" y="776534"/>
              <a:ext cx="362459" cy="4959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it-IT" sz="3000" kern="1200">
                <a:solidFill>
                  <a:schemeClr val="accent5">
                    <a:lumMod val="40000"/>
                    <a:lumOff val="60000"/>
                  </a:schemeClr>
                </a:solidFill>
              </a:endParaRPr>
            </a:p>
          </p:txBody>
        </p:sp>
      </p:grpSp>
      <p:sp>
        <p:nvSpPr>
          <p:cNvPr id="16" name="Rettangolo 15"/>
          <p:cNvSpPr/>
          <p:nvPr/>
        </p:nvSpPr>
        <p:spPr>
          <a:xfrm>
            <a:off x="685032" y="3695723"/>
            <a:ext cx="7627572" cy="646331"/>
          </a:xfrm>
          <a:prstGeom prst="rect">
            <a:avLst/>
          </a:prstGeom>
        </p:spPr>
        <p:txBody>
          <a:bodyPr wrap="square">
            <a:spAutoFit/>
          </a:bodyPr>
          <a:lstStyle/>
          <a:p>
            <a:pPr algn="just">
              <a:spcAft>
                <a:spcPts val="0"/>
              </a:spcAft>
            </a:pPr>
            <a:r>
              <a:rPr lang="it-IT" b="1" dirty="0">
                <a:solidFill>
                  <a:srgbClr val="2B5C82"/>
                </a:solidFill>
                <a:latin typeface="Century Gothic" panose="020B0502020202020204" pitchFamily="34" charset="0"/>
                <a:ea typeface="Calibri" panose="020F0502020204030204" pitchFamily="34" charset="0"/>
              </a:rPr>
              <a:t>Oliveto Italia: un patrimonio di oltre 400 cultivar espressione dei diversi territori</a:t>
            </a:r>
          </a:p>
        </p:txBody>
      </p:sp>
      <p:sp>
        <p:nvSpPr>
          <p:cNvPr id="17" name="CasellaDiTesto 16"/>
          <p:cNvSpPr txBox="1"/>
          <p:nvPr/>
        </p:nvSpPr>
        <p:spPr>
          <a:xfrm>
            <a:off x="340588" y="1055117"/>
            <a:ext cx="4394334" cy="2031325"/>
          </a:xfrm>
          <a:prstGeom prst="rect">
            <a:avLst/>
          </a:prstGeom>
          <a:noFill/>
        </p:spPr>
        <p:txBody>
          <a:bodyPr wrap="square" rtlCol="0">
            <a:spAutoFit/>
          </a:bodyPr>
          <a:lstStyle/>
          <a:p>
            <a:pPr algn="just"/>
            <a:r>
              <a:rPr lang="it-IT" sz="1400" dirty="0">
                <a:latin typeface="Century Gothic" panose="020B0502020202020204" pitchFamily="34" charset="0"/>
              </a:rPr>
              <a:t>Dall’indagine Istat Spa 2013 risulta una contrazione delle imprese olivicole dell’8,5% rispetto al Censimento del 2010.</a:t>
            </a:r>
          </a:p>
          <a:p>
            <a:pPr algn="just"/>
            <a:r>
              <a:rPr lang="it-IT" sz="1400" dirty="0">
                <a:latin typeface="Century Gothic" panose="020B0502020202020204" pitchFamily="34" charset="0"/>
              </a:rPr>
              <a:t>Nel contempo la superficie è diminuita del 4,5%.</a:t>
            </a:r>
            <a:br>
              <a:rPr lang="it-IT" sz="1400" dirty="0">
                <a:latin typeface="Century Gothic" panose="020B0502020202020204" pitchFamily="34" charset="0"/>
              </a:rPr>
            </a:br>
            <a:r>
              <a:rPr lang="it-IT" sz="1400" dirty="0">
                <a:latin typeface="Century Gothic" panose="020B0502020202020204" pitchFamily="34" charset="0"/>
              </a:rPr>
              <a:t>Ne consegue un aumento della superficie media aziendale.</a:t>
            </a:r>
          </a:p>
          <a:p>
            <a:pPr algn="just"/>
            <a:r>
              <a:rPr lang="it-IT" sz="1400" dirty="0">
                <a:latin typeface="Century Gothic" panose="020B0502020202020204" pitchFamily="34" charset="0"/>
              </a:rPr>
              <a:t>L’agricoltura nel suo complesso ha, invece, perso il 9,2% delle aziende e il 2,4% della superficie.</a:t>
            </a:r>
          </a:p>
        </p:txBody>
      </p:sp>
      <p:sp>
        <p:nvSpPr>
          <p:cNvPr id="18" name="CasellaDiTesto 17"/>
          <p:cNvSpPr txBox="1"/>
          <p:nvPr/>
        </p:nvSpPr>
        <p:spPr>
          <a:xfrm>
            <a:off x="1147620" y="4783167"/>
            <a:ext cx="6336704" cy="646331"/>
          </a:xfrm>
          <a:prstGeom prst="rect">
            <a:avLst/>
          </a:prstGeom>
          <a:solidFill>
            <a:srgbClr val="084A6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chemeClr val="bg1"/>
                </a:solidFill>
                <a:latin typeface="Century Gothic" panose="020B0502020202020204" pitchFamily="34" charset="0"/>
              </a:rPr>
              <a:t>Delle 825 mila aziende solo il 37% risultano essere in grado di sostenere la competitività del mercato </a:t>
            </a:r>
          </a:p>
        </p:txBody>
      </p:sp>
      <p:grpSp>
        <p:nvGrpSpPr>
          <p:cNvPr id="19" name="Gruppo 18"/>
          <p:cNvGrpSpPr/>
          <p:nvPr/>
        </p:nvGrpSpPr>
        <p:grpSpPr>
          <a:xfrm>
            <a:off x="5523915" y="1250130"/>
            <a:ext cx="2722201" cy="743583"/>
            <a:chOff x="1304678" y="1085671"/>
            <a:chExt cx="5277302" cy="918765"/>
          </a:xfrm>
          <a:solidFill>
            <a:schemeClr val="accent6">
              <a:lumMod val="20000"/>
              <a:lumOff val="80000"/>
            </a:schemeClr>
          </a:solidFill>
        </p:grpSpPr>
        <p:sp>
          <p:nvSpPr>
            <p:cNvPr id="20" name="Rettangolo arrotondato 19"/>
            <p:cNvSpPr/>
            <p:nvPr/>
          </p:nvSpPr>
          <p:spPr>
            <a:xfrm>
              <a:off x="1304678" y="1085671"/>
              <a:ext cx="5277302" cy="918765"/>
            </a:xfrm>
            <a:prstGeom prst="roundRect">
              <a:avLst>
                <a:gd name="adj" fmla="val 1667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ttangolo 20"/>
            <p:cNvSpPr/>
            <p:nvPr/>
          </p:nvSpPr>
          <p:spPr>
            <a:xfrm>
              <a:off x="1349536" y="1100618"/>
              <a:ext cx="5187585" cy="8290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defTabSz="800100">
                <a:lnSpc>
                  <a:spcPct val="90000"/>
                </a:lnSpc>
                <a:spcBef>
                  <a:spcPct val="0"/>
                </a:spcBef>
                <a:spcAft>
                  <a:spcPct val="35000"/>
                </a:spcAft>
              </a:pPr>
              <a:r>
                <a:rPr lang="it-IT" dirty="0">
                  <a:solidFill>
                    <a:schemeClr val="tx1"/>
                  </a:solidFill>
                  <a:latin typeface="Century Gothic" panose="020B0502020202020204" pitchFamily="34" charset="0"/>
                  <a:cs typeface="Arial" pitchFamily="34" charset="0"/>
                </a:rPr>
                <a:t>825 mila le aziende olivicole </a:t>
              </a:r>
            </a:p>
          </p:txBody>
        </p:sp>
      </p:grpSp>
      <p:grpSp>
        <p:nvGrpSpPr>
          <p:cNvPr id="22" name="Gruppo 21"/>
          <p:cNvGrpSpPr/>
          <p:nvPr/>
        </p:nvGrpSpPr>
        <p:grpSpPr>
          <a:xfrm rot="16200000">
            <a:off x="4707726" y="1473712"/>
            <a:ext cx="602385" cy="339942"/>
            <a:chOff x="5447261" y="776534"/>
            <a:chExt cx="659017" cy="659017"/>
          </a:xfrm>
          <a:solidFill>
            <a:schemeClr val="accent5">
              <a:lumMod val="40000"/>
              <a:lumOff val="60000"/>
            </a:schemeClr>
          </a:solidFill>
        </p:grpSpPr>
        <p:sp>
          <p:nvSpPr>
            <p:cNvPr id="23" name="Freccia in giù 22"/>
            <p:cNvSpPr/>
            <p:nvPr/>
          </p:nvSpPr>
          <p:spPr>
            <a:xfrm>
              <a:off x="5447261" y="776534"/>
              <a:ext cx="659017" cy="659017"/>
            </a:xfrm>
            <a:prstGeom prst="downArrow">
              <a:avLst>
                <a:gd name="adj1" fmla="val 55000"/>
                <a:gd name="adj2" fmla="val 45000"/>
              </a:avLst>
            </a:prstGeom>
            <a:grp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Freccia in giù 4"/>
            <p:cNvSpPr/>
            <p:nvPr/>
          </p:nvSpPr>
          <p:spPr>
            <a:xfrm>
              <a:off x="5595540" y="776534"/>
              <a:ext cx="362459" cy="4959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it-IT" sz="3000" kern="1200">
                <a:solidFill>
                  <a:schemeClr val="accent5">
                    <a:lumMod val="40000"/>
                    <a:lumOff val="60000"/>
                  </a:schemeClr>
                </a:solidFill>
              </a:endParaRPr>
            </a:p>
          </p:txBody>
        </p:sp>
      </p:grpSp>
    </p:spTree>
    <p:extLst>
      <p:ext uri="{BB962C8B-B14F-4D97-AF65-F5344CB8AC3E}">
        <p14:creationId xmlns:p14="http://schemas.microsoft.com/office/powerpoint/2010/main" val="417381739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10893</TotalTime>
  <Words>6295</Words>
  <Application>Microsoft Office PowerPoint</Application>
  <PresentationFormat>Presentazione su schermo (4:3)</PresentationFormat>
  <Paragraphs>1822</Paragraphs>
  <Slides>46</Slides>
  <Notes>33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46</vt:i4>
      </vt:variant>
    </vt:vector>
  </HeadingPairs>
  <TitlesOfParts>
    <vt:vector size="56" baseType="lpstr">
      <vt:lpstr>MS PGothic</vt:lpstr>
      <vt:lpstr>SimSun</vt:lpstr>
      <vt:lpstr>Arial</vt:lpstr>
      <vt:lpstr>Calibri</vt:lpstr>
      <vt:lpstr>Century Gothic</vt:lpstr>
      <vt:lpstr>Helvetica Neue Light</vt:lpstr>
      <vt:lpstr>Lucida Sans</vt:lpstr>
      <vt:lpstr>Times New Roman</vt:lpstr>
      <vt:lpstr>Wingdings</vt:lpstr>
      <vt:lpstr>Tema di Office</vt:lpstr>
      <vt:lpstr>   SCHEDA DI SETTORE: OLIO DI OLVA</vt:lpstr>
      <vt:lpstr>Olio di oliva: focus su</vt:lpstr>
      <vt:lpstr>Presentazione standard di PowerPoint</vt:lpstr>
      <vt:lpstr>Presentazione standard di PowerPoint</vt:lpstr>
      <vt:lpstr>I principali attori della Filiera</vt:lpstr>
      <vt:lpstr>I Flussi della Filiera (dalla 2015/16  alla 2018/19)</vt:lpstr>
      <vt:lpstr> Le macro-variabili  del settore</vt:lpstr>
      <vt:lpstr>Presentazione standard di PowerPoint</vt:lpstr>
      <vt:lpstr>Il profilo della struttura produttiva (1/2)</vt:lpstr>
      <vt:lpstr> Il profilo dell’olivicoltura nazionale</vt:lpstr>
      <vt:lpstr>La Produzione Italiana di Olio Di Oliva</vt:lpstr>
      <vt:lpstr>La distribuzione regionale della produzione</vt:lpstr>
      <vt:lpstr>Le stime 2019 per regione</vt:lpstr>
      <vt:lpstr>La localizzazione territoriale dei frantoi (media ultime 4 campagne)</vt:lpstr>
      <vt:lpstr>La capacità produttiva dei frantoi</vt:lpstr>
      <vt:lpstr>  Italia prima per numero di riconoscimenti:   47 IG: 42 DOP e 5 IGP  46 IG: 42 DOP e 4 IGP</vt:lpstr>
      <vt:lpstr>La distribuzione della produzione di olio IG (tonnellate)</vt:lpstr>
      <vt:lpstr>Superfici biologiche a olivo </vt:lpstr>
      <vt:lpstr>Presentazione standard di PowerPoint</vt:lpstr>
      <vt:lpstr>Il ruolo dell’Italia nel contesto internazionale</vt:lpstr>
      <vt:lpstr>Il Consumo Mondiale</vt:lpstr>
      <vt:lpstr>La Produzione mondiale</vt:lpstr>
      <vt:lpstr>I principali paesi importatori mondiali </vt:lpstr>
      <vt:lpstr>I principali paesi esportatori mondiali </vt:lpstr>
      <vt:lpstr>La bilancia commerciale Italiana </vt:lpstr>
      <vt:lpstr>Import-export italiano di olio di oliva e sansa:  composizione per segmento  </vt:lpstr>
      <vt:lpstr>Importazioni  italiane di olio di oliva e sansa:  principali Fornitori</vt:lpstr>
      <vt:lpstr>Esportazione italiane di olio di oliva e sansa:  principali clienti </vt:lpstr>
      <vt:lpstr>Presentazione standard di PowerPoint</vt:lpstr>
      <vt:lpstr>I prezzi internazionali  </vt:lpstr>
      <vt:lpstr>I prezzi delle Dop (€/chilo)</vt:lpstr>
      <vt:lpstr>I Costi di produzione (media ultime quattro campagne) </vt:lpstr>
      <vt:lpstr>I margini dell’extravergine lungo la filiera</vt:lpstr>
      <vt:lpstr>Presentazione standard di PowerPoint</vt:lpstr>
      <vt:lpstr>Le dinamiche internazionali</vt:lpstr>
      <vt:lpstr>Lo scenario di breve periodo </vt:lpstr>
      <vt:lpstr>Punti forza e di debolezza della fase agricola</vt:lpstr>
      <vt:lpstr>Punti forza e di debolezza dei frantoi</vt:lpstr>
      <vt:lpstr>Punti forza e di debolezza dell’industria</vt:lpstr>
      <vt:lpstr>opportunità e minacce del settore agricolo</vt:lpstr>
      <vt:lpstr>opportunità e minacce della fase trasformazione</vt:lpstr>
      <vt:lpstr>Presentazione standard di PowerPoint</vt:lpstr>
      <vt:lpstr>Il nuovo piano olivicolo nazionale</vt:lpstr>
      <vt:lpstr>Presentazione standard di PowerPoint</vt:lpstr>
      <vt:lpstr>Le prospettive future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Claudio Federici</dc:creator>
  <cp:lastModifiedBy>Gio</cp:lastModifiedBy>
  <cp:revision>725</cp:revision>
  <cp:lastPrinted>2017-10-13T12:05:31Z</cp:lastPrinted>
  <dcterms:created xsi:type="dcterms:W3CDTF">2017-02-16T10:48:52Z</dcterms:created>
  <dcterms:modified xsi:type="dcterms:W3CDTF">2020-04-15T22:17:17Z</dcterms:modified>
</cp:coreProperties>
</file>