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832" r:id="rId2"/>
    <p:sldId id="833" r:id="rId3"/>
    <p:sldId id="834" r:id="rId4"/>
    <p:sldId id="835" r:id="rId5"/>
    <p:sldId id="836" r:id="rId6"/>
    <p:sldId id="838" r:id="rId7"/>
    <p:sldId id="837" r:id="rId8"/>
    <p:sldId id="839" r:id="rId9"/>
    <p:sldId id="910" r:id="rId10"/>
    <p:sldId id="911" r:id="rId11"/>
    <p:sldId id="912" r:id="rId12"/>
    <p:sldId id="913" r:id="rId13"/>
    <p:sldId id="914" r:id="rId14"/>
    <p:sldId id="915" r:id="rId15"/>
    <p:sldId id="916" r:id="rId16"/>
    <p:sldId id="917" r:id="rId17"/>
    <p:sldId id="918" r:id="rId18"/>
    <p:sldId id="919" r:id="rId19"/>
    <p:sldId id="920" r:id="rId20"/>
    <p:sldId id="921" r:id="rId21"/>
    <p:sldId id="904" r:id="rId22"/>
    <p:sldId id="905" r:id="rId23"/>
    <p:sldId id="906" r:id="rId24"/>
    <p:sldId id="907" r:id="rId25"/>
    <p:sldId id="908" r:id="rId26"/>
    <p:sldId id="909" r:id="rId27"/>
    <p:sldId id="842" r:id="rId28"/>
    <p:sldId id="843" r:id="rId29"/>
    <p:sldId id="844" r:id="rId30"/>
    <p:sldId id="845" r:id="rId31"/>
    <p:sldId id="846" r:id="rId32"/>
    <p:sldId id="847" r:id="rId33"/>
    <p:sldId id="848" r:id="rId34"/>
    <p:sldId id="849" r:id="rId35"/>
    <p:sldId id="850" r:id="rId36"/>
    <p:sldId id="851" r:id="rId37"/>
    <p:sldId id="852" r:id="rId38"/>
    <p:sldId id="858" r:id="rId39"/>
    <p:sldId id="859" r:id="rId40"/>
    <p:sldId id="860" r:id="rId41"/>
    <p:sldId id="861" r:id="rId42"/>
    <p:sldId id="862" r:id="rId43"/>
    <p:sldId id="863" r:id="rId44"/>
    <p:sldId id="864" r:id="rId45"/>
    <p:sldId id="865" r:id="rId4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9447" autoAdjust="0"/>
  </p:normalViewPr>
  <p:slideViewPr>
    <p:cSldViewPr>
      <p:cViewPr varScale="1">
        <p:scale>
          <a:sx n="66" d="100"/>
          <a:sy n="66" d="100"/>
        </p:scale>
        <p:origin x="1506" y="78"/>
      </p:cViewPr>
      <p:guideLst>
        <p:guide orient="horz" pos="2160"/>
        <p:guide pos="2880"/>
      </p:guideLst>
    </p:cSldViewPr>
  </p:slideViewPr>
  <p:notesTextViewPr>
    <p:cViewPr>
      <p:scale>
        <a:sx n="100" d="100"/>
        <a:sy n="100" d="100"/>
      </p:scale>
      <p:origin x="0" y="0"/>
    </p:cViewPr>
  </p:notesTextViewPr>
  <p:sorterViewPr>
    <p:cViewPr>
      <p:scale>
        <a:sx n="134" d="100"/>
        <a:sy n="134" d="100"/>
      </p:scale>
      <p:origin x="0" y="-23208"/>
    </p:cViewPr>
  </p:sorterViewPr>
  <p:notesViewPr>
    <p:cSldViewPr>
      <p:cViewPr varScale="1">
        <p:scale>
          <a:sx n="79" d="100"/>
          <a:sy n="79" d="100"/>
        </p:scale>
        <p:origin x="-208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D11DF54-40BB-4DD1-9A50-A42A8E171DB3}" type="datetimeFigureOut">
              <a:rPr lang="it-IT"/>
              <a:pPr>
                <a:defRPr/>
              </a:pPr>
              <a:t>08/10/2019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13DB6FF-E3AB-4024-8614-FD0EB60015BC}" type="slidenum">
              <a:rPr lang="it-IT"/>
              <a:pPr>
                <a:defRPr/>
              </a:pPr>
              <a:t>‹N›</a:t>
            </a:fld>
            <a:endParaRPr lang="it-IT"/>
          </a:p>
        </p:txBody>
      </p:sp>
    </p:spTree>
    <p:extLst>
      <p:ext uri="{BB962C8B-B14F-4D97-AF65-F5344CB8AC3E}">
        <p14:creationId xmlns:p14="http://schemas.microsoft.com/office/powerpoint/2010/main" val="11056294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3</a:t>
            </a:fld>
            <a:endParaRPr lang="it-IT"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171572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23</a:t>
            </a:fld>
            <a:endParaRPr lang="it-IT"/>
          </a:p>
        </p:txBody>
      </p:sp>
    </p:spTree>
    <p:extLst>
      <p:ext uri="{BB962C8B-B14F-4D97-AF65-F5344CB8AC3E}">
        <p14:creationId xmlns:p14="http://schemas.microsoft.com/office/powerpoint/2010/main" val="3194611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24</a:t>
            </a:fld>
            <a:endParaRPr lang="it-IT"/>
          </a:p>
        </p:txBody>
      </p:sp>
    </p:spTree>
    <p:extLst>
      <p:ext uri="{BB962C8B-B14F-4D97-AF65-F5344CB8AC3E}">
        <p14:creationId xmlns:p14="http://schemas.microsoft.com/office/powerpoint/2010/main" val="2288610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25</a:t>
            </a:fld>
            <a:endParaRPr lang="it-IT"/>
          </a:p>
        </p:txBody>
      </p:sp>
    </p:spTree>
    <p:extLst>
      <p:ext uri="{BB962C8B-B14F-4D97-AF65-F5344CB8AC3E}">
        <p14:creationId xmlns:p14="http://schemas.microsoft.com/office/powerpoint/2010/main" val="4062027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26</a:t>
            </a:fld>
            <a:endParaRPr lang="it-IT"/>
          </a:p>
        </p:txBody>
      </p:sp>
    </p:spTree>
    <p:extLst>
      <p:ext uri="{BB962C8B-B14F-4D97-AF65-F5344CB8AC3E}">
        <p14:creationId xmlns:p14="http://schemas.microsoft.com/office/powerpoint/2010/main" val="3444361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21535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38</a:t>
            </a:fld>
            <a:endParaRPr lang="it-IT"/>
          </a:p>
        </p:txBody>
      </p:sp>
    </p:spTree>
    <p:extLst>
      <p:ext uri="{BB962C8B-B14F-4D97-AF65-F5344CB8AC3E}">
        <p14:creationId xmlns:p14="http://schemas.microsoft.com/office/powerpoint/2010/main" val="3201150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39</a:t>
            </a:fld>
            <a:endParaRPr lang="it-IT"/>
          </a:p>
        </p:txBody>
      </p:sp>
    </p:spTree>
    <p:extLst>
      <p:ext uri="{BB962C8B-B14F-4D97-AF65-F5344CB8AC3E}">
        <p14:creationId xmlns:p14="http://schemas.microsoft.com/office/powerpoint/2010/main" val="235515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40</a:t>
            </a:fld>
            <a:endParaRPr lang="it-IT"/>
          </a:p>
        </p:txBody>
      </p:sp>
    </p:spTree>
    <p:extLst>
      <p:ext uri="{BB962C8B-B14F-4D97-AF65-F5344CB8AC3E}">
        <p14:creationId xmlns:p14="http://schemas.microsoft.com/office/powerpoint/2010/main" val="1639921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a:solidFill>
                  <a:schemeClr val="tx1"/>
                </a:solidFill>
                <a:latin typeface="Arial" panose="020B0604020202020204" pitchFamily="34" charset="0"/>
              </a:defRPr>
            </a:lvl1pPr>
            <a:lvl2pPr marL="742950" indent="-285750" defTabSz="965200" eaLnBrk="0" hangingPunct="0">
              <a:defRPr>
                <a:solidFill>
                  <a:schemeClr val="tx1"/>
                </a:solidFill>
                <a:latin typeface="Arial" panose="020B0604020202020204" pitchFamily="34" charset="0"/>
              </a:defRPr>
            </a:lvl2pPr>
            <a:lvl3pPr marL="1143000" indent="-228600" defTabSz="965200" eaLnBrk="0" hangingPunct="0">
              <a:defRPr>
                <a:solidFill>
                  <a:schemeClr val="tx1"/>
                </a:solidFill>
                <a:latin typeface="Arial" panose="020B0604020202020204" pitchFamily="34" charset="0"/>
              </a:defRPr>
            </a:lvl3pPr>
            <a:lvl4pPr marL="1600200" indent="-228600" defTabSz="965200" eaLnBrk="0" hangingPunct="0">
              <a:defRPr>
                <a:solidFill>
                  <a:schemeClr val="tx1"/>
                </a:solidFill>
                <a:latin typeface="Arial" panose="020B0604020202020204" pitchFamily="34" charset="0"/>
              </a:defRPr>
            </a:lvl4pPr>
            <a:lvl5pPr marL="2057400" indent="-228600" defTabSz="965200" eaLnBrk="0" hangingPunct="0">
              <a:defRPr>
                <a:solidFill>
                  <a:schemeClr val="tx1"/>
                </a:solidFill>
                <a:latin typeface="Arial" panose="020B0604020202020204" pitchFamily="34" charset="0"/>
              </a:defRPr>
            </a:lvl5pPr>
            <a:lvl6pPr marL="2514600" indent="-228600" algn="ctr" defTabSz="965200" eaLnBrk="0" fontAlgn="base" hangingPunct="0">
              <a:spcBef>
                <a:spcPct val="0"/>
              </a:spcBef>
              <a:spcAft>
                <a:spcPct val="0"/>
              </a:spcAft>
              <a:defRPr>
                <a:solidFill>
                  <a:schemeClr val="tx1"/>
                </a:solidFill>
                <a:latin typeface="Arial" panose="020B0604020202020204" pitchFamily="34" charset="0"/>
              </a:defRPr>
            </a:lvl6pPr>
            <a:lvl7pPr marL="2971800" indent="-228600" algn="ctr" defTabSz="965200" eaLnBrk="0" fontAlgn="base" hangingPunct="0">
              <a:spcBef>
                <a:spcPct val="0"/>
              </a:spcBef>
              <a:spcAft>
                <a:spcPct val="0"/>
              </a:spcAft>
              <a:defRPr>
                <a:solidFill>
                  <a:schemeClr val="tx1"/>
                </a:solidFill>
                <a:latin typeface="Arial" panose="020B0604020202020204" pitchFamily="34" charset="0"/>
              </a:defRPr>
            </a:lvl7pPr>
            <a:lvl8pPr marL="3429000" indent="-228600" algn="ctr" defTabSz="965200" eaLnBrk="0" fontAlgn="base" hangingPunct="0">
              <a:spcBef>
                <a:spcPct val="0"/>
              </a:spcBef>
              <a:spcAft>
                <a:spcPct val="0"/>
              </a:spcAft>
              <a:defRPr>
                <a:solidFill>
                  <a:schemeClr val="tx1"/>
                </a:solidFill>
                <a:latin typeface="Arial" panose="020B0604020202020204" pitchFamily="34" charset="0"/>
              </a:defRPr>
            </a:lvl8pPr>
            <a:lvl9pPr marL="3886200" indent="-228600" algn="ctr" defTabSz="965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5D3729-3FF2-4696-B020-549818CD6F9A}" type="slidenum">
              <a:rPr lang="en-US" altLang="it-IT"/>
              <a:pPr eaLnBrk="1" hangingPunct="1"/>
              <a:t>41</a:t>
            </a:fld>
            <a:endParaRPr lang="en-US" altLang="it-IT"/>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52195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44</a:t>
            </a:fld>
            <a:endParaRPr lang="it-IT"/>
          </a:p>
        </p:txBody>
      </p:sp>
    </p:spTree>
    <p:extLst>
      <p:ext uri="{BB962C8B-B14F-4D97-AF65-F5344CB8AC3E}">
        <p14:creationId xmlns:p14="http://schemas.microsoft.com/office/powerpoint/2010/main" val="3349632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51A868A9-BFBA-4BDB-A38C-C35924A594CC}" type="slidenum">
              <a:rPr lang="it-IT" smtClean="0"/>
              <a:pPr>
                <a:defRPr/>
              </a:pPr>
              <a:t>5</a:t>
            </a:fld>
            <a:endParaRPr lang="it-IT"/>
          </a:p>
        </p:txBody>
      </p:sp>
    </p:spTree>
    <p:extLst>
      <p:ext uri="{BB962C8B-B14F-4D97-AF65-F5344CB8AC3E}">
        <p14:creationId xmlns:p14="http://schemas.microsoft.com/office/powerpoint/2010/main" val="3449546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45</a:t>
            </a:fld>
            <a:endParaRPr lang="it-IT"/>
          </a:p>
        </p:txBody>
      </p:sp>
    </p:spTree>
    <p:extLst>
      <p:ext uri="{BB962C8B-B14F-4D97-AF65-F5344CB8AC3E}">
        <p14:creationId xmlns:p14="http://schemas.microsoft.com/office/powerpoint/2010/main" val="1555724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51A868A9-BFBA-4BDB-A38C-C35924A594CC}" type="slidenum">
              <a:rPr lang="it-IT" smtClean="0"/>
              <a:pPr>
                <a:defRPr/>
              </a:pPr>
              <a:t>6</a:t>
            </a:fld>
            <a:endParaRPr lang="it-IT"/>
          </a:p>
        </p:txBody>
      </p:sp>
    </p:spTree>
    <p:extLst>
      <p:ext uri="{BB962C8B-B14F-4D97-AF65-F5344CB8AC3E}">
        <p14:creationId xmlns:p14="http://schemas.microsoft.com/office/powerpoint/2010/main" val="4029570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51A868A9-BFBA-4BDB-A38C-C35924A594CC}" type="slidenum">
              <a:rPr lang="it-IT" smtClean="0"/>
              <a:pPr>
                <a:defRPr/>
              </a:pPr>
              <a:t>7</a:t>
            </a:fld>
            <a:endParaRPr lang="it-IT"/>
          </a:p>
        </p:txBody>
      </p:sp>
    </p:spTree>
    <p:extLst>
      <p:ext uri="{BB962C8B-B14F-4D97-AF65-F5344CB8AC3E}">
        <p14:creationId xmlns:p14="http://schemas.microsoft.com/office/powerpoint/2010/main" val="2100037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0E748A-027D-4E4D-BABE-B86E5D4F8384}" type="slidenum">
              <a:rPr lang="en-GB" altLang="it-IT"/>
              <a:pPr/>
              <a:t>8</a:t>
            </a:fld>
            <a:endParaRPr lang="en-GB" altLang="it-IT"/>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r>
              <a:rPr lang="en-GB" altLang="it-IT"/>
              <a:t>More bilateral trade the larger the countries</a:t>
            </a:r>
          </a:p>
          <a:p>
            <a:r>
              <a:rPr lang="en-GB" altLang="it-IT"/>
              <a:t>Less bilateral trade the more the distance between them</a:t>
            </a:r>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a:p>
            <a:endParaRPr lang="en-GB" altLang="it-IT"/>
          </a:p>
        </p:txBody>
      </p:sp>
    </p:spTree>
    <p:extLst>
      <p:ext uri="{BB962C8B-B14F-4D97-AF65-F5344CB8AC3E}">
        <p14:creationId xmlns:p14="http://schemas.microsoft.com/office/powerpoint/2010/main" val="1612004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51A868A9-BFBA-4BDB-A38C-C35924A594CC}" type="slidenum">
              <a:rPr lang="it-IT" smtClean="0"/>
              <a:pPr>
                <a:defRPr/>
              </a:pPr>
              <a:t>19</a:t>
            </a:fld>
            <a:endParaRPr lang="it-IT"/>
          </a:p>
        </p:txBody>
      </p:sp>
    </p:spTree>
    <p:extLst>
      <p:ext uri="{BB962C8B-B14F-4D97-AF65-F5344CB8AC3E}">
        <p14:creationId xmlns:p14="http://schemas.microsoft.com/office/powerpoint/2010/main" val="241716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51A868A9-BFBA-4BDB-A38C-C35924A594CC}" type="slidenum">
              <a:rPr lang="it-IT" smtClean="0"/>
              <a:pPr>
                <a:defRPr/>
              </a:pPr>
              <a:t>20</a:t>
            </a:fld>
            <a:endParaRPr lang="it-IT"/>
          </a:p>
        </p:txBody>
      </p:sp>
    </p:spTree>
    <p:extLst>
      <p:ext uri="{BB962C8B-B14F-4D97-AF65-F5344CB8AC3E}">
        <p14:creationId xmlns:p14="http://schemas.microsoft.com/office/powerpoint/2010/main" val="3371198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21</a:t>
            </a:fld>
            <a:endParaRPr lang="it-IT"/>
          </a:p>
        </p:txBody>
      </p:sp>
    </p:spTree>
    <p:extLst>
      <p:ext uri="{BB962C8B-B14F-4D97-AF65-F5344CB8AC3E}">
        <p14:creationId xmlns:p14="http://schemas.microsoft.com/office/powerpoint/2010/main" val="1355088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22</a:t>
            </a:fld>
            <a:endParaRPr lang="it-IT"/>
          </a:p>
        </p:txBody>
      </p:sp>
    </p:spTree>
    <p:extLst>
      <p:ext uri="{BB962C8B-B14F-4D97-AF65-F5344CB8AC3E}">
        <p14:creationId xmlns:p14="http://schemas.microsoft.com/office/powerpoint/2010/main" val="702337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2E337542-8351-4688-9231-AE0E921DE0A9}" type="datetimeFigureOut">
              <a:rPr lang="it-IT"/>
              <a:pPr>
                <a:defRPr/>
              </a:pPr>
              <a:t>08/10/2019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8EC2CB2-E6DD-4F66-8757-CCECEDD5347D}"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CBD912F-39EB-4A8F-ABD8-4A20A4352A20}" type="datetimeFigureOut">
              <a:rPr lang="it-IT"/>
              <a:pPr>
                <a:defRPr/>
              </a:pPr>
              <a:t>08/10/2019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C22725-20B9-4072-B4EB-491840C6A7FD}"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078E8CC-49E8-48FF-A67D-40267E62F7EC}" type="datetimeFigureOut">
              <a:rPr lang="it-IT"/>
              <a:pPr>
                <a:defRPr/>
              </a:pPr>
              <a:t>08/10/2019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2DAAF76-25F7-40FD-921E-82FC8177A3AC}"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8382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382588" y="1143000"/>
            <a:ext cx="4151312"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86300" y="1143000"/>
            <a:ext cx="4151313"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piè di pagina 4"/>
          <p:cNvSpPr>
            <a:spLocks noGrp="1"/>
          </p:cNvSpPr>
          <p:nvPr>
            <p:ph type="ftr" sz="quarter" idx="10"/>
          </p:nvPr>
        </p:nvSpPr>
        <p:spPr>
          <a:xfrm>
            <a:off x="0" y="6477000"/>
            <a:ext cx="8229600" cy="381000"/>
          </a:xfrm>
        </p:spPr>
        <p:txBody>
          <a:bodyPr/>
          <a:lstStyle>
            <a:lvl1pPr>
              <a:defRPr/>
            </a:lvl1pPr>
          </a:lstStyle>
          <a:p>
            <a:pPr>
              <a:defRPr/>
            </a:pPr>
            <a:r>
              <a:rPr lang="en-US" altLang="zh-CN"/>
              <a:t>© 2008 Worth Publishers </a:t>
            </a:r>
            <a:r>
              <a:rPr lang="en-US" altLang="zh-CN">
                <a:cs typeface="Arial" pitchFamily="34" charset="0"/>
              </a:rPr>
              <a:t>▪ </a:t>
            </a:r>
            <a:r>
              <a:rPr lang="en-US" altLang="zh-CN"/>
              <a:t>International Economics ▪ Feenstra/Taylor</a:t>
            </a:r>
            <a:endParaRPr lang="en-US"/>
          </a:p>
        </p:txBody>
      </p:sp>
    </p:spTree>
    <p:extLst>
      <p:ext uri="{BB962C8B-B14F-4D97-AF65-F5344CB8AC3E}">
        <p14:creationId xmlns:p14="http://schemas.microsoft.com/office/powerpoint/2010/main" val="1543948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71828F6-1A3F-4A81-BC61-7932EC602B47}" type="datetimeFigureOut">
              <a:rPr lang="it-IT"/>
              <a:pPr>
                <a:defRPr/>
              </a:pPr>
              <a:t>08/10/2019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6D61FCB-878D-434F-8CD1-E6DB186CB28C}"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9B040FF-CF5B-443F-B870-3AA9B9DB41D9}" type="datetimeFigureOut">
              <a:rPr lang="it-IT"/>
              <a:pPr>
                <a:defRPr/>
              </a:pPr>
              <a:t>08/10/2019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1B0186C-B063-4F23-8E56-401C2A002E32}"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BD962B92-8A27-4F3C-97DF-11F35C11E1CD}" type="datetimeFigureOut">
              <a:rPr lang="it-IT"/>
              <a:pPr>
                <a:defRPr/>
              </a:pPr>
              <a:t>08/10/2019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B77C244-4EB8-4A4B-B5AB-0F92190B836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E1089DB-3663-419E-AC8E-E60F1E9F8042}" type="datetimeFigureOut">
              <a:rPr lang="it-IT"/>
              <a:pPr>
                <a:defRPr/>
              </a:pPr>
              <a:t>08/10/2019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2FCAA47D-3FF0-4D3A-A683-682C1DC4AC4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141E5224-17BB-4417-8C33-DC42CEEBFE86}" type="datetimeFigureOut">
              <a:rPr lang="it-IT"/>
              <a:pPr>
                <a:defRPr/>
              </a:pPr>
              <a:t>08/10/2019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7A502AD0-D551-46D7-918A-1D87A84DAA12}"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4C0AD65-579A-4A05-80EC-0FA752FECE9C}" type="datetimeFigureOut">
              <a:rPr lang="it-IT"/>
              <a:pPr>
                <a:defRPr/>
              </a:pPr>
              <a:t>08/10/2019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E9C43E3-5672-4017-BF02-D6FA401195F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FFA1496-1115-4362-A67D-54C2250FD2B6}" type="datetimeFigureOut">
              <a:rPr lang="it-IT"/>
              <a:pPr>
                <a:defRPr/>
              </a:pPr>
              <a:t>08/10/2019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47C93F3-DE07-4287-9C70-81885E6BAA8C}"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9CE939E-CC82-49BB-87E6-886F467241DB}" type="datetimeFigureOut">
              <a:rPr lang="it-IT"/>
              <a:pPr>
                <a:defRPr/>
              </a:pPr>
              <a:t>08/10/2019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E7D12AF-C66C-45E2-927E-69A5E96EE05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3555"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BC30814-5FA6-4DB9-A645-0FC1334A9CC0}" type="datetimeFigureOut">
              <a:rPr lang="it-IT"/>
              <a:pPr>
                <a:defRPr/>
              </a:pPr>
              <a:t>08/10/2019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9EF24EE-7281-4C55-8BD4-C73EC953564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4"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1.png"/><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727203"/>
          </a:xfrm>
        </p:spPr>
        <p:txBody>
          <a:bodyPr>
            <a:normAutofit/>
          </a:bodyPr>
          <a:lstStyle/>
          <a:p>
            <a:r>
              <a:rPr lang="it-IT" dirty="0" err="1" smtClean="0"/>
              <a:t>Lecture</a:t>
            </a:r>
            <a:r>
              <a:rPr lang="it-IT" dirty="0" smtClean="0"/>
              <a:t> 7</a:t>
            </a:r>
            <a:br>
              <a:rPr lang="it-IT" dirty="0" smtClean="0"/>
            </a:br>
            <a:r>
              <a:rPr lang="it-IT" b="1" dirty="0" smtClean="0"/>
              <a:t>International </a:t>
            </a:r>
            <a:r>
              <a:rPr lang="it-IT" b="1" dirty="0" err="1" smtClean="0"/>
              <a:t>trade</a:t>
            </a:r>
            <a:r>
              <a:rPr lang="it-IT" b="1" dirty="0" smtClean="0"/>
              <a:t>, The </a:t>
            </a:r>
            <a:r>
              <a:rPr lang="it-IT" b="1" dirty="0" err="1" smtClean="0"/>
              <a:t>models</a:t>
            </a:r>
            <a:endParaRPr lang="it-IT" dirty="0"/>
          </a:p>
        </p:txBody>
      </p:sp>
      <p:sp>
        <p:nvSpPr>
          <p:cNvPr id="3" name="Sottotitolo 2"/>
          <p:cNvSpPr>
            <a:spLocks noGrp="1"/>
          </p:cNvSpPr>
          <p:nvPr>
            <p:ph type="subTitle" idx="1"/>
          </p:nvPr>
        </p:nvSpPr>
        <p:spPr/>
        <p:txBody>
          <a:bodyPr/>
          <a:lstStyle/>
          <a:p>
            <a:r>
              <a:rPr lang="it-IT" dirty="0" smtClean="0"/>
              <a:t>Giorgia </a:t>
            </a:r>
            <a:r>
              <a:rPr lang="it-IT" dirty="0" err="1" smtClean="0"/>
              <a:t>Giovannetti</a:t>
            </a:r>
            <a:endParaRPr lang="it-IT" dirty="0" smtClean="0"/>
          </a:p>
        </p:txBody>
      </p:sp>
    </p:spTree>
    <p:extLst>
      <p:ext uri="{BB962C8B-B14F-4D97-AF65-F5344CB8AC3E}">
        <p14:creationId xmlns:p14="http://schemas.microsoft.com/office/powerpoint/2010/main" val="1174222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6 Marcador de número de diapositiva"/>
          <p:cNvSpPr>
            <a:spLocks noGrp="1"/>
          </p:cNvSpPr>
          <p:nvPr>
            <p:ph type="sldNum" sz="quarter" idx="4294967295"/>
          </p:nvPr>
        </p:nvSpPr>
        <p:spPr>
          <a:xfrm>
            <a:off x="6553200" y="6248400"/>
            <a:ext cx="1905000" cy="457200"/>
          </a:xfrm>
          <a:prstGeom prst="rect">
            <a:avLst/>
          </a:prstGeom>
          <a:noFill/>
        </p:spPr>
        <p:txBody>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20000"/>
              </a:spcBef>
              <a:spcAft>
                <a:spcPct val="0"/>
              </a:spcAft>
              <a:buChar char="•"/>
              <a:defRPr sz="2400">
                <a:solidFill>
                  <a:schemeClr val="tx1"/>
                </a:solidFill>
                <a:latin typeface="Arial Narrow" pitchFamily="34" charset="0"/>
              </a:defRPr>
            </a:lvl6pPr>
            <a:lvl7pPr marL="2971800" indent="-228600" eaLnBrk="0" fontAlgn="base" hangingPunct="0">
              <a:spcBef>
                <a:spcPct val="20000"/>
              </a:spcBef>
              <a:spcAft>
                <a:spcPct val="0"/>
              </a:spcAft>
              <a:buChar char="•"/>
              <a:defRPr sz="2400">
                <a:solidFill>
                  <a:schemeClr val="tx1"/>
                </a:solidFill>
                <a:latin typeface="Arial Narrow" pitchFamily="34" charset="0"/>
              </a:defRPr>
            </a:lvl7pPr>
            <a:lvl8pPr marL="3429000" indent="-228600" eaLnBrk="0" fontAlgn="base" hangingPunct="0">
              <a:spcBef>
                <a:spcPct val="20000"/>
              </a:spcBef>
              <a:spcAft>
                <a:spcPct val="0"/>
              </a:spcAft>
              <a:buChar char="•"/>
              <a:defRPr sz="2400">
                <a:solidFill>
                  <a:schemeClr val="tx1"/>
                </a:solidFill>
                <a:latin typeface="Arial Narrow" pitchFamily="34" charset="0"/>
              </a:defRPr>
            </a:lvl8pPr>
            <a:lvl9pPr marL="3886200" indent="-228600" eaLnBrk="0" fontAlgn="base" hangingPunct="0">
              <a:spcBef>
                <a:spcPct val="20000"/>
              </a:spcBef>
              <a:spcAft>
                <a:spcPct val="0"/>
              </a:spcAft>
              <a:buChar char="•"/>
              <a:defRPr sz="2400">
                <a:solidFill>
                  <a:schemeClr val="tx1"/>
                </a:solidFill>
                <a:latin typeface="Arial Narrow" pitchFamily="34" charset="0"/>
              </a:defRPr>
            </a:lvl9pPr>
          </a:lstStyle>
          <a:p>
            <a:pPr eaLnBrk="1" hangingPunct="1"/>
            <a:fld id="{F4D6FCD7-8072-43CE-B670-FD489CF66CE0}" type="slidenum">
              <a:rPr lang="es-ES" altLang="it-IT" sz="1400" smtClean="0">
                <a:solidFill>
                  <a:srgbClr val="FFFFFF"/>
                </a:solidFill>
              </a:rPr>
              <a:pPr eaLnBrk="1" hangingPunct="1"/>
              <a:t>10</a:t>
            </a:fld>
            <a:endParaRPr lang="es-ES" altLang="it-IT" sz="1400" smtClean="0">
              <a:solidFill>
                <a:srgbClr val="FFFFFF"/>
              </a:solidFill>
            </a:endParaRPr>
          </a:p>
        </p:txBody>
      </p:sp>
      <p:sp>
        <p:nvSpPr>
          <p:cNvPr id="6147" name="Rectangle 2"/>
          <p:cNvSpPr>
            <a:spLocks noGrp="1" noChangeArrowheads="1"/>
          </p:cNvSpPr>
          <p:nvPr>
            <p:ph type="body" sz="half" idx="1"/>
          </p:nvPr>
        </p:nvSpPr>
        <p:spPr>
          <a:xfrm>
            <a:off x="0" y="908050"/>
            <a:ext cx="9144000" cy="5949950"/>
          </a:xfrm>
          <a:noFill/>
        </p:spPr>
        <p:txBody>
          <a:bodyPr/>
          <a:lstStyle/>
          <a:p>
            <a:pPr marL="457200" indent="-457200" eaLnBrk="1" hangingPunct="1"/>
            <a:r>
              <a:rPr lang="en-US" altLang="it-IT" sz="2000" dirty="0" smtClean="0">
                <a:solidFill>
                  <a:schemeClr val="tx1"/>
                </a:solidFill>
              </a:rPr>
              <a:t>In economics the force of gravity (</a:t>
            </a:r>
            <a:r>
              <a:rPr lang="en-US" altLang="it-IT" sz="2000" i="1" dirty="0" smtClean="0">
                <a:solidFill>
                  <a:schemeClr val="tx1"/>
                </a:solidFill>
              </a:rPr>
              <a:t>FG)</a:t>
            </a:r>
            <a:r>
              <a:rPr lang="en-US" altLang="it-IT" sz="2000" dirty="0" smtClean="0">
                <a:solidFill>
                  <a:schemeClr val="tx1"/>
                </a:solidFill>
              </a:rPr>
              <a:t> is substituted by the intensity of the flow, and the masses </a:t>
            </a:r>
            <a:r>
              <a:rPr lang="en-US" altLang="it-IT" sz="2000" i="1" dirty="0" smtClean="0">
                <a:solidFill>
                  <a:schemeClr val="tx1"/>
                </a:solidFill>
              </a:rPr>
              <a:t>M1</a:t>
            </a:r>
            <a:r>
              <a:rPr lang="en-US" altLang="it-IT" sz="2000" dirty="0" smtClean="0">
                <a:solidFill>
                  <a:schemeClr val="tx1"/>
                </a:solidFill>
              </a:rPr>
              <a:t> and </a:t>
            </a:r>
            <a:r>
              <a:rPr lang="en-US" altLang="it-IT" sz="2000" i="1" dirty="0" smtClean="0">
                <a:solidFill>
                  <a:schemeClr val="tx1"/>
                </a:solidFill>
              </a:rPr>
              <a:t>M2</a:t>
            </a:r>
            <a:r>
              <a:rPr lang="en-US" altLang="it-IT" sz="2000" dirty="0" smtClean="0">
                <a:solidFill>
                  <a:schemeClr val="tx1"/>
                </a:solidFill>
              </a:rPr>
              <a:t> are replaced by variables that cover the size of both elements, and that will depend on the analyzed phenomenon. </a:t>
            </a:r>
          </a:p>
          <a:p>
            <a:pPr marL="457200" indent="-457200" eaLnBrk="1" hangingPunct="1"/>
            <a:endParaRPr lang="en-US" altLang="it-IT" sz="2000" dirty="0" smtClean="0">
              <a:solidFill>
                <a:schemeClr val="tx1"/>
              </a:solidFill>
            </a:endParaRPr>
          </a:p>
          <a:p>
            <a:pPr marL="457200" indent="-457200" eaLnBrk="1" hangingPunct="1"/>
            <a:endParaRPr lang="en-US" altLang="it-IT" dirty="0" smtClean="0">
              <a:solidFill>
                <a:schemeClr val="tx1"/>
              </a:solidFill>
            </a:endParaRPr>
          </a:p>
          <a:p>
            <a:pPr marL="457200" indent="-457200" eaLnBrk="1" hangingPunct="1"/>
            <a:r>
              <a:rPr lang="en-US" altLang="it-IT" sz="2400" dirty="0" smtClean="0">
                <a:solidFill>
                  <a:schemeClr val="tx1"/>
                </a:solidFill>
              </a:rPr>
              <a:t>The bilateral trade flow intensity between two specific geographical areas (countries or regions), is directly proportional to the emission and absorption capacity of the points of origin and destination, and inversely proportional  to the cost of interaction between the two points.</a:t>
            </a:r>
          </a:p>
          <a:p>
            <a:pPr marL="838200" lvl="1" indent="-381000" eaLnBrk="1" hangingPunct="1"/>
            <a:r>
              <a:rPr lang="en-US" altLang="it-IT" sz="1600" b="0" dirty="0" smtClean="0">
                <a:solidFill>
                  <a:schemeClr val="tx1"/>
                </a:solidFill>
              </a:rPr>
              <a:t>Emission/absorption capacity = production capacity and demand </a:t>
            </a:r>
          </a:p>
          <a:p>
            <a:pPr marL="838200" lvl="1" indent="-381000" eaLnBrk="1" hangingPunct="1"/>
            <a:r>
              <a:rPr lang="en-US" altLang="it-IT" sz="1600" b="0" dirty="0" smtClean="0">
                <a:solidFill>
                  <a:schemeClr val="tx1"/>
                </a:solidFill>
              </a:rPr>
              <a:t>The cost of interaction = distance or traveling time</a:t>
            </a:r>
            <a:endParaRPr lang="en-US" altLang="it-IT" sz="1600" dirty="0" smtClean="0">
              <a:solidFill>
                <a:schemeClr val="tx1"/>
              </a:solidFill>
            </a:endParaRPr>
          </a:p>
        </p:txBody>
      </p:sp>
      <p:sp>
        <p:nvSpPr>
          <p:cNvPr id="6148" name="Rectangle 3"/>
          <p:cNvSpPr>
            <a:spLocks noChangeArrowheads="1"/>
          </p:cNvSpPr>
          <p:nvPr/>
        </p:nvSpPr>
        <p:spPr bwMode="auto">
          <a:xfrm>
            <a:off x="611188" y="260350"/>
            <a:ext cx="7916862" cy="576263"/>
          </a:xfrm>
          <a:prstGeom prst="rect">
            <a:avLst/>
          </a:prstGeom>
          <a:noFill/>
          <a:ln w="25400">
            <a:noFill/>
            <a:miter lim="800000"/>
            <a:headEnd/>
            <a:tailEnd/>
          </a:ln>
          <a:effectLst/>
          <a:extLst>
            <a:ext uri="{909E8E84-426E-40DD-AFC4-6F175D3DCCD1}">
              <a14:hiddenFill xmlns:a14="http://schemas.microsoft.com/office/drawing/2010/main">
                <a:solidFill>
                  <a:srgbClr val="8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20000"/>
              </a:spcBef>
              <a:spcAft>
                <a:spcPct val="0"/>
              </a:spcAft>
              <a:buChar char="•"/>
              <a:defRPr sz="2400">
                <a:solidFill>
                  <a:schemeClr val="tx1"/>
                </a:solidFill>
                <a:latin typeface="Arial Narrow" pitchFamily="34" charset="0"/>
              </a:defRPr>
            </a:lvl6pPr>
            <a:lvl7pPr marL="2971800" indent="-228600" eaLnBrk="0" fontAlgn="base" hangingPunct="0">
              <a:spcBef>
                <a:spcPct val="20000"/>
              </a:spcBef>
              <a:spcAft>
                <a:spcPct val="0"/>
              </a:spcAft>
              <a:buChar char="•"/>
              <a:defRPr sz="2400">
                <a:solidFill>
                  <a:schemeClr val="tx1"/>
                </a:solidFill>
                <a:latin typeface="Arial Narrow" pitchFamily="34" charset="0"/>
              </a:defRPr>
            </a:lvl7pPr>
            <a:lvl8pPr marL="3429000" indent="-228600" eaLnBrk="0" fontAlgn="base" hangingPunct="0">
              <a:spcBef>
                <a:spcPct val="20000"/>
              </a:spcBef>
              <a:spcAft>
                <a:spcPct val="0"/>
              </a:spcAft>
              <a:buChar char="•"/>
              <a:defRPr sz="2400">
                <a:solidFill>
                  <a:schemeClr val="tx1"/>
                </a:solidFill>
                <a:latin typeface="Arial Narrow" pitchFamily="34" charset="0"/>
              </a:defRPr>
            </a:lvl8pPr>
            <a:lvl9pPr marL="3886200" indent="-228600" eaLnBrk="0" fontAlgn="base" hangingPunct="0">
              <a:spcBef>
                <a:spcPct val="20000"/>
              </a:spcBef>
              <a:spcAft>
                <a:spcPct val="0"/>
              </a:spcAft>
              <a:buChar char="•"/>
              <a:defRPr sz="2400">
                <a:solidFill>
                  <a:schemeClr val="tx1"/>
                </a:solidFill>
                <a:latin typeface="Arial Narrow" pitchFamily="34" charset="0"/>
              </a:defRPr>
            </a:lvl9pPr>
          </a:lstStyle>
          <a:p>
            <a:pPr algn="ctr" eaLnBrk="1" hangingPunct="1">
              <a:spcBef>
                <a:spcPct val="0"/>
              </a:spcBef>
              <a:buFontTx/>
              <a:buNone/>
            </a:pPr>
            <a:r>
              <a:rPr lang="en-US" altLang="it-IT" sz="3200" b="1" dirty="0" smtClean="0"/>
              <a:t>Basics, 2</a:t>
            </a:r>
            <a:endParaRPr lang="en-US" altLang="it-IT" sz="3200" b="1" dirty="0"/>
          </a:p>
        </p:txBody>
      </p:sp>
      <p:sp>
        <p:nvSpPr>
          <p:cNvPr id="6149" name="Rectangle 5"/>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20000"/>
              </a:spcBef>
              <a:spcAft>
                <a:spcPct val="0"/>
              </a:spcAft>
              <a:buChar char="•"/>
              <a:defRPr sz="2400">
                <a:solidFill>
                  <a:schemeClr val="tx1"/>
                </a:solidFill>
                <a:latin typeface="Arial Narrow" pitchFamily="34" charset="0"/>
              </a:defRPr>
            </a:lvl6pPr>
            <a:lvl7pPr marL="2971800" indent="-228600" eaLnBrk="0" fontAlgn="base" hangingPunct="0">
              <a:spcBef>
                <a:spcPct val="20000"/>
              </a:spcBef>
              <a:spcAft>
                <a:spcPct val="0"/>
              </a:spcAft>
              <a:buChar char="•"/>
              <a:defRPr sz="2400">
                <a:solidFill>
                  <a:schemeClr val="tx1"/>
                </a:solidFill>
                <a:latin typeface="Arial Narrow" pitchFamily="34" charset="0"/>
              </a:defRPr>
            </a:lvl7pPr>
            <a:lvl8pPr marL="3429000" indent="-228600" eaLnBrk="0" fontAlgn="base" hangingPunct="0">
              <a:spcBef>
                <a:spcPct val="20000"/>
              </a:spcBef>
              <a:spcAft>
                <a:spcPct val="0"/>
              </a:spcAft>
              <a:buChar char="•"/>
              <a:defRPr sz="2400">
                <a:solidFill>
                  <a:schemeClr val="tx1"/>
                </a:solidFill>
                <a:latin typeface="Arial Narrow" pitchFamily="34" charset="0"/>
              </a:defRPr>
            </a:lvl8pPr>
            <a:lvl9pPr marL="3886200" indent="-228600" eaLnBrk="0" fontAlgn="base" hangingPunct="0">
              <a:spcBef>
                <a:spcPct val="20000"/>
              </a:spcBef>
              <a:spcAft>
                <a:spcPct val="0"/>
              </a:spcAft>
              <a:buChar char="•"/>
              <a:defRPr sz="2400">
                <a:solidFill>
                  <a:schemeClr val="tx1"/>
                </a:solidFill>
                <a:latin typeface="Arial Narrow" pitchFamily="34" charset="0"/>
              </a:defRPr>
            </a:lvl9pPr>
          </a:lstStyle>
          <a:p>
            <a:pPr eaLnBrk="1" hangingPunct="1"/>
            <a:endParaRPr lang="it-IT" altLang="it-IT"/>
          </a:p>
        </p:txBody>
      </p:sp>
      <p:graphicFrame>
        <p:nvGraphicFramePr>
          <p:cNvPr id="6150" name="Object 6"/>
          <p:cNvGraphicFramePr>
            <a:graphicFrameLocks noGrp="1" noChangeAspect="1"/>
          </p:cNvGraphicFramePr>
          <p:nvPr>
            <p:ph sz="half" idx="2"/>
          </p:nvPr>
        </p:nvGraphicFramePr>
        <p:xfrm>
          <a:off x="2555875" y="2008188"/>
          <a:ext cx="2160588" cy="1152525"/>
        </p:xfrm>
        <a:graphic>
          <a:graphicData uri="http://schemas.openxmlformats.org/presentationml/2006/ole">
            <mc:AlternateContent xmlns:mc="http://schemas.openxmlformats.org/markup-compatibility/2006">
              <mc:Choice xmlns:v="urn:schemas-microsoft-com:vml" Requires="v">
                <p:oleObj spid="_x0000_s212998" name="Ecuación" r:id="rId3" imgW="952087" imgH="507780" progId="Equation.3">
                  <p:embed/>
                </p:oleObj>
              </mc:Choice>
              <mc:Fallback>
                <p:oleObj name="Ecuación" r:id="rId3" imgW="952087" imgH="507780" progId="Equation.3">
                  <p:embed/>
                  <p:pic>
                    <p:nvPicPr>
                      <p:cNvPr id="0" name="Picture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2008188"/>
                        <a:ext cx="2160588"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1" name="1 Objeto"/>
          <p:cNvGraphicFramePr>
            <a:graphicFrameLocks noChangeAspect="1"/>
          </p:cNvGraphicFramePr>
          <p:nvPr/>
        </p:nvGraphicFramePr>
        <p:xfrm>
          <a:off x="606425" y="5589588"/>
          <a:ext cx="7848600" cy="792162"/>
        </p:xfrm>
        <a:graphic>
          <a:graphicData uri="http://schemas.openxmlformats.org/presentationml/2006/ole">
            <mc:AlternateContent xmlns:mc="http://schemas.openxmlformats.org/markup-compatibility/2006">
              <mc:Choice xmlns:v="urn:schemas-microsoft-com:vml" Requires="v">
                <p:oleObj spid="_x0000_s212999" name="Equation" r:id="rId5" imgW="2768600" imgH="241300" progId="">
                  <p:embed/>
                </p:oleObj>
              </mc:Choice>
              <mc:Fallback>
                <p:oleObj name="Equation" r:id="rId5" imgW="2768600" imgH="2413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425" y="5589588"/>
                        <a:ext cx="7848600"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35485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altLang="it-IT" sz="2900" dirty="0" smtClean="0"/>
              <a:t>Estimated </a:t>
            </a:r>
            <a:r>
              <a:rPr lang="en-US" altLang="it-IT" sz="2900" dirty="0"/>
              <a:t>gravity equation ...Newton’s Law-based Normal Trade</a:t>
            </a:r>
          </a:p>
        </p:txBody>
      </p:sp>
      <p:sp>
        <p:nvSpPr>
          <p:cNvPr id="174083" name="Rectangle 3"/>
          <p:cNvSpPr>
            <a:spLocks noGrp="1" noChangeArrowheads="1"/>
          </p:cNvSpPr>
          <p:nvPr>
            <p:ph type="body" idx="1"/>
          </p:nvPr>
        </p:nvSpPr>
        <p:spPr/>
        <p:txBody>
          <a:bodyPr/>
          <a:lstStyle/>
          <a:p>
            <a:r>
              <a:rPr lang="en-US" altLang="it-IT" dirty="0">
                <a:solidFill>
                  <a:schemeClr val="hlink"/>
                </a:solidFill>
              </a:rPr>
              <a:t>Normal </a:t>
            </a:r>
            <a:r>
              <a:rPr lang="en-US" altLang="it-IT" dirty="0" smtClean="0">
                <a:solidFill>
                  <a:schemeClr val="hlink"/>
                </a:solidFill>
              </a:rPr>
              <a:t>trade (trade flows instead of emissions)</a:t>
            </a:r>
            <a:endParaRPr lang="en-US" altLang="it-IT" dirty="0">
              <a:solidFill>
                <a:schemeClr val="hlink"/>
              </a:solidFill>
            </a:endParaRPr>
          </a:p>
          <a:p>
            <a:endParaRPr lang="en-US" altLang="it-IT" dirty="0">
              <a:solidFill>
                <a:schemeClr val="hlink"/>
              </a:solidFill>
            </a:endParaRPr>
          </a:p>
          <a:p>
            <a:pPr>
              <a:buFont typeface="Wingdings" pitchFamily="2" charset="2"/>
              <a:buNone/>
            </a:pPr>
            <a:r>
              <a:rPr lang="en-GB" altLang="it-IT" i="1" dirty="0"/>
              <a:t>ln (</a:t>
            </a:r>
            <a:r>
              <a:rPr lang="en-GB" altLang="it-IT" i="1" dirty="0" err="1"/>
              <a:t>Trade</a:t>
            </a:r>
            <a:r>
              <a:rPr lang="en-GB" altLang="it-IT" i="1" baseline="-25000" dirty="0" err="1"/>
              <a:t>ij</a:t>
            </a:r>
            <a:r>
              <a:rPr lang="en-GB" altLang="it-IT" i="1" dirty="0"/>
              <a:t>) = C + </a:t>
            </a:r>
            <a:r>
              <a:rPr lang="en-GB" altLang="it-IT" i="1" dirty="0">
                <a:solidFill>
                  <a:srgbClr val="FF5050"/>
                </a:solidFill>
                <a:cs typeface="Arial" charset="0"/>
              </a:rPr>
              <a:t>a</a:t>
            </a:r>
            <a:r>
              <a:rPr lang="en-GB" altLang="it-IT" i="1" dirty="0"/>
              <a:t> ln(</a:t>
            </a:r>
            <a:r>
              <a:rPr lang="en-GB" altLang="it-IT" i="1" dirty="0" err="1"/>
              <a:t>GDP</a:t>
            </a:r>
            <a:r>
              <a:rPr lang="en-GB" altLang="it-IT" i="1" baseline="-25000" dirty="0" err="1"/>
              <a:t>i</a:t>
            </a:r>
            <a:r>
              <a:rPr lang="en-GB" altLang="it-IT" i="1" dirty="0"/>
              <a:t>) + </a:t>
            </a:r>
            <a:r>
              <a:rPr lang="en-GB" altLang="it-IT" i="1" dirty="0">
                <a:solidFill>
                  <a:srgbClr val="FF5050"/>
                </a:solidFill>
                <a:cs typeface="Arial" charset="0"/>
              </a:rPr>
              <a:t>b</a:t>
            </a:r>
            <a:r>
              <a:rPr lang="en-GB" altLang="it-IT" i="1" dirty="0"/>
              <a:t> ln(</a:t>
            </a:r>
            <a:r>
              <a:rPr lang="en-GB" altLang="it-IT" i="1" dirty="0" err="1"/>
              <a:t>GDP</a:t>
            </a:r>
            <a:r>
              <a:rPr lang="en-GB" altLang="it-IT" i="1" baseline="-25000" dirty="0" err="1"/>
              <a:t>j</a:t>
            </a:r>
            <a:r>
              <a:rPr lang="en-GB" altLang="it-IT" i="1" dirty="0"/>
              <a:t>) + </a:t>
            </a:r>
          </a:p>
          <a:p>
            <a:pPr>
              <a:buFont typeface="Wingdings" pitchFamily="2" charset="2"/>
              <a:buNone/>
            </a:pPr>
            <a:r>
              <a:rPr lang="en-GB" altLang="it-IT" i="1" dirty="0"/>
              <a:t>+</a:t>
            </a:r>
            <a:r>
              <a:rPr lang="en-GB" altLang="it-IT" i="1" dirty="0">
                <a:solidFill>
                  <a:srgbClr val="FF5050"/>
                </a:solidFill>
                <a:cs typeface="Arial" charset="0"/>
              </a:rPr>
              <a:t>c</a:t>
            </a:r>
            <a:r>
              <a:rPr lang="en-GB" altLang="it-IT" b="1" i="1" dirty="0"/>
              <a:t> </a:t>
            </a:r>
            <a:r>
              <a:rPr lang="en-GB" altLang="it-IT" i="1" dirty="0"/>
              <a:t>ln(</a:t>
            </a:r>
            <a:r>
              <a:rPr lang="en-GB" altLang="it-IT" i="1" dirty="0" err="1"/>
              <a:t>distance</a:t>
            </a:r>
            <a:r>
              <a:rPr lang="en-GB" altLang="it-IT" i="1" baseline="-25000" dirty="0" err="1"/>
              <a:t>ij</a:t>
            </a:r>
            <a:r>
              <a:rPr lang="en-GB" altLang="it-IT" i="1" dirty="0"/>
              <a:t>) + </a:t>
            </a:r>
            <a:r>
              <a:rPr lang="en-GB" altLang="it-IT" b="1" i="1" dirty="0" err="1"/>
              <a:t>u</a:t>
            </a:r>
            <a:r>
              <a:rPr lang="en-GB" altLang="it-IT" baseline="-25000" dirty="0" err="1"/>
              <a:t>ij</a:t>
            </a:r>
            <a:endParaRPr lang="en-US" altLang="it-IT" baseline="-25000" dirty="0"/>
          </a:p>
        </p:txBody>
      </p:sp>
    </p:spTree>
    <p:extLst>
      <p:ext uri="{BB962C8B-B14F-4D97-AF65-F5344CB8AC3E}">
        <p14:creationId xmlns:p14="http://schemas.microsoft.com/office/powerpoint/2010/main" val="718807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en-GB" altLang="it-IT" sz="2900" dirty="0" smtClean="0"/>
              <a:t>The </a:t>
            </a:r>
            <a:r>
              <a:rPr lang="en-GB" altLang="it-IT" sz="2900" dirty="0"/>
              <a:t>theoretical foundations of gravity models</a:t>
            </a:r>
            <a:br>
              <a:rPr lang="en-GB" altLang="it-IT" sz="2900" dirty="0"/>
            </a:br>
            <a:endParaRPr lang="en-GB" altLang="it-IT" sz="2900" dirty="0"/>
          </a:p>
        </p:txBody>
      </p:sp>
      <p:sp>
        <p:nvSpPr>
          <p:cNvPr id="176131" name="Rectangle 3"/>
          <p:cNvSpPr>
            <a:spLocks noGrp="1" noChangeArrowheads="1"/>
          </p:cNvSpPr>
          <p:nvPr>
            <p:ph type="body" idx="1"/>
          </p:nvPr>
        </p:nvSpPr>
        <p:spPr/>
        <p:txBody>
          <a:bodyPr/>
          <a:lstStyle/>
          <a:p>
            <a:r>
              <a:rPr lang="en-GB" altLang="it-IT" dirty="0"/>
              <a:t>Countries distance from the Rest of the World </a:t>
            </a:r>
            <a:r>
              <a:rPr lang="en-GB" altLang="it-IT" dirty="0" smtClean="0"/>
              <a:t>also matters </a:t>
            </a:r>
            <a:r>
              <a:rPr lang="en-GB" altLang="it-IT" dirty="0"/>
              <a:t>for their bilateral trade</a:t>
            </a:r>
          </a:p>
        </p:txBody>
      </p:sp>
      <p:sp>
        <p:nvSpPr>
          <p:cNvPr id="176132" name="Oval 4"/>
          <p:cNvSpPr>
            <a:spLocks noChangeArrowheads="1"/>
          </p:cNvSpPr>
          <p:nvPr/>
        </p:nvSpPr>
        <p:spPr bwMode="auto">
          <a:xfrm>
            <a:off x="1763713" y="4581525"/>
            <a:ext cx="1368425" cy="1152525"/>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it-IT"/>
              <a:t>Country B</a:t>
            </a:r>
          </a:p>
        </p:txBody>
      </p:sp>
      <p:sp>
        <p:nvSpPr>
          <p:cNvPr id="176133" name="Oval 5"/>
          <p:cNvSpPr>
            <a:spLocks noChangeArrowheads="1"/>
          </p:cNvSpPr>
          <p:nvPr/>
        </p:nvSpPr>
        <p:spPr bwMode="auto">
          <a:xfrm>
            <a:off x="4859338" y="4149725"/>
            <a:ext cx="1706562" cy="1368425"/>
          </a:xfrm>
          <a:prstGeom prst="ellipse">
            <a:avLst/>
          </a:prstGeom>
          <a:solidFill>
            <a:srgbClr val="FF99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it-IT"/>
              <a:t>Country A</a:t>
            </a:r>
          </a:p>
        </p:txBody>
      </p:sp>
      <p:sp>
        <p:nvSpPr>
          <p:cNvPr id="176134" name="Oval 6"/>
          <p:cNvSpPr>
            <a:spLocks noChangeArrowheads="1"/>
          </p:cNvSpPr>
          <p:nvPr/>
        </p:nvSpPr>
        <p:spPr bwMode="auto">
          <a:xfrm>
            <a:off x="684213" y="3068638"/>
            <a:ext cx="3167062" cy="914400"/>
          </a:xfrm>
          <a:prstGeom prst="ellipse">
            <a:avLst/>
          </a:prstGeom>
          <a:solidFill>
            <a:srgbClr val="FF00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it-IT"/>
              <a:t>Rest of the World</a:t>
            </a:r>
          </a:p>
        </p:txBody>
      </p:sp>
      <p:sp>
        <p:nvSpPr>
          <p:cNvPr id="176135" name="Line 7"/>
          <p:cNvSpPr>
            <a:spLocks noChangeShapeType="1"/>
          </p:cNvSpPr>
          <p:nvPr/>
        </p:nvSpPr>
        <p:spPr bwMode="auto">
          <a:xfrm flipV="1">
            <a:off x="3419475" y="4941888"/>
            <a:ext cx="1368425" cy="215900"/>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6136" name="Line 8"/>
          <p:cNvSpPr>
            <a:spLocks noChangeShapeType="1"/>
          </p:cNvSpPr>
          <p:nvPr/>
        </p:nvSpPr>
        <p:spPr bwMode="auto">
          <a:xfrm flipV="1">
            <a:off x="2484438" y="4076700"/>
            <a:ext cx="0" cy="360363"/>
          </a:xfrm>
          <a:prstGeom prst="line">
            <a:avLst/>
          </a:prstGeom>
          <a:noFill/>
          <a:ln w="28575" cap="sq">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6137" name="Line 9"/>
          <p:cNvSpPr>
            <a:spLocks noChangeShapeType="1"/>
          </p:cNvSpPr>
          <p:nvPr/>
        </p:nvSpPr>
        <p:spPr bwMode="auto">
          <a:xfrm flipH="1" flipV="1">
            <a:off x="3851275" y="4005263"/>
            <a:ext cx="1223963" cy="287337"/>
          </a:xfrm>
          <a:prstGeom prst="line">
            <a:avLst/>
          </a:prstGeom>
          <a:noFill/>
          <a:ln w="28575" cap="sq">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extLst>
      <p:ext uri="{BB962C8B-B14F-4D97-AF65-F5344CB8AC3E}">
        <p14:creationId xmlns:p14="http://schemas.microsoft.com/office/powerpoint/2010/main" val="3647902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altLang="it-IT" sz="2900" dirty="0" smtClean="0"/>
              <a:t>Estimated </a:t>
            </a:r>
            <a:r>
              <a:rPr lang="en-US" altLang="it-IT" sz="2900" dirty="0"/>
              <a:t>gravity equation ...Theoretically Founded Normal Trade</a:t>
            </a:r>
          </a:p>
        </p:txBody>
      </p:sp>
      <p:sp>
        <p:nvSpPr>
          <p:cNvPr id="178179" name="Rectangle 3"/>
          <p:cNvSpPr>
            <a:spLocks noGrp="1" noChangeArrowheads="1"/>
          </p:cNvSpPr>
          <p:nvPr>
            <p:ph type="body" idx="1"/>
          </p:nvPr>
        </p:nvSpPr>
        <p:spPr/>
        <p:txBody>
          <a:bodyPr/>
          <a:lstStyle/>
          <a:p>
            <a:r>
              <a:rPr lang="en-GB" altLang="it-IT" sz="2700" dirty="0">
                <a:solidFill>
                  <a:schemeClr val="hlink"/>
                </a:solidFill>
              </a:rPr>
              <a:t>Normal trade with Resistances</a:t>
            </a:r>
          </a:p>
          <a:p>
            <a:pPr>
              <a:buFont typeface="Wingdings" pitchFamily="2" charset="2"/>
              <a:buNone/>
            </a:pPr>
            <a:r>
              <a:rPr lang="en-GB" altLang="it-IT" sz="2700" i="1" dirty="0"/>
              <a:t>ln (</a:t>
            </a:r>
            <a:r>
              <a:rPr lang="en-GB" altLang="it-IT" sz="2700" i="1" dirty="0" err="1"/>
              <a:t>Trade</a:t>
            </a:r>
            <a:r>
              <a:rPr lang="en-GB" altLang="it-IT" sz="2700" i="1" baseline="-25000" dirty="0" err="1"/>
              <a:t>ij</a:t>
            </a:r>
            <a:r>
              <a:rPr lang="en-GB" altLang="it-IT" sz="2700" i="1" dirty="0"/>
              <a:t>) = C + </a:t>
            </a:r>
            <a:r>
              <a:rPr lang="en-GB" altLang="it-IT" sz="2700" i="1" dirty="0">
                <a:solidFill>
                  <a:srgbClr val="FF5050"/>
                </a:solidFill>
                <a:cs typeface="Arial" charset="0"/>
              </a:rPr>
              <a:t>a</a:t>
            </a:r>
            <a:r>
              <a:rPr lang="en-GB" altLang="it-IT" sz="2700" i="1" dirty="0"/>
              <a:t> ln(</a:t>
            </a:r>
            <a:r>
              <a:rPr lang="en-GB" altLang="it-IT" sz="2700" i="1" dirty="0" err="1"/>
              <a:t>GDP</a:t>
            </a:r>
            <a:r>
              <a:rPr lang="en-GB" altLang="it-IT" sz="2700" i="1" baseline="-25000" dirty="0" err="1"/>
              <a:t>i</a:t>
            </a:r>
            <a:r>
              <a:rPr lang="en-GB" altLang="it-IT" sz="2700" i="1" dirty="0"/>
              <a:t>) + </a:t>
            </a:r>
            <a:r>
              <a:rPr lang="en-GB" altLang="it-IT" sz="2700" i="1" dirty="0">
                <a:solidFill>
                  <a:srgbClr val="FF5050"/>
                </a:solidFill>
                <a:cs typeface="Arial" charset="0"/>
              </a:rPr>
              <a:t>b</a:t>
            </a:r>
            <a:r>
              <a:rPr lang="en-GB" altLang="it-IT" sz="2700" i="1" dirty="0"/>
              <a:t> ln(</a:t>
            </a:r>
            <a:r>
              <a:rPr lang="en-GB" altLang="it-IT" sz="2700" i="1" dirty="0" err="1"/>
              <a:t>GDP</a:t>
            </a:r>
            <a:r>
              <a:rPr lang="en-GB" altLang="it-IT" sz="2700" i="1" baseline="-25000" dirty="0" err="1"/>
              <a:t>j</a:t>
            </a:r>
            <a:r>
              <a:rPr lang="en-GB" altLang="it-IT" sz="2700" i="1" dirty="0"/>
              <a:t>) + </a:t>
            </a:r>
          </a:p>
          <a:p>
            <a:pPr>
              <a:buFont typeface="Wingdings" pitchFamily="2" charset="2"/>
              <a:buNone/>
            </a:pPr>
            <a:r>
              <a:rPr lang="en-GB" altLang="it-IT" sz="2700" i="1" dirty="0"/>
              <a:t>+</a:t>
            </a:r>
            <a:r>
              <a:rPr lang="en-GB" altLang="it-IT" sz="2700" i="1" dirty="0">
                <a:solidFill>
                  <a:srgbClr val="FF5050"/>
                </a:solidFill>
                <a:cs typeface="Arial" charset="0"/>
              </a:rPr>
              <a:t>c</a:t>
            </a:r>
            <a:r>
              <a:rPr lang="en-GB" altLang="it-IT" sz="2700" b="1" i="1" dirty="0"/>
              <a:t> </a:t>
            </a:r>
            <a:r>
              <a:rPr lang="en-GB" altLang="it-IT" sz="2700" i="1" dirty="0"/>
              <a:t>ln(</a:t>
            </a:r>
            <a:r>
              <a:rPr lang="en-GB" altLang="it-IT" sz="2700" i="1" dirty="0" err="1"/>
              <a:t>distance</a:t>
            </a:r>
            <a:r>
              <a:rPr lang="en-GB" altLang="it-IT" sz="2700" i="1" baseline="-25000" dirty="0" err="1"/>
              <a:t>ij</a:t>
            </a:r>
            <a:r>
              <a:rPr lang="en-GB" altLang="it-IT" sz="2700" i="1" dirty="0"/>
              <a:t>) +  </a:t>
            </a:r>
            <a:r>
              <a:rPr lang="en-GB" altLang="it-IT" sz="2700" i="1" dirty="0">
                <a:solidFill>
                  <a:srgbClr val="FF5050"/>
                </a:solidFill>
                <a:cs typeface="Arial" charset="0"/>
              </a:rPr>
              <a:t>d </a:t>
            </a:r>
            <a:r>
              <a:rPr lang="en-GB" altLang="it-IT" sz="2700" i="1" dirty="0"/>
              <a:t>ln(</a:t>
            </a:r>
            <a:r>
              <a:rPr lang="en-GB" altLang="it-IT" sz="2700" i="1" dirty="0">
                <a:solidFill>
                  <a:srgbClr val="FF0000"/>
                </a:solidFill>
              </a:rPr>
              <a:t>Remoteness</a:t>
            </a:r>
            <a:r>
              <a:rPr lang="en-GB" altLang="it-IT" sz="2700" i="1" dirty="0"/>
              <a:t>)</a:t>
            </a:r>
            <a:r>
              <a:rPr lang="en-GB" altLang="it-IT" sz="2700" i="1" baseline="-25000" dirty="0" err="1"/>
              <a:t>i</a:t>
            </a:r>
            <a:r>
              <a:rPr lang="en-GB" altLang="it-IT" sz="2700" i="1" dirty="0"/>
              <a:t> + </a:t>
            </a:r>
          </a:p>
          <a:p>
            <a:pPr>
              <a:buFont typeface="Wingdings" pitchFamily="2" charset="2"/>
              <a:buNone/>
            </a:pPr>
            <a:r>
              <a:rPr lang="en-GB" altLang="it-IT" sz="2700" i="1" dirty="0"/>
              <a:t>+ </a:t>
            </a:r>
            <a:r>
              <a:rPr lang="en-GB" altLang="it-IT" sz="2700" i="1" dirty="0">
                <a:solidFill>
                  <a:srgbClr val="FF5050"/>
                </a:solidFill>
                <a:cs typeface="Arial" charset="0"/>
              </a:rPr>
              <a:t>e </a:t>
            </a:r>
            <a:r>
              <a:rPr lang="en-GB" altLang="it-IT" sz="2700" i="1" dirty="0"/>
              <a:t>ln(</a:t>
            </a:r>
            <a:r>
              <a:rPr lang="en-GB" altLang="it-IT" sz="2700" i="1" dirty="0">
                <a:solidFill>
                  <a:srgbClr val="FF0000"/>
                </a:solidFill>
              </a:rPr>
              <a:t>Remoteness</a:t>
            </a:r>
            <a:r>
              <a:rPr lang="en-GB" altLang="it-IT" sz="2700" i="1" dirty="0"/>
              <a:t>)</a:t>
            </a:r>
            <a:r>
              <a:rPr lang="en-GB" altLang="it-IT" sz="2700" i="1" baseline="-25000" dirty="0"/>
              <a:t>j</a:t>
            </a:r>
            <a:r>
              <a:rPr lang="en-GB" altLang="it-IT" sz="2700" i="1" dirty="0"/>
              <a:t>+ </a:t>
            </a:r>
            <a:r>
              <a:rPr lang="en-GB" altLang="it-IT" sz="2700" i="1" dirty="0" err="1"/>
              <a:t>u</a:t>
            </a:r>
            <a:r>
              <a:rPr lang="en-GB" altLang="it-IT" sz="2700" baseline="-25000" dirty="0" err="1"/>
              <a:t>ij</a:t>
            </a:r>
            <a:endParaRPr lang="en-GB" altLang="it-IT" sz="2700" baseline="-25000" dirty="0"/>
          </a:p>
          <a:p>
            <a:pPr>
              <a:buFont typeface="Wingdings" pitchFamily="2" charset="2"/>
              <a:buNone/>
            </a:pPr>
            <a:endParaRPr lang="en-GB" altLang="it-IT" sz="2700" baseline="-25000" dirty="0"/>
          </a:p>
          <a:p>
            <a:pPr>
              <a:buFont typeface="Wingdings" pitchFamily="2" charset="2"/>
              <a:buNone/>
            </a:pPr>
            <a:r>
              <a:rPr lang="en-GB" altLang="it-IT" sz="2700" dirty="0" smtClean="0"/>
              <a:t>In applied exercises the </a:t>
            </a:r>
            <a:r>
              <a:rPr lang="en-GB" altLang="it-IT" sz="2700" dirty="0"/>
              <a:t>Remoteness term is calculated as: </a:t>
            </a:r>
          </a:p>
          <a:p>
            <a:pPr>
              <a:buFont typeface="Wingdings" pitchFamily="2" charset="2"/>
              <a:buNone/>
            </a:pPr>
            <a:endParaRPr lang="en-GB" altLang="it-IT" sz="2700" dirty="0"/>
          </a:p>
          <a:p>
            <a:pPr>
              <a:buFont typeface="Wingdings" pitchFamily="2" charset="2"/>
              <a:buNone/>
            </a:pPr>
            <a:r>
              <a:rPr lang="en-GB" altLang="it-IT" sz="2700" dirty="0" err="1"/>
              <a:t>Sum</a:t>
            </a:r>
            <a:r>
              <a:rPr lang="en-GB" altLang="it-IT" sz="2700" baseline="-25000" dirty="0" err="1"/>
              <a:t>k</a:t>
            </a:r>
            <a:r>
              <a:rPr lang="en-GB" altLang="it-IT" sz="2700" dirty="0"/>
              <a:t> </a:t>
            </a:r>
            <a:r>
              <a:rPr lang="en-GB" altLang="it-IT" sz="2700" dirty="0" err="1"/>
              <a:t>distance</a:t>
            </a:r>
            <a:r>
              <a:rPr lang="en-GB" altLang="it-IT" sz="2700" baseline="-25000" dirty="0" err="1"/>
              <a:t>kj</a:t>
            </a:r>
            <a:r>
              <a:rPr lang="en-GB" altLang="it-IT" sz="2700" dirty="0"/>
              <a:t>/</a:t>
            </a:r>
            <a:r>
              <a:rPr lang="en-GB" altLang="it-IT" sz="2700" dirty="0" err="1"/>
              <a:t>GDP</a:t>
            </a:r>
            <a:r>
              <a:rPr lang="en-GB" altLang="it-IT" sz="2700" baseline="-25000" dirty="0" err="1"/>
              <a:t>k</a:t>
            </a:r>
            <a:endParaRPr lang="en-US" altLang="it-IT" sz="2700" baseline="-25000" dirty="0"/>
          </a:p>
        </p:txBody>
      </p:sp>
    </p:spTree>
    <p:extLst>
      <p:ext uri="{BB962C8B-B14F-4D97-AF65-F5344CB8AC3E}">
        <p14:creationId xmlns:p14="http://schemas.microsoft.com/office/powerpoint/2010/main" val="3113757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ltLang="it-IT" sz="2900" dirty="0" smtClean="0"/>
              <a:t>Estimated </a:t>
            </a:r>
            <a:r>
              <a:rPr lang="en-US" altLang="it-IT" sz="2900" dirty="0"/>
              <a:t>gravity equation ...Normal Trade</a:t>
            </a:r>
          </a:p>
        </p:txBody>
      </p:sp>
      <p:sp>
        <p:nvSpPr>
          <p:cNvPr id="140291" name="Rectangle 3"/>
          <p:cNvSpPr>
            <a:spLocks noGrp="1" noChangeArrowheads="1"/>
          </p:cNvSpPr>
          <p:nvPr>
            <p:ph type="body" idx="1"/>
          </p:nvPr>
        </p:nvSpPr>
        <p:spPr/>
        <p:txBody>
          <a:bodyPr/>
          <a:lstStyle/>
          <a:p>
            <a:r>
              <a:rPr lang="en-US" altLang="it-IT">
                <a:solidFill>
                  <a:schemeClr val="hlink"/>
                </a:solidFill>
              </a:rPr>
              <a:t>Normal trade with fixed effects</a:t>
            </a:r>
          </a:p>
          <a:p>
            <a:endParaRPr lang="en-US" altLang="it-IT">
              <a:solidFill>
                <a:schemeClr val="hlink"/>
              </a:solidFill>
            </a:endParaRPr>
          </a:p>
          <a:p>
            <a:pPr>
              <a:buFont typeface="Wingdings" pitchFamily="2" charset="2"/>
              <a:buNone/>
            </a:pPr>
            <a:r>
              <a:rPr lang="en-GB" altLang="it-IT" i="1"/>
              <a:t>ln (Trade</a:t>
            </a:r>
            <a:r>
              <a:rPr lang="en-GB" altLang="it-IT" i="1" baseline="-25000"/>
              <a:t>ijt</a:t>
            </a:r>
            <a:r>
              <a:rPr lang="en-GB" altLang="it-IT" i="1"/>
              <a:t>) = C+ </a:t>
            </a:r>
            <a:r>
              <a:rPr lang="en-GB" altLang="it-IT" i="1">
                <a:solidFill>
                  <a:srgbClr val="FF5050"/>
                </a:solidFill>
                <a:cs typeface="Arial" charset="0"/>
              </a:rPr>
              <a:t>a</a:t>
            </a:r>
            <a:r>
              <a:rPr lang="en-GB" altLang="it-IT" i="1"/>
              <a:t> ln(GDP</a:t>
            </a:r>
            <a:r>
              <a:rPr lang="en-GB" altLang="it-IT" i="1" baseline="-25000"/>
              <a:t>it</a:t>
            </a:r>
            <a:r>
              <a:rPr lang="en-GB" altLang="it-IT" i="1"/>
              <a:t>) + </a:t>
            </a:r>
            <a:r>
              <a:rPr lang="en-GB" altLang="it-IT" i="1">
                <a:solidFill>
                  <a:srgbClr val="FF5050"/>
                </a:solidFill>
                <a:cs typeface="Arial" charset="0"/>
              </a:rPr>
              <a:t>b</a:t>
            </a:r>
            <a:r>
              <a:rPr lang="en-GB" altLang="it-IT" i="1"/>
              <a:t> ln(GDP</a:t>
            </a:r>
            <a:r>
              <a:rPr lang="en-GB" altLang="it-IT" i="1" baseline="-25000"/>
              <a:t>jt</a:t>
            </a:r>
            <a:r>
              <a:rPr lang="en-GB" altLang="it-IT" i="1"/>
              <a:t>) +</a:t>
            </a:r>
            <a:r>
              <a:rPr lang="en-GB" altLang="it-IT" i="1">
                <a:solidFill>
                  <a:srgbClr val="FF5050"/>
                </a:solidFill>
                <a:cs typeface="Arial" charset="0"/>
              </a:rPr>
              <a:t>c</a:t>
            </a:r>
            <a:r>
              <a:rPr lang="en-GB" altLang="it-IT" b="1" i="1"/>
              <a:t> </a:t>
            </a:r>
            <a:r>
              <a:rPr lang="en-GB" altLang="it-IT" i="1"/>
              <a:t>ln(distance</a:t>
            </a:r>
            <a:r>
              <a:rPr lang="en-GB" altLang="it-IT" i="1" baseline="-25000"/>
              <a:t>ij</a:t>
            </a:r>
            <a:r>
              <a:rPr lang="en-GB" altLang="it-IT" i="1"/>
              <a:t>) + </a:t>
            </a:r>
            <a:r>
              <a:rPr lang="en-GB" altLang="it-IT" i="1">
                <a:solidFill>
                  <a:srgbClr val="FF5050"/>
                </a:solidFill>
              </a:rPr>
              <a:t>d</a:t>
            </a:r>
            <a:r>
              <a:rPr lang="en-GB" altLang="it-IT" i="1"/>
              <a:t> Dummy</a:t>
            </a:r>
            <a:r>
              <a:rPr lang="en-GB" altLang="it-IT" i="1" baseline="-25000"/>
              <a:t>i</a:t>
            </a:r>
            <a:r>
              <a:rPr lang="en-GB" altLang="it-IT" i="1"/>
              <a:t> + </a:t>
            </a:r>
            <a:r>
              <a:rPr lang="en-GB" altLang="it-IT" i="1">
                <a:solidFill>
                  <a:srgbClr val="FF5050"/>
                </a:solidFill>
              </a:rPr>
              <a:t>e</a:t>
            </a:r>
            <a:r>
              <a:rPr lang="en-GB" altLang="it-IT" i="1"/>
              <a:t> Dummy</a:t>
            </a:r>
            <a:r>
              <a:rPr lang="en-GB" altLang="it-IT" i="1" baseline="-25000"/>
              <a:t>j </a:t>
            </a:r>
            <a:r>
              <a:rPr lang="en-GB" altLang="it-IT" i="1"/>
              <a:t>+ u</a:t>
            </a:r>
            <a:r>
              <a:rPr lang="en-GB" altLang="it-IT" baseline="-25000"/>
              <a:t>ijt</a:t>
            </a:r>
            <a:endParaRPr lang="en-US" altLang="it-IT" baseline="-25000"/>
          </a:p>
        </p:txBody>
      </p:sp>
    </p:spTree>
    <p:extLst>
      <p:ext uri="{BB962C8B-B14F-4D97-AF65-F5344CB8AC3E}">
        <p14:creationId xmlns:p14="http://schemas.microsoft.com/office/powerpoint/2010/main" val="3589147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ltLang="it-IT" sz="2900" dirty="0" smtClean="0"/>
              <a:t>Estimated </a:t>
            </a:r>
            <a:r>
              <a:rPr lang="en-US" altLang="it-IT" sz="2900" dirty="0"/>
              <a:t>gravity equation ...Normal Trade</a:t>
            </a:r>
          </a:p>
        </p:txBody>
      </p:sp>
      <p:sp>
        <p:nvSpPr>
          <p:cNvPr id="183299" name="Rectangle 3"/>
          <p:cNvSpPr>
            <a:spLocks noGrp="1" noChangeArrowheads="1"/>
          </p:cNvSpPr>
          <p:nvPr>
            <p:ph type="body" idx="1"/>
          </p:nvPr>
        </p:nvSpPr>
        <p:spPr/>
        <p:txBody>
          <a:bodyPr/>
          <a:lstStyle/>
          <a:p>
            <a:r>
              <a:rPr lang="en-US" altLang="it-IT">
                <a:solidFill>
                  <a:schemeClr val="hlink"/>
                </a:solidFill>
              </a:rPr>
              <a:t>Normal trade normalizing for a third country</a:t>
            </a:r>
          </a:p>
          <a:p>
            <a:endParaRPr lang="en-US" altLang="it-IT">
              <a:solidFill>
                <a:schemeClr val="hlink"/>
              </a:solidFill>
            </a:endParaRPr>
          </a:p>
          <a:p>
            <a:pPr>
              <a:buFont typeface="Wingdings" pitchFamily="2" charset="2"/>
              <a:buNone/>
            </a:pPr>
            <a:r>
              <a:rPr lang="en-GB" altLang="it-IT" i="1"/>
              <a:t>ln (Trade</a:t>
            </a:r>
            <a:r>
              <a:rPr lang="en-GB" altLang="it-IT" i="1" baseline="-25000"/>
              <a:t>ij </a:t>
            </a:r>
            <a:r>
              <a:rPr lang="en-GB" altLang="it-IT" i="1"/>
              <a:t>/Trade</a:t>
            </a:r>
            <a:r>
              <a:rPr lang="en-GB" altLang="it-IT" i="1" baseline="-25000"/>
              <a:t>kj</a:t>
            </a:r>
            <a:r>
              <a:rPr lang="en-GB" altLang="it-IT" i="1"/>
              <a:t>) = C+ </a:t>
            </a:r>
            <a:r>
              <a:rPr lang="en-GB" altLang="it-IT" i="1">
                <a:solidFill>
                  <a:srgbClr val="FF5050"/>
                </a:solidFill>
                <a:cs typeface="Arial" charset="0"/>
              </a:rPr>
              <a:t>a</a:t>
            </a:r>
            <a:r>
              <a:rPr lang="en-GB" altLang="it-IT" i="1"/>
              <a:t> ln(GDP</a:t>
            </a:r>
            <a:r>
              <a:rPr lang="en-GB" altLang="it-IT" i="1" baseline="-25000"/>
              <a:t>i</a:t>
            </a:r>
            <a:r>
              <a:rPr lang="en-GB" altLang="it-IT" i="1"/>
              <a:t>/GDP</a:t>
            </a:r>
            <a:r>
              <a:rPr lang="en-GB" altLang="it-IT" i="1" baseline="-25000"/>
              <a:t>k</a:t>
            </a:r>
            <a:r>
              <a:rPr lang="en-GB" altLang="it-IT" i="1"/>
              <a:t>) + </a:t>
            </a:r>
            <a:r>
              <a:rPr lang="en-GB" altLang="it-IT" i="1">
                <a:solidFill>
                  <a:srgbClr val="FF5050"/>
                </a:solidFill>
                <a:cs typeface="Arial" charset="0"/>
              </a:rPr>
              <a:t>c</a:t>
            </a:r>
            <a:r>
              <a:rPr lang="en-GB" altLang="it-IT" b="1" i="1"/>
              <a:t> </a:t>
            </a:r>
            <a:r>
              <a:rPr lang="en-GB" altLang="it-IT" i="1"/>
              <a:t>ln(distance</a:t>
            </a:r>
            <a:r>
              <a:rPr lang="en-GB" altLang="it-IT" i="1" baseline="-25000"/>
              <a:t>ij</a:t>
            </a:r>
            <a:r>
              <a:rPr lang="en-GB" altLang="it-IT" i="1"/>
              <a:t>/distance</a:t>
            </a:r>
            <a:r>
              <a:rPr lang="en-GB" altLang="it-IT" i="1" baseline="-25000"/>
              <a:t>kj</a:t>
            </a:r>
            <a:r>
              <a:rPr lang="en-GB" altLang="it-IT" i="1"/>
              <a:t>) + u</a:t>
            </a:r>
            <a:r>
              <a:rPr lang="en-GB" altLang="it-IT" baseline="-25000"/>
              <a:t>ij</a:t>
            </a:r>
            <a:endParaRPr lang="en-US" altLang="it-IT" baseline="-25000"/>
          </a:p>
        </p:txBody>
      </p:sp>
    </p:spTree>
    <p:extLst>
      <p:ext uri="{BB962C8B-B14F-4D97-AF65-F5344CB8AC3E}">
        <p14:creationId xmlns:p14="http://schemas.microsoft.com/office/powerpoint/2010/main" val="3342433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ltLang="it-IT" sz="3600" b="1" dirty="0"/>
              <a:t>“Augmenting” the gravity equations</a:t>
            </a:r>
          </a:p>
        </p:txBody>
      </p:sp>
      <p:sp>
        <p:nvSpPr>
          <p:cNvPr id="142339" name="Rectangle 3"/>
          <p:cNvSpPr>
            <a:spLocks noGrp="1" noChangeArrowheads="1"/>
          </p:cNvSpPr>
          <p:nvPr>
            <p:ph type="body" idx="1"/>
          </p:nvPr>
        </p:nvSpPr>
        <p:spPr/>
        <p:txBody>
          <a:bodyPr/>
          <a:lstStyle/>
          <a:p>
            <a:r>
              <a:rPr lang="en-US" altLang="it-IT" dirty="0"/>
              <a:t>Income per capita (higher income countries trade more)</a:t>
            </a:r>
          </a:p>
          <a:p>
            <a:r>
              <a:rPr lang="en-US" altLang="it-IT" dirty="0"/>
              <a:t>Adjacency</a:t>
            </a:r>
          </a:p>
          <a:p>
            <a:r>
              <a:rPr lang="en-US" altLang="it-IT" dirty="0"/>
              <a:t>Common language, colonial links</a:t>
            </a:r>
          </a:p>
          <a:p>
            <a:r>
              <a:rPr lang="en-US" altLang="it-IT" dirty="0"/>
              <a:t>Institutions, infrastructures, </a:t>
            </a:r>
            <a:r>
              <a:rPr lang="en-US" altLang="it-IT" dirty="0" err="1"/>
              <a:t>labour</a:t>
            </a:r>
            <a:r>
              <a:rPr lang="en-US" altLang="it-IT" dirty="0"/>
              <a:t> flows,...</a:t>
            </a:r>
          </a:p>
          <a:p>
            <a:r>
              <a:rPr lang="en-US" altLang="it-IT" dirty="0"/>
              <a:t>Surprisingly, bilateral tariff barriers often missing!!!  </a:t>
            </a:r>
          </a:p>
        </p:txBody>
      </p:sp>
    </p:spTree>
    <p:extLst>
      <p:ext uri="{BB962C8B-B14F-4D97-AF65-F5344CB8AC3E}">
        <p14:creationId xmlns:p14="http://schemas.microsoft.com/office/powerpoint/2010/main" val="1996982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r>
              <a:rPr lang="en-GB" altLang="it-IT"/>
              <a:t/>
            </a:r>
            <a:br>
              <a:rPr lang="en-GB" altLang="it-IT"/>
            </a:br>
            <a:r>
              <a:rPr lang="en-GB" altLang="it-IT"/>
              <a:t>“Augmenting” gravity model</a:t>
            </a:r>
          </a:p>
        </p:txBody>
      </p:sp>
      <p:sp>
        <p:nvSpPr>
          <p:cNvPr id="152579" name="Rectangle 3"/>
          <p:cNvSpPr>
            <a:spLocks noGrp="1" noChangeArrowheads="1"/>
          </p:cNvSpPr>
          <p:nvPr>
            <p:ph type="body" idx="1"/>
          </p:nvPr>
        </p:nvSpPr>
        <p:spPr/>
        <p:txBody>
          <a:bodyPr/>
          <a:lstStyle/>
          <a:p>
            <a:r>
              <a:rPr lang="en-GB" altLang="it-IT" sz="2700"/>
              <a:t>Traditional approach to evaluate the impact of RTAs: Trade creation and trade diversion</a:t>
            </a:r>
          </a:p>
          <a:p>
            <a:pPr>
              <a:buFont typeface="Wingdings" pitchFamily="2" charset="2"/>
              <a:buNone/>
            </a:pPr>
            <a:endParaRPr lang="en-GB" altLang="it-IT" sz="2700" i="1"/>
          </a:p>
          <a:p>
            <a:pPr>
              <a:buFont typeface="Wingdings" pitchFamily="2" charset="2"/>
              <a:buNone/>
            </a:pPr>
            <a:r>
              <a:rPr lang="en-GB" altLang="it-IT" sz="2700" i="1"/>
              <a:t>ln </a:t>
            </a:r>
            <a:r>
              <a:rPr lang="en-GB" altLang="it-IT" sz="2200" i="1"/>
              <a:t>(Trade</a:t>
            </a:r>
            <a:r>
              <a:rPr lang="en-GB" altLang="it-IT" sz="2200" i="1" baseline="-25000"/>
              <a:t>ij</a:t>
            </a:r>
            <a:r>
              <a:rPr lang="en-GB" altLang="it-IT" sz="2200" i="1"/>
              <a:t>)</a:t>
            </a:r>
            <a:r>
              <a:rPr lang="en-GB" altLang="it-IT" sz="2700" i="1"/>
              <a:t> = </a:t>
            </a:r>
            <a:r>
              <a:rPr lang="en-GB" altLang="it-IT" sz="2700" b="1" i="1">
                <a:cs typeface="Arial" charset="0"/>
              </a:rPr>
              <a:t>a</a:t>
            </a:r>
            <a:r>
              <a:rPr lang="en-GB" altLang="it-IT" sz="2700" i="1"/>
              <a:t> </a:t>
            </a:r>
            <a:r>
              <a:rPr lang="en-GB" altLang="it-IT" sz="2200" i="1"/>
              <a:t>ln(GDP</a:t>
            </a:r>
            <a:r>
              <a:rPr lang="en-GB" altLang="it-IT" sz="2200" i="1" baseline="-25000"/>
              <a:t>i</a:t>
            </a:r>
            <a:r>
              <a:rPr lang="en-GB" altLang="it-IT" sz="2200" i="1"/>
              <a:t>)</a:t>
            </a:r>
            <a:r>
              <a:rPr lang="en-GB" altLang="it-IT" sz="2700" i="1"/>
              <a:t> + </a:t>
            </a:r>
            <a:r>
              <a:rPr lang="en-GB" altLang="it-IT" sz="2700" b="1" i="1">
                <a:cs typeface="Arial" charset="0"/>
              </a:rPr>
              <a:t>b</a:t>
            </a:r>
            <a:r>
              <a:rPr lang="en-GB" altLang="it-IT" sz="2700" i="1"/>
              <a:t> </a:t>
            </a:r>
            <a:r>
              <a:rPr lang="en-GB" altLang="it-IT" sz="2200" i="1"/>
              <a:t>ln(GDP</a:t>
            </a:r>
            <a:r>
              <a:rPr lang="en-GB" altLang="it-IT" sz="2200" i="1" baseline="-25000"/>
              <a:t>j</a:t>
            </a:r>
            <a:r>
              <a:rPr lang="en-GB" altLang="it-IT" sz="2200" i="1"/>
              <a:t>)</a:t>
            </a:r>
            <a:r>
              <a:rPr lang="en-GB" altLang="it-IT" sz="2700" i="1"/>
              <a:t> + </a:t>
            </a:r>
          </a:p>
          <a:p>
            <a:pPr>
              <a:buFont typeface="Wingdings" pitchFamily="2" charset="2"/>
              <a:buNone/>
            </a:pPr>
            <a:r>
              <a:rPr lang="en-GB" altLang="it-IT" sz="2700" i="1"/>
              <a:t>+</a:t>
            </a:r>
            <a:r>
              <a:rPr lang="en-GB" altLang="it-IT" sz="2700" b="1" i="1">
                <a:cs typeface="Arial" charset="0"/>
              </a:rPr>
              <a:t>c</a:t>
            </a:r>
            <a:r>
              <a:rPr lang="en-GB" altLang="it-IT" sz="2700" b="1" i="1"/>
              <a:t> </a:t>
            </a:r>
            <a:r>
              <a:rPr lang="en-GB" altLang="it-IT" sz="2200" i="1"/>
              <a:t>ln(distance</a:t>
            </a:r>
            <a:r>
              <a:rPr lang="en-GB" altLang="it-IT" sz="2200" i="1" baseline="-25000"/>
              <a:t>ij, </a:t>
            </a:r>
            <a:r>
              <a:rPr lang="en-GB" altLang="it-IT" sz="2200" i="1"/>
              <a:t>,adjacency, language ..)</a:t>
            </a:r>
            <a:r>
              <a:rPr lang="en-GB" altLang="it-IT" sz="2700" i="1"/>
              <a:t> + </a:t>
            </a:r>
            <a:r>
              <a:rPr lang="en-GB" altLang="it-IT" sz="2700" b="1" i="1">
                <a:cs typeface="Arial" charset="0"/>
              </a:rPr>
              <a:t>d</a:t>
            </a:r>
            <a:r>
              <a:rPr lang="en-GB" altLang="it-IT" sz="2700" i="1">
                <a:cs typeface="Arial" charset="0"/>
              </a:rPr>
              <a:t> </a:t>
            </a:r>
            <a:r>
              <a:rPr lang="en-GB" altLang="it-IT" sz="2200" i="1">
                <a:cs typeface="Arial" charset="0"/>
              </a:rPr>
              <a:t>(Dummy</a:t>
            </a:r>
            <a:r>
              <a:rPr lang="en-GB" altLang="it-IT" sz="2200" i="1"/>
              <a:t> </a:t>
            </a:r>
            <a:r>
              <a:rPr lang="en-GB" altLang="it-IT" sz="2200" i="1" baseline="-25000"/>
              <a:t>i</a:t>
            </a:r>
            <a:r>
              <a:rPr lang="en-GB" altLang="it-IT" sz="2200" i="1"/>
              <a:t>) + </a:t>
            </a:r>
          </a:p>
          <a:p>
            <a:pPr>
              <a:buFont typeface="Wingdings" pitchFamily="2" charset="2"/>
              <a:buNone/>
            </a:pPr>
            <a:r>
              <a:rPr lang="en-GB" altLang="it-IT" sz="2200" i="1"/>
              <a:t>+ </a:t>
            </a:r>
            <a:r>
              <a:rPr lang="en-GB" altLang="it-IT" sz="2800" b="1" i="1"/>
              <a:t>e</a:t>
            </a:r>
            <a:r>
              <a:rPr lang="en-GB" altLang="it-IT" sz="2200" i="1"/>
              <a:t> (Dummy </a:t>
            </a:r>
            <a:r>
              <a:rPr lang="en-GB" altLang="it-IT" sz="2200" i="1" baseline="-25000"/>
              <a:t>j</a:t>
            </a:r>
            <a:r>
              <a:rPr lang="en-GB" altLang="it-IT" sz="2200" i="1"/>
              <a:t>)</a:t>
            </a:r>
            <a:r>
              <a:rPr lang="en-GB" altLang="it-IT" sz="2700" i="1"/>
              <a:t> +  </a:t>
            </a:r>
            <a:r>
              <a:rPr lang="en-GB" altLang="it-IT" sz="2700" b="1" i="1">
                <a:cs typeface="Arial" charset="0"/>
              </a:rPr>
              <a:t>g</a:t>
            </a:r>
            <a:r>
              <a:rPr lang="en-GB" altLang="it-IT" sz="2700" i="1"/>
              <a:t> </a:t>
            </a:r>
            <a:r>
              <a:rPr lang="en-GB" altLang="it-IT" sz="2200" i="1"/>
              <a:t>(intra-RTA</a:t>
            </a:r>
            <a:r>
              <a:rPr lang="en-GB" altLang="it-IT" sz="2200" i="1" baseline="-25000"/>
              <a:t>ij</a:t>
            </a:r>
            <a:r>
              <a:rPr lang="en-GB" altLang="it-IT" sz="2200" i="1"/>
              <a:t>)</a:t>
            </a:r>
            <a:r>
              <a:rPr lang="en-GB" altLang="it-IT" sz="2700" i="1"/>
              <a:t>+ </a:t>
            </a:r>
            <a:r>
              <a:rPr lang="en-GB" altLang="it-IT" sz="2700" b="1" i="1">
                <a:cs typeface="Arial" charset="0"/>
              </a:rPr>
              <a:t>h </a:t>
            </a:r>
            <a:r>
              <a:rPr lang="en-GB" altLang="it-IT" sz="2200" i="1"/>
              <a:t>(extra-RTA</a:t>
            </a:r>
            <a:r>
              <a:rPr lang="en-GB" altLang="it-IT" sz="2200" i="1" baseline="-25000"/>
              <a:t>ij</a:t>
            </a:r>
            <a:r>
              <a:rPr lang="en-GB" altLang="it-IT" sz="2200" i="1"/>
              <a:t>)</a:t>
            </a:r>
            <a:r>
              <a:rPr lang="en-GB" altLang="it-IT" sz="2700" i="1"/>
              <a:t> +  </a:t>
            </a:r>
            <a:r>
              <a:rPr lang="en-GB" altLang="it-IT" sz="2700" b="1" i="1"/>
              <a:t>u</a:t>
            </a:r>
            <a:r>
              <a:rPr lang="en-GB" altLang="it-IT" sz="2700" baseline="-25000"/>
              <a:t>ij</a:t>
            </a:r>
          </a:p>
          <a:p>
            <a:pPr>
              <a:buFont typeface="Wingdings" pitchFamily="2" charset="2"/>
              <a:buNone/>
            </a:pPr>
            <a:endParaRPr lang="en-US" altLang="it-IT" sz="2700" baseline="-25000"/>
          </a:p>
          <a:p>
            <a:r>
              <a:rPr lang="en-GB" altLang="it-IT" sz="2700" b="1" i="1"/>
              <a:t>IMPORTANT</a:t>
            </a:r>
            <a:r>
              <a:rPr lang="en-GB" altLang="it-IT" sz="2700"/>
              <a:t> the gravity model does </a:t>
            </a:r>
            <a:r>
              <a:rPr lang="en-GB" altLang="it-IT" sz="2700">
                <a:solidFill>
                  <a:srgbClr val="FF5050"/>
                </a:solidFill>
              </a:rPr>
              <a:t>not </a:t>
            </a:r>
            <a:r>
              <a:rPr lang="en-GB" altLang="it-IT" sz="2700"/>
              <a:t>estimate </a:t>
            </a:r>
            <a:r>
              <a:rPr lang="en-GB" altLang="it-IT" sz="2700">
                <a:solidFill>
                  <a:srgbClr val="FF5050"/>
                </a:solidFill>
              </a:rPr>
              <a:t>welfare effects</a:t>
            </a:r>
            <a:endParaRPr lang="en-GB" altLang="it-IT" sz="2700" b="1" i="1">
              <a:solidFill>
                <a:srgbClr val="FF5050"/>
              </a:solidFill>
            </a:endParaRPr>
          </a:p>
        </p:txBody>
      </p:sp>
    </p:spTree>
    <p:extLst>
      <p:ext uri="{BB962C8B-B14F-4D97-AF65-F5344CB8AC3E}">
        <p14:creationId xmlns:p14="http://schemas.microsoft.com/office/powerpoint/2010/main" val="3270794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fontScale="90000"/>
          </a:bodyPr>
          <a:lstStyle/>
          <a:p>
            <a:r>
              <a:rPr lang="en-GB" altLang="it-IT"/>
              <a:t/>
            </a:r>
            <a:br>
              <a:rPr lang="en-GB" altLang="it-IT"/>
            </a:br>
            <a:r>
              <a:rPr lang="en-GB" altLang="it-IT"/>
              <a:t>“Augmenting” gravity model</a:t>
            </a:r>
          </a:p>
        </p:txBody>
      </p:sp>
      <p:sp>
        <p:nvSpPr>
          <p:cNvPr id="193539" name="Rectangle 3"/>
          <p:cNvSpPr>
            <a:spLocks noGrp="1" noChangeArrowheads="1"/>
          </p:cNvSpPr>
          <p:nvPr>
            <p:ph type="body" idx="1"/>
          </p:nvPr>
        </p:nvSpPr>
        <p:spPr/>
        <p:txBody>
          <a:bodyPr/>
          <a:lstStyle/>
          <a:p>
            <a:r>
              <a:rPr lang="en-GB" altLang="it-IT" sz="2800"/>
              <a:t>...the problem of endogeneity of FTA (Baier and Bergstrand, 2005)</a:t>
            </a:r>
          </a:p>
          <a:p>
            <a:pPr>
              <a:buFont typeface="Wingdings" pitchFamily="2" charset="2"/>
              <a:buNone/>
            </a:pPr>
            <a:endParaRPr lang="en-GB" altLang="it-IT" sz="2800" i="1"/>
          </a:p>
          <a:p>
            <a:pPr>
              <a:buFont typeface="Wingdings" pitchFamily="2" charset="2"/>
              <a:buNone/>
            </a:pPr>
            <a:r>
              <a:rPr lang="en-GB" altLang="it-IT" sz="2800" i="1"/>
              <a:t>dln </a:t>
            </a:r>
            <a:r>
              <a:rPr lang="en-GB" altLang="it-IT" sz="2200" i="1"/>
              <a:t>TradeShare</a:t>
            </a:r>
            <a:r>
              <a:rPr lang="en-GB" altLang="it-IT" sz="2200" i="1" baseline="-25000"/>
              <a:t>ij, t-(t-1)</a:t>
            </a:r>
            <a:r>
              <a:rPr lang="en-GB" altLang="it-IT" sz="2800" i="1"/>
              <a:t> = </a:t>
            </a:r>
            <a:r>
              <a:rPr lang="en-GB" altLang="it-IT" sz="2800" b="1" i="1">
                <a:cs typeface="Arial" charset="0"/>
              </a:rPr>
              <a:t>b </a:t>
            </a:r>
            <a:r>
              <a:rPr lang="en-GB" altLang="it-IT" sz="2200" i="1"/>
              <a:t>dRTA</a:t>
            </a:r>
            <a:r>
              <a:rPr lang="en-GB" altLang="it-IT" sz="2200" i="1" baseline="-25000"/>
              <a:t>ij,t-(t-1)</a:t>
            </a:r>
            <a:r>
              <a:rPr lang="en-GB" altLang="it-IT" sz="2800" i="1"/>
              <a:t> + </a:t>
            </a:r>
            <a:r>
              <a:rPr lang="en-GB" altLang="it-IT" sz="2800" b="1" i="1">
                <a:cs typeface="Arial" charset="0"/>
              </a:rPr>
              <a:t>d</a:t>
            </a:r>
            <a:r>
              <a:rPr lang="en-GB" altLang="it-IT" sz="2800" i="1">
                <a:cs typeface="Arial" charset="0"/>
              </a:rPr>
              <a:t> </a:t>
            </a:r>
            <a:r>
              <a:rPr lang="en-GB" altLang="it-IT" sz="2200" i="1">
                <a:cs typeface="Arial" charset="0"/>
              </a:rPr>
              <a:t>Dummy</a:t>
            </a:r>
            <a:r>
              <a:rPr lang="en-GB" altLang="it-IT" sz="2200" i="1"/>
              <a:t> </a:t>
            </a:r>
            <a:r>
              <a:rPr lang="en-GB" altLang="it-IT" sz="2200" i="1" baseline="-25000"/>
              <a:t>i,t-(t-1)</a:t>
            </a:r>
            <a:r>
              <a:rPr lang="en-GB" altLang="it-IT" sz="2200" i="1"/>
              <a:t> </a:t>
            </a:r>
          </a:p>
          <a:p>
            <a:pPr>
              <a:buFont typeface="Wingdings" pitchFamily="2" charset="2"/>
              <a:buNone/>
            </a:pPr>
            <a:r>
              <a:rPr lang="en-GB" altLang="it-IT" sz="2200" i="1"/>
              <a:t>+ e Dummy </a:t>
            </a:r>
            <a:r>
              <a:rPr lang="en-GB" altLang="it-IT" sz="2200" i="1" baseline="-25000"/>
              <a:t>j, t(t-1)</a:t>
            </a:r>
            <a:r>
              <a:rPr lang="en-GB" altLang="it-IT" sz="2800" i="1"/>
              <a:t> +  </a:t>
            </a:r>
            <a:r>
              <a:rPr lang="en-GB" altLang="it-IT" sz="2800" b="1" i="1"/>
              <a:t>u</a:t>
            </a:r>
            <a:r>
              <a:rPr lang="en-GB" altLang="it-IT" sz="2800" baseline="-25000"/>
              <a:t>ij</a:t>
            </a:r>
          </a:p>
          <a:p>
            <a:pPr>
              <a:buFont typeface="Wingdings" pitchFamily="2" charset="2"/>
              <a:buNone/>
            </a:pPr>
            <a:endParaRPr lang="en-US" altLang="it-IT" sz="2800" baseline="-25000"/>
          </a:p>
          <a:p>
            <a:pPr>
              <a:buFont typeface="Wingdings" pitchFamily="2" charset="2"/>
              <a:buNone/>
            </a:pPr>
            <a:r>
              <a:rPr lang="en-US" altLang="it-IT" sz="2800" baseline="-25000"/>
              <a:t>n*t Country-and-time fixed effects</a:t>
            </a:r>
          </a:p>
        </p:txBody>
      </p:sp>
    </p:spTree>
    <p:extLst>
      <p:ext uri="{BB962C8B-B14F-4D97-AF65-F5344CB8AC3E}">
        <p14:creationId xmlns:p14="http://schemas.microsoft.com/office/powerpoint/2010/main" val="1724942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Slide Number Placeholder 3"/>
          <p:cNvSpPr>
            <a:spLocks noGrp="1"/>
          </p:cNvSpPr>
          <p:nvPr>
            <p:ph type="sldNum" sz="quarter" idx="4294967295"/>
          </p:nvPr>
        </p:nvSpPr>
        <p:spPr bwMode="auto">
          <a:xfrm>
            <a:off x="7162800" y="6248400"/>
            <a:ext cx="1752600" cy="457200"/>
          </a:xfrm>
          <a:prstGeom prst="rect">
            <a:avLst/>
          </a:prstGeom>
          <a:noFill/>
          <a:ln>
            <a:miter lim="800000"/>
            <a:headEnd/>
            <a:tailEnd/>
          </a:ln>
        </p:spPr>
        <p:txBody>
          <a:bodyPr/>
          <a:lstStyle/>
          <a:p>
            <a:r>
              <a:rPr lang="en-US"/>
              <a:t>2-</a:t>
            </a:r>
            <a:fld id="{A717D70C-D320-4375-8B54-3A16EE016940}" type="slidenum">
              <a:rPr lang="en-US"/>
              <a:pPr/>
              <a:t>19</a:t>
            </a:fld>
            <a:endParaRPr lang="en-CA"/>
          </a:p>
        </p:txBody>
      </p:sp>
      <p:sp>
        <p:nvSpPr>
          <p:cNvPr id="12294" name="Rectangle 6"/>
          <p:cNvSpPr>
            <a:spLocks noGrp="1" noChangeArrowheads="1"/>
          </p:cNvSpPr>
          <p:nvPr>
            <p:ph type="title"/>
          </p:nvPr>
        </p:nvSpPr>
        <p:spPr/>
        <p:txBody>
          <a:bodyPr/>
          <a:lstStyle/>
          <a:p>
            <a:pPr>
              <a:defRPr/>
            </a:pPr>
            <a:r>
              <a:rPr/>
              <a:t>The Gravity Model</a:t>
            </a:r>
          </a:p>
        </p:txBody>
      </p:sp>
      <p:sp>
        <p:nvSpPr>
          <p:cNvPr id="12295" name="Rectangle 7"/>
          <p:cNvSpPr>
            <a:spLocks noGrp="1" noChangeArrowheads="1"/>
          </p:cNvSpPr>
          <p:nvPr>
            <p:ph type="body" idx="1"/>
          </p:nvPr>
        </p:nvSpPr>
        <p:spPr>
          <a:xfrm>
            <a:off x="960438" y="1338263"/>
            <a:ext cx="8183562" cy="5116512"/>
          </a:xfrm>
        </p:spPr>
        <p:txBody>
          <a:bodyPr/>
          <a:lstStyle/>
          <a:p>
            <a:pPr marL="533400" indent="-533400">
              <a:lnSpc>
                <a:spcPct val="80000"/>
              </a:lnSpc>
              <a:spcBef>
                <a:spcPct val="50000"/>
              </a:spcBef>
              <a:buFont typeface="Times" charset="0"/>
              <a:buNone/>
            </a:pPr>
            <a:r>
              <a:rPr lang="en-US" sz="2800" b="1" dirty="0" smtClean="0">
                <a:solidFill>
                  <a:srgbClr val="FF0000"/>
                </a:solidFill>
              </a:rPr>
              <a:t>Other things besides size matter for trade</a:t>
            </a:r>
            <a:r>
              <a:rPr lang="en-US" sz="2800" dirty="0" smtClean="0"/>
              <a:t>: </a:t>
            </a:r>
          </a:p>
          <a:p>
            <a:pPr marL="533400" indent="-533400">
              <a:lnSpc>
                <a:spcPct val="80000"/>
              </a:lnSpc>
              <a:spcBef>
                <a:spcPct val="50000"/>
              </a:spcBef>
              <a:buFont typeface="Times" charset="0"/>
              <a:buAutoNum type="arabicPeriod"/>
            </a:pPr>
            <a:r>
              <a:rPr lang="en-US" sz="2800" b="1" i="1" dirty="0" smtClean="0">
                <a:solidFill>
                  <a:srgbClr val="FF0000"/>
                </a:solidFill>
              </a:rPr>
              <a:t>Distance</a:t>
            </a:r>
            <a:r>
              <a:rPr lang="en-US" sz="2800" b="1" dirty="0" smtClean="0">
                <a:solidFill>
                  <a:srgbClr val="FF0000"/>
                </a:solidFill>
              </a:rPr>
              <a:t> between markets influences transportation costs and therefore the cost of imports and exports</a:t>
            </a:r>
            <a:r>
              <a:rPr lang="en-US" sz="2800" dirty="0" smtClean="0"/>
              <a:t>.</a:t>
            </a:r>
          </a:p>
          <a:p>
            <a:pPr lvl="1" indent="-457200">
              <a:lnSpc>
                <a:spcPct val="80000"/>
              </a:lnSpc>
            </a:pPr>
            <a:r>
              <a:rPr lang="en-US" sz="2400" dirty="0" smtClean="0"/>
              <a:t>Distance may also influence personal contact and communication, which may influence trade. </a:t>
            </a:r>
          </a:p>
          <a:p>
            <a:pPr marL="533400" indent="-533400">
              <a:lnSpc>
                <a:spcPct val="80000"/>
              </a:lnSpc>
              <a:spcBef>
                <a:spcPct val="50000"/>
              </a:spcBef>
              <a:buFont typeface="Times" charset="0"/>
              <a:buAutoNum type="arabicPeriod" startAt="2"/>
            </a:pPr>
            <a:r>
              <a:rPr lang="en-US" sz="2800" b="1" i="1" dirty="0" smtClean="0">
                <a:solidFill>
                  <a:srgbClr val="FF0000"/>
                </a:solidFill>
              </a:rPr>
              <a:t>Cultural affinity</a:t>
            </a:r>
            <a:r>
              <a:rPr lang="en-US" sz="2800" b="1" dirty="0" smtClean="0">
                <a:solidFill>
                  <a:srgbClr val="FF0000"/>
                </a:solidFill>
              </a:rPr>
              <a:t>: if two countries have cultural ties, it is likely that they also have strong economic ties</a:t>
            </a:r>
            <a:r>
              <a:rPr lang="en-US" sz="2800" dirty="0" smtClean="0"/>
              <a:t>.</a:t>
            </a:r>
          </a:p>
          <a:p>
            <a:pPr marL="533400" indent="-533400">
              <a:lnSpc>
                <a:spcPct val="80000"/>
              </a:lnSpc>
              <a:spcBef>
                <a:spcPct val="50000"/>
              </a:spcBef>
              <a:buFont typeface="Times" charset="0"/>
              <a:buAutoNum type="arabicPeriod" startAt="2"/>
            </a:pPr>
            <a:r>
              <a:rPr lang="en-US" sz="2800" b="1" i="1" dirty="0" smtClean="0">
                <a:solidFill>
                  <a:srgbClr val="FF0000"/>
                </a:solidFill>
              </a:rPr>
              <a:t>Geography</a:t>
            </a:r>
            <a:r>
              <a:rPr lang="en-US" sz="2800" b="1" dirty="0" smtClean="0">
                <a:solidFill>
                  <a:srgbClr val="FF0000"/>
                </a:solidFill>
              </a:rPr>
              <a:t>: ocean harbors and a lack of mountain barriers make transportation and trade easier</a:t>
            </a:r>
            <a:r>
              <a:rPr lang="en-US" sz="2800" dirty="0" smtClean="0"/>
              <a:t>.</a:t>
            </a:r>
          </a:p>
        </p:txBody>
      </p:sp>
    </p:spTree>
    <p:extLst>
      <p:ext uri="{BB962C8B-B14F-4D97-AF65-F5344CB8AC3E}">
        <p14:creationId xmlns:p14="http://schemas.microsoft.com/office/powerpoint/2010/main" val="181176451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Outline</a:t>
            </a:r>
            <a:endParaRPr lang="it-IT" dirty="0"/>
          </a:p>
        </p:txBody>
      </p:sp>
      <p:sp>
        <p:nvSpPr>
          <p:cNvPr id="3" name="Segnaposto contenuto 2"/>
          <p:cNvSpPr>
            <a:spLocks noGrp="1"/>
          </p:cNvSpPr>
          <p:nvPr>
            <p:ph idx="1"/>
          </p:nvPr>
        </p:nvSpPr>
        <p:spPr>
          <a:xfrm>
            <a:off x="280116" y="1506828"/>
            <a:ext cx="8235235" cy="4670135"/>
          </a:xfrm>
        </p:spPr>
        <p:txBody>
          <a:bodyPr>
            <a:normAutofit/>
          </a:bodyPr>
          <a:lstStyle/>
          <a:p>
            <a:pPr algn="just"/>
            <a:r>
              <a:rPr lang="it-IT" sz="3600" dirty="0" err="1" smtClean="0"/>
              <a:t>Summary</a:t>
            </a:r>
            <a:r>
              <a:rPr lang="it-IT" sz="3600" dirty="0" smtClean="0"/>
              <a:t> of last </a:t>
            </a:r>
            <a:r>
              <a:rPr lang="it-IT" sz="3600" dirty="0" err="1" smtClean="0"/>
              <a:t>lecture</a:t>
            </a:r>
            <a:r>
              <a:rPr lang="it-IT" sz="3600" dirty="0" smtClean="0"/>
              <a:t>: the </a:t>
            </a:r>
            <a:r>
              <a:rPr lang="it-IT" sz="3600" dirty="0" err="1" smtClean="0"/>
              <a:t>gravity</a:t>
            </a:r>
            <a:r>
              <a:rPr lang="it-IT" sz="3600" dirty="0" smtClean="0"/>
              <a:t> </a:t>
            </a:r>
            <a:r>
              <a:rPr lang="it-IT" sz="3600" dirty="0" err="1" smtClean="0"/>
              <a:t>model</a:t>
            </a:r>
            <a:endParaRPr lang="it-IT" sz="3600" dirty="0" smtClean="0"/>
          </a:p>
          <a:p>
            <a:pPr algn="just"/>
            <a:r>
              <a:rPr lang="it-IT" sz="3600" dirty="0" smtClean="0"/>
              <a:t>More on </a:t>
            </a:r>
            <a:r>
              <a:rPr lang="it-IT" sz="3600" dirty="0" err="1" smtClean="0"/>
              <a:t>gravity</a:t>
            </a:r>
            <a:endParaRPr lang="it-IT" sz="3600" dirty="0" smtClean="0"/>
          </a:p>
          <a:p>
            <a:pPr algn="just"/>
            <a:r>
              <a:rPr lang="it-IT" sz="3600" dirty="0" smtClean="0"/>
              <a:t>The </a:t>
            </a:r>
            <a:r>
              <a:rPr lang="it-IT" sz="3600" dirty="0" err="1" smtClean="0"/>
              <a:t>stylized</a:t>
            </a:r>
            <a:r>
              <a:rPr lang="it-IT" sz="3600" dirty="0" smtClean="0"/>
              <a:t> </a:t>
            </a:r>
            <a:r>
              <a:rPr lang="it-IT" sz="3600" dirty="0" err="1" smtClean="0"/>
              <a:t>facts</a:t>
            </a:r>
            <a:r>
              <a:rPr lang="it-IT" sz="3600" dirty="0" smtClean="0"/>
              <a:t> </a:t>
            </a:r>
            <a:r>
              <a:rPr lang="it-IT" sz="3600" dirty="0" err="1" smtClean="0"/>
              <a:t>of</a:t>
            </a:r>
            <a:r>
              <a:rPr lang="it-IT" sz="3600" dirty="0" smtClean="0"/>
              <a:t> </a:t>
            </a:r>
            <a:r>
              <a:rPr lang="it-IT" sz="3600" dirty="0" err="1" smtClean="0"/>
              <a:t>international</a:t>
            </a:r>
            <a:r>
              <a:rPr lang="it-IT" sz="3600" dirty="0" smtClean="0"/>
              <a:t> </a:t>
            </a:r>
            <a:r>
              <a:rPr lang="it-IT" sz="3600" dirty="0" err="1" smtClean="0"/>
              <a:t>trade</a:t>
            </a:r>
            <a:endParaRPr lang="it-IT" sz="3600" dirty="0" smtClean="0"/>
          </a:p>
          <a:p>
            <a:pPr algn="just"/>
            <a:r>
              <a:rPr lang="it-IT" sz="3600" dirty="0" smtClean="0"/>
              <a:t>The </a:t>
            </a:r>
            <a:r>
              <a:rPr lang="it-IT" sz="3600" dirty="0" err="1" smtClean="0"/>
              <a:t>new</a:t>
            </a:r>
            <a:r>
              <a:rPr lang="it-IT" sz="3600" dirty="0" smtClean="0"/>
              <a:t> </a:t>
            </a:r>
            <a:r>
              <a:rPr lang="it-IT" sz="3600" dirty="0" err="1" smtClean="0"/>
              <a:t>new</a:t>
            </a:r>
            <a:r>
              <a:rPr lang="it-IT" sz="3600" dirty="0" smtClean="0"/>
              <a:t> </a:t>
            </a:r>
            <a:r>
              <a:rPr lang="it-IT" sz="3600" dirty="0" err="1" smtClean="0"/>
              <a:t>theory</a:t>
            </a:r>
            <a:r>
              <a:rPr lang="it-IT" sz="3600" dirty="0" smtClean="0"/>
              <a:t>: the </a:t>
            </a:r>
            <a:r>
              <a:rPr lang="it-IT" sz="3600" dirty="0" err="1" smtClean="0"/>
              <a:t>Melitz</a:t>
            </a:r>
            <a:r>
              <a:rPr lang="it-IT" sz="3600" dirty="0" smtClean="0"/>
              <a:t> </a:t>
            </a:r>
            <a:r>
              <a:rPr lang="it-IT" sz="3600" dirty="0" err="1" smtClean="0"/>
              <a:t>model</a:t>
            </a:r>
            <a:r>
              <a:rPr lang="it-IT" sz="3600" dirty="0" smtClean="0"/>
              <a:t>, </a:t>
            </a:r>
            <a:r>
              <a:rPr lang="it-IT" sz="3600" dirty="0" err="1" smtClean="0"/>
              <a:t>an</a:t>
            </a:r>
            <a:r>
              <a:rPr lang="it-IT" sz="3600" dirty="0" smtClean="0"/>
              <a:t> </a:t>
            </a:r>
            <a:r>
              <a:rPr lang="it-IT" sz="3600" dirty="0" err="1" smtClean="0"/>
              <a:t>introduction</a:t>
            </a:r>
            <a:endParaRPr lang="it-IT" sz="3600" dirty="0" smtClean="0"/>
          </a:p>
        </p:txBody>
      </p:sp>
    </p:spTree>
    <p:extLst>
      <p:ext uri="{BB962C8B-B14F-4D97-AF65-F5344CB8AC3E}">
        <p14:creationId xmlns:p14="http://schemas.microsoft.com/office/powerpoint/2010/main" val="4217099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Slide Number Placeholder 3"/>
          <p:cNvSpPr>
            <a:spLocks noGrp="1"/>
          </p:cNvSpPr>
          <p:nvPr>
            <p:ph type="sldNum" sz="quarter" idx="4294967295"/>
          </p:nvPr>
        </p:nvSpPr>
        <p:spPr bwMode="auto">
          <a:xfrm>
            <a:off x="7162800" y="6248400"/>
            <a:ext cx="1752600" cy="457200"/>
          </a:xfrm>
          <a:prstGeom prst="rect">
            <a:avLst/>
          </a:prstGeom>
          <a:noFill/>
          <a:ln>
            <a:miter lim="800000"/>
            <a:headEnd/>
            <a:tailEnd/>
          </a:ln>
        </p:spPr>
        <p:txBody>
          <a:bodyPr/>
          <a:lstStyle/>
          <a:p>
            <a:r>
              <a:rPr lang="en-US"/>
              <a:t>2-</a:t>
            </a:r>
            <a:fld id="{297930F8-6B80-4598-AF37-E64B3C019CEB}" type="slidenum">
              <a:rPr lang="en-US"/>
              <a:pPr/>
              <a:t>20</a:t>
            </a:fld>
            <a:endParaRPr lang="en-CA"/>
          </a:p>
        </p:txBody>
      </p:sp>
      <p:sp>
        <p:nvSpPr>
          <p:cNvPr id="13316" name="Rectangle 4"/>
          <p:cNvSpPr>
            <a:spLocks noGrp="1" noChangeArrowheads="1"/>
          </p:cNvSpPr>
          <p:nvPr>
            <p:ph type="title"/>
          </p:nvPr>
        </p:nvSpPr>
        <p:spPr/>
        <p:txBody>
          <a:bodyPr/>
          <a:lstStyle/>
          <a:p>
            <a:pPr>
              <a:defRPr/>
            </a:pPr>
            <a:r>
              <a:rPr/>
              <a:t>The Gravity Model (cont.)</a:t>
            </a:r>
          </a:p>
        </p:txBody>
      </p:sp>
      <p:sp>
        <p:nvSpPr>
          <p:cNvPr id="13317" name="Rectangle 5"/>
          <p:cNvSpPr>
            <a:spLocks noGrp="1" noChangeArrowheads="1"/>
          </p:cNvSpPr>
          <p:nvPr>
            <p:ph type="body" idx="1"/>
          </p:nvPr>
        </p:nvSpPr>
        <p:spPr>
          <a:xfrm>
            <a:off x="960438" y="1338263"/>
            <a:ext cx="7835900" cy="5014912"/>
          </a:xfrm>
        </p:spPr>
        <p:txBody>
          <a:bodyPr/>
          <a:lstStyle/>
          <a:p>
            <a:pPr marL="533400" indent="-533400">
              <a:spcBef>
                <a:spcPct val="50000"/>
              </a:spcBef>
              <a:buFont typeface="Times" charset="0"/>
              <a:buAutoNum type="arabicPeriod" startAt="4"/>
            </a:pPr>
            <a:r>
              <a:rPr lang="en-US" sz="2800" b="1" i="1" dirty="0" smtClean="0">
                <a:solidFill>
                  <a:srgbClr val="FF0000"/>
                </a:solidFill>
              </a:rPr>
              <a:t>Multinational corporations</a:t>
            </a:r>
            <a:r>
              <a:rPr lang="en-US" sz="2800" b="1" dirty="0" smtClean="0">
                <a:solidFill>
                  <a:srgbClr val="FF0000"/>
                </a:solidFill>
              </a:rPr>
              <a:t>: corporations spread across different nations import and export many goods between their divisions.</a:t>
            </a:r>
          </a:p>
          <a:p>
            <a:pPr marL="533400" indent="-533400">
              <a:spcBef>
                <a:spcPct val="50000"/>
              </a:spcBef>
              <a:buFont typeface="Times" charset="0"/>
              <a:buAutoNum type="arabicPeriod" startAt="4"/>
            </a:pPr>
            <a:r>
              <a:rPr lang="en-US" sz="2800" b="1" i="1" dirty="0" smtClean="0">
                <a:solidFill>
                  <a:srgbClr val="FF0000"/>
                </a:solidFill>
              </a:rPr>
              <a:t>Borders</a:t>
            </a:r>
            <a:r>
              <a:rPr lang="en-US" sz="2800" b="1" dirty="0" smtClean="0">
                <a:solidFill>
                  <a:srgbClr val="FF0000"/>
                </a:solidFill>
              </a:rPr>
              <a:t>: crossing borders involves formalities that take time and perhaps monetary costs like tariffs. </a:t>
            </a:r>
          </a:p>
          <a:p>
            <a:pPr lvl="1" indent="-457200"/>
            <a:r>
              <a:rPr lang="en-US" sz="2400" dirty="0" smtClean="0"/>
              <a:t>These implicit and explicit costs reduce trade. </a:t>
            </a:r>
          </a:p>
          <a:p>
            <a:pPr lvl="1" indent="-457200"/>
            <a:r>
              <a:rPr lang="en-US" sz="2400" dirty="0" smtClean="0"/>
              <a:t>The existence of borders may also indicate the existence of different languages (see 2) or different currencies, either of which may impede trade more.</a:t>
            </a:r>
          </a:p>
        </p:txBody>
      </p:sp>
    </p:spTree>
    <p:extLst>
      <p:ext uri="{BB962C8B-B14F-4D97-AF65-F5344CB8AC3E}">
        <p14:creationId xmlns:p14="http://schemas.microsoft.com/office/powerpoint/2010/main" val="3373723023"/>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Do firms follow gravity?</a:t>
            </a:r>
            <a:endParaRPr lang="en-US"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en-US" b="1" dirty="0" smtClean="0">
                <a:solidFill>
                  <a:schemeClr val="tx1">
                    <a:lumMod val="50000"/>
                    <a:lumOff val="50000"/>
                  </a:schemeClr>
                </a:solidFill>
              </a:rPr>
              <a:t>Total export X can decomposed into</a:t>
            </a:r>
          </a:p>
          <a:p>
            <a:pPr>
              <a:buFont typeface="Times New Roman" pitchFamily="18" charset="0"/>
              <a:buChar char="►"/>
            </a:pPr>
            <a:r>
              <a:rPr lang="en-US" dirty="0" smtClean="0">
                <a:solidFill>
                  <a:schemeClr val="tx1">
                    <a:lumMod val="50000"/>
                    <a:lumOff val="50000"/>
                  </a:schemeClr>
                </a:solidFill>
              </a:rPr>
              <a:t>X = N </a:t>
            </a:r>
            <a:r>
              <a:rPr lang="en-US" dirty="0" smtClean="0">
                <a:solidFill>
                  <a:schemeClr val="tx1">
                    <a:lumMod val="50000"/>
                    <a:lumOff val="50000"/>
                  </a:schemeClr>
                </a:solidFill>
                <a:latin typeface="Arial Narrow" pitchFamily="34" charset="0"/>
              </a:rPr>
              <a:t>x</a:t>
            </a:r>
            <a:r>
              <a:rPr lang="en-US" dirty="0" smtClean="0">
                <a:solidFill>
                  <a:schemeClr val="tx1">
                    <a:lumMod val="50000"/>
                    <a:lumOff val="50000"/>
                  </a:schemeClr>
                </a:solidFill>
              </a:rPr>
              <a:t> </a:t>
            </a:r>
            <a:r>
              <a:rPr lang="en-US" dirty="0" err="1" smtClean="0">
                <a:solidFill>
                  <a:schemeClr val="tx1">
                    <a:lumMod val="50000"/>
                    <a:lumOff val="50000"/>
                  </a:schemeClr>
                </a:solidFill>
              </a:rPr>
              <a:t>Xa</a:t>
            </a:r>
            <a:r>
              <a:rPr lang="en-US" dirty="0" smtClean="0">
                <a:solidFill>
                  <a:schemeClr val="tx1">
                    <a:lumMod val="50000"/>
                    <a:lumOff val="50000"/>
                  </a:schemeClr>
                </a:solidFill>
              </a:rPr>
              <a:t> (</a:t>
            </a:r>
            <a:r>
              <a:rPr lang="en-US" u="sng" dirty="0" smtClean="0">
                <a:solidFill>
                  <a:schemeClr val="tx1">
                    <a:lumMod val="50000"/>
                    <a:lumOff val="50000"/>
                  </a:schemeClr>
                </a:solidFill>
              </a:rPr>
              <a:t>n. firms</a:t>
            </a:r>
            <a:r>
              <a:rPr lang="en-US"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dirty="0" smtClean="0">
                <a:solidFill>
                  <a:schemeClr val="tx1">
                    <a:lumMod val="50000"/>
                    <a:lumOff val="50000"/>
                  </a:schemeClr>
                </a:solidFill>
              </a:rPr>
              <a:t> </a:t>
            </a:r>
            <a:r>
              <a:rPr lang="en-US" u="sng" dirty="0" smtClean="0">
                <a:solidFill>
                  <a:schemeClr val="tx1">
                    <a:lumMod val="50000"/>
                    <a:lumOff val="50000"/>
                  </a:schemeClr>
                </a:solidFill>
              </a:rPr>
              <a:t>avg. firm export</a:t>
            </a:r>
            <a:r>
              <a:rPr lang="en-US" dirty="0" smtClean="0">
                <a:solidFill>
                  <a:schemeClr val="tx1">
                    <a:lumMod val="50000"/>
                    <a:lumOff val="50000"/>
                  </a:schemeClr>
                </a:solidFill>
              </a:rPr>
              <a:t>)</a:t>
            </a:r>
          </a:p>
          <a:p>
            <a:pPr>
              <a:buFont typeface="Times New Roman" pitchFamily="18" charset="0"/>
              <a:buChar char="►"/>
            </a:pPr>
            <a:r>
              <a:rPr lang="en-US" dirty="0" err="1" smtClean="0">
                <a:solidFill>
                  <a:schemeClr val="tx1">
                    <a:lumMod val="50000"/>
                    <a:lumOff val="50000"/>
                  </a:schemeClr>
                </a:solidFill>
              </a:rPr>
              <a:t>Xa</a:t>
            </a:r>
            <a:r>
              <a:rPr lang="en-US" dirty="0" smtClean="0">
                <a:solidFill>
                  <a:schemeClr val="tx1">
                    <a:lumMod val="50000"/>
                    <a:lumOff val="50000"/>
                  </a:schemeClr>
                </a:solidFill>
              </a:rPr>
              <a:t> = </a:t>
            </a:r>
            <a:r>
              <a:rPr lang="en-US" dirty="0" err="1" smtClean="0">
                <a:solidFill>
                  <a:schemeClr val="tx1">
                    <a:lumMod val="50000"/>
                    <a:lumOff val="50000"/>
                  </a:schemeClr>
                </a:solidFill>
              </a:rPr>
              <a:t>Npa</a:t>
            </a:r>
            <a:r>
              <a:rPr lang="en-US"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dirty="0" smtClean="0">
                <a:solidFill>
                  <a:schemeClr val="tx1">
                    <a:lumMod val="50000"/>
                    <a:lumOff val="50000"/>
                  </a:schemeClr>
                </a:solidFill>
              </a:rPr>
              <a:t> </a:t>
            </a:r>
            <a:r>
              <a:rPr lang="en-US" dirty="0" err="1" smtClean="0">
                <a:solidFill>
                  <a:schemeClr val="tx1">
                    <a:lumMod val="50000"/>
                    <a:lumOff val="50000"/>
                  </a:schemeClr>
                </a:solidFill>
              </a:rPr>
              <a:t>Xpa</a:t>
            </a:r>
            <a:r>
              <a:rPr lang="en-US" dirty="0" smtClean="0">
                <a:solidFill>
                  <a:schemeClr val="tx1">
                    <a:lumMod val="50000"/>
                    <a:lumOff val="50000"/>
                  </a:schemeClr>
                </a:solidFill>
              </a:rPr>
              <a:t> (</a:t>
            </a:r>
            <a:r>
              <a:rPr lang="en-US" u="sng" dirty="0" smtClean="0">
                <a:solidFill>
                  <a:schemeClr val="tx1">
                    <a:lumMod val="50000"/>
                    <a:lumOff val="50000"/>
                  </a:schemeClr>
                </a:solidFill>
              </a:rPr>
              <a:t>avg. n. products per firm</a:t>
            </a:r>
            <a:r>
              <a:rPr lang="en-US"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dirty="0" smtClean="0">
                <a:solidFill>
                  <a:schemeClr val="tx1">
                    <a:lumMod val="50000"/>
                    <a:lumOff val="50000"/>
                  </a:schemeClr>
                </a:solidFill>
              </a:rPr>
              <a:t> </a:t>
            </a:r>
            <a:r>
              <a:rPr lang="en-US" u="sng" dirty="0" smtClean="0">
                <a:solidFill>
                  <a:schemeClr val="tx1">
                    <a:lumMod val="50000"/>
                    <a:lumOff val="50000"/>
                  </a:schemeClr>
                </a:solidFill>
              </a:rPr>
              <a:t>avg. firm export per product</a:t>
            </a:r>
            <a:r>
              <a:rPr lang="en-US" dirty="0" smtClean="0">
                <a:solidFill>
                  <a:schemeClr val="tx1">
                    <a:lumMod val="50000"/>
                    <a:lumOff val="50000"/>
                  </a:schemeClr>
                </a:solidFill>
              </a:rPr>
              <a:t>)</a:t>
            </a:r>
          </a:p>
          <a:p>
            <a:pPr>
              <a:buFont typeface="Times New Roman" pitchFamily="18" charset="0"/>
              <a:buChar char="►"/>
            </a:pPr>
            <a:r>
              <a:rPr lang="en-US" dirty="0" err="1" smtClean="0">
                <a:solidFill>
                  <a:schemeClr val="tx1">
                    <a:lumMod val="50000"/>
                    <a:lumOff val="50000"/>
                  </a:schemeClr>
                </a:solidFill>
              </a:rPr>
              <a:t>Xpa</a:t>
            </a:r>
            <a:r>
              <a:rPr lang="en-US" dirty="0" smtClean="0">
                <a:solidFill>
                  <a:schemeClr val="tx1">
                    <a:lumMod val="50000"/>
                    <a:lumOff val="50000"/>
                  </a:schemeClr>
                </a:solidFill>
              </a:rPr>
              <a:t> = </a:t>
            </a:r>
            <a:r>
              <a:rPr lang="en-US" dirty="0" err="1" smtClean="0">
                <a:solidFill>
                  <a:schemeClr val="tx1">
                    <a:lumMod val="50000"/>
                    <a:lumOff val="50000"/>
                  </a:schemeClr>
                </a:solidFill>
              </a:rPr>
              <a:t>Qpa</a:t>
            </a:r>
            <a:r>
              <a:rPr lang="en-US"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dirty="0" smtClean="0">
                <a:solidFill>
                  <a:schemeClr val="tx1">
                    <a:lumMod val="50000"/>
                    <a:lumOff val="50000"/>
                  </a:schemeClr>
                </a:solidFill>
              </a:rPr>
              <a:t> </a:t>
            </a:r>
            <a:r>
              <a:rPr lang="en-US" dirty="0" err="1" smtClean="0">
                <a:solidFill>
                  <a:schemeClr val="tx1">
                    <a:lumMod val="50000"/>
                    <a:lumOff val="50000"/>
                  </a:schemeClr>
                </a:solidFill>
              </a:rPr>
              <a:t>Ppa</a:t>
            </a:r>
            <a:r>
              <a:rPr lang="en-US" dirty="0" smtClean="0">
                <a:solidFill>
                  <a:schemeClr val="tx1">
                    <a:lumMod val="50000"/>
                    <a:lumOff val="50000"/>
                  </a:schemeClr>
                </a:solidFill>
              </a:rPr>
              <a:t> (</a:t>
            </a:r>
            <a:r>
              <a:rPr lang="en-US" u="sng" dirty="0" smtClean="0">
                <a:solidFill>
                  <a:schemeClr val="tx1">
                    <a:lumMod val="50000"/>
                    <a:lumOff val="50000"/>
                  </a:schemeClr>
                </a:solidFill>
              </a:rPr>
              <a:t>avg. firm product quantity</a:t>
            </a:r>
            <a:r>
              <a:rPr lang="en-US"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dirty="0" smtClean="0">
                <a:solidFill>
                  <a:schemeClr val="tx1">
                    <a:lumMod val="50000"/>
                    <a:lumOff val="50000"/>
                  </a:schemeClr>
                </a:solidFill>
              </a:rPr>
              <a:t> </a:t>
            </a:r>
            <a:r>
              <a:rPr lang="en-US" u="sng" dirty="0" smtClean="0">
                <a:solidFill>
                  <a:schemeClr val="tx1">
                    <a:lumMod val="50000"/>
                    <a:lumOff val="50000"/>
                  </a:schemeClr>
                </a:solidFill>
              </a:rPr>
              <a:t>avg. firm product price</a:t>
            </a:r>
            <a:r>
              <a:rPr lang="en-US" dirty="0" smtClean="0">
                <a:solidFill>
                  <a:schemeClr val="tx1">
                    <a:lumMod val="50000"/>
                    <a:lumOff val="50000"/>
                  </a:schemeClr>
                </a:solidFill>
              </a:rPr>
              <a:t>)</a:t>
            </a:r>
          </a:p>
          <a:p>
            <a:pPr>
              <a:buFont typeface="Times New Roman" pitchFamily="18" charset="0"/>
              <a:buChar char="►"/>
            </a:pPr>
            <a:r>
              <a:rPr lang="en-US" b="1" dirty="0" smtClean="0">
                <a:solidFill>
                  <a:schemeClr val="tx1">
                    <a:lumMod val="50000"/>
                    <a:lumOff val="50000"/>
                  </a:schemeClr>
                </a:solidFill>
              </a:rPr>
              <a:t>X </a:t>
            </a:r>
            <a:r>
              <a:rPr lang="en-US" dirty="0" smtClean="0">
                <a:solidFill>
                  <a:schemeClr val="tx1">
                    <a:lumMod val="50000"/>
                    <a:lumOff val="50000"/>
                  </a:schemeClr>
                </a:solidFill>
              </a:rPr>
              <a:t>=</a:t>
            </a:r>
            <a:r>
              <a:rPr lang="en-US" b="1" dirty="0" smtClean="0">
                <a:solidFill>
                  <a:schemeClr val="tx1">
                    <a:lumMod val="50000"/>
                    <a:lumOff val="50000"/>
                  </a:schemeClr>
                </a:solidFill>
              </a:rPr>
              <a:t> N </a:t>
            </a:r>
            <a:r>
              <a:rPr lang="en-US" dirty="0" smtClean="0">
                <a:solidFill>
                  <a:schemeClr val="tx1">
                    <a:lumMod val="50000"/>
                    <a:lumOff val="50000"/>
                  </a:schemeClr>
                </a:solidFill>
                <a:latin typeface="Arial Narrow" pitchFamily="34" charset="0"/>
              </a:rPr>
              <a:t>x</a:t>
            </a:r>
            <a:r>
              <a:rPr lang="en-US" b="1" dirty="0" smtClean="0">
                <a:solidFill>
                  <a:schemeClr val="tx1">
                    <a:lumMod val="50000"/>
                    <a:lumOff val="50000"/>
                  </a:schemeClr>
                </a:solidFill>
              </a:rPr>
              <a:t> </a:t>
            </a:r>
            <a:r>
              <a:rPr lang="en-US" b="1" dirty="0" err="1" smtClean="0">
                <a:solidFill>
                  <a:schemeClr val="tx1">
                    <a:lumMod val="50000"/>
                    <a:lumOff val="50000"/>
                  </a:schemeClr>
                </a:solidFill>
              </a:rPr>
              <a:t>Npa</a:t>
            </a:r>
            <a:r>
              <a:rPr lang="en-US" b="1"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b="1" dirty="0" smtClean="0">
                <a:solidFill>
                  <a:schemeClr val="tx1">
                    <a:lumMod val="50000"/>
                    <a:lumOff val="50000"/>
                  </a:schemeClr>
                </a:solidFill>
              </a:rPr>
              <a:t> </a:t>
            </a:r>
            <a:r>
              <a:rPr lang="en-US" b="1" dirty="0" err="1" smtClean="0">
                <a:solidFill>
                  <a:schemeClr val="tx1">
                    <a:lumMod val="50000"/>
                    <a:lumOff val="50000"/>
                  </a:schemeClr>
                </a:solidFill>
              </a:rPr>
              <a:t>Qpa</a:t>
            </a:r>
            <a:r>
              <a:rPr lang="en-US" b="1" dirty="0" smtClean="0">
                <a:solidFill>
                  <a:schemeClr val="tx1">
                    <a:lumMod val="50000"/>
                    <a:lumOff val="50000"/>
                  </a:schemeClr>
                </a:solidFill>
              </a:rPr>
              <a:t> </a:t>
            </a:r>
            <a:r>
              <a:rPr lang="en-US" dirty="0" smtClean="0">
                <a:solidFill>
                  <a:schemeClr val="tx1">
                    <a:lumMod val="50000"/>
                    <a:lumOff val="50000"/>
                  </a:schemeClr>
                </a:solidFill>
                <a:latin typeface="Arial Narrow" pitchFamily="34" charset="0"/>
              </a:rPr>
              <a:t>x</a:t>
            </a:r>
            <a:r>
              <a:rPr lang="en-US" b="1" dirty="0" smtClean="0">
                <a:solidFill>
                  <a:schemeClr val="tx1">
                    <a:lumMod val="50000"/>
                    <a:lumOff val="50000"/>
                  </a:schemeClr>
                </a:solidFill>
              </a:rPr>
              <a:t> </a:t>
            </a:r>
            <a:r>
              <a:rPr lang="en-US" b="1" dirty="0" err="1" smtClean="0">
                <a:solidFill>
                  <a:schemeClr val="tx1">
                    <a:lumMod val="50000"/>
                    <a:lumOff val="50000"/>
                  </a:schemeClr>
                </a:solidFill>
              </a:rPr>
              <a:t>Ppa</a:t>
            </a:r>
            <a:r>
              <a:rPr lang="en-US" b="1" dirty="0" smtClean="0">
                <a:solidFill>
                  <a:schemeClr val="tx1">
                    <a:lumMod val="50000"/>
                    <a:lumOff val="50000"/>
                  </a:schemeClr>
                </a:solidFill>
              </a:rPr>
              <a:t> </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21</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October 19</a:t>
            </a:fld>
            <a:endParaRPr lang="it-IT" dirty="0"/>
          </a:p>
        </p:txBody>
      </p:sp>
    </p:spTree>
    <p:extLst>
      <p:ext uri="{BB962C8B-B14F-4D97-AF65-F5344CB8AC3E}">
        <p14:creationId xmlns:p14="http://schemas.microsoft.com/office/powerpoint/2010/main" val="3454929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a:noFill/>
        </p:spPr>
        <p:txBody>
          <a:bodyPr/>
          <a:lstStyle/>
          <a:p>
            <a:r>
              <a:rPr lang="en-US" sz="4000" b="1" dirty="0" smtClean="0">
                <a:solidFill>
                  <a:schemeClr val="tx1">
                    <a:lumMod val="65000"/>
                    <a:lumOff val="35000"/>
                  </a:schemeClr>
                </a:solidFill>
              </a:rPr>
              <a:t>Gravity for France in 2003 (value of exports)</a:t>
            </a:r>
            <a:endParaRPr lang="en-US" sz="4000" b="1"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22</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October 19</a:t>
            </a:fld>
            <a:endParaRPr lang="it-IT" dirty="0"/>
          </a:p>
        </p:txBody>
      </p:sp>
      <p:sp>
        <p:nvSpPr>
          <p:cNvPr id="9" name="CasellaDiTesto 8"/>
          <p:cNvSpPr txBox="1"/>
          <p:nvPr/>
        </p:nvSpPr>
        <p:spPr>
          <a:xfrm>
            <a:off x="5508104" y="6165304"/>
            <a:ext cx="2534284" cy="307777"/>
          </a:xfrm>
          <a:prstGeom prst="rect">
            <a:avLst/>
          </a:prstGeom>
          <a:noFill/>
        </p:spPr>
        <p:txBody>
          <a:bodyPr wrap="none" rtlCol="0">
            <a:spAutoFit/>
          </a:bodyPr>
          <a:lstStyle/>
          <a:p>
            <a:r>
              <a:rPr lang="it-IT" sz="1400" dirty="0" smtClean="0">
                <a:solidFill>
                  <a:schemeClr val="tx1">
                    <a:lumMod val="50000"/>
                    <a:lumOff val="50000"/>
                  </a:schemeClr>
                </a:solidFill>
              </a:rPr>
              <a:t>Source: </a:t>
            </a:r>
            <a:r>
              <a:rPr lang="it-IT" sz="1400" dirty="0" err="1" smtClean="0">
                <a:solidFill>
                  <a:schemeClr val="tx1">
                    <a:lumMod val="50000"/>
                    <a:lumOff val="50000"/>
                  </a:schemeClr>
                </a:solidFill>
              </a:rPr>
              <a:t>Mayer-Ottaviano</a:t>
            </a:r>
            <a:r>
              <a:rPr lang="it-IT" sz="1400" dirty="0" smtClean="0">
                <a:solidFill>
                  <a:schemeClr val="tx1">
                    <a:lumMod val="50000"/>
                    <a:lumOff val="50000"/>
                  </a:schemeClr>
                </a:solidFill>
              </a:rPr>
              <a:t> (2008)</a:t>
            </a:r>
            <a:endParaRPr lang="it-IT" sz="1400" dirty="0">
              <a:solidFill>
                <a:schemeClr val="tx1">
                  <a:lumMod val="50000"/>
                  <a:lumOff val="50000"/>
                </a:schemeClr>
              </a:solidFill>
            </a:endParaRPr>
          </a:p>
        </p:txBody>
      </p:sp>
      <p:pic>
        <p:nvPicPr>
          <p:cNvPr id="3074" name="Picture 2"/>
          <p:cNvPicPr>
            <a:picLocks noChangeAspect="1" noChangeArrowheads="1"/>
          </p:cNvPicPr>
          <p:nvPr/>
        </p:nvPicPr>
        <p:blipFill>
          <a:blip r:embed="rId3" cstate="print"/>
          <a:srcRect/>
          <a:stretch>
            <a:fillRect/>
          </a:stretch>
        </p:blipFill>
        <p:spPr bwMode="auto">
          <a:xfrm>
            <a:off x="1088851" y="1340768"/>
            <a:ext cx="6867525" cy="4886325"/>
          </a:xfrm>
          <a:prstGeom prst="rect">
            <a:avLst/>
          </a:prstGeom>
          <a:noFill/>
          <a:ln w="9525">
            <a:noFill/>
            <a:miter lim="800000"/>
            <a:headEnd/>
            <a:tailEnd/>
          </a:ln>
        </p:spPr>
      </p:pic>
    </p:spTree>
    <p:extLst>
      <p:ext uri="{BB962C8B-B14F-4D97-AF65-F5344CB8AC3E}">
        <p14:creationId xmlns:p14="http://schemas.microsoft.com/office/powerpoint/2010/main" val="592728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Gravity in N. of exporters</a:t>
            </a:r>
            <a:endParaRPr lang="en-US"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23</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October 19</a:t>
            </a:fld>
            <a:endParaRPr lang="it-IT" dirty="0"/>
          </a:p>
        </p:txBody>
      </p:sp>
      <p:sp>
        <p:nvSpPr>
          <p:cNvPr id="9" name="CasellaDiTesto 8"/>
          <p:cNvSpPr txBox="1"/>
          <p:nvPr/>
        </p:nvSpPr>
        <p:spPr>
          <a:xfrm>
            <a:off x="5566108" y="6237312"/>
            <a:ext cx="2534284" cy="307777"/>
          </a:xfrm>
          <a:prstGeom prst="rect">
            <a:avLst/>
          </a:prstGeom>
          <a:noFill/>
        </p:spPr>
        <p:txBody>
          <a:bodyPr wrap="none" rtlCol="0">
            <a:spAutoFit/>
          </a:bodyPr>
          <a:lstStyle/>
          <a:p>
            <a:r>
              <a:rPr lang="it-IT" sz="1400" dirty="0" smtClean="0">
                <a:solidFill>
                  <a:schemeClr val="tx1">
                    <a:lumMod val="50000"/>
                    <a:lumOff val="50000"/>
                  </a:schemeClr>
                </a:solidFill>
              </a:rPr>
              <a:t>Source: </a:t>
            </a:r>
            <a:r>
              <a:rPr lang="it-IT" sz="1400" dirty="0" err="1" smtClean="0">
                <a:solidFill>
                  <a:schemeClr val="tx1">
                    <a:lumMod val="50000"/>
                    <a:lumOff val="50000"/>
                  </a:schemeClr>
                </a:solidFill>
              </a:rPr>
              <a:t>Mayer-Ottaviano</a:t>
            </a:r>
            <a:r>
              <a:rPr lang="it-IT" sz="1400" dirty="0" smtClean="0">
                <a:solidFill>
                  <a:schemeClr val="tx1">
                    <a:lumMod val="50000"/>
                    <a:lumOff val="50000"/>
                  </a:schemeClr>
                </a:solidFill>
              </a:rPr>
              <a:t> (2008)</a:t>
            </a:r>
            <a:endParaRPr lang="it-IT" sz="1400" dirty="0">
              <a:solidFill>
                <a:schemeClr val="tx1">
                  <a:lumMod val="50000"/>
                  <a:lumOff val="50000"/>
                </a:schemeClr>
              </a:solidFill>
            </a:endParaRPr>
          </a:p>
        </p:txBody>
      </p:sp>
      <p:pic>
        <p:nvPicPr>
          <p:cNvPr id="3075" name="Picture 3"/>
          <p:cNvPicPr>
            <a:picLocks noChangeAspect="1" noChangeArrowheads="1"/>
          </p:cNvPicPr>
          <p:nvPr/>
        </p:nvPicPr>
        <p:blipFill>
          <a:blip r:embed="rId3" cstate="print"/>
          <a:srcRect/>
          <a:stretch>
            <a:fillRect/>
          </a:stretch>
        </p:blipFill>
        <p:spPr bwMode="auto">
          <a:xfrm>
            <a:off x="1115616" y="1412776"/>
            <a:ext cx="6886575" cy="4867275"/>
          </a:xfrm>
          <a:prstGeom prst="rect">
            <a:avLst/>
          </a:prstGeom>
          <a:noFill/>
          <a:ln w="9525">
            <a:noFill/>
            <a:miter lim="800000"/>
            <a:headEnd/>
            <a:tailEnd/>
          </a:ln>
        </p:spPr>
      </p:pic>
    </p:spTree>
    <p:extLst>
      <p:ext uri="{BB962C8B-B14F-4D97-AF65-F5344CB8AC3E}">
        <p14:creationId xmlns:p14="http://schemas.microsoft.com/office/powerpoint/2010/main" val="1145918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Gravity in N. of products</a:t>
            </a:r>
            <a:endParaRPr lang="en-US"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24</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October 19</a:t>
            </a:fld>
            <a:endParaRPr lang="it-IT" dirty="0"/>
          </a:p>
        </p:txBody>
      </p:sp>
      <p:sp>
        <p:nvSpPr>
          <p:cNvPr id="9" name="CasellaDiTesto 8"/>
          <p:cNvSpPr txBox="1"/>
          <p:nvPr/>
        </p:nvSpPr>
        <p:spPr>
          <a:xfrm>
            <a:off x="5580112" y="6289575"/>
            <a:ext cx="2534284" cy="307777"/>
          </a:xfrm>
          <a:prstGeom prst="rect">
            <a:avLst/>
          </a:prstGeom>
          <a:noFill/>
        </p:spPr>
        <p:txBody>
          <a:bodyPr wrap="none" rtlCol="0">
            <a:spAutoFit/>
          </a:bodyPr>
          <a:lstStyle/>
          <a:p>
            <a:r>
              <a:rPr lang="it-IT" sz="1400" dirty="0" smtClean="0">
                <a:solidFill>
                  <a:schemeClr val="tx1">
                    <a:lumMod val="50000"/>
                    <a:lumOff val="50000"/>
                  </a:schemeClr>
                </a:solidFill>
              </a:rPr>
              <a:t>Source: </a:t>
            </a:r>
            <a:r>
              <a:rPr lang="it-IT" sz="1400" dirty="0" err="1" smtClean="0">
                <a:solidFill>
                  <a:schemeClr val="tx1">
                    <a:lumMod val="50000"/>
                    <a:lumOff val="50000"/>
                  </a:schemeClr>
                </a:solidFill>
              </a:rPr>
              <a:t>Mayer-Ottaviano</a:t>
            </a:r>
            <a:r>
              <a:rPr lang="it-IT" sz="1400" dirty="0" smtClean="0">
                <a:solidFill>
                  <a:schemeClr val="tx1">
                    <a:lumMod val="50000"/>
                    <a:lumOff val="50000"/>
                  </a:schemeClr>
                </a:solidFill>
              </a:rPr>
              <a:t> (2008)</a:t>
            </a:r>
            <a:endParaRPr lang="it-IT" sz="1400" dirty="0">
              <a:solidFill>
                <a:schemeClr val="tx1">
                  <a:lumMod val="50000"/>
                  <a:lumOff val="50000"/>
                </a:schemeClr>
              </a:solidFill>
            </a:endParaRPr>
          </a:p>
        </p:txBody>
      </p:sp>
      <p:pic>
        <p:nvPicPr>
          <p:cNvPr id="3076" name="Picture 4"/>
          <p:cNvPicPr>
            <a:picLocks noChangeAspect="1" noChangeArrowheads="1"/>
          </p:cNvPicPr>
          <p:nvPr/>
        </p:nvPicPr>
        <p:blipFill>
          <a:blip r:embed="rId3" cstate="print"/>
          <a:srcRect/>
          <a:stretch>
            <a:fillRect/>
          </a:stretch>
        </p:blipFill>
        <p:spPr bwMode="auto">
          <a:xfrm>
            <a:off x="1113234" y="1340768"/>
            <a:ext cx="6915150" cy="4981575"/>
          </a:xfrm>
          <a:prstGeom prst="rect">
            <a:avLst/>
          </a:prstGeom>
          <a:noFill/>
          <a:ln w="9525">
            <a:noFill/>
            <a:miter lim="800000"/>
            <a:headEnd/>
            <a:tailEnd/>
          </a:ln>
        </p:spPr>
      </p:pic>
    </p:spTree>
    <p:extLst>
      <p:ext uri="{BB962C8B-B14F-4D97-AF65-F5344CB8AC3E}">
        <p14:creationId xmlns:p14="http://schemas.microsoft.com/office/powerpoint/2010/main" val="2650580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en-US" dirty="0" smtClean="0">
                <a:solidFill>
                  <a:schemeClr val="tx1">
                    <a:lumMod val="65000"/>
                    <a:lumOff val="35000"/>
                  </a:schemeClr>
                </a:solidFill>
              </a:rPr>
              <a:t>Gravity in product quantity</a:t>
            </a:r>
            <a:endParaRPr lang="en-US"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25</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October 19</a:t>
            </a:fld>
            <a:endParaRPr lang="it-IT" dirty="0"/>
          </a:p>
        </p:txBody>
      </p:sp>
      <p:sp>
        <p:nvSpPr>
          <p:cNvPr id="9" name="CasellaDiTesto 8"/>
          <p:cNvSpPr txBox="1"/>
          <p:nvPr/>
        </p:nvSpPr>
        <p:spPr>
          <a:xfrm>
            <a:off x="5580112" y="6217567"/>
            <a:ext cx="2534284" cy="307777"/>
          </a:xfrm>
          <a:prstGeom prst="rect">
            <a:avLst/>
          </a:prstGeom>
          <a:noFill/>
        </p:spPr>
        <p:txBody>
          <a:bodyPr wrap="none" rtlCol="0">
            <a:spAutoFit/>
          </a:bodyPr>
          <a:lstStyle/>
          <a:p>
            <a:r>
              <a:rPr lang="it-IT" sz="1400" dirty="0" smtClean="0">
                <a:solidFill>
                  <a:schemeClr val="tx1">
                    <a:lumMod val="50000"/>
                    <a:lumOff val="50000"/>
                  </a:schemeClr>
                </a:solidFill>
              </a:rPr>
              <a:t>Source: </a:t>
            </a:r>
            <a:r>
              <a:rPr lang="it-IT" sz="1400" dirty="0" err="1" smtClean="0">
                <a:solidFill>
                  <a:schemeClr val="tx1">
                    <a:lumMod val="50000"/>
                    <a:lumOff val="50000"/>
                  </a:schemeClr>
                </a:solidFill>
              </a:rPr>
              <a:t>Mayer-Ottaviano</a:t>
            </a:r>
            <a:r>
              <a:rPr lang="it-IT" sz="1400" dirty="0" smtClean="0">
                <a:solidFill>
                  <a:schemeClr val="tx1">
                    <a:lumMod val="50000"/>
                    <a:lumOff val="50000"/>
                  </a:schemeClr>
                </a:solidFill>
              </a:rPr>
              <a:t> (2008)</a:t>
            </a:r>
            <a:endParaRPr lang="it-IT" sz="1400" dirty="0">
              <a:solidFill>
                <a:schemeClr val="tx1">
                  <a:lumMod val="50000"/>
                  <a:lumOff val="50000"/>
                </a:schemeClr>
              </a:solidFill>
            </a:endParaRPr>
          </a:p>
        </p:txBody>
      </p:sp>
      <p:pic>
        <p:nvPicPr>
          <p:cNvPr id="4098" name="Picture 2"/>
          <p:cNvPicPr>
            <a:picLocks noChangeAspect="1" noChangeArrowheads="1"/>
          </p:cNvPicPr>
          <p:nvPr/>
        </p:nvPicPr>
        <p:blipFill>
          <a:blip r:embed="rId3" cstate="print"/>
          <a:srcRect/>
          <a:stretch>
            <a:fillRect/>
          </a:stretch>
        </p:blipFill>
        <p:spPr bwMode="auto">
          <a:xfrm>
            <a:off x="1113234" y="1350987"/>
            <a:ext cx="6915150" cy="4886325"/>
          </a:xfrm>
          <a:prstGeom prst="rect">
            <a:avLst/>
          </a:prstGeom>
          <a:noFill/>
          <a:ln w="9525">
            <a:noFill/>
            <a:miter lim="800000"/>
            <a:headEnd/>
            <a:tailEnd/>
          </a:ln>
        </p:spPr>
      </p:pic>
    </p:spTree>
    <p:extLst>
      <p:ext uri="{BB962C8B-B14F-4D97-AF65-F5344CB8AC3E}">
        <p14:creationId xmlns:p14="http://schemas.microsoft.com/office/powerpoint/2010/main" val="3227270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Gravity in product prices</a:t>
            </a:r>
            <a:endParaRPr lang="en-US"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26</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October 19</a:t>
            </a:fld>
            <a:endParaRPr lang="it-IT" dirty="0"/>
          </a:p>
        </p:txBody>
      </p:sp>
      <p:sp>
        <p:nvSpPr>
          <p:cNvPr id="9" name="CasellaDiTesto 8"/>
          <p:cNvSpPr txBox="1"/>
          <p:nvPr/>
        </p:nvSpPr>
        <p:spPr>
          <a:xfrm>
            <a:off x="5566108" y="6237312"/>
            <a:ext cx="2534284" cy="307777"/>
          </a:xfrm>
          <a:prstGeom prst="rect">
            <a:avLst/>
          </a:prstGeom>
          <a:noFill/>
        </p:spPr>
        <p:txBody>
          <a:bodyPr wrap="none" rtlCol="0">
            <a:spAutoFit/>
          </a:bodyPr>
          <a:lstStyle/>
          <a:p>
            <a:r>
              <a:rPr lang="it-IT" sz="1400" dirty="0" smtClean="0">
                <a:solidFill>
                  <a:schemeClr val="tx1">
                    <a:lumMod val="50000"/>
                    <a:lumOff val="50000"/>
                  </a:schemeClr>
                </a:solidFill>
              </a:rPr>
              <a:t>Source: </a:t>
            </a:r>
            <a:r>
              <a:rPr lang="it-IT" sz="1400" dirty="0" err="1" smtClean="0">
                <a:solidFill>
                  <a:schemeClr val="tx1">
                    <a:lumMod val="50000"/>
                    <a:lumOff val="50000"/>
                  </a:schemeClr>
                </a:solidFill>
              </a:rPr>
              <a:t>Mayer-Ottaviano</a:t>
            </a:r>
            <a:r>
              <a:rPr lang="it-IT" sz="1400" dirty="0" smtClean="0">
                <a:solidFill>
                  <a:schemeClr val="tx1">
                    <a:lumMod val="50000"/>
                    <a:lumOff val="50000"/>
                  </a:schemeClr>
                </a:solidFill>
              </a:rPr>
              <a:t> (2008)</a:t>
            </a:r>
            <a:endParaRPr lang="it-IT" sz="1400" dirty="0">
              <a:solidFill>
                <a:schemeClr val="tx1">
                  <a:lumMod val="50000"/>
                  <a:lumOff val="50000"/>
                </a:schemeClr>
              </a:solidFill>
            </a:endParaRPr>
          </a:p>
        </p:txBody>
      </p:sp>
      <p:pic>
        <p:nvPicPr>
          <p:cNvPr id="4099" name="Picture 3"/>
          <p:cNvPicPr>
            <a:picLocks noChangeAspect="1" noChangeArrowheads="1"/>
          </p:cNvPicPr>
          <p:nvPr/>
        </p:nvPicPr>
        <p:blipFill>
          <a:blip r:embed="rId3" cstate="print"/>
          <a:srcRect/>
          <a:stretch>
            <a:fillRect/>
          </a:stretch>
        </p:blipFill>
        <p:spPr bwMode="auto">
          <a:xfrm>
            <a:off x="1115616" y="1422995"/>
            <a:ext cx="6858000" cy="4886325"/>
          </a:xfrm>
          <a:prstGeom prst="rect">
            <a:avLst/>
          </a:prstGeom>
          <a:noFill/>
          <a:ln w="9525">
            <a:noFill/>
            <a:miter lim="800000"/>
            <a:headEnd/>
            <a:tailEnd/>
          </a:ln>
        </p:spPr>
      </p:pic>
    </p:spTree>
    <p:extLst>
      <p:ext uri="{BB962C8B-B14F-4D97-AF65-F5344CB8AC3E}">
        <p14:creationId xmlns:p14="http://schemas.microsoft.com/office/powerpoint/2010/main" val="2703830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Summary</a:t>
            </a:r>
            <a:r>
              <a:rPr lang="it-IT" dirty="0" smtClean="0"/>
              <a:t> and </a:t>
            </a:r>
            <a:r>
              <a:rPr lang="it-IT" dirty="0" err="1" smtClean="0"/>
              <a:t>basic</a:t>
            </a:r>
            <a:r>
              <a:rPr lang="it-IT" dirty="0" smtClean="0"/>
              <a:t> </a:t>
            </a:r>
            <a:r>
              <a:rPr lang="it-IT" dirty="0" err="1" smtClean="0"/>
              <a:t>facts</a:t>
            </a:r>
            <a:endParaRPr lang="it-IT" dirty="0"/>
          </a:p>
        </p:txBody>
      </p:sp>
      <p:sp>
        <p:nvSpPr>
          <p:cNvPr id="3" name="Segnaposto contenuto 2"/>
          <p:cNvSpPr>
            <a:spLocks noGrp="1"/>
          </p:cNvSpPr>
          <p:nvPr>
            <p:ph idx="1"/>
          </p:nvPr>
        </p:nvSpPr>
        <p:spPr>
          <a:xfrm>
            <a:off x="179512" y="1600200"/>
            <a:ext cx="8507288" cy="4997152"/>
          </a:xfrm>
        </p:spPr>
        <p:txBody>
          <a:bodyPr>
            <a:normAutofit fontScale="77500" lnSpcReduction="20000"/>
          </a:bodyPr>
          <a:lstStyle/>
          <a:p>
            <a:r>
              <a:rPr lang="en-US" b="1" dirty="0" smtClean="0">
                <a:solidFill>
                  <a:srgbClr val="FF0000"/>
                </a:solidFill>
              </a:rPr>
              <a:t>In Neoclassical </a:t>
            </a:r>
            <a:r>
              <a:rPr lang="en-US" b="1" dirty="0">
                <a:solidFill>
                  <a:srgbClr val="FF0000"/>
                </a:solidFill>
              </a:rPr>
              <a:t>Trade Theory, firms are treated as a black box</a:t>
            </a:r>
            <a:r>
              <a:rPr lang="en-US" dirty="0">
                <a:solidFill>
                  <a:srgbClr val="FF0000"/>
                </a:solidFill>
              </a:rPr>
              <a:t>. </a:t>
            </a:r>
            <a:r>
              <a:rPr lang="en-US" dirty="0"/>
              <a:t>The </a:t>
            </a:r>
            <a:r>
              <a:rPr lang="en-US" dirty="0" smtClean="0"/>
              <a:t>supply side </a:t>
            </a:r>
            <a:r>
              <a:rPr lang="en-US" dirty="0"/>
              <a:t>of the economy is characterized by a set of production functions according </a:t>
            </a:r>
            <a:r>
              <a:rPr lang="en-US" dirty="0" smtClean="0"/>
              <a:t>to which </a:t>
            </a:r>
            <a:r>
              <a:rPr lang="en-US" dirty="0"/>
              <a:t>the factors of production (capital, labor) are transformed into </a:t>
            </a:r>
            <a:r>
              <a:rPr lang="en-US" dirty="0" smtClean="0"/>
              <a:t>consumption goods</a:t>
            </a:r>
            <a:r>
              <a:rPr lang="en-US" dirty="0"/>
              <a:t>.</a:t>
            </a:r>
          </a:p>
          <a:p>
            <a:r>
              <a:rPr lang="en-US" dirty="0" smtClean="0"/>
              <a:t>Moreover</a:t>
            </a:r>
            <a:r>
              <a:rPr lang="en-US" dirty="0"/>
              <a:t>, for the most part, the literature assumes </a:t>
            </a:r>
            <a:r>
              <a:rPr lang="en-US" b="1" dirty="0">
                <a:solidFill>
                  <a:srgbClr val="FF0000"/>
                </a:solidFill>
              </a:rPr>
              <a:t>constant returns to scale</a:t>
            </a:r>
            <a:r>
              <a:rPr lang="en-US" dirty="0" smtClean="0"/>
              <a:t>, under </a:t>
            </a:r>
            <a:r>
              <a:rPr lang="en-US" dirty="0"/>
              <a:t>which the size of </a:t>
            </a:r>
            <a:r>
              <a:rPr lang="en-US" dirty="0" smtClean="0"/>
              <a:t>the firm </a:t>
            </a:r>
            <a:r>
              <a:rPr lang="en-US" dirty="0"/>
              <a:t>is indeterminate (the general equilibrium </a:t>
            </a:r>
            <a:r>
              <a:rPr lang="en-US" dirty="0" smtClean="0"/>
              <a:t>only pins </a:t>
            </a:r>
            <a:r>
              <a:rPr lang="en-US" dirty="0"/>
              <a:t>down the size of the sector or industry to which </a:t>
            </a:r>
            <a:r>
              <a:rPr lang="en-US" dirty="0" smtClean="0"/>
              <a:t>the firm </a:t>
            </a:r>
            <a:r>
              <a:rPr lang="en-US" dirty="0"/>
              <a:t>belongs).</a:t>
            </a:r>
          </a:p>
          <a:p>
            <a:r>
              <a:rPr lang="en-US" b="1" dirty="0" smtClean="0">
                <a:solidFill>
                  <a:srgbClr val="FF0000"/>
                </a:solidFill>
              </a:rPr>
              <a:t>New </a:t>
            </a:r>
            <a:r>
              <a:rPr lang="en-US" b="1" dirty="0">
                <a:solidFill>
                  <a:srgbClr val="FF0000"/>
                </a:solidFill>
              </a:rPr>
              <a:t>Trade </a:t>
            </a:r>
            <a:r>
              <a:rPr lang="en-US" b="1" dirty="0" smtClean="0">
                <a:solidFill>
                  <a:srgbClr val="FF0000"/>
                </a:solidFill>
              </a:rPr>
              <a:t>Theory introduced </a:t>
            </a:r>
            <a:r>
              <a:rPr lang="en-US" b="1" dirty="0">
                <a:solidFill>
                  <a:srgbClr val="FF0000"/>
                </a:solidFill>
              </a:rPr>
              <a:t>increasing returns and imperfect competition </a:t>
            </a:r>
            <a:r>
              <a:rPr lang="en-US" b="1" dirty="0" smtClean="0">
                <a:solidFill>
                  <a:srgbClr val="FF0000"/>
                </a:solidFill>
              </a:rPr>
              <a:t>in international </a:t>
            </a:r>
            <a:r>
              <a:rPr lang="en-US" b="1" dirty="0">
                <a:solidFill>
                  <a:srgbClr val="FF0000"/>
                </a:solidFill>
              </a:rPr>
              <a:t>trade</a:t>
            </a:r>
            <a:r>
              <a:rPr lang="en-US" dirty="0"/>
              <a:t>. This resolved the indeterminacy of the size of </a:t>
            </a:r>
            <a:r>
              <a:rPr lang="en-US" dirty="0" smtClean="0"/>
              <a:t>the firm</a:t>
            </a:r>
            <a:r>
              <a:rPr lang="en-US" dirty="0"/>
              <a:t>. </a:t>
            </a:r>
            <a:r>
              <a:rPr lang="en-US" dirty="0" smtClean="0"/>
              <a:t>Still </a:t>
            </a:r>
            <a:r>
              <a:rPr lang="en-US" dirty="0"/>
              <a:t>New Trade Theory cannot </a:t>
            </a:r>
            <a:r>
              <a:rPr lang="en-US" dirty="0" smtClean="0"/>
              <a:t>account </a:t>
            </a:r>
            <a:r>
              <a:rPr lang="en-US" dirty="0"/>
              <a:t>for important </a:t>
            </a:r>
            <a:r>
              <a:rPr lang="en-US" dirty="0" smtClean="0"/>
              <a:t>facts in </a:t>
            </a:r>
            <a:r>
              <a:rPr lang="en-US" dirty="0"/>
              <a:t>the </a:t>
            </a:r>
            <a:r>
              <a:rPr lang="en-US" dirty="0" smtClean="0"/>
              <a:t>data.</a:t>
            </a:r>
            <a:endParaRPr lang="it-IT" dirty="0"/>
          </a:p>
        </p:txBody>
      </p:sp>
    </p:spTree>
    <p:extLst>
      <p:ext uri="{BB962C8B-B14F-4D97-AF65-F5344CB8AC3E}">
        <p14:creationId xmlns:p14="http://schemas.microsoft.com/office/powerpoint/2010/main" val="13232875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Introduction</a:t>
            </a:r>
            <a:r>
              <a:rPr lang="it-IT" dirty="0" smtClean="0"/>
              <a:t>, 2</a:t>
            </a:r>
            <a:endParaRPr lang="it-IT" dirty="0"/>
          </a:p>
        </p:txBody>
      </p:sp>
      <p:sp>
        <p:nvSpPr>
          <p:cNvPr id="3" name="Segnaposto contenuto 2"/>
          <p:cNvSpPr>
            <a:spLocks noGrp="1"/>
          </p:cNvSpPr>
          <p:nvPr>
            <p:ph idx="1"/>
          </p:nvPr>
        </p:nvSpPr>
        <p:spPr>
          <a:xfrm>
            <a:off x="179512" y="1412776"/>
            <a:ext cx="8712968" cy="5256584"/>
          </a:xfrm>
        </p:spPr>
        <p:txBody>
          <a:bodyPr>
            <a:normAutofit lnSpcReduction="10000"/>
          </a:bodyPr>
          <a:lstStyle/>
          <a:p>
            <a:r>
              <a:rPr lang="en-US" dirty="0"/>
              <a:t>In reality, </a:t>
            </a:r>
            <a:r>
              <a:rPr lang="en-US" b="1" dirty="0">
                <a:solidFill>
                  <a:srgbClr val="FF0000"/>
                </a:solidFill>
              </a:rPr>
              <a:t>not all domestic producers export to foreign markets</a:t>
            </a:r>
            <a:r>
              <a:rPr lang="en-US" dirty="0"/>
              <a:t>. And, </a:t>
            </a:r>
            <a:r>
              <a:rPr lang="en-US" dirty="0" smtClean="0"/>
              <a:t>more importantly</a:t>
            </a:r>
            <a:r>
              <a:rPr lang="en-US" dirty="0"/>
              <a:t>, the literature has “uncovered stylized facts about the behavior </a:t>
            </a:r>
            <a:r>
              <a:rPr lang="en-US" dirty="0" smtClean="0"/>
              <a:t>and relative </a:t>
            </a:r>
            <a:r>
              <a:rPr lang="en-US" dirty="0"/>
              <a:t>performance of </a:t>
            </a:r>
            <a:r>
              <a:rPr lang="en-US" dirty="0" smtClean="0"/>
              <a:t>exporting firms </a:t>
            </a:r>
            <a:r>
              <a:rPr lang="en-US" dirty="0"/>
              <a:t>and plants which hold consistently </a:t>
            </a:r>
            <a:r>
              <a:rPr lang="en-US" dirty="0" smtClean="0"/>
              <a:t>across a </a:t>
            </a:r>
            <a:r>
              <a:rPr lang="en-US" dirty="0"/>
              <a:t>number of countries” (Bernard et al., </a:t>
            </a:r>
            <a:r>
              <a:rPr lang="en-US" dirty="0" smtClean="0"/>
              <a:t>2003).</a:t>
            </a:r>
            <a:endParaRPr lang="en-US" dirty="0"/>
          </a:p>
          <a:p>
            <a:pPr marL="400050" lvl="1" indent="0">
              <a:buNone/>
            </a:pPr>
            <a:r>
              <a:rPr lang="en-US" dirty="0"/>
              <a:t>—</a:t>
            </a:r>
            <a:r>
              <a:rPr lang="en-US" b="1" dirty="0">
                <a:solidFill>
                  <a:srgbClr val="FF0000"/>
                </a:solidFill>
              </a:rPr>
              <a:t>Exporters are </a:t>
            </a:r>
            <a:r>
              <a:rPr lang="en-US" b="1" dirty="0" smtClean="0">
                <a:solidFill>
                  <a:srgbClr val="FF0000"/>
                </a:solidFill>
              </a:rPr>
              <a:t>a minority</a:t>
            </a:r>
            <a:r>
              <a:rPr lang="en-US" dirty="0"/>
              <a:t>. In 1992, only 21% of U.S. plants </a:t>
            </a:r>
            <a:r>
              <a:rPr lang="en-US" dirty="0" smtClean="0"/>
              <a:t>reported exporting </a:t>
            </a:r>
            <a:r>
              <a:rPr lang="en-US" dirty="0"/>
              <a:t>anything.</a:t>
            </a:r>
          </a:p>
          <a:p>
            <a:pPr marL="400050" lvl="1" indent="0">
              <a:buNone/>
            </a:pPr>
            <a:r>
              <a:rPr lang="en-US" dirty="0"/>
              <a:t>—</a:t>
            </a:r>
            <a:r>
              <a:rPr lang="en-US" b="1" dirty="0">
                <a:solidFill>
                  <a:srgbClr val="FF0000"/>
                </a:solidFill>
              </a:rPr>
              <a:t>Exporters sell most of their output domestically</a:t>
            </a:r>
            <a:r>
              <a:rPr lang="en-US" dirty="0"/>
              <a:t>: around 2/3 of </a:t>
            </a:r>
            <a:r>
              <a:rPr lang="en-US" dirty="0" smtClean="0"/>
              <a:t>exporters sell </a:t>
            </a:r>
            <a:r>
              <a:rPr lang="en-US" dirty="0"/>
              <a:t>less than 10% of their output abroad</a:t>
            </a:r>
            <a:endParaRPr lang="it-IT" dirty="0"/>
          </a:p>
        </p:txBody>
      </p:sp>
    </p:spTree>
    <p:extLst>
      <p:ext uri="{BB962C8B-B14F-4D97-AF65-F5344CB8AC3E}">
        <p14:creationId xmlns:p14="http://schemas.microsoft.com/office/powerpoint/2010/main" val="38745224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864096"/>
          </a:xfrm>
        </p:spPr>
        <p:txBody>
          <a:bodyPr>
            <a:normAutofit/>
          </a:bodyPr>
          <a:lstStyle/>
          <a:p>
            <a:r>
              <a:rPr lang="it-IT" dirty="0" err="1" smtClean="0"/>
              <a:t>Introduction</a:t>
            </a:r>
            <a:r>
              <a:rPr lang="it-IT" dirty="0" smtClean="0"/>
              <a:t>, 3</a:t>
            </a:r>
            <a:endParaRPr lang="it-IT" dirty="0"/>
          </a:p>
        </p:txBody>
      </p:sp>
      <p:sp>
        <p:nvSpPr>
          <p:cNvPr id="3" name="Segnaposto contenuto 2"/>
          <p:cNvSpPr>
            <a:spLocks noGrp="1"/>
          </p:cNvSpPr>
          <p:nvPr>
            <p:ph idx="1"/>
          </p:nvPr>
        </p:nvSpPr>
        <p:spPr>
          <a:xfrm>
            <a:off x="251520" y="1196752"/>
            <a:ext cx="8640960" cy="5661248"/>
          </a:xfrm>
        </p:spPr>
        <p:txBody>
          <a:bodyPr>
            <a:normAutofit/>
          </a:bodyPr>
          <a:lstStyle/>
          <a:p>
            <a:pPr marL="400050" lvl="1" indent="0">
              <a:buNone/>
            </a:pPr>
            <a:r>
              <a:rPr lang="en-US" dirty="0" smtClean="0"/>
              <a:t>- </a:t>
            </a:r>
            <a:r>
              <a:rPr lang="en-US" b="1" dirty="0" smtClean="0">
                <a:solidFill>
                  <a:srgbClr val="FF0000"/>
                </a:solidFill>
              </a:rPr>
              <a:t>Exporters </a:t>
            </a:r>
            <a:r>
              <a:rPr lang="en-US" b="1" dirty="0">
                <a:solidFill>
                  <a:srgbClr val="FF0000"/>
                </a:solidFill>
              </a:rPr>
              <a:t>are bigger than non-exporters</a:t>
            </a:r>
            <a:r>
              <a:rPr lang="en-US" dirty="0"/>
              <a:t>: they ship on average 5.6 </a:t>
            </a:r>
            <a:r>
              <a:rPr lang="en-US" dirty="0" smtClean="0"/>
              <a:t>times more </a:t>
            </a:r>
            <a:r>
              <a:rPr lang="en-US" dirty="0"/>
              <a:t>than </a:t>
            </a:r>
            <a:r>
              <a:rPr lang="en-US" dirty="0" smtClean="0"/>
              <a:t>non exporters </a:t>
            </a:r>
            <a:r>
              <a:rPr lang="en-US" dirty="0"/>
              <a:t>(4.8 times more domestically).</a:t>
            </a:r>
          </a:p>
          <a:p>
            <a:pPr marL="400050" lvl="1" indent="0">
              <a:buNone/>
            </a:pPr>
            <a:r>
              <a:rPr lang="en-US" dirty="0" smtClean="0"/>
              <a:t>- </a:t>
            </a:r>
            <a:r>
              <a:rPr lang="en-US" b="1" dirty="0" smtClean="0">
                <a:solidFill>
                  <a:srgbClr val="FF0000"/>
                </a:solidFill>
              </a:rPr>
              <a:t>Plants </a:t>
            </a:r>
            <a:r>
              <a:rPr lang="en-US" b="1" dirty="0">
                <a:solidFill>
                  <a:srgbClr val="FF0000"/>
                </a:solidFill>
              </a:rPr>
              <a:t>are also heterogeneous in measured </a:t>
            </a:r>
            <a:r>
              <a:rPr lang="en-US" b="1" dirty="0" smtClean="0">
                <a:solidFill>
                  <a:srgbClr val="FF0000"/>
                </a:solidFill>
              </a:rPr>
              <a:t>productivity</a:t>
            </a:r>
            <a:r>
              <a:rPr lang="en-US" dirty="0"/>
              <a:t>; Figures 2A and </a:t>
            </a:r>
            <a:r>
              <a:rPr lang="en-US" dirty="0" smtClean="0"/>
              <a:t>2B in </a:t>
            </a:r>
            <a:r>
              <a:rPr lang="en-US" dirty="0"/>
              <a:t>BEJK.</a:t>
            </a:r>
          </a:p>
          <a:p>
            <a:pPr marL="400050" lvl="1" indent="0">
              <a:buNone/>
            </a:pPr>
            <a:r>
              <a:rPr lang="en-US" dirty="0"/>
              <a:t>—</a:t>
            </a:r>
            <a:r>
              <a:rPr lang="en-US" b="1" dirty="0">
                <a:solidFill>
                  <a:srgbClr val="FF0000"/>
                </a:solidFill>
              </a:rPr>
              <a:t>Exporters’ productivity distribution is a shift to the right of the </a:t>
            </a:r>
            <a:r>
              <a:rPr lang="en-US" b="1" dirty="0" smtClean="0">
                <a:solidFill>
                  <a:srgbClr val="FF0000"/>
                </a:solidFill>
              </a:rPr>
              <a:t>non exporter’s </a:t>
            </a:r>
            <a:r>
              <a:rPr lang="en-US" b="1" dirty="0">
                <a:solidFill>
                  <a:srgbClr val="FF0000"/>
                </a:solidFill>
              </a:rPr>
              <a:t>distribution</a:t>
            </a:r>
            <a:r>
              <a:rPr lang="en-US" dirty="0"/>
              <a:t>. Exporters have, on average, a 33% advantage in </a:t>
            </a:r>
            <a:r>
              <a:rPr lang="en-US" dirty="0" smtClean="0"/>
              <a:t>labor productivity </a:t>
            </a:r>
            <a:r>
              <a:rPr lang="en-US" dirty="0"/>
              <a:t>relative to </a:t>
            </a:r>
            <a:r>
              <a:rPr lang="en-US" dirty="0" smtClean="0"/>
              <a:t>non exporters</a:t>
            </a:r>
            <a:r>
              <a:rPr lang="en-US" dirty="0"/>
              <a:t>.</a:t>
            </a:r>
          </a:p>
          <a:p>
            <a:pPr marL="400050" lvl="1" indent="0">
              <a:buNone/>
            </a:pPr>
            <a:r>
              <a:rPr lang="en-US" dirty="0"/>
              <a:t>—This suggests that </a:t>
            </a:r>
            <a:r>
              <a:rPr lang="en-US" b="1" dirty="0">
                <a:solidFill>
                  <a:srgbClr val="FF0000"/>
                </a:solidFill>
              </a:rPr>
              <a:t>the most </a:t>
            </a:r>
            <a:r>
              <a:rPr lang="en-US" b="1" dirty="0" smtClean="0">
                <a:solidFill>
                  <a:srgbClr val="FF0000"/>
                </a:solidFill>
              </a:rPr>
              <a:t>productive firms </a:t>
            </a:r>
            <a:r>
              <a:rPr lang="en-US" b="1" dirty="0">
                <a:solidFill>
                  <a:srgbClr val="FF0000"/>
                </a:solidFill>
              </a:rPr>
              <a:t>self-select into export markets</a:t>
            </a:r>
            <a:r>
              <a:rPr lang="en-US" dirty="0" smtClean="0"/>
              <a:t>, but it could also </a:t>
            </a:r>
            <a:r>
              <a:rPr lang="en-US" b="1" dirty="0" smtClean="0">
                <a:solidFill>
                  <a:srgbClr val="FF0000"/>
                </a:solidFill>
              </a:rPr>
              <a:t>reflect </a:t>
            </a:r>
            <a:r>
              <a:rPr lang="en-US" b="1" dirty="0">
                <a:solidFill>
                  <a:srgbClr val="FF0000"/>
                </a:solidFill>
              </a:rPr>
              <a:t>learning by exporting</a:t>
            </a:r>
            <a:r>
              <a:rPr lang="en-US" dirty="0"/>
              <a:t> (</a:t>
            </a:r>
            <a:r>
              <a:rPr lang="en-US" dirty="0" err="1"/>
              <a:t>Clerides</a:t>
            </a:r>
            <a:r>
              <a:rPr lang="en-US" dirty="0"/>
              <a:t> et al., 1998)</a:t>
            </a:r>
            <a:endParaRPr lang="it-IT" dirty="0"/>
          </a:p>
        </p:txBody>
      </p:sp>
    </p:spTree>
    <p:extLst>
      <p:ext uri="{BB962C8B-B14F-4D97-AF65-F5344CB8AC3E}">
        <p14:creationId xmlns:p14="http://schemas.microsoft.com/office/powerpoint/2010/main" val="1036532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041414" y="285728"/>
            <a:ext cx="1102586" cy="1200329"/>
          </a:xfrm>
          <a:prstGeom prst="rect">
            <a:avLst/>
          </a:prstGeom>
          <a:noFill/>
        </p:spPr>
        <p:txBody>
          <a:bodyPr wrap="square" rtlCol="0">
            <a:spAutoFit/>
          </a:bodyPr>
          <a:lstStyle/>
          <a:p>
            <a:r>
              <a:rPr lang="en-GB" dirty="0">
                <a:solidFill>
                  <a:srgbClr val="000099"/>
                </a:solidFill>
                <a:effectLst>
                  <a:outerShdw blurRad="38100" dist="38100" dir="2700000" algn="tl">
                    <a:srgbClr val="C0C0C0"/>
                  </a:outerShdw>
                </a:effectLst>
              </a:rPr>
              <a:t>Plan of the </a:t>
            </a:r>
          </a:p>
          <a:p>
            <a:r>
              <a:rPr lang="en-GB" dirty="0">
                <a:solidFill>
                  <a:srgbClr val="000099"/>
                </a:solidFill>
                <a:effectLst>
                  <a:outerShdw blurRad="38100" dist="38100" dir="2700000" algn="tl">
                    <a:srgbClr val="C0C0C0"/>
                  </a:outerShdw>
                </a:effectLst>
              </a:rPr>
              <a:t>course/lectures</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4132783339"/>
              </p:ext>
            </p:extLst>
          </p:nvPr>
        </p:nvGraphicFramePr>
        <p:xfrm>
          <a:off x="642911" y="116632"/>
          <a:ext cx="7072362" cy="6840760"/>
        </p:xfrm>
        <a:graphic>
          <a:graphicData uri="http://schemas.openxmlformats.org/drawingml/2006/table">
            <a:tbl>
              <a:tblPr/>
              <a:tblGrid>
                <a:gridCol w="947962"/>
                <a:gridCol w="1035579"/>
                <a:gridCol w="266369"/>
                <a:gridCol w="4822452"/>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2 detailed presentation of the course</a:t>
                      </a:r>
                      <a:endParaRPr lang="it-IT" sz="1400" kern="5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3; Measuring globalization</a:t>
                      </a:r>
                      <a:endParaRPr lang="it-IT" sz="1400" kern="5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5</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30/9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Overview trade models (Bernard et al 2007; 2011)</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6</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Gravity model</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7</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chemeClr val="tx1"/>
                          </a:solidFill>
                          <a:effectLst/>
                          <a:latin typeface="Times New Roman"/>
                          <a:ea typeface="SimSun"/>
                          <a:cs typeface="Lucida Sans"/>
                        </a:rPr>
                        <a:t>Gravity</a:t>
                      </a:r>
                      <a:r>
                        <a:rPr lang="it-IT" sz="1400" b="1" kern="50" dirty="0" smtClean="0">
                          <a:solidFill>
                            <a:schemeClr val="tx1"/>
                          </a:solidFill>
                          <a:effectLst/>
                          <a:latin typeface="Times New Roman"/>
                          <a:ea typeface="SimSun"/>
                          <a:cs typeface="Lucida Sans"/>
                        </a:rPr>
                        <a:t>,</a:t>
                      </a:r>
                      <a:r>
                        <a:rPr lang="it-IT" sz="1400" b="1" kern="50" baseline="0" dirty="0" smtClean="0">
                          <a:solidFill>
                            <a:schemeClr val="tx1"/>
                          </a:solidFill>
                          <a:effectLst/>
                          <a:latin typeface="Times New Roman"/>
                          <a:ea typeface="SimSun"/>
                          <a:cs typeface="Lucida Sans"/>
                        </a:rPr>
                        <a:t> </a:t>
                      </a:r>
                      <a:r>
                        <a:rPr lang="it-IT" sz="1400" b="1" kern="50" baseline="0" dirty="0" err="1" smtClean="0">
                          <a:solidFill>
                            <a:schemeClr val="tx1"/>
                          </a:solidFill>
                          <a:effectLst/>
                          <a:latin typeface="Times New Roman"/>
                          <a:ea typeface="SimSun"/>
                          <a:cs typeface="Lucida Sans"/>
                        </a:rPr>
                        <a:t>Melitz</a:t>
                      </a:r>
                      <a:r>
                        <a:rPr lang="it-IT" sz="1400" b="1" kern="50" baseline="0" dirty="0" smtClean="0">
                          <a:solidFill>
                            <a:schemeClr val="tx1"/>
                          </a:solidFill>
                          <a:effectLst/>
                          <a:latin typeface="Times New Roman"/>
                          <a:ea typeface="SimSun"/>
                          <a:cs typeface="Lucida Sans"/>
                        </a:rPr>
                        <a:t> intro and intro Ricardo</a:t>
                      </a:r>
                      <a:endParaRPr lang="en-GB"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8</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10/10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FFFF00"/>
                          </a:highligh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Ricardo and comparative advantage, </a:t>
                      </a:r>
                      <a:r>
                        <a:rPr lang="en-GB" sz="1400" b="1" kern="50" dirty="0" smtClean="0">
                          <a:effectLst/>
                          <a:latin typeface="Times New Roman"/>
                          <a:ea typeface="SimSun"/>
                          <a:cs typeface="Lucida Sans"/>
                        </a:rPr>
                        <a:t>2</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9</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models: H-O</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10</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17/10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 Trade models: </a:t>
                      </a:r>
                      <a:r>
                        <a:rPr lang="en-GB" sz="1400" b="1" kern="50" dirty="0" smtClean="0">
                          <a:effectLst/>
                          <a:latin typeface="Times New Roman"/>
                          <a:ea typeface="SimSun"/>
                          <a:cs typeface="Lucida Sans"/>
                        </a:rPr>
                        <a:t>H-O,2, </a:t>
                      </a:r>
                      <a:r>
                        <a:rPr lang="en-GB" sz="1400" b="1" kern="50" dirty="0" err="1" smtClean="0">
                          <a:effectLst/>
                          <a:latin typeface="Times New Roman"/>
                          <a:ea typeface="SimSun"/>
                          <a:cs typeface="Lucida Sans"/>
                        </a:rPr>
                        <a:t>Leontieff</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11</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1</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24/10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00FF00"/>
                          </a:highligh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2</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kern="50" dirty="0" err="1" smtClean="0">
                          <a:effectLst/>
                          <a:latin typeface="+mn-lt"/>
                          <a:ea typeface="SimSun"/>
                          <a:cs typeface="Lucida Sans"/>
                        </a:rPr>
                        <a:t>Recap</a:t>
                      </a:r>
                      <a:endParaRPr lang="it-IT" sz="1400" b="1" kern="50" dirty="0" smtClean="0">
                        <a:effectLst/>
                        <a:latin typeface="+mn-lt"/>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en-GB" sz="1400" b="1" kern="50" dirty="0" smtClean="0">
                          <a:solidFill>
                            <a:srgbClr val="FF0000"/>
                          </a:solidFill>
                          <a:effectLst/>
                          <a:latin typeface="+mn-lt"/>
                          <a:ea typeface="SimSun"/>
                          <a:cs typeface="Lucida Sans"/>
                        </a:rPr>
                        <a:t> (indicators, gravity, Ricardo, H-O, imp. Comp)</a:t>
                      </a:r>
                      <a:endParaRPr lang="it-IT" sz="1400" kern="50" dirty="0" smtClean="0">
                        <a:effectLst/>
                        <a:latin typeface="+mn-lt"/>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15</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Hysteresis, Heterogeneous firms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16</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FFFF00"/>
                          </a:highligh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The Melitz model</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17</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kern="50" dirty="0" smtClean="0">
                          <a:solidFill>
                            <a:schemeClr val="tx1"/>
                          </a:solidFill>
                          <a:effectLst/>
                          <a:latin typeface="Times New Roman"/>
                          <a:ea typeface="SimSun"/>
                          <a:cs typeface="Lucida Sans"/>
                        </a:rPr>
                        <a:t>Networks of </a:t>
                      </a:r>
                      <a:r>
                        <a:rPr lang="en-GB" sz="1400" b="1" kern="50" dirty="0" err="1" smtClean="0">
                          <a:solidFill>
                            <a:schemeClr val="tx1"/>
                          </a:solidFill>
                          <a:effectLst/>
                          <a:latin typeface="Times New Roman"/>
                          <a:ea typeface="SimSun"/>
                          <a:cs typeface="Lucida Sans"/>
                        </a:rPr>
                        <a:t>tradeFDI</a:t>
                      </a:r>
                      <a:r>
                        <a:rPr lang="en-GB" sz="1400" b="1" kern="50" dirty="0" smtClean="0">
                          <a:solidFill>
                            <a:schemeClr val="tx1"/>
                          </a:solidFill>
                          <a:effectLst/>
                          <a:latin typeface="Times New Roman"/>
                          <a:ea typeface="SimSun"/>
                          <a:cs typeface="Lucida Sans"/>
                        </a:rPr>
                        <a:t>/migrants</a:t>
                      </a:r>
                      <a:endParaRPr lang="it-IT"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18</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OLI theory</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a:t>
                      </a:r>
                      <a:endParaRPr lang="en-GB"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 </a:t>
                      </a: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a:t>
                      </a:r>
                      <a:r>
                        <a:rPr lang="it-IT" sz="1400" b="1" kern="50" dirty="0" err="1" smtClean="0">
                          <a:solidFill>
                            <a:schemeClr val="tx1"/>
                          </a:solidFill>
                          <a:effectLst/>
                          <a:latin typeface="Times New Roman"/>
                          <a:ea typeface="SimSun"/>
                          <a:cs typeface="Lucida Sans"/>
                        </a:rPr>
                        <a:t>wars</a:t>
                      </a:r>
                      <a:endParaRPr lang="en-GB" sz="1400" b="1" kern="50" dirty="0" smtClean="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China and India (BRICS)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2011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Introduction</a:t>
            </a:r>
            <a:r>
              <a:rPr lang="it-IT" dirty="0" smtClean="0"/>
              <a:t>, 4</a:t>
            </a:r>
            <a:endParaRPr lang="it-IT" dirty="0"/>
          </a:p>
        </p:txBody>
      </p:sp>
      <p:sp>
        <p:nvSpPr>
          <p:cNvPr id="3" name="Segnaposto contenuto 2"/>
          <p:cNvSpPr>
            <a:spLocks noGrp="1"/>
          </p:cNvSpPr>
          <p:nvPr>
            <p:ph idx="1"/>
          </p:nvPr>
        </p:nvSpPr>
        <p:spPr>
          <a:xfrm>
            <a:off x="179512" y="1600200"/>
            <a:ext cx="8507288" cy="4997152"/>
          </a:xfrm>
        </p:spPr>
        <p:txBody>
          <a:bodyPr>
            <a:normAutofit lnSpcReduction="10000"/>
          </a:bodyPr>
          <a:lstStyle/>
          <a:p>
            <a:pPr marL="0" indent="0">
              <a:buNone/>
            </a:pPr>
            <a:r>
              <a:rPr lang="en-US" dirty="0"/>
              <a:t>Furthermore, micro-level studies have also found evidence of substantial </a:t>
            </a:r>
            <a:r>
              <a:rPr lang="en-US" b="1" dirty="0">
                <a:solidFill>
                  <a:srgbClr val="FF0000"/>
                </a:solidFill>
              </a:rPr>
              <a:t>reallocation effects within an industry following trade liberalization episodes</a:t>
            </a:r>
            <a:r>
              <a:rPr lang="en-US" dirty="0"/>
              <a:t>.</a:t>
            </a:r>
          </a:p>
          <a:p>
            <a:pPr marL="400050" lvl="1" indent="0">
              <a:buNone/>
            </a:pPr>
            <a:r>
              <a:rPr lang="en-US" dirty="0"/>
              <a:t>—</a:t>
            </a:r>
            <a:r>
              <a:rPr lang="en-US" b="1" dirty="0"/>
              <a:t>Exposure to trade forces the least </a:t>
            </a:r>
            <a:r>
              <a:rPr lang="en-US" b="1" dirty="0" smtClean="0"/>
              <a:t>productive firms </a:t>
            </a:r>
            <a:r>
              <a:rPr lang="en-US" b="1" dirty="0"/>
              <a:t>to exit or </a:t>
            </a:r>
            <a:r>
              <a:rPr lang="en-US" b="1" dirty="0" smtClean="0"/>
              <a:t>shut-down </a:t>
            </a:r>
            <a:r>
              <a:rPr lang="en-US" dirty="0" smtClean="0"/>
              <a:t>(</a:t>
            </a:r>
            <a:r>
              <a:rPr lang="en-US" dirty="0"/>
              <a:t>Bernard and Jensen, 1999; Aw, Chung and Roberts, 2000; </a:t>
            </a:r>
            <a:r>
              <a:rPr lang="en-US" dirty="0" err="1"/>
              <a:t>Clerides</a:t>
            </a:r>
            <a:r>
              <a:rPr lang="en-US" dirty="0"/>
              <a:t> et al</a:t>
            </a:r>
            <a:r>
              <a:rPr lang="en-US" dirty="0" smtClean="0"/>
              <a:t>., 1998</a:t>
            </a:r>
            <a:r>
              <a:rPr lang="en-US" dirty="0"/>
              <a:t>).</a:t>
            </a:r>
          </a:p>
          <a:p>
            <a:pPr marL="400050" lvl="1" indent="0">
              <a:buNone/>
            </a:pPr>
            <a:r>
              <a:rPr lang="en-US" dirty="0"/>
              <a:t>—</a:t>
            </a:r>
            <a:r>
              <a:rPr lang="en-US" b="1" dirty="0"/>
              <a:t>Trade liberalization leads to market share reallocations towards more </a:t>
            </a:r>
            <a:r>
              <a:rPr lang="en-US" b="1" dirty="0" smtClean="0"/>
              <a:t>productive firms</a:t>
            </a:r>
            <a:r>
              <a:rPr lang="en-US" dirty="0"/>
              <a:t>, thereby increasing a</a:t>
            </a:r>
            <a:r>
              <a:rPr lang="en-US" dirty="0" smtClean="0"/>
              <a:t>ggregate </a:t>
            </a:r>
            <a:r>
              <a:rPr lang="en-US" dirty="0"/>
              <a:t>productivity (</a:t>
            </a:r>
            <a:r>
              <a:rPr lang="en-US" dirty="0" err="1"/>
              <a:t>Pavcnik</a:t>
            </a:r>
            <a:r>
              <a:rPr lang="en-US" dirty="0"/>
              <a:t>, 2002</a:t>
            </a:r>
            <a:r>
              <a:rPr lang="en-US" dirty="0" smtClean="0"/>
              <a:t>, Bernard</a:t>
            </a:r>
            <a:r>
              <a:rPr lang="en-US" dirty="0"/>
              <a:t>, Jensen and Schott 2003).</a:t>
            </a:r>
            <a:endParaRPr lang="it-IT" dirty="0"/>
          </a:p>
        </p:txBody>
      </p:sp>
    </p:spTree>
    <p:extLst>
      <p:ext uri="{BB962C8B-B14F-4D97-AF65-F5344CB8AC3E}">
        <p14:creationId xmlns:p14="http://schemas.microsoft.com/office/powerpoint/2010/main" val="3481445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lstStyle/>
          <a:p>
            <a:r>
              <a:rPr lang="it-IT" dirty="0" err="1" smtClean="0"/>
              <a:t>Introduction</a:t>
            </a:r>
            <a:r>
              <a:rPr lang="it-IT" dirty="0" smtClean="0"/>
              <a:t>, 5</a:t>
            </a:r>
            <a:endParaRPr lang="it-IT" dirty="0"/>
          </a:p>
        </p:txBody>
      </p:sp>
      <p:sp>
        <p:nvSpPr>
          <p:cNvPr id="3" name="Segnaposto contenuto 2"/>
          <p:cNvSpPr>
            <a:spLocks noGrp="1"/>
          </p:cNvSpPr>
          <p:nvPr>
            <p:ph idx="1"/>
          </p:nvPr>
        </p:nvSpPr>
        <p:spPr>
          <a:xfrm>
            <a:off x="251520" y="1340768"/>
            <a:ext cx="8435280" cy="5517232"/>
          </a:xfrm>
        </p:spPr>
        <p:txBody>
          <a:bodyPr>
            <a:normAutofit fontScale="92500"/>
          </a:bodyPr>
          <a:lstStyle/>
          <a:p>
            <a:pPr marL="0" indent="0">
              <a:buNone/>
            </a:pPr>
            <a:r>
              <a:rPr lang="en-US" dirty="0"/>
              <a:t>These studies suggest that </a:t>
            </a:r>
            <a:r>
              <a:rPr lang="en-US" b="1" dirty="0"/>
              <a:t>successful theoretical frameworks</a:t>
            </a:r>
            <a:r>
              <a:rPr lang="en-US" dirty="0"/>
              <a:t> for </a:t>
            </a:r>
            <a:r>
              <a:rPr lang="en-US" dirty="0" smtClean="0"/>
              <a:t>studying firms and </a:t>
            </a:r>
            <a:r>
              <a:rPr lang="en-US" dirty="0"/>
              <a:t>the decision to export </a:t>
            </a:r>
            <a:r>
              <a:rPr lang="en-US" b="1" dirty="0"/>
              <a:t>should include </a:t>
            </a:r>
            <a:r>
              <a:rPr lang="en-US" dirty="0"/>
              <a:t>two features:</a:t>
            </a:r>
          </a:p>
          <a:p>
            <a:pPr marL="400050" lvl="1" indent="0">
              <a:buNone/>
            </a:pPr>
            <a:r>
              <a:rPr lang="en-US" dirty="0"/>
              <a:t>1. </a:t>
            </a:r>
            <a:r>
              <a:rPr lang="en-US" b="1" dirty="0"/>
              <a:t>Within </a:t>
            </a:r>
            <a:r>
              <a:rPr lang="en-US" b="1" dirty="0" err="1"/>
              <a:t>sectoral</a:t>
            </a:r>
            <a:r>
              <a:rPr lang="en-US" b="1" dirty="0"/>
              <a:t> heterogeneity in size and productivity</a:t>
            </a:r>
            <a:r>
              <a:rPr lang="en-US" dirty="0"/>
              <a:t>.</a:t>
            </a:r>
          </a:p>
          <a:p>
            <a:pPr marL="400050" lvl="1" indent="0">
              <a:buNone/>
            </a:pPr>
            <a:r>
              <a:rPr lang="en-US" dirty="0"/>
              <a:t>2. </a:t>
            </a:r>
            <a:r>
              <a:rPr lang="en-US" b="1" dirty="0"/>
              <a:t>A feature that </a:t>
            </a:r>
            <a:r>
              <a:rPr lang="en-US" b="1" dirty="0" smtClean="0"/>
              <a:t>leads only the most productive </a:t>
            </a:r>
            <a:r>
              <a:rPr lang="en-US" b="1" dirty="0"/>
              <a:t>firms to engage in </a:t>
            </a:r>
            <a:r>
              <a:rPr lang="en-US" b="1" dirty="0" smtClean="0"/>
              <a:t>foreign trade</a:t>
            </a:r>
            <a:r>
              <a:rPr lang="en-US" dirty="0"/>
              <a:t>:</a:t>
            </a:r>
          </a:p>
          <a:p>
            <a:pPr marL="800100" lvl="2" indent="0">
              <a:buNone/>
            </a:pPr>
            <a:r>
              <a:rPr lang="en-US" dirty="0"/>
              <a:t>—This could be a </a:t>
            </a:r>
            <a:r>
              <a:rPr lang="en-US" b="1" dirty="0"/>
              <a:t>sunk cost </a:t>
            </a:r>
            <a:r>
              <a:rPr lang="en-US" dirty="0"/>
              <a:t>of exporting as documented by Roberts </a:t>
            </a:r>
            <a:r>
              <a:rPr lang="en-US" dirty="0" smtClean="0"/>
              <a:t>and </a:t>
            </a:r>
            <a:r>
              <a:rPr lang="en-US" dirty="0" err="1" smtClean="0"/>
              <a:t>Tybout</a:t>
            </a:r>
            <a:r>
              <a:rPr lang="en-US" dirty="0" smtClean="0"/>
              <a:t> </a:t>
            </a:r>
            <a:r>
              <a:rPr lang="en-US" dirty="0"/>
              <a:t>(1997) and Bernard and Jensen (2004), and formalized by </a:t>
            </a:r>
            <a:r>
              <a:rPr lang="en-US" dirty="0" err="1" smtClean="0"/>
              <a:t>Melitz</a:t>
            </a:r>
            <a:r>
              <a:rPr lang="en-US" dirty="0" smtClean="0"/>
              <a:t> (</a:t>
            </a:r>
            <a:r>
              <a:rPr lang="en-US" dirty="0"/>
              <a:t>2003);</a:t>
            </a:r>
          </a:p>
          <a:p>
            <a:pPr marL="800100" lvl="2" indent="0">
              <a:buNone/>
            </a:pPr>
            <a:r>
              <a:rPr lang="en-US" dirty="0"/>
              <a:t>—Or a </a:t>
            </a:r>
            <a:r>
              <a:rPr lang="en-US" b="1" dirty="0"/>
              <a:t>limitation on product differentiation </a:t>
            </a:r>
            <a:r>
              <a:rPr lang="en-US" dirty="0"/>
              <a:t>(i.e., </a:t>
            </a:r>
            <a:r>
              <a:rPr lang="en-US" dirty="0" smtClean="0"/>
              <a:t>a fixed </a:t>
            </a:r>
            <a:r>
              <a:rPr lang="en-US" dirty="0"/>
              <a:t>measure of </a:t>
            </a:r>
            <a:r>
              <a:rPr lang="en-US" dirty="0" smtClean="0"/>
              <a:t>goods) that </a:t>
            </a:r>
            <a:r>
              <a:rPr lang="en-US" dirty="0"/>
              <a:t>leads to worldwide (price) competition in the production of a particular good, which in turn gives rise to variable markups (BEJK).</a:t>
            </a:r>
            <a:endParaRPr lang="it-IT" dirty="0"/>
          </a:p>
        </p:txBody>
      </p:sp>
    </p:spTree>
    <p:extLst>
      <p:ext uri="{BB962C8B-B14F-4D97-AF65-F5344CB8AC3E}">
        <p14:creationId xmlns:p14="http://schemas.microsoft.com/office/powerpoint/2010/main" val="15479510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srcRect/>
          <a:stretch>
            <a:fillRect/>
          </a:stretch>
        </p:blipFill>
        <p:spPr bwMode="auto">
          <a:xfrm>
            <a:off x="684213" y="142875"/>
            <a:ext cx="8135937" cy="6572250"/>
          </a:xfrm>
          <a:prstGeom prst="rect">
            <a:avLst/>
          </a:prstGeom>
          <a:noFill/>
          <a:ln w="9525">
            <a:noFill/>
            <a:miter lim="800000"/>
            <a:headEnd/>
            <a:tailEnd/>
          </a:ln>
        </p:spPr>
      </p:pic>
      <p:sp>
        <p:nvSpPr>
          <p:cNvPr id="15363" name="Oval 3"/>
          <p:cNvSpPr>
            <a:spLocks noChangeArrowheads="1"/>
          </p:cNvSpPr>
          <p:nvPr/>
        </p:nvSpPr>
        <p:spPr bwMode="auto">
          <a:xfrm>
            <a:off x="755650" y="0"/>
            <a:ext cx="3960813" cy="2781300"/>
          </a:xfrm>
          <a:prstGeom prst="ellipse">
            <a:avLst/>
          </a:prstGeom>
          <a:noFill/>
          <a:ln w="47625">
            <a:solidFill>
              <a:srgbClr val="FF0000"/>
            </a:solidFill>
            <a:round/>
            <a:headEnd/>
            <a:tailEnd/>
          </a:ln>
        </p:spPr>
        <p:txBody>
          <a:bodyPr wrap="none" anchor="ctr"/>
          <a:lstStyle/>
          <a:p>
            <a:endParaRPr lang="it-IT">
              <a:latin typeface="Calibri" pitchFamily="34" charset="0"/>
            </a:endParaRPr>
          </a:p>
        </p:txBody>
      </p:sp>
      <p:sp>
        <p:nvSpPr>
          <p:cNvPr id="15364" name="Oval 4"/>
          <p:cNvSpPr>
            <a:spLocks noChangeArrowheads="1"/>
          </p:cNvSpPr>
          <p:nvPr/>
        </p:nvSpPr>
        <p:spPr bwMode="auto">
          <a:xfrm>
            <a:off x="6227763" y="0"/>
            <a:ext cx="936625" cy="6453188"/>
          </a:xfrm>
          <a:prstGeom prst="ellipse">
            <a:avLst/>
          </a:prstGeom>
          <a:noFill/>
          <a:ln w="47625">
            <a:solidFill>
              <a:srgbClr val="0000FF"/>
            </a:solidFill>
            <a:round/>
            <a:headEnd/>
            <a:tailEnd/>
          </a:ln>
        </p:spPr>
        <p:txBody>
          <a:bodyPr wrap="none" anchor="ctr"/>
          <a:lstStyle/>
          <a:p>
            <a:endParaRPr lang="it-IT">
              <a:latin typeface="Calibri" pitchFamily="34" charset="0"/>
            </a:endParaRPr>
          </a:p>
        </p:txBody>
      </p:sp>
    </p:spTree>
    <p:extLst>
      <p:ext uri="{BB962C8B-B14F-4D97-AF65-F5344CB8AC3E}">
        <p14:creationId xmlns:p14="http://schemas.microsoft.com/office/powerpoint/2010/main" val="41458068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274638"/>
            <a:ext cx="9036496" cy="850106"/>
          </a:xfrm>
        </p:spPr>
        <p:txBody>
          <a:bodyPr>
            <a:normAutofit fontScale="90000"/>
          </a:bodyPr>
          <a:lstStyle/>
          <a:p>
            <a:r>
              <a:rPr lang="en-US" dirty="0"/>
              <a:t>Firms and the Decision to Invest Abroad</a:t>
            </a:r>
            <a:endParaRPr lang="it-IT" dirty="0"/>
          </a:p>
        </p:txBody>
      </p:sp>
      <p:sp>
        <p:nvSpPr>
          <p:cNvPr id="3" name="Segnaposto contenuto 2"/>
          <p:cNvSpPr>
            <a:spLocks noGrp="1"/>
          </p:cNvSpPr>
          <p:nvPr>
            <p:ph idx="1"/>
          </p:nvPr>
        </p:nvSpPr>
        <p:spPr>
          <a:xfrm>
            <a:off x="107504" y="1196752"/>
            <a:ext cx="8712968" cy="5661248"/>
          </a:xfrm>
        </p:spPr>
        <p:txBody>
          <a:bodyPr>
            <a:normAutofit fontScale="85000" lnSpcReduction="10000"/>
          </a:bodyPr>
          <a:lstStyle/>
          <a:p>
            <a:r>
              <a:rPr lang="en-US" dirty="0"/>
              <a:t>Another important fact that traditional trade theory neglects is </a:t>
            </a:r>
            <a:r>
              <a:rPr lang="en-US" dirty="0" smtClean="0"/>
              <a:t>that </a:t>
            </a:r>
            <a:r>
              <a:rPr lang="en-US" b="1" dirty="0" smtClean="0">
                <a:solidFill>
                  <a:srgbClr val="FF0000"/>
                </a:solidFill>
              </a:rPr>
              <a:t>firms have (</a:t>
            </a:r>
            <a:r>
              <a:rPr lang="en-US" b="1" dirty="0">
                <a:solidFill>
                  <a:srgbClr val="FF0000"/>
                </a:solidFill>
              </a:rPr>
              <a:t>at least) two modes of servicing a foreign market</a:t>
            </a:r>
            <a:r>
              <a:rPr lang="en-US" dirty="0"/>
              <a:t>. </a:t>
            </a:r>
            <a:endParaRPr lang="en-US" dirty="0" smtClean="0"/>
          </a:p>
          <a:p>
            <a:r>
              <a:rPr lang="en-US" dirty="0" smtClean="0"/>
              <a:t>The first mode is the </a:t>
            </a:r>
            <a:r>
              <a:rPr lang="en-US" dirty="0" smtClean="0">
                <a:solidFill>
                  <a:srgbClr val="FF0000"/>
                </a:solidFill>
              </a:rPr>
              <a:t>exporting</a:t>
            </a:r>
            <a:r>
              <a:rPr lang="en-US" dirty="0" smtClean="0"/>
              <a:t> option. </a:t>
            </a:r>
          </a:p>
          <a:p>
            <a:r>
              <a:rPr lang="en-US" dirty="0" smtClean="0"/>
              <a:t>An </a:t>
            </a:r>
            <a:r>
              <a:rPr lang="en-US" dirty="0"/>
              <a:t>alternative mode, however, is to </a:t>
            </a:r>
            <a:r>
              <a:rPr lang="en-US" b="1" dirty="0">
                <a:solidFill>
                  <a:srgbClr val="FF0000"/>
                </a:solidFill>
              </a:rPr>
              <a:t>set </a:t>
            </a:r>
            <a:r>
              <a:rPr lang="en-US" b="1" dirty="0" smtClean="0">
                <a:solidFill>
                  <a:srgbClr val="FF0000"/>
                </a:solidFill>
              </a:rPr>
              <a:t>up multiple </a:t>
            </a:r>
            <a:r>
              <a:rPr lang="en-US" b="1" dirty="0">
                <a:solidFill>
                  <a:srgbClr val="FF0000"/>
                </a:solidFill>
              </a:rPr>
              <a:t>production plants to service the different foreign markets </a:t>
            </a:r>
            <a:r>
              <a:rPr lang="en-US" dirty="0"/>
              <a:t>(i.e. engage </a:t>
            </a:r>
            <a:r>
              <a:rPr lang="en-US" dirty="0" smtClean="0"/>
              <a:t>in foreign </a:t>
            </a:r>
            <a:r>
              <a:rPr lang="en-US" dirty="0"/>
              <a:t>direct investment, FDI hereafter). This </a:t>
            </a:r>
            <a:r>
              <a:rPr lang="en-US" dirty="0" smtClean="0"/>
              <a:t>trade-off was first </a:t>
            </a:r>
            <a:r>
              <a:rPr lang="en-US" dirty="0"/>
              <a:t>formalized </a:t>
            </a:r>
            <a:r>
              <a:rPr lang="en-US" dirty="0" smtClean="0"/>
              <a:t>by </a:t>
            </a:r>
            <a:r>
              <a:rPr lang="en-US" dirty="0" err="1" smtClean="0"/>
              <a:t>Markusen</a:t>
            </a:r>
            <a:r>
              <a:rPr lang="en-US" dirty="0" smtClean="0"/>
              <a:t> </a:t>
            </a:r>
            <a:r>
              <a:rPr lang="en-US" dirty="0"/>
              <a:t>(1984).</a:t>
            </a:r>
          </a:p>
          <a:p>
            <a:r>
              <a:rPr lang="en-US" dirty="0" smtClean="0"/>
              <a:t>Multinational firms </a:t>
            </a:r>
            <a:r>
              <a:rPr lang="en-US" dirty="0"/>
              <a:t>may also arise when, in the presence of factor price differences across countries, a producer </a:t>
            </a:r>
            <a:r>
              <a:rPr lang="en-US" dirty="0" smtClean="0"/>
              <a:t>may find </a:t>
            </a:r>
            <a:r>
              <a:rPr lang="en-US" dirty="0"/>
              <a:t>it optimal to </a:t>
            </a:r>
            <a:r>
              <a:rPr lang="en-US" b="1" dirty="0">
                <a:solidFill>
                  <a:srgbClr val="FF0000"/>
                </a:solidFill>
              </a:rPr>
              <a:t>fragment the </a:t>
            </a:r>
            <a:r>
              <a:rPr lang="en-US" b="1" dirty="0" smtClean="0">
                <a:solidFill>
                  <a:srgbClr val="FF0000"/>
                </a:solidFill>
              </a:rPr>
              <a:t>production process </a:t>
            </a:r>
            <a:r>
              <a:rPr lang="en-US" dirty="0"/>
              <a:t>and undertake different parts of the production process in different countries. This “vertical” approach to the </a:t>
            </a:r>
            <a:r>
              <a:rPr lang="en-US" dirty="0" smtClean="0"/>
              <a:t>multinational firm was first </a:t>
            </a:r>
            <a:r>
              <a:rPr lang="en-US" dirty="0"/>
              <a:t>developed </a:t>
            </a:r>
            <a:r>
              <a:rPr lang="en-US" dirty="0" smtClean="0"/>
              <a:t>by </a:t>
            </a:r>
            <a:r>
              <a:rPr lang="en-US" dirty="0" err="1" smtClean="0"/>
              <a:t>Helpman</a:t>
            </a:r>
            <a:r>
              <a:rPr lang="en-US" dirty="0" smtClean="0"/>
              <a:t> </a:t>
            </a:r>
            <a:r>
              <a:rPr lang="en-US" dirty="0"/>
              <a:t>(1984).</a:t>
            </a:r>
            <a:endParaRPr lang="it-IT" dirty="0"/>
          </a:p>
        </p:txBody>
      </p:sp>
    </p:spTree>
    <p:extLst>
      <p:ext uri="{BB962C8B-B14F-4D97-AF65-F5344CB8AC3E}">
        <p14:creationId xmlns:p14="http://schemas.microsoft.com/office/powerpoint/2010/main" val="2279611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936104"/>
          </a:xfrm>
        </p:spPr>
        <p:txBody>
          <a:bodyPr/>
          <a:lstStyle/>
          <a:p>
            <a:r>
              <a:rPr lang="it-IT" dirty="0" err="1" smtClean="0"/>
              <a:t>Multinationals</a:t>
            </a:r>
            <a:endParaRPr lang="it-IT" dirty="0"/>
          </a:p>
        </p:txBody>
      </p:sp>
      <p:sp>
        <p:nvSpPr>
          <p:cNvPr id="3" name="Segnaposto contenuto 2"/>
          <p:cNvSpPr>
            <a:spLocks noGrp="1"/>
          </p:cNvSpPr>
          <p:nvPr>
            <p:ph idx="1"/>
          </p:nvPr>
        </p:nvSpPr>
        <p:spPr>
          <a:xfrm>
            <a:off x="179512" y="1268760"/>
            <a:ext cx="8964488" cy="5472608"/>
          </a:xfrm>
        </p:spPr>
        <p:txBody>
          <a:bodyPr>
            <a:normAutofit fontScale="85000" lnSpcReduction="20000"/>
          </a:bodyPr>
          <a:lstStyle/>
          <a:p>
            <a:pPr marL="0" indent="0">
              <a:buNone/>
            </a:pPr>
            <a:r>
              <a:rPr lang="en-US" dirty="0"/>
              <a:t>Why should we care about </a:t>
            </a:r>
            <a:r>
              <a:rPr lang="en-US" dirty="0" smtClean="0"/>
              <a:t>multinational firms? Because they </a:t>
            </a:r>
            <a:r>
              <a:rPr lang="en-US" b="1" dirty="0" smtClean="0">
                <a:solidFill>
                  <a:srgbClr val="FF0000"/>
                </a:solidFill>
              </a:rPr>
              <a:t>play a key role in the </a:t>
            </a:r>
            <a:r>
              <a:rPr lang="en-US" b="1" dirty="0">
                <a:solidFill>
                  <a:srgbClr val="FF0000"/>
                </a:solidFill>
              </a:rPr>
              <a:t>global economy</a:t>
            </a:r>
            <a:r>
              <a:rPr lang="en-US" dirty="0"/>
              <a:t>:</a:t>
            </a:r>
          </a:p>
          <a:p>
            <a:pPr marL="0" indent="0">
              <a:buNone/>
            </a:pPr>
            <a:r>
              <a:rPr lang="en-US" dirty="0"/>
              <a:t>—One-third of the volume of world trade </a:t>
            </a:r>
            <a:r>
              <a:rPr lang="en-US" dirty="0" smtClean="0"/>
              <a:t>is </a:t>
            </a:r>
            <a:r>
              <a:rPr lang="en-US" dirty="0" err="1" smtClean="0"/>
              <a:t>intrafirm</a:t>
            </a:r>
            <a:r>
              <a:rPr lang="en-US" dirty="0" smtClean="0"/>
              <a:t> </a:t>
            </a:r>
            <a:r>
              <a:rPr lang="en-US" dirty="0"/>
              <a:t>trade. In 1994, </a:t>
            </a:r>
            <a:r>
              <a:rPr lang="en-US" dirty="0" smtClean="0"/>
              <a:t>42.7 percent </a:t>
            </a:r>
            <a:r>
              <a:rPr lang="en-US" dirty="0"/>
              <a:t>of the total volume of U.S. imports of goods took place within </a:t>
            </a:r>
            <a:r>
              <a:rPr lang="en-US" dirty="0" smtClean="0"/>
              <a:t>the boundaries </a:t>
            </a:r>
            <a:r>
              <a:rPr lang="en-US" dirty="0"/>
              <a:t>of </a:t>
            </a:r>
            <a:r>
              <a:rPr lang="en-US" dirty="0" smtClean="0"/>
              <a:t>multinational firms</a:t>
            </a:r>
            <a:r>
              <a:rPr lang="en-US" dirty="0"/>
              <a:t>, with the share being 36.3 percent for U.S</a:t>
            </a:r>
            <a:r>
              <a:rPr lang="en-US" dirty="0" smtClean="0"/>
              <a:t>. exports </a:t>
            </a:r>
            <a:r>
              <a:rPr lang="en-US" dirty="0"/>
              <a:t>of goods (</a:t>
            </a:r>
            <a:r>
              <a:rPr lang="en-US" dirty="0" err="1"/>
              <a:t>Zeile</a:t>
            </a:r>
            <a:r>
              <a:rPr lang="en-US" dirty="0"/>
              <a:t>, 1997).</a:t>
            </a:r>
          </a:p>
          <a:p>
            <a:pPr marL="0" indent="0">
              <a:buNone/>
            </a:pPr>
            <a:r>
              <a:rPr lang="en-US" dirty="0"/>
              <a:t>—About another third of the volume of world trade is accounted for by transactions in which </a:t>
            </a:r>
            <a:r>
              <a:rPr lang="en-US" dirty="0" smtClean="0"/>
              <a:t>multinational firms </a:t>
            </a:r>
            <a:r>
              <a:rPr lang="en-US" dirty="0"/>
              <a:t>are in one of the two sides of the exchange.</a:t>
            </a:r>
          </a:p>
          <a:p>
            <a:pPr marL="0" indent="0">
              <a:buNone/>
            </a:pPr>
            <a:r>
              <a:rPr lang="en-US" dirty="0"/>
              <a:t>—Still, is this large? </a:t>
            </a:r>
            <a:r>
              <a:rPr lang="en-US" dirty="0" err="1"/>
              <a:t>Rugman</a:t>
            </a:r>
            <a:r>
              <a:rPr lang="en-US" dirty="0"/>
              <a:t> (1988) estimates that the largest </a:t>
            </a:r>
            <a:r>
              <a:rPr lang="en-US" dirty="0">
                <a:solidFill>
                  <a:srgbClr val="FF0000"/>
                </a:solidFill>
              </a:rPr>
              <a:t>500 </a:t>
            </a:r>
            <a:r>
              <a:rPr lang="en-US" dirty="0" smtClean="0">
                <a:solidFill>
                  <a:srgbClr val="FF0000"/>
                </a:solidFill>
              </a:rPr>
              <a:t>multinational firms </a:t>
            </a:r>
            <a:r>
              <a:rPr lang="en-US" dirty="0">
                <a:solidFill>
                  <a:srgbClr val="FF0000"/>
                </a:solidFill>
              </a:rPr>
              <a:t>account for around one-fifth of world GDP</a:t>
            </a:r>
            <a:r>
              <a:rPr lang="en-US" dirty="0"/>
              <a:t>.</a:t>
            </a:r>
          </a:p>
          <a:p>
            <a:pPr marL="0" indent="0">
              <a:buNone/>
            </a:pPr>
            <a:r>
              <a:rPr lang="en-US" dirty="0" smtClean="0"/>
              <a:t>Furthermore</a:t>
            </a:r>
            <a:r>
              <a:rPr lang="en-US" dirty="0"/>
              <a:t>, </a:t>
            </a:r>
            <a:r>
              <a:rPr lang="en-US" dirty="0" smtClean="0"/>
              <a:t>some stylized facts about multinational firms </a:t>
            </a:r>
            <a:r>
              <a:rPr lang="en-US" dirty="0"/>
              <a:t>and FDI (</a:t>
            </a:r>
            <a:r>
              <a:rPr lang="en-US" dirty="0" err="1" smtClean="0"/>
              <a:t>Markusen</a:t>
            </a:r>
            <a:r>
              <a:rPr lang="en-US" dirty="0" smtClean="0"/>
              <a:t> 1995</a:t>
            </a:r>
            <a:r>
              <a:rPr lang="en-US" dirty="0"/>
              <a:t>, 2003) provide foundations for theorizing</a:t>
            </a:r>
            <a:endParaRPr lang="it-IT" dirty="0"/>
          </a:p>
        </p:txBody>
      </p:sp>
    </p:spTree>
    <p:extLst>
      <p:ext uri="{BB962C8B-B14F-4D97-AF65-F5344CB8AC3E}">
        <p14:creationId xmlns:p14="http://schemas.microsoft.com/office/powerpoint/2010/main" val="42397995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lstStyle/>
          <a:p>
            <a:r>
              <a:rPr lang="it-IT" dirty="0" smtClean="0"/>
              <a:t>Macro </a:t>
            </a:r>
            <a:r>
              <a:rPr lang="it-IT" dirty="0" err="1" smtClean="0"/>
              <a:t>facts</a:t>
            </a:r>
            <a:endParaRPr lang="it-IT" dirty="0"/>
          </a:p>
        </p:txBody>
      </p:sp>
      <p:sp>
        <p:nvSpPr>
          <p:cNvPr id="3" name="Segnaposto contenuto 2"/>
          <p:cNvSpPr>
            <a:spLocks noGrp="1"/>
          </p:cNvSpPr>
          <p:nvPr>
            <p:ph idx="1"/>
          </p:nvPr>
        </p:nvSpPr>
        <p:spPr>
          <a:xfrm>
            <a:off x="107504" y="1600200"/>
            <a:ext cx="8928992" cy="5257800"/>
          </a:xfrm>
        </p:spPr>
        <p:txBody>
          <a:bodyPr>
            <a:normAutofit fontScale="77500" lnSpcReduction="20000"/>
          </a:bodyPr>
          <a:lstStyle/>
          <a:p>
            <a:pPr marL="0" indent="0">
              <a:buNone/>
            </a:pPr>
            <a:r>
              <a:rPr lang="en-US" dirty="0"/>
              <a:t> </a:t>
            </a:r>
            <a:r>
              <a:rPr lang="en-US" dirty="0" smtClean="0"/>
              <a:t>1. </a:t>
            </a:r>
            <a:r>
              <a:rPr lang="en-US" b="1" dirty="0" smtClean="0"/>
              <a:t>FDI </a:t>
            </a:r>
            <a:r>
              <a:rPr lang="en-US" b="1" dirty="0"/>
              <a:t>has grown rapidly </a:t>
            </a:r>
            <a:r>
              <a:rPr lang="en-US" dirty="0"/>
              <a:t>throughout the world, especially in late 1980s </a:t>
            </a:r>
            <a:r>
              <a:rPr lang="en-US" dirty="0" smtClean="0"/>
              <a:t>and late </a:t>
            </a:r>
            <a:r>
              <a:rPr lang="en-US" dirty="0"/>
              <a:t>1990s</a:t>
            </a:r>
            <a:r>
              <a:rPr lang="en-US" dirty="0" smtClean="0"/>
              <a:t>. </a:t>
            </a:r>
            <a:endParaRPr lang="en-US" dirty="0"/>
          </a:p>
          <a:p>
            <a:pPr marL="0" indent="0">
              <a:buNone/>
            </a:pPr>
            <a:r>
              <a:rPr lang="en-US" dirty="0"/>
              <a:t>2. </a:t>
            </a:r>
            <a:r>
              <a:rPr lang="en-US" b="1" dirty="0"/>
              <a:t>The bulk of </a:t>
            </a:r>
            <a:r>
              <a:rPr lang="en-US" b="1" dirty="0" smtClean="0"/>
              <a:t>FDI flows </a:t>
            </a:r>
            <a:r>
              <a:rPr lang="en-US" b="1" dirty="0"/>
              <a:t>between developed countries</a:t>
            </a:r>
            <a:r>
              <a:rPr lang="en-US" dirty="0"/>
              <a:t>. In 2000, </a:t>
            </a:r>
            <a:r>
              <a:rPr lang="en-US" dirty="0" smtClean="0"/>
              <a:t>developed countries </a:t>
            </a:r>
            <a:r>
              <a:rPr lang="en-US" dirty="0"/>
              <a:t>were the source of 91 percent of </a:t>
            </a:r>
            <a:r>
              <a:rPr lang="en-US" dirty="0" smtClean="0"/>
              <a:t>FDI flows </a:t>
            </a:r>
            <a:r>
              <a:rPr lang="en-US" dirty="0"/>
              <a:t>and also the </a:t>
            </a:r>
            <a:r>
              <a:rPr lang="en-US" dirty="0" smtClean="0"/>
              <a:t>recipient of </a:t>
            </a:r>
            <a:r>
              <a:rPr lang="en-US" dirty="0"/>
              <a:t>79 percent (UNCTAD, 2001). Furthermore, </a:t>
            </a:r>
            <a:r>
              <a:rPr lang="en-US" b="1" dirty="0"/>
              <a:t>80 percent of the inflows </a:t>
            </a:r>
            <a:r>
              <a:rPr lang="en-US" b="1" dirty="0" smtClean="0"/>
              <a:t>into developing </a:t>
            </a:r>
            <a:r>
              <a:rPr lang="en-US" b="1" dirty="0"/>
              <a:t>countries went exclusively to Hong Kong, China and Korea</a:t>
            </a:r>
            <a:r>
              <a:rPr lang="en-US" dirty="0" smtClean="0"/>
              <a:t>. </a:t>
            </a:r>
            <a:r>
              <a:rPr lang="en-US" b="1" dirty="0" smtClean="0">
                <a:solidFill>
                  <a:srgbClr val="FF0000"/>
                </a:solidFill>
              </a:rPr>
              <a:t>Then the picture has changed: 2012 FDI to emerging and developing over 50%, now new reversal…</a:t>
            </a:r>
            <a:endParaRPr lang="en-US" b="1" dirty="0">
              <a:solidFill>
                <a:srgbClr val="FF0000"/>
              </a:solidFill>
            </a:endParaRPr>
          </a:p>
          <a:p>
            <a:pPr marL="0" indent="0">
              <a:buNone/>
            </a:pPr>
            <a:r>
              <a:rPr lang="en-US" dirty="0"/>
              <a:t>3. Two-way </a:t>
            </a:r>
            <a:r>
              <a:rPr lang="en-US" dirty="0" smtClean="0"/>
              <a:t>FDI flows </a:t>
            </a:r>
            <a:r>
              <a:rPr lang="en-US" dirty="0"/>
              <a:t>are common between pairs of developed countries.</a:t>
            </a:r>
          </a:p>
          <a:p>
            <a:pPr marL="0" indent="0">
              <a:buNone/>
            </a:pPr>
            <a:r>
              <a:rPr lang="en-US" dirty="0" smtClean="0"/>
              <a:t>4.There exists little evidence that FDI is positively related to differences in capital </a:t>
            </a:r>
            <a:r>
              <a:rPr lang="en-US" dirty="0"/>
              <a:t>endowments across countries; see, however, </a:t>
            </a:r>
            <a:r>
              <a:rPr lang="en-US" dirty="0" err="1"/>
              <a:t>Yeaple</a:t>
            </a:r>
            <a:r>
              <a:rPr lang="en-US" dirty="0"/>
              <a:t> (2003).</a:t>
            </a:r>
          </a:p>
          <a:p>
            <a:pPr marL="0" indent="0">
              <a:buNone/>
            </a:pPr>
            <a:r>
              <a:rPr lang="en-US" dirty="0"/>
              <a:t>5. Political risk and instability deter inward FDI</a:t>
            </a:r>
            <a:endParaRPr lang="it-IT" dirty="0"/>
          </a:p>
        </p:txBody>
      </p:sp>
    </p:spTree>
    <p:extLst>
      <p:ext uri="{BB962C8B-B14F-4D97-AF65-F5344CB8AC3E}">
        <p14:creationId xmlns:p14="http://schemas.microsoft.com/office/powerpoint/2010/main" val="39929821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052736"/>
          </a:xfrm>
        </p:spPr>
        <p:txBody>
          <a:bodyPr>
            <a:normAutofit fontScale="90000"/>
          </a:bodyPr>
          <a:lstStyle/>
          <a:p>
            <a:r>
              <a:rPr lang="en-US" dirty="0"/>
              <a:t>Firm Boundaries: Trade and Organizational Form</a:t>
            </a:r>
            <a:endParaRPr lang="it-IT" dirty="0"/>
          </a:p>
        </p:txBody>
      </p:sp>
      <p:sp>
        <p:nvSpPr>
          <p:cNvPr id="3" name="Segnaposto contenuto 2"/>
          <p:cNvSpPr>
            <a:spLocks noGrp="1"/>
          </p:cNvSpPr>
          <p:nvPr>
            <p:ph idx="1"/>
          </p:nvPr>
        </p:nvSpPr>
        <p:spPr>
          <a:xfrm>
            <a:off x="0" y="1124744"/>
            <a:ext cx="9036496" cy="5544616"/>
          </a:xfrm>
        </p:spPr>
        <p:txBody>
          <a:bodyPr>
            <a:noAutofit/>
          </a:bodyPr>
          <a:lstStyle/>
          <a:p>
            <a:pPr marL="0" indent="0">
              <a:spcBef>
                <a:spcPts val="0"/>
              </a:spcBef>
              <a:buNone/>
            </a:pPr>
            <a:r>
              <a:rPr lang="en-US" sz="2000" dirty="0"/>
              <a:t>In recent years, we have witnessed a spectacular increase in the </a:t>
            </a:r>
            <a:r>
              <a:rPr lang="en-US" sz="2000" dirty="0" smtClean="0"/>
              <a:t>way firms organize production </a:t>
            </a:r>
            <a:r>
              <a:rPr lang="en-US" sz="2000" dirty="0"/>
              <a:t>on a global scale. </a:t>
            </a:r>
            <a:r>
              <a:rPr lang="en-US" sz="2000" dirty="0" err="1"/>
              <a:t>Feenstra</a:t>
            </a:r>
            <a:r>
              <a:rPr lang="en-US" sz="2000" dirty="0"/>
              <a:t> (1998), </a:t>
            </a:r>
            <a:r>
              <a:rPr lang="en-US" sz="2000" dirty="0" smtClean="0"/>
              <a:t>describes Mattel’s </a:t>
            </a:r>
            <a:r>
              <a:rPr lang="en-US" sz="2000" dirty="0"/>
              <a:t>global sourcing strategies in the manufacturing of its star product, </a:t>
            </a:r>
            <a:r>
              <a:rPr lang="en-US" sz="2000" dirty="0" smtClean="0"/>
              <a:t>the Barbie </a:t>
            </a:r>
            <a:r>
              <a:rPr lang="en-US" sz="2000" dirty="0"/>
              <a:t>doll:</a:t>
            </a:r>
          </a:p>
          <a:p>
            <a:pPr marL="0" indent="0">
              <a:spcBef>
                <a:spcPts val="0"/>
              </a:spcBef>
              <a:buNone/>
            </a:pPr>
            <a:r>
              <a:rPr lang="en-US" sz="2000" b="1" dirty="0">
                <a:solidFill>
                  <a:srgbClr val="FF0000"/>
                </a:solidFill>
              </a:rPr>
              <a:t>The raw materials for the doll (plastic and hair) are obtained from Taiwan </a:t>
            </a:r>
            <a:r>
              <a:rPr lang="en-US" sz="2000" b="1" dirty="0" smtClean="0">
                <a:solidFill>
                  <a:srgbClr val="FF0000"/>
                </a:solidFill>
              </a:rPr>
              <a:t>and Japan</a:t>
            </a:r>
            <a:r>
              <a:rPr lang="en-US" sz="2000" dirty="0"/>
              <a:t>. Assembly used to be done in those countries, </a:t>
            </a:r>
            <a:r>
              <a:rPr lang="en-US" sz="2000" dirty="0" smtClean="0"/>
              <a:t>plus </a:t>
            </a:r>
            <a:r>
              <a:rPr lang="en-US" sz="2000" dirty="0"/>
              <a:t>Philippines</a:t>
            </a:r>
            <a:r>
              <a:rPr lang="en-US" sz="2000" dirty="0" smtClean="0"/>
              <a:t>, then migrated </a:t>
            </a:r>
            <a:r>
              <a:rPr lang="en-US" sz="2000" dirty="0"/>
              <a:t>to </a:t>
            </a:r>
            <a:r>
              <a:rPr lang="en-US" sz="2000" dirty="0" smtClean="0"/>
              <a:t>Indonesia</a:t>
            </a:r>
            <a:r>
              <a:rPr lang="en-US" sz="2000" dirty="0"/>
              <a:t>, Malaysia, </a:t>
            </a:r>
            <a:r>
              <a:rPr lang="en-US" sz="2000" dirty="0" smtClean="0"/>
              <a:t>and China</a:t>
            </a:r>
            <a:r>
              <a:rPr lang="en-US" sz="2000" dirty="0"/>
              <a:t>. The molds </a:t>
            </a:r>
            <a:r>
              <a:rPr lang="en-US" sz="2000" dirty="0" smtClean="0"/>
              <a:t>come </a:t>
            </a:r>
            <a:r>
              <a:rPr lang="en-US" sz="2000" dirty="0"/>
              <a:t>from the </a:t>
            </a:r>
            <a:r>
              <a:rPr lang="en-US" sz="2000" dirty="0" smtClean="0"/>
              <a:t>US, </a:t>
            </a:r>
            <a:r>
              <a:rPr lang="en-US" sz="2000" dirty="0"/>
              <a:t>as do </a:t>
            </a:r>
            <a:r>
              <a:rPr lang="en-US" sz="2000" dirty="0" smtClean="0"/>
              <a:t>additional paints </a:t>
            </a:r>
            <a:r>
              <a:rPr lang="en-US" sz="2000" dirty="0"/>
              <a:t>used in decorating the dolls. Other than labor, </a:t>
            </a:r>
            <a:r>
              <a:rPr lang="en-US" sz="2000" b="1" dirty="0">
                <a:solidFill>
                  <a:srgbClr val="FF0000"/>
                </a:solidFill>
              </a:rPr>
              <a:t>China supplies only </a:t>
            </a:r>
            <a:r>
              <a:rPr lang="en-US" sz="2000" b="1" dirty="0" smtClean="0">
                <a:solidFill>
                  <a:srgbClr val="FF0000"/>
                </a:solidFill>
              </a:rPr>
              <a:t>the cotton </a:t>
            </a:r>
            <a:r>
              <a:rPr lang="en-US" sz="2000" b="1" dirty="0">
                <a:solidFill>
                  <a:srgbClr val="FF0000"/>
                </a:solidFill>
              </a:rPr>
              <a:t>cloth used for dresses</a:t>
            </a:r>
            <a:r>
              <a:rPr lang="en-US" sz="2000" dirty="0"/>
              <a:t>. </a:t>
            </a:r>
            <a:r>
              <a:rPr lang="en-US" sz="2000" dirty="0" smtClean="0"/>
              <a:t> </a:t>
            </a:r>
            <a:r>
              <a:rPr lang="en-US" sz="2000" b="1" dirty="0" smtClean="0">
                <a:solidFill>
                  <a:srgbClr val="FF0000"/>
                </a:solidFill>
              </a:rPr>
              <a:t>Of </a:t>
            </a:r>
            <a:r>
              <a:rPr lang="en-US" sz="2000" b="1" dirty="0">
                <a:solidFill>
                  <a:srgbClr val="FF0000"/>
                </a:solidFill>
              </a:rPr>
              <a:t>the $2 export value for the dolls when </a:t>
            </a:r>
            <a:r>
              <a:rPr lang="en-US" sz="2000" b="1" dirty="0" smtClean="0">
                <a:solidFill>
                  <a:srgbClr val="FF0000"/>
                </a:solidFill>
              </a:rPr>
              <a:t>they leave </a:t>
            </a:r>
            <a:r>
              <a:rPr lang="en-US" sz="2000" b="1" dirty="0">
                <a:solidFill>
                  <a:srgbClr val="FF0000"/>
                </a:solidFill>
              </a:rPr>
              <a:t>Hong Kong for the </a:t>
            </a:r>
            <a:r>
              <a:rPr lang="en-US" sz="2000" b="1" dirty="0" smtClean="0">
                <a:solidFill>
                  <a:srgbClr val="FF0000"/>
                </a:solidFill>
              </a:rPr>
              <a:t>US, </a:t>
            </a:r>
            <a:r>
              <a:rPr lang="en-US" sz="2000" b="1" dirty="0">
                <a:solidFill>
                  <a:srgbClr val="FF0000"/>
                </a:solidFill>
              </a:rPr>
              <a:t>about </a:t>
            </a:r>
            <a:r>
              <a:rPr lang="en-US" sz="2000" b="1" dirty="0" smtClean="0">
                <a:solidFill>
                  <a:srgbClr val="FF0000"/>
                </a:solidFill>
              </a:rPr>
              <a:t>35 cents </a:t>
            </a:r>
            <a:r>
              <a:rPr lang="en-US" sz="2000" b="1" dirty="0">
                <a:solidFill>
                  <a:srgbClr val="FF0000"/>
                </a:solidFill>
              </a:rPr>
              <a:t>covers Chinese labor, </a:t>
            </a:r>
            <a:r>
              <a:rPr lang="en-US" sz="2000" b="1" dirty="0" smtClean="0">
                <a:solidFill>
                  <a:srgbClr val="FF0000"/>
                </a:solidFill>
              </a:rPr>
              <a:t>65 cents </a:t>
            </a:r>
            <a:r>
              <a:rPr lang="en-US" sz="2000" b="1" dirty="0">
                <a:solidFill>
                  <a:srgbClr val="FF0000"/>
                </a:solidFill>
              </a:rPr>
              <a:t>covers the cost of materials, and the remainder </a:t>
            </a:r>
            <a:r>
              <a:rPr lang="en-US" sz="2000" b="1" dirty="0" smtClean="0">
                <a:solidFill>
                  <a:srgbClr val="FF0000"/>
                </a:solidFill>
              </a:rPr>
              <a:t>transportation and overheads</a:t>
            </a:r>
            <a:r>
              <a:rPr lang="en-US" sz="2000" b="1" dirty="0">
                <a:solidFill>
                  <a:srgbClr val="FF0000"/>
                </a:solidFill>
              </a:rPr>
              <a:t>, including profits earned in Hong Kong</a:t>
            </a:r>
            <a:r>
              <a:rPr lang="en-US" sz="2000" dirty="0"/>
              <a:t>. </a:t>
            </a:r>
          </a:p>
          <a:p>
            <a:pPr marL="0" indent="0">
              <a:spcBef>
                <a:spcPts val="0"/>
              </a:spcBef>
              <a:buNone/>
            </a:pPr>
            <a:r>
              <a:rPr lang="en-US" sz="2000" dirty="0" smtClean="0"/>
              <a:t>A </a:t>
            </a:r>
            <a:r>
              <a:rPr lang="en-US" sz="2000" dirty="0"/>
              <a:t>variety of terms have been </a:t>
            </a:r>
            <a:r>
              <a:rPr lang="en-US" sz="2000" dirty="0" smtClean="0"/>
              <a:t>used: </a:t>
            </a:r>
            <a:r>
              <a:rPr lang="en-US" sz="2000" dirty="0"/>
              <a:t>the “slicing </a:t>
            </a:r>
            <a:r>
              <a:rPr lang="en-US" sz="2000" dirty="0" smtClean="0"/>
              <a:t>of the </a:t>
            </a:r>
            <a:r>
              <a:rPr lang="en-US" sz="2000" dirty="0"/>
              <a:t>value chain”, “international outsourcing”, “fragmentation of the </a:t>
            </a:r>
            <a:r>
              <a:rPr lang="en-US" sz="2000" dirty="0" smtClean="0"/>
              <a:t>production process</a:t>
            </a:r>
            <a:r>
              <a:rPr lang="en-US" sz="2000" dirty="0"/>
              <a:t>”, “vertical specialization”, “global production sharing”, and many more</a:t>
            </a:r>
            <a:r>
              <a:rPr lang="en-US" sz="2000" dirty="0" smtClean="0"/>
              <a:t>. </a:t>
            </a:r>
          </a:p>
          <a:p>
            <a:pPr marL="0" indent="0">
              <a:spcBef>
                <a:spcPts val="0"/>
              </a:spcBef>
              <a:buNone/>
            </a:pPr>
            <a:r>
              <a:rPr lang="en-US" sz="2000" dirty="0" smtClean="0"/>
              <a:t>One-third of world trade is </a:t>
            </a:r>
            <a:r>
              <a:rPr lang="en-US" sz="2000" dirty="0" err="1" smtClean="0"/>
              <a:t>intrafirm</a:t>
            </a:r>
            <a:r>
              <a:rPr lang="en-US" sz="2000" dirty="0" smtClean="0"/>
              <a:t>, </a:t>
            </a:r>
            <a:r>
              <a:rPr lang="en-US" sz="2000" dirty="0"/>
              <a:t>but </a:t>
            </a:r>
            <a:r>
              <a:rPr lang="en-US" sz="2000" dirty="0" smtClean="0"/>
              <a:t>multinational firms choose </a:t>
            </a:r>
            <a:r>
              <a:rPr lang="en-US" sz="2000" dirty="0"/>
              <a:t>not to internalize an equally sizeable volume of their transactions. In developing their global sourcing strategies</a:t>
            </a:r>
            <a:r>
              <a:rPr lang="en-US" sz="2000" dirty="0" smtClean="0"/>
              <a:t>, firms </a:t>
            </a:r>
            <a:r>
              <a:rPr lang="en-US" sz="2000" dirty="0"/>
              <a:t>not only decide </a:t>
            </a:r>
            <a:r>
              <a:rPr lang="en-US" sz="2000" dirty="0" smtClean="0"/>
              <a:t>on where to locate </a:t>
            </a:r>
            <a:r>
              <a:rPr lang="en-US" sz="2000" dirty="0"/>
              <a:t>the </a:t>
            </a:r>
            <a:r>
              <a:rPr lang="en-US" sz="2000" dirty="0" smtClean="0"/>
              <a:t> different stages of the value chain, but also on the extent of control </a:t>
            </a:r>
            <a:r>
              <a:rPr lang="en-US" sz="2000" dirty="0"/>
              <a:t>they want to exert over these processes.</a:t>
            </a:r>
            <a:endParaRPr lang="it-IT" sz="2000" dirty="0"/>
          </a:p>
        </p:txBody>
      </p:sp>
    </p:spTree>
    <p:extLst>
      <p:ext uri="{BB962C8B-B14F-4D97-AF65-F5344CB8AC3E}">
        <p14:creationId xmlns:p14="http://schemas.microsoft.com/office/powerpoint/2010/main" val="23927992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008112"/>
          </a:xfrm>
        </p:spPr>
        <p:txBody>
          <a:bodyPr/>
          <a:lstStyle/>
          <a:p>
            <a:r>
              <a:rPr lang="it-IT" dirty="0" err="1" smtClean="0"/>
              <a:t>Internalization</a:t>
            </a:r>
            <a:endParaRPr lang="it-IT" dirty="0"/>
          </a:p>
        </p:txBody>
      </p:sp>
      <p:sp>
        <p:nvSpPr>
          <p:cNvPr id="3" name="Segnaposto contenuto 2"/>
          <p:cNvSpPr>
            <a:spLocks noGrp="1"/>
          </p:cNvSpPr>
          <p:nvPr>
            <p:ph idx="1"/>
          </p:nvPr>
        </p:nvSpPr>
        <p:spPr>
          <a:xfrm>
            <a:off x="107504" y="1196752"/>
            <a:ext cx="8856984" cy="5400600"/>
          </a:xfrm>
        </p:spPr>
        <p:txBody>
          <a:bodyPr>
            <a:normAutofit fontScale="70000" lnSpcReduction="20000"/>
          </a:bodyPr>
          <a:lstStyle/>
          <a:p>
            <a:pPr marL="0" indent="0" algn="just">
              <a:buNone/>
            </a:pPr>
            <a:r>
              <a:rPr lang="en-US" dirty="0"/>
              <a:t>The internalization issue is nothing more than the </a:t>
            </a:r>
            <a:r>
              <a:rPr lang="en-US" dirty="0" smtClean="0"/>
              <a:t>classical </a:t>
            </a:r>
            <a:r>
              <a:rPr lang="en-US" b="1" dirty="0" smtClean="0">
                <a:solidFill>
                  <a:srgbClr val="FF0000"/>
                </a:solidFill>
              </a:rPr>
              <a:t>“</a:t>
            </a:r>
            <a:r>
              <a:rPr lang="en-US" b="1" dirty="0">
                <a:solidFill>
                  <a:srgbClr val="FF0000"/>
                </a:solidFill>
              </a:rPr>
              <a:t>make-or-buy</a:t>
            </a:r>
            <a:r>
              <a:rPr lang="en-US" b="1" dirty="0" smtClean="0">
                <a:solidFill>
                  <a:srgbClr val="FF0000"/>
                </a:solidFill>
              </a:rPr>
              <a:t>” </a:t>
            </a:r>
            <a:r>
              <a:rPr lang="en-US" dirty="0" smtClean="0"/>
              <a:t>decision </a:t>
            </a:r>
            <a:r>
              <a:rPr lang="en-US" dirty="0"/>
              <a:t>in industrial organization. </a:t>
            </a:r>
            <a:r>
              <a:rPr lang="en-US" b="1" dirty="0">
                <a:solidFill>
                  <a:srgbClr val="FF0000"/>
                </a:solidFill>
              </a:rPr>
              <a:t>Firms may decide to keep the </a:t>
            </a:r>
            <a:r>
              <a:rPr lang="en-US" b="1" dirty="0" smtClean="0">
                <a:solidFill>
                  <a:srgbClr val="FF0000"/>
                </a:solidFill>
              </a:rPr>
              <a:t>production of </a:t>
            </a:r>
            <a:r>
              <a:rPr lang="en-US" b="1" dirty="0">
                <a:solidFill>
                  <a:srgbClr val="FF0000"/>
                </a:solidFill>
              </a:rPr>
              <a:t>intermediate inputs </a:t>
            </a:r>
            <a:r>
              <a:rPr lang="en-US" b="1" dirty="0" smtClean="0">
                <a:solidFill>
                  <a:srgbClr val="FF0000"/>
                </a:solidFill>
              </a:rPr>
              <a:t>within firm </a:t>
            </a:r>
            <a:r>
              <a:rPr lang="en-US" b="1" dirty="0">
                <a:solidFill>
                  <a:srgbClr val="FF0000"/>
                </a:solidFill>
              </a:rPr>
              <a:t>boundaries</a:t>
            </a:r>
            <a:r>
              <a:rPr lang="en-US" dirty="0"/>
              <a:t>, thus engaging in FDI when </a:t>
            </a:r>
            <a:r>
              <a:rPr lang="en-US" dirty="0" smtClean="0"/>
              <a:t>the integrated </a:t>
            </a:r>
            <a:r>
              <a:rPr lang="en-US" dirty="0"/>
              <a:t>supplier is in a foreign country, or they may choose to contract </a:t>
            </a:r>
            <a:r>
              <a:rPr lang="en-US" dirty="0" smtClean="0"/>
              <a:t>with arm’s </a:t>
            </a:r>
            <a:r>
              <a:rPr lang="en-US" dirty="0"/>
              <a:t>length suppliers for the procurement of these components. </a:t>
            </a:r>
            <a:endParaRPr lang="en-US" dirty="0" smtClean="0"/>
          </a:p>
          <a:p>
            <a:pPr marL="0" indent="0" algn="just">
              <a:buNone/>
            </a:pPr>
            <a:r>
              <a:rPr lang="en-US" dirty="0" smtClean="0"/>
              <a:t>An </a:t>
            </a:r>
            <a:r>
              <a:rPr lang="en-US" dirty="0"/>
              <a:t>example </a:t>
            </a:r>
            <a:r>
              <a:rPr lang="en-US" dirty="0" smtClean="0"/>
              <a:t>of the </a:t>
            </a:r>
            <a:r>
              <a:rPr lang="en-US" dirty="0"/>
              <a:t>former </a:t>
            </a:r>
            <a:r>
              <a:rPr lang="en-US" dirty="0" smtClean="0"/>
              <a:t>is Intel </a:t>
            </a:r>
            <a:r>
              <a:rPr lang="en-US" dirty="0"/>
              <a:t>Corporation, which assembles most of its microchips in </a:t>
            </a:r>
            <a:r>
              <a:rPr lang="en-US" dirty="0" smtClean="0"/>
              <a:t>wholly owned </a:t>
            </a:r>
            <a:r>
              <a:rPr lang="en-US" dirty="0"/>
              <a:t>subsidiaries in China, Costa Rica, Malaysia, and Philippines. </a:t>
            </a:r>
            <a:r>
              <a:rPr lang="en-US" dirty="0" smtClean="0"/>
              <a:t> Conversely, Nike subcontracts </a:t>
            </a:r>
            <a:r>
              <a:rPr lang="en-US" dirty="0"/>
              <a:t>most of the manufacturing of its products to </a:t>
            </a:r>
            <a:r>
              <a:rPr lang="en-US" dirty="0" smtClean="0"/>
              <a:t>independent producers </a:t>
            </a:r>
            <a:r>
              <a:rPr lang="en-US" dirty="0"/>
              <a:t>in Thailand, Indonesia, Cambodia, and Vietnam, while keeping </a:t>
            </a:r>
            <a:r>
              <a:rPr lang="en-US" dirty="0" smtClean="0"/>
              <a:t>within firm </a:t>
            </a:r>
            <a:r>
              <a:rPr lang="en-US" dirty="0"/>
              <a:t>boundaries the design and marketing stages of production.</a:t>
            </a:r>
          </a:p>
          <a:p>
            <a:pPr marL="0" indent="0" algn="just">
              <a:buNone/>
            </a:pPr>
            <a:r>
              <a:rPr lang="en-US" b="1" dirty="0" smtClean="0">
                <a:solidFill>
                  <a:srgbClr val="FF0000"/>
                </a:solidFill>
              </a:rPr>
              <a:t>The </a:t>
            </a:r>
            <a:r>
              <a:rPr lang="en-US" b="1" dirty="0">
                <a:solidFill>
                  <a:srgbClr val="FF0000"/>
                </a:solidFill>
              </a:rPr>
              <a:t>decision to internalize an international transaction also seems to be systematically related to certain industry and country characteristics</a:t>
            </a:r>
            <a:r>
              <a:rPr lang="en-US" dirty="0"/>
              <a:t>. For instance</a:t>
            </a:r>
            <a:r>
              <a:rPr lang="en-US" dirty="0" smtClean="0"/>
              <a:t>, </a:t>
            </a:r>
            <a:r>
              <a:rPr lang="en-US" dirty="0" err="1" smtClean="0"/>
              <a:t>Antràs</a:t>
            </a:r>
            <a:r>
              <a:rPr lang="en-US" dirty="0" smtClean="0"/>
              <a:t> </a:t>
            </a:r>
            <a:r>
              <a:rPr lang="en-US" dirty="0"/>
              <a:t>(2003a) reports that the share of </a:t>
            </a:r>
            <a:r>
              <a:rPr lang="en-US" dirty="0" err="1"/>
              <a:t>intrafirm</a:t>
            </a:r>
            <a:r>
              <a:rPr lang="en-US" dirty="0"/>
              <a:t> imports in total U.S. </a:t>
            </a:r>
            <a:r>
              <a:rPr lang="en-US" dirty="0" smtClean="0"/>
              <a:t>imports is </a:t>
            </a:r>
            <a:r>
              <a:rPr lang="en-US" dirty="0"/>
              <a:t>larger in R&amp;D and capital intensive sectors. In a cross-section of </a:t>
            </a:r>
            <a:r>
              <a:rPr lang="en-US" dirty="0" smtClean="0"/>
              <a:t>exporting countries</a:t>
            </a:r>
            <a:r>
              <a:rPr lang="en-US" dirty="0"/>
              <a:t>, this share is also significantly larger in imports from </a:t>
            </a:r>
            <a:r>
              <a:rPr lang="en-US" dirty="0" smtClean="0"/>
              <a:t>capital-abundant countries</a:t>
            </a:r>
            <a:r>
              <a:rPr lang="en-US" dirty="0"/>
              <a:t>.</a:t>
            </a:r>
            <a:endParaRPr lang="it-IT" dirty="0"/>
          </a:p>
        </p:txBody>
      </p:sp>
    </p:spTree>
    <p:extLst>
      <p:ext uri="{BB962C8B-B14F-4D97-AF65-F5344CB8AC3E}">
        <p14:creationId xmlns:p14="http://schemas.microsoft.com/office/powerpoint/2010/main" val="17217325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fontScale="90000"/>
          </a:bodyPr>
          <a:lstStyle/>
          <a:p>
            <a:r>
              <a:rPr lang="en-US" dirty="0" smtClean="0">
                <a:solidFill>
                  <a:schemeClr val="tx1">
                    <a:lumMod val="65000"/>
                    <a:lumOff val="35000"/>
                  </a:schemeClr>
                </a:solidFill>
              </a:rPr>
              <a:t>The main issue: Firms trade, not countries</a:t>
            </a:r>
            <a:endParaRPr lang="en-US"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en-US" b="1" dirty="0" smtClean="0">
                <a:solidFill>
                  <a:srgbClr val="FF0000"/>
                </a:solidFill>
              </a:rPr>
              <a:t>In </a:t>
            </a:r>
            <a:r>
              <a:rPr lang="en-US" b="1" u="sng" dirty="0" smtClean="0">
                <a:solidFill>
                  <a:srgbClr val="FF0000"/>
                </a:solidFill>
              </a:rPr>
              <a:t>standard international trade</a:t>
            </a:r>
            <a:r>
              <a:rPr lang="en-US" b="1" dirty="0" smtClean="0">
                <a:solidFill>
                  <a:srgbClr val="FF0000"/>
                </a:solidFill>
              </a:rPr>
              <a:t> firms are overlooked, not explicitly considered</a:t>
            </a:r>
          </a:p>
          <a:p>
            <a:pPr>
              <a:buFont typeface="Times New Roman" pitchFamily="18" charset="0"/>
              <a:buChar char="►"/>
            </a:pPr>
            <a:r>
              <a:rPr lang="en-US" dirty="0" smtClean="0">
                <a:solidFill>
                  <a:schemeClr val="tx1">
                    <a:lumMod val="50000"/>
                    <a:lumOff val="50000"/>
                  </a:schemeClr>
                </a:solidFill>
              </a:rPr>
              <a:t>In </a:t>
            </a:r>
            <a:r>
              <a:rPr lang="en-US" u="sng" dirty="0" smtClean="0">
                <a:solidFill>
                  <a:schemeClr val="tx1">
                    <a:lumMod val="50000"/>
                    <a:lumOff val="50000"/>
                  </a:schemeClr>
                </a:solidFill>
              </a:rPr>
              <a:t>perfect competition</a:t>
            </a:r>
            <a:r>
              <a:rPr lang="en-US" dirty="0" smtClean="0">
                <a:solidFill>
                  <a:schemeClr val="tx1">
                    <a:lumMod val="50000"/>
                    <a:lumOff val="50000"/>
                  </a:schemeClr>
                </a:solidFill>
              </a:rPr>
              <a:t> firms can safely be neglected, but they are otherwise important</a:t>
            </a:r>
          </a:p>
          <a:p>
            <a:pPr>
              <a:buFont typeface="Times New Roman" pitchFamily="18" charset="0"/>
              <a:buChar char="►"/>
            </a:pPr>
            <a:r>
              <a:rPr lang="en-US" dirty="0" smtClean="0">
                <a:solidFill>
                  <a:schemeClr val="tx1">
                    <a:lumMod val="50000"/>
                    <a:lumOff val="50000"/>
                  </a:schemeClr>
                </a:solidFill>
              </a:rPr>
              <a:t>Firms are considered when we talk about </a:t>
            </a:r>
            <a:r>
              <a:rPr lang="en-US" u="sng" dirty="0" smtClean="0">
                <a:solidFill>
                  <a:schemeClr val="tx1">
                    <a:lumMod val="50000"/>
                    <a:lumOff val="50000"/>
                  </a:schemeClr>
                </a:solidFill>
              </a:rPr>
              <a:t>imperfect competition</a:t>
            </a:r>
            <a:r>
              <a:rPr lang="en-US" dirty="0" smtClean="0">
                <a:solidFill>
                  <a:schemeClr val="tx1">
                    <a:lumMod val="50000"/>
                    <a:lumOff val="50000"/>
                  </a:schemeClr>
                </a:solidFill>
              </a:rPr>
              <a:t>, </a:t>
            </a:r>
            <a:r>
              <a:rPr lang="en-US" i="1" dirty="0" smtClean="0">
                <a:solidFill>
                  <a:schemeClr val="tx1">
                    <a:lumMod val="50000"/>
                    <a:lumOff val="50000"/>
                  </a:schemeClr>
                </a:solidFill>
              </a:rPr>
              <a:t>outsourcing</a:t>
            </a:r>
            <a:r>
              <a:rPr lang="en-US" dirty="0" smtClean="0">
                <a:solidFill>
                  <a:schemeClr val="tx1">
                    <a:lumMod val="50000"/>
                    <a:lumOff val="50000"/>
                  </a:schemeClr>
                </a:solidFill>
              </a:rPr>
              <a:t> and </a:t>
            </a:r>
            <a:r>
              <a:rPr lang="en-US" b="1" dirty="0" err="1" smtClean="0">
                <a:solidFill>
                  <a:schemeClr val="tx1">
                    <a:lumMod val="50000"/>
                    <a:lumOff val="50000"/>
                  </a:schemeClr>
                </a:solidFill>
              </a:rPr>
              <a:t>GVC</a:t>
            </a:r>
            <a:endParaRPr lang="en-US" b="1"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38</a:t>
            </a:fld>
            <a:endParaRPr lang="it-IT"/>
          </a:p>
        </p:txBody>
      </p:sp>
    </p:spTree>
    <p:extLst>
      <p:ext uri="{BB962C8B-B14F-4D97-AF65-F5344CB8AC3E}">
        <p14:creationId xmlns:p14="http://schemas.microsoft.com/office/powerpoint/2010/main" val="1888954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Firms are heterogeneous</a:t>
            </a:r>
            <a:endParaRPr lang="en-US"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en-US" dirty="0" smtClean="0">
                <a:solidFill>
                  <a:schemeClr val="tx1">
                    <a:lumMod val="50000"/>
                    <a:lumOff val="50000"/>
                  </a:schemeClr>
                </a:solidFill>
              </a:rPr>
              <a:t>Firms are modeled explicitly in </a:t>
            </a:r>
            <a:r>
              <a:rPr lang="en-US" b="1" dirty="0" smtClean="0">
                <a:solidFill>
                  <a:schemeClr val="tx1">
                    <a:lumMod val="50000"/>
                    <a:lumOff val="50000"/>
                  </a:schemeClr>
                </a:solidFill>
              </a:rPr>
              <a:t>monopolistic competition</a:t>
            </a:r>
            <a:r>
              <a:rPr lang="en-US" dirty="0" smtClean="0">
                <a:solidFill>
                  <a:schemeClr val="tx1">
                    <a:lumMod val="50000"/>
                    <a:lumOff val="50000"/>
                  </a:schemeClr>
                </a:solidFill>
              </a:rPr>
              <a:t> models</a:t>
            </a:r>
          </a:p>
          <a:p>
            <a:pPr>
              <a:buFont typeface="Times New Roman" pitchFamily="18" charset="0"/>
              <a:buChar char="►"/>
            </a:pPr>
            <a:r>
              <a:rPr lang="en-US" dirty="0" smtClean="0">
                <a:solidFill>
                  <a:schemeClr val="tx1">
                    <a:lumMod val="50000"/>
                    <a:lumOff val="50000"/>
                  </a:schemeClr>
                </a:solidFill>
              </a:rPr>
              <a:t>But in the basic models firms are symmetric</a:t>
            </a:r>
          </a:p>
          <a:p>
            <a:pPr>
              <a:buFont typeface="Times New Roman" pitchFamily="18" charset="0"/>
              <a:buChar char="►"/>
            </a:pPr>
            <a:r>
              <a:rPr lang="en-US" i="1" dirty="0" smtClean="0">
                <a:solidFill>
                  <a:schemeClr val="tx1">
                    <a:lumMod val="50000"/>
                    <a:lumOff val="50000"/>
                  </a:schemeClr>
                </a:solidFill>
              </a:rPr>
              <a:t>In reality firms are very heterogeneous…</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39</a:t>
            </a:fld>
            <a:endParaRPr lang="it-IT"/>
          </a:p>
        </p:txBody>
      </p:sp>
      <p:sp>
        <p:nvSpPr>
          <p:cNvPr id="5" name="Segnaposto piè di pagina 4"/>
          <p:cNvSpPr>
            <a:spLocks noGrp="1"/>
          </p:cNvSpPr>
          <p:nvPr>
            <p:ph type="ftr" sz="quarter" idx="11"/>
          </p:nvPr>
        </p:nvSpPr>
        <p:spPr/>
        <p:txBody>
          <a:bodyPr/>
          <a:lstStyle/>
          <a:p>
            <a:r>
              <a:rPr lang="it-IT" dirty="0" smtClean="0"/>
              <a:t>GG</a:t>
            </a:r>
            <a:endParaRPr lang="it-IT" dirty="0"/>
          </a:p>
        </p:txBody>
      </p:sp>
    </p:spTree>
    <p:extLst>
      <p:ext uri="{BB962C8B-B14F-4D97-AF65-F5344CB8AC3E}">
        <p14:creationId xmlns:p14="http://schemas.microsoft.com/office/powerpoint/2010/main" val="1671005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Summary</a:t>
            </a:r>
            <a:r>
              <a:rPr lang="it-IT" b="1" dirty="0" smtClean="0"/>
              <a:t>: </a:t>
            </a:r>
            <a:r>
              <a:rPr lang="it-IT" b="1" dirty="0" err="1" smtClean="0"/>
              <a:t>Gravity</a:t>
            </a:r>
            <a:r>
              <a:rPr lang="it-IT" b="1" dirty="0" smtClean="0"/>
              <a:t> in </a:t>
            </a:r>
            <a:r>
              <a:rPr lang="it-IT" b="1" dirty="0" err="1" smtClean="0"/>
              <a:t>pills</a:t>
            </a:r>
            <a:endParaRPr lang="it-IT" b="1" dirty="0"/>
          </a:p>
        </p:txBody>
      </p:sp>
      <p:sp>
        <p:nvSpPr>
          <p:cNvPr id="3" name="Segnaposto contenuto 2"/>
          <p:cNvSpPr>
            <a:spLocks noGrp="1"/>
          </p:cNvSpPr>
          <p:nvPr>
            <p:ph idx="1"/>
          </p:nvPr>
        </p:nvSpPr>
        <p:spPr/>
        <p:txBody>
          <a:bodyPr/>
          <a:lstStyle/>
          <a:p>
            <a:r>
              <a:rPr lang="en-US" altLang="ko-KR" dirty="0">
                <a:ea typeface="굴림" pitchFamily="50" charset="-127"/>
              </a:rPr>
              <a:t>Distance matters for trade</a:t>
            </a:r>
          </a:p>
          <a:p>
            <a:r>
              <a:rPr lang="en-US" altLang="ko-KR" b="1" dirty="0">
                <a:solidFill>
                  <a:srgbClr val="FF0000"/>
                </a:solidFill>
                <a:ea typeface="굴림" pitchFamily="50" charset="-127"/>
              </a:rPr>
              <a:t>Consistent with both new trade theory and old trade theory</a:t>
            </a:r>
          </a:p>
          <a:p>
            <a:r>
              <a:rPr lang="en-US" altLang="ko-KR" dirty="0">
                <a:ea typeface="굴림" pitchFamily="50" charset="-127"/>
              </a:rPr>
              <a:t>Theory has helped refine the gravity relationship</a:t>
            </a:r>
          </a:p>
          <a:p>
            <a:r>
              <a:rPr lang="en-US" altLang="ko-KR" dirty="0">
                <a:ea typeface="굴림" pitchFamily="50" charset="-127"/>
              </a:rPr>
              <a:t>Gravity can be used to test other hypotheses even if we don’t know what drives gravity</a:t>
            </a:r>
            <a:endParaRPr lang="it-IT" dirty="0"/>
          </a:p>
        </p:txBody>
      </p:sp>
    </p:spTree>
    <p:extLst>
      <p:ext uri="{BB962C8B-B14F-4D97-AF65-F5344CB8AC3E}">
        <p14:creationId xmlns:p14="http://schemas.microsoft.com/office/powerpoint/2010/main" val="30617885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Firms are heterogeneous</a:t>
            </a:r>
            <a:endParaRPr lang="en-US"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en-US" b="1" dirty="0" smtClean="0">
                <a:solidFill>
                  <a:schemeClr val="tx1">
                    <a:lumMod val="50000"/>
                    <a:lumOff val="50000"/>
                  </a:schemeClr>
                </a:solidFill>
              </a:rPr>
              <a:t>Bernard and Jensen</a:t>
            </a:r>
            <a:r>
              <a:rPr lang="en-US" dirty="0" smtClean="0">
                <a:solidFill>
                  <a:schemeClr val="tx1">
                    <a:lumMod val="50000"/>
                    <a:lumOff val="50000"/>
                  </a:schemeClr>
                </a:solidFill>
              </a:rPr>
              <a:t> (1995) document a positive </a:t>
            </a:r>
            <a:r>
              <a:rPr lang="en-US" b="1" dirty="0" smtClean="0">
                <a:solidFill>
                  <a:schemeClr val="tx1">
                    <a:lumMod val="50000"/>
                    <a:lumOff val="50000"/>
                  </a:schemeClr>
                </a:solidFill>
              </a:rPr>
              <a:t>exporter productivity </a:t>
            </a:r>
            <a:r>
              <a:rPr lang="en-US" b="1" i="1" dirty="0" smtClean="0">
                <a:solidFill>
                  <a:schemeClr val="tx1">
                    <a:lumMod val="50000"/>
                    <a:lumOff val="50000"/>
                  </a:schemeClr>
                </a:solidFill>
              </a:rPr>
              <a:t>premium</a:t>
            </a:r>
            <a:r>
              <a:rPr lang="en-US" dirty="0" smtClean="0">
                <a:solidFill>
                  <a:schemeClr val="tx1">
                    <a:lumMod val="50000"/>
                    <a:lumOff val="50000"/>
                  </a:schemeClr>
                </a:solidFill>
              </a:rPr>
              <a:t> in US manufacturing industries</a:t>
            </a:r>
          </a:p>
          <a:p>
            <a:pPr>
              <a:buFont typeface="Times New Roman" pitchFamily="18" charset="0"/>
              <a:buChar char="►"/>
            </a:pPr>
            <a:r>
              <a:rPr lang="en-US" dirty="0" smtClean="0">
                <a:solidFill>
                  <a:schemeClr val="tx1">
                    <a:lumMod val="50000"/>
                    <a:lumOff val="50000"/>
                  </a:schemeClr>
                </a:solidFill>
              </a:rPr>
              <a:t>Exporters are </a:t>
            </a:r>
            <a:r>
              <a:rPr lang="en-US" b="1" dirty="0" smtClean="0">
                <a:solidFill>
                  <a:schemeClr val="tx1">
                    <a:lumMod val="50000"/>
                    <a:lumOff val="50000"/>
                  </a:schemeClr>
                </a:solidFill>
              </a:rPr>
              <a:t>more productive</a:t>
            </a:r>
            <a:r>
              <a:rPr lang="en-US" dirty="0" smtClean="0">
                <a:solidFill>
                  <a:schemeClr val="tx1">
                    <a:lumMod val="50000"/>
                    <a:lumOff val="50000"/>
                  </a:schemeClr>
                </a:solidFill>
              </a:rPr>
              <a:t> than non-exporters of the same size from the same narrowly defined industry</a:t>
            </a:r>
          </a:p>
          <a:p>
            <a:pPr>
              <a:buFont typeface="Times New Roman" pitchFamily="18" charset="0"/>
              <a:buChar char="►"/>
            </a:pPr>
            <a:r>
              <a:rPr lang="en-US" i="1" dirty="0" smtClean="0">
                <a:solidFill>
                  <a:schemeClr val="tx1">
                    <a:lumMod val="50000"/>
                    <a:lumOff val="50000"/>
                  </a:schemeClr>
                </a:solidFill>
              </a:rPr>
              <a:t>Why? What causes what?</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40</a:t>
            </a:fld>
            <a:endParaRPr lang="it-IT"/>
          </a:p>
        </p:txBody>
      </p:sp>
      <p:sp>
        <p:nvSpPr>
          <p:cNvPr id="5" name="Segnaposto piè di pagina 4"/>
          <p:cNvSpPr>
            <a:spLocks noGrp="1"/>
          </p:cNvSpPr>
          <p:nvPr>
            <p:ph type="ftr" sz="quarter" idx="11"/>
          </p:nvPr>
        </p:nvSpPr>
        <p:spPr/>
        <p:txBody>
          <a:bodyPr/>
          <a:lstStyle/>
          <a:p>
            <a:r>
              <a:rPr lang="it-IT" dirty="0" smtClean="0"/>
              <a:t>GG</a:t>
            </a:r>
            <a:endParaRPr lang="it-IT" dirty="0"/>
          </a:p>
        </p:txBody>
      </p:sp>
    </p:spTree>
    <p:extLst>
      <p:ext uri="{BB962C8B-B14F-4D97-AF65-F5344CB8AC3E}">
        <p14:creationId xmlns:p14="http://schemas.microsoft.com/office/powerpoint/2010/main" val="58188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2"/>
          </p:nvPr>
        </p:nvSpPr>
        <p:spPr>
          <a:xfrm>
            <a:off x="6715125" y="6237288"/>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704729-6537-486B-ACBC-6C2FE47829D6}" type="slidenum">
              <a:rPr lang="en-US" altLang="it-IT">
                <a:latin typeface="Times New Roman" panose="02020603050405020304" pitchFamily="18" charset="0"/>
              </a:rPr>
              <a:pPr eaLnBrk="1" hangingPunct="1"/>
              <a:t>41</a:t>
            </a:fld>
            <a:endParaRPr lang="en-US" altLang="it-IT">
              <a:latin typeface="Times New Roman" panose="02020603050405020304" pitchFamily="18" charset="0"/>
            </a:endParaRPr>
          </a:p>
        </p:txBody>
      </p:sp>
      <p:graphicFrame>
        <p:nvGraphicFramePr>
          <p:cNvPr id="1026" name="Object 2"/>
          <p:cNvGraphicFramePr>
            <a:graphicFrameLocks noChangeAspect="1"/>
          </p:cNvGraphicFramePr>
          <p:nvPr/>
        </p:nvGraphicFramePr>
        <p:xfrm>
          <a:off x="306388" y="-781050"/>
          <a:ext cx="5748337" cy="8208963"/>
        </p:xfrm>
        <a:graphic>
          <a:graphicData uri="http://schemas.openxmlformats.org/presentationml/2006/ole">
            <mc:AlternateContent xmlns:mc="http://schemas.openxmlformats.org/markup-compatibility/2006">
              <mc:Choice xmlns:v="urn:schemas-microsoft-com:vml" Requires="v">
                <p:oleObj spid="_x0000_s210948" name="Acrobat Document" r:id="rId4" imgW="4800000" imgH="6857143" progId="AcroExch.Document.7">
                  <p:embed/>
                </p:oleObj>
              </mc:Choice>
              <mc:Fallback>
                <p:oleObj name="Acrobat Document" r:id="rId4" imgW="4800000" imgH="6857143" progId="AcroExch.Document.7">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388" y="-781050"/>
                        <a:ext cx="5748337" cy="820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431" name="Text Box 7"/>
          <p:cNvSpPr txBox="1">
            <a:spLocks noChangeArrowheads="1"/>
          </p:cNvSpPr>
          <p:nvPr/>
        </p:nvSpPr>
        <p:spPr bwMode="auto">
          <a:xfrm>
            <a:off x="6081713" y="1196975"/>
            <a:ext cx="1298575" cy="3460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5+ products:</a:t>
            </a:r>
            <a:endParaRPr lang="en-US" altLang="it-IT" sz="1600" b="1">
              <a:latin typeface="Times New Roman" panose="02020603050405020304" pitchFamily="18" charset="0"/>
            </a:endParaRPr>
          </a:p>
        </p:txBody>
      </p:sp>
      <p:sp>
        <p:nvSpPr>
          <p:cNvPr id="1029" name="Text Box 6"/>
          <p:cNvSpPr txBox="1">
            <a:spLocks noChangeArrowheads="1"/>
          </p:cNvSpPr>
          <p:nvPr/>
        </p:nvSpPr>
        <p:spPr bwMode="auto">
          <a:xfrm>
            <a:off x="5360988" y="277813"/>
            <a:ext cx="3724275" cy="835025"/>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Bernard et al. (</a:t>
            </a:r>
            <a:r>
              <a:rPr lang="en-GB" altLang="it-IT" sz="1600" b="1" i="1">
                <a:latin typeface="Times New Roman" panose="02020603050405020304" pitchFamily="18" charset="0"/>
              </a:rPr>
              <a:t>JEP  </a:t>
            </a:r>
            <a:r>
              <a:rPr lang="en-GB" altLang="it-IT" sz="1600" b="1">
                <a:latin typeface="Times New Roman" panose="02020603050405020304" pitchFamily="18" charset="0"/>
              </a:rPr>
              <a:t>2007):</a:t>
            </a:r>
            <a:endParaRPr lang="en-GB" altLang="it-IT" sz="1600" b="1" i="1">
              <a:latin typeface="Times New Roman" panose="02020603050405020304" pitchFamily="18" charset="0"/>
            </a:endParaRPr>
          </a:p>
          <a:p>
            <a:pPr algn="l" eaLnBrk="1" hangingPunct="1">
              <a:buFontTx/>
              <a:buChar char="•"/>
            </a:pPr>
            <a:r>
              <a:rPr lang="en-GB" altLang="it-IT" sz="1600" b="1">
                <a:latin typeface="Times New Roman" panose="02020603050405020304" pitchFamily="18" charset="0"/>
              </a:rPr>
              <a:t>  Data on U.S. exporting firms 2000</a:t>
            </a:r>
          </a:p>
          <a:p>
            <a:pPr algn="l" eaLnBrk="1" hangingPunct="1">
              <a:buFontTx/>
              <a:buChar char="•"/>
            </a:pPr>
            <a:r>
              <a:rPr lang="en-GB" altLang="it-IT" sz="1600" b="1">
                <a:latin typeface="Times New Roman" panose="02020603050405020304" pitchFamily="18" charset="0"/>
              </a:rPr>
              <a:t>  By # of products &amp; export destinations</a:t>
            </a:r>
            <a:endParaRPr lang="en-US" altLang="it-IT" sz="1600" b="1">
              <a:latin typeface="Times New Roman" panose="02020603050405020304" pitchFamily="18" charset="0"/>
            </a:endParaRPr>
          </a:p>
        </p:txBody>
      </p:sp>
      <p:grpSp>
        <p:nvGrpSpPr>
          <p:cNvPr id="2" name="Group 16"/>
          <p:cNvGrpSpPr>
            <a:grpSpLocks/>
          </p:cNvGrpSpPr>
          <p:nvPr/>
        </p:nvGrpSpPr>
        <p:grpSpPr bwMode="auto">
          <a:xfrm>
            <a:off x="4914900" y="5084763"/>
            <a:ext cx="3322638" cy="358775"/>
            <a:chOff x="3016" y="3203"/>
            <a:chExt cx="2093" cy="226"/>
          </a:xfrm>
        </p:grpSpPr>
        <p:sp>
          <p:nvSpPr>
            <p:cNvPr id="1064" name="Oval 5"/>
            <p:cNvSpPr>
              <a:spLocks noChangeArrowheads="1"/>
            </p:cNvSpPr>
            <p:nvPr/>
          </p:nvSpPr>
          <p:spPr bwMode="auto">
            <a:xfrm>
              <a:off x="3016" y="3203"/>
              <a:ext cx="227" cy="226"/>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65" name="Line 11"/>
            <p:cNvSpPr>
              <a:spLocks noChangeShapeType="1"/>
            </p:cNvSpPr>
            <p:nvPr/>
          </p:nvSpPr>
          <p:spPr bwMode="auto">
            <a:xfrm flipH="1">
              <a:off x="3334" y="3294"/>
              <a:ext cx="49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66" name="Text Box 10"/>
            <p:cNvSpPr txBox="1">
              <a:spLocks noChangeArrowheads="1"/>
            </p:cNvSpPr>
            <p:nvPr/>
          </p:nvSpPr>
          <p:spPr bwMode="auto">
            <a:xfrm>
              <a:off x="3787" y="3203"/>
              <a:ext cx="1322"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83.3% of employment</a:t>
              </a:r>
              <a:endParaRPr lang="en-US" altLang="it-IT" sz="1600" b="1">
                <a:latin typeface="Times New Roman" panose="02020603050405020304" pitchFamily="18" charset="0"/>
              </a:endParaRPr>
            </a:p>
          </p:txBody>
        </p:sp>
      </p:grpSp>
      <p:grpSp>
        <p:nvGrpSpPr>
          <p:cNvPr id="3" name="Group 14"/>
          <p:cNvGrpSpPr>
            <a:grpSpLocks/>
          </p:cNvGrpSpPr>
          <p:nvPr/>
        </p:nvGrpSpPr>
        <p:grpSpPr bwMode="auto">
          <a:xfrm>
            <a:off x="4914900" y="1844675"/>
            <a:ext cx="2641600" cy="358775"/>
            <a:chOff x="3016" y="1162"/>
            <a:chExt cx="1664" cy="226"/>
          </a:xfrm>
        </p:grpSpPr>
        <p:sp>
          <p:nvSpPr>
            <p:cNvPr id="1061" name="Oval 3"/>
            <p:cNvSpPr>
              <a:spLocks noChangeArrowheads="1"/>
            </p:cNvSpPr>
            <p:nvPr/>
          </p:nvSpPr>
          <p:spPr bwMode="auto">
            <a:xfrm>
              <a:off x="3016" y="1162"/>
              <a:ext cx="227" cy="226"/>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62" name="Line 13"/>
            <p:cNvSpPr>
              <a:spLocks noChangeShapeType="1"/>
            </p:cNvSpPr>
            <p:nvPr/>
          </p:nvSpPr>
          <p:spPr bwMode="auto">
            <a:xfrm flipH="1">
              <a:off x="3288" y="1253"/>
              <a:ext cx="499"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63" name="Text Box 9"/>
            <p:cNvSpPr txBox="1">
              <a:spLocks noChangeArrowheads="1"/>
            </p:cNvSpPr>
            <p:nvPr/>
          </p:nvSpPr>
          <p:spPr bwMode="auto">
            <a:xfrm>
              <a:off x="3742" y="1162"/>
              <a:ext cx="938"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25.9% of firms</a:t>
              </a:r>
              <a:endParaRPr lang="en-US" altLang="it-IT" sz="1600" b="1">
                <a:latin typeface="Times New Roman" panose="02020603050405020304" pitchFamily="18" charset="0"/>
              </a:endParaRPr>
            </a:p>
          </p:txBody>
        </p:sp>
      </p:grpSp>
      <p:grpSp>
        <p:nvGrpSpPr>
          <p:cNvPr id="4" name="Group 47"/>
          <p:cNvGrpSpPr>
            <a:grpSpLocks/>
          </p:cNvGrpSpPr>
          <p:nvPr/>
        </p:nvGrpSpPr>
        <p:grpSpPr bwMode="auto">
          <a:xfrm>
            <a:off x="4914900" y="3429000"/>
            <a:ext cx="3255963" cy="358775"/>
            <a:chOff x="4914900" y="3429000"/>
            <a:chExt cx="3255963" cy="358775"/>
          </a:xfrm>
        </p:grpSpPr>
        <p:sp>
          <p:nvSpPr>
            <p:cNvPr id="1058" name="Oval 4"/>
            <p:cNvSpPr>
              <a:spLocks noChangeArrowheads="1"/>
            </p:cNvSpPr>
            <p:nvPr/>
          </p:nvSpPr>
          <p:spPr bwMode="auto">
            <a:xfrm>
              <a:off x="4914900" y="3429000"/>
              <a:ext cx="360363" cy="35877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59" name="Line 12"/>
            <p:cNvSpPr>
              <a:spLocks noChangeShapeType="1"/>
            </p:cNvSpPr>
            <p:nvPr/>
          </p:nvSpPr>
          <p:spPr bwMode="auto">
            <a:xfrm flipH="1">
              <a:off x="5346700" y="3644900"/>
              <a:ext cx="792163"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60" name="Text Box 8"/>
            <p:cNvSpPr txBox="1">
              <a:spLocks noChangeArrowheads="1"/>
            </p:cNvSpPr>
            <p:nvPr/>
          </p:nvSpPr>
          <p:spPr bwMode="auto">
            <a:xfrm>
              <a:off x="6067425" y="3429000"/>
              <a:ext cx="2103438" cy="346075"/>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98.0% of export value</a:t>
              </a:r>
              <a:endParaRPr lang="en-US" altLang="it-IT" sz="1600" b="1">
                <a:latin typeface="Times New Roman" panose="02020603050405020304" pitchFamily="18" charset="0"/>
              </a:endParaRPr>
            </a:p>
          </p:txBody>
        </p:sp>
      </p:grpSp>
      <p:grpSp>
        <p:nvGrpSpPr>
          <p:cNvPr id="5" name="Group 16"/>
          <p:cNvGrpSpPr>
            <a:grpSpLocks/>
          </p:cNvGrpSpPr>
          <p:nvPr/>
        </p:nvGrpSpPr>
        <p:grpSpPr bwMode="auto">
          <a:xfrm>
            <a:off x="1911350" y="4573588"/>
            <a:ext cx="3228975" cy="358775"/>
            <a:chOff x="3016" y="3203"/>
            <a:chExt cx="2034" cy="226"/>
          </a:xfrm>
        </p:grpSpPr>
        <p:sp>
          <p:nvSpPr>
            <p:cNvPr id="1055" name="Oval 5"/>
            <p:cNvSpPr>
              <a:spLocks noChangeArrowheads="1"/>
            </p:cNvSpPr>
            <p:nvPr/>
          </p:nvSpPr>
          <p:spPr bwMode="auto">
            <a:xfrm>
              <a:off x="3016" y="3203"/>
              <a:ext cx="227" cy="226"/>
            </a:xfrm>
            <a:prstGeom prst="ellipse">
              <a:avLst/>
            </a:prstGeom>
            <a:noFill/>
            <a:ln w="38100">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56" name="Line 11"/>
            <p:cNvSpPr>
              <a:spLocks noChangeShapeType="1"/>
            </p:cNvSpPr>
            <p:nvPr/>
          </p:nvSpPr>
          <p:spPr bwMode="auto">
            <a:xfrm flipH="1">
              <a:off x="3334" y="3294"/>
              <a:ext cx="499" cy="0"/>
            </a:xfrm>
            <a:prstGeom prst="line">
              <a:avLst/>
            </a:prstGeom>
            <a:noFill/>
            <a:ln w="952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57" name="Text Box 10"/>
            <p:cNvSpPr txBox="1">
              <a:spLocks noChangeArrowheads="1"/>
            </p:cNvSpPr>
            <p:nvPr/>
          </p:nvSpPr>
          <p:spPr bwMode="auto">
            <a:xfrm>
              <a:off x="3787" y="3203"/>
              <a:ext cx="1263" cy="213"/>
            </a:xfrm>
            <a:prstGeom prst="rect">
              <a:avLst/>
            </a:prstGeom>
            <a:solidFill>
              <a:schemeClr val="bg1"/>
            </a:solidFill>
            <a:ln w="9525">
              <a:solidFill>
                <a:srgbClr val="0066FF"/>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7.0% of employment</a:t>
              </a:r>
              <a:endParaRPr lang="en-US" altLang="it-IT" sz="1600" b="1">
                <a:latin typeface="Times New Roman" panose="02020603050405020304" pitchFamily="18" charset="0"/>
              </a:endParaRPr>
            </a:p>
          </p:txBody>
        </p:sp>
      </p:grpSp>
      <p:grpSp>
        <p:nvGrpSpPr>
          <p:cNvPr id="6" name="Group 14"/>
          <p:cNvGrpSpPr>
            <a:grpSpLocks/>
          </p:cNvGrpSpPr>
          <p:nvPr/>
        </p:nvGrpSpPr>
        <p:grpSpPr bwMode="auto">
          <a:xfrm>
            <a:off x="1881188" y="1363663"/>
            <a:ext cx="2644775" cy="358775"/>
            <a:chOff x="3016" y="1162"/>
            <a:chExt cx="1666" cy="226"/>
          </a:xfrm>
        </p:grpSpPr>
        <p:sp>
          <p:nvSpPr>
            <p:cNvPr id="1052" name="Oval 3"/>
            <p:cNvSpPr>
              <a:spLocks noChangeArrowheads="1"/>
            </p:cNvSpPr>
            <p:nvPr/>
          </p:nvSpPr>
          <p:spPr bwMode="auto">
            <a:xfrm>
              <a:off x="3016" y="1162"/>
              <a:ext cx="227" cy="226"/>
            </a:xfrm>
            <a:prstGeom prst="ellipse">
              <a:avLst/>
            </a:prstGeom>
            <a:noFill/>
            <a:ln w="38100">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53" name="Line 13"/>
            <p:cNvSpPr>
              <a:spLocks noChangeShapeType="1"/>
            </p:cNvSpPr>
            <p:nvPr/>
          </p:nvSpPr>
          <p:spPr bwMode="auto">
            <a:xfrm flipH="1">
              <a:off x="3288" y="1253"/>
              <a:ext cx="499" cy="0"/>
            </a:xfrm>
            <a:prstGeom prst="line">
              <a:avLst/>
            </a:prstGeom>
            <a:noFill/>
            <a:ln w="952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54" name="Text Box 9"/>
            <p:cNvSpPr txBox="1">
              <a:spLocks noChangeArrowheads="1"/>
            </p:cNvSpPr>
            <p:nvPr/>
          </p:nvSpPr>
          <p:spPr bwMode="auto">
            <a:xfrm>
              <a:off x="3742" y="1162"/>
              <a:ext cx="940" cy="213"/>
            </a:xfrm>
            <a:prstGeom prst="rect">
              <a:avLst/>
            </a:prstGeom>
            <a:solidFill>
              <a:schemeClr val="bg1"/>
            </a:solidFill>
            <a:ln w="9525">
              <a:solidFill>
                <a:srgbClr val="0066FF"/>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40.4% of firms</a:t>
              </a:r>
              <a:endParaRPr lang="en-US" altLang="it-IT" sz="1600" b="1">
                <a:latin typeface="Times New Roman" panose="02020603050405020304" pitchFamily="18" charset="0"/>
              </a:endParaRPr>
            </a:p>
          </p:txBody>
        </p:sp>
      </p:grpSp>
      <p:grpSp>
        <p:nvGrpSpPr>
          <p:cNvPr id="7" name="Group 15"/>
          <p:cNvGrpSpPr>
            <a:grpSpLocks/>
          </p:cNvGrpSpPr>
          <p:nvPr/>
        </p:nvGrpSpPr>
        <p:grpSpPr bwMode="auto">
          <a:xfrm>
            <a:off x="1866900" y="2962275"/>
            <a:ext cx="3316288" cy="358775"/>
            <a:chOff x="3016" y="2160"/>
            <a:chExt cx="2089" cy="226"/>
          </a:xfrm>
        </p:grpSpPr>
        <p:sp>
          <p:nvSpPr>
            <p:cNvPr id="1049" name="Oval 4"/>
            <p:cNvSpPr>
              <a:spLocks noChangeArrowheads="1"/>
            </p:cNvSpPr>
            <p:nvPr/>
          </p:nvSpPr>
          <p:spPr bwMode="auto">
            <a:xfrm>
              <a:off x="3016" y="2160"/>
              <a:ext cx="227" cy="226"/>
            </a:xfrm>
            <a:prstGeom prst="ellipse">
              <a:avLst/>
            </a:prstGeom>
            <a:noFill/>
            <a:ln w="38100">
              <a:solidFill>
                <a:srgbClr val="00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50" name="Line 12"/>
            <p:cNvSpPr>
              <a:spLocks noChangeShapeType="1"/>
            </p:cNvSpPr>
            <p:nvPr/>
          </p:nvSpPr>
          <p:spPr bwMode="auto">
            <a:xfrm flipH="1">
              <a:off x="3288" y="2296"/>
              <a:ext cx="499" cy="0"/>
            </a:xfrm>
            <a:prstGeom prst="line">
              <a:avLst/>
            </a:prstGeom>
            <a:noFill/>
            <a:ln w="952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051" name="Text Box 8"/>
            <p:cNvSpPr txBox="1">
              <a:spLocks noChangeArrowheads="1"/>
            </p:cNvSpPr>
            <p:nvPr/>
          </p:nvSpPr>
          <p:spPr bwMode="auto">
            <a:xfrm>
              <a:off x="3742" y="2160"/>
              <a:ext cx="1363" cy="213"/>
            </a:xfrm>
            <a:prstGeom prst="rect">
              <a:avLst/>
            </a:prstGeom>
            <a:solidFill>
              <a:schemeClr val="bg1"/>
            </a:solidFill>
            <a:ln w="9525">
              <a:solidFill>
                <a:srgbClr val="0066FF"/>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0.20% of export value</a:t>
              </a:r>
              <a:endParaRPr lang="en-US" altLang="it-IT" sz="1600" b="1">
                <a:latin typeface="Times New Roman" panose="02020603050405020304" pitchFamily="18" charset="0"/>
              </a:endParaRPr>
            </a:p>
          </p:txBody>
        </p:sp>
      </p:grpSp>
      <p:sp>
        <p:nvSpPr>
          <p:cNvPr id="18" name="Text Box 7"/>
          <p:cNvSpPr txBox="1">
            <a:spLocks noChangeArrowheads="1"/>
          </p:cNvSpPr>
          <p:nvPr/>
        </p:nvSpPr>
        <p:spPr bwMode="auto">
          <a:xfrm>
            <a:off x="73025" y="788988"/>
            <a:ext cx="1808163" cy="584200"/>
          </a:xfrm>
          <a:prstGeom prst="rect">
            <a:avLst/>
          </a:prstGeom>
          <a:solidFill>
            <a:schemeClr val="bg1"/>
          </a:solidFill>
          <a:ln w="9525">
            <a:solidFill>
              <a:srgbClr val="0066FF"/>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it-IT" sz="1600" b="1">
                <a:latin typeface="Times New Roman" panose="02020603050405020304" pitchFamily="18" charset="0"/>
              </a:rPr>
              <a:t>1 product, </a:t>
            </a:r>
          </a:p>
          <a:p>
            <a:pPr eaLnBrk="1" hangingPunct="1"/>
            <a:r>
              <a:rPr lang="en-GB" altLang="it-IT" sz="1600" b="1">
                <a:latin typeface="Times New Roman" panose="02020603050405020304" pitchFamily="18" charset="0"/>
              </a:rPr>
              <a:t>1 destination only:</a:t>
            </a:r>
            <a:endParaRPr lang="en-US" altLang="it-IT" sz="1600" b="1">
              <a:latin typeface="Times New Roman" panose="02020603050405020304" pitchFamily="18" charset="0"/>
            </a:endParaRPr>
          </a:p>
        </p:txBody>
      </p:sp>
      <p:sp>
        <p:nvSpPr>
          <p:cNvPr id="31" name="Text Box 7"/>
          <p:cNvSpPr txBox="1">
            <a:spLocks noChangeArrowheads="1"/>
          </p:cNvSpPr>
          <p:nvPr/>
        </p:nvSpPr>
        <p:spPr bwMode="auto">
          <a:xfrm>
            <a:off x="7670800" y="1544638"/>
            <a:ext cx="1233488" cy="33972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&amp; 5+ dests.:</a:t>
            </a:r>
            <a:endParaRPr lang="en-US" altLang="it-IT" sz="1600" b="1">
              <a:latin typeface="Times New Roman" panose="02020603050405020304" pitchFamily="18" charset="0"/>
            </a:endParaRPr>
          </a:p>
        </p:txBody>
      </p:sp>
      <p:grpSp>
        <p:nvGrpSpPr>
          <p:cNvPr id="8" name="Group 43"/>
          <p:cNvGrpSpPr>
            <a:grpSpLocks/>
          </p:cNvGrpSpPr>
          <p:nvPr/>
        </p:nvGrpSpPr>
        <p:grpSpPr bwMode="auto">
          <a:xfrm>
            <a:off x="4294188" y="1833563"/>
            <a:ext cx="4614862" cy="915987"/>
            <a:chOff x="4294414" y="1833789"/>
            <a:chExt cx="4615093" cy="915497"/>
          </a:xfrm>
        </p:grpSpPr>
        <p:sp>
          <p:nvSpPr>
            <p:cNvPr id="1047" name="Oval 3"/>
            <p:cNvSpPr>
              <a:spLocks noChangeArrowheads="1"/>
            </p:cNvSpPr>
            <p:nvPr/>
          </p:nvSpPr>
          <p:spPr bwMode="auto">
            <a:xfrm>
              <a:off x="4294414" y="1833789"/>
              <a:ext cx="360363" cy="35877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48" name="Text Box 9"/>
            <p:cNvSpPr txBox="1">
              <a:spLocks noChangeArrowheads="1"/>
            </p:cNvSpPr>
            <p:nvPr/>
          </p:nvSpPr>
          <p:spPr bwMode="auto">
            <a:xfrm>
              <a:off x="7428139" y="2410732"/>
              <a:ext cx="1481368" cy="338554"/>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11.9% of firms</a:t>
              </a:r>
              <a:endParaRPr lang="en-US" altLang="it-IT" sz="1600" b="1">
                <a:latin typeface="Times New Roman" panose="02020603050405020304" pitchFamily="18" charset="0"/>
              </a:endParaRPr>
            </a:p>
          </p:txBody>
        </p:sp>
      </p:grpSp>
      <p:sp>
        <p:nvSpPr>
          <p:cNvPr id="1039" name="Oval 5"/>
          <p:cNvSpPr>
            <a:spLocks noChangeArrowheads="1"/>
          </p:cNvSpPr>
          <p:nvPr/>
        </p:nvSpPr>
        <p:spPr bwMode="auto">
          <a:xfrm>
            <a:off x="5230813" y="7108825"/>
            <a:ext cx="298450" cy="271463"/>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sp>
        <p:nvSpPr>
          <p:cNvPr id="1040" name="Oval 4"/>
          <p:cNvSpPr>
            <a:spLocks noChangeArrowheads="1"/>
          </p:cNvSpPr>
          <p:nvPr/>
        </p:nvSpPr>
        <p:spPr bwMode="auto">
          <a:xfrm>
            <a:off x="4000500" y="7032625"/>
            <a:ext cx="360363" cy="35877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grpSp>
        <p:nvGrpSpPr>
          <p:cNvPr id="9" name="Group 49"/>
          <p:cNvGrpSpPr>
            <a:grpSpLocks/>
          </p:cNvGrpSpPr>
          <p:nvPr/>
        </p:nvGrpSpPr>
        <p:grpSpPr bwMode="auto">
          <a:xfrm>
            <a:off x="4271963" y="5062538"/>
            <a:ext cx="4703762" cy="862012"/>
            <a:chOff x="4272643" y="5061857"/>
            <a:chExt cx="4703832" cy="862203"/>
          </a:xfrm>
        </p:grpSpPr>
        <p:sp>
          <p:nvSpPr>
            <p:cNvPr id="1045" name="Text Box 10"/>
            <p:cNvSpPr txBox="1">
              <a:spLocks noChangeArrowheads="1"/>
            </p:cNvSpPr>
            <p:nvPr/>
          </p:nvSpPr>
          <p:spPr bwMode="auto">
            <a:xfrm>
              <a:off x="6868206" y="5585506"/>
              <a:ext cx="2108269" cy="338554"/>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68.8% of employment</a:t>
              </a:r>
              <a:endParaRPr lang="en-US" altLang="it-IT" sz="1600" b="1">
                <a:latin typeface="Times New Roman" panose="02020603050405020304" pitchFamily="18" charset="0"/>
              </a:endParaRPr>
            </a:p>
          </p:txBody>
        </p:sp>
        <p:sp>
          <p:nvSpPr>
            <p:cNvPr id="1046" name="Oval 4"/>
            <p:cNvSpPr>
              <a:spLocks noChangeArrowheads="1"/>
            </p:cNvSpPr>
            <p:nvPr/>
          </p:nvSpPr>
          <p:spPr bwMode="auto">
            <a:xfrm>
              <a:off x="4272643" y="5061857"/>
              <a:ext cx="360363" cy="35877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grpSp>
      <p:grpSp>
        <p:nvGrpSpPr>
          <p:cNvPr id="10" name="Group 52"/>
          <p:cNvGrpSpPr>
            <a:grpSpLocks/>
          </p:cNvGrpSpPr>
          <p:nvPr/>
        </p:nvGrpSpPr>
        <p:grpSpPr bwMode="auto">
          <a:xfrm>
            <a:off x="4271963" y="3386138"/>
            <a:ext cx="4692650" cy="1001712"/>
            <a:chOff x="4272643" y="3385457"/>
            <a:chExt cx="4691632" cy="1002582"/>
          </a:xfrm>
        </p:grpSpPr>
        <p:sp>
          <p:nvSpPr>
            <p:cNvPr id="1043" name="Text Box 8"/>
            <p:cNvSpPr txBox="1">
              <a:spLocks noChangeArrowheads="1"/>
            </p:cNvSpPr>
            <p:nvPr/>
          </p:nvSpPr>
          <p:spPr bwMode="auto">
            <a:xfrm>
              <a:off x="6851196" y="4049485"/>
              <a:ext cx="2113079" cy="338554"/>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GB" altLang="it-IT" sz="1600" b="1">
                  <a:latin typeface="Times New Roman" panose="02020603050405020304" pitchFamily="18" charset="0"/>
                </a:rPr>
                <a:t>92.2% of export value</a:t>
              </a:r>
              <a:endParaRPr lang="en-US" altLang="it-IT" sz="1600" b="1">
                <a:latin typeface="Times New Roman" panose="02020603050405020304" pitchFamily="18" charset="0"/>
              </a:endParaRPr>
            </a:p>
          </p:txBody>
        </p:sp>
        <p:sp>
          <p:nvSpPr>
            <p:cNvPr id="1044" name="Oval 4"/>
            <p:cNvSpPr>
              <a:spLocks noChangeArrowheads="1"/>
            </p:cNvSpPr>
            <p:nvPr/>
          </p:nvSpPr>
          <p:spPr bwMode="auto">
            <a:xfrm>
              <a:off x="4272643" y="3385457"/>
              <a:ext cx="360363" cy="35877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endParaRPr lang="en-GB" altLang="it-IT"/>
            </a:p>
          </p:txBody>
        </p:sp>
      </p:grpSp>
    </p:spTree>
    <p:extLst>
      <p:ext uri="{BB962C8B-B14F-4D97-AF65-F5344CB8AC3E}">
        <p14:creationId xmlns:p14="http://schemas.microsoft.com/office/powerpoint/2010/main" val="598036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3431"/>
                                        </p:tgtEl>
                                        <p:attrNameLst>
                                          <p:attrName>style.visibility</p:attrName>
                                        </p:attrNameLst>
                                      </p:cBhvr>
                                      <p:to>
                                        <p:strVal val="visible"/>
                                      </p:to>
                                    </p:set>
                                    <p:animEffect transition="in" filter="checkerboard(across)">
                                      <p:cBhvr>
                                        <p:cTn id="7" dur="500"/>
                                        <p:tgtEl>
                                          <p:spTgt spid="1034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checkerboard(across)">
                                      <p:cBhvr>
                                        <p:cTn id="27" dur="500"/>
                                        <p:tgtEl>
                                          <p:spTgt spid="3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checkerboard(across)">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checkerboard(across)">
                                      <p:cBhvr>
                                        <p:cTn id="47" dur="500"/>
                                        <p:tgtEl>
                                          <p:spTgt spid="1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checkerboard(across)">
                                      <p:cBhvr>
                                        <p:cTn id="52" dur="500"/>
                                        <p:tgtEl>
                                          <p:spTgt spid="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checkerboard(across)">
                                      <p:cBhvr>
                                        <p:cTn id="57" dur="500"/>
                                        <p:tgtEl>
                                          <p:spTgt spid="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checkerboard(across)">
                                      <p:cBhvr>
                                        <p:cTn id="6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31" grpId="0" animBg="1"/>
      <p:bldP spid="18" grpId="0" animBg="1"/>
      <p:bldP spid="3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Exporters</a:t>
            </a:r>
            <a:r>
              <a:rPr lang="it-IT" dirty="0" smtClean="0"/>
              <a:t> are </a:t>
            </a:r>
            <a:r>
              <a:rPr lang="it-IT" dirty="0" err="1" smtClean="0"/>
              <a:t>different</a:t>
            </a:r>
            <a:endParaRPr lang="it-IT" dirty="0"/>
          </a:p>
        </p:txBody>
      </p:sp>
      <p:sp>
        <p:nvSpPr>
          <p:cNvPr id="3" name="Segnaposto contenuto 2"/>
          <p:cNvSpPr>
            <a:spLocks noGrp="1"/>
          </p:cNvSpPr>
          <p:nvPr>
            <p:ph idx="1"/>
          </p:nvPr>
        </p:nvSpPr>
        <p:spPr>
          <a:xfrm>
            <a:off x="457200" y="1600200"/>
            <a:ext cx="8363272" cy="5257800"/>
          </a:xfrm>
        </p:spPr>
        <p:txBody>
          <a:bodyPr>
            <a:normAutofit fontScale="77500" lnSpcReduction="20000"/>
          </a:bodyPr>
          <a:lstStyle/>
          <a:p>
            <a:r>
              <a:rPr lang="en-US" dirty="0"/>
              <a:t>The most influential findings about exporting and </a:t>
            </a:r>
            <a:r>
              <a:rPr lang="en-US" dirty="0" smtClean="0"/>
              <a:t>intra-industry heterogeneity </a:t>
            </a:r>
            <a:r>
              <a:rPr lang="en-US" dirty="0"/>
              <a:t>have been related to:</a:t>
            </a:r>
          </a:p>
          <a:p>
            <a:r>
              <a:rPr lang="en-US" dirty="0">
                <a:solidFill>
                  <a:srgbClr val="FF0000"/>
                </a:solidFill>
              </a:rPr>
              <a:t>Exporters being larger</a:t>
            </a:r>
            <a:r>
              <a:rPr lang="en-US" dirty="0"/>
              <a:t>.</a:t>
            </a:r>
          </a:p>
          <a:p>
            <a:r>
              <a:rPr lang="en-US" dirty="0">
                <a:solidFill>
                  <a:srgbClr val="FF0000"/>
                </a:solidFill>
              </a:rPr>
              <a:t>Exporters being more productive</a:t>
            </a:r>
            <a:r>
              <a:rPr lang="en-US" dirty="0"/>
              <a:t>.</a:t>
            </a:r>
          </a:p>
          <a:p>
            <a:r>
              <a:rPr lang="en-US" dirty="0">
                <a:solidFill>
                  <a:srgbClr val="FF0000"/>
                </a:solidFill>
              </a:rPr>
              <a:t>But there are other ‘exporter </a:t>
            </a:r>
            <a:r>
              <a:rPr lang="en-US" dirty="0" err="1">
                <a:solidFill>
                  <a:srgbClr val="FF0000"/>
                </a:solidFill>
              </a:rPr>
              <a:t>premia</a:t>
            </a:r>
            <a:r>
              <a:rPr lang="en-US" dirty="0">
                <a:solidFill>
                  <a:srgbClr val="FF0000"/>
                </a:solidFill>
              </a:rPr>
              <a:t>’ too</a:t>
            </a:r>
            <a:r>
              <a:rPr lang="en-US" dirty="0" smtClean="0"/>
              <a:t>.</a:t>
            </a:r>
          </a:p>
          <a:p>
            <a:endParaRPr lang="en-US" dirty="0"/>
          </a:p>
          <a:p>
            <a:r>
              <a:rPr lang="en-US" dirty="0"/>
              <a:t>Clearly there is </a:t>
            </a:r>
            <a:r>
              <a:rPr lang="en-US" b="1" dirty="0">
                <a:solidFill>
                  <a:srgbClr val="FF0000"/>
                </a:solidFill>
              </a:rPr>
              <a:t>an issue of selection versus causation </a:t>
            </a:r>
            <a:r>
              <a:rPr lang="en-US" dirty="0"/>
              <a:t>here that is </a:t>
            </a:r>
            <a:r>
              <a:rPr lang="en-US" dirty="0" smtClean="0"/>
              <a:t>of fundamental </a:t>
            </a:r>
            <a:r>
              <a:rPr lang="en-US" dirty="0"/>
              <a:t>importance (for policy and for testing theory).</a:t>
            </a:r>
          </a:p>
          <a:p>
            <a:r>
              <a:rPr lang="en-US" dirty="0"/>
              <a:t>This difficult issue has been best tackled with respect to </a:t>
            </a:r>
            <a:r>
              <a:rPr lang="en-US" b="1" dirty="0">
                <a:solidFill>
                  <a:srgbClr val="FF0000"/>
                </a:solidFill>
              </a:rPr>
              <a:t>‘exporting </a:t>
            </a:r>
            <a:r>
              <a:rPr lang="en-US" b="1" dirty="0" smtClean="0">
                <a:solidFill>
                  <a:srgbClr val="FF0000"/>
                </a:solidFill>
              </a:rPr>
              <a:t>and productivity</a:t>
            </a:r>
            <a:r>
              <a:rPr lang="en-US" b="1" dirty="0">
                <a:solidFill>
                  <a:srgbClr val="FF0000"/>
                </a:solidFill>
              </a:rPr>
              <a:t>’, </a:t>
            </a:r>
            <a:r>
              <a:rPr lang="en-US" dirty="0"/>
              <a:t>and we will discuss this shortly.</a:t>
            </a:r>
          </a:p>
          <a:p>
            <a:r>
              <a:rPr lang="en-US" dirty="0"/>
              <a:t>For now, we focus on the stylized fact that concerns the </a:t>
            </a:r>
            <a:r>
              <a:rPr lang="en-US" dirty="0" smtClean="0"/>
              <a:t>association between </a:t>
            </a:r>
            <a:r>
              <a:rPr lang="en-US" dirty="0"/>
              <a:t>exporting and some phenomenon (like higher wages).</a:t>
            </a:r>
          </a:p>
          <a:p>
            <a:pPr marL="0" indent="0">
              <a:buNone/>
            </a:pPr>
            <a:endParaRPr lang="it-IT" dirty="0"/>
          </a:p>
        </p:txBody>
      </p:sp>
    </p:spTree>
    <p:extLst>
      <p:ext uri="{BB962C8B-B14F-4D97-AF65-F5344CB8AC3E}">
        <p14:creationId xmlns:p14="http://schemas.microsoft.com/office/powerpoint/2010/main" val="33063862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229600" cy="1143000"/>
          </a:xfrm>
        </p:spPr>
        <p:txBody>
          <a:bodyPr>
            <a:normAutofit fontScale="90000"/>
          </a:bodyPr>
          <a:lstStyle/>
          <a:p>
            <a:r>
              <a:rPr lang="it-IT" dirty="0" smtClean="0"/>
              <a:t>The </a:t>
            </a:r>
            <a:r>
              <a:rPr lang="it-IT" dirty="0" err="1" smtClean="0"/>
              <a:t>exporter</a:t>
            </a:r>
            <a:r>
              <a:rPr lang="it-IT" dirty="0" smtClean="0"/>
              <a:t> premium: </a:t>
            </a:r>
            <a:r>
              <a:rPr lang="it-IT" dirty="0" err="1" smtClean="0"/>
              <a:t>productivity</a:t>
            </a:r>
            <a:endParaRPr lang="it-IT"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274355"/>
            <a:ext cx="7128792" cy="5571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89213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Within sectors</a:t>
            </a:r>
            <a:endParaRPr lang="en-US"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fontScale="92500"/>
          </a:bodyPr>
          <a:lstStyle/>
          <a:p>
            <a:pPr>
              <a:buFont typeface="Times New Roman" pitchFamily="18" charset="0"/>
              <a:buChar char="►"/>
            </a:pPr>
            <a:r>
              <a:rPr lang="en-US" u="sng" dirty="0" smtClean="0">
                <a:solidFill>
                  <a:schemeClr val="tx1">
                    <a:lumMod val="50000"/>
                    <a:lumOff val="50000"/>
                  </a:schemeClr>
                </a:solidFill>
              </a:rPr>
              <a:t>Classic trade theory</a:t>
            </a:r>
            <a:r>
              <a:rPr lang="en-US" dirty="0" smtClean="0">
                <a:solidFill>
                  <a:schemeClr val="tx1">
                    <a:lumMod val="50000"/>
                    <a:lumOff val="50000"/>
                  </a:schemeClr>
                </a:solidFill>
              </a:rPr>
              <a:t> assumes that trade and FDI affect sectors differently (depending on </a:t>
            </a:r>
            <a:r>
              <a:rPr lang="en-US" i="1" dirty="0" smtClean="0">
                <a:solidFill>
                  <a:schemeClr val="tx1">
                    <a:lumMod val="50000"/>
                    <a:lumOff val="50000"/>
                  </a:schemeClr>
                </a:solidFill>
              </a:rPr>
              <a:t>comparative advantage</a:t>
            </a:r>
            <a:r>
              <a:rPr lang="en-US" dirty="0" smtClean="0">
                <a:solidFill>
                  <a:schemeClr val="tx1">
                    <a:lumMod val="50000"/>
                    <a:lumOff val="50000"/>
                  </a:schemeClr>
                </a:solidFill>
              </a:rPr>
              <a:t> and/or </a:t>
            </a:r>
            <a:r>
              <a:rPr lang="en-US" i="1" dirty="0" smtClean="0">
                <a:solidFill>
                  <a:schemeClr val="tx1">
                    <a:lumMod val="50000"/>
                    <a:lumOff val="50000"/>
                  </a:schemeClr>
                </a:solidFill>
              </a:rPr>
              <a:t>endowments</a:t>
            </a:r>
            <a:r>
              <a:rPr lang="en-US" dirty="0" smtClean="0">
                <a:solidFill>
                  <a:schemeClr val="tx1">
                    <a:lumMod val="50000"/>
                    <a:lumOff val="50000"/>
                  </a:schemeClr>
                </a:solidFill>
              </a:rPr>
              <a:t>)…</a:t>
            </a:r>
          </a:p>
          <a:p>
            <a:pPr>
              <a:buFont typeface="Times New Roman" pitchFamily="18" charset="0"/>
              <a:buChar char="►"/>
            </a:pPr>
            <a:r>
              <a:rPr lang="en-US" dirty="0" smtClean="0">
                <a:solidFill>
                  <a:schemeClr val="tx1">
                    <a:lumMod val="50000"/>
                    <a:lumOff val="50000"/>
                  </a:schemeClr>
                </a:solidFill>
              </a:rPr>
              <a:t>…but firms similarly</a:t>
            </a:r>
          </a:p>
          <a:p>
            <a:pPr>
              <a:buFont typeface="Times New Roman" pitchFamily="18" charset="0"/>
              <a:buChar char="►"/>
            </a:pPr>
            <a:r>
              <a:rPr lang="en-US" dirty="0" smtClean="0">
                <a:solidFill>
                  <a:schemeClr val="tx1">
                    <a:lumMod val="50000"/>
                    <a:lumOff val="50000"/>
                  </a:schemeClr>
                </a:solidFill>
              </a:rPr>
              <a:t>If the sectors expands, firms will expand symmetrically etc.</a:t>
            </a:r>
          </a:p>
          <a:p>
            <a:pPr>
              <a:buFont typeface="Times New Roman" pitchFamily="18" charset="0"/>
              <a:buChar char="►"/>
            </a:pPr>
            <a:r>
              <a:rPr lang="en-US" dirty="0" smtClean="0">
                <a:solidFill>
                  <a:schemeClr val="tx1">
                    <a:lumMod val="50000"/>
                    <a:lumOff val="50000"/>
                  </a:schemeClr>
                </a:solidFill>
              </a:rPr>
              <a:t>In basic </a:t>
            </a:r>
            <a:r>
              <a:rPr lang="en-US" u="sng" dirty="0" smtClean="0">
                <a:solidFill>
                  <a:schemeClr val="tx1">
                    <a:lumMod val="50000"/>
                    <a:lumOff val="50000"/>
                  </a:schemeClr>
                </a:solidFill>
              </a:rPr>
              <a:t>monopolistic competition</a:t>
            </a:r>
            <a:r>
              <a:rPr lang="en-US" dirty="0" smtClean="0">
                <a:solidFill>
                  <a:schemeClr val="tx1">
                    <a:lumMod val="50000"/>
                    <a:lumOff val="50000"/>
                  </a:schemeClr>
                </a:solidFill>
              </a:rPr>
              <a:t> there is </a:t>
            </a:r>
            <a:r>
              <a:rPr lang="en-US" b="1" dirty="0" smtClean="0">
                <a:solidFill>
                  <a:schemeClr val="tx1">
                    <a:lumMod val="50000"/>
                    <a:lumOff val="50000"/>
                  </a:schemeClr>
                </a:solidFill>
              </a:rPr>
              <a:t>entry/exit</a:t>
            </a:r>
            <a:r>
              <a:rPr lang="en-US" dirty="0" smtClean="0">
                <a:solidFill>
                  <a:schemeClr val="tx1">
                    <a:lumMod val="50000"/>
                    <a:lumOff val="50000"/>
                  </a:schemeClr>
                </a:solidFill>
              </a:rPr>
              <a:t>, but </a:t>
            </a:r>
            <a:r>
              <a:rPr lang="en-US" i="1" u="sng" dirty="0" smtClean="0">
                <a:solidFill>
                  <a:schemeClr val="tx1">
                    <a:lumMod val="50000"/>
                    <a:lumOff val="50000"/>
                  </a:schemeClr>
                </a:solidFill>
              </a:rPr>
              <a:t>who</a:t>
            </a:r>
            <a:r>
              <a:rPr lang="en-US" dirty="0" smtClean="0">
                <a:solidFill>
                  <a:schemeClr val="tx1">
                    <a:lumMod val="50000"/>
                    <a:lumOff val="50000"/>
                  </a:schemeClr>
                </a:solidFill>
              </a:rPr>
              <a:t> enters/exits is not explicitly modeled</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44</a:t>
            </a:fld>
            <a:endParaRPr lang="it-IT"/>
          </a:p>
        </p:txBody>
      </p:sp>
    </p:spTree>
    <p:extLst>
      <p:ext uri="{BB962C8B-B14F-4D97-AF65-F5344CB8AC3E}">
        <p14:creationId xmlns:p14="http://schemas.microsoft.com/office/powerpoint/2010/main" val="3768599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lstStyle/>
          <a:p>
            <a:r>
              <a:rPr lang="en-US" dirty="0" smtClean="0">
                <a:solidFill>
                  <a:schemeClr val="tx1">
                    <a:lumMod val="65000"/>
                    <a:lumOff val="35000"/>
                  </a:schemeClr>
                </a:solidFill>
              </a:rPr>
              <a:t>Winners and losers</a:t>
            </a:r>
            <a:endParaRPr lang="en-US"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fontScale="92500" lnSpcReduction="10000"/>
          </a:bodyPr>
          <a:lstStyle/>
          <a:p>
            <a:pPr>
              <a:buFont typeface="Times New Roman" pitchFamily="18" charset="0"/>
              <a:buChar char="►"/>
            </a:pPr>
            <a:r>
              <a:rPr lang="en-US" dirty="0" smtClean="0">
                <a:solidFill>
                  <a:schemeClr val="tx1">
                    <a:lumMod val="50000"/>
                    <a:lumOff val="50000"/>
                  </a:schemeClr>
                </a:solidFill>
              </a:rPr>
              <a:t>In </a:t>
            </a:r>
            <a:r>
              <a:rPr lang="en-US" u="sng" dirty="0" smtClean="0">
                <a:solidFill>
                  <a:schemeClr val="tx1">
                    <a:lumMod val="50000"/>
                    <a:lumOff val="50000"/>
                  </a:schemeClr>
                </a:solidFill>
              </a:rPr>
              <a:t>H-O</a:t>
            </a:r>
            <a:r>
              <a:rPr lang="en-US" dirty="0" smtClean="0">
                <a:solidFill>
                  <a:schemeClr val="tx1">
                    <a:lumMod val="50000"/>
                    <a:lumOff val="50000"/>
                  </a:schemeClr>
                </a:solidFill>
              </a:rPr>
              <a:t> </a:t>
            </a:r>
            <a:r>
              <a:rPr lang="en-US" b="1" dirty="0" smtClean="0">
                <a:solidFill>
                  <a:schemeClr val="tx1">
                    <a:lumMod val="50000"/>
                    <a:lumOff val="50000"/>
                  </a:schemeClr>
                </a:solidFill>
              </a:rPr>
              <a:t>winners and losers</a:t>
            </a:r>
            <a:r>
              <a:rPr lang="en-US" dirty="0" smtClean="0">
                <a:solidFill>
                  <a:schemeClr val="tx1">
                    <a:lumMod val="50000"/>
                    <a:lumOff val="50000"/>
                  </a:schemeClr>
                </a:solidFill>
              </a:rPr>
              <a:t> from trade regard factors and skills</a:t>
            </a:r>
          </a:p>
          <a:p>
            <a:pPr>
              <a:buFont typeface="Times New Roman" pitchFamily="18" charset="0"/>
              <a:buChar char="►"/>
            </a:pPr>
            <a:r>
              <a:rPr lang="en-US" dirty="0" smtClean="0">
                <a:solidFill>
                  <a:schemeClr val="tx1">
                    <a:lumMod val="50000"/>
                    <a:lumOff val="50000"/>
                  </a:schemeClr>
                </a:solidFill>
              </a:rPr>
              <a:t>In basic </a:t>
            </a:r>
            <a:r>
              <a:rPr lang="en-US" u="sng" dirty="0" smtClean="0">
                <a:solidFill>
                  <a:schemeClr val="tx1">
                    <a:lumMod val="50000"/>
                    <a:lumOff val="50000"/>
                  </a:schemeClr>
                </a:solidFill>
              </a:rPr>
              <a:t>monopolistic competition</a:t>
            </a:r>
            <a:r>
              <a:rPr lang="en-US" dirty="0" smtClean="0">
                <a:solidFill>
                  <a:schemeClr val="tx1">
                    <a:lumMod val="50000"/>
                    <a:lumOff val="50000"/>
                  </a:schemeClr>
                </a:solidFill>
              </a:rPr>
              <a:t> we have winners (firms that </a:t>
            </a:r>
            <a:r>
              <a:rPr lang="en-US" b="1" dirty="0" smtClean="0">
                <a:solidFill>
                  <a:schemeClr val="tx1">
                    <a:lumMod val="50000"/>
                    <a:lumOff val="50000"/>
                  </a:schemeClr>
                </a:solidFill>
              </a:rPr>
              <a:t>enter</a:t>
            </a:r>
            <a:r>
              <a:rPr lang="en-US" dirty="0" smtClean="0">
                <a:solidFill>
                  <a:schemeClr val="tx1">
                    <a:lumMod val="50000"/>
                    <a:lumOff val="50000"/>
                  </a:schemeClr>
                </a:solidFill>
              </a:rPr>
              <a:t>) and losers (firms that </a:t>
            </a:r>
            <a:r>
              <a:rPr lang="en-US" b="1" dirty="0" smtClean="0">
                <a:solidFill>
                  <a:schemeClr val="tx1">
                    <a:lumMod val="50000"/>
                    <a:lumOff val="50000"/>
                  </a:schemeClr>
                </a:solidFill>
              </a:rPr>
              <a:t>exit</a:t>
            </a:r>
            <a:r>
              <a:rPr lang="en-US" dirty="0" smtClean="0">
                <a:solidFill>
                  <a:schemeClr val="tx1">
                    <a:lumMod val="50000"/>
                    <a:lumOff val="50000"/>
                  </a:schemeClr>
                </a:solidFill>
              </a:rPr>
              <a:t>), but we do not have a clear prediction on how this happens</a:t>
            </a:r>
          </a:p>
          <a:p>
            <a:pPr>
              <a:buFont typeface="Times New Roman" pitchFamily="18" charset="0"/>
              <a:buChar char="►"/>
            </a:pPr>
            <a:r>
              <a:rPr lang="en-US" dirty="0" smtClean="0">
                <a:solidFill>
                  <a:srgbClr val="FF0000"/>
                </a:solidFill>
              </a:rPr>
              <a:t>With firms’ heterogeneity we have </a:t>
            </a:r>
            <a:r>
              <a:rPr lang="en-US" b="1" dirty="0" smtClean="0">
                <a:solidFill>
                  <a:srgbClr val="FF0000"/>
                </a:solidFill>
              </a:rPr>
              <a:t>winners and losers within sectors</a:t>
            </a:r>
            <a:r>
              <a:rPr lang="en-US" dirty="0" smtClean="0">
                <a:solidFill>
                  <a:srgbClr val="FF0000"/>
                </a:solidFill>
              </a:rPr>
              <a:t>, not only though </a:t>
            </a:r>
            <a:r>
              <a:rPr lang="en-US" b="1" dirty="0" smtClean="0">
                <a:solidFill>
                  <a:srgbClr val="FF0000"/>
                </a:solidFill>
              </a:rPr>
              <a:t>entry and exit</a:t>
            </a:r>
            <a:r>
              <a:rPr lang="en-US" dirty="0" smtClean="0">
                <a:solidFill>
                  <a:srgbClr val="FF0000"/>
                </a:solidFill>
              </a:rPr>
              <a:t>, but also through </a:t>
            </a:r>
            <a:r>
              <a:rPr lang="en-US" b="1" dirty="0" smtClean="0">
                <a:solidFill>
                  <a:srgbClr val="FF0000"/>
                </a:solidFill>
              </a:rPr>
              <a:t>scale effects</a:t>
            </a:r>
          </a:p>
          <a:p>
            <a:pPr>
              <a:buFont typeface="Times New Roman" pitchFamily="18" charset="0"/>
              <a:buChar char="►"/>
            </a:pPr>
            <a:r>
              <a:rPr lang="en-US" dirty="0" smtClean="0">
                <a:solidFill>
                  <a:srgbClr val="FF0000"/>
                </a:solidFill>
              </a:rPr>
              <a:t>And we also have a </a:t>
            </a:r>
            <a:r>
              <a:rPr lang="en-US" i="1" dirty="0" smtClean="0">
                <a:solidFill>
                  <a:srgbClr val="FF0000"/>
                </a:solidFill>
              </a:rPr>
              <a:t>clear mechanisms</a:t>
            </a:r>
            <a:r>
              <a:rPr lang="en-US" dirty="0" smtClean="0">
                <a:solidFill>
                  <a:srgbClr val="FF0000"/>
                </a:solidFill>
              </a:rPr>
              <a:t> for that</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45</a:t>
            </a:fld>
            <a:endParaRPr lang="it-IT"/>
          </a:p>
        </p:txBody>
      </p:sp>
    </p:spTree>
    <p:extLst>
      <p:ext uri="{BB962C8B-B14F-4D97-AF65-F5344CB8AC3E}">
        <p14:creationId xmlns:p14="http://schemas.microsoft.com/office/powerpoint/2010/main" val="1877134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Slide Number Placeholder 3"/>
          <p:cNvSpPr>
            <a:spLocks noGrp="1"/>
          </p:cNvSpPr>
          <p:nvPr>
            <p:ph type="sldNum" sz="quarter" idx="4294967295"/>
          </p:nvPr>
        </p:nvSpPr>
        <p:spPr bwMode="auto">
          <a:xfrm>
            <a:off x="7162800" y="6248400"/>
            <a:ext cx="1752600" cy="457200"/>
          </a:xfrm>
          <a:prstGeom prst="rect">
            <a:avLst/>
          </a:prstGeom>
          <a:noFill/>
          <a:ln>
            <a:miter lim="800000"/>
            <a:headEnd/>
            <a:tailEnd/>
          </a:ln>
        </p:spPr>
        <p:txBody>
          <a:bodyPr/>
          <a:lstStyle/>
          <a:p>
            <a:r>
              <a:rPr lang="en-US"/>
              <a:t>2-</a:t>
            </a:r>
            <a:fld id="{81A4442E-4ED6-456A-B948-3449B03FB9FA}" type="slidenum">
              <a:rPr lang="en-US"/>
              <a:pPr/>
              <a:t>5</a:t>
            </a:fld>
            <a:endParaRPr lang="en-CA"/>
          </a:p>
        </p:txBody>
      </p:sp>
      <p:sp>
        <p:nvSpPr>
          <p:cNvPr id="9218" name="Rectangle 2"/>
          <p:cNvSpPr>
            <a:spLocks noGrp="1" noChangeArrowheads="1"/>
          </p:cNvSpPr>
          <p:nvPr>
            <p:ph type="title"/>
          </p:nvPr>
        </p:nvSpPr>
        <p:spPr/>
        <p:txBody>
          <a:bodyPr/>
          <a:lstStyle/>
          <a:p>
            <a:pPr>
              <a:defRPr/>
            </a:pPr>
            <a:r>
              <a:rPr lang="it-IT" dirty="0" err="1" smtClean="0"/>
              <a:t>Summary</a:t>
            </a:r>
            <a:r>
              <a:rPr lang="it-IT" dirty="0" smtClean="0"/>
              <a:t>: </a:t>
            </a:r>
            <a:r>
              <a:rPr smtClean="0"/>
              <a:t>The </a:t>
            </a:r>
            <a:r>
              <a:rPr/>
              <a:t>Gravity Model</a:t>
            </a:r>
          </a:p>
        </p:txBody>
      </p:sp>
      <p:sp>
        <p:nvSpPr>
          <p:cNvPr id="9219" name="Rectangle 3"/>
          <p:cNvSpPr>
            <a:spLocks noGrp="1" noChangeArrowheads="1"/>
          </p:cNvSpPr>
          <p:nvPr>
            <p:ph type="body" idx="1"/>
          </p:nvPr>
        </p:nvSpPr>
        <p:spPr>
          <a:xfrm>
            <a:off x="285720" y="1905000"/>
            <a:ext cx="8858280" cy="3144838"/>
          </a:xfrm>
        </p:spPr>
        <p:txBody>
          <a:bodyPr>
            <a:normAutofit fontScale="92500" lnSpcReduction="10000"/>
          </a:bodyPr>
          <a:lstStyle/>
          <a:p>
            <a:pPr>
              <a:spcBef>
                <a:spcPct val="50000"/>
              </a:spcBef>
            </a:pPr>
            <a:r>
              <a:rPr lang="en-US" sz="2800" dirty="0" smtClean="0"/>
              <a:t>3 of the top 10 trading partners with the US (in the past) were the three largest European economies: Germany, France and the UK</a:t>
            </a:r>
          </a:p>
          <a:p>
            <a:pPr>
              <a:spcBef>
                <a:spcPct val="50000"/>
              </a:spcBef>
            </a:pPr>
            <a:r>
              <a:rPr lang="en-US" sz="2800" dirty="0" smtClean="0"/>
              <a:t>These countries have the largest </a:t>
            </a:r>
            <a:r>
              <a:rPr lang="en-US" sz="2800" b="1" dirty="0" smtClean="0"/>
              <a:t>gross domestic product (GDP)</a:t>
            </a:r>
            <a:r>
              <a:rPr lang="en-US" sz="2800" dirty="0" smtClean="0"/>
              <a:t> in Europe.</a:t>
            </a:r>
            <a:endParaRPr lang="en-US" sz="2400" dirty="0" smtClean="0"/>
          </a:p>
          <a:p>
            <a:pPr>
              <a:spcBef>
                <a:spcPct val="50000"/>
              </a:spcBef>
            </a:pPr>
            <a:r>
              <a:rPr lang="en-US" sz="2800" dirty="0" smtClean="0"/>
              <a:t>Why does the US trade most with these European countries and not other European countries?</a:t>
            </a:r>
          </a:p>
        </p:txBody>
      </p:sp>
    </p:spTree>
    <p:extLst>
      <p:ext uri="{BB962C8B-B14F-4D97-AF65-F5344CB8AC3E}">
        <p14:creationId xmlns:p14="http://schemas.microsoft.com/office/powerpoint/2010/main" val="416726400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4294967295"/>
          </p:nvPr>
        </p:nvSpPr>
        <p:spPr bwMode="auto">
          <a:xfrm>
            <a:off x="7162800" y="6248400"/>
            <a:ext cx="1752600" cy="457200"/>
          </a:xfrm>
          <a:prstGeom prst="rect">
            <a:avLst/>
          </a:prstGeom>
          <a:noFill/>
          <a:ln>
            <a:miter lim="800000"/>
            <a:headEnd/>
            <a:tailEnd/>
          </a:ln>
        </p:spPr>
        <p:txBody>
          <a:bodyPr/>
          <a:lstStyle/>
          <a:p>
            <a:r>
              <a:rPr lang="en-US"/>
              <a:t>2-</a:t>
            </a:r>
            <a:fld id="{567F2C30-7554-4E2F-99F4-2DD2D7A63310}" type="slidenum">
              <a:rPr lang="en-US"/>
              <a:pPr/>
              <a:t>6</a:t>
            </a:fld>
            <a:endParaRPr lang="en-CA"/>
          </a:p>
        </p:txBody>
      </p:sp>
      <p:sp>
        <p:nvSpPr>
          <p:cNvPr id="11266" name="Rectangle 2"/>
          <p:cNvSpPr>
            <a:spLocks noGrp="1" noChangeArrowheads="1"/>
          </p:cNvSpPr>
          <p:nvPr>
            <p:ph type="title"/>
          </p:nvPr>
        </p:nvSpPr>
        <p:spPr/>
        <p:txBody>
          <a:bodyPr/>
          <a:lstStyle/>
          <a:p>
            <a:pPr>
              <a:defRPr/>
            </a:pPr>
            <a:r>
              <a:rPr sz="3200"/>
              <a:t>Size Matters: The Gravity Model </a:t>
            </a:r>
            <a:endParaRPr/>
          </a:p>
        </p:txBody>
      </p:sp>
      <p:pic>
        <p:nvPicPr>
          <p:cNvPr id="43012" name="Picture 3" descr="Krugman_c02F02"/>
          <p:cNvPicPr preferRelativeResize="0">
            <a:picLocks noChangeAspect="1" noChangeArrowheads="1"/>
          </p:cNvPicPr>
          <p:nvPr>
            <p:custDataLst>
              <p:tags r:id="rId1"/>
            </p:custDataLst>
          </p:nvPr>
        </p:nvPicPr>
        <p:blipFill>
          <a:blip r:embed="rId4" cstate="print"/>
          <a:srcRect/>
          <a:stretch>
            <a:fillRect/>
          </a:stretch>
        </p:blipFill>
        <p:spPr bwMode="auto">
          <a:xfrm>
            <a:off x="827088" y="1044575"/>
            <a:ext cx="8099425" cy="5584825"/>
          </a:xfrm>
          <a:prstGeom prst="rect">
            <a:avLst/>
          </a:prstGeom>
          <a:noFill/>
          <a:ln w="9525">
            <a:noFill/>
            <a:miter lim="800000"/>
            <a:headEnd/>
            <a:tailEnd/>
          </a:ln>
        </p:spPr>
      </p:pic>
      <p:sp>
        <p:nvSpPr>
          <p:cNvPr id="5" name="CasellaDiTesto 4"/>
          <p:cNvSpPr txBox="1"/>
          <p:nvPr/>
        </p:nvSpPr>
        <p:spPr>
          <a:xfrm>
            <a:off x="1571604" y="4714884"/>
            <a:ext cx="1544012" cy="369332"/>
          </a:xfrm>
          <a:prstGeom prst="rect">
            <a:avLst/>
          </a:prstGeom>
          <a:noFill/>
        </p:spPr>
        <p:txBody>
          <a:bodyPr wrap="none" rtlCol="0">
            <a:spAutoFit/>
          </a:bodyPr>
          <a:lstStyle/>
          <a:p>
            <a:r>
              <a:rPr lang="it-IT" dirty="0" err="1" smtClean="0"/>
              <a:t>Now</a:t>
            </a:r>
            <a:r>
              <a:rPr lang="it-IT" dirty="0" smtClean="0"/>
              <a:t> </a:t>
            </a:r>
            <a:r>
              <a:rPr lang="it-IT" dirty="0" err="1" smtClean="0"/>
              <a:t>China…</a:t>
            </a:r>
            <a:endParaRPr lang="it-IT" dirty="0"/>
          </a:p>
        </p:txBody>
      </p:sp>
    </p:spTree>
    <p:extLst>
      <p:ext uri="{BB962C8B-B14F-4D97-AF65-F5344CB8AC3E}">
        <p14:creationId xmlns:p14="http://schemas.microsoft.com/office/powerpoint/2010/main" val="210395904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Slide Number Placeholder 3"/>
          <p:cNvSpPr>
            <a:spLocks noGrp="1"/>
          </p:cNvSpPr>
          <p:nvPr>
            <p:ph type="sldNum" sz="quarter" idx="4294967295"/>
          </p:nvPr>
        </p:nvSpPr>
        <p:spPr bwMode="auto">
          <a:xfrm>
            <a:off x="7162800" y="6248400"/>
            <a:ext cx="1752600" cy="457200"/>
          </a:xfrm>
          <a:prstGeom prst="rect">
            <a:avLst/>
          </a:prstGeom>
          <a:noFill/>
          <a:ln>
            <a:miter lim="800000"/>
            <a:headEnd/>
            <a:tailEnd/>
          </a:ln>
        </p:spPr>
        <p:txBody>
          <a:bodyPr/>
          <a:lstStyle/>
          <a:p>
            <a:r>
              <a:rPr lang="en-US"/>
              <a:t>2-</a:t>
            </a:r>
            <a:fld id="{5EA89B34-7663-43CB-AE30-BE757ECE95C1}" type="slidenum">
              <a:rPr lang="en-US"/>
              <a:pPr/>
              <a:t>7</a:t>
            </a:fld>
            <a:endParaRPr lang="en-CA"/>
          </a:p>
        </p:txBody>
      </p:sp>
      <p:sp>
        <p:nvSpPr>
          <p:cNvPr id="10242" name="Rectangle 2"/>
          <p:cNvSpPr>
            <a:spLocks noGrp="1" noChangeArrowheads="1"/>
          </p:cNvSpPr>
          <p:nvPr>
            <p:ph type="title"/>
          </p:nvPr>
        </p:nvSpPr>
        <p:spPr/>
        <p:txBody>
          <a:bodyPr/>
          <a:lstStyle/>
          <a:p>
            <a:pPr>
              <a:defRPr/>
            </a:pPr>
            <a:r>
              <a:rPr lang="it-IT" sz="3200" dirty="0" err="1" smtClean="0"/>
              <a:t>Summary</a:t>
            </a:r>
            <a:r>
              <a:rPr lang="it-IT" sz="3200" dirty="0" smtClean="0"/>
              <a:t>: </a:t>
            </a:r>
            <a:r>
              <a:rPr sz="3200" smtClean="0"/>
              <a:t>Size </a:t>
            </a:r>
            <a:r>
              <a:rPr sz="3200"/>
              <a:t>Matters: The Gravity Model </a:t>
            </a:r>
            <a:endParaRPr/>
          </a:p>
        </p:txBody>
      </p:sp>
      <p:sp>
        <p:nvSpPr>
          <p:cNvPr id="10243" name="Rectangle 3"/>
          <p:cNvSpPr>
            <a:spLocks noGrp="1" noChangeArrowheads="1"/>
          </p:cNvSpPr>
          <p:nvPr>
            <p:ph type="body" idx="1"/>
          </p:nvPr>
        </p:nvSpPr>
        <p:spPr>
          <a:xfrm>
            <a:off x="960438" y="1614488"/>
            <a:ext cx="8183562" cy="4913312"/>
          </a:xfrm>
        </p:spPr>
        <p:txBody>
          <a:bodyPr/>
          <a:lstStyle/>
          <a:p>
            <a:pPr>
              <a:spcBef>
                <a:spcPct val="50000"/>
              </a:spcBef>
            </a:pPr>
            <a:r>
              <a:rPr lang="en-US" smtClean="0"/>
              <a:t>In fact, the size of an economy is </a:t>
            </a:r>
            <a:br>
              <a:rPr lang="en-US" smtClean="0"/>
            </a:br>
            <a:r>
              <a:rPr lang="en-US" smtClean="0"/>
              <a:t>directly related to the volume of imports </a:t>
            </a:r>
            <a:br>
              <a:rPr lang="en-US" smtClean="0"/>
            </a:br>
            <a:r>
              <a:rPr lang="en-US" smtClean="0"/>
              <a:t>and exports.</a:t>
            </a:r>
          </a:p>
          <a:p>
            <a:pPr lvl="1">
              <a:spcBef>
                <a:spcPct val="50000"/>
              </a:spcBef>
            </a:pPr>
            <a:r>
              <a:rPr lang="en-US" smtClean="0"/>
              <a:t>Larger economies produce more goods and services, so they have more to sell in the </a:t>
            </a:r>
            <a:br>
              <a:rPr lang="en-US" smtClean="0"/>
            </a:br>
            <a:r>
              <a:rPr lang="en-US" smtClean="0"/>
              <a:t>export market.</a:t>
            </a:r>
          </a:p>
          <a:p>
            <a:pPr lvl="1">
              <a:spcBef>
                <a:spcPct val="50000"/>
              </a:spcBef>
            </a:pPr>
            <a:r>
              <a:rPr lang="en-US" smtClean="0"/>
              <a:t>Larger economies generate more income from the goods and services sold, so people are able to buy more imports.</a:t>
            </a:r>
          </a:p>
        </p:txBody>
      </p:sp>
    </p:spTree>
    <p:extLst>
      <p:ext uri="{BB962C8B-B14F-4D97-AF65-F5344CB8AC3E}">
        <p14:creationId xmlns:p14="http://schemas.microsoft.com/office/powerpoint/2010/main" val="104017993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normAutofit fontScale="90000"/>
          </a:bodyPr>
          <a:lstStyle/>
          <a:p>
            <a:r>
              <a:rPr lang="en-GB" altLang="it-IT" dirty="0" smtClean="0"/>
              <a:t>The </a:t>
            </a:r>
            <a:r>
              <a:rPr lang="en-GB" altLang="it-IT" dirty="0"/>
              <a:t>theoretical foundations of gravity models: Newton’s Law</a:t>
            </a:r>
          </a:p>
        </p:txBody>
      </p:sp>
      <p:sp>
        <p:nvSpPr>
          <p:cNvPr id="171011" name="Rectangle 3"/>
          <p:cNvSpPr>
            <a:spLocks noGrp="1" noChangeArrowheads="1"/>
          </p:cNvSpPr>
          <p:nvPr>
            <p:ph type="body" idx="1"/>
          </p:nvPr>
        </p:nvSpPr>
        <p:spPr/>
        <p:txBody>
          <a:bodyPr/>
          <a:lstStyle/>
          <a:p>
            <a:r>
              <a:rPr lang="en-US" altLang="it-IT"/>
              <a:t>Econometric model (ex-post analysis)</a:t>
            </a:r>
          </a:p>
          <a:p>
            <a:r>
              <a:rPr lang="en-US" altLang="it-IT"/>
              <a:t>Initially, NO theoretical foundations. </a:t>
            </a:r>
            <a:endParaRPr lang="en-GB" altLang="it-IT"/>
          </a:p>
          <a:p>
            <a:r>
              <a:rPr lang="en-GB" altLang="it-IT"/>
              <a:t>Distance and Size determine bilateral trade</a:t>
            </a:r>
          </a:p>
        </p:txBody>
      </p:sp>
      <p:sp>
        <p:nvSpPr>
          <p:cNvPr id="171012" name="Oval 4"/>
          <p:cNvSpPr>
            <a:spLocks noChangeArrowheads="1"/>
          </p:cNvSpPr>
          <p:nvPr/>
        </p:nvSpPr>
        <p:spPr bwMode="auto">
          <a:xfrm>
            <a:off x="2124075" y="5300663"/>
            <a:ext cx="1562100" cy="91440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it-IT"/>
              <a:t>Country B</a:t>
            </a:r>
          </a:p>
        </p:txBody>
      </p:sp>
      <p:sp>
        <p:nvSpPr>
          <p:cNvPr id="171013" name="Oval 5"/>
          <p:cNvSpPr>
            <a:spLocks noChangeArrowheads="1"/>
          </p:cNvSpPr>
          <p:nvPr/>
        </p:nvSpPr>
        <p:spPr bwMode="auto">
          <a:xfrm>
            <a:off x="5724525" y="3860800"/>
            <a:ext cx="1706563" cy="1417638"/>
          </a:xfrm>
          <a:prstGeom prst="ellipse">
            <a:avLst/>
          </a:prstGeom>
          <a:solidFill>
            <a:srgbClr val="FF99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ltLang="it-IT"/>
              <a:t>Country A</a:t>
            </a:r>
          </a:p>
        </p:txBody>
      </p:sp>
      <p:sp>
        <p:nvSpPr>
          <p:cNvPr id="171017" name="Line 9"/>
          <p:cNvSpPr>
            <a:spLocks noChangeShapeType="1"/>
          </p:cNvSpPr>
          <p:nvPr/>
        </p:nvSpPr>
        <p:spPr bwMode="auto">
          <a:xfrm flipV="1">
            <a:off x="3708400" y="4508500"/>
            <a:ext cx="1871663" cy="865188"/>
          </a:xfrm>
          <a:prstGeom prst="line">
            <a:avLst/>
          </a:prstGeom>
          <a:noFill/>
          <a:ln w="12700" cap="sq">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1020" name="Text Box 12"/>
          <p:cNvSpPr txBox="1">
            <a:spLocks noChangeArrowheads="1"/>
          </p:cNvSpPr>
          <p:nvPr/>
        </p:nvSpPr>
        <p:spPr bwMode="auto">
          <a:xfrm>
            <a:off x="4264025" y="4456113"/>
            <a:ext cx="1073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it-IT"/>
              <a:t>Distance</a:t>
            </a:r>
          </a:p>
        </p:txBody>
      </p:sp>
    </p:spTree>
    <p:extLst>
      <p:ext uri="{BB962C8B-B14F-4D97-AF65-F5344CB8AC3E}">
        <p14:creationId xmlns:p14="http://schemas.microsoft.com/office/powerpoint/2010/main" val="2480975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6 Marcador de número de diapositiva"/>
          <p:cNvSpPr>
            <a:spLocks noGrp="1"/>
          </p:cNvSpPr>
          <p:nvPr>
            <p:ph type="sldNum" sz="quarter" idx="4294967295"/>
          </p:nvPr>
        </p:nvSpPr>
        <p:spPr>
          <a:xfrm>
            <a:off x="6553200" y="6248400"/>
            <a:ext cx="1905000" cy="457200"/>
          </a:xfrm>
          <a:prstGeom prst="rect">
            <a:avLst/>
          </a:prstGeom>
          <a:noFill/>
        </p:spPr>
        <p:txBody>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20000"/>
              </a:spcBef>
              <a:spcAft>
                <a:spcPct val="0"/>
              </a:spcAft>
              <a:buChar char="•"/>
              <a:defRPr sz="2400">
                <a:solidFill>
                  <a:schemeClr val="tx1"/>
                </a:solidFill>
                <a:latin typeface="Arial Narrow" pitchFamily="34" charset="0"/>
              </a:defRPr>
            </a:lvl6pPr>
            <a:lvl7pPr marL="2971800" indent="-228600" eaLnBrk="0" fontAlgn="base" hangingPunct="0">
              <a:spcBef>
                <a:spcPct val="20000"/>
              </a:spcBef>
              <a:spcAft>
                <a:spcPct val="0"/>
              </a:spcAft>
              <a:buChar char="•"/>
              <a:defRPr sz="2400">
                <a:solidFill>
                  <a:schemeClr val="tx1"/>
                </a:solidFill>
                <a:latin typeface="Arial Narrow" pitchFamily="34" charset="0"/>
              </a:defRPr>
            </a:lvl7pPr>
            <a:lvl8pPr marL="3429000" indent="-228600" eaLnBrk="0" fontAlgn="base" hangingPunct="0">
              <a:spcBef>
                <a:spcPct val="20000"/>
              </a:spcBef>
              <a:spcAft>
                <a:spcPct val="0"/>
              </a:spcAft>
              <a:buChar char="•"/>
              <a:defRPr sz="2400">
                <a:solidFill>
                  <a:schemeClr val="tx1"/>
                </a:solidFill>
                <a:latin typeface="Arial Narrow" pitchFamily="34" charset="0"/>
              </a:defRPr>
            </a:lvl8pPr>
            <a:lvl9pPr marL="3886200" indent="-228600" eaLnBrk="0" fontAlgn="base" hangingPunct="0">
              <a:spcBef>
                <a:spcPct val="20000"/>
              </a:spcBef>
              <a:spcAft>
                <a:spcPct val="0"/>
              </a:spcAft>
              <a:buChar char="•"/>
              <a:defRPr sz="2400">
                <a:solidFill>
                  <a:schemeClr val="tx1"/>
                </a:solidFill>
                <a:latin typeface="Arial Narrow" pitchFamily="34" charset="0"/>
              </a:defRPr>
            </a:lvl9pPr>
          </a:lstStyle>
          <a:p>
            <a:pPr eaLnBrk="1" hangingPunct="1"/>
            <a:fld id="{78DA3E89-C483-49E3-817F-E87464C77B25}" type="slidenum">
              <a:rPr lang="es-ES" altLang="it-IT" sz="1400" smtClean="0">
                <a:solidFill>
                  <a:srgbClr val="FFFFFF"/>
                </a:solidFill>
              </a:rPr>
              <a:pPr eaLnBrk="1" hangingPunct="1"/>
              <a:t>9</a:t>
            </a:fld>
            <a:endParaRPr lang="es-ES" altLang="it-IT" sz="1400" smtClean="0">
              <a:solidFill>
                <a:srgbClr val="FFFFFF"/>
              </a:solidFill>
            </a:endParaRPr>
          </a:p>
        </p:txBody>
      </p:sp>
      <p:sp>
        <p:nvSpPr>
          <p:cNvPr id="5123" name="Rectangle 2"/>
          <p:cNvSpPr>
            <a:spLocks noGrp="1" noChangeArrowheads="1"/>
          </p:cNvSpPr>
          <p:nvPr>
            <p:ph type="body" sz="half" idx="1"/>
          </p:nvPr>
        </p:nvSpPr>
        <p:spPr>
          <a:xfrm>
            <a:off x="611188" y="1052513"/>
            <a:ext cx="7848600" cy="2447925"/>
          </a:xfrm>
          <a:noFill/>
        </p:spPr>
        <p:txBody>
          <a:bodyPr>
            <a:normAutofit fontScale="92500"/>
          </a:bodyPr>
          <a:lstStyle/>
          <a:p>
            <a:pPr marL="457200" indent="-457200" eaLnBrk="1" hangingPunct="1">
              <a:buFontTx/>
              <a:buAutoNum type="arabicPeriod"/>
            </a:pPr>
            <a:r>
              <a:rPr lang="en-US" altLang="it-IT" sz="2800" b="1" smtClean="0">
                <a:solidFill>
                  <a:schemeClr val="tx1"/>
                </a:solidFill>
              </a:rPr>
              <a:t>Physics</a:t>
            </a:r>
            <a:r>
              <a:rPr lang="es-ES" altLang="it-IT" sz="2800" b="1" smtClean="0">
                <a:solidFill>
                  <a:schemeClr val="tx1"/>
                </a:solidFill>
              </a:rPr>
              <a:t>:</a:t>
            </a:r>
          </a:p>
          <a:p>
            <a:pPr marL="457200" indent="-457200" eaLnBrk="1" hangingPunct="1"/>
            <a:r>
              <a:rPr lang="en-US" altLang="it-IT" sz="2800" smtClean="0">
                <a:solidFill>
                  <a:schemeClr val="tx1"/>
                </a:solidFill>
              </a:rPr>
              <a:t>The law of gravity states that the force of gravity  between two objects depends on the product of the masses of the two objects and the square of the distance between them (Baldwin y Taglioni, 2006</a:t>
            </a:r>
            <a:r>
              <a:rPr lang="es-ES_tradnl" altLang="it-IT" sz="2800" smtClean="0">
                <a:solidFill>
                  <a:schemeClr val="tx1"/>
                </a:solidFill>
              </a:rPr>
              <a:t>):</a:t>
            </a:r>
          </a:p>
        </p:txBody>
      </p:sp>
      <p:sp>
        <p:nvSpPr>
          <p:cNvPr id="5124" name="Rectangle 3"/>
          <p:cNvSpPr>
            <a:spLocks noChangeArrowheads="1"/>
          </p:cNvSpPr>
          <p:nvPr/>
        </p:nvSpPr>
        <p:spPr bwMode="auto">
          <a:xfrm>
            <a:off x="611188" y="260350"/>
            <a:ext cx="7916862" cy="576263"/>
          </a:xfrm>
          <a:prstGeom prst="rect">
            <a:avLst/>
          </a:prstGeom>
          <a:noFill/>
          <a:ln w="25400">
            <a:noFill/>
            <a:miter lim="800000"/>
            <a:headEnd/>
            <a:tailEnd/>
          </a:ln>
          <a:effectLst/>
          <a:extLst>
            <a:ext uri="{909E8E84-426E-40DD-AFC4-6F175D3DCCD1}">
              <a14:hiddenFill xmlns:a14="http://schemas.microsoft.com/office/drawing/2010/main">
                <a:solidFill>
                  <a:srgbClr val="8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20000"/>
              </a:spcBef>
              <a:spcAft>
                <a:spcPct val="0"/>
              </a:spcAft>
              <a:buChar char="•"/>
              <a:defRPr sz="2400">
                <a:solidFill>
                  <a:schemeClr val="tx1"/>
                </a:solidFill>
                <a:latin typeface="Arial Narrow" pitchFamily="34" charset="0"/>
              </a:defRPr>
            </a:lvl6pPr>
            <a:lvl7pPr marL="2971800" indent="-228600" eaLnBrk="0" fontAlgn="base" hangingPunct="0">
              <a:spcBef>
                <a:spcPct val="20000"/>
              </a:spcBef>
              <a:spcAft>
                <a:spcPct val="0"/>
              </a:spcAft>
              <a:buChar char="•"/>
              <a:defRPr sz="2400">
                <a:solidFill>
                  <a:schemeClr val="tx1"/>
                </a:solidFill>
                <a:latin typeface="Arial Narrow" pitchFamily="34" charset="0"/>
              </a:defRPr>
            </a:lvl7pPr>
            <a:lvl8pPr marL="3429000" indent="-228600" eaLnBrk="0" fontAlgn="base" hangingPunct="0">
              <a:spcBef>
                <a:spcPct val="20000"/>
              </a:spcBef>
              <a:spcAft>
                <a:spcPct val="0"/>
              </a:spcAft>
              <a:buChar char="•"/>
              <a:defRPr sz="2400">
                <a:solidFill>
                  <a:schemeClr val="tx1"/>
                </a:solidFill>
                <a:latin typeface="Arial Narrow" pitchFamily="34" charset="0"/>
              </a:defRPr>
            </a:lvl8pPr>
            <a:lvl9pPr marL="3886200" indent="-228600" eaLnBrk="0" fontAlgn="base" hangingPunct="0">
              <a:spcBef>
                <a:spcPct val="20000"/>
              </a:spcBef>
              <a:spcAft>
                <a:spcPct val="0"/>
              </a:spcAft>
              <a:buChar char="•"/>
              <a:defRPr sz="2400">
                <a:solidFill>
                  <a:schemeClr val="tx1"/>
                </a:solidFill>
                <a:latin typeface="Arial Narrow" pitchFamily="34" charset="0"/>
              </a:defRPr>
            </a:lvl9pPr>
          </a:lstStyle>
          <a:p>
            <a:pPr algn="ctr" eaLnBrk="1" hangingPunct="1">
              <a:spcBef>
                <a:spcPct val="0"/>
              </a:spcBef>
              <a:buFontTx/>
              <a:buNone/>
            </a:pPr>
            <a:r>
              <a:rPr lang="en-US" altLang="it-IT" sz="3200" b="1" dirty="0" smtClean="0"/>
              <a:t>Summary: the basics</a:t>
            </a:r>
            <a:endParaRPr lang="en-US" altLang="it-IT" sz="3200" b="1" dirty="0"/>
          </a:p>
        </p:txBody>
      </p:sp>
      <p:sp>
        <p:nvSpPr>
          <p:cNvPr id="5125" name="Rectangle 5"/>
          <p:cNvSpPr>
            <a:spLocks noChangeArrowheads="1"/>
          </p:cNvSpPr>
          <p:nvPr/>
        </p:nvSpPr>
        <p:spPr bwMode="auto">
          <a:xfrm>
            <a:off x="0" y="3186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20000"/>
              </a:spcBef>
              <a:spcAft>
                <a:spcPct val="0"/>
              </a:spcAft>
              <a:buChar char="•"/>
              <a:defRPr sz="2400">
                <a:solidFill>
                  <a:schemeClr val="tx1"/>
                </a:solidFill>
                <a:latin typeface="Arial Narrow" pitchFamily="34" charset="0"/>
              </a:defRPr>
            </a:lvl6pPr>
            <a:lvl7pPr marL="2971800" indent="-228600" eaLnBrk="0" fontAlgn="base" hangingPunct="0">
              <a:spcBef>
                <a:spcPct val="20000"/>
              </a:spcBef>
              <a:spcAft>
                <a:spcPct val="0"/>
              </a:spcAft>
              <a:buChar char="•"/>
              <a:defRPr sz="2400">
                <a:solidFill>
                  <a:schemeClr val="tx1"/>
                </a:solidFill>
                <a:latin typeface="Arial Narrow" pitchFamily="34" charset="0"/>
              </a:defRPr>
            </a:lvl7pPr>
            <a:lvl8pPr marL="3429000" indent="-228600" eaLnBrk="0" fontAlgn="base" hangingPunct="0">
              <a:spcBef>
                <a:spcPct val="20000"/>
              </a:spcBef>
              <a:spcAft>
                <a:spcPct val="0"/>
              </a:spcAft>
              <a:buChar char="•"/>
              <a:defRPr sz="2400">
                <a:solidFill>
                  <a:schemeClr val="tx1"/>
                </a:solidFill>
                <a:latin typeface="Arial Narrow" pitchFamily="34" charset="0"/>
              </a:defRPr>
            </a:lvl8pPr>
            <a:lvl9pPr marL="3886200" indent="-228600" eaLnBrk="0" fontAlgn="base" hangingPunct="0">
              <a:spcBef>
                <a:spcPct val="20000"/>
              </a:spcBef>
              <a:spcAft>
                <a:spcPct val="0"/>
              </a:spcAft>
              <a:buChar char="•"/>
              <a:defRPr sz="2400">
                <a:solidFill>
                  <a:schemeClr val="tx1"/>
                </a:solidFill>
                <a:latin typeface="Arial Narrow" pitchFamily="34" charset="0"/>
              </a:defRPr>
            </a:lvl9pPr>
          </a:lstStyle>
          <a:p>
            <a:pPr eaLnBrk="1" hangingPunct="1"/>
            <a:endParaRPr lang="it-IT" altLang="it-IT"/>
          </a:p>
        </p:txBody>
      </p:sp>
      <p:graphicFrame>
        <p:nvGraphicFramePr>
          <p:cNvPr id="5126" name="Object 4"/>
          <p:cNvGraphicFramePr>
            <a:graphicFrameLocks noChangeAspect="1"/>
          </p:cNvGraphicFramePr>
          <p:nvPr/>
        </p:nvGraphicFramePr>
        <p:xfrm>
          <a:off x="763588" y="4052888"/>
          <a:ext cx="2728912" cy="998537"/>
        </p:xfrm>
        <a:graphic>
          <a:graphicData uri="http://schemas.openxmlformats.org/presentationml/2006/ole">
            <mc:AlternateContent xmlns:mc="http://schemas.openxmlformats.org/markup-compatibility/2006">
              <mc:Choice xmlns:v="urn:schemas-microsoft-com:vml" Requires="v">
                <p:oleObj spid="_x0000_s211972" name="Ecuación" r:id="rId3" imgW="1218671" imgH="444307" progId="Equation.3">
                  <p:embed/>
                </p:oleObj>
              </mc:Choice>
              <mc:Fallback>
                <p:oleObj name="Ecuación" r:id="rId3" imgW="1218671" imgH="444307"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588" y="4052888"/>
                        <a:ext cx="2728912" cy="998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523790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IW_TYPE_IMAGE" val="Text Box 3"/>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3054</Words>
  <Application>Microsoft Office PowerPoint</Application>
  <PresentationFormat>Presentazione su schermo (4:3)</PresentationFormat>
  <Paragraphs>372</Paragraphs>
  <Slides>45</Slides>
  <Notes>20</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3</vt:i4>
      </vt:variant>
      <vt:variant>
        <vt:lpstr>Titoli diapositive</vt:lpstr>
      </vt:variant>
      <vt:variant>
        <vt:i4>45</vt:i4>
      </vt:variant>
    </vt:vector>
  </HeadingPairs>
  <TitlesOfParts>
    <vt:vector size="59" baseType="lpstr">
      <vt:lpstr>宋体</vt:lpstr>
      <vt:lpstr>宋体</vt:lpstr>
      <vt:lpstr>Arial</vt:lpstr>
      <vt:lpstr>Arial Narrow</vt:lpstr>
      <vt:lpstr>Calibri</vt:lpstr>
      <vt:lpstr>굴림</vt:lpstr>
      <vt:lpstr>Lucida Sans</vt:lpstr>
      <vt:lpstr>Times</vt:lpstr>
      <vt:lpstr>Times New Roman</vt:lpstr>
      <vt:lpstr>Wingdings</vt:lpstr>
      <vt:lpstr>Tema di Office</vt:lpstr>
      <vt:lpstr>Ecuación</vt:lpstr>
      <vt:lpstr>Equation</vt:lpstr>
      <vt:lpstr>Acrobat Document</vt:lpstr>
      <vt:lpstr>Lecture 7 International trade, The models</vt:lpstr>
      <vt:lpstr>Outline</vt:lpstr>
      <vt:lpstr>Presentazione standard di PowerPoint</vt:lpstr>
      <vt:lpstr>Summary: Gravity in pills</vt:lpstr>
      <vt:lpstr>Summary: The Gravity Model</vt:lpstr>
      <vt:lpstr>Size Matters: The Gravity Model </vt:lpstr>
      <vt:lpstr>Summary: Size Matters: The Gravity Model </vt:lpstr>
      <vt:lpstr>The theoretical foundations of gravity models: Newton’s Law</vt:lpstr>
      <vt:lpstr>Presentazione standard di PowerPoint</vt:lpstr>
      <vt:lpstr>Presentazione standard di PowerPoint</vt:lpstr>
      <vt:lpstr>Estimated gravity equation ...Newton’s Law-based Normal Trade</vt:lpstr>
      <vt:lpstr>The theoretical foundations of gravity models </vt:lpstr>
      <vt:lpstr>Estimated gravity equation ...Theoretically Founded Normal Trade</vt:lpstr>
      <vt:lpstr>Estimated gravity equation ...Normal Trade</vt:lpstr>
      <vt:lpstr>Estimated gravity equation ...Normal Trade</vt:lpstr>
      <vt:lpstr>“Augmenting” the gravity equations</vt:lpstr>
      <vt:lpstr> “Augmenting” gravity model</vt:lpstr>
      <vt:lpstr> “Augmenting” gravity model</vt:lpstr>
      <vt:lpstr>The Gravity Model</vt:lpstr>
      <vt:lpstr>The Gravity Model (cont.)</vt:lpstr>
      <vt:lpstr>Do firms follow gravity?</vt:lpstr>
      <vt:lpstr>Gravity for France in 2003 (value of exports)</vt:lpstr>
      <vt:lpstr>Gravity in N. of exporters</vt:lpstr>
      <vt:lpstr>Gravity in N. of products</vt:lpstr>
      <vt:lpstr>Gravity in product quantity</vt:lpstr>
      <vt:lpstr>Gravity in product prices</vt:lpstr>
      <vt:lpstr>Summary and basic facts</vt:lpstr>
      <vt:lpstr>Introduction, 2</vt:lpstr>
      <vt:lpstr>Introduction, 3</vt:lpstr>
      <vt:lpstr>Introduction, 4</vt:lpstr>
      <vt:lpstr>Introduction, 5</vt:lpstr>
      <vt:lpstr>Presentazione standard di PowerPoint</vt:lpstr>
      <vt:lpstr>Firms and the Decision to Invest Abroad</vt:lpstr>
      <vt:lpstr>Multinationals</vt:lpstr>
      <vt:lpstr>Macro facts</vt:lpstr>
      <vt:lpstr>Firm Boundaries: Trade and Organizational Form</vt:lpstr>
      <vt:lpstr>Internalization</vt:lpstr>
      <vt:lpstr>The main issue: Firms trade, not countries</vt:lpstr>
      <vt:lpstr>Firms are heterogeneous</vt:lpstr>
      <vt:lpstr>Firms are heterogeneous</vt:lpstr>
      <vt:lpstr>Presentazione standard di PowerPoint</vt:lpstr>
      <vt:lpstr>Exporters are different</vt:lpstr>
      <vt:lpstr>The exporter premium: productivity</vt:lpstr>
      <vt:lpstr>Within sectors</vt:lpstr>
      <vt:lpstr>Winners and losers</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Giovannetti</dc:creator>
  <cp:lastModifiedBy>GiorgiaG</cp:lastModifiedBy>
  <cp:revision>96</cp:revision>
  <dcterms:created xsi:type="dcterms:W3CDTF">2010-02-06T07:05:34Z</dcterms:created>
  <dcterms:modified xsi:type="dcterms:W3CDTF">2019-10-08T20:46:20Z</dcterms:modified>
</cp:coreProperties>
</file>