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73" r:id="rId2"/>
    <p:sldId id="482" r:id="rId3"/>
    <p:sldId id="540" r:id="rId4"/>
    <p:sldId id="539" r:id="rId5"/>
    <p:sldId id="601" r:id="rId6"/>
    <p:sldId id="446" r:id="rId7"/>
    <p:sldId id="447" r:id="rId8"/>
    <p:sldId id="454" r:id="rId9"/>
    <p:sldId id="457" r:id="rId10"/>
    <p:sldId id="459" r:id="rId11"/>
    <p:sldId id="462" r:id="rId12"/>
    <p:sldId id="463" r:id="rId13"/>
    <p:sldId id="541" r:id="rId14"/>
    <p:sldId id="542" r:id="rId15"/>
    <p:sldId id="598" r:id="rId16"/>
    <p:sldId id="544" r:id="rId17"/>
    <p:sldId id="543" r:id="rId18"/>
    <p:sldId id="545" r:id="rId19"/>
    <p:sldId id="546" r:id="rId20"/>
    <p:sldId id="547" r:id="rId21"/>
    <p:sldId id="548" r:id="rId22"/>
    <p:sldId id="549" r:id="rId23"/>
    <p:sldId id="550" r:id="rId24"/>
    <p:sldId id="551" r:id="rId25"/>
    <p:sldId id="552" r:id="rId26"/>
    <p:sldId id="553" r:id="rId27"/>
    <p:sldId id="554" r:id="rId28"/>
    <p:sldId id="555" r:id="rId29"/>
    <p:sldId id="556" r:id="rId30"/>
    <p:sldId id="557" r:id="rId31"/>
    <p:sldId id="558" r:id="rId32"/>
    <p:sldId id="559" r:id="rId33"/>
    <p:sldId id="560" r:id="rId34"/>
    <p:sldId id="561" r:id="rId35"/>
    <p:sldId id="562" r:id="rId36"/>
    <p:sldId id="563" r:id="rId37"/>
    <p:sldId id="564" r:id="rId38"/>
    <p:sldId id="565" r:id="rId39"/>
    <p:sldId id="566" r:id="rId40"/>
    <p:sldId id="567" r:id="rId41"/>
    <p:sldId id="568" r:id="rId42"/>
    <p:sldId id="569" r:id="rId43"/>
    <p:sldId id="570" r:id="rId44"/>
    <p:sldId id="571" r:id="rId45"/>
    <p:sldId id="572" r:id="rId46"/>
    <p:sldId id="573" r:id="rId47"/>
    <p:sldId id="574" r:id="rId48"/>
    <p:sldId id="575" r:id="rId49"/>
    <p:sldId id="576" r:id="rId50"/>
    <p:sldId id="577" r:id="rId51"/>
    <p:sldId id="578" r:id="rId52"/>
    <p:sldId id="579" r:id="rId53"/>
    <p:sldId id="580" r:id="rId5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176" autoAdjust="0"/>
    <p:restoredTop sz="94660"/>
  </p:normalViewPr>
  <p:slideViewPr>
    <p:cSldViewPr>
      <p:cViewPr varScale="1">
        <p:scale>
          <a:sx n="70" d="100"/>
          <a:sy n="70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63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B72E4-4B8F-4E55-8087-E518E134C84D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06C43-A50A-4B73-BA5F-2480A56EF36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311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 txBox="1">
            <a:spLocks noGrp="1" noChangeArrowheads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1B1E2FF-07BE-41C0-BE34-79B9D6F8B9B5}" type="slidenum">
              <a:rPr lang="it-IT" sz="1200"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it-IT" sz="1200">
              <a:latin typeface="+mn-lt"/>
              <a:cs typeface="+mn-cs"/>
            </a:endParaRPr>
          </a:p>
        </p:txBody>
      </p:sp>
      <p:sp>
        <p:nvSpPr>
          <p:cNvPr id="280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0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6631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DB057F-BE51-42BC-9404-C417B421092B}" type="slidenum">
              <a:rPr lang="zh-TW" altLang="en-US"/>
              <a:pPr/>
              <a:t>18</a:t>
            </a:fld>
            <a:endParaRPr lang="en-US" altLang="zh-TW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568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32A4E-B0E1-4859-A566-4D43517DA2E1}" type="slidenum">
              <a:rPr lang="zh-TW" altLang="en-US"/>
              <a:pPr/>
              <a:t>19</a:t>
            </a:fld>
            <a:endParaRPr lang="en-US" altLang="zh-TW"/>
          </a:p>
        </p:txBody>
      </p:sp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7024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7BFA1E-D7A3-44F7-B6D7-6032B07FCD33}" type="slidenum">
              <a:rPr lang="zh-TW" altLang="en-US"/>
              <a:pPr/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69961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D131BD-AE7F-4973-988F-8B9F00B3516A}" type="slidenum">
              <a:rPr lang="zh-TW" altLang="en-US"/>
              <a:pPr/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3628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68298-2029-4D34-BAB1-51919C87000B}" type="slidenum">
              <a:rPr lang="zh-TW" altLang="en-US"/>
              <a:pPr/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30115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C9706-C7B9-46E8-8F39-BD8BD75DC0D6}" type="slidenum">
              <a:rPr lang="zh-TW" altLang="en-US"/>
              <a:pPr/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31572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9960E-7338-49E2-B715-7940540A5F32}" type="slidenum">
              <a:rPr lang="zh-TW" altLang="en-US"/>
              <a:pPr/>
              <a:t>24</a:t>
            </a:fld>
            <a:endParaRPr lang="en-US" altLang="zh-TW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17516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E6DC3D-19F6-41A7-9219-11FC679F3D9A}" type="slidenum">
              <a:rPr lang="zh-TW" altLang="en-US"/>
              <a:pPr/>
              <a:t>25</a:t>
            </a:fld>
            <a:endParaRPr lang="en-US" altLang="zh-TW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15742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EB1F17-E6F7-4D21-8AB3-AD06950D1B42}" type="slidenum">
              <a:rPr lang="zh-TW" altLang="en-US"/>
              <a:pPr/>
              <a:t>26</a:t>
            </a:fld>
            <a:endParaRPr lang="en-US" altLang="zh-TW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35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A3545A-CFB2-48D0-82DA-BBC7F0561D65}" type="slidenum">
              <a:rPr lang="zh-TW" altLang="en-US"/>
              <a:pPr/>
              <a:t>27</a:t>
            </a:fld>
            <a:endParaRPr lang="en-US" altLang="zh-TW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214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55B97-37D1-460C-8748-0EE59BFD675A}" type="slidenum">
              <a:rPr lang="it-IT" smtClean="0"/>
              <a:pPr/>
              <a:t>3</a:t>
            </a:fld>
            <a:endParaRPr lang="it-IT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808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E39950-749D-4803-9D59-80A4BD7C0F4F}" type="slidenum">
              <a:rPr lang="zh-TW" altLang="en-US"/>
              <a:pPr/>
              <a:t>28</a:t>
            </a:fld>
            <a:endParaRPr lang="en-US" altLang="zh-TW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3587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B499A-39FD-4C5B-A565-AB59CBED679C}" type="slidenum">
              <a:rPr lang="zh-TW" altLang="en-US"/>
              <a:pPr/>
              <a:t>29</a:t>
            </a:fld>
            <a:endParaRPr lang="en-US" altLang="zh-TW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95262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078DE4-CDA4-41EC-84DB-7DABA69056EE}" type="slidenum">
              <a:rPr lang="zh-TW" altLang="en-US"/>
              <a:pPr/>
              <a:t>30</a:t>
            </a:fld>
            <a:endParaRPr lang="en-US" altLang="zh-TW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27760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5721D-AB44-4CCC-A88D-F24CC78BE680}" type="slidenum">
              <a:rPr lang="zh-TW" altLang="en-US"/>
              <a:pPr/>
              <a:t>31</a:t>
            </a:fld>
            <a:endParaRPr lang="en-US" altLang="zh-TW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83996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6B501B-D731-4F38-8899-E786586DCE3F}" type="slidenum">
              <a:rPr lang="zh-TW" altLang="en-US"/>
              <a:pPr/>
              <a:t>32</a:t>
            </a:fld>
            <a:endParaRPr lang="en-US" altLang="zh-TW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962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FF721-FD42-4BD0-B9D7-0E237484C685}" type="slidenum">
              <a:rPr lang="zh-TW" altLang="en-US"/>
              <a:pPr/>
              <a:t>33</a:t>
            </a:fld>
            <a:endParaRPr lang="en-US" altLang="zh-TW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7398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B982E7-96DB-4D3B-B467-22D58F27DD2D}" type="slidenum">
              <a:rPr lang="zh-TW" altLang="en-US"/>
              <a:pPr/>
              <a:t>34</a:t>
            </a:fld>
            <a:endParaRPr lang="en-US" altLang="zh-TW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 lIns="102180" tIns="51091" rIns="102180" bIns="51091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45692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2ABA0-7856-4715-BE0C-0974D988ED4F}" type="slidenum">
              <a:rPr lang="zh-TW" altLang="en-US"/>
              <a:pPr/>
              <a:t>35</a:t>
            </a:fld>
            <a:endParaRPr lang="en-US" altLang="zh-TW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 lIns="102180" tIns="51091" rIns="102180" bIns="51091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66538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18BFE9-8A92-493D-B314-B8E302784482}" type="slidenum">
              <a:rPr lang="zh-TW" altLang="en-US"/>
              <a:pPr/>
              <a:t>36</a:t>
            </a:fld>
            <a:endParaRPr lang="en-US" altLang="zh-TW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 lIns="102180" tIns="51091" rIns="102180" bIns="51091"/>
          <a:lstStyle/>
          <a:p>
            <a:r>
              <a:rPr lang="zh-TW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57125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8E6A44-6294-4E8C-8CE7-048A7191A0A0}" type="slidenum">
              <a:rPr lang="zh-TW" altLang="en-US"/>
              <a:pPr/>
              <a:t>37</a:t>
            </a:fld>
            <a:endParaRPr lang="en-US" altLang="zh-TW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903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E78179-0A5F-4EBA-9ED2-495A7C7CD84B}" type="slidenum">
              <a:rPr lang="en-US" smtClean="0">
                <a:cs typeface="Arial" charset="0"/>
              </a:rPr>
              <a:pPr>
                <a:defRPr/>
              </a:pPr>
              <a:t>6</a:t>
            </a:fld>
            <a:endParaRPr lang="en-US" smtClean="0">
              <a:cs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6254177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61302-6A02-44F3-A099-F2EA9D7CE165}" type="slidenum">
              <a:rPr lang="zh-TW" altLang="en-US"/>
              <a:pPr/>
              <a:t>38</a:t>
            </a:fld>
            <a:endParaRPr lang="en-US" altLang="zh-TW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55675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4DA92-7225-4FA8-B9C7-200B1EA4B314}" type="slidenum">
              <a:rPr lang="zh-TW" altLang="en-US"/>
              <a:pPr/>
              <a:t>39</a:t>
            </a:fld>
            <a:endParaRPr lang="en-US" altLang="zh-TW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34543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F926EC-4B4E-44F5-994D-5EB2D98B3DD5}" type="slidenum">
              <a:rPr lang="zh-TW" altLang="en-US"/>
              <a:pPr/>
              <a:t>40</a:t>
            </a:fld>
            <a:endParaRPr lang="en-US" altLang="zh-TW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94067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E38258-BB94-4854-880B-B0A8A41A686F}" type="slidenum">
              <a:rPr lang="zh-TW" altLang="en-US"/>
              <a:pPr/>
              <a:t>41</a:t>
            </a:fld>
            <a:endParaRPr lang="en-US" altLang="zh-TW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 lIns="102180" tIns="51091" rIns="102180" bIns="51091"/>
          <a:lstStyle/>
          <a:p>
            <a:r>
              <a:rPr lang="zh-TW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95242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150CB-A0BA-4994-9AF9-07935FB4AE69}" type="slidenum">
              <a:rPr lang="zh-TW" altLang="en-US"/>
              <a:pPr/>
              <a:t>42</a:t>
            </a:fld>
            <a:endParaRPr lang="en-US" altLang="zh-TW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24348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631A91-4DB2-4155-BA67-42B245957403}" type="slidenum">
              <a:rPr lang="zh-TW" altLang="en-US"/>
              <a:pPr/>
              <a:t>43</a:t>
            </a:fld>
            <a:endParaRPr lang="en-US" altLang="zh-TW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04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C7F08B-CCEA-49C6-983F-FD8882723405}" type="slidenum">
              <a:rPr lang="zh-TW" altLang="en-US"/>
              <a:pPr/>
              <a:t>44</a:t>
            </a:fld>
            <a:endParaRPr lang="en-US" altLang="zh-TW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8754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84189E-6942-40F7-8F45-051DD5570B17}" type="slidenum">
              <a:rPr lang="zh-TW" altLang="en-US"/>
              <a:pPr/>
              <a:t>45</a:t>
            </a:fld>
            <a:endParaRPr lang="en-US" altLang="zh-TW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5080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514D8C-45F4-4373-8EE8-2DD9D1FAAF22}" type="slidenum">
              <a:rPr lang="zh-TW" altLang="en-US"/>
              <a:pPr/>
              <a:t>46</a:t>
            </a:fld>
            <a:endParaRPr lang="en-US" altLang="zh-TW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44069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112120-631C-413F-AB15-AB0CDBC049CB}" type="slidenum">
              <a:rPr lang="zh-TW" altLang="en-US"/>
              <a:pPr/>
              <a:t>47</a:t>
            </a:fld>
            <a:endParaRPr lang="en-US" altLang="zh-TW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9469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76B44D6-F3CF-48F1-B0F3-F51665246604}" type="slidenum">
              <a:rPr lang="fi-FI"/>
              <a:pPr>
                <a:defRPr/>
              </a:pPr>
              <a:t>7</a:t>
            </a:fld>
            <a:endParaRPr lang="fi-FI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4655512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D20758-134A-479B-9FA4-FCDA28C2C8FF}" type="slidenum">
              <a:rPr lang="zh-TW" altLang="en-US"/>
              <a:pPr/>
              <a:t>48</a:t>
            </a:fld>
            <a:endParaRPr lang="en-US" altLang="zh-TW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04683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86A455-5800-457D-97E3-E3869751BC2A}" type="slidenum">
              <a:rPr lang="zh-TW" altLang="en-US"/>
              <a:pPr/>
              <a:t>49</a:t>
            </a:fld>
            <a:endParaRPr lang="en-US" altLang="zh-TW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131538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737766-CDBA-45D2-9DD7-FDBE939E3781}" type="slidenum">
              <a:rPr lang="zh-TW" altLang="en-US"/>
              <a:pPr/>
              <a:t>50</a:t>
            </a:fld>
            <a:endParaRPr lang="en-US" altLang="zh-TW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44314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7C9E1-4AE4-40FB-9246-332B2FC9E406}" type="slidenum">
              <a:rPr lang="zh-TW" altLang="en-US"/>
              <a:pPr/>
              <a:t>51</a:t>
            </a:fld>
            <a:endParaRPr lang="en-US" altLang="zh-TW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381529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2DD6F1-E230-49F7-81A4-129C33AC4B0F}" type="slidenum">
              <a:rPr lang="zh-TW" altLang="en-US"/>
              <a:pPr/>
              <a:t>52</a:t>
            </a:fld>
            <a:endParaRPr lang="en-US" altLang="zh-TW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96520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8AD635-A7D9-424C-85D8-BFE2D4AF4803}" type="slidenum">
              <a:rPr lang="zh-TW" altLang="en-US"/>
              <a:pPr/>
              <a:t>53</a:t>
            </a:fld>
            <a:endParaRPr lang="en-US" altLang="zh-TW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71800" y="550863"/>
            <a:ext cx="3657600" cy="27432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 lIns="102180" tIns="51091" rIns="102180" bIns="51091"/>
          <a:lstStyle/>
          <a:p>
            <a:r>
              <a:rPr lang="zh-TW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8871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FA038D-1E72-4745-BCF0-CBDB43A37BBB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284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F4A91-5A23-4CF3-B1A9-A1C3978B08D7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804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4F7E2F-3D87-40C8-AA98-E9543290B13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96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EEE2BC-B895-4CDE-A090-CFE7F4380D3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6600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ABF796-678F-428E-BDA0-C091B4F6378E}" type="slidenum">
              <a:rPr lang="zh-TW" altLang="en-US"/>
              <a:pPr/>
              <a:t>16</a:t>
            </a:fld>
            <a:endParaRPr lang="en-US" altLang="zh-TW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525" y="3475038"/>
            <a:ext cx="7042150" cy="32908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395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884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229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507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3ED7C1C-245F-44A1-8308-FA093C616AD7}" type="slidenum">
              <a:rPr lang="zh-TW" altLang="en-US"/>
              <a:pPr/>
              <a:t>‹N›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2734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20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7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99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102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04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4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058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431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571A6-C476-4FA6-8862-4BE2FCCFC216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A81C3-719F-4B99-951C-16937D69231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31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orgia.giovannetti@unifi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3375"/>
            <a:ext cx="9144000" cy="295275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GB" sz="4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Economics and Development</a:t>
            </a:r>
            <a:br>
              <a:rPr lang="en-GB" sz="4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GB" sz="4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International trade, Lecture 9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286125"/>
            <a:ext cx="9144000" cy="3043238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/>
          <a:lstStyle/>
          <a:p>
            <a:pPr marL="0" indent="0" algn="ctr">
              <a:buFont typeface="Arial" pitchFamily="34" charset="0"/>
              <a:buNone/>
              <a:defRPr/>
            </a:pPr>
            <a:r>
              <a:rPr lang="en-GB" b="1" dirty="0" err="1" smtClean="0">
                <a:latin typeface="Verdana" pitchFamily="34" charset="0"/>
              </a:rPr>
              <a:t>Giorgia</a:t>
            </a:r>
            <a:r>
              <a:rPr lang="en-GB" b="1" dirty="0" smtClean="0">
                <a:latin typeface="Verdana" pitchFamily="34" charset="0"/>
              </a:rPr>
              <a:t> </a:t>
            </a:r>
            <a:r>
              <a:rPr lang="en-GB" b="1" dirty="0" err="1" smtClean="0">
                <a:latin typeface="Verdana" pitchFamily="34" charset="0"/>
              </a:rPr>
              <a:t>Giovannetti</a:t>
            </a:r>
            <a:endParaRPr lang="en-GB" b="1" dirty="0" smtClean="0">
              <a:latin typeface="Verdana" pitchFamily="34" charset="0"/>
            </a:endParaRPr>
          </a:p>
          <a:p>
            <a:pPr marL="0" indent="0" algn="ctr">
              <a:buFont typeface="Arial" pitchFamily="34" charset="0"/>
              <a:buNone/>
              <a:defRPr/>
            </a:pPr>
            <a:r>
              <a:rPr lang="en-GB" sz="2400" b="1" dirty="0" smtClean="0">
                <a:latin typeface="Verdana" pitchFamily="34" charset="0"/>
              </a:rPr>
              <a:t>Professor of Economics, University of Firenze </a:t>
            </a:r>
          </a:p>
          <a:p>
            <a:pPr marL="0" indent="0" algn="ctr">
              <a:buFont typeface="Arial" pitchFamily="34" charset="0"/>
              <a:buNone/>
              <a:defRPr/>
            </a:pPr>
            <a:r>
              <a:rPr lang="en-GB" sz="2400" b="1" dirty="0" smtClean="0">
                <a:latin typeface="Verdana" pitchFamily="34" charset="0"/>
              </a:rPr>
              <a:t>E-mail: </a:t>
            </a:r>
            <a:r>
              <a:rPr lang="en-GB" sz="2400" dirty="0" smtClean="0">
                <a:solidFill>
                  <a:schemeClr val="tx1">
                    <a:tint val="75000"/>
                  </a:schemeClr>
                </a:solidFill>
                <a:latin typeface="Verdana" pitchFamily="34" charset="0"/>
                <a:hlinkClick r:id="rId3"/>
              </a:rPr>
              <a:t>giorgia.giovannetti@unifi.it</a:t>
            </a:r>
            <a:endParaRPr lang="en-GB" sz="2400" dirty="0" smtClean="0">
              <a:solidFill>
                <a:schemeClr val="tx1">
                  <a:tint val="75000"/>
                </a:schemeClr>
              </a:solidFill>
              <a:latin typeface="Verdana" pitchFamily="34" charset="0"/>
            </a:endParaRPr>
          </a:p>
          <a:p>
            <a:pPr marL="0" indent="0" algn="just">
              <a:buFont typeface="Arial" pitchFamily="34" charset="0"/>
              <a:buNone/>
              <a:defRPr/>
            </a:pPr>
            <a:endParaRPr lang="en-GB" sz="2400" dirty="0" smtClean="0">
              <a:solidFill>
                <a:srgbClr val="020202"/>
              </a:solidFill>
              <a:latin typeface="Verdana" pitchFamily="34" charset="0"/>
            </a:endParaRPr>
          </a:p>
          <a:p>
            <a:pPr marL="0" indent="0" algn="just">
              <a:buFont typeface="Arial" pitchFamily="34" charset="0"/>
              <a:buNone/>
              <a:defRPr/>
            </a:pPr>
            <a:endParaRPr lang="en-GB" sz="2400" dirty="0" smtClean="0">
              <a:solidFill>
                <a:srgbClr val="FF0000"/>
              </a:solidFill>
              <a:latin typeface="Verdana" pitchFamily="34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en-GB" sz="2800" i="1" dirty="0" smtClean="0">
              <a:solidFill>
                <a:srgbClr val="0000FF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117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/>
          </p:nvPr>
        </p:nvSpPr>
        <p:spPr>
          <a:xfrm>
            <a:off x="135892" y="260648"/>
            <a:ext cx="8756588" cy="857250"/>
          </a:xfrm>
        </p:spPr>
        <p:txBody>
          <a:bodyPr>
            <a:normAutofit/>
          </a:bodyPr>
          <a:lstStyle/>
          <a:p>
            <a:r>
              <a:rPr lang="en-GB" altLang="it-IT" dirty="0" smtClean="0"/>
              <a:t>Properties and new gains from trade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23528" y="1754981"/>
            <a:ext cx="8496944" cy="4698355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GB" dirty="0" smtClean="0"/>
              <a:t>Within-industry reallocations of resources </a:t>
            </a:r>
          </a:p>
          <a:p>
            <a:pPr>
              <a:defRPr/>
            </a:pPr>
            <a:endParaRPr lang="en-GB" dirty="0" smtClean="0"/>
          </a:p>
          <a:p>
            <a:pPr lvl="1">
              <a:defRPr/>
            </a:pPr>
            <a:endParaRPr lang="en-GB" dirty="0" smtClean="0"/>
          </a:p>
          <a:p>
            <a:pPr lvl="1">
              <a:defRPr/>
            </a:pPr>
            <a:r>
              <a:rPr lang="en-GB" dirty="0" smtClean="0"/>
              <a:t>Increase in aggregate productivity in all trading economies</a:t>
            </a:r>
          </a:p>
          <a:p>
            <a:pPr>
              <a:buFont typeface="Arial" pitchFamily="34" charset="0"/>
              <a:buNone/>
              <a:defRPr/>
            </a:pPr>
            <a:endParaRPr lang="en-GB" sz="750" dirty="0"/>
          </a:p>
          <a:p>
            <a:pPr>
              <a:buFont typeface="Arial" pitchFamily="34" charset="0"/>
              <a:buNone/>
              <a:defRPr/>
            </a:pPr>
            <a:endParaRPr lang="en-GB" sz="750" dirty="0"/>
          </a:p>
          <a:p>
            <a:pPr>
              <a:defRPr/>
            </a:pPr>
            <a:r>
              <a:rPr lang="en-GB" dirty="0" smtClean="0"/>
              <a:t>Reallocations of market shares and profits among firms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Welfare gains: (interactions of three factors)</a:t>
            </a:r>
          </a:p>
          <a:p>
            <a:pPr lvl="1">
              <a:defRPr/>
            </a:pPr>
            <a:r>
              <a:rPr lang="en-GB" dirty="0" smtClean="0"/>
              <a:t>Decrease in the number of non-exporters firms</a:t>
            </a:r>
          </a:p>
          <a:p>
            <a:pPr lvl="1">
              <a:defRPr/>
            </a:pPr>
            <a:r>
              <a:rPr lang="en-GB" dirty="0" smtClean="0"/>
              <a:t>Increase in the number of exporters</a:t>
            </a:r>
          </a:p>
          <a:p>
            <a:pPr lvl="1">
              <a:defRPr/>
            </a:pPr>
            <a:r>
              <a:rPr lang="en-GB" dirty="0" smtClean="0"/>
              <a:t>Increase in average productivity of domestic firms</a:t>
            </a:r>
          </a:p>
          <a:p>
            <a:pPr lvl="1">
              <a:defRPr/>
            </a:pPr>
            <a:endParaRPr lang="en-GB" dirty="0" smtClean="0"/>
          </a:p>
          <a:p>
            <a:pPr>
              <a:defRPr/>
            </a:pPr>
            <a:endParaRPr lang="en-GB" dirty="0"/>
          </a:p>
        </p:txBody>
      </p:sp>
      <p:sp>
        <p:nvSpPr>
          <p:cNvPr id="5" name="Freccia in giù 4"/>
          <p:cNvSpPr/>
          <p:nvPr/>
        </p:nvSpPr>
        <p:spPr>
          <a:xfrm>
            <a:off x="3635896" y="2420888"/>
            <a:ext cx="323850" cy="5393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6623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278D5-5B94-4EF3-9A05-80C151AE3B3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smtClean="0"/>
              <a:t>Heterogeneous Firms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it-IT" smtClean="0"/>
              <a:t>Implications</a:t>
            </a:r>
          </a:p>
          <a:p>
            <a:pPr lvl="1"/>
            <a:r>
              <a:rPr lang="en-US" altLang="it-IT" b="1" smtClean="0">
                <a:solidFill>
                  <a:srgbClr val="FF0000"/>
                </a:solidFill>
              </a:rPr>
              <a:t>Industry gets small, but doesn’t disappear</a:t>
            </a:r>
            <a:r>
              <a:rPr lang="en-US" altLang="it-IT" smtClean="0"/>
              <a:t>, when factor prices move against it, since most </a:t>
            </a:r>
            <a:r>
              <a:rPr lang="en-US" altLang="it-IT" b="1" smtClean="0">
                <a:solidFill>
                  <a:srgbClr val="FF0000"/>
                </a:solidFill>
              </a:rPr>
              <a:t>productive firms survive</a:t>
            </a:r>
          </a:p>
          <a:p>
            <a:pPr lvl="1"/>
            <a:r>
              <a:rPr lang="en-US" altLang="it-IT" b="1" smtClean="0">
                <a:solidFill>
                  <a:srgbClr val="00B050"/>
                </a:solidFill>
              </a:rPr>
              <a:t>Thus avoids extremes of specialization</a:t>
            </a:r>
          </a:p>
          <a:p>
            <a:pPr lvl="1"/>
            <a:r>
              <a:rPr lang="en-US" altLang="it-IT" smtClean="0"/>
              <a:t>Supply responds to prices through entry or survival of less productive firms</a:t>
            </a:r>
          </a:p>
        </p:txBody>
      </p:sp>
    </p:spTree>
    <p:extLst>
      <p:ext uri="{BB962C8B-B14F-4D97-AF65-F5344CB8AC3E}">
        <p14:creationId xmlns:p14="http://schemas.microsoft.com/office/powerpoint/2010/main" val="22264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Implications</a:t>
            </a:r>
            <a:r>
              <a:rPr lang="it-IT" dirty="0" smtClean="0"/>
              <a:t> of the </a:t>
            </a:r>
            <a:r>
              <a:rPr lang="it-IT" dirty="0" err="1" smtClean="0"/>
              <a:t>Melitz</a:t>
            </a:r>
            <a:r>
              <a:rPr lang="it-IT" dirty="0" smtClean="0"/>
              <a:t> model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1417638"/>
            <a:ext cx="7632848" cy="5107706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Melitz</a:t>
            </a:r>
            <a:r>
              <a:rPr lang="en-US" dirty="0"/>
              <a:t> (2003) model is </a:t>
            </a:r>
            <a:r>
              <a:rPr lang="en-US" b="1" dirty="0">
                <a:solidFill>
                  <a:srgbClr val="FF0000"/>
                </a:solidFill>
              </a:rPr>
              <a:t>successful in accounting for </a:t>
            </a:r>
            <a:r>
              <a:rPr lang="en-US" b="1" dirty="0" smtClean="0">
                <a:solidFill>
                  <a:srgbClr val="FF0000"/>
                </a:solidFill>
              </a:rPr>
              <a:t> several </a:t>
            </a:r>
            <a:r>
              <a:rPr lang="en-US" b="1" dirty="0">
                <a:solidFill>
                  <a:srgbClr val="FF0000"/>
                </a:solidFill>
              </a:rPr>
              <a:t>micro facts in the data</a:t>
            </a:r>
          </a:p>
          <a:p>
            <a:r>
              <a:rPr lang="en-US" dirty="0" smtClean="0"/>
              <a:t>More </a:t>
            </a:r>
            <a:r>
              <a:rPr lang="en-US" dirty="0"/>
              <a:t>importantly, this micro-founded model of </a:t>
            </a:r>
            <a:r>
              <a:rPr lang="en-US" dirty="0" smtClean="0"/>
              <a:t>industry </a:t>
            </a:r>
            <a:r>
              <a:rPr lang="en-US" dirty="0"/>
              <a:t>equilibrium has generated important new </a:t>
            </a:r>
            <a:r>
              <a:rPr lang="en-US" dirty="0" smtClean="0"/>
              <a:t>insights </a:t>
            </a:r>
            <a:r>
              <a:rPr lang="en-US" dirty="0"/>
              <a:t>for the aggregate response of exports to </a:t>
            </a:r>
            <a:r>
              <a:rPr lang="en-US" dirty="0" smtClean="0"/>
              <a:t>shocks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b="1" dirty="0">
                <a:solidFill>
                  <a:srgbClr val="FF0000"/>
                </a:solidFill>
              </a:rPr>
              <a:t>increase in aggregate productivity </a:t>
            </a:r>
            <a:r>
              <a:rPr lang="en-US" dirty="0"/>
              <a:t>is just one </a:t>
            </a:r>
            <a:r>
              <a:rPr lang="en-US" dirty="0" smtClean="0"/>
              <a:t>example</a:t>
            </a:r>
            <a:r>
              <a:rPr lang="en-US" dirty="0"/>
              <a:t>, but many others have been </a:t>
            </a:r>
            <a:r>
              <a:rPr lang="en-US" dirty="0" smtClean="0"/>
              <a:t>highlighted</a:t>
            </a:r>
          </a:p>
          <a:p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Several applications </a:t>
            </a:r>
            <a:r>
              <a:rPr lang="en-US" dirty="0">
                <a:solidFill>
                  <a:srgbClr val="FF0000"/>
                </a:solidFill>
              </a:rPr>
              <a:t>and extensions of the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Melitz</a:t>
            </a:r>
            <a:r>
              <a:rPr lang="en-US" dirty="0" smtClean="0">
                <a:solidFill>
                  <a:srgbClr val="FF0000"/>
                </a:solidFill>
              </a:rPr>
              <a:t> model are reviewed </a:t>
            </a:r>
            <a:r>
              <a:rPr lang="en-US" dirty="0">
                <a:solidFill>
                  <a:srgbClr val="FF0000"/>
                </a:solidFill>
              </a:rPr>
              <a:t>in </a:t>
            </a:r>
            <a:r>
              <a:rPr lang="en-US" dirty="0" err="1">
                <a:solidFill>
                  <a:srgbClr val="FF0000"/>
                </a:solidFill>
              </a:rPr>
              <a:t>Melitz</a:t>
            </a:r>
            <a:r>
              <a:rPr lang="en-US" dirty="0">
                <a:solidFill>
                  <a:srgbClr val="FF0000"/>
                </a:solidFill>
              </a:rPr>
              <a:t> and Redding (2013a).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78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HMR (2008</a:t>
            </a:r>
            <a:r>
              <a:rPr lang="en-US" sz="3600" b="1" dirty="0" smtClean="0"/>
              <a:t>): The </a:t>
            </a:r>
            <a:r>
              <a:rPr lang="en-US" sz="3600" b="1" dirty="0"/>
              <a:t>extent of zeros, even at the aggregate export </a:t>
            </a:r>
            <a:r>
              <a:rPr lang="en-US" sz="3600" b="1" dirty="0" smtClean="0"/>
              <a:t>level</a:t>
            </a:r>
            <a:endParaRPr lang="it-IT" sz="3600" b="1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45041"/>
            <a:ext cx="7272808" cy="4696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179512" y="623731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Distribution of Country Pairs Based on Direction of </a:t>
            </a:r>
            <a:r>
              <a:rPr lang="en-US" dirty="0" smtClean="0"/>
              <a:t>Trade. </a:t>
            </a:r>
            <a:r>
              <a:rPr lang="en-US" dirty="0"/>
              <a:t>Constructed from 158 countries.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6586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600" b="1" dirty="0"/>
              <a:t>HMR (2008): Zeros in Trade Data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492941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HMR start with the observation that </a:t>
            </a:r>
            <a:r>
              <a:rPr lang="en-US" b="1" dirty="0">
                <a:solidFill>
                  <a:srgbClr val="FF0000"/>
                </a:solidFill>
              </a:rPr>
              <a:t>there are lots of ‘zeros’ </a:t>
            </a:r>
            <a:r>
              <a:rPr lang="en-US" b="1" dirty="0" smtClean="0">
                <a:solidFill>
                  <a:srgbClr val="FF0000"/>
                </a:solidFill>
              </a:rPr>
              <a:t>in international </a:t>
            </a:r>
            <a:r>
              <a:rPr lang="en-US" b="1" dirty="0">
                <a:solidFill>
                  <a:srgbClr val="FF0000"/>
                </a:solidFill>
              </a:rPr>
              <a:t>trade data</a:t>
            </a:r>
            <a:r>
              <a:rPr lang="en-US" dirty="0"/>
              <a:t>, even when aggregated up to total </a:t>
            </a:r>
            <a:r>
              <a:rPr lang="en-US" dirty="0" smtClean="0"/>
              <a:t>bilateral exports</a:t>
            </a:r>
            <a:r>
              <a:rPr lang="en-US" dirty="0"/>
              <a:t>.</a:t>
            </a:r>
          </a:p>
          <a:p>
            <a:r>
              <a:rPr lang="en-US" dirty="0"/>
              <a:t>Baldwin and </a:t>
            </a:r>
            <a:r>
              <a:rPr lang="en-US" dirty="0" err="1"/>
              <a:t>Harrigan</a:t>
            </a:r>
            <a:r>
              <a:rPr lang="en-US" dirty="0"/>
              <a:t> (2008) and Johnson (2008) look at this in </a:t>
            </a:r>
            <a:r>
              <a:rPr lang="en-US" dirty="0" smtClean="0"/>
              <a:t>a more </a:t>
            </a:r>
            <a:r>
              <a:rPr lang="en-US" dirty="0"/>
              <a:t>disaggregated manner and find (unsurprisingly) far more zeros.</a:t>
            </a:r>
          </a:p>
          <a:p>
            <a:r>
              <a:rPr lang="en-US" b="1" dirty="0">
                <a:solidFill>
                  <a:srgbClr val="FF0000"/>
                </a:solidFill>
              </a:rPr>
              <a:t>Zeros are interesting</a:t>
            </a:r>
            <a:r>
              <a:rPr lang="en-US" b="1" dirty="0" smtClean="0">
                <a:solidFill>
                  <a:srgbClr val="FF0000"/>
                </a:solidFill>
              </a:rPr>
              <a:t>. But </a:t>
            </a:r>
            <a:r>
              <a:rPr lang="en-US" b="1" dirty="0">
                <a:solidFill>
                  <a:srgbClr val="FF0000"/>
                </a:solidFill>
              </a:rPr>
              <a:t>zeros are also problematic.</a:t>
            </a:r>
          </a:p>
          <a:p>
            <a:r>
              <a:rPr lang="en-US" dirty="0"/>
              <a:t>A typical analysis of trade flows is based on the gravity equation (</a:t>
            </a:r>
            <a:r>
              <a:rPr lang="en-US" dirty="0" smtClean="0"/>
              <a:t>in logs</a:t>
            </a:r>
            <a:r>
              <a:rPr lang="en-US" dirty="0"/>
              <a:t>), which can’t incorporate </a:t>
            </a:r>
            <a:r>
              <a:rPr lang="en-US" dirty="0" err="1"/>
              <a:t>Xij</a:t>
            </a:r>
            <a:r>
              <a:rPr lang="en-US" dirty="0"/>
              <a:t>  = </a:t>
            </a:r>
            <a:r>
              <a:rPr lang="en-US" dirty="0" smtClean="0"/>
              <a:t>0 Indeed</a:t>
            </a:r>
            <a:r>
              <a:rPr lang="en-US" dirty="0"/>
              <a:t>, other models of the gravity equation (</a:t>
            </a:r>
            <a:r>
              <a:rPr lang="en-US" dirty="0" err="1"/>
              <a:t>Armington</a:t>
            </a:r>
            <a:r>
              <a:rPr lang="en-US" dirty="0"/>
              <a:t>, </a:t>
            </a:r>
            <a:r>
              <a:rPr lang="en-US" dirty="0" smtClean="0"/>
              <a:t>Krugman, Eaton-</a:t>
            </a:r>
            <a:r>
              <a:rPr lang="en-US" dirty="0" err="1" smtClean="0"/>
              <a:t>Kortum</a:t>
            </a:r>
            <a:r>
              <a:rPr lang="en-US" dirty="0"/>
              <a:t>) don’t have any zeros in them (due to CES </a:t>
            </a:r>
            <a:r>
              <a:rPr lang="en-US" dirty="0" smtClean="0"/>
              <a:t>and unbounded </a:t>
            </a:r>
            <a:r>
              <a:rPr lang="en-US" dirty="0"/>
              <a:t>productivities and finite trade costs).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0087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000" dirty="0" smtClean="0"/>
              <a:t>Now back to Comparative </a:t>
            </a:r>
            <a:r>
              <a:rPr lang="en-US" altLang="zh-CN" sz="4000" dirty="0"/>
              <a:t>Advantage: </a:t>
            </a:r>
            <a:br>
              <a:rPr lang="en-US" altLang="zh-CN" sz="4000" dirty="0"/>
            </a:br>
            <a:r>
              <a:rPr lang="en-US" altLang="zh-CN" sz="4000" dirty="0"/>
              <a:t>The Ricardian Model</a:t>
            </a:r>
            <a:r>
              <a:rPr lang="en-US" altLang="zh-CN" dirty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Assumptions :</a:t>
            </a:r>
          </a:p>
          <a:p>
            <a:pPr>
              <a:buFontTx/>
              <a:buNone/>
            </a:pPr>
            <a:r>
              <a:rPr lang="en-US" altLang="zh-CN" sz="2400"/>
              <a:t>(1)  One factor</a:t>
            </a:r>
          </a:p>
          <a:p>
            <a:pPr>
              <a:buFontTx/>
              <a:buNone/>
            </a:pPr>
            <a:r>
              <a:rPr lang="en-US" altLang="zh-CN" sz="2400"/>
              <a:t>(2)  Differences in labor productivity across countries</a:t>
            </a:r>
          </a:p>
          <a:p>
            <a:pPr>
              <a:buFontTx/>
              <a:buNone/>
            </a:pPr>
            <a:r>
              <a:rPr lang="en-US" altLang="zh-CN" sz="2400"/>
              <a:t>(3)  Two goods</a:t>
            </a:r>
          </a:p>
          <a:p>
            <a:pPr>
              <a:buFontTx/>
              <a:buNone/>
            </a:pPr>
            <a:r>
              <a:rPr lang="en-US" altLang="zh-CN" sz="2400"/>
              <a:t>(4)  Two countries</a:t>
            </a:r>
          </a:p>
          <a:p>
            <a:pPr>
              <a:buFontTx/>
              <a:buNone/>
            </a:pPr>
            <a:r>
              <a:rPr lang="en-US" altLang="zh-CN" sz="2400"/>
              <a:t>(5)  Constant returns to scale</a:t>
            </a:r>
          </a:p>
          <a:p>
            <a:r>
              <a:rPr lang="en-US" altLang="zh-CN" sz="2800"/>
              <a:t>Main idea :</a:t>
            </a:r>
            <a:endParaRPr lang="en-US" altLang="zh-CN"/>
          </a:p>
          <a:p>
            <a:pPr>
              <a:buFontTx/>
              <a:buNone/>
            </a:pPr>
            <a:r>
              <a:rPr lang="en-US" altLang="zh-CN" sz="2400"/>
              <a:t>Countries engage in trade because they are different from each other in relative labor productivity.</a:t>
            </a:r>
          </a:p>
        </p:txBody>
      </p:sp>
    </p:spTree>
    <p:extLst>
      <p:ext uri="{BB962C8B-B14F-4D97-AF65-F5344CB8AC3E}">
        <p14:creationId xmlns:p14="http://schemas.microsoft.com/office/powerpoint/2010/main" val="229197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BEB4B-D918-442F-8698-E61105CDCA37}" type="slidenum">
              <a:rPr lang="zh-TW" altLang="en-US"/>
              <a:pPr/>
              <a:t>16</a:t>
            </a:fld>
            <a:endParaRPr lang="en-US" altLang="zh-TW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Ricardian model</a:t>
            </a:r>
            <a:endParaRPr lang="en-US" altLang="en-US" dirty="0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ct val="40000"/>
              </a:spcBef>
            </a:pPr>
            <a:r>
              <a:rPr lang="en-US" altLang="en-US" dirty="0"/>
              <a:t>The Ricardian </a:t>
            </a:r>
            <a:r>
              <a:rPr lang="en-US" altLang="en-US" dirty="0" smtClean="0"/>
              <a:t>model </a:t>
            </a:r>
            <a:r>
              <a:rPr lang="en-US" altLang="en-US" dirty="0"/>
              <a:t>says </a:t>
            </a:r>
            <a:r>
              <a:rPr lang="en-US" altLang="en-US" b="1" dirty="0">
                <a:solidFill>
                  <a:srgbClr val="FF0000"/>
                </a:solidFill>
              </a:rPr>
              <a:t>differences in</a:t>
            </a:r>
            <a:r>
              <a:rPr lang="en-US" altLang="en-US" b="1" i="1" dirty="0">
                <a:solidFill>
                  <a:srgbClr val="FF0000"/>
                </a:solidFill>
              </a:rPr>
              <a:t> productivity of labor </a:t>
            </a:r>
            <a:r>
              <a:rPr lang="en-US" altLang="en-US" b="1" dirty="0">
                <a:solidFill>
                  <a:srgbClr val="FF0000"/>
                </a:solidFill>
              </a:rPr>
              <a:t>between countries cause productive differences, leading to gains from trade</a:t>
            </a:r>
            <a:r>
              <a:rPr lang="en-US" altLang="en-US" dirty="0"/>
              <a:t>.</a:t>
            </a:r>
          </a:p>
          <a:p>
            <a:pPr lvl="1">
              <a:spcBef>
                <a:spcPct val="40000"/>
              </a:spcBef>
            </a:pPr>
            <a:r>
              <a:rPr lang="en-US" altLang="en-US" sz="3200" b="1" dirty="0">
                <a:solidFill>
                  <a:srgbClr val="FF0000"/>
                </a:solidFill>
              </a:rPr>
              <a:t>Differences in productivity are usually explained by differences in </a:t>
            </a:r>
            <a:r>
              <a:rPr lang="en-US" altLang="en-US" sz="3200" b="1" i="1" dirty="0">
                <a:solidFill>
                  <a:srgbClr val="FF0000"/>
                </a:solidFill>
              </a:rPr>
              <a:t>technology</a:t>
            </a:r>
            <a:r>
              <a:rPr lang="en-US" altLang="en-US" sz="3200" dirty="0" smtClean="0"/>
              <a:t>.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1785232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Comparative Advantage and Opportunity Cost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dirty="0"/>
              <a:t>The Ricardian model uses the </a:t>
            </a:r>
            <a:r>
              <a:rPr lang="en-US" altLang="en-US" b="1" dirty="0">
                <a:solidFill>
                  <a:srgbClr val="FF0000"/>
                </a:solidFill>
              </a:rPr>
              <a:t>concepts of </a:t>
            </a:r>
            <a:r>
              <a:rPr lang="en-US" altLang="en-US" b="1" i="1" dirty="0">
                <a:solidFill>
                  <a:srgbClr val="FF0000"/>
                </a:solidFill>
              </a:rPr>
              <a:t>opportunity cost</a:t>
            </a:r>
            <a:r>
              <a:rPr lang="en-US" altLang="en-US" b="1" dirty="0">
                <a:solidFill>
                  <a:srgbClr val="FF0000"/>
                </a:solidFill>
              </a:rPr>
              <a:t> and </a:t>
            </a:r>
            <a:r>
              <a:rPr lang="en-US" altLang="en-US" b="1" i="1" dirty="0">
                <a:solidFill>
                  <a:srgbClr val="FF0000"/>
                </a:solidFill>
              </a:rPr>
              <a:t>comparative advantage</a:t>
            </a:r>
            <a:r>
              <a:rPr lang="en-US" altLang="en-US" dirty="0"/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dirty="0"/>
              <a:t>The opportunity cost of producing something</a:t>
            </a:r>
            <a:r>
              <a:rPr lang="en-US" altLang="en-US" i="1" dirty="0"/>
              <a:t> </a:t>
            </a:r>
            <a:r>
              <a:rPr lang="en-US" altLang="en-US" dirty="0"/>
              <a:t>measures the cost of not being able to produce something else with the resources used.</a:t>
            </a:r>
          </a:p>
        </p:txBody>
      </p:sp>
    </p:spTree>
    <p:extLst>
      <p:ext uri="{BB962C8B-B14F-4D97-AF65-F5344CB8AC3E}">
        <p14:creationId xmlns:p14="http://schemas.microsoft.com/office/powerpoint/2010/main" val="361070224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A9E66-FA5A-460A-9ADE-A3F4CDC3B99D}" type="slidenum">
              <a:rPr lang="zh-TW" altLang="en-US"/>
              <a:pPr/>
              <a:t>18</a:t>
            </a:fld>
            <a:endParaRPr lang="en-US" altLang="zh-TW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Comparative Advantage </a:t>
            </a:r>
            <a:br>
              <a:rPr lang="en-US" altLang="en-US" sz="4000"/>
            </a:br>
            <a:r>
              <a:rPr lang="en-US" altLang="en-US" sz="4000"/>
              <a:t>and Opportunity Cost (cont.)</a:t>
            </a:r>
            <a:endParaRPr lang="en-US" alt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400" dirty="0"/>
              <a:t>A country faces opportunity costs when it employs resources to produce goods and services. </a:t>
            </a:r>
          </a:p>
          <a:p>
            <a:pPr>
              <a:spcBef>
                <a:spcPct val="50000"/>
              </a:spcBef>
            </a:pPr>
            <a:r>
              <a:rPr lang="en-US" altLang="en-US" sz="2400" dirty="0"/>
              <a:t>For example, a limited number of workers could be employed to produce either wine or cheese.</a:t>
            </a:r>
          </a:p>
          <a:p>
            <a:pPr lvl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</a:rPr>
              <a:t>The opportunity cost of producing wine is the amount </a:t>
            </a:r>
            <a:br>
              <a:rPr lang="en-US" altLang="en-US" sz="2000" b="1" dirty="0">
                <a:solidFill>
                  <a:srgbClr val="FF0000"/>
                </a:solidFill>
              </a:rPr>
            </a:br>
            <a:r>
              <a:rPr lang="en-US" altLang="en-US" sz="2000" b="1" dirty="0">
                <a:solidFill>
                  <a:srgbClr val="FF0000"/>
                </a:solidFill>
              </a:rPr>
              <a:t>of cheese not produced.</a:t>
            </a:r>
          </a:p>
          <a:p>
            <a:pPr lvl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</a:rPr>
              <a:t>The opportunity cost of producing cheese is the amount of wine not produced.</a:t>
            </a:r>
          </a:p>
          <a:p>
            <a:pPr lvl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</a:rPr>
              <a:t>A country faces a trade off: how much wine or cheese should it produce with the limited resources that it has?</a:t>
            </a:r>
          </a:p>
        </p:txBody>
      </p:sp>
    </p:spTree>
    <p:extLst>
      <p:ext uri="{BB962C8B-B14F-4D97-AF65-F5344CB8AC3E}">
        <p14:creationId xmlns:p14="http://schemas.microsoft.com/office/powerpoint/2010/main" val="403809570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DEE83-7FCE-4227-B381-D1D67DA69BBF}" type="slidenum">
              <a:rPr lang="zh-TW" altLang="en-US"/>
              <a:pPr/>
              <a:t>19</a:t>
            </a:fld>
            <a:endParaRPr lang="en-US" altLang="zh-TW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/>
              <a:t>Comparative Advantage </a:t>
            </a:r>
            <a:br>
              <a:rPr lang="en-US" altLang="en-US" sz="4000"/>
            </a:br>
            <a:r>
              <a:rPr lang="en-US" altLang="en-US" sz="4000"/>
              <a:t>and Opportunity Cost (cont.)</a:t>
            </a:r>
            <a:endParaRPr lang="en-US" altLang="en-US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 sz="2800" dirty="0"/>
              <a:t>A country has a </a:t>
            </a:r>
            <a:r>
              <a:rPr lang="en-US" altLang="en-US" sz="2800" b="1" dirty="0"/>
              <a:t>comparative advantage</a:t>
            </a:r>
            <a:r>
              <a:rPr lang="en-US" altLang="en-US" sz="2800" dirty="0"/>
              <a:t> in producing a good </a:t>
            </a:r>
            <a:r>
              <a:rPr lang="en-US" altLang="en-US" sz="2800" b="1" dirty="0">
                <a:solidFill>
                  <a:srgbClr val="FF0000"/>
                </a:solidFill>
              </a:rPr>
              <a:t>if the opportunity cost of producing that good is lower in the country than it is in other countries</a:t>
            </a:r>
            <a:r>
              <a:rPr lang="en-US" altLang="en-US" sz="2800" dirty="0"/>
              <a:t>.  </a:t>
            </a:r>
          </a:p>
          <a:p>
            <a:pPr>
              <a:spcBef>
                <a:spcPct val="50000"/>
              </a:spcBef>
            </a:pPr>
            <a:r>
              <a:rPr lang="en-US" altLang="en-US" sz="2800" dirty="0"/>
              <a:t>A country with a comparative advantage in producing a good uses its resources most efficiently when it produces that good </a:t>
            </a:r>
            <a:r>
              <a:rPr lang="en-US" altLang="en-US" sz="2800" i="1" dirty="0"/>
              <a:t>compared to producing other goods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098948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Outline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0116" y="1987372"/>
            <a:ext cx="8235235" cy="3502601"/>
          </a:xfrm>
        </p:spPr>
        <p:txBody>
          <a:bodyPr>
            <a:normAutofit/>
          </a:bodyPr>
          <a:lstStyle/>
          <a:p>
            <a:pPr algn="just"/>
            <a:endParaRPr lang="it-IT" sz="2700" dirty="0"/>
          </a:p>
          <a:p>
            <a:pPr algn="just"/>
            <a:r>
              <a:rPr lang="it-IT" sz="2700" dirty="0" err="1" smtClean="0"/>
              <a:t>Topics</a:t>
            </a:r>
            <a:r>
              <a:rPr lang="it-IT" sz="2700" dirty="0" smtClean="0"/>
              <a:t> of </a:t>
            </a:r>
            <a:r>
              <a:rPr lang="it-IT" sz="2700" dirty="0" err="1" smtClean="0"/>
              <a:t>groups</a:t>
            </a:r>
            <a:r>
              <a:rPr lang="it-IT" sz="2700" dirty="0" smtClean="0"/>
              <a:t> and </a:t>
            </a:r>
            <a:r>
              <a:rPr lang="it-IT" sz="2700" dirty="0" err="1" smtClean="0"/>
              <a:t>possible</a:t>
            </a:r>
            <a:r>
              <a:rPr lang="it-IT" sz="2700" dirty="0" smtClean="0"/>
              <a:t> </a:t>
            </a:r>
            <a:r>
              <a:rPr lang="it-IT" sz="2700" dirty="0" err="1" smtClean="0"/>
              <a:t>division</a:t>
            </a:r>
            <a:endParaRPr lang="it-IT" sz="2700" dirty="0" smtClean="0"/>
          </a:p>
          <a:p>
            <a:pPr algn="just"/>
            <a:r>
              <a:rPr lang="it-IT" sz="2700" dirty="0" smtClean="0"/>
              <a:t>The model of Ricardo</a:t>
            </a:r>
          </a:p>
          <a:p>
            <a:pPr algn="just"/>
            <a:r>
              <a:rPr lang="it-IT" sz="2700" dirty="0" err="1" smtClean="0"/>
              <a:t>Examples</a:t>
            </a:r>
            <a:r>
              <a:rPr lang="it-IT" sz="2700" dirty="0" smtClean="0"/>
              <a:t> of comparative </a:t>
            </a:r>
            <a:r>
              <a:rPr lang="it-IT" sz="2700" dirty="0" err="1" smtClean="0"/>
              <a:t>advantages</a:t>
            </a:r>
            <a:endParaRPr lang="it-IT" sz="2700" dirty="0" smtClean="0"/>
          </a:p>
          <a:p>
            <a:pPr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56115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5A075-6BFB-4F0E-8971-E32B2AD524F7}" type="slidenum">
              <a:rPr lang="zh-TW" altLang="en-US"/>
              <a:pPr/>
              <a:t>20</a:t>
            </a:fld>
            <a:endParaRPr lang="en-US" altLang="zh-TW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altLang="zh-TW" sz="4000">
                <a:ea typeface="新細明體" pitchFamily="18" charset="-120"/>
              </a:rPr>
              <a:t>Production Possibilities Frontier</a:t>
            </a:r>
            <a:endParaRPr lang="en-US" altLang="zh-TW">
              <a:ea typeface="新細明體" pitchFamily="18" charset="-120"/>
            </a:endParaRPr>
          </a:p>
        </p:txBody>
      </p:sp>
      <p:grpSp>
        <p:nvGrpSpPr>
          <p:cNvPr id="13315" name="Group 3"/>
          <p:cNvGrpSpPr>
            <a:grpSpLocks/>
          </p:cNvGrpSpPr>
          <p:nvPr/>
        </p:nvGrpSpPr>
        <p:grpSpPr bwMode="auto">
          <a:xfrm>
            <a:off x="381000" y="862013"/>
            <a:ext cx="8763000" cy="5691187"/>
            <a:chOff x="240" y="543"/>
            <a:chExt cx="5520" cy="3585"/>
          </a:xfrm>
        </p:grpSpPr>
        <p:sp>
          <p:nvSpPr>
            <p:cNvPr id="13316" name="Rectangle 4"/>
            <p:cNvSpPr>
              <a:spLocks noChangeArrowheads="1"/>
            </p:cNvSpPr>
            <p:nvPr/>
          </p:nvSpPr>
          <p:spPr bwMode="auto">
            <a:xfrm>
              <a:off x="240" y="3697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1968" y="3697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auto">
            <a:xfrm>
              <a:off x="1440" y="1153"/>
              <a:ext cx="2881" cy="2400"/>
            </a:xfrm>
            <a:custGeom>
              <a:avLst/>
              <a:gdLst>
                <a:gd name="T0" fmla="*/ 0 w 2881"/>
                <a:gd name="T1" fmla="*/ 0 h 2400"/>
                <a:gd name="T2" fmla="*/ 0 w 2881"/>
                <a:gd name="T3" fmla="*/ 2399 h 2400"/>
                <a:gd name="T4" fmla="*/ 2880 w 2881"/>
                <a:gd name="T5" fmla="*/ 2399 h 2400"/>
                <a:gd name="T6" fmla="*/ 2304 w 2881"/>
                <a:gd name="T7" fmla="*/ 1599 h 2400"/>
                <a:gd name="T8" fmla="*/ 1728 w 2881"/>
                <a:gd name="T9" fmla="*/ 941 h 2400"/>
                <a:gd name="T10" fmla="*/ 1152 w 2881"/>
                <a:gd name="T11" fmla="*/ 470 h 2400"/>
                <a:gd name="T12" fmla="*/ 624 w 2881"/>
                <a:gd name="T13" fmla="*/ 141 h 2400"/>
                <a:gd name="T14" fmla="*/ 0 w 2881"/>
                <a:gd name="T15" fmla="*/ 0 h 2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81" h="2400">
                  <a:moveTo>
                    <a:pt x="0" y="0"/>
                  </a:moveTo>
                  <a:lnTo>
                    <a:pt x="0" y="2399"/>
                  </a:lnTo>
                  <a:lnTo>
                    <a:pt x="2880" y="2399"/>
                  </a:lnTo>
                  <a:lnTo>
                    <a:pt x="2304" y="1599"/>
                  </a:lnTo>
                  <a:lnTo>
                    <a:pt x="1728" y="941"/>
                  </a:lnTo>
                  <a:lnTo>
                    <a:pt x="1152" y="470"/>
                  </a:lnTo>
                  <a:lnTo>
                    <a:pt x="624" y="141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1440" y="922"/>
              <a:ext cx="0" cy="263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 rot="16140000">
              <a:off x="-132" y="1492"/>
              <a:ext cx="2357" cy="4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  <a:ea typeface="新細明體" pitchFamily="18" charset="-120"/>
                </a:rPr>
                <a:t>cheese </a:t>
              </a:r>
              <a:r>
                <a:rPr lang="en-US" altLang="zh-TW">
                  <a:latin typeface="Times New Roman" panose="02020603050405020304" pitchFamily="18" charset="0"/>
                  <a:ea typeface="新細明體" pitchFamily="18" charset="-120"/>
                </a:rPr>
                <a:t>(millions of pounds per month)</a:t>
              </a:r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1921" y="2066"/>
              <a:ext cx="978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b="1">
                  <a:latin typeface="Times New Roman" panose="02020603050405020304" pitchFamily="18" charset="0"/>
                  <a:ea typeface="新細明體" pitchFamily="18" charset="-120"/>
                </a:rPr>
                <a:t>Attainable</a:t>
              </a: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3399" y="1276"/>
              <a:ext cx="1181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b="1">
                  <a:latin typeface="Times New Roman" panose="02020603050405020304" pitchFamily="18" charset="0"/>
                  <a:ea typeface="新細明體" pitchFamily="18" charset="-120"/>
                </a:rPr>
                <a:t>Unattainable</a:t>
              </a:r>
            </a:p>
          </p:txBody>
        </p:sp>
        <p:sp>
          <p:nvSpPr>
            <p:cNvPr id="13323" name="Freeform 11"/>
            <p:cNvSpPr>
              <a:spLocks/>
            </p:cNvSpPr>
            <p:nvPr/>
          </p:nvSpPr>
          <p:spPr bwMode="auto">
            <a:xfrm>
              <a:off x="1438" y="1150"/>
              <a:ext cx="2884" cy="2453"/>
            </a:xfrm>
            <a:custGeom>
              <a:avLst/>
              <a:gdLst>
                <a:gd name="T0" fmla="*/ 0 w 2884"/>
                <a:gd name="T1" fmla="*/ 0 h 2453"/>
                <a:gd name="T2" fmla="*/ 145 w 2884"/>
                <a:gd name="T3" fmla="*/ 24 h 2453"/>
                <a:gd name="T4" fmla="*/ 290 w 2884"/>
                <a:gd name="T5" fmla="*/ 55 h 2453"/>
                <a:gd name="T6" fmla="*/ 436 w 2884"/>
                <a:gd name="T7" fmla="*/ 97 h 2453"/>
                <a:gd name="T8" fmla="*/ 581 w 2884"/>
                <a:gd name="T9" fmla="*/ 146 h 2453"/>
                <a:gd name="T10" fmla="*/ 719 w 2884"/>
                <a:gd name="T11" fmla="*/ 213 h 2453"/>
                <a:gd name="T12" fmla="*/ 864 w 2884"/>
                <a:gd name="T13" fmla="*/ 292 h 2453"/>
                <a:gd name="T14" fmla="*/ 1009 w 2884"/>
                <a:gd name="T15" fmla="*/ 383 h 2453"/>
                <a:gd name="T16" fmla="*/ 1155 w 2884"/>
                <a:gd name="T17" fmla="*/ 486 h 2453"/>
                <a:gd name="T18" fmla="*/ 1300 w 2884"/>
                <a:gd name="T19" fmla="*/ 589 h 2453"/>
                <a:gd name="T20" fmla="*/ 1445 w 2884"/>
                <a:gd name="T21" fmla="*/ 704 h 2453"/>
                <a:gd name="T22" fmla="*/ 1583 w 2884"/>
                <a:gd name="T23" fmla="*/ 826 h 2453"/>
                <a:gd name="T24" fmla="*/ 1728 w 2884"/>
                <a:gd name="T25" fmla="*/ 965 h 2453"/>
                <a:gd name="T26" fmla="*/ 1874 w 2884"/>
                <a:gd name="T27" fmla="*/ 1117 h 2453"/>
                <a:gd name="T28" fmla="*/ 2019 w 2884"/>
                <a:gd name="T29" fmla="*/ 1281 h 2453"/>
                <a:gd name="T30" fmla="*/ 2164 w 2884"/>
                <a:gd name="T31" fmla="*/ 1451 h 2453"/>
                <a:gd name="T32" fmla="*/ 2309 w 2884"/>
                <a:gd name="T33" fmla="*/ 1633 h 2453"/>
                <a:gd name="T34" fmla="*/ 2385 w 2884"/>
                <a:gd name="T35" fmla="*/ 1736 h 2453"/>
                <a:gd name="T36" fmla="*/ 2461 w 2884"/>
                <a:gd name="T37" fmla="*/ 1845 h 2453"/>
                <a:gd name="T38" fmla="*/ 2627 w 2884"/>
                <a:gd name="T39" fmla="*/ 2082 h 2453"/>
                <a:gd name="T40" fmla="*/ 2710 w 2884"/>
                <a:gd name="T41" fmla="*/ 2197 h 2453"/>
                <a:gd name="T42" fmla="*/ 2779 w 2884"/>
                <a:gd name="T43" fmla="*/ 2300 h 2453"/>
                <a:gd name="T44" fmla="*/ 2842 w 2884"/>
                <a:gd name="T45" fmla="*/ 2385 h 2453"/>
                <a:gd name="T46" fmla="*/ 2862 w 2884"/>
                <a:gd name="T47" fmla="*/ 2422 h 2453"/>
                <a:gd name="T48" fmla="*/ 2883 w 2884"/>
                <a:gd name="T49" fmla="*/ 2452 h 2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884" h="2453">
                  <a:moveTo>
                    <a:pt x="0" y="0"/>
                  </a:moveTo>
                  <a:lnTo>
                    <a:pt x="145" y="24"/>
                  </a:lnTo>
                  <a:lnTo>
                    <a:pt x="290" y="55"/>
                  </a:lnTo>
                  <a:lnTo>
                    <a:pt x="436" y="97"/>
                  </a:lnTo>
                  <a:lnTo>
                    <a:pt x="581" y="146"/>
                  </a:lnTo>
                  <a:lnTo>
                    <a:pt x="719" y="213"/>
                  </a:lnTo>
                  <a:lnTo>
                    <a:pt x="864" y="292"/>
                  </a:lnTo>
                  <a:lnTo>
                    <a:pt x="1009" y="383"/>
                  </a:lnTo>
                  <a:lnTo>
                    <a:pt x="1155" y="486"/>
                  </a:lnTo>
                  <a:lnTo>
                    <a:pt x="1300" y="589"/>
                  </a:lnTo>
                  <a:lnTo>
                    <a:pt x="1445" y="704"/>
                  </a:lnTo>
                  <a:lnTo>
                    <a:pt x="1583" y="826"/>
                  </a:lnTo>
                  <a:lnTo>
                    <a:pt x="1728" y="965"/>
                  </a:lnTo>
                  <a:lnTo>
                    <a:pt x="1874" y="1117"/>
                  </a:lnTo>
                  <a:lnTo>
                    <a:pt x="2019" y="1281"/>
                  </a:lnTo>
                  <a:lnTo>
                    <a:pt x="2164" y="1451"/>
                  </a:lnTo>
                  <a:lnTo>
                    <a:pt x="2309" y="1633"/>
                  </a:lnTo>
                  <a:lnTo>
                    <a:pt x="2385" y="1736"/>
                  </a:lnTo>
                  <a:lnTo>
                    <a:pt x="2461" y="1845"/>
                  </a:lnTo>
                  <a:lnTo>
                    <a:pt x="2627" y="2082"/>
                  </a:lnTo>
                  <a:lnTo>
                    <a:pt x="2710" y="2197"/>
                  </a:lnTo>
                  <a:lnTo>
                    <a:pt x="2779" y="2300"/>
                  </a:lnTo>
                  <a:lnTo>
                    <a:pt x="2842" y="2385"/>
                  </a:lnTo>
                  <a:lnTo>
                    <a:pt x="2862" y="2422"/>
                  </a:lnTo>
                  <a:lnTo>
                    <a:pt x="2883" y="2452"/>
                  </a:lnTo>
                </a:path>
              </a:pathLst>
            </a:custGeom>
            <a:noFill/>
            <a:ln w="50800" cap="rnd" cmpd="sng">
              <a:solidFill>
                <a:srgbClr val="3366FF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>
              <a:off x="1481" y="1153"/>
              <a:ext cx="43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5" name="Rectangle 13"/>
            <p:cNvSpPr>
              <a:spLocks noChangeArrowheads="1"/>
            </p:cNvSpPr>
            <p:nvPr/>
          </p:nvSpPr>
          <p:spPr bwMode="auto">
            <a:xfrm>
              <a:off x="816" y="3745"/>
              <a:ext cx="12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6" name="Rectangle 14"/>
            <p:cNvSpPr>
              <a:spLocks noChangeArrowheads="1"/>
            </p:cNvSpPr>
            <p:nvPr/>
          </p:nvSpPr>
          <p:spPr bwMode="auto">
            <a:xfrm>
              <a:off x="2352" y="3745"/>
              <a:ext cx="182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7" name="Rectangle 15"/>
            <p:cNvSpPr>
              <a:spLocks noChangeArrowheads="1"/>
            </p:cNvSpPr>
            <p:nvPr/>
          </p:nvSpPr>
          <p:spPr bwMode="auto">
            <a:xfrm>
              <a:off x="3457" y="3842"/>
              <a:ext cx="2303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  <a:ea typeface="新細明體" pitchFamily="18" charset="-120"/>
                </a:rPr>
                <a:t>wine </a:t>
              </a:r>
              <a:r>
                <a:rPr lang="en-US" altLang="zh-TW">
                  <a:latin typeface="Times New Roman" panose="02020603050405020304" pitchFamily="18" charset="0"/>
                  <a:ea typeface="新細明體" pitchFamily="18" charset="-120"/>
                </a:rPr>
                <a:t>(millions of bottles per month)</a:t>
              </a:r>
            </a:p>
          </p:txBody>
        </p:sp>
        <p:sp>
          <p:nvSpPr>
            <p:cNvPr id="13328" name="Rectangle 16"/>
            <p:cNvSpPr>
              <a:spLocks noChangeArrowheads="1"/>
            </p:cNvSpPr>
            <p:nvPr/>
          </p:nvSpPr>
          <p:spPr bwMode="auto">
            <a:xfrm>
              <a:off x="1345" y="3650"/>
              <a:ext cx="309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zh-TW" altLang="en-US" sz="2400">
                  <a:latin typeface="Times New Roman" panose="02020603050405020304" pitchFamily="18" charset="0"/>
                  <a:ea typeface="新細明體" pitchFamily="18" charset="-120"/>
                </a:rPr>
                <a:t>0	1	2	3	4	5</a:t>
              </a:r>
            </a:p>
          </p:txBody>
        </p:sp>
        <p:sp>
          <p:nvSpPr>
            <p:cNvPr id="13329" name="Rectangle 17"/>
            <p:cNvSpPr>
              <a:spLocks noChangeArrowheads="1"/>
            </p:cNvSpPr>
            <p:nvPr/>
          </p:nvSpPr>
          <p:spPr bwMode="auto">
            <a:xfrm>
              <a:off x="1201" y="2594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zh-TW" altLang="en-US" sz="2400">
                  <a:latin typeface="Times New Roman" panose="02020603050405020304" pitchFamily="18" charset="0"/>
                  <a:ea typeface="新細明體" pitchFamily="18" charset="-120"/>
                </a:rPr>
                <a:t>5</a:t>
              </a:r>
            </a:p>
          </p:txBody>
        </p:sp>
        <p:sp>
          <p:nvSpPr>
            <p:cNvPr id="13330" name="Rectangle 18"/>
            <p:cNvSpPr>
              <a:spLocks noChangeArrowheads="1"/>
            </p:cNvSpPr>
            <p:nvPr/>
          </p:nvSpPr>
          <p:spPr bwMode="auto">
            <a:xfrm>
              <a:off x="1153" y="1826"/>
              <a:ext cx="30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zh-TW" altLang="en-US" sz="2400">
                  <a:latin typeface="Times New Roman" panose="02020603050405020304" pitchFamily="18" charset="0"/>
                  <a:ea typeface="新細明體" pitchFamily="18" charset="-120"/>
                </a:rPr>
                <a:t>10</a:t>
              </a:r>
            </a:p>
          </p:txBody>
        </p:sp>
        <p:sp>
          <p:nvSpPr>
            <p:cNvPr id="13331" name="Rectangle 19"/>
            <p:cNvSpPr>
              <a:spLocks noChangeArrowheads="1"/>
            </p:cNvSpPr>
            <p:nvPr/>
          </p:nvSpPr>
          <p:spPr bwMode="auto">
            <a:xfrm>
              <a:off x="1153" y="1010"/>
              <a:ext cx="306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zh-TW" altLang="en-US" sz="2400">
                  <a:latin typeface="Times New Roman" panose="02020603050405020304" pitchFamily="18" charset="0"/>
                  <a:ea typeface="新細明體" pitchFamily="18" charset="-120"/>
                </a:rPr>
                <a:t>15</a:t>
              </a:r>
            </a:p>
          </p:txBody>
        </p:sp>
        <p:sp>
          <p:nvSpPr>
            <p:cNvPr id="13332" name="Line 20"/>
            <p:cNvSpPr>
              <a:spLocks noChangeShapeType="1"/>
            </p:cNvSpPr>
            <p:nvPr/>
          </p:nvSpPr>
          <p:spPr bwMode="auto">
            <a:xfrm>
              <a:off x="1495" y="1153"/>
              <a:ext cx="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3" name="Oval 21"/>
            <p:cNvSpPr>
              <a:spLocks noChangeArrowheads="1"/>
            </p:cNvSpPr>
            <p:nvPr/>
          </p:nvSpPr>
          <p:spPr bwMode="auto">
            <a:xfrm>
              <a:off x="1392" y="1105"/>
              <a:ext cx="96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4" name="Rectangle 22"/>
            <p:cNvSpPr>
              <a:spLocks noChangeArrowheads="1"/>
            </p:cNvSpPr>
            <p:nvPr/>
          </p:nvSpPr>
          <p:spPr bwMode="auto">
            <a:xfrm>
              <a:off x="1489" y="866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i="1">
                  <a:solidFill>
                    <a:schemeClr val="bg2"/>
                  </a:solidFill>
                  <a:latin typeface="Times New Roman" panose="02020603050405020304" pitchFamily="18" charset="0"/>
                  <a:ea typeface="新細明體" pitchFamily="18" charset="-120"/>
                </a:rPr>
                <a:t>a</a:t>
              </a:r>
            </a:p>
          </p:txBody>
        </p:sp>
        <p:sp>
          <p:nvSpPr>
            <p:cNvPr id="13335" name="Oval 23"/>
            <p:cNvSpPr>
              <a:spLocks noChangeArrowheads="1"/>
            </p:cNvSpPr>
            <p:nvPr/>
          </p:nvSpPr>
          <p:spPr bwMode="auto">
            <a:xfrm>
              <a:off x="1968" y="1249"/>
              <a:ext cx="96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6" name="Rectangle 24"/>
            <p:cNvSpPr>
              <a:spLocks noChangeArrowheads="1"/>
            </p:cNvSpPr>
            <p:nvPr/>
          </p:nvSpPr>
          <p:spPr bwMode="auto">
            <a:xfrm>
              <a:off x="2065" y="1012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i="1">
                  <a:solidFill>
                    <a:schemeClr val="bg2"/>
                  </a:solidFill>
                  <a:latin typeface="Times New Roman" panose="02020603050405020304" pitchFamily="18" charset="0"/>
                  <a:ea typeface="新細明體" pitchFamily="18" charset="-120"/>
                </a:rPr>
                <a:t>b</a:t>
              </a:r>
            </a:p>
          </p:txBody>
        </p:sp>
        <p:sp>
          <p:nvSpPr>
            <p:cNvPr id="13337" name="Rectangle 25"/>
            <p:cNvSpPr>
              <a:spLocks noChangeArrowheads="1"/>
            </p:cNvSpPr>
            <p:nvPr/>
          </p:nvSpPr>
          <p:spPr bwMode="auto">
            <a:xfrm>
              <a:off x="2689" y="1394"/>
              <a:ext cx="199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i="1">
                  <a:solidFill>
                    <a:schemeClr val="bg2"/>
                  </a:solidFill>
                  <a:latin typeface="Times New Roman" panose="02020603050405020304" pitchFamily="18" charset="0"/>
                  <a:ea typeface="新細明體" pitchFamily="18" charset="-120"/>
                </a:rPr>
                <a:t>c</a:t>
              </a:r>
            </a:p>
          </p:txBody>
        </p:sp>
        <p:sp>
          <p:nvSpPr>
            <p:cNvPr id="13338" name="Oval 26"/>
            <p:cNvSpPr>
              <a:spLocks noChangeArrowheads="1"/>
            </p:cNvSpPr>
            <p:nvPr/>
          </p:nvSpPr>
          <p:spPr bwMode="auto">
            <a:xfrm>
              <a:off x="3120" y="2065"/>
              <a:ext cx="96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3217" y="1874"/>
              <a:ext cx="210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i="1">
                  <a:solidFill>
                    <a:schemeClr val="bg2"/>
                  </a:solidFill>
                  <a:latin typeface="Times New Roman" panose="02020603050405020304" pitchFamily="18" charset="0"/>
                  <a:ea typeface="新細明體" pitchFamily="18" charset="-120"/>
                </a:rPr>
                <a:t>d</a:t>
              </a:r>
            </a:p>
          </p:txBody>
        </p:sp>
        <p:sp>
          <p:nvSpPr>
            <p:cNvPr id="13340" name="Rectangle 28"/>
            <p:cNvSpPr>
              <a:spLocks noChangeArrowheads="1"/>
            </p:cNvSpPr>
            <p:nvPr/>
          </p:nvSpPr>
          <p:spPr bwMode="auto">
            <a:xfrm>
              <a:off x="3889" y="2594"/>
              <a:ext cx="199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i="1">
                  <a:solidFill>
                    <a:schemeClr val="bg2"/>
                  </a:solidFill>
                  <a:latin typeface="Times New Roman" panose="02020603050405020304" pitchFamily="18" charset="0"/>
                  <a:ea typeface="新細明體" pitchFamily="18" charset="-120"/>
                </a:rPr>
                <a:t>e</a:t>
              </a:r>
            </a:p>
          </p:txBody>
        </p:sp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4369" y="3314"/>
              <a:ext cx="167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i="1">
                  <a:solidFill>
                    <a:schemeClr val="bg2"/>
                  </a:solidFill>
                  <a:latin typeface="Times New Roman" panose="02020603050405020304" pitchFamily="18" charset="0"/>
                  <a:ea typeface="新細明體" pitchFamily="18" charset="-120"/>
                </a:rPr>
                <a:t>f</a:t>
              </a:r>
            </a:p>
          </p:txBody>
        </p:sp>
        <p:sp>
          <p:nvSpPr>
            <p:cNvPr id="13342" name="Oval 30"/>
            <p:cNvSpPr>
              <a:spLocks noChangeArrowheads="1"/>
            </p:cNvSpPr>
            <p:nvPr/>
          </p:nvSpPr>
          <p:spPr bwMode="auto">
            <a:xfrm>
              <a:off x="2544" y="1585"/>
              <a:ext cx="96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43" name="Line 31"/>
            <p:cNvSpPr>
              <a:spLocks noChangeShapeType="1"/>
            </p:cNvSpPr>
            <p:nvPr/>
          </p:nvSpPr>
          <p:spPr bwMode="auto">
            <a:xfrm>
              <a:off x="1515" y="2785"/>
              <a:ext cx="2169" cy="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 flipV="1">
              <a:off x="3744" y="2733"/>
              <a:ext cx="0" cy="827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prstDash val="sys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45" name="Oval 33"/>
            <p:cNvSpPr>
              <a:spLocks noChangeArrowheads="1"/>
            </p:cNvSpPr>
            <p:nvPr/>
          </p:nvSpPr>
          <p:spPr bwMode="auto">
            <a:xfrm>
              <a:off x="3168" y="2737"/>
              <a:ext cx="96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46" name="Rectangle 34"/>
            <p:cNvSpPr>
              <a:spLocks noChangeArrowheads="1"/>
            </p:cNvSpPr>
            <p:nvPr/>
          </p:nvSpPr>
          <p:spPr bwMode="auto">
            <a:xfrm>
              <a:off x="3120" y="2785"/>
              <a:ext cx="189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zh-TW" sz="2400" i="1">
                  <a:latin typeface="Times New Roman" panose="02020603050405020304" pitchFamily="18" charset="0"/>
                  <a:ea typeface="新細明體" pitchFamily="18" charset="-120"/>
                </a:rPr>
                <a:t>z</a:t>
              </a:r>
            </a:p>
          </p:txBody>
        </p:sp>
        <p:sp>
          <p:nvSpPr>
            <p:cNvPr id="13347" name="Line 35"/>
            <p:cNvSpPr>
              <a:spLocks noChangeShapeType="1"/>
            </p:cNvSpPr>
            <p:nvPr/>
          </p:nvSpPr>
          <p:spPr bwMode="auto">
            <a:xfrm flipH="1">
              <a:off x="1434" y="3553"/>
              <a:ext cx="309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48" name="Oval 36"/>
            <p:cNvSpPr>
              <a:spLocks noChangeArrowheads="1"/>
            </p:cNvSpPr>
            <p:nvPr/>
          </p:nvSpPr>
          <p:spPr bwMode="auto">
            <a:xfrm>
              <a:off x="4272" y="3505"/>
              <a:ext cx="96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49" name="Oval 37"/>
            <p:cNvSpPr>
              <a:spLocks noChangeArrowheads="1"/>
            </p:cNvSpPr>
            <p:nvPr/>
          </p:nvSpPr>
          <p:spPr bwMode="auto">
            <a:xfrm>
              <a:off x="3696" y="2737"/>
              <a:ext cx="96" cy="96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25558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DE27C-11C5-4DEC-A3D4-89AA61ECCB29}" type="slidenum">
              <a:rPr lang="zh-TW" altLang="en-US"/>
              <a:pPr/>
              <a:t>21</a:t>
            </a:fld>
            <a:endParaRPr lang="en-US" altLang="zh-TW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172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 altLang="zh-TW" sz="4000">
                <a:ea typeface="新細明體" pitchFamily="18" charset="-120"/>
              </a:rPr>
              <a:t>An Example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4876800" cy="4114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zh-TW" sz="2400">
                <a:ea typeface="新細明體" pitchFamily="18" charset="-120"/>
              </a:rPr>
              <a:t>China</a:t>
            </a:r>
          </a:p>
          <a:p>
            <a:pPr lvl="1">
              <a:lnSpc>
                <a:spcPct val="80000"/>
              </a:lnSpc>
              <a:spcBef>
                <a:spcPct val="70000"/>
              </a:spcBef>
            </a:pPr>
            <a:r>
              <a:rPr lang="en-US" altLang="zh-TW" sz="2000">
                <a:ea typeface="新細明體" pitchFamily="18" charset="-120"/>
              </a:rPr>
              <a:t>can produce 4,000 wine/hour </a:t>
            </a:r>
            <a:r>
              <a:rPr lang="en-US" altLang="zh-TW" sz="2000">
                <a:solidFill>
                  <a:srgbClr val="FF3300"/>
                </a:solidFill>
                <a:ea typeface="新細明體" pitchFamily="18" charset="-120"/>
              </a:rPr>
              <a:t>or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altLang="zh-TW" sz="2000">
                <a:ea typeface="新細明體" pitchFamily="18" charset="-120"/>
              </a:rPr>
              <a:t>Can produce 1,333 cheese/hour 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altLang="zh-TW" sz="2000">
                <a:ea typeface="新細明體" pitchFamily="18" charset="-120"/>
              </a:rPr>
              <a:t>o.c. of 1 cheese is </a:t>
            </a:r>
            <a:r>
              <a:rPr lang="en-US" altLang="zh-TW" sz="2000">
                <a:solidFill>
                  <a:srgbClr val="FF3300"/>
                </a:solidFill>
                <a:ea typeface="新細明體" pitchFamily="18" charset="-120"/>
              </a:rPr>
              <a:t>3 wine </a:t>
            </a:r>
          </a:p>
          <a:p>
            <a:pPr lvl="1">
              <a:lnSpc>
                <a:spcPct val="80000"/>
              </a:lnSpc>
              <a:spcAft>
                <a:spcPct val="70000"/>
              </a:spcAft>
              <a:buSzPct val="75000"/>
            </a:pPr>
            <a:r>
              <a:rPr lang="en-US" altLang="zh-TW" sz="2000">
                <a:ea typeface="新細明體" pitchFamily="18" charset="-120"/>
              </a:rPr>
              <a:t>o.c. 1 unit of wine is </a:t>
            </a:r>
            <a:r>
              <a:rPr lang="en-US" altLang="zh-TW" sz="2000">
                <a:solidFill>
                  <a:srgbClr val="FF3300"/>
                </a:solidFill>
                <a:ea typeface="新細明體" pitchFamily="18" charset="-120"/>
              </a:rPr>
              <a:t>0.333 cheese</a:t>
            </a:r>
          </a:p>
          <a:p>
            <a:pPr>
              <a:lnSpc>
                <a:spcPct val="80000"/>
              </a:lnSpc>
              <a:spcBef>
                <a:spcPct val="70000"/>
              </a:spcBef>
            </a:pPr>
            <a:r>
              <a:rPr lang="en-US" altLang="zh-TW" sz="2400">
                <a:ea typeface="新細明體" pitchFamily="18" charset="-120"/>
              </a:rPr>
              <a:t>Montenegro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altLang="zh-TW" sz="2000">
                <a:ea typeface="新細明體" pitchFamily="18" charset="-120"/>
              </a:rPr>
              <a:t>can produce 1,333 wine/hour </a:t>
            </a:r>
            <a:r>
              <a:rPr lang="en-US" altLang="zh-TW" sz="2000">
                <a:solidFill>
                  <a:srgbClr val="FF3300"/>
                </a:solidFill>
                <a:ea typeface="新細明體" pitchFamily="18" charset="-120"/>
              </a:rPr>
              <a:t>or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altLang="zh-TW" sz="2000">
                <a:ea typeface="新細明體" pitchFamily="18" charset="-120"/>
              </a:rPr>
              <a:t>can produce 4,000 cheese/hour</a:t>
            </a:r>
          </a:p>
          <a:p>
            <a:pPr lvl="1">
              <a:lnSpc>
                <a:spcPct val="80000"/>
              </a:lnSpc>
              <a:buSzPct val="75000"/>
            </a:pPr>
            <a:r>
              <a:rPr lang="en-US" altLang="zh-TW" sz="2000">
                <a:ea typeface="新細明體" pitchFamily="18" charset="-120"/>
              </a:rPr>
              <a:t>o.c. of 1 cheese is </a:t>
            </a:r>
            <a:r>
              <a:rPr lang="en-US" altLang="zh-TW" sz="2000">
                <a:solidFill>
                  <a:srgbClr val="FF3300"/>
                </a:solidFill>
                <a:ea typeface="新細明體" pitchFamily="18" charset="-120"/>
              </a:rPr>
              <a:t>0.333 wine </a:t>
            </a:r>
          </a:p>
          <a:p>
            <a:pPr lvl="1">
              <a:lnSpc>
                <a:spcPct val="80000"/>
              </a:lnSpc>
              <a:spcAft>
                <a:spcPct val="70000"/>
              </a:spcAft>
              <a:buSzPct val="75000"/>
            </a:pPr>
            <a:r>
              <a:rPr lang="en-US" altLang="zh-TW" sz="2000">
                <a:ea typeface="新細明體" pitchFamily="18" charset="-120"/>
              </a:rPr>
              <a:t>oc. of 1 unit of wine is </a:t>
            </a:r>
            <a:r>
              <a:rPr lang="en-US" altLang="zh-TW" sz="2000">
                <a:solidFill>
                  <a:srgbClr val="FF3300"/>
                </a:solidFill>
                <a:ea typeface="新細明體" pitchFamily="18" charset="-120"/>
              </a:rPr>
              <a:t>3 cheese 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2471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ea typeface="新細明體" pitchFamily="18" charset="-120"/>
            </a:endParaRPr>
          </a:p>
        </p:txBody>
      </p:sp>
      <p:graphicFrame>
        <p:nvGraphicFramePr>
          <p:cNvPr id="19463" name="Group 7"/>
          <p:cNvGraphicFramePr>
            <a:graphicFrameLocks noGrp="1"/>
          </p:cNvGraphicFramePr>
          <p:nvPr/>
        </p:nvGraphicFramePr>
        <p:xfrm>
          <a:off x="5181600" y="2438400"/>
          <a:ext cx="3657600" cy="2820988"/>
        </p:xfrm>
        <a:graphic>
          <a:graphicData uri="http://schemas.openxmlformats.org/drawingml/2006/table">
            <a:tbl>
              <a:tblPr/>
              <a:tblGrid>
                <a:gridCol w="1524000"/>
                <a:gridCol w="1019175"/>
                <a:gridCol w="1114425"/>
              </a:tblGrid>
              <a:tr h="588963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Opportunity cost of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1911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One wine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one cheese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8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China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1/3 cheese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3 wine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Montenegro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3 cheese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457200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en-US" altLang="zh-TW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新細明體" pitchFamily="18" charset="-120"/>
                          <a:cs typeface="Times New Roman" panose="02020603050405020304" pitchFamily="18" charset="0"/>
                        </a:rPr>
                        <a:t>1/3 wine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838200" y="42370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zh-TW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82178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46291-2F76-458B-BE7E-34C66D83C744}" type="slidenum">
              <a:rPr lang="zh-TW" altLang="en-US"/>
              <a:pPr/>
              <a:t>22</a:t>
            </a:fld>
            <a:endParaRPr lang="en-US" altLang="zh-TW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1000" y="59817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59817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04900"/>
          </a:xfrm>
          <a:noFill/>
          <a:ln/>
        </p:spPr>
        <p:txBody>
          <a:bodyPr lIns="90488" tIns="44450" rIns="90488" bIns="44450"/>
          <a:lstStyle/>
          <a:p>
            <a:r>
              <a:rPr lang="en-US" altLang="zh-TW">
                <a:ea typeface="新細明體" pitchFamily="18" charset="-120"/>
              </a:rPr>
              <a:t>An Example (cont)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3733800" y="60579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3194050" y="5824538"/>
            <a:ext cx="5167313" cy="72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 1             2             3             4</a:t>
            </a:r>
          </a:p>
          <a:p>
            <a:pPr eaLnBrk="0" hangingPunct="0"/>
            <a:r>
              <a:rPr lang="zh-TW" altLang="en-US">
                <a:latin typeface="Times New Roman" panose="02020603050405020304" pitchFamily="18" charset="0"/>
                <a:ea typeface="新細明體" pitchFamily="18" charset="-120"/>
              </a:rPr>
              <a:t>	      </a:t>
            </a:r>
            <a:r>
              <a:rPr lang="en-US" altLang="zh-TW" b="1">
                <a:latin typeface="Times New Roman" panose="02020603050405020304" pitchFamily="18" charset="0"/>
                <a:ea typeface="新細明體" pitchFamily="18" charset="-120"/>
              </a:rPr>
              <a:t>wine (thousands per hour)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960563" y="47228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1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1976438" y="3843338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2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1976438" y="2928938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3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1824038" y="1023938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  5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1976438" y="1938338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4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 rot="16200000">
            <a:off x="323056" y="1956594"/>
            <a:ext cx="29178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b="1">
                <a:latin typeface="Times New Roman" panose="02020603050405020304" pitchFamily="18" charset="0"/>
                <a:ea typeface="新細明體" pitchFamily="18" charset="-120"/>
              </a:rPr>
              <a:t>cheese (thousands per hour)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3576638" y="3919538"/>
            <a:ext cx="16033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新細明體" pitchFamily="18" charset="-120"/>
              </a:rPr>
              <a:t>Montenegro’s</a:t>
            </a:r>
          </a:p>
          <a:p>
            <a:pPr eaLnBrk="0" hangingPunct="0"/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新細明體" pitchFamily="18" charset="-120"/>
              </a:rPr>
              <a:t>PPF</a:t>
            </a:r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3230563" y="4424363"/>
            <a:ext cx="414337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2386013" y="4914900"/>
            <a:ext cx="941387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3429000" y="4968875"/>
            <a:ext cx="0" cy="765175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2417763" y="4665663"/>
            <a:ext cx="4414837" cy="1062037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1960563" y="472281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1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2438400" y="4991100"/>
            <a:ext cx="96996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新細明體" pitchFamily="18" charset="-120"/>
              </a:rPr>
              <a:t>China’s</a:t>
            </a:r>
          </a:p>
          <a:p>
            <a:pPr eaLnBrk="0" hangingPunct="0"/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新細明體" pitchFamily="18" charset="-120"/>
              </a:rPr>
              <a:t>PPF</a:t>
            </a:r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V="1">
            <a:off x="2787650" y="4806950"/>
            <a:ext cx="65088" cy="293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2362200" y="1135063"/>
            <a:ext cx="0" cy="463073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2392363" y="5753100"/>
            <a:ext cx="5218112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>
            <a:off x="2390775" y="2200275"/>
            <a:ext cx="1343025" cy="3552825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4877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9284-CFD2-47D9-8E9C-7C591A5C581C}" type="slidenum">
              <a:rPr lang="zh-TW" altLang="en-US"/>
              <a:pPr/>
              <a:t>23</a:t>
            </a:fld>
            <a:endParaRPr lang="en-US" altLang="zh-TW"/>
          </a:p>
        </p:txBody>
      </p:sp>
      <p:sp>
        <p:nvSpPr>
          <p:cNvPr id="21506" name="Freeform 2"/>
          <p:cNvSpPr>
            <a:spLocks/>
          </p:cNvSpPr>
          <p:nvPr/>
        </p:nvSpPr>
        <p:spPr bwMode="auto">
          <a:xfrm>
            <a:off x="2636838" y="2411413"/>
            <a:ext cx="1898650" cy="1581150"/>
          </a:xfrm>
          <a:custGeom>
            <a:avLst/>
            <a:gdLst>
              <a:gd name="T0" fmla="*/ 1113 w 1196"/>
              <a:gd name="T1" fmla="*/ 711 h 996"/>
              <a:gd name="T2" fmla="*/ 1049 w 1196"/>
              <a:gd name="T3" fmla="*/ 788 h 996"/>
              <a:gd name="T4" fmla="*/ 86 w 1196"/>
              <a:gd name="T5" fmla="*/ 0 h 996"/>
              <a:gd name="T6" fmla="*/ 0 w 1196"/>
              <a:gd name="T7" fmla="*/ 105 h 996"/>
              <a:gd name="T8" fmla="*/ 963 w 1196"/>
              <a:gd name="T9" fmla="*/ 894 h 996"/>
              <a:gd name="T10" fmla="*/ 900 w 1196"/>
              <a:gd name="T11" fmla="*/ 971 h 996"/>
              <a:gd name="T12" fmla="*/ 1195 w 1196"/>
              <a:gd name="T13" fmla="*/ 995 h 996"/>
              <a:gd name="T14" fmla="*/ 1113 w 1196"/>
              <a:gd name="T15" fmla="*/ 711 h 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96" h="996">
                <a:moveTo>
                  <a:pt x="1113" y="711"/>
                </a:moveTo>
                <a:lnTo>
                  <a:pt x="1049" y="788"/>
                </a:lnTo>
                <a:lnTo>
                  <a:pt x="86" y="0"/>
                </a:lnTo>
                <a:lnTo>
                  <a:pt x="0" y="105"/>
                </a:lnTo>
                <a:lnTo>
                  <a:pt x="963" y="894"/>
                </a:lnTo>
                <a:lnTo>
                  <a:pt x="900" y="971"/>
                </a:lnTo>
                <a:lnTo>
                  <a:pt x="1195" y="995"/>
                </a:lnTo>
                <a:lnTo>
                  <a:pt x="1113" y="711"/>
                </a:lnTo>
              </a:path>
            </a:pathLst>
          </a:cu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2393950" y="2592388"/>
            <a:ext cx="1071563" cy="2241550"/>
          </a:xfrm>
          <a:custGeom>
            <a:avLst/>
            <a:gdLst>
              <a:gd name="T0" fmla="*/ 0 w 675"/>
              <a:gd name="T1" fmla="*/ 288 h 1412"/>
              <a:gd name="T2" fmla="*/ 93 w 675"/>
              <a:gd name="T3" fmla="*/ 252 h 1412"/>
              <a:gd name="T4" fmla="*/ 547 w 675"/>
              <a:gd name="T5" fmla="*/ 1411 h 1412"/>
              <a:gd name="T6" fmla="*/ 674 w 675"/>
              <a:gd name="T7" fmla="*/ 1361 h 1412"/>
              <a:gd name="T8" fmla="*/ 220 w 675"/>
              <a:gd name="T9" fmla="*/ 202 h 1412"/>
              <a:gd name="T10" fmla="*/ 313 w 675"/>
              <a:gd name="T11" fmla="*/ 166 h 1412"/>
              <a:gd name="T12" fmla="*/ 68 w 675"/>
              <a:gd name="T13" fmla="*/ 0 h 1412"/>
              <a:gd name="T14" fmla="*/ 0 w 675"/>
              <a:gd name="T15" fmla="*/ 288 h 14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75" h="1412">
                <a:moveTo>
                  <a:pt x="0" y="288"/>
                </a:moveTo>
                <a:lnTo>
                  <a:pt x="93" y="252"/>
                </a:lnTo>
                <a:lnTo>
                  <a:pt x="547" y="1411"/>
                </a:lnTo>
                <a:lnTo>
                  <a:pt x="674" y="1361"/>
                </a:lnTo>
                <a:lnTo>
                  <a:pt x="220" y="202"/>
                </a:lnTo>
                <a:lnTo>
                  <a:pt x="313" y="166"/>
                </a:lnTo>
                <a:lnTo>
                  <a:pt x="68" y="0"/>
                </a:lnTo>
                <a:lnTo>
                  <a:pt x="0" y="288"/>
                </a:lnTo>
              </a:path>
            </a:pathLst>
          </a:custGeom>
          <a:solidFill>
            <a:srgbClr val="FF99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 rot="13020000">
            <a:off x="4538663" y="4668838"/>
            <a:ext cx="2286000" cy="457200"/>
          </a:xfrm>
          <a:prstGeom prst="rightArrow">
            <a:avLst>
              <a:gd name="adj1" fmla="val 50000"/>
              <a:gd name="adj2" fmla="val 82847"/>
            </a:avLst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09" name="Freeform 5"/>
          <p:cNvSpPr>
            <a:spLocks/>
          </p:cNvSpPr>
          <p:nvPr/>
        </p:nvSpPr>
        <p:spPr bwMode="auto">
          <a:xfrm>
            <a:off x="3525838" y="4899025"/>
            <a:ext cx="2833687" cy="898525"/>
          </a:xfrm>
          <a:custGeom>
            <a:avLst/>
            <a:gdLst>
              <a:gd name="T0" fmla="*/ 1529 w 1785"/>
              <a:gd name="T1" fmla="*/ 285 h 566"/>
              <a:gd name="T2" fmla="*/ 1508 w 1785"/>
              <a:gd name="T3" fmla="*/ 369 h 566"/>
              <a:gd name="T4" fmla="*/ 28 w 1785"/>
              <a:gd name="T5" fmla="*/ 0 h 566"/>
              <a:gd name="T6" fmla="*/ 0 w 1785"/>
              <a:gd name="T7" fmla="*/ 113 h 566"/>
              <a:gd name="T8" fmla="*/ 1480 w 1785"/>
              <a:gd name="T9" fmla="*/ 482 h 566"/>
              <a:gd name="T10" fmla="*/ 1459 w 1785"/>
              <a:gd name="T11" fmla="*/ 565 h 566"/>
              <a:gd name="T12" fmla="*/ 1784 w 1785"/>
              <a:gd name="T13" fmla="*/ 497 h 566"/>
              <a:gd name="T14" fmla="*/ 1529 w 1785"/>
              <a:gd name="T15" fmla="*/ 285 h 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85" h="566">
                <a:moveTo>
                  <a:pt x="1529" y="285"/>
                </a:moveTo>
                <a:lnTo>
                  <a:pt x="1508" y="369"/>
                </a:lnTo>
                <a:lnTo>
                  <a:pt x="28" y="0"/>
                </a:lnTo>
                <a:lnTo>
                  <a:pt x="0" y="113"/>
                </a:lnTo>
                <a:lnTo>
                  <a:pt x="1480" y="482"/>
                </a:lnTo>
                <a:lnTo>
                  <a:pt x="1459" y="565"/>
                </a:lnTo>
                <a:lnTo>
                  <a:pt x="1784" y="497"/>
                </a:lnTo>
                <a:lnTo>
                  <a:pt x="1529" y="285"/>
                </a:lnTo>
              </a:path>
            </a:pathLst>
          </a:cu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rnd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390775" y="2243138"/>
            <a:ext cx="1343025" cy="3552825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3124200" y="6024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2417763" y="4708525"/>
            <a:ext cx="4414837" cy="1062038"/>
          </a:xfrm>
          <a:prstGeom prst="line">
            <a:avLst/>
          </a:prstGeom>
          <a:noFill/>
          <a:ln w="50800">
            <a:solidFill>
              <a:srgbClr val="3366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4" name="Rectangle 10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04900"/>
          </a:xfrm>
          <a:noFill/>
          <a:ln/>
        </p:spPr>
        <p:txBody>
          <a:bodyPr lIns="90488" tIns="44450" rIns="90488" bIns="44450"/>
          <a:lstStyle/>
          <a:p>
            <a:r>
              <a:rPr lang="en-US" altLang="zh-TW">
                <a:ea typeface="新細明體" pitchFamily="18" charset="-120"/>
              </a:rPr>
              <a:t>An Example (cont)</a:t>
            </a: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733800" y="61007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194050" y="5867400"/>
            <a:ext cx="5167313" cy="72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 1             2             3             4</a:t>
            </a:r>
          </a:p>
          <a:p>
            <a:pPr eaLnBrk="0" hangingPunct="0"/>
            <a:r>
              <a:rPr lang="zh-TW" altLang="en-US" b="1">
                <a:latin typeface="Times New Roman" panose="02020603050405020304" pitchFamily="18" charset="0"/>
                <a:ea typeface="新細明體" pitchFamily="18" charset="-120"/>
              </a:rPr>
              <a:t>	      </a:t>
            </a:r>
            <a:r>
              <a:rPr lang="en-US" altLang="zh-TW" b="1">
                <a:latin typeface="Times New Roman" panose="02020603050405020304" pitchFamily="18" charset="0"/>
                <a:ea typeface="新細明體" pitchFamily="18" charset="-120"/>
              </a:rPr>
              <a:t>wine (thousands per hour)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960563" y="4765675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1</a:t>
            </a: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1976438" y="3886200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2</a:t>
            </a: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976438" y="2971800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3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824038" y="1066800"/>
            <a:ext cx="485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  5</a:t>
            </a: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976438" y="1981200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4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 rot="16200000">
            <a:off x="323056" y="2147094"/>
            <a:ext cx="29178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b="1">
                <a:latin typeface="Times New Roman" panose="02020603050405020304" pitchFamily="18" charset="0"/>
                <a:ea typeface="新細明體" pitchFamily="18" charset="-120"/>
              </a:rPr>
              <a:t>cheese (thousands per hour)</a:t>
            </a: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3657600" y="4114800"/>
            <a:ext cx="16033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新細明體" pitchFamily="18" charset="-120"/>
              </a:rPr>
              <a:t>Montenegro’s</a:t>
            </a:r>
          </a:p>
          <a:p>
            <a:pPr eaLnBrk="0" hangingPunct="0"/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新細明體" pitchFamily="18" charset="-120"/>
              </a:rPr>
              <a:t>PPF</a:t>
            </a:r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 flipH="1">
            <a:off x="3230563" y="4467225"/>
            <a:ext cx="41433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25" name="Line 21"/>
          <p:cNvSpPr>
            <a:spLocks noChangeShapeType="1"/>
          </p:cNvSpPr>
          <p:nvPr/>
        </p:nvSpPr>
        <p:spPr bwMode="auto">
          <a:xfrm>
            <a:off x="2386013" y="4957763"/>
            <a:ext cx="941387" cy="0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26" name="Line 22"/>
          <p:cNvSpPr>
            <a:spLocks noChangeShapeType="1"/>
          </p:cNvSpPr>
          <p:nvPr/>
        </p:nvSpPr>
        <p:spPr bwMode="auto">
          <a:xfrm>
            <a:off x="3429000" y="5011738"/>
            <a:ext cx="0" cy="765175"/>
          </a:xfrm>
          <a:prstGeom prst="line">
            <a:avLst/>
          </a:prstGeom>
          <a:noFill/>
          <a:ln w="25400">
            <a:solidFill>
              <a:schemeClr val="bg2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1960563" y="4765675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1</a:t>
            </a:r>
          </a:p>
        </p:txBody>
      </p:sp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2438400" y="5033963"/>
            <a:ext cx="96996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新細明體" pitchFamily="18" charset="-120"/>
              </a:rPr>
              <a:t>China’s</a:t>
            </a:r>
          </a:p>
          <a:p>
            <a:pPr eaLnBrk="0" hangingPunct="0"/>
            <a:r>
              <a:rPr lang="en-US" altLang="zh-TW" sz="2000">
                <a:solidFill>
                  <a:srgbClr val="FF3300"/>
                </a:solidFill>
                <a:latin typeface="Times New Roman" panose="02020603050405020304" pitchFamily="18" charset="0"/>
                <a:ea typeface="新細明體" pitchFamily="18" charset="-120"/>
              </a:rPr>
              <a:t>PPF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 flipV="1">
            <a:off x="2787650" y="4849813"/>
            <a:ext cx="65088" cy="293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2362200" y="1177925"/>
            <a:ext cx="0" cy="4630738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>
            <a:off x="2392363" y="5795963"/>
            <a:ext cx="5218112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2449513" y="2378075"/>
            <a:ext cx="4256087" cy="3341688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1976438" y="1981200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  <a:ea typeface="新細明體" pitchFamily="18" charset="-120"/>
              </a:rPr>
              <a:t>4</a:t>
            </a:r>
          </a:p>
        </p:txBody>
      </p:sp>
      <p:sp>
        <p:nvSpPr>
          <p:cNvPr id="21534" name="Oval 30"/>
          <p:cNvSpPr>
            <a:spLocks noChangeArrowheads="1"/>
          </p:cNvSpPr>
          <p:nvPr/>
        </p:nvSpPr>
        <p:spPr bwMode="auto">
          <a:xfrm>
            <a:off x="6705600" y="5719763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35" name="Oval 31"/>
          <p:cNvSpPr>
            <a:spLocks noChangeArrowheads="1"/>
          </p:cNvSpPr>
          <p:nvPr/>
        </p:nvSpPr>
        <p:spPr bwMode="auto">
          <a:xfrm>
            <a:off x="4495800" y="3967163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2325688" y="1849438"/>
            <a:ext cx="3984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sz="2400" i="1">
                <a:solidFill>
                  <a:schemeClr val="bg2"/>
                </a:solidFill>
                <a:latin typeface="Times New Roman" panose="02020603050405020304" pitchFamily="18" charset="0"/>
                <a:ea typeface="新細明體" pitchFamily="18" charset="-120"/>
              </a:rPr>
              <a:t>b'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6897688" y="5354638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sz="2400" i="1">
                <a:solidFill>
                  <a:schemeClr val="bg2"/>
                </a:solidFill>
                <a:latin typeface="Times New Roman" panose="02020603050405020304" pitchFamily="18" charset="0"/>
                <a:ea typeface="新細明體" pitchFamily="18" charset="-120"/>
              </a:rPr>
              <a:t>b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4719638" y="3709988"/>
            <a:ext cx="3159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sz="2400" i="1">
                <a:solidFill>
                  <a:schemeClr val="bg2"/>
                </a:solidFill>
                <a:latin typeface="Times New Roman" panose="02020603050405020304" pitchFamily="18" charset="0"/>
                <a:ea typeface="新細明體" pitchFamily="18" charset="-120"/>
              </a:rPr>
              <a:t>c</a:t>
            </a:r>
          </a:p>
        </p:txBody>
      </p:sp>
      <p:sp>
        <p:nvSpPr>
          <p:cNvPr id="21539" name="Oval 35"/>
          <p:cNvSpPr>
            <a:spLocks noChangeArrowheads="1"/>
          </p:cNvSpPr>
          <p:nvPr/>
        </p:nvSpPr>
        <p:spPr bwMode="auto">
          <a:xfrm>
            <a:off x="2286000" y="2214563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40" name="Oval 36"/>
          <p:cNvSpPr>
            <a:spLocks noChangeArrowheads="1"/>
          </p:cNvSpPr>
          <p:nvPr/>
        </p:nvSpPr>
        <p:spPr bwMode="auto">
          <a:xfrm>
            <a:off x="3352800" y="4881563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3429000" y="4576763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zh-TW" sz="2400" i="1">
                <a:solidFill>
                  <a:schemeClr val="bg2"/>
                </a:solidFill>
                <a:latin typeface="Times New Roman" panose="02020603050405020304" pitchFamily="18" charset="0"/>
                <a:ea typeface="新細明體" pitchFamily="18" charset="-120"/>
              </a:rPr>
              <a:t>a</a:t>
            </a: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5791200" y="1528763"/>
            <a:ext cx="3006725" cy="8382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600" b="1">
                <a:latin typeface="Times New Roman" panose="02020603050405020304" pitchFamily="18" charset="0"/>
                <a:ea typeface="新細明體" pitchFamily="18" charset="-120"/>
              </a:rPr>
              <a:t>Montenegro’s  opportunity cost:</a:t>
            </a:r>
          </a:p>
          <a:p>
            <a:pPr eaLnBrk="0" hangingPunct="0"/>
            <a:r>
              <a:rPr lang="en-US" altLang="zh-TW" sz="1600" b="1">
                <a:latin typeface="Times New Roman" panose="02020603050405020304" pitchFamily="18" charset="0"/>
                <a:ea typeface="新細明體" pitchFamily="18" charset="-120"/>
              </a:rPr>
              <a:t>1 wine costs 3 cheese, </a:t>
            </a:r>
          </a:p>
          <a:p>
            <a:pPr eaLnBrk="0" hangingPunct="0"/>
            <a:r>
              <a:rPr lang="en-US" altLang="zh-TW" sz="1600" b="1">
                <a:latin typeface="Times New Roman" panose="02020603050405020304" pitchFamily="18" charset="0"/>
                <a:ea typeface="新細明體" pitchFamily="18" charset="-120"/>
              </a:rPr>
              <a:t>and 1 cheese costs 1/3 wine</a:t>
            </a:r>
          </a:p>
        </p:txBody>
      </p:sp>
      <p:sp>
        <p:nvSpPr>
          <p:cNvPr id="21543" name="Rectangle 39"/>
          <p:cNvSpPr>
            <a:spLocks noChangeArrowheads="1"/>
          </p:cNvSpPr>
          <p:nvPr/>
        </p:nvSpPr>
        <p:spPr bwMode="auto">
          <a:xfrm>
            <a:off x="2971800" y="1528763"/>
            <a:ext cx="2474913" cy="8382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1600" b="1">
                <a:latin typeface="Times New Roman" panose="02020603050405020304" pitchFamily="18" charset="0"/>
                <a:ea typeface="新細明體" pitchFamily="18" charset="-120"/>
              </a:rPr>
              <a:t>China’s  opportunity cost:</a:t>
            </a:r>
          </a:p>
          <a:p>
            <a:pPr eaLnBrk="0" hangingPunct="0"/>
            <a:r>
              <a:rPr lang="en-US" altLang="zh-TW" sz="1600" b="1">
                <a:latin typeface="Times New Roman" panose="02020603050405020304" pitchFamily="18" charset="0"/>
                <a:ea typeface="新細明體" pitchFamily="18" charset="-120"/>
              </a:rPr>
              <a:t>1 wine costs 1/3 cheese, </a:t>
            </a:r>
          </a:p>
          <a:p>
            <a:pPr eaLnBrk="0" hangingPunct="0"/>
            <a:r>
              <a:rPr lang="en-US" altLang="zh-TW" sz="1600" b="1">
                <a:latin typeface="Times New Roman" panose="02020603050405020304" pitchFamily="18" charset="0"/>
                <a:ea typeface="新細明體" pitchFamily="18" charset="-120"/>
              </a:rPr>
              <a:t>and 1 cheese costs 3 wine</a:t>
            </a:r>
          </a:p>
        </p:txBody>
      </p:sp>
    </p:spTree>
    <p:extLst>
      <p:ext uri="{BB962C8B-B14F-4D97-AF65-F5344CB8AC3E}">
        <p14:creationId xmlns:p14="http://schemas.microsoft.com/office/powerpoint/2010/main" val="2939366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85836-891D-451C-A43F-3AE554989209}" type="slidenum">
              <a:rPr lang="zh-TW" altLang="en-US"/>
              <a:pPr/>
              <a:t>24</a:t>
            </a:fld>
            <a:endParaRPr lang="en-US" altLang="zh-TW"/>
          </a:p>
        </p:txBody>
      </p:sp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 Example (cont.)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FF0000"/>
                </a:solidFill>
              </a:rPr>
              <a:t>China has comparative advantage in producing wine, and Montenegro has c.a. in producing cheese</a:t>
            </a:r>
            <a:r>
              <a:rPr lang="en-US" altLang="en-US" dirty="0"/>
              <a:t>.</a:t>
            </a:r>
          </a:p>
          <a:p>
            <a:r>
              <a:rPr lang="en-US" altLang="en-US" b="1" dirty="0">
                <a:solidFill>
                  <a:srgbClr val="FF0000"/>
                </a:solidFill>
              </a:rPr>
              <a:t>China specializes in wine production and Montenegro in cheese production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Both countries are better off </a:t>
            </a:r>
            <a:r>
              <a:rPr lang="en-US" altLang="zh-TW" dirty="0">
                <a:ea typeface="新細明體" pitchFamily="18" charset="-120"/>
              </a:rPr>
              <a:t>by engaging in international trade!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4250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097DC-6551-4C2B-A2E4-EBA46AA7633F}" type="slidenum">
              <a:rPr lang="zh-TW" altLang="en-US"/>
              <a:pPr/>
              <a:t>25</a:t>
            </a:fld>
            <a:endParaRPr lang="en-US" altLang="zh-TW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An Example (cont)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China—the country with absolute cost disadvantage—can benefit from trade</a:t>
            </a:r>
          </a:p>
          <a:p>
            <a:r>
              <a:rPr lang="en-US" altLang="zh-TW" dirty="0">
                <a:ea typeface="新細明體" pitchFamily="18" charset="-120"/>
              </a:rPr>
              <a:t>Montenegro—the country with absolute cost advantage—can benefit from trade too</a:t>
            </a:r>
          </a:p>
          <a:p>
            <a:r>
              <a:rPr lang="en-US" altLang="zh-TW" dirty="0">
                <a:ea typeface="新細明體" pitchFamily="18" charset="-120"/>
              </a:rPr>
              <a:t>But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how much exactly do they produce? At what prices</a:t>
            </a:r>
            <a:r>
              <a:rPr lang="en-US" altLang="zh-TW" dirty="0">
                <a:ea typeface="新細明體" pitchFamily="18" charset="-120"/>
              </a:rPr>
              <a:t>?</a:t>
            </a:r>
          </a:p>
          <a:p>
            <a:pPr>
              <a:buFontTx/>
              <a:buNone/>
            </a:pPr>
            <a:endParaRPr lang="zh-TW" altLang="en-US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0556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ACCD-B86E-459D-A64D-7F61EA973736}" type="slidenum">
              <a:rPr lang="zh-TW" altLang="en-US"/>
              <a:pPr/>
              <a:t>26</a:t>
            </a:fld>
            <a:endParaRPr lang="en-US" altLang="zh-TW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>
                <a:ea typeface="新細明體" pitchFamily="18" charset="-120"/>
              </a:rPr>
              <a:t>Relative Demand Relative Supply Analysis</a:t>
            </a:r>
          </a:p>
        </p:txBody>
      </p:sp>
      <p:grpSp>
        <p:nvGrpSpPr>
          <p:cNvPr id="81948" name="Group 28"/>
          <p:cNvGrpSpPr>
            <a:grpSpLocks/>
          </p:cNvGrpSpPr>
          <p:nvPr/>
        </p:nvGrpSpPr>
        <p:grpSpPr bwMode="auto">
          <a:xfrm>
            <a:off x="914400" y="1524000"/>
            <a:ext cx="7985125" cy="3987800"/>
            <a:chOff x="614" y="1175"/>
            <a:chExt cx="5030" cy="2512"/>
          </a:xfrm>
        </p:grpSpPr>
        <p:grpSp>
          <p:nvGrpSpPr>
            <p:cNvPr id="81934" name="Group 14"/>
            <p:cNvGrpSpPr>
              <a:grpSpLocks/>
            </p:cNvGrpSpPr>
            <p:nvPr/>
          </p:nvGrpSpPr>
          <p:grpSpPr bwMode="auto">
            <a:xfrm>
              <a:off x="614" y="1175"/>
              <a:ext cx="2556" cy="2439"/>
              <a:chOff x="614" y="1175"/>
              <a:chExt cx="2556" cy="2439"/>
            </a:xfrm>
          </p:grpSpPr>
          <p:sp>
            <p:nvSpPr>
              <p:cNvPr id="81925" name="Line 5"/>
              <p:cNvSpPr>
                <a:spLocks noChangeShapeType="1"/>
              </p:cNvSpPr>
              <p:nvPr/>
            </p:nvSpPr>
            <p:spPr bwMode="auto">
              <a:xfrm>
                <a:off x="720" y="1440"/>
                <a:ext cx="0" cy="19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926" name="Line 6"/>
              <p:cNvSpPr>
                <a:spLocks noChangeShapeType="1"/>
              </p:cNvSpPr>
              <p:nvPr/>
            </p:nvSpPr>
            <p:spPr bwMode="auto">
              <a:xfrm>
                <a:off x="720" y="3408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928" name="Freeform 8"/>
              <p:cNvSpPr>
                <a:spLocks/>
              </p:cNvSpPr>
              <p:nvPr/>
            </p:nvSpPr>
            <p:spPr bwMode="auto">
              <a:xfrm>
                <a:off x="912" y="1872"/>
                <a:ext cx="1296" cy="1248"/>
              </a:xfrm>
              <a:custGeom>
                <a:avLst/>
                <a:gdLst>
                  <a:gd name="T0" fmla="*/ 0 w 1296"/>
                  <a:gd name="T1" fmla="*/ 0 h 1248"/>
                  <a:gd name="T2" fmla="*/ 480 w 1296"/>
                  <a:gd name="T3" fmla="*/ 672 h 1248"/>
                  <a:gd name="T4" fmla="*/ 1296 w 1296"/>
                  <a:gd name="T5" fmla="*/ 1248 h 1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96" h="1248">
                    <a:moveTo>
                      <a:pt x="0" y="0"/>
                    </a:moveTo>
                    <a:cubicBezTo>
                      <a:pt x="132" y="232"/>
                      <a:pt x="264" y="464"/>
                      <a:pt x="480" y="672"/>
                    </a:cubicBezTo>
                    <a:cubicBezTo>
                      <a:pt x="696" y="880"/>
                      <a:pt x="996" y="1064"/>
                      <a:pt x="1296" y="12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929" name="Freeform 9"/>
              <p:cNvSpPr>
                <a:spLocks/>
              </p:cNvSpPr>
              <p:nvPr/>
            </p:nvSpPr>
            <p:spPr bwMode="auto">
              <a:xfrm>
                <a:off x="960" y="1824"/>
                <a:ext cx="1344" cy="1200"/>
              </a:xfrm>
              <a:custGeom>
                <a:avLst/>
                <a:gdLst>
                  <a:gd name="T0" fmla="*/ 0 w 1344"/>
                  <a:gd name="T1" fmla="*/ 1200 h 1200"/>
                  <a:gd name="T2" fmla="*/ 576 w 1344"/>
                  <a:gd name="T3" fmla="*/ 816 h 1200"/>
                  <a:gd name="T4" fmla="*/ 1344 w 1344"/>
                  <a:gd name="T5" fmla="*/ 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4" h="1200">
                    <a:moveTo>
                      <a:pt x="0" y="1200"/>
                    </a:moveTo>
                    <a:cubicBezTo>
                      <a:pt x="176" y="1108"/>
                      <a:pt x="352" y="1016"/>
                      <a:pt x="576" y="816"/>
                    </a:cubicBezTo>
                    <a:cubicBezTo>
                      <a:pt x="800" y="616"/>
                      <a:pt x="1072" y="308"/>
                      <a:pt x="1344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930" name="Text Box 10"/>
              <p:cNvSpPr txBox="1">
                <a:spLocks noChangeArrowheads="1"/>
              </p:cNvSpPr>
              <p:nvPr/>
            </p:nvSpPr>
            <p:spPr bwMode="auto">
              <a:xfrm>
                <a:off x="2246" y="1847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Sc</a:t>
                </a:r>
              </a:p>
            </p:txBody>
          </p:sp>
          <p:sp>
            <p:nvSpPr>
              <p:cNvPr id="81931" name="Text Box 11"/>
              <p:cNvSpPr txBox="1">
                <a:spLocks noChangeArrowheads="1"/>
              </p:cNvSpPr>
              <p:nvPr/>
            </p:nvSpPr>
            <p:spPr bwMode="auto">
              <a:xfrm>
                <a:off x="998" y="1703"/>
                <a:ext cx="2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Dc</a:t>
                </a:r>
              </a:p>
            </p:txBody>
          </p:sp>
          <p:sp>
            <p:nvSpPr>
              <p:cNvPr id="81932" name="Text Box 12"/>
              <p:cNvSpPr txBox="1">
                <a:spLocks noChangeArrowheads="1"/>
              </p:cNvSpPr>
              <p:nvPr/>
            </p:nvSpPr>
            <p:spPr bwMode="auto">
              <a:xfrm>
                <a:off x="2630" y="3383"/>
                <a:ext cx="5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Dc, Sc</a:t>
                </a:r>
              </a:p>
            </p:txBody>
          </p:sp>
          <p:sp>
            <p:nvSpPr>
              <p:cNvPr id="81933" name="Text Box 13"/>
              <p:cNvSpPr txBox="1">
                <a:spLocks noChangeArrowheads="1"/>
              </p:cNvSpPr>
              <p:nvPr/>
            </p:nvSpPr>
            <p:spPr bwMode="auto">
              <a:xfrm>
                <a:off x="614" y="1175"/>
                <a:ext cx="2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Pc</a:t>
                </a:r>
              </a:p>
            </p:txBody>
          </p:sp>
        </p:grpSp>
        <p:sp>
          <p:nvSpPr>
            <p:cNvPr id="81936" name="Line 16"/>
            <p:cNvSpPr>
              <a:spLocks noChangeShapeType="1"/>
            </p:cNvSpPr>
            <p:nvPr/>
          </p:nvSpPr>
          <p:spPr bwMode="auto">
            <a:xfrm>
              <a:off x="3130" y="1513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937" name="Line 17"/>
            <p:cNvSpPr>
              <a:spLocks noChangeShapeType="1"/>
            </p:cNvSpPr>
            <p:nvPr/>
          </p:nvSpPr>
          <p:spPr bwMode="auto">
            <a:xfrm>
              <a:off x="3130" y="3481"/>
              <a:ext cx="18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81944" name="Group 24"/>
            <p:cNvGrpSpPr>
              <a:grpSpLocks/>
            </p:cNvGrpSpPr>
            <p:nvPr/>
          </p:nvGrpSpPr>
          <p:grpSpPr bwMode="auto">
            <a:xfrm>
              <a:off x="3456" y="1392"/>
              <a:ext cx="1650" cy="1417"/>
              <a:chOff x="3322" y="1776"/>
              <a:chExt cx="1650" cy="1417"/>
            </a:xfrm>
          </p:grpSpPr>
          <p:sp>
            <p:nvSpPr>
              <p:cNvPr id="81938" name="Freeform 18"/>
              <p:cNvSpPr>
                <a:spLocks/>
              </p:cNvSpPr>
              <p:nvPr/>
            </p:nvSpPr>
            <p:spPr bwMode="auto">
              <a:xfrm>
                <a:off x="3322" y="1945"/>
                <a:ext cx="1296" cy="1248"/>
              </a:xfrm>
              <a:custGeom>
                <a:avLst/>
                <a:gdLst>
                  <a:gd name="T0" fmla="*/ 0 w 1296"/>
                  <a:gd name="T1" fmla="*/ 0 h 1248"/>
                  <a:gd name="T2" fmla="*/ 480 w 1296"/>
                  <a:gd name="T3" fmla="*/ 672 h 1248"/>
                  <a:gd name="T4" fmla="*/ 1296 w 1296"/>
                  <a:gd name="T5" fmla="*/ 1248 h 1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96" h="1248">
                    <a:moveTo>
                      <a:pt x="0" y="0"/>
                    </a:moveTo>
                    <a:cubicBezTo>
                      <a:pt x="132" y="232"/>
                      <a:pt x="264" y="464"/>
                      <a:pt x="480" y="672"/>
                    </a:cubicBezTo>
                    <a:cubicBezTo>
                      <a:pt x="696" y="880"/>
                      <a:pt x="996" y="1064"/>
                      <a:pt x="1296" y="12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939" name="Freeform 19"/>
              <p:cNvSpPr>
                <a:spLocks/>
              </p:cNvSpPr>
              <p:nvPr/>
            </p:nvSpPr>
            <p:spPr bwMode="auto">
              <a:xfrm>
                <a:off x="3370" y="1897"/>
                <a:ext cx="1344" cy="1200"/>
              </a:xfrm>
              <a:custGeom>
                <a:avLst/>
                <a:gdLst>
                  <a:gd name="T0" fmla="*/ 0 w 1344"/>
                  <a:gd name="T1" fmla="*/ 1200 h 1200"/>
                  <a:gd name="T2" fmla="*/ 576 w 1344"/>
                  <a:gd name="T3" fmla="*/ 816 h 1200"/>
                  <a:gd name="T4" fmla="*/ 1344 w 1344"/>
                  <a:gd name="T5" fmla="*/ 0 h 1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44" h="1200">
                    <a:moveTo>
                      <a:pt x="0" y="1200"/>
                    </a:moveTo>
                    <a:cubicBezTo>
                      <a:pt x="176" y="1108"/>
                      <a:pt x="352" y="1016"/>
                      <a:pt x="576" y="816"/>
                    </a:cubicBezTo>
                    <a:cubicBezTo>
                      <a:pt x="800" y="616"/>
                      <a:pt x="1072" y="308"/>
                      <a:pt x="1344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1940" name="Text Box 20"/>
              <p:cNvSpPr txBox="1">
                <a:spLocks noChangeArrowheads="1"/>
              </p:cNvSpPr>
              <p:nvPr/>
            </p:nvSpPr>
            <p:spPr bwMode="auto">
              <a:xfrm>
                <a:off x="4656" y="1920"/>
                <a:ext cx="3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Sw</a:t>
                </a:r>
              </a:p>
            </p:txBody>
          </p:sp>
          <p:sp>
            <p:nvSpPr>
              <p:cNvPr id="81941" name="Text Box 21"/>
              <p:cNvSpPr txBox="1">
                <a:spLocks noChangeArrowheads="1"/>
              </p:cNvSpPr>
              <p:nvPr/>
            </p:nvSpPr>
            <p:spPr bwMode="auto">
              <a:xfrm>
                <a:off x="3408" y="1776"/>
                <a:ext cx="3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Dw</a:t>
                </a:r>
              </a:p>
            </p:txBody>
          </p:sp>
        </p:grpSp>
        <p:sp>
          <p:nvSpPr>
            <p:cNvPr id="81942" name="Text Box 22"/>
            <p:cNvSpPr txBox="1">
              <a:spLocks noChangeArrowheads="1"/>
            </p:cNvSpPr>
            <p:nvPr/>
          </p:nvSpPr>
          <p:spPr bwMode="auto">
            <a:xfrm>
              <a:off x="5040" y="3456"/>
              <a:ext cx="6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pitchFamily="18" charset="-120"/>
                </a:rPr>
                <a:t>Dw, Sw</a:t>
              </a:r>
            </a:p>
          </p:txBody>
        </p:sp>
        <p:sp>
          <p:nvSpPr>
            <p:cNvPr id="81943" name="Text Box 23"/>
            <p:cNvSpPr txBox="1">
              <a:spLocks noChangeArrowheads="1"/>
            </p:cNvSpPr>
            <p:nvPr/>
          </p:nvSpPr>
          <p:spPr bwMode="auto">
            <a:xfrm>
              <a:off x="3024" y="1248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pitchFamily="18" charset="-120"/>
                </a:rPr>
                <a:t>Pw</a:t>
              </a:r>
            </a:p>
          </p:txBody>
        </p:sp>
        <p:sp>
          <p:nvSpPr>
            <p:cNvPr id="81945" name="Line 25"/>
            <p:cNvSpPr>
              <a:spLocks noChangeShapeType="1"/>
            </p:cNvSpPr>
            <p:nvPr/>
          </p:nvSpPr>
          <p:spPr bwMode="auto">
            <a:xfrm>
              <a:off x="720" y="2640"/>
              <a:ext cx="17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946" name="Line 26"/>
            <p:cNvSpPr>
              <a:spLocks noChangeShapeType="1"/>
            </p:cNvSpPr>
            <p:nvPr/>
          </p:nvSpPr>
          <p:spPr bwMode="auto">
            <a:xfrm>
              <a:off x="3120" y="2352"/>
              <a:ext cx="1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1947" name="Text Box 27"/>
          <p:cNvSpPr txBox="1">
            <a:spLocks noChangeArrowheads="1"/>
          </p:cNvSpPr>
          <p:nvPr/>
        </p:nvSpPr>
        <p:spPr bwMode="auto">
          <a:xfrm>
            <a:off x="685800" y="5562600"/>
            <a:ext cx="701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The two markets in the home country; there are two markets in the foreign country</a:t>
            </a:r>
          </a:p>
        </p:txBody>
      </p:sp>
    </p:spTree>
    <p:extLst>
      <p:ext uri="{BB962C8B-B14F-4D97-AF65-F5344CB8AC3E}">
        <p14:creationId xmlns:p14="http://schemas.microsoft.com/office/powerpoint/2010/main" val="205579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DF37-59DF-446E-80AE-131CAF0A5063}" type="slidenum">
              <a:rPr lang="zh-TW" altLang="en-US"/>
              <a:pPr/>
              <a:t>27</a:t>
            </a:fld>
            <a:endParaRPr lang="en-US" altLang="zh-TW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>
                <a:ea typeface="新細明體" pitchFamily="18" charset="-120"/>
              </a:rPr>
              <a:t>Relative Demand Relative Supply Analysis</a:t>
            </a:r>
          </a:p>
        </p:txBody>
      </p:sp>
      <p:sp>
        <p:nvSpPr>
          <p:cNvPr id="85000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5410200" y="1600200"/>
            <a:ext cx="3276600" cy="4525963"/>
          </a:xfrm>
        </p:spPr>
        <p:txBody>
          <a:bodyPr/>
          <a:lstStyle/>
          <a:p>
            <a:r>
              <a:rPr lang="en-US" altLang="zh-TW" sz="2800">
                <a:ea typeface="新細明體" pitchFamily="18" charset="-120"/>
              </a:rPr>
              <a:t>Hence, we don’t need two separate diagrams for the home country</a:t>
            </a:r>
          </a:p>
          <a:p>
            <a:r>
              <a:rPr lang="en-US" altLang="zh-TW" sz="2800">
                <a:ea typeface="新細明體" pitchFamily="18" charset="-120"/>
              </a:rPr>
              <a:t>We just need to look at one relative demand-relative supply diagram</a:t>
            </a:r>
          </a:p>
        </p:txBody>
      </p:sp>
      <p:graphicFrame>
        <p:nvGraphicFramePr>
          <p:cNvPr id="84996" name="Object 4"/>
          <p:cNvGraphicFramePr>
            <a:graphicFrameLocks noChangeAspect="1"/>
          </p:cNvGraphicFramePr>
          <p:nvPr/>
        </p:nvGraphicFramePr>
        <p:xfrm>
          <a:off x="990600" y="1676400"/>
          <a:ext cx="4267200" cy="417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7" name="Equation" r:id="rId4" imgW="2247840" imgH="2057400" progId="Equation.DSMT4">
                  <p:embed/>
                </p:oleObj>
              </mc:Choice>
              <mc:Fallback>
                <p:oleObj name="Equation" r:id="rId4" imgW="2247840" imgH="2057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676400"/>
                        <a:ext cx="4267200" cy="417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489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1471-A7F3-4092-8363-A34256971878}" type="slidenum">
              <a:rPr lang="zh-TW" altLang="en-US"/>
              <a:pPr/>
              <a:t>28</a:t>
            </a:fld>
            <a:endParaRPr lang="en-US" altLang="zh-TW"/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>
                <a:ea typeface="新細明體" pitchFamily="18" charset="-120"/>
              </a:rPr>
              <a:t>Relative Demand-Relative Supply Analysis</a:t>
            </a:r>
          </a:p>
        </p:txBody>
      </p:sp>
      <p:graphicFrame>
        <p:nvGraphicFramePr>
          <p:cNvPr id="88069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1371600" y="1524000"/>
          <a:ext cx="6858000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1" name="Equation" r:id="rId4" imgW="2831760" imgH="1777680" progId="Equation.DSMT4">
                  <p:embed/>
                </p:oleObj>
              </mc:Choice>
              <mc:Fallback>
                <p:oleObj name="Equation" r:id="rId4" imgW="2831760" imgH="1777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6858000" cy="430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694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99FD-3F91-4072-B763-ED0507207228}" type="slidenum">
              <a:rPr lang="zh-TW" altLang="en-US"/>
              <a:pPr/>
              <a:t>29</a:t>
            </a:fld>
            <a:endParaRPr lang="en-US" altLang="zh-TW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000">
                <a:ea typeface="新細明體" pitchFamily="18" charset="-120"/>
              </a:rPr>
              <a:t>Relative Demand Relative Supply Analysis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To study the Ricardian Model, we need to clarify what the RD and RS are.</a:t>
            </a:r>
          </a:p>
          <a:p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The RS is determined by the technology</a:t>
            </a:r>
          </a:p>
          <a:p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The RD is determined by consumers’ preferences</a:t>
            </a:r>
          </a:p>
          <a:p>
            <a:pPr lvl="1"/>
            <a:r>
              <a:rPr lang="en-US" altLang="zh-TW" dirty="0">
                <a:ea typeface="新細明體" pitchFamily="18" charset="-120"/>
              </a:rPr>
              <a:t>The preferences to be introduced are general, applicable to other models </a:t>
            </a:r>
          </a:p>
        </p:txBody>
      </p:sp>
    </p:spTree>
    <p:extLst>
      <p:ext uri="{BB962C8B-B14F-4D97-AF65-F5344CB8AC3E}">
        <p14:creationId xmlns:p14="http://schemas.microsoft.com/office/powerpoint/2010/main" val="319675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041414" y="285728"/>
            <a:ext cx="11025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 of the </a:t>
            </a:r>
          </a:p>
          <a:p>
            <a:r>
              <a:rPr lang="en-GB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course/lectures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790887"/>
              </p:ext>
            </p:extLst>
          </p:nvPr>
        </p:nvGraphicFramePr>
        <p:xfrm>
          <a:off x="642911" y="116632"/>
          <a:ext cx="7072362" cy="6840760"/>
        </p:xfrm>
        <a:graphic>
          <a:graphicData uri="http://schemas.openxmlformats.org/drawingml/2006/table">
            <a:tbl>
              <a:tblPr/>
              <a:tblGrid>
                <a:gridCol w="947962"/>
                <a:gridCol w="1035579"/>
                <a:gridCol w="266369"/>
                <a:gridCol w="4822452"/>
              </a:tblGrid>
              <a:tr h="179055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International 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Trade, September 16</a:t>
                      </a:r>
                      <a:r>
                        <a:rPr lang="en-GB" sz="1400" b="1" kern="50" baseline="3000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th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- </a:t>
                      </a: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December 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8</a:t>
                      </a:r>
                      <a:r>
                        <a:rPr lang="en-GB" sz="1400" b="1" kern="50" baseline="3000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th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 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16/9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Introduction: The main issues 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19/9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Introduction, 2 detailed presentation of the course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3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23/9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Introduction, 3; Measuring globalization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4</a:t>
                      </a: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26/9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Measuring Globalization, 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(VA)</a:t>
                      </a:r>
                      <a:r>
                        <a:rPr lang="en-GB" sz="1400" b="1" kern="5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and overview of models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5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30/9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Overview trade models (Bernard et al 2007; 2011)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6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3/10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Gravity model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7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7/10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5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Gravity</a:t>
                      </a:r>
                      <a:r>
                        <a:rPr lang="it-IT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,</a:t>
                      </a:r>
                      <a:r>
                        <a:rPr lang="it-IT" sz="1400" b="1" kern="5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</a:t>
                      </a:r>
                      <a:r>
                        <a:rPr lang="it-IT" sz="1400" b="1" kern="50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Melitz</a:t>
                      </a:r>
                      <a:r>
                        <a:rPr lang="it-IT" sz="1400" b="1" kern="50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intro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8</a:t>
                      </a:r>
                      <a:endParaRPr lang="en-GB" sz="1400" b="1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10/10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Melitz</a:t>
                      </a:r>
                      <a:endParaRPr lang="it-IT" sz="1400" kern="5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9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14/10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 models: 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Ricardo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10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17/10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</a:t>
                      </a:r>
                      <a:r>
                        <a:rPr lang="it-IT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</a:t>
                      </a:r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models</a:t>
                      </a:r>
                      <a:r>
                        <a:rPr lang="it-IT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: Ricardo and H-O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11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21/10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 Trade models: 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H-O,2, </a:t>
                      </a:r>
                      <a:r>
                        <a:rPr lang="en-GB" sz="1400" b="1" kern="50" dirty="0" err="1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Leontieff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12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24/10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highlight>
                            <a:srgbClr val="00FF00"/>
                          </a:highlight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 and Imperfect competition, 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13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28/10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 and imperfect competition, 2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14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31/10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5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Lucida Sans"/>
                        </a:rPr>
                        <a:t>Mid</a:t>
                      </a:r>
                      <a:r>
                        <a:rPr lang="it-IT" sz="1400" b="1" kern="5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Lucida Sans"/>
                        </a:rPr>
                        <a:t> </a:t>
                      </a:r>
                      <a:r>
                        <a:rPr lang="it-IT" sz="1400" b="1" kern="5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Lucida Sans"/>
                        </a:rPr>
                        <a:t>term</a:t>
                      </a:r>
                      <a:r>
                        <a:rPr lang="en-GB" sz="1400" b="1" kern="5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SimSun"/>
                          <a:cs typeface="Lucida Sans"/>
                        </a:rPr>
                        <a:t> (indicators, gravity, Ricardo, H-O, imp. Comp)</a:t>
                      </a:r>
                      <a:endParaRPr lang="it-IT" sz="1400" kern="50" dirty="0" smtClean="0">
                        <a:effectLst/>
                        <a:latin typeface="+mn-lt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US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15</a:t>
                      </a:r>
                      <a:endParaRPr lang="en-US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4/11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Hysteresis, Heterogeneous firms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16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7/11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The Melitz model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17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11/11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Networks of </a:t>
                      </a:r>
                      <a:r>
                        <a:rPr lang="en-GB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tradeFDI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/migrants</a:t>
                      </a:r>
                      <a:endParaRPr lang="it-IT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18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14/11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FDI and Multinationals: OLI theory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US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19</a:t>
                      </a:r>
                      <a:endParaRPr lang="en-US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18/11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FDI and Multinationals Offshoring/trade in tasks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20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21/11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</a:t>
                      </a:r>
                      <a:r>
                        <a:rPr lang="it-IT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policy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84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21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25/11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</a:t>
                      </a:r>
                      <a:r>
                        <a:rPr lang="it-IT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policy- </a:t>
                      </a:r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trade</a:t>
                      </a:r>
                      <a:r>
                        <a:rPr lang="it-IT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 </a:t>
                      </a:r>
                      <a:r>
                        <a:rPr lang="it-IT" sz="1400" b="1" kern="5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wars</a:t>
                      </a:r>
                      <a:endParaRPr lang="en-GB" sz="1400" b="1" kern="5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87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22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28/11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China and India (BRICS)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652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23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2/12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50" dirty="0" err="1">
                          <a:effectLst/>
                          <a:latin typeface="Times New Roman"/>
                          <a:ea typeface="SimSun"/>
                          <a:cs typeface="Lucida Sans"/>
                        </a:rPr>
                        <a:t>Granularity</a:t>
                      </a:r>
                      <a:r>
                        <a:rPr lang="it-IT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 and aggregate shocks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16"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1400" b="1" kern="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SimSun"/>
                          <a:cs typeface="Lucida Sans"/>
                        </a:rPr>
                        <a:t>24</a:t>
                      </a:r>
                      <a:endParaRPr lang="en-GB" sz="1400" b="1" kern="5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r>
                        <a:rPr lang="en-GB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5/12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50" dirty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 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50" dirty="0" err="1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Final</a:t>
                      </a:r>
                      <a:r>
                        <a:rPr lang="it-IT" sz="1400" b="1" kern="50" dirty="0" smtClean="0">
                          <a:effectLst/>
                          <a:latin typeface="Times New Roman"/>
                          <a:ea typeface="SimSun"/>
                          <a:cs typeface="Lucida Sans"/>
                        </a:rPr>
                        <a:t> test</a:t>
                      </a:r>
                      <a:endParaRPr lang="it-IT" sz="1400" kern="50" dirty="0">
                        <a:effectLst/>
                        <a:latin typeface="Times New Roman"/>
                        <a:ea typeface="SimSun"/>
                        <a:cs typeface="Lucida Sans"/>
                      </a:endParaRPr>
                    </a:p>
                  </a:txBody>
                  <a:tcPr marL="17006" marR="1700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483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1981-01F7-4864-A707-03E1718AB0F5}" type="slidenum">
              <a:rPr lang="zh-TW" altLang="en-US"/>
              <a:pPr/>
              <a:t>30</a:t>
            </a:fld>
            <a:endParaRPr lang="en-US" altLang="zh-TW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Demand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4114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Assume identical, homothetic preferences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Each consumer’s relative demand depends only on relative price, and not on her income level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Given the relative price, each consumer’s relative demand is determined, so is that of the whole population</a:t>
            </a:r>
          </a:p>
          <a:p>
            <a:pPr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One example is Cobb-Douglas utility function</a:t>
            </a:r>
          </a:p>
        </p:txBody>
      </p:sp>
      <p:grpSp>
        <p:nvGrpSpPr>
          <p:cNvPr id="174084" name="Group 4"/>
          <p:cNvGrpSpPr>
            <a:grpSpLocks/>
          </p:cNvGrpSpPr>
          <p:nvPr/>
        </p:nvGrpSpPr>
        <p:grpSpPr bwMode="auto">
          <a:xfrm>
            <a:off x="4495800" y="1295400"/>
            <a:ext cx="4319588" cy="4913313"/>
            <a:chOff x="2870" y="889"/>
            <a:chExt cx="2878" cy="3095"/>
          </a:xfrm>
        </p:grpSpPr>
        <p:sp>
          <p:nvSpPr>
            <p:cNvPr id="174085" name="Line 5"/>
            <p:cNvSpPr>
              <a:spLocks noChangeShapeType="1"/>
            </p:cNvSpPr>
            <p:nvPr/>
          </p:nvSpPr>
          <p:spPr bwMode="auto">
            <a:xfrm>
              <a:off x="3024" y="1296"/>
              <a:ext cx="0" cy="23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86" name="Line 6"/>
            <p:cNvSpPr>
              <a:spLocks noChangeShapeType="1"/>
            </p:cNvSpPr>
            <p:nvPr/>
          </p:nvSpPr>
          <p:spPr bwMode="auto">
            <a:xfrm>
              <a:off x="3024" y="3600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87" name="Freeform 7"/>
            <p:cNvSpPr>
              <a:spLocks/>
            </p:cNvSpPr>
            <p:nvPr/>
          </p:nvSpPr>
          <p:spPr bwMode="auto">
            <a:xfrm>
              <a:off x="3312" y="1728"/>
              <a:ext cx="1392" cy="1584"/>
            </a:xfrm>
            <a:custGeom>
              <a:avLst/>
              <a:gdLst>
                <a:gd name="T0" fmla="*/ 0 w 1392"/>
                <a:gd name="T1" fmla="*/ 0 h 1584"/>
                <a:gd name="T2" fmla="*/ 336 w 1392"/>
                <a:gd name="T3" fmla="*/ 1056 h 1584"/>
                <a:gd name="T4" fmla="*/ 1392 w 1392"/>
                <a:gd name="T5" fmla="*/ 1584 h 1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2" h="1584">
                  <a:moveTo>
                    <a:pt x="0" y="0"/>
                  </a:moveTo>
                  <a:cubicBezTo>
                    <a:pt x="52" y="396"/>
                    <a:pt x="104" y="792"/>
                    <a:pt x="336" y="1056"/>
                  </a:cubicBezTo>
                  <a:cubicBezTo>
                    <a:pt x="568" y="1320"/>
                    <a:pt x="980" y="1452"/>
                    <a:pt x="1392" y="158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88" name="Freeform 8"/>
            <p:cNvSpPr>
              <a:spLocks/>
            </p:cNvSpPr>
            <p:nvPr/>
          </p:nvSpPr>
          <p:spPr bwMode="auto">
            <a:xfrm>
              <a:off x="3744" y="1392"/>
              <a:ext cx="1344" cy="1488"/>
            </a:xfrm>
            <a:custGeom>
              <a:avLst/>
              <a:gdLst>
                <a:gd name="T0" fmla="*/ 0 w 1344"/>
                <a:gd name="T1" fmla="*/ 0 h 1488"/>
                <a:gd name="T2" fmla="*/ 384 w 1344"/>
                <a:gd name="T3" fmla="*/ 960 h 1488"/>
                <a:gd name="T4" fmla="*/ 1344 w 1344"/>
                <a:gd name="T5" fmla="*/ 1488 h 1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4" h="1488">
                  <a:moveTo>
                    <a:pt x="0" y="0"/>
                  </a:moveTo>
                  <a:cubicBezTo>
                    <a:pt x="80" y="356"/>
                    <a:pt x="160" y="712"/>
                    <a:pt x="384" y="960"/>
                  </a:cubicBezTo>
                  <a:cubicBezTo>
                    <a:pt x="608" y="1208"/>
                    <a:pt x="976" y="1348"/>
                    <a:pt x="1344" y="14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89" name="Line 9"/>
            <p:cNvSpPr>
              <a:spLocks noChangeShapeType="1"/>
            </p:cNvSpPr>
            <p:nvPr/>
          </p:nvSpPr>
          <p:spPr bwMode="auto">
            <a:xfrm>
              <a:off x="3024" y="2160"/>
              <a:ext cx="1344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90" name="Line 10"/>
            <p:cNvSpPr>
              <a:spLocks noChangeShapeType="1"/>
            </p:cNvSpPr>
            <p:nvPr/>
          </p:nvSpPr>
          <p:spPr bwMode="auto">
            <a:xfrm>
              <a:off x="3168" y="1392"/>
              <a:ext cx="1728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91" name="Line 11"/>
            <p:cNvSpPr>
              <a:spLocks noChangeShapeType="1"/>
            </p:cNvSpPr>
            <p:nvPr/>
          </p:nvSpPr>
          <p:spPr bwMode="auto">
            <a:xfrm flipV="1">
              <a:off x="3024" y="1920"/>
              <a:ext cx="1488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92" name="Text Box 12"/>
            <p:cNvSpPr txBox="1">
              <a:spLocks noChangeArrowheads="1"/>
            </p:cNvSpPr>
            <p:nvPr/>
          </p:nvSpPr>
          <p:spPr bwMode="auto">
            <a:xfrm>
              <a:off x="5040" y="3696"/>
              <a:ext cx="3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ea typeface="新細明體" pitchFamily="18" charset="-120"/>
                </a:rPr>
                <a:t>Q</a:t>
              </a:r>
              <a:r>
                <a:rPr lang="en-US" altLang="zh-TW" sz="2400" baseline="-25000">
                  <a:ea typeface="新細明體" pitchFamily="18" charset="-120"/>
                </a:rPr>
                <a:t>c</a:t>
              </a:r>
            </a:p>
          </p:txBody>
        </p:sp>
        <p:sp>
          <p:nvSpPr>
            <p:cNvPr id="174093" name="Text Box 13"/>
            <p:cNvSpPr txBox="1">
              <a:spLocks noChangeArrowheads="1"/>
            </p:cNvSpPr>
            <p:nvPr/>
          </p:nvSpPr>
          <p:spPr bwMode="auto">
            <a:xfrm>
              <a:off x="2870" y="889"/>
              <a:ext cx="3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ea typeface="新細明體" pitchFamily="18" charset="-120"/>
                </a:rPr>
                <a:t>Q</a:t>
              </a:r>
              <a:r>
                <a:rPr lang="en-US" altLang="zh-TW" sz="2400" baseline="-25000">
                  <a:ea typeface="新細明體" pitchFamily="18" charset="-120"/>
                </a:rPr>
                <a:t>w</a:t>
              </a:r>
            </a:p>
          </p:txBody>
        </p:sp>
        <p:sp>
          <p:nvSpPr>
            <p:cNvPr id="174094" name="Text Box 14"/>
            <p:cNvSpPr txBox="1">
              <a:spLocks noChangeArrowheads="1"/>
            </p:cNvSpPr>
            <p:nvPr/>
          </p:nvSpPr>
          <p:spPr bwMode="auto">
            <a:xfrm>
              <a:off x="3312" y="1154"/>
              <a:ext cx="13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ea typeface="新細明體" pitchFamily="18" charset="-120"/>
                </a:rPr>
                <a:t>I’=P</a:t>
              </a:r>
              <a:r>
                <a:rPr lang="en-US" altLang="zh-TW" sz="2400" baseline="-25000">
                  <a:ea typeface="新細明體" pitchFamily="18" charset="-120"/>
                </a:rPr>
                <a:t>c</a:t>
              </a:r>
              <a:r>
                <a:rPr lang="en-US" altLang="zh-TW" sz="2400">
                  <a:ea typeface="新細明體" pitchFamily="18" charset="-120"/>
                </a:rPr>
                <a:t>Q</a:t>
              </a:r>
              <a:r>
                <a:rPr lang="en-US" altLang="zh-TW" sz="2400" baseline="-25000">
                  <a:ea typeface="新細明體" pitchFamily="18" charset="-120"/>
                </a:rPr>
                <a:t>c</a:t>
              </a:r>
              <a:r>
                <a:rPr lang="en-US" altLang="zh-TW" sz="2400">
                  <a:ea typeface="新細明體" pitchFamily="18" charset="-120"/>
                </a:rPr>
                <a:t>+P</a:t>
              </a:r>
              <a:r>
                <a:rPr lang="en-US" altLang="zh-TW" sz="2400" baseline="-25000">
                  <a:ea typeface="新細明體" pitchFamily="18" charset="-120"/>
                </a:rPr>
                <a:t>w</a:t>
              </a:r>
              <a:r>
                <a:rPr lang="en-US" altLang="zh-TW" sz="2400">
                  <a:ea typeface="新細明體" pitchFamily="18" charset="-120"/>
                </a:rPr>
                <a:t>Q</a:t>
              </a:r>
              <a:r>
                <a:rPr lang="en-US" altLang="zh-TW" sz="2400" baseline="-25000">
                  <a:ea typeface="新細明體" pitchFamily="18" charset="-120"/>
                </a:rPr>
                <a:t>w</a:t>
              </a:r>
            </a:p>
          </p:txBody>
        </p:sp>
        <p:sp>
          <p:nvSpPr>
            <p:cNvPr id="174095" name="Text Box 15"/>
            <p:cNvSpPr txBox="1">
              <a:spLocks noChangeArrowheads="1"/>
            </p:cNvSpPr>
            <p:nvPr/>
          </p:nvSpPr>
          <p:spPr bwMode="auto">
            <a:xfrm>
              <a:off x="4416" y="3266"/>
              <a:ext cx="133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ea typeface="新細明體" pitchFamily="18" charset="-120"/>
                </a:rPr>
                <a:t>I=P</a:t>
              </a:r>
              <a:r>
                <a:rPr lang="en-US" altLang="zh-TW" sz="2400" baseline="-25000">
                  <a:ea typeface="新細明體" pitchFamily="18" charset="-120"/>
                </a:rPr>
                <a:t>c</a:t>
              </a:r>
              <a:r>
                <a:rPr lang="en-US" altLang="zh-TW" sz="2400">
                  <a:ea typeface="新細明體" pitchFamily="18" charset="-120"/>
                </a:rPr>
                <a:t>Q</a:t>
              </a:r>
              <a:r>
                <a:rPr lang="en-US" altLang="zh-TW" sz="2400" baseline="-25000">
                  <a:ea typeface="新細明體" pitchFamily="18" charset="-120"/>
                </a:rPr>
                <a:t>c</a:t>
              </a:r>
              <a:r>
                <a:rPr lang="en-US" altLang="zh-TW" sz="2400">
                  <a:ea typeface="新細明體" pitchFamily="18" charset="-120"/>
                </a:rPr>
                <a:t>+P</a:t>
              </a:r>
              <a:r>
                <a:rPr lang="en-US" altLang="zh-TW" sz="2400" baseline="-25000">
                  <a:ea typeface="新細明體" pitchFamily="18" charset="-120"/>
                </a:rPr>
                <a:t>w</a:t>
              </a:r>
              <a:r>
                <a:rPr lang="en-US" altLang="zh-TW" sz="2400">
                  <a:ea typeface="新細明體" pitchFamily="18" charset="-120"/>
                </a:rPr>
                <a:t>Q</a:t>
              </a:r>
              <a:r>
                <a:rPr lang="en-US" altLang="zh-TW" sz="2400" baseline="-25000">
                  <a:ea typeface="新細明體" pitchFamily="18" charset="-120"/>
                </a:rPr>
                <a:t>w</a:t>
              </a:r>
            </a:p>
          </p:txBody>
        </p:sp>
        <p:sp>
          <p:nvSpPr>
            <p:cNvPr id="174096" name="Line 16"/>
            <p:cNvSpPr>
              <a:spLocks noChangeShapeType="1"/>
            </p:cNvSpPr>
            <p:nvPr/>
          </p:nvSpPr>
          <p:spPr bwMode="auto">
            <a:xfrm>
              <a:off x="4128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97" name="Line 17"/>
            <p:cNvSpPr>
              <a:spLocks noChangeShapeType="1"/>
            </p:cNvSpPr>
            <p:nvPr/>
          </p:nvSpPr>
          <p:spPr bwMode="auto">
            <a:xfrm>
              <a:off x="3696" y="2832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4098" name="Text Box 18"/>
            <p:cNvSpPr txBox="1">
              <a:spLocks noChangeArrowheads="1"/>
            </p:cNvSpPr>
            <p:nvPr/>
          </p:nvSpPr>
          <p:spPr bwMode="auto">
            <a:xfrm>
              <a:off x="4944" y="1250"/>
              <a:ext cx="3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>
                  <a:ea typeface="新細明體" pitchFamily="18" charset="-120"/>
                </a:rPr>
                <a:t>I’&gt;I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322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B560-7993-4466-AFC4-CD30A53DD05C}" type="slidenum">
              <a:rPr lang="zh-TW" altLang="en-US"/>
              <a:pPr/>
              <a:t>31</a:t>
            </a:fld>
            <a:endParaRPr lang="en-US" altLang="zh-TW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Cobb-Douglas Utility Function</a:t>
            </a:r>
          </a:p>
        </p:txBody>
      </p:sp>
      <p:graphicFrame>
        <p:nvGraphicFramePr>
          <p:cNvPr id="96260" name="Object 4"/>
          <p:cNvGraphicFramePr>
            <a:graphicFrameLocks noChangeAspect="1"/>
          </p:cNvGraphicFramePr>
          <p:nvPr/>
        </p:nvGraphicFramePr>
        <p:xfrm>
          <a:off x="1981200" y="1587500"/>
          <a:ext cx="5257800" cy="437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5" name="Equation" r:id="rId4" imgW="2577960" imgH="2145960" progId="Equation.DSMT4">
                  <p:embed/>
                </p:oleObj>
              </mc:Choice>
              <mc:Fallback>
                <p:oleObj name="Equation" r:id="rId4" imgW="2577960" imgH="2145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587500"/>
                        <a:ext cx="5257800" cy="4376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661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AED12-CDA6-4CF3-8A08-6DEE1E42D413}" type="slidenum">
              <a:rPr lang="zh-TW" altLang="en-US"/>
              <a:pPr/>
              <a:t>32</a:t>
            </a:fld>
            <a:endParaRPr lang="en-US" altLang="zh-TW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Relative Demand</a:t>
            </a:r>
          </a:p>
        </p:txBody>
      </p:sp>
      <p:sp>
        <p:nvSpPr>
          <p:cNvPr id="107525" name="Line 5"/>
          <p:cNvSpPr>
            <a:spLocks noChangeShapeType="1"/>
          </p:cNvSpPr>
          <p:nvPr/>
        </p:nvSpPr>
        <p:spPr bwMode="auto">
          <a:xfrm>
            <a:off x="1600200" y="22098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526" name="Line 6"/>
          <p:cNvSpPr>
            <a:spLocks noChangeShapeType="1"/>
          </p:cNvSpPr>
          <p:nvPr/>
        </p:nvSpPr>
        <p:spPr bwMode="auto">
          <a:xfrm>
            <a:off x="1600200" y="60198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528" name="Freeform 8"/>
          <p:cNvSpPr>
            <a:spLocks/>
          </p:cNvSpPr>
          <p:nvPr/>
        </p:nvSpPr>
        <p:spPr bwMode="auto">
          <a:xfrm>
            <a:off x="1981200" y="2667000"/>
            <a:ext cx="2286000" cy="2971800"/>
          </a:xfrm>
          <a:custGeom>
            <a:avLst/>
            <a:gdLst>
              <a:gd name="T0" fmla="*/ 0 w 1440"/>
              <a:gd name="T1" fmla="*/ 0 h 1872"/>
              <a:gd name="T2" fmla="*/ 288 w 1440"/>
              <a:gd name="T3" fmla="*/ 1248 h 1872"/>
              <a:gd name="T4" fmla="*/ 1440 w 1440"/>
              <a:gd name="T5" fmla="*/ 1872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0" h="1872">
                <a:moveTo>
                  <a:pt x="0" y="0"/>
                </a:moveTo>
                <a:cubicBezTo>
                  <a:pt x="24" y="468"/>
                  <a:pt x="48" y="936"/>
                  <a:pt x="288" y="1248"/>
                </a:cubicBezTo>
                <a:cubicBezTo>
                  <a:pt x="528" y="1560"/>
                  <a:pt x="984" y="1716"/>
                  <a:pt x="1440" y="187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529" name="Freeform 9"/>
          <p:cNvSpPr>
            <a:spLocks/>
          </p:cNvSpPr>
          <p:nvPr/>
        </p:nvSpPr>
        <p:spPr bwMode="auto">
          <a:xfrm>
            <a:off x="2438400" y="2590800"/>
            <a:ext cx="3657600" cy="2819400"/>
          </a:xfrm>
          <a:custGeom>
            <a:avLst/>
            <a:gdLst>
              <a:gd name="T0" fmla="*/ 0 w 2304"/>
              <a:gd name="T1" fmla="*/ 0 h 1776"/>
              <a:gd name="T2" fmla="*/ 432 w 2304"/>
              <a:gd name="T3" fmla="*/ 1104 h 1776"/>
              <a:gd name="T4" fmla="*/ 2304 w 2304"/>
              <a:gd name="T5" fmla="*/ 1776 h 1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304" h="1776">
                <a:moveTo>
                  <a:pt x="0" y="0"/>
                </a:moveTo>
                <a:cubicBezTo>
                  <a:pt x="24" y="404"/>
                  <a:pt x="48" y="808"/>
                  <a:pt x="432" y="1104"/>
                </a:cubicBezTo>
                <a:cubicBezTo>
                  <a:pt x="816" y="1400"/>
                  <a:pt x="1560" y="1588"/>
                  <a:pt x="2304" y="177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530" name="Line 10"/>
          <p:cNvSpPr>
            <a:spLocks noChangeShapeType="1"/>
          </p:cNvSpPr>
          <p:nvPr/>
        </p:nvSpPr>
        <p:spPr bwMode="auto">
          <a:xfrm>
            <a:off x="1600200" y="44196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2879725" y="3084513"/>
            <a:ext cx="8493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High </a:t>
            </a:r>
            <a:r>
              <a:rPr lang="el-GR" altLang="en-US">
                <a:cs typeface="Arial" panose="020B0604020202020204" pitchFamily="34" charset="0"/>
              </a:rPr>
              <a:t>α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2651125" y="5141913"/>
            <a:ext cx="798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Low </a:t>
            </a:r>
            <a:r>
              <a:rPr lang="el-GR" altLang="en-US">
                <a:cs typeface="Arial" panose="020B0604020202020204" pitchFamily="34" charset="0"/>
              </a:rPr>
              <a:t>α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5867400" y="5638800"/>
            <a:ext cx="2266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Relative Demand, </a:t>
            </a:r>
          </a:p>
          <a:p>
            <a:r>
              <a:rPr lang="en-US" altLang="zh-TW">
                <a:ea typeface="新細明體" pitchFamily="18" charset="-120"/>
              </a:rPr>
              <a:t>Qc/Qw, or </a:t>
            </a:r>
          </a:p>
          <a:p>
            <a:r>
              <a:rPr lang="en-US" altLang="zh-TW">
                <a:ea typeface="新細明體" pitchFamily="18" charset="-120"/>
              </a:rPr>
              <a:t>(Qc+Qc*)/(Qw+Qw*)</a:t>
            </a:r>
          </a:p>
          <a:p>
            <a:endParaRPr lang="zh-TW" altLang="en-US">
              <a:ea typeface="新細明體" pitchFamily="18" charset="-120"/>
            </a:endParaRP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1355725" y="1636713"/>
            <a:ext cx="831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Pc/Pw</a:t>
            </a:r>
          </a:p>
        </p:txBody>
      </p:sp>
      <p:graphicFrame>
        <p:nvGraphicFramePr>
          <p:cNvPr id="107535" name="Object 15"/>
          <p:cNvGraphicFramePr>
            <a:graphicFrameLocks noGrp="1" noChangeAspect="1"/>
          </p:cNvGraphicFramePr>
          <p:nvPr>
            <p:ph idx="1"/>
          </p:nvPr>
        </p:nvGraphicFramePr>
        <p:xfrm>
          <a:off x="2819400" y="2190750"/>
          <a:ext cx="2057400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9" name="Equation" r:id="rId4" imgW="1244520" imgH="431640" progId="Equation.DSMT4">
                  <p:embed/>
                </p:oleObj>
              </mc:Choice>
              <mc:Fallback>
                <p:oleObj name="Equation" r:id="rId4" imgW="12445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190750"/>
                        <a:ext cx="2057400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6003925" y="1905000"/>
            <a:ext cx="25304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Relative demand by a single consumer</a:t>
            </a:r>
          </a:p>
          <a:p>
            <a:r>
              <a:rPr lang="en-US" altLang="zh-TW">
                <a:ea typeface="新細明體" pitchFamily="18" charset="-120"/>
              </a:rPr>
              <a:t>=Relative demand by the whole country</a:t>
            </a:r>
          </a:p>
          <a:p>
            <a:r>
              <a:rPr lang="en-US" altLang="zh-TW">
                <a:ea typeface="新細明體" pitchFamily="18" charset="-120"/>
              </a:rPr>
              <a:t>=Relative demand by the whole world</a:t>
            </a:r>
          </a:p>
        </p:txBody>
      </p:sp>
    </p:spTree>
    <p:extLst>
      <p:ext uri="{BB962C8B-B14F-4D97-AF65-F5344CB8AC3E}">
        <p14:creationId xmlns:p14="http://schemas.microsoft.com/office/powerpoint/2010/main" val="86301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BB969-0F62-4732-B9EB-449853693973}" type="slidenum">
              <a:rPr lang="zh-TW" altLang="en-US"/>
              <a:pPr/>
              <a:t>33</a:t>
            </a:fld>
            <a:endParaRPr lang="en-US" altLang="zh-TW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Relative Supply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077200" cy="4495800"/>
          </a:xfrm>
        </p:spPr>
        <p:txBody>
          <a:bodyPr/>
          <a:lstStyle/>
          <a:p>
            <a:r>
              <a:rPr lang="en-US" altLang="zh-TW" sz="2800">
                <a:ea typeface="新細明體" pitchFamily="18" charset="-120"/>
              </a:rPr>
              <a:t>Assume that we are dealing with an economy (which we call Home). In this economy: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Labor is the only factor of production.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Only two goods (say wine and cheese) are produced.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The supply of labor is fixed in each country.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The productivity of labor in each good is fixed (c.r.t.s. technology).</a:t>
            </a:r>
          </a:p>
          <a:p>
            <a:pPr lvl="1"/>
            <a:r>
              <a:rPr lang="en-US" altLang="zh-TW" sz="2400">
                <a:ea typeface="新細明體" pitchFamily="18" charset="-120"/>
              </a:rPr>
              <a:t>Perfect competition prevails in all markets</a:t>
            </a:r>
            <a:r>
              <a:rPr lang="en-US" altLang="zh-TW">
                <a:ea typeface="新細明體" pitchFamily="18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1226166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5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1E5A3-92BF-46F2-B1B7-B7A087CD3BFE}" type="slidenum">
              <a:rPr lang="zh-TW" altLang="en-US"/>
              <a:pPr/>
              <a:t>34</a:t>
            </a:fld>
            <a:endParaRPr lang="en-US" altLang="zh-TW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10600" cy="5257800"/>
          </a:xfrm>
        </p:spPr>
        <p:txBody>
          <a:bodyPr/>
          <a:lstStyle/>
          <a:p>
            <a:r>
              <a:rPr lang="en-US" altLang="zh-TW" sz="2800">
                <a:ea typeface="新細明體" pitchFamily="18" charset="-120"/>
              </a:rPr>
              <a:t>The </a:t>
            </a:r>
            <a:r>
              <a:rPr lang="en-US" altLang="zh-TW" sz="2800" b="1">
                <a:ea typeface="新細明體" pitchFamily="18" charset="-120"/>
              </a:rPr>
              <a:t>unit labor requirement</a:t>
            </a:r>
            <a:r>
              <a:rPr lang="en-US" altLang="zh-TW" sz="2800">
                <a:ea typeface="新細明體" pitchFamily="18" charset="-120"/>
              </a:rPr>
              <a:t> is the number of hours of labor required to produce one unit of output.</a:t>
            </a:r>
          </a:p>
          <a:p>
            <a:pPr lvl="2"/>
            <a:r>
              <a:rPr lang="en-US" altLang="zh-TW" sz="2000">
                <a:ea typeface="新細明體" pitchFamily="18" charset="-120"/>
              </a:rPr>
              <a:t>Denote with </a:t>
            </a:r>
            <a:r>
              <a:rPr lang="en-US" altLang="zh-TW" sz="2000" i="1">
                <a:ea typeface="新細明體" pitchFamily="18" charset="-120"/>
              </a:rPr>
              <a:t>a</a:t>
            </a:r>
            <a:r>
              <a:rPr lang="en-US" altLang="zh-TW" sz="2000" i="1" baseline="-25000">
                <a:ea typeface="新細明體" pitchFamily="18" charset="-120"/>
              </a:rPr>
              <a:t>LW</a:t>
            </a:r>
            <a:r>
              <a:rPr lang="en-US" altLang="zh-TW" sz="2000" baseline="-25000">
                <a:ea typeface="新細明體" pitchFamily="18" charset="-120"/>
              </a:rPr>
              <a:t> </a:t>
            </a:r>
            <a:r>
              <a:rPr lang="en-US" altLang="zh-TW" sz="2000">
                <a:ea typeface="新細明體" pitchFamily="18" charset="-120"/>
              </a:rPr>
              <a:t>the unit labor requirement for wine (e.g.  if </a:t>
            </a:r>
            <a:r>
              <a:rPr lang="en-US" altLang="zh-TW" sz="2000" i="1">
                <a:ea typeface="新細明體" pitchFamily="18" charset="-120"/>
              </a:rPr>
              <a:t>a</a:t>
            </a:r>
            <a:r>
              <a:rPr lang="en-US" altLang="zh-TW" sz="2000" i="1" baseline="-25000">
                <a:ea typeface="新細明體" pitchFamily="18" charset="-120"/>
              </a:rPr>
              <a:t>LW</a:t>
            </a:r>
            <a:r>
              <a:rPr lang="en-US" altLang="zh-TW" sz="2000">
                <a:ea typeface="新細明體" pitchFamily="18" charset="-120"/>
              </a:rPr>
              <a:t> = 2, then one needs 2 hours of labor to produce one gallon of wine).</a:t>
            </a:r>
          </a:p>
          <a:p>
            <a:pPr lvl="2"/>
            <a:r>
              <a:rPr lang="en-US" altLang="zh-TW" sz="2000">
                <a:ea typeface="新細明體" pitchFamily="18" charset="-120"/>
              </a:rPr>
              <a:t>Denote with </a:t>
            </a:r>
            <a:r>
              <a:rPr lang="en-US" altLang="zh-TW" sz="2000" i="1">
                <a:ea typeface="新細明體" pitchFamily="18" charset="-120"/>
              </a:rPr>
              <a:t>a</a:t>
            </a:r>
            <a:r>
              <a:rPr lang="en-US" altLang="zh-TW" sz="2000" i="1" baseline="-25000">
                <a:ea typeface="新細明體" pitchFamily="18" charset="-120"/>
              </a:rPr>
              <a:t>LC</a:t>
            </a:r>
            <a:r>
              <a:rPr lang="en-US" altLang="zh-TW" sz="2000">
                <a:ea typeface="新細明體" pitchFamily="18" charset="-120"/>
              </a:rPr>
              <a:t> the unit labor requirement for cheese (e.g. if </a:t>
            </a:r>
            <a:r>
              <a:rPr lang="en-US" altLang="zh-TW" sz="2000" i="1">
                <a:ea typeface="新細明體" pitchFamily="18" charset="-120"/>
              </a:rPr>
              <a:t>a</a:t>
            </a:r>
            <a:r>
              <a:rPr lang="en-US" altLang="zh-TW" sz="2000" i="1" baseline="-25000">
                <a:ea typeface="新細明體" pitchFamily="18" charset="-120"/>
              </a:rPr>
              <a:t>LC</a:t>
            </a:r>
            <a:r>
              <a:rPr lang="en-US" altLang="zh-TW" sz="2000">
                <a:ea typeface="新細明體" pitchFamily="18" charset="-120"/>
              </a:rPr>
              <a:t> = 1, then one needs 1 hour of labor to produce a pound of cheese).</a:t>
            </a:r>
          </a:p>
          <a:p>
            <a:r>
              <a:rPr lang="en-US" altLang="zh-TW" sz="2800">
                <a:ea typeface="新細明體" pitchFamily="18" charset="-120"/>
              </a:rPr>
              <a:t>The economy’s total resources are defined as </a:t>
            </a:r>
            <a:r>
              <a:rPr lang="en-US" altLang="zh-TW" sz="2800" i="1">
                <a:ea typeface="新細明體" pitchFamily="18" charset="-120"/>
              </a:rPr>
              <a:t>L</a:t>
            </a:r>
            <a:r>
              <a:rPr lang="en-US" altLang="zh-TW" sz="2800">
                <a:ea typeface="新細明體" pitchFamily="18" charset="-120"/>
              </a:rPr>
              <a:t>, the total labor supply (e.g. if </a:t>
            </a:r>
            <a:r>
              <a:rPr lang="en-US" altLang="zh-TW" sz="2800" i="1">
                <a:ea typeface="新細明體" pitchFamily="18" charset="-120"/>
              </a:rPr>
              <a:t>L</a:t>
            </a:r>
            <a:r>
              <a:rPr lang="en-US" altLang="zh-TW" sz="2800">
                <a:ea typeface="新細明體" pitchFamily="18" charset="-120"/>
              </a:rPr>
              <a:t> = 120, then this economy is endowed with 120 hours of labor or 120 workers).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>
                <a:ea typeface="新細明體" pitchFamily="18" charset="-120"/>
              </a:rPr>
              <a:t>A One-Factor Economy</a:t>
            </a:r>
          </a:p>
        </p:txBody>
      </p:sp>
    </p:spTree>
    <p:extLst>
      <p:ext uri="{BB962C8B-B14F-4D97-AF65-F5344CB8AC3E}">
        <p14:creationId xmlns:p14="http://schemas.microsoft.com/office/powerpoint/2010/main" val="4170470825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uild="p" bldLvl="5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C7C1E-CDAD-4CE4-9DC2-AAC38185033B}" type="slidenum">
              <a:rPr lang="zh-TW" altLang="en-US"/>
              <a:pPr/>
              <a:t>35</a:t>
            </a:fld>
            <a:endParaRPr lang="en-US" altLang="zh-TW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“I have a unit of labor, should I produce cheese or wine?”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To produce cheese, I can make 1/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LC</a:t>
            </a:r>
            <a:r>
              <a:rPr lang="en-US" altLang="zh-TW" sz="2800">
                <a:ea typeface="新細明體" pitchFamily="18" charset="-120"/>
              </a:rPr>
              <a:t> units and get a revenue of 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c</a:t>
            </a:r>
            <a:r>
              <a:rPr lang="en-US" altLang="zh-TW" sz="2400">
                <a:ea typeface="新細明體" pitchFamily="18" charset="-120"/>
              </a:rPr>
              <a:t>/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LC</a:t>
            </a:r>
            <a:r>
              <a:rPr lang="en-US" altLang="zh-TW" sz="2800">
                <a:ea typeface="新細明體" pitchFamily="18" charset="-12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To produce wine, I make 1/a</a:t>
            </a:r>
            <a:r>
              <a:rPr lang="en-US" altLang="zh-TW" sz="2800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 units and hence get a revenue of 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w</a:t>
            </a:r>
            <a:r>
              <a:rPr lang="en-US" altLang="zh-TW" sz="2400">
                <a:ea typeface="新細明體" pitchFamily="18" charset="-120"/>
              </a:rPr>
              <a:t>/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Hence,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If 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c</a:t>
            </a:r>
            <a:r>
              <a:rPr lang="en-US" altLang="zh-TW" sz="2400">
                <a:ea typeface="新細明體" pitchFamily="18" charset="-120"/>
              </a:rPr>
              <a:t>/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w</a:t>
            </a:r>
            <a:r>
              <a:rPr lang="en-US" altLang="zh-TW" sz="2400">
                <a:ea typeface="新細明體" pitchFamily="18" charset="-120"/>
              </a:rPr>
              <a:t>&gt;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LC</a:t>
            </a:r>
            <a:r>
              <a:rPr lang="en-US" altLang="zh-TW" sz="2400">
                <a:ea typeface="新細明體" pitchFamily="18" charset="-120"/>
              </a:rPr>
              <a:t> /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, I should produce cheese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If 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c</a:t>
            </a:r>
            <a:r>
              <a:rPr lang="en-US" altLang="zh-TW" sz="2400">
                <a:ea typeface="新細明體" pitchFamily="18" charset="-120"/>
              </a:rPr>
              <a:t>/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w</a:t>
            </a:r>
            <a:r>
              <a:rPr lang="en-US" altLang="zh-TW" sz="2400">
                <a:ea typeface="新細明體" pitchFamily="18" charset="-120"/>
              </a:rPr>
              <a:t>&lt;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LC</a:t>
            </a:r>
            <a:r>
              <a:rPr lang="en-US" altLang="zh-TW" sz="2400">
                <a:ea typeface="新細明體" pitchFamily="18" charset="-120"/>
              </a:rPr>
              <a:t> /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, I should produce wine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If 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c</a:t>
            </a:r>
            <a:r>
              <a:rPr lang="en-US" altLang="zh-TW" sz="2400">
                <a:ea typeface="新細明體" pitchFamily="18" charset="-120"/>
              </a:rPr>
              <a:t>/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w</a:t>
            </a:r>
            <a:r>
              <a:rPr lang="en-US" altLang="zh-TW" sz="2400">
                <a:ea typeface="新細明體" pitchFamily="18" charset="-120"/>
              </a:rPr>
              <a:t>=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LC</a:t>
            </a:r>
            <a:r>
              <a:rPr lang="en-US" altLang="zh-TW" sz="2400">
                <a:ea typeface="新細明體" pitchFamily="18" charset="-120"/>
              </a:rPr>
              <a:t> / </a:t>
            </a:r>
            <a:r>
              <a:rPr lang="en-US" altLang="zh-TW" sz="2400" i="1">
                <a:ea typeface="新細明體" pitchFamily="18" charset="-120"/>
              </a:rPr>
              <a:t>a</a:t>
            </a:r>
            <a:r>
              <a:rPr lang="en-US" altLang="zh-TW" sz="24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, I don’t mind produce any combination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4000">
                <a:solidFill>
                  <a:srgbClr val="663300"/>
                </a:solidFill>
                <a:latin typeface="Times New Roman" panose="02020603050405020304" pitchFamily="18" charset="0"/>
                <a:ea typeface="新細明體" pitchFamily="18" charset="-120"/>
              </a:rPr>
              <a:t>Relative Price and Supply</a:t>
            </a:r>
          </a:p>
        </p:txBody>
      </p:sp>
    </p:spTree>
    <p:extLst>
      <p:ext uri="{BB962C8B-B14F-4D97-AF65-F5344CB8AC3E}">
        <p14:creationId xmlns:p14="http://schemas.microsoft.com/office/powerpoint/2010/main" val="7524008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1AF07-D27C-4045-925E-75FD6556E759}" type="slidenum">
              <a:rPr lang="zh-TW" altLang="en-US"/>
              <a:pPr/>
              <a:t>36</a:t>
            </a:fld>
            <a:endParaRPr lang="en-US" altLang="zh-TW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029200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The above relations imply that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if the relative price of cheese (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P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C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 / 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P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W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 ) exceeds its opportunity cost (</a:t>
            </a:r>
            <a:r>
              <a:rPr lang="en-US" altLang="zh-TW" b="1" i="1" dirty="0" err="1">
                <a:solidFill>
                  <a:srgbClr val="FF0000"/>
                </a:solidFill>
                <a:ea typeface="新細明體" pitchFamily="18" charset="-120"/>
              </a:rPr>
              <a:t>a</a:t>
            </a:r>
            <a:r>
              <a:rPr lang="en-US" altLang="zh-TW" b="1" i="1" baseline="-25000" dirty="0" err="1">
                <a:solidFill>
                  <a:srgbClr val="FF0000"/>
                </a:solidFill>
                <a:ea typeface="新細明體" pitchFamily="18" charset="-120"/>
              </a:rPr>
              <a:t>LC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 / </a:t>
            </a:r>
            <a:r>
              <a:rPr lang="en-US" altLang="zh-TW" b="1" i="1" dirty="0" err="1">
                <a:solidFill>
                  <a:srgbClr val="FF0000"/>
                </a:solidFill>
                <a:ea typeface="新細明體" pitchFamily="18" charset="-120"/>
              </a:rPr>
              <a:t>a</a:t>
            </a:r>
            <a:r>
              <a:rPr lang="en-US" altLang="zh-TW" b="1" i="1" baseline="-25000" dirty="0" err="1">
                <a:solidFill>
                  <a:srgbClr val="FF0000"/>
                </a:solidFill>
                <a:ea typeface="新細明體" pitchFamily="18" charset="-120"/>
              </a:rPr>
              <a:t>LW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), then the economy will specialize in the production of cheese</a:t>
            </a:r>
            <a:r>
              <a:rPr lang="en-US" altLang="zh-TW" dirty="0">
                <a:ea typeface="新細明體" pitchFamily="18" charset="-12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zh-TW" dirty="0">
                <a:ea typeface="新細明體" pitchFamily="18" charset="-120"/>
              </a:rPr>
              <a:t>In the absence of international trade, both goods are produced, and therefore </a:t>
            </a:r>
            <a:r>
              <a:rPr lang="en-US" altLang="zh-TW" i="1" dirty="0">
                <a:ea typeface="新細明體" pitchFamily="18" charset="-120"/>
              </a:rPr>
              <a:t>P</a:t>
            </a:r>
            <a:r>
              <a:rPr lang="en-US" altLang="zh-TW" i="1" baseline="-25000" dirty="0">
                <a:ea typeface="新細明體" pitchFamily="18" charset="-120"/>
              </a:rPr>
              <a:t>C</a:t>
            </a:r>
            <a:r>
              <a:rPr lang="en-US" altLang="zh-TW" dirty="0">
                <a:ea typeface="新細明體" pitchFamily="18" charset="-120"/>
              </a:rPr>
              <a:t> / </a:t>
            </a:r>
            <a:r>
              <a:rPr lang="en-US" altLang="zh-TW" i="1" dirty="0">
                <a:ea typeface="新細明體" pitchFamily="18" charset="-120"/>
              </a:rPr>
              <a:t>P</a:t>
            </a:r>
            <a:r>
              <a:rPr lang="en-US" altLang="zh-TW" i="1" baseline="-25000" dirty="0">
                <a:ea typeface="新細明體" pitchFamily="18" charset="-120"/>
              </a:rPr>
              <a:t>W</a:t>
            </a:r>
            <a:r>
              <a:rPr lang="en-US" altLang="zh-TW" dirty="0">
                <a:ea typeface="新細明體" pitchFamily="18" charset="-120"/>
              </a:rPr>
              <a:t> = </a:t>
            </a:r>
            <a:r>
              <a:rPr lang="en-US" altLang="zh-TW" i="1" dirty="0" err="1">
                <a:ea typeface="新細明體" pitchFamily="18" charset="-120"/>
              </a:rPr>
              <a:t>a</a:t>
            </a:r>
            <a:r>
              <a:rPr lang="en-US" altLang="zh-TW" i="1" baseline="-25000" dirty="0" err="1">
                <a:ea typeface="新細明體" pitchFamily="18" charset="-120"/>
              </a:rPr>
              <a:t>LC</a:t>
            </a:r>
            <a:r>
              <a:rPr lang="en-US" altLang="zh-TW" dirty="0">
                <a:ea typeface="新細明體" pitchFamily="18" charset="-120"/>
              </a:rPr>
              <a:t> /</a:t>
            </a:r>
            <a:r>
              <a:rPr lang="en-US" altLang="zh-TW" i="1" dirty="0" err="1">
                <a:ea typeface="新細明體" pitchFamily="18" charset="-120"/>
              </a:rPr>
              <a:t>a</a:t>
            </a:r>
            <a:r>
              <a:rPr lang="en-US" altLang="zh-TW" i="1" baseline="-25000" dirty="0" err="1">
                <a:ea typeface="新細明體" pitchFamily="18" charset="-120"/>
              </a:rPr>
              <a:t>LW</a:t>
            </a:r>
            <a:r>
              <a:rPr lang="en-US" altLang="zh-TW" dirty="0">
                <a:ea typeface="新細明體" pitchFamily="18" charset="-120"/>
              </a:rPr>
              <a:t>.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4000">
                <a:solidFill>
                  <a:srgbClr val="663300"/>
                </a:solidFill>
                <a:latin typeface="Times New Roman" panose="02020603050405020304" pitchFamily="18" charset="0"/>
                <a:ea typeface="新細明體" pitchFamily="18" charset="-120"/>
              </a:rPr>
              <a:t>Relative Price and Supply</a:t>
            </a:r>
          </a:p>
        </p:txBody>
      </p:sp>
    </p:spTree>
    <p:extLst>
      <p:ext uri="{BB962C8B-B14F-4D97-AF65-F5344CB8AC3E}">
        <p14:creationId xmlns:p14="http://schemas.microsoft.com/office/powerpoint/2010/main" val="40405294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87C0C-84C6-44E7-941D-6A5FDACBEBCE}" type="slidenum">
              <a:rPr lang="zh-TW" altLang="en-US"/>
              <a:pPr/>
              <a:t>37</a:t>
            </a:fld>
            <a:endParaRPr lang="en-US" altLang="zh-TW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Equilibrium under Autarky</a:t>
            </a: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2590800" y="2133600"/>
            <a:ext cx="3449638" cy="2667000"/>
            <a:chOff x="1518" y="2289"/>
            <a:chExt cx="2328" cy="750"/>
          </a:xfrm>
        </p:grpSpPr>
        <p:sp>
          <p:nvSpPr>
            <p:cNvPr id="40964" name="Freeform 4"/>
            <p:cNvSpPr>
              <a:spLocks/>
            </p:cNvSpPr>
            <p:nvPr/>
          </p:nvSpPr>
          <p:spPr bwMode="auto">
            <a:xfrm>
              <a:off x="1518" y="2289"/>
              <a:ext cx="1296" cy="720"/>
            </a:xfrm>
            <a:custGeom>
              <a:avLst/>
              <a:gdLst>
                <a:gd name="T0" fmla="*/ 0 w 1392"/>
                <a:gd name="T1" fmla="*/ 0 h 912"/>
                <a:gd name="T2" fmla="*/ 336 w 1392"/>
                <a:gd name="T3" fmla="*/ 480 h 912"/>
                <a:gd name="T4" fmla="*/ 960 w 1392"/>
                <a:gd name="T5" fmla="*/ 816 h 912"/>
                <a:gd name="T6" fmla="*/ 1392 w 1392"/>
                <a:gd name="T7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2" h="912">
                  <a:moveTo>
                    <a:pt x="0" y="0"/>
                  </a:moveTo>
                  <a:cubicBezTo>
                    <a:pt x="88" y="172"/>
                    <a:pt x="176" y="344"/>
                    <a:pt x="336" y="480"/>
                  </a:cubicBezTo>
                  <a:cubicBezTo>
                    <a:pt x="496" y="616"/>
                    <a:pt x="784" y="744"/>
                    <a:pt x="960" y="816"/>
                  </a:cubicBezTo>
                  <a:cubicBezTo>
                    <a:pt x="1136" y="888"/>
                    <a:pt x="1320" y="896"/>
                    <a:pt x="1392" y="912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965" name="Text Box 5"/>
            <p:cNvSpPr txBox="1">
              <a:spLocks noChangeArrowheads="1"/>
            </p:cNvSpPr>
            <p:nvPr/>
          </p:nvSpPr>
          <p:spPr bwMode="auto">
            <a:xfrm>
              <a:off x="2899" y="2936"/>
              <a:ext cx="947" cy="1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b="1" i="1">
                  <a:solidFill>
                    <a:srgbClr val="FF3300"/>
                  </a:solidFill>
                  <a:ea typeface="新細明體" pitchFamily="18" charset="-120"/>
                </a:rPr>
                <a:t>RD (low </a:t>
              </a:r>
              <a:r>
                <a:rPr lang="el-GR" altLang="zh-TW" b="1" i="1">
                  <a:solidFill>
                    <a:srgbClr val="FF3300"/>
                  </a:solidFill>
                  <a:ea typeface="新細明體" pitchFamily="18" charset="-120"/>
                  <a:cs typeface="Arial" panose="020B0604020202020204" pitchFamily="34" charset="0"/>
                </a:rPr>
                <a:t>α</a:t>
              </a:r>
              <a:r>
                <a:rPr lang="en-US" altLang="zh-TW" b="1" i="1">
                  <a:solidFill>
                    <a:srgbClr val="FF3300"/>
                  </a:solidFill>
                  <a:ea typeface="新細明體" pitchFamily="18" charset="-120"/>
                  <a:cs typeface="Arial" panose="020B0604020202020204" pitchFamily="34" charset="0"/>
                </a:rPr>
                <a:t>)</a:t>
              </a:r>
              <a:endParaRPr lang="el-GR" altLang="zh-TW" b="1" i="1">
                <a:solidFill>
                  <a:srgbClr val="FF3300"/>
                </a:solidFill>
                <a:ea typeface="新細明體" pitchFamily="18" charset="-120"/>
                <a:cs typeface="Arial" panose="020B0604020202020204" pitchFamily="34" charset="0"/>
              </a:endParaRPr>
            </a:p>
          </p:txBody>
        </p:sp>
      </p:grp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3048000" y="3657600"/>
            <a:ext cx="361950" cy="2349500"/>
            <a:chOff x="1920" y="2749"/>
            <a:chExt cx="228" cy="744"/>
          </a:xfrm>
        </p:grpSpPr>
        <p:sp>
          <p:nvSpPr>
            <p:cNvPr id="40967" name="Oval 7"/>
            <p:cNvSpPr>
              <a:spLocks noChangeArrowheads="1"/>
            </p:cNvSpPr>
            <p:nvPr/>
          </p:nvSpPr>
          <p:spPr bwMode="auto">
            <a:xfrm>
              <a:off x="1998" y="2749"/>
              <a:ext cx="46" cy="55"/>
            </a:xfrm>
            <a:prstGeom prst="ellipse">
              <a:avLst/>
            </a:prstGeom>
            <a:solidFill>
              <a:srgbClr val="FF3300"/>
            </a:solidFill>
            <a:ln w="127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40968" name="Group 8"/>
            <p:cNvGrpSpPr>
              <a:grpSpLocks/>
            </p:cNvGrpSpPr>
            <p:nvPr/>
          </p:nvGrpSpPr>
          <p:grpSpPr bwMode="auto">
            <a:xfrm>
              <a:off x="1920" y="2784"/>
              <a:ext cx="228" cy="709"/>
              <a:chOff x="1920" y="2784"/>
              <a:chExt cx="228" cy="716"/>
            </a:xfrm>
          </p:grpSpPr>
          <p:sp>
            <p:nvSpPr>
              <p:cNvPr id="40969" name="Line 9"/>
              <p:cNvSpPr>
                <a:spLocks noChangeShapeType="1"/>
              </p:cNvSpPr>
              <p:nvPr/>
            </p:nvSpPr>
            <p:spPr bwMode="auto">
              <a:xfrm>
                <a:off x="2016" y="2784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970" name="Text Box 10"/>
              <p:cNvSpPr txBox="1">
                <a:spLocks noChangeArrowheads="1"/>
              </p:cNvSpPr>
              <p:nvPr/>
            </p:nvSpPr>
            <p:spPr bwMode="auto">
              <a:xfrm>
                <a:off x="1920" y="3383"/>
                <a:ext cx="228" cy="1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Q</a:t>
                </a:r>
              </a:p>
            </p:txBody>
          </p:sp>
        </p:grpSp>
      </p:grpSp>
      <p:grpSp>
        <p:nvGrpSpPr>
          <p:cNvPr id="40971" name="Group 11"/>
          <p:cNvGrpSpPr>
            <a:grpSpLocks/>
          </p:cNvGrpSpPr>
          <p:nvPr/>
        </p:nvGrpSpPr>
        <p:grpSpPr bwMode="auto">
          <a:xfrm>
            <a:off x="1066800" y="1981200"/>
            <a:ext cx="6513513" cy="4438650"/>
            <a:chOff x="672" y="1083"/>
            <a:chExt cx="4103" cy="2796"/>
          </a:xfrm>
        </p:grpSpPr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1200" y="1488"/>
              <a:ext cx="0" cy="18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973" name="Line 13"/>
            <p:cNvSpPr>
              <a:spLocks noChangeShapeType="1"/>
            </p:cNvSpPr>
            <p:nvPr/>
          </p:nvSpPr>
          <p:spPr bwMode="auto">
            <a:xfrm>
              <a:off x="1200" y="3360"/>
              <a:ext cx="30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974" name="Text Box 14"/>
            <p:cNvSpPr txBox="1">
              <a:spLocks noChangeArrowheads="1"/>
            </p:cNvSpPr>
            <p:nvPr/>
          </p:nvSpPr>
          <p:spPr bwMode="auto">
            <a:xfrm>
              <a:off x="672" y="1083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endParaRPr lang="zh-TW" altLang="en-US" b="1" i="1">
                <a:ea typeface="新細明體" pitchFamily="18" charset="-120"/>
              </a:endParaRPr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3120" y="3361"/>
              <a:ext cx="1655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sz="2400">
                  <a:ea typeface="新細明體" pitchFamily="18" charset="-120"/>
                </a:rPr>
                <a:t>Relative quantity</a:t>
              </a:r>
            </a:p>
            <a:p>
              <a:pPr eaLnBrk="0" hangingPunct="0"/>
              <a:r>
                <a:rPr lang="en-US" altLang="zh-TW" sz="2400">
                  <a:ea typeface="新細明體" pitchFamily="18" charset="-120"/>
                </a:rPr>
                <a:t>of cheese, </a:t>
              </a:r>
              <a:r>
                <a:rPr lang="en-US" altLang="zh-TW" sz="2400" i="1">
                  <a:ea typeface="新細明體" pitchFamily="18" charset="-120"/>
                </a:rPr>
                <a:t>Q</a:t>
              </a:r>
              <a:r>
                <a:rPr lang="en-US" altLang="zh-TW" sz="2400" i="1" baseline="-25000">
                  <a:ea typeface="新細明體" pitchFamily="18" charset="-120"/>
                </a:rPr>
                <a:t>C </a:t>
              </a:r>
              <a:r>
                <a:rPr lang="en-US" altLang="zh-TW" sz="2400" i="1">
                  <a:ea typeface="新細明體" pitchFamily="18" charset="-120"/>
                </a:rPr>
                <a:t>/Q</a:t>
              </a:r>
              <a:r>
                <a:rPr lang="en-US" altLang="zh-TW" sz="2400" i="1" baseline="-25000">
                  <a:ea typeface="新細明體" pitchFamily="18" charset="-120"/>
                </a:rPr>
                <a:t>W</a:t>
              </a:r>
            </a:p>
          </p:txBody>
        </p:sp>
      </p:grpSp>
      <p:grpSp>
        <p:nvGrpSpPr>
          <p:cNvPr id="40976" name="Group 16"/>
          <p:cNvGrpSpPr>
            <a:grpSpLocks/>
          </p:cNvGrpSpPr>
          <p:nvPr/>
        </p:nvGrpSpPr>
        <p:grpSpPr bwMode="auto">
          <a:xfrm>
            <a:off x="914400" y="3429000"/>
            <a:ext cx="5568950" cy="414338"/>
            <a:chOff x="624" y="2784"/>
            <a:chExt cx="3508" cy="261"/>
          </a:xfrm>
        </p:grpSpPr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 flipH="1">
              <a:off x="1200" y="2928"/>
              <a:ext cx="2496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978" name="Text Box 18"/>
            <p:cNvSpPr txBox="1">
              <a:spLocks noChangeArrowheads="1"/>
            </p:cNvSpPr>
            <p:nvPr/>
          </p:nvSpPr>
          <p:spPr bwMode="auto">
            <a:xfrm>
              <a:off x="624" y="278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TW" b="1" i="1">
                  <a:ea typeface="新細明體" pitchFamily="18" charset="-120"/>
                </a:rPr>
                <a:t>a</a:t>
              </a:r>
              <a:r>
                <a:rPr lang="en-US" altLang="zh-TW" b="1" i="1" baseline="-25000">
                  <a:ea typeface="新細明體" pitchFamily="18" charset="-120"/>
                </a:rPr>
                <a:t>LC</a:t>
              </a:r>
              <a:r>
                <a:rPr lang="en-US" altLang="zh-TW" b="1" i="1">
                  <a:ea typeface="新細明體" pitchFamily="18" charset="-120"/>
                </a:rPr>
                <a:t>/a</a:t>
              </a:r>
              <a:r>
                <a:rPr lang="en-US" altLang="zh-TW" b="1" i="1" baseline="-25000">
                  <a:ea typeface="新細明體" pitchFamily="18" charset="-120"/>
                </a:rPr>
                <a:t>LW</a:t>
              </a:r>
              <a:endParaRPr lang="en-US" altLang="zh-TW" b="1" i="1">
                <a:ea typeface="新細明體" pitchFamily="18" charset="-120"/>
              </a:endParaRPr>
            </a:p>
          </p:txBody>
        </p:sp>
        <p:sp>
          <p:nvSpPr>
            <p:cNvPr id="40979" name="Rectangle 19"/>
            <p:cNvSpPr>
              <a:spLocks noChangeArrowheads="1"/>
            </p:cNvSpPr>
            <p:nvPr/>
          </p:nvSpPr>
          <p:spPr bwMode="auto">
            <a:xfrm>
              <a:off x="3840" y="2814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  <a:buClr>
                  <a:srgbClr val="663300"/>
                </a:buClr>
                <a:buSzPct val="130000"/>
                <a:buFont typeface="Wingdings" panose="05000000000000000000" pitchFamily="2" charset="2"/>
                <a:buNone/>
              </a:pPr>
              <a:r>
                <a:rPr lang="en-US" altLang="zh-TW" b="1" i="1">
                  <a:solidFill>
                    <a:srgbClr val="333399"/>
                  </a:solidFill>
                  <a:latin typeface="Times New Roman" panose="02020603050405020304" pitchFamily="18" charset="0"/>
                  <a:ea typeface="新細明體" pitchFamily="18" charset="-120"/>
                </a:rPr>
                <a:t>RS</a:t>
              </a:r>
            </a:p>
          </p:txBody>
        </p:sp>
      </p:grp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304800" y="1600200"/>
            <a:ext cx="2743200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rgbClr val="663300"/>
              </a:buClr>
              <a:buSzPct val="130000"/>
              <a:buFont typeface="Wingdings" panose="05000000000000000000" pitchFamily="2" charset="2"/>
              <a:buNone/>
            </a:pPr>
            <a:r>
              <a:rPr lang="en-US" altLang="zh-TW" sz="2400">
                <a:ea typeface="新細明體" pitchFamily="18" charset="-120"/>
              </a:rPr>
              <a:t>Relative price of cheese, </a:t>
            </a:r>
            <a:r>
              <a:rPr lang="en-US" altLang="zh-TW" sz="2400" i="1">
                <a:ea typeface="新細明體" pitchFamily="18" charset="-120"/>
              </a:rPr>
              <a:t>P</a:t>
            </a:r>
            <a:r>
              <a:rPr lang="en-US" altLang="zh-TW" sz="2400" i="1" baseline="-25000">
                <a:ea typeface="新細明體" pitchFamily="18" charset="-120"/>
              </a:rPr>
              <a:t>C</a:t>
            </a:r>
            <a:r>
              <a:rPr lang="en-US" altLang="zh-TW" sz="2400" i="1">
                <a:ea typeface="新細明體" pitchFamily="18" charset="-120"/>
              </a:rPr>
              <a:t>/P</a:t>
            </a:r>
            <a:r>
              <a:rPr lang="en-US" altLang="zh-TW" sz="2400" i="1" baseline="-25000">
                <a:ea typeface="新細明體" pitchFamily="18" charset="-120"/>
              </a:rPr>
              <a:t>W</a:t>
            </a:r>
          </a:p>
          <a:p>
            <a:pPr>
              <a:spcBef>
                <a:spcPct val="20000"/>
              </a:spcBef>
              <a:buClr>
                <a:srgbClr val="663300"/>
              </a:buClr>
              <a:buSzPct val="130000"/>
              <a:buFont typeface="Wingdings" panose="05000000000000000000" pitchFamily="2" charset="2"/>
              <a:buChar char="§"/>
            </a:pPr>
            <a:endParaRPr lang="zh-TW" altLang="en-US" sz="2400">
              <a:solidFill>
                <a:srgbClr val="336699"/>
              </a:solidFill>
              <a:ea typeface="新細明體" pitchFamily="18" charset="-120"/>
            </a:endParaRPr>
          </a:p>
        </p:txBody>
      </p:sp>
      <p:sp>
        <p:nvSpPr>
          <p:cNvPr id="40981" name="Freeform 21"/>
          <p:cNvSpPr>
            <a:spLocks/>
          </p:cNvSpPr>
          <p:nvPr/>
        </p:nvSpPr>
        <p:spPr bwMode="auto">
          <a:xfrm>
            <a:off x="3200400" y="1981200"/>
            <a:ext cx="3581400" cy="2667000"/>
          </a:xfrm>
          <a:custGeom>
            <a:avLst/>
            <a:gdLst>
              <a:gd name="T0" fmla="*/ 0 w 2112"/>
              <a:gd name="T1" fmla="*/ 0 h 1632"/>
              <a:gd name="T2" fmla="*/ 624 w 2112"/>
              <a:gd name="T3" fmla="*/ 1008 h 1632"/>
              <a:gd name="T4" fmla="*/ 2112 w 2112"/>
              <a:gd name="T5" fmla="*/ 1632 h 1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12" h="1632">
                <a:moveTo>
                  <a:pt x="0" y="0"/>
                </a:moveTo>
                <a:cubicBezTo>
                  <a:pt x="136" y="368"/>
                  <a:pt x="272" y="736"/>
                  <a:pt x="624" y="1008"/>
                </a:cubicBezTo>
                <a:cubicBezTo>
                  <a:pt x="976" y="1280"/>
                  <a:pt x="1544" y="1456"/>
                  <a:pt x="2112" y="1632"/>
                </a:cubicBezTo>
              </a:path>
            </a:pathLst>
          </a:custGeom>
          <a:noFill/>
          <a:ln w="31750" cap="flat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6918325" y="4379913"/>
            <a:ext cx="1417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b="1" i="1">
                <a:solidFill>
                  <a:srgbClr val="FF3300"/>
                </a:solidFill>
                <a:ea typeface="新細明體" pitchFamily="18" charset="-120"/>
              </a:rPr>
              <a:t>RD (high </a:t>
            </a:r>
            <a:r>
              <a:rPr lang="el-GR" altLang="en-US" b="1" i="1">
                <a:solidFill>
                  <a:srgbClr val="FF3300"/>
                </a:solidFill>
                <a:cs typeface="Arial" panose="020B0604020202020204" pitchFamily="34" charset="0"/>
              </a:rPr>
              <a:t>α</a:t>
            </a:r>
            <a:r>
              <a:rPr lang="en-US" altLang="zh-TW" b="1" i="1">
                <a:solidFill>
                  <a:srgbClr val="FF3300"/>
                </a:solidFill>
                <a:ea typeface="新細明體" pitchFamily="18" charset="-120"/>
                <a:cs typeface="Arial" panose="020B0604020202020204" pitchFamily="34" charset="0"/>
              </a:rPr>
              <a:t>)</a:t>
            </a:r>
            <a:endParaRPr lang="el-GR" altLang="en-US" b="1" i="1">
              <a:solidFill>
                <a:srgbClr val="FF33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738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A3086-AE7A-485B-B65C-936FB2C85211}" type="slidenum">
              <a:rPr lang="zh-TW" altLang="en-US"/>
              <a:pPr/>
              <a:t>38</a:t>
            </a:fld>
            <a:endParaRPr lang="en-US" altLang="zh-TW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3058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8" charset="-120"/>
              </a:rPr>
              <a:t>Trade in a One-Factor World</a:t>
            </a:r>
            <a:br>
              <a:rPr lang="en-US" altLang="zh-TW">
                <a:ea typeface="新細明體" pitchFamily="18" charset="-120"/>
              </a:rPr>
            </a:br>
            <a:endParaRPr lang="en-US" altLang="zh-TW">
              <a:ea typeface="新細明體" pitchFamily="18" charset="-12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114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>
                <a:ea typeface="新細明體" pitchFamily="18" charset="-120"/>
              </a:rPr>
              <a:t>Assumptions of the model: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There are two countries in the world (Home and Foreign).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Each of the two countries produces two goods (say wine and cheese).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Labor is the only factor of production.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The supply of labor is fixed in each country.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The productivity of labor in each good is fixed.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Labor is not mobile across the two countries.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Perfect competition prevails in all markets.</a:t>
            </a:r>
          </a:p>
          <a:p>
            <a:pPr lvl="1">
              <a:lnSpc>
                <a:spcPct val="90000"/>
              </a:lnSpc>
            </a:pPr>
            <a:r>
              <a:rPr lang="en-US" altLang="zh-TW" sz="2400">
                <a:ea typeface="新細明體" pitchFamily="18" charset="-120"/>
              </a:rPr>
              <a:t>All variables with an asterisk refer to the Foreign country.</a:t>
            </a:r>
          </a:p>
        </p:txBody>
      </p:sp>
    </p:spTree>
    <p:extLst>
      <p:ext uri="{BB962C8B-B14F-4D97-AF65-F5344CB8AC3E}">
        <p14:creationId xmlns:p14="http://schemas.microsoft.com/office/powerpoint/2010/main" val="2313249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86AC8-085D-40BD-B266-C038C95DD43C}" type="slidenum">
              <a:rPr lang="zh-TW" altLang="en-US"/>
              <a:pPr/>
              <a:t>39</a:t>
            </a:fld>
            <a:endParaRPr lang="en-US" altLang="zh-TW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>
                <a:solidFill>
                  <a:srgbClr val="800000"/>
                </a:solidFill>
                <a:ea typeface="新細明體" pitchFamily="18" charset="-120"/>
              </a:rPr>
              <a:t>Absolute Advantage</a:t>
            </a:r>
          </a:p>
          <a:p>
            <a:pPr lvl="1">
              <a:lnSpc>
                <a:spcPct val="90000"/>
              </a:lnSpc>
            </a:pPr>
            <a:r>
              <a:rPr lang="en-US" altLang="zh-TW" sz="2400" b="1" dirty="0">
                <a:solidFill>
                  <a:srgbClr val="FF0000"/>
                </a:solidFill>
                <a:ea typeface="新細明體" pitchFamily="18" charset="-120"/>
              </a:rPr>
              <a:t>A country has an absolute advantage in a production of a good if it has a lower unit labor requirement than the foreign country in this good.</a:t>
            </a:r>
          </a:p>
          <a:p>
            <a:pPr lvl="1">
              <a:lnSpc>
                <a:spcPct val="90000"/>
              </a:lnSpc>
            </a:pP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Assume that </a:t>
            </a:r>
            <a:r>
              <a:rPr lang="en-US" altLang="zh-TW" b="1" i="1" dirty="0" err="1">
                <a:solidFill>
                  <a:srgbClr val="FF0000"/>
                </a:solidFill>
                <a:ea typeface="新細明體" pitchFamily="18" charset="-120"/>
              </a:rPr>
              <a:t>a</a:t>
            </a:r>
            <a:r>
              <a:rPr lang="en-US" altLang="zh-TW" b="1" i="1" baseline="-25000" dirty="0" err="1">
                <a:solidFill>
                  <a:srgbClr val="FF0000"/>
                </a:solidFill>
                <a:ea typeface="新細明體" pitchFamily="18" charset="-120"/>
              </a:rPr>
              <a:t>LC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 &gt; 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a</a:t>
            </a:r>
            <a:r>
              <a:rPr lang="en-US" altLang="zh-TW" b="1" baseline="30000" dirty="0">
                <a:solidFill>
                  <a:srgbClr val="FF0000"/>
                </a:solidFill>
                <a:ea typeface="新細明體" pitchFamily="18" charset="-120"/>
              </a:rPr>
              <a:t>*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LC</a:t>
            </a:r>
            <a:r>
              <a:rPr lang="en-US" altLang="zh-TW" b="1" baseline="-25000" dirty="0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 and </a:t>
            </a:r>
            <a:r>
              <a:rPr lang="en-US" altLang="zh-TW" b="1" i="1" dirty="0" err="1">
                <a:solidFill>
                  <a:srgbClr val="FF0000"/>
                </a:solidFill>
                <a:ea typeface="新細明體" pitchFamily="18" charset="-120"/>
              </a:rPr>
              <a:t>a</a:t>
            </a:r>
            <a:r>
              <a:rPr lang="en-US" altLang="zh-TW" b="1" i="1" baseline="-25000" dirty="0" err="1">
                <a:solidFill>
                  <a:srgbClr val="FF0000"/>
                </a:solidFill>
                <a:ea typeface="新細明體" pitchFamily="18" charset="-120"/>
              </a:rPr>
              <a:t>LW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 &gt; 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a</a:t>
            </a:r>
            <a:r>
              <a:rPr lang="en-US" altLang="zh-TW" b="1" baseline="30000" dirty="0">
                <a:solidFill>
                  <a:srgbClr val="FF0000"/>
                </a:solidFill>
                <a:ea typeface="新細明體" pitchFamily="18" charset="-120"/>
              </a:rPr>
              <a:t>*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LW</a:t>
            </a:r>
          </a:p>
          <a:p>
            <a:pPr lvl="2">
              <a:lnSpc>
                <a:spcPct val="90000"/>
              </a:lnSpc>
            </a:pPr>
            <a:r>
              <a:rPr lang="en-US" altLang="zh-TW" sz="2000" dirty="0">
                <a:ea typeface="新細明體" pitchFamily="18" charset="-120"/>
              </a:rPr>
              <a:t>This assumption implies that </a:t>
            </a:r>
            <a:r>
              <a:rPr lang="en-US" altLang="zh-TW" sz="2000" b="1" dirty="0">
                <a:solidFill>
                  <a:srgbClr val="FF0000"/>
                </a:solidFill>
                <a:ea typeface="新細明體" pitchFamily="18" charset="-120"/>
              </a:rPr>
              <a:t>Home has an absolute disadvantage in the production of both goods</a:t>
            </a:r>
            <a:r>
              <a:rPr lang="en-US" altLang="zh-TW" sz="2000" dirty="0">
                <a:ea typeface="新細明體" pitchFamily="18" charset="-120"/>
              </a:rPr>
              <a:t>. Another way to see this is to notice that </a:t>
            </a:r>
            <a:r>
              <a:rPr lang="en-US" altLang="zh-TW" sz="2000" b="1" dirty="0">
                <a:solidFill>
                  <a:srgbClr val="FF0000"/>
                </a:solidFill>
                <a:ea typeface="新細明體" pitchFamily="18" charset="-120"/>
              </a:rPr>
              <a:t>Home is less productive in the production of both goods than Foreign</a:t>
            </a:r>
            <a:r>
              <a:rPr lang="en-US" altLang="zh-TW" sz="2000" dirty="0">
                <a:ea typeface="新細明體" pitchFamily="18" charset="-120"/>
              </a:rPr>
              <a:t>.</a:t>
            </a:r>
          </a:p>
          <a:p>
            <a:pPr lvl="2">
              <a:lnSpc>
                <a:spcPct val="90000"/>
              </a:lnSpc>
            </a:pPr>
            <a:r>
              <a:rPr lang="en-US" altLang="zh-TW" sz="2000" dirty="0">
                <a:ea typeface="新細明體" pitchFamily="18" charset="-120"/>
              </a:rPr>
              <a:t>Even if Home has an absolute disadvantage in both goods, beneficial trade is possible.</a:t>
            </a:r>
          </a:p>
          <a:p>
            <a:pPr>
              <a:lnSpc>
                <a:spcPct val="90000"/>
              </a:lnSpc>
            </a:pPr>
            <a:r>
              <a:rPr lang="en-US" altLang="zh-TW" sz="2800" dirty="0">
                <a:ea typeface="新細明體" pitchFamily="18" charset="-120"/>
              </a:rPr>
              <a:t>The pattern of trade will be determined by the concept of comparative advantage.</a:t>
            </a:r>
          </a:p>
          <a:p>
            <a:pPr>
              <a:lnSpc>
                <a:spcPct val="90000"/>
              </a:lnSpc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800" dirty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 dirty="0">
              <a:ea typeface="新細明體" pitchFamily="18" charset="-120"/>
            </a:endParaRPr>
          </a:p>
          <a:p>
            <a:pPr>
              <a:lnSpc>
                <a:spcPct val="90000"/>
              </a:lnSpc>
            </a:pPr>
            <a:endParaRPr lang="en-US" altLang="zh-TW" sz="2400" dirty="0">
              <a:ea typeface="新細明體" pitchFamily="18" charset="-120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3058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8" charset="-120"/>
              </a:rPr>
              <a:t>Trade in a One-Factor World</a:t>
            </a:r>
            <a:br>
              <a:rPr lang="en-US" altLang="zh-TW">
                <a:ea typeface="新細明體" pitchFamily="18" charset="-120"/>
              </a:rPr>
            </a:br>
            <a:endParaRPr lang="en-US" altLang="zh-TW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1103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Groups</a:t>
            </a:r>
            <a:r>
              <a:rPr lang="it-IT" dirty="0" smtClean="0"/>
              <a:t> and </a:t>
            </a:r>
            <a:r>
              <a:rPr lang="it-IT" dirty="0" err="1" smtClean="0"/>
              <a:t>topics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GB" b="1" dirty="0" smtClean="0"/>
              <a:t>2 ECO 6 students (3)</a:t>
            </a:r>
          </a:p>
          <a:p>
            <a:pPr fontAlgn="ctr"/>
            <a:r>
              <a:rPr lang="it-IT" b="1" dirty="0" smtClean="0"/>
              <a:t>7 DEV 21 </a:t>
            </a:r>
            <a:r>
              <a:rPr lang="it-IT" b="1" dirty="0" err="1" smtClean="0"/>
              <a:t>students</a:t>
            </a:r>
            <a:r>
              <a:rPr lang="it-IT" b="1" dirty="0" smtClean="0"/>
              <a:t> (3)</a:t>
            </a:r>
          </a:p>
          <a:p>
            <a:pPr fontAlgn="ctr"/>
            <a:r>
              <a:rPr lang="it-IT" b="1" dirty="0" smtClean="0"/>
              <a:t>10 Erasmus 40 </a:t>
            </a:r>
            <a:r>
              <a:rPr lang="it-IT" b="1" dirty="0" err="1" smtClean="0"/>
              <a:t>students</a:t>
            </a:r>
            <a:r>
              <a:rPr lang="it-IT" b="1" dirty="0" smtClean="0"/>
              <a:t> (4)</a:t>
            </a:r>
          </a:p>
          <a:p>
            <a:pPr fontAlgn="ctr"/>
            <a:r>
              <a:rPr lang="it-IT" b="1" dirty="0" err="1" smtClean="0"/>
              <a:t>Presentations</a:t>
            </a:r>
            <a:r>
              <a:rPr lang="it-IT" b="1" dirty="0" smtClean="0"/>
              <a:t> 20 minutes </a:t>
            </a:r>
            <a:r>
              <a:rPr lang="it-IT" b="1" dirty="0" err="1" smtClean="0"/>
              <a:t>each</a:t>
            </a:r>
            <a:r>
              <a:rPr lang="it-IT" b="1" dirty="0" smtClean="0"/>
              <a:t> </a:t>
            </a:r>
            <a:r>
              <a:rPr lang="it-IT" b="1" dirty="0" err="1" smtClean="0"/>
              <a:t>group</a:t>
            </a:r>
            <a:endParaRPr lang="it-IT" b="1" dirty="0" smtClean="0"/>
          </a:p>
          <a:p>
            <a:pPr fontAlgn="ctr"/>
            <a:r>
              <a:rPr lang="it-IT" b="1" dirty="0" smtClean="0"/>
              <a:t>I </a:t>
            </a:r>
            <a:r>
              <a:rPr lang="it-IT" b="1" dirty="0" err="1" smtClean="0"/>
              <a:t>need</a:t>
            </a:r>
            <a:r>
              <a:rPr lang="it-IT" b="1" dirty="0" smtClean="0"/>
              <a:t> the </a:t>
            </a:r>
            <a:r>
              <a:rPr lang="it-IT" b="1" dirty="0" err="1" smtClean="0"/>
              <a:t>division</a:t>
            </a:r>
            <a:r>
              <a:rPr lang="it-IT" b="1" dirty="0" smtClean="0"/>
              <a:t> of Erasmus </a:t>
            </a:r>
            <a:r>
              <a:rPr lang="it-IT" b="1" dirty="0" err="1" smtClean="0"/>
              <a:t>into</a:t>
            </a:r>
            <a:r>
              <a:rPr lang="it-IT" b="1" dirty="0" smtClean="0"/>
              <a:t> first </a:t>
            </a:r>
            <a:r>
              <a:rPr lang="it-IT" b="1" dirty="0" err="1" smtClean="0"/>
              <a:t>degree</a:t>
            </a:r>
            <a:r>
              <a:rPr lang="it-IT" b="1" dirty="0" smtClean="0"/>
              <a:t> </a:t>
            </a:r>
            <a:r>
              <a:rPr lang="it-IT" b="1" dirty="0" err="1" smtClean="0"/>
              <a:t>students</a:t>
            </a:r>
            <a:r>
              <a:rPr lang="it-IT" b="1" dirty="0" smtClean="0"/>
              <a:t> (BA) and Master </a:t>
            </a:r>
            <a:r>
              <a:rPr lang="it-IT" b="1" dirty="0" err="1" smtClean="0"/>
              <a:t>students</a:t>
            </a:r>
            <a:r>
              <a:rPr lang="it-IT" b="1" dirty="0" smtClean="0"/>
              <a:t> (</a:t>
            </a:r>
            <a:r>
              <a:rPr lang="it-IT" b="1" dirty="0" err="1" smtClean="0"/>
              <a:t>MPhil</a:t>
            </a:r>
            <a:r>
              <a:rPr lang="it-IT" b="1" dirty="0" smtClean="0"/>
              <a:t>, MSC </a:t>
            </a:r>
            <a:r>
              <a:rPr lang="it-IT" b="1" dirty="0" err="1" smtClean="0"/>
              <a:t>etc</a:t>
            </a:r>
            <a:r>
              <a:rPr lang="it-IT" b="1" dirty="0" smtClean="0"/>
              <a:t>) Spanish </a:t>
            </a:r>
            <a:r>
              <a:rPr lang="it-IT" b="1" dirty="0" err="1" smtClean="0"/>
              <a:t>students</a:t>
            </a:r>
            <a:r>
              <a:rPr lang="it-IT" b="1" dirty="0" smtClean="0"/>
              <a:t> </a:t>
            </a:r>
            <a:r>
              <a:rPr lang="it-IT" b="1" dirty="0" err="1" smtClean="0"/>
              <a:t>please</a:t>
            </a:r>
            <a:r>
              <a:rPr lang="it-IT" b="1" dirty="0" smtClean="0"/>
              <a:t> indicate </a:t>
            </a:r>
            <a:r>
              <a:rPr lang="it-IT" b="1" dirty="0" err="1" smtClean="0"/>
              <a:t>if</a:t>
            </a:r>
            <a:r>
              <a:rPr lang="it-IT" b="1" dirty="0" smtClean="0"/>
              <a:t> </a:t>
            </a:r>
            <a:r>
              <a:rPr lang="it-IT" b="1" dirty="0" err="1" smtClean="0"/>
              <a:t>you</a:t>
            </a:r>
            <a:r>
              <a:rPr lang="it-IT" b="1" dirty="0" smtClean="0"/>
              <a:t> are 4 </a:t>
            </a:r>
            <a:r>
              <a:rPr lang="it-IT" b="1" dirty="0" err="1" smtClean="0"/>
              <a:t>year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07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A7C1-98FC-43BF-8309-A96DF0792F15}" type="slidenum">
              <a:rPr lang="zh-TW" altLang="en-US"/>
              <a:pPr/>
              <a:t>40</a:t>
            </a:fld>
            <a:endParaRPr lang="en-US" altLang="zh-TW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altLang="zh-TW">
                <a:solidFill>
                  <a:srgbClr val="800000"/>
                </a:solidFill>
                <a:ea typeface="新細明體" pitchFamily="18" charset="-120"/>
              </a:rPr>
              <a:t>Comparative Advantage</a:t>
            </a:r>
          </a:p>
          <a:p>
            <a:pPr lvl="1"/>
            <a:r>
              <a:rPr lang="en-US" altLang="zh-TW">
                <a:ea typeface="新細明體" pitchFamily="18" charset="-120"/>
              </a:rPr>
              <a:t>Assume that </a:t>
            </a:r>
            <a:r>
              <a:rPr lang="en-US" altLang="zh-TW" i="1">
                <a:ea typeface="新細明體" pitchFamily="18" charset="-120"/>
              </a:rPr>
              <a:t>a</a:t>
            </a:r>
            <a:r>
              <a:rPr lang="en-US" altLang="zh-TW" i="1" baseline="-25000">
                <a:ea typeface="新細明體" pitchFamily="18" charset="-120"/>
              </a:rPr>
              <a:t>LC</a:t>
            </a:r>
            <a:r>
              <a:rPr lang="en-US" altLang="zh-TW">
                <a:ea typeface="新細明體" pitchFamily="18" charset="-120"/>
              </a:rPr>
              <a:t> /</a:t>
            </a:r>
            <a:r>
              <a:rPr lang="en-US" altLang="zh-TW" i="1">
                <a:ea typeface="新細明體" pitchFamily="18" charset="-120"/>
              </a:rPr>
              <a:t>a</a:t>
            </a:r>
            <a:r>
              <a:rPr lang="en-US" altLang="zh-TW" i="1" baseline="-25000">
                <a:ea typeface="新細明體" pitchFamily="18" charset="-120"/>
              </a:rPr>
              <a:t>LW</a:t>
            </a:r>
            <a:r>
              <a:rPr lang="en-US" altLang="zh-TW">
                <a:ea typeface="新細明體" pitchFamily="18" charset="-120"/>
              </a:rPr>
              <a:t> &lt; </a:t>
            </a:r>
            <a:r>
              <a:rPr lang="en-US" altLang="zh-TW" i="1">
                <a:ea typeface="新細明體" pitchFamily="18" charset="-120"/>
              </a:rPr>
              <a:t>a</a:t>
            </a:r>
            <a:r>
              <a:rPr lang="en-US" altLang="zh-TW" baseline="30000">
                <a:ea typeface="新細明體" pitchFamily="18" charset="-120"/>
              </a:rPr>
              <a:t>*</a:t>
            </a:r>
            <a:r>
              <a:rPr lang="en-US" altLang="zh-TW" i="1" baseline="-25000">
                <a:ea typeface="新細明體" pitchFamily="18" charset="-120"/>
              </a:rPr>
              <a:t>LC</a:t>
            </a:r>
            <a:r>
              <a:rPr lang="en-US" altLang="zh-TW">
                <a:ea typeface="新細明體" pitchFamily="18" charset="-120"/>
              </a:rPr>
              <a:t> /</a:t>
            </a:r>
            <a:r>
              <a:rPr lang="en-US" altLang="zh-TW" i="1">
                <a:ea typeface="新細明體" pitchFamily="18" charset="-120"/>
              </a:rPr>
              <a:t>a</a:t>
            </a:r>
            <a:r>
              <a:rPr lang="en-US" altLang="zh-TW" baseline="30000">
                <a:ea typeface="新細明體" pitchFamily="18" charset="-120"/>
              </a:rPr>
              <a:t>*</a:t>
            </a:r>
            <a:r>
              <a:rPr lang="en-US" altLang="zh-TW" i="1" baseline="-25000">
                <a:ea typeface="新細明體" pitchFamily="18" charset="-120"/>
              </a:rPr>
              <a:t>LW			</a:t>
            </a:r>
            <a:r>
              <a:rPr lang="en-US" altLang="zh-TW">
                <a:ea typeface="新細明體" pitchFamily="18" charset="-120"/>
              </a:rPr>
              <a:t>(2-2)</a:t>
            </a:r>
            <a:endParaRPr lang="en-US" altLang="zh-TW" i="1">
              <a:ea typeface="新細明體" pitchFamily="18" charset="-120"/>
            </a:endParaRPr>
          </a:p>
          <a:p>
            <a:pPr lvl="2"/>
            <a:r>
              <a:rPr lang="en-US" altLang="zh-TW">
                <a:ea typeface="新細明體" pitchFamily="18" charset="-120"/>
              </a:rPr>
              <a:t>In other words, in the absence of trade, the relative price of cheese at Home is lower than the relative price of cheese at Foreign.</a:t>
            </a:r>
          </a:p>
          <a:p>
            <a:r>
              <a:rPr lang="en-US" altLang="zh-TW" sz="2800">
                <a:ea typeface="新細明體" pitchFamily="18" charset="-120"/>
              </a:rPr>
              <a:t>Home has a comparative advantage in cheese and will export it to Foreign in exchange for wine.</a:t>
            </a:r>
          </a:p>
          <a:p>
            <a:endParaRPr lang="en-US" altLang="zh-TW" sz="2800">
              <a:ea typeface="新細明體" pitchFamily="18" charset="-120"/>
            </a:endParaRPr>
          </a:p>
          <a:p>
            <a:pPr lvl="1"/>
            <a:endParaRPr lang="en-US" altLang="zh-TW">
              <a:ea typeface="新細明體" pitchFamily="18" charset="-12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3058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8" charset="-120"/>
              </a:rPr>
              <a:t>Trade in a One-Factor World</a:t>
            </a:r>
            <a:br>
              <a:rPr lang="en-US" altLang="zh-TW">
                <a:ea typeface="新細明體" pitchFamily="18" charset="-120"/>
              </a:rPr>
            </a:br>
            <a:endParaRPr lang="en-US" altLang="zh-TW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319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14179-2678-41AF-B7E7-9DB4874957C4}" type="slidenum">
              <a:rPr lang="zh-TW" altLang="en-US"/>
              <a:pPr/>
              <a:t>41</a:t>
            </a:fld>
            <a:endParaRPr lang="en-US" altLang="zh-TW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153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dirty="0">
                <a:solidFill>
                  <a:srgbClr val="800000"/>
                </a:solidFill>
                <a:ea typeface="新細明體" pitchFamily="18" charset="-120"/>
              </a:rPr>
              <a:t>Determining the Relative Price After Trade</a:t>
            </a:r>
          </a:p>
          <a:p>
            <a:pPr lvl="1">
              <a:lnSpc>
                <a:spcPct val="90000"/>
              </a:lnSpc>
            </a:pP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What determines the relative price (e.g., 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P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C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 / 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P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W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) after trade? 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To answer this question we have to define the relative supply and relative demand for cheese in the world as a whole.</a:t>
            </a: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The </a:t>
            </a:r>
            <a:r>
              <a:rPr lang="en-US" altLang="zh-TW" b="1" dirty="0">
                <a:ea typeface="新細明體" pitchFamily="18" charset="-120"/>
              </a:rPr>
              <a:t>relative supply</a:t>
            </a:r>
            <a:r>
              <a:rPr lang="en-US" altLang="zh-TW" dirty="0">
                <a:ea typeface="新細明體" pitchFamily="18" charset="-120"/>
              </a:rPr>
              <a:t> of cheese equals the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total quantity of cheese supplied by both countries at each given relative price divided by the total quantity of wine supplied, (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Q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C</a:t>
            </a:r>
            <a:r>
              <a:rPr lang="en-US" altLang="zh-TW" b="1" baseline="-25000" dirty="0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+ 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Q</a:t>
            </a:r>
            <a:r>
              <a:rPr lang="en-US" altLang="zh-TW" b="1" baseline="30000" dirty="0">
                <a:solidFill>
                  <a:srgbClr val="FF0000"/>
                </a:solidFill>
                <a:ea typeface="新細明體" pitchFamily="18" charset="-120"/>
              </a:rPr>
              <a:t>*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C</a:t>
            </a:r>
            <a:r>
              <a:rPr lang="en-US" altLang="zh-TW" b="1" baseline="-25000" dirty="0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)/(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Q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W</a:t>
            </a:r>
            <a:r>
              <a:rPr lang="en-US" altLang="zh-TW" b="1" baseline="-25000" dirty="0">
                <a:solidFill>
                  <a:srgbClr val="FF0000"/>
                </a:solidFill>
                <a:ea typeface="新細明體" pitchFamily="18" charset="-120"/>
              </a:rPr>
              <a:t>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+ </a:t>
            </a:r>
            <a:r>
              <a:rPr lang="en-US" altLang="zh-TW" b="1" i="1" dirty="0">
                <a:solidFill>
                  <a:srgbClr val="FF0000"/>
                </a:solidFill>
                <a:ea typeface="新細明體" pitchFamily="18" charset="-120"/>
              </a:rPr>
              <a:t>Q</a:t>
            </a:r>
            <a:r>
              <a:rPr lang="en-US" altLang="zh-TW" b="1" baseline="30000" dirty="0">
                <a:solidFill>
                  <a:srgbClr val="FF0000"/>
                </a:solidFill>
                <a:ea typeface="新細明體" pitchFamily="18" charset="-120"/>
              </a:rPr>
              <a:t>*</a:t>
            </a:r>
            <a:r>
              <a:rPr lang="en-US" altLang="zh-TW" b="1" i="1" baseline="-25000" dirty="0">
                <a:solidFill>
                  <a:srgbClr val="FF0000"/>
                </a:solidFill>
                <a:ea typeface="新細明體" pitchFamily="18" charset="-120"/>
              </a:rPr>
              <a:t>W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).</a:t>
            </a:r>
            <a:endParaRPr lang="en-US" altLang="zh-TW" b="1" baseline="30000" dirty="0">
              <a:solidFill>
                <a:srgbClr val="FF0000"/>
              </a:solidFill>
              <a:ea typeface="新細明體" pitchFamily="18" charset="-120"/>
            </a:endParaRPr>
          </a:p>
          <a:p>
            <a:pPr lvl="2">
              <a:lnSpc>
                <a:spcPct val="90000"/>
              </a:lnSpc>
            </a:pPr>
            <a:r>
              <a:rPr lang="en-US" altLang="zh-TW" dirty="0">
                <a:ea typeface="新細明體" pitchFamily="18" charset="-120"/>
              </a:rPr>
              <a:t>The </a:t>
            </a:r>
            <a:r>
              <a:rPr lang="en-US" altLang="zh-TW" b="1" dirty="0">
                <a:ea typeface="新細明體" pitchFamily="18" charset="-120"/>
              </a:rPr>
              <a:t>relative demand</a:t>
            </a:r>
            <a:r>
              <a:rPr lang="en-US" altLang="zh-TW" dirty="0">
                <a:ea typeface="新細明體" pitchFamily="18" charset="-120"/>
              </a:rPr>
              <a:t> of cheese in the world is a similar concept.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3058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8" charset="-120"/>
              </a:rPr>
              <a:t>Trade in a One-Factor World</a:t>
            </a:r>
            <a:br>
              <a:rPr lang="en-US" altLang="zh-TW">
                <a:ea typeface="新細明體" pitchFamily="18" charset="-120"/>
              </a:rPr>
            </a:br>
            <a:endParaRPr lang="en-US" altLang="zh-TW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24261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6BB9-73B0-4034-AFBE-CB266079569E}" type="slidenum">
              <a:rPr lang="zh-TW" altLang="en-US"/>
              <a:pPr/>
              <a:t>42</a:t>
            </a:fld>
            <a:endParaRPr lang="en-US" altLang="zh-TW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Relative Word Supply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Recall 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LC</a:t>
            </a:r>
            <a:r>
              <a:rPr lang="en-US" altLang="zh-TW" sz="2800">
                <a:ea typeface="新細明體" pitchFamily="18" charset="-120"/>
              </a:rPr>
              <a:t> /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 &lt; 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baseline="30000">
                <a:ea typeface="新細明體" pitchFamily="18" charset="-120"/>
              </a:rPr>
              <a:t>*</a:t>
            </a:r>
            <a:r>
              <a:rPr lang="en-US" altLang="zh-TW" sz="2800" i="1" baseline="-25000">
                <a:ea typeface="新細明體" pitchFamily="18" charset="-120"/>
              </a:rPr>
              <a:t>LC</a:t>
            </a:r>
            <a:r>
              <a:rPr lang="en-US" altLang="zh-TW" sz="2800">
                <a:ea typeface="新細明體" pitchFamily="18" charset="-120"/>
              </a:rPr>
              <a:t> /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baseline="30000">
                <a:ea typeface="新細明體" pitchFamily="18" charset="-120"/>
              </a:rPr>
              <a:t>*</a:t>
            </a:r>
            <a:r>
              <a:rPr lang="en-US" altLang="zh-TW" sz="2800" i="1" baseline="-25000">
                <a:ea typeface="新細明體" pitchFamily="18" charset="-120"/>
              </a:rPr>
              <a:t>LW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If </a:t>
            </a:r>
            <a:r>
              <a:rPr lang="en-US" altLang="zh-TW" sz="2800" i="1">
                <a:ea typeface="新細明體" pitchFamily="18" charset="-120"/>
              </a:rPr>
              <a:t>P</a:t>
            </a:r>
            <a:r>
              <a:rPr lang="en-US" altLang="zh-TW" sz="2800" i="1" baseline="-25000">
                <a:ea typeface="新細明體" pitchFamily="18" charset="-120"/>
              </a:rPr>
              <a:t>c</a:t>
            </a:r>
            <a:r>
              <a:rPr lang="en-US" altLang="zh-TW" sz="2800">
                <a:ea typeface="新細明體" pitchFamily="18" charset="-120"/>
              </a:rPr>
              <a:t>/</a:t>
            </a:r>
            <a:r>
              <a:rPr lang="en-US" altLang="zh-TW" sz="2800" i="1">
                <a:ea typeface="新細明體" pitchFamily="18" charset="-120"/>
              </a:rPr>
              <a:t>P</a:t>
            </a:r>
            <a:r>
              <a:rPr lang="en-US" altLang="zh-TW" sz="2800" i="1" baseline="-25000">
                <a:ea typeface="新細明體" pitchFamily="18" charset="-120"/>
              </a:rPr>
              <a:t>w</a:t>
            </a:r>
            <a:r>
              <a:rPr lang="en-US" altLang="zh-TW" sz="2800">
                <a:ea typeface="新細明體" pitchFamily="18" charset="-120"/>
              </a:rPr>
              <a:t>&lt; 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LC </a:t>
            </a:r>
            <a:r>
              <a:rPr lang="en-US" altLang="zh-TW" sz="2800">
                <a:ea typeface="新細明體" pitchFamily="18" charset="-120"/>
              </a:rPr>
              <a:t>/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, no workers will produce cheese: RS=0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If </a:t>
            </a:r>
            <a:r>
              <a:rPr lang="en-US" altLang="zh-TW" sz="2800" i="1">
                <a:ea typeface="新細明體" pitchFamily="18" charset="-120"/>
              </a:rPr>
              <a:t>P</a:t>
            </a:r>
            <a:r>
              <a:rPr lang="en-US" altLang="zh-TW" sz="2800" i="1" baseline="-25000">
                <a:ea typeface="新細明體" pitchFamily="18" charset="-120"/>
              </a:rPr>
              <a:t>c</a:t>
            </a:r>
            <a:r>
              <a:rPr lang="en-US" altLang="zh-TW" sz="2800">
                <a:ea typeface="新細明體" pitchFamily="18" charset="-120"/>
              </a:rPr>
              <a:t>/</a:t>
            </a:r>
            <a:r>
              <a:rPr lang="en-US" altLang="zh-TW" sz="2800" i="1">
                <a:ea typeface="新細明體" pitchFamily="18" charset="-120"/>
              </a:rPr>
              <a:t>P</a:t>
            </a:r>
            <a:r>
              <a:rPr lang="en-US" altLang="zh-TW" sz="2800" i="1" baseline="-25000">
                <a:ea typeface="新細明體" pitchFamily="18" charset="-120"/>
              </a:rPr>
              <a:t>w</a:t>
            </a:r>
            <a:r>
              <a:rPr lang="en-US" altLang="zh-TW" sz="2800">
                <a:ea typeface="新細明體" pitchFamily="18" charset="-120"/>
              </a:rPr>
              <a:t>= 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LC </a:t>
            </a:r>
            <a:r>
              <a:rPr lang="en-US" altLang="zh-TW" sz="2800">
                <a:ea typeface="新細明體" pitchFamily="18" charset="-120"/>
              </a:rPr>
              <a:t>/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, workers in Foreign will produce wine only, workers in Home are indifferent. RS=S</a:t>
            </a:r>
            <a:r>
              <a:rPr lang="en-US" altLang="zh-TW" sz="2800" baseline="-25000">
                <a:ea typeface="新細明體" pitchFamily="18" charset="-120"/>
              </a:rPr>
              <a:t>c</a:t>
            </a:r>
            <a:r>
              <a:rPr lang="en-US" altLang="zh-TW" sz="2800">
                <a:ea typeface="新細明體" pitchFamily="18" charset="-120"/>
              </a:rPr>
              <a:t>/(S</a:t>
            </a:r>
            <a:r>
              <a:rPr lang="en-US" altLang="zh-TW" sz="2800" baseline="-25000">
                <a:ea typeface="新細明體" pitchFamily="18" charset="-120"/>
              </a:rPr>
              <a:t>w</a:t>
            </a:r>
            <a:r>
              <a:rPr lang="en-US" altLang="zh-TW" sz="2800">
                <a:ea typeface="新細明體" pitchFamily="18" charset="-120"/>
              </a:rPr>
              <a:t>+L*/a*</a:t>
            </a:r>
            <a:r>
              <a:rPr lang="en-US" altLang="zh-TW" sz="2800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If </a:t>
            </a:r>
            <a:r>
              <a:rPr lang="en-US" altLang="zh-TW" sz="2800" i="1">
                <a:ea typeface="新細明體" pitchFamily="18" charset="-120"/>
              </a:rPr>
              <a:t>a*</a:t>
            </a:r>
            <a:r>
              <a:rPr lang="en-US" altLang="zh-TW" sz="2800" i="1" baseline="-25000">
                <a:ea typeface="新細明體" pitchFamily="18" charset="-120"/>
              </a:rPr>
              <a:t>LC</a:t>
            </a:r>
            <a:r>
              <a:rPr lang="en-US" altLang="zh-TW" sz="2800" baseline="-25000">
                <a:ea typeface="新細明體" pitchFamily="18" charset="-120"/>
              </a:rPr>
              <a:t> </a:t>
            </a:r>
            <a:r>
              <a:rPr lang="en-US" altLang="zh-TW" sz="2800">
                <a:ea typeface="新細明體" pitchFamily="18" charset="-120"/>
              </a:rPr>
              <a:t>/</a:t>
            </a:r>
            <a:r>
              <a:rPr lang="en-US" altLang="zh-TW" sz="2800" i="1">
                <a:ea typeface="新細明體" pitchFamily="18" charset="-120"/>
              </a:rPr>
              <a:t>a*</a:t>
            </a:r>
            <a:r>
              <a:rPr lang="en-US" altLang="zh-TW" sz="28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&gt;</a:t>
            </a:r>
            <a:r>
              <a:rPr lang="en-US" altLang="zh-TW" sz="2800" i="1">
                <a:ea typeface="新細明體" pitchFamily="18" charset="-120"/>
              </a:rPr>
              <a:t>P</a:t>
            </a:r>
            <a:r>
              <a:rPr lang="en-US" altLang="zh-TW" sz="2800" i="1" baseline="-25000">
                <a:ea typeface="新細明體" pitchFamily="18" charset="-120"/>
              </a:rPr>
              <a:t>c</a:t>
            </a:r>
            <a:r>
              <a:rPr lang="en-US" altLang="zh-TW" sz="2800">
                <a:ea typeface="新細明體" pitchFamily="18" charset="-120"/>
              </a:rPr>
              <a:t>/</a:t>
            </a:r>
            <a:r>
              <a:rPr lang="en-US" altLang="zh-TW" sz="2800" i="1">
                <a:ea typeface="新細明體" pitchFamily="18" charset="-120"/>
              </a:rPr>
              <a:t>P</a:t>
            </a:r>
            <a:r>
              <a:rPr lang="en-US" altLang="zh-TW" sz="2800" i="1" baseline="-25000">
                <a:ea typeface="新細明體" pitchFamily="18" charset="-120"/>
              </a:rPr>
              <a:t>w</a:t>
            </a:r>
            <a:r>
              <a:rPr lang="en-US" altLang="zh-TW" sz="2800">
                <a:ea typeface="新細明體" pitchFamily="18" charset="-120"/>
              </a:rPr>
              <a:t>&gt; 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LC </a:t>
            </a:r>
            <a:r>
              <a:rPr lang="en-US" altLang="zh-TW" sz="2800">
                <a:ea typeface="新細明體" pitchFamily="18" charset="-120"/>
              </a:rPr>
              <a:t>/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, all Home workers produces cheese, all Foreign workers produce wine. RS=(</a:t>
            </a:r>
            <a:r>
              <a:rPr lang="en-US" altLang="zh-TW" sz="2800" i="1">
                <a:ea typeface="新細明體" pitchFamily="18" charset="-120"/>
              </a:rPr>
              <a:t>L</a:t>
            </a:r>
            <a:r>
              <a:rPr lang="en-US" altLang="zh-TW" sz="2800">
                <a:ea typeface="新細明體" pitchFamily="18" charset="-120"/>
              </a:rPr>
              <a:t>/ </a:t>
            </a:r>
            <a:r>
              <a:rPr lang="en-US" altLang="zh-TW" sz="2800" i="1">
                <a:ea typeface="新細明體" pitchFamily="18" charset="-120"/>
              </a:rPr>
              <a:t>a</a:t>
            </a:r>
            <a:r>
              <a:rPr lang="en-US" altLang="zh-TW" sz="2800" i="1" baseline="-25000">
                <a:ea typeface="新細明體" pitchFamily="18" charset="-120"/>
              </a:rPr>
              <a:t>LC</a:t>
            </a:r>
            <a:r>
              <a:rPr lang="en-US" altLang="zh-TW" sz="2800">
                <a:ea typeface="新細明體" pitchFamily="18" charset="-120"/>
              </a:rPr>
              <a:t>)/(</a:t>
            </a:r>
            <a:r>
              <a:rPr lang="en-US" altLang="zh-TW" sz="2800" i="1">
                <a:ea typeface="新細明體" pitchFamily="18" charset="-120"/>
              </a:rPr>
              <a:t>L</a:t>
            </a:r>
            <a:r>
              <a:rPr lang="en-US" altLang="zh-TW" sz="2800">
                <a:ea typeface="新細明體" pitchFamily="18" charset="-120"/>
              </a:rPr>
              <a:t>*/</a:t>
            </a:r>
            <a:r>
              <a:rPr lang="en-US" altLang="zh-TW" sz="2800" i="1">
                <a:ea typeface="新細明體" pitchFamily="18" charset="-120"/>
              </a:rPr>
              <a:t>a*</a:t>
            </a:r>
            <a:r>
              <a:rPr lang="en-US" altLang="zh-TW" sz="2800" i="1" baseline="-25000">
                <a:ea typeface="新細明體" pitchFamily="18" charset="-120"/>
              </a:rPr>
              <a:t>LW</a:t>
            </a:r>
            <a:r>
              <a:rPr lang="en-US" altLang="zh-TW" sz="2800">
                <a:ea typeface="新細明體" pitchFamily="18" charset="-12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altLang="zh-TW" sz="2800">
                <a:ea typeface="新細明體" pitchFamily="18" charset="-120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95565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DBC48-606E-4CCB-B1F1-256E1FE3165B}" type="slidenum">
              <a:rPr lang="zh-TW" altLang="en-US"/>
              <a:pPr/>
              <a:t>43</a:t>
            </a:fld>
            <a:endParaRPr lang="en-US" altLang="zh-TW"/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 flipH="1">
            <a:off x="1905000" y="32766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55" name="Line 7"/>
          <p:cNvSpPr>
            <a:spLocks noChangeShapeType="1"/>
          </p:cNvSpPr>
          <p:nvPr/>
        </p:nvSpPr>
        <p:spPr bwMode="auto">
          <a:xfrm>
            <a:off x="3886200" y="3276600"/>
            <a:ext cx="0" cy="137160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1905000" y="4648200"/>
            <a:ext cx="19812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990600" y="4419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TW" b="1" i="1">
                <a:ea typeface="新細明體" pitchFamily="18" charset="-120"/>
              </a:rPr>
              <a:t>a</a:t>
            </a:r>
            <a:r>
              <a:rPr lang="en-US" altLang="zh-TW" b="1" i="1" baseline="-25000">
                <a:ea typeface="新細明體" pitchFamily="18" charset="-120"/>
              </a:rPr>
              <a:t>LC</a:t>
            </a:r>
            <a:r>
              <a:rPr lang="en-US" altLang="zh-TW" b="1" i="1">
                <a:ea typeface="新細明體" pitchFamily="18" charset="-120"/>
              </a:rPr>
              <a:t>/a</a:t>
            </a:r>
            <a:r>
              <a:rPr lang="en-US" altLang="zh-TW" b="1" i="1" baseline="-25000">
                <a:ea typeface="新細明體" pitchFamily="18" charset="-120"/>
              </a:rPr>
              <a:t>LW</a:t>
            </a:r>
            <a:endParaRPr lang="en-US" altLang="zh-TW" b="1" i="1">
              <a:ea typeface="新細明體" pitchFamily="18" charset="-120"/>
            </a:endParaRP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838200" y="30622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TW" b="1" i="1">
                <a:ea typeface="新細明體" pitchFamily="18" charset="-120"/>
              </a:rPr>
              <a:t>a</a:t>
            </a:r>
            <a:r>
              <a:rPr lang="en-US" altLang="zh-TW" b="1" baseline="30000">
                <a:ea typeface="新細明體" pitchFamily="18" charset="-120"/>
              </a:rPr>
              <a:t>*</a:t>
            </a:r>
            <a:r>
              <a:rPr lang="en-US" altLang="zh-TW" b="1" i="1" baseline="-25000">
                <a:ea typeface="新細明體" pitchFamily="18" charset="-120"/>
              </a:rPr>
              <a:t>LC</a:t>
            </a:r>
            <a:r>
              <a:rPr lang="en-US" altLang="zh-TW" b="1" i="1">
                <a:ea typeface="新細明體" pitchFamily="18" charset="-120"/>
              </a:rPr>
              <a:t>/a</a:t>
            </a:r>
            <a:r>
              <a:rPr lang="en-US" altLang="zh-TW" b="1" baseline="30000">
                <a:ea typeface="新細明體" pitchFamily="18" charset="-120"/>
              </a:rPr>
              <a:t>*</a:t>
            </a:r>
            <a:r>
              <a:rPr lang="en-US" altLang="zh-TW" b="1" i="1" baseline="-25000">
                <a:ea typeface="新細明體" pitchFamily="18" charset="-120"/>
              </a:rPr>
              <a:t>LW</a:t>
            </a:r>
            <a:endParaRPr lang="en-US" altLang="zh-TW" b="1" i="1">
              <a:ea typeface="新細明體" pitchFamily="18" charset="-120"/>
            </a:endParaRPr>
          </a:p>
        </p:txBody>
      </p:sp>
      <p:grpSp>
        <p:nvGrpSpPr>
          <p:cNvPr id="53269" name="Group 21"/>
          <p:cNvGrpSpPr>
            <a:grpSpLocks/>
          </p:cNvGrpSpPr>
          <p:nvPr/>
        </p:nvGrpSpPr>
        <p:grpSpPr bwMode="auto">
          <a:xfrm>
            <a:off x="3886200" y="3084513"/>
            <a:ext cx="2466975" cy="366712"/>
            <a:chOff x="2448" y="1943"/>
            <a:chExt cx="1554" cy="231"/>
          </a:xfrm>
        </p:grpSpPr>
        <p:sp>
          <p:nvSpPr>
            <p:cNvPr id="53270" name="Line 22"/>
            <p:cNvSpPr>
              <a:spLocks noChangeShapeType="1"/>
            </p:cNvSpPr>
            <p:nvPr/>
          </p:nvSpPr>
          <p:spPr bwMode="auto">
            <a:xfrm flipH="1">
              <a:off x="2448" y="2064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271" name="Text Box 23"/>
            <p:cNvSpPr txBox="1">
              <a:spLocks noChangeArrowheads="1"/>
            </p:cNvSpPr>
            <p:nvPr/>
          </p:nvSpPr>
          <p:spPr bwMode="auto">
            <a:xfrm>
              <a:off x="3686" y="1943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b="1" i="1">
                  <a:solidFill>
                    <a:srgbClr val="333399"/>
                  </a:solidFill>
                  <a:ea typeface="新細明體" pitchFamily="18" charset="-120"/>
                </a:rPr>
                <a:t>RS</a:t>
              </a:r>
            </a:p>
          </p:txBody>
        </p:sp>
      </p:grpSp>
      <p:sp>
        <p:nvSpPr>
          <p:cNvPr id="53272" name="Rectangle 24"/>
          <p:cNvSpPr>
            <a:spLocks noGrp="1" noChangeArrowheads="1"/>
          </p:cNvSpPr>
          <p:nvPr>
            <p:ph type="title"/>
          </p:nvPr>
        </p:nvSpPr>
        <p:spPr>
          <a:xfrm>
            <a:off x="0" y="1295400"/>
            <a:ext cx="9144000" cy="533400"/>
          </a:xfrm>
          <a:noFill/>
          <a:ln/>
        </p:spPr>
        <p:txBody>
          <a:bodyPr anchor="b"/>
          <a:lstStyle/>
          <a:p>
            <a:r>
              <a:rPr lang="en-US" altLang="zh-TW" sz="2800">
                <a:solidFill>
                  <a:srgbClr val="336699"/>
                </a:solidFill>
                <a:ea typeface="新細明體" pitchFamily="18" charset="-120"/>
              </a:rPr>
              <a:t>World Relative Supply</a:t>
            </a:r>
          </a:p>
        </p:txBody>
      </p: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228600" y="304800"/>
            <a:ext cx="8305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4000">
                <a:solidFill>
                  <a:srgbClr val="663300"/>
                </a:solidFill>
                <a:latin typeface="Times New Roman" panose="02020603050405020304" pitchFamily="18" charset="0"/>
                <a:ea typeface="新細明體" pitchFamily="18" charset="-120"/>
              </a:rPr>
              <a:t>Trade in a One-Factor World</a:t>
            </a:r>
            <a:br>
              <a:rPr lang="en-US" altLang="zh-TW" sz="4000">
                <a:solidFill>
                  <a:srgbClr val="663300"/>
                </a:solidFill>
                <a:latin typeface="Times New Roman" panose="02020603050405020304" pitchFamily="18" charset="0"/>
                <a:ea typeface="新細明體" pitchFamily="18" charset="-120"/>
              </a:rPr>
            </a:br>
            <a:endParaRPr lang="en-US" altLang="zh-TW" sz="4000">
              <a:solidFill>
                <a:srgbClr val="663300"/>
              </a:solidFill>
              <a:latin typeface="Times New Roman" panose="02020603050405020304" pitchFamily="18" charset="0"/>
              <a:ea typeface="新細明體" pitchFamily="18" charset="-120"/>
            </a:endParaRPr>
          </a:p>
        </p:txBody>
      </p:sp>
      <p:grpSp>
        <p:nvGrpSpPr>
          <p:cNvPr id="53274" name="Group 26"/>
          <p:cNvGrpSpPr>
            <a:grpSpLocks/>
          </p:cNvGrpSpPr>
          <p:nvPr/>
        </p:nvGrpSpPr>
        <p:grpSpPr bwMode="auto">
          <a:xfrm>
            <a:off x="1066800" y="1947863"/>
            <a:ext cx="6234113" cy="4605337"/>
            <a:chOff x="672" y="1227"/>
            <a:chExt cx="3927" cy="2901"/>
          </a:xfrm>
        </p:grpSpPr>
        <p:grpSp>
          <p:nvGrpSpPr>
            <p:cNvPr id="53275" name="Group 27"/>
            <p:cNvGrpSpPr>
              <a:grpSpLocks/>
            </p:cNvGrpSpPr>
            <p:nvPr/>
          </p:nvGrpSpPr>
          <p:grpSpPr bwMode="auto">
            <a:xfrm>
              <a:off x="672" y="1227"/>
              <a:ext cx="3927" cy="2901"/>
              <a:chOff x="672" y="1083"/>
              <a:chExt cx="3927" cy="2901"/>
            </a:xfrm>
          </p:grpSpPr>
          <p:sp>
            <p:nvSpPr>
              <p:cNvPr id="53276" name="Line 28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18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77" name="Line 29"/>
              <p:cNvSpPr>
                <a:spLocks noChangeShapeType="1"/>
              </p:cNvSpPr>
              <p:nvPr/>
            </p:nvSpPr>
            <p:spPr bwMode="auto">
              <a:xfrm>
                <a:off x="1200" y="3360"/>
                <a:ext cx="30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78" name="Text Box 30"/>
              <p:cNvSpPr txBox="1">
                <a:spLocks noChangeArrowheads="1"/>
              </p:cNvSpPr>
              <p:nvPr/>
            </p:nvSpPr>
            <p:spPr bwMode="auto">
              <a:xfrm>
                <a:off x="672" y="1083"/>
                <a:ext cx="125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Relative price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cheese, </a:t>
                </a:r>
                <a:r>
                  <a:rPr lang="en-US" altLang="zh-TW" b="1" i="1">
                    <a:ea typeface="新細明體" pitchFamily="18" charset="-120"/>
                  </a:rPr>
                  <a:t>P</a:t>
                </a:r>
                <a:r>
                  <a:rPr lang="en-US" altLang="zh-TW" b="1" i="1" baseline="-25000">
                    <a:ea typeface="新細明體" pitchFamily="18" charset="-120"/>
                  </a:rPr>
                  <a:t>C</a:t>
                </a:r>
                <a:r>
                  <a:rPr lang="en-US" altLang="zh-TW" b="1" i="1">
                    <a:ea typeface="新細明體" pitchFamily="18" charset="-120"/>
                  </a:rPr>
                  <a:t>/P</a:t>
                </a:r>
                <a:r>
                  <a:rPr lang="en-US" altLang="zh-TW" b="1" i="1" baseline="-25000">
                    <a:ea typeface="新細明體" pitchFamily="18" charset="-120"/>
                  </a:rPr>
                  <a:t>W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  <p:sp>
            <p:nvSpPr>
              <p:cNvPr id="53279" name="Text Box 31"/>
              <p:cNvSpPr txBox="1">
                <a:spLocks noChangeArrowheads="1"/>
              </p:cNvSpPr>
              <p:nvPr/>
            </p:nvSpPr>
            <p:spPr bwMode="auto">
              <a:xfrm>
                <a:off x="3120" y="3407"/>
                <a:ext cx="1479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Relative quantity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cheese, </a:t>
                </a:r>
                <a:r>
                  <a:rPr lang="en-US" altLang="zh-TW" b="1" i="1">
                    <a:ea typeface="新細明體" pitchFamily="18" charset="-120"/>
                  </a:rPr>
                  <a:t>Q</a:t>
                </a:r>
                <a:r>
                  <a:rPr lang="en-US" altLang="zh-TW" b="1" i="1" baseline="-25000">
                    <a:ea typeface="新細明體" pitchFamily="18" charset="-120"/>
                  </a:rPr>
                  <a:t>C</a:t>
                </a:r>
                <a:r>
                  <a:rPr lang="en-US" altLang="zh-TW" b="1" i="1">
                    <a:ea typeface="新細明體" pitchFamily="18" charset="-120"/>
                  </a:rPr>
                  <a:t> + Q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i="1" baseline="-25000">
                    <a:ea typeface="新細明體" pitchFamily="18" charset="-120"/>
                  </a:rPr>
                  <a:t>C</a:t>
                </a:r>
              </a:p>
              <a:p>
                <a:pPr eaLnBrk="0" hangingPunct="0"/>
                <a:r>
                  <a:rPr lang="en-US" altLang="zh-TW" b="1" i="1" u="sng" baseline="-25000">
                    <a:ea typeface="新細明體" pitchFamily="18" charset="-120"/>
                  </a:rPr>
                  <a:t>                            </a:t>
                </a:r>
                <a:r>
                  <a:rPr lang="en-US" altLang="zh-TW" b="1" i="1">
                    <a:ea typeface="新細明體" pitchFamily="18" charset="-120"/>
                  </a:rPr>
                  <a:t>Q</a:t>
                </a:r>
                <a:r>
                  <a:rPr lang="en-US" altLang="zh-TW" b="1" i="1" baseline="-25000">
                    <a:ea typeface="新細明體" pitchFamily="18" charset="-120"/>
                  </a:rPr>
                  <a:t>W</a:t>
                </a:r>
                <a:r>
                  <a:rPr lang="en-US" altLang="zh-TW" b="1" i="1">
                    <a:ea typeface="新細明體" pitchFamily="18" charset="-120"/>
                  </a:rPr>
                  <a:t> + Q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i="1" baseline="-25000">
                    <a:ea typeface="新細明體" pitchFamily="18" charset="-120"/>
                  </a:rPr>
                  <a:t>W</a:t>
                </a:r>
              </a:p>
            </p:txBody>
          </p:sp>
        </p:grpSp>
        <p:sp>
          <p:nvSpPr>
            <p:cNvPr id="53280" name="Line 32"/>
            <p:cNvSpPr>
              <a:spLocks noChangeShapeType="1"/>
            </p:cNvSpPr>
            <p:nvPr/>
          </p:nvSpPr>
          <p:spPr bwMode="auto">
            <a:xfrm>
              <a:off x="3932" y="3932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3281" name="Group 33"/>
          <p:cNvGrpSpPr>
            <a:grpSpLocks/>
          </p:cNvGrpSpPr>
          <p:nvPr/>
        </p:nvGrpSpPr>
        <p:grpSpPr bwMode="auto">
          <a:xfrm>
            <a:off x="3573463" y="4648200"/>
            <a:ext cx="1090612" cy="1555750"/>
            <a:chOff x="2251" y="2928"/>
            <a:chExt cx="687" cy="980"/>
          </a:xfrm>
        </p:grpSpPr>
        <p:grpSp>
          <p:nvGrpSpPr>
            <p:cNvPr id="53282" name="Group 34"/>
            <p:cNvGrpSpPr>
              <a:grpSpLocks/>
            </p:cNvGrpSpPr>
            <p:nvPr/>
          </p:nvGrpSpPr>
          <p:grpSpPr bwMode="auto">
            <a:xfrm>
              <a:off x="2256" y="2928"/>
              <a:ext cx="682" cy="980"/>
              <a:chOff x="2256" y="2784"/>
              <a:chExt cx="682" cy="980"/>
            </a:xfrm>
          </p:grpSpPr>
          <p:sp>
            <p:nvSpPr>
              <p:cNvPr id="53283" name="Line 35"/>
              <p:cNvSpPr>
                <a:spLocks noChangeShapeType="1"/>
              </p:cNvSpPr>
              <p:nvPr/>
            </p:nvSpPr>
            <p:spPr bwMode="auto">
              <a:xfrm>
                <a:off x="2448" y="2784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284" name="Text Box 36"/>
              <p:cNvSpPr txBox="1">
                <a:spLocks noChangeArrowheads="1"/>
              </p:cNvSpPr>
              <p:nvPr/>
            </p:nvSpPr>
            <p:spPr bwMode="auto">
              <a:xfrm>
                <a:off x="2256" y="3360"/>
                <a:ext cx="68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L/a</a:t>
                </a:r>
                <a:r>
                  <a:rPr lang="en-US" altLang="zh-TW" b="1" i="1" baseline="-25000">
                    <a:ea typeface="新細明體" pitchFamily="18" charset="-120"/>
                  </a:rPr>
                  <a:t>LC</a:t>
                </a:r>
              </a:p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L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i="1">
                    <a:ea typeface="新細明體" pitchFamily="18" charset="-120"/>
                  </a:rPr>
                  <a:t>/a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i="1" baseline="-25000">
                    <a:ea typeface="新細明體" pitchFamily="18" charset="-120"/>
                  </a:rPr>
                  <a:t>LW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</p:grpSp>
        <p:sp>
          <p:nvSpPr>
            <p:cNvPr id="53285" name="Line 37"/>
            <p:cNvSpPr>
              <a:spLocks noChangeShapeType="1"/>
            </p:cNvSpPr>
            <p:nvPr/>
          </p:nvSpPr>
          <p:spPr bwMode="auto">
            <a:xfrm>
              <a:off x="2251" y="3719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462363484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/>
      <p:bldP spid="53255" grpId="0" animBg="1"/>
      <p:bldP spid="53260" grpId="0" animBg="1"/>
      <p:bldP spid="53267" grpId="0" autoUpdateAnimBg="0"/>
      <p:bldP spid="53268" grpId="0" autoUpdateAnimBg="0"/>
      <p:bldP spid="53272" grpId="0" animBg="1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69EC-695B-4CB3-8093-218FEE8244D6}" type="slidenum">
              <a:rPr lang="zh-TW" altLang="en-US"/>
              <a:pPr/>
              <a:t>44</a:t>
            </a:fld>
            <a:endParaRPr lang="en-US" altLang="zh-TW"/>
          </a:p>
        </p:txBody>
      </p:sp>
      <p:sp>
        <p:nvSpPr>
          <p:cNvPr id="117785" name="Rectangle 25"/>
          <p:cNvSpPr>
            <a:spLocks noChangeArrowheads="1"/>
          </p:cNvSpPr>
          <p:nvPr/>
        </p:nvSpPr>
        <p:spPr bwMode="auto">
          <a:xfrm>
            <a:off x="457200" y="381000"/>
            <a:ext cx="8305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3200">
                <a:solidFill>
                  <a:srgbClr val="336699"/>
                </a:solidFill>
                <a:ea typeface="新細明體" pitchFamily="18" charset="-120"/>
              </a:rPr>
              <a:t>Trade Equilibrium</a:t>
            </a:r>
            <a:r>
              <a:rPr lang="en-US" altLang="zh-TW">
                <a:ea typeface="新細明體" pitchFamily="18" charset="-120"/>
              </a:rPr>
              <a:t> </a:t>
            </a:r>
            <a:endParaRPr lang="en-US" altLang="zh-TW" sz="4000">
              <a:solidFill>
                <a:srgbClr val="663300"/>
              </a:solidFill>
              <a:latin typeface="Times New Roman" panose="02020603050405020304" pitchFamily="18" charset="0"/>
              <a:ea typeface="新細明體" pitchFamily="18" charset="-120"/>
            </a:endParaRPr>
          </a:p>
        </p:txBody>
      </p:sp>
      <p:grpSp>
        <p:nvGrpSpPr>
          <p:cNvPr id="117806" name="Group 46"/>
          <p:cNvGrpSpPr>
            <a:grpSpLocks/>
          </p:cNvGrpSpPr>
          <p:nvPr/>
        </p:nvGrpSpPr>
        <p:grpSpPr bwMode="auto">
          <a:xfrm>
            <a:off x="838200" y="1947863"/>
            <a:ext cx="6470650" cy="4605337"/>
            <a:chOff x="528" y="1227"/>
            <a:chExt cx="4076" cy="2901"/>
          </a:xfrm>
        </p:grpSpPr>
        <p:grpSp>
          <p:nvGrpSpPr>
            <p:cNvPr id="117786" name="Group 26"/>
            <p:cNvGrpSpPr>
              <a:grpSpLocks/>
            </p:cNvGrpSpPr>
            <p:nvPr/>
          </p:nvGrpSpPr>
          <p:grpSpPr bwMode="auto">
            <a:xfrm>
              <a:off x="672" y="1227"/>
              <a:ext cx="3927" cy="2901"/>
              <a:chOff x="672" y="1227"/>
              <a:chExt cx="3927" cy="2901"/>
            </a:xfrm>
          </p:grpSpPr>
          <p:grpSp>
            <p:nvGrpSpPr>
              <p:cNvPr id="117787" name="Group 27"/>
              <p:cNvGrpSpPr>
                <a:grpSpLocks/>
              </p:cNvGrpSpPr>
              <p:nvPr/>
            </p:nvGrpSpPr>
            <p:grpSpPr bwMode="auto">
              <a:xfrm>
                <a:off x="672" y="1227"/>
                <a:ext cx="3927" cy="2901"/>
                <a:chOff x="672" y="1083"/>
                <a:chExt cx="3927" cy="2901"/>
              </a:xfrm>
            </p:grpSpPr>
            <p:sp>
              <p:nvSpPr>
                <p:cNvPr id="117788" name="Line 28"/>
                <p:cNvSpPr>
                  <a:spLocks noChangeShapeType="1"/>
                </p:cNvSpPr>
                <p:nvPr/>
              </p:nvSpPr>
              <p:spPr bwMode="auto">
                <a:xfrm>
                  <a:off x="1200" y="1488"/>
                  <a:ext cx="0" cy="18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7789" name="Line 29"/>
                <p:cNvSpPr>
                  <a:spLocks noChangeShapeType="1"/>
                </p:cNvSpPr>
                <p:nvPr/>
              </p:nvSpPr>
              <p:spPr bwMode="auto">
                <a:xfrm>
                  <a:off x="1200" y="3360"/>
                  <a:ext cx="30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7790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672" y="1083"/>
                  <a:ext cx="1252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TW" b="1">
                      <a:ea typeface="新細明體" pitchFamily="18" charset="-120"/>
                    </a:rPr>
                    <a:t>Relative price</a:t>
                  </a:r>
                </a:p>
                <a:p>
                  <a:pPr eaLnBrk="0" hangingPunct="0"/>
                  <a:r>
                    <a:rPr lang="en-US" altLang="zh-TW" b="1">
                      <a:ea typeface="新細明體" pitchFamily="18" charset="-120"/>
                    </a:rPr>
                    <a:t>of cheese, </a:t>
                  </a:r>
                  <a:r>
                    <a:rPr lang="en-US" altLang="zh-TW" b="1" i="1">
                      <a:ea typeface="新細明體" pitchFamily="18" charset="-120"/>
                    </a:rPr>
                    <a:t>P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C</a:t>
                  </a:r>
                  <a:r>
                    <a:rPr lang="en-US" altLang="zh-TW" b="1" i="1">
                      <a:ea typeface="新細明體" pitchFamily="18" charset="-120"/>
                    </a:rPr>
                    <a:t>/P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W</a:t>
                  </a:r>
                  <a:endParaRPr lang="en-US" altLang="zh-TW" b="1" i="1">
                    <a:ea typeface="新細明體" pitchFamily="18" charset="-120"/>
                  </a:endParaRPr>
                </a:p>
              </p:txBody>
            </p:sp>
            <p:sp>
              <p:nvSpPr>
                <p:cNvPr id="117791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3120" y="3407"/>
                  <a:ext cx="1479" cy="5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TW" b="1">
                      <a:ea typeface="新細明體" pitchFamily="18" charset="-120"/>
                    </a:rPr>
                    <a:t>Relative quantity</a:t>
                  </a:r>
                </a:p>
                <a:p>
                  <a:pPr eaLnBrk="0" hangingPunct="0"/>
                  <a:r>
                    <a:rPr lang="en-US" altLang="zh-TW" b="1">
                      <a:ea typeface="新細明體" pitchFamily="18" charset="-120"/>
                    </a:rPr>
                    <a:t>of cheese, </a:t>
                  </a:r>
                  <a:r>
                    <a:rPr lang="en-US" altLang="zh-TW" b="1" i="1">
                      <a:ea typeface="新細明體" pitchFamily="18" charset="-120"/>
                    </a:rPr>
                    <a:t>Q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C</a:t>
                  </a:r>
                  <a:r>
                    <a:rPr lang="en-US" altLang="zh-TW" b="1" i="1">
                      <a:ea typeface="新細明體" pitchFamily="18" charset="-120"/>
                    </a:rPr>
                    <a:t> + Q</a:t>
                  </a:r>
                  <a:r>
                    <a:rPr lang="en-US" altLang="zh-TW" b="1" baseline="30000">
                      <a:ea typeface="新細明體" pitchFamily="18" charset="-120"/>
                    </a:rPr>
                    <a:t>*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C</a:t>
                  </a:r>
                </a:p>
                <a:p>
                  <a:pPr eaLnBrk="0" hangingPunct="0"/>
                  <a:r>
                    <a:rPr lang="en-US" altLang="zh-TW" b="1" i="1" u="sng" baseline="-25000">
                      <a:ea typeface="新細明體" pitchFamily="18" charset="-120"/>
                    </a:rPr>
                    <a:t>                            </a:t>
                  </a:r>
                  <a:r>
                    <a:rPr lang="en-US" altLang="zh-TW" b="1" i="1">
                      <a:ea typeface="新細明體" pitchFamily="18" charset="-120"/>
                    </a:rPr>
                    <a:t>Q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W</a:t>
                  </a:r>
                  <a:r>
                    <a:rPr lang="en-US" altLang="zh-TW" b="1" i="1">
                      <a:ea typeface="新細明體" pitchFamily="18" charset="-120"/>
                    </a:rPr>
                    <a:t> + Q</a:t>
                  </a:r>
                  <a:r>
                    <a:rPr lang="en-US" altLang="zh-TW" b="1" baseline="30000">
                      <a:ea typeface="新細明體" pitchFamily="18" charset="-120"/>
                    </a:rPr>
                    <a:t>*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W</a:t>
                  </a:r>
                </a:p>
              </p:txBody>
            </p:sp>
          </p:grpSp>
          <p:sp>
            <p:nvSpPr>
              <p:cNvPr id="117792" name="Line 32"/>
              <p:cNvSpPr>
                <a:spLocks noChangeShapeType="1"/>
              </p:cNvSpPr>
              <p:nvPr/>
            </p:nvSpPr>
            <p:spPr bwMode="auto">
              <a:xfrm>
                <a:off x="3932" y="39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17801" name="Text Box 41"/>
            <p:cNvSpPr txBox="1">
              <a:spLocks noChangeArrowheads="1"/>
            </p:cNvSpPr>
            <p:nvPr/>
          </p:nvSpPr>
          <p:spPr bwMode="auto">
            <a:xfrm>
              <a:off x="3024" y="2592"/>
              <a:ext cx="15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pitchFamily="18" charset="-120"/>
                </a:rPr>
                <a:t>Autarky equil for Home</a:t>
              </a:r>
            </a:p>
          </p:txBody>
        </p:sp>
        <p:grpSp>
          <p:nvGrpSpPr>
            <p:cNvPr id="117805" name="Group 45"/>
            <p:cNvGrpSpPr>
              <a:grpSpLocks/>
            </p:cNvGrpSpPr>
            <p:nvPr/>
          </p:nvGrpSpPr>
          <p:grpSpPr bwMode="auto">
            <a:xfrm>
              <a:off x="528" y="1680"/>
              <a:ext cx="3474" cy="2228"/>
              <a:chOff x="528" y="1680"/>
              <a:chExt cx="3474" cy="2228"/>
            </a:xfrm>
          </p:grpSpPr>
          <p:sp>
            <p:nvSpPr>
              <p:cNvPr id="117762" name="Text Box 2"/>
              <p:cNvSpPr txBox="1">
                <a:spLocks noChangeArrowheads="1"/>
              </p:cNvSpPr>
              <p:nvPr/>
            </p:nvSpPr>
            <p:spPr bwMode="auto">
              <a:xfrm>
                <a:off x="2020" y="2697"/>
                <a:ext cx="1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>
                    <a:latin typeface="Times New Roman" panose="02020603050405020304" pitchFamily="18" charset="0"/>
                    <a:ea typeface="新細明體" pitchFamily="18" charset="-120"/>
                  </a:rPr>
                  <a:t>2</a:t>
                </a:r>
              </a:p>
            </p:txBody>
          </p:sp>
          <p:sp>
            <p:nvSpPr>
              <p:cNvPr id="117763" name="Line 3"/>
              <p:cNvSpPr>
                <a:spLocks noChangeShapeType="1"/>
              </p:cNvSpPr>
              <p:nvPr/>
            </p:nvSpPr>
            <p:spPr bwMode="auto">
              <a:xfrm flipH="1">
                <a:off x="1200" y="2064"/>
                <a:ext cx="12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67" name="Line 7"/>
              <p:cNvSpPr>
                <a:spLocks noChangeShapeType="1"/>
              </p:cNvSpPr>
              <p:nvPr/>
            </p:nvSpPr>
            <p:spPr bwMode="auto">
              <a:xfrm>
                <a:off x="2448" y="2064"/>
                <a:ext cx="0" cy="864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69" name="Freeform 9"/>
              <p:cNvSpPr>
                <a:spLocks/>
              </p:cNvSpPr>
              <p:nvPr/>
            </p:nvSpPr>
            <p:spPr bwMode="auto">
              <a:xfrm>
                <a:off x="1824" y="1680"/>
                <a:ext cx="1466" cy="1295"/>
              </a:xfrm>
              <a:custGeom>
                <a:avLst/>
                <a:gdLst>
                  <a:gd name="T0" fmla="*/ 0 w 1392"/>
                  <a:gd name="T1" fmla="*/ 0 h 912"/>
                  <a:gd name="T2" fmla="*/ 336 w 1392"/>
                  <a:gd name="T3" fmla="*/ 480 h 912"/>
                  <a:gd name="T4" fmla="*/ 960 w 1392"/>
                  <a:gd name="T5" fmla="*/ 816 h 912"/>
                  <a:gd name="T6" fmla="*/ 1392 w 1392"/>
                  <a:gd name="T7" fmla="*/ 912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92" h="912">
                    <a:moveTo>
                      <a:pt x="0" y="0"/>
                    </a:moveTo>
                    <a:cubicBezTo>
                      <a:pt x="88" y="172"/>
                      <a:pt x="176" y="344"/>
                      <a:pt x="336" y="480"/>
                    </a:cubicBezTo>
                    <a:cubicBezTo>
                      <a:pt x="496" y="616"/>
                      <a:pt x="784" y="744"/>
                      <a:pt x="960" y="816"/>
                    </a:cubicBezTo>
                    <a:cubicBezTo>
                      <a:pt x="1136" y="888"/>
                      <a:pt x="1320" y="896"/>
                      <a:pt x="1392" y="912"/>
                    </a:cubicBezTo>
                  </a:path>
                </a:pathLst>
              </a:custGeom>
              <a:noFill/>
              <a:ln w="38100" cap="flat" cmpd="sng">
                <a:solidFill>
                  <a:srgbClr val="333399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70" name="Text Box 10"/>
              <p:cNvSpPr txBox="1">
                <a:spLocks noChangeArrowheads="1"/>
              </p:cNvSpPr>
              <p:nvPr/>
            </p:nvSpPr>
            <p:spPr bwMode="auto">
              <a:xfrm>
                <a:off x="3504" y="3024"/>
                <a:ext cx="323" cy="2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 i="1">
                    <a:solidFill>
                      <a:srgbClr val="333399"/>
                    </a:solidFill>
                    <a:ea typeface="新細明體" pitchFamily="18" charset="-120"/>
                  </a:rPr>
                  <a:t>RD</a:t>
                </a:r>
              </a:p>
            </p:txBody>
          </p:sp>
          <p:sp>
            <p:nvSpPr>
              <p:cNvPr id="117771" name="Oval 11"/>
              <p:cNvSpPr>
                <a:spLocks noChangeArrowheads="1"/>
              </p:cNvSpPr>
              <p:nvPr/>
            </p:nvSpPr>
            <p:spPr bwMode="auto">
              <a:xfrm>
                <a:off x="2448" y="2592"/>
                <a:ext cx="52" cy="60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7772" name="Line 12"/>
              <p:cNvSpPr>
                <a:spLocks noChangeShapeType="1"/>
              </p:cNvSpPr>
              <p:nvPr/>
            </p:nvSpPr>
            <p:spPr bwMode="auto">
              <a:xfrm flipH="1">
                <a:off x="1200" y="2928"/>
                <a:ext cx="1248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79" name="Text Box 19"/>
              <p:cNvSpPr txBox="1">
                <a:spLocks noChangeArrowheads="1"/>
              </p:cNvSpPr>
              <p:nvPr/>
            </p:nvSpPr>
            <p:spPr bwMode="auto">
              <a:xfrm>
                <a:off x="624" y="2784"/>
                <a:ext cx="62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a</a:t>
                </a:r>
                <a:r>
                  <a:rPr lang="en-US" altLang="zh-TW" b="1" i="1" baseline="-25000">
                    <a:ea typeface="新細明體" pitchFamily="18" charset="-120"/>
                  </a:rPr>
                  <a:t>LC</a:t>
                </a:r>
                <a:r>
                  <a:rPr lang="en-US" altLang="zh-TW" b="1" i="1">
                    <a:ea typeface="新細明體" pitchFamily="18" charset="-120"/>
                  </a:rPr>
                  <a:t>/a</a:t>
                </a:r>
                <a:r>
                  <a:rPr lang="en-US" altLang="zh-TW" b="1" i="1" baseline="-25000">
                    <a:ea typeface="新細明體" pitchFamily="18" charset="-120"/>
                  </a:rPr>
                  <a:t>LW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  <p:sp>
            <p:nvSpPr>
              <p:cNvPr id="117780" name="Text Box 20"/>
              <p:cNvSpPr txBox="1">
                <a:spLocks noChangeArrowheads="1"/>
              </p:cNvSpPr>
              <p:nvPr/>
            </p:nvSpPr>
            <p:spPr bwMode="auto">
              <a:xfrm>
                <a:off x="528" y="1929"/>
                <a:ext cx="7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a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i="1" baseline="-25000">
                    <a:ea typeface="新細明體" pitchFamily="18" charset="-120"/>
                  </a:rPr>
                  <a:t>LC</a:t>
                </a:r>
                <a:r>
                  <a:rPr lang="en-US" altLang="zh-TW" b="1" i="1">
                    <a:ea typeface="新細明體" pitchFamily="18" charset="-120"/>
                  </a:rPr>
                  <a:t>/a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i="1" baseline="-25000">
                    <a:ea typeface="新細明體" pitchFamily="18" charset="-120"/>
                  </a:rPr>
                  <a:t>LW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  <p:grpSp>
            <p:nvGrpSpPr>
              <p:cNvPr id="117781" name="Group 21"/>
              <p:cNvGrpSpPr>
                <a:grpSpLocks/>
              </p:cNvGrpSpPr>
              <p:nvPr/>
            </p:nvGrpSpPr>
            <p:grpSpPr bwMode="auto">
              <a:xfrm>
                <a:off x="2448" y="1943"/>
                <a:ext cx="1554" cy="231"/>
                <a:chOff x="2448" y="1943"/>
                <a:chExt cx="1554" cy="231"/>
              </a:xfrm>
            </p:grpSpPr>
            <p:sp>
              <p:nvSpPr>
                <p:cNvPr id="117782" name="Line 22"/>
                <p:cNvSpPr>
                  <a:spLocks noChangeShapeType="1"/>
                </p:cNvSpPr>
                <p:nvPr/>
              </p:nvSpPr>
              <p:spPr bwMode="auto">
                <a:xfrm flipH="1">
                  <a:off x="2448" y="2064"/>
                  <a:ext cx="1248" cy="0"/>
                </a:xfrm>
                <a:prstGeom prst="line">
                  <a:avLst/>
                </a:prstGeom>
                <a:noFill/>
                <a:ln w="25400">
                  <a:solidFill>
                    <a:srgbClr val="333399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7783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686" y="1943"/>
                  <a:ext cx="31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TW" b="1" i="1">
                      <a:solidFill>
                        <a:srgbClr val="333399"/>
                      </a:solidFill>
                      <a:ea typeface="新細明體" pitchFamily="18" charset="-120"/>
                    </a:rPr>
                    <a:t>RS</a:t>
                  </a:r>
                </a:p>
              </p:txBody>
            </p:sp>
          </p:grpSp>
          <p:grpSp>
            <p:nvGrpSpPr>
              <p:cNvPr id="117793" name="Group 33"/>
              <p:cNvGrpSpPr>
                <a:grpSpLocks/>
              </p:cNvGrpSpPr>
              <p:nvPr/>
            </p:nvGrpSpPr>
            <p:grpSpPr bwMode="auto">
              <a:xfrm>
                <a:off x="2251" y="2928"/>
                <a:ext cx="687" cy="980"/>
                <a:chOff x="2251" y="2928"/>
                <a:chExt cx="687" cy="980"/>
              </a:xfrm>
            </p:grpSpPr>
            <p:grpSp>
              <p:nvGrpSpPr>
                <p:cNvPr id="117794" name="Group 34"/>
                <p:cNvGrpSpPr>
                  <a:grpSpLocks/>
                </p:cNvGrpSpPr>
                <p:nvPr/>
              </p:nvGrpSpPr>
              <p:grpSpPr bwMode="auto">
                <a:xfrm>
                  <a:off x="2256" y="2928"/>
                  <a:ext cx="682" cy="980"/>
                  <a:chOff x="2256" y="2784"/>
                  <a:chExt cx="682" cy="980"/>
                </a:xfrm>
              </p:grpSpPr>
              <p:sp>
                <p:nvSpPr>
                  <p:cNvPr id="117795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2784"/>
                    <a:ext cx="0" cy="576"/>
                  </a:xfrm>
                  <a:prstGeom prst="line">
                    <a:avLst/>
                  </a:prstGeom>
                  <a:noFill/>
                  <a:ln w="25400">
                    <a:solidFill>
                      <a:schemeClr val="tx1"/>
                    </a:solidFill>
                    <a:prstDash val="dash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GB"/>
                  </a:p>
                </p:txBody>
              </p:sp>
              <p:sp>
                <p:nvSpPr>
                  <p:cNvPr id="117796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256" y="3360"/>
                    <a:ext cx="682" cy="40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/>
                    <a:r>
                      <a:rPr lang="en-US" altLang="zh-TW" b="1" i="1">
                        <a:ea typeface="新細明體" pitchFamily="18" charset="-120"/>
                      </a:rPr>
                      <a:t>L/a</a:t>
                    </a:r>
                    <a:r>
                      <a:rPr lang="en-US" altLang="zh-TW" b="1" i="1" baseline="-25000">
                        <a:ea typeface="新細明體" pitchFamily="18" charset="-120"/>
                      </a:rPr>
                      <a:t>LC</a:t>
                    </a:r>
                  </a:p>
                  <a:p>
                    <a:pPr eaLnBrk="0" hangingPunct="0"/>
                    <a:r>
                      <a:rPr lang="en-US" altLang="zh-TW" b="1" i="1">
                        <a:ea typeface="新細明體" pitchFamily="18" charset="-120"/>
                      </a:rPr>
                      <a:t>L</a:t>
                    </a:r>
                    <a:r>
                      <a:rPr lang="en-US" altLang="zh-TW" b="1" baseline="30000">
                        <a:ea typeface="新細明體" pitchFamily="18" charset="-120"/>
                      </a:rPr>
                      <a:t>*</a:t>
                    </a:r>
                    <a:r>
                      <a:rPr lang="en-US" altLang="zh-TW" b="1" i="1">
                        <a:ea typeface="新細明體" pitchFamily="18" charset="-120"/>
                      </a:rPr>
                      <a:t>/a</a:t>
                    </a:r>
                    <a:r>
                      <a:rPr lang="en-US" altLang="zh-TW" b="1" baseline="30000">
                        <a:ea typeface="新細明體" pitchFamily="18" charset="-120"/>
                      </a:rPr>
                      <a:t>*</a:t>
                    </a:r>
                    <a:r>
                      <a:rPr lang="en-US" altLang="zh-TW" b="1" i="1" baseline="-25000">
                        <a:ea typeface="新細明體" pitchFamily="18" charset="-120"/>
                      </a:rPr>
                      <a:t>LW</a:t>
                    </a:r>
                    <a:endParaRPr lang="en-US" altLang="zh-TW" b="1" i="1">
                      <a:ea typeface="新細明體" pitchFamily="18" charset="-120"/>
                    </a:endParaRPr>
                  </a:p>
                </p:txBody>
              </p:sp>
            </p:grpSp>
            <p:sp>
              <p:nvSpPr>
                <p:cNvPr id="117797" name="Line 37"/>
                <p:cNvSpPr>
                  <a:spLocks noChangeShapeType="1"/>
                </p:cNvSpPr>
                <p:nvPr/>
              </p:nvSpPr>
              <p:spPr bwMode="auto">
                <a:xfrm>
                  <a:off x="2251" y="3719"/>
                  <a:ext cx="52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17799" name="Line 39"/>
              <p:cNvSpPr>
                <a:spLocks noChangeShapeType="1"/>
              </p:cNvSpPr>
              <p:nvPr/>
            </p:nvSpPr>
            <p:spPr bwMode="auto">
              <a:xfrm flipH="1">
                <a:off x="2448" y="2928"/>
                <a:ext cx="1248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00" name="Text Box 40"/>
              <p:cNvSpPr txBox="1">
                <a:spLocks noChangeArrowheads="1"/>
              </p:cNvSpPr>
              <p:nvPr/>
            </p:nvSpPr>
            <p:spPr bwMode="auto">
              <a:xfrm>
                <a:off x="1958" y="1751"/>
                <a:ext cx="16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Autarky equil for Foreign</a:t>
                </a:r>
              </a:p>
            </p:txBody>
          </p:sp>
          <p:sp>
            <p:nvSpPr>
              <p:cNvPr id="117802" name="Oval 42"/>
              <p:cNvSpPr>
                <a:spLocks noChangeArrowheads="1"/>
              </p:cNvSpPr>
              <p:nvPr/>
            </p:nvSpPr>
            <p:spPr bwMode="auto">
              <a:xfrm>
                <a:off x="1968" y="2064"/>
                <a:ext cx="52" cy="60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7803" name="Oval 43"/>
              <p:cNvSpPr>
                <a:spLocks noChangeArrowheads="1"/>
              </p:cNvSpPr>
              <p:nvPr/>
            </p:nvSpPr>
            <p:spPr bwMode="auto">
              <a:xfrm>
                <a:off x="3072" y="2928"/>
                <a:ext cx="52" cy="60"/>
              </a:xfrm>
              <a:prstGeom prst="ellipse">
                <a:avLst/>
              </a:prstGeom>
              <a:solidFill>
                <a:srgbClr val="333399"/>
              </a:solidFill>
              <a:ln w="127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17804" name="Text Box 44"/>
              <p:cNvSpPr txBox="1">
                <a:spLocks noChangeArrowheads="1"/>
              </p:cNvSpPr>
              <p:nvPr/>
            </p:nvSpPr>
            <p:spPr bwMode="auto">
              <a:xfrm>
                <a:off x="2438" y="2279"/>
                <a:ext cx="8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Trade equil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1272278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57A89-FEF0-4D45-B890-4FDAC2113202}" type="slidenum">
              <a:rPr lang="zh-TW" altLang="en-US"/>
              <a:pPr/>
              <a:t>45</a:t>
            </a:fld>
            <a:endParaRPr lang="en-US" altLang="zh-TW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r>
              <a:rPr lang="en-US" altLang="zh-TW">
                <a:ea typeface="新細明體" pitchFamily="18" charset="-120"/>
              </a:rPr>
              <a:t>If countries specialize according to their comparative advantage, they all gain from this specialization and trade.</a:t>
            </a:r>
          </a:p>
          <a:p>
            <a:pPr lvl="1"/>
            <a:endParaRPr lang="en-US" altLang="zh-TW">
              <a:ea typeface="新細明體" pitchFamily="18" charset="-12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305800" cy="1143000"/>
          </a:xfrm>
          <a:noFill/>
          <a:ln/>
        </p:spPr>
        <p:txBody>
          <a:bodyPr/>
          <a:lstStyle/>
          <a:p>
            <a:r>
              <a:rPr lang="en-US" altLang="zh-TW">
                <a:ea typeface="新細明體" pitchFamily="18" charset="-120"/>
              </a:rPr>
              <a:t>Gains from Trade</a:t>
            </a:r>
          </a:p>
        </p:txBody>
      </p:sp>
    </p:spTree>
    <p:extLst>
      <p:ext uri="{BB962C8B-B14F-4D97-AF65-F5344CB8AC3E}">
        <p14:creationId xmlns:p14="http://schemas.microsoft.com/office/powerpoint/2010/main" val="33019281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99566-6E71-4C83-9BE6-566F95D08EAD}" type="slidenum">
              <a:rPr lang="zh-TW" altLang="en-US"/>
              <a:pPr/>
              <a:t>46</a:t>
            </a:fld>
            <a:endParaRPr lang="en-US" altLang="zh-TW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Gains from Trade</a:t>
            </a:r>
          </a:p>
        </p:txBody>
      </p:sp>
      <p:sp>
        <p:nvSpPr>
          <p:cNvPr id="137245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i="1">
                <a:ea typeface="新細明體" pitchFamily="18" charset="-120"/>
              </a:rPr>
              <a:t>L</a:t>
            </a:r>
            <a:r>
              <a:rPr lang="en-US" altLang="zh-TW">
                <a:ea typeface="新細明體" pitchFamily="18" charset="-120"/>
              </a:rPr>
              <a:t>=</a:t>
            </a:r>
            <a:r>
              <a:rPr lang="en-US" altLang="zh-TW" i="1">
                <a:ea typeface="新細明體" pitchFamily="18" charset="-120"/>
              </a:rPr>
              <a:t>L</a:t>
            </a:r>
            <a:r>
              <a:rPr lang="en-US" altLang="zh-TW">
                <a:ea typeface="新細明體" pitchFamily="18" charset="-120"/>
              </a:rPr>
              <a:t>*=120</a:t>
            </a:r>
          </a:p>
          <a:p>
            <a:r>
              <a:rPr lang="en-US" altLang="zh-TW" i="1">
                <a:ea typeface="新細明體" pitchFamily="18" charset="-120"/>
              </a:rPr>
              <a:t>a</a:t>
            </a:r>
            <a:r>
              <a:rPr lang="en-US" altLang="zh-TW" i="1" baseline="-25000">
                <a:ea typeface="新細明體" pitchFamily="18" charset="-120"/>
              </a:rPr>
              <a:t>LC</a:t>
            </a:r>
            <a:r>
              <a:rPr lang="en-US" altLang="zh-TW">
                <a:ea typeface="新細明體" pitchFamily="18" charset="-120"/>
              </a:rPr>
              <a:t>=4, </a:t>
            </a:r>
            <a:r>
              <a:rPr lang="en-US" altLang="zh-TW" i="1">
                <a:ea typeface="新細明體" pitchFamily="18" charset="-120"/>
              </a:rPr>
              <a:t>a</a:t>
            </a:r>
            <a:r>
              <a:rPr lang="en-US" altLang="zh-TW" i="1" baseline="-25000">
                <a:ea typeface="新細明體" pitchFamily="18" charset="-120"/>
              </a:rPr>
              <a:t>LW</a:t>
            </a:r>
            <a:r>
              <a:rPr lang="en-US" altLang="zh-TW">
                <a:ea typeface="新細明體" pitchFamily="18" charset="-120"/>
              </a:rPr>
              <a:t>=8, hence </a:t>
            </a:r>
            <a:r>
              <a:rPr lang="en-US" altLang="zh-TW" i="1">
                <a:ea typeface="新細明體" pitchFamily="18" charset="-120"/>
              </a:rPr>
              <a:t>a</a:t>
            </a:r>
            <a:r>
              <a:rPr lang="en-US" altLang="zh-TW" i="1" baseline="-25000">
                <a:ea typeface="新細明體" pitchFamily="18" charset="-120"/>
              </a:rPr>
              <a:t>LC</a:t>
            </a:r>
            <a:r>
              <a:rPr lang="en-US" altLang="zh-TW">
                <a:ea typeface="新細明體" pitchFamily="18" charset="-120"/>
              </a:rPr>
              <a:t>/</a:t>
            </a:r>
            <a:r>
              <a:rPr lang="en-US" altLang="zh-TW" i="1">
                <a:ea typeface="新細明體" pitchFamily="18" charset="-120"/>
              </a:rPr>
              <a:t>a</a:t>
            </a:r>
            <a:r>
              <a:rPr lang="en-US" altLang="zh-TW" i="1" baseline="-25000">
                <a:ea typeface="新細明體" pitchFamily="18" charset="-120"/>
              </a:rPr>
              <a:t>LW</a:t>
            </a:r>
            <a:r>
              <a:rPr lang="en-US" altLang="zh-TW">
                <a:ea typeface="新細明體" pitchFamily="18" charset="-120"/>
              </a:rPr>
              <a:t>=1/2</a:t>
            </a:r>
          </a:p>
          <a:p>
            <a:r>
              <a:rPr lang="en-US" altLang="zh-TW" i="1">
                <a:ea typeface="新細明體" pitchFamily="18" charset="-120"/>
              </a:rPr>
              <a:t>a*</a:t>
            </a:r>
            <a:r>
              <a:rPr lang="en-US" altLang="zh-TW" i="1" baseline="-25000">
                <a:ea typeface="新細明體" pitchFamily="18" charset="-120"/>
              </a:rPr>
              <a:t>LC</a:t>
            </a:r>
            <a:r>
              <a:rPr lang="en-US" altLang="zh-TW">
                <a:ea typeface="新細明體" pitchFamily="18" charset="-120"/>
              </a:rPr>
              <a:t>=2, </a:t>
            </a:r>
            <a:r>
              <a:rPr lang="en-US" altLang="zh-TW" i="1">
                <a:ea typeface="新細明體" pitchFamily="18" charset="-120"/>
              </a:rPr>
              <a:t>a*</a:t>
            </a:r>
            <a:r>
              <a:rPr lang="en-US" altLang="zh-TW" i="1" baseline="-25000">
                <a:ea typeface="新細明體" pitchFamily="18" charset="-120"/>
              </a:rPr>
              <a:t>LW</a:t>
            </a:r>
            <a:r>
              <a:rPr lang="en-US" altLang="zh-TW">
                <a:ea typeface="新細明體" pitchFamily="18" charset="-120"/>
              </a:rPr>
              <a:t>=1, hence </a:t>
            </a:r>
            <a:r>
              <a:rPr lang="en-US" altLang="zh-TW" i="1">
                <a:ea typeface="新細明體" pitchFamily="18" charset="-120"/>
              </a:rPr>
              <a:t>a*</a:t>
            </a:r>
            <a:r>
              <a:rPr lang="en-US" altLang="zh-TW" i="1" baseline="-25000">
                <a:ea typeface="新細明體" pitchFamily="18" charset="-120"/>
              </a:rPr>
              <a:t>LC</a:t>
            </a:r>
            <a:r>
              <a:rPr lang="en-US" altLang="zh-TW">
                <a:ea typeface="新細明體" pitchFamily="18" charset="-120"/>
              </a:rPr>
              <a:t>/</a:t>
            </a:r>
            <a:r>
              <a:rPr lang="en-US" altLang="zh-TW" i="1">
                <a:ea typeface="新細明體" pitchFamily="18" charset="-120"/>
              </a:rPr>
              <a:t>a*</a:t>
            </a:r>
            <a:r>
              <a:rPr lang="en-US" altLang="zh-TW" i="1" baseline="-25000">
                <a:ea typeface="新細明體" pitchFamily="18" charset="-120"/>
              </a:rPr>
              <a:t>LW</a:t>
            </a:r>
            <a:r>
              <a:rPr lang="en-US" altLang="zh-TW">
                <a:ea typeface="新細明體" pitchFamily="18" charset="-120"/>
              </a:rPr>
              <a:t>=2</a:t>
            </a:r>
          </a:p>
          <a:p>
            <a:r>
              <a:rPr lang="en-US" altLang="zh-TW">
                <a:ea typeface="新細明體" pitchFamily="18" charset="-120"/>
              </a:rPr>
              <a:t>If free trade relative price is in between ½ and 2</a:t>
            </a:r>
          </a:p>
          <a:p>
            <a:r>
              <a:rPr lang="en-US" altLang="zh-TW">
                <a:ea typeface="新細明體" pitchFamily="18" charset="-120"/>
              </a:rPr>
              <a:t>Home specializes in Cheese production.</a:t>
            </a:r>
          </a:p>
          <a:p>
            <a:r>
              <a:rPr lang="en-US" altLang="zh-TW">
                <a:ea typeface="新細明體" pitchFamily="18" charset="-120"/>
              </a:rPr>
              <a:t>Foreign specializes in Wine production.</a:t>
            </a:r>
          </a:p>
        </p:txBody>
      </p:sp>
    </p:spTree>
    <p:extLst>
      <p:ext uri="{BB962C8B-B14F-4D97-AF65-F5344CB8AC3E}">
        <p14:creationId xmlns:p14="http://schemas.microsoft.com/office/powerpoint/2010/main" val="21534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19E7-33EF-4321-AEF7-07299DD77309}" type="slidenum">
              <a:rPr lang="zh-TW" altLang="en-US"/>
              <a:pPr/>
              <a:t>47</a:t>
            </a:fld>
            <a:endParaRPr lang="en-US" altLang="zh-TW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609600"/>
            <a:ext cx="8305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zh-TW" sz="4000">
                <a:solidFill>
                  <a:srgbClr val="663300"/>
                </a:solidFill>
                <a:latin typeface="Times New Roman" panose="02020603050405020304" pitchFamily="18" charset="0"/>
                <a:ea typeface="新細明體" pitchFamily="18" charset="-120"/>
              </a:rPr>
              <a:t>Gains from Trade</a:t>
            </a:r>
          </a:p>
        </p:txBody>
      </p:sp>
      <p:grpSp>
        <p:nvGrpSpPr>
          <p:cNvPr id="59403" name="Group 11"/>
          <p:cNvGrpSpPr>
            <a:grpSpLocks/>
          </p:cNvGrpSpPr>
          <p:nvPr/>
        </p:nvGrpSpPr>
        <p:grpSpPr bwMode="auto">
          <a:xfrm>
            <a:off x="5334000" y="3048000"/>
            <a:ext cx="3338513" cy="1981200"/>
            <a:chOff x="3360" y="1920"/>
            <a:chExt cx="2103" cy="1248"/>
          </a:xfrm>
        </p:grpSpPr>
        <p:sp>
          <p:nvSpPr>
            <p:cNvPr id="59404" name="Line 12"/>
            <p:cNvSpPr>
              <a:spLocks noChangeShapeType="1"/>
            </p:cNvSpPr>
            <p:nvPr/>
          </p:nvSpPr>
          <p:spPr bwMode="auto">
            <a:xfrm>
              <a:off x="3360" y="1920"/>
              <a:ext cx="1824" cy="124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05" name="Text Box 13"/>
            <p:cNvSpPr txBox="1">
              <a:spLocks noChangeArrowheads="1"/>
            </p:cNvSpPr>
            <p:nvPr/>
          </p:nvSpPr>
          <p:spPr bwMode="auto">
            <a:xfrm>
              <a:off x="5222" y="2903"/>
              <a:ext cx="2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b="1" i="1">
                  <a:ea typeface="新細明體" pitchFamily="18" charset="-120"/>
                </a:rPr>
                <a:t>T</a:t>
              </a:r>
              <a:r>
                <a:rPr lang="en-US" altLang="zh-TW" b="1" baseline="30000">
                  <a:ea typeface="新細明體" pitchFamily="18" charset="-120"/>
                </a:rPr>
                <a:t>*</a:t>
              </a:r>
              <a:endParaRPr lang="en-US" altLang="zh-TW" b="1">
                <a:ea typeface="新細明體" pitchFamily="18" charset="-120"/>
              </a:endParaRPr>
            </a:p>
          </p:txBody>
        </p:sp>
      </p:grpSp>
      <p:grpSp>
        <p:nvGrpSpPr>
          <p:cNvPr id="59406" name="Group 14"/>
          <p:cNvGrpSpPr>
            <a:grpSpLocks/>
          </p:cNvGrpSpPr>
          <p:nvPr/>
        </p:nvGrpSpPr>
        <p:grpSpPr bwMode="auto">
          <a:xfrm>
            <a:off x="4972050" y="2705100"/>
            <a:ext cx="2362200" cy="2347913"/>
            <a:chOff x="3120" y="1680"/>
            <a:chExt cx="1488" cy="1479"/>
          </a:xfrm>
        </p:grpSpPr>
        <p:sp>
          <p:nvSpPr>
            <p:cNvPr id="59407" name="Line 15"/>
            <p:cNvSpPr>
              <a:spLocks noChangeShapeType="1"/>
            </p:cNvSpPr>
            <p:nvPr/>
          </p:nvSpPr>
          <p:spPr bwMode="auto">
            <a:xfrm rot="1814659">
              <a:off x="3120" y="2278"/>
              <a:ext cx="1488" cy="528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08" name="Text Box 16"/>
            <p:cNvSpPr txBox="1">
              <a:spLocks noChangeArrowheads="1"/>
            </p:cNvSpPr>
            <p:nvPr/>
          </p:nvSpPr>
          <p:spPr bwMode="auto">
            <a:xfrm>
              <a:off x="4341" y="2928"/>
              <a:ext cx="2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b="1" i="1">
                  <a:ea typeface="新細明體" pitchFamily="18" charset="-120"/>
                </a:rPr>
                <a:t>P</a:t>
              </a:r>
              <a:r>
                <a:rPr lang="en-US" altLang="zh-TW" b="1" baseline="30000">
                  <a:ea typeface="新細明體" pitchFamily="18" charset="-120"/>
                </a:rPr>
                <a:t>*</a:t>
              </a:r>
              <a:endParaRPr lang="en-US" altLang="zh-TW" b="1">
                <a:ea typeface="新細明體" pitchFamily="18" charset="-120"/>
              </a:endParaRPr>
            </a:p>
          </p:txBody>
        </p:sp>
        <p:sp>
          <p:nvSpPr>
            <p:cNvPr id="59409" name="Text Box 17"/>
            <p:cNvSpPr txBox="1">
              <a:spLocks noChangeArrowheads="1"/>
            </p:cNvSpPr>
            <p:nvPr/>
          </p:nvSpPr>
          <p:spPr bwMode="auto">
            <a:xfrm>
              <a:off x="3429" y="1680"/>
              <a:ext cx="24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b="1" i="1">
                  <a:ea typeface="新細明體" pitchFamily="18" charset="-120"/>
                </a:rPr>
                <a:t>F</a:t>
              </a:r>
              <a:r>
                <a:rPr lang="en-US" altLang="zh-TW" b="1" baseline="30000">
                  <a:ea typeface="新細明體" pitchFamily="18" charset="-120"/>
                </a:rPr>
                <a:t>*</a:t>
              </a:r>
              <a:endParaRPr lang="en-US" altLang="zh-TW" b="1">
                <a:ea typeface="新細明體" pitchFamily="18" charset="-120"/>
              </a:endParaRPr>
            </a:p>
          </p:txBody>
        </p:sp>
      </p:grp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6537325" y="5715000"/>
            <a:ext cx="1563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  <a:ea typeface="新細明體" pitchFamily="18" charset="-120"/>
              </a:rPr>
              <a:t>(b) Foreign</a:t>
            </a:r>
          </a:p>
        </p:txBody>
      </p:sp>
      <p:grpSp>
        <p:nvGrpSpPr>
          <p:cNvPr id="59418" name="Group 26"/>
          <p:cNvGrpSpPr>
            <a:grpSpLocks/>
          </p:cNvGrpSpPr>
          <p:nvPr/>
        </p:nvGrpSpPr>
        <p:grpSpPr bwMode="auto">
          <a:xfrm>
            <a:off x="4592638" y="1979613"/>
            <a:ext cx="4170362" cy="3690937"/>
            <a:chOff x="2893" y="1247"/>
            <a:chExt cx="2627" cy="2325"/>
          </a:xfrm>
        </p:grpSpPr>
        <p:grpSp>
          <p:nvGrpSpPr>
            <p:cNvPr id="59419" name="Group 27"/>
            <p:cNvGrpSpPr>
              <a:grpSpLocks/>
            </p:cNvGrpSpPr>
            <p:nvPr/>
          </p:nvGrpSpPr>
          <p:grpSpPr bwMode="auto">
            <a:xfrm>
              <a:off x="2893" y="1247"/>
              <a:ext cx="2627" cy="1921"/>
              <a:chOff x="2893" y="1247"/>
              <a:chExt cx="2627" cy="1921"/>
            </a:xfrm>
          </p:grpSpPr>
          <p:sp>
            <p:nvSpPr>
              <p:cNvPr id="59420" name="Text Box 28"/>
              <p:cNvSpPr txBox="1">
                <a:spLocks noChangeArrowheads="1"/>
              </p:cNvSpPr>
              <p:nvPr/>
            </p:nvSpPr>
            <p:spPr bwMode="auto">
              <a:xfrm>
                <a:off x="2893" y="1247"/>
                <a:ext cx="93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Quantity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wine, Q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baseline="-25000">
                    <a:ea typeface="新細明體" pitchFamily="18" charset="-120"/>
                  </a:rPr>
                  <a:t>W</a:t>
                </a:r>
                <a:endParaRPr lang="en-US" altLang="zh-TW" b="1">
                  <a:ea typeface="新細明體" pitchFamily="18" charset="-120"/>
                </a:endParaRPr>
              </a:p>
            </p:txBody>
          </p:sp>
          <p:grpSp>
            <p:nvGrpSpPr>
              <p:cNvPr id="59421" name="Group 29"/>
              <p:cNvGrpSpPr>
                <a:grpSpLocks/>
              </p:cNvGrpSpPr>
              <p:nvPr/>
            </p:nvGrpSpPr>
            <p:grpSpPr bwMode="auto">
              <a:xfrm>
                <a:off x="3360" y="1680"/>
                <a:ext cx="2160" cy="1488"/>
                <a:chOff x="768" y="1680"/>
                <a:chExt cx="2160" cy="1488"/>
              </a:xfrm>
            </p:grpSpPr>
            <p:sp>
              <p:nvSpPr>
                <p:cNvPr id="59422" name="Line 30"/>
                <p:cNvSpPr>
                  <a:spLocks noChangeShapeType="1"/>
                </p:cNvSpPr>
                <p:nvPr/>
              </p:nvSpPr>
              <p:spPr bwMode="auto">
                <a:xfrm>
                  <a:off x="768" y="1680"/>
                  <a:ext cx="0" cy="14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423" name="Line 31"/>
                <p:cNvSpPr>
                  <a:spLocks noChangeShapeType="1"/>
                </p:cNvSpPr>
                <p:nvPr/>
              </p:nvSpPr>
              <p:spPr bwMode="auto">
                <a:xfrm>
                  <a:off x="768" y="3168"/>
                  <a:ext cx="21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sp>
          <p:nvSpPr>
            <p:cNvPr id="59424" name="Text Box 32"/>
            <p:cNvSpPr txBox="1">
              <a:spLocks noChangeArrowheads="1"/>
            </p:cNvSpPr>
            <p:nvPr/>
          </p:nvSpPr>
          <p:spPr bwMode="auto">
            <a:xfrm>
              <a:off x="4416" y="3168"/>
              <a:ext cx="110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TW" b="1">
                  <a:ea typeface="新細明體" pitchFamily="18" charset="-120"/>
                </a:rPr>
                <a:t>Quantity</a:t>
              </a:r>
            </a:p>
            <a:p>
              <a:pPr eaLnBrk="0" hangingPunct="0"/>
              <a:r>
                <a:rPr lang="en-US" altLang="zh-TW" b="1">
                  <a:ea typeface="新細明體" pitchFamily="18" charset="-120"/>
                </a:rPr>
                <a:t>of cheese, </a:t>
              </a:r>
              <a:r>
                <a:rPr lang="en-US" altLang="zh-TW" b="1" i="1">
                  <a:ea typeface="新細明體" pitchFamily="18" charset="-120"/>
                </a:rPr>
                <a:t>Q</a:t>
              </a:r>
              <a:r>
                <a:rPr lang="en-US" altLang="zh-TW" b="1" baseline="30000">
                  <a:ea typeface="新細明體" pitchFamily="18" charset="-120"/>
                </a:rPr>
                <a:t>*</a:t>
              </a:r>
              <a:r>
                <a:rPr lang="en-US" altLang="zh-TW" b="1" i="1" baseline="-25000">
                  <a:ea typeface="新細明體" pitchFamily="18" charset="-120"/>
                </a:rPr>
                <a:t>C</a:t>
              </a:r>
              <a:endParaRPr lang="en-US" altLang="zh-TW" b="1" i="1">
                <a:ea typeface="新細明體" pitchFamily="18" charset="-120"/>
              </a:endParaRPr>
            </a:p>
          </p:txBody>
        </p:sp>
      </p:grp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7010400" y="2895600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Slope=-</a:t>
            </a:r>
            <a:r>
              <a:rPr lang="en-US" altLang="zh-TW" i="1">
                <a:ea typeface="新細明體" pitchFamily="18" charset="-120"/>
              </a:rPr>
              <a:t>a*</a:t>
            </a:r>
            <a:r>
              <a:rPr lang="en-US" altLang="zh-TW" i="1" baseline="-25000">
                <a:ea typeface="新細明體" pitchFamily="18" charset="-120"/>
              </a:rPr>
              <a:t>LC</a:t>
            </a:r>
            <a:r>
              <a:rPr lang="en-US" altLang="zh-TW">
                <a:ea typeface="新細明體" pitchFamily="18" charset="-120"/>
              </a:rPr>
              <a:t>/</a:t>
            </a:r>
            <a:r>
              <a:rPr lang="en-US" altLang="zh-TW" i="1">
                <a:ea typeface="新細明體" pitchFamily="18" charset="-120"/>
              </a:rPr>
              <a:t>a*</a:t>
            </a:r>
            <a:r>
              <a:rPr lang="en-US" altLang="zh-TW" i="1" baseline="-25000">
                <a:ea typeface="新細明體" pitchFamily="18" charset="-120"/>
              </a:rPr>
              <a:t>LW</a:t>
            </a:r>
          </a:p>
          <a:p>
            <a:r>
              <a:rPr lang="en-US" altLang="zh-TW">
                <a:ea typeface="新細明體" pitchFamily="18" charset="-120"/>
              </a:rPr>
              <a:t>         =-2</a:t>
            </a:r>
          </a:p>
        </p:txBody>
      </p:sp>
      <p:sp>
        <p:nvSpPr>
          <p:cNvPr id="59428" name="Line 36"/>
          <p:cNvSpPr>
            <a:spLocks noChangeShapeType="1"/>
          </p:cNvSpPr>
          <p:nvPr/>
        </p:nvSpPr>
        <p:spPr bwMode="auto">
          <a:xfrm flipH="1">
            <a:off x="6477000" y="35052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59434" name="Group 42"/>
          <p:cNvGrpSpPr>
            <a:grpSpLocks/>
          </p:cNvGrpSpPr>
          <p:nvPr/>
        </p:nvGrpSpPr>
        <p:grpSpPr bwMode="auto">
          <a:xfrm>
            <a:off x="593725" y="2055813"/>
            <a:ext cx="4360863" cy="4116387"/>
            <a:chOff x="374" y="1295"/>
            <a:chExt cx="2747" cy="2593"/>
          </a:xfrm>
        </p:grpSpPr>
        <p:grpSp>
          <p:nvGrpSpPr>
            <p:cNvPr id="59396" name="Group 4"/>
            <p:cNvGrpSpPr>
              <a:grpSpLocks/>
            </p:cNvGrpSpPr>
            <p:nvPr/>
          </p:nvGrpSpPr>
          <p:grpSpPr bwMode="auto">
            <a:xfrm>
              <a:off x="766" y="1703"/>
              <a:ext cx="1969" cy="1446"/>
              <a:chOff x="766" y="1703"/>
              <a:chExt cx="1969" cy="1446"/>
            </a:xfrm>
          </p:grpSpPr>
          <p:sp>
            <p:nvSpPr>
              <p:cNvPr id="59397" name="Line 5"/>
              <p:cNvSpPr>
                <a:spLocks noChangeShapeType="1"/>
              </p:cNvSpPr>
              <p:nvPr/>
            </p:nvSpPr>
            <p:spPr bwMode="auto">
              <a:xfrm rot="78563">
                <a:off x="766" y="1900"/>
                <a:ext cx="1969" cy="1249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398" name="Text Box 6"/>
              <p:cNvSpPr txBox="1">
                <a:spLocks noChangeArrowheads="1"/>
              </p:cNvSpPr>
              <p:nvPr/>
            </p:nvSpPr>
            <p:spPr bwMode="auto">
              <a:xfrm>
                <a:off x="806" y="1703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T</a:t>
                </a:r>
              </a:p>
            </p:txBody>
          </p:sp>
        </p:grpSp>
        <p:grpSp>
          <p:nvGrpSpPr>
            <p:cNvPr id="59399" name="Group 7"/>
            <p:cNvGrpSpPr>
              <a:grpSpLocks/>
            </p:cNvGrpSpPr>
            <p:nvPr/>
          </p:nvGrpSpPr>
          <p:grpSpPr bwMode="auto">
            <a:xfrm>
              <a:off x="768" y="2279"/>
              <a:ext cx="2114" cy="889"/>
              <a:chOff x="768" y="2279"/>
              <a:chExt cx="2114" cy="889"/>
            </a:xfrm>
          </p:grpSpPr>
          <p:sp>
            <p:nvSpPr>
              <p:cNvPr id="59400" name="Text Box 8"/>
              <p:cNvSpPr txBox="1">
                <a:spLocks noChangeArrowheads="1"/>
              </p:cNvSpPr>
              <p:nvPr/>
            </p:nvSpPr>
            <p:spPr bwMode="auto">
              <a:xfrm>
                <a:off x="2678" y="2903"/>
                <a:ext cx="20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F</a:t>
                </a:r>
              </a:p>
            </p:txBody>
          </p:sp>
          <p:sp>
            <p:nvSpPr>
              <p:cNvPr id="59401" name="Line 9"/>
              <p:cNvSpPr>
                <a:spLocks noChangeShapeType="1"/>
              </p:cNvSpPr>
              <p:nvPr/>
            </p:nvSpPr>
            <p:spPr bwMode="auto">
              <a:xfrm>
                <a:off x="768" y="2496"/>
                <a:ext cx="1920" cy="672"/>
              </a:xfrm>
              <a:prstGeom prst="line">
                <a:avLst/>
              </a:prstGeom>
              <a:noFill/>
              <a:ln w="381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9402" name="Text Box 10"/>
              <p:cNvSpPr txBox="1">
                <a:spLocks noChangeArrowheads="1"/>
              </p:cNvSpPr>
              <p:nvPr/>
            </p:nvSpPr>
            <p:spPr bwMode="auto">
              <a:xfrm>
                <a:off x="806" y="2279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P</a:t>
                </a:r>
              </a:p>
            </p:txBody>
          </p:sp>
        </p:grpSp>
        <p:sp>
          <p:nvSpPr>
            <p:cNvPr id="59410" name="Text Box 18"/>
            <p:cNvSpPr txBox="1">
              <a:spLocks noChangeArrowheads="1"/>
            </p:cNvSpPr>
            <p:nvPr/>
          </p:nvSpPr>
          <p:spPr bwMode="auto">
            <a:xfrm>
              <a:off x="1478" y="3600"/>
              <a:ext cx="8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  <a:ea typeface="新細明體" pitchFamily="18" charset="-120"/>
                </a:rPr>
                <a:t>(a) Home</a:t>
              </a:r>
            </a:p>
          </p:txBody>
        </p:sp>
        <p:grpSp>
          <p:nvGrpSpPr>
            <p:cNvPr id="59412" name="Group 20"/>
            <p:cNvGrpSpPr>
              <a:grpSpLocks/>
            </p:cNvGrpSpPr>
            <p:nvPr/>
          </p:nvGrpSpPr>
          <p:grpSpPr bwMode="auto">
            <a:xfrm>
              <a:off x="374" y="1295"/>
              <a:ext cx="2747" cy="2276"/>
              <a:chOff x="374" y="1295"/>
              <a:chExt cx="2747" cy="2276"/>
            </a:xfrm>
          </p:grpSpPr>
          <p:sp>
            <p:nvSpPr>
              <p:cNvPr id="59413" name="Text Box 21"/>
              <p:cNvSpPr txBox="1">
                <a:spLocks noChangeArrowheads="1"/>
              </p:cNvSpPr>
              <p:nvPr/>
            </p:nvSpPr>
            <p:spPr bwMode="auto">
              <a:xfrm>
                <a:off x="374" y="1295"/>
                <a:ext cx="89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Quantity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wine, </a:t>
                </a:r>
                <a:r>
                  <a:rPr lang="en-US" altLang="zh-TW" b="1" i="1">
                    <a:ea typeface="新細明體" pitchFamily="18" charset="-120"/>
                  </a:rPr>
                  <a:t>Q</a:t>
                </a:r>
                <a:r>
                  <a:rPr lang="en-US" altLang="zh-TW" b="1" i="1" baseline="-25000">
                    <a:ea typeface="新細明體" pitchFamily="18" charset="-120"/>
                  </a:rPr>
                  <a:t>W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  <p:grpSp>
            <p:nvGrpSpPr>
              <p:cNvPr id="59414" name="Group 22"/>
              <p:cNvGrpSpPr>
                <a:grpSpLocks/>
              </p:cNvGrpSpPr>
              <p:nvPr/>
            </p:nvGrpSpPr>
            <p:grpSpPr bwMode="auto">
              <a:xfrm>
                <a:off x="768" y="1680"/>
                <a:ext cx="2160" cy="1488"/>
                <a:chOff x="768" y="1680"/>
                <a:chExt cx="2160" cy="1488"/>
              </a:xfrm>
            </p:grpSpPr>
            <p:sp>
              <p:nvSpPr>
                <p:cNvPr id="59415" name="Line 23"/>
                <p:cNvSpPr>
                  <a:spLocks noChangeShapeType="1"/>
                </p:cNvSpPr>
                <p:nvPr/>
              </p:nvSpPr>
              <p:spPr bwMode="auto">
                <a:xfrm>
                  <a:off x="768" y="1680"/>
                  <a:ext cx="0" cy="14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9416" name="Line 24"/>
                <p:cNvSpPr>
                  <a:spLocks noChangeShapeType="1"/>
                </p:cNvSpPr>
                <p:nvPr/>
              </p:nvSpPr>
              <p:spPr bwMode="auto">
                <a:xfrm>
                  <a:off x="768" y="3168"/>
                  <a:ext cx="21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9417" name="Text Box 25"/>
              <p:cNvSpPr txBox="1">
                <a:spLocks noChangeArrowheads="1"/>
              </p:cNvSpPr>
              <p:nvPr/>
            </p:nvSpPr>
            <p:spPr bwMode="auto">
              <a:xfrm>
                <a:off x="2080" y="3167"/>
                <a:ext cx="1041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Quantity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cheese, </a:t>
                </a:r>
                <a:r>
                  <a:rPr lang="en-US" altLang="zh-TW" b="1" i="1">
                    <a:ea typeface="新細明體" pitchFamily="18" charset="-120"/>
                  </a:rPr>
                  <a:t>Q</a:t>
                </a:r>
                <a:r>
                  <a:rPr lang="en-US" altLang="zh-TW" b="1" i="1" baseline="-25000">
                    <a:ea typeface="新細明體" pitchFamily="18" charset="-120"/>
                  </a:rPr>
                  <a:t>C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</p:grpSp>
        <p:sp>
          <p:nvSpPr>
            <p:cNvPr id="59425" name="Line 33"/>
            <p:cNvSpPr>
              <a:spLocks noChangeShapeType="1"/>
            </p:cNvSpPr>
            <p:nvPr/>
          </p:nvSpPr>
          <p:spPr bwMode="auto">
            <a:xfrm flipH="1">
              <a:off x="1152" y="2160"/>
              <a:ext cx="33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426" name="Text Box 34"/>
            <p:cNvSpPr txBox="1">
              <a:spLocks noChangeArrowheads="1"/>
            </p:cNvSpPr>
            <p:nvPr/>
          </p:nvSpPr>
          <p:spPr bwMode="auto">
            <a:xfrm>
              <a:off x="1632" y="1824"/>
              <a:ext cx="120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zh-TW">
                  <a:ea typeface="新細明體" pitchFamily="18" charset="-120"/>
                </a:rPr>
                <a:t>Slope</a:t>
              </a:r>
            </a:p>
            <a:p>
              <a:r>
                <a:rPr lang="en-US" altLang="zh-TW">
                  <a:ea typeface="新細明體" pitchFamily="18" charset="-120"/>
                </a:rPr>
                <a:t>  =-</a:t>
              </a:r>
              <a:r>
                <a:rPr lang="en-US" altLang="zh-TW" i="1">
                  <a:ea typeface="新細明體" pitchFamily="18" charset="-120"/>
                </a:rPr>
                <a:t>a</a:t>
              </a:r>
              <a:r>
                <a:rPr lang="en-US" altLang="zh-TW" i="1" baseline="-25000">
                  <a:ea typeface="新細明體" pitchFamily="18" charset="-120"/>
                </a:rPr>
                <a:t>LC</a:t>
              </a:r>
              <a:r>
                <a:rPr lang="en-US" altLang="zh-TW">
                  <a:ea typeface="新細明體" pitchFamily="18" charset="-120"/>
                </a:rPr>
                <a:t>/</a:t>
              </a:r>
              <a:r>
                <a:rPr lang="en-US" altLang="zh-TW" i="1">
                  <a:ea typeface="新細明體" pitchFamily="18" charset="-120"/>
                </a:rPr>
                <a:t>a</a:t>
              </a:r>
              <a:r>
                <a:rPr lang="en-US" altLang="zh-TW" i="1" baseline="-25000">
                  <a:ea typeface="新細明體" pitchFamily="18" charset="-120"/>
                </a:rPr>
                <a:t>LW  </a:t>
              </a:r>
              <a:endParaRPr lang="en-US" altLang="zh-TW" i="1">
                <a:ea typeface="新細明體" pitchFamily="18" charset="-120"/>
              </a:endParaRPr>
            </a:p>
            <a:p>
              <a:r>
                <a:rPr lang="en-US" altLang="zh-TW" i="1">
                  <a:ea typeface="新細明體" pitchFamily="18" charset="-120"/>
                </a:rPr>
                <a:t>  =-1/2</a:t>
              </a:r>
              <a:endParaRPr lang="en-US" altLang="zh-TW" i="1" baseline="-25000">
                <a:ea typeface="新細明體" pitchFamily="18" charset="-120"/>
              </a:endParaRPr>
            </a:p>
          </p:txBody>
        </p:sp>
        <p:sp>
          <p:nvSpPr>
            <p:cNvPr id="59429" name="Line 37"/>
            <p:cNvSpPr>
              <a:spLocks noChangeShapeType="1"/>
            </p:cNvSpPr>
            <p:nvPr/>
          </p:nvSpPr>
          <p:spPr bwMode="auto">
            <a:xfrm flipH="1">
              <a:off x="2160" y="2544"/>
              <a:ext cx="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9430" name="Line 38"/>
          <p:cNvSpPr>
            <a:spLocks noChangeShapeType="1"/>
          </p:cNvSpPr>
          <p:nvPr/>
        </p:nvSpPr>
        <p:spPr bwMode="auto">
          <a:xfrm flipH="1">
            <a:off x="7391400" y="39624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3641725" y="3694113"/>
            <a:ext cx="1549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Slope=Pc/Pw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7391400" y="3657600"/>
            <a:ext cx="154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Slope=Pc/Pw</a:t>
            </a:r>
          </a:p>
        </p:txBody>
      </p:sp>
    </p:spTree>
    <p:extLst>
      <p:ext uri="{BB962C8B-B14F-4D97-AF65-F5344CB8AC3E}">
        <p14:creationId xmlns:p14="http://schemas.microsoft.com/office/powerpoint/2010/main" val="4025413186"/>
      </p:ext>
    </p:extLst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11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07FF6-A1CF-49B3-9E12-1C05AD2E3EDA}" type="slidenum">
              <a:rPr lang="zh-TW" altLang="en-US"/>
              <a:pPr/>
              <a:t>48</a:t>
            </a:fld>
            <a:endParaRPr lang="en-US" altLang="zh-TW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Gains from Trade</a:t>
            </a:r>
          </a:p>
        </p:txBody>
      </p:sp>
      <p:grpSp>
        <p:nvGrpSpPr>
          <p:cNvPr id="141343" name="Group 31"/>
          <p:cNvGrpSpPr>
            <a:grpSpLocks/>
          </p:cNvGrpSpPr>
          <p:nvPr/>
        </p:nvGrpSpPr>
        <p:grpSpPr bwMode="auto">
          <a:xfrm>
            <a:off x="990600" y="1676400"/>
            <a:ext cx="4360863" cy="4116388"/>
            <a:chOff x="1200" y="1248"/>
            <a:chExt cx="2747" cy="2593"/>
          </a:xfrm>
        </p:grpSpPr>
        <p:grpSp>
          <p:nvGrpSpPr>
            <p:cNvPr id="141326" name="Group 14"/>
            <p:cNvGrpSpPr>
              <a:grpSpLocks/>
            </p:cNvGrpSpPr>
            <p:nvPr/>
          </p:nvGrpSpPr>
          <p:grpSpPr bwMode="auto">
            <a:xfrm>
              <a:off x="1200" y="1248"/>
              <a:ext cx="2747" cy="2276"/>
              <a:chOff x="374" y="1295"/>
              <a:chExt cx="2747" cy="2276"/>
            </a:xfrm>
          </p:grpSpPr>
          <p:sp>
            <p:nvSpPr>
              <p:cNvPr id="141327" name="Text Box 15"/>
              <p:cNvSpPr txBox="1">
                <a:spLocks noChangeArrowheads="1"/>
              </p:cNvSpPr>
              <p:nvPr/>
            </p:nvSpPr>
            <p:spPr bwMode="auto">
              <a:xfrm>
                <a:off x="374" y="1295"/>
                <a:ext cx="895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Quantity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wine, </a:t>
                </a:r>
                <a:r>
                  <a:rPr lang="en-US" altLang="zh-TW" b="1" i="1">
                    <a:ea typeface="新細明體" pitchFamily="18" charset="-120"/>
                  </a:rPr>
                  <a:t>Q</a:t>
                </a:r>
                <a:r>
                  <a:rPr lang="en-US" altLang="zh-TW" b="1" i="1" baseline="-25000">
                    <a:ea typeface="新細明體" pitchFamily="18" charset="-120"/>
                  </a:rPr>
                  <a:t>W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  <p:grpSp>
            <p:nvGrpSpPr>
              <p:cNvPr id="141328" name="Group 16"/>
              <p:cNvGrpSpPr>
                <a:grpSpLocks/>
              </p:cNvGrpSpPr>
              <p:nvPr/>
            </p:nvGrpSpPr>
            <p:grpSpPr bwMode="auto">
              <a:xfrm>
                <a:off x="768" y="1680"/>
                <a:ext cx="2160" cy="1488"/>
                <a:chOff x="768" y="1680"/>
                <a:chExt cx="2160" cy="1488"/>
              </a:xfrm>
            </p:grpSpPr>
            <p:sp>
              <p:nvSpPr>
                <p:cNvPr id="141329" name="Line 17"/>
                <p:cNvSpPr>
                  <a:spLocks noChangeShapeType="1"/>
                </p:cNvSpPr>
                <p:nvPr/>
              </p:nvSpPr>
              <p:spPr bwMode="auto">
                <a:xfrm>
                  <a:off x="768" y="1680"/>
                  <a:ext cx="0" cy="14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1330" name="Line 18"/>
                <p:cNvSpPr>
                  <a:spLocks noChangeShapeType="1"/>
                </p:cNvSpPr>
                <p:nvPr/>
              </p:nvSpPr>
              <p:spPr bwMode="auto">
                <a:xfrm>
                  <a:off x="768" y="3168"/>
                  <a:ext cx="216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41331" name="Text Box 19"/>
              <p:cNvSpPr txBox="1">
                <a:spLocks noChangeArrowheads="1"/>
              </p:cNvSpPr>
              <p:nvPr/>
            </p:nvSpPr>
            <p:spPr bwMode="auto">
              <a:xfrm>
                <a:off x="2080" y="3167"/>
                <a:ext cx="1041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Quantity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cheese, </a:t>
                </a:r>
                <a:r>
                  <a:rPr lang="en-US" altLang="zh-TW" b="1" i="1">
                    <a:ea typeface="新細明體" pitchFamily="18" charset="-120"/>
                  </a:rPr>
                  <a:t>Q</a:t>
                </a:r>
                <a:r>
                  <a:rPr lang="en-US" altLang="zh-TW" b="1" i="1" baseline="-25000">
                    <a:ea typeface="新細明體" pitchFamily="18" charset="-120"/>
                  </a:rPr>
                  <a:t>C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</p:grpSp>
        <p:grpSp>
          <p:nvGrpSpPr>
            <p:cNvPr id="141342" name="Group 30"/>
            <p:cNvGrpSpPr>
              <a:grpSpLocks/>
            </p:cNvGrpSpPr>
            <p:nvPr/>
          </p:nvGrpSpPr>
          <p:grpSpPr bwMode="auto">
            <a:xfrm>
              <a:off x="1592" y="1632"/>
              <a:ext cx="1969" cy="2209"/>
              <a:chOff x="1592" y="1632"/>
              <a:chExt cx="1969" cy="2209"/>
            </a:xfrm>
          </p:grpSpPr>
          <p:sp>
            <p:nvSpPr>
              <p:cNvPr id="141319" name="Line 7"/>
              <p:cNvSpPr>
                <a:spLocks noChangeShapeType="1"/>
              </p:cNvSpPr>
              <p:nvPr/>
            </p:nvSpPr>
            <p:spPr bwMode="auto">
              <a:xfrm rot="78563">
                <a:off x="1592" y="1853"/>
                <a:ext cx="1969" cy="1249"/>
              </a:xfrm>
              <a:prstGeom prst="line">
                <a:avLst/>
              </a:prstGeom>
              <a:noFill/>
              <a:ln w="38100">
                <a:solidFill>
                  <a:srgbClr val="FF33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3" name="Line 11"/>
              <p:cNvSpPr>
                <a:spLocks noChangeShapeType="1"/>
              </p:cNvSpPr>
              <p:nvPr/>
            </p:nvSpPr>
            <p:spPr bwMode="auto">
              <a:xfrm>
                <a:off x="1594" y="2449"/>
                <a:ext cx="1920" cy="672"/>
              </a:xfrm>
              <a:prstGeom prst="line">
                <a:avLst/>
              </a:prstGeom>
              <a:noFill/>
              <a:ln w="381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25" name="Text Box 13"/>
              <p:cNvSpPr txBox="1">
                <a:spLocks noChangeArrowheads="1"/>
              </p:cNvSpPr>
              <p:nvPr/>
            </p:nvSpPr>
            <p:spPr bwMode="auto">
              <a:xfrm>
                <a:off x="2304" y="3553"/>
                <a:ext cx="84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sz="2400">
                    <a:latin typeface="Times New Roman" panose="02020603050405020304" pitchFamily="18" charset="0"/>
                    <a:ea typeface="新細明體" pitchFamily="18" charset="-120"/>
                  </a:rPr>
                  <a:t>(a) Home</a:t>
                </a:r>
              </a:p>
            </p:txBody>
          </p:sp>
          <p:sp>
            <p:nvSpPr>
              <p:cNvPr id="141335" name="Freeform 23"/>
              <p:cNvSpPr>
                <a:spLocks/>
              </p:cNvSpPr>
              <p:nvPr/>
            </p:nvSpPr>
            <p:spPr bwMode="auto">
              <a:xfrm>
                <a:off x="1824" y="2016"/>
                <a:ext cx="1584" cy="816"/>
              </a:xfrm>
              <a:custGeom>
                <a:avLst/>
                <a:gdLst>
                  <a:gd name="T0" fmla="*/ 0 w 1584"/>
                  <a:gd name="T1" fmla="*/ 0 h 768"/>
                  <a:gd name="T2" fmla="*/ 432 w 1584"/>
                  <a:gd name="T3" fmla="*/ 624 h 768"/>
                  <a:gd name="T4" fmla="*/ 1584 w 1584"/>
                  <a:gd name="T5" fmla="*/ 768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4" h="768">
                    <a:moveTo>
                      <a:pt x="0" y="0"/>
                    </a:moveTo>
                    <a:cubicBezTo>
                      <a:pt x="84" y="248"/>
                      <a:pt x="168" y="496"/>
                      <a:pt x="432" y="624"/>
                    </a:cubicBezTo>
                    <a:cubicBezTo>
                      <a:pt x="696" y="752"/>
                      <a:pt x="1140" y="760"/>
                      <a:pt x="1584" y="768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6" name="Freeform 24"/>
              <p:cNvSpPr>
                <a:spLocks/>
              </p:cNvSpPr>
              <p:nvPr/>
            </p:nvSpPr>
            <p:spPr bwMode="auto">
              <a:xfrm>
                <a:off x="2160" y="1632"/>
                <a:ext cx="1296" cy="960"/>
              </a:xfrm>
              <a:custGeom>
                <a:avLst/>
                <a:gdLst>
                  <a:gd name="T0" fmla="*/ 0 w 1584"/>
                  <a:gd name="T1" fmla="*/ 0 h 768"/>
                  <a:gd name="T2" fmla="*/ 432 w 1584"/>
                  <a:gd name="T3" fmla="*/ 624 h 768"/>
                  <a:gd name="T4" fmla="*/ 1584 w 1584"/>
                  <a:gd name="T5" fmla="*/ 768 h 7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4" h="768">
                    <a:moveTo>
                      <a:pt x="0" y="0"/>
                    </a:moveTo>
                    <a:cubicBezTo>
                      <a:pt x="84" y="248"/>
                      <a:pt x="168" y="496"/>
                      <a:pt x="432" y="624"/>
                    </a:cubicBezTo>
                    <a:cubicBezTo>
                      <a:pt x="696" y="752"/>
                      <a:pt x="1140" y="760"/>
                      <a:pt x="1584" y="768"/>
                    </a:cubicBezTo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337" name="Oval 25"/>
              <p:cNvSpPr>
                <a:spLocks noChangeArrowheads="1"/>
              </p:cNvSpPr>
              <p:nvPr/>
            </p:nvSpPr>
            <p:spPr bwMode="auto">
              <a:xfrm>
                <a:off x="2352" y="2688"/>
                <a:ext cx="96" cy="9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41338" name="Oval 26"/>
              <p:cNvSpPr>
                <a:spLocks noChangeArrowheads="1"/>
              </p:cNvSpPr>
              <p:nvPr/>
            </p:nvSpPr>
            <p:spPr bwMode="auto">
              <a:xfrm>
                <a:off x="2496" y="2400"/>
                <a:ext cx="96" cy="9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41339" name="Text Box 27"/>
              <p:cNvSpPr txBox="1">
                <a:spLocks noChangeArrowheads="1"/>
              </p:cNvSpPr>
              <p:nvPr/>
            </p:nvSpPr>
            <p:spPr bwMode="auto">
              <a:xfrm>
                <a:off x="2246" y="2759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A</a:t>
                </a:r>
              </a:p>
            </p:txBody>
          </p:sp>
          <p:sp>
            <p:nvSpPr>
              <p:cNvPr id="141340" name="Text Box 28"/>
              <p:cNvSpPr txBox="1">
                <a:spLocks noChangeArrowheads="1"/>
              </p:cNvSpPr>
              <p:nvPr/>
            </p:nvSpPr>
            <p:spPr bwMode="auto">
              <a:xfrm>
                <a:off x="2582" y="2135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zh-TW">
                    <a:ea typeface="新細明體" pitchFamily="18" charset="-120"/>
                  </a:rPr>
                  <a:t>B</a:t>
                </a:r>
              </a:p>
            </p:txBody>
          </p:sp>
        </p:grpSp>
      </p:grpSp>
      <p:sp>
        <p:nvSpPr>
          <p:cNvPr id="141341" name="Text Box 29"/>
          <p:cNvSpPr txBox="1">
            <a:spLocks noChangeArrowheads="1"/>
          </p:cNvSpPr>
          <p:nvPr/>
        </p:nvSpPr>
        <p:spPr bwMode="auto">
          <a:xfrm>
            <a:off x="6324600" y="2057400"/>
            <a:ext cx="24384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400">
                <a:ea typeface="新細明體" pitchFamily="18" charset="-120"/>
              </a:rPr>
              <a:t>Trade moves Home country’s consumption bundle from A to B, surely an improvement!</a:t>
            </a:r>
          </a:p>
          <a:p>
            <a:endParaRPr lang="en-US" altLang="zh-TW" sz="2400">
              <a:ea typeface="新細明體" pitchFamily="18" charset="-120"/>
            </a:endParaRPr>
          </a:p>
          <a:p>
            <a:r>
              <a:rPr lang="en-US" altLang="zh-TW" sz="2400">
                <a:ea typeface="新細明體" pitchFamily="18" charset="-120"/>
              </a:rPr>
              <a:t>A similar conclusion for Foreign country.</a:t>
            </a:r>
          </a:p>
        </p:txBody>
      </p:sp>
    </p:spTree>
    <p:extLst>
      <p:ext uri="{BB962C8B-B14F-4D97-AF65-F5344CB8AC3E}">
        <p14:creationId xmlns:p14="http://schemas.microsoft.com/office/powerpoint/2010/main" val="247968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429E8-FE29-4D64-AA27-76593E578052}" type="slidenum">
              <a:rPr lang="zh-TW" altLang="en-US"/>
              <a:pPr/>
              <a:t>49</a:t>
            </a:fld>
            <a:endParaRPr lang="en-US" altLang="zh-TW"/>
          </a:p>
        </p:txBody>
      </p:sp>
      <p:sp>
        <p:nvSpPr>
          <p:cNvPr id="140324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>
                <a:ea typeface="新細明體" pitchFamily="18" charset="-120"/>
              </a:rPr>
              <a:t>When is complete specialization?</a:t>
            </a:r>
          </a:p>
        </p:txBody>
      </p:sp>
      <p:grpSp>
        <p:nvGrpSpPr>
          <p:cNvPr id="140325" name="Group 37"/>
          <p:cNvGrpSpPr>
            <a:grpSpLocks/>
          </p:cNvGrpSpPr>
          <p:nvPr/>
        </p:nvGrpSpPr>
        <p:grpSpPr bwMode="auto">
          <a:xfrm>
            <a:off x="838200" y="1947863"/>
            <a:ext cx="6470650" cy="4605337"/>
            <a:chOff x="528" y="1227"/>
            <a:chExt cx="4076" cy="2901"/>
          </a:xfrm>
        </p:grpSpPr>
        <p:grpSp>
          <p:nvGrpSpPr>
            <p:cNvPr id="140293" name="Group 5"/>
            <p:cNvGrpSpPr>
              <a:grpSpLocks/>
            </p:cNvGrpSpPr>
            <p:nvPr/>
          </p:nvGrpSpPr>
          <p:grpSpPr bwMode="auto">
            <a:xfrm>
              <a:off x="672" y="1227"/>
              <a:ext cx="3927" cy="2901"/>
              <a:chOff x="672" y="1227"/>
              <a:chExt cx="3927" cy="2901"/>
            </a:xfrm>
          </p:grpSpPr>
          <p:grpSp>
            <p:nvGrpSpPr>
              <p:cNvPr id="140294" name="Group 6"/>
              <p:cNvGrpSpPr>
                <a:grpSpLocks/>
              </p:cNvGrpSpPr>
              <p:nvPr/>
            </p:nvGrpSpPr>
            <p:grpSpPr bwMode="auto">
              <a:xfrm>
                <a:off x="672" y="1227"/>
                <a:ext cx="3927" cy="2901"/>
                <a:chOff x="672" y="1083"/>
                <a:chExt cx="3927" cy="2901"/>
              </a:xfrm>
            </p:grpSpPr>
            <p:sp>
              <p:nvSpPr>
                <p:cNvPr id="140295" name="Line 7"/>
                <p:cNvSpPr>
                  <a:spLocks noChangeShapeType="1"/>
                </p:cNvSpPr>
                <p:nvPr/>
              </p:nvSpPr>
              <p:spPr bwMode="auto">
                <a:xfrm>
                  <a:off x="1200" y="1488"/>
                  <a:ext cx="0" cy="187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triangl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0296" name="Line 8"/>
                <p:cNvSpPr>
                  <a:spLocks noChangeShapeType="1"/>
                </p:cNvSpPr>
                <p:nvPr/>
              </p:nvSpPr>
              <p:spPr bwMode="auto">
                <a:xfrm>
                  <a:off x="1200" y="3360"/>
                  <a:ext cx="307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4029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672" y="1083"/>
                  <a:ext cx="1252" cy="40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TW" b="1">
                      <a:ea typeface="新細明體" pitchFamily="18" charset="-120"/>
                    </a:rPr>
                    <a:t>Relative price</a:t>
                  </a:r>
                </a:p>
                <a:p>
                  <a:pPr eaLnBrk="0" hangingPunct="0"/>
                  <a:r>
                    <a:rPr lang="en-US" altLang="zh-TW" b="1">
                      <a:ea typeface="新細明體" pitchFamily="18" charset="-120"/>
                    </a:rPr>
                    <a:t>of cheese, </a:t>
                  </a:r>
                  <a:r>
                    <a:rPr lang="en-US" altLang="zh-TW" b="1" i="1">
                      <a:ea typeface="新細明體" pitchFamily="18" charset="-120"/>
                    </a:rPr>
                    <a:t>P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C</a:t>
                  </a:r>
                  <a:r>
                    <a:rPr lang="en-US" altLang="zh-TW" b="1" i="1">
                      <a:ea typeface="新細明體" pitchFamily="18" charset="-120"/>
                    </a:rPr>
                    <a:t>/P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W</a:t>
                  </a:r>
                  <a:endParaRPr lang="en-US" altLang="zh-TW" b="1" i="1">
                    <a:ea typeface="新細明體" pitchFamily="18" charset="-120"/>
                  </a:endParaRPr>
                </a:p>
              </p:txBody>
            </p:sp>
            <p:sp>
              <p:nvSpPr>
                <p:cNvPr id="14029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3120" y="3407"/>
                  <a:ext cx="1479" cy="57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TW" b="1">
                      <a:ea typeface="新細明體" pitchFamily="18" charset="-120"/>
                    </a:rPr>
                    <a:t>Relative quantity</a:t>
                  </a:r>
                </a:p>
                <a:p>
                  <a:pPr eaLnBrk="0" hangingPunct="0"/>
                  <a:r>
                    <a:rPr lang="en-US" altLang="zh-TW" b="1">
                      <a:ea typeface="新細明體" pitchFamily="18" charset="-120"/>
                    </a:rPr>
                    <a:t>of cheese, </a:t>
                  </a:r>
                  <a:r>
                    <a:rPr lang="en-US" altLang="zh-TW" b="1" i="1">
                      <a:ea typeface="新細明體" pitchFamily="18" charset="-120"/>
                    </a:rPr>
                    <a:t>Q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C</a:t>
                  </a:r>
                  <a:r>
                    <a:rPr lang="en-US" altLang="zh-TW" b="1" i="1">
                      <a:ea typeface="新細明體" pitchFamily="18" charset="-120"/>
                    </a:rPr>
                    <a:t> + Q</a:t>
                  </a:r>
                  <a:r>
                    <a:rPr lang="en-US" altLang="zh-TW" b="1" baseline="30000">
                      <a:ea typeface="新細明體" pitchFamily="18" charset="-120"/>
                    </a:rPr>
                    <a:t>*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C</a:t>
                  </a:r>
                </a:p>
                <a:p>
                  <a:pPr eaLnBrk="0" hangingPunct="0"/>
                  <a:r>
                    <a:rPr lang="en-US" altLang="zh-TW" b="1" i="1" u="sng" baseline="-25000">
                      <a:ea typeface="新細明體" pitchFamily="18" charset="-120"/>
                    </a:rPr>
                    <a:t>                            </a:t>
                  </a:r>
                  <a:r>
                    <a:rPr lang="en-US" altLang="zh-TW" b="1" i="1">
                      <a:ea typeface="新細明體" pitchFamily="18" charset="-120"/>
                    </a:rPr>
                    <a:t>Q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W</a:t>
                  </a:r>
                  <a:r>
                    <a:rPr lang="en-US" altLang="zh-TW" b="1" i="1">
                      <a:ea typeface="新細明體" pitchFamily="18" charset="-120"/>
                    </a:rPr>
                    <a:t> + Q</a:t>
                  </a:r>
                  <a:r>
                    <a:rPr lang="en-US" altLang="zh-TW" b="1" baseline="30000">
                      <a:ea typeface="新細明體" pitchFamily="18" charset="-120"/>
                    </a:rPr>
                    <a:t>*</a:t>
                  </a:r>
                  <a:r>
                    <a:rPr lang="en-US" altLang="zh-TW" b="1" i="1" baseline="-25000">
                      <a:ea typeface="新細明體" pitchFamily="18" charset="-120"/>
                    </a:rPr>
                    <a:t>W</a:t>
                  </a:r>
                </a:p>
              </p:txBody>
            </p:sp>
          </p:grpSp>
          <p:sp>
            <p:nvSpPr>
              <p:cNvPr id="140299" name="Line 11"/>
              <p:cNvSpPr>
                <a:spLocks noChangeShapeType="1"/>
              </p:cNvSpPr>
              <p:nvPr/>
            </p:nvSpPr>
            <p:spPr bwMode="auto">
              <a:xfrm>
                <a:off x="3932" y="39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0300" name="Text Box 12"/>
            <p:cNvSpPr txBox="1">
              <a:spLocks noChangeArrowheads="1"/>
            </p:cNvSpPr>
            <p:nvPr/>
          </p:nvSpPr>
          <p:spPr bwMode="auto">
            <a:xfrm>
              <a:off x="3024" y="2592"/>
              <a:ext cx="15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pitchFamily="18" charset="-120"/>
                </a:rPr>
                <a:t>Autarky equil for Home</a:t>
              </a:r>
            </a:p>
          </p:txBody>
        </p:sp>
        <p:sp>
          <p:nvSpPr>
            <p:cNvPr id="140303" name="Line 15"/>
            <p:cNvSpPr>
              <a:spLocks noChangeShapeType="1"/>
            </p:cNvSpPr>
            <p:nvPr/>
          </p:nvSpPr>
          <p:spPr bwMode="auto">
            <a:xfrm flipH="1">
              <a:off x="1200" y="2064"/>
              <a:ext cx="124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0304" name="Line 16"/>
            <p:cNvSpPr>
              <a:spLocks noChangeShapeType="1"/>
            </p:cNvSpPr>
            <p:nvPr/>
          </p:nvSpPr>
          <p:spPr bwMode="auto">
            <a:xfrm>
              <a:off x="2448" y="2064"/>
              <a:ext cx="0" cy="864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0305" name="Freeform 17"/>
            <p:cNvSpPr>
              <a:spLocks/>
            </p:cNvSpPr>
            <p:nvPr/>
          </p:nvSpPr>
          <p:spPr bwMode="auto">
            <a:xfrm>
              <a:off x="1824" y="1680"/>
              <a:ext cx="1466" cy="1295"/>
            </a:xfrm>
            <a:custGeom>
              <a:avLst/>
              <a:gdLst>
                <a:gd name="T0" fmla="*/ 0 w 1392"/>
                <a:gd name="T1" fmla="*/ 0 h 912"/>
                <a:gd name="T2" fmla="*/ 336 w 1392"/>
                <a:gd name="T3" fmla="*/ 480 h 912"/>
                <a:gd name="T4" fmla="*/ 960 w 1392"/>
                <a:gd name="T5" fmla="*/ 816 h 912"/>
                <a:gd name="T6" fmla="*/ 1392 w 1392"/>
                <a:gd name="T7" fmla="*/ 912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2" h="912">
                  <a:moveTo>
                    <a:pt x="0" y="0"/>
                  </a:moveTo>
                  <a:cubicBezTo>
                    <a:pt x="88" y="172"/>
                    <a:pt x="176" y="344"/>
                    <a:pt x="336" y="480"/>
                  </a:cubicBezTo>
                  <a:cubicBezTo>
                    <a:pt x="496" y="616"/>
                    <a:pt x="784" y="744"/>
                    <a:pt x="960" y="816"/>
                  </a:cubicBezTo>
                  <a:cubicBezTo>
                    <a:pt x="1136" y="888"/>
                    <a:pt x="1320" y="896"/>
                    <a:pt x="1392" y="912"/>
                  </a:cubicBezTo>
                </a:path>
              </a:pathLst>
            </a:custGeom>
            <a:noFill/>
            <a:ln w="38100" cap="flat" cmpd="sng">
              <a:solidFill>
                <a:srgbClr val="333399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0306" name="Text Box 18"/>
            <p:cNvSpPr txBox="1">
              <a:spLocks noChangeArrowheads="1"/>
            </p:cNvSpPr>
            <p:nvPr/>
          </p:nvSpPr>
          <p:spPr bwMode="auto">
            <a:xfrm>
              <a:off x="3504" y="3024"/>
              <a:ext cx="323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b="1" i="1">
                  <a:solidFill>
                    <a:srgbClr val="333399"/>
                  </a:solidFill>
                  <a:ea typeface="新細明體" pitchFamily="18" charset="-120"/>
                </a:rPr>
                <a:t>RD</a:t>
              </a:r>
            </a:p>
          </p:txBody>
        </p:sp>
        <p:sp>
          <p:nvSpPr>
            <p:cNvPr id="140307" name="Oval 19"/>
            <p:cNvSpPr>
              <a:spLocks noChangeArrowheads="1"/>
            </p:cNvSpPr>
            <p:nvPr/>
          </p:nvSpPr>
          <p:spPr bwMode="auto">
            <a:xfrm>
              <a:off x="2448" y="2592"/>
              <a:ext cx="52" cy="60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0308" name="Line 20"/>
            <p:cNvSpPr>
              <a:spLocks noChangeShapeType="1"/>
            </p:cNvSpPr>
            <p:nvPr/>
          </p:nvSpPr>
          <p:spPr bwMode="auto">
            <a:xfrm flipH="1">
              <a:off x="1200" y="2928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0309" name="Text Box 21"/>
            <p:cNvSpPr txBox="1">
              <a:spLocks noChangeArrowheads="1"/>
            </p:cNvSpPr>
            <p:nvPr/>
          </p:nvSpPr>
          <p:spPr bwMode="auto">
            <a:xfrm>
              <a:off x="624" y="278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TW" b="1" i="1">
                  <a:ea typeface="新細明體" pitchFamily="18" charset="-120"/>
                </a:rPr>
                <a:t>1/2</a:t>
              </a:r>
            </a:p>
          </p:txBody>
        </p:sp>
        <p:sp>
          <p:nvSpPr>
            <p:cNvPr id="140310" name="Text Box 22"/>
            <p:cNvSpPr txBox="1">
              <a:spLocks noChangeArrowheads="1"/>
            </p:cNvSpPr>
            <p:nvPr/>
          </p:nvSpPr>
          <p:spPr bwMode="auto">
            <a:xfrm>
              <a:off x="528" y="1929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TW" b="1" i="1">
                  <a:ea typeface="新細明體" pitchFamily="18" charset="-120"/>
                </a:rPr>
                <a:t>2</a:t>
              </a:r>
            </a:p>
          </p:txBody>
        </p:sp>
        <p:grpSp>
          <p:nvGrpSpPr>
            <p:cNvPr id="140311" name="Group 23"/>
            <p:cNvGrpSpPr>
              <a:grpSpLocks/>
            </p:cNvGrpSpPr>
            <p:nvPr/>
          </p:nvGrpSpPr>
          <p:grpSpPr bwMode="auto">
            <a:xfrm>
              <a:off x="2448" y="1943"/>
              <a:ext cx="1554" cy="231"/>
              <a:chOff x="2448" y="1943"/>
              <a:chExt cx="1554" cy="231"/>
            </a:xfrm>
          </p:grpSpPr>
          <p:sp>
            <p:nvSpPr>
              <p:cNvPr id="140312" name="Line 24"/>
              <p:cNvSpPr>
                <a:spLocks noChangeShapeType="1"/>
              </p:cNvSpPr>
              <p:nvPr/>
            </p:nvSpPr>
            <p:spPr bwMode="auto">
              <a:xfrm flipH="1">
                <a:off x="2448" y="2064"/>
                <a:ext cx="1248" cy="0"/>
              </a:xfrm>
              <a:prstGeom prst="line">
                <a:avLst/>
              </a:prstGeom>
              <a:noFill/>
              <a:ln w="25400">
                <a:solidFill>
                  <a:srgbClr val="333399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13" name="Text Box 25"/>
              <p:cNvSpPr txBox="1">
                <a:spLocks noChangeArrowheads="1"/>
              </p:cNvSpPr>
              <p:nvPr/>
            </p:nvSpPr>
            <p:spPr bwMode="auto">
              <a:xfrm>
                <a:off x="3686" y="1943"/>
                <a:ext cx="31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 i="1">
                    <a:solidFill>
                      <a:srgbClr val="333399"/>
                    </a:solidFill>
                    <a:ea typeface="新細明體" pitchFamily="18" charset="-120"/>
                  </a:rPr>
                  <a:t>RS</a:t>
                </a:r>
              </a:p>
            </p:txBody>
          </p:sp>
        </p:grpSp>
        <p:grpSp>
          <p:nvGrpSpPr>
            <p:cNvPr id="140315" name="Group 27"/>
            <p:cNvGrpSpPr>
              <a:grpSpLocks/>
            </p:cNvGrpSpPr>
            <p:nvPr/>
          </p:nvGrpSpPr>
          <p:grpSpPr bwMode="auto">
            <a:xfrm>
              <a:off x="2256" y="2928"/>
              <a:ext cx="682" cy="807"/>
              <a:chOff x="2256" y="2784"/>
              <a:chExt cx="682" cy="807"/>
            </a:xfrm>
          </p:grpSpPr>
          <p:sp>
            <p:nvSpPr>
              <p:cNvPr id="140316" name="Line 28"/>
              <p:cNvSpPr>
                <a:spLocks noChangeShapeType="1"/>
              </p:cNvSpPr>
              <p:nvPr/>
            </p:nvSpPr>
            <p:spPr bwMode="auto">
              <a:xfrm>
                <a:off x="2448" y="2784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317" name="Text Box 29"/>
              <p:cNvSpPr txBox="1">
                <a:spLocks noChangeArrowheads="1"/>
              </p:cNvSpPr>
              <p:nvPr/>
            </p:nvSpPr>
            <p:spPr bwMode="auto">
              <a:xfrm>
                <a:off x="2256" y="3360"/>
                <a:ext cx="68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en-US" altLang="zh-TW" b="1" i="1">
                    <a:ea typeface="新細明體" pitchFamily="18" charset="-120"/>
                  </a:rPr>
                  <a:t>1/4</a:t>
                </a:r>
              </a:p>
            </p:txBody>
          </p:sp>
        </p:grpSp>
        <p:sp>
          <p:nvSpPr>
            <p:cNvPr id="140319" name="Line 31"/>
            <p:cNvSpPr>
              <a:spLocks noChangeShapeType="1"/>
            </p:cNvSpPr>
            <p:nvPr/>
          </p:nvSpPr>
          <p:spPr bwMode="auto">
            <a:xfrm flipH="1">
              <a:off x="2448" y="2928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0320" name="Text Box 32"/>
            <p:cNvSpPr txBox="1">
              <a:spLocks noChangeArrowheads="1"/>
            </p:cNvSpPr>
            <p:nvPr/>
          </p:nvSpPr>
          <p:spPr bwMode="auto">
            <a:xfrm>
              <a:off x="1958" y="1751"/>
              <a:ext cx="16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pitchFamily="18" charset="-120"/>
                </a:rPr>
                <a:t>Autarky equil for Foreign</a:t>
              </a:r>
            </a:p>
          </p:txBody>
        </p:sp>
        <p:sp>
          <p:nvSpPr>
            <p:cNvPr id="140321" name="Oval 33"/>
            <p:cNvSpPr>
              <a:spLocks noChangeArrowheads="1"/>
            </p:cNvSpPr>
            <p:nvPr/>
          </p:nvSpPr>
          <p:spPr bwMode="auto">
            <a:xfrm>
              <a:off x="1968" y="2064"/>
              <a:ext cx="52" cy="60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0322" name="Oval 34"/>
            <p:cNvSpPr>
              <a:spLocks noChangeArrowheads="1"/>
            </p:cNvSpPr>
            <p:nvPr/>
          </p:nvSpPr>
          <p:spPr bwMode="auto">
            <a:xfrm>
              <a:off x="3072" y="2928"/>
              <a:ext cx="52" cy="60"/>
            </a:xfrm>
            <a:prstGeom prst="ellipse">
              <a:avLst/>
            </a:prstGeom>
            <a:solidFill>
              <a:srgbClr val="333399"/>
            </a:solidFill>
            <a:ln w="127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0323" name="Text Box 35"/>
            <p:cNvSpPr txBox="1">
              <a:spLocks noChangeArrowheads="1"/>
            </p:cNvSpPr>
            <p:nvPr/>
          </p:nvSpPr>
          <p:spPr bwMode="auto">
            <a:xfrm>
              <a:off x="2438" y="2279"/>
              <a:ext cx="8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>
                  <a:ea typeface="新細明體" pitchFamily="18" charset="-120"/>
                </a:rPr>
                <a:t>Trade equil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55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0552193"/>
              </p:ext>
            </p:extLst>
          </p:nvPr>
        </p:nvGraphicFramePr>
        <p:xfrm>
          <a:off x="0" y="0"/>
          <a:ext cx="8892481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021"/>
                <a:gridCol w="1225972"/>
                <a:gridCol w="1778496"/>
                <a:gridCol w="1778496"/>
                <a:gridCol w="1778496"/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r>
                        <a:rPr lang="it-IT" b="1" dirty="0" err="1" smtClean="0"/>
                        <a:t>Brexit</a:t>
                      </a:r>
                      <a:r>
                        <a:rPr lang="it-IT" b="1" dirty="0" smtClean="0"/>
                        <a:t>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UK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 Erasmus</a:t>
                      </a:r>
                      <a:r>
                        <a:rPr lang="it-IT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Germany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 Erasmus</a:t>
                      </a:r>
                      <a:r>
                        <a:rPr lang="it-IT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Italy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 Erasmus</a:t>
                      </a:r>
                      <a:r>
                        <a:rPr lang="it-IT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Spain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 Erasmus</a:t>
                      </a:r>
                      <a:r>
                        <a:rPr lang="it-IT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France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 Erasmus</a:t>
                      </a:r>
                      <a:r>
                        <a:rPr lang="it-IT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endParaRPr lang="en-GB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Poland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 Erasmus</a:t>
                      </a:r>
                      <a:r>
                        <a:rPr lang="it-IT" baseline="0" dirty="0" smtClean="0"/>
                        <a:t> </a:t>
                      </a:r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err="1" smtClean="0"/>
                        <a:t>GVCs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G1: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 Erasmus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G2: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 Erasmus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7/11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G3: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3 DEV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Network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G1: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3 ECO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G2: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3 DEV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New </a:t>
                      </a:r>
                      <a:r>
                        <a:rPr lang="it-IT" b="1" dirty="0" err="1" smtClean="0"/>
                        <a:t>new</a:t>
                      </a:r>
                      <a:r>
                        <a:rPr lang="it-IT" b="1" dirty="0" smtClean="0"/>
                        <a:t> </a:t>
                      </a:r>
                      <a:r>
                        <a:rPr lang="it-IT" b="1" dirty="0" err="1" smtClean="0"/>
                        <a:t>Trade</a:t>
                      </a:r>
                      <a:r>
                        <a:rPr lang="it-IT" b="1" baseline="0" dirty="0" smtClean="0"/>
                        <a:t> </a:t>
                      </a:r>
                      <a:r>
                        <a:rPr lang="it-IT" b="1" baseline="0" dirty="0" err="1" smtClean="0"/>
                        <a:t>Th</a:t>
                      </a:r>
                      <a:r>
                        <a:rPr lang="it-IT" b="1" baseline="0" dirty="0" smtClean="0"/>
                        <a:t>.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G1: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3 ECO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mtClean="0"/>
                        <a:t>18/11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3DEV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Productivity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G1: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3 DEV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18/11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G2: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3 DEV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21/11</a:t>
                      </a:r>
                      <a:endParaRPr lang="en-GB" dirty="0"/>
                    </a:p>
                  </a:txBody>
                  <a:tcPr/>
                </a:tc>
              </a:tr>
              <a:tr h="364896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 Erasmus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err="1" smtClean="0"/>
                        <a:t>Trade</a:t>
                      </a:r>
                      <a:r>
                        <a:rPr lang="it-IT" b="1" dirty="0" smtClean="0"/>
                        <a:t> and </a:t>
                      </a:r>
                      <a:r>
                        <a:rPr lang="it-IT" b="1" dirty="0" err="1" smtClean="0"/>
                        <a:t>wages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3 DEV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00B050"/>
                          </a:solidFill>
                        </a:rPr>
                        <a:t>3 DEV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21/11</a:t>
                      </a:r>
                      <a:endParaRPr lang="en-GB" dirty="0"/>
                    </a:p>
                  </a:txBody>
                  <a:tcPr/>
                </a:tc>
              </a:tr>
              <a:tr h="320904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7609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A9740-9502-44E2-A206-CA1AE46E1406}" type="slidenum">
              <a:rPr lang="zh-TW" altLang="en-US"/>
              <a:pPr/>
              <a:t>50</a:t>
            </a:fld>
            <a:endParaRPr lang="en-US" altLang="zh-TW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000">
                <a:ea typeface="新細明體" pitchFamily="18" charset="-120"/>
              </a:rPr>
              <a:t>When is complete specialization?</a:t>
            </a:r>
          </a:p>
        </p:txBody>
      </p:sp>
      <p:graphicFrame>
        <p:nvGraphicFramePr>
          <p:cNvPr id="119813" name="Object 5"/>
          <p:cNvGraphicFramePr>
            <a:graphicFrameLocks noChangeAspect="1"/>
          </p:cNvGraphicFramePr>
          <p:nvPr/>
        </p:nvGraphicFramePr>
        <p:xfrm>
          <a:off x="1231900" y="1916113"/>
          <a:ext cx="7213600" cy="3884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3" name="Equation" r:id="rId4" imgW="3632040" imgH="1955520" progId="Equation.DSMT4">
                  <p:embed/>
                </p:oleObj>
              </mc:Choice>
              <mc:Fallback>
                <p:oleObj name="Equation" r:id="rId4" imgW="3632040" imgH="1955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1900" y="1916113"/>
                        <a:ext cx="7213600" cy="3884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960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E1C7-9AFD-4653-86D2-A730A89592D5}" type="slidenum">
              <a:rPr lang="zh-TW" altLang="en-US"/>
              <a:pPr/>
              <a:t>51</a:t>
            </a:fld>
            <a:endParaRPr lang="en-US" altLang="zh-TW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Incomplete specialization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If </a:t>
            </a:r>
            <a:r>
              <a:rPr lang="el-GR" altLang="en-US" b="1" dirty="0">
                <a:solidFill>
                  <a:srgbClr val="FF0000"/>
                </a:solidFill>
                <a:cs typeface="Arial" panose="020B0604020202020204" pitchFamily="34" charset="0"/>
              </a:rPr>
              <a:t>α≤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  <a:cs typeface="Arial" panose="020B0604020202020204" pitchFamily="34" charset="0"/>
              </a:rPr>
              <a:t>1/9, then Home has incomplete specialization</a:t>
            </a:r>
            <a:r>
              <a:rPr lang="en-US" altLang="zh-TW" dirty="0">
                <a:ea typeface="新細明體" pitchFamily="18" charset="-120"/>
                <a:cs typeface="Arial" panose="020B0604020202020204" pitchFamily="34" charset="0"/>
              </a:rPr>
              <a:t>, it is neither better off nor worse off under trade. But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  <a:cs typeface="Arial" panose="020B0604020202020204" pitchFamily="34" charset="0"/>
              </a:rPr>
              <a:t>Foreign still has complete specialization and is still strictly better off</a:t>
            </a:r>
          </a:p>
          <a:p>
            <a:pPr>
              <a:lnSpc>
                <a:spcPct val="90000"/>
              </a:lnSpc>
            </a:pP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  <a:cs typeface="Arial" panose="020B0604020202020204" pitchFamily="34" charset="0"/>
              </a:rPr>
              <a:t>If </a:t>
            </a:r>
            <a:r>
              <a:rPr lang="el-GR" altLang="en-US" b="1" dirty="0">
                <a:solidFill>
                  <a:srgbClr val="FF0000"/>
                </a:solidFill>
                <a:cs typeface="Arial" panose="020B0604020202020204" pitchFamily="34" charset="0"/>
              </a:rPr>
              <a:t>α≥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1/3, then Foreign has incomplete specialization</a:t>
            </a:r>
            <a:r>
              <a:rPr lang="en-US" altLang="zh-TW" dirty="0">
                <a:ea typeface="新細明體" pitchFamily="18" charset="-120"/>
              </a:rPr>
              <a:t>, it is neither better off nor worse off under trade. </a:t>
            </a:r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But Home is still better off </a:t>
            </a:r>
            <a:endParaRPr lang="el-GR" altLang="en-US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77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FF638-AC87-4B0E-97AF-C004F65FD743}" type="slidenum">
              <a:rPr lang="zh-TW" altLang="en-US"/>
              <a:pPr/>
              <a:t>52</a:t>
            </a:fld>
            <a:endParaRPr lang="en-US" altLang="zh-TW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ea typeface="新細明體" pitchFamily="18" charset="-120"/>
              </a:rPr>
              <a:t>Incomplete Specialization</a:t>
            </a:r>
          </a:p>
        </p:txBody>
      </p:sp>
      <p:grpSp>
        <p:nvGrpSpPr>
          <p:cNvPr id="155655" name="Group 7"/>
          <p:cNvGrpSpPr>
            <a:grpSpLocks/>
          </p:cNvGrpSpPr>
          <p:nvPr/>
        </p:nvGrpSpPr>
        <p:grpSpPr bwMode="auto">
          <a:xfrm>
            <a:off x="1066800" y="1947863"/>
            <a:ext cx="6234113" cy="4605337"/>
            <a:chOff x="672" y="1227"/>
            <a:chExt cx="3927" cy="2901"/>
          </a:xfrm>
        </p:grpSpPr>
        <p:grpSp>
          <p:nvGrpSpPr>
            <p:cNvPr id="155656" name="Group 8"/>
            <p:cNvGrpSpPr>
              <a:grpSpLocks/>
            </p:cNvGrpSpPr>
            <p:nvPr/>
          </p:nvGrpSpPr>
          <p:grpSpPr bwMode="auto">
            <a:xfrm>
              <a:off x="672" y="1227"/>
              <a:ext cx="3927" cy="2901"/>
              <a:chOff x="672" y="1083"/>
              <a:chExt cx="3927" cy="2901"/>
            </a:xfrm>
          </p:grpSpPr>
          <p:sp>
            <p:nvSpPr>
              <p:cNvPr id="155657" name="Line 9"/>
              <p:cNvSpPr>
                <a:spLocks noChangeShapeType="1"/>
              </p:cNvSpPr>
              <p:nvPr/>
            </p:nvSpPr>
            <p:spPr bwMode="auto">
              <a:xfrm>
                <a:off x="1200" y="1488"/>
                <a:ext cx="0" cy="187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58" name="Line 10"/>
              <p:cNvSpPr>
                <a:spLocks noChangeShapeType="1"/>
              </p:cNvSpPr>
              <p:nvPr/>
            </p:nvSpPr>
            <p:spPr bwMode="auto">
              <a:xfrm>
                <a:off x="1200" y="3360"/>
                <a:ext cx="307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triangl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5659" name="Text Box 11"/>
              <p:cNvSpPr txBox="1">
                <a:spLocks noChangeArrowheads="1"/>
              </p:cNvSpPr>
              <p:nvPr/>
            </p:nvSpPr>
            <p:spPr bwMode="auto">
              <a:xfrm>
                <a:off x="672" y="1083"/>
                <a:ext cx="1252" cy="4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Relative price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cheese, </a:t>
                </a:r>
                <a:r>
                  <a:rPr lang="en-US" altLang="zh-TW" b="1" i="1">
                    <a:ea typeface="新細明體" pitchFamily="18" charset="-120"/>
                  </a:rPr>
                  <a:t>P</a:t>
                </a:r>
                <a:r>
                  <a:rPr lang="en-US" altLang="zh-TW" b="1" i="1" baseline="-25000">
                    <a:ea typeface="新細明體" pitchFamily="18" charset="-120"/>
                  </a:rPr>
                  <a:t>C</a:t>
                </a:r>
                <a:r>
                  <a:rPr lang="en-US" altLang="zh-TW" b="1" i="1">
                    <a:ea typeface="新細明體" pitchFamily="18" charset="-120"/>
                  </a:rPr>
                  <a:t>/P</a:t>
                </a:r>
                <a:r>
                  <a:rPr lang="en-US" altLang="zh-TW" b="1" i="1" baseline="-25000">
                    <a:ea typeface="新細明體" pitchFamily="18" charset="-120"/>
                  </a:rPr>
                  <a:t>W</a:t>
                </a:r>
                <a:endParaRPr lang="en-US" altLang="zh-TW" b="1" i="1">
                  <a:ea typeface="新細明體" pitchFamily="18" charset="-120"/>
                </a:endParaRPr>
              </a:p>
            </p:txBody>
          </p:sp>
          <p:sp>
            <p:nvSpPr>
              <p:cNvPr id="155660" name="Text Box 12"/>
              <p:cNvSpPr txBox="1">
                <a:spLocks noChangeArrowheads="1"/>
              </p:cNvSpPr>
              <p:nvPr/>
            </p:nvSpPr>
            <p:spPr bwMode="auto">
              <a:xfrm>
                <a:off x="3120" y="3407"/>
                <a:ext cx="1479" cy="5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Relative quantity</a:t>
                </a:r>
              </a:p>
              <a:p>
                <a:pPr eaLnBrk="0" hangingPunct="0"/>
                <a:r>
                  <a:rPr lang="en-US" altLang="zh-TW" b="1">
                    <a:ea typeface="新細明體" pitchFamily="18" charset="-120"/>
                  </a:rPr>
                  <a:t>of cheese, </a:t>
                </a:r>
                <a:r>
                  <a:rPr lang="en-US" altLang="zh-TW" b="1" i="1">
                    <a:ea typeface="新細明體" pitchFamily="18" charset="-120"/>
                  </a:rPr>
                  <a:t>Q</a:t>
                </a:r>
                <a:r>
                  <a:rPr lang="en-US" altLang="zh-TW" b="1" i="1" baseline="-25000">
                    <a:ea typeface="新細明體" pitchFamily="18" charset="-120"/>
                  </a:rPr>
                  <a:t>C</a:t>
                </a:r>
                <a:r>
                  <a:rPr lang="en-US" altLang="zh-TW" b="1" i="1">
                    <a:ea typeface="新細明體" pitchFamily="18" charset="-120"/>
                  </a:rPr>
                  <a:t> + Q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i="1" baseline="-25000">
                    <a:ea typeface="新細明體" pitchFamily="18" charset="-120"/>
                  </a:rPr>
                  <a:t>C</a:t>
                </a:r>
              </a:p>
              <a:p>
                <a:pPr eaLnBrk="0" hangingPunct="0"/>
                <a:r>
                  <a:rPr lang="en-US" altLang="zh-TW" b="1" i="1" u="sng" baseline="-25000">
                    <a:ea typeface="新細明體" pitchFamily="18" charset="-120"/>
                  </a:rPr>
                  <a:t>                            </a:t>
                </a:r>
                <a:r>
                  <a:rPr lang="en-US" altLang="zh-TW" b="1" i="1">
                    <a:ea typeface="新細明體" pitchFamily="18" charset="-120"/>
                  </a:rPr>
                  <a:t>Q</a:t>
                </a:r>
                <a:r>
                  <a:rPr lang="en-US" altLang="zh-TW" b="1" i="1" baseline="-25000">
                    <a:ea typeface="新細明體" pitchFamily="18" charset="-120"/>
                  </a:rPr>
                  <a:t>W</a:t>
                </a:r>
                <a:r>
                  <a:rPr lang="en-US" altLang="zh-TW" b="1" i="1">
                    <a:ea typeface="新細明體" pitchFamily="18" charset="-120"/>
                  </a:rPr>
                  <a:t> + Q</a:t>
                </a:r>
                <a:r>
                  <a:rPr lang="en-US" altLang="zh-TW" b="1" baseline="30000">
                    <a:ea typeface="新細明體" pitchFamily="18" charset="-120"/>
                  </a:rPr>
                  <a:t>*</a:t>
                </a:r>
                <a:r>
                  <a:rPr lang="en-US" altLang="zh-TW" b="1" i="1" baseline="-25000">
                    <a:ea typeface="新細明體" pitchFamily="18" charset="-120"/>
                  </a:rPr>
                  <a:t>W</a:t>
                </a:r>
              </a:p>
            </p:txBody>
          </p:sp>
        </p:grpSp>
        <p:sp>
          <p:nvSpPr>
            <p:cNvPr id="155661" name="Line 13"/>
            <p:cNvSpPr>
              <a:spLocks noChangeShapeType="1"/>
            </p:cNvSpPr>
            <p:nvPr/>
          </p:nvSpPr>
          <p:spPr bwMode="auto">
            <a:xfrm>
              <a:off x="3932" y="3932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5663" name="Line 15"/>
          <p:cNvSpPr>
            <a:spLocks noChangeShapeType="1"/>
          </p:cNvSpPr>
          <p:nvPr/>
        </p:nvSpPr>
        <p:spPr bwMode="auto">
          <a:xfrm flipH="1">
            <a:off x="1905000" y="3276600"/>
            <a:ext cx="1981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664" name="Line 16"/>
          <p:cNvSpPr>
            <a:spLocks noChangeShapeType="1"/>
          </p:cNvSpPr>
          <p:nvPr/>
        </p:nvSpPr>
        <p:spPr bwMode="auto">
          <a:xfrm>
            <a:off x="3886200" y="3276600"/>
            <a:ext cx="0" cy="137160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665" name="Freeform 17"/>
          <p:cNvSpPr>
            <a:spLocks/>
          </p:cNvSpPr>
          <p:nvPr/>
        </p:nvSpPr>
        <p:spPr bwMode="auto">
          <a:xfrm>
            <a:off x="2895600" y="2667000"/>
            <a:ext cx="2327275" cy="2055813"/>
          </a:xfrm>
          <a:custGeom>
            <a:avLst/>
            <a:gdLst>
              <a:gd name="T0" fmla="*/ 0 w 1392"/>
              <a:gd name="T1" fmla="*/ 0 h 912"/>
              <a:gd name="T2" fmla="*/ 336 w 1392"/>
              <a:gd name="T3" fmla="*/ 480 h 912"/>
              <a:gd name="T4" fmla="*/ 960 w 1392"/>
              <a:gd name="T5" fmla="*/ 816 h 912"/>
              <a:gd name="T6" fmla="*/ 1392 w 1392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2" h="912">
                <a:moveTo>
                  <a:pt x="0" y="0"/>
                </a:moveTo>
                <a:cubicBezTo>
                  <a:pt x="88" y="172"/>
                  <a:pt x="176" y="344"/>
                  <a:pt x="336" y="480"/>
                </a:cubicBezTo>
                <a:cubicBezTo>
                  <a:pt x="496" y="616"/>
                  <a:pt x="784" y="744"/>
                  <a:pt x="960" y="816"/>
                </a:cubicBezTo>
                <a:cubicBezTo>
                  <a:pt x="1136" y="888"/>
                  <a:pt x="1320" y="896"/>
                  <a:pt x="1392" y="912"/>
                </a:cubicBezTo>
              </a:path>
            </a:pathLst>
          </a:custGeom>
          <a:noFill/>
          <a:ln w="38100" cap="flat" cmpd="sng">
            <a:solidFill>
              <a:srgbClr val="333399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666" name="Text Box 18"/>
          <p:cNvSpPr txBox="1">
            <a:spLocks noChangeArrowheads="1"/>
          </p:cNvSpPr>
          <p:nvPr/>
        </p:nvSpPr>
        <p:spPr bwMode="auto">
          <a:xfrm>
            <a:off x="5562600" y="4800600"/>
            <a:ext cx="193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TW" b="1" i="1">
                <a:solidFill>
                  <a:srgbClr val="333399"/>
                </a:solidFill>
                <a:ea typeface="新細明體" pitchFamily="18" charset="-120"/>
              </a:rPr>
              <a:t>RD for higher </a:t>
            </a:r>
            <a:r>
              <a:rPr lang="el-GR" altLang="zh-TW" b="1" i="1">
                <a:solidFill>
                  <a:srgbClr val="333399"/>
                </a:solidFill>
                <a:ea typeface="新細明體" pitchFamily="18" charset="-120"/>
                <a:cs typeface="Arial" panose="020B0604020202020204" pitchFamily="34" charset="0"/>
              </a:rPr>
              <a:t>α</a:t>
            </a:r>
          </a:p>
        </p:txBody>
      </p:sp>
      <p:sp>
        <p:nvSpPr>
          <p:cNvPr id="155667" name="Oval 19"/>
          <p:cNvSpPr>
            <a:spLocks noChangeArrowheads="1"/>
          </p:cNvSpPr>
          <p:nvPr/>
        </p:nvSpPr>
        <p:spPr bwMode="auto">
          <a:xfrm>
            <a:off x="3886200" y="4114800"/>
            <a:ext cx="82550" cy="95250"/>
          </a:xfrm>
          <a:prstGeom prst="ellipse">
            <a:avLst/>
          </a:prstGeom>
          <a:solidFill>
            <a:srgbClr val="333399"/>
          </a:solidFill>
          <a:ln w="127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5668" name="Line 20"/>
          <p:cNvSpPr>
            <a:spLocks noChangeShapeType="1"/>
          </p:cNvSpPr>
          <p:nvPr/>
        </p:nvSpPr>
        <p:spPr bwMode="auto">
          <a:xfrm flipH="1">
            <a:off x="1905000" y="4648200"/>
            <a:ext cx="1981200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669" name="Text Box 21"/>
          <p:cNvSpPr txBox="1">
            <a:spLocks noChangeArrowheads="1"/>
          </p:cNvSpPr>
          <p:nvPr/>
        </p:nvSpPr>
        <p:spPr bwMode="auto">
          <a:xfrm>
            <a:off x="990600" y="44196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TW" b="1" i="1">
                <a:ea typeface="新細明體" pitchFamily="18" charset="-120"/>
              </a:rPr>
              <a:t>-1/2</a:t>
            </a:r>
          </a:p>
        </p:txBody>
      </p:sp>
      <p:sp>
        <p:nvSpPr>
          <p:cNvPr id="155670" name="Text Box 22"/>
          <p:cNvSpPr txBox="1">
            <a:spLocks noChangeArrowheads="1"/>
          </p:cNvSpPr>
          <p:nvPr/>
        </p:nvSpPr>
        <p:spPr bwMode="auto">
          <a:xfrm>
            <a:off x="838200" y="3062288"/>
            <a:ext cx="1219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zh-TW" b="1" i="1">
                <a:ea typeface="新細明體" pitchFamily="18" charset="-120"/>
              </a:rPr>
              <a:t>2</a:t>
            </a:r>
          </a:p>
        </p:txBody>
      </p:sp>
      <p:grpSp>
        <p:nvGrpSpPr>
          <p:cNvPr id="155671" name="Group 23"/>
          <p:cNvGrpSpPr>
            <a:grpSpLocks/>
          </p:cNvGrpSpPr>
          <p:nvPr/>
        </p:nvGrpSpPr>
        <p:grpSpPr bwMode="auto">
          <a:xfrm>
            <a:off x="3886200" y="3084513"/>
            <a:ext cx="2466975" cy="366712"/>
            <a:chOff x="2448" y="1943"/>
            <a:chExt cx="1554" cy="231"/>
          </a:xfrm>
        </p:grpSpPr>
        <p:sp>
          <p:nvSpPr>
            <p:cNvPr id="155672" name="Line 24"/>
            <p:cNvSpPr>
              <a:spLocks noChangeShapeType="1"/>
            </p:cNvSpPr>
            <p:nvPr/>
          </p:nvSpPr>
          <p:spPr bwMode="auto">
            <a:xfrm flipH="1">
              <a:off x="2448" y="2064"/>
              <a:ext cx="1248" cy="0"/>
            </a:xfrm>
            <a:prstGeom prst="line">
              <a:avLst/>
            </a:prstGeom>
            <a:noFill/>
            <a:ln w="25400">
              <a:solidFill>
                <a:srgbClr val="333399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673" name="Text Box 25"/>
            <p:cNvSpPr txBox="1">
              <a:spLocks noChangeArrowheads="1"/>
            </p:cNvSpPr>
            <p:nvPr/>
          </p:nvSpPr>
          <p:spPr bwMode="auto">
            <a:xfrm>
              <a:off x="3686" y="1943"/>
              <a:ext cx="3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altLang="zh-TW" b="1" i="1">
                  <a:solidFill>
                    <a:srgbClr val="333399"/>
                  </a:solidFill>
                  <a:ea typeface="新細明體" pitchFamily="18" charset="-120"/>
                </a:rPr>
                <a:t>RS</a:t>
              </a:r>
            </a:p>
          </p:txBody>
        </p:sp>
      </p:grpSp>
      <p:grpSp>
        <p:nvGrpSpPr>
          <p:cNvPr id="155674" name="Group 26"/>
          <p:cNvGrpSpPr>
            <a:grpSpLocks/>
          </p:cNvGrpSpPr>
          <p:nvPr/>
        </p:nvGrpSpPr>
        <p:grpSpPr bwMode="auto">
          <a:xfrm>
            <a:off x="3581400" y="4648200"/>
            <a:ext cx="1082675" cy="1281113"/>
            <a:chOff x="2256" y="2784"/>
            <a:chExt cx="682" cy="807"/>
          </a:xfrm>
        </p:grpSpPr>
        <p:sp>
          <p:nvSpPr>
            <p:cNvPr id="155675" name="Line 27"/>
            <p:cNvSpPr>
              <a:spLocks noChangeShapeType="1"/>
            </p:cNvSpPr>
            <p:nvPr/>
          </p:nvSpPr>
          <p:spPr bwMode="auto">
            <a:xfrm>
              <a:off x="2448" y="2784"/>
              <a:ext cx="0" cy="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5676" name="Text Box 28"/>
            <p:cNvSpPr txBox="1">
              <a:spLocks noChangeArrowheads="1"/>
            </p:cNvSpPr>
            <p:nvPr/>
          </p:nvSpPr>
          <p:spPr bwMode="auto">
            <a:xfrm>
              <a:off x="2256" y="3360"/>
              <a:ext cx="68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hangingPunct="0"/>
              <a:r>
                <a:rPr lang="en-US" altLang="zh-TW" b="1" i="1">
                  <a:ea typeface="新細明體" pitchFamily="18" charset="-120"/>
                </a:rPr>
                <a:t>-1/4</a:t>
              </a:r>
            </a:p>
          </p:txBody>
        </p:sp>
      </p:grpSp>
      <p:sp>
        <p:nvSpPr>
          <p:cNvPr id="155677" name="Line 29"/>
          <p:cNvSpPr>
            <a:spLocks noChangeShapeType="1"/>
          </p:cNvSpPr>
          <p:nvPr/>
        </p:nvSpPr>
        <p:spPr bwMode="auto">
          <a:xfrm flipH="1">
            <a:off x="3886200" y="4648200"/>
            <a:ext cx="1981200" cy="0"/>
          </a:xfrm>
          <a:prstGeom prst="line">
            <a:avLst/>
          </a:prstGeom>
          <a:noFill/>
          <a:ln w="25400">
            <a:solidFill>
              <a:srgbClr val="333399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679" name="Oval 31"/>
          <p:cNvSpPr>
            <a:spLocks noChangeArrowheads="1"/>
          </p:cNvSpPr>
          <p:nvPr/>
        </p:nvSpPr>
        <p:spPr bwMode="auto">
          <a:xfrm>
            <a:off x="3124200" y="3276600"/>
            <a:ext cx="82550" cy="95250"/>
          </a:xfrm>
          <a:prstGeom prst="ellipse">
            <a:avLst/>
          </a:prstGeom>
          <a:solidFill>
            <a:srgbClr val="333399"/>
          </a:solidFill>
          <a:ln w="127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5680" name="Oval 32"/>
          <p:cNvSpPr>
            <a:spLocks noChangeArrowheads="1"/>
          </p:cNvSpPr>
          <p:nvPr/>
        </p:nvSpPr>
        <p:spPr bwMode="auto">
          <a:xfrm>
            <a:off x="4876800" y="4648200"/>
            <a:ext cx="82550" cy="95250"/>
          </a:xfrm>
          <a:prstGeom prst="ellipse">
            <a:avLst/>
          </a:prstGeom>
          <a:solidFill>
            <a:srgbClr val="333399"/>
          </a:solidFill>
          <a:ln w="127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5682" name="Freeform 34"/>
          <p:cNvSpPr>
            <a:spLocks/>
          </p:cNvSpPr>
          <p:nvPr/>
        </p:nvSpPr>
        <p:spPr bwMode="auto">
          <a:xfrm>
            <a:off x="2590800" y="2971800"/>
            <a:ext cx="2022475" cy="2208213"/>
          </a:xfrm>
          <a:custGeom>
            <a:avLst/>
            <a:gdLst>
              <a:gd name="T0" fmla="*/ 0 w 1392"/>
              <a:gd name="T1" fmla="*/ 0 h 912"/>
              <a:gd name="T2" fmla="*/ 336 w 1392"/>
              <a:gd name="T3" fmla="*/ 480 h 912"/>
              <a:gd name="T4" fmla="*/ 960 w 1392"/>
              <a:gd name="T5" fmla="*/ 816 h 912"/>
              <a:gd name="T6" fmla="*/ 1392 w 1392"/>
              <a:gd name="T7" fmla="*/ 912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92" h="912">
                <a:moveTo>
                  <a:pt x="0" y="0"/>
                </a:moveTo>
                <a:cubicBezTo>
                  <a:pt x="88" y="172"/>
                  <a:pt x="176" y="344"/>
                  <a:pt x="336" y="480"/>
                </a:cubicBezTo>
                <a:cubicBezTo>
                  <a:pt x="496" y="616"/>
                  <a:pt x="784" y="744"/>
                  <a:pt x="960" y="816"/>
                </a:cubicBezTo>
                <a:cubicBezTo>
                  <a:pt x="1136" y="888"/>
                  <a:pt x="1320" y="896"/>
                  <a:pt x="1392" y="912"/>
                </a:cubicBez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683" name="Oval 35"/>
          <p:cNvSpPr>
            <a:spLocks noChangeArrowheads="1"/>
          </p:cNvSpPr>
          <p:nvPr/>
        </p:nvSpPr>
        <p:spPr bwMode="auto">
          <a:xfrm>
            <a:off x="3581400" y="4648200"/>
            <a:ext cx="82550" cy="9525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333399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5684" name="Text Box 36"/>
          <p:cNvSpPr txBox="1">
            <a:spLocks noChangeArrowheads="1"/>
          </p:cNvSpPr>
          <p:nvPr/>
        </p:nvSpPr>
        <p:spPr bwMode="auto">
          <a:xfrm>
            <a:off x="5394325" y="1600200"/>
            <a:ext cx="314007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>
                <a:ea typeface="新細明體" pitchFamily="18" charset="-120"/>
              </a:rPr>
              <a:t>If </a:t>
            </a:r>
            <a:r>
              <a:rPr lang="el-GR" altLang="en-US">
                <a:cs typeface="Arial" panose="020B0604020202020204" pitchFamily="34" charset="0"/>
              </a:rPr>
              <a:t>α</a:t>
            </a:r>
            <a:r>
              <a:rPr lang="en-US" altLang="zh-TW">
                <a:ea typeface="新細明體" pitchFamily="18" charset="-120"/>
                <a:cs typeface="Arial" panose="020B0604020202020204" pitchFamily="34" charset="0"/>
              </a:rPr>
              <a:t> is low enough, there will be incomplete specialization by Home.</a:t>
            </a:r>
            <a:endParaRPr lang="el-GR" altLang="en-US">
              <a:cs typeface="Arial" panose="020B0604020202020204" pitchFamily="34" charset="0"/>
            </a:endParaRPr>
          </a:p>
        </p:txBody>
      </p:sp>
      <p:sp>
        <p:nvSpPr>
          <p:cNvPr id="155685" name="Text Box 37"/>
          <p:cNvSpPr txBox="1">
            <a:spLocks noChangeArrowheads="1"/>
          </p:cNvSpPr>
          <p:nvPr/>
        </p:nvSpPr>
        <p:spPr bwMode="auto">
          <a:xfrm>
            <a:off x="2133600" y="4876800"/>
            <a:ext cx="183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TW" b="1" i="1">
                <a:solidFill>
                  <a:srgbClr val="FF3300"/>
                </a:solidFill>
                <a:ea typeface="新細明體" pitchFamily="18" charset="-120"/>
              </a:rPr>
              <a:t>RD for lower </a:t>
            </a:r>
            <a:r>
              <a:rPr lang="el-GR" altLang="zh-TW" b="1" i="1">
                <a:solidFill>
                  <a:srgbClr val="FF3300"/>
                </a:solidFill>
                <a:ea typeface="新細明體" pitchFamily="18" charset="-120"/>
                <a:cs typeface="Arial" panose="020B0604020202020204" pitchFamily="34" charset="0"/>
              </a:rPr>
              <a:t>α</a:t>
            </a:r>
          </a:p>
        </p:txBody>
      </p:sp>
    </p:spTree>
    <p:extLst>
      <p:ext uri="{BB962C8B-B14F-4D97-AF65-F5344CB8AC3E}">
        <p14:creationId xmlns:p14="http://schemas.microsoft.com/office/powerpoint/2010/main" val="235957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9FFBE-8540-4271-BC8A-52E3B2A4446E}" type="slidenum">
              <a:rPr lang="zh-TW" altLang="en-US"/>
              <a:pPr/>
              <a:t>53</a:t>
            </a:fld>
            <a:endParaRPr lang="en-US" altLang="zh-TW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800000"/>
                </a:solidFill>
                <a:ea typeface="新細明體" pitchFamily="18" charset="-120"/>
              </a:rPr>
              <a:t>Relative Wages</a:t>
            </a:r>
          </a:p>
          <a:p>
            <a:pPr lvl="1"/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Because there are technological differences between the two countries, trade in goods does not make the wages equal across the two countries</a:t>
            </a:r>
            <a:r>
              <a:rPr lang="en-US" altLang="zh-TW" dirty="0">
                <a:ea typeface="新細明體" pitchFamily="18" charset="-120"/>
              </a:rPr>
              <a:t>.</a:t>
            </a:r>
          </a:p>
          <a:p>
            <a:pPr lvl="1"/>
            <a:r>
              <a:rPr lang="en-US" altLang="zh-TW" b="1" dirty="0">
                <a:solidFill>
                  <a:srgbClr val="FF0000"/>
                </a:solidFill>
                <a:ea typeface="新細明體" pitchFamily="18" charset="-120"/>
              </a:rPr>
              <a:t>A country with absolute advantage in both goods will enjoy a higher wage after trade</a:t>
            </a:r>
            <a:r>
              <a:rPr lang="en-US" altLang="zh-TW" dirty="0">
                <a:ea typeface="新細明體" pitchFamily="18" charset="-120"/>
              </a:rPr>
              <a:t>.</a:t>
            </a:r>
          </a:p>
          <a:p>
            <a:endParaRPr lang="zh-TW" altLang="en-US" dirty="0">
              <a:ea typeface="新細明體" pitchFamily="18" charset="-12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305800" cy="11430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altLang="zh-TW">
                <a:ea typeface="新細明體" pitchFamily="18" charset="-120"/>
              </a:rPr>
              <a:t>Wages</a:t>
            </a:r>
            <a:br>
              <a:rPr lang="en-US" altLang="zh-TW">
                <a:ea typeface="新細明體" pitchFamily="18" charset="-120"/>
              </a:rPr>
            </a:br>
            <a:endParaRPr lang="en-US" altLang="zh-TW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4551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3486150" y="5624514"/>
            <a:ext cx="2171700" cy="273844"/>
          </a:xfrm>
        </p:spPr>
        <p:txBody>
          <a:bodyPr/>
          <a:lstStyle/>
          <a:p>
            <a:pPr algn="ctr">
              <a:defRPr/>
            </a:pPr>
            <a:endParaRPr lang="en-GB" smtClean="0"/>
          </a:p>
          <a:p>
            <a:pPr algn="ctr">
              <a:defRPr/>
            </a:pPr>
            <a:fld id="{5DD187FE-92CF-4958-81DA-0BCA2F01BF86}" type="slidenum">
              <a:rPr lang="en-GB" smtClean="0"/>
              <a:pPr algn="ctr">
                <a:defRPr/>
              </a:pPr>
              <a:t>6</a:t>
            </a:fld>
            <a:endParaRPr lang="en-GB" smtClean="0"/>
          </a:p>
        </p:txBody>
      </p:sp>
      <p:sp>
        <p:nvSpPr>
          <p:cNvPr id="5123" name="Title 1"/>
          <p:cNvSpPr>
            <a:spLocks noGrp="1"/>
          </p:cNvSpPr>
          <p:nvPr>
            <p:ph type="title" idx="4294967295"/>
          </p:nvPr>
        </p:nvSpPr>
        <p:spPr>
          <a:xfrm>
            <a:off x="827584" y="188640"/>
            <a:ext cx="6407944" cy="8572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it-IT" sz="2700" b="1" dirty="0" smtClean="0"/>
              <a:t>Summary:  </a:t>
            </a:r>
            <a:r>
              <a:rPr lang="en-US" altLang="it-IT" sz="2700" b="1" dirty="0"/>
              <a:t>the Melitz (2003)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1268760"/>
            <a:ext cx="8208912" cy="5328592"/>
          </a:xfrm>
        </p:spPr>
        <p:txBody>
          <a:bodyPr>
            <a:normAutofit fontScale="85000" lnSpcReduction="10000"/>
          </a:bodyPr>
          <a:lstStyle/>
          <a:p>
            <a:r>
              <a:rPr lang="en-US" altLang="it-IT" dirty="0"/>
              <a:t>Extension of the “Krugman model”</a:t>
            </a:r>
          </a:p>
          <a:p>
            <a:pPr eaLnBrk="1" hangingPunct="1"/>
            <a:r>
              <a:rPr lang="en-US" altLang="it-IT" dirty="0"/>
              <a:t>Firms use labor to produce varieties of manufacturing good</a:t>
            </a:r>
          </a:p>
          <a:p>
            <a:pPr eaLnBrk="1" hangingPunct="1"/>
            <a:r>
              <a:rPr lang="en-US" altLang="it-IT" dirty="0"/>
              <a:t>Firms </a:t>
            </a:r>
            <a:r>
              <a:rPr lang="en-US" altLang="it-IT" b="1" dirty="0">
                <a:solidFill>
                  <a:srgbClr val="FF0000"/>
                </a:solidFill>
              </a:rPr>
              <a:t>enter a market by paying a sunk entry cost</a:t>
            </a:r>
          </a:p>
          <a:p>
            <a:pPr eaLnBrk="1" hangingPunct="1"/>
            <a:r>
              <a:rPr lang="en-US" altLang="it-IT" dirty="0"/>
              <a:t>Firms </a:t>
            </a:r>
            <a:r>
              <a:rPr lang="en-US" altLang="it-IT" b="1" dirty="0">
                <a:solidFill>
                  <a:srgbClr val="FF0000"/>
                </a:solidFill>
              </a:rPr>
              <a:t>observe their productivity </a:t>
            </a:r>
            <a:r>
              <a:rPr lang="en-US" altLang="it-IT" b="1" dirty="0">
                <a:solidFill>
                  <a:srgbClr val="FF0000"/>
                </a:solidFill>
                <a:latin typeface="SymbolPi"/>
              </a:rPr>
              <a:t>j</a:t>
            </a:r>
            <a:r>
              <a:rPr lang="en-US" altLang="it-IT" b="1" dirty="0">
                <a:solidFill>
                  <a:srgbClr val="FF0000"/>
                </a:solidFill>
              </a:rPr>
              <a:t> from a distribution g(</a:t>
            </a:r>
            <a:r>
              <a:rPr lang="en-US" altLang="it-IT" b="1" dirty="0">
                <a:solidFill>
                  <a:srgbClr val="FF0000"/>
                </a:solidFill>
                <a:latin typeface="Symbol" pitchFamily="18" charset="2"/>
              </a:rPr>
              <a:t>j</a:t>
            </a:r>
            <a:r>
              <a:rPr lang="en-US" altLang="it-IT" b="1" dirty="0">
                <a:solidFill>
                  <a:srgbClr val="FF0000"/>
                </a:solidFill>
              </a:rPr>
              <a:t>)</a:t>
            </a:r>
          </a:p>
          <a:p>
            <a:pPr eaLnBrk="1" hangingPunct="1"/>
            <a:r>
              <a:rPr lang="en-US" altLang="it-IT" dirty="0"/>
              <a:t>There is a </a:t>
            </a:r>
            <a:r>
              <a:rPr lang="en-US" altLang="it-IT" b="1" dirty="0">
                <a:solidFill>
                  <a:srgbClr val="FF0000"/>
                </a:solidFill>
              </a:rPr>
              <a:t>fixed cost of producing and a fixed cost of exporting</a:t>
            </a:r>
          </a:p>
          <a:p>
            <a:pPr eaLnBrk="1" hangingPunct="1"/>
            <a:r>
              <a:rPr lang="en-US" altLang="it-IT" dirty="0"/>
              <a:t>Firms </a:t>
            </a:r>
            <a:r>
              <a:rPr lang="en-US" altLang="it-IT" b="1" dirty="0">
                <a:solidFill>
                  <a:srgbClr val="FF0000"/>
                </a:solidFill>
              </a:rPr>
              <a:t>decide whether to produce or exit the industry</a:t>
            </a:r>
          </a:p>
          <a:p>
            <a:pPr eaLnBrk="1" hangingPunct="1"/>
            <a:r>
              <a:rPr lang="en-US" altLang="it-IT" b="1" dirty="0">
                <a:solidFill>
                  <a:srgbClr val="FF0000"/>
                </a:solidFill>
              </a:rPr>
              <a:t>If firms produce, they decide whether to serve only the domestic market or also to export</a:t>
            </a:r>
          </a:p>
          <a:p>
            <a:pPr eaLnBrk="1" hangingPunct="1"/>
            <a:r>
              <a:rPr lang="en-US" altLang="it-IT" b="1" dirty="0">
                <a:solidFill>
                  <a:srgbClr val="FF0000"/>
                </a:solidFill>
              </a:rPr>
              <a:t>Exogenous probability of firm death</a:t>
            </a:r>
          </a:p>
        </p:txBody>
      </p:sp>
    </p:spTree>
    <p:extLst>
      <p:ext uri="{BB962C8B-B14F-4D97-AF65-F5344CB8AC3E}">
        <p14:creationId xmlns:p14="http://schemas.microsoft.com/office/powerpoint/2010/main" val="3394316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7FB41E-3891-46E9-BAC3-9BA7C963A652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288731"/>
            <a:ext cx="8784976" cy="948766"/>
          </a:xfrm>
        </p:spPr>
        <p:txBody>
          <a:bodyPr>
            <a:normAutofit/>
          </a:bodyPr>
          <a:lstStyle/>
          <a:p>
            <a:r>
              <a:rPr lang="en-US" altLang="it-IT" b="1" dirty="0" smtClean="0"/>
              <a:t>Models with Heterogeneous Firms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92797"/>
            <a:ext cx="8219255" cy="51286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it-IT" sz="2250" dirty="0"/>
              <a:t>reductions in barriers to trade →  increase profits of exporters and reduce the export productivity cutoff  → labor demand within the industry rises  → increase in wages  →  profits of </a:t>
            </a:r>
            <a:r>
              <a:rPr lang="en-US" altLang="it-IT" sz="2250" dirty="0" err="1"/>
              <a:t>nonexporter</a:t>
            </a:r>
            <a:r>
              <a:rPr lang="en-US" altLang="it-IT" sz="2250" dirty="0"/>
              <a:t> decrease  → less productive firms bankrupt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it-IT" dirty="0">
                <a:solidFill>
                  <a:srgbClr val="FF0000"/>
                </a:solidFill>
              </a:rPr>
              <a:t>A </a:t>
            </a:r>
            <a:r>
              <a:rPr lang="en-US" altLang="it-IT" b="1" dirty="0">
                <a:solidFill>
                  <a:srgbClr val="FF0000"/>
                </a:solidFill>
              </a:rPr>
              <a:t>new source of gains from trade</a:t>
            </a:r>
            <a:r>
              <a:rPr lang="en-US" altLang="it-IT" dirty="0">
                <a:solidFill>
                  <a:srgbClr val="FF0000"/>
                </a:solidFill>
              </a:rPr>
              <a:t>: Increase in </a:t>
            </a:r>
            <a:r>
              <a:rPr lang="en-US" altLang="it-IT" b="1" dirty="0">
                <a:solidFill>
                  <a:srgbClr val="FF0000"/>
                </a:solidFill>
              </a:rPr>
              <a:t>productivity</a:t>
            </a:r>
          </a:p>
          <a:p>
            <a:pPr>
              <a:defRPr/>
            </a:pPr>
            <a:r>
              <a:rPr lang="it-IT" b="1" dirty="0" err="1"/>
              <a:t>Main</a:t>
            </a:r>
            <a:r>
              <a:rPr lang="it-IT" b="1" dirty="0"/>
              <a:t> </a:t>
            </a:r>
            <a:r>
              <a:rPr lang="it-IT" b="1" dirty="0" err="1"/>
              <a:t>Assumptions</a:t>
            </a:r>
            <a:r>
              <a:rPr lang="it-IT" b="1" dirty="0"/>
              <a:t>:</a:t>
            </a:r>
          </a:p>
          <a:p>
            <a:pPr lvl="1">
              <a:defRPr/>
            </a:pP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 in the world and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trade</a:t>
            </a:r>
            <a:r>
              <a:rPr lang="it-IT" dirty="0"/>
              <a:t> with n</a:t>
            </a:r>
            <a:r>
              <a:rPr lang="it-IT" sz="1650" dirty="0"/>
              <a:t> </a:t>
            </a:r>
            <a:r>
              <a:rPr lang="it-IT" sz="1650" dirty="0">
                <a:sym typeface="Symbol"/>
              </a:rPr>
              <a:t> 1 </a:t>
            </a:r>
            <a:r>
              <a:rPr lang="it-IT" dirty="0" err="1">
                <a:sym typeface="Symbol"/>
              </a:rPr>
              <a:t>foreign</a:t>
            </a:r>
            <a:r>
              <a:rPr lang="it-IT" dirty="0">
                <a:sym typeface="Symbol"/>
              </a:rPr>
              <a:t> country</a:t>
            </a:r>
          </a:p>
          <a:p>
            <a:pPr lvl="1">
              <a:defRPr/>
            </a:pPr>
            <a:r>
              <a:rPr lang="it-IT" dirty="0" err="1" smtClean="0"/>
              <a:t>Labour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only</a:t>
            </a:r>
            <a:r>
              <a:rPr lang="it-IT" dirty="0"/>
              <a:t> production </a:t>
            </a:r>
            <a:r>
              <a:rPr lang="it-IT" dirty="0" err="1"/>
              <a:t>factor</a:t>
            </a:r>
            <a:r>
              <a:rPr lang="it-IT" dirty="0"/>
              <a:t> and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inelastically</a:t>
            </a:r>
            <a:r>
              <a:rPr lang="it-IT" dirty="0"/>
              <a:t> </a:t>
            </a:r>
            <a:r>
              <a:rPr lang="it-IT" dirty="0" err="1"/>
              <a:t>supplied</a:t>
            </a:r>
            <a:endParaRPr lang="it-IT" dirty="0"/>
          </a:p>
          <a:p>
            <a:pPr lvl="1">
              <a:defRPr/>
            </a:pPr>
            <a:r>
              <a:rPr lang="it-IT" dirty="0" err="1" smtClean="0"/>
              <a:t>Labour</a:t>
            </a:r>
            <a:r>
              <a:rPr lang="it-IT" dirty="0" smtClean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move</a:t>
            </a:r>
            <a:r>
              <a:rPr lang="it-IT" dirty="0"/>
              <a:t> </a:t>
            </a:r>
            <a:r>
              <a:rPr lang="it-IT" dirty="0" err="1"/>
              <a:t>accross</a:t>
            </a:r>
            <a:r>
              <a:rPr lang="it-IT" dirty="0"/>
              <a:t> </a:t>
            </a:r>
            <a:r>
              <a:rPr lang="it-IT" dirty="0" err="1"/>
              <a:t>countries</a:t>
            </a:r>
            <a:endParaRPr lang="it-IT" dirty="0"/>
          </a:p>
          <a:p>
            <a:pPr lvl="1">
              <a:defRPr/>
            </a:pPr>
            <a:r>
              <a:rPr lang="en-GB" dirty="0" smtClean="0"/>
              <a:t>Potential </a:t>
            </a:r>
            <a:r>
              <a:rPr lang="en-GB" dirty="0"/>
              <a:t>entrants face a sunk entry cost of </a:t>
            </a:r>
            <a:r>
              <a:rPr lang="en-GB" i="1" dirty="0" err="1"/>
              <a:t>f</a:t>
            </a:r>
            <a:r>
              <a:rPr lang="en-GB" i="1" baseline="-25000" dirty="0" err="1"/>
              <a:t>e</a:t>
            </a:r>
            <a:r>
              <a:rPr lang="en-GB" dirty="0"/>
              <a:t> units of labour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it-IT" sz="1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/>
          </p:cNvSpPr>
          <p:nvPr>
            <p:ph type="title"/>
          </p:nvPr>
        </p:nvSpPr>
        <p:spPr>
          <a:xfrm>
            <a:off x="1547813" y="1269206"/>
            <a:ext cx="6172200" cy="857250"/>
          </a:xfrm>
        </p:spPr>
        <p:txBody>
          <a:bodyPr>
            <a:normAutofit fontScale="90000"/>
          </a:bodyPr>
          <a:lstStyle/>
          <a:p>
            <a:r>
              <a:rPr lang="en-GB" altLang="it-IT" smtClean="0"/>
              <a:t>Steady-state Industry Equilibrium</a:t>
            </a:r>
          </a:p>
        </p:txBody>
      </p:sp>
      <p:graphicFrame>
        <p:nvGraphicFramePr>
          <p:cNvPr id="13315" name="Segnaposto contenuto 58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6569870" y="2672954"/>
          <a:ext cx="34171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4" name="Equazione" r:id="rId4" imgW="190500" imgH="228600" progId="Equation.3">
                  <p:embed/>
                </p:oleObj>
              </mc:Choice>
              <mc:Fallback>
                <p:oleObj name="Equazione" r:id="rId4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9870" y="2672954"/>
                        <a:ext cx="34171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Connettore 2 10"/>
          <p:cNvCxnSpPr/>
          <p:nvPr/>
        </p:nvCxnSpPr>
        <p:spPr>
          <a:xfrm>
            <a:off x="1818085" y="2294335"/>
            <a:ext cx="0" cy="34563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1818086" y="4131469"/>
            <a:ext cx="4860131" cy="535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 flipV="1">
            <a:off x="1818086" y="2943226"/>
            <a:ext cx="4698206" cy="22133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 flipV="1">
            <a:off x="1818085" y="3320653"/>
            <a:ext cx="4751784" cy="12430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3383756" y="4185047"/>
            <a:ext cx="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 flipV="1">
            <a:off x="3330179" y="4131469"/>
            <a:ext cx="0" cy="53579"/>
          </a:xfrm>
          <a:prstGeom prst="line">
            <a:avLst/>
          </a:prstGeom>
          <a:ln w="952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>
            <a:off x="4680347" y="3807619"/>
            <a:ext cx="0" cy="37742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23" name="CasellaDiTesto 51"/>
          <p:cNvSpPr txBox="1">
            <a:spLocks noChangeArrowheads="1"/>
          </p:cNvSpPr>
          <p:nvPr/>
        </p:nvSpPr>
        <p:spPr bwMode="auto">
          <a:xfrm>
            <a:off x="1494236" y="4400550"/>
            <a:ext cx="37742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350">
                <a:latin typeface="Arial" pitchFamily="34" charset="0"/>
              </a:rPr>
              <a:t>-</a:t>
            </a:r>
            <a:r>
              <a:rPr lang="en-GB" altLang="it-IT" sz="1350" i="1">
                <a:latin typeface="Arial" pitchFamily="34" charset="0"/>
              </a:rPr>
              <a:t>f</a:t>
            </a:r>
            <a:r>
              <a:rPr lang="en-GB" altLang="it-IT" sz="1350" i="1" baseline="-10000">
                <a:latin typeface="Arial" pitchFamily="34" charset="0"/>
              </a:rPr>
              <a:t>d</a:t>
            </a:r>
          </a:p>
        </p:txBody>
      </p:sp>
      <p:sp>
        <p:nvSpPr>
          <p:cNvPr id="13324" name="CasellaDiTesto 52"/>
          <p:cNvSpPr txBox="1">
            <a:spLocks noChangeArrowheads="1"/>
          </p:cNvSpPr>
          <p:nvPr/>
        </p:nvSpPr>
        <p:spPr bwMode="auto">
          <a:xfrm>
            <a:off x="1547812" y="4994673"/>
            <a:ext cx="3774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350">
                <a:latin typeface="Arial" pitchFamily="34" charset="0"/>
              </a:rPr>
              <a:t>-</a:t>
            </a:r>
            <a:r>
              <a:rPr lang="en-GB" altLang="it-IT" sz="1350" i="1">
                <a:latin typeface="Arial" pitchFamily="34" charset="0"/>
              </a:rPr>
              <a:t>f</a:t>
            </a:r>
            <a:r>
              <a:rPr lang="en-GB" altLang="it-IT" sz="1350" i="1" baseline="-14000">
                <a:latin typeface="Arial" pitchFamily="34" charset="0"/>
              </a:rPr>
              <a:t>x</a:t>
            </a:r>
          </a:p>
        </p:txBody>
      </p:sp>
      <p:sp>
        <p:nvSpPr>
          <p:cNvPr id="13325" name="CasellaDiTesto 53"/>
          <p:cNvSpPr txBox="1">
            <a:spLocks noChangeArrowheads="1"/>
          </p:cNvSpPr>
          <p:nvPr/>
        </p:nvSpPr>
        <p:spPr bwMode="auto">
          <a:xfrm>
            <a:off x="3168255" y="4185048"/>
            <a:ext cx="37742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050" i="1">
                <a:latin typeface="Arial" pitchFamily="34" charset="0"/>
                <a:sym typeface="Symbol" pitchFamily="18" charset="2"/>
              </a:rPr>
              <a:t>*</a:t>
            </a:r>
            <a:r>
              <a:rPr lang="en-GB" altLang="it-IT" sz="1050" i="1" baseline="-25000">
                <a:latin typeface="Arial" pitchFamily="34" charset="0"/>
                <a:sym typeface="Symbol" pitchFamily="18" charset="2"/>
              </a:rPr>
              <a:t>d</a:t>
            </a:r>
            <a:endParaRPr lang="en-GB" altLang="it-IT" sz="1050" i="1" baseline="-25000">
              <a:latin typeface="Arial" pitchFamily="34" charset="0"/>
            </a:endParaRPr>
          </a:p>
        </p:txBody>
      </p:sp>
      <p:sp>
        <p:nvSpPr>
          <p:cNvPr id="13326" name="CasellaDiTesto 54"/>
          <p:cNvSpPr txBox="1">
            <a:spLocks noChangeArrowheads="1"/>
          </p:cNvSpPr>
          <p:nvPr/>
        </p:nvSpPr>
        <p:spPr bwMode="auto">
          <a:xfrm>
            <a:off x="4518423" y="4131470"/>
            <a:ext cx="377428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050" i="1">
                <a:latin typeface="Arial" pitchFamily="34" charset="0"/>
                <a:sym typeface="Symbol" pitchFamily="18" charset="2"/>
              </a:rPr>
              <a:t>*</a:t>
            </a:r>
            <a:r>
              <a:rPr lang="en-GB" altLang="it-IT" sz="1050" i="1" baseline="-25000">
                <a:latin typeface="Arial" pitchFamily="34" charset="0"/>
                <a:sym typeface="Symbol" pitchFamily="18" charset="2"/>
              </a:rPr>
              <a:t>x</a:t>
            </a:r>
            <a:endParaRPr lang="en-GB" altLang="it-IT" sz="1050" i="1" baseline="-25000">
              <a:latin typeface="Arial" pitchFamily="34" charset="0"/>
            </a:endParaRPr>
          </a:p>
        </p:txBody>
      </p:sp>
      <p:sp>
        <p:nvSpPr>
          <p:cNvPr id="13327" name="CasellaDiTesto 55"/>
          <p:cNvSpPr txBox="1">
            <a:spLocks noChangeArrowheads="1"/>
          </p:cNvSpPr>
          <p:nvPr/>
        </p:nvSpPr>
        <p:spPr bwMode="auto">
          <a:xfrm>
            <a:off x="6731794" y="3969544"/>
            <a:ext cx="28886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350" i="1">
                <a:latin typeface="Arial" pitchFamily="34" charset="0"/>
                <a:sym typeface="Symbol" pitchFamily="18" charset="2"/>
              </a:rPr>
              <a:t></a:t>
            </a:r>
            <a:endParaRPr lang="en-GB" altLang="it-IT" sz="1350" i="1">
              <a:latin typeface="Arial" pitchFamily="34" charset="0"/>
            </a:endParaRPr>
          </a:p>
        </p:txBody>
      </p:sp>
      <p:sp>
        <p:nvSpPr>
          <p:cNvPr id="13328" name="CasellaDiTesto 56"/>
          <p:cNvSpPr txBox="1">
            <a:spLocks noChangeArrowheads="1"/>
          </p:cNvSpPr>
          <p:nvPr/>
        </p:nvSpPr>
        <p:spPr bwMode="auto">
          <a:xfrm>
            <a:off x="1547813" y="2132410"/>
            <a:ext cx="3238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it-IT" sz="1350">
                <a:latin typeface="OpenSymbol"/>
                <a:ea typeface="OpenSymbol"/>
                <a:cs typeface="OpenSymbol"/>
              </a:rPr>
              <a:t>π</a:t>
            </a:r>
            <a:endParaRPr lang="en-GB" altLang="it-IT" sz="1350">
              <a:latin typeface="Arial" pitchFamily="34" charset="0"/>
            </a:endParaRPr>
          </a:p>
        </p:txBody>
      </p:sp>
      <p:graphicFrame>
        <p:nvGraphicFramePr>
          <p:cNvPr id="13329" name="Object 3"/>
          <p:cNvGraphicFramePr>
            <a:graphicFrameLocks noChangeAspect="1"/>
          </p:cNvGraphicFramePr>
          <p:nvPr/>
        </p:nvGraphicFramePr>
        <p:xfrm>
          <a:off x="6641307" y="3050383"/>
          <a:ext cx="359569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5" name="Equazione" r:id="rId6" imgW="190500" imgH="228600" progId="Equation.3">
                  <p:embed/>
                </p:oleObj>
              </mc:Choice>
              <mc:Fallback>
                <p:oleObj name="Equazione" r:id="rId6" imgW="190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1307" y="3050383"/>
                        <a:ext cx="359569" cy="4321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Connettore 2 36"/>
          <p:cNvCxnSpPr/>
          <p:nvPr/>
        </p:nvCxnSpPr>
        <p:spPr>
          <a:xfrm flipV="1">
            <a:off x="3869531" y="4400551"/>
            <a:ext cx="0" cy="43219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sellaDiTesto 39"/>
          <p:cNvSpPr txBox="1">
            <a:spLocks noChangeArrowheads="1"/>
          </p:cNvSpPr>
          <p:nvPr/>
        </p:nvSpPr>
        <p:spPr bwMode="auto">
          <a:xfrm>
            <a:off x="3330178" y="4994673"/>
            <a:ext cx="107989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350">
                <a:latin typeface="Arial" pitchFamily="34" charset="0"/>
              </a:rPr>
              <a:t>Domestic mkt</a:t>
            </a:r>
          </a:p>
        </p:txBody>
      </p:sp>
      <p:cxnSp>
        <p:nvCxnSpPr>
          <p:cNvPr id="43" name="Connettore 2 42"/>
          <p:cNvCxnSpPr/>
          <p:nvPr/>
        </p:nvCxnSpPr>
        <p:spPr>
          <a:xfrm flipV="1">
            <a:off x="5598319" y="4455319"/>
            <a:ext cx="0" cy="37742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>
            <a:spLocks noChangeArrowheads="1"/>
          </p:cNvSpPr>
          <p:nvPr/>
        </p:nvSpPr>
        <p:spPr bwMode="auto">
          <a:xfrm>
            <a:off x="5166122" y="4994673"/>
            <a:ext cx="124182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350">
                <a:latin typeface="Arial" pitchFamily="34" charset="0"/>
              </a:rPr>
              <a:t>Foreign mkt</a:t>
            </a:r>
          </a:p>
        </p:txBody>
      </p:sp>
    </p:spTree>
    <p:extLst>
      <p:ext uri="{BB962C8B-B14F-4D97-AF65-F5344CB8AC3E}">
        <p14:creationId xmlns:p14="http://schemas.microsoft.com/office/powerpoint/2010/main" val="1824477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3000" y="939675"/>
            <a:ext cx="3788178" cy="857250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equilibrium</a:t>
            </a:r>
            <a:endParaRPr lang="it-IT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647" y="1940036"/>
            <a:ext cx="6210689" cy="372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nettore 1 4"/>
          <p:cNvCxnSpPr/>
          <p:nvPr/>
        </p:nvCxnSpPr>
        <p:spPr>
          <a:xfrm>
            <a:off x="3599892" y="3699030"/>
            <a:ext cx="27003" cy="75608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2087724" y="4455114"/>
            <a:ext cx="648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flipV="1">
            <a:off x="2735796" y="3807042"/>
            <a:ext cx="810090" cy="648072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 flipV="1">
            <a:off x="3545886" y="2618910"/>
            <a:ext cx="594066" cy="11881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4139952" y="2402886"/>
            <a:ext cx="34015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100" b="1" dirty="0">
                <a:solidFill>
                  <a:srgbClr val="FF0000"/>
                </a:solidFill>
              </a:rPr>
              <a:t>π</a:t>
            </a:r>
            <a:endParaRPr lang="it-IT" sz="2100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519772" y="4995175"/>
            <a:ext cx="5400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50" b="1" dirty="0">
                <a:solidFill>
                  <a:srgbClr val="FF0000"/>
                </a:solidFill>
              </a:rPr>
              <a:t>Forces least productive firms to exit (competitive pressure)</a:t>
            </a:r>
          </a:p>
          <a:p>
            <a:r>
              <a:rPr lang="en-US" sz="1650" b="1" dirty="0">
                <a:solidFill>
                  <a:srgbClr val="FF0000"/>
                </a:solidFill>
              </a:rPr>
              <a:t> Re-allocates market shares towards more productive firms</a:t>
            </a:r>
            <a:endParaRPr lang="it-IT" sz="16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67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</TotalTime>
  <Words>2907</Words>
  <Application>Microsoft Office PowerPoint</Application>
  <PresentationFormat>Presentazione su schermo (4:3)</PresentationFormat>
  <Paragraphs>652</Paragraphs>
  <Slides>53</Slides>
  <Notes>45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53</vt:i4>
      </vt:variant>
    </vt:vector>
  </HeadingPairs>
  <TitlesOfParts>
    <vt:vector size="69" baseType="lpstr">
      <vt:lpstr>宋体</vt:lpstr>
      <vt:lpstr>宋体</vt:lpstr>
      <vt:lpstr>Arial</vt:lpstr>
      <vt:lpstr>Calibri</vt:lpstr>
      <vt:lpstr>Lucida Sans</vt:lpstr>
      <vt:lpstr>OpenSymbol</vt:lpstr>
      <vt:lpstr>新細明體</vt:lpstr>
      <vt:lpstr>Symbol</vt:lpstr>
      <vt:lpstr>SymbolPi</vt:lpstr>
      <vt:lpstr>Tahoma</vt:lpstr>
      <vt:lpstr>Times New Roman</vt:lpstr>
      <vt:lpstr>Verdana</vt:lpstr>
      <vt:lpstr>Wingdings</vt:lpstr>
      <vt:lpstr>Tema di Office</vt:lpstr>
      <vt:lpstr>Equazione</vt:lpstr>
      <vt:lpstr>Equation</vt:lpstr>
      <vt:lpstr>Economics and Development International trade, Lecture 9</vt:lpstr>
      <vt:lpstr>Outline</vt:lpstr>
      <vt:lpstr>Presentazione standard di PowerPoint</vt:lpstr>
      <vt:lpstr>Groups and topics</vt:lpstr>
      <vt:lpstr>Presentazione standard di PowerPoint</vt:lpstr>
      <vt:lpstr>Summary:  the Melitz (2003) Model</vt:lpstr>
      <vt:lpstr>Models with Heterogeneous Firms</vt:lpstr>
      <vt:lpstr>Steady-state Industry Equilibrium</vt:lpstr>
      <vt:lpstr>The equilibrium</vt:lpstr>
      <vt:lpstr>Properties and new gains from trade</vt:lpstr>
      <vt:lpstr>Heterogeneous Firms</vt:lpstr>
      <vt:lpstr>Implications of the Melitz model</vt:lpstr>
      <vt:lpstr>HMR (2008): The extent of zeros, even at the aggregate export level</vt:lpstr>
      <vt:lpstr>HMR (2008): Zeros in Trade Data</vt:lpstr>
      <vt:lpstr>Now back to Comparative Advantage:  The Ricardian Model </vt:lpstr>
      <vt:lpstr>Ricardian model</vt:lpstr>
      <vt:lpstr>Comparative Advantage and Opportunity Cost</vt:lpstr>
      <vt:lpstr>Comparative Advantage  and Opportunity Cost (cont.)</vt:lpstr>
      <vt:lpstr>Comparative Advantage  and Opportunity Cost (cont.)</vt:lpstr>
      <vt:lpstr>Production Possibilities Frontier</vt:lpstr>
      <vt:lpstr>An Example</vt:lpstr>
      <vt:lpstr>An Example (cont)</vt:lpstr>
      <vt:lpstr>An Example (cont)</vt:lpstr>
      <vt:lpstr>An Example (cont.)</vt:lpstr>
      <vt:lpstr>An Example (cont)</vt:lpstr>
      <vt:lpstr>Relative Demand Relative Supply Analysis</vt:lpstr>
      <vt:lpstr>Relative Demand Relative Supply Analysis</vt:lpstr>
      <vt:lpstr>Relative Demand-Relative Supply Analysis</vt:lpstr>
      <vt:lpstr>Relative Demand Relative Supply Analysis</vt:lpstr>
      <vt:lpstr>Demand</vt:lpstr>
      <vt:lpstr>Cobb-Douglas Utility Function</vt:lpstr>
      <vt:lpstr>Relative Demand</vt:lpstr>
      <vt:lpstr>Relative Supply</vt:lpstr>
      <vt:lpstr>A One-Factor Economy</vt:lpstr>
      <vt:lpstr>Presentazione standard di PowerPoint</vt:lpstr>
      <vt:lpstr>Presentazione standard di PowerPoint</vt:lpstr>
      <vt:lpstr>Equilibrium under Autarky</vt:lpstr>
      <vt:lpstr>Trade in a One-Factor World </vt:lpstr>
      <vt:lpstr>Trade in a One-Factor World </vt:lpstr>
      <vt:lpstr>Trade in a One-Factor World </vt:lpstr>
      <vt:lpstr>Trade in a One-Factor World </vt:lpstr>
      <vt:lpstr>Relative Word Supply</vt:lpstr>
      <vt:lpstr>World Relative Supply</vt:lpstr>
      <vt:lpstr>Presentazione standard di PowerPoint</vt:lpstr>
      <vt:lpstr>Gains from Trade</vt:lpstr>
      <vt:lpstr>Gains from Trade</vt:lpstr>
      <vt:lpstr>Presentazione standard di PowerPoint</vt:lpstr>
      <vt:lpstr>Gains from Trade</vt:lpstr>
      <vt:lpstr>When is complete specialization?</vt:lpstr>
      <vt:lpstr>When is complete specialization?</vt:lpstr>
      <vt:lpstr>Incomplete specialization</vt:lpstr>
      <vt:lpstr>Incomplete Specialization</vt:lpstr>
      <vt:lpstr>Wages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Giorgia Giovannetti</dc:creator>
  <cp:lastModifiedBy>GiorgiaG</cp:lastModifiedBy>
  <cp:revision>64</cp:revision>
  <dcterms:created xsi:type="dcterms:W3CDTF">2017-10-04T18:37:11Z</dcterms:created>
  <dcterms:modified xsi:type="dcterms:W3CDTF">2019-10-14T21:19:36Z</dcterms:modified>
</cp:coreProperties>
</file>