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00CAD6-890E-49A6-89C9-5CFE55F2C3D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662211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1B9CE2-BFA4-4030-B14E-6E09EAFC521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29139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A26204-3F5B-4833-A756-61FE226F7D9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922846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16C86E-BD55-4276-B9EB-7CD4C22F31E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612666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666152-56AB-42B8-AFF0-E66AA21567C5}"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839244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3A0482-5D1B-4A0C-A227-0931D762AB4C}"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253179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18E6DEF-5273-4805-83BB-07F9FF1A59F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439575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CB480C-EBB9-446A-AB99-CE574FD4CFB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622297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A3D0EE-8413-44D3-B1CD-5977517D373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96240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B66CB9-0127-4275-8BCB-52586C3E245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78819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EBA1FC-14E2-4A00-B4CA-1E49FA3C64D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554002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DE7956D-77CF-4652-9DFF-2E0FD1E54DA6}"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20112716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hyperlink" Target="//upload.wikimedia.org/wikipedia/commons/1/10/Infographic_on_Conditioned_Place_Preference.png"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5876" y="260648"/>
            <a:ext cx="915987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3600" dirty="0">
                <a:solidFill>
                  <a:srgbClr val="000000"/>
                </a:solidFill>
                <a:cs typeface="Arial" charset="0"/>
              </a:rPr>
              <a:t>Predisposizione genetica e ruolo dell’ambiente nello sviluppo di dipendenza: lo studio di </a:t>
            </a:r>
            <a:r>
              <a:rPr lang="it-IT" altLang="it-IT" sz="3600" dirty="0" err="1">
                <a:solidFill>
                  <a:srgbClr val="000000"/>
                </a:solidFill>
                <a:cs typeface="Arial" charset="0"/>
              </a:rPr>
              <a:t>Cabib</a:t>
            </a:r>
            <a:r>
              <a:rPr lang="it-IT" altLang="it-IT" sz="3600" dirty="0">
                <a:solidFill>
                  <a:srgbClr val="000000"/>
                </a:solidFill>
                <a:cs typeface="Arial" charset="0"/>
              </a:rPr>
              <a:t> et al. 2000</a:t>
            </a:r>
          </a:p>
        </p:txBody>
      </p:sp>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0950" y="2409825"/>
            <a:ext cx="15621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00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p:cNvSpPr txBox="1">
            <a:spLocks noChangeArrowheads="1"/>
          </p:cNvSpPr>
          <p:nvPr/>
        </p:nvSpPr>
        <p:spPr bwMode="auto">
          <a:xfrm>
            <a:off x="0" y="0"/>
            <a:ext cx="9144000"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800">
                <a:solidFill>
                  <a:srgbClr val="000000"/>
                </a:solidFill>
              </a:rPr>
              <a:t>“Later studies have shown that C57 and DBA mice differ in their sensitivity to other drugs of abuse (cocaine and morphine) in terms of drug induced conditioned place preference and suggest that the two strains differ in </a:t>
            </a:r>
            <a:r>
              <a:rPr lang="it-IT" altLang="it-IT" sz="2800" b="1">
                <a:solidFill>
                  <a:srgbClr val="000000"/>
                </a:solidFill>
              </a:rPr>
              <a:t>sensitivity to the positive incentive properties of drugs of abuse (Orsini et al., 2005).” </a:t>
            </a:r>
            <a:r>
              <a:rPr lang="it-IT" altLang="it-IT" sz="2800">
                <a:solidFill>
                  <a:srgbClr val="000000"/>
                </a:solidFill>
              </a:rPr>
              <a:t>(Pascucci et al., 2007)</a:t>
            </a:r>
            <a:endParaRPr lang="it-IT" altLang="it-IT" sz="2800" b="1">
              <a:solidFill>
                <a:srgbClr val="000000"/>
              </a:solidFill>
            </a:endParaRPr>
          </a:p>
          <a:p>
            <a:pPr algn="ctr" eaLnBrk="1" fontAlgn="base" hangingPunct="1">
              <a:spcBef>
                <a:spcPct val="0"/>
              </a:spcBef>
              <a:spcAft>
                <a:spcPct val="0"/>
              </a:spcAft>
              <a:buFontTx/>
              <a:buNone/>
            </a:pPr>
            <a:endParaRPr lang="it-IT" altLang="it-IT" sz="1000" b="1">
              <a:solidFill>
                <a:srgbClr val="000000"/>
              </a:solidFill>
            </a:endParaRPr>
          </a:p>
          <a:p>
            <a:pPr algn="ctr" eaLnBrk="1" fontAlgn="base" hangingPunct="1">
              <a:spcBef>
                <a:spcPct val="0"/>
              </a:spcBef>
              <a:spcAft>
                <a:spcPct val="0"/>
              </a:spcAft>
              <a:buFontTx/>
              <a:buNone/>
            </a:pPr>
            <a:r>
              <a:rPr lang="it-IT" altLang="it-IT" sz="2800">
                <a:solidFill>
                  <a:srgbClr val="000000"/>
                </a:solidFill>
              </a:rPr>
              <a:t>Sembrerebbe quindi che lo sviluppo di dipendenza dall’assunzione di sostanze, legato al rilascio di dopamina nel nucleo accumbens (dopamina che è rilasciata dai neuroni della VTA), sia sotto il controllo opponente del sistema noradrenergico e dopaminergico a livello della corteccia prefrontale. (Pascucci et al., 2007). </a:t>
            </a:r>
            <a:endParaRPr lang="it-IT" altLang="it-IT" sz="2800" b="1">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5135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2700" y="981075"/>
            <a:ext cx="9144000"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it-IT" altLang="it-IT">
                <a:solidFill>
                  <a:srgbClr val="000000"/>
                </a:solidFill>
                <a:cs typeface="Arial" charset="0"/>
              </a:rPr>
              <a:t>In ultima analisi, </a:t>
            </a:r>
            <a:r>
              <a:rPr lang="it-IT" altLang="it-IT" b="1">
                <a:solidFill>
                  <a:srgbClr val="000000"/>
                </a:solidFill>
                <a:cs typeface="Arial" charset="0"/>
              </a:rPr>
              <a:t>il bilancio fra attività noradrenergica e dopaminergica</a:t>
            </a:r>
            <a:r>
              <a:rPr lang="it-IT" altLang="it-IT">
                <a:solidFill>
                  <a:srgbClr val="000000"/>
                </a:solidFill>
                <a:cs typeface="Arial" charset="0"/>
              </a:rPr>
              <a:t> a livello </a:t>
            </a:r>
            <a:r>
              <a:rPr lang="it-IT" altLang="it-IT" b="1">
                <a:solidFill>
                  <a:srgbClr val="000000"/>
                </a:solidFill>
                <a:cs typeface="Arial" charset="0"/>
              </a:rPr>
              <a:t>prefrontale</a:t>
            </a:r>
            <a:r>
              <a:rPr lang="it-IT" altLang="it-IT">
                <a:solidFill>
                  <a:srgbClr val="000000"/>
                </a:solidFill>
                <a:cs typeface="Arial" charset="0"/>
              </a:rPr>
              <a:t> potrebbe, regolando il rilascio di dopamina nel nucleo accumbens, </a:t>
            </a:r>
            <a:r>
              <a:rPr lang="it-IT" altLang="it-IT" b="1">
                <a:solidFill>
                  <a:srgbClr val="000000"/>
                </a:solidFill>
                <a:cs typeface="Arial" charset="0"/>
              </a:rPr>
              <a:t>determinare la suscettibilità allo sviluppo di dipendenza</a:t>
            </a:r>
            <a:r>
              <a:rPr lang="it-IT" altLang="it-IT">
                <a:solidFill>
                  <a:srgbClr val="000000"/>
                </a:solidFill>
                <a:cs typeface="Arial" charset="0"/>
              </a:rPr>
              <a:t> da sostanze, attraverso una </a:t>
            </a:r>
            <a:r>
              <a:rPr lang="it-IT" altLang="it-IT" b="1">
                <a:solidFill>
                  <a:srgbClr val="000000"/>
                </a:solidFill>
                <a:cs typeface="Arial" charset="0"/>
              </a:rPr>
              <a:t>interazione geni x ambiente</a:t>
            </a:r>
            <a:r>
              <a:rPr lang="it-IT" altLang="it-IT">
                <a:solidFill>
                  <a:srgbClr val="000000"/>
                </a:solidFill>
                <a:cs typeface="Arial" charset="0"/>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0563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0" y="981075"/>
            <a:ext cx="914400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a:solidFill>
                  <a:srgbClr val="000000"/>
                </a:solidFill>
              </a:rPr>
              <a:t>“There may be a genetic control over the balance between mesocortical and mesoaccumbens dopamine responses to drugs and stress, which sets the level of susceptibility for drug addiction, stressful events and ultimately, interactions with the environment.” </a:t>
            </a:r>
          </a:p>
          <a:p>
            <a:pPr algn="r" eaLnBrk="1" fontAlgn="base" hangingPunct="1">
              <a:spcBef>
                <a:spcPct val="0"/>
              </a:spcBef>
              <a:spcAft>
                <a:spcPct val="0"/>
              </a:spcAft>
              <a:buFontTx/>
              <a:buNone/>
            </a:pPr>
            <a:r>
              <a:rPr lang="it-IT" altLang="it-IT">
                <a:solidFill>
                  <a:srgbClr val="000000"/>
                </a:solidFill>
              </a:rPr>
              <a:t>(Pascucci et al., 2007)</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355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7"/>
          <p:cNvSpPr txBox="1">
            <a:spLocks noChangeArrowheads="1"/>
          </p:cNvSpPr>
          <p:nvPr/>
        </p:nvSpPr>
        <p:spPr bwMode="auto">
          <a:xfrm>
            <a:off x="19009" y="4293096"/>
            <a:ext cx="9144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b="1" dirty="0" err="1">
                <a:solidFill>
                  <a:srgbClr val="000000"/>
                </a:solidFill>
              </a:rPr>
              <a:t>Conditioned</a:t>
            </a:r>
            <a:r>
              <a:rPr lang="it-IT" altLang="it-IT" b="1" dirty="0">
                <a:solidFill>
                  <a:srgbClr val="000000"/>
                </a:solidFill>
              </a:rPr>
              <a:t> </a:t>
            </a:r>
            <a:r>
              <a:rPr lang="it-IT" altLang="it-IT" b="1" dirty="0" err="1">
                <a:solidFill>
                  <a:srgbClr val="000000"/>
                </a:solidFill>
              </a:rPr>
              <a:t>place</a:t>
            </a:r>
            <a:r>
              <a:rPr lang="it-IT" altLang="it-IT" b="1" dirty="0">
                <a:solidFill>
                  <a:srgbClr val="000000"/>
                </a:solidFill>
              </a:rPr>
              <a:t> </a:t>
            </a:r>
            <a:r>
              <a:rPr lang="it-IT" altLang="it-IT" b="1" dirty="0" err="1">
                <a:solidFill>
                  <a:srgbClr val="000000"/>
                </a:solidFill>
              </a:rPr>
              <a:t>preference</a:t>
            </a:r>
            <a:r>
              <a:rPr lang="it-IT" altLang="it-IT" b="1" dirty="0">
                <a:solidFill>
                  <a:srgbClr val="000000"/>
                </a:solidFill>
              </a:rPr>
              <a:t> test</a:t>
            </a:r>
            <a:r>
              <a:rPr lang="it-IT" altLang="it-IT" dirty="0">
                <a:solidFill>
                  <a:srgbClr val="000000"/>
                </a:solidFill>
              </a:rPr>
              <a:t>, due background genetici diversi. </a:t>
            </a:r>
          </a:p>
          <a:p>
            <a:pPr algn="ctr" eaLnBrk="1" fontAlgn="base" hangingPunct="1">
              <a:spcBef>
                <a:spcPct val="0"/>
              </a:spcBef>
              <a:spcAft>
                <a:spcPct val="0"/>
              </a:spcAft>
              <a:buFontTx/>
              <a:buNone/>
            </a:pPr>
            <a:r>
              <a:rPr lang="it-IT" altLang="it-IT" dirty="0">
                <a:solidFill>
                  <a:srgbClr val="000000"/>
                </a:solidFill>
              </a:rPr>
              <a:t>C57, più suscettibili a sviluppare dipendenza da sostanze d’abuso dei DBA</a:t>
            </a:r>
          </a:p>
        </p:txBody>
      </p:sp>
      <p:pic>
        <p:nvPicPr>
          <p:cNvPr id="28709"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404663"/>
            <a:ext cx="4056613" cy="2417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710" name="Picture 38"/>
          <p:cNvPicPr>
            <a:picLocks noChangeAspect="1" noChangeArrowheads="1"/>
          </p:cNvPicPr>
          <p:nvPr/>
        </p:nvPicPr>
        <p:blipFill rotWithShape="1">
          <a:blip r:embed="rId5">
            <a:extLst>
              <a:ext uri="{28A0092B-C50C-407E-A947-70E740481C1C}">
                <a14:useLocalDpi xmlns:a14="http://schemas.microsoft.com/office/drawing/2010/main" val="0"/>
              </a:ext>
            </a:extLst>
          </a:blip>
          <a:srcRect l="24815" r="9592" b="34535"/>
          <a:stretch/>
        </p:blipFill>
        <p:spPr bwMode="auto">
          <a:xfrm>
            <a:off x="7728" y="404664"/>
            <a:ext cx="4494239"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899592" y="3212976"/>
            <a:ext cx="1125629" cy="707886"/>
          </a:xfrm>
          <a:prstGeom prst="rect">
            <a:avLst/>
          </a:prstGeom>
          <a:noFill/>
        </p:spPr>
        <p:txBody>
          <a:bodyPr wrap="none" rtlCol="0">
            <a:spAutoFit/>
          </a:bodyPr>
          <a:lstStyle/>
          <a:p>
            <a:pPr fontAlgn="base">
              <a:spcBef>
                <a:spcPct val="0"/>
              </a:spcBef>
              <a:spcAft>
                <a:spcPct val="0"/>
              </a:spcAft>
            </a:pPr>
            <a:r>
              <a:rPr lang="it-IT" sz="4000" dirty="0">
                <a:solidFill>
                  <a:srgbClr val="000000"/>
                </a:solidFill>
              </a:rPr>
              <a:t>C57</a:t>
            </a:r>
          </a:p>
        </p:txBody>
      </p:sp>
      <p:sp>
        <p:nvSpPr>
          <p:cNvPr id="40" name="CasellaDiTesto 39"/>
          <p:cNvSpPr txBox="1"/>
          <p:nvPr/>
        </p:nvSpPr>
        <p:spPr>
          <a:xfrm>
            <a:off x="6397531" y="3215683"/>
            <a:ext cx="1237839" cy="707886"/>
          </a:xfrm>
          <a:prstGeom prst="rect">
            <a:avLst/>
          </a:prstGeom>
          <a:noFill/>
        </p:spPr>
        <p:txBody>
          <a:bodyPr wrap="none" rtlCol="0">
            <a:spAutoFit/>
          </a:bodyPr>
          <a:lstStyle/>
          <a:p>
            <a:pPr fontAlgn="base">
              <a:spcBef>
                <a:spcPct val="0"/>
              </a:spcBef>
              <a:spcAft>
                <a:spcPct val="0"/>
              </a:spcAft>
            </a:pPr>
            <a:r>
              <a:rPr lang="it-IT" sz="4000" dirty="0">
                <a:solidFill>
                  <a:srgbClr val="000000"/>
                </a:solidFill>
              </a:rPr>
              <a:t>DBA</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914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ile:Infographic on Conditioned Place Preference.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692150"/>
            <a:ext cx="4321175" cy="599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971550" y="44450"/>
            <a:ext cx="7119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a:solidFill>
                  <a:srgbClr val="000000"/>
                </a:solidFill>
                <a:cs typeface="Arial" charset="0"/>
              </a:rPr>
              <a:t>Descrizione del “conditioned Place Preference “test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9981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36"/>
          <p:cNvGrpSpPr>
            <a:grpSpLocks/>
          </p:cNvGrpSpPr>
          <p:nvPr/>
        </p:nvGrpSpPr>
        <p:grpSpPr bwMode="auto">
          <a:xfrm>
            <a:off x="427038" y="0"/>
            <a:ext cx="8716962" cy="6211888"/>
            <a:chOff x="269" y="0"/>
            <a:chExt cx="5491" cy="3913"/>
          </a:xfrm>
        </p:grpSpPr>
        <p:pic>
          <p:nvPicPr>
            <p:cNvPr id="28678" name="Picture 4" descr="placepreference t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 y="119"/>
              <a:ext cx="5491" cy="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5"/>
            <p:cNvSpPr txBox="1">
              <a:spLocks noChangeArrowheads="1"/>
            </p:cNvSpPr>
            <p:nvPr/>
          </p:nvSpPr>
          <p:spPr bwMode="auto">
            <a:xfrm>
              <a:off x="4241" y="102"/>
              <a:ext cx="1406"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400" b="1">
                  <a:solidFill>
                    <a:srgbClr val="000000"/>
                  </a:solidFill>
                </a:rPr>
                <a:t>Drug of abuse</a:t>
              </a:r>
            </a:p>
          </p:txBody>
        </p:sp>
        <p:sp>
          <p:nvSpPr>
            <p:cNvPr id="28680" name="Text Box 6"/>
            <p:cNvSpPr txBox="1">
              <a:spLocks noChangeArrowheads="1"/>
            </p:cNvSpPr>
            <p:nvPr/>
          </p:nvSpPr>
          <p:spPr bwMode="auto">
            <a:xfrm>
              <a:off x="1295" y="3566"/>
              <a:ext cx="822"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400" b="1">
                  <a:solidFill>
                    <a:srgbClr val="000000"/>
                  </a:solidFill>
                </a:rPr>
                <a:t>C57B6J</a:t>
              </a:r>
            </a:p>
          </p:txBody>
        </p:sp>
        <p:sp>
          <p:nvSpPr>
            <p:cNvPr id="28681" name="Text Box 7"/>
            <p:cNvSpPr txBox="1">
              <a:spLocks noChangeArrowheads="1"/>
            </p:cNvSpPr>
            <p:nvPr/>
          </p:nvSpPr>
          <p:spPr bwMode="auto">
            <a:xfrm>
              <a:off x="2109" y="3566"/>
              <a:ext cx="957"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400" b="1">
                  <a:solidFill>
                    <a:srgbClr val="000000"/>
                  </a:solidFill>
                </a:rPr>
                <a:t>    DBA    </a:t>
              </a:r>
            </a:p>
          </p:txBody>
        </p:sp>
        <p:sp>
          <p:nvSpPr>
            <p:cNvPr id="28682" name="Rectangle 8"/>
            <p:cNvSpPr>
              <a:spLocks noChangeArrowheads="1"/>
            </p:cNvSpPr>
            <p:nvPr/>
          </p:nvSpPr>
          <p:spPr bwMode="auto">
            <a:xfrm>
              <a:off x="1565" y="2296"/>
              <a:ext cx="408" cy="817"/>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28683" name="Rectangle 9"/>
            <p:cNvSpPr>
              <a:spLocks noChangeArrowheads="1"/>
            </p:cNvSpPr>
            <p:nvPr/>
          </p:nvSpPr>
          <p:spPr bwMode="auto">
            <a:xfrm>
              <a:off x="1639" y="1293"/>
              <a:ext cx="408" cy="54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28684" name="Rectangle 10"/>
            <p:cNvSpPr>
              <a:spLocks noChangeArrowheads="1"/>
            </p:cNvSpPr>
            <p:nvPr/>
          </p:nvSpPr>
          <p:spPr bwMode="auto">
            <a:xfrm>
              <a:off x="1156" y="2037"/>
              <a:ext cx="408" cy="54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28685" name="Rectangle 11"/>
            <p:cNvSpPr>
              <a:spLocks noChangeArrowheads="1"/>
            </p:cNvSpPr>
            <p:nvPr/>
          </p:nvSpPr>
          <p:spPr bwMode="auto">
            <a:xfrm>
              <a:off x="1156" y="1026"/>
              <a:ext cx="408" cy="54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28686" name="Text Box 12"/>
            <p:cNvSpPr txBox="1">
              <a:spLocks noChangeArrowheads="1"/>
            </p:cNvSpPr>
            <p:nvPr/>
          </p:nvSpPr>
          <p:spPr bwMode="auto">
            <a:xfrm>
              <a:off x="1519" y="102"/>
              <a:ext cx="893"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400" b="1">
                  <a:solidFill>
                    <a:srgbClr val="000000"/>
                  </a:solidFill>
                </a:rPr>
                <a:t>Saline    </a:t>
              </a:r>
            </a:p>
          </p:txBody>
        </p:sp>
        <p:sp>
          <p:nvSpPr>
            <p:cNvPr id="28687" name="Text Box 13"/>
            <p:cNvSpPr txBox="1">
              <a:spLocks noChangeArrowheads="1"/>
            </p:cNvSpPr>
            <p:nvPr/>
          </p:nvSpPr>
          <p:spPr bwMode="auto">
            <a:xfrm>
              <a:off x="4241" y="102"/>
              <a:ext cx="1406"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400" b="1">
                  <a:solidFill>
                    <a:srgbClr val="000000"/>
                  </a:solidFill>
                </a:rPr>
                <a:t>Drug of abuse</a:t>
              </a:r>
            </a:p>
          </p:txBody>
        </p:sp>
        <p:sp>
          <p:nvSpPr>
            <p:cNvPr id="28688" name="Text Box 14"/>
            <p:cNvSpPr txBox="1">
              <a:spLocks noChangeArrowheads="1"/>
            </p:cNvSpPr>
            <p:nvPr/>
          </p:nvSpPr>
          <p:spPr bwMode="auto">
            <a:xfrm>
              <a:off x="2757" y="573"/>
              <a:ext cx="668"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appaiato</a:t>
              </a:r>
            </a:p>
          </p:txBody>
        </p:sp>
        <p:sp>
          <p:nvSpPr>
            <p:cNvPr id="28689" name="Text Box 15"/>
            <p:cNvSpPr txBox="1">
              <a:spLocks noChangeArrowheads="1"/>
            </p:cNvSpPr>
            <p:nvPr/>
          </p:nvSpPr>
          <p:spPr bwMode="auto">
            <a:xfrm>
              <a:off x="2757" y="845"/>
              <a:ext cx="948"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non appaiato</a:t>
              </a:r>
            </a:p>
          </p:txBody>
        </p:sp>
        <p:sp>
          <p:nvSpPr>
            <p:cNvPr id="28690" name="Rectangle 16"/>
            <p:cNvSpPr>
              <a:spLocks noChangeArrowheads="1"/>
            </p:cNvSpPr>
            <p:nvPr/>
          </p:nvSpPr>
          <p:spPr bwMode="auto">
            <a:xfrm>
              <a:off x="2154" y="2235"/>
              <a:ext cx="726" cy="998"/>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28691" name="Rectangle 18"/>
            <p:cNvSpPr>
              <a:spLocks noChangeArrowheads="1"/>
            </p:cNvSpPr>
            <p:nvPr/>
          </p:nvSpPr>
          <p:spPr bwMode="auto">
            <a:xfrm>
              <a:off x="2208" y="1397"/>
              <a:ext cx="408" cy="54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28692" name="Rectangle 19"/>
            <p:cNvSpPr>
              <a:spLocks noChangeArrowheads="1"/>
            </p:cNvSpPr>
            <p:nvPr/>
          </p:nvSpPr>
          <p:spPr bwMode="auto">
            <a:xfrm>
              <a:off x="2675" y="2048"/>
              <a:ext cx="408" cy="54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28693" name="Rectangle 20"/>
            <p:cNvSpPr>
              <a:spLocks noChangeArrowheads="1"/>
            </p:cNvSpPr>
            <p:nvPr/>
          </p:nvSpPr>
          <p:spPr bwMode="auto">
            <a:xfrm>
              <a:off x="2744" y="1071"/>
              <a:ext cx="408" cy="54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28694" name="Rectangle 21"/>
            <p:cNvSpPr>
              <a:spLocks noChangeArrowheads="1"/>
            </p:cNvSpPr>
            <p:nvPr/>
          </p:nvSpPr>
          <p:spPr bwMode="auto">
            <a:xfrm>
              <a:off x="1111" y="0"/>
              <a:ext cx="408" cy="54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28695" name="Rectangle 22"/>
            <p:cNvSpPr>
              <a:spLocks noChangeArrowheads="1"/>
            </p:cNvSpPr>
            <p:nvPr/>
          </p:nvSpPr>
          <p:spPr bwMode="auto">
            <a:xfrm>
              <a:off x="3243" y="0"/>
              <a:ext cx="408" cy="54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28696" name="Rectangle 23"/>
            <p:cNvSpPr>
              <a:spLocks noChangeArrowheads="1"/>
            </p:cNvSpPr>
            <p:nvPr/>
          </p:nvSpPr>
          <p:spPr bwMode="auto">
            <a:xfrm>
              <a:off x="3742" y="164"/>
              <a:ext cx="408" cy="54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28697" name="Rectangle 24"/>
            <p:cNvSpPr>
              <a:spLocks noChangeArrowheads="1"/>
            </p:cNvSpPr>
            <p:nvPr/>
          </p:nvSpPr>
          <p:spPr bwMode="auto">
            <a:xfrm>
              <a:off x="4150" y="2478"/>
              <a:ext cx="408" cy="54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28698" name="Rectangle 25"/>
            <p:cNvSpPr>
              <a:spLocks noChangeArrowheads="1"/>
            </p:cNvSpPr>
            <p:nvPr/>
          </p:nvSpPr>
          <p:spPr bwMode="auto">
            <a:xfrm>
              <a:off x="1594" y="2021"/>
              <a:ext cx="408" cy="227"/>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28699" name="Rectangle 26"/>
            <p:cNvSpPr>
              <a:spLocks noChangeArrowheads="1"/>
            </p:cNvSpPr>
            <p:nvPr/>
          </p:nvSpPr>
          <p:spPr bwMode="auto">
            <a:xfrm>
              <a:off x="2653" y="1794"/>
              <a:ext cx="408" cy="227"/>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28700" name="Rectangle 27"/>
            <p:cNvSpPr>
              <a:spLocks noChangeArrowheads="1"/>
            </p:cNvSpPr>
            <p:nvPr/>
          </p:nvSpPr>
          <p:spPr bwMode="auto">
            <a:xfrm>
              <a:off x="4166" y="2061"/>
              <a:ext cx="408" cy="363"/>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28701" name="Rectangle 28"/>
            <p:cNvSpPr>
              <a:spLocks noChangeArrowheads="1"/>
            </p:cNvSpPr>
            <p:nvPr/>
          </p:nvSpPr>
          <p:spPr bwMode="auto">
            <a:xfrm>
              <a:off x="5231" y="1117"/>
              <a:ext cx="408" cy="952"/>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28702" name="Rectangle 29"/>
            <p:cNvSpPr>
              <a:spLocks noChangeArrowheads="1"/>
            </p:cNvSpPr>
            <p:nvPr/>
          </p:nvSpPr>
          <p:spPr bwMode="auto">
            <a:xfrm>
              <a:off x="4649" y="2296"/>
              <a:ext cx="726" cy="998"/>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28703" name="Rectangle 30"/>
            <p:cNvSpPr>
              <a:spLocks noChangeArrowheads="1"/>
            </p:cNvSpPr>
            <p:nvPr/>
          </p:nvSpPr>
          <p:spPr bwMode="auto">
            <a:xfrm>
              <a:off x="3696" y="255"/>
              <a:ext cx="408" cy="54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28704" name="Rectangle 31"/>
            <p:cNvSpPr>
              <a:spLocks noChangeArrowheads="1"/>
            </p:cNvSpPr>
            <p:nvPr/>
          </p:nvSpPr>
          <p:spPr bwMode="auto">
            <a:xfrm>
              <a:off x="4241" y="1480"/>
              <a:ext cx="408" cy="54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28705" name="Rectangle 32"/>
            <p:cNvSpPr>
              <a:spLocks noChangeArrowheads="1"/>
            </p:cNvSpPr>
            <p:nvPr/>
          </p:nvSpPr>
          <p:spPr bwMode="auto">
            <a:xfrm>
              <a:off x="4785" y="1389"/>
              <a:ext cx="408" cy="54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28706" name="Rectangle 33"/>
            <p:cNvSpPr>
              <a:spLocks noChangeArrowheads="1"/>
            </p:cNvSpPr>
            <p:nvPr/>
          </p:nvSpPr>
          <p:spPr bwMode="auto">
            <a:xfrm>
              <a:off x="5193" y="436"/>
              <a:ext cx="408" cy="54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28707" name="Text Box 34"/>
            <p:cNvSpPr txBox="1">
              <a:spLocks noChangeArrowheads="1"/>
            </p:cNvSpPr>
            <p:nvPr/>
          </p:nvSpPr>
          <p:spPr bwMode="auto">
            <a:xfrm>
              <a:off x="3872" y="3625"/>
              <a:ext cx="822"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400" b="1">
                  <a:solidFill>
                    <a:srgbClr val="000000"/>
                  </a:solidFill>
                </a:rPr>
                <a:t>C57B6J</a:t>
              </a:r>
            </a:p>
          </p:txBody>
        </p:sp>
        <p:sp>
          <p:nvSpPr>
            <p:cNvPr id="28708" name="Text Box 35"/>
            <p:cNvSpPr txBox="1">
              <a:spLocks noChangeArrowheads="1"/>
            </p:cNvSpPr>
            <p:nvPr/>
          </p:nvSpPr>
          <p:spPr bwMode="auto">
            <a:xfrm>
              <a:off x="4673" y="3625"/>
              <a:ext cx="957"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400" b="1">
                  <a:solidFill>
                    <a:srgbClr val="000000"/>
                  </a:solidFill>
                </a:rPr>
                <a:t>     DBA   </a:t>
              </a:r>
            </a:p>
          </p:txBody>
        </p:sp>
      </p:grpSp>
      <p:sp>
        <p:nvSpPr>
          <p:cNvPr id="28675" name="Text Box 37"/>
          <p:cNvSpPr txBox="1">
            <a:spLocks noChangeArrowheads="1"/>
          </p:cNvSpPr>
          <p:nvPr/>
        </p:nvSpPr>
        <p:spPr bwMode="auto">
          <a:xfrm>
            <a:off x="0" y="616585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000">
                <a:solidFill>
                  <a:srgbClr val="000000"/>
                </a:solidFill>
              </a:rPr>
              <a:t>Conditioned place preference test, due background genetici diversi. C57, più suscettibili a sviluppare dipendenza da sostanze d’abuso dei DBA</a:t>
            </a:r>
          </a:p>
        </p:txBody>
      </p:sp>
      <p:sp>
        <p:nvSpPr>
          <p:cNvPr id="28676" name="Rectangle 38"/>
          <p:cNvSpPr>
            <a:spLocks noChangeAspect="1" noChangeArrowheads="1"/>
          </p:cNvSpPr>
          <p:nvPr/>
        </p:nvSpPr>
        <p:spPr bwMode="auto">
          <a:xfrm>
            <a:off x="4079875" y="1387475"/>
            <a:ext cx="230188" cy="228600"/>
          </a:xfrm>
          <a:prstGeom prst="rect">
            <a:avLst/>
          </a:prstGeom>
          <a:solidFill>
            <a:schemeClr val="accent1"/>
          </a:solidFill>
          <a:ln w="285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28677" name="Text Box 40"/>
          <p:cNvSpPr txBox="1">
            <a:spLocks noChangeArrowheads="1"/>
          </p:cNvSpPr>
          <p:nvPr/>
        </p:nvSpPr>
        <p:spPr bwMode="auto">
          <a:xfrm rot="-5400000">
            <a:off x="-862806" y="2815432"/>
            <a:ext cx="3035300" cy="519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800" b="1">
                <a:solidFill>
                  <a:srgbClr val="000000"/>
                </a:solidFill>
              </a:rPr>
              <a:t>Place preference</a:t>
            </a:r>
          </a:p>
        </p:txBody>
      </p:sp>
      <p:pic>
        <p:nvPicPr>
          <p:cNvPr id="28709"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9050" y="4244590"/>
            <a:ext cx="1766888" cy="1053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710" name="Picture 38"/>
          <p:cNvPicPr>
            <a:picLocks noChangeAspect="1" noChangeArrowheads="1"/>
          </p:cNvPicPr>
          <p:nvPr/>
        </p:nvPicPr>
        <p:blipFill rotWithShape="1">
          <a:blip r:embed="rId6">
            <a:extLst>
              <a:ext uri="{28A0092B-C50C-407E-A947-70E740481C1C}">
                <a14:useLocalDpi xmlns:a14="http://schemas.microsoft.com/office/drawing/2010/main" val="0"/>
              </a:ext>
            </a:extLst>
          </a:blip>
          <a:srcRect l="24815" r="9592" b="34535"/>
          <a:stretch/>
        </p:blipFill>
        <p:spPr bwMode="auto">
          <a:xfrm>
            <a:off x="1736725" y="4322742"/>
            <a:ext cx="1943100" cy="1089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1075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179388" y="188913"/>
            <a:ext cx="871378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a:solidFill>
                  <a:srgbClr val="000000"/>
                </a:solidFill>
              </a:rPr>
              <a:t>Un periodo moderato di carenza di cibo (“food shortage”), che costituisce una esperienza “ecologica” e piuttosto comune in natura, può invertire o cancellare le differenze fra le linee C57 e DBA nella risposta comportamentale alla esposizione a psicostimolanti. Quindi, una “sfida” ambientale può annullare la differenza fra i genotipi.  </a:t>
            </a:r>
          </a:p>
        </p:txBody>
      </p:sp>
      <p:sp>
        <p:nvSpPr>
          <p:cNvPr id="30723" name="Oval 5"/>
          <p:cNvSpPr>
            <a:spLocks noChangeArrowheads="1"/>
          </p:cNvSpPr>
          <p:nvPr/>
        </p:nvSpPr>
        <p:spPr bwMode="auto">
          <a:xfrm>
            <a:off x="684213" y="5734050"/>
            <a:ext cx="360362" cy="360363"/>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30724" name="Line 6"/>
          <p:cNvSpPr>
            <a:spLocks noChangeShapeType="1"/>
          </p:cNvSpPr>
          <p:nvPr/>
        </p:nvSpPr>
        <p:spPr bwMode="auto">
          <a:xfrm>
            <a:off x="395288" y="6453188"/>
            <a:ext cx="33131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30725" name="Line 7"/>
          <p:cNvSpPr>
            <a:spLocks noChangeShapeType="1"/>
          </p:cNvSpPr>
          <p:nvPr/>
        </p:nvSpPr>
        <p:spPr bwMode="auto">
          <a:xfrm flipV="1">
            <a:off x="395288" y="3213100"/>
            <a:ext cx="0" cy="32400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30726" name="Text Box 8"/>
          <p:cNvSpPr txBox="1">
            <a:spLocks noChangeArrowheads="1"/>
          </p:cNvSpPr>
          <p:nvPr/>
        </p:nvSpPr>
        <p:spPr bwMode="auto">
          <a:xfrm>
            <a:off x="447675" y="6375400"/>
            <a:ext cx="1173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000">
                <a:solidFill>
                  <a:srgbClr val="000000"/>
                </a:solidFill>
              </a:rPr>
              <a:t>unpaired</a:t>
            </a:r>
          </a:p>
        </p:txBody>
      </p:sp>
      <p:sp>
        <p:nvSpPr>
          <p:cNvPr id="30727" name="Text Box 9"/>
          <p:cNvSpPr txBox="1">
            <a:spLocks noChangeArrowheads="1"/>
          </p:cNvSpPr>
          <p:nvPr/>
        </p:nvSpPr>
        <p:spPr bwMode="auto">
          <a:xfrm>
            <a:off x="2168525" y="6375400"/>
            <a:ext cx="890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000">
                <a:solidFill>
                  <a:srgbClr val="000000"/>
                </a:solidFill>
              </a:rPr>
              <a:t>paired</a:t>
            </a:r>
          </a:p>
        </p:txBody>
      </p:sp>
      <p:sp>
        <p:nvSpPr>
          <p:cNvPr id="30728" name="Oval 10"/>
          <p:cNvSpPr>
            <a:spLocks noChangeArrowheads="1"/>
          </p:cNvSpPr>
          <p:nvPr/>
        </p:nvSpPr>
        <p:spPr bwMode="auto">
          <a:xfrm>
            <a:off x="2411413" y="4149725"/>
            <a:ext cx="360362" cy="360363"/>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30729" name="Oval 11"/>
          <p:cNvSpPr>
            <a:spLocks noChangeArrowheads="1"/>
          </p:cNvSpPr>
          <p:nvPr/>
        </p:nvSpPr>
        <p:spPr bwMode="auto">
          <a:xfrm>
            <a:off x="684213" y="5516563"/>
            <a:ext cx="360362" cy="360362"/>
          </a:xfrm>
          <a:prstGeom prst="ellipse">
            <a:avLst/>
          </a:prstGeom>
          <a:solidFill>
            <a:srgbClr val="FF33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30730" name="Text Box 12"/>
          <p:cNvSpPr txBox="1">
            <a:spLocks noChangeArrowheads="1"/>
          </p:cNvSpPr>
          <p:nvPr/>
        </p:nvSpPr>
        <p:spPr bwMode="auto">
          <a:xfrm rot="-5400000">
            <a:off x="-853281" y="4569619"/>
            <a:ext cx="2103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000">
                <a:solidFill>
                  <a:srgbClr val="000000"/>
                </a:solidFill>
              </a:rPr>
              <a:t>Place preference</a:t>
            </a:r>
          </a:p>
        </p:txBody>
      </p:sp>
      <p:sp>
        <p:nvSpPr>
          <p:cNvPr id="30731" name="Oval 13"/>
          <p:cNvSpPr>
            <a:spLocks noChangeArrowheads="1"/>
          </p:cNvSpPr>
          <p:nvPr/>
        </p:nvSpPr>
        <p:spPr bwMode="auto">
          <a:xfrm>
            <a:off x="2411413" y="5732463"/>
            <a:ext cx="360362" cy="360362"/>
          </a:xfrm>
          <a:prstGeom prst="ellipse">
            <a:avLst/>
          </a:prstGeom>
          <a:solidFill>
            <a:srgbClr val="FF33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30732" name="Line 14"/>
          <p:cNvSpPr>
            <a:spLocks noChangeShapeType="1"/>
          </p:cNvSpPr>
          <p:nvPr/>
        </p:nvSpPr>
        <p:spPr bwMode="auto">
          <a:xfrm>
            <a:off x="900113" y="5661025"/>
            <a:ext cx="1655762" cy="288925"/>
          </a:xfrm>
          <a:prstGeom prst="line">
            <a:avLst/>
          </a:prstGeom>
          <a:noFill/>
          <a:ln w="38100">
            <a:solidFill>
              <a:srgbClr val="FF3300"/>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30733" name="Line 15"/>
          <p:cNvSpPr>
            <a:spLocks noChangeShapeType="1"/>
          </p:cNvSpPr>
          <p:nvPr/>
        </p:nvSpPr>
        <p:spPr bwMode="auto">
          <a:xfrm flipV="1">
            <a:off x="900113" y="4365625"/>
            <a:ext cx="1655762" cy="1584325"/>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30734" name="Oval 16"/>
          <p:cNvSpPr>
            <a:spLocks noChangeArrowheads="1"/>
          </p:cNvSpPr>
          <p:nvPr/>
        </p:nvSpPr>
        <p:spPr bwMode="auto">
          <a:xfrm>
            <a:off x="4140200" y="3213100"/>
            <a:ext cx="360363" cy="360363"/>
          </a:xfrm>
          <a:prstGeom prst="ellipse">
            <a:avLst/>
          </a:prstGeom>
          <a:solidFill>
            <a:srgbClr val="FF33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30735" name="Oval 17"/>
          <p:cNvSpPr>
            <a:spLocks noChangeArrowheads="1"/>
          </p:cNvSpPr>
          <p:nvPr/>
        </p:nvSpPr>
        <p:spPr bwMode="auto">
          <a:xfrm>
            <a:off x="4140200" y="3932238"/>
            <a:ext cx="360363" cy="360362"/>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30736" name="Text Box 18"/>
          <p:cNvSpPr txBox="1">
            <a:spLocks noChangeArrowheads="1"/>
          </p:cNvSpPr>
          <p:nvPr/>
        </p:nvSpPr>
        <p:spPr bwMode="auto">
          <a:xfrm>
            <a:off x="395288" y="2420938"/>
            <a:ext cx="2660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400">
                <a:solidFill>
                  <a:srgbClr val="000000"/>
                </a:solidFill>
              </a:rPr>
              <a:t>Ambiente normale</a:t>
            </a:r>
          </a:p>
        </p:txBody>
      </p:sp>
      <p:sp>
        <p:nvSpPr>
          <p:cNvPr id="30737" name="Text Box 19"/>
          <p:cNvSpPr txBox="1">
            <a:spLocks noChangeArrowheads="1"/>
          </p:cNvSpPr>
          <p:nvPr/>
        </p:nvSpPr>
        <p:spPr bwMode="auto">
          <a:xfrm>
            <a:off x="3962400" y="2774950"/>
            <a:ext cx="708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000">
                <a:solidFill>
                  <a:srgbClr val="000000"/>
                </a:solidFill>
              </a:rPr>
              <a:t>DBA</a:t>
            </a:r>
          </a:p>
        </p:txBody>
      </p:sp>
      <p:sp>
        <p:nvSpPr>
          <p:cNvPr id="30738" name="Text Box 20"/>
          <p:cNvSpPr txBox="1">
            <a:spLocks noChangeArrowheads="1"/>
          </p:cNvSpPr>
          <p:nvPr/>
        </p:nvSpPr>
        <p:spPr bwMode="auto">
          <a:xfrm>
            <a:off x="3990975" y="3573463"/>
            <a:ext cx="650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000">
                <a:solidFill>
                  <a:srgbClr val="000000"/>
                </a:solidFill>
              </a:rPr>
              <a:t>C57</a:t>
            </a:r>
          </a:p>
        </p:txBody>
      </p:sp>
      <p:grpSp>
        <p:nvGrpSpPr>
          <p:cNvPr id="30739" name="Group 34"/>
          <p:cNvGrpSpPr>
            <a:grpSpLocks/>
          </p:cNvGrpSpPr>
          <p:nvPr/>
        </p:nvGrpSpPr>
        <p:grpSpPr bwMode="auto">
          <a:xfrm>
            <a:off x="5219700" y="2420938"/>
            <a:ext cx="3708400" cy="4351337"/>
            <a:chOff x="3288" y="1525"/>
            <a:chExt cx="2336" cy="2741"/>
          </a:xfrm>
        </p:grpSpPr>
        <p:sp>
          <p:nvSpPr>
            <p:cNvPr id="30756" name="Oval 21"/>
            <p:cNvSpPr>
              <a:spLocks noChangeArrowheads="1"/>
            </p:cNvSpPr>
            <p:nvPr/>
          </p:nvSpPr>
          <p:spPr bwMode="auto">
            <a:xfrm>
              <a:off x="3719" y="3612"/>
              <a:ext cx="227" cy="227"/>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30757" name="Line 22"/>
            <p:cNvSpPr>
              <a:spLocks noChangeShapeType="1"/>
            </p:cNvSpPr>
            <p:nvPr/>
          </p:nvSpPr>
          <p:spPr bwMode="auto">
            <a:xfrm>
              <a:off x="3537" y="4065"/>
              <a:ext cx="20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30758" name="Line 23"/>
            <p:cNvSpPr>
              <a:spLocks noChangeShapeType="1"/>
            </p:cNvSpPr>
            <p:nvPr/>
          </p:nvSpPr>
          <p:spPr bwMode="auto">
            <a:xfrm flipV="1">
              <a:off x="3537" y="2024"/>
              <a:ext cx="0" cy="20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30759" name="Text Box 24"/>
            <p:cNvSpPr txBox="1">
              <a:spLocks noChangeArrowheads="1"/>
            </p:cNvSpPr>
            <p:nvPr/>
          </p:nvSpPr>
          <p:spPr bwMode="auto">
            <a:xfrm>
              <a:off x="3570" y="4016"/>
              <a:ext cx="73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000">
                  <a:solidFill>
                    <a:srgbClr val="000000"/>
                  </a:solidFill>
                </a:rPr>
                <a:t>unpaired</a:t>
              </a:r>
            </a:p>
          </p:txBody>
        </p:sp>
        <p:sp>
          <p:nvSpPr>
            <p:cNvPr id="30760" name="Text Box 25"/>
            <p:cNvSpPr txBox="1">
              <a:spLocks noChangeArrowheads="1"/>
            </p:cNvSpPr>
            <p:nvPr/>
          </p:nvSpPr>
          <p:spPr bwMode="auto">
            <a:xfrm>
              <a:off x="4654" y="4016"/>
              <a:ext cx="56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000">
                  <a:solidFill>
                    <a:srgbClr val="000000"/>
                  </a:solidFill>
                </a:rPr>
                <a:t>paired</a:t>
              </a:r>
            </a:p>
          </p:txBody>
        </p:sp>
        <p:sp>
          <p:nvSpPr>
            <p:cNvPr id="30761" name="Oval 26"/>
            <p:cNvSpPr>
              <a:spLocks noChangeArrowheads="1"/>
            </p:cNvSpPr>
            <p:nvPr/>
          </p:nvSpPr>
          <p:spPr bwMode="auto">
            <a:xfrm>
              <a:off x="4807" y="2614"/>
              <a:ext cx="227" cy="227"/>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30762" name="Oval 27"/>
            <p:cNvSpPr>
              <a:spLocks noChangeArrowheads="1"/>
            </p:cNvSpPr>
            <p:nvPr/>
          </p:nvSpPr>
          <p:spPr bwMode="auto">
            <a:xfrm>
              <a:off x="3719" y="3475"/>
              <a:ext cx="227" cy="227"/>
            </a:xfrm>
            <a:prstGeom prst="ellipse">
              <a:avLst/>
            </a:prstGeom>
            <a:solidFill>
              <a:srgbClr val="FF33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30763" name="Text Box 28"/>
            <p:cNvSpPr txBox="1">
              <a:spLocks noChangeArrowheads="1"/>
            </p:cNvSpPr>
            <p:nvPr/>
          </p:nvSpPr>
          <p:spPr bwMode="auto">
            <a:xfrm rot="-5400000">
              <a:off x="2750" y="2879"/>
              <a:ext cx="132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000">
                  <a:solidFill>
                    <a:srgbClr val="000000"/>
                  </a:solidFill>
                </a:rPr>
                <a:t>Place preference</a:t>
              </a:r>
            </a:p>
          </p:txBody>
        </p:sp>
        <p:sp>
          <p:nvSpPr>
            <p:cNvPr id="30764" name="Oval 29"/>
            <p:cNvSpPr>
              <a:spLocks noChangeArrowheads="1"/>
            </p:cNvSpPr>
            <p:nvPr/>
          </p:nvSpPr>
          <p:spPr bwMode="auto">
            <a:xfrm>
              <a:off x="4809" y="2822"/>
              <a:ext cx="227" cy="227"/>
            </a:xfrm>
            <a:prstGeom prst="ellipse">
              <a:avLst/>
            </a:prstGeom>
            <a:solidFill>
              <a:srgbClr val="FF33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30765" name="Line 31"/>
            <p:cNvSpPr>
              <a:spLocks noChangeShapeType="1"/>
            </p:cNvSpPr>
            <p:nvPr/>
          </p:nvSpPr>
          <p:spPr bwMode="auto">
            <a:xfrm flipV="1">
              <a:off x="3855" y="2750"/>
              <a:ext cx="1043" cy="998"/>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30766" name="Text Box 32"/>
            <p:cNvSpPr txBox="1">
              <a:spLocks noChangeArrowheads="1"/>
            </p:cNvSpPr>
            <p:nvPr/>
          </p:nvSpPr>
          <p:spPr bwMode="auto">
            <a:xfrm>
              <a:off x="3748" y="1525"/>
              <a:ext cx="13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400">
                  <a:solidFill>
                    <a:srgbClr val="000000"/>
                  </a:solidFill>
                </a:rPr>
                <a:t>Food shortage</a:t>
              </a:r>
            </a:p>
          </p:txBody>
        </p:sp>
        <p:sp>
          <p:nvSpPr>
            <p:cNvPr id="30767" name="Line 33"/>
            <p:cNvSpPr>
              <a:spLocks noChangeShapeType="1"/>
            </p:cNvSpPr>
            <p:nvPr/>
          </p:nvSpPr>
          <p:spPr bwMode="auto">
            <a:xfrm flipV="1">
              <a:off x="3833" y="2931"/>
              <a:ext cx="1088" cy="635"/>
            </a:xfrm>
            <a:prstGeom prst="line">
              <a:avLst/>
            </a:prstGeom>
            <a:noFill/>
            <a:ln w="38100">
              <a:solidFill>
                <a:srgbClr val="FF3300"/>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grpSp>
      <p:grpSp>
        <p:nvGrpSpPr>
          <p:cNvPr id="3" name="Group 54"/>
          <p:cNvGrpSpPr>
            <a:grpSpLocks/>
          </p:cNvGrpSpPr>
          <p:nvPr/>
        </p:nvGrpSpPr>
        <p:grpSpPr bwMode="auto">
          <a:xfrm>
            <a:off x="5219700" y="2417763"/>
            <a:ext cx="3759200" cy="4351337"/>
            <a:chOff x="3288" y="1523"/>
            <a:chExt cx="2368" cy="2741"/>
          </a:xfrm>
        </p:grpSpPr>
        <p:grpSp>
          <p:nvGrpSpPr>
            <p:cNvPr id="30741" name="Group 53"/>
            <p:cNvGrpSpPr>
              <a:grpSpLocks/>
            </p:cNvGrpSpPr>
            <p:nvPr/>
          </p:nvGrpSpPr>
          <p:grpSpPr bwMode="auto">
            <a:xfrm>
              <a:off x="3288" y="1523"/>
              <a:ext cx="2368" cy="2741"/>
              <a:chOff x="4989" y="1661"/>
              <a:chExt cx="2368" cy="2741"/>
            </a:xfrm>
          </p:grpSpPr>
          <p:sp>
            <p:nvSpPr>
              <p:cNvPr id="30743" name="Rectangle 49"/>
              <p:cNvSpPr>
                <a:spLocks noChangeArrowheads="1"/>
              </p:cNvSpPr>
              <p:nvPr/>
            </p:nvSpPr>
            <p:spPr bwMode="auto">
              <a:xfrm>
                <a:off x="5035" y="1933"/>
                <a:ext cx="2290" cy="2387"/>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grpSp>
            <p:nvGrpSpPr>
              <p:cNvPr id="30744" name="Group 52"/>
              <p:cNvGrpSpPr>
                <a:grpSpLocks/>
              </p:cNvGrpSpPr>
              <p:nvPr/>
            </p:nvGrpSpPr>
            <p:grpSpPr bwMode="auto">
              <a:xfrm>
                <a:off x="4989" y="1661"/>
                <a:ext cx="2368" cy="2741"/>
                <a:chOff x="4989" y="1661"/>
                <a:chExt cx="2368" cy="2741"/>
              </a:xfrm>
            </p:grpSpPr>
            <p:sp>
              <p:nvSpPr>
                <p:cNvPr id="30745" name="Oval 36"/>
                <p:cNvSpPr>
                  <a:spLocks noChangeArrowheads="1"/>
                </p:cNvSpPr>
                <p:nvPr/>
              </p:nvSpPr>
              <p:spPr bwMode="auto">
                <a:xfrm>
                  <a:off x="5420" y="3748"/>
                  <a:ext cx="227" cy="227"/>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30746" name="Line 37"/>
                <p:cNvSpPr>
                  <a:spLocks noChangeShapeType="1"/>
                </p:cNvSpPr>
                <p:nvPr/>
              </p:nvSpPr>
              <p:spPr bwMode="auto">
                <a:xfrm>
                  <a:off x="5238" y="4201"/>
                  <a:ext cx="20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30747" name="Line 38"/>
                <p:cNvSpPr>
                  <a:spLocks noChangeShapeType="1"/>
                </p:cNvSpPr>
                <p:nvPr/>
              </p:nvSpPr>
              <p:spPr bwMode="auto">
                <a:xfrm flipV="1">
                  <a:off x="5238" y="2160"/>
                  <a:ext cx="0" cy="20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30748" name="Text Box 39"/>
                <p:cNvSpPr txBox="1">
                  <a:spLocks noChangeArrowheads="1"/>
                </p:cNvSpPr>
                <p:nvPr/>
              </p:nvSpPr>
              <p:spPr bwMode="auto">
                <a:xfrm>
                  <a:off x="5271" y="4152"/>
                  <a:ext cx="73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000">
                      <a:solidFill>
                        <a:srgbClr val="000000"/>
                      </a:solidFill>
                    </a:rPr>
                    <a:t>unpaired</a:t>
                  </a:r>
                </a:p>
              </p:txBody>
            </p:sp>
            <p:sp>
              <p:nvSpPr>
                <p:cNvPr id="30749" name="Text Box 40"/>
                <p:cNvSpPr txBox="1">
                  <a:spLocks noChangeArrowheads="1"/>
                </p:cNvSpPr>
                <p:nvPr/>
              </p:nvSpPr>
              <p:spPr bwMode="auto">
                <a:xfrm>
                  <a:off x="6355" y="4152"/>
                  <a:ext cx="56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000">
                      <a:solidFill>
                        <a:srgbClr val="000000"/>
                      </a:solidFill>
                    </a:rPr>
                    <a:t>paired</a:t>
                  </a:r>
                </a:p>
              </p:txBody>
            </p:sp>
            <p:sp>
              <p:nvSpPr>
                <p:cNvPr id="30750" name="Oval 41"/>
                <p:cNvSpPr>
                  <a:spLocks noChangeArrowheads="1"/>
                </p:cNvSpPr>
                <p:nvPr/>
              </p:nvSpPr>
              <p:spPr bwMode="auto">
                <a:xfrm>
                  <a:off x="6508" y="3702"/>
                  <a:ext cx="227" cy="227"/>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30751" name="Oval 42"/>
                <p:cNvSpPr>
                  <a:spLocks noChangeArrowheads="1"/>
                </p:cNvSpPr>
                <p:nvPr/>
              </p:nvSpPr>
              <p:spPr bwMode="auto">
                <a:xfrm>
                  <a:off x="5420" y="3611"/>
                  <a:ext cx="227" cy="227"/>
                </a:xfrm>
                <a:prstGeom prst="ellipse">
                  <a:avLst/>
                </a:prstGeom>
                <a:solidFill>
                  <a:srgbClr val="FF33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30752" name="Text Box 43"/>
                <p:cNvSpPr txBox="1">
                  <a:spLocks noChangeArrowheads="1"/>
                </p:cNvSpPr>
                <p:nvPr/>
              </p:nvSpPr>
              <p:spPr bwMode="auto">
                <a:xfrm rot="-5400000">
                  <a:off x="4451" y="3015"/>
                  <a:ext cx="132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000">
                      <a:solidFill>
                        <a:srgbClr val="000000"/>
                      </a:solidFill>
                    </a:rPr>
                    <a:t>Place preference</a:t>
                  </a:r>
                </a:p>
              </p:txBody>
            </p:sp>
            <p:sp>
              <p:nvSpPr>
                <p:cNvPr id="30753" name="Oval 44"/>
                <p:cNvSpPr>
                  <a:spLocks noChangeArrowheads="1"/>
                </p:cNvSpPr>
                <p:nvPr/>
              </p:nvSpPr>
              <p:spPr bwMode="auto">
                <a:xfrm>
                  <a:off x="6510" y="2958"/>
                  <a:ext cx="227" cy="227"/>
                </a:xfrm>
                <a:prstGeom prst="ellipse">
                  <a:avLst/>
                </a:prstGeom>
                <a:solidFill>
                  <a:srgbClr val="FF33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endParaRPr>
                </a:p>
              </p:txBody>
            </p:sp>
            <p:sp>
              <p:nvSpPr>
                <p:cNvPr id="30754" name="Text Box 46"/>
                <p:cNvSpPr txBox="1">
                  <a:spLocks noChangeArrowheads="1"/>
                </p:cNvSpPr>
                <p:nvPr/>
              </p:nvSpPr>
              <p:spPr bwMode="auto">
                <a:xfrm>
                  <a:off x="5449" y="1661"/>
                  <a:ext cx="1908" cy="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600">
                      <a:solidFill>
                        <a:srgbClr val="000000"/>
                      </a:solidFill>
                    </a:rPr>
                    <a:t>Neuromodulatory system lesion</a:t>
                  </a:r>
                </a:p>
              </p:txBody>
            </p:sp>
            <p:sp>
              <p:nvSpPr>
                <p:cNvPr id="30755" name="Line 47"/>
                <p:cNvSpPr>
                  <a:spLocks noChangeShapeType="1"/>
                </p:cNvSpPr>
                <p:nvPr/>
              </p:nvSpPr>
              <p:spPr bwMode="auto">
                <a:xfrm flipV="1">
                  <a:off x="5534" y="3067"/>
                  <a:ext cx="1088" cy="635"/>
                </a:xfrm>
                <a:prstGeom prst="line">
                  <a:avLst/>
                </a:prstGeom>
                <a:noFill/>
                <a:ln w="38100">
                  <a:solidFill>
                    <a:srgbClr val="FF3300"/>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grpSp>
        </p:grpSp>
        <p:sp>
          <p:nvSpPr>
            <p:cNvPr id="30742" name="Line 51"/>
            <p:cNvSpPr>
              <a:spLocks noChangeShapeType="1"/>
            </p:cNvSpPr>
            <p:nvPr/>
          </p:nvSpPr>
          <p:spPr bwMode="auto">
            <a:xfrm flipV="1">
              <a:off x="3833" y="3657"/>
              <a:ext cx="1088" cy="4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8599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0" y="4445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a:solidFill>
                  <a:srgbClr val="000000"/>
                </a:solidFill>
              </a:rPr>
              <a:t>“The period of food shortage occurred when the animals were mature and was terminated before the administration of amphetamine. </a:t>
            </a:r>
          </a:p>
          <a:p>
            <a:pPr algn="ctr" eaLnBrk="1" fontAlgn="base" hangingPunct="1">
              <a:spcBef>
                <a:spcPct val="0"/>
              </a:spcBef>
              <a:spcAft>
                <a:spcPct val="0"/>
              </a:spcAft>
              <a:buFontTx/>
              <a:buNone/>
            </a:pPr>
            <a:endParaRPr lang="it-IT" altLang="it-IT">
              <a:solidFill>
                <a:srgbClr val="000000"/>
              </a:solidFill>
            </a:endParaRPr>
          </a:p>
          <a:p>
            <a:pPr algn="ctr" eaLnBrk="1" fontAlgn="base" hangingPunct="1">
              <a:spcBef>
                <a:spcPct val="0"/>
              </a:spcBef>
              <a:spcAft>
                <a:spcPct val="0"/>
              </a:spcAft>
              <a:buFontTx/>
              <a:buNone/>
            </a:pPr>
            <a:r>
              <a:rPr lang="it-IT" altLang="it-IT">
                <a:solidFill>
                  <a:srgbClr val="000000"/>
                </a:solidFill>
              </a:rPr>
              <a:t>Strain differences in behavior appear highly dependent on environmental experiences. </a:t>
            </a:r>
          </a:p>
          <a:p>
            <a:pPr algn="ctr" eaLnBrk="1" fontAlgn="base" hangingPunct="1">
              <a:spcBef>
                <a:spcPct val="0"/>
              </a:spcBef>
              <a:spcAft>
                <a:spcPct val="0"/>
              </a:spcAft>
              <a:buFontTx/>
              <a:buNone/>
            </a:pPr>
            <a:endParaRPr lang="it-IT" altLang="it-IT">
              <a:solidFill>
                <a:srgbClr val="000000"/>
              </a:solidFill>
            </a:endParaRPr>
          </a:p>
          <a:p>
            <a:pPr algn="ctr" eaLnBrk="1" fontAlgn="base" hangingPunct="1">
              <a:spcBef>
                <a:spcPct val="0"/>
              </a:spcBef>
              <a:spcAft>
                <a:spcPct val="0"/>
              </a:spcAft>
              <a:buFontTx/>
              <a:buNone/>
            </a:pPr>
            <a:r>
              <a:rPr lang="it-IT" altLang="it-IT" b="1">
                <a:solidFill>
                  <a:srgbClr val="000000"/>
                </a:solidFill>
              </a:rPr>
              <a:t>Consequently, to identify biological determinants of behavior, in this case resilience to addiction, an integrated approach considering the interaction between environmental and genetic factors needs to be used.”</a:t>
            </a:r>
          </a:p>
          <a:p>
            <a:pPr algn="r" eaLnBrk="1" fontAlgn="base" hangingPunct="1">
              <a:spcBef>
                <a:spcPct val="0"/>
              </a:spcBef>
              <a:spcAft>
                <a:spcPct val="0"/>
              </a:spcAft>
              <a:buFontTx/>
              <a:buNone/>
            </a:pPr>
            <a:r>
              <a:rPr lang="it-IT" altLang="it-IT">
                <a:solidFill>
                  <a:srgbClr val="000000"/>
                </a:solidFill>
              </a:rPr>
              <a:t>Cabib et al., 2000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4103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0" y="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800">
                <a:solidFill>
                  <a:srgbClr val="000000"/>
                </a:solidFill>
              </a:rPr>
              <a:t>Ventura et al., 2003</a:t>
            </a:r>
          </a:p>
          <a:p>
            <a:pPr algn="ctr" eaLnBrk="1" fontAlgn="base" hangingPunct="1">
              <a:spcBef>
                <a:spcPct val="0"/>
              </a:spcBef>
              <a:spcAft>
                <a:spcPct val="0"/>
              </a:spcAft>
              <a:buFontTx/>
              <a:buNone/>
            </a:pPr>
            <a:endParaRPr lang="it-IT" altLang="it-IT" sz="900">
              <a:solidFill>
                <a:srgbClr val="000000"/>
              </a:solidFill>
            </a:endParaRPr>
          </a:p>
          <a:p>
            <a:pPr algn="ctr" eaLnBrk="1" fontAlgn="base" hangingPunct="1">
              <a:spcBef>
                <a:spcPct val="0"/>
              </a:spcBef>
              <a:spcAft>
                <a:spcPct val="0"/>
              </a:spcAft>
              <a:buFontTx/>
              <a:buNone/>
            </a:pPr>
            <a:r>
              <a:rPr lang="it-IT" altLang="it-IT" sz="2800" b="1">
                <a:solidFill>
                  <a:srgbClr val="000000"/>
                </a:solidFill>
              </a:rPr>
              <a:t>Trasformare i C57 in DBA modificando la trasmissione cortico striatale</a:t>
            </a:r>
          </a:p>
          <a:p>
            <a:pPr algn="ctr" eaLnBrk="1" fontAlgn="base" hangingPunct="1">
              <a:spcBef>
                <a:spcPct val="0"/>
              </a:spcBef>
              <a:spcAft>
                <a:spcPct val="0"/>
              </a:spcAft>
              <a:buFontTx/>
              <a:buNone/>
            </a:pPr>
            <a:endParaRPr lang="it-IT" altLang="it-IT" sz="900" b="1">
              <a:solidFill>
                <a:srgbClr val="000000"/>
              </a:solidFill>
            </a:endParaRPr>
          </a:p>
          <a:p>
            <a:pPr algn="ctr" eaLnBrk="1" fontAlgn="base" hangingPunct="1">
              <a:spcBef>
                <a:spcPct val="0"/>
              </a:spcBef>
              <a:spcAft>
                <a:spcPct val="0"/>
              </a:spcAft>
              <a:buFontTx/>
              <a:buNone/>
            </a:pPr>
            <a:r>
              <a:rPr lang="it-IT" altLang="it-IT" sz="2800">
                <a:solidFill>
                  <a:srgbClr val="000000"/>
                </a:solidFill>
              </a:rPr>
              <a:t>La corteccia prefrontale esercita un forte effetto modulatorio sui meccanismi di dipendenza. </a:t>
            </a:r>
          </a:p>
          <a:p>
            <a:pPr algn="ctr" eaLnBrk="1" fontAlgn="base" hangingPunct="1">
              <a:spcBef>
                <a:spcPct val="0"/>
              </a:spcBef>
              <a:spcAft>
                <a:spcPct val="0"/>
              </a:spcAft>
              <a:buFontTx/>
              <a:buNone/>
            </a:pPr>
            <a:r>
              <a:rPr lang="it-IT" altLang="it-IT" sz="2800">
                <a:solidFill>
                  <a:srgbClr val="000000"/>
                </a:solidFill>
              </a:rPr>
              <a:t>La trasmissione noradrenergica nella corteccia prefrontale mediale (mpFC) modula ad esempio l’effetto della anfetamina a livello del comportamento. </a:t>
            </a:r>
          </a:p>
          <a:p>
            <a:pPr algn="ctr" eaLnBrk="1" fontAlgn="base" hangingPunct="1">
              <a:spcBef>
                <a:spcPct val="0"/>
              </a:spcBef>
              <a:spcAft>
                <a:spcPct val="0"/>
              </a:spcAft>
              <a:buFontTx/>
              <a:buNone/>
            </a:pPr>
            <a:endParaRPr lang="it-IT" altLang="it-IT" sz="2800" b="1">
              <a:solidFill>
                <a:srgbClr val="000000"/>
              </a:solidFill>
            </a:endParaRPr>
          </a:p>
          <a:p>
            <a:pPr algn="ctr" eaLnBrk="1" fontAlgn="base" hangingPunct="1">
              <a:spcBef>
                <a:spcPct val="0"/>
              </a:spcBef>
              <a:spcAft>
                <a:spcPct val="0"/>
              </a:spcAft>
              <a:buFontTx/>
              <a:buNone/>
            </a:pPr>
            <a:r>
              <a:rPr lang="it-IT" altLang="it-IT" sz="2800" b="1">
                <a:solidFill>
                  <a:srgbClr val="000000"/>
                </a:solidFill>
              </a:rPr>
              <a:t>Il lavoro di Ventura et al mira a verificare che l’azione modulatoria della noradrenalina (NE) a livello prefrontale sia coinvolta nello sviluppo di dipendenza dalle anfetamine.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0788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0" y="0"/>
            <a:ext cx="9144000"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2800">
                <a:solidFill>
                  <a:srgbClr val="000000"/>
                </a:solidFill>
              </a:rPr>
              <a:t>Metodo:</a:t>
            </a:r>
          </a:p>
          <a:p>
            <a:pPr eaLnBrk="1" fontAlgn="base" hangingPunct="1">
              <a:spcBef>
                <a:spcPct val="0"/>
              </a:spcBef>
              <a:spcAft>
                <a:spcPct val="0"/>
              </a:spcAft>
              <a:buFontTx/>
              <a:buNone/>
            </a:pPr>
            <a:endParaRPr lang="it-IT" altLang="it-IT" sz="1000">
              <a:solidFill>
                <a:srgbClr val="000000"/>
              </a:solidFill>
            </a:endParaRPr>
          </a:p>
          <a:p>
            <a:pPr eaLnBrk="1" fontAlgn="base" hangingPunct="1">
              <a:spcBef>
                <a:spcPct val="0"/>
              </a:spcBef>
              <a:spcAft>
                <a:spcPct val="0"/>
              </a:spcAft>
              <a:buFontTx/>
              <a:buNone/>
            </a:pPr>
            <a:r>
              <a:rPr lang="it-IT" altLang="it-IT" sz="2800">
                <a:solidFill>
                  <a:srgbClr val="000000"/>
                </a:solidFill>
              </a:rPr>
              <a:t>Deplezione selettiva di NE nella mPFC nei  C57BL/6J, (molto suscettibili allo sviluppo di dipendenza da anfetamine). </a:t>
            </a:r>
          </a:p>
          <a:p>
            <a:pPr eaLnBrk="1" fontAlgn="base" hangingPunct="1">
              <a:spcBef>
                <a:spcPct val="0"/>
              </a:spcBef>
              <a:spcAft>
                <a:spcPct val="0"/>
              </a:spcAft>
              <a:buFontTx/>
              <a:buNone/>
            </a:pPr>
            <a:endParaRPr lang="it-IT" altLang="it-IT" sz="1000">
              <a:solidFill>
                <a:srgbClr val="000000"/>
              </a:solidFill>
            </a:endParaRPr>
          </a:p>
          <a:p>
            <a:pPr eaLnBrk="1" fontAlgn="base" hangingPunct="1">
              <a:spcBef>
                <a:spcPct val="0"/>
              </a:spcBef>
              <a:spcAft>
                <a:spcPct val="0"/>
              </a:spcAft>
              <a:buFontTx/>
              <a:buNone/>
            </a:pPr>
            <a:endParaRPr lang="it-IT" altLang="it-IT" sz="1000">
              <a:solidFill>
                <a:srgbClr val="000000"/>
              </a:solidFill>
            </a:endParaRPr>
          </a:p>
          <a:p>
            <a:pPr eaLnBrk="1" fontAlgn="base" hangingPunct="1">
              <a:spcBef>
                <a:spcPct val="0"/>
              </a:spcBef>
              <a:spcAft>
                <a:spcPct val="0"/>
              </a:spcAft>
              <a:buFontTx/>
              <a:buNone/>
            </a:pPr>
            <a:r>
              <a:rPr lang="it-IT" altLang="it-IT" sz="2800">
                <a:solidFill>
                  <a:srgbClr val="000000"/>
                </a:solidFill>
              </a:rPr>
              <a:t>Scopo:</a:t>
            </a:r>
          </a:p>
          <a:p>
            <a:pPr eaLnBrk="1" fontAlgn="base" hangingPunct="1">
              <a:spcBef>
                <a:spcPct val="0"/>
              </a:spcBef>
              <a:spcAft>
                <a:spcPct val="0"/>
              </a:spcAft>
              <a:buFontTx/>
              <a:buNone/>
            </a:pPr>
            <a:r>
              <a:rPr lang="it-IT" altLang="it-IT" sz="2800">
                <a:solidFill>
                  <a:srgbClr val="000000"/>
                </a:solidFill>
              </a:rPr>
              <a:t>Valutare lo sviluppo di dipendenza da anfetamine con il conditioned place preference.</a:t>
            </a:r>
          </a:p>
          <a:p>
            <a:pPr eaLnBrk="1" fontAlgn="base" hangingPunct="1">
              <a:spcBef>
                <a:spcPct val="0"/>
              </a:spcBef>
              <a:spcAft>
                <a:spcPct val="0"/>
              </a:spcAft>
              <a:buFontTx/>
              <a:buNone/>
            </a:pPr>
            <a:endParaRPr lang="it-IT" altLang="it-IT" sz="2800">
              <a:solidFill>
                <a:srgbClr val="000000"/>
              </a:solidFill>
            </a:endParaRPr>
          </a:p>
          <a:p>
            <a:pPr eaLnBrk="1" fontAlgn="base" hangingPunct="1">
              <a:spcBef>
                <a:spcPct val="0"/>
              </a:spcBef>
              <a:spcAft>
                <a:spcPct val="0"/>
              </a:spcAft>
              <a:buFontTx/>
              <a:buNone/>
            </a:pPr>
            <a:r>
              <a:rPr lang="it-IT" altLang="it-IT" sz="2800">
                <a:solidFill>
                  <a:srgbClr val="000000"/>
                </a:solidFill>
              </a:rPr>
              <a:t>Risultati:</a:t>
            </a:r>
          </a:p>
          <a:p>
            <a:pPr eaLnBrk="1" fontAlgn="base" hangingPunct="1">
              <a:spcBef>
                <a:spcPct val="0"/>
              </a:spcBef>
              <a:spcAft>
                <a:spcPct val="0"/>
              </a:spcAft>
              <a:buFontTx/>
              <a:buNone/>
            </a:pPr>
            <a:r>
              <a:rPr lang="it-IT" altLang="it-IT" sz="2800">
                <a:solidFill>
                  <a:srgbClr val="000000"/>
                </a:solidFill>
              </a:rPr>
              <a:t>Assenza di conditioned place preference nei topi C57 con deplezione prefrontale di NE (C57 sono diventati DBA).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3418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0" y="188913"/>
            <a:ext cx="9144000" cy="649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800">
                <a:solidFill>
                  <a:srgbClr val="000000"/>
                </a:solidFill>
              </a:rPr>
              <a:t>In un secondo gruppo di esperimenti, Ventura et al., (2003) hanno mostrato che la deplezione noradrenergica a livello prefrontale riduce fortemente l’effetto della anfetamina nell’aumentare il rilascio di dopamina dalla VTA al nucleo accumbens, in linea con l’assenza di dipendenza. </a:t>
            </a:r>
          </a:p>
          <a:p>
            <a:pPr algn="ctr" eaLnBrk="1" fontAlgn="base" hangingPunct="1">
              <a:spcBef>
                <a:spcPct val="0"/>
              </a:spcBef>
              <a:spcAft>
                <a:spcPct val="0"/>
              </a:spcAft>
              <a:buFontTx/>
              <a:buNone/>
            </a:pPr>
            <a:endParaRPr lang="it-IT" altLang="it-IT" sz="2800">
              <a:solidFill>
                <a:srgbClr val="000000"/>
              </a:solidFill>
            </a:endParaRPr>
          </a:p>
          <a:p>
            <a:pPr algn="ctr" eaLnBrk="1" fontAlgn="base" hangingPunct="1">
              <a:spcBef>
                <a:spcPct val="0"/>
              </a:spcBef>
              <a:spcAft>
                <a:spcPct val="0"/>
              </a:spcAft>
              <a:buFontTx/>
              <a:buNone/>
            </a:pPr>
            <a:endParaRPr lang="it-IT" altLang="it-IT" sz="2800">
              <a:solidFill>
                <a:srgbClr val="000000"/>
              </a:solidFill>
            </a:endParaRPr>
          </a:p>
          <a:p>
            <a:pPr algn="ctr" eaLnBrk="1" fontAlgn="base" hangingPunct="1">
              <a:spcBef>
                <a:spcPct val="0"/>
              </a:spcBef>
              <a:spcAft>
                <a:spcPct val="0"/>
              </a:spcAft>
              <a:buFontTx/>
              <a:buNone/>
            </a:pPr>
            <a:r>
              <a:rPr lang="it-IT" altLang="it-IT" sz="2800" b="1">
                <a:solidFill>
                  <a:srgbClr val="000000"/>
                </a:solidFill>
              </a:rPr>
              <a:t>“These results indicate that noradrenergic prefrontal transmission, by allowing increased dopamine release in the nucleus accumbens induced by amphetamine, is a critical factor for the rewarding-reinforcing effects of this drug.”</a:t>
            </a:r>
            <a:endParaRPr lang="it-IT" altLang="it-IT" sz="2800">
              <a:solidFill>
                <a:srgbClr val="000000"/>
              </a:solidFill>
            </a:endParaRPr>
          </a:p>
          <a:p>
            <a:pPr algn="ctr" eaLnBrk="1" fontAlgn="base" hangingPunct="1">
              <a:spcBef>
                <a:spcPct val="0"/>
              </a:spcBef>
              <a:spcAft>
                <a:spcPct val="0"/>
              </a:spcAft>
              <a:buFontTx/>
              <a:buNone/>
            </a:pPr>
            <a:endParaRPr lang="it-IT" altLang="it-IT" sz="2800">
              <a:solidFill>
                <a:srgbClr val="000000"/>
              </a:solidFill>
            </a:endParaRPr>
          </a:p>
          <a:p>
            <a:pPr algn="r" eaLnBrk="1" fontAlgn="base" hangingPunct="1">
              <a:spcBef>
                <a:spcPct val="0"/>
              </a:spcBef>
              <a:spcAft>
                <a:spcPct val="0"/>
              </a:spcAft>
              <a:buFontTx/>
              <a:buNone/>
            </a:pPr>
            <a:r>
              <a:rPr lang="it-IT" altLang="it-IT" sz="2800">
                <a:solidFill>
                  <a:srgbClr val="000000"/>
                </a:solidFill>
              </a:rPr>
              <a:t>Ventura et al., 2003</a:t>
            </a:r>
            <a:endParaRPr lang="it-IT" altLang="it-IT" sz="2800" b="1">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951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665</Words>
  <Application>Microsoft Office PowerPoint</Application>
  <PresentationFormat>Presentazione su schermo (4:3)</PresentationFormat>
  <Paragraphs>68</Paragraphs>
  <Slides>12</Slides>
  <Notes>0</Notes>
  <HiddenSlides>0</HiddenSlides>
  <MMClips>12</MMClips>
  <ScaleCrop>false</ScaleCrop>
  <HeadingPairs>
    <vt:vector size="4" baseType="variant">
      <vt:variant>
        <vt:lpstr>Tema</vt:lpstr>
      </vt:variant>
      <vt:variant>
        <vt:i4>1</vt:i4>
      </vt:variant>
      <vt:variant>
        <vt:lpstr>Titoli diapositive</vt:lpstr>
      </vt:variant>
      <vt:variant>
        <vt:i4>12</vt:i4>
      </vt:variant>
    </vt:vector>
  </HeadingPairs>
  <TitlesOfParts>
    <vt:vector size="13"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1</cp:revision>
  <dcterms:created xsi:type="dcterms:W3CDTF">2020-04-27T14:53:52Z</dcterms:created>
  <dcterms:modified xsi:type="dcterms:W3CDTF">2020-04-27T14:54:50Z</dcterms:modified>
</cp:coreProperties>
</file>