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80" r:id="rId2"/>
    <p:sldId id="269" r:id="rId3"/>
    <p:sldId id="268" r:id="rId4"/>
    <p:sldId id="267" r:id="rId5"/>
    <p:sldId id="263" r:id="rId6"/>
    <p:sldId id="262" r:id="rId7"/>
    <p:sldId id="261" r:id="rId8"/>
    <p:sldId id="281" r:id="rId9"/>
    <p:sldId id="282" r:id="rId10"/>
    <p:sldId id="283" r:id="rId11"/>
    <p:sldId id="284" r:id="rId12"/>
    <p:sldId id="285" r:id="rId13"/>
    <p:sldId id="286" r:id="rId14"/>
    <p:sldId id="27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477"/>
    <p:restoredTop sz="94570"/>
  </p:normalViewPr>
  <p:slideViewPr>
    <p:cSldViewPr snapToGrid="0" snapToObjects="1">
      <p:cViewPr>
        <p:scale>
          <a:sx n="60" d="100"/>
          <a:sy n="60" d="100"/>
        </p:scale>
        <p:origin x="-536" y="-4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C9CE0-2216-724F-9B2D-742A528490FE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8E84C-0AF1-D949-A38E-B9CCBC0223D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85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86711-015B-0142-88C4-65D50E44FA77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13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62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41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98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516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8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9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05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5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520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3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9E5B-8066-5642-B19C-F71317A5DA23}" type="datetimeFigureOut">
              <a:rPr lang="it-IT" smtClean="0"/>
              <a:t>14/05/19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5170E-F42C-EB45-81BD-7E7F6439C08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62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5" Type="http://schemas.openxmlformats.org/officeDocument/2006/relationships/hyperlink" Target="http://ec.europa.eu/research/social-sciences/pdf/policy_reviews/kina25943enc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mailto:Vanna.boffo@unifi.i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7939"/>
            <a:ext cx="9144000" cy="6846887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24000" y="0"/>
            <a:ext cx="9144000" cy="684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62930" y="6347762"/>
            <a:ext cx="2545263" cy="522392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3072582" y="4590468"/>
            <a:ext cx="6995936" cy="338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r">
              <a:defRPr sz="1800" b="0">
                <a:solidFill>
                  <a:srgbClr val="000000"/>
                </a:solidFill>
              </a:defRPr>
            </a:pPr>
            <a:r>
              <a:rPr sz="1600" b="1" dirty="0" smtClean="0">
                <a:solidFill>
                  <a:srgbClr val="376092"/>
                </a:solidFill>
              </a:rPr>
              <a:t>  </a:t>
            </a:r>
            <a:endParaRPr sz="1600" b="1" dirty="0">
              <a:solidFill>
                <a:srgbClr val="376092"/>
              </a:solidFill>
            </a:endParaRPr>
          </a:p>
        </p:txBody>
      </p:sp>
      <p:sp>
        <p:nvSpPr>
          <p:cNvPr id="53" name="Shape 53"/>
          <p:cNvSpPr/>
          <p:nvPr/>
        </p:nvSpPr>
        <p:spPr>
          <a:xfrm>
            <a:off x="7703574" y="6474363"/>
            <a:ext cx="2964426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defRPr sz="1200">
                <a:ln w="18415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63500" dir="3600000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pPr lvl="0">
              <a:defRPr sz="1800" b="0">
                <a:ln w="9525">
                  <a:noFill/>
                </a:ln>
                <a:solidFill>
                  <a:srgbClr val="000000"/>
                </a:solidFill>
                <a:effectLst/>
              </a:defRPr>
            </a:pPr>
            <a:r>
              <a:rPr dirty="0"/>
              <a:t>University  of Florence  </a:t>
            </a:r>
            <a:r>
              <a:rPr dirty="0" smtClean="0"/>
              <a:t>201</a:t>
            </a:r>
            <a:r>
              <a:rPr lang="it-IT" dirty="0"/>
              <a:t>9</a:t>
            </a:r>
            <a:endParaRPr dirty="0"/>
          </a:p>
        </p:txBody>
      </p:sp>
      <p:sp>
        <p:nvSpPr>
          <p:cNvPr id="54" name="Shape 54"/>
          <p:cNvSpPr/>
          <p:nvPr/>
        </p:nvSpPr>
        <p:spPr>
          <a:xfrm>
            <a:off x="3072580" y="2339171"/>
            <a:ext cx="6995936" cy="430887"/>
          </a:xfrm>
          <a:prstGeom prst="rect">
            <a:avLst/>
          </a:prstGeom>
          <a:solidFill>
            <a:srgbClr val="FFFFFF"/>
          </a:solidFill>
          <a:ln w="25400">
            <a:solidFill>
              <a:srgbClr val="4F81BD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1" algn="r">
              <a:defRPr sz="1800" b="0">
                <a:solidFill>
                  <a:srgbClr val="000000"/>
                </a:solidFill>
              </a:defRPr>
            </a:pPr>
            <a:r>
              <a:rPr lang="it-IT" sz="2800" dirty="0" err="1">
                <a:solidFill>
                  <a:srgbClr val="00005D"/>
                </a:solidFill>
                <a:sym typeface="Avenir Roman"/>
              </a:rPr>
              <a:t>Academic</a:t>
            </a:r>
            <a:r>
              <a:rPr lang="it-IT" sz="2800" dirty="0">
                <a:solidFill>
                  <a:srgbClr val="00005D"/>
                </a:solidFill>
                <a:sym typeface="Avenir Roman"/>
              </a:rPr>
              <a:t> </a:t>
            </a:r>
            <a:r>
              <a:rPr lang="it-IT" sz="2800" dirty="0" err="1" smtClean="0">
                <a:solidFill>
                  <a:srgbClr val="00005D"/>
                </a:solidFill>
                <a:sym typeface="Avenir Roman"/>
              </a:rPr>
              <a:t>Writing</a:t>
            </a:r>
            <a:endParaRPr sz="2800" dirty="0">
              <a:solidFill>
                <a:srgbClr val="00005D"/>
              </a:solidFill>
              <a:sym typeface="Avenir Roman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5402826" y="2932535"/>
            <a:ext cx="4665694" cy="3170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 smtClean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 smtClean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 smtClean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 smtClean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endParaRPr lang="it-IT" dirty="0" smtClean="0">
              <a:solidFill>
                <a:srgbClr val="0070C0"/>
              </a:solidFill>
            </a:endParaRPr>
          </a:p>
          <a:p>
            <a:pPr lvl="0" algn="r">
              <a:defRPr sz="1800" b="0">
                <a:solidFill>
                  <a:srgbClr val="000000"/>
                </a:solidFill>
              </a:defRPr>
            </a:pPr>
            <a:r>
              <a:rPr lang="it-IT" dirty="0" smtClean="0">
                <a:solidFill>
                  <a:srgbClr val="0070C0"/>
                </a:solidFill>
              </a:rPr>
              <a:t>Prof.  Vanna Boffo</a:t>
            </a:r>
            <a:endParaRPr dirty="0">
              <a:solidFill>
                <a:srgbClr val="0070C0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endParaRPr sz="2000" b="1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2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28127" y="2932537"/>
            <a:ext cx="10364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31574" y="1056786"/>
            <a:ext cx="1024772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R</a:t>
            </a:r>
            <a:r>
              <a:rPr lang="it-IT" sz="2800" b="1" dirty="0" smtClean="0"/>
              <a:t>iferimenti bibliografici </a:t>
            </a:r>
          </a:p>
          <a:p>
            <a:pPr algn="ctr"/>
            <a:endParaRPr lang="it-IT" sz="2800" b="1" dirty="0"/>
          </a:p>
          <a:p>
            <a:pPr algn="ctr"/>
            <a:endParaRPr lang="it-IT" sz="2800" b="1" dirty="0" smtClean="0"/>
          </a:p>
          <a:p>
            <a:r>
              <a:rPr lang="en-US" sz="2800" dirty="0" err="1"/>
              <a:t>Nell’elencare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riferimenti</a:t>
            </a:r>
            <a:r>
              <a:rPr lang="en-US" sz="2800" dirty="0"/>
              <a:t> </a:t>
            </a:r>
            <a:r>
              <a:rPr lang="en-US" sz="2800" dirty="0" err="1"/>
              <a:t>bibliografici</a:t>
            </a:r>
            <a:r>
              <a:rPr lang="en-US" sz="2800" dirty="0"/>
              <a:t> </a:t>
            </a:r>
            <a:r>
              <a:rPr lang="en-US" sz="2800" dirty="0" err="1"/>
              <a:t>utilizzati</a:t>
            </a:r>
            <a:r>
              <a:rPr lang="en-US" sz="2800" dirty="0"/>
              <a:t> per la </a:t>
            </a:r>
            <a:r>
              <a:rPr lang="en-US" sz="2800" dirty="0" err="1"/>
              <a:t>realizzazione</a:t>
            </a:r>
            <a:r>
              <a:rPr lang="en-US" sz="2800" dirty="0"/>
              <a:t> del </a:t>
            </a:r>
            <a:r>
              <a:rPr lang="en-US" sz="2800" dirty="0" err="1"/>
              <a:t>progetto</a:t>
            </a:r>
            <a:r>
              <a:rPr lang="en-US" sz="2800" dirty="0"/>
              <a:t> </a:t>
            </a:r>
            <a:r>
              <a:rPr lang="en-US" sz="2800" dirty="0" err="1"/>
              <a:t>occorre</a:t>
            </a:r>
            <a:r>
              <a:rPr lang="en-US" sz="2800" dirty="0"/>
              <a:t> </a:t>
            </a:r>
            <a:r>
              <a:rPr lang="en-US" sz="2800" dirty="0" err="1" smtClean="0"/>
              <a:t>rispettare</a:t>
            </a:r>
            <a:r>
              <a:rPr lang="en-US" sz="2800" dirty="0" smtClean="0"/>
              <a:t>: </a:t>
            </a:r>
            <a:endParaRPr lang="en-US" sz="2800" dirty="0" smtClean="0"/>
          </a:p>
          <a:p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err="1"/>
              <a:t>O</a:t>
            </a:r>
            <a:r>
              <a:rPr lang="en-US" sz="2800" dirty="0" err="1" smtClean="0"/>
              <a:t>rdine</a:t>
            </a:r>
            <a:r>
              <a:rPr lang="en-US" sz="2800" dirty="0" smtClean="0"/>
              <a:t> </a:t>
            </a:r>
            <a:r>
              <a:rPr lang="en-US" sz="2800" dirty="0" err="1" smtClean="0"/>
              <a:t>alfabetico</a:t>
            </a:r>
            <a:r>
              <a:rPr lang="en-US" sz="2800" dirty="0" smtClean="0"/>
              <a:t>.</a:t>
            </a:r>
            <a:endParaRPr lang="en-US" sz="2800" dirty="0"/>
          </a:p>
          <a:p>
            <a:pPr marL="285750" indent="-285750">
              <a:buFont typeface="Arial"/>
              <a:buChar char="•"/>
            </a:pPr>
            <a:r>
              <a:rPr lang="en-US" sz="2800" dirty="0" err="1" smtClean="0"/>
              <a:t>Ordine</a:t>
            </a:r>
            <a:r>
              <a:rPr lang="en-US" sz="2800" dirty="0" smtClean="0"/>
              <a:t> </a:t>
            </a:r>
            <a:r>
              <a:rPr lang="en-US" sz="2800" dirty="0" err="1" smtClean="0"/>
              <a:t>cronologico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nel</a:t>
            </a:r>
            <a:r>
              <a:rPr lang="en-US" sz="2800" dirty="0"/>
              <a:t> </a:t>
            </a:r>
            <a:r>
              <a:rPr lang="en-US" sz="2800" dirty="0" err="1"/>
              <a:t>caso</a:t>
            </a:r>
            <a:r>
              <a:rPr lang="en-US" sz="2800" dirty="0"/>
              <a:t> di </a:t>
            </a:r>
            <a:r>
              <a:rPr lang="en-US" sz="2800" dirty="0" err="1"/>
              <a:t>più</a:t>
            </a:r>
            <a:r>
              <a:rPr lang="en-US" sz="2800" dirty="0"/>
              <a:t> </a:t>
            </a:r>
            <a:r>
              <a:rPr lang="en-US" sz="2800" dirty="0" err="1"/>
              <a:t>volumi</a:t>
            </a:r>
            <a:r>
              <a:rPr lang="en-US" sz="2800" dirty="0"/>
              <a:t> </a:t>
            </a:r>
            <a:r>
              <a:rPr lang="en-US" sz="2800" dirty="0" err="1"/>
              <a:t>dello</a:t>
            </a:r>
            <a:r>
              <a:rPr lang="en-US" sz="2800" dirty="0"/>
              <a:t> </a:t>
            </a:r>
            <a:r>
              <a:rPr lang="en-US" sz="2800" dirty="0" err="1"/>
              <a:t>stesso</a:t>
            </a:r>
            <a:r>
              <a:rPr lang="en-US" sz="2800" dirty="0"/>
              <a:t> </a:t>
            </a:r>
            <a:r>
              <a:rPr lang="en-US" sz="2800" dirty="0" err="1"/>
              <a:t>autore</a:t>
            </a:r>
            <a:r>
              <a:rPr lang="en-US" sz="2800" dirty="0" smtClean="0"/>
              <a:t>).</a:t>
            </a:r>
          </a:p>
          <a:p>
            <a:pPr algn="ctr"/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  <a:p>
            <a:pPr lvl="0"/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5536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28127" y="2932537"/>
            <a:ext cx="10364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31574" y="1056785"/>
            <a:ext cx="10247725" cy="3816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R</a:t>
            </a:r>
            <a:r>
              <a:rPr lang="it-IT" sz="2800" b="1" dirty="0" smtClean="0"/>
              <a:t>iferimenti </a:t>
            </a:r>
            <a:r>
              <a:rPr lang="it-IT" sz="2800" b="1" dirty="0" err="1" smtClean="0"/>
              <a:t>sitografici</a:t>
            </a:r>
            <a:endParaRPr lang="it-IT" sz="2800" b="1" dirty="0" smtClean="0"/>
          </a:p>
          <a:p>
            <a:pPr algn="ctr"/>
            <a:r>
              <a:rPr lang="it-IT" sz="1600" dirty="0" smtClean="0"/>
              <a:t>(Indicazioni valide sia per i riferimenti </a:t>
            </a:r>
            <a:r>
              <a:rPr lang="it-IT" sz="1600" dirty="0" err="1" smtClean="0"/>
              <a:t>sitografici</a:t>
            </a:r>
            <a:r>
              <a:rPr lang="it-IT" sz="1600" dirty="0" smtClean="0"/>
              <a:t> a piè di pagina che per la </a:t>
            </a:r>
            <a:r>
              <a:rPr lang="it-IT" sz="1600" dirty="0" err="1" smtClean="0"/>
              <a:t>sitografia</a:t>
            </a:r>
            <a:r>
              <a:rPr lang="it-IT" sz="1600" dirty="0" smtClean="0"/>
              <a:t>) </a:t>
            </a:r>
          </a:p>
          <a:p>
            <a:pPr lvl="0"/>
            <a:endParaRPr lang="en-US" dirty="0" smtClean="0"/>
          </a:p>
          <a:p>
            <a:pPr lvl="0"/>
            <a:r>
              <a:rPr lang="it-IT" dirty="0" smtClean="0"/>
              <a:t>Nel caso in cui la fonte sia un sito internet occorre indicarlo con 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 err="1"/>
              <a:t>U</a:t>
            </a:r>
            <a:r>
              <a:rPr lang="it-IT" dirty="0" err="1" smtClean="0"/>
              <a:t>rl</a:t>
            </a:r>
            <a:r>
              <a:rPr lang="it-IT" dirty="0" smtClean="0"/>
              <a:t> completa.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 smtClean="0"/>
              <a:t>Data di consultazione del sito (mm/aa).</a:t>
            </a:r>
          </a:p>
          <a:p>
            <a:pPr marL="285750" lvl="0" indent="-285750">
              <a:buFont typeface="Arial"/>
              <a:buChar char="•"/>
            </a:pPr>
            <a:endParaRPr lang="it-IT" dirty="0"/>
          </a:p>
          <a:p>
            <a:pPr lvl="0"/>
            <a:r>
              <a:rPr lang="it-IT" dirty="0"/>
              <a:t>Es</a:t>
            </a:r>
            <a:r>
              <a:rPr lang="it-IT" dirty="0" smtClean="0"/>
              <a:t>:</a:t>
            </a:r>
          </a:p>
          <a:p>
            <a:pPr lvl="0"/>
            <a:r>
              <a:rPr lang="it-IT" dirty="0"/>
              <a:t> </a:t>
            </a:r>
            <a:r>
              <a:rPr lang="it-IT" dirty="0" err="1" smtClean="0"/>
              <a:t>Federighi</a:t>
            </a:r>
            <a:r>
              <a:rPr lang="it-IT" dirty="0" smtClean="0"/>
              <a:t> P., </a:t>
            </a:r>
            <a:r>
              <a:rPr lang="it-IT" i="1" dirty="0" err="1" smtClean="0"/>
              <a:t>Adult</a:t>
            </a:r>
            <a:r>
              <a:rPr lang="it-IT" i="1" dirty="0" smtClean="0"/>
              <a:t> and </a:t>
            </a:r>
            <a:r>
              <a:rPr lang="it-IT" i="1" dirty="0" err="1" smtClean="0"/>
              <a:t>continuing</a:t>
            </a:r>
            <a:r>
              <a:rPr lang="it-IT" i="1" dirty="0" smtClean="0"/>
              <a:t> </a:t>
            </a:r>
            <a:r>
              <a:rPr lang="it-IT" i="1" dirty="0" err="1" smtClean="0"/>
              <a:t>education</a:t>
            </a:r>
            <a:r>
              <a:rPr lang="it-IT" i="1" dirty="0"/>
              <a:t> </a:t>
            </a:r>
            <a:r>
              <a:rPr lang="it-IT" i="1" dirty="0" smtClean="0"/>
              <a:t>in Europe</a:t>
            </a:r>
            <a:r>
              <a:rPr lang="it-IT" dirty="0" smtClean="0"/>
              <a:t>, </a:t>
            </a:r>
            <a:r>
              <a:rPr lang="it-IT" dirty="0" err="1" smtClean="0"/>
              <a:t>European</a:t>
            </a:r>
            <a:r>
              <a:rPr lang="it-IT" dirty="0" smtClean="0"/>
              <a:t> </a:t>
            </a:r>
            <a:r>
              <a:rPr lang="it-IT" dirty="0" err="1" smtClean="0"/>
              <a:t>Commission</a:t>
            </a:r>
            <a:r>
              <a:rPr lang="it-IT" dirty="0" smtClean="0"/>
              <a:t>, Bruxelles, 2014 in </a:t>
            </a:r>
            <a:r>
              <a:rPr lang="it-IT" dirty="0" smtClean="0">
                <a:hlinkClick r:id="rId5"/>
              </a:rPr>
              <a:t>http</a:t>
            </a:r>
            <a:r>
              <a:rPr lang="it-IT" dirty="0">
                <a:hlinkClick r:id="rId5"/>
              </a:rPr>
              <a:t>://ec.europa.eu/research/social-sciences/pdf/policy_reviews/kina25943enc.pdf</a:t>
            </a:r>
            <a:r>
              <a:rPr lang="it-IT" dirty="0"/>
              <a:t>  </a:t>
            </a:r>
            <a:r>
              <a:rPr lang="it-IT" dirty="0" smtClean="0"/>
              <a:t>(03/15)</a:t>
            </a:r>
            <a:endParaRPr lang="en-US" dirty="0"/>
          </a:p>
          <a:p>
            <a:endParaRPr lang="en-US" dirty="0"/>
          </a:p>
          <a:p>
            <a:pPr lvl="0"/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50475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25736" y="1670728"/>
            <a:ext cx="110674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 note a pie di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servono</a:t>
            </a:r>
            <a:r>
              <a:rPr lang="en-US" dirty="0"/>
              <a:t> per: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/>
              <a:t>Spiegare</a:t>
            </a:r>
            <a:r>
              <a:rPr lang="en-US" dirty="0"/>
              <a:t> </a:t>
            </a:r>
            <a:r>
              <a:rPr lang="en-US" dirty="0" smtClean="0"/>
              <a:t>(note </a:t>
            </a:r>
            <a:r>
              <a:rPr lang="en-US" dirty="0" err="1" smtClean="0"/>
              <a:t>esplicative</a:t>
            </a:r>
            <a:r>
              <a:rPr lang="en-US" dirty="0" smtClean="0"/>
              <a:t>). 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err="1"/>
              <a:t>inserire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riferimenti</a:t>
            </a:r>
            <a:r>
              <a:rPr lang="en-US" dirty="0"/>
              <a:t> </a:t>
            </a:r>
            <a:r>
              <a:rPr lang="en-US" dirty="0" err="1" smtClean="0"/>
              <a:t>bibliografici</a:t>
            </a:r>
            <a:r>
              <a:rPr lang="en-US" dirty="0" smtClean="0"/>
              <a:t> (note </a:t>
            </a:r>
            <a:r>
              <a:rPr lang="en-US" dirty="0" err="1" smtClean="0"/>
              <a:t>bibliografiche</a:t>
            </a:r>
            <a:r>
              <a:rPr lang="en-US" dirty="0" smtClean="0"/>
              <a:t>). </a:t>
            </a:r>
            <a:endParaRPr lang="it-IT" dirty="0"/>
          </a:p>
          <a:p>
            <a:endParaRPr lang="en-US" dirty="0" smtClean="0"/>
          </a:p>
          <a:p>
            <a:r>
              <a:rPr lang="en-US" dirty="0" smtClean="0"/>
              <a:t>Le </a:t>
            </a:r>
            <a:r>
              <a:rPr lang="en-US" dirty="0"/>
              <a:t>note a </a:t>
            </a:r>
            <a:r>
              <a:rPr lang="en-US" dirty="0" err="1"/>
              <a:t>piè</a:t>
            </a:r>
            <a:r>
              <a:rPr lang="en-US" dirty="0"/>
              <a:t> di </a:t>
            </a:r>
            <a:r>
              <a:rPr lang="en-US" dirty="0" err="1"/>
              <a:t>pagina</a:t>
            </a:r>
            <a:r>
              <a:rPr lang="en-US" dirty="0"/>
              <a:t> </a:t>
            </a:r>
            <a:r>
              <a:rPr lang="en-US" dirty="0" err="1"/>
              <a:t>devono</a:t>
            </a:r>
            <a:r>
              <a:rPr lang="en-US" dirty="0"/>
              <a:t>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giustificate</a:t>
            </a:r>
            <a:r>
              <a:rPr lang="en-US" dirty="0"/>
              <a:t> dal </a:t>
            </a:r>
            <a:r>
              <a:rPr lang="en-US" dirty="0" err="1"/>
              <a:t>punto</a:t>
            </a:r>
            <a:r>
              <a:rPr lang="en-US" dirty="0"/>
              <a:t> di vista del </a:t>
            </a:r>
            <a:r>
              <a:rPr lang="en-US" dirty="0" err="1"/>
              <a:t>paragrafo</a:t>
            </a:r>
            <a:r>
              <a:rPr lang="en-US" dirty="0"/>
              <a:t>. </a:t>
            </a:r>
            <a:r>
              <a:rPr lang="en-US" dirty="0" err="1" smtClean="0"/>
              <a:t>Carattere</a:t>
            </a:r>
            <a:r>
              <a:rPr lang="en-US" dirty="0" smtClean="0"/>
              <a:t> Times </a:t>
            </a:r>
            <a:r>
              <a:rPr lang="en-US" dirty="0"/>
              <a:t>New Roman, </a:t>
            </a:r>
            <a:r>
              <a:rPr lang="en-US" dirty="0" smtClean="0"/>
              <a:t>font 10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Struttura: </a:t>
            </a:r>
            <a:r>
              <a:rPr lang="en-US" dirty="0"/>
              <a:t>S</a:t>
            </a:r>
            <a:r>
              <a:rPr lang="en-US" dirty="0" smtClean="0"/>
              <a:t>i </a:t>
            </a:r>
            <a:r>
              <a:rPr lang="en-US" u="sng" dirty="0" err="1"/>
              <a:t>devono</a:t>
            </a:r>
            <a:r>
              <a:rPr lang="en-US" dirty="0"/>
              <a:t> </a:t>
            </a:r>
            <a:r>
              <a:rPr lang="en-US" dirty="0" err="1"/>
              <a:t>usare</a:t>
            </a:r>
            <a:r>
              <a:rPr lang="en-US" dirty="0"/>
              <a:t>:</a:t>
            </a:r>
            <a:endParaRPr lang="it-IT" dirty="0"/>
          </a:p>
          <a:p>
            <a:pPr lvl="0"/>
            <a:r>
              <a:rPr lang="en-US" dirty="0" err="1"/>
              <a:t>O</a:t>
            </a:r>
            <a:r>
              <a:rPr lang="en-US" dirty="0" err="1" smtClean="0"/>
              <a:t>p.cit</a:t>
            </a:r>
            <a:r>
              <a:rPr lang="en-US" dirty="0" smtClean="0"/>
              <a:t>.: </a:t>
            </a:r>
            <a:r>
              <a:rPr lang="en-US" dirty="0" err="1" smtClean="0"/>
              <a:t>nell’opera</a:t>
            </a:r>
            <a:r>
              <a:rPr lang="en-US" dirty="0" smtClean="0"/>
              <a:t>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citata</a:t>
            </a:r>
            <a:r>
              <a:rPr lang="en-US" dirty="0" smtClean="0"/>
              <a:t>. In </a:t>
            </a:r>
            <a:r>
              <a:rPr lang="en-US" dirty="0" err="1" smtClean="0"/>
              <a:t>caso</a:t>
            </a:r>
            <a:r>
              <a:rPr lang="en-US" dirty="0" smtClean="0"/>
              <a:t> di </a:t>
            </a:r>
            <a:r>
              <a:rPr lang="en-US" dirty="0" err="1" smtClean="0"/>
              <a:t>distanza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/>
              <a:t> </a:t>
            </a:r>
            <a:r>
              <a:rPr lang="en-US" dirty="0" smtClean="0"/>
              <a:t>nota a cui ci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riferisce</a:t>
            </a:r>
            <a:r>
              <a:rPr lang="en-US" dirty="0" smtClean="0"/>
              <a:t>. </a:t>
            </a:r>
            <a:endParaRPr lang="it-IT" dirty="0"/>
          </a:p>
          <a:p>
            <a:pPr lvl="0"/>
            <a:r>
              <a:rPr lang="en-US" i="1" dirty="0" err="1"/>
              <a:t>I</a:t>
            </a:r>
            <a:r>
              <a:rPr lang="en-US" i="1" dirty="0" err="1" smtClean="0"/>
              <a:t>vi</a:t>
            </a:r>
            <a:r>
              <a:rPr lang="en-US" dirty="0" smtClean="0"/>
              <a:t>: con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pagina</a:t>
            </a:r>
            <a:r>
              <a:rPr lang="en-US" dirty="0" smtClean="0"/>
              <a:t>.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/>
              <a:t>riferimento</a:t>
            </a:r>
            <a:r>
              <a:rPr lang="en-US" dirty="0"/>
              <a:t> ad </a:t>
            </a:r>
            <a:r>
              <a:rPr lang="en-US" dirty="0" err="1"/>
              <a:t>una</a:t>
            </a:r>
            <a:r>
              <a:rPr lang="en-US" dirty="0"/>
              <a:t> nota </a:t>
            </a:r>
            <a:r>
              <a:rPr lang="en-US" dirty="0" err="1"/>
              <a:t>precedente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cita</a:t>
            </a:r>
            <a:r>
              <a:rPr lang="en-US" dirty="0"/>
              <a:t> </a:t>
            </a:r>
            <a:r>
              <a:rPr lang="en-US" dirty="0" err="1"/>
              <a:t>stessa</a:t>
            </a:r>
            <a:r>
              <a:rPr lang="en-US" dirty="0"/>
              <a:t> opera </a:t>
            </a:r>
            <a:r>
              <a:rPr lang="en-US" dirty="0" smtClean="0"/>
              <a:t>ma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 smtClean="0"/>
              <a:t>pagina</a:t>
            </a:r>
            <a:r>
              <a:rPr lang="en-US" dirty="0" smtClean="0"/>
              <a:t> </a:t>
            </a:r>
            <a:r>
              <a:rPr lang="en-US" dirty="0" err="1" smtClean="0"/>
              <a:t>diverso</a:t>
            </a:r>
            <a:r>
              <a:rPr lang="en-US" dirty="0" smtClean="0"/>
              <a:t>.</a:t>
            </a:r>
            <a:endParaRPr lang="it-IT" dirty="0"/>
          </a:p>
          <a:p>
            <a:pPr lvl="0"/>
            <a:r>
              <a:rPr lang="it-IT" i="1" dirty="0" smtClean="0"/>
              <a:t>I</a:t>
            </a:r>
            <a:r>
              <a:rPr lang="en-US" i="1" dirty="0" err="1" smtClean="0"/>
              <a:t>bidem</a:t>
            </a:r>
            <a:r>
              <a:rPr lang="en-US" dirty="0" smtClean="0"/>
              <a:t>: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dirty="0" err="1" smtClean="0"/>
              <a:t>pagina</a:t>
            </a:r>
            <a:r>
              <a:rPr lang="en-US" dirty="0" smtClean="0"/>
              <a:t>.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/>
              <a:t>riferimento</a:t>
            </a:r>
            <a:r>
              <a:rPr lang="en-US" dirty="0"/>
              <a:t> ad </a:t>
            </a:r>
            <a:r>
              <a:rPr lang="en-US" dirty="0" err="1"/>
              <a:t>una</a:t>
            </a:r>
            <a:r>
              <a:rPr lang="en-US" dirty="0"/>
              <a:t> nota </a:t>
            </a:r>
            <a:r>
              <a:rPr lang="en-US" dirty="0" err="1" smtClean="0"/>
              <a:t>precedente</a:t>
            </a:r>
            <a:r>
              <a:rPr lang="en-US" dirty="0" smtClean="0"/>
              <a:t> in cui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cita</a:t>
            </a:r>
            <a:r>
              <a:rPr lang="en-US" dirty="0" smtClean="0"/>
              <a:t> </a:t>
            </a:r>
            <a:r>
              <a:rPr lang="en-US" dirty="0" err="1" smtClean="0"/>
              <a:t>stessa</a:t>
            </a:r>
            <a:r>
              <a:rPr lang="en-US" dirty="0" smtClean="0"/>
              <a:t> opera e </a:t>
            </a:r>
            <a:r>
              <a:rPr lang="en-US" dirty="0" err="1" smtClean="0"/>
              <a:t>numero</a:t>
            </a:r>
            <a:r>
              <a:rPr lang="en-US" dirty="0" smtClean="0"/>
              <a:t> di </a:t>
            </a:r>
            <a:r>
              <a:rPr lang="en-US" smtClean="0"/>
              <a:t>pagina.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it-IT" dirty="0"/>
              <a:t> </a:t>
            </a:r>
          </a:p>
        </p:txBody>
      </p:sp>
      <p:sp>
        <p:nvSpPr>
          <p:cNvPr id="2" name="Rettangolo 1"/>
          <p:cNvSpPr/>
          <p:nvPr/>
        </p:nvSpPr>
        <p:spPr>
          <a:xfrm>
            <a:off x="831574" y="1056785"/>
            <a:ext cx="102477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Note a piè di </a:t>
            </a:r>
            <a:r>
              <a:rPr lang="it-IT" sz="2800" b="1" dirty="0" smtClean="0"/>
              <a:t>pagina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6657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95498" y="1766986"/>
            <a:ext cx="110674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it-IT" b="1" dirty="0"/>
              <a:t>G</a:t>
            </a:r>
            <a:r>
              <a:rPr lang="it-IT" b="1" dirty="0" smtClean="0"/>
              <a:t>rassetto</a:t>
            </a:r>
            <a:r>
              <a:rPr lang="it-IT" dirty="0"/>
              <a:t> per i titoli dei capitoli e dei paragrafi</a:t>
            </a:r>
          </a:p>
          <a:p>
            <a:pPr marL="285750" lvl="0" indent="-285750">
              <a:buFont typeface="Arial"/>
              <a:buChar char="•"/>
            </a:pPr>
            <a:r>
              <a:rPr lang="it-IT" i="1" dirty="0"/>
              <a:t>C</a:t>
            </a:r>
            <a:r>
              <a:rPr lang="it-IT" i="1" dirty="0" smtClean="0"/>
              <a:t>orsivo</a:t>
            </a:r>
            <a:r>
              <a:rPr lang="it-IT" dirty="0"/>
              <a:t> per parole straniere non entrate nell’uso comune della lingua italiana; per titoli di </a:t>
            </a:r>
            <a:r>
              <a:rPr lang="it-IT" dirty="0" err="1"/>
              <a:t>sottoparagrafi</a:t>
            </a:r>
            <a:endParaRPr lang="it-IT" dirty="0"/>
          </a:p>
          <a:p>
            <a:pPr marL="285750" lvl="0" indent="-285750">
              <a:buFont typeface="Arial"/>
              <a:buChar char="•"/>
            </a:pPr>
            <a:r>
              <a:rPr lang="it-IT" dirty="0" smtClean="0"/>
              <a:t>Accenti: utilizzare </a:t>
            </a:r>
            <a:r>
              <a:rPr lang="it-IT" dirty="0"/>
              <a:t>i caratteri accentanti, non gli apici di seguito alla lettera:</a:t>
            </a:r>
            <a:br>
              <a:rPr lang="it-IT" dirty="0"/>
            </a:br>
            <a:r>
              <a:rPr lang="it-IT" dirty="0"/>
              <a:t>à è </a:t>
            </a:r>
            <a:r>
              <a:rPr lang="it-IT" dirty="0" err="1"/>
              <a:t>ì</a:t>
            </a:r>
            <a:r>
              <a:rPr lang="it-IT" dirty="0"/>
              <a:t> </a:t>
            </a:r>
            <a:r>
              <a:rPr lang="it-IT" dirty="0" err="1"/>
              <a:t>ò</a:t>
            </a:r>
            <a:r>
              <a:rPr lang="it-IT" dirty="0"/>
              <a:t> </a:t>
            </a:r>
            <a:r>
              <a:rPr lang="it-IT" dirty="0" err="1"/>
              <a:t>ù</a:t>
            </a:r>
            <a:r>
              <a:rPr lang="it-IT" dirty="0"/>
              <a:t> non </a:t>
            </a:r>
            <a:r>
              <a:rPr lang="it-IT" dirty="0" err="1"/>
              <a:t>a’</a:t>
            </a:r>
            <a:r>
              <a:rPr lang="it-IT" dirty="0"/>
              <a:t> </a:t>
            </a:r>
            <a:r>
              <a:rPr lang="it-IT" dirty="0" err="1"/>
              <a:t>e’</a:t>
            </a:r>
            <a:r>
              <a:rPr lang="it-IT" dirty="0"/>
              <a:t> i’ o’ u’</a:t>
            </a:r>
          </a:p>
          <a:p>
            <a:pPr lvl="1"/>
            <a:r>
              <a:rPr lang="it-IT" dirty="0"/>
              <a:t>È non E’</a:t>
            </a:r>
          </a:p>
          <a:p>
            <a:pPr lvl="1"/>
            <a:r>
              <a:rPr lang="it-IT" dirty="0" smtClean="0"/>
              <a:t>perché </a:t>
            </a:r>
            <a:r>
              <a:rPr lang="it-IT" dirty="0"/>
              <a:t>non </a:t>
            </a:r>
            <a:r>
              <a:rPr lang="it-IT" dirty="0" err="1" smtClean="0"/>
              <a:t>perchè</a:t>
            </a:r>
            <a:endParaRPr lang="it-IT" dirty="0"/>
          </a:p>
          <a:p>
            <a:pPr lvl="1"/>
            <a:r>
              <a:rPr lang="it-IT" dirty="0"/>
              <a:t>nonché non </a:t>
            </a:r>
            <a:r>
              <a:rPr lang="it-IT" dirty="0" err="1" smtClean="0"/>
              <a:t>nonchè</a:t>
            </a:r>
            <a:endParaRPr lang="it-IT" dirty="0"/>
          </a:p>
          <a:p>
            <a:pPr lvl="1"/>
            <a:r>
              <a:rPr lang="it-IT" dirty="0"/>
              <a:t>finché non </a:t>
            </a:r>
            <a:r>
              <a:rPr lang="it-IT" dirty="0" err="1"/>
              <a:t>finchè</a:t>
            </a:r>
            <a:endParaRPr lang="it-IT" dirty="0"/>
          </a:p>
          <a:p>
            <a:pPr lvl="1"/>
            <a:r>
              <a:rPr lang="it-IT" dirty="0"/>
              <a:t>sicché non </a:t>
            </a:r>
            <a:r>
              <a:rPr lang="it-IT" dirty="0" err="1"/>
              <a:t>sicchè</a:t>
            </a:r>
            <a:endParaRPr lang="it-IT" dirty="0"/>
          </a:p>
          <a:p>
            <a:pPr lvl="1"/>
            <a:endParaRPr lang="it-IT" dirty="0"/>
          </a:p>
          <a:p>
            <a:r>
              <a:rPr lang="it-IT" b="1" dirty="0" smtClean="0"/>
              <a:t>Virgolette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/>
              <a:t>virgolette </a:t>
            </a:r>
            <a:r>
              <a:rPr lang="it-IT" dirty="0" smtClean="0"/>
              <a:t>basse o a sergentino </a:t>
            </a:r>
            <a:r>
              <a:rPr lang="it-IT" dirty="0"/>
              <a:t>(« ») per le citazioni testuali da altre fonti (altri autori, norme, sentenze)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/>
              <a:t>virgolette alte (“ ”) per isolare un concetto, un termine o un’espressione; per evidenziare l’utilizzo di un termine in un contesto differente rispetto a quello in cui è più comunemente usato; per il secondo grado di citazione testuale</a:t>
            </a:r>
          </a:p>
          <a:p>
            <a:endParaRPr lang="it-IT" dirty="0" smtClean="0"/>
          </a:p>
        </p:txBody>
      </p:sp>
      <p:sp>
        <p:nvSpPr>
          <p:cNvPr id="2" name="Rettangolo 1"/>
          <p:cNvSpPr/>
          <p:nvPr/>
        </p:nvSpPr>
        <p:spPr>
          <a:xfrm>
            <a:off x="831574" y="1056786"/>
            <a:ext cx="102477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Formattazione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4265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700669"/>
            <a:ext cx="10515600" cy="347629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</a:rPr>
              <a:t>THANK YOU FOR YOUR ATTENTION!</a:t>
            </a:r>
          </a:p>
          <a:p>
            <a:pPr marL="0" indent="0" algn="ctr">
              <a:buNone/>
            </a:pPr>
            <a:endParaRPr lang="it-IT" sz="24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endParaRPr lang="it-IT" sz="2400" b="1" dirty="0" smtClean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endParaRPr lang="it-IT" sz="2400" b="1" dirty="0" smtClean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002060"/>
                </a:solidFill>
                <a:latin typeface="Calibri" charset="0"/>
                <a:ea typeface="Calibri" charset="0"/>
                <a:cs typeface="Calibri" charset="0"/>
                <a:hlinkClick r:id="rId3"/>
              </a:rPr>
              <a:t>Vanna.boffo@unifi.it</a:t>
            </a:r>
            <a:endParaRPr lang="it-IT" sz="2400" b="1" dirty="0" smtClean="0">
              <a:solidFill>
                <a:srgbClr val="00206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84870" y="640238"/>
            <a:ext cx="10515600" cy="1325563"/>
          </a:xfrm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Index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  <a:defRPr sz="1800" b="0">
                <a:solidFill>
                  <a:srgbClr val="000000"/>
                </a:solidFill>
              </a:defRPr>
            </a:pPr>
            <a:endParaRPr lang="it-IT" dirty="0">
              <a:solidFill>
                <a:srgbClr val="00487F"/>
              </a:solidFill>
              <a:latin typeface="Calibri" charset="0"/>
              <a:ea typeface="Calibri" charset="0"/>
              <a:cs typeface="Calibri" charset="0"/>
              <a:sym typeface="Arial Bold"/>
            </a:endParaRPr>
          </a:p>
          <a:p>
            <a:pPr marL="342900" lvl="0" indent="-342900" algn="just">
              <a:buFont typeface="+mj-lt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487F"/>
                </a:solidFill>
                <a:latin typeface="Arial"/>
                <a:ea typeface="Calibri" charset="0"/>
                <a:cs typeface="Arial"/>
                <a:sym typeface="Arial Bold"/>
              </a:rPr>
              <a:t>Che cosa è una Recensione</a:t>
            </a:r>
          </a:p>
          <a:p>
            <a:pPr marL="342900" lvl="0" indent="-342900" algn="just">
              <a:buFont typeface="+mj-lt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487F"/>
                </a:solidFill>
                <a:latin typeface="Arial"/>
                <a:ea typeface="Calibri" charset="0"/>
                <a:cs typeface="Arial"/>
                <a:sym typeface="Arial Bold"/>
              </a:rPr>
              <a:t>Struttura di una recensione</a:t>
            </a:r>
          </a:p>
          <a:p>
            <a:pPr marL="342900" lvl="0" indent="-342900" algn="just">
              <a:buFont typeface="+mj-lt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487F"/>
                </a:solidFill>
                <a:latin typeface="Arial"/>
                <a:ea typeface="Calibri" charset="0"/>
                <a:cs typeface="Arial"/>
                <a:sym typeface="Arial Bold"/>
              </a:rPr>
              <a:t>Stile Editoriale di una recensione</a:t>
            </a:r>
          </a:p>
          <a:p>
            <a:pPr marL="342900" lvl="0" indent="-342900" algn="just">
              <a:buFont typeface="+mj-lt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487F"/>
                </a:solidFill>
                <a:latin typeface="Arial"/>
                <a:ea typeface="Calibri" charset="0"/>
                <a:cs typeface="Arial"/>
                <a:sym typeface="Arial Bold"/>
              </a:rPr>
              <a:t>Cura della scrittura</a:t>
            </a:r>
          </a:p>
          <a:p>
            <a:pPr marL="342900" lvl="0" indent="-342900" algn="just">
              <a:buFont typeface="+mj-lt"/>
              <a:buAutoNum type="arabicPeriod"/>
              <a:defRPr sz="1800" b="0">
                <a:solidFill>
                  <a:srgbClr val="000000"/>
                </a:solidFill>
              </a:defRPr>
            </a:pPr>
            <a:r>
              <a:rPr lang="it-IT" sz="2400" dirty="0" smtClean="0">
                <a:solidFill>
                  <a:srgbClr val="00487F"/>
                </a:solidFill>
                <a:latin typeface="Arial"/>
                <a:ea typeface="Calibri" charset="0"/>
                <a:cs typeface="Arial"/>
                <a:sym typeface="Arial Bold"/>
              </a:rPr>
              <a:t>Lunghezza della recensione</a:t>
            </a:r>
          </a:p>
        </p:txBody>
      </p:sp>
    </p:spTree>
    <p:extLst>
      <p:ext uri="{BB962C8B-B14F-4D97-AF65-F5344CB8AC3E}">
        <p14:creationId xmlns:p14="http://schemas.microsoft.com/office/powerpoint/2010/main" val="40088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5000" y="2666999"/>
            <a:ext cx="10718800" cy="1248833"/>
          </a:xfrm>
        </p:spPr>
        <p:txBody>
          <a:bodyPr>
            <a:noAutofit/>
          </a:bodyPr>
          <a:lstStyle/>
          <a:p>
            <a:pPr marL="571500" indent="-571500">
              <a:buFont typeface="Wingdings" charset="2"/>
              <a:buChar char="ü"/>
            </a:pPr>
            <a:r>
              <a:rPr lang="it-IT" b="1" dirty="0">
                <a:latin typeface="Arial"/>
                <a:cs typeface="Arial"/>
              </a:rPr>
              <a:t>Cosa è una recensione?</a:t>
            </a:r>
            <a:br>
              <a:rPr lang="it-IT" b="1" dirty="0">
                <a:latin typeface="Arial"/>
                <a:cs typeface="Arial"/>
              </a:rPr>
            </a:br>
            <a:r>
              <a:rPr lang="it-IT" b="1" dirty="0">
                <a:latin typeface="Arial"/>
                <a:cs typeface="Arial"/>
              </a:rPr>
              <a:t/>
            </a:r>
            <a:br>
              <a:rPr lang="it-IT" b="1" dirty="0">
                <a:latin typeface="Arial"/>
                <a:cs typeface="Arial"/>
              </a:rPr>
            </a:b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285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Struttura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Parte introduttiva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……………………………………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Parte Centrale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…………………………………….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Parte Interpretativa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…………………………………….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Parte Conclusiva/Valutativa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29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Stile Editoriale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329224" y="1626893"/>
            <a:ext cx="920779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b="1" dirty="0" smtClean="0">
                <a:solidFill>
                  <a:srgbClr val="002060"/>
                </a:solidFill>
              </a:rPr>
              <a:t>Note</a:t>
            </a:r>
          </a:p>
          <a:p>
            <a:pPr algn="just"/>
            <a:endParaRPr lang="it-IT" sz="3200" b="1" dirty="0">
              <a:solidFill>
                <a:srgbClr val="002060"/>
              </a:solidFill>
            </a:endParaRPr>
          </a:p>
          <a:p>
            <a:pPr algn="just"/>
            <a:r>
              <a:rPr lang="it-IT" sz="3200" b="1" dirty="0" smtClean="0">
                <a:solidFill>
                  <a:srgbClr val="002060"/>
                </a:solidFill>
              </a:rPr>
              <a:t>………………….</a:t>
            </a:r>
          </a:p>
          <a:p>
            <a:pPr algn="just"/>
            <a:endParaRPr lang="it-IT" sz="3200" b="1" dirty="0">
              <a:solidFill>
                <a:srgbClr val="002060"/>
              </a:solidFill>
            </a:endParaRPr>
          </a:p>
          <a:p>
            <a:pPr algn="just"/>
            <a:r>
              <a:rPr lang="it-IT" sz="3200" b="1" dirty="0" smtClean="0">
                <a:solidFill>
                  <a:srgbClr val="002060"/>
                </a:solidFill>
              </a:rPr>
              <a:t>Bibliografia</a:t>
            </a:r>
          </a:p>
          <a:p>
            <a:pPr algn="just"/>
            <a:endParaRPr lang="it-IT" sz="3200" b="1" dirty="0">
              <a:solidFill>
                <a:srgbClr val="002060"/>
              </a:solidFill>
            </a:endParaRPr>
          </a:p>
          <a:p>
            <a:pPr algn="just"/>
            <a:r>
              <a:rPr lang="it-IT" sz="3200" b="1" dirty="0" smtClean="0">
                <a:solidFill>
                  <a:srgbClr val="002060"/>
                </a:solidFill>
              </a:rPr>
              <a:t>…………………….	</a:t>
            </a:r>
            <a:endParaRPr lang="it-IT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9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Cura della scrittura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96853"/>
            <a:ext cx="10515600" cy="2990087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 algn="just" defTabSz="457200" latinLnBrk="1" hangingPunct="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endParaRPr lang="it-IT" sz="2400" dirty="0" smtClean="0">
              <a:solidFill>
                <a:srgbClr val="002060"/>
              </a:solidFill>
            </a:endParaRPr>
          </a:p>
          <a:p>
            <a:pPr marL="342900" indent="-342900" algn="just" defTabSz="457200" latinLnBrk="1" hangingPunct="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Che cosa significa curare la scrittura:</a:t>
            </a:r>
          </a:p>
          <a:p>
            <a:pPr marL="342900" indent="-342900" algn="just" defTabSz="457200" latinLnBrk="1" hangingPunct="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endParaRPr lang="it-IT" dirty="0">
              <a:solidFill>
                <a:srgbClr val="002060"/>
              </a:solidFill>
            </a:endParaRPr>
          </a:p>
          <a:p>
            <a:pPr marL="342900" indent="-342900" algn="just" defTabSz="457200" latinLnBrk="1" hangingPunct="0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Ripetizioni, fraseggio, semplicità della frase, sinteticità del contenuto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312333" y="3661833"/>
            <a:ext cx="9249834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tx2"/>
                </a:solidFill>
              </a:rPr>
              <a:t>“Quell’antico </a:t>
            </a:r>
            <a:r>
              <a:rPr lang="it-IT" sz="2800" b="1" dirty="0">
                <a:solidFill>
                  <a:schemeClr val="tx2"/>
                </a:solidFill>
              </a:rPr>
              <a:t>problema perde ogni </a:t>
            </a:r>
            <a:r>
              <a:rPr lang="it-IT" sz="2800" b="1" dirty="0" err="1">
                <a:solidFill>
                  <a:schemeClr val="tx2"/>
                </a:solidFill>
              </a:rPr>
              <a:t>linearita</a:t>
            </a:r>
            <a:r>
              <a:rPr lang="it-IT" sz="2800" b="1" dirty="0">
                <a:solidFill>
                  <a:schemeClr val="tx2"/>
                </a:solidFill>
              </a:rPr>
              <a:t>̀ e si fa un groviglio problematico da </a:t>
            </a:r>
            <a:r>
              <a:rPr lang="it-IT" sz="2800" b="1" dirty="0" smtClean="0">
                <a:solidFill>
                  <a:schemeClr val="tx2"/>
                </a:solidFill>
              </a:rPr>
              <a:t>rileggere </a:t>
            </a:r>
            <a:r>
              <a:rPr lang="it-IT" sz="2800" b="1" dirty="0">
                <a:solidFill>
                  <a:schemeClr val="tx2"/>
                </a:solidFill>
              </a:rPr>
              <a:t>secondo modelli integrati e guardando, appunto, alla </a:t>
            </a:r>
            <a:r>
              <a:rPr lang="it-IT" sz="2800" b="1" dirty="0" err="1">
                <a:solidFill>
                  <a:schemeClr val="tx2"/>
                </a:solidFill>
              </a:rPr>
              <a:t>complessita</a:t>
            </a:r>
            <a:r>
              <a:rPr lang="it-IT" sz="2800" b="1" dirty="0">
                <a:solidFill>
                  <a:schemeClr val="tx2"/>
                </a:solidFill>
              </a:rPr>
              <a:t>̀. È questa una prospettiva che ben emerge nel volume, anche se poi il discorso non si inoltra nei meandri tematici e polemici di quel dilemma. </a:t>
            </a:r>
            <a:r>
              <a:rPr lang="it-IT" sz="2800" b="1" dirty="0" smtClean="0">
                <a:solidFill>
                  <a:schemeClr val="tx2"/>
                </a:solidFill>
              </a:rPr>
              <a:t>Ma </a:t>
            </a:r>
            <a:r>
              <a:rPr lang="it-IT" sz="2800" b="1" dirty="0">
                <a:solidFill>
                  <a:schemeClr val="tx2"/>
                </a:solidFill>
              </a:rPr>
              <a:t>la prospettiva di soluzione c’è e circola ampiamente nel </a:t>
            </a:r>
            <a:r>
              <a:rPr lang="it-IT" sz="2800" b="1" dirty="0" smtClean="0">
                <a:solidFill>
                  <a:schemeClr val="tx2"/>
                </a:solidFill>
              </a:rPr>
              <a:t>testo”. </a:t>
            </a:r>
            <a:r>
              <a:rPr lang="it-IT" sz="2800" b="1" dirty="0" err="1" smtClean="0">
                <a:solidFill>
                  <a:schemeClr val="tx2"/>
                </a:solidFill>
              </a:rPr>
              <a:t>F</a:t>
            </a:r>
            <a:r>
              <a:rPr lang="it-IT" sz="2800" b="1" dirty="0" smtClean="0">
                <a:solidFill>
                  <a:schemeClr val="tx2"/>
                </a:solidFill>
              </a:rPr>
              <a:t>. Cambi</a:t>
            </a:r>
            <a:endParaRPr lang="it-IT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35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938"/>
            <a:ext cx="12192000" cy="68468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Lunghezza e altro…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Quanto deve essere lunga una recensione?</a:t>
            </a:r>
          </a:p>
          <a:p>
            <a:endParaRPr lang="it-IT" dirty="0"/>
          </a:p>
          <a:p>
            <a:r>
              <a:rPr lang="it-IT" dirty="0" smtClean="0"/>
              <a:t>In prima o in terza persona?</a:t>
            </a:r>
          </a:p>
          <a:p>
            <a:endParaRPr lang="it-IT" dirty="0"/>
          </a:p>
          <a:p>
            <a:r>
              <a:rPr lang="it-IT" dirty="0" smtClean="0"/>
              <a:t>A  chi ci rivolgiamo?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218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28127" y="2932537"/>
            <a:ext cx="10364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31574" y="1056786"/>
            <a:ext cx="10247725" cy="4924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R</a:t>
            </a:r>
            <a:r>
              <a:rPr lang="it-IT" sz="2800" b="1" dirty="0" smtClean="0"/>
              <a:t>iferimenti bibliografici </a:t>
            </a:r>
          </a:p>
          <a:p>
            <a:pPr algn="ctr"/>
            <a:r>
              <a:rPr lang="it-IT" sz="1600" dirty="0" smtClean="0"/>
              <a:t>(Indicazioni valide sia per i riferimenti bibliografici a piè di pagina che per la bibliografia) </a:t>
            </a:r>
          </a:p>
          <a:p>
            <a:endParaRPr lang="it-IT" dirty="0" smtClean="0"/>
          </a:p>
          <a:p>
            <a:pPr lvl="0"/>
            <a:r>
              <a:rPr lang="it-IT" b="1" dirty="0" smtClean="0"/>
              <a:t>Autore</a:t>
            </a:r>
            <a:r>
              <a:rPr lang="it-IT" dirty="0" smtClean="0"/>
              <a:t>: 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 smtClean="0"/>
              <a:t>Indicare </a:t>
            </a:r>
            <a:r>
              <a:rPr lang="it-IT" dirty="0"/>
              <a:t>il cognome per esteso e l’iniziale del nome</a:t>
            </a:r>
          </a:p>
          <a:p>
            <a:pPr marL="285750" lvl="0" indent="-285750">
              <a:buFont typeface="Arial"/>
              <a:buChar char="•"/>
            </a:pPr>
            <a:r>
              <a:rPr lang="it-IT" dirty="0"/>
              <a:t>I</a:t>
            </a:r>
            <a:r>
              <a:rPr lang="it-IT" dirty="0" smtClean="0"/>
              <a:t>n </a:t>
            </a:r>
            <a:r>
              <a:rPr lang="it-IT" dirty="0"/>
              <a:t>caso di </a:t>
            </a:r>
            <a:r>
              <a:rPr lang="it-IT" dirty="0" smtClean="0"/>
              <a:t>curatela utilizzare </a:t>
            </a:r>
            <a:r>
              <a:rPr lang="it-IT" dirty="0"/>
              <a:t>la dicitura (a cura di</a:t>
            </a:r>
            <a:r>
              <a:rPr lang="it-IT" dirty="0" smtClean="0"/>
              <a:t>).</a:t>
            </a:r>
            <a:endParaRPr lang="it-IT" b="1" dirty="0"/>
          </a:p>
          <a:p>
            <a:r>
              <a:rPr lang="it-IT" b="1" dirty="0" smtClean="0"/>
              <a:t>Titolo</a:t>
            </a:r>
            <a:r>
              <a:rPr lang="it-IT" dirty="0" smtClean="0"/>
              <a:t> </a:t>
            </a:r>
            <a:r>
              <a:rPr lang="it-IT" dirty="0"/>
              <a:t>(in </a:t>
            </a:r>
            <a:r>
              <a:rPr lang="it-IT" i="1" dirty="0"/>
              <a:t>corsivo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b="1" dirty="0" smtClean="0"/>
              <a:t>Editore e Luogo </a:t>
            </a:r>
            <a:r>
              <a:rPr lang="it-IT" b="1" dirty="0"/>
              <a:t>di </a:t>
            </a:r>
            <a:r>
              <a:rPr lang="it-IT" b="1" dirty="0" smtClean="0"/>
              <a:t>edizione</a:t>
            </a:r>
            <a:endParaRPr lang="it-IT" b="1" dirty="0"/>
          </a:p>
          <a:p>
            <a:endParaRPr lang="it-IT" b="1" dirty="0"/>
          </a:p>
          <a:p>
            <a:r>
              <a:rPr lang="it-IT" b="1" dirty="0" smtClean="0"/>
              <a:t>Anno </a:t>
            </a:r>
            <a:r>
              <a:rPr lang="it-IT" b="1" dirty="0"/>
              <a:t>di </a:t>
            </a:r>
            <a:r>
              <a:rPr lang="it-IT" b="1" dirty="0" smtClean="0"/>
              <a:t>edizione</a:t>
            </a:r>
            <a:endParaRPr lang="it-IT" b="1" dirty="0"/>
          </a:p>
          <a:p>
            <a:endParaRPr lang="it-IT" b="1" dirty="0"/>
          </a:p>
          <a:p>
            <a:r>
              <a:rPr lang="it-IT" b="1" dirty="0" smtClean="0"/>
              <a:t>Numero </a:t>
            </a:r>
            <a:r>
              <a:rPr lang="it-IT" b="1" dirty="0"/>
              <a:t>di </a:t>
            </a:r>
            <a:r>
              <a:rPr lang="it-IT" b="1" dirty="0" smtClean="0"/>
              <a:t>pagina</a:t>
            </a:r>
            <a:endParaRPr lang="it-IT" dirty="0"/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p. 5: in caso di singola pagina, </a:t>
            </a:r>
            <a:endParaRPr lang="it-IT" dirty="0"/>
          </a:p>
          <a:p>
            <a:pPr marL="285750" indent="-285750">
              <a:buFont typeface="Arial"/>
              <a:buChar char="•"/>
            </a:pPr>
            <a:r>
              <a:rPr lang="it-IT" dirty="0" smtClean="0"/>
              <a:t>pp. </a:t>
            </a:r>
            <a:r>
              <a:rPr lang="it-IT" dirty="0"/>
              <a:t>5-</a:t>
            </a:r>
            <a:r>
              <a:rPr lang="it-IT" dirty="0" smtClean="0"/>
              <a:t>10: nel </a:t>
            </a:r>
            <a:r>
              <a:rPr lang="it-IT" dirty="0"/>
              <a:t>caso di più pagine. Ad es: p. 5 oppure pp</a:t>
            </a:r>
            <a:r>
              <a:rPr lang="it-IT" dirty="0" smtClean="0"/>
              <a:t>.. 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I riferimenti bibliografici all’americana </a:t>
            </a:r>
            <a:r>
              <a:rPr lang="it-IT" u="sng" dirty="0" smtClean="0"/>
              <a:t>non sono ammessi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9180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9"/>
            <a:ext cx="12192000" cy="684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45300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064776" y="4590468"/>
            <a:ext cx="9327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1600" b="1" dirty="0">
              <a:latin typeface="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064776" y="2339173"/>
            <a:ext cx="93279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028127" y="2932537"/>
            <a:ext cx="10364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 smtClean="0">
              <a:solidFill>
                <a:schemeClr val="accent1">
                  <a:lumMod val="75000"/>
                </a:schemeClr>
              </a:solidFill>
              <a:latin typeface=""/>
            </a:endParaRPr>
          </a:p>
          <a:p>
            <a:pPr algn="r"/>
            <a:endParaRPr lang="it-IT" sz="2000" b="1" dirty="0">
              <a:solidFill>
                <a:schemeClr val="accent1">
                  <a:lumMod val="75000"/>
                </a:schemeClr>
              </a:solidFill>
              <a:latin typeface="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31574" y="1056786"/>
            <a:ext cx="1024772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R</a:t>
            </a:r>
            <a:r>
              <a:rPr lang="it-IT" sz="2800" b="1" dirty="0" smtClean="0"/>
              <a:t>iferimenti bibliografici </a:t>
            </a:r>
          </a:p>
          <a:p>
            <a:pPr algn="ctr"/>
            <a:r>
              <a:rPr lang="it-IT" sz="1600" dirty="0" smtClean="0"/>
              <a:t>(Indicazioni valide sia per i riferimenti bibliografici a piè di pagina che per la bibliografia) 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 </a:t>
            </a:r>
            <a:r>
              <a:rPr lang="en-US" dirty="0" err="1" smtClean="0"/>
              <a:t>caso</a:t>
            </a:r>
            <a:r>
              <a:rPr lang="en-US" dirty="0" smtClean="0"/>
              <a:t> di </a:t>
            </a:r>
            <a:r>
              <a:rPr lang="en-US" dirty="0" err="1" smtClean="0"/>
              <a:t>Monografia</a:t>
            </a:r>
            <a:r>
              <a:rPr lang="en-US" dirty="0"/>
              <a:t>: </a:t>
            </a:r>
          </a:p>
          <a:p>
            <a:pPr lvl="0"/>
            <a:r>
              <a:rPr lang="en-US" dirty="0" err="1"/>
              <a:t>Cognome</a:t>
            </a:r>
            <a:r>
              <a:rPr lang="en-US" dirty="0"/>
              <a:t> N., </a:t>
            </a:r>
            <a:r>
              <a:rPr lang="en-US" i="1" dirty="0" err="1"/>
              <a:t>Titolo</a:t>
            </a:r>
            <a:r>
              <a:rPr lang="en-US" dirty="0"/>
              <a:t>, </a:t>
            </a:r>
            <a:r>
              <a:rPr lang="en-US" dirty="0" err="1"/>
              <a:t>Apogeo</a:t>
            </a:r>
            <a:r>
              <a:rPr lang="en-US" dirty="0"/>
              <a:t>, Milano, </a:t>
            </a:r>
            <a:r>
              <a:rPr lang="en-US" dirty="0" smtClean="0"/>
              <a:t>anno</a:t>
            </a:r>
            <a:r>
              <a:rPr lang="en-US" dirty="0"/>
              <a:t> </a:t>
            </a:r>
            <a:r>
              <a:rPr lang="en-US" dirty="0" err="1" smtClean="0"/>
              <a:t>edizione</a:t>
            </a:r>
            <a:r>
              <a:rPr lang="en-US" dirty="0" smtClean="0"/>
              <a:t>.</a:t>
            </a:r>
          </a:p>
          <a:p>
            <a:pPr lvl="0"/>
            <a:endParaRPr lang="it-IT" dirty="0"/>
          </a:p>
          <a:p>
            <a:pPr lvl="0"/>
            <a:r>
              <a:rPr lang="en-US" dirty="0" smtClean="0"/>
              <a:t>In </a:t>
            </a:r>
            <a:r>
              <a:rPr lang="en-US" dirty="0" err="1" smtClean="0"/>
              <a:t>caso</a:t>
            </a:r>
            <a:r>
              <a:rPr lang="en-US" dirty="0" smtClean="0"/>
              <a:t> di </a:t>
            </a:r>
            <a:r>
              <a:rPr lang="en-US" dirty="0" err="1" smtClean="0"/>
              <a:t>Contributo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err="1" smtClean="0"/>
              <a:t>rivista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err="1"/>
              <a:t>Boffo</a:t>
            </a:r>
            <a:r>
              <a:rPr lang="en-US" dirty="0"/>
              <a:t> V., </a:t>
            </a:r>
            <a:r>
              <a:rPr lang="en-US" i="1" dirty="0" err="1"/>
              <a:t>Titolo</a:t>
            </a:r>
            <a:r>
              <a:rPr lang="en-US" dirty="0"/>
              <a:t>, in </a:t>
            </a:r>
            <a:r>
              <a:rPr lang="en-US" dirty="0" err="1" smtClean="0"/>
              <a:t>Titolo</a:t>
            </a:r>
            <a:r>
              <a:rPr lang="en-US" dirty="0" smtClean="0"/>
              <a:t> </a:t>
            </a:r>
            <a:r>
              <a:rPr lang="en-US" dirty="0" err="1"/>
              <a:t>rivista</a:t>
            </a:r>
            <a:r>
              <a:rPr lang="en-US" dirty="0"/>
              <a:t>, </a:t>
            </a:r>
            <a:r>
              <a:rPr lang="en-US" dirty="0" err="1"/>
              <a:t>Donzelli</a:t>
            </a:r>
            <a:r>
              <a:rPr lang="en-US" dirty="0"/>
              <a:t>, Torino, </a:t>
            </a:r>
            <a:r>
              <a:rPr lang="en-US" dirty="0" smtClean="0"/>
              <a:t>anno, pp. </a:t>
            </a:r>
            <a:r>
              <a:rPr lang="en-US" dirty="0"/>
              <a:t>16-18.</a:t>
            </a:r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In caso di Saggio in volume:</a:t>
            </a:r>
          </a:p>
          <a:p>
            <a:r>
              <a:rPr lang="en-US" dirty="0" err="1"/>
              <a:t>Boffo</a:t>
            </a:r>
            <a:r>
              <a:rPr lang="en-US" dirty="0"/>
              <a:t> V., </a:t>
            </a:r>
            <a:r>
              <a:rPr lang="en-US" i="1" dirty="0" err="1"/>
              <a:t>Titolo</a:t>
            </a:r>
            <a:r>
              <a:rPr lang="en-US" dirty="0"/>
              <a:t>, in </a:t>
            </a:r>
            <a:r>
              <a:rPr lang="en-US" dirty="0" err="1" smtClean="0"/>
              <a:t>Cognome</a:t>
            </a:r>
            <a:r>
              <a:rPr lang="en-US" dirty="0" smtClean="0"/>
              <a:t> N. </a:t>
            </a:r>
            <a:r>
              <a:rPr lang="en-US" dirty="0" err="1" smtClean="0"/>
              <a:t>dell’autore</a:t>
            </a:r>
            <a:r>
              <a:rPr lang="en-US" dirty="0" smtClean="0"/>
              <a:t>, </a:t>
            </a:r>
            <a:r>
              <a:rPr lang="en-US" dirty="0" err="1" smtClean="0"/>
              <a:t>Titolo</a:t>
            </a:r>
            <a:r>
              <a:rPr lang="en-US" dirty="0" smtClean="0"/>
              <a:t> Volume, </a:t>
            </a:r>
            <a:r>
              <a:rPr lang="en-US" dirty="0" err="1"/>
              <a:t>Donzelli</a:t>
            </a:r>
            <a:r>
              <a:rPr lang="en-US" dirty="0"/>
              <a:t>, Torino, </a:t>
            </a:r>
            <a:r>
              <a:rPr lang="en-US" dirty="0" smtClean="0"/>
              <a:t>anno.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 err="1" smtClean="0"/>
              <a:t>caso</a:t>
            </a:r>
            <a:r>
              <a:rPr lang="en-US" dirty="0" smtClean="0"/>
              <a:t> di </a:t>
            </a:r>
            <a:r>
              <a:rPr lang="en-US" dirty="0" err="1" smtClean="0"/>
              <a:t>Saggio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curatela</a:t>
            </a:r>
            <a:r>
              <a:rPr lang="en-US" dirty="0" smtClean="0"/>
              <a:t>:</a:t>
            </a:r>
          </a:p>
          <a:p>
            <a:r>
              <a:rPr lang="en-US" dirty="0" err="1"/>
              <a:t>Boffo</a:t>
            </a:r>
            <a:r>
              <a:rPr lang="en-US" dirty="0"/>
              <a:t> V., </a:t>
            </a:r>
            <a:r>
              <a:rPr lang="en-US" i="1" dirty="0" err="1"/>
              <a:t>Titolo</a:t>
            </a:r>
            <a:r>
              <a:rPr lang="en-US" dirty="0"/>
              <a:t>, in </a:t>
            </a:r>
            <a:r>
              <a:rPr lang="en-US" dirty="0" err="1" smtClean="0"/>
              <a:t>Cognome</a:t>
            </a:r>
            <a:r>
              <a:rPr lang="en-US" dirty="0" smtClean="0"/>
              <a:t> N. di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curatori</a:t>
            </a:r>
            <a:r>
              <a:rPr lang="en-US" dirty="0" smtClean="0"/>
              <a:t> (a </a:t>
            </a:r>
            <a:r>
              <a:rPr lang="en-US" dirty="0" err="1" smtClean="0"/>
              <a:t>cura</a:t>
            </a:r>
            <a:r>
              <a:rPr lang="en-US" dirty="0" smtClean="0"/>
              <a:t> di), </a:t>
            </a:r>
            <a:r>
              <a:rPr lang="en-US" dirty="0" err="1" smtClean="0"/>
              <a:t>Titolo</a:t>
            </a:r>
            <a:r>
              <a:rPr lang="en-US" dirty="0" smtClean="0"/>
              <a:t> </a:t>
            </a:r>
            <a:r>
              <a:rPr lang="en-US" dirty="0" err="1" smtClean="0"/>
              <a:t>Curatela</a:t>
            </a:r>
            <a:r>
              <a:rPr lang="en-US" dirty="0" smtClean="0"/>
              <a:t>, </a:t>
            </a:r>
            <a:r>
              <a:rPr lang="en-US" dirty="0" err="1"/>
              <a:t>Donzelli</a:t>
            </a:r>
            <a:r>
              <a:rPr lang="en-US" dirty="0"/>
              <a:t>, Torino, anno, pp. 16-18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pPr lvl="0"/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83748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670</Words>
  <Application>Microsoft Macintosh PowerPoint</Application>
  <PresentationFormat>Personalizzato</PresentationFormat>
  <Paragraphs>150</Paragraphs>
  <Slides>14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Presentazione di PowerPoint</vt:lpstr>
      <vt:lpstr>Index</vt:lpstr>
      <vt:lpstr>Cosa è una recensione?  </vt:lpstr>
      <vt:lpstr>Struttura</vt:lpstr>
      <vt:lpstr>Stile Editoriale</vt:lpstr>
      <vt:lpstr>Cura della scrittura</vt:lpstr>
      <vt:lpstr>Lunghezza e altro…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gaia gioli</dc:creator>
  <cp:lastModifiedBy>Vanna Boffo</cp:lastModifiedBy>
  <cp:revision>34</cp:revision>
  <dcterms:created xsi:type="dcterms:W3CDTF">2015-09-16T19:54:45Z</dcterms:created>
  <dcterms:modified xsi:type="dcterms:W3CDTF">2019-05-13T22:27:18Z</dcterms:modified>
</cp:coreProperties>
</file>