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5" r:id="rId11"/>
  </p:sldIdLst>
  <p:sldSz cx="9144000" cy="6858000" type="screen4x3"/>
  <p:notesSz cx="6858000" cy="9144000"/>
  <p:defaultTextStyle>
    <a:lvl1pPr defTabSz="457200">
      <a:defRPr>
        <a:latin typeface="+mn-lt"/>
        <a:ea typeface="+mn-ea"/>
        <a:cs typeface="+mn-cs"/>
        <a:sym typeface="Helvetica"/>
      </a:defRPr>
    </a:lvl1pPr>
    <a:lvl2pPr defTabSz="457200">
      <a:defRPr>
        <a:latin typeface="+mn-lt"/>
        <a:ea typeface="+mn-ea"/>
        <a:cs typeface="+mn-cs"/>
        <a:sym typeface="Helvetica"/>
      </a:defRPr>
    </a:lvl2pPr>
    <a:lvl3pPr defTabSz="457200">
      <a:defRPr>
        <a:latin typeface="+mn-lt"/>
        <a:ea typeface="+mn-ea"/>
        <a:cs typeface="+mn-cs"/>
        <a:sym typeface="Helvetica"/>
      </a:defRPr>
    </a:lvl3pPr>
    <a:lvl4pPr defTabSz="457200">
      <a:defRPr>
        <a:latin typeface="+mn-lt"/>
        <a:ea typeface="+mn-ea"/>
        <a:cs typeface="+mn-cs"/>
        <a:sym typeface="Helvetica"/>
      </a:defRPr>
    </a:lvl4pPr>
    <a:lvl5pPr defTabSz="457200">
      <a:defRPr>
        <a:latin typeface="+mn-lt"/>
        <a:ea typeface="+mn-ea"/>
        <a:cs typeface="+mn-cs"/>
        <a:sym typeface="Helvetica"/>
      </a:defRPr>
    </a:lvl5pPr>
    <a:lvl6pPr defTabSz="457200">
      <a:defRPr>
        <a:latin typeface="+mn-lt"/>
        <a:ea typeface="+mn-ea"/>
        <a:cs typeface="+mn-cs"/>
        <a:sym typeface="Helvetica"/>
      </a:defRPr>
    </a:lvl6pPr>
    <a:lvl7pPr defTabSz="457200">
      <a:defRPr>
        <a:latin typeface="+mn-lt"/>
        <a:ea typeface="+mn-ea"/>
        <a:cs typeface="+mn-cs"/>
        <a:sym typeface="Helvetica"/>
      </a:defRPr>
    </a:lvl7pPr>
    <a:lvl8pPr defTabSz="457200">
      <a:defRPr>
        <a:latin typeface="+mn-lt"/>
        <a:ea typeface="+mn-ea"/>
        <a:cs typeface="+mn-cs"/>
        <a:sym typeface="Helvetica"/>
      </a:defRPr>
    </a:lvl8pPr>
    <a:lvl9pPr defTabSz="457200">
      <a:defRPr>
        <a:latin typeface="+mn-lt"/>
        <a:ea typeface="+mn-ea"/>
        <a:cs typeface="+mn-cs"/>
        <a:sym typeface="Helvetic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0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4407052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Titolo Testo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algn="ctr">
              <a:buFontTx/>
              <a:defRPr>
                <a:solidFill>
                  <a:srgbClr val="888888"/>
                </a:solidFill>
              </a:defRPr>
            </a:lvl2pPr>
            <a:lvl3pPr algn="ctr">
              <a:buFontTx/>
              <a:defRPr>
                <a:solidFill>
                  <a:srgbClr val="888888"/>
                </a:solidFill>
              </a:defRPr>
            </a:lvl3pPr>
            <a:lvl4pPr algn="ctr">
              <a:buFontTx/>
              <a:defRPr>
                <a:solidFill>
                  <a:srgbClr val="888888"/>
                </a:solidFill>
              </a:defRPr>
            </a:lvl4pPr>
            <a:lvl5pPr algn="ctr">
              <a:buFontTx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Corpo livello uno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Corpo livello due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Corpo livello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Corpo livello quattro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Livello 5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Titolo Testo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Livello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Titolo Testo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4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Livello 5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Titolo Testo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Livello 5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sz="1800" b="0" cap="none"/>
            </a:pPr>
            <a:r>
              <a:rPr sz="4000" b="1" cap="all"/>
              <a:t>Titolo Testo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661306" indent="-204106">
              <a:spcBef>
                <a:spcPts val="400"/>
              </a:spcBef>
              <a:buFontTx/>
              <a:defRPr sz="2000">
                <a:solidFill>
                  <a:srgbClr val="888888"/>
                </a:solidFill>
              </a:defRPr>
            </a:lvl2pPr>
            <a:lvl3pPr marL="1104900" indent="-190500">
              <a:spcBef>
                <a:spcPts val="400"/>
              </a:spcBef>
              <a:buFontTx/>
              <a:defRPr sz="2000">
                <a:solidFill>
                  <a:srgbClr val="888888"/>
                </a:solidFill>
              </a:defRPr>
            </a:lvl3pPr>
            <a:lvl4pPr marL="1600200" indent="-228600">
              <a:spcBef>
                <a:spcPts val="400"/>
              </a:spcBef>
              <a:buFontTx/>
              <a:defRPr sz="2000">
                <a:solidFill>
                  <a:srgbClr val="888888"/>
                </a:solidFill>
              </a:defRPr>
            </a:lvl4pPr>
            <a:lvl5pPr marL="2057400" indent="-228600">
              <a:spcBef>
                <a:spcPts val="400"/>
              </a:spcBef>
              <a:buFontTx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Corpo livello uno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Corpo livello due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Corpo livello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Corpo livello quattro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Livello 5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Titolo Testo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Corpo livello uno</a:t>
            </a:r>
          </a:p>
          <a:p>
            <a:pPr lvl="1">
              <a:defRPr sz="1800"/>
            </a:pPr>
            <a:r>
              <a:rPr sz="2800"/>
              <a:t>Corpo livello due</a:t>
            </a:r>
          </a:p>
          <a:p>
            <a:pPr lvl="2">
              <a:defRPr sz="1800"/>
            </a:pPr>
            <a:r>
              <a:rPr sz="2800"/>
              <a:t>Corpo livello tre</a:t>
            </a:r>
          </a:p>
          <a:p>
            <a:pPr lvl="3">
              <a:defRPr sz="1800"/>
            </a:pPr>
            <a:r>
              <a:rPr sz="2800"/>
              <a:t>Corpo livello quattro</a:t>
            </a:r>
          </a:p>
          <a:p>
            <a:pPr lvl="4">
              <a:defRPr sz="1800"/>
            </a:pPr>
            <a:r>
              <a:rPr sz="2800"/>
              <a:t>Livello 5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Titolo Testo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457200" y="1435464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702128" indent="-244928">
              <a:spcBef>
                <a:spcPts val="500"/>
              </a:spcBef>
              <a:buFontTx/>
              <a:defRPr sz="2400" b="1"/>
            </a:lvl2pPr>
            <a:lvl3pPr marL="1143000" indent="-228600">
              <a:spcBef>
                <a:spcPts val="500"/>
              </a:spcBef>
              <a:buFontTx/>
              <a:defRPr sz="2400" b="1"/>
            </a:lvl3pPr>
            <a:lvl4pPr marL="1645920" indent="-274320">
              <a:spcBef>
                <a:spcPts val="500"/>
              </a:spcBef>
              <a:buFontTx/>
              <a:defRPr sz="2400" b="1"/>
            </a:lvl4pPr>
            <a:lvl5pPr marL="2103120" indent="-274320">
              <a:spcBef>
                <a:spcPts val="500"/>
              </a:spcBef>
              <a:buFontTx/>
              <a:defRPr sz="2400" b="1"/>
            </a:lvl5pPr>
          </a:lstStyle>
          <a:p>
            <a:pPr lvl="0">
              <a:defRPr sz="1800" b="0"/>
            </a:pPr>
            <a:r>
              <a:rPr sz="2400" b="1"/>
              <a:t>Corpo livello uno</a:t>
            </a:r>
          </a:p>
          <a:p>
            <a:pPr lvl="1">
              <a:defRPr sz="1800" b="0"/>
            </a:pPr>
            <a:r>
              <a:rPr sz="2400" b="1"/>
              <a:t>Corpo livello due</a:t>
            </a:r>
          </a:p>
          <a:p>
            <a:pPr lvl="2">
              <a:defRPr sz="1800" b="0"/>
            </a:pPr>
            <a:r>
              <a:rPr sz="2400" b="1"/>
              <a:t>Corpo livello tre</a:t>
            </a:r>
          </a:p>
          <a:p>
            <a:pPr lvl="3">
              <a:defRPr sz="1800" b="0"/>
            </a:pPr>
            <a:r>
              <a:rPr sz="2400" b="1"/>
              <a:t>Corpo livello quattro</a:t>
            </a:r>
          </a:p>
          <a:p>
            <a:pPr lvl="4">
              <a:defRPr sz="1800" b="0"/>
            </a:pPr>
            <a:r>
              <a:rPr sz="2400" b="1"/>
              <a:t>Livello 5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92277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Titolo Testo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5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Titolo Testo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Livello 5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Titolo Testo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600074" indent="-142874">
              <a:spcBef>
                <a:spcPts val="300"/>
              </a:spcBef>
              <a:buFontTx/>
              <a:defRPr sz="1400"/>
            </a:lvl2pPr>
            <a:lvl3pPr marL="1047750" indent="-133350">
              <a:spcBef>
                <a:spcPts val="300"/>
              </a:spcBef>
              <a:buFontTx/>
              <a:defRPr sz="1400"/>
            </a:lvl3pPr>
            <a:lvl4pPr marL="1531619" indent="-160019">
              <a:spcBef>
                <a:spcPts val="300"/>
              </a:spcBef>
              <a:buFontTx/>
              <a:defRPr sz="1400"/>
            </a:lvl4pPr>
            <a:lvl5pPr marL="1988820" indent="-160020">
              <a:spcBef>
                <a:spcPts val="300"/>
              </a:spcBef>
              <a:buFontTx/>
              <a:defRPr sz="1400"/>
            </a:lvl5pPr>
          </a:lstStyle>
          <a:p>
            <a:pPr lvl="0">
              <a:defRPr sz="1800"/>
            </a:pPr>
            <a:r>
              <a:rPr sz="1400"/>
              <a:t>Corpo livello uno</a:t>
            </a:r>
          </a:p>
          <a:p>
            <a:pPr lvl="1">
              <a:defRPr sz="1800"/>
            </a:pPr>
            <a:r>
              <a:rPr sz="1400"/>
              <a:t>Corpo livello due</a:t>
            </a:r>
          </a:p>
          <a:p>
            <a:pPr lvl="2">
              <a:defRPr sz="1800"/>
            </a:pPr>
            <a:r>
              <a:rPr sz="1400"/>
              <a:t>Corpo livello tre</a:t>
            </a:r>
          </a:p>
          <a:p>
            <a:pPr lvl="3">
              <a:defRPr sz="1800"/>
            </a:pPr>
            <a:r>
              <a:rPr sz="1400"/>
              <a:t>Corpo livello quattro</a:t>
            </a:r>
          </a:p>
          <a:p>
            <a:pPr lvl="4">
              <a:defRPr sz="1800"/>
            </a:pPr>
            <a:r>
              <a:rPr sz="1400"/>
              <a:t>Livello 5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5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pPr lvl="0">
              <a:defRPr sz="1800"/>
            </a:pPr>
            <a:r>
              <a:rPr sz="4400"/>
              <a:t>Titolo Testo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Livello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4291"/>
            <a:ext cx="2133600" cy="269239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fld id="{86CB4B4D-7CA3-9044-876B-883B54F8677D}" type="slidenum">
              <a:t>‹n.›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/>
  <p:txStyles>
    <p:titleStyle>
      <a:lvl1pPr algn="ctr" defTabSz="457200">
        <a:defRPr sz="4400">
          <a:latin typeface="Calibri"/>
          <a:ea typeface="Calibri"/>
          <a:cs typeface="Calibri"/>
          <a:sym typeface="Calibri"/>
        </a:defRPr>
      </a:lvl1pPr>
      <a:lvl2pPr algn="ctr" defTabSz="457200">
        <a:defRPr sz="4400">
          <a:latin typeface="Calibri"/>
          <a:ea typeface="Calibri"/>
          <a:cs typeface="Calibri"/>
          <a:sym typeface="Calibri"/>
        </a:defRPr>
      </a:lvl2pPr>
      <a:lvl3pPr algn="ctr" defTabSz="457200">
        <a:defRPr sz="4400">
          <a:latin typeface="Calibri"/>
          <a:ea typeface="Calibri"/>
          <a:cs typeface="Calibri"/>
          <a:sym typeface="Calibri"/>
        </a:defRPr>
      </a:lvl3pPr>
      <a:lvl4pPr algn="ctr" defTabSz="457200">
        <a:defRPr sz="4400">
          <a:latin typeface="Calibri"/>
          <a:ea typeface="Calibri"/>
          <a:cs typeface="Calibri"/>
          <a:sym typeface="Calibri"/>
        </a:defRPr>
      </a:lvl4pPr>
      <a:lvl5pPr algn="ctr" defTabSz="457200">
        <a:defRPr sz="4400">
          <a:latin typeface="Calibri"/>
          <a:ea typeface="Calibri"/>
          <a:cs typeface="Calibri"/>
          <a:sym typeface="Calibri"/>
        </a:defRPr>
      </a:lvl5pPr>
      <a:lvl6pPr algn="ctr" defTabSz="457200">
        <a:defRPr sz="4400">
          <a:latin typeface="Calibri"/>
          <a:ea typeface="Calibri"/>
          <a:cs typeface="Calibri"/>
          <a:sym typeface="Calibri"/>
        </a:defRPr>
      </a:lvl6pPr>
      <a:lvl7pPr algn="ctr" defTabSz="457200">
        <a:defRPr sz="4400">
          <a:latin typeface="Calibri"/>
          <a:ea typeface="Calibri"/>
          <a:cs typeface="Calibri"/>
          <a:sym typeface="Calibri"/>
        </a:defRPr>
      </a:lvl7pPr>
      <a:lvl8pPr algn="ctr" defTabSz="457200">
        <a:defRPr sz="4400">
          <a:latin typeface="Calibri"/>
          <a:ea typeface="Calibri"/>
          <a:cs typeface="Calibri"/>
          <a:sym typeface="Calibri"/>
        </a:defRPr>
      </a:lvl8pPr>
      <a:lvl9pPr algn="ctr" defTabSz="457200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 defTabSz="45720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 defTabSz="45720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 defTabSz="45720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705"/>
            <a:ext cx="9180512" cy="6872636"/>
          </a:xfrm>
          <a:prstGeom prst="rect">
            <a:avLst/>
          </a:prstGeom>
          <a:ln w="12700">
            <a:miter lim="400000"/>
          </a:ln>
        </p:spPr>
      </p:pic>
      <p:sp>
        <p:nvSpPr>
          <p:cNvPr id="50" name="Shape 50"/>
          <p:cNvSpPr/>
          <p:nvPr/>
        </p:nvSpPr>
        <p:spPr>
          <a:xfrm>
            <a:off x="648252" y="1305402"/>
            <a:ext cx="4663052" cy="1361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/>
            <a:r>
              <a:rPr sz="3600">
                <a:latin typeface="Comic Sans MS"/>
                <a:ea typeface="Comic Sans MS"/>
                <a:cs typeface="Comic Sans MS"/>
                <a:sym typeface="Comic Sans MS"/>
              </a:rPr>
              <a:t>Pedagogia Generale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lvl="0"/>
            <a:r>
              <a:rPr sz="3600">
                <a:latin typeface="Comic Sans MS"/>
                <a:ea typeface="Comic Sans MS"/>
                <a:cs typeface="Comic Sans MS"/>
                <a:sym typeface="Comic Sans MS"/>
              </a:rPr>
              <a:t>Fondamenti 2</a:t>
            </a:r>
          </a:p>
        </p:txBody>
      </p:sp>
      <p:sp>
        <p:nvSpPr>
          <p:cNvPr id="51" name="Shape 51"/>
          <p:cNvSpPr/>
          <p:nvPr/>
        </p:nvSpPr>
        <p:spPr>
          <a:xfrm>
            <a:off x="648252" y="2650077"/>
            <a:ext cx="7819029" cy="2136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r>
              <a:rPr sz="2400">
                <a:latin typeface="Comic Sans MS"/>
                <a:ea typeface="Comic Sans MS"/>
                <a:cs typeface="Comic Sans MS"/>
                <a:sym typeface="Comic Sans MS"/>
              </a:rPr>
              <a:t>Vanna Boffo           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</p:txBody>
      </p:sp>
      <p:sp>
        <p:nvSpPr>
          <p:cNvPr id="52" name="Shape 52"/>
          <p:cNvSpPr/>
          <p:nvPr/>
        </p:nvSpPr>
        <p:spPr>
          <a:xfrm>
            <a:off x="8255000" y="6366466"/>
            <a:ext cx="280763" cy="501652"/>
          </a:xfrm>
          <a:prstGeom prst="rect">
            <a:avLst/>
          </a:prstGeom>
          <a:solidFill>
            <a:srgbClr val="003053"/>
          </a:soli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003257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sldNum" sz="quarter" idx="2"/>
          </p:nvPr>
        </p:nvSpPr>
        <p:spPr>
          <a:xfrm>
            <a:off x="6402163" y="6269942"/>
            <a:ext cx="2133602" cy="17281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lnSpcReduction="10000"/>
          </a:bodyPr>
          <a:lstStyle>
            <a:lvl1pPr>
              <a:defRPr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FFFFFF"/>
                </a:solidFill>
              </a:rPr>
              <a:t>1</a:t>
            </a:fld>
            <a:endParaRPr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705"/>
            <a:ext cx="9180512" cy="6872636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Shape 184"/>
          <p:cNvSpPr/>
          <p:nvPr/>
        </p:nvSpPr>
        <p:spPr>
          <a:xfrm>
            <a:off x="648252" y="2650077"/>
            <a:ext cx="7819029" cy="171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</p:txBody>
      </p:sp>
      <p:sp>
        <p:nvSpPr>
          <p:cNvPr id="185" name="Shape 185"/>
          <p:cNvSpPr/>
          <p:nvPr/>
        </p:nvSpPr>
        <p:spPr>
          <a:xfrm>
            <a:off x="8255000" y="6366466"/>
            <a:ext cx="280763" cy="501652"/>
          </a:xfrm>
          <a:prstGeom prst="rect">
            <a:avLst/>
          </a:prstGeom>
          <a:solidFill>
            <a:srgbClr val="003053"/>
          </a:soli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003257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defTabSz="370331">
              <a:defRPr sz="1800"/>
            </a:lvl1pPr>
          </a:lstStyle>
          <a:p>
            <a:pPr lvl="0"/>
            <a:r>
              <a:t/>
            </a:r>
            <a:br/>
            <a:endParaRPr/>
          </a:p>
        </p:txBody>
      </p:sp>
      <p:sp>
        <p:nvSpPr>
          <p:cNvPr id="187" name="Shape 187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0" indent="0" algn="just" defTabSz="402336">
              <a:lnSpc>
                <a:spcPct val="150000"/>
              </a:lnSpc>
              <a:spcBef>
                <a:spcPts val="0"/>
              </a:spcBef>
              <a:buSzTx/>
              <a:buNone/>
              <a:defRPr sz="1800"/>
            </a:pPr>
            <a:r>
              <a:rPr sz="1700">
                <a:solidFill>
                  <a:srgbClr val="002060"/>
                </a:solidFill>
                <a:latin typeface="Comic Sans MS Bold"/>
                <a:ea typeface="Comic Sans MS Bold"/>
                <a:cs typeface="Comic Sans MS Bold"/>
                <a:sym typeface="Comic Sans MS Bold"/>
              </a:rPr>
              <a:t>«In sette anni di scuola popolare […] ho badato solo a non dire stupidaggini, a non lasciarle dire e a non perdere tempo. Poi ho badato a edificare me stesso, a essere io come avrei voluto che</a:t>
            </a:r>
          </a:p>
          <a:p>
            <a:pPr marL="0" lvl="0" indent="0" algn="just" defTabSz="402336">
              <a:lnSpc>
                <a:spcPct val="150000"/>
              </a:lnSpc>
              <a:spcBef>
                <a:spcPts val="0"/>
              </a:spcBef>
              <a:buSzTx/>
              <a:buNone/>
              <a:defRPr sz="1800"/>
            </a:pPr>
            <a:r>
              <a:rPr sz="1700">
                <a:solidFill>
                  <a:srgbClr val="002060"/>
                </a:solidFill>
                <a:latin typeface="Comic Sans MS Bold"/>
                <a:ea typeface="Comic Sans MS Bold"/>
                <a:cs typeface="Comic Sans MS Bold"/>
                <a:sym typeface="Comic Sans MS Bold"/>
              </a:rPr>
              <a:t>diventassero loro. Spesso gli amici mi chiedono come faccio a fare scuola e come faccio a averla piena. Insistono perché io scriva per loro un metodo, che io precisi i programmi, le materie, la tecnica didattica. Sbagliano la domanda, non</a:t>
            </a:r>
          </a:p>
          <a:p>
            <a:pPr marL="0" lvl="0" indent="0" algn="just" defTabSz="402336">
              <a:lnSpc>
                <a:spcPct val="150000"/>
              </a:lnSpc>
              <a:spcBef>
                <a:spcPts val="0"/>
              </a:spcBef>
              <a:buSzTx/>
              <a:buNone/>
              <a:defRPr sz="1800"/>
            </a:pPr>
            <a:r>
              <a:rPr sz="1700">
                <a:solidFill>
                  <a:srgbClr val="002060"/>
                </a:solidFill>
                <a:latin typeface="Comic Sans MS Bold"/>
                <a:ea typeface="Comic Sans MS Bold"/>
                <a:cs typeface="Comic Sans MS Bold"/>
                <a:sym typeface="Comic Sans MS Bold"/>
              </a:rPr>
              <a:t>dovrebbero preoccuparsi di cosa bisogna fare per fare scuola, ma solo di come bisogna essere per fare scuola» Milani L., Esperienze pastorali, Firenze, LEF, 1958, pp. 238-240</a:t>
            </a:r>
          </a:p>
        </p:txBody>
      </p:sp>
      <p:sp>
        <p:nvSpPr>
          <p:cNvPr id="188" name="Shape 188"/>
          <p:cNvSpPr>
            <a:spLocks noGrp="1"/>
          </p:cNvSpPr>
          <p:nvPr>
            <p:ph type="sldNum" sz="quarter" idx="2"/>
          </p:nvPr>
        </p:nvSpPr>
        <p:spPr>
          <a:xfrm>
            <a:off x="6553200" y="6269942"/>
            <a:ext cx="2133600" cy="17281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lnSpcReduction="10000"/>
          </a:bodyPr>
          <a:lstStyle>
            <a:lvl1pPr>
              <a:defRPr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FFFFFF"/>
                </a:solidFill>
              </a:rPr>
              <a:t>10</a:t>
            </a:fld>
            <a:endParaRPr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705"/>
            <a:ext cx="9180512" cy="6872636"/>
          </a:xfrm>
          <a:prstGeom prst="rect">
            <a:avLst/>
          </a:prstGeom>
          <a:ln w="12700">
            <a:miter lim="400000"/>
          </a:ln>
        </p:spPr>
      </p:pic>
      <p:sp>
        <p:nvSpPr>
          <p:cNvPr id="56" name="Shape 56"/>
          <p:cNvSpPr/>
          <p:nvPr/>
        </p:nvSpPr>
        <p:spPr>
          <a:xfrm>
            <a:off x="648252" y="2650077"/>
            <a:ext cx="7819029" cy="171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</p:txBody>
      </p:sp>
      <p:sp>
        <p:nvSpPr>
          <p:cNvPr id="57" name="Shape 57"/>
          <p:cNvSpPr/>
          <p:nvPr/>
        </p:nvSpPr>
        <p:spPr>
          <a:xfrm>
            <a:off x="8255000" y="6366466"/>
            <a:ext cx="280763" cy="501652"/>
          </a:xfrm>
          <a:prstGeom prst="rect">
            <a:avLst/>
          </a:prstGeom>
          <a:solidFill>
            <a:srgbClr val="003053"/>
          </a:soli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003257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457200" y="695457"/>
            <a:ext cx="8229600" cy="722182"/>
          </a:xfrm>
          <a:prstGeom prst="rect">
            <a:avLst/>
          </a:prstGeom>
        </p:spPr>
        <p:txBody>
          <a:bodyPr/>
          <a:lstStyle>
            <a:lvl1pPr defTabSz="429768">
              <a:defRPr sz="2538">
                <a:solidFill>
                  <a:srgbClr val="3F6797"/>
                </a:solidFill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38">
                <a:solidFill>
                  <a:srgbClr val="3F6797"/>
                </a:solidFill>
              </a:rPr>
              <a:t>Il rapporto fra Pedagogia e Scienze dell’Educazione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0" indent="0" algn="just" defTabSz="361188">
              <a:spcBef>
                <a:spcPts val="900"/>
              </a:spcBef>
              <a:buSzTx/>
              <a:buNone/>
              <a:defRPr sz="1800"/>
            </a:pPr>
            <a:r>
              <a:rPr sz="2800" b="1">
                <a:solidFill>
                  <a:srgbClr val="3F6797"/>
                </a:solidFill>
              </a:rPr>
              <a:t>Tale rapporto si viene definendo alla fine dell’Ottocento con la nascita dei saperi scientifici così come li conosciamo oggi;</a:t>
            </a:r>
          </a:p>
          <a:p>
            <a:pPr marL="0" lvl="0" indent="0" algn="just" defTabSz="361188">
              <a:spcBef>
                <a:spcPts val="900"/>
              </a:spcBef>
              <a:buSzTx/>
              <a:buNone/>
              <a:defRPr sz="1800"/>
            </a:pPr>
            <a:r>
              <a:rPr sz="2800" b="1">
                <a:solidFill>
                  <a:srgbClr val="3F6797"/>
                </a:solidFill>
              </a:rPr>
              <a:t>Dewey definisce per primo la Pedagogia come la Scienza dell’Educazione (1929);</a:t>
            </a:r>
          </a:p>
          <a:p>
            <a:pPr marL="0" lvl="0" indent="0" algn="just" defTabSz="361188">
              <a:spcBef>
                <a:spcPts val="900"/>
              </a:spcBef>
              <a:buSzTx/>
              <a:buNone/>
              <a:defRPr sz="1800"/>
            </a:pPr>
            <a:r>
              <a:rPr sz="2800" b="1">
                <a:solidFill>
                  <a:srgbClr val="3F6797"/>
                </a:solidFill>
              </a:rPr>
              <a:t>Le Scienze dell’educazione si rafforzano e crescono durante il Novecento sino a collocarsi al centro della teorizzazione pedagogica;</a:t>
            </a:r>
          </a:p>
        </p:txBody>
      </p:sp>
      <p:sp>
        <p:nvSpPr>
          <p:cNvPr id="60" name="Shape 60"/>
          <p:cNvSpPr>
            <a:spLocks noGrp="1"/>
          </p:cNvSpPr>
          <p:nvPr>
            <p:ph type="sldNum" sz="quarter" idx="2"/>
          </p:nvPr>
        </p:nvSpPr>
        <p:spPr>
          <a:xfrm>
            <a:off x="6553200" y="6269942"/>
            <a:ext cx="2133600" cy="17281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lnSpcReduction="10000"/>
          </a:bodyPr>
          <a:lstStyle>
            <a:lvl1pPr>
              <a:defRPr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FFFFFF"/>
                </a:solidFill>
              </a:rPr>
              <a:t>2</a:t>
            </a:fld>
            <a:endParaRPr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705"/>
            <a:ext cx="9180512" cy="6872636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hape 63"/>
          <p:cNvSpPr/>
          <p:nvPr/>
        </p:nvSpPr>
        <p:spPr>
          <a:xfrm>
            <a:off x="648252" y="2650077"/>
            <a:ext cx="7819029" cy="171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</p:txBody>
      </p:sp>
      <p:sp>
        <p:nvSpPr>
          <p:cNvPr id="64" name="Shape 64"/>
          <p:cNvSpPr/>
          <p:nvPr/>
        </p:nvSpPr>
        <p:spPr>
          <a:xfrm>
            <a:off x="8255000" y="6366466"/>
            <a:ext cx="280763" cy="501652"/>
          </a:xfrm>
          <a:prstGeom prst="rect">
            <a:avLst/>
          </a:prstGeom>
          <a:solidFill>
            <a:srgbClr val="003053"/>
          </a:soli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003257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65" name="Shape 65"/>
          <p:cNvSpPr>
            <a:spLocks noGrp="1"/>
          </p:cNvSpPr>
          <p:nvPr>
            <p:ph type="title"/>
          </p:nvPr>
        </p:nvSpPr>
        <p:spPr>
          <a:xfrm>
            <a:off x="457200" y="695457"/>
            <a:ext cx="8229600" cy="722182"/>
          </a:xfrm>
          <a:prstGeom prst="rect">
            <a:avLst/>
          </a:prstGeom>
        </p:spPr>
        <p:txBody>
          <a:bodyPr/>
          <a:lstStyle>
            <a:lvl1pPr>
              <a:defRPr sz="2700">
                <a:solidFill>
                  <a:srgbClr val="3F6797"/>
                </a:solidFill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3F6797"/>
                </a:solidFill>
              </a:rPr>
              <a:t>La pedagogia come scienza</a:t>
            </a:r>
          </a:p>
        </p:txBody>
      </p:sp>
      <p:sp>
        <p:nvSpPr>
          <p:cNvPr id="66" name="Shape 6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0" indent="0" algn="just" defTabSz="333756">
              <a:spcBef>
                <a:spcPts val="800"/>
              </a:spcBef>
              <a:buSzTx/>
              <a:buNone/>
              <a:defRPr sz="1800"/>
            </a:pPr>
            <a:r>
              <a:rPr sz="2000" b="1">
                <a:solidFill>
                  <a:srgbClr val="3F6797"/>
                </a:solidFill>
              </a:rPr>
              <a:t>La pedagogia è una Scienza: appunto la Scienza dell’Educazione;</a:t>
            </a:r>
          </a:p>
          <a:p>
            <a:pPr marL="0" lvl="0" indent="0" algn="just" defTabSz="333756">
              <a:spcBef>
                <a:spcPts val="800"/>
              </a:spcBef>
              <a:buSzTx/>
              <a:buNone/>
              <a:defRPr sz="1800"/>
            </a:pPr>
            <a:endParaRPr sz="2000" b="1">
              <a:solidFill>
                <a:srgbClr val="3F6797"/>
              </a:solidFill>
            </a:endParaRPr>
          </a:p>
          <a:p>
            <a:pPr marL="0" lvl="0" indent="0" algn="just" defTabSz="333756">
              <a:spcBef>
                <a:spcPts val="800"/>
              </a:spcBef>
              <a:buSzTx/>
              <a:buNone/>
              <a:defRPr sz="1800"/>
            </a:pPr>
            <a:r>
              <a:rPr sz="2000" b="1">
                <a:solidFill>
                  <a:srgbClr val="3F6797"/>
                </a:solidFill>
              </a:rPr>
              <a:t>Nel corso del Novecento si è parlato di una crescita tanto esponenziale delle Scienze dell’Educazione da ritenere che potessero essere assunte al posto della pedagogia stessa: si parla di un collocamento all’interno della pedagogia stessa;</a:t>
            </a:r>
          </a:p>
          <a:p>
            <a:pPr marL="0" lvl="0" indent="0" algn="just" defTabSz="333756">
              <a:spcBef>
                <a:spcPts val="800"/>
              </a:spcBef>
              <a:buSzTx/>
              <a:buNone/>
              <a:defRPr sz="1800"/>
            </a:pPr>
            <a:endParaRPr sz="2000" b="1">
              <a:solidFill>
                <a:srgbClr val="3F6797"/>
              </a:solidFill>
            </a:endParaRPr>
          </a:p>
          <a:p>
            <a:pPr marL="0" lvl="0" indent="0" algn="just" defTabSz="333756">
              <a:spcBef>
                <a:spcPts val="800"/>
              </a:spcBef>
              <a:buSzTx/>
              <a:buNone/>
              <a:defRPr sz="1800"/>
            </a:pPr>
            <a:r>
              <a:rPr sz="2000" b="1">
                <a:solidFill>
                  <a:srgbClr val="3F6797"/>
                </a:solidFill>
              </a:rPr>
              <a:t>Nel corso del Novecento si è avuto anche il passaggio da una lettura specialistica e settoriale dei problemi educativi a un coordinamento specificamente pedagogico, che implica riflessività, intenzionalità e che si caratterizza come ricostruzione di una unità di senso e come prospettiva di generalità;</a:t>
            </a:r>
          </a:p>
        </p:txBody>
      </p:sp>
      <p:sp>
        <p:nvSpPr>
          <p:cNvPr id="67" name="Shape 67"/>
          <p:cNvSpPr>
            <a:spLocks noGrp="1"/>
          </p:cNvSpPr>
          <p:nvPr>
            <p:ph type="sldNum" sz="quarter" idx="2"/>
          </p:nvPr>
        </p:nvSpPr>
        <p:spPr>
          <a:xfrm>
            <a:off x="6553200" y="6269942"/>
            <a:ext cx="2133600" cy="17281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lnSpcReduction="10000"/>
          </a:bodyPr>
          <a:lstStyle>
            <a:lvl1pPr>
              <a:defRPr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FFFFFF"/>
                </a:solidFill>
              </a:rPr>
              <a:t>3</a:t>
            </a:fld>
            <a:endParaRPr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100">
                <a:solidFill>
                  <a:srgbClr val="002060"/>
                </a:solidFill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100">
                <a:solidFill>
                  <a:srgbClr val="002060"/>
                </a:solidFill>
              </a:rPr>
              <a:t>Le Scienze dell’Educazione</a:t>
            </a:r>
          </a:p>
        </p:txBody>
      </p:sp>
      <p:pic>
        <p:nvPicPr>
          <p:cNvPr id="70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705"/>
            <a:ext cx="9180512" cy="6872636"/>
          </a:xfrm>
          <a:prstGeom prst="rect">
            <a:avLst/>
          </a:prstGeom>
          <a:ln w="12700">
            <a:miter lim="400000"/>
          </a:ln>
        </p:spPr>
      </p:pic>
      <p:sp>
        <p:nvSpPr>
          <p:cNvPr id="71" name="Shape 71"/>
          <p:cNvSpPr/>
          <p:nvPr/>
        </p:nvSpPr>
        <p:spPr>
          <a:xfrm>
            <a:off x="648252" y="2650077"/>
            <a:ext cx="7819029" cy="171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</p:txBody>
      </p:sp>
      <p:sp>
        <p:nvSpPr>
          <p:cNvPr id="72" name="Shape 72"/>
          <p:cNvSpPr/>
          <p:nvPr/>
        </p:nvSpPr>
        <p:spPr>
          <a:xfrm>
            <a:off x="8255000" y="6366466"/>
            <a:ext cx="280763" cy="501652"/>
          </a:xfrm>
          <a:prstGeom prst="rect">
            <a:avLst/>
          </a:prstGeom>
          <a:solidFill>
            <a:srgbClr val="003053"/>
          </a:soli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003257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457200" y="1244996"/>
            <a:ext cx="8266112" cy="5613004"/>
          </a:xfrm>
          <a:prstGeom prst="rect">
            <a:avLst/>
          </a:prstGeom>
        </p:spPr>
        <p:txBody>
          <a:bodyPr/>
          <a:lstStyle/>
          <a:p>
            <a:pPr marL="0" lvl="0" indent="0" algn="just" defTabSz="402336">
              <a:spcBef>
                <a:spcPts val="1000"/>
              </a:spcBef>
              <a:buSzTx/>
              <a:buNone/>
              <a:defRPr sz="1800"/>
            </a:pPr>
            <a:r>
              <a:rPr sz="2000" b="1">
                <a:solidFill>
                  <a:srgbClr val="3F6797"/>
                </a:solidFill>
              </a:rPr>
              <a:t>Le scienze dell’educazione permettono l’analisi pedagogica. Oggi si fa pedagogia sempre attraverso il riferimento a saperi specifici: sociologici, psicologici, antropologici, ma anche storici, filosofici, biologici, linguistici; </a:t>
            </a:r>
          </a:p>
          <a:p>
            <a:pPr marL="0" lvl="0" indent="0" algn="just" defTabSz="402336">
              <a:spcBef>
                <a:spcPts val="1000"/>
              </a:spcBef>
              <a:buSzTx/>
              <a:buNone/>
              <a:defRPr sz="1800"/>
            </a:pPr>
            <a:endParaRPr sz="2000" b="1">
              <a:solidFill>
                <a:srgbClr val="3F6797"/>
              </a:solidFill>
            </a:endParaRPr>
          </a:p>
          <a:p>
            <a:pPr marL="0" lvl="0" indent="0" algn="just" defTabSz="402336">
              <a:spcBef>
                <a:spcPts val="1000"/>
              </a:spcBef>
              <a:buSzTx/>
              <a:buNone/>
              <a:defRPr sz="1800"/>
            </a:pPr>
            <a:r>
              <a:rPr sz="2000" b="1">
                <a:solidFill>
                  <a:srgbClr val="3F6797"/>
                </a:solidFill>
              </a:rPr>
              <a:t>Le Scienze dell’educazione sono saperi della/per la pedagogia attraverso una intenzionalità specifica che le percorre mediante una curvatura formativo/educativa che è il senso, ma anche la guida, orientando e disponendo tutto secondo il vettore educativo/formativo;</a:t>
            </a:r>
          </a:p>
          <a:p>
            <a:pPr marL="0" lvl="0" indent="0" algn="just" defTabSz="402336">
              <a:spcBef>
                <a:spcPts val="1000"/>
              </a:spcBef>
              <a:buSzTx/>
              <a:buNone/>
              <a:defRPr sz="1800"/>
            </a:pPr>
            <a:endParaRPr sz="2000" b="1">
              <a:solidFill>
                <a:srgbClr val="3F6797"/>
              </a:solidFill>
            </a:endParaRPr>
          </a:p>
          <a:p>
            <a:pPr marL="0" lvl="0" indent="0" algn="just" defTabSz="402336">
              <a:spcBef>
                <a:spcPts val="1000"/>
              </a:spcBef>
              <a:buSzTx/>
              <a:buNone/>
              <a:defRPr sz="1800"/>
            </a:pPr>
            <a:r>
              <a:rPr sz="2000" b="1">
                <a:solidFill>
                  <a:srgbClr val="3F6797"/>
                </a:solidFill>
              </a:rPr>
              <a:t>Il sapere pedagogico parte dalle varie scienze, le assume, le orienta, le dispone secondo il senso educativo/formativo. </a:t>
            </a:r>
          </a:p>
          <a:p>
            <a:pPr marL="0" lvl="0" indent="0" algn="just" defTabSz="402336">
              <a:spcBef>
                <a:spcPts val="1000"/>
              </a:spcBef>
              <a:buSzTx/>
              <a:buNone/>
              <a:defRPr sz="1800"/>
            </a:pPr>
            <a:endParaRPr sz="2000" b="1">
              <a:solidFill>
                <a:srgbClr val="3F6797"/>
              </a:solidFill>
            </a:endParaRPr>
          </a:p>
          <a:p>
            <a:pPr marL="0" lvl="0" indent="0" algn="just" defTabSz="402336">
              <a:spcBef>
                <a:spcPts val="1000"/>
              </a:spcBef>
              <a:buSzTx/>
              <a:buNone/>
              <a:defRPr sz="1800"/>
            </a:pPr>
            <a:r>
              <a:rPr sz="2000" b="1">
                <a:solidFill>
                  <a:srgbClr val="3F6797"/>
                </a:solidFill>
              </a:rPr>
              <a:t>Il sapere pedagogico come sapere generale della formazione</a:t>
            </a:r>
          </a:p>
        </p:txBody>
      </p:sp>
      <p:sp>
        <p:nvSpPr>
          <p:cNvPr id="74" name="Shape 74"/>
          <p:cNvSpPr>
            <a:spLocks noGrp="1"/>
          </p:cNvSpPr>
          <p:nvPr>
            <p:ph type="sldNum" sz="quarter" idx="2"/>
          </p:nvPr>
        </p:nvSpPr>
        <p:spPr>
          <a:xfrm>
            <a:off x="6553200" y="6406786"/>
            <a:ext cx="2133600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FFFFFF"/>
                </a:solidFill>
              </a:rPr>
              <a:t>4</a:t>
            </a:fld>
            <a:endParaRPr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705"/>
            <a:ext cx="9180512" cy="6872636"/>
          </a:xfrm>
          <a:prstGeom prst="rect">
            <a:avLst/>
          </a:prstGeom>
          <a:ln w="12700">
            <a:miter lim="400000"/>
          </a:ln>
        </p:spPr>
      </p:pic>
      <p:sp>
        <p:nvSpPr>
          <p:cNvPr id="77" name="Shape 77"/>
          <p:cNvSpPr/>
          <p:nvPr/>
        </p:nvSpPr>
        <p:spPr>
          <a:xfrm>
            <a:off x="648252" y="2650077"/>
            <a:ext cx="7819029" cy="171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</p:txBody>
      </p:sp>
      <p:sp>
        <p:nvSpPr>
          <p:cNvPr id="78" name="Shape 78"/>
          <p:cNvSpPr/>
          <p:nvPr/>
        </p:nvSpPr>
        <p:spPr>
          <a:xfrm>
            <a:off x="8255000" y="6366466"/>
            <a:ext cx="280763" cy="501652"/>
          </a:xfrm>
          <a:prstGeom prst="rect">
            <a:avLst/>
          </a:prstGeom>
          <a:solidFill>
            <a:srgbClr val="003053"/>
          </a:soli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003257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79" name="Shape 79"/>
          <p:cNvSpPr>
            <a:spLocks noGrp="1"/>
          </p:cNvSpPr>
          <p:nvPr>
            <p:ph type="title"/>
          </p:nvPr>
        </p:nvSpPr>
        <p:spPr>
          <a:xfrm>
            <a:off x="457200" y="695457"/>
            <a:ext cx="8229600" cy="722182"/>
          </a:xfrm>
          <a:prstGeom prst="rect">
            <a:avLst/>
          </a:prstGeom>
        </p:spPr>
        <p:txBody>
          <a:bodyPr/>
          <a:lstStyle>
            <a:lvl1pPr defTabSz="356615">
              <a:defRPr sz="2400">
                <a:solidFill>
                  <a:srgbClr val="002060"/>
                </a:solidFill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2060"/>
                </a:solidFill>
              </a:rPr>
              <a:t>Le Scienze dell’Educazione</a:t>
            </a:r>
          </a:p>
        </p:txBody>
      </p:sp>
      <p:sp>
        <p:nvSpPr>
          <p:cNvPr id="80" name="Shape 80"/>
          <p:cNvSpPr>
            <a:spLocks noGrp="1"/>
          </p:cNvSpPr>
          <p:nvPr>
            <p:ph type="body" idx="1"/>
          </p:nvPr>
        </p:nvSpPr>
        <p:spPr>
          <a:xfrm>
            <a:off x="265166" y="1626687"/>
            <a:ext cx="8229601" cy="4525965"/>
          </a:xfrm>
          <a:prstGeom prst="rect">
            <a:avLst/>
          </a:prstGeom>
        </p:spPr>
        <p:txBody>
          <a:bodyPr/>
          <a:lstStyle/>
          <a:p>
            <a:pPr marL="0" lvl="0" indent="0" defTabSz="425194">
              <a:spcBef>
                <a:spcPts val="1100"/>
              </a:spcBef>
              <a:buSzTx/>
              <a:buNone/>
              <a:defRPr sz="1800"/>
            </a:pPr>
            <a:r>
              <a:rPr sz="3200">
                <a:solidFill>
                  <a:srgbClr val="3F6797"/>
                </a:solidFill>
                <a:latin typeface="Comic Sans MS Bold"/>
                <a:ea typeface="Comic Sans MS Bold"/>
                <a:cs typeface="Comic Sans MS Bold"/>
                <a:sym typeface="Comic Sans MS Bold"/>
              </a:rPr>
              <a:t>Antropologia</a:t>
            </a:r>
          </a:p>
          <a:p>
            <a:pPr marL="0" lvl="0" indent="0" defTabSz="425194">
              <a:spcBef>
                <a:spcPts val="1100"/>
              </a:spcBef>
              <a:buSzTx/>
              <a:buNone/>
              <a:defRPr sz="1800"/>
            </a:pPr>
            <a:r>
              <a:rPr sz="3200">
                <a:solidFill>
                  <a:srgbClr val="3F6797"/>
                </a:solidFill>
                <a:latin typeface="Comic Sans MS Bold"/>
                <a:ea typeface="Comic Sans MS Bold"/>
                <a:cs typeface="Comic Sans MS Bold"/>
                <a:sym typeface="Comic Sans MS Bold"/>
              </a:rPr>
              <a:t>Psicologia</a:t>
            </a:r>
          </a:p>
          <a:p>
            <a:pPr marL="0" lvl="0" indent="0" defTabSz="425194">
              <a:spcBef>
                <a:spcPts val="1100"/>
              </a:spcBef>
              <a:buSzTx/>
              <a:buNone/>
              <a:defRPr sz="1800"/>
            </a:pPr>
            <a:r>
              <a:rPr sz="3200">
                <a:solidFill>
                  <a:srgbClr val="3F6797"/>
                </a:solidFill>
                <a:latin typeface="Comic Sans MS Bold"/>
                <a:ea typeface="Comic Sans MS Bold"/>
                <a:cs typeface="Comic Sans MS Bold"/>
                <a:sym typeface="Comic Sans MS Bold"/>
              </a:rPr>
              <a:t>Sociologia</a:t>
            </a:r>
          </a:p>
          <a:p>
            <a:pPr marL="0" lvl="0" indent="0" defTabSz="425194">
              <a:spcBef>
                <a:spcPts val="1100"/>
              </a:spcBef>
              <a:buSzTx/>
              <a:buNone/>
              <a:defRPr sz="1800"/>
            </a:pPr>
            <a:r>
              <a:rPr sz="3200">
                <a:solidFill>
                  <a:srgbClr val="3F6797"/>
                </a:solidFill>
                <a:latin typeface="Comic Sans MS Bold"/>
                <a:ea typeface="Comic Sans MS Bold"/>
                <a:cs typeface="Comic Sans MS Bold"/>
                <a:sym typeface="Comic Sans MS Bold"/>
              </a:rPr>
              <a:t>Biologia</a:t>
            </a:r>
          </a:p>
          <a:p>
            <a:pPr marL="0" lvl="0" indent="0" defTabSz="425194">
              <a:spcBef>
                <a:spcPts val="1100"/>
              </a:spcBef>
              <a:buSzTx/>
              <a:buNone/>
              <a:defRPr sz="1800"/>
            </a:pPr>
            <a:r>
              <a:rPr sz="3200">
                <a:solidFill>
                  <a:srgbClr val="3F6797"/>
                </a:solidFill>
                <a:latin typeface="Comic Sans MS Bold"/>
                <a:ea typeface="Comic Sans MS Bold"/>
                <a:cs typeface="Comic Sans MS Bold"/>
                <a:sym typeface="Comic Sans MS Bold"/>
              </a:rPr>
              <a:t>Linguistica</a:t>
            </a:r>
          </a:p>
          <a:p>
            <a:pPr marL="0" lvl="0" indent="0" defTabSz="425194">
              <a:spcBef>
                <a:spcPts val="1100"/>
              </a:spcBef>
              <a:buSzTx/>
              <a:buNone/>
              <a:defRPr sz="1800"/>
            </a:pPr>
            <a:r>
              <a:rPr sz="3200">
                <a:solidFill>
                  <a:srgbClr val="3F6797"/>
                </a:solidFill>
                <a:latin typeface="Comic Sans MS Bold"/>
                <a:ea typeface="Comic Sans MS Bold"/>
                <a:cs typeface="Comic Sans MS Bold"/>
                <a:sym typeface="Comic Sans MS Bold"/>
              </a:rPr>
              <a:t>Storia</a:t>
            </a:r>
          </a:p>
        </p:txBody>
      </p:sp>
      <p:sp>
        <p:nvSpPr>
          <p:cNvPr id="81" name="Shape 81"/>
          <p:cNvSpPr>
            <a:spLocks noGrp="1"/>
          </p:cNvSpPr>
          <p:nvPr>
            <p:ph type="sldNum" sz="quarter" idx="2"/>
          </p:nvPr>
        </p:nvSpPr>
        <p:spPr>
          <a:xfrm>
            <a:off x="6553200" y="6269942"/>
            <a:ext cx="2133600" cy="17281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lnSpcReduction="10000"/>
          </a:bodyPr>
          <a:lstStyle>
            <a:lvl1pPr>
              <a:defRPr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FFFFFF"/>
                </a:solidFill>
              </a:rPr>
              <a:t>5</a:t>
            </a:fld>
            <a:endParaRPr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705"/>
            <a:ext cx="9180512" cy="6872636"/>
          </a:xfrm>
          <a:prstGeom prst="rect">
            <a:avLst/>
          </a:prstGeom>
          <a:ln w="12700">
            <a:miter lim="400000"/>
          </a:ln>
        </p:spPr>
      </p:pic>
      <p:sp>
        <p:nvSpPr>
          <p:cNvPr id="84" name="Shape 84"/>
          <p:cNvSpPr/>
          <p:nvPr/>
        </p:nvSpPr>
        <p:spPr>
          <a:xfrm>
            <a:off x="648252" y="2650077"/>
            <a:ext cx="7819029" cy="171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</p:txBody>
      </p:sp>
      <p:sp>
        <p:nvSpPr>
          <p:cNvPr id="85" name="Shape 85"/>
          <p:cNvSpPr/>
          <p:nvPr/>
        </p:nvSpPr>
        <p:spPr>
          <a:xfrm>
            <a:off x="8255000" y="6366466"/>
            <a:ext cx="280763" cy="501652"/>
          </a:xfrm>
          <a:prstGeom prst="rect">
            <a:avLst/>
          </a:prstGeom>
          <a:solidFill>
            <a:srgbClr val="003053"/>
          </a:soli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003257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title"/>
          </p:nvPr>
        </p:nvSpPr>
        <p:spPr>
          <a:xfrm>
            <a:off x="457200" y="695457"/>
            <a:ext cx="8229600" cy="722182"/>
          </a:xfrm>
          <a:prstGeom prst="rect">
            <a:avLst/>
          </a:prstGeom>
        </p:spPr>
        <p:txBody>
          <a:bodyPr/>
          <a:lstStyle>
            <a:lvl1pPr>
              <a:defRPr sz="3100">
                <a:solidFill>
                  <a:srgbClr val="002060"/>
                </a:solidFill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100">
                <a:solidFill>
                  <a:srgbClr val="002060"/>
                </a:solidFill>
              </a:rPr>
              <a:t>Le Scienze dell’Educazione</a:t>
            </a:r>
          </a:p>
        </p:txBody>
      </p:sp>
      <p:sp>
        <p:nvSpPr>
          <p:cNvPr id="87" name="Shape 87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1200"/>
              </a:spcBef>
              <a:buSzTx/>
              <a:buNone/>
              <a:defRPr sz="1800"/>
            </a:pPr>
            <a:r>
              <a:rPr sz="2100" b="1">
                <a:solidFill>
                  <a:srgbClr val="3F6797"/>
                </a:solidFill>
                <a:latin typeface="Comic Sans MS"/>
                <a:ea typeface="Comic Sans MS"/>
                <a:cs typeface="Comic Sans MS"/>
                <a:sym typeface="Comic Sans MS"/>
              </a:rPr>
              <a:t>I Problemi pedagogici</a:t>
            </a:r>
          </a:p>
          <a:p>
            <a:pPr marL="0" lvl="0" indent="0">
              <a:spcBef>
                <a:spcPts val="1200"/>
              </a:spcBef>
              <a:buSzTx/>
              <a:buNone/>
              <a:defRPr sz="1800"/>
            </a:pPr>
            <a:r>
              <a:rPr sz="2100" b="1">
                <a:solidFill>
                  <a:srgbClr val="3F6797"/>
                </a:solidFill>
                <a:latin typeface="Comic Sans MS"/>
                <a:ea typeface="Comic Sans MS"/>
                <a:cs typeface="Comic Sans MS"/>
                <a:sym typeface="Comic Sans MS"/>
              </a:rPr>
              <a:t>La scuola</a:t>
            </a:r>
          </a:p>
          <a:p>
            <a:pPr marL="0" lvl="0" indent="0">
              <a:spcBef>
                <a:spcPts val="1200"/>
              </a:spcBef>
              <a:buSzTx/>
              <a:buNone/>
              <a:defRPr sz="1800"/>
            </a:pPr>
            <a:r>
              <a:rPr sz="2100" b="1">
                <a:solidFill>
                  <a:srgbClr val="3F6797"/>
                </a:solidFill>
                <a:latin typeface="Comic Sans MS"/>
                <a:ea typeface="Comic Sans MS"/>
                <a:cs typeface="Comic Sans MS"/>
                <a:sym typeface="Comic Sans MS"/>
              </a:rPr>
              <a:t>La famiglia</a:t>
            </a:r>
          </a:p>
          <a:p>
            <a:pPr marL="0" lvl="0" indent="0">
              <a:spcBef>
                <a:spcPts val="1200"/>
              </a:spcBef>
              <a:buSzTx/>
              <a:buNone/>
              <a:defRPr sz="1800"/>
            </a:pPr>
            <a:r>
              <a:rPr sz="2100" b="1">
                <a:solidFill>
                  <a:srgbClr val="3F6797"/>
                </a:solidFill>
                <a:latin typeface="Comic Sans MS"/>
                <a:ea typeface="Comic Sans MS"/>
                <a:cs typeface="Comic Sans MS"/>
                <a:sym typeface="Comic Sans MS"/>
              </a:rPr>
              <a:t>Le Istituzioni</a:t>
            </a:r>
          </a:p>
          <a:p>
            <a:pPr marL="0" lvl="0" indent="0">
              <a:spcBef>
                <a:spcPts val="1200"/>
              </a:spcBef>
              <a:buSzTx/>
              <a:buNone/>
              <a:defRPr sz="1800"/>
            </a:pPr>
            <a:r>
              <a:rPr sz="2100" b="1">
                <a:solidFill>
                  <a:srgbClr val="3F6797"/>
                </a:solidFill>
                <a:latin typeface="Comic Sans MS"/>
                <a:ea typeface="Comic Sans MS"/>
                <a:cs typeface="Comic Sans MS"/>
                <a:sym typeface="Comic Sans MS"/>
              </a:rPr>
              <a:t>Lo Stato</a:t>
            </a:r>
          </a:p>
          <a:p>
            <a:pPr marL="0" lvl="0" indent="0">
              <a:spcBef>
                <a:spcPts val="1200"/>
              </a:spcBef>
              <a:buSzTx/>
              <a:buNone/>
              <a:defRPr sz="1800"/>
            </a:pPr>
            <a:r>
              <a:rPr sz="2100" b="1">
                <a:solidFill>
                  <a:srgbClr val="3F6797"/>
                </a:solidFill>
                <a:latin typeface="Comic Sans MS"/>
                <a:ea typeface="Comic Sans MS"/>
                <a:cs typeface="Comic Sans MS"/>
                <a:sym typeface="Comic Sans MS"/>
              </a:rPr>
              <a:t>Il Soggetto/Persona/Individuo</a:t>
            </a:r>
          </a:p>
        </p:txBody>
      </p:sp>
      <p:sp>
        <p:nvSpPr>
          <p:cNvPr id="88" name="Shape 88"/>
          <p:cNvSpPr>
            <a:spLocks noGrp="1"/>
          </p:cNvSpPr>
          <p:nvPr>
            <p:ph type="sldNum" sz="quarter" idx="2"/>
          </p:nvPr>
        </p:nvSpPr>
        <p:spPr>
          <a:xfrm>
            <a:off x="6553200" y="6269942"/>
            <a:ext cx="2133600" cy="17281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lnSpcReduction="10000"/>
          </a:bodyPr>
          <a:lstStyle>
            <a:lvl1pPr>
              <a:defRPr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FFFFFF"/>
                </a:solidFill>
              </a:rPr>
              <a:t>6</a:t>
            </a:fld>
            <a:endParaRPr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705"/>
            <a:ext cx="9180512" cy="6872636"/>
          </a:xfrm>
          <a:prstGeom prst="rect">
            <a:avLst/>
          </a:prstGeom>
          <a:ln w="12700">
            <a:miter lim="400000"/>
          </a:ln>
        </p:spPr>
      </p:pic>
      <p:sp>
        <p:nvSpPr>
          <p:cNvPr id="91" name="Shape 91"/>
          <p:cNvSpPr/>
          <p:nvPr/>
        </p:nvSpPr>
        <p:spPr>
          <a:xfrm>
            <a:off x="648252" y="2650077"/>
            <a:ext cx="7819029" cy="171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</p:txBody>
      </p:sp>
      <p:sp>
        <p:nvSpPr>
          <p:cNvPr id="92" name="Shape 92"/>
          <p:cNvSpPr/>
          <p:nvPr/>
        </p:nvSpPr>
        <p:spPr>
          <a:xfrm>
            <a:off x="8255000" y="6366466"/>
            <a:ext cx="280763" cy="501652"/>
          </a:xfrm>
          <a:prstGeom prst="rect">
            <a:avLst/>
          </a:prstGeom>
          <a:solidFill>
            <a:srgbClr val="003053"/>
          </a:soli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003257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93" name="Shape 93"/>
          <p:cNvSpPr>
            <a:spLocks noGrp="1"/>
          </p:cNvSpPr>
          <p:nvPr>
            <p:ph type="title"/>
          </p:nvPr>
        </p:nvSpPr>
        <p:spPr>
          <a:xfrm>
            <a:off x="457200" y="695457"/>
            <a:ext cx="8229600" cy="72218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3F6797"/>
                </a:solidFill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F6797"/>
                </a:solidFill>
              </a:rPr>
              <a:t>Le fonti di una Scienza dell’Educazione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0" indent="0" defTabSz="367405">
              <a:spcBef>
                <a:spcPts val="800"/>
              </a:spcBef>
              <a:buSzTx/>
              <a:buNone/>
              <a:defRPr sz="1800"/>
            </a:pPr>
            <a:r>
              <a:rPr sz="2058" b="1">
                <a:solidFill>
                  <a:srgbClr val="3F6797"/>
                </a:solidFill>
              </a:rPr>
              <a:t>Problema di Dewey:</a:t>
            </a:r>
          </a:p>
          <a:p>
            <a:pPr marL="0" lvl="0" indent="0" defTabSz="367405">
              <a:spcBef>
                <a:spcPts val="800"/>
              </a:spcBef>
              <a:buSzTx/>
              <a:buNone/>
              <a:defRPr sz="1800"/>
            </a:pPr>
            <a:r>
              <a:rPr sz="2058" b="1">
                <a:solidFill>
                  <a:srgbClr val="3F6797"/>
                </a:solidFill>
              </a:rPr>
              <a:t>Può esistere una scienza dell’educazione?</a:t>
            </a:r>
          </a:p>
          <a:p>
            <a:pPr marL="0" lvl="0" indent="0" defTabSz="367405">
              <a:spcBef>
                <a:spcPts val="800"/>
              </a:spcBef>
              <a:buSzTx/>
              <a:buNone/>
              <a:defRPr sz="1800"/>
            </a:pPr>
            <a:r>
              <a:rPr sz="2058" b="1">
                <a:solidFill>
                  <a:srgbClr val="3F6797"/>
                </a:solidFill>
              </a:rPr>
              <a:t>Sì, come sapere che applica il metodo scientifico</a:t>
            </a:r>
          </a:p>
          <a:p>
            <a:pPr marL="0" lvl="0" indent="0" defTabSz="367405">
              <a:spcBef>
                <a:spcPts val="800"/>
              </a:spcBef>
              <a:buSzTx/>
              <a:buNone/>
              <a:defRPr sz="1800"/>
            </a:pPr>
            <a:r>
              <a:rPr sz="2058" b="1">
                <a:solidFill>
                  <a:srgbClr val="3F6797"/>
                </a:solidFill>
              </a:rPr>
              <a:t>Metodo Scientifico:</a:t>
            </a:r>
          </a:p>
          <a:p>
            <a:pPr marL="0" lvl="0" indent="0" defTabSz="367405">
              <a:spcBef>
                <a:spcPts val="800"/>
              </a:spcBef>
              <a:buSzTx/>
              <a:buNone/>
              <a:defRPr sz="1800"/>
            </a:pPr>
            <a:r>
              <a:rPr sz="2058" b="1">
                <a:solidFill>
                  <a:srgbClr val="3F6797"/>
                </a:solidFill>
              </a:rPr>
              <a:t>1) Osservazione</a:t>
            </a:r>
          </a:p>
          <a:p>
            <a:pPr marL="0" lvl="0" indent="0" defTabSz="367405">
              <a:spcBef>
                <a:spcPts val="800"/>
              </a:spcBef>
              <a:buSzTx/>
              <a:buNone/>
              <a:defRPr sz="1800"/>
            </a:pPr>
            <a:r>
              <a:rPr sz="2058" b="1">
                <a:solidFill>
                  <a:srgbClr val="3F6797"/>
                </a:solidFill>
              </a:rPr>
              <a:t>2) Astrazione</a:t>
            </a:r>
          </a:p>
          <a:p>
            <a:pPr marL="0" lvl="0" indent="0" defTabSz="367405">
              <a:spcBef>
                <a:spcPts val="800"/>
              </a:spcBef>
              <a:buSzTx/>
              <a:buNone/>
              <a:defRPr sz="1800"/>
            </a:pPr>
            <a:r>
              <a:rPr sz="2058" b="1">
                <a:solidFill>
                  <a:srgbClr val="3F6797"/>
                </a:solidFill>
              </a:rPr>
              <a:t>3) Ipotesi</a:t>
            </a:r>
          </a:p>
          <a:p>
            <a:pPr marL="0" lvl="0" indent="0" defTabSz="367405">
              <a:spcBef>
                <a:spcPts val="800"/>
              </a:spcBef>
              <a:buSzTx/>
              <a:buNone/>
              <a:defRPr sz="1800"/>
            </a:pPr>
            <a:r>
              <a:rPr sz="2058" b="1">
                <a:solidFill>
                  <a:srgbClr val="3F6797"/>
                </a:solidFill>
              </a:rPr>
              <a:t>4) Teoria</a:t>
            </a:r>
          </a:p>
          <a:p>
            <a:pPr marL="0" lvl="0" indent="0" defTabSz="367405">
              <a:spcBef>
                <a:spcPts val="800"/>
              </a:spcBef>
              <a:buSzTx/>
              <a:buNone/>
              <a:defRPr sz="1800"/>
            </a:pPr>
            <a:r>
              <a:rPr sz="2058" b="1">
                <a:solidFill>
                  <a:srgbClr val="3F6797"/>
                </a:solidFill>
              </a:rPr>
              <a:t>5) Verifica</a:t>
            </a:r>
          </a:p>
          <a:p>
            <a:pPr marL="0" lvl="0" indent="0" defTabSz="367405">
              <a:spcBef>
                <a:spcPts val="800"/>
              </a:spcBef>
              <a:buSzTx/>
              <a:buNone/>
              <a:defRPr sz="1800"/>
            </a:pPr>
            <a:r>
              <a:rPr sz="2058" b="1">
                <a:solidFill>
                  <a:srgbClr val="3F6797"/>
                </a:solidFill>
              </a:rPr>
              <a:t>Si parte sempre da Problemi Educativi che pongono, appunto, Problemi.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xfrm>
            <a:off x="6553200" y="6269942"/>
            <a:ext cx="2133600" cy="17281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lnSpcReduction="10000"/>
          </a:bodyPr>
          <a:lstStyle>
            <a:lvl1pPr>
              <a:defRPr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FFFFFF"/>
                </a:solidFill>
              </a:rPr>
              <a:t>7</a:t>
            </a:fld>
            <a:endParaRPr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705"/>
            <a:ext cx="9180512" cy="6872636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Shape 98"/>
          <p:cNvSpPr/>
          <p:nvPr/>
        </p:nvSpPr>
        <p:spPr>
          <a:xfrm>
            <a:off x="648252" y="2650077"/>
            <a:ext cx="7819029" cy="171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</p:txBody>
      </p:sp>
      <p:sp>
        <p:nvSpPr>
          <p:cNvPr id="99" name="Shape 99"/>
          <p:cNvSpPr/>
          <p:nvPr/>
        </p:nvSpPr>
        <p:spPr>
          <a:xfrm>
            <a:off x="8255000" y="6366466"/>
            <a:ext cx="280763" cy="501652"/>
          </a:xfrm>
          <a:prstGeom prst="rect">
            <a:avLst/>
          </a:prstGeom>
          <a:solidFill>
            <a:srgbClr val="003053"/>
          </a:soli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003257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00" name="Shape 100"/>
          <p:cNvSpPr>
            <a:spLocks noGrp="1"/>
          </p:cNvSpPr>
          <p:nvPr>
            <p:ph type="title"/>
          </p:nvPr>
        </p:nvSpPr>
        <p:spPr>
          <a:xfrm>
            <a:off x="457200" y="695457"/>
            <a:ext cx="8229600" cy="722182"/>
          </a:xfrm>
          <a:prstGeom prst="rect">
            <a:avLst/>
          </a:prstGeom>
        </p:spPr>
        <p:txBody>
          <a:bodyPr/>
          <a:lstStyle>
            <a:lvl1pPr>
              <a:defRPr sz="3100">
                <a:solidFill>
                  <a:srgbClr val="002060"/>
                </a:solidFill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100">
                <a:solidFill>
                  <a:srgbClr val="002060"/>
                </a:solidFill>
              </a:rPr>
              <a:t>Le fonti di una Scienza  dell’Educazione</a:t>
            </a:r>
          </a:p>
        </p:txBody>
      </p:sp>
      <p:sp>
        <p:nvSpPr>
          <p:cNvPr id="101" name="Shape 10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0" indent="0" defTabSz="406908">
              <a:spcBef>
                <a:spcPts val="1000"/>
              </a:spcBef>
              <a:buSzTx/>
              <a:buNone/>
              <a:defRPr sz="1800"/>
            </a:pPr>
            <a:r>
              <a:rPr sz="2000" b="1">
                <a:solidFill>
                  <a:srgbClr val="3F6797"/>
                </a:solidFill>
              </a:rPr>
              <a:t>1) L’educazione è per sua natura un circolo o una spirale senza fine</a:t>
            </a:r>
          </a:p>
          <a:p>
            <a:pPr marL="0" lvl="0" indent="0" defTabSz="406908">
              <a:spcBef>
                <a:spcPts val="1000"/>
              </a:spcBef>
              <a:buSzTx/>
              <a:buNone/>
              <a:defRPr sz="1800"/>
            </a:pPr>
            <a:endParaRPr sz="2000" b="1">
              <a:solidFill>
                <a:srgbClr val="3F6797"/>
              </a:solidFill>
            </a:endParaRPr>
          </a:p>
          <a:p>
            <a:pPr marL="0" lvl="0" indent="0" defTabSz="406908">
              <a:spcBef>
                <a:spcPts val="1000"/>
              </a:spcBef>
              <a:buSzTx/>
              <a:buNone/>
              <a:defRPr sz="1800"/>
            </a:pPr>
            <a:r>
              <a:rPr sz="2000" b="1">
                <a:solidFill>
                  <a:srgbClr val="3F6797"/>
                </a:solidFill>
              </a:rPr>
              <a:t>2) essa include in sè la scienza</a:t>
            </a:r>
          </a:p>
          <a:p>
            <a:pPr marL="0" lvl="0" indent="0" defTabSz="406908">
              <a:spcBef>
                <a:spcPts val="1000"/>
              </a:spcBef>
              <a:buSzTx/>
              <a:buNone/>
              <a:defRPr sz="1800"/>
            </a:pPr>
            <a:endParaRPr sz="2000" b="1">
              <a:solidFill>
                <a:srgbClr val="3F6797"/>
              </a:solidFill>
            </a:endParaRPr>
          </a:p>
          <a:p>
            <a:pPr marL="0" lvl="0" indent="0" defTabSz="406908">
              <a:spcBef>
                <a:spcPts val="1000"/>
              </a:spcBef>
              <a:buSzTx/>
              <a:buNone/>
              <a:defRPr sz="1800"/>
            </a:pPr>
            <a:r>
              <a:rPr sz="2000" b="1">
                <a:solidFill>
                  <a:srgbClr val="3F6797"/>
                </a:solidFill>
              </a:rPr>
              <a:t>3) propone nuovi problemi</a:t>
            </a:r>
          </a:p>
          <a:p>
            <a:pPr marL="0" lvl="0" indent="0" defTabSz="406908">
              <a:spcBef>
                <a:spcPts val="1000"/>
              </a:spcBef>
              <a:buSzTx/>
              <a:buNone/>
              <a:defRPr sz="1800"/>
            </a:pPr>
            <a:endParaRPr sz="2000" b="1">
              <a:solidFill>
                <a:srgbClr val="3F6797"/>
              </a:solidFill>
            </a:endParaRPr>
          </a:p>
          <a:p>
            <a:pPr marL="0" lvl="0" indent="0" defTabSz="406908">
              <a:spcBef>
                <a:spcPts val="1000"/>
              </a:spcBef>
              <a:buSzTx/>
              <a:buNone/>
              <a:defRPr sz="1800"/>
            </a:pPr>
            <a:r>
              <a:rPr sz="2000" b="1">
                <a:solidFill>
                  <a:srgbClr val="3F6797"/>
                </a:solidFill>
              </a:rPr>
              <a:t>4) che reclamano “maggior pensiero” e più “vasta scienza”, secondo una perpetua successione.</a:t>
            </a:r>
          </a:p>
          <a:p>
            <a:pPr marL="0" lvl="0" indent="0" defTabSz="406908">
              <a:spcBef>
                <a:spcPts val="1000"/>
              </a:spcBef>
              <a:buSzTx/>
              <a:buNone/>
              <a:defRPr sz="1800"/>
            </a:pPr>
            <a:r>
              <a:rPr sz="2000" b="1">
                <a:solidFill>
                  <a:srgbClr val="3F6797"/>
                </a:solidFill>
              </a:rPr>
              <a:t>Tale scienza è fatta di fonti (scienze) che vanno però raccolte in teorie educative di cui la filosofia, come pensiero generale dell’educazione, è la costruttrice, attivando un pensiero antropologico e problematico, sempre</a:t>
            </a:r>
          </a:p>
        </p:txBody>
      </p:sp>
      <p:sp>
        <p:nvSpPr>
          <p:cNvPr id="102" name="Shape 102"/>
          <p:cNvSpPr>
            <a:spLocks noGrp="1"/>
          </p:cNvSpPr>
          <p:nvPr>
            <p:ph type="sldNum" sz="quarter" idx="2"/>
          </p:nvPr>
        </p:nvSpPr>
        <p:spPr>
          <a:xfrm>
            <a:off x="6553200" y="6269942"/>
            <a:ext cx="2133600" cy="17281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lnSpcReduction="10000"/>
          </a:bodyPr>
          <a:lstStyle>
            <a:lvl1pPr>
              <a:defRPr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FFFFFF"/>
                </a:solidFill>
              </a:rPr>
              <a:t>8</a:t>
            </a:fld>
            <a:endParaRPr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705"/>
            <a:ext cx="9180512" cy="6872636"/>
          </a:xfrm>
          <a:prstGeom prst="rect">
            <a:avLst/>
          </a:prstGeom>
          <a:ln w="12700">
            <a:miter lim="400000"/>
          </a:ln>
        </p:spPr>
      </p:pic>
      <p:sp>
        <p:nvSpPr>
          <p:cNvPr id="105" name="Shape 105"/>
          <p:cNvSpPr/>
          <p:nvPr/>
        </p:nvSpPr>
        <p:spPr>
          <a:xfrm>
            <a:off x="648252" y="2650077"/>
            <a:ext cx="7819029" cy="171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  <a:p>
            <a:pPr lvl="0" algn="just"/>
            <a:r>
              <a:rPr sz="1400"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</p:txBody>
      </p:sp>
      <p:sp>
        <p:nvSpPr>
          <p:cNvPr id="106" name="Shape 106"/>
          <p:cNvSpPr/>
          <p:nvPr/>
        </p:nvSpPr>
        <p:spPr>
          <a:xfrm>
            <a:off x="8255000" y="6366466"/>
            <a:ext cx="280763" cy="501652"/>
          </a:xfrm>
          <a:prstGeom prst="rect">
            <a:avLst/>
          </a:prstGeom>
          <a:solidFill>
            <a:srgbClr val="003053"/>
          </a:soli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003257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title"/>
          </p:nvPr>
        </p:nvSpPr>
        <p:spPr>
          <a:xfrm>
            <a:off x="457200" y="695457"/>
            <a:ext cx="8229600" cy="722182"/>
          </a:xfrm>
          <a:prstGeom prst="rect">
            <a:avLst/>
          </a:prstGeom>
        </p:spPr>
        <p:txBody>
          <a:bodyPr/>
          <a:lstStyle>
            <a:lvl1pPr>
              <a:defRPr sz="2700">
                <a:solidFill>
                  <a:srgbClr val="002060"/>
                </a:solidFill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002060"/>
                </a:solidFill>
              </a:rPr>
              <a:t>Le antinomie pedagogiche</a:t>
            </a:r>
          </a:p>
        </p:txBody>
      </p:sp>
      <p:sp>
        <p:nvSpPr>
          <p:cNvPr id="108" name="Shape 108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1200"/>
              </a:spcBef>
              <a:buSzTx/>
              <a:buNone/>
              <a:defRPr sz="1800"/>
            </a:pPr>
            <a:r>
              <a:rPr sz="2300" b="1">
                <a:solidFill>
                  <a:srgbClr val="3F6797"/>
                </a:solidFill>
              </a:rPr>
              <a:t>Le antinomie formali della pedagogia: scienza e filosofia, teoria e prassi, teche e arte, sapere razionale e teche;</a:t>
            </a:r>
          </a:p>
          <a:p>
            <a:pPr marL="0" lvl="0" indent="0">
              <a:spcBef>
                <a:spcPts val="1200"/>
              </a:spcBef>
              <a:buSzTx/>
              <a:buNone/>
              <a:defRPr sz="1800"/>
            </a:pPr>
            <a:endParaRPr sz="2300" b="1">
              <a:solidFill>
                <a:srgbClr val="3F6797"/>
              </a:solidFill>
            </a:endParaRPr>
          </a:p>
          <a:p>
            <a:pPr marL="0" lvl="0" indent="0">
              <a:spcBef>
                <a:spcPts val="1200"/>
              </a:spcBef>
              <a:buSzTx/>
              <a:buNone/>
              <a:defRPr sz="1800"/>
            </a:pPr>
            <a:r>
              <a:rPr sz="2300" b="1">
                <a:solidFill>
                  <a:srgbClr val="3F6797"/>
                </a:solidFill>
              </a:rPr>
              <a:t>Le antinomie pratico-teoriche; sono quelle classiche tra educare e istruire e formare; tra autorità e libertà, tra cultura e professione nell’istruzione/formazione; </a:t>
            </a:r>
          </a:p>
          <a:p>
            <a:pPr marL="0" lvl="0" indent="0">
              <a:spcBef>
                <a:spcPts val="1200"/>
              </a:spcBef>
              <a:buSzTx/>
              <a:buNone/>
              <a:defRPr sz="1800"/>
            </a:pPr>
            <a:endParaRPr sz="2300" b="1">
              <a:solidFill>
                <a:srgbClr val="3F6797"/>
              </a:solidFill>
            </a:endParaRPr>
          </a:p>
          <a:p>
            <a:pPr marL="0" lvl="0" indent="0">
              <a:spcBef>
                <a:spcPts val="1200"/>
              </a:spcBef>
              <a:buSzTx/>
              <a:buNone/>
              <a:defRPr sz="1800"/>
            </a:pPr>
            <a:r>
              <a:rPr sz="2300" b="1">
                <a:solidFill>
                  <a:srgbClr val="3F6797"/>
                </a:solidFill>
              </a:rPr>
              <a:t>Le antinomie pratico-educative; tra amestro e scolaro, tra genitori e figli</a:t>
            </a:r>
          </a:p>
        </p:txBody>
      </p:sp>
      <p:sp>
        <p:nvSpPr>
          <p:cNvPr id="109" name="Shape 109"/>
          <p:cNvSpPr>
            <a:spLocks noGrp="1"/>
          </p:cNvSpPr>
          <p:nvPr>
            <p:ph type="sldNum" sz="quarter" idx="2"/>
          </p:nvPr>
        </p:nvSpPr>
        <p:spPr>
          <a:xfrm>
            <a:off x="6553200" y="6269942"/>
            <a:ext cx="2133600" cy="17281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lnSpcReduction="10000"/>
          </a:bodyPr>
          <a:lstStyle>
            <a:lvl1pPr>
              <a:defRPr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FFFFFF"/>
                </a:solidFill>
              </a:rPr>
              <a:t>9</a:t>
            </a:fld>
            <a:endParaRPr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682</Words>
  <Application>Microsoft Macintosh PowerPoint</Application>
  <PresentationFormat>Presentazione su schermo (4:3)</PresentationFormat>
  <Paragraphs>155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Default</vt:lpstr>
      <vt:lpstr>Presentazione di PowerPoint</vt:lpstr>
      <vt:lpstr>Il rapporto fra Pedagogia e Scienze dell’Educazione</vt:lpstr>
      <vt:lpstr>La pedagogia come scienza</vt:lpstr>
      <vt:lpstr>Le Scienze dell’Educazione</vt:lpstr>
      <vt:lpstr>Le Scienze dell’Educazione</vt:lpstr>
      <vt:lpstr>Le Scienze dell’Educazione</vt:lpstr>
      <vt:lpstr>Le fonti di una Scienza dell’Educazione</vt:lpstr>
      <vt:lpstr>Le fonti di una Scienza  dell’Educazione</vt:lpstr>
      <vt:lpstr>Le antinomie pedagogiche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cp:lastModifiedBy>Vanna Boffo</cp:lastModifiedBy>
  <cp:revision>1</cp:revision>
  <dcterms:modified xsi:type="dcterms:W3CDTF">2019-10-20T14:57:30Z</dcterms:modified>
</cp:coreProperties>
</file>