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Raleway"/>
      <p:regular r:id="rId38"/>
      <p:bold r:id="rId39"/>
      <p:italic r:id="rId40"/>
      <p:boldItalic r:id="rId41"/>
    </p:embeddedFont>
    <p:embeddedFont>
      <p:font typeface="Lato"/>
      <p:regular r:id="rId42"/>
      <p:bold r:id="rId43"/>
      <p:italic r:id="rId44"/>
      <p:boldItalic r:id="rId45"/>
    </p:embeddedFont>
    <p:embeddedFont>
      <p:font typeface="Montserrat"/>
      <p:regular r:id="rId46"/>
      <p:bold r:id="rId47"/>
      <p:italic r:id="rId48"/>
      <p:boldItalic r:id="rId49"/>
    </p:embeddedFont>
    <p:embeddedFont>
      <p:font typeface="Oswald"/>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italic.fntdata"/><Relationship Id="rId42" Type="http://schemas.openxmlformats.org/officeDocument/2006/relationships/font" Target="fonts/Lato-regular.fntdata"/><Relationship Id="rId41" Type="http://schemas.openxmlformats.org/officeDocument/2006/relationships/font" Target="fonts/Raleway-boldItalic.fntdata"/><Relationship Id="rId44" Type="http://schemas.openxmlformats.org/officeDocument/2006/relationships/font" Target="fonts/Lato-italic.fntdata"/><Relationship Id="rId43" Type="http://schemas.openxmlformats.org/officeDocument/2006/relationships/font" Target="fonts/Lato-bold.fntdata"/><Relationship Id="rId46" Type="http://schemas.openxmlformats.org/officeDocument/2006/relationships/font" Target="fonts/Montserrat-regular.fntdata"/><Relationship Id="rId45"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italic.fntdata"/><Relationship Id="rId47" Type="http://schemas.openxmlformats.org/officeDocument/2006/relationships/font" Target="fonts/Montserrat-bold.fntdata"/><Relationship Id="rId49"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Raleway-bold.fntdata"/><Relationship Id="rId38" Type="http://schemas.openxmlformats.org/officeDocument/2006/relationships/font" Target="fonts/Raleway-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swald-bold.fntdata"/><Relationship Id="rId50"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6b676d08d8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6b676d08d8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6b676d08d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6b676d08d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b676d08d8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b676d08d8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6b676d08d8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6b676d08d8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6b676d08d8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b676d08d8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6b676d08d8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6b676d08d8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6b676d08d8_6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6b676d08d8_6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6b676d08d8_6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6b676d08d8_6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6b676d08d8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6b676d08d8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6b676d08d8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6b676d08d8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6b6b9c60d0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6b6b9c60d0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6b676d08d8_2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6b676d08d8_2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6b676d08d8_2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6b676d08d8_2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6b676d08d8_2_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6b676d08d8_2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6b676d08d8_2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6b676d08d8_2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6b676d08d8_2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6b676d08d8_2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6b676d08d8_2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6b676d08d8_2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6b676d08d8_0_8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6b676d08d8_0_8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6b676d08d8_0_8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6b676d08d8_0_8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6b676d08d8_0_8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6b676d08d8_0_8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6b676d08d8_0_8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6b676d08d8_0_8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6b6b9c60d0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6b6b9c60d0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Usual input unit’s: capital, labour</a:t>
            </a:r>
            <a:endParaRPr/>
          </a:p>
          <a:p>
            <a:pPr indent="0" lvl="0" marL="0" rtl="0" algn="l">
              <a:spcBef>
                <a:spcPts val="0"/>
              </a:spcBef>
              <a:spcAft>
                <a:spcPts val="0"/>
              </a:spcAft>
              <a:buNone/>
            </a:pPr>
            <a:r>
              <a:rPr lang="es"/>
              <a:t>Measuring and comparing productivity by the units of output divide that by the units of input</a:t>
            </a:r>
            <a:endParaRPr/>
          </a:p>
          <a:p>
            <a:pPr indent="0" lvl="0" marL="0" rtl="0" algn="l">
              <a:spcBef>
                <a:spcPts val="0"/>
              </a:spcBef>
              <a:spcAft>
                <a:spcPts val="0"/>
              </a:spcAft>
              <a:buNone/>
            </a:pPr>
            <a:r>
              <a:rPr lang="es"/>
              <a:t>When more than one input is used, for each factor it is possible to compute by the same procedure its productivity, called in this case "partial".</a:t>
            </a:r>
            <a:endParaRPr sz="10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6b676d08d8_0_8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6b676d08d8_0_8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6b676d08d8_0_8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6b676d08d8_0_8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6b6f39b76d_4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6b6f39b76d_4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6b6b9c60d0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6b6b9c60d0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6b6b9c60d0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6b6b9c60d0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6b6b9c60d0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6b6b9c60d0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s" sz="1000"/>
              <a:t>reallocation of resources is needed. What matters in this process is reallocation within manufacturing to sectors, activities and jobs with scope for high value added.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6b6f39b76d_4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6b6f39b76d_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s" sz="1000"/>
              <a:t>The absolute number of jobs in EU manufacturing has declined. At the same time output per hour and, to a lesser extent, real hourly compensation have increased in more EU countries and in the US. To put it simply, manufacturing is employing fewer workers who generate greater output for higher pay.</a:t>
            </a:r>
            <a:endParaRPr sz="1000"/>
          </a:p>
          <a:p>
            <a:pPr indent="0" lvl="0" marL="0" rtl="0" algn="l">
              <a:spcBef>
                <a:spcPts val="12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6b6f39b76d_4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6b6f39b76d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s" sz="1000"/>
              <a:t>The EU has innovation capacity mainly in medium-high technology sectors, particularly motor vehicles, chemicals and industrial technology</a:t>
            </a:r>
            <a:endParaRPr sz="1000"/>
          </a:p>
          <a:p>
            <a:pPr indent="0" lvl="0" marL="0" rtl="0" algn="l">
              <a:lnSpc>
                <a:spcPct val="115000"/>
              </a:lnSpc>
              <a:spcBef>
                <a:spcPts val="1200"/>
              </a:spcBef>
              <a:spcAft>
                <a:spcPts val="0"/>
              </a:spcAft>
              <a:buNone/>
            </a:pPr>
            <a:r>
              <a:rPr lang="es" sz="1000"/>
              <a:t> the US is a leader in high R&amp;D intensity sectors  software, biotechnology and computer electronics. In this respect, there is room for the EU to expand its innovation potential by focusing on higher technology-intensive sectors including services sectors.</a:t>
            </a:r>
            <a:endParaRPr sz="1000"/>
          </a:p>
          <a:p>
            <a:pPr indent="0" lvl="0" marL="0" rtl="0" algn="l">
              <a:spcBef>
                <a:spcPts val="12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6b676d08d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6b676d08d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5.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8.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3600"/>
              <a:t>Group Presentation: Productivity </a:t>
            </a:r>
            <a:endParaRPr sz="3600"/>
          </a:p>
          <a:p>
            <a:pPr indent="0" lvl="0" marL="0" rtl="0" algn="l">
              <a:spcBef>
                <a:spcPts val="0"/>
              </a:spcBef>
              <a:spcAft>
                <a:spcPts val="0"/>
              </a:spcAft>
              <a:buNone/>
            </a:pPr>
            <a:r>
              <a:rPr lang="es" sz="3600"/>
              <a:t>International Trade </a:t>
            </a:r>
            <a:endParaRPr sz="3600"/>
          </a:p>
          <a:p>
            <a:pPr indent="0" lvl="0" marL="0" rtl="0" algn="l">
              <a:spcBef>
                <a:spcPts val="0"/>
              </a:spcBef>
              <a:spcAft>
                <a:spcPts val="0"/>
              </a:spcAft>
              <a:buNone/>
            </a:pPr>
            <a:r>
              <a:rPr lang="es" sz="3600"/>
              <a:t>Giorgia Giovannetti</a:t>
            </a:r>
            <a:endParaRPr sz="3600"/>
          </a:p>
          <a:p>
            <a:pPr indent="0" lvl="0" marL="0" rtl="0" algn="l">
              <a:spcBef>
                <a:spcPts val="0"/>
              </a:spcBef>
              <a:spcAft>
                <a:spcPts val="0"/>
              </a:spcAft>
              <a:buNone/>
            </a:pPr>
            <a:r>
              <a:rPr lang="es" sz="3600"/>
              <a:t>University of Florence</a:t>
            </a:r>
            <a:endParaRPr sz="3600"/>
          </a:p>
          <a:p>
            <a:pPr indent="0" lvl="0" marL="0" rtl="0" algn="l">
              <a:spcBef>
                <a:spcPts val="0"/>
              </a:spcBef>
              <a:spcAft>
                <a:spcPts val="0"/>
              </a:spcAft>
              <a:buNone/>
            </a:pPr>
            <a:r>
              <a:rPr lang="es" sz="3600"/>
              <a:t>21.11.2019</a:t>
            </a:r>
            <a:endParaRPr sz="3600">
              <a:solidFill>
                <a:srgbClr val="A00009"/>
              </a:solidFill>
            </a:endParaRPr>
          </a:p>
          <a:p>
            <a:pPr indent="0" lvl="0" marL="0" rtl="0" algn="l">
              <a:spcBef>
                <a:spcPts val="0"/>
              </a:spcBef>
              <a:spcAft>
                <a:spcPts val="0"/>
              </a:spcAft>
              <a:buNone/>
            </a:pPr>
            <a:r>
              <a:t/>
            </a:r>
            <a:endParaRPr/>
          </a:p>
        </p:txBody>
      </p:sp>
      <p:sp>
        <p:nvSpPr>
          <p:cNvPr id="87" name="Google Shape;87;p13"/>
          <p:cNvSpPr txBox="1"/>
          <p:nvPr>
            <p:ph idx="1" type="subTitle"/>
          </p:nvPr>
        </p:nvSpPr>
        <p:spPr>
          <a:xfrm>
            <a:off x="727950" y="4135425"/>
            <a:ext cx="7688100" cy="737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s" sz="1800"/>
              <a:t>Jan Hauer,  Clara Barroso Raya, Victor Martin Ortega, Juan Alonso Perez</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729450" y="12593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The macro view: manufacturing growth and its determinants</a:t>
            </a:r>
            <a:endParaRPr/>
          </a:p>
        </p:txBody>
      </p:sp>
      <p:sp>
        <p:nvSpPr>
          <p:cNvPr id="154" name="Google Shape;154;p2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400"/>
              <a:t>The real value added growth of the manufacturing sector is broken down into:</a:t>
            </a:r>
            <a:endParaRPr sz="1400"/>
          </a:p>
          <a:p>
            <a:pPr indent="-317500" lvl="0" marL="457200" rtl="0" algn="l">
              <a:spcBef>
                <a:spcPts val="1600"/>
              </a:spcBef>
              <a:spcAft>
                <a:spcPts val="0"/>
              </a:spcAft>
              <a:buSzPts val="1400"/>
              <a:buChar char="-"/>
            </a:pPr>
            <a:r>
              <a:rPr lang="es" sz="1400"/>
              <a:t>The contributions of TFP (Total Factor Productivity) growth</a:t>
            </a:r>
            <a:endParaRPr sz="1400"/>
          </a:p>
          <a:p>
            <a:pPr indent="-317500" lvl="0" marL="457200" rtl="0" algn="l">
              <a:spcBef>
                <a:spcPts val="1600"/>
              </a:spcBef>
              <a:spcAft>
                <a:spcPts val="0"/>
              </a:spcAft>
              <a:buSzPts val="1400"/>
              <a:buChar char="-"/>
            </a:pPr>
            <a:r>
              <a:rPr lang="es" sz="1400"/>
              <a:t>Information and Comunications Technology  (ICT)</a:t>
            </a:r>
            <a:endParaRPr sz="1400"/>
          </a:p>
          <a:p>
            <a:pPr indent="-317500" lvl="0" marL="457200" rtl="0" algn="l">
              <a:spcBef>
                <a:spcPts val="1600"/>
              </a:spcBef>
              <a:spcAft>
                <a:spcPts val="0"/>
              </a:spcAft>
              <a:buSzPts val="1400"/>
              <a:buChar char="-"/>
            </a:pPr>
            <a:r>
              <a:rPr lang="es" sz="1400"/>
              <a:t>Non-ICT capital</a:t>
            </a:r>
            <a:endParaRPr sz="1400"/>
          </a:p>
          <a:p>
            <a:pPr indent="-317500" lvl="0" marL="457200" rtl="0" algn="l">
              <a:spcBef>
                <a:spcPts val="1600"/>
              </a:spcBef>
              <a:spcAft>
                <a:spcPts val="0"/>
              </a:spcAft>
              <a:buSzPts val="1400"/>
              <a:buChar char="-"/>
            </a:pPr>
            <a:r>
              <a:rPr lang="es" sz="1400"/>
              <a:t>Hours worked</a:t>
            </a:r>
            <a:endParaRPr sz="1400"/>
          </a:p>
          <a:p>
            <a:pPr indent="-317500" lvl="0" marL="457200" rtl="0" algn="l">
              <a:spcBef>
                <a:spcPts val="1600"/>
              </a:spcBef>
              <a:spcAft>
                <a:spcPts val="1600"/>
              </a:spcAft>
              <a:buSzPts val="1400"/>
              <a:buChar char="-"/>
            </a:pPr>
            <a:r>
              <a:rPr lang="es" sz="1400"/>
              <a:t>Labour composition</a:t>
            </a:r>
            <a:endParaRPr sz="1400"/>
          </a:p>
        </p:txBody>
      </p:sp>
      <p:sp>
        <p:nvSpPr>
          <p:cNvPr id="155" name="Google Shape;155;p2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pic>
        <p:nvPicPr>
          <p:cNvPr id="160" name="Google Shape;160;p23"/>
          <p:cNvPicPr preferRelativeResize="0"/>
          <p:nvPr/>
        </p:nvPicPr>
        <p:blipFill>
          <a:blip r:embed="rId3">
            <a:alphaModFix/>
          </a:blip>
          <a:stretch>
            <a:fillRect/>
          </a:stretch>
        </p:blipFill>
        <p:spPr>
          <a:xfrm>
            <a:off x="1611503" y="676200"/>
            <a:ext cx="6425775" cy="3791100"/>
          </a:xfrm>
          <a:prstGeom prst="rect">
            <a:avLst/>
          </a:prstGeom>
          <a:noFill/>
          <a:ln>
            <a:noFill/>
          </a:ln>
        </p:spPr>
      </p:pic>
      <p:sp>
        <p:nvSpPr>
          <p:cNvPr id="161" name="Google Shape;161;p2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4"/>
          <p:cNvSpPr txBox="1"/>
          <p:nvPr>
            <p:ph type="title"/>
          </p:nvPr>
        </p:nvSpPr>
        <p:spPr>
          <a:xfrm>
            <a:off x="297725" y="1417350"/>
            <a:ext cx="2898300" cy="275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s" sz="1400">
                <a:latin typeface="Lato"/>
                <a:ea typeface="Lato"/>
                <a:cs typeface="Lato"/>
                <a:sym typeface="Lato"/>
              </a:rPr>
              <a:t>These long-term averages hide a great cyclicality of the value added generated by manufacturing. This was evident during the crisis of 2008-09, as shown by Figure 2, which also shows great variation in the speed of recovery of different countries after the crisis.</a:t>
            </a:r>
            <a:endParaRPr b="0" sz="1400">
              <a:latin typeface="Lato"/>
              <a:ea typeface="Lato"/>
              <a:cs typeface="Lato"/>
              <a:sym typeface="Lato"/>
            </a:endParaRPr>
          </a:p>
        </p:txBody>
      </p:sp>
      <p:pic>
        <p:nvPicPr>
          <p:cNvPr id="167" name="Google Shape;167;p24"/>
          <p:cNvPicPr preferRelativeResize="0"/>
          <p:nvPr/>
        </p:nvPicPr>
        <p:blipFill>
          <a:blip r:embed="rId3">
            <a:alphaModFix/>
          </a:blip>
          <a:stretch>
            <a:fillRect/>
          </a:stretch>
        </p:blipFill>
        <p:spPr>
          <a:xfrm>
            <a:off x="3497250" y="765463"/>
            <a:ext cx="5246724" cy="4166525"/>
          </a:xfrm>
          <a:prstGeom prst="rect">
            <a:avLst/>
          </a:prstGeom>
          <a:noFill/>
          <a:ln>
            <a:noFill/>
          </a:ln>
        </p:spPr>
      </p:pic>
      <p:sp>
        <p:nvSpPr>
          <p:cNvPr id="168" name="Google Shape;168;p2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id="173" name="Google Shape;173;p25"/>
          <p:cNvPicPr preferRelativeResize="0"/>
          <p:nvPr/>
        </p:nvPicPr>
        <p:blipFill>
          <a:blip r:embed="rId3">
            <a:alphaModFix/>
          </a:blip>
          <a:stretch>
            <a:fillRect/>
          </a:stretch>
        </p:blipFill>
        <p:spPr>
          <a:xfrm>
            <a:off x="4110000" y="899413"/>
            <a:ext cx="4426300" cy="4210165"/>
          </a:xfrm>
          <a:prstGeom prst="rect">
            <a:avLst/>
          </a:prstGeom>
          <a:noFill/>
          <a:ln>
            <a:noFill/>
          </a:ln>
        </p:spPr>
      </p:pic>
      <p:sp>
        <p:nvSpPr>
          <p:cNvPr id="174" name="Google Shape;174;p25"/>
          <p:cNvSpPr txBox="1"/>
          <p:nvPr/>
        </p:nvSpPr>
        <p:spPr>
          <a:xfrm>
            <a:off x="249000" y="1395750"/>
            <a:ext cx="3861000" cy="321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2"/>
                </a:solidFill>
                <a:latin typeface="Lato"/>
                <a:ea typeface="Lato"/>
                <a:cs typeface="Lato"/>
                <a:sym typeface="Lato"/>
              </a:rPr>
              <a:t>The post-crisis period has been characterized by a general slowdown in the average growth rate of real value added in the manufacturing sector mainly driven by:</a:t>
            </a:r>
            <a:endParaRPr>
              <a:solidFill>
                <a:schemeClr val="dk2"/>
              </a:solidFill>
              <a:latin typeface="Lato"/>
              <a:ea typeface="Lato"/>
              <a:cs typeface="Lato"/>
              <a:sym typeface="Lato"/>
            </a:endParaRPr>
          </a:p>
          <a:p>
            <a:pPr indent="0" lvl="0" marL="0" rtl="0" algn="l">
              <a:spcBef>
                <a:spcPts val="0"/>
              </a:spcBef>
              <a:spcAft>
                <a:spcPts val="0"/>
              </a:spcAft>
              <a:buNone/>
            </a:pPr>
            <a:r>
              <a:t/>
            </a:r>
            <a:endParaRPr>
              <a:solidFill>
                <a:schemeClr val="dk2"/>
              </a:solidFill>
              <a:latin typeface="Lato"/>
              <a:ea typeface="Lato"/>
              <a:cs typeface="Lato"/>
              <a:sym typeface="Lato"/>
            </a:endParaRPr>
          </a:p>
          <a:p>
            <a:pPr indent="-317500" lvl="0" marL="457200" rtl="0" algn="l">
              <a:spcBef>
                <a:spcPts val="0"/>
              </a:spcBef>
              <a:spcAft>
                <a:spcPts val="0"/>
              </a:spcAft>
              <a:buClr>
                <a:schemeClr val="dk2"/>
              </a:buClr>
              <a:buSzPts val="1400"/>
              <a:buFont typeface="Lato"/>
              <a:buChar char="-"/>
            </a:pPr>
            <a:r>
              <a:rPr lang="es">
                <a:solidFill>
                  <a:schemeClr val="dk2"/>
                </a:solidFill>
                <a:latin typeface="Lato"/>
                <a:ea typeface="Lato"/>
                <a:cs typeface="Lato"/>
                <a:sym typeface="Lato"/>
              </a:rPr>
              <a:t>Collapse in the contribution of TFP</a:t>
            </a:r>
            <a:endParaRPr>
              <a:solidFill>
                <a:schemeClr val="dk2"/>
              </a:solidFill>
              <a:latin typeface="Lato"/>
              <a:ea typeface="Lato"/>
              <a:cs typeface="Lato"/>
              <a:sym typeface="Lato"/>
            </a:endParaRPr>
          </a:p>
          <a:p>
            <a:pPr indent="-317500" lvl="0" marL="457200" rtl="0" algn="l">
              <a:spcBef>
                <a:spcPts val="0"/>
              </a:spcBef>
              <a:spcAft>
                <a:spcPts val="0"/>
              </a:spcAft>
              <a:buClr>
                <a:schemeClr val="dk2"/>
              </a:buClr>
              <a:buSzPts val="1400"/>
              <a:buFont typeface="Lato"/>
              <a:buChar char="-"/>
            </a:pPr>
            <a:r>
              <a:rPr lang="es">
                <a:solidFill>
                  <a:schemeClr val="dk2"/>
                </a:solidFill>
                <a:latin typeface="Lato"/>
                <a:ea typeface="Lato"/>
                <a:cs typeface="Lato"/>
                <a:sym typeface="Lato"/>
              </a:rPr>
              <a:t>Substantial</a:t>
            </a:r>
            <a:r>
              <a:rPr lang="es">
                <a:solidFill>
                  <a:schemeClr val="dk2"/>
                </a:solidFill>
                <a:latin typeface="Lato"/>
                <a:ea typeface="Lato"/>
                <a:cs typeface="Lato"/>
                <a:sym typeface="Lato"/>
              </a:rPr>
              <a:t> decrease of non-ICT capital deepening.</a:t>
            </a:r>
            <a:endParaRPr>
              <a:solidFill>
                <a:schemeClr val="dk2"/>
              </a:solidFill>
              <a:latin typeface="Lato"/>
              <a:ea typeface="Lato"/>
              <a:cs typeface="Lato"/>
              <a:sym typeface="Lato"/>
            </a:endParaRPr>
          </a:p>
          <a:p>
            <a:pPr indent="0" lvl="0" marL="0" rtl="0" algn="l">
              <a:spcBef>
                <a:spcPts val="0"/>
              </a:spcBef>
              <a:spcAft>
                <a:spcPts val="0"/>
              </a:spcAft>
              <a:buNone/>
            </a:pPr>
            <a:r>
              <a:t/>
            </a:r>
            <a:endParaRPr>
              <a:solidFill>
                <a:schemeClr val="dk2"/>
              </a:solidFill>
              <a:latin typeface="Lato"/>
              <a:ea typeface="Lato"/>
              <a:cs typeface="Lato"/>
              <a:sym typeface="Lato"/>
            </a:endParaRPr>
          </a:p>
          <a:p>
            <a:pPr indent="0" lvl="0" marL="0" rtl="0" algn="l">
              <a:spcBef>
                <a:spcPts val="0"/>
              </a:spcBef>
              <a:spcAft>
                <a:spcPts val="0"/>
              </a:spcAft>
              <a:buNone/>
            </a:pPr>
            <a:r>
              <a:rPr lang="es">
                <a:solidFill>
                  <a:schemeClr val="dk2"/>
                </a:solidFill>
                <a:latin typeface="Lato"/>
                <a:ea typeface="Lato"/>
                <a:cs typeface="Lato"/>
                <a:sym typeface="Lato"/>
              </a:rPr>
              <a:t>The depressive effects were deeper in Italy, Spain and Finland due to a remarkable reduction of hours worked.</a:t>
            </a:r>
            <a:endParaRPr>
              <a:solidFill>
                <a:schemeClr val="dk2"/>
              </a:solidFill>
              <a:latin typeface="Lato"/>
              <a:ea typeface="Lato"/>
              <a:cs typeface="Lato"/>
              <a:sym typeface="Lato"/>
            </a:endParaRPr>
          </a:p>
          <a:p>
            <a:pPr indent="0" lvl="0" marL="0" rtl="0" algn="l">
              <a:spcBef>
                <a:spcPts val="0"/>
              </a:spcBef>
              <a:spcAft>
                <a:spcPts val="0"/>
              </a:spcAft>
              <a:buNone/>
            </a:pPr>
            <a:r>
              <a:t/>
            </a:r>
            <a:endParaRPr>
              <a:solidFill>
                <a:srgbClr val="FFFFFF"/>
              </a:solidFill>
              <a:latin typeface="Montserrat"/>
              <a:ea typeface="Montserrat"/>
              <a:cs typeface="Montserrat"/>
              <a:sym typeface="Montserrat"/>
            </a:endParaRPr>
          </a:p>
        </p:txBody>
      </p:sp>
      <p:sp>
        <p:nvSpPr>
          <p:cNvPr id="175" name="Google Shape;175;p2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6"/>
          <p:cNvSpPr txBox="1"/>
          <p:nvPr/>
        </p:nvSpPr>
        <p:spPr>
          <a:xfrm>
            <a:off x="1530900" y="5"/>
            <a:ext cx="7191300" cy="9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2400">
                <a:solidFill>
                  <a:schemeClr val="dk2"/>
                </a:solidFill>
                <a:latin typeface="Raleway"/>
                <a:ea typeface="Raleway"/>
                <a:cs typeface="Raleway"/>
                <a:sym typeface="Raleway"/>
              </a:rPr>
              <a:t>Manufacturing vs. total economy: the same output with fewer jobs?</a:t>
            </a:r>
            <a:endParaRPr b="1" sz="2400">
              <a:solidFill>
                <a:schemeClr val="dk2"/>
              </a:solidFill>
              <a:latin typeface="Raleway"/>
              <a:ea typeface="Raleway"/>
              <a:cs typeface="Raleway"/>
              <a:sym typeface="Raleway"/>
            </a:endParaRPr>
          </a:p>
        </p:txBody>
      </p:sp>
      <p:sp>
        <p:nvSpPr>
          <p:cNvPr id="181" name="Google Shape;181;p26"/>
          <p:cNvSpPr txBox="1"/>
          <p:nvPr/>
        </p:nvSpPr>
        <p:spPr>
          <a:xfrm>
            <a:off x="1530900" y="921002"/>
            <a:ext cx="6729300" cy="11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600">
                <a:latin typeface="Lato"/>
                <a:ea typeface="Lato"/>
                <a:cs typeface="Lato"/>
                <a:sym typeface="Lato"/>
              </a:rPr>
              <a:t>When the trends before and after are compared, a slowdown in productivity growth clearly emerges also for labour productivity. This cyclical slowdown has been mainly driven by an ‘decoupling’ of hours worked and production.</a:t>
            </a:r>
            <a:endParaRPr sz="1600">
              <a:latin typeface="Lato"/>
              <a:ea typeface="Lato"/>
              <a:cs typeface="Lato"/>
              <a:sym typeface="Lato"/>
            </a:endParaRPr>
          </a:p>
        </p:txBody>
      </p:sp>
      <p:pic>
        <p:nvPicPr>
          <p:cNvPr id="182" name="Google Shape;182;p26"/>
          <p:cNvPicPr preferRelativeResize="0"/>
          <p:nvPr/>
        </p:nvPicPr>
        <p:blipFill>
          <a:blip r:embed="rId3">
            <a:alphaModFix/>
          </a:blip>
          <a:stretch>
            <a:fillRect/>
          </a:stretch>
        </p:blipFill>
        <p:spPr>
          <a:xfrm>
            <a:off x="476475" y="2040850"/>
            <a:ext cx="3671477" cy="2792400"/>
          </a:xfrm>
          <a:prstGeom prst="rect">
            <a:avLst/>
          </a:prstGeom>
          <a:noFill/>
          <a:ln>
            <a:noFill/>
          </a:ln>
        </p:spPr>
      </p:pic>
      <p:pic>
        <p:nvPicPr>
          <p:cNvPr id="183" name="Google Shape;183;p26"/>
          <p:cNvPicPr preferRelativeResize="0"/>
          <p:nvPr/>
        </p:nvPicPr>
        <p:blipFill>
          <a:blip r:embed="rId4">
            <a:alphaModFix/>
          </a:blip>
          <a:stretch>
            <a:fillRect/>
          </a:stretch>
        </p:blipFill>
        <p:spPr>
          <a:xfrm>
            <a:off x="4438250" y="2040850"/>
            <a:ext cx="4112307" cy="2792400"/>
          </a:xfrm>
          <a:prstGeom prst="rect">
            <a:avLst/>
          </a:prstGeom>
          <a:noFill/>
          <a:ln>
            <a:noFill/>
          </a:ln>
        </p:spPr>
      </p:pic>
      <p:sp>
        <p:nvSpPr>
          <p:cNvPr id="184" name="Google Shape;184;p2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7"/>
          <p:cNvSpPr txBox="1"/>
          <p:nvPr>
            <p:ph type="title"/>
          </p:nvPr>
        </p:nvSpPr>
        <p:spPr>
          <a:xfrm>
            <a:off x="727650" y="7054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From macro to micro: evidence from a new survey of firms’ strategies</a:t>
            </a:r>
            <a:endParaRPr/>
          </a:p>
        </p:txBody>
      </p:sp>
      <p:sp>
        <p:nvSpPr>
          <p:cNvPr id="190" name="Google Shape;190;p27"/>
          <p:cNvSpPr txBox="1"/>
          <p:nvPr>
            <p:ph idx="1" type="body"/>
          </p:nvPr>
        </p:nvSpPr>
        <p:spPr>
          <a:xfrm>
            <a:off x="862275" y="1703500"/>
            <a:ext cx="7038900" cy="325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400">
                <a:solidFill>
                  <a:srgbClr val="000000"/>
                </a:solidFill>
              </a:rPr>
              <a:t>We use a new firm-level dataset made avaliable by Assolombarda. </a:t>
            </a:r>
            <a:r>
              <a:rPr lang="es" sz="1400">
                <a:solidFill>
                  <a:srgbClr val="000000"/>
                </a:solidFill>
              </a:rPr>
              <a:t>The dataset is a representative sample of manufacturing firms with more than 10 employees operating in five large European regions: </a:t>
            </a:r>
            <a:endParaRPr sz="1400">
              <a:solidFill>
                <a:srgbClr val="000000"/>
              </a:solidFill>
            </a:endParaRPr>
          </a:p>
          <a:p>
            <a:pPr indent="-317500" lvl="0" marL="457200" rtl="0" algn="l">
              <a:spcBef>
                <a:spcPts val="1600"/>
              </a:spcBef>
              <a:spcAft>
                <a:spcPts val="0"/>
              </a:spcAft>
              <a:buClr>
                <a:srgbClr val="000000"/>
              </a:buClr>
              <a:buSzPts val="1400"/>
              <a:buChar char="●"/>
            </a:pPr>
            <a:r>
              <a:rPr lang="es" sz="1400">
                <a:solidFill>
                  <a:srgbClr val="000000"/>
                </a:solidFill>
              </a:rPr>
              <a:t>Lombardy, Italy</a:t>
            </a:r>
            <a:endParaRPr sz="1400">
              <a:solidFill>
                <a:srgbClr val="000000"/>
              </a:solidFill>
            </a:endParaRPr>
          </a:p>
          <a:p>
            <a:pPr indent="-317500" lvl="0" marL="457200" rtl="0" algn="l">
              <a:spcBef>
                <a:spcPts val="0"/>
              </a:spcBef>
              <a:spcAft>
                <a:spcPts val="0"/>
              </a:spcAft>
              <a:buClr>
                <a:srgbClr val="000000"/>
              </a:buClr>
              <a:buSzPts val="1400"/>
              <a:buChar char="●"/>
            </a:pPr>
            <a:r>
              <a:rPr lang="es" sz="1400">
                <a:solidFill>
                  <a:srgbClr val="000000"/>
                </a:solidFill>
              </a:rPr>
              <a:t>Baden-Württemberg, Germany</a:t>
            </a:r>
            <a:endParaRPr sz="1400">
              <a:solidFill>
                <a:srgbClr val="000000"/>
              </a:solidFill>
            </a:endParaRPr>
          </a:p>
          <a:p>
            <a:pPr indent="-317500" lvl="0" marL="457200" rtl="0" algn="l">
              <a:spcBef>
                <a:spcPts val="0"/>
              </a:spcBef>
              <a:spcAft>
                <a:spcPts val="0"/>
              </a:spcAft>
              <a:buClr>
                <a:srgbClr val="000000"/>
              </a:buClr>
              <a:buSzPts val="1400"/>
              <a:buChar char="●"/>
            </a:pPr>
            <a:r>
              <a:rPr lang="es" sz="1400">
                <a:solidFill>
                  <a:srgbClr val="000000"/>
                </a:solidFill>
              </a:rPr>
              <a:t>Bavaria, Germany</a:t>
            </a:r>
            <a:endParaRPr sz="1400">
              <a:solidFill>
                <a:srgbClr val="000000"/>
              </a:solidFill>
            </a:endParaRPr>
          </a:p>
          <a:p>
            <a:pPr indent="-317500" lvl="0" marL="457200" rtl="0" algn="l">
              <a:spcBef>
                <a:spcPts val="0"/>
              </a:spcBef>
              <a:spcAft>
                <a:spcPts val="0"/>
              </a:spcAft>
              <a:buClr>
                <a:srgbClr val="000000"/>
              </a:buClr>
              <a:buSzPts val="1400"/>
              <a:buChar char="●"/>
            </a:pPr>
            <a:r>
              <a:rPr lang="es" sz="1400">
                <a:solidFill>
                  <a:srgbClr val="000000"/>
                </a:solidFill>
              </a:rPr>
              <a:t>Catalonia, Spain</a:t>
            </a:r>
            <a:endParaRPr sz="1400">
              <a:solidFill>
                <a:srgbClr val="000000"/>
              </a:solidFill>
            </a:endParaRPr>
          </a:p>
          <a:p>
            <a:pPr indent="-317500" lvl="0" marL="457200" rtl="0" algn="l">
              <a:spcBef>
                <a:spcPts val="0"/>
              </a:spcBef>
              <a:spcAft>
                <a:spcPts val="0"/>
              </a:spcAft>
              <a:buClr>
                <a:srgbClr val="000000"/>
              </a:buClr>
              <a:buSzPts val="1400"/>
              <a:buChar char="●"/>
            </a:pPr>
            <a:r>
              <a:rPr lang="es" sz="1400">
                <a:solidFill>
                  <a:srgbClr val="000000"/>
                </a:solidFill>
              </a:rPr>
              <a:t>Rhône-Alpes, France</a:t>
            </a:r>
            <a:endParaRPr sz="1400">
              <a:solidFill>
                <a:srgbClr val="000000"/>
              </a:solidFill>
            </a:endParaRPr>
          </a:p>
        </p:txBody>
      </p:sp>
      <p:sp>
        <p:nvSpPr>
          <p:cNvPr id="191" name="Google Shape;191;p2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pic>
        <p:nvPicPr>
          <p:cNvPr id="196" name="Google Shape;196;p28"/>
          <p:cNvPicPr preferRelativeResize="0"/>
          <p:nvPr/>
        </p:nvPicPr>
        <p:blipFill>
          <a:blip r:embed="rId3">
            <a:alphaModFix/>
          </a:blip>
          <a:stretch>
            <a:fillRect/>
          </a:stretch>
        </p:blipFill>
        <p:spPr>
          <a:xfrm>
            <a:off x="1279200" y="669275"/>
            <a:ext cx="4014300" cy="3935075"/>
          </a:xfrm>
          <a:prstGeom prst="rect">
            <a:avLst/>
          </a:prstGeom>
          <a:noFill/>
          <a:ln>
            <a:noFill/>
          </a:ln>
        </p:spPr>
      </p:pic>
      <p:pic>
        <p:nvPicPr>
          <p:cNvPr id="197" name="Google Shape;197;p28"/>
          <p:cNvPicPr preferRelativeResize="0"/>
          <p:nvPr/>
        </p:nvPicPr>
        <p:blipFill>
          <a:blip r:embed="rId4">
            <a:alphaModFix/>
          </a:blip>
          <a:stretch>
            <a:fillRect/>
          </a:stretch>
        </p:blipFill>
        <p:spPr>
          <a:xfrm>
            <a:off x="5359150" y="1619863"/>
            <a:ext cx="3545700" cy="1903779"/>
          </a:xfrm>
          <a:prstGeom prst="rect">
            <a:avLst/>
          </a:prstGeom>
          <a:noFill/>
          <a:ln>
            <a:noFill/>
          </a:ln>
        </p:spPr>
      </p:pic>
      <p:sp>
        <p:nvSpPr>
          <p:cNvPr id="198" name="Google Shape;198;p2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pic>
        <p:nvPicPr>
          <p:cNvPr id="203" name="Google Shape;203;p29"/>
          <p:cNvPicPr preferRelativeResize="0"/>
          <p:nvPr/>
        </p:nvPicPr>
        <p:blipFill>
          <a:blip r:embed="rId3">
            <a:alphaModFix/>
          </a:blip>
          <a:stretch>
            <a:fillRect/>
          </a:stretch>
        </p:blipFill>
        <p:spPr>
          <a:xfrm>
            <a:off x="1622804" y="1445029"/>
            <a:ext cx="5898400" cy="2253450"/>
          </a:xfrm>
          <a:prstGeom prst="rect">
            <a:avLst/>
          </a:prstGeom>
          <a:noFill/>
          <a:ln>
            <a:noFill/>
          </a:ln>
        </p:spPr>
      </p:pic>
      <p:sp>
        <p:nvSpPr>
          <p:cNvPr id="204" name="Google Shape;204;p2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0"/>
          <p:cNvSpPr txBox="1"/>
          <p:nvPr>
            <p:ph type="title"/>
          </p:nvPr>
        </p:nvSpPr>
        <p:spPr>
          <a:xfrm>
            <a:off x="136325" y="445025"/>
            <a:ext cx="8696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i="1" u="sng">
              <a:solidFill>
                <a:srgbClr val="0000FF"/>
              </a:solidFill>
            </a:endParaRPr>
          </a:p>
        </p:txBody>
      </p:sp>
      <p:sp>
        <p:nvSpPr>
          <p:cNvPr id="210" name="Google Shape;210;p3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1" name="Google Shape;211;p30"/>
          <p:cNvPicPr preferRelativeResize="0"/>
          <p:nvPr/>
        </p:nvPicPr>
        <p:blipFill>
          <a:blip r:embed="rId3">
            <a:alphaModFix/>
          </a:blip>
          <a:stretch>
            <a:fillRect/>
          </a:stretch>
        </p:blipFill>
        <p:spPr>
          <a:xfrm>
            <a:off x="0" y="0"/>
            <a:ext cx="9144000" cy="5240450"/>
          </a:xfrm>
          <a:prstGeom prst="rect">
            <a:avLst/>
          </a:prstGeom>
          <a:noFill/>
          <a:ln>
            <a:noFill/>
          </a:ln>
        </p:spPr>
      </p:pic>
      <p:sp>
        <p:nvSpPr>
          <p:cNvPr id="212" name="Google Shape;212;p30"/>
          <p:cNvSpPr txBox="1"/>
          <p:nvPr/>
        </p:nvSpPr>
        <p:spPr>
          <a:xfrm>
            <a:off x="5452675" y="232750"/>
            <a:ext cx="3330600" cy="45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4800">
                <a:solidFill>
                  <a:srgbClr val="FFFFFF"/>
                </a:solidFill>
              </a:rPr>
              <a:t>F</a:t>
            </a:r>
            <a:r>
              <a:rPr i="1" lang="es" sz="4800" u="sng">
                <a:solidFill>
                  <a:srgbClr val="FFFFFF"/>
                </a:solidFill>
              </a:rPr>
              <a:t>irm Growth dynamics and productivity in Europe</a:t>
            </a:r>
            <a:endParaRPr i="1" sz="4800" u="sng">
              <a:solidFill>
                <a:srgbClr val="FFFFFF"/>
              </a:solidFill>
            </a:endParaRPr>
          </a:p>
        </p:txBody>
      </p:sp>
      <p:sp>
        <p:nvSpPr>
          <p:cNvPr id="213" name="Google Shape;213;p3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1"/>
          <p:cNvSpPr txBox="1"/>
          <p:nvPr>
            <p:ph idx="1" type="body"/>
          </p:nvPr>
        </p:nvSpPr>
        <p:spPr>
          <a:xfrm>
            <a:off x="552750" y="1680225"/>
            <a:ext cx="8038500" cy="330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b="1" lang="es" sz="1800"/>
              <a:t>Differences</a:t>
            </a:r>
            <a:r>
              <a:rPr b="1" lang="es" sz="1800"/>
              <a:t> between </a:t>
            </a:r>
            <a:r>
              <a:rPr b="1" lang="es" sz="1800"/>
              <a:t>countries</a:t>
            </a:r>
            <a:r>
              <a:rPr b="1" lang="es" sz="1800"/>
              <a:t> </a:t>
            </a:r>
            <a:r>
              <a:rPr b="1" lang="es" sz="1400"/>
              <a:t> </a:t>
            </a:r>
            <a:r>
              <a:rPr b="1" lang="es" sz="1800"/>
              <a:t>                                        </a:t>
            </a:r>
            <a:r>
              <a:rPr b="1" lang="es" sz="1800"/>
              <a:t>Policymakers</a:t>
            </a:r>
            <a:endParaRPr b="1" sz="1800"/>
          </a:p>
          <a:p>
            <a:pPr indent="0" lvl="0" marL="0" rtl="0" algn="l">
              <a:spcBef>
                <a:spcPts val="1600"/>
              </a:spcBef>
              <a:spcAft>
                <a:spcPts val="0"/>
              </a:spcAft>
              <a:buNone/>
            </a:pPr>
            <a:r>
              <a:t/>
            </a:r>
            <a:endParaRPr b="1" sz="1800"/>
          </a:p>
          <a:p>
            <a:pPr indent="0" lvl="0" marL="0" rtl="0" algn="l">
              <a:spcBef>
                <a:spcPts val="1600"/>
              </a:spcBef>
              <a:spcAft>
                <a:spcPts val="1600"/>
              </a:spcAft>
              <a:buNone/>
            </a:pPr>
            <a:r>
              <a:rPr b="1" lang="es" sz="1800"/>
              <a:t>Policymakers                                                                                                                                                                                                                                                                                                   </a:t>
            </a:r>
            <a:endParaRPr b="1" sz="1800"/>
          </a:p>
        </p:txBody>
      </p:sp>
      <p:sp>
        <p:nvSpPr>
          <p:cNvPr id="219" name="Google Shape;219;p31"/>
          <p:cNvSpPr/>
          <p:nvPr/>
        </p:nvSpPr>
        <p:spPr>
          <a:xfrm>
            <a:off x="1363125" y="252925"/>
            <a:ext cx="1827000" cy="1812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s" sz="1800"/>
              <a:t>European </a:t>
            </a:r>
            <a:endParaRPr b="1" sz="1800"/>
          </a:p>
          <a:p>
            <a:pPr indent="0" lvl="0" marL="0" rtl="0" algn="l">
              <a:spcBef>
                <a:spcPts val="0"/>
              </a:spcBef>
              <a:spcAft>
                <a:spcPts val="0"/>
              </a:spcAft>
              <a:buNone/>
            </a:pPr>
            <a:r>
              <a:rPr b="1" lang="es" sz="1800"/>
              <a:t>Countries</a:t>
            </a:r>
            <a:r>
              <a:rPr b="1" lang="es" sz="1800"/>
              <a:t> </a:t>
            </a:r>
            <a:endParaRPr b="1" sz="1800"/>
          </a:p>
        </p:txBody>
      </p:sp>
      <p:cxnSp>
        <p:nvCxnSpPr>
          <p:cNvPr id="220" name="Google Shape;220;p31"/>
          <p:cNvCxnSpPr/>
          <p:nvPr/>
        </p:nvCxnSpPr>
        <p:spPr>
          <a:xfrm flipH="1" rot="10800000">
            <a:off x="3671063" y="1172625"/>
            <a:ext cx="2164200" cy="21000"/>
          </a:xfrm>
          <a:prstGeom prst="straightConnector1">
            <a:avLst/>
          </a:prstGeom>
          <a:noFill/>
          <a:ln cap="flat" cmpd="sng" w="76200">
            <a:solidFill>
              <a:schemeClr val="dk2"/>
            </a:solidFill>
            <a:prstDash val="solid"/>
            <a:round/>
            <a:headEnd len="med" w="med" type="none"/>
            <a:tailEnd len="med" w="med" type="triangle"/>
          </a:ln>
        </p:spPr>
      </p:cxnSp>
      <p:sp>
        <p:nvSpPr>
          <p:cNvPr id="221" name="Google Shape;221;p31"/>
          <p:cNvSpPr/>
          <p:nvPr/>
        </p:nvSpPr>
        <p:spPr>
          <a:xfrm>
            <a:off x="6316225" y="252925"/>
            <a:ext cx="1911300" cy="1812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s" sz="2400"/>
              <a:t>United</a:t>
            </a:r>
            <a:r>
              <a:rPr b="1" lang="es" sz="2400"/>
              <a:t> </a:t>
            </a:r>
            <a:r>
              <a:rPr b="1" lang="es" sz="2400"/>
              <a:t>States</a:t>
            </a:r>
            <a:endParaRPr b="1" sz="2400"/>
          </a:p>
        </p:txBody>
      </p:sp>
      <p:sp>
        <p:nvSpPr>
          <p:cNvPr id="222" name="Google Shape;222;p31"/>
          <p:cNvSpPr txBox="1"/>
          <p:nvPr/>
        </p:nvSpPr>
        <p:spPr>
          <a:xfrm>
            <a:off x="3105825" y="654000"/>
            <a:ext cx="23328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2400">
                <a:solidFill>
                  <a:srgbClr val="FFFFFF"/>
                </a:solidFill>
                <a:latin typeface="Lato"/>
                <a:ea typeface="Lato"/>
                <a:cs typeface="Lato"/>
                <a:sym typeface="Lato"/>
              </a:rPr>
              <a:t>Compare</a:t>
            </a:r>
            <a:endParaRPr b="1" sz="2400">
              <a:solidFill>
                <a:srgbClr val="FFFFFF"/>
              </a:solidFill>
              <a:latin typeface="Lato"/>
              <a:ea typeface="Lato"/>
              <a:cs typeface="Lato"/>
              <a:sym typeface="Lato"/>
            </a:endParaRPr>
          </a:p>
        </p:txBody>
      </p:sp>
      <p:cxnSp>
        <p:nvCxnSpPr>
          <p:cNvPr id="223" name="Google Shape;223;p31"/>
          <p:cNvCxnSpPr/>
          <p:nvPr/>
        </p:nvCxnSpPr>
        <p:spPr>
          <a:xfrm>
            <a:off x="4157400" y="2303875"/>
            <a:ext cx="829200" cy="14100"/>
          </a:xfrm>
          <a:prstGeom prst="straightConnector1">
            <a:avLst/>
          </a:prstGeom>
          <a:noFill/>
          <a:ln cap="flat" cmpd="sng" w="9525">
            <a:solidFill>
              <a:schemeClr val="dk2"/>
            </a:solidFill>
            <a:prstDash val="solid"/>
            <a:round/>
            <a:headEnd len="med" w="med" type="none"/>
            <a:tailEnd len="med" w="med" type="triangle"/>
          </a:ln>
        </p:spPr>
      </p:cxnSp>
      <p:cxnSp>
        <p:nvCxnSpPr>
          <p:cNvPr id="224" name="Google Shape;224;p31"/>
          <p:cNvCxnSpPr/>
          <p:nvPr/>
        </p:nvCxnSpPr>
        <p:spPr>
          <a:xfrm flipH="1" rot="10800000">
            <a:off x="3395125" y="3327525"/>
            <a:ext cx="899400" cy="14100"/>
          </a:xfrm>
          <a:prstGeom prst="straightConnector1">
            <a:avLst/>
          </a:prstGeom>
          <a:noFill/>
          <a:ln cap="flat" cmpd="sng" w="9525">
            <a:solidFill>
              <a:schemeClr val="dk2"/>
            </a:solidFill>
            <a:prstDash val="solid"/>
            <a:round/>
            <a:headEnd len="med" w="med" type="none"/>
            <a:tailEnd len="med" w="med" type="triangle"/>
          </a:ln>
        </p:spPr>
      </p:cxnSp>
      <p:sp>
        <p:nvSpPr>
          <p:cNvPr id="225" name="Google Shape;225;p3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
        <p:nvSpPr>
          <p:cNvPr id="226" name="Google Shape;226;p31"/>
          <p:cNvSpPr txBox="1"/>
          <p:nvPr/>
        </p:nvSpPr>
        <p:spPr>
          <a:xfrm>
            <a:off x="4986600" y="2613938"/>
            <a:ext cx="3604500" cy="1375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s" sz="1800">
                <a:solidFill>
                  <a:schemeClr val="accent1"/>
                </a:solidFill>
                <a:latin typeface="Lato"/>
                <a:ea typeface="Lato"/>
                <a:cs typeface="Lato"/>
                <a:sym typeface="Lato"/>
              </a:rPr>
              <a:t>Differences in aggregate productivity growth                                                                                  and                                                                                                                                                                                                                                  widening productivity gap </a:t>
            </a:r>
            <a:endParaRPr b="1" sz="1800">
              <a:solidFill>
                <a:schemeClr val="accent1"/>
              </a:solidFill>
              <a:latin typeface="Lato"/>
              <a:ea typeface="Lato"/>
              <a:cs typeface="Lato"/>
              <a:sym typeface="Lato"/>
            </a:endParaRPr>
          </a:p>
          <a:p>
            <a:pPr indent="0" lvl="0" marL="0" rtl="0" algn="l">
              <a:spcBef>
                <a:spcPts val="1600"/>
              </a:spcBef>
              <a:spcAft>
                <a:spcPts val="0"/>
              </a:spcAft>
              <a:buNone/>
            </a:pPr>
            <a:r>
              <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Agenda</a:t>
            </a:r>
            <a:endParaRPr/>
          </a:p>
        </p:txBody>
      </p:sp>
      <p:sp>
        <p:nvSpPr>
          <p:cNvPr id="93" name="Google Shape;93;p14"/>
          <p:cNvSpPr txBox="1"/>
          <p:nvPr>
            <p:ph idx="1" type="body"/>
          </p:nvPr>
        </p:nvSpPr>
        <p:spPr>
          <a:xfrm>
            <a:off x="729450" y="1899150"/>
            <a:ext cx="7688700" cy="2898300"/>
          </a:xfrm>
          <a:prstGeom prst="rect">
            <a:avLst/>
          </a:prstGeom>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SzPts val="1300"/>
              <a:buChar char="●"/>
            </a:pPr>
            <a:r>
              <a:rPr lang="es"/>
              <a:t>Introduction</a:t>
            </a:r>
            <a:br>
              <a:rPr lang="es"/>
            </a:br>
            <a:r>
              <a:rPr lang="es"/>
              <a:t>	What’s productivity, determination, productivity changes, </a:t>
            </a:r>
            <a:r>
              <a:rPr lang="es"/>
              <a:t>intersectoral effect</a:t>
            </a:r>
            <a:endParaRPr/>
          </a:p>
          <a:p>
            <a:pPr indent="-311150" lvl="0" marL="457200" rtl="0" algn="l">
              <a:lnSpc>
                <a:spcPct val="150000"/>
              </a:lnSpc>
              <a:spcBef>
                <a:spcPts val="0"/>
              </a:spcBef>
              <a:spcAft>
                <a:spcPts val="0"/>
              </a:spcAft>
              <a:buSzPts val="1300"/>
              <a:buChar char="●"/>
            </a:pPr>
            <a:r>
              <a:rPr lang="es"/>
              <a:t>European and global manufacturing</a:t>
            </a:r>
            <a:br>
              <a:rPr lang="es"/>
            </a:br>
            <a:r>
              <a:rPr lang="es"/>
              <a:t>	trends,challenges and the way ahead </a:t>
            </a:r>
            <a:endParaRPr/>
          </a:p>
          <a:p>
            <a:pPr indent="-311150" lvl="0" marL="457200" rtl="0" algn="l">
              <a:lnSpc>
                <a:spcPct val="150000"/>
              </a:lnSpc>
              <a:spcBef>
                <a:spcPts val="0"/>
              </a:spcBef>
              <a:spcAft>
                <a:spcPts val="0"/>
              </a:spcAft>
              <a:buSzPts val="1300"/>
              <a:buChar char="●"/>
            </a:pPr>
            <a:r>
              <a:rPr lang="es"/>
              <a:t>The competitiveness of European industry in the digital era </a:t>
            </a:r>
            <a:endParaRPr/>
          </a:p>
          <a:p>
            <a:pPr indent="-311150" lvl="0" marL="457200" rtl="0" algn="l">
              <a:lnSpc>
                <a:spcPct val="150000"/>
              </a:lnSpc>
              <a:spcBef>
                <a:spcPts val="1600"/>
              </a:spcBef>
              <a:spcAft>
                <a:spcPts val="0"/>
              </a:spcAft>
              <a:buSzPts val="1300"/>
              <a:buChar char="●"/>
            </a:pPr>
            <a:r>
              <a:rPr lang="es"/>
              <a:t>Firm growth dynamics and productivity in Europe</a:t>
            </a:r>
            <a:endParaRPr/>
          </a:p>
          <a:p>
            <a:pPr indent="-311150" lvl="0" marL="457200" rtl="0" algn="l">
              <a:lnSpc>
                <a:spcPct val="150000"/>
              </a:lnSpc>
              <a:spcBef>
                <a:spcPts val="1600"/>
              </a:spcBef>
              <a:spcAft>
                <a:spcPts val="1600"/>
              </a:spcAft>
              <a:buSzPts val="1300"/>
              <a:buChar char="●"/>
            </a:pPr>
            <a:r>
              <a:rPr lang="es"/>
              <a:t>A revival of manufacturing in Europe</a:t>
            </a:r>
            <a:br>
              <a:rPr lang="es"/>
            </a:br>
            <a:r>
              <a:rPr lang="es"/>
              <a:t>	Recent evidence about reshoring</a:t>
            </a:r>
            <a:endParaRPr/>
          </a:p>
        </p:txBody>
      </p:sp>
      <p:sp>
        <p:nvSpPr>
          <p:cNvPr id="94" name="Google Shape;94;p1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2"/>
          <p:cNvSpPr txBox="1"/>
          <p:nvPr>
            <p:ph idx="1" type="body"/>
          </p:nvPr>
        </p:nvSpPr>
        <p:spPr>
          <a:xfrm>
            <a:off x="6284200" y="483375"/>
            <a:ext cx="2469300" cy="437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sz="1800">
                <a:solidFill>
                  <a:srgbClr val="000000"/>
                </a:solidFill>
              </a:rPr>
              <a:t>Each </a:t>
            </a:r>
            <a:r>
              <a:rPr b="1" lang="es" sz="1800">
                <a:solidFill>
                  <a:srgbClr val="000000"/>
                </a:solidFill>
              </a:rPr>
              <a:t>column</a:t>
            </a:r>
            <a:r>
              <a:rPr b="1" lang="es" sz="1800">
                <a:solidFill>
                  <a:srgbClr val="000000"/>
                </a:solidFill>
              </a:rPr>
              <a:t>  indicates the share of firms average annual employment growth rates </a:t>
            </a:r>
            <a:endParaRPr b="1" sz="1800">
              <a:solidFill>
                <a:srgbClr val="000000"/>
              </a:solidFill>
            </a:endParaRPr>
          </a:p>
          <a:p>
            <a:pPr indent="0" lvl="0" marL="0" rtl="0" algn="ctr">
              <a:spcBef>
                <a:spcPts val="1600"/>
              </a:spcBef>
              <a:spcAft>
                <a:spcPts val="0"/>
              </a:spcAft>
              <a:buNone/>
            </a:pPr>
            <a:r>
              <a:t/>
            </a:r>
            <a:endParaRPr b="1" sz="1800">
              <a:solidFill>
                <a:srgbClr val="000000"/>
              </a:solidFill>
            </a:endParaRPr>
          </a:p>
          <a:p>
            <a:pPr indent="0" lvl="0" marL="0" rtl="0" algn="ctr">
              <a:spcBef>
                <a:spcPts val="1600"/>
              </a:spcBef>
              <a:spcAft>
                <a:spcPts val="0"/>
              </a:spcAft>
              <a:buNone/>
            </a:pPr>
            <a:r>
              <a:rPr b="1" lang="es" sz="1800">
                <a:solidFill>
                  <a:srgbClr val="000000"/>
                </a:solidFill>
              </a:rPr>
              <a:t>UK will have very high job </a:t>
            </a:r>
            <a:r>
              <a:rPr b="1" lang="es" sz="1800">
                <a:solidFill>
                  <a:srgbClr val="000000"/>
                </a:solidFill>
              </a:rPr>
              <a:t>relocation</a:t>
            </a:r>
            <a:r>
              <a:rPr b="1" lang="es" sz="1800">
                <a:solidFill>
                  <a:srgbClr val="000000"/>
                </a:solidFill>
              </a:rPr>
              <a:t> rates, because of the level of growth and contraction</a:t>
            </a:r>
            <a:endParaRPr b="1" sz="1800">
              <a:solidFill>
                <a:srgbClr val="000000"/>
              </a:solidFill>
            </a:endParaRPr>
          </a:p>
          <a:p>
            <a:pPr indent="0" lvl="0" marL="0" rtl="0" algn="ctr">
              <a:spcBef>
                <a:spcPts val="1600"/>
              </a:spcBef>
              <a:spcAft>
                <a:spcPts val="1600"/>
              </a:spcAft>
              <a:buNone/>
            </a:pPr>
            <a:r>
              <a:t/>
            </a:r>
            <a:endParaRPr b="1" sz="1800">
              <a:solidFill>
                <a:srgbClr val="000000"/>
              </a:solidFill>
            </a:endParaRPr>
          </a:p>
        </p:txBody>
      </p:sp>
      <p:pic>
        <p:nvPicPr>
          <p:cNvPr id="233" name="Google Shape;233;p32"/>
          <p:cNvPicPr preferRelativeResize="0"/>
          <p:nvPr/>
        </p:nvPicPr>
        <p:blipFill>
          <a:blip r:embed="rId3">
            <a:alphaModFix/>
          </a:blip>
          <a:stretch>
            <a:fillRect/>
          </a:stretch>
        </p:blipFill>
        <p:spPr>
          <a:xfrm>
            <a:off x="136325" y="111550"/>
            <a:ext cx="6224625" cy="4942925"/>
          </a:xfrm>
          <a:prstGeom prst="rect">
            <a:avLst/>
          </a:prstGeom>
          <a:noFill/>
          <a:ln>
            <a:noFill/>
          </a:ln>
        </p:spPr>
      </p:pic>
      <p:sp>
        <p:nvSpPr>
          <p:cNvPr id="234" name="Google Shape;234;p3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3"/>
          <p:cNvSpPr txBox="1"/>
          <p:nvPr>
            <p:ph type="title"/>
          </p:nvPr>
        </p:nvSpPr>
        <p:spPr>
          <a:xfrm>
            <a:off x="960200" y="44997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3"/>
          <p:cNvSpPr txBox="1"/>
          <p:nvPr>
            <p:ph idx="1" type="body"/>
          </p:nvPr>
        </p:nvSpPr>
        <p:spPr>
          <a:xfrm>
            <a:off x="-894625" y="1655700"/>
            <a:ext cx="4775100" cy="183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s"/>
              <a:t> </a:t>
            </a:r>
            <a:endParaRPr/>
          </a:p>
        </p:txBody>
      </p:sp>
      <p:pic>
        <p:nvPicPr>
          <p:cNvPr id="241" name="Google Shape;241;p33"/>
          <p:cNvPicPr preferRelativeResize="0"/>
          <p:nvPr/>
        </p:nvPicPr>
        <p:blipFill>
          <a:blip r:embed="rId3">
            <a:alphaModFix/>
          </a:blip>
          <a:stretch>
            <a:fillRect/>
          </a:stretch>
        </p:blipFill>
        <p:spPr>
          <a:xfrm>
            <a:off x="621950" y="136325"/>
            <a:ext cx="7951400" cy="4399850"/>
          </a:xfrm>
          <a:prstGeom prst="rect">
            <a:avLst/>
          </a:prstGeom>
          <a:noFill/>
          <a:ln>
            <a:noFill/>
          </a:ln>
        </p:spPr>
      </p:pic>
      <p:sp>
        <p:nvSpPr>
          <p:cNvPr id="242" name="Google Shape;242;p33"/>
          <p:cNvSpPr txBox="1"/>
          <p:nvPr/>
        </p:nvSpPr>
        <p:spPr>
          <a:xfrm>
            <a:off x="960300" y="4190600"/>
            <a:ext cx="7274700" cy="8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1800">
                <a:solidFill>
                  <a:srgbClr val="FFFFFF"/>
                </a:solidFill>
                <a:latin typeface="Lato"/>
                <a:ea typeface="Lato"/>
                <a:cs typeface="Lato"/>
                <a:sym typeface="Lato"/>
              </a:rPr>
              <a:t>Less safe of surviving for the small firms but they are growing more</a:t>
            </a:r>
            <a:endParaRPr b="1" sz="1800">
              <a:solidFill>
                <a:srgbClr val="FFFFFF"/>
              </a:solidFill>
              <a:latin typeface="Lato"/>
              <a:ea typeface="Lato"/>
              <a:cs typeface="Lato"/>
              <a:sym typeface="Lato"/>
            </a:endParaRPr>
          </a:p>
        </p:txBody>
      </p:sp>
      <p:sp>
        <p:nvSpPr>
          <p:cNvPr id="243" name="Google Shape;243;p3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4"/>
          <p:cNvSpPr txBox="1"/>
          <p:nvPr>
            <p:ph idx="1" type="body"/>
          </p:nvPr>
        </p:nvSpPr>
        <p:spPr>
          <a:xfrm>
            <a:off x="1297500" y="1567550"/>
            <a:ext cx="16491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50" name="Google Shape;250;p34"/>
          <p:cNvPicPr preferRelativeResize="0"/>
          <p:nvPr/>
        </p:nvPicPr>
        <p:blipFill>
          <a:blip r:embed="rId3">
            <a:alphaModFix/>
          </a:blip>
          <a:stretch>
            <a:fillRect/>
          </a:stretch>
        </p:blipFill>
        <p:spPr>
          <a:xfrm>
            <a:off x="295250" y="253650"/>
            <a:ext cx="6535826" cy="4636200"/>
          </a:xfrm>
          <a:prstGeom prst="rect">
            <a:avLst/>
          </a:prstGeom>
          <a:noFill/>
          <a:ln>
            <a:noFill/>
          </a:ln>
        </p:spPr>
      </p:pic>
      <p:sp>
        <p:nvSpPr>
          <p:cNvPr id="251" name="Google Shape;251;p34"/>
          <p:cNvSpPr txBox="1"/>
          <p:nvPr/>
        </p:nvSpPr>
        <p:spPr>
          <a:xfrm>
            <a:off x="6891050" y="303125"/>
            <a:ext cx="2253000" cy="431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2200">
                <a:solidFill>
                  <a:schemeClr val="dk2"/>
                </a:solidFill>
                <a:latin typeface="Lato"/>
                <a:ea typeface="Lato"/>
                <a:cs typeface="Lato"/>
                <a:sym typeface="Lato"/>
              </a:rPr>
              <a:t>As we can see USA has a more dynamic firm growth distribution than the average European country, more growing and shrinking.</a:t>
            </a:r>
            <a:endParaRPr b="1" sz="2200">
              <a:solidFill>
                <a:schemeClr val="dk2"/>
              </a:solidFill>
              <a:latin typeface="Lato"/>
              <a:ea typeface="Lato"/>
              <a:cs typeface="Lato"/>
              <a:sym typeface="Lato"/>
            </a:endParaRPr>
          </a:p>
          <a:p>
            <a:pPr indent="0" lvl="0" marL="0" rtl="0" algn="ctr">
              <a:spcBef>
                <a:spcPts val="0"/>
              </a:spcBef>
              <a:spcAft>
                <a:spcPts val="0"/>
              </a:spcAft>
              <a:buNone/>
            </a:pPr>
            <a:r>
              <a:t/>
            </a:r>
            <a:endParaRPr b="1" sz="1800">
              <a:solidFill>
                <a:srgbClr val="FFFFFF"/>
              </a:solidFill>
              <a:latin typeface="Lato"/>
              <a:ea typeface="Lato"/>
              <a:cs typeface="Lato"/>
              <a:sym typeface="Lato"/>
            </a:endParaRPr>
          </a:p>
          <a:p>
            <a:pPr indent="0" lvl="0" marL="0" rtl="0" algn="ctr">
              <a:spcBef>
                <a:spcPts val="0"/>
              </a:spcBef>
              <a:spcAft>
                <a:spcPts val="0"/>
              </a:spcAft>
              <a:buNone/>
            </a:pPr>
            <a:r>
              <a:t/>
            </a:r>
            <a:endParaRPr b="1" sz="1800">
              <a:solidFill>
                <a:srgbClr val="FFFFFF"/>
              </a:solidFill>
              <a:latin typeface="Lato"/>
              <a:ea typeface="Lato"/>
              <a:cs typeface="Lato"/>
              <a:sym typeface="Lato"/>
            </a:endParaRPr>
          </a:p>
          <a:p>
            <a:pPr indent="0" lvl="0" marL="0" rtl="0" algn="ctr">
              <a:spcBef>
                <a:spcPts val="0"/>
              </a:spcBef>
              <a:spcAft>
                <a:spcPts val="0"/>
              </a:spcAft>
              <a:buNone/>
            </a:pPr>
            <a:r>
              <a:t/>
            </a:r>
            <a:endParaRPr b="1" sz="1800">
              <a:solidFill>
                <a:srgbClr val="FFFFFF"/>
              </a:solidFill>
              <a:latin typeface="Lato"/>
              <a:ea typeface="Lato"/>
              <a:cs typeface="Lato"/>
              <a:sym typeface="Lato"/>
            </a:endParaRPr>
          </a:p>
          <a:p>
            <a:pPr indent="0" lvl="0" marL="0" rtl="0" algn="ctr">
              <a:spcBef>
                <a:spcPts val="0"/>
              </a:spcBef>
              <a:spcAft>
                <a:spcPts val="0"/>
              </a:spcAft>
              <a:buNone/>
            </a:pPr>
            <a:r>
              <a:t/>
            </a:r>
            <a:endParaRPr b="1" sz="1800">
              <a:solidFill>
                <a:srgbClr val="FFFFFF"/>
              </a:solidFill>
              <a:latin typeface="Lato"/>
              <a:ea typeface="Lato"/>
              <a:cs typeface="Lato"/>
              <a:sym typeface="Lato"/>
            </a:endParaRPr>
          </a:p>
          <a:p>
            <a:pPr indent="0" lvl="0" marL="0" rtl="0" algn="ctr">
              <a:spcBef>
                <a:spcPts val="0"/>
              </a:spcBef>
              <a:spcAft>
                <a:spcPts val="0"/>
              </a:spcAft>
              <a:buNone/>
            </a:pPr>
            <a:r>
              <a:t/>
            </a:r>
            <a:endParaRPr b="1" sz="1800">
              <a:solidFill>
                <a:srgbClr val="FFFFFF"/>
              </a:solidFill>
              <a:latin typeface="Lato"/>
              <a:ea typeface="Lato"/>
              <a:cs typeface="Lato"/>
              <a:sym typeface="Lato"/>
            </a:endParaRPr>
          </a:p>
          <a:p>
            <a:pPr indent="0" lvl="0" marL="0" rtl="0" algn="ctr">
              <a:spcBef>
                <a:spcPts val="0"/>
              </a:spcBef>
              <a:spcAft>
                <a:spcPts val="0"/>
              </a:spcAft>
              <a:buNone/>
            </a:pPr>
            <a:r>
              <a:rPr b="1" lang="es" sz="1800">
                <a:solidFill>
                  <a:srgbClr val="FFFFFF"/>
                </a:solidFill>
                <a:latin typeface="Lato"/>
                <a:ea typeface="Lato"/>
                <a:cs typeface="Lato"/>
                <a:sym typeface="Lato"/>
              </a:rPr>
              <a:t>Comparison Between Europe and U.S.</a:t>
            </a:r>
            <a:endParaRPr b="1" sz="1800">
              <a:solidFill>
                <a:srgbClr val="FFFFFF"/>
              </a:solidFill>
              <a:latin typeface="Lato"/>
              <a:ea typeface="Lato"/>
              <a:cs typeface="Lato"/>
              <a:sym typeface="Lato"/>
            </a:endParaRPr>
          </a:p>
        </p:txBody>
      </p:sp>
      <p:sp>
        <p:nvSpPr>
          <p:cNvPr id="252" name="Google Shape;252;p3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59" name="Google Shape;259;p35"/>
          <p:cNvPicPr preferRelativeResize="0"/>
          <p:nvPr/>
        </p:nvPicPr>
        <p:blipFill>
          <a:blip r:embed="rId3">
            <a:alphaModFix/>
          </a:blip>
          <a:stretch>
            <a:fillRect/>
          </a:stretch>
        </p:blipFill>
        <p:spPr>
          <a:xfrm>
            <a:off x="589750" y="510200"/>
            <a:ext cx="7688700" cy="4508000"/>
          </a:xfrm>
          <a:prstGeom prst="rect">
            <a:avLst/>
          </a:prstGeom>
          <a:noFill/>
          <a:ln>
            <a:noFill/>
          </a:ln>
        </p:spPr>
      </p:pic>
      <p:sp>
        <p:nvSpPr>
          <p:cNvPr id="260" name="Google Shape;260;p3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3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6"/>
          <p:cNvSpPr txBox="1"/>
          <p:nvPr>
            <p:ph idx="1" type="body"/>
          </p:nvPr>
        </p:nvSpPr>
        <p:spPr>
          <a:xfrm>
            <a:off x="6169575" y="276250"/>
            <a:ext cx="2775600" cy="443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1800">
                <a:solidFill>
                  <a:schemeClr val="dk2"/>
                </a:solidFill>
              </a:rPr>
              <a:t>Each bar represent the difference between the SMEs/ Large firm and Young/ Old firm</a:t>
            </a:r>
            <a:endParaRPr b="1" sz="1800">
              <a:solidFill>
                <a:schemeClr val="dk2"/>
              </a:solidFill>
            </a:endParaRPr>
          </a:p>
          <a:p>
            <a:pPr indent="0" lvl="0" marL="0" rtl="0" algn="l">
              <a:spcBef>
                <a:spcPts val="1600"/>
              </a:spcBef>
              <a:spcAft>
                <a:spcPts val="0"/>
              </a:spcAft>
              <a:buNone/>
            </a:pPr>
            <a:r>
              <a:t/>
            </a:r>
            <a:endParaRPr b="1" sz="1800">
              <a:solidFill>
                <a:schemeClr val="dk2"/>
              </a:solidFill>
            </a:endParaRPr>
          </a:p>
          <a:p>
            <a:pPr indent="0" lvl="0" marL="0" rtl="0" algn="l">
              <a:spcBef>
                <a:spcPts val="1600"/>
              </a:spcBef>
              <a:spcAft>
                <a:spcPts val="0"/>
              </a:spcAft>
              <a:buNone/>
            </a:pPr>
            <a:r>
              <a:rPr b="1" lang="es" sz="1800">
                <a:solidFill>
                  <a:schemeClr val="dk2"/>
                </a:solidFill>
              </a:rPr>
              <a:t>The US shows a higher </a:t>
            </a:r>
            <a:r>
              <a:rPr b="1" lang="es" sz="1800">
                <a:solidFill>
                  <a:schemeClr val="dk2"/>
                </a:solidFill>
              </a:rPr>
              <a:t>difference</a:t>
            </a:r>
            <a:endParaRPr b="1" sz="1800">
              <a:solidFill>
                <a:schemeClr val="dk2"/>
              </a:solidFill>
            </a:endParaRPr>
          </a:p>
          <a:p>
            <a:pPr indent="0" lvl="0" marL="0" rtl="0" algn="l">
              <a:spcBef>
                <a:spcPts val="1600"/>
              </a:spcBef>
              <a:spcAft>
                <a:spcPts val="1600"/>
              </a:spcAft>
              <a:buNone/>
            </a:pPr>
            <a:r>
              <a:rPr b="1" lang="es" sz="1800">
                <a:solidFill>
                  <a:schemeClr val="dk2"/>
                </a:solidFill>
              </a:rPr>
              <a:t>The institutional </a:t>
            </a:r>
            <a:r>
              <a:rPr b="1" lang="es" sz="1800">
                <a:solidFill>
                  <a:schemeClr val="dk2"/>
                </a:solidFill>
              </a:rPr>
              <a:t>framework</a:t>
            </a:r>
            <a:r>
              <a:rPr b="1" lang="es" sz="1800">
                <a:solidFill>
                  <a:schemeClr val="dk2"/>
                </a:solidFill>
              </a:rPr>
              <a:t> makes the growth easier for SMEs and Young firms.</a:t>
            </a:r>
            <a:endParaRPr b="1" sz="1800">
              <a:solidFill>
                <a:schemeClr val="dk2"/>
              </a:solidFill>
            </a:endParaRPr>
          </a:p>
        </p:txBody>
      </p:sp>
      <p:pic>
        <p:nvPicPr>
          <p:cNvPr id="267" name="Google Shape;267;p36"/>
          <p:cNvPicPr preferRelativeResize="0"/>
          <p:nvPr/>
        </p:nvPicPr>
        <p:blipFill>
          <a:blip r:embed="rId3">
            <a:alphaModFix/>
          </a:blip>
          <a:stretch>
            <a:fillRect/>
          </a:stretch>
        </p:blipFill>
        <p:spPr>
          <a:xfrm>
            <a:off x="77725" y="0"/>
            <a:ext cx="5710350" cy="5143500"/>
          </a:xfrm>
          <a:prstGeom prst="rect">
            <a:avLst/>
          </a:prstGeom>
          <a:noFill/>
          <a:ln>
            <a:noFill/>
          </a:ln>
        </p:spPr>
      </p:pic>
      <p:sp>
        <p:nvSpPr>
          <p:cNvPr id="268" name="Google Shape;268;p3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7"/>
          <p:cNvSpPr txBox="1"/>
          <p:nvPr>
            <p:ph type="title"/>
          </p:nvPr>
        </p:nvSpPr>
        <p:spPr>
          <a:xfrm>
            <a:off x="960300" y="184175"/>
            <a:ext cx="7376100" cy="84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3600"/>
              <a:t>Conclusions</a:t>
            </a:r>
            <a:endParaRPr/>
          </a:p>
        </p:txBody>
      </p:sp>
      <p:sp>
        <p:nvSpPr>
          <p:cNvPr id="274" name="Google Shape;274;p37"/>
          <p:cNvSpPr txBox="1"/>
          <p:nvPr>
            <p:ph idx="1" type="body"/>
          </p:nvPr>
        </p:nvSpPr>
        <p:spPr>
          <a:xfrm>
            <a:off x="486725" y="1473325"/>
            <a:ext cx="8169000" cy="328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rPr>
              <a:t>-</a:t>
            </a:r>
            <a:r>
              <a:rPr b="1" lang="es" sz="1400">
                <a:solidFill>
                  <a:srgbClr val="000000"/>
                </a:solidFill>
              </a:rPr>
              <a:t>There is a regular pattern in </a:t>
            </a:r>
            <a:r>
              <a:rPr b="1" lang="es" sz="1400">
                <a:solidFill>
                  <a:srgbClr val="000000"/>
                </a:solidFill>
              </a:rPr>
              <a:t>different</a:t>
            </a:r>
            <a:r>
              <a:rPr b="1" lang="es" sz="1400">
                <a:solidFill>
                  <a:srgbClr val="000000"/>
                </a:solidFill>
              </a:rPr>
              <a:t> countries and sector about the growth distribution,</a:t>
            </a:r>
            <a:r>
              <a:rPr b="1" lang="es" sz="1400">
                <a:solidFill>
                  <a:srgbClr val="000000"/>
                </a:solidFill>
              </a:rPr>
              <a:t>Most of the companies remain constant in performance.  Usually the average growth dismiss with the age and the size of the firms, but not in an equal way.</a:t>
            </a:r>
            <a:endParaRPr b="1" sz="1400">
              <a:solidFill>
                <a:srgbClr val="000000"/>
              </a:solidFill>
            </a:endParaRPr>
          </a:p>
          <a:p>
            <a:pPr indent="0" lvl="0" marL="0" rtl="0" algn="l">
              <a:spcBef>
                <a:spcPts val="1600"/>
              </a:spcBef>
              <a:spcAft>
                <a:spcPts val="0"/>
              </a:spcAft>
              <a:buNone/>
            </a:pPr>
            <a:r>
              <a:rPr b="1" lang="es" sz="1400">
                <a:solidFill>
                  <a:srgbClr val="000000"/>
                </a:solidFill>
              </a:rPr>
              <a:t>-The US has more high-growth firms than Europe, but this is only one part of the picture. European coun­tries have a less dynamic firm growth overall, with slower growth and slower contraction</a:t>
            </a:r>
            <a:endParaRPr b="1" sz="1400">
              <a:solidFill>
                <a:srgbClr val="000000"/>
              </a:solidFill>
            </a:endParaRPr>
          </a:p>
          <a:p>
            <a:pPr indent="0" lvl="0" marL="0" rtl="0" algn="l">
              <a:spcBef>
                <a:spcPts val="1600"/>
              </a:spcBef>
              <a:spcAft>
                <a:spcPts val="0"/>
              </a:spcAft>
              <a:buNone/>
            </a:pPr>
            <a:r>
              <a:rPr b="1" lang="es" sz="1400">
                <a:solidFill>
                  <a:srgbClr val="000000"/>
                </a:solidFill>
              </a:rPr>
              <a:t>-European politics should think about making a new regulation for a single European market, where the faster resource reallocation between firms and make it easier for the firms to scale up around Europe,This would give the option to the start-ups to operate with the same rules and procedures across Europe.</a:t>
            </a:r>
            <a:endParaRPr b="1" sz="1400">
              <a:solidFill>
                <a:srgbClr val="000000"/>
              </a:solidFill>
            </a:endParaRPr>
          </a:p>
          <a:p>
            <a:pPr indent="0" lvl="0" marL="0" rtl="0" algn="l">
              <a:spcBef>
                <a:spcPts val="1600"/>
              </a:spcBef>
              <a:spcAft>
                <a:spcPts val="1600"/>
              </a:spcAft>
              <a:buNone/>
            </a:pPr>
            <a:r>
              <a:t/>
            </a:r>
            <a:endParaRPr b="1" sz="1400">
              <a:solidFill>
                <a:srgbClr val="FFFFFF"/>
              </a:solidFill>
            </a:endParaRPr>
          </a:p>
        </p:txBody>
      </p:sp>
      <p:sp>
        <p:nvSpPr>
          <p:cNvPr id="275" name="Google Shape;275;p3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82" name="Google Shape;282;p38"/>
          <p:cNvPicPr preferRelativeResize="0"/>
          <p:nvPr/>
        </p:nvPicPr>
        <p:blipFill>
          <a:blip r:embed="rId3">
            <a:alphaModFix/>
          </a:blip>
          <a:stretch>
            <a:fillRect/>
          </a:stretch>
        </p:blipFill>
        <p:spPr>
          <a:xfrm>
            <a:off x="0" y="0"/>
            <a:ext cx="9143999" cy="5143499"/>
          </a:xfrm>
          <a:prstGeom prst="rect">
            <a:avLst/>
          </a:prstGeom>
          <a:noFill/>
          <a:ln>
            <a:noFill/>
          </a:ln>
        </p:spPr>
      </p:pic>
      <p:sp>
        <p:nvSpPr>
          <p:cNvPr id="283" name="Google Shape;283;p38"/>
          <p:cNvSpPr txBox="1"/>
          <p:nvPr/>
        </p:nvSpPr>
        <p:spPr>
          <a:xfrm>
            <a:off x="0" y="3633650"/>
            <a:ext cx="9144000" cy="1453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b="1" lang="es" sz="3000">
                <a:latin typeface="Raleway"/>
                <a:ea typeface="Raleway"/>
                <a:cs typeface="Raleway"/>
                <a:sym typeface="Raleway"/>
              </a:rPr>
              <a:t>A</a:t>
            </a:r>
            <a:r>
              <a:rPr b="1" lang="es" sz="3000">
                <a:latin typeface="Raleway"/>
                <a:ea typeface="Raleway"/>
                <a:cs typeface="Raleway"/>
                <a:sym typeface="Raleway"/>
              </a:rPr>
              <a:t> revival of manufacturing in Europe? Recent evidence on reorganization</a:t>
            </a:r>
            <a:endParaRPr b="1" sz="3000">
              <a:latin typeface="Raleway"/>
              <a:ea typeface="Raleway"/>
              <a:cs typeface="Raleway"/>
              <a:sym typeface="Raleway"/>
            </a:endParaRPr>
          </a:p>
        </p:txBody>
      </p:sp>
      <p:sp>
        <p:nvSpPr>
          <p:cNvPr id="284" name="Google Shape;284;p3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39"/>
          <p:cNvSpPr txBox="1"/>
          <p:nvPr>
            <p:ph type="title"/>
          </p:nvPr>
        </p:nvSpPr>
        <p:spPr>
          <a:xfrm>
            <a:off x="729450" y="548075"/>
            <a:ext cx="7688700" cy="1305900"/>
          </a:xfrm>
          <a:prstGeom prst="rect">
            <a:avLst/>
          </a:prstGeom>
        </p:spPr>
        <p:txBody>
          <a:bodyPr anchorCtr="0" anchor="t" bIns="91425" lIns="91425" spcFirstLastPara="1" rIns="91425" wrap="square" tIns="91425">
            <a:noAutofit/>
          </a:bodyPr>
          <a:lstStyle/>
          <a:p>
            <a:pPr indent="-393700" lvl="0" marL="457200" rtl="0" algn="l">
              <a:spcBef>
                <a:spcPts val="0"/>
              </a:spcBef>
              <a:spcAft>
                <a:spcPts val="0"/>
              </a:spcAft>
              <a:buSzPts val="2600"/>
              <a:buAutoNum type="arabicPeriod"/>
            </a:pPr>
            <a:r>
              <a:rPr lang="es"/>
              <a:t>Introduction </a:t>
            </a:r>
            <a:endParaRPr/>
          </a:p>
        </p:txBody>
      </p:sp>
      <p:sp>
        <p:nvSpPr>
          <p:cNvPr id="290" name="Google Shape;290;p39"/>
          <p:cNvSpPr txBox="1"/>
          <p:nvPr>
            <p:ph idx="1" type="body"/>
          </p:nvPr>
        </p:nvSpPr>
        <p:spPr>
          <a:xfrm>
            <a:off x="1208575" y="1039950"/>
            <a:ext cx="7127700" cy="3438900"/>
          </a:xfrm>
          <a:prstGeom prst="rect">
            <a:avLst/>
          </a:prstGeom>
        </p:spPr>
        <p:txBody>
          <a:bodyPr anchorCtr="0" anchor="t" bIns="91425" lIns="91425" spcFirstLastPara="1" rIns="91425" wrap="square" tIns="91425">
            <a:noAutofit/>
          </a:bodyPr>
          <a:lstStyle/>
          <a:p>
            <a:pPr indent="-317500" lvl="0" marL="457200" rtl="0" algn="just">
              <a:spcBef>
                <a:spcPts val="1200"/>
              </a:spcBef>
              <a:spcAft>
                <a:spcPts val="0"/>
              </a:spcAft>
              <a:buSzPts val="1400"/>
              <a:buFont typeface="Calibri"/>
              <a:buChar char="●"/>
            </a:pPr>
            <a:r>
              <a:rPr lang="es" sz="1400">
                <a:latin typeface="Calibri"/>
                <a:ea typeface="Calibri"/>
                <a:cs typeface="Calibri"/>
                <a:sym typeface="Calibri"/>
              </a:rPr>
              <a:t>The shipping of manufacturing jobs from western Europe and the United States, particularly to Asia and China, continues to provoke strong opinions.</a:t>
            </a:r>
            <a:endParaRPr sz="1400">
              <a:latin typeface="Calibri"/>
              <a:ea typeface="Calibri"/>
              <a:cs typeface="Calibri"/>
              <a:sym typeface="Calibri"/>
            </a:endParaRPr>
          </a:p>
          <a:p>
            <a:pPr indent="-317500" lvl="0" marL="457200" rtl="0" algn="just">
              <a:spcBef>
                <a:spcPts val="0"/>
              </a:spcBef>
              <a:spcAft>
                <a:spcPts val="0"/>
              </a:spcAft>
              <a:buSzPts val="1400"/>
              <a:buFont typeface="Calibri"/>
              <a:buChar char="●"/>
            </a:pPr>
            <a:r>
              <a:rPr lang="es" sz="1400">
                <a:latin typeface="Calibri"/>
                <a:ea typeface="Calibri"/>
                <a:cs typeface="Calibri"/>
                <a:sym typeface="Calibri"/>
              </a:rPr>
              <a:t>S</a:t>
            </a:r>
            <a:r>
              <a:rPr lang="es" sz="1400">
                <a:latin typeface="Calibri"/>
                <a:ea typeface="Calibri"/>
                <a:cs typeface="Calibri"/>
                <a:sym typeface="Calibri"/>
              </a:rPr>
              <a:t>ome say that offshoring will continue to characterize the manufacturing sector in the west.</a:t>
            </a:r>
            <a:endParaRPr sz="1400">
              <a:latin typeface="Calibri"/>
              <a:ea typeface="Calibri"/>
              <a:cs typeface="Calibri"/>
              <a:sym typeface="Calibri"/>
            </a:endParaRPr>
          </a:p>
          <a:p>
            <a:pPr indent="-317500" lvl="0" marL="457200" rtl="0" algn="just">
              <a:spcBef>
                <a:spcPts val="0"/>
              </a:spcBef>
              <a:spcAft>
                <a:spcPts val="0"/>
              </a:spcAft>
              <a:buSzPts val="1400"/>
              <a:buFont typeface="Calibri"/>
              <a:buChar char="●"/>
            </a:pPr>
            <a:r>
              <a:rPr lang="es" sz="1400">
                <a:latin typeface="Calibri"/>
                <a:ea typeface="Calibri"/>
                <a:cs typeface="Calibri"/>
                <a:sym typeface="Calibri"/>
              </a:rPr>
              <a:t>Others say the digital revolution will lead to a revival of manufacturing jobs in Europe.</a:t>
            </a:r>
            <a:endParaRPr sz="1400">
              <a:latin typeface="Calibri"/>
              <a:ea typeface="Calibri"/>
              <a:cs typeface="Calibri"/>
              <a:sym typeface="Calibri"/>
            </a:endParaRPr>
          </a:p>
          <a:p>
            <a:pPr indent="-317500" lvl="0" marL="457200" rtl="0" algn="just">
              <a:spcBef>
                <a:spcPts val="0"/>
              </a:spcBef>
              <a:spcAft>
                <a:spcPts val="0"/>
              </a:spcAft>
              <a:buSzPts val="1400"/>
              <a:buFont typeface="Calibri"/>
              <a:buChar char="●"/>
            </a:pPr>
            <a:r>
              <a:rPr lang="es" sz="1400">
                <a:latin typeface="Calibri"/>
                <a:ea typeface="Calibri"/>
                <a:cs typeface="Calibri"/>
                <a:sym typeface="Calibri"/>
              </a:rPr>
              <a:t>With robots, artificial intelligence, 3D printing and other advanced manufacturing technologies, the cost of labor will be a less important factor in deciding where to locate manufacturing facilities and jobs.</a:t>
            </a:r>
            <a:endParaRPr sz="1400">
              <a:latin typeface="Calibri"/>
              <a:ea typeface="Calibri"/>
              <a:cs typeface="Calibri"/>
              <a:sym typeface="Calibri"/>
            </a:endParaRPr>
          </a:p>
          <a:p>
            <a:pPr indent="0" lvl="0" marL="0" rtl="0" algn="l">
              <a:spcBef>
                <a:spcPts val="1200"/>
              </a:spcBef>
              <a:spcAft>
                <a:spcPts val="1600"/>
              </a:spcAft>
              <a:buNone/>
            </a:pPr>
            <a:r>
              <a:t/>
            </a:r>
            <a:endParaRPr/>
          </a:p>
        </p:txBody>
      </p:sp>
      <p:pic>
        <p:nvPicPr>
          <p:cNvPr id="291" name="Google Shape;291;p39"/>
          <p:cNvPicPr preferRelativeResize="0"/>
          <p:nvPr/>
        </p:nvPicPr>
        <p:blipFill>
          <a:blip r:embed="rId3">
            <a:alphaModFix/>
          </a:blip>
          <a:stretch>
            <a:fillRect/>
          </a:stretch>
        </p:blipFill>
        <p:spPr>
          <a:xfrm>
            <a:off x="6172950" y="3549325"/>
            <a:ext cx="2163325" cy="1411500"/>
          </a:xfrm>
          <a:prstGeom prst="rect">
            <a:avLst/>
          </a:prstGeom>
          <a:noFill/>
          <a:ln>
            <a:noFill/>
          </a:ln>
        </p:spPr>
      </p:pic>
      <p:pic>
        <p:nvPicPr>
          <p:cNvPr id="292" name="Google Shape;292;p39"/>
          <p:cNvPicPr preferRelativeResize="0"/>
          <p:nvPr/>
        </p:nvPicPr>
        <p:blipFill>
          <a:blip r:embed="rId4">
            <a:alphaModFix/>
          </a:blip>
          <a:stretch>
            <a:fillRect/>
          </a:stretch>
        </p:blipFill>
        <p:spPr>
          <a:xfrm>
            <a:off x="3316475" y="3549325"/>
            <a:ext cx="2511056" cy="1411500"/>
          </a:xfrm>
          <a:prstGeom prst="rect">
            <a:avLst/>
          </a:prstGeom>
          <a:noFill/>
          <a:ln>
            <a:noFill/>
          </a:ln>
        </p:spPr>
      </p:pic>
      <p:sp>
        <p:nvSpPr>
          <p:cNvPr id="293" name="Google Shape;293;p3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40"/>
          <p:cNvSpPr txBox="1"/>
          <p:nvPr>
            <p:ph type="title"/>
          </p:nvPr>
        </p:nvSpPr>
        <p:spPr>
          <a:xfrm>
            <a:off x="727800" y="659475"/>
            <a:ext cx="7688400" cy="80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2. Global value chains, offshoring and reshoring</a:t>
            </a:r>
            <a:endParaRPr/>
          </a:p>
        </p:txBody>
      </p:sp>
      <p:sp>
        <p:nvSpPr>
          <p:cNvPr id="299" name="Google Shape;299;p40"/>
          <p:cNvSpPr txBox="1"/>
          <p:nvPr>
            <p:ph idx="1" type="body"/>
          </p:nvPr>
        </p:nvSpPr>
        <p:spPr>
          <a:xfrm>
            <a:off x="939675" y="1398950"/>
            <a:ext cx="3761100" cy="34215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SzPts val="1400"/>
              <a:buChar char="●"/>
            </a:pPr>
            <a:r>
              <a:rPr lang="es" sz="1400">
                <a:latin typeface="Calibri"/>
                <a:ea typeface="Calibri"/>
                <a:cs typeface="Calibri"/>
                <a:sym typeface="Calibri"/>
              </a:rPr>
              <a:t>The relocation of manufacturing jobs to low-wage countries has been a major feature of globalisation since the 1990s.  The new model of international division of labour evolves around global value chains.</a:t>
            </a:r>
            <a:endParaRPr sz="1400">
              <a:latin typeface="Calibri"/>
              <a:ea typeface="Calibri"/>
              <a:cs typeface="Calibri"/>
              <a:sym typeface="Calibri"/>
            </a:endParaRPr>
          </a:p>
          <a:p>
            <a:pPr indent="-317500" lvl="0" marL="457200" rtl="0" algn="just">
              <a:spcBef>
                <a:spcPts val="0"/>
              </a:spcBef>
              <a:spcAft>
                <a:spcPts val="0"/>
              </a:spcAft>
              <a:buSzPts val="1400"/>
              <a:buFont typeface="Calibri"/>
              <a:buChar char="●"/>
            </a:pPr>
            <a:r>
              <a:rPr lang="es" sz="1400">
                <a:latin typeface="Calibri"/>
                <a:ea typeface="Calibri"/>
                <a:cs typeface="Calibri"/>
                <a:sym typeface="Calibri"/>
              </a:rPr>
              <a:t>Rapid advances in ICT have resulted in a marked reduction in the costs associated with coordination.</a:t>
            </a:r>
            <a:endParaRPr sz="1400">
              <a:latin typeface="Calibri"/>
              <a:ea typeface="Calibri"/>
              <a:cs typeface="Calibri"/>
              <a:sym typeface="Calibri"/>
            </a:endParaRPr>
          </a:p>
          <a:p>
            <a:pPr indent="0" lvl="0" marL="457200" rtl="0" algn="l">
              <a:spcBef>
                <a:spcPts val="1200"/>
              </a:spcBef>
              <a:spcAft>
                <a:spcPts val="1600"/>
              </a:spcAft>
              <a:buNone/>
            </a:pPr>
            <a:r>
              <a:t/>
            </a:r>
            <a:endParaRPr sz="1400">
              <a:latin typeface="Calibri"/>
              <a:ea typeface="Calibri"/>
              <a:cs typeface="Calibri"/>
              <a:sym typeface="Calibri"/>
            </a:endParaRPr>
          </a:p>
        </p:txBody>
      </p:sp>
      <p:sp>
        <p:nvSpPr>
          <p:cNvPr id="300" name="Google Shape;300;p40"/>
          <p:cNvSpPr txBox="1"/>
          <p:nvPr>
            <p:ph idx="2" type="body"/>
          </p:nvPr>
        </p:nvSpPr>
        <p:spPr>
          <a:xfrm>
            <a:off x="4933225" y="1266100"/>
            <a:ext cx="3939300" cy="36957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SzPts val="1400"/>
              <a:buFont typeface="Calibri"/>
              <a:buChar char="●"/>
            </a:pPr>
            <a:r>
              <a:rPr lang="es" sz="1400">
                <a:latin typeface="Calibri"/>
                <a:ea typeface="Calibri"/>
                <a:cs typeface="Calibri"/>
                <a:sym typeface="Calibri"/>
              </a:rPr>
              <a:t>A much discussed phenomenon for the revival of manufacturing in the west is reshoring, that is the relocation of production from abroad back home. </a:t>
            </a:r>
            <a:endParaRPr sz="1400">
              <a:latin typeface="Calibri"/>
              <a:ea typeface="Calibri"/>
              <a:cs typeface="Calibri"/>
              <a:sym typeface="Calibri"/>
            </a:endParaRPr>
          </a:p>
          <a:p>
            <a:pPr indent="-317500" lvl="0" marL="457200" rtl="0" algn="just">
              <a:spcBef>
                <a:spcPts val="0"/>
              </a:spcBef>
              <a:spcAft>
                <a:spcPts val="0"/>
              </a:spcAft>
              <a:buSzPts val="1400"/>
              <a:buFont typeface="Calibri"/>
              <a:buChar char="●"/>
            </a:pPr>
            <a:r>
              <a:rPr lang="es" sz="1400">
                <a:latin typeface="Calibri"/>
                <a:ea typeface="Calibri"/>
                <a:cs typeface="Calibri"/>
                <a:sym typeface="Calibri"/>
              </a:rPr>
              <a:t>First, the cost: structure of production is changing in emerging countries. Wages have been increasing, decreasing these countries’ cost advantages.</a:t>
            </a:r>
            <a:endParaRPr sz="1400">
              <a:latin typeface="Calibri"/>
              <a:ea typeface="Calibri"/>
              <a:cs typeface="Calibri"/>
              <a:sym typeface="Calibri"/>
            </a:endParaRPr>
          </a:p>
          <a:p>
            <a:pPr indent="-317500" lvl="0" marL="457200" rtl="0" algn="just">
              <a:spcBef>
                <a:spcPts val="0"/>
              </a:spcBef>
              <a:spcAft>
                <a:spcPts val="0"/>
              </a:spcAft>
              <a:buSzPts val="1400"/>
              <a:buFont typeface="Calibri"/>
              <a:buChar char="●"/>
            </a:pPr>
            <a:r>
              <a:rPr lang="es" sz="1400">
                <a:latin typeface="Calibri"/>
                <a:ea typeface="Calibri"/>
                <a:cs typeface="Calibri"/>
                <a:sym typeface="Calibri"/>
              </a:rPr>
              <a:t>Second, technological advances support reshoring.</a:t>
            </a:r>
            <a:endParaRPr sz="1400">
              <a:latin typeface="Calibri"/>
              <a:ea typeface="Calibri"/>
              <a:cs typeface="Calibri"/>
              <a:sym typeface="Calibri"/>
            </a:endParaRPr>
          </a:p>
          <a:p>
            <a:pPr indent="0" lvl="0" marL="457200" rtl="0" algn="just">
              <a:spcBef>
                <a:spcPts val="1200"/>
              </a:spcBef>
              <a:spcAft>
                <a:spcPts val="0"/>
              </a:spcAft>
              <a:buNone/>
            </a:pPr>
            <a:r>
              <a:t/>
            </a:r>
            <a:endParaRPr sz="1400">
              <a:solidFill>
                <a:srgbClr val="FFFFFF"/>
              </a:solidFill>
              <a:latin typeface="Arial"/>
              <a:ea typeface="Arial"/>
              <a:cs typeface="Arial"/>
              <a:sym typeface="Arial"/>
            </a:endParaRPr>
          </a:p>
          <a:p>
            <a:pPr indent="0" lvl="0" marL="457200" rtl="0" algn="l">
              <a:spcBef>
                <a:spcPts val="1200"/>
              </a:spcBef>
              <a:spcAft>
                <a:spcPts val="1600"/>
              </a:spcAft>
              <a:buNone/>
            </a:pPr>
            <a:r>
              <a:t/>
            </a:r>
            <a:endParaRPr sz="1400">
              <a:solidFill>
                <a:srgbClr val="FFFFFF"/>
              </a:solidFill>
              <a:latin typeface="Calibri"/>
              <a:ea typeface="Calibri"/>
              <a:cs typeface="Calibri"/>
              <a:sym typeface="Calibri"/>
            </a:endParaRPr>
          </a:p>
        </p:txBody>
      </p:sp>
      <p:pic>
        <p:nvPicPr>
          <p:cNvPr id="301" name="Google Shape;301;p40"/>
          <p:cNvPicPr preferRelativeResize="0"/>
          <p:nvPr/>
        </p:nvPicPr>
        <p:blipFill>
          <a:blip r:embed="rId3">
            <a:alphaModFix/>
          </a:blip>
          <a:stretch>
            <a:fillRect/>
          </a:stretch>
        </p:blipFill>
        <p:spPr>
          <a:xfrm>
            <a:off x="2153625" y="3779225"/>
            <a:ext cx="2076400" cy="1265900"/>
          </a:xfrm>
          <a:prstGeom prst="rect">
            <a:avLst/>
          </a:prstGeom>
          <a:noFill/>
          <a:ln>
            <a:noFill/>
          </a:ln>
        </p:spPr>
      </p:pic>
      <p:pic>
        <p:nvPicPr>
          <p:cNvPr id="302" name="Google Shape;302;p40"/>
          <p:cNvPicPr preferRelativeResize="0"/>
          <p:nvPr/>
        </p:nvPicPr>
        <p:blipFill>
          <a:blip r:embed="rId4">
            <a:alphaModFix/>
          </a:blip>
          <a:stretch>
            <a:fillRect/>
          </a:stretch>
        </p:blipFill>
        <p:spPr>
          <a:xfrm>
            <a:off x="5715450" y="3864475"/>
            <a:ext cx="2800350" cy="1095375"/>
          </a:xfrm>
          <a:prstGeom prst="rect">
            <a:avLst/>
          </a:prstGeom>
          <a:noFill/>
          <a:ln>
            <a:noFill/>
          </a:ln>
        </p:spPr>
      </p:pic>
      <p:sp>
        <p:nvSpPr>
          <p:cNvPr id="303" name="Google Shape;303;p4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1"/>
          <p:cNvSpPr txBox="1"/>
          <p:nvPr>
            <p:ph type="title"/>
          </p:nvPr>
        </p:nvSpPr>
        <p:spPr>
          <a:xfrm>
            <a:off x="729450" y="548075"/>
            <a:ext cx="7688700" cy="130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3. Recent evidence on off- and re-shoring</a:t>
            </a:r>
            <a:endParaRPr/>
          </a:p>
        </p:txBody>
      </p:sp>
      <p:sp>
        <p:nvSpPr>
          <p:cNvPr id="309" name="Google Shape;309;p41"/>
          <p:cNvSpPr txBox="1"/>
          <p:nvPr>
            <p:ph idx="1" type="body"/>
          </p:nvPr>
        </p:nvSpPr>
        <p:spPr>
          <a:xfrm>
            <a:off x="1297500" y="1208575"/>
            <a:ext cx="7038900" cy="327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As offshoring destinations (or countries of origin for imported intermediates) we consider:</a:t>
            </a:r>
            <a:endParaRPr/>
          </a:p>
          <a:p>
            <a:pPr indent="-311150" lvl="0" marL="457200" rtl="0" algn="l">
              <a:spcBef>
                <a:spcPts val="1600"/>
              </a:spcBef>
              <a:spcAft>
                <a:spcPts val="0"/>
              </a:spcAft>
              <a:buSzPts val="1300"/>
              <a:buChar char="●"/>
            </a:pPr>
            <a:r>
              <a:rPr lang="es"/>
              <a:t>Southern Europe (Italy, Spain, Portugal and Greece),</a:t>
            </a:r>
            <a:endParaRPr/>
          </a:p>
          <a:p>
            <a:pPr indent="-311150" lvl="0" marL="457200" rtl="0" algn="l">
              <a:spcBef>
                <a:spcPts val="0"/>
              </a:spcBef>
              <a:spcAft>
                <a:spcPts val="0"/>
              </a:spcAft>
              <a:buSzPts val="1300"/>
              <a:buChar char="●"/>
            </a:pPr>
            <a:r>
              <a:rPr lang="es"/>
              <a:t>Central and eastern Europe (Poland, the Czech Republic, Hungary, Slovakia,  Slovenia, Romania and Bulgaria),</a:t>
            </a:r>
            <a:endParaRPr/>
          </a:p>
          <a:p>
            <a:pPr indent="-311150" lvl="0" marL="457200" rtl="0" algn="l">
              <a:spcBef>
                <a:spcPts val="0"/>
              </a:spcBef>
              <a:spcAft>
                <a:spcPts val="0"/>
              </a:spcAft>
              <a:buSzPts val="1300"/>
              <a:buChar char="●"/>
            </a:pPr>
            <a:r>
              <a:rPr lang="es"/>
              <a:t>Emerging economies (China, India, Indonesia, Brazil and Mexico).</a:t>
            </a:r>
            <a:endParaRPr/>
          </a:p>
          <a:p>
            <a:pPr indent="0" lvl="0" marL="0" rtl="0" algn="l">
              <a:spcBef>
                <a:spcPts val="1600"/>
              </a:spcBef>
              <a:spcAft>
                <a:spcPts val="0"/>
              </a:spcAft>
              <a:buNone/>
            </a:pPr>
            <a:r>
              <a:rPr lang="es" sz="1400">
                <a:latin typeface="Calibri"/>
                <a:ea typeface="Calibri"/>
                <a:cs typeface="Calibri"/>
                <a:sym typeface="Calibri"/>
              </a:rPr>
              <a:t>Among these, we look specifically at China as a important destination for offshoring. Most of these destination regions can be considered as countries with lower labour costs, compared to the origin countries. But some, like China, are also important as a destination market for consumption.</a:t>
            </a:r>
            <a:endParaRPr sz="1400">
              <a:latin typeface="Calibri"/>
              <a:ea typeface="Calibri"/>
              <a:cs typeface="Calibri"/>
              <a:sym typeface="Calibri"/>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310" name="Google Shape;310;p41"/>
          <p:cNvPicPr preferRelativeResize="0"/>
          <p:nvPr/>
        </p:nvPicPr>
        <p:blipFill>
          <a:blip r:embed="rId3">
            <a:alphaModFix/>
          </a:blip>
          <a:stretch>
            <a:fillRect/>
          </a:stretch>
        </p:blipFill>
        <p:spPr>
          <a:xfrm>
            <a:off x="2428050" y="3596900"/>
            <a:ext cx="3216125" cy="1483875"/>
          </a:xfrm>
          <a:prstGeom prst="rect">
            <a:avLst/>
          </a:prstGeom>
          <a:noFill/>
          <a:ln>
            <a:noFill/>
          </a:ln>
        </p:spPr>
      </p:pic>
      <p:pic>
        <p:nvPicPr>
          <p:cNvPr id="311" name="Google Shape;311;p41"/>
          <p:cNvPicPr preferRelativeResize="0"/>
          <p:nvPr/>
        </p:nvPicPr>
        <p:blipFill>
          <a:blip r:embed="rId4">
            <a:alphaModFix/>
          </a:blip>
          <a:stretch>
            <a:fillRect/>
          </a:stretch>
        </p:blipFill>
        <p:spPr>
          <a:xfrm>
            <a:off x="5739525" y="3596900"/>
            <a:ext cx="2796775" cy="1483875"/>
          </a:xfrm>
          <a:prstGeom prst="rect">
            <a:avLst/>
          </a:prstGeom>
          <a:noFill/>
          <a:ln>
            <a:noFill/>
          </a:ln>
        </p:spPr>
      </p:pic>
      <p:sp>
        <p:nvSpPr>
          <p:cNvPr id="312" name="Google Shape;312;p4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Determination of Productivity (theoretical)</a:t>
            </a:r>
            <a:endParaRPr/>
          </a:p>
        </p:txBody>
      </p:sp>
      <p:sp>
        <p:nvSpPr>
          <p:cNvPr id="100" name="Google Shape;100;p1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Physical productivity is the quantity of output produced by one unit of production input in a unit of time</a:t>
            </a:r>
            <a:endParaRPr/>
          </a:p>
          <a:p>
            <a:pPr indent="0" lvl="0" marL="0" rtl="0" algn="l">
              <a:spcBef>
                <a:spcPts val="1600"/>
              </a:spcBef>
              <a:spcAft>
                <a:spcPts val="0"/>
              </a:spcAft>
              <a:buNone/>
            </a:pPr>
            <a:r>
              <a:rPr lang="es"/>
              <a:t>Economic productivity is the value of output obtained with one unit of input.</a:t>
            </a:r>
            <a:endParaRPr/>
          </a:p>
          <a:p>
            <a:pPr indent="0" lvl="0" marL="0" rtl="0" algn="l">
              <a:spcBef>
                <a:spcPts val="1600"/>
              </a:spcBef>
              <a:spcAft>
                <a:spcPts val="0"/>
              </a:spcAft>
              <a:buNone/>
            </a:pPr>
            <a:r>
              <a:rPr lang="es"/>
              <a:t>Average economic productivity is </a:t>
            </a:r>
            <a:r>
              <a:rPr lang="es"/>
              <a:t>determined</a:t>
            </a:r>
            <a:r>
              <a:rPr lang="es"/>
              <a:t> by dividing output value and (time/physical) units of input. If the production process uses only one factor (e.g. labour) this procedure gives the productivity of that factor, in this case labour productivity.</a:t>
            </a:r>
            <a:endParaRPr/>
          </a:p>
          <a:p>
            <a:pPr indent="0" lvl="0" marL="0" rtl="0" algn="l">
              <a:spcBef>
                <a:spcPts val="1600"/>
              </a:spcBef>
              <a:spcAft>
                <a:spcPts val="1600"/>
              </a:spcAft>
              <a:buNone/>
            </a:pPr>
            <a:r>
              <a:rPr lang="es"/>
              <a:t>"Total factor productivity" is the attempt to construct a productivity measure for an aggregation of factors. The meaningfulness of such an aggregation requires additional hypotheses, thus it is not assured in a general framework.</a:t>
            </a:r>
            <a:endParaRPr/>
          </a:p>
        </p:txBody>
      </p:sp>
      <p:sp>
        <p:nvSpPr>
          <p:cNvPr id="101" name="Google Shape;101;p1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42"/>
          <p:cNvSpPr txBox="1"/>
          <p:nvPr>
            <p:ph type="title"/>
          </p:nvPr>
        </p:nvSpPr>
        <p:spPr>
          <a:xfrm>
            <a:off x="729450" y="505925"/>
            <a:ext cx="7688700" cy="134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4.</a:t>
            </a:r>
            <a:r>
              <a:rPr lang="es"/>
              <a:t> Offshoring destinations</a:t>
            </a:r>
            <a:endParaRPr/>
          </a:p>
        </p:txBody>
      </p:sp>
      <p:sp>
        <p:nvSpPr>
          <p:cNvPr id="318" name="Google Shape;318;p4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19" name="Google Shape;319;p42"/>
          <p:cNvPicPr preferRelativeResize="0"/>
          <p:nvPr/>
        </p:nvPicPr>
        <p:blipFill>
          <a:blip r:embed="rId3">
            <a:alphaModFix/>
          </a:blip>
          <a:stretch>
            <a:fillRect/>
          </a:stretch>
        </p:blipFill>
        <p:spPr>
          <a:xfrm>
            <a:off x="1995575" y="1215900"/>
            <a:ext cx="5649425" cy="3719725"/>
          </a:xfrm>
          <a:prstGeom prst="rect">
            <a:avLst/>
          </a:prstGeom>
          <a:noFill/>
          <a:ln>
            <a:noFill/>
          </a:ln>
        </p:spPr>
      </p:pic>
      <p:sp>
        <p:nvSpPr>
          <p:cNvPr id="320" name="Google Shape;320;p4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43"/>
          <p:cNvSpPr txBox="1"/>
          <p:nvPr>
            <p:ph type="title"/>
          </p:nvPr>
        </p:nvSpPr>
        <p:spPr>
          <a:xfrm>
            <a:off x="729450" y="562125"/>
            <a:ext cx="7688700" cy="129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5.</a:t>
            </a:r>
            <a:r>
              <a:rPr lang="es"/>
              <a:t> Sectoral Patterns</a:t>
            </a:r>
            <a:endParaRPr/>
          </a:p>
        </p:txBody>
      </p:sp>
      <p:sp>
        <p:nvSpPr>
          <p:cNvPr id="326" name="Google Shape;326;p4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27" name="Google Shape;327;p43"/>
          <p:cNvPicPr preferRelativeResize="0"/>
          <p:nvPr/>
        </p:nvPicPr>
        <p:blipFill>
          <a:blip r:embed="rId3">
            <a:alphaModFix/>
          </a:blip>
          <a:stretch>
            <a:fillRect/>
          </a:stretch>
        </p:blipFill>
        <p:spPr>
          <a:xfrm>
            <a:off x="1794275" y="1082100"/>
            <a:ext cx="6742026" cy="3835575"/>
          </a:xfrm>
          <a:prstGeom prst="rect">
            <a:avLst/>
          </a:prstGeom>
          <a:noFill/>
          <a:ln>
            <a:noFill/>
          </a:ln>
        </p:spPr>
      </p:pic>
      <p:sp>
        <p:nvSpPr>
          <p:cNvPr id="328" name="Google Shape;328;p4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4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Sources</a:t>
            </a:r>
            <a:endParaRPr/>
          </a:p>
        </p:txBody>
      </p:sp>
      <p:sp>
        <p:nvSpPr>
          <p:cNvPr id="334" name="Google Shape;334;p44"/>
          <p:cNvSpPr txBox="1"/>
          <p:nvPr>
            <p:ph idx="1" type="body"/>
          </p:nvPr>
        </p:nvSpPr>
        <p:spPr>
          <a:xfrm>
            <a:off x="729450" y="1853850"/>
            <a:ext cx="7688700" cy="24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Main: </a:t>
            </a:r>
            <a:endParaRPr/>
          </a:p>
          <a:p>
            <a:pPr indent="0" lvl="0" marL="0" rtl="0" algn="l">
              <a:spcBef>
                <a:spcPts val="1600"/>
              </a:spcBef>
              <a:spcAft>
                <a:spcPts val="0"/>
              </a:spcAft>
              <a:buNone/>
            </a:pPr>
            <a:r>
              <a:rPr lang="es"/>
              <a:t>Veugelers, R., 2017. Remaking Europe: the new manufacturing as an engine for growth. Brussels: Blueprint </a:t>
            </a:r>
            <a:endParaRPr/>
          </a:p>
          <a:p>
            <a:pPr indent="0" lvl="0" marL="0" rtl="0" algn="l">
              <a:spcBef>
                <a:spcPts val="1600"/>
              </a:spcBef>
              <a:spcAft>
                <a:spcPts val="0"/>
              </a:spcAft>
              <a:buNone/>
            </a:pPr>
            <a:r>
              <a:t/>
            </a:r>
            <a:endParaRPr sz="800">
              <a:solidFill>
                <a:schemeClr val="dk2"/>
              </a:solidFill>
              <a:latin typeface="Calibri"/>
              <a:ea typeface="Calibri"/>
              <a:cs typeface="Calibri"/>
              <a:sym typeface="Calibri"/>
            </a:endParaRPr>
          </a:p>
          <a:p>
            <a:pPr indent="0" lvl="0" marL="0" rtl="0" algn="l">
              <a:spcBef>
                <a:spcPts val="1600"/>
              </a:spcBef>
              <a:spcAft>
                <a:spcPts val="0"/>
              </a:spcAft>
              <a:buNone/>
            </a:pPr>
            <a:r>
              <a:rPr i="1" lang="es" sz="800">
                <a:solidFill>
                  <a:srgbClr val="000000"/>
                </a:solidFill>
                <a:latin typeface="Calibri"/>
                <a:ea typeface="Calibri"/>
                <a:cs typeface="Calibri"/>
                <a:sym typeface="Calibri"/>
              </a:rPr>
              <a:t>DIW, 1996, DIW Wochenbericht 14/96, s.l.: Deutsches Institut für Wirtschaftsforschung </a:t>
            </a:r>
            <a:endParaRPr i="1" sz="800">
              <a:solidFill>
                <a:srgbClr val="000000"/>
              </a:solidFill>
              <a:latin typeface="Calibri"/>
              <a:ea typeface="Calibri"/>
              <a:cs typeface="Calibri"/>
              <a:sym typeface="Calibri"/>
            </a:endParaRPr>
          </a:p>
          <a:p>
            <a:pPr indent="0" lvl="0" marL="0" rtl="0" algn="l">
              <a:spcBef>
                <a:spcPts val="1600"/>
              </a:spcBef>
              <a:spcAft>
                <a:spcPts val="0"/>
              </a:spcAft>
              <a:buNone/>
            </a:pPr>
            <a:r>
              <a:rPr i="1" lang="es" sz="800">
                <a:solidFill>
                  <a:srgbClr val="000000"/>
                </a:solidFill>
                <a:latin typeface="Calibri"/>
                <a:ea typeface="Calibri"/>
                <a:cs typeface="Calibri"/>
                <a:sym typeface="Calibri"/>
              </a:rPr>
              <a:t>Fourastie, J., 1963. Die große Hoffnung des Zwanzigsten Jahrhunderts. Paris: s.n.</a:t>
            </a:r>
            <a:endParaRPr i="1" sz="800">
              <a:solidFill>
                <a:srgbClr val="000000"/>
              </a:solidFill>
              <a:latin typeface="Calibri"/>
              <a:ea typeface="Calibri"/>
              <a:cs typeface="Calibri"/>
              <a:sym typeface="Calibri"/>
            </a:endParaRPr>
          </a:p>
          <a:p>
            <a:pPr indent="0" lvl="0" marL="0" rtl="0" algn="l">
              <a:spcBef>
                <a:spcPts val="1200"/>
              </a:spcBef>
              <a:spcAft>
                <a:spcPts val="0"/>
              </a:spcAft>
              <a:buNone/>
            </a:pPr>
            <a:r>
              <a:rPr i="1" lang="es" sz="800">
                <a:solidFill>
                  <a:srgbClr val="000000"/>
                </a:solidFill>
                <a:latin typeface="Calibri"/>
                <a:ea typeface="Calibri"/>
                <a:cs typeface="Calibri"/>
                <a:sym typeface="Calibri"/>
              </a:rPr>
              <a:t>Klier, 1999, Die Zukunft der Arbeit. Sternefels: s.n.</a:t>
            </a:r>
            <a:endParaRPr i="1" sz="800">
              <a:solidFill>
                <a:srgbClr val="000000"/>
              </a:solidFill>
              <a:latin typeface="Calibri"/>
              <a:ea typeface="Calibri"/>
              <a:cs typeface="Calibri"/>
              <a:sym typeface="Calibri"/>
            </a:endParaRPr>
          </a:p>
          <a:p>
            <a:pPr indent="0" lvl="0" marL="0" rtl="0" algn="l">
              <a:spcBef>
                <a:spcPts val="1600"/>
              </a:spcBef>
              <a:spcAft>
                <a:spcPts val="0"/>
              </a:spcAft>
              <a:buNone/>
            </a:pPr>
            <a:r>
              <a:rPr i="1" lang="es" sz="800">
                <a:solidFill>
                  <a:srgbClr val="000000"/>
                </a:solidFill>
                <a:latin typeface="Calibri"/>
                <a:ea typeface="Calibri"/>
                <a:cs typeface="Calibri"/>
                <a:sym typeface="Calibri"/>
              </a:rPr>
              <a:t>Kuhlke, 2010. Wirtschaftsgeographie Deutschlands.  Heidelberg: s.n.</a:t>
            </a:r>
            <a:endParaRPr i="1" sz="800">
              <a:solidFill>
                <a:srgbClr val="000000"/>
              </a:solidFill>
              <a:latin typeface="Calibri"/>
              <a:ea typeface="Calibri"/>
              <a:cs typeface="Calibri"/>
              <a:sym typeface="Calibri"/>
            </a:endParaRPr>
          </a:p>
          <a:p>
            <a:pPr indent="0" lvl="0" marL="0" rtl="0" algn="l">
              <a:spcBef>
                <a:spcPts val="1200"/>
              </a:spcBef>
              <a:spcAft>
                <a:spcPts val="0"/>
              </a:spcAft>
              <a:buNone/>
            </a:pPr>
            <a:r>
              <a:rPr i="1" lang="es" sz="800">
                <a:solidFill>
                  <a:srgbClr val="000000"/>
                </a:solidFill>
                <a:latin typeface="Calibri"/>
                <a:ea typeface="Calibri"/>
                <a:cs typeface="Calibri"/>
                <a:sym typeface="Calibri"/>
              </a:rPr>
              <a:t>Knottenbauer, 2000. Theorie des sektoralen Struckturwandels. Hohenheim: s.n.</a:t>
            </a:r>
            <a:endParaRPr i="1" sz="800">
              <a:solidFill>
                <a:srgbClr val="000000"/>
              </a:solidFill>
              <a:latin typeface="Calibri"/>
              <a:ea typeface="Calibri"/>
              <a:cs typeface="Calibri"/>
              <a:sym typeface="Calibri"/>
            </a:endParaRPr>
          </a:p>
          <a:p>
            <a:pPr indent="0" lvl="0" marL="0" rtl="0" algn="l">
              <a:spcBef>
                <a:spcPts val="1200"/>
              </a:spcBef>
              <a:spcAft>
                <a:spcPts val="1600"/>
              </a:spcAft>
              <a:buNone/>
            </a:pPr>
            <a:r>
              <a:t/>
            </a:r>
            <a:endParaRPr sz="800">
              <a:solidFill>
                <a:srgbClr val="000000"/>
              </a:solidFill>
              <a:latin typeface="Calibri"/>
              <a:ea typeface="Calibri"/>
              <a:cs typeface="Calibri"/>
              <a:sym typeface="Calibri"/>
            </a:endParaRPr>
          </a:p>
        </p:txBody>
      </p:sp>
      <p:sp>
        <p:nvSpPr>
          <p:cNvPr id="335" name="Google Shape;335;p4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Changes in Productivity</a:t>
            </a:r>
            <a:endParaRPr/>
          </a:p>
        </p:txBody>
      </p:sp>
      <p:sp>
        <p:nvSpPr>
          <p:cNvPr id="107" name="Google Shape;107;p1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Classical gain in productivity through substitution of labour by capital </a:t>
            </a:r>
            <a:endParaRPr/>
          </a:p>
          <a:p>
            <a:pPr indent="0" lvl="0" marL="0" rtl="0" algn="l">
              <a:spcBef>
                <a:spcPts val="1600"/>
              </a:spcBef>
              <a:spcAft>
                <a:spcPts val="0"/>
              </a:spcAft>
              <a:buNone/>
            </a:pPr>
            <a:r>
              <a:rPr lang="es"/>
              <a:t>Product Innovation:  new product or substantial improvement which suppress competitor out of market</a:t>
            </a:r>
            <a:endParaRPr/>
          </a:p>
          <a:p>
            <a:pPr indent="0" lvl="0" marL="0" rtl="0" algn="l">
              <a:spcBef>
                <a:spcPts val="1600"/>
              </a:spcBef>
              <a:spcAft>
                <a:spcPts val="1600"/>
              </a:spcAft>
              <a:buNone/>
            </a:pPr>
            <a:r>
              <a:rPr lang="es"/>
              <a:t>Process Innovation:  new method, arrangement of existing techniques to improve efficiency. New methodical requirement as result of a Product Innovation (interconnection resulting in difficult differentiation) </a:t>
            </a:r>
            <a:endParaRPr/>
          </a:p>
        </p:txBody>
      </p:sp>
      <p:sp>
        <p:nvSpPr>
          <p:cNvPr id="108" name="Google Shape;108;p1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7"/>
          <p:cNvSpPr txBox="1"/>
          <p:nvPr>
            <p:ph idx="1" type="body"/>
          </p:nvPr>
        </p:nvSpPr>
        <p:spPr>
          <a:xfrm>
            <a:off x="392850" y="581650"/>
            <a:ext cx="8358300" cy="10512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0"/>
              </a:spcBef>
              <a:spcAft>
                <a:spcPts val="1600"/>
              </a:spcAft>
              <a:buNone/>
            </a:pPr>
            <a:r>
              <a:rPr lang="es"/>
              <a:t>The decline of manufacturing value added and employment ongoing since the 1970s in major advanced countries. As such, the European Commission’s 20 percent target for manufacturing to contribute to EU GDP by 2020 does not look to be attainable</a:t>
            </a:r>
            <a:endParaRPr/>
          </a:p>
        </p:txBody>
      </p:sp>
      <p:sp>
        <p:nvSpPr>
          <p:cNvPr id="114" name="Google Shape;114;p1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pic>
        <p:nvPicPr>
          <p:cNvPr id="115" name="Google Shape;115;p17"/>
          <p:cNvPicPr preferRelativeResize="0"/>
          <p:nvPr/>
        </p:nvPicPr>
        <p:blipFill>
          <a:blip r:embed="rId3">
            <a:alphaModFix/>
          </a:blip>
          <a:stretch>
            <a:fillRect/>
          </a:stretch>
        </p:blipFill>
        <p:spPr>
          <a:xfrm>
            <a:off x="281350" y="1632847"/>
            <a:ext cx="4290651" cy="2805727"/>
          </a:xfrm>
          <a:prstGeom prst="rect">
            <a:avLst/>
          </a:prstGeom>
          <a:noFill/>
          <a:ln>
            <a:noFill/>
          </a:ln>
        </p:spPr>
      </p:pic>
      <p:pic>
        <p:nvPicPr>
          <p:cNvPr id="116" name="Google Shape;116;p17"/>
          <p:cNvPicPr preferRelativeResize="0"/>
          <p:nvPr/>
        </p:nvPicPr>
        <p:blipFill>
          <a:blip r:embed="rId4">
            <a:alphaModFix/>
          </a:blip>
          <a:stretch>
            <a:fillRect/>
          </a:stretch>
        </p:blipFill>
        <p:spPr>
          <a:xfrm>
            <a:off x="4735750" y="1632850"/>
            <a:ext cx="4200999" cy="2805725"/>
          </a:xfrm>
          <a:prstGeom prst="rect">
            <a:avLst/>
          </a:prstGeom>
          <a:noFill/>
          <a:ln>
            <a:noFill/>
          </a:ln>
        </p:spPr>
      </p:pic>
      <p:sp>
        <p:nvSpPr>
          <p:cNvPr id="117" name="Google Shape;117;p17"/>
          <p:cNvSpPr txBox="1"/>
          <p:nvPr>
            <p:ph idx="1" type="body"/>
          </p:nvPr>
        </p:nvSpPr>
        <p:spPr>
          <a:xfrm>
            <a:off x="2222750" y="4538950"/>
            <a:ext cx="5297100" cy="5931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1200"/>
              </a:spcBef>
              <a:spcAft>
                <a:spcPts val="1200"/>
              </a:spcAft>
              <a:buNone/>
            </a:pPr>
            <a:r>
              <a:rPr lang="es" sz="800">
                <a:solidFill>
                  <a:srgbClr val="000000"/>
                </a:solidFill>
                <a:latin typeface="Arial"/>
                <a:ea typeface="Arial"/>
                <a:cs typeface="Arial"/>
                <a:sym typeface="Arial"/>
              </a:rPr>
              <a:t>Source: Bruegel based on Eurostat. Note: Growth rates are annual average growth rates over the periods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Importance of </a:t>
            </a:r>
            <a:r>
              <a:rPr lang="es"/>
              <a:t>Manufacturing</a:t>
            </a:r>
            <a:r>
              <a:rPr lang="es"/>
              <a:t> </a:t>
            </a:r>
            <a:endParaRPr/>
          </a:p>
        </p:txBody>
      </p:sp>
      <p:sp>
        <p:nvSpPr>
          <p:cNvPr id="123" name="Google Shape;123;p1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Despite its declining weight in the overall EU economy, manufacturing accounts for two-thirds of total R&amp;D, provides half of productivity growth and represents 63 percent to 65 percent of exports and imports. Therefore, manufacturing will remain a vital sector in the EU for its innovation, productivity and trade potential.</a:t>
            </a:r>
            <a:endParaRPr/>
          </a:p>
          <a:p>
            <a:pPr indent="0" lvl="0" marL="0" rtl="0" algn="l">
              <a:spcBef>
                <a:spcPts val="1600"/>
              </a:spcBef>
              <a:spcAft>
                <a:spcPts val="0"/>
              </a:spcAft>
              <a:buNone/>
            </a:pPr>
            <a:r>
              <a:rPr lang="es"/>
              <a:t>Also </a:t>
            </a:r>
            <a:r>
              <a:rPr lang="es"/>
              <a:t>highly</a:t>
            </a:r>
            <a:r>
              <a:rPr lang="es"/>
              <a:t> important and not </a:t>
            </a:r>
            <a:r>
              <a:rPr lang="es"/>
              <a:t>sufficiently</a:t>
            </a:r>
            <a:r>
              <a:rPr lang="es"/>
              <a:t> portrayed in the former views are Up- and Downstream Services (often outsourced)  that are </a:t>
            </a:r>
            <a:r>
              <a:rPr lang="es"/>
              <a:t>highly</a:t>
            </a:r>
            <a:r>
              <a:rPr lang="es"/>
              <a:t> interconnected the the </a:t>
            </a:r>
            <a:r>
              <a:rPr lang="es"/>
              <a:t>manufacturing</a:t>
            </a:r>
            <a:r>
              <a:rPr lang="es"/>
              <a:t> sector but are not accounted the neither value added or employed persons. </a:t>
            </a:r>
            <a:endParaRPr/>
          </a:p>
          <a:p>
            <a:pPr indent="0" lvl="0" marL="0" rtl="0" algn="l">
              <a:spcBef>
                <a:spcPts val="1600"/>
              </a:spcBef>
              <a:spcAft>
                <a:spcPts val="1600"/>
              </a:spcAft>
              <a:buNone/>
            </a:pPr>
            <a:r>
              <a:t/>
            </a:r>
            <a:endParaRPr/>
          </a:p>
        </p:txBody>
      </p:sp>
      <p:sp>
        <p:nvSpPr>
          <p:cNvPr id="124" name="Google Shape;124;p1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
        <p:nvSpPr>
          <p:cNvPr id="125" name="Google Shape;125;p18"/>
          <p:cNvSpPr txBox="1"/>
          <p:nvPr>
            <p:ph idx="1" type="body"/>
          </p:nvPr>
        </p:nvSpPr>
        <p:spPr>
          <a:xfrm>
            <a:off x="729450" y="4339975"/>
            <a:ext cx="7688700" cy="535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s" sz="800">
                <a:solidFill>
                  <a:srgbClr val="000000"/>
                </a:solidFill>
                <a:latin typeface="Calibri"/>
                <a:ea typeface="Calibri"/>
                <a:cs typeface="Calibri"/>
                <a:sym typeface="Calibri"/>
              </a:rPr>
              <a:t>(Kuhlke, 2010, pp. 7-8)</a:t>
            </a:r>
            <a:endParaRPr sz="800">
              <a:solidFill>
                <a:srgbClr val="000000"/>
              </a:solidFill>
              <a:latin typeface="Calibri"/>
              <a:ea typeface="Calibri"/>
              <a:cs typeface="Calibri"/>
              <a:sym typeface="Calibri"/>
            </a:endParaRPr>
          </a:p>
          <a:p>
            <a:pPr indent="0" lvl="0" marL="0" rtl="0" algn="l">
              <a:spcBef>
                <a:spcPts val="12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19"/>
          <p:cNvSpPr txBox="1"/>
          <p:nvPr>
            <p:ph idx="1" type="body"/>
          </p:nvPr>
        </p:nvSpPr>
        <p:spPr>
          <a:xfrm>
            <a:off x="1023800" y="4608250"/>
            <a:ext cx="7688700" cy="535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s" sz="800">
                <a:solidFill>
                  <a:srgbClr val="000000"/>
                </a:solidFill>
                <a:latin typeface="Arial"/>
                <a:ea typeface="Arial"/>
                <a:cs typeface="Arial"/>
                <a:sym typeface="Arial"/>
              </a:rPr>
              <a:t>Source: Bruegel based on Eurostat, US Bureau of Economic Analysis, and Government of Japan Cabinet Office statistics.</a:t>
            </a:r>
            <a:endParaRPr sz="800">
              <a:solidFill>
                <a:srgbClr val="000000"/>
              </a:solidFill>
              <a:latin typeface="Arial"/>
              <a:ea typeface="Arial"/>
              <a:cs typeface="Arial"/>
              <a:sym typeface="Arial"/>
            </a:endParaRPr>
          </a:p>
          <a:p>
            <a:pPr indent="0" lvl="0" marL="0" rtl="0" algn="l">
              <a:spcBef>
                <a:spcPts val="1200"/>
              </a:spcBef>
              <a:spcAft>
                <a:spcPts val="1600"/>
              </a:spcAft>
              <a:buNone/>
            </a:pPr>
            <a:r>
              <a:t/>
            </a:r>
            <a:endParaRPr/>
          </a:p>
        </p:txBody>
      </p:sp>
      <p:sp>
        <p:nvSpPr>
          <p:cNvPr id="131" name="Google Shape;131;p1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pic>
        <p:nvPicPr>
          <p:cNvPr id="132" name="Google Shape;132;p19"/>
          <p:cNvPicPr preferRelativeResize="0"/>
          <p:nvPr/>
        </p:nvPicPr>
        <p:blipFill>
          <a:blip r:embed="rId3">
            <a:alphaModFix/>
          </a:blip>
          <a:stretch>
            <a:fillRect/>
          </a:stretch>
        </p:blipFill>
        <p:spPr>
          <a:xfrm>
            <a:off x="1197162" y="579163"/>
            <a:ext cx="6749676" cy="3985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Reasons against focus on </a:t>
            </a:r>
            <a:r>
              <a:rPr lang="es"/>
              <a:t>Manufacturing</a:t>
            </a:r>
            <a:endParaRPr/>
          </a:p>
        </p:txBody>
      </p:sp>
      <p:sp>
        <p:nvSpPr>
          <p:cNvPr id="138" name="Google Shape;138;p2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Globalisation rising interaction and competition -&gt; shorter product-life-cycle -&gt; Higher value for knowledge intensive services </a:t>
            </a:r>
            <a:endParaRPr/>
          </a:p>
          <a:p>
            <a:pPr indent="0" lvl="0" marL="0" rtl="0" algn="l">
              <a:spcBef>
                <a:spcPts val="1600"/>
              </a:spcBef>
              <a:spcAft>
                <a:spcPts val="0"/>
              </a:spcAft>
              <a:buNone/>
            </a:pPr>
            <a:r>
              <a:rPr lang="es"/>
              <a:t>Innovation-Hypothesis: modern knowledge Economies develop radical Innovations without substitution effect  on labour market (e.g. Tanning beds, Apps, Web design)</a:t>
            </a:r>
            <a:endParaRPr/>
          </a:p>
          <a:p>
            <a:pPr indent="0" lvl="0" marL="0" rtl="0" algn="l">
              <a:spcBef>
                <a:spcPts val="1600"/>
              </a:spcBef>
              <a:spcAft>
                <a:spcPts val="0"/>
              </a:spcAft>
              <a:buNone/>
            </a:pPr>
            <a:r>
              <a:rPr lang="es"/>
              <a:t>Sectoral development from 1800  has already been explained in 1960’s </a:t>
            </a:r>
            <a:br>
              <a:rPr lang="es"/>
            </a:br>
            <a:r>
              <a:rPr lang="es"/>
              <a:t>	Explained by technological advances and income elasticity (Fourasti, 1963)</a:t>
            </a:r>
            <a:endParaRPr/>
          </a:p>
          <a:p>
            <a:pPr indent="0" lvl="0" marL="0" rtl="0" algn="l">
              <a:spcBef>
                <a:spcPts val="1600"/>
              </a:spcBef>
              <a:spcAft>
                <a:spcPts val="1600"/>
              </a:spcAft>
              <a:buNone/>
            </a:pPr>
            <a:r>
              <a:rPr lang="es"/>
              <a:t>High productivity and GDP growths in “fourth sector” (ICT) </a:t>
            </a:r>
            <a:endParaRPr/>
          </a:p>
        </p:txBody>
      </p:sp>
      <p:sp>
        <p:nvSpPr>
          <p:cNvPr id="139" name="Google Shape;139;p2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
        <p:nvSpPr>
          <p:cNvPr id="140" name="Google Shape;140;p20"/>
          <p:cNvSpPr txBox="1"/>
          <p:nvPr>
            <p:ph idx="1" type="body"/>
          </p:nvPr>
        </p:nvSpPr>
        <p:spPr>
          <a:xfrm>
            <a:off x="847600" y="4339975"/>
            <a:ext cx="7688700" cy="64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800"/>
              <a:t>(</a:t>
            </a:r>
            <a:r>
              <a:rPr lang="es" sz="800">
                <a:solidFill>
                  <a:srgbClr val="000000"/>
                </a:solidFill>
                <a:latin typeface="Calibri"/>
                <a:ea typeface="Calibri"/>
                <a:cs typeface="Calibri"/>
                <a:sym typeface="Calibri"/>
              </a:rPr>
              <a:t>Klier, 1999, p. 141)</a:t>
            </a:r>
            <a:endParaRPr sz="800">
              <a:solidFill>
                <a:srgbClr val="000000"/>
              </a:solidFill>
              <a:latin typeface="Calibri"/>
              <a:ea typeface="Calibri"/>
              <a:cs typeface="Calibri"/>
              <a:sym typeface="Calibri"/>
            </a:endParaRPr>
          </a:p>
          <a:p>
            <a:pPr indent="0" lvl="0" marL="0" rtl="0" algn="l">
              <a:spcBef>
                <a:spcPts val="1600"/>
              </a:spcBef>
              <a:spcAft>
                <a:spcPts val="0"/>
              </a:spcAft>
              <a:buNone/>
            </a:pPr>
            <a:r>
              <a:rPr lang="es" sz="800">
                <a:solidFill>
                  <a:srgbClr val="000000"/>
                </a:solidFill>
                <a:latin typeface="Calibri"/>
                <a:ea typeface="Calibri"/>
                <a:cs typeface="Calibri"/>
                <a:sym typeface="Calibri"/>
              </a:rPr>
              <a:t>(Knottenbauer, 2000, pp. 109-114) 	DIW, 1996, pp. 221-226)</a:t>
            </a:r>
            <a:endParaRPr sz="800">
              <a:solidFill>
                <a:srgbClr val="000000"/>
              </a:solidFill>
              <a:latin typeface="Calibri"/>
              <a:ea typeface="Calibri"/>
              <a:cs typeface="Calibri"/>
              <a:sym typeface="Calibri"/>
            </a:endParaRPr>
          </a:p>
          <a:p>
            <a:pPr indent="0" lvl="0" marL="0" rtl="0" algn="l">
              <a:spcBef>
                <a:spcPts val="1600"/>
              </a:spcBef>
              <a:spcAft>
                <a:spcPts val="0"/>
              </a:spcAft>
              <a:buNone/>
            </a:pPr>
            <a:r>
              <a:t/>
            </a:r>
            <a:endParaRPr sz="800">
              <a:solidFill>
                <a:srgbClr val="000000"/>
              </a:solidFill>
              <a:latin typeface="Calibri"/>
              <a:ea typeface="Calibri"/>
              <a:cs typeface="Calibri"/>
              <a:sym typeface="Calibri"/>
            </a:endParaRPr>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1"/>
          <p:cNvSpPr txBox="1"/>
          <p:nvPr>
            <p:ph idx="1" type="body"/>
          </p:nvPr>
        </p:nvSpPr>
        <p:spPr>
          <a:xfrm>
            <a:off x="311700" y="2101650"/>
            <a:ext cx="8520600" cy="1062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s" sz="2800">
                <a:solidFill>
                  <a:schemeClr val="dk1"/>
                </a:solidFill>
              </a:rPr>
              <a:t> </a:t>
            </a:r>
            <a:r>
              <a:rPr lang="es" sz="2800">
                <a:solidFill>
                  <a:srgbClr val="0B5394"/>
                </a:solidFill>
              </a:rPr>
              <a:t>The competitiveness of European industry in the digital era</a:t>
            </a:r>
            <a:endParaRPr>
              <a:solidFill>
                <a:srgbClr val="0B5394"/>
              </a:solidFill>
            </a:endParaRPr>
          </a:p>
        </p:txBody>
      </p:sp>
      <p:pic>
        <p:nvPicPr>
          <p:cNvPr id="146" name="Google Shape;146;p21"/>
          <p:cNvPicPr preferRelativeResize="0"/>
          <p:nvPr/>
        </p:nvPicPr>
        <p:blipFill>
          <a:blip r:embed="rId3">
            <a:alphaModFix/>
          </a:blip>
          <a:stretch>
            <a:fillRect/>
          </a:stretch>
        </p:blipFill>
        <p:spPr>
          <a:xfrm>
            <a:off x="0" y="0"/>
            <a:ext cx="9987366" cy="5143500"/>
          </a:xfrm>
          <a:prstGeom prst="rect">
            <a:avLst/>
          </a:prstGeom>
          <a:noFill/>
          <a:ln>
            <a:noFill/>
          </a:ln>
        </p:spPr>
      </p:pic>
      <p:sp>
        <p:nvSpPr>
          <p:cNvPr id="147" name="Google Shape;147;p21"/>
          <p:cNvSpPr txBox="1"/>
          <p:nvPr/>
        </p:nvSpPr>
        <p:spPr>
          <a:xfrm>
            <a:off x="417275" y="1469550"/>
            <a:ext cx="5052900" cy="44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3000">
                <a:solidFill>
                  <a:srgbClr val="073763"/>
                </a:solidFill>
                <a:latin typeface="Oswald"/>
                <a:ea typeface="Oswald"/>
                <a:cs typeface="Oswald"/>
                <a:sym typeface="Oswald"/>
              </a:rPr>
              <a:t> </a:t>
            </a:r>
            <a:r>
              <a:rPr lang="es" sz="3000">
                <a:solidFill>
                  <a:srgbClr val="073763"/>
                </a:solidFill>
                <a:latin typeface="Raleway"/>
                <a:ea typeface="Raleway"/>
                <a:cs typeface="Raleway"/>
                <a:sym typeface="Raleway"/>
              </a:rPr>
              <a:t>The competitiveness of European industry in the digital era</a:t>
            </a:r>
            <a:endParaRPr sz="3000">
              <a:solidFill>
                <a:srgbClr val="073763"/>
              </a:solidFill>
              <a:latin typeface="Raleway"/>
              <a:ea typeface="Raleway"/>
              <a:cs typeface="Raleway"/>
              <a:sym typeface="Raleway"/>
            </a:endParaRPr>
          </a:p>
        </p:txBody>
      </p:sp>
      <p:sp>
        <p:nvSpPr>
          <p:cNvPr id="148" name="Google Shape;148;p2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