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355" r:id="rId3"/>
    <p:sldId id="350" r:id="rId4"/>
    <p:sldId id="357" r:id="rId5"/>
    <p:sldId id="354" r:id="rId6"/>
    <p:sldId id="352" r:id="rId7"/>
    <p:sldId id="358" r:id="rId8"/>
    <p:sldId id="353" r:id="rId9"/>
    <p:sldId id="356" r:id="rId10"/>
    <p:sldId id="361" r:id="rId11"/>
    <p:sldId id="369" r:id="rId12"/>
    <p:sldId id="259" r:id="rId13"/>
    <p:sldId id="260" r:id="rId14"/>
    <p:sldId id="370" r:id="rId15"/>
    <p:sldId id="367" r:id="rId16"/>
    <p:sldId id="374" r:id="rId17"/>
    <p:sldId id="365" r:id="rId18"/>
    <p:sldId id="359" r:id="rId19"/>
    <p:sldId id="371" r:id="rId20"/>
    <p:sldId id="372" r:id="rId21"/>
    <p:sldId id="373" r:id="rId22"/>
    <p:sldId id="375" r:id="rId23"/>
    <p:sldId id="363" r:id="rId24"/>
    <p:sldId id="364" r:id="rId25"/>
    <p:sldId id="360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3023"/>
  </p:normalViewPr>
  <p:slideViewPr>
    <p:cSldViewPr snapToGrid="0" snapToObjects="1">
      <p:cViewPr varScale="1">
        <p:scale>
          <a:sx n="59" d="100"/>
          <a:sy n="59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FF12B-2DA6-AE41-9608-8F8900F81919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BEEF0-D8BE-BE4E-B324-C448CA3177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62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BEEF0-D8BE-BE4E-B324-C448CA3177E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9035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BEEF0-D8BE-BE4E-B324-C448CA3177E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45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BEEF0-D8BE-BE4E-B324-C448CA3177E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178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EBEEF0-D8BE-BE4E-B324-C448CA3177E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21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BDD89-C379-FF41-8606-3052D9B48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0BE98B3-50BB-894E-B15F-C2207F030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BB3B2C-6878-3844-905A-9DFD6644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D09E6B-3822-814C-B98E-76AB77FB7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D961FE-C926-0B47-AA6A-0BA1A942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04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167781-0E74-0B47-8664-D971F6A1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8525D1-7E13-0F42-9110-2002BA168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3C3793-0FC1-1B4E-ADAC-887E02AA0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5BFCE4-CAA5-0642-8D50-F2C670AB0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515EEE-FF01-A24B-BC60-8B6540E9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16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E3C7826-3E76-4C4C-8615-7A1EE201E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99D10A-371D-5445-9F38-02E8D9ACD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6A23BC1-908C-B548-8385-897A05A49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78DB23-CD90-A349-9DCD-C2F958F6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DE738E-938B-634B-A8EA-304FC3667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246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70FC65-3BDB-AB49-BBA9-AD11819DC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364E02-7A0E-E14C-84A4-083B1C101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F75B12-5B58-6D47-B759-AA9212F4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0B049A-F2E6-0A41-89FB-270BA48DA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DDDEDA-79FE-4247-9EF6-6E21FD05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041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7C8941-9E88-D14D-B695-E994824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49F5EB7-8372-8A40-8841-08992625A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448792-2C31-1B44-A679-A4B29FC9D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12B637-B238-4E41-9FB4-F3ECA9AB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718456-9F19-C246-B14E-8ADB6D47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B2FFCA-4AD2-9644-9671-C83C1A8E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804E69-6B57-E44D-ACB9-30F7D5920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FAD9B3-DC64-3D4D-9B3C-D3A6CF487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ED1986-6CF4-204E-BE95-13E282ACE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C47C45C-421B-9F4C-B20E-AEE314236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C569B8-A774-B94B-9508-771449BE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917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73E36-3404-3549-9833-E36BD8BC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7A05864-4B2C-C146-A3EB-0D4609893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42036F-CB92-1843-9D1C-7BB065B2F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734B1C-55A6-F349-A27D-5416B708D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990F511-7F15-7148-BD9D-9136D569CB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EA87A47-7DF5-CC49-AB8E-25832EFE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A28B9A6-3FE3-DB4A-80B5-C0C706ED7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4063435-9455-5B4F-B79D-AAD24E46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98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CBEE13-DB84-E94E-A135-F74D8C67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414781F-DDF0-9642-92C9-4E2ADFD3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68B536-DFD4-E345-807E-FE370656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1E4B270-BBA6-2A4E-BFEA-253C5645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40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1B640E8-7D8D-7C44-A424-3A4D7D6D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7C242D-E440-0441-937D-E777A027F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477AC72-8BA4-B642-AA39-6E56CD9FB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8632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36431B-AB50-CD42-8A2D-95E121AD6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A03B6B-6A2A-434C-8C10-368256249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C6E33A4-1A69-A947-9396-1152B2245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9B189C-FB4C-D240-B215-2EAE8E38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A35DD26-FAFA-3E47-8C6E-09D04180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714E92-5FC1-AB40-BC33-44B845D4A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150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CFD480-96C3-DD43-BF87-95ADF8F8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07A283-DFE1-9248-95AE-25C96B6D3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38BDB32-DF38-4A4F-B865-D7514A383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0553C1-0314-214A-9931-BFF21FB0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D15481-ED9B-FA4A-BEEB-841915A31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45AC776-AE93-6348-B4DD-9044E4E82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84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779BB0A-FBBD-F549-B6E5-A9C86A0D1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F8EEF0-1525-6447-BF2B-2CEE10432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996902-7D12-A649-AAA1-913DD288C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3E093-7561-BE4A-9695-DC2E54339BD5}" type="datetimeFigureOut">
              <a:rPr lang="it-IT" smtClean="0"/>
              <a:t>05/06/19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AC30E2-C3C7-9B4B-B7B8-6576FA9ED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38D142-4D56-FA40-A9AC-9A9288BCE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C9502-4284-1B45-9C7B-C9A6209DDCA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67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E98F5A-E298-6144-9E59-F778F94E0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Osservazioni sul bello e sul sublime </a:t>
            </a:r>
            <a:r>
              <a:rPr lang="it-IT" b="1" dirty="0">
                <a:solidFill>
                  <a:srgbClr val="C00000"/>
                </a:solidFill>
              </a:rPr>
              <a:t>(1764)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4C4128-EB33-1241-ABF1-2F9DF01CC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«Le diverse sensazioni del piacere e del dispiacere si fondano non tanto sulla natura delle cose esteriori che le producono</a:t>
            </a:r>
            <a:r>
              <a:rPr lang="it-IT" b="1" dirty="0"/>
              <a:t>, quanto sull’attitudine, connaturale in ogni uomo, di riceverne soddisfazione o insoddisfazione</a:t>
            </a:r>
            <a:r>
              <a:rPr lang="it-IT" dirty="0"/>
              <a:t>. Di qui il diletto che alcuni uomini provano, laddove altri provano disgusto; da qui la passione amorosa o […] la forte avversione»</a:t>
            </a:r>
          </a:p>
          <a:p>
            <a:pPr marL="0" indent="0">
              <a:buNone/>
            </a:pPr>
            <a:r>
              <a:rPr lang="it-IT" dirty="0"/>
              <a:t>Dottrina dei temperamenti e delle disposizioni morali: mentre la psicofisica di Burke </a:t>
            </a:r>
            <a:r>
              <a:rPr lang="it-IT" b="1" dirty="0"/>
              <a:t>offre una </a:t>
            </a:r>
            <a:r>
              <a:rPr lang="it-IT" b="1" u="sng" dirty="0"/>
              <a:t>spiegazione</a:t>
            </a:r>
            <a:r>
              <a:rPr lang="it-IT" b="1" dirty="0"/>
              <a:t> </a:t>
            </a:r>
            <a:r>
              <a:rPr lang="it-IT" dirty="0"/>
              <a:t>– per quanto limitata – degli effetti emotivi del bello e del sublime, la dottrina dei temperamenti e delle disposizioni morali di Kant </a:t>
            </a:r>
            <a:r>
              <a:rPr lang="it-IT" b="1" dirty="0"/>
              <a:t>si limita alla </a:t>
            </a:r>
            <a:r>
              <a:rPr lang="it-IT" b="1" u="sng" dirty="0"/>
              <a:t>descrizione</a:t>
            </a:r>
            <a:r>
              <a:rPr lang="it-IT" dirty="0"/>
              <a:t>, senza avventurarsi nei «perché». </a:t>
            </a:r>
          </a:p>
        </p:txBody>
      </p:sp>
    </p:spTree>
    <p:extLst>
      <p:ext uri="{BB962C8B-B14F-4D97-AF65-F5344CB8AC3E}">
        <p14:creationId xmlns:p14="http://schemas.microsoft.com/office/powerpoint/2010/main" val="4089379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7872E7-91CF-8444-81CC-9A0D2013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21272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Finalità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6D513D-C91B-A14E-8890-4530B0EDA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57" y="1538288"/>
            <a:ext cx="11310257" cy="5145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Cfr. par. VIII Introduzione + par. 61</a:t>
            </a:r>
          </a:p>
          <a:p>
            <a:pPr marL="0" indent="0">
              <a:buNone/>
            </a:pPr>
            <a:r>
              <a:rPr lang="it-IT" b="1" u="sng" dirty="0"/>
              <a:t>Finalità</a:t>
            </a:r>
            <a:r>
              <a:rPr lang="it-IT" b="1" dirty="0"/>
              <a:t> </a:t>
            </a:r>
            <a:r>
              <a:rPr lang="it-IT" b="1" dirty="0">
                <a:solidFill>
                  <a:srgbClr val="C00000"/>
                </a:solidFill>
              </a:rPr>
              <a:t>soggettiva</a:t>
            </a:r>
            <a:r>
              <a:rPr lang="it-IT" b="1" dirty="0"/>
              <a:t> </a:t>
            </a:r>
            <a:r>
              <a:rPr lang="it-IT" b="1" dirty="0">
                <a:solidFill>
                  <a:srgbClr val="00B050"/>
                </a:solidFill>
              </a:rPr>
              <a:t>formale</a:t>
            </a:r>
            <a:r>
              <a:rPr lang="it-IT" b="1" dirty="0"/>
              <a:t> </a:t>
            </a:r>
          </a:p>
          <a:p>
            <a:pPr marL="0" indent="0">
              <a:buNone/>
            </a:pPr>
            <a:r>
              <a:rPr lang="it-IT" dirty="0"/>
              <a:t>«la bellezza […] comporta una finalità nella sua forma, per cui l’oggetto sembra per così dire essere </a:t>
            </a:r>
            <a:r>
              <a:rPr lang="it-IT" b="1" dirty="0"/>
              <a:t>predeterminato per la nostra capacità di giudizio</a:t>
            </a:r>
            <a:r>
              <a:rPr lang="it-IT" dirty="0"/>
              <a:t>, e costituisce così di per sé un oggetto di compiacimento»; </a:t>
            </a:r>
          </a:p>
          <a:p>
            <a:pPr marL="0" indent="0">
              <a:buNone/>
            </a:pPr>
            <a:endParaRPr lang="it-IT" b="1" u="sng" dirty="0"/>
          </a:p>
          <a:p>
            <a:pPr marL="0" indent="0">
              <a:buNone/>
            </a:pPr>
            <a:r>
              <a:rPr lang="it-IT" b="1" u="sng" dirty="0"/>
              <a:t>Finalità</a:t>
            </a:r>
            <a:r>
              <a:rPr lang="it-IT" dirty="0"/>
              <a:t> </a:t>
            </a:r>
            <a:r>
              <a:rPr lang="it-IT" b="1" dirty="0">
                <a:solidFill>
                  <a:srgbClr val="C00000"/>
                </a:solidFill>
              </a:rPr>
              <a:t>oggettiva</a:t>
            </a:r>
            <a:r>
              <a:rPr lang="it-IT" dirty="0"/>
              <a:t> </a:t>
            </a:r>
            <a:r>
              <a:rPr lang="it-IT" b="1" dirty="0">
                <a:solidFill>
                  <a:srgbClr val="00B050"/>
                </a:solidFill>
              </a:rPr>
              <a:t>formale</a:t>
            </a:r>
            <a:r>
              <a:rPr lang="it-IT" dirty="0"/>
              <a:t> (matematica)</a:t>
            </a:r>
          </a:p>
          <a:p>
            <a:pPr marL="0" indent="0">
              <a:buNone/>
            </a:pPr>
            <a:r>
              <a:rPr lang="it-IT" b="1" dirty="0"/>
              <a:t>	</a:t>
            </a:r>
            <a:r>
              <a:rPr lang="it-IT" dirty="0"/>
              <a:t>	</a:t>
            </a:r>
            <a:r>
              <a:rPr lang="it-IT" b="1" u="sng" dirty="0"/>
              <a:t>Finalità</a:t>
            </a:r>
            <a:r>
              <a:rPr lang="it-IT" dirty="0"/>
              <a:t> </a:t>
            </a:r>
            <a:r>
              <a:rPr lang="it-IT" b="1" dirty="0">
                <a:solidFill>
                  <a:srgbClr val="C00000"/>
                </a:solidFill>
              </a:rPr>
              <a:t>oggettiva</a:t>
            </a:r>
            <a:r>
              <a:rPr lang="it-IT" dirty="0"/>
              <a:t> </a:t>
            </a:r>
            <a:r>
              <a:rPr lang="it-IT" dirty="0">
                <a:solidFill>
                  <a:srgbClr val="00B050"/>
                </a:solidFill>
              </a:rPr>
              <a:t>materiale/reale </a:t>
            </a:r>
            <a:r>
              <a:rPr lang="it-IT" b="1" dirty="0">
                <a:solidFill>
                  <a:srgbClr val="002060"/>
                </a:solidFill>
              </a:rPr>
              <a:t>interna</a:t>
            </a:r>
            <a:r>
              <a:rPr lang="it-IT" dirty="0"/>
              <a:t> (perfezione; fine interno che contenga la condizione di possibilità dell’oggetto)</a:t>
            </a:r>
          </a:p>
          <a:p>
            <a:pPr marL="457200" lvl="1" indent="0">
              <a:buNone/>
            </a:pPr>
            <a:r>
              <a:rPr lang="it-IT" sz="2800" b="1" dirty="0"/>
              <a:t>			</a:t>
            </a:r>
            <a:r>
              <a:rPr lang="it-IT" sz="2800" b="1" u="sng" dirty="0"/>
              <a:t>Finalità</a:t>
            </a:r>
            <a:r>
              <a:rPr lang="it-IT" sz="2800" dirty="0"/>
              <a:t> </a:t>
            </a:r>
            <a:r>
              <a:rPr lang="it-IT" sz="2800" b="1" dirty="0">
                <a:solidFill>
                  <a:srgbClr val="C00000"/>
                </a:solidFill>
              </a:rPr>
              <a:t>oggettiva</a:t>
            </a:r>
            <a:r>
              <a:rPr lang="it-IT" sz="2800" dirty="0"/>
              <a:t> </a:t>
            </a:r>
            <a:r>
              <a:rPr lang="it-IT" sz="2800" b="1" dirty="0">
                <a:solidFill>
                  <a:srgbClr val="00B050"/>
                </a:solidFill>
              </a:rPr>
              <a:t>materiale/reale </a:t>
            </a:r>
            <a:r>
              <a:rPr lang="it-IT" sz="2800" b="1" dirty="0">
                <a:solidFill>
                  <a:srgbClr val="002060"/>
                </a:solidFill>
              </a:rPr>
              <a:t>esterna (relativa)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5103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0CDB4-83EB-9B4C-B4BB-478CEA71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Die </a:t>
            </a:r>
            <a:r>
              <a:rPr lang="it-IT" b="1" dirty="0" err="1">
                <a:solidFill>
                  <a:srgbClr val="C00000"/>
                </a:solidFill>
              </a:rPr>
              <a:t>Geschmacksregel</a:t>
            </a:r>
            <a:r>
              <a:rPr lang="it-IT" b="1" dirty="0">
                <a:solidFill>
                  <a:srgbClr val="C00000"/>
                </a:solidFill>
              </a:rPr>
              <a:t> / The Standard of Taste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620437-79C6-2246-99B4-11B8BCC8E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3200" dirty="0"/>
              <a:t>«Non può esserci una regola del gusto oggettiva, che determini mediante concetti ciò che è bello. Infatti, ogni giudizio derivante da questa sorgente è estetico; ossia è il sentimento del soggetto e non un concetto dell’oggetto che è il suo fondamento di determinazione. </a:t>
            </a:r>
          </a:p>
          <a:p>
            <a:pPr marL="0" indent="0">
              <a:buNone/>
            </a:pPr>
            <a:r>
              <a:rPr lang="it-IT" sz="3200" dirty="0"/>
              <a:t>Cercare un principio del gusto che indichi il criterio universale della bellezza mediante concetti determinati è una fatica senza frutto (</a:t>
            </a:r>
            <a:r>
              <a:rPr lang="it-IT" sz="3200" i="1" dirty="0" err="1"/>
              <a:t>eine</a:t>
            </a:r>
            <a:r>
              <a:rPr lang="it-IT" sz="3200" i="1" dirty="0"/>
              <a:t> </a:t>
            </a:r>
            <a:r>
              <a:rPr lang="it-IT" sz="3200" i="1" dirty="0" err="1"/>
              <a:t>fruchtlose</a:t>
            </a:r>
            <a:r>
              <a:rPr lang="it-IT" sz="3200" dirty="0"/>
              <a:t> </a:t>
            </a:r>
            <a:r>
              <a:rPr lang="it-IT" sz="3200" i="1" dirty="0" err="1"/>
              <a:t>Bemühung</a:t>
            </a:r>
            <a:r>
              <a:rPr lang="it-IT" sz="3200" dirty="0"/>
              <a:t>), perché ciò che viene cercato è impossibile e in se stesso contradditorio»</a:t>
            </a:r>
          </a:p>
        </p:txBody>
      </p:sp>
    </p:spTree>
    <p:extLst>
      <p:ext uri="{BB962C8B-B14F-4D97-AF65-F5344CB8AC3E}">
        <p14:creationId xmlns:p14="http://schemas.microsoft.com/office/powerpoint/2010/main" val="3683155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85B34-4669-D642-9DD5-63DDCB22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133123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Analitica del sublime 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2A1AD4-4EB6-4D4D-B656-F5D14F860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470561"/>
            <a:ext cx="11420104" cy="51380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000" dirty="0"/>
              <a:t>Il bello e il sublime: «il bello pare sia preso per l’esibizione di un concetto </a:t>
            </a:r>
            <a:r>
              <a:rPr lang="it-IT" sz="3000" b="1" dirty="0"/>
              <a:t>indeterminato dell’intelletto </a:t>
            </a:r>
            <a:r>
              <a:rPr lang="it-IT" sz="3000" dirty="0"/>
              <a:t>e il sublime, invece, di un concetto pure </a:t>
            </a:r>
            <a:r>
              <a:rPr lang="it-IT" sz="3000" b="1" dirty="0"/>
              <a:t>indeterminato, ma della ragione</a:t>
            </a:r>
            <a:r>
              <a:rPr lang="it-IT" sz="3000" dirty="0"/>
              <a:t>»</a:t>
            </a:r>
          </a:p>
          <a:p>
            <a:pPr marL="0" indent="0">
              <a:buNone/>
            </a:pPr>
            <a:r>
              <a:rPr lang="it-IT" sz="3000" dirty="0"/>
              <a:t>Il bello «comporta direttamente un </a:t>
            </a:r>
            <a:r>
              <a:rPr lang="it-IT" sz="3000" b="1" dirty="0"/>
              <a:t>sentimento che promuove la vitalità </a:t>
            </a:r>
            <a:r>
              <a:rPr lang="it-IT" sz="3000" dirty="0"/>
              <a:t>e si può pertanto unire con attrattive e con un’immaginazione che </a:t>
            </a:r>
            <a:r>
              <a:rPr lang="it-IT" sz="3000" b="1" dirty="0"/>
              <a:t>gioca</a:t>
            </a:r>
            <a:r>
              <a:rPr lang="it-IT" sz="3000" dirty="0"/>
              <a:t>»; </a:t>
            </a:r>
          </a:p>
          <a:p>
            <a:pPr marL="0" indent="0">
              <a:buNone/>
            </a:pPr>
            <a:r>
              <a:rPr lang="it-IT" sz="3000" dirty="0"/>
              <a:t>il sublime, invece, «è un piacere che sorge solo indirettamente (e precisamente in questo modo: viene prodotto dal sentimento di un momentaneo </a:t>
            </a:r>
            <a:r>
              <a:rPr lang="it-IT" sz="3000" b="1" dirty="0"/>
              <a:t>impedimento delle energie vitali </a:t>
            </a:r>
            <a:r>
              <a:rPr lang="it-IT" sz="3000" dirty="0"/>
              <a:t>e di una subito successiva, tanto più forte espansione delle medesime), e dunque, in quanto emozione, pare tenere impegnata l’immaginazione non in un gioco, ma in qualcosa di </a:t>
            </a:r>
            <a:r>
              <a:rPr lang="it-IT" sz="3000" b="1" dirty="0"/>
              <a:t>serio</a:t>
            </a:r>
            <a:r>
              <a:rPr lang="it-IT" sz="3000" dirty="0"/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191320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6CF524-6468-A44C-97FE-1160DC15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Sublime matematico 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12FD68-C883-5049-8823-BC337F9C8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/>
              <a:t>Magnitudo </a:t>
            </a:r>
            <a:r>
              <a:rPr lang="it-IT" dirty="0"/>
              <a:t>e</a:t>
            </a:r>
            <a:r>
              <a:rPr lang="it-IT" b="1" dirty="0"/>
              <a:t> </a:t>
            </a:r>
            <a:r>
              <a:rPr lang="it-IT" b="1" dirty="0" err="1"/>
              <a:t>quantitas</a:t>
            </a:r>
            <a:r>
              <a:rPr lang="it-IT" dirty="0"/>
              <a:t>; </a:t>
            </a:r>
            <a:r>
              <a:rPr lang="it-IT" b="1" dirty="0" err="1"/>
              <a:t>Groß-sein</a:t>
            </a:r>
            <a:r>
              <a:rPr lang="it-IT" b="1" dirty="0"/>
              <a:t> / </a:t>
            </a:r>
            <a:r>
              <a:rPr lang="it-IT" b="1" dirty="0" err="1"/>
              <a:t>eine</a:t>
            </a:r>
            <a:r>
              <a:rPr lang="it-IT" b="1" dirty="0"/>
              <a:t> </a:t>
            </a:r>
            <a:r>
              <a:rPr lang="it-IT" b="1" dirty="0" err="1"/>
              <a:t>Größe</a:t>
            </a:r>
            <a:r>
              <a:rPr lang="it-IT" b="1" dirty="0"/>
              <a:t> </a:t>
            </a:r>
            <a:r>
              <a:rPr lang="it-IT" b="1" dirty="0" err="1"/>
              <a:t>sein</a:t>
            </a:r>
            <a:endParaRPr lang="it-IT" b="1" dirty="0"/>
          </a:p>
          <a:p>
            <a:pPr marL="0" indent="0">
              <a:buNone/>
            </a:pPr>
            <a:r>
              <a:rPr lang="it-IT" dirty="0"/>
              <a:t>«quando noi diciamo di una cosa non solo che è grande, ma che è </a:t>
            </a:r>
            <a:r>
              <a:rPr lang="it-IT" b="1" dirty="0"/>
              <a:t>assolutamente grande</a:t>
            </a:r>
            <a:r>
              <a:rPr lang="it-IT" dirty="0"/>
              <a:t>, che lo è in assoluto, in ogni senso (al di là di ogni confronto), cioè che è </a:t>
            </a:r>
            <a:r>
              <a:rPr lang="it-IT" b="1" dirty="0"/>
              <a:t>sublime</a:t>
            </a:r>
            <a:r>
              <a:rPr lang="it-IT" dirty="0"/>
              <a:t>, allora si vede subito che non permettiamo che per quella cosa venga cercata un’unità di misura che le sia adeguata al di fuori di essa, ma solo in se stessa»</a:t>
            </a:r>
          </a:p>
          <a:p>
            <a:pPr marL="0" indent="0">
              <a:buNone/>
            </a:pPr>
            <a:r>
              <a:rPr lang="it-IT" dirty="0"/>
              <a:t>Sublime è ciò in confronto a cui ogni altra cosa è piccola; sublime è ciò, che </a:t>
            </a:r>
            <a:r>
              <a:rPr lang="it-IT" b="1" dirty="0"/>
              <a:t>per il solo fatto di essere pensato, dimostra una facoltà dell’animo che oltrepassa ogni unità di misura dei sensi</a:t>
            </a:r>
          </a:p>
          <a:p>
            <a:pPr marL="0" indent="0">
              <a:buNone/>
            </a:pPr>
            <a:r>
              <a:rPr lang="it-IT" b="1" dirty="0"/>
              <a:t>Apprensione estetica e comprensione (della totalità in una intuizione)</a:t>
            </a:r>
          </a:p>
        </p:txBody>
      </p:sp>
    </p:spTree>
    <p:extLst>
      <p:ext uri="{BB962C8B-B14F-4D97-AF65-F5344CB8AC3E}">
        <p14:creationId xmlns:p14="http://schemas.microsoft.com/office/powerpoint/2010/main" val="2649458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AA6CC-0ABA-384F-B84F-188F9F823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Sublime matematico II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212359-5A9A-2A47-9B67-12E1306AE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0688"/>
            <a:ext cx="11038114" cy="49278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«La vera sublimità dev’essere cercata </a:t>
            </a:r>
            <a:r>
              <a:rPr lang="it-IT" b="1" dirty="0"/>
              <a:t>solo nell’animo di chi giudica</a:t>
            </a:r>
            <a:r>
              <a:rPr lang="it-IT" dirty="0"/>
              <a:t>, non nell’oggetto naturale la cui valutazione occasione questa sua disposizione»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«Il sentimento del sublime è </a:t>
            </a:r>
            <a:r>
              <a:rPr lang="it-IT" b="1" dirty="0"/>
              <a:t>dunque un sentimento di dispiacere, per l’inadeguatezza dell’immaginazione nella stima estetica di grandezza rispetto alla stima mediante la ragione</a:t>
            </a:r>
            <a:r>
              <a:rPr lang="it-IT" dirty="0"/>
              <a:t>, e al contempo in ciò stesso un piacere risvegliato dall’accordo appunto di questo giudizio dell’inadeguatezza della più grande facoltà sensibile con le idee della ragione» </a:t>
            </a:r>
          </a:p>
          <a:p>
            <a:pPr marL="0" indent="0">
              <a:buNone/>
            </a:pPr>
            <a:r>
              <a:rPr lang="it-IT" dirty="0"/>
              <a:t>Attiva in noi il sentimento della nostra destinazione </a:t>
            </a:r>
            <a:r>
              <a:rPr lang="it-IT" b="1" dirty="0"/>
              <a:t>soprasensibile</a:t>
            </a:r>
          </a:p>
        </p:txBody>
      </p:sp>
    </p:spTree>
    <p:extLst>
      <p:ext uri="{BB962C8B-B14F-4D97-AF65-F5344CB8AC3E}">
        <p14:creationId xmlns:p14="http://schemas.microsoft.com/office/powerpoint/2010/main" val="3087912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DBF316-F2CE-6D4A-B5EA-DF6964E24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immagini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0068BCE-6B22-F645-824E-A1613D5FA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96" y="0"/>
            <a:ext cx="10288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63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5C84B8D-380B-7C48-B91C-A0A69E6436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669" y="718457"/>
            <a:ext cx="10917012" cy="5458506"/>
          </a:xfrm>
        </p:spPr>
      </p:pic>
    </p:spTree>
    <p:extLst>
      <p:ext uri="{BB962C8B-B14F-4D97-AF65-F5344CB8AC3E}">
        <p14:creationId xmlns:p14="http://schemas.microsoft.com/office/powerpoint/2010/main" val="1942172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96AD5F6-AADA-4548-BECD-EA5B402D5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15" y="294710"/>
            <a:ext cx="8452606" cy="6339454"/>
          </a:xfrm>
        </p:spPr>
      </p:pic>
    </p:spTree>
    <p:extLst>
      <p:ext uri="{BB962C8B-B14F-4D97-AF65-F5344CB8AC3E}">
        <p14:creationId xmlns:p14="http://schemas.microsoft.com/office/powerpoint/2010/main" val="1341302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B864B-113A-D14E-AD7F-0C3DBFD2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666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Sublime dinamico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DE30E2-2E36-BC48-BAB6-9F433D6D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2229"/>
            <a:ext cx="10744200" cy="50727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«La natura, considerata nel giudizio estetico come una potenza che non può esercitare su di noi violenza alcuna, è </a:t>
            </a:r>
            <a:r>
              <a:rPr lang="it-IT" b="1" dirty="0"/>
              <a:t>sublime-dinamica</a:t>
            </a:r>
            <a:r>
              <a:rPr lang="it-IT" dirty="0"/>
              <a:t>»</a:t>
            </a:r>
          </a:p>
          <a:p>
            <a:pPr marL="0" indent="0">
              <a:buNone/>
            </a:pPr>
            <a:r>
              <a:rPr lang="it-IT" dirty="0"/>
              <a:t>Vs BURKE e il terribile: par. 28 KdU </a:t>
            </a:r>
          </a:p>
          <a:p>
            <a:pPr marL="0" indent="0">
              <a:buNone/>
            </a:pPr>
            <a:r>
              <a:rPr lang="it-IT" dirty="0"/>
              <a:t>L’impossibilità di resistere alla potenza della natura «rende sì nota a noi come enti naturali la nostra </a:t>
            </a:r>
            <a:r>
              <a:rPr lang="it-IT" b="1" dirty="0"/>
              <a:t>impotenza fisica</a:t>
            </a:r>
            <a:r>
              <a:rPr lang="it-IT" dirty="0"/>
              <a:t>, ma ci rivela al contempo un potere di valutarci indipendenti da essa e una superiorità rispetto alla natura, superiorità sulla quale si fonda un’autoconservazione di tutt’altra specie di quella che può venire messa in questione e in pericolo dalla natura fuori di noi» </a:t>
            </a:r>
          </a:p>
          <a:p>
            <a:pPr marL="0" indent="0">
              <a:buNone/>
            </a:pPr>
            <a:r>
              <a:rPr lang="it-IT" dirty="0"/>
              <a:t>La natura è </a:t>
            </a:r>
            <a:r>
              <a:rPr lang="it-IT" b="1" dirty="0"/>
              <a:t>sublime non perché suscita terrore, ma perché evoca una forza «capace di considerare piccolo ciò per cui ci preoccupiamo </a:t>
            </a:r>
            <a:r>
              <a:rPr lang="it-IT" dirty="0"/>
              <a:t>(i beni, la salute, la vita)»</a:t>
            </a:r>
          </a:p>
        </p:txBody>
      </p:sp>
    </p:spTree>
    <p:extLst>
      <p:ext uri="{BB962C8B-B14F-4D97-AF65-F5344CB8AC3E}">
        <p14:creationId xmlns:p14="http://schemas.microsoft.com/office/powerpoint/2010/main" val="1568573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245725F-9B84-7749-A1DB-EF107A522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945" y="229357"/>
            <a:ext cx="8773484" cy="6426577"/>
          </a:xfrm>
        </p:spPr>
      </p:pic>
    </p:spTree>
    <p:extLst>
      <p:ext uri="{BB962C8B-B14F-4D97-AF65-F5344CB8AC3E}">
        <p14:creationId xmlns:p14="http://schemas.microsoft.com/office/powerpoint/2010/main" val="218831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4CFAD-D970-8345-98B1-4B1301178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365125"/>
            <a:ext cx="10885715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Il sublime nella </a:t>
            </a:r>
            <a:r>
              <a:rPr lang="it-IT" b="1" i="1" dirty="0">
                <a:solidFill>
                  <a:srgbClr val="C00000"/>
                </a:solidFill>
              </a:rPr>
              <a:t>Critica della capacità di giudizio </a:t>
            </a:r>
            <a:r>
              <a:rPr lang="it-IT" b="1" dirty="0">
                <a:solidFill>
                  <a:srgbClr val="C00000"/>
                </a:solidFill>
              </a:rPr>
              <a:t>(1790)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02DB43-EE9D-C641-82ED-87DD17E98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«Il sublime della natura è chiamato così solo </a:t>
            </a:r>
            <a:r>
              <a:rPr lang="it-IT" b="1" dirty="0"/>
              <a:t>impropriamente</a:t>
            </a:r>
            <a:r>
              <a:rPr lang="it-IT" dirty="0"/>
              <a:t>, e propriamente il sublime deve essere attribuito solo al modo di pensare o piuttosto al fondamento di questo nella natura umana.</a:t>
            </a:r>
          </a:p>
          <a:p>
            <a:pPr marL="0" indent="0">
              <a:buNone/>
            </a:pPr>
            <a:r>
              <a:rPr lang="it-IT" dirty="0"/>
              <a:t>È solo l’occasione per diventarne consapevoli che è fornita dall’apprensione di un oggetto peraltro privo di forma e di finalità, il quale viene così utilizzato in modo finalistico soggettivo, </a:t>
            </a:r>
            <a:r>
              <a:rPr lang="it-IT" b="1" dirty="0"/>
              <a:t>ma non viene valutato come tale per sé e per la sua forma</a:t>
            </a:r>
            <a:r>
              <a:rPr lang="it-IT" dirty="0"/>
              <a:t>»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[NB: tutte le successive citazioni dalla terza Critica kantiana sono tratte dall’edizione: I. Kant, </a:t>
            </a:r>
            <a:r>
              <a:rPr lang="it-IT" i="1" dirty="0"/>
              <a:t>Critica della capacità di giudizio</a:t>
            </a:r>
            <a:r>
              <a:rPr lang="it-IT" dirty="0"/>
              <a:t>, a cura di L. Amoroso, Rizzoli, Milano 1995)</a:t>
            </a:r>
          </a:p>
        </p:txBody>
      </p:sp>
    </p:spTree>
    <p:extLst>
      <p:ext uri="{BB962C8B-B14F-4D97-AF65-F5344CB8AC3E}">
        <p14:creationId xmlns:p14="http://schemas.microsoft.com/office/powerpoint/2010/main" val="376325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A8A1B83-CBA3-B647-8ECB-4FE5E5EC08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473" y="413657"/>
            <a:ext cx="8072862" cy="6176963"/>
          </a:xfrm>
        </p:spPr>
      </p:pic>
    </p:spTree>
    <p:extLst>
      <p:ext uri="{BB962C8B-B14F-4D97-AF65-F5344CB8AC3E}">
        <p14:creationId xmlns:p14="http://schemas.microsoft.com/office/powerpoint/2010/main" val="271668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DB8ECE8-0A79-3C42-AE87-4E9A09DCB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5552" y="587828"/>
            <a:ext cx="9988645" cy="5610906"/>
          </a:xfrm>
        </p:spPr>
      </p:pic>
    </p:spTree>
    <p:extLst>
      <p:ext uri="{BB962C8B-B14F-4D97-AF65-F5344CB8AC3E}">
        <p14:creationId xmlns:p14="http://schemas.microsoft.com/office/powerpoint/2010/main" val="4055608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7F52324-C182-5F4B-B20C-51BE08045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962" y="326571"/>
            <a:ext cx="8087675" cy="6176963"/>
          </a:xfrm>
        </p:spPr>
      </p:pic>
    </p:spTree>
    <p:extLst>
      <p:ext uri="{BB962C8B-B14F-4D97-AF65-F5344CB8AC3E}">
        <p14:creationId xmlns:p14="http://schemas.microsoft.com/office/powerpoint/2010/main" val="2562440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448711-E5CF-7E47-A7FA-9D34EA51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Analitica del sublime II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A8EB3F-E143-F640-8996-610763D8A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931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/>
              <a:t>Nel sublime, «siccome l’animo non è semplicemente attirato dall’oggetto, ma, in modo alterno, </a:t>
            </a:r>
            <a:r>
              <a:rPr lang="it-IT" sz="3000" b="1" dirty="0"/>
              <a:t>anche respinto sempre di nuovo</a:t>
            </a:r>
            <a:r>
              <a:rPr lang="it-IT" sz="3000" dirty="0"/>
              <a:t>, il compiacimento per il sublime contiene non tanto un piacere positivo quanto piuttosto </a:t>
            </a:r>
            <a:r>
              <a:rPr lang="it-IT" sz="3000" b="1" dirty="0"/>
              <a:t>ammirazione e rispetto</a:t>
            </a:r>
            <a:r>
              <a:rPr lang="it-IT" sz="3000" dirty="0"/>
              <a:t>, cioè merita di essere chiamato un </a:t>
            </a:r>
            <a:r>
              <a:rPr lang="it-IT" sz="3000" b="1" dirty="0"/>
              <a:t>piacere negativo</a:t>
            </a:r>
            <a:r>
              <a:rPr lang="it-IT" sz="3000" dirty="0"/>
              <a:t>»</a:t>
            </a:r>
          </a:p>
          <a:p>
            <a:pPr marL="0" indent="0">
              <a:buNone/>
            </a:pPr>
            <a:r>
              <a:rPr lang="it-IT" sz="3000" dirty="0"/>
              <a:t>«</a:t>
            </a:r>
            <a:r>
              <a:rPr lang="it-IT" sz="3000" b="1" dirty="0"/>
              <a:t>ciò che suscita in noi </a:t>
            </a:r>
            <a:r>
              <a:rPr lang="it-IT" sz="3000" dirty="0"/>
              <a:t>(senza ragionamenti, nella mera apprensione) il sentimento del sublime può sì apparire, quanto alla forma, </a:t>
            </a:r>
            <a:r>
              <a:rPr lang="it-IT" sz="3000" b="1" dirty="0"/>
              <a:t>controfinale</a:t>
            </a:r>
            <a:r>
              <a:rPr lang="it-IT" sz="3000" dirty="0"/>
              <a:t> per la nostra capacità di giudizio, </a:t>
            </a:r>
            <a:r>
              <a:rPr lang="it-IT" sz="3000" b="1" dirty="0"/>
              <a:t>inadeguato</a:t>
            </a:r>
            <a:r>
              <a:rPr lang="it-IT" sz="3000" dirty="0"/>
              <a:t> per la nostra facoltà d’esibizione </a:t>
            </a:r>
            <a:r>
              <a:rPr lang="it-IT" sz="3000" b="1" dirty="0"/>
              <a:t>e quasi violento </a:t>
            </a:r>
            <a:r>
              <a:rPr lang="it-IT" sz="3000" dirty="0"/>
              <a:t>nei confronti dell’immaginazione, ma da ciò non consegue altro che il fatto che lo si giudica </a:t>
            </a:r>
            <a:r>
              <a:rPr lang="it-IT" sz="3000" b="1" dirty="0"/>
              <a:t>tanto più sublime</a:t>
            </a:r>
            <a:r>
              <a:rPr lang="it-IT" sz="3000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988722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39846B-634F-C04F-B3AE-B9DAAF0A3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Analitica del sublime II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DDD512-29A7-9441-BC5C-B49BE3F47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146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900" dirty="0"/>
              <a:t>«Il sublime vero e proprio non può essere contenuto in alcuna forma sensibile, bensì </a:t>
            </a:r>
            <a:r>
              <a:rPr lang="it-IT" sz="2900" b="1" dirty="0"/>
              <a:t>concerne solo idee della ragione</a:t>
            </a:r>
            <a:r>
              <a:rPr lang="it-IT" sz="2900" dirty="0"/>
              <a:t>: le quali, benché nessuna esibizione possa essere loro adeguata, proprio mediante questa inadeguatezza, che può essere esibita in maniera sensibile, </a:t>
            </a:r>
            <a:r>
              <a:rPr lang="it-IT" sz="2900" b="1" dirty="0"/>
              <a:t>vengono attivate ed evocate nell’animo</a:t>
            </a:r>
            <a:r>
              <a:rPr lang="it-IT" sz="2900" dirty="0"/>
              <a:t>. Così, il vasto oceano sollevato dalle tempeste non può essere detto sublime. La sua vista è tremenda; e </a:t>
            </a:r>
            <a:r>
              <a:rPr lang="it-IT" sz="2900" b="1" u="sng" dirty="0"/>
              <a:t>bisogna avere l’animo già ripieno di diverse idee se esso deve venire disposto da quell’intuizione a un sentimento che è esso stesso sublime</a:t>
            </a:r>
            <a:r>
              <a:rPr lang="it-IT" sz="2900" dirty="0"/>
              <a:t>, in quanto l’animo viene stimolato ad abbandonare la sensibilità e a impegnarsi con idee che contengono una finalità superiore»</a:t>
            </a:r>
          </a:p>
        </p:txBody>
      </p:sp>
    </p:spTree>
    <p:extLst>
      <p:ext uri="{BB962C8B-B14F-4D97-AF65-F5344CB8AC3E}">
        <p14:creationId xmlns:p14="http://schemas.microsoft.com/office/powerpoint/2010/main" val="3902344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339C50-A22C-074F-868B-4FE788E8A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Arte e natura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D9557C-710F-3E42-B435-6C6DDD878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Arte: opere; natura: effetti; libertà (o meno) di produzione</a:t>
            </a:r>
          </a:p>
          <a:p>
            <a:pPr marL="0" indent="0">
              <a:buNone/>
            </a:pPr>
            <a:r>
              <a:rPr lang="it-IT" dirty="0"/>
              <a:t>Arte meccanica / arte estetica (per il sentimento di piacere)</a:t>
            </a:r>
          </a:p>
          <a:p>
            <a:pPr marL="0" indent="0">
              <a:buNone/>
            </a:pPr>
            <a:r>
              <a:rPr lang="it-IT" dirty="0"/>
              <a:t>Le opere di arte estetica («opere d’arte bella») sono prerogativa del genio; «talento naturale in cui la natura dà la regola all’arte»; produttore di idee estetiche</a:t>
            </a:r>
          </a:p>
          <a:p>
            <a:pPr marL="0" indent="0">
              <a:buNone/>
            </a:pPr>
            <a:r>
              <a:rPr lang="it-IT" dirty="0"/>
              <a:t>Genio come «ponte» tra natura («il sostrato intellegibile della natura fuori di noi e in noi») e arte/libertà</a:t>
            </a:r>
          </a:p>
          <a:p>
            <a:pPr marL="0" indent="0">
              <a:buNone/>
            </a:pPr>
            <a:r>
              <a:rPr lang="it-IT" dirty="0"/>
              <a:t>Spontaneità dell’arte bella, che è tanto più bella quanto più appare come natura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150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F6675F-1975-4042-B37F-F68DB14B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Kant: la </a:t>
            </a:r>
            <a:r>
              <a:rPr lang="it-IT" b="1" i="1" dirty="0">
                <a:solidFill>
                  <a:srgbClr val="C00000"/>
                </a:solidFill>
              </a:rPr>
              <a:t>Critica della facoltà di giudizio </a:t>
            </a:r>
            <a:r>
              <a:rPr lang="it-IT" b="1" dirty="0">
                <a:solidFill>
                  <a:srgbClr val="C00000"/>
                </a:solidFill>
              </a:rPr>
              <a:t>(1790)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A292D6-E7F4-437B-818C-27A55CCDC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690688"/>
            <a:ext cx="10807926" cy="4498975"/>
          </a:xfrm>
        </p:spPr>
        <p:txBody>
          <a:bodyPr>
            <a:noAutofit/>
          </a:bodyPr>
          <a:lstStyle/>
          <a:p>
            <a:r>
              <a:rPr lang="it-IT" sz="2700" dirty="0"/>
              <a:t>Critica della ragion pura (1781)</a:t>
            </a:r>
          </a:p>
          <a:p>
            <a:r>
              <a:rPr lang="it-IT" sz="2700" dirty="0"/>
              <a:t>Critica della ragion pratica (1788)</a:t>
            </a:r>
          </a:p>
          <a:p>
            <a:r>
              <a:rPr lang="it-IT" sz="2700" dirty="0"/>
              <a:t>Critica della facoltà di giudizio (1790)</a:t>
            </a:r>
          </a:p>
          <a:p>
            <a:pPr marL="0" indent="0">
              <a:buNone/>
            </a:pPr>
            <a:endParaRPr lang="it-IT" sz="2700" dirty="0"/>
          </a:p>
          <a:p>
            <a:r>
              <a:rPr lang="it-IT" sz="2700" dirty="0"/>
              <a:t>Oltre le istanze dell’empirismo soggettivo e del razionalismo universalizzante: il gusto non è né soggettivo sentimento di piacere e dispiacere né conoscenza (giudizio di gusto sul modello del giudizio epistemico)</a:t>
            </a:r>
          </a:p>
          <a:p>
            <a:r>
              <a:rPr lang="it-IT" sz="2700" dirty="0"/>
              <a:t>Spostamento dell’asse problematico dell’estetica</a:t>
            </a:r>
          </a:p>
        </p:txBody>
      </p:sp>
    </p:spTree>
    <p:extLst>
      <p:ext uri="{BB962C8B-B14F-4D97-AF65-F5344CB8AC3E}">
        <p14:creationId xmlns:p14="http://schemas.microsoft.com/office/powerpoint/2010/main" val="417992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18EAAD-D0B1-7A4C-84F3-53DC2E1A5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Il giudizio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A1E00B-CFFD-A543-A055-57DE54F73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SzPct val="100000"/>
              <a:buNone/>
              <a:defRPr sz="2400"/>
            </a:pPr>
            <a:r>
              <a:rPr lang="it-IT" dirty="0">
                <a:cs typeface="Times New Roman" panose="02020603050405020304" pitchFamily="18" charset="0"/>
              </a:rPr>
              <a:t>Facoltà del giudizio (forza del giudicare): distinzione tra giudizi determinanti e riflettenti.</a:t>
            </a:r>
          </a:p>
          <a:p>
            <a:pPr marL="0" indent="0">
              <a:buSzPct val="100000"/>
              <a:buNone/>
              <a:defRPr sz="2400"/>
            </a:pPr>
            <a:endParaRPr lang="it-IT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b="1" dirty="0"/>
              <a:t>Giudizi determinanti</a:t>
            </a:r>
            <a:r>
              <a:rPr lang="it-IT" dirty="0"/>
              <a:t>: applicazione di una regola concettuale che già si possiede (l’oggetto è sussunto nella regola = determinato concettualmente)</a:t>
            </a:r>
          </a:p>
          <a:p>
            <a:pPr marL="0" indent="0">
              <a:buNone/>
            </a:pPr>
            <a:r>
              <a:rPr lang="it-IT" b="1" dirty="0"/>
              <a:t>Giudizi riflettenti</a:t>
            </a:r>
            <a:r>
              <a:rPr lang="it-IT" dirty="0"/>
              <a:t>: giudizi di cui non si possiede in anticipo il concetto da applicare – ci si affida alla forza della riflessione nel soggetto e il punto di arresto è offerto dal sentimento di piacere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511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egnaposto contenuto 11">
            <a:extLst>
              <a:ext uri="{FF2B5EF4-FFF2-40B4-BE49-F238E27FC236}">
                <a16:creationId xmlns:a16="http://schemas.microsoft.com/office/drawing/2014/main" id="{86F0CB0D-5C98-D94C-937E-AB0F85902D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566530"/>
              </p:ext>
            </p:extLst>
          </p:nvPr>
        </p:nvGraphicFramePr>
        <p:xfrm>
          <a:off x="859971" y="457199"/>
          <a:ext cx="10515600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87672789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5464761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13415508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15516772"/>
                    </a:ext>
                  </a:extLst>
                </a:gridCol>
              </a:tblGrid>
              <a:tr h="2373363">
                <a:tc>
                  <a:txBody>
                    <a:bodyPr/>
                    <a:lstStyle/>
                    <a:p>
                      <a:r>
                        <a:rPr lang="it-IT" sz="3200" dirty="0"/>
                        <a:t>Facoltà dell’animo complessive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Facoltà conoscitive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Principi a priori </a:t>
                      </a:r>
                      <a:r>
                        <a:rPr lang="it-IT" sz="1800" dirty="0"/>
                        <a:t>(«condizione universale a priori sotto la quale soltanto le cose possono diventare oggetti della nostra conoscenza in generale»)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Applicazione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279359"/>
                  </a:ext>
                </a:extLst>
              </a:tr>
              <a:tr h="1061266">
                <a:tc>
                  <a:txBody>
                    <a:bodyPr/>
                    <a:lstStyle/>
                    <a:p>
                      <a:r>
                        <a:rPr lang="it-IT" sz="3200" dirty="0"/>
                        <a:t>Facoltà conoscitiva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Intelletto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Legalità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342771"/>
                  </a:ext>
                </a:extLst>
              </a:tr>
              <a:tr h="1513019">
                <a:tc>
                  <a:txBody>
                    <a:bodyPr/>
                    <a:lstStyle/>
                    <a:p>
                      <a:r>
                        <a:rPr lang="it-IT" sz="3200" dirty="0"/>
                        <a:t>Sentimento di piacere e dispiacere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Giudizio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Finalità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Arte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8144841"/>
                  </a:ext>
                </a:extLst>
              </a:tr>
              <a:tr h="1061266">
                <a:tc>
                  <a:txBody>
                    <a:bodyPr/>
                    <a:lstStyle/>
                    <a:p>
                      <a:r>
                        <a:rPr lang="it-IT" sz="3200" dirty="0"/>
                        <a:t>Facoltà appetitiva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Ragione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Fine definitivo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3200" dirty="0"/>
                        <a:t>Libertà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877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99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EAEB7-F285-4F69-9313-3E4D4974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169183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it-IT" sz="4000" b="1" i="1" dirty="0">
                <a:solidFill>
                  <a:srgbClr val="C00000"/>
                </a:solidFill>
              </a:rPr>
              <a:t>Critica della facoltà di giudizio </a:t>
            </a:r>
            <a:r>
              <a:rPr lang="it-IT" sz="4000" b="1" dirty="0">
                <a:solidFill>
                  <a:srgbClr val="C00000"/>
                </a:solidFill>
              </a:rPr>
              <a:t>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BDF67C-2A8A-44FA-B064-3D00311D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714" y="1342345"/>
            <a:ext cx="10515600" cy="5167312"/>
          </a:xfrm>
        </p:spPr>
        <p:txBody>
          <a:bodyPr>
            <a:normAutofit/>
          </a:bodyPr>
          <a:lstStyle/>
          <a:p>
            <a:pPr marL="0" indent="0">
              <a:buSzPct val="100000"/>
              <a:buNone/>
              <a:defRPr sz="2400"/>
            </a:pPr>
            <a:r>
              <a:rPr lang="it-IT" sz="2750" dirty="0">
                <a:cs typeface="Times New Roman" panose="02020603050405020304" pitchFamily="18" charset="0"/>
              </a:rPr>
              <a:t>Principio della </a:t>
            </a:r>
            <a:r>
              <a:rPr lang="it-IT" sz="2750" b="1" dirty="0">
                <a:cs typeface="Times New Roman" panose="02020603050405020304" pitchFamily="18" charset="0"/>
              </a:rPr>
              <a:t>conformità formale a scopi </a:t>
            </a:r>
            <a:r>
              <a:rPr lang="it-IT" sz="2750" dirty="0">
                <a:cs typeface="Times New Roman" panose="02020603050405020304" pitchFamily="18" charset="0"/>
              </a:rPr>
              <a:t>= principio trascendentale della facoltà di giudizio</a:t>
            </a:r>
          </a:p>
          <a:p>
            <a:pPr marL="0" indent="0">
              <a:buSzPct val="100000"/>
              <a:buNone/>
              <a:defRPr sz="2400"/>
            </a:pPr>
            <a:r>
              <a:rPr lang="it-IT" sz="2750" dirty="0">
                <a:cs typeface="Times New Roman" panose="02020603050405020304" pitchFamily="18" charset="0"/>
              </a:rPr>
              <a:t>Legame del sentimento di piacere con il concetto della conformità della natura a scopi: </a:t>
            </a:r>
            <a:r>
              <a:rPr lang="it-IT" sz="2750" b="1" dirty="0">
                <a:cs typeface="Times New Roman" panose="02020603050405020304" pitchFamily="18" charset="0"/>
              </a:rPr>
              <a:t>«come se» </a:t>
            </a:r>
            <a:r>
              <a:rPr lang="it-IT" sz="2750" dirty="0">
                <a:cs typeface="Times New Roman" panose="02020603050405020304" pitchFamily="18" charset="0"/>
              </a:rPr>
              <a:t>fosse stato fatto per venire incontro alle esigenze di armonizzare le facoltà cognitive; </a:t>
            </a:r>
          </a:p>
          <a:p>
            <a:pPr marL="0" indent="0">
              <a:buSzPct val="100000"/>
              <a:buNone/>
              <a:defRPr sz="2400"/>
            </a:pPr>
            <a:r>
              <a:rPr lang="it-IT" sz="2750" b="1" dirty="0">
                <a:cs typeface="Times New Roman" panose="02020603050405020304" pitchFamily="18" charset="0"/>
              </a:rPr>
              <a:t>biologia &amp; estetica</a:t>
            </a:r>
          </a:p>
          <a:p>
            <a:pPr marL="0" indent="0">
              <a:buSzPct val="100000"/>
              <a:buNone/>
              <a:defRPr sz="2400"/>
            </a:pPr>
            <a:r>
              <a:rPr lang="it-IT" sz="2750" b="1" dirty="0">
                <a:cs typeface="Times New Roman" panose="02020603050405020304" pitchFamily="18" charset="0"/>
              </a:rPr>
              <a:t>Distinzione tra giudizi teleologici (da </a:t>
            </a:r>
            <a:r>
              <a:rPr lang="it-IT" sz="2750" b="1" dirty="0" err="1">
                <a:cs typeface="Times New Roman" panose="02020603050405020304" pitchFamily="18" charset="0"/>
              </a:rPr>
              <a:t>telos</a:t>
            </a:r>
            <a:r>
              <a:rPr lang="it-IT" sz="2750" b="1" dirty="0">
                <a:cs typeface="Times New Roman" panose="02020603050405020304" pitchFamily="18" charset="0"/>
              </a:rPr>
              <a:t> = fine/scopo: quindi giudizi relativi alla finalità) e giudizi estetici (di gusto): il giudizio estetico come forma esemplare e pura di giudizio riflettente 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327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DBED5E-6F07-9647-ADA5-6585F6C3B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0062"/>
            <a:ext cx="11136086" cy="1325563"/>
          </a:xfrm>
        </p:spPr>
        <p:txBody>
          <a:bodyPr>
            <a:normAutofit/>
          </a:bodyPr>
          <a:lstStyle/>
          <a:p>
            <a:r>
              <a:rPr lang="it-IT" sz="4000" b="1" i="1" dirty="0">
                <a:solidFill>
                  <a:srgbClr val="C00000"/>
                </a:solidFill>
              </a:rPr>
              <a:t>Critica della facoltà di giudizio </a:t>
            </a:r>
            <a:r>
              <a:rPr lang="it-IT" sz="4000" b="1" dirty="0">
                <a:solidFill>
                  <a:srgbClr val="C00000"/>
                </a:solidFill>
              </a:rPr>
              <a:t>II: «libero gioco»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A691D86-C442-104C-AF65-74FAB8325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3200" dirty="0"/>
          </a:p>
          <a:p>
            <a:pPr marL="0" indent="0">
              <a:buNone/>
            </a:pPr>
            <a:r>
              <a:rPr lang="it-IT" sz="3200" dirty="0"/>
              <a:t>«Se con la mera apprensione della forma di un oggetto dell’intuizione […] è collegato un piacere, allora la rappresentazione viene così riferita non all’oggetto ma al soggetto; e il piacere non può esprimere altro che l’adeguatezza di quell’oggetto alle facoltà conoscitive che sono in gioco [</a:t>
            </a:r>
            <a:r>
              <a:rPr lang="it-IT" sz="3200" b="1" dirty="0"/>
              <a:t>immaginazione e intelletto</a:t>
            </a:r>
            <a:r>
              <a:rPr lang="it-IT" sz="3200" dirty="0"/>
              <a:t>], dunque solo una finalità formale soggettiva dell’oggetto»</a:t>
            </a:r>
          </a:p>
        </p:txBody>
      </p:sp>
    </p:spTree>
    <p:extLst>
      <p:ext uri="{BB962C8B-B14F-4D97-AF65-F5344CB8AC3E}">
        <p14:creationId xmlns:p14="http://schemas.microsoft.com/office/powerpoint/2010/main" val="1194531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1EAEB7-F285-4F69-9313-3E4D4974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8" y="0"/>
            <a:ext cx="10689772" cy="1325563"/>
          </a:xfrm>
        </p:spPr>
        <p:txBody>
          <a:bodyPr>
            <a:normAutofit/>
          </a:bodyPr>
          <a:lstStyle/>
          <a:p>
            <a:pPr lvl="0"/>
            <a:r>
              <a:rPr lang="it-IT" sz="4000" b="1" i="1" dirty="0">
                <a:solidFill>
                  <a:srgbClr val="C00000"/>
                </a:solidFill>
              </a:rPr>
              <a:t>Critica della facoltà di giudizio </a:t>
            </a:r>
            <a:r>
              <a:rPr lang="it-IT" sz="4000" b="1" dirty="0">
                <a:solidFill>
                  <a:srgbClr val="C00000"/>
                </a:solidFill>
              </a:rPr>
              <a:t>III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BDF67C-2A8A-44FA-B064-3D00311D0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828" y="1110343"/>
            <a:ext cx="11843657" cy="55952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900" dirty="0"/>
              <a:t>Analitica del bello = </a:t>
            </a:r>
            <a:r>
              <a:rPr lang="it-IT" sz="2900" b="1" dirty="0"/>
              <a:t>analisi del giudizio di gusto </a:t>
            </a:r>
            <a:r>
              <a:rPr lang="it-IT" sz="2900" dirty="0"/>
              <a:t>(</a:t>
            </a:r>
            <a:r>
              <a:rPr lang="it-IT" sz="2900" dirty="0" err="1"/>
              <a:t>GdG</a:t>
            </a:r>
            <a:r>
              <a:rPr lang="it-IT" sz="2900" dirty="0"/>
              <a:t>) secondo quattro momenti: 1. Qualità; 2. Quantità; 3. Relazione; 4. Modalità.</a:t>
            </a:r>
          </a:p>
          <a:p>
            <a:pPr marL="0" indent="0">
              <a:buSzPct val="100000"/>
              <a:buNone/>
              <a:defRPr sz="2200"/>
            </a:pPr>
            <a:r>
              <a:rPr lang="it-IT" sz="2900" dirty="0"/>
              <a:t>I momento: il </a:t>
            </a:r>
            <a:r>
              <a:rPr lang="it-IT" sz="2900" dirty="0" err="1"/>
              <a:t>GdG</a:t>
            </a:r>
            <a:r>
              <a:rPr lang="it-IT" sz="2900" dirty="0"/>
              <a:t> è senza alcun </a:t>
            </a:r>
            <a:r>
              <a:rPr lang="it-IT" sz="2900" b="1" dirty="0"/>
              <a:t>interesse</a:t>
            </a:r>
            <a:r>
              <a:rPr lang="it-IT" sz="2900" dirty="0"/>
              <a:t> (differenza del bello dal piacevole e dal buono); </a:t>
            </a:r>
            <a:r>
              <a:rPr lang="it-IT" sz="2900" u="sng" dirty="0"/>
              <a:t>è disinteressato ma non ci lascia indifferenti; </a:t>
            </a:r>
            <a:r>
              <a:rPr lang="it-IT" sz="2900" dirty="0" err="1"/>
              <a:t>proprium</a:t>
            </a:r>
            <a:r>
              <a:rPr lang="it-IT" sz="2900" dirty="0"/>
              <a:t> della vita umana</a:t>
            </a:r>
          </a:p>
          <a:p>
            <a:pPr marL="0" indent="0">
              <a:buSzPct val="100000"/>
              <a:buNone/>
              <a:defRPr sz="2200"/>
            </a:pPr>
            <a:r>
              <a:rPr lang="it-IT" sz="2900" dirty="0"/>
              <a:t>II momento: il </a:t>
            </a:r>
            <a:r>
              <a:rPr lang="it-IT" sz="2900" dirty="0" err="1"/>
              <a:t>GdG</a:t>
            </a:r>
            <a:r>
              <a:rPr lang="it-IT" sz="2900" dirty="0"/>
              <a:t> è logicamente </a:t>
            </a:r>
            <a:r>
              <a:rPr lang="it-IT" sz="2900" b="1" dirty="0"/>
              <a:t>singolare, ma esteticamente universale [«si crede di avere per sé una voce universale», un’idea] </a:t>
            </a:r>
            <a:r>
              <a:rPr lang="it-IT" sz="2900" dirty="0"/>
              <a:t>&gt; $ 9: Connessione di piacere e giudizio (non precedenza): espressione di un'armonia delle facoltà conoscitive (libero gioco tra immaginazione e intelletto)</a:t>
            </a:r>
          </a:p>
          <a:p>
            <a:pPr marL="0" indent="0">
              <a:buSzPct val="100000"/>
              <a:buNone/>
              <a:defRPr sz="2200"/>
            </a:pPr>
            <a:r>
              <a:rPr lang="it-IT" sz="2900" dirty="0"/>
              <a:t>III momento: il </a:t>
            </a:r>
            <a:r>
              <a:rPr lang="it-IT" sz="2900" dirty="0" err="1"/>
              <a:t>GdG</a:t>
            </a:r>
            <a:r>
              <a:rPr lang="it-IT" sz="2900" dirty="0"/>
              <a:t> come rappresentazione di una conformità a scopi formale (soggettiva) senza uno scopo determinato (né oggettivo né soggettivo) - indipendenza dalla </a:t>
            </a:r>
            <a:r>
              <a:rPr lang="it-IT" sz="2900" b="1" dirty="0"/>
              <a:t>perfezione [bellezza libera e bellezza aderente]</a:t>
            </a:r>
          </a:p>
          <a:p>
            <a:pPr marL="0" indent="0">
              <a:buSzPct val="100000"/>
              <a:buNone/>
              <a:defRPr sz="2400"/>
            </a:pPr>
            <a:r>
              <a:rPr lang="it-IT" sz="2900" dirty="0"/>
              <a:t>IV momento: necessità soggettiva del </a:t>
            </a:r>
            <a:r>
              <a:rPr lang="it-IT" sz="2900" dirty="0" err="1"/>
              <a:t>GdG</a:t>
            </a:r>
            <a:r>
              <a:rPr lang="it-IT" sz="2900" dirty="0"/>
              <a:t> (legame necessario con il piacere): presupposizione di un </a:t>
            </a:r>
            <a:r>
              <a:rPr lang="it-IT" sz="2900" b="1" dirty="0"/>
              <a:t>senso comune [par. 21]</a:t>
            </a:r>
            <a:endParaRPr lang="it-IT" sz="29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3745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D197F-DF28-6945-88DD-44AB2BE50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515600" cy="1325563"/>
          </a:xfrm>
        </p:spPr>
        <p:txBody>
          <a:bodyPr/>
          <a:lstStyle/>
          <a:p>
            <a:r>
              <a:rPr lang="it-IT" b="1" i="1" dirty="0">
                <a:solidFill>
                  <a:srgbClr val="C00000"/>
                </a:solidFill>
              </a:rPr>
              <a:t>Critica della facoltà di giudizio </a:t>
            </a:r>
            <a:r>
              <a:rPr lang="it-IT" b="1" dirty="0">
                <a:solidFill>
                  <a:srgbClr val="C00000"/>
                </a:solidFill>
              </a:rPr>
              <a:t>IV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E509E0-11A0-C440-9236-797E4DD8A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325563"/>
            <a:ext cx="11517086" cy="47493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700" u="sng" dirty="0"/>
              <a:t>Definizione</a:t>
            </a:r>
            <a:r>
              <a:rPr lang="it-IT" sz="2700" dirty="0"/>
              <a:t> del bello derivata dal </a:t>
            </a:r>
            <a:r>
              <a:rPr lang="it-IT" sz="2700" b="1" dirty="0"/>
              <a:t>primo</a:t>
            </a:r>
            <a:r>
              <a:rPr lang="it-IT" sz="2700" dirty="0"/>
              <a:t> momento: </a:t>
            </a:r>
          </a:p>
          <a:p>
            <a:pPr marL="0" indent="0">
              <a:buNone/>
            </a:pPr>
            <a:r>
              <a:rPr lang="it-IT" sz="2700" dirty="0"/>
              <a:t>«Gusto è la facoltà di valutare un oggetto o una maniera di rappresentazione mediante un compiacimento, o dispiacimento, senza alcun interesse. L’oggetto di un tale compiacimento di dice </a:t>
            </a:r>
            <a:r>
              <a:rPr lang="it-IT" sz="2700" i="1" dirty="0"/>
              <a:t>bello</a:t>
            </a:r>
          </a:p>
          <a:p>
            <a:pPr marL="0" indent="0">
              <a:buNone/>
            </a:pPr>
            <a:r>
              <a:rPr lang="it-IT" sz="2700" u="sng" dirty="0"/>
              <a:t>Definizione</a:t>
            </a:r>
            <a:r>
              <a:rPr lang="it-IT" sz="2700" dirty="0"/>
              <a:t> del bello derivata dal </a:t>
            </a:r>
            <a:r>
              <a:rPr lang="it-IT" sz="2700" b="1" dirty="0"/>
              <a:t>secondo</a:t>
            </a:r>
            <a:r>
              <a:rPr lang="it-IT" sz="2700" dirty="0"/>
              <a:t> momento: </a:t>
            </a:r>
          </a:p>
          <a:p>
            <a:pPr marL="0" indent="0">
              <a:buNone/>
            </a:pPr>
            <a:r>
              <a:rPr lang="it-IT" sz="2700" dirty="0"/>
              <a:t>Bello è ciò che, senza concetto, piace universalmente.</a:t>
            </a:r>
          </a:p>
          <a:p>
            <a:pPr marL="0" indent="0">
              <a:buNone/>
            </a:pPr>
            <a:r>
              <a:rPr lang="it-IT" sz="2700" u="sng" dirty="0"/>
              <a:t>Definizione</a:t>
            </a:r>
            <a:r>
              <a:rPr lang="it-IT" sz="2700" dirty="0"/>
              <a:t> del bello tratta dal </a:t>
            </a:r>
            <a:r>
              <a:rPr lang="it-IT" sz="2700" b="1" dirty="0"/>
              <a:t>terzo</a:t>
            </a:r>
            <a:r>
              <a:rPr lang="it-IT" sz="2700" dirty="0"/>
              <a:t> momento: </a:t>
            </a:r>
          </a:p>
          <a:p>
            <a:pPr marL="0" indent="0">
              <a:buNone/>
            </a:pPr>
            <a:r>
              <a:rPr lang="it-IT" sz="2700" dirty="0"/>
              <a:t>La bellezza è la forma della finalità di un oggetto in quanto essa vi viene percepito senza la rappresentazione di un fine</a:t>
            </a:r>
          </a:p>
          <a:p>
            <a:pPr marL="0" indent="0">
              <a:buNone/>
            </a:pPr>
            <a:r>
              <a:rPr lang="it-IT" sz="2700" u="sng" dirty="0"/>
              <a:t>Definizione</a:t>
            </a:r>
            <a:r>
              <a:rPr lang="it-IT" sz="2700" dirty="0"/>
              <a:t> del bello derivata dal </a:t>
            </a:r>
            <a:r>
              <a:rPr lang="it-IT" sz="2700" b="1" dirty="0"/>
              <a:t>quarto</a:t>
            </a:r>
            <a:r>
              <a:rPr lang="it-IT" sz="2700" dirty="0"/>
              <a:t> momento:</a:t>
            </a:r>
          </a:p>
          <a:p>
            <a:pPr marL="0" indent="0">
              <a:buNone/>
            </a:pPr>
            <a:r>
              <a:rPr lang="it-IT" sz="2700" dirty="0"/>
              <a:t>Bello è ciò che, senza concetto, viene riconosciuto come oggetto di un compiacimento necessario. </a:t>
            </a:r>
          </a:p>
        </p:txBody>
      </p:sp>
    </p:spTree>
    <p:extLst>
      <p:ext uri="{BB962C8B-B14F-4D97-AF65-F5344CB8AC3E}">
        <p14:creationId xmlns:p14="http://schemas.microsoft.com/office/powerpoint/2010/main" val="25991401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1889</Words>
  <Application>Microsoft Macintosh PowerPoint</Application>
  <PresentationFormat>Widescreen</PresentationFormat>
  <Paragraphs>106</Paragraphs>
  <Slides>25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Tema di Office</vt:lpstr>
      <vt:lpstr>Osservazioni sul bello e sul sublime (1764)</vt:lpstr>
      <vt:lpstr>Il sublime nella Critica della capacità di giudizio (1790) </vt:lpstr>
      <vt:lpstr>Kant: la Critica della facoltà di giudizio (1790)</vt:lpstr>
      <vt:lpstr>Il giudizio</vt:lpstr>
      <vt:lpstr>Presentazione standard di PowerPoint</vt:lpstr>
      <vt:lpstr>Critica della facoltà di giudizio I</vt:lpstr>
      <vt:lpstr>Critica della facoltà di giudizio II: «libero gioco»</vt:lpstr>
      <vt:lpstr>Critica della facoltà di giudizio III</vt:lpstr>
      <vt:lpstr>Critica della facoltà di giudizio IV</vt:lpstr>
      <vt:lpstr>Finalità </vt:lpstr>
      <vt:lpstr>Die Geschmacksregel / The Standard of Taste</vt:lpstr>
      <vt:lpstr>Analitica del sublime I</vt:lpstr>
      <vt:lpstr>Sublime matematico I</vt:lpstr>
      <vt:lpstr>Sublime matematico II</vt:lpstr>
      <vt:lpstr>Presentazione standard di PowerPoint</vt:lpstr>
      <vt:lpstr>Presentazione standard di PowerPoint</vt:lpstr>
      <vt:lpstr>Presentazione standard di PowerPoint</vt:lpstr>
      <vt:lpstr>Sublime dinamico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Analitica del sublime II</vt:lpstr>
      <vt:lpstr>Analitica del sublime II</vt:lpstr>
      <vt:lpstr>Arte e natura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Kant</dc:title>
  <dc:creator>Microsoft Office User</dc:creator>
  <cp:lastModifiedBy>Microsoft Office User</cp:lastModifiedBy>
  <cp:revision>74</cp:revision>
  <dcterms:created xsi:type="dcterms:W3CDTF">2019-05-08T16:46:56Z</dcterms:created>
  <dcterms:modified xsi:type="dcterms:W3CDTF">2019-06-05T10:26:11Z</dcterms:modified>
</cp:coreProperties>
</file>