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handoutMasterIdLst>
    <p:handoutMasterId r:id="rId29"/>
  </p:handoutMasterIdLst>
  <p:sldIdLst>
    <p:sldId id="294" r:id="rId4"/>
    <p:sldId id="332" r:id="rId5"/>
    <p:sldId id="335" r:id="rId6"/>
    <p:sldId id="325" r:id="rId7"/>
    <p:sldId id="329" r:id="rId8"/>
    <p:sldId id="330" r:id="rId9"/>
    <p:sldId id="358" r:id="rId10"/>
    <p:sldId id="306" r:id="rId11"/>
    <p:sldId id="376" r:id="rId12"/>
    <p:sldId id="355" r:id="rId13"/>
    <p:sldId id="377" r:id="rId14"/>
    <p:sldId id="378" r:id="rId15"/>
    <p:sldId id="379" r:id="rId16"/>
    <p:sldId id="319" r:id="rId17"/>
    <p:sldId id="321" r:id="rId18"/>
    <p:sldId id="339" r:id="rId19"/>
    <p:sldId id="364" r:id="rId20"/>
    <p:sldId id="365" r:id="rId21"/>
    <p:sldId id="366" r:id="rId22"/>
    <p:sldId id="333" r:id="rId23"/>
    <p:sldId id="375" r:id="rId24"/>
    <p:sldId id="361" r:id="rId25"/>
    <p:sldId id="363" r:id="rId26"/>
    <p:sldId id="338" r:id="rId27"/>
  </p:sldIdLst>
  <p:sldSz cx="9144000" cy="6858000" type="screen4x3"/>
  <p:notesSz cx="7099300" cy="10234613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818">
          <p15:clr>
            <a:srgbClr val="A4A3A4"/>
          </p15:clr>
        </p15:guide>
        <p15:guide id="4" orient="horz" pos="4145">
          <p15:clr>
            <a:srgbClr val="A4A3A4"/>
          </p15:clr>
        </p15:guide>
        <p15:guide id="5" orient="horz" pos="1860">
          <p15:clr>
            <a:srgbClr val="A4A3A4"/>
          </p15:clr>
        </p15:guide>
        <p15:guide id="6" orient="horz" pos="1768">
          <p15:clr>
            <a:srgbClr val="A4A3A4"/>
          </p15:clr>
        </p15:guide>
        <p15:guide id="7" pos="5418">
          <p15:clr>
            <a:srgbClr val="A4A3A4"/>
          </p15:clr>
        </p15:guide>
        <p15:guide id="8" pos="382">
          <p15:clr>
            <a:srgbClr val="A4A3A4"/>
          </p15:clr>
        </p15:guide>
        <p15:guide id="9" pos="441">
          <p15:clr>
            <a:srgbClr val="A4A3A4"/>
          </p15:clr>
        </p15:guide>
        <p15:guide id="10" orient="horz" pos="922">
          <p15:clr>
            <a:srgbClr val="A4A3A4"/>
          </p15:clr>
        </p15:guide>
        <p15:guide id="11" orient="horz" pos="3994">
          <p15:clr>
            <a:srgbClr val="A4A3A4"/>
          </p15:clr>
        </p15:guide>
        <p15:guide id="12" orient="horz" pos="3820">
          <p15:clr>
            <a:srgbClr val="A4A3A4"/>
          </p15:clr>
        </p15:guide>
        <p15:guide id="13" orient="horz" pos="4162">
          <p15:clr>
            <a:srgbClr val="A4A3A4"/>
          </p15:clr>
        </p15:guide>
        <p15:guide id="14" pos="5422">
          <p15:clr>
            <a:srgbClr val="A4A3A4"/>
          </p15:clr>
        </p15:guide>
        <p15:guide id="15" pos="3706">
          <p15:clr>
            <a:srgbClr val="A4A3A4"/>
          </p15:clr>
        </p15:guide>
        <p15:guide id="16" pos="304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0" autoAdjust="0"/>
    <p:restoredTop sz="91590" autoAdjust="0"/>
  </p:normalViewPr>
  <p:slideViewPr>
    <p:cSldViewPr snapToGrid="0" snapToObjects="1">
      <p:cViewPr varScale="1">
        <p:scale>
          <a:sx n="80" d="100"/>
          <a:sy n="80" d="100"/>
        </p:scale>
        <p:origin x="1152" y="192"/>
      </p:cViewPr>
      <p:guideLst>
        <p:guide orient="horz" pos="2160"/>
        <p:guide pos="2880"/>
        <p:guide orient="horz" pos="3818"/>
        <p:guide orient="horz" pos="4145"/>
        <p:guide orient="horz" pos="1860"/>
        <p:guide orient="horz" pos="1768"/>
        <p:guide pos="5418"/>
        <p:guide pos="382"/>
        <p:guide pos="441"/>
        <p:guide orient="horz" pos="922"/>
        <p:guide orient="horz" pos="3994"/>
        <p:guide orient="horz" pos="3820"/>
        <p:guide orient="horz" pos="4162"/>
        <p:guide pos="5422"/>
        <p:guide pos="3706"/>
        <p:guide pos="30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8" d="100"/>
          <a:sy n="68" d="100"/>
        </p:scale>
        <p:origin x="-3252" y="-96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890735084269"/>
          <c:y val="0.10953165697638501"/>
          <c:w val="0.52040357709172302"/>
          <c:h val="0.89046834302361499"/>
        </c:manualLayout>
      </c:layout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Academic field of origin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7F0-C644-B09B-5DA18440D1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7F0-C644-B09B-5DA18440D1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7F0-C644-B09B-5DA18440D1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7F0-C644-B09B-5DA18440D15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7F0-C644-B09B-5DA18440D15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93D9ED4-812D-D94B-88DB-F5D2D4495361}" type="VALUE">
                      <a:rPr lang="en-US" smtClean="0"/>
                      <a:pPr/>
                      <a:t>[VALORE]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7F0-C644-B09B-5DA18440D15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6665508-F421-254E-B2E8-033C01B147EF}" type="VALUE">
                      <a:rPr lang="en-US" smtClean="0"/>
                      <a:pPr/>
                      <a:t>[VALORE]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7F0-C644-B09B-5DA18440D15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8C269B5-D978-3940-811C-7931E50B66BA}" type="VALUE">
                      <a:rPr lang="en-US" smtClean="0"/>
                      <a:pPr/>
                      <a:t>[VALORE]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7F0-C644-B09B-5DA18440D15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56FEF47-F10B-4C40-A364-83E483FAE64A}" type="VALUE">
                      <a:rPr lang="en-US" smtClean="0"/>
                      <a:pPr/>
                      <a:t>[VALORE]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7F0-C644-B09B-5DA18440D15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18F1F68-A1BB-CF4A-9F9A-129022A51751}" type="VALUE">
                      <a:rPr lang="en-US" smtClean="0"/>
                      <a:pPr/>
                      <a:t>[VALORE]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7F0-C644-B09B-5DA18440D1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Foglio1!$A$2:$A$6</c:f>
              <c:strCache>
                <c:ptCount val="5"/>
                <c:pt idx="0">
                  <c:v>Biomedica</c:v>
                </c:pt>
                <c:pt idx="1">
                  <c:v>Scientifica</c:v>
                </c:pt>
                <c:pt idx="2">
                  <c:v>Scienze Sociali</c:v>
                </c:pt>
                <c:pt idx="3">
                  <c:v>Tecnologica</c:v>
                </c:pt>
                <c:pt idx="4">
                  <c:v>Umanistica e della formazione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>
                  <c:v>10</c:v>
                </c:pt>
                <c:pt idx="1">
                  <c:v>5</c:v>
                </c:pt>
                <c:pt idx="2">
                  <c:v>8</c:v>
                </c:pt>
                <c:pt idx="3">
                  <c:v>60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7F0-C644-B09B-5DA18440D1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202008116541888"/>
          <c:y val="0.323274265822316"/>
          <c:w val="0.33797991883458101"/>
          <c:h val="0.58943440363974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890735084269"/>
          <c:y val="0.10953165697638501"/>
          <c:w val="0.52040357709172302"/>
          <c:h val="0.89046834302361499"/>
        </c:manualLayout>
      </c:layout>
      <c:doughnutChart>
        <c:varyColors val="1"/>
        <c:ser>
          <c:idx val="0"/>
          <c:order val="0"/>
          <c:tx>
            <c:strRef>
              <c:f>Foglio1!$C$1</c:f>
              <c:strCache>
                <c:ptCount val="1"/>
                <c:pt idx="0">
                  <c:v>Academic field of origin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3F4-FC47-9F9E-5CCAC3BED37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3F4-FC47-9F9E-5CCAC3BED37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3F4-FC47-9F9E-5CCAC3BED37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3F4-FC47-9F9E-5CCAC3BED37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3F4-FC47-9F9E-5CCAC3BED375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F4-FC47-9F9E-5CCAC3BED3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Foglio1!$A$2:$A$6</c:f>
              <c:strCache>
                <c:ptCount val="5"/>
                <c:pt idx="0">
                  <c:v>Biomedica</c:v>
                </c:pt>
                <c:pt idx="1">
                  <c:v>Scientifica</c:v>
                </c:pt>
                <c:pt idx="2">
                  <c:v>Scienze Sociali</c:v>
                </c:pt>
                <c:pt idx="3">
                  <c:v>Tecnologica</c:v>
                </c:pt>
                <c:pt idx="4">
                  <c:v>Umanistica e della formazione</c:v>
                </c:pt>
              </c:strCache>
            </c:strRef>
          </c:cat>
          <c:val>
            <c:numRef>
              <c:f>Foglio1!$C$2:$C$6</c:f>
              <c:numCache>
                <c:formatCode>0.0%</c:formatCode>
                <c:ptCount val="5"/>
                <c:pt idx="0">
                  <c:v>0</c:v>
                </c:pt>
                <c:pt idx="1">
                  <c:v>0.25</c:v>
                </c:pt>
                <c:pt idx="2">
                  <c:v>0.125</c:v>
                </c:pt>
                <c:pt idx="3">
                  <c:v>0.5</c:v>
                </c:pt>
                <c:pt idx="4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3F4-FC47-9F9E-5CCAC3BED3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103448101726096"/>
          <c:y val="0.323274265822316"/>
          <c:w val="0.23084850248222435"/>
          <c:h val="0.608047361617111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37AA80-2D8C-48F6-97AB-4D1D9F369580}" type="doc">
      <dgm:prSet loTypeId="urn:microsoft.com/office/officeart/2005/8/layout/h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7FE2C412-3667-4B0D-BBC1-DF52E85695B3}">
      <dgm:prSet phldrT="[Testo]" custT="1"/>
      <dgm:spPr>
        <a:xfrm>
          <a:off x="2587" y="758026"/>
          <a:ext cx="2523092" cy="830341"/>
        </a:xfrm>
        <a:noFill/>
        <a:ln>
          <a:noFill/>
        </a:ln>
      </dgm:spPr>
      <dgm:t>
        <a:bodyPr/>
        <a:lstStyle/>
        <a:p>
          <a:r>
            <a:rPr lang="it-IT" sz="2400" b="1" dirty="0">
              <a:solidFill>
                <a:srgbClr val="1F497D"/>
              </a:solidFill>
              <a:latin typeface="+mj-lt"/>
              <a:ea typeface="ＭＳ Ｐゴシック"/>
              <a:cs typeface="+mn-cs"/>
            </a:rPr>
            <a:t>Palestra di intraprendenza</a:t>
          </a:r>
          <a:endParaRPr lang="it-IT" sz="2400" b="1" dirty="0">
            <a:solidFill>
              <a:schemeClr val="tx2"/>
            </a:solidFill>
            <a:latin typeface="+mj-lt"/>
            <a:ea typeface="ＭＳ Ｐゴシック"/>
            <a:cs typeface="+mn-cs"/>
          </a:endParaRPr>
        </a:p>
      </dgm:t>
    </dgm:pt>
    <dgm:pt modelId="{D7CF6B0F-2287-43F9-9F94-82F3CB86A188}" type="parTrans" cxnId="{9F12A076-CE74-423D-98B5-5770D7DF5534}">
      <dgm:prSet/>
      <dgm:spPr/>
      <dgm:t>
        <a:bodyPr/>
        <a:lstStyle/>
        <a:p>
          <a:endParaRPr lang="it-IT">
            <a:latin typeface="Helvetica" pitchFamily="34" charset="0"/>
          </a:endParaRPr>
        </a:p>
      </dgm:t>
    </dgm:pt>
    <dgm:pt modelId="{292520E7-83B2-44AA-9153-BAE1860BFE52}" type="sibTrans" cxnId="{9F12A076-CE74-423D-98B5-5770D7DF5534}">
      <dgm:prSet/>
      <dgm:spPr/>
      <dgm:t>
        <a:bodyPr/>
        <a:lstStyle/>
        <a:p>
          <a:endParaRPr lang="it-IT">
            <a:latin typeface="Helvetica" pitchFamily="34" charset="0"/>
          </a:endParaRPr>
        </a:p>
      </dgm:t>
    </dgm:pt>
    <dgm:pt modelId="{E18AA351-92D0-4C57-A992-99EA52FE033F}">
      <dgm:prSet phldrT="[Testo]" custT="1"/>
      <dgm:spPr>
        <a:xfrm>
          <a:off x="5755239" y="758026"/>
          <a:ext cx="2523092" cy="830341"/>
        </a:xfrm>
        <a:noFill/>
        <a:ln>
          <a:noFill/>
        </a:ln>
      </dgm:spPr>
      <dgm:t>
        <a:bodyPr/>
        <a:lstStyle/>
        <a:p>
          <a:r>
            <a:rPr lang="it-IT" sz="2400" b="1" dirty="0">
              <a:solidFill>
                <a:srgbClr val="1F497D"/>
              </a:solidFill>
              <a:latin typeface="+mj-lt"/>
              <a:ea typeface="ＭＳ Ｐゴシック"/>
              <a:cs typeface="+mn-cs"/>
            </a:rPr>
            <a:t>Impresa Campus</a:t>
          </a:r>
        </a:p>
      </dgm:t>
    </dgm:pt>
    <dgm:pt modelId="{C5E349D3-3E56-447C-92CE-4182817C734F}" type="parTrans" cxnId="{4A0FE21E-320C-464C-ADFE-A253FD1688C0}">
      <dgm:prSet/>
      <dgm:spPr/>
      <dgm:t>
        <a:bodyPr/>
        <a:lstStyle/>
        <a:p>
          <a:endParaRPr lang="it-IT">
            <a:latin typeface="Helvetica" pitchFamily="34" charset="0"/>
          </a:endParaRPr>
        </a:p>
      </dgm:t>
    </dgm:pt>
    <dgm:pt modelId="{DBF95F0B-4C28-48F0-BB2C-091FF091316F}" type="sibTrans" cxnId="{4A0FE21E-320C-464C-ADFE-A253FD1688C0}">
      <dgm:prSet/>
      <dgm:spPr/>
      <dgm:t>
        <a:bodyPr/>
        <a:lstStyle/>
        <a:p>
          <a:endParaRPr lang="it-IT">
            <a:latin typeface="Helvetica" pitchFamily="34" charset="0"/>
          </a:endParaRPr>
        </a:p>
      </dgm:t>
    </dgm:pt>
    <dgm:pt modelId="{1B9BDAFD-7B4C-4DB4-B5D3-7BA27A66F328}">
      <dgm:prSet phldrT="[Testo]" custT="1"/>
      <dgm:spPr>
        <a:xfrm>
          <a:off x="5755239" y="1588368"/>
          <a:ext cx="2523092" cy="2594024"/>
        </a:xfrm>
        <a:noFill/>
        <a:ln>
          <a:noFill/>
        </a:ln>
      </dgm:spPr>
      <dgm:t>
        <a:bodyPr/>
        <a:lstStyle/>
        <a:p>
          <a:r>
            <a:rPr lang="it-IT" sz="2400" b="1" dirty="0" err="1">
              <a:solidFill>
                <a:schemeClr val="tx2"/>
              </a:solidFill>
              <a:latin typeface="+mj-lt"/>
              <a:ea typeface="ＭＳ Ｐゴシック"/>
              <a:cs typeface="+mn-cs"/>
            </a:rPr>
            <a:t>Pre-incubazione</a:t>
          </a:r>
          <a:endParaRPr lang="it-IT" sz="2400" b="1" dirty="0">
            <a:solidFill>
              <a:srgbClr val="1F497D"/>
            </a:solidFill>
            <a:latin typeface="+mj-lt"/>
            <a:ea typeface="ＭＳ Ｐゴシック"/>
            <a:cs typeface="+mn-cs"/>
          </a:endParaRPr>
        </a:p>
      </dgm:t>
    </dgm:pt>
    <dgm:pt modelId="{97E0DBCA-4399-4BC1-A7A3-DB95A07C1D99}" type="parTrans" cxnId="{0882A0B1-69D4-4BD7-A825-0E8B7EAC15AB}">
      <dgm:prSet/>
      <dgm:spPr/>
      <dgm:t>
        <a:bodyPr/>
        <a:lstStyle/>
        <a:p>
          <a:endParaRPr lang="it-IT"/>
        </a:p>
      </dgm:t>
    </dgm:pt>
    <dgm:pt modelId="{8F44AAD2-D294-4C3F-AFBF-FD1A69E94691}" type="sibTrans" cxnId="{0882A0B1-69D4-4BD7-A825-0E8B7EAC15AB}">
      <dgm:prSet/>
      <dgm:spPr/>
      <dgm:t>
        <a:bodyPr/>
        <a:lstStyle/>
        <a:p>
          <a:endParaRPr lang="it-IT"/>
        </a:p>
      </dgm:t>
    </dgm:pt>
    <dgm:pt modelId="{D098D40F-2B0A-4EAD-999D-5E9BB60A6B02}" type="pres">
      <dgm:prSet presAssocID="{CB37AA80-2D8C-48F6-97AB-4D1D9F369580}" presName="Name0" presStyleCnt="0">
        <dgm:presLayoutVars>
          <dgm:dir/>
          <dgm:animLvl val="lvl"/>
          <dgm:resizeHandles val="exact"/>
        </dgm:presLayoutVars>
      </dgm:prSet>
      <dgm:spPr/>
    </dgm:pt>
    <dgm:pt modelId="{705BCF18-AE1B-453D-9609-39E8A0783032}" type="pres">
      <dgm:prSet presAssocID="{7FE2C412-3667-4B0D-BBC1-DF52E85695B3}" presName="composite" presStyleCnt="0"/>
      <dgm:spPr/>
    </dgm:pt>
    <dgm:pt modelId="{342AB2EF-FD29-4DB7-B1F4-91E1A364A732}" type="pres">
      <dgm:prSet presAssocID="{7FE2C412-3667-4B0D-BBC1-DF52E85695B3}" presName="parTx" presStyleLbl="alignNode1" presStyleIdx="0" presStyleCnt="3" custLinFactNeighborX="-103" custLinFactNeighborY="17592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CA2507B3-42F0-4C90-A025-7759EC1D0EE4}" type="pres">
      <dgm:prSet presAssocID="{7FE2C412-3667-4B0D-BBC1-DF52E85695B3}" presName="desTx" presStyleLbl="alignAccFollowNode1" presStyleIdx="0" presStyleCnt="3" custLinFactNeighborX="-103" custLinFactNeighborY="10078">
        <dgm:presLayoutVars>
          <dgm:bulletEnabled val="1"/>
        </dgm:presLayoutVars>
      </dgm:prSet>
      <dgm:spPr>
        <a:prstGeom prst="rect">
          <a:avLst/>
        </a:prstGeom>
        <a:ln>
          <a:noFill/>
        </a:ln>
      </dgm:spPr>
    </dgm:pt>
    <dgm:pt modelId="{DDE1F877-E6ED-4C5F-BA1D-E4144AA85DCB}" type="pres">
      <dgm:prSet presAssocID="{292520E7-83B2-44AA-9153-BAE1860BFE52}" presName="space" presStyleCnt="0"/>
      <dgm:spPr/>
    </dgm:pt>
    <dgm:pt modelId="{3308A95C-2CDB-4E62-97BF-CFBE00B75A4F}" type="pres">
      <dgm:prSet presAssocID="{E18AA351-92D0-4C57-A992-99EA52FE033F}" presName="composite" presStyleCnt="0"/>
      <dgm:spPr/>
    </dgm:pt>
    <dgm:pt modelId="{AE9ED4EA-B7AB-434C-A8AA-5B14E105DE5A}" type="pres">
      <dgm:prSet presAssocID="{E18AA351-92D0-4C57-A992-99EA52FE033F}" presName="parTx" presStyleLbl="alignNode1" presStyleIdx="1" presStyleCnt="3" custScaleX="104515" custLinFactNeighborX="3041" custLinFactNeighborY="17592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24FBA682-7816-4AD1-B2AF-D17F8751BA98}" type="pres">
      <dgm:prSet presAssocID="{E18AA351-92D0-4C57-A992-99EA52FE033F}" presName="desTx" presStyleLbl="alignAccFollowNode1" presStyleIdx="1" presStyleCnt="3" custScaleX="104896" custLinFactNeighborX="-951" custLinFactNeighborY="10549">
        <dgm:presLayoutVars>
          <dgm:bulletEnabled val="1"/>
        </dgm:presLayoutVars>
      </dgm:prSet>
      <dgm:spPr>
        <a:prstGeom prst="rect">
          <a:avLst/>
        </a:prstGeom>
        <a:ln>
          <a:noFill/>
        </a:ln>
      </dgm:spPr>
    </dgm:pt>
    <dgm:pt modelId="{507E8F66-7720-4BD6-80BD-74B8CB2D5CDA}" type="pres">
      <dgm:prSet presAssocID="{DBF95F0B-4C28-48F0-BB2C-091FF091316F}" presName="space" presStyleCnt="0"/>
      <dgm:spPr/>
    </dgm:pt>
    <dgm:pt modelId="{1A6A14D1-2224-4F53-841A-F8B5653E3C06}" type="pres">
      <dgm:prSet presAssocID="{1B9BDAFD-7B4C-4DB4-B5D3-7BA27A66F328}" presName="composite" presStyleCnt="0"/>
      <dgm:spPr/>
    </dgm:pt>
    <dgm:pt modelId="{16690286-F08B-4542-8BE7-F1BE3E3D5A94}" type="pres">
      <dgm:prSet presAssocID="{1B9BDAFD-7B4C-4DB4-B5D3-7BA27A66F328}" presName="parTx" presStyleLbl="alignNode1" presStyleIdx="2" presStyleCnt="3" custScaleY="100000" custLinFactNeighborX="-4050" custLinFactNeighborY="17592">
        <dgm:presLayoutVars>
          <dgm:chMax val="0"/>
          <dgm:chPref val="0"/>
          <dgm:bulletEnabled val="1"/>
        </dgm:presLayoutVars>
      </dgm:prSet>
      <dgm:spPr/>
    </dgm:pt>
    <dgm:pt modelId="{C34713FE-4B9F-4BA6-BDB1-5FEE243C72CA}" type="pres">
      <dgm:prSet presAssocID="{1B9BDAFD-7B4C-4DB4-B5D3-7BA27A66F328}" presName="desTx" presStyleLbl="alignAccFollowNode1" presStyleIdx="2" presStyleCnt="3" custLinFactNeighborX="-4267" custLinFactNeighborY="10029">
        <dgm:presLayoutVars>
          <dgm:bulletEnabled val="1"/>
        </dgm:presLayoutVars>
      </dgm:prSet>
      <dgm:spPr>
        <a:ln>
          <a:noFill/>
        </a:ln>
      </dgm:spPr>
    </dgm:pt>
  </dgm:ptLst>
  <dgm:cxnLst>
    <dgm:cxn modelId="{23A83014-FBD2-0444-90A0-093DDD35BC96}" type="presOf" srcId="{7FE2C412-3667-4B0D-BBC1-DF52E85695B3}" destId="{342AB2EF-FD29-4DB7-B1F4-91E1A364A732}" srcOrd="0" destOrd="0" presId="urn:microsoft.com/office/officeart/2005/8/layout/hList1"/>
    <dgm:cxn modelId="{4A0FE21E-320C-464C-ADFE-A253FD1688C0}" srcId="{CB37AA80-2D8C-48F6-97AB-4D1D9F369580}" destId="{E18AA351-92D0-4C57-A992-99EA52FE033F}" srcOrd="1" destOrd="0" parTransId="{C5E349D3-3E56-447C-92CE-4182817C734F}" sibTransId="{DBF95F0B-4C28-48F0-BB2C-091FF091316F}"/>
    <dgm:cxn modelId="{9F12A076-CE74-423D-98B5-5770D7DF5534}" srcId="{CB37AA80-2D8C-48F6-97AB-4D1D9F369580}" destId="{7FE2C412-3667-4B0D-BBC1-DF52E85695B3}" srcOrd="0" destOrd="0" parTransId="{D7CF6B0F-2287-43F9-9F94-82F3CB86A188}" sibTransId="{292520E7-83B2-44AA-9153-BAE1860BFE52}"/>
    <dgm:cxn modelId="{7BA76677-0438-C445-B6E0-414DF48A7644}" type="presOf" srcId="{E18AA351-92D0-4C57-A992-99EA52FE033F}" destId="{AE9ED4EA-B7AB-434C-A8AA-5B14E105DE5A}" srcOrd="0" destOrd="0" presId="urn:microsoft.com/office/officeart/2005/8/layout/hList1"/>
    <dgm:cxn modelId="{0882A0B1-69D4-4BD7-A825-0E8B7EAC15AB}" srcId="{CB37AA80-2D8C-48F6-97AB-4D1D9F369580}" destId="{1B9BDAFD-7B4C-4DB4-B5D3-7BA27A66F328}" srcOrd="2" destOrd="0" parTransId="{97E0DBCA-4399-4BC1-A7A3-DB95A07C1D99}" sibTransId="{8F44AAD2-D294-4C3F-AFBF-FD1A69E94691}"/>
    <dgm:cxn modelId="{ED7F21C5-EE1D-9646-B0C6-9826FDBC444B}" type="presOf" srcId="{CB37AA80-2D8C-48F6-97AB-4D1D9F369580}" destId="{D098D40F-2B0A-4EAD-999D-5E9BB60A6B02}" srcOrd="0" destOrd="0" presId="urn:microsoft.com/office/officeart/2005/8/layout/hList1"/>
    <dgm:cxn modelId="{45F68CEA-2805-1343-AD38-502A5BFB8EF7}" type="presOf" srcId="{1B9BDAFD-7B4C-4DB4-B5D3-7BA27A66F328}" destId="{16690286-F08B-4542-8BE7-F1BE3E3D5A94}" srcOrd="0" destOrd="0" presId="urn:microsoft.com/office/officeart/2005/8/layout/hList1"/>
    <dgm:cxn modelId="{3338A9FC-A08A-D441-ADA5-6BE562C0B8E5}" type="presParOf" srcId="{D098D40F-2B0A-4EAD-999D-5E9BB60A6B02}" destId="{705BCF18-AE1B-453D-9609-39E8A0783032}" srcOrd="0" destOrd="0" presId="urn:microsoft.com/office/officeart/2005/8/layout/hList1"/>
    <dgm:cxn modelId="{1C3594EB-795D-794F-9538-0D2E96CCCFC2}" type="presParOf" srcId="{705BCF18-AE1B-453D-9609-39E8A0783032}" destId="{342AB2EF-FD29-4DB7-B1F4-91E1A364A732}" srcOrd="0" destOrd="0" presId="urn:microsoft.com/office/officeart/2005/8/layout/hList1"/>
    <dgm:cxn modelId="{14D09FD9-8576-B64E-83AC-030EA4DC80CF}" type="presParOf" srcId="{705BCF18-AE1B-453D-9609-39E8A0783032}" destId="{CA2507B3-42F0-4C90-A025-7759EC1D0EE4}" srcOrd="1" destOrd="0" presId="urn:microsoft.com/office/officeart/2005/8/layout/hList1"/>
    <dgm:cxn modelId="{557BA567-BD9A-1E40-BCC0-60BC5947795C}" type="presParOf" srcId="{D098D40F-2B0A-4EAD-999D-5E9BB60A6B02}" destId="{DDE1F877-E6ED-4C5F-BA1D-E4144AA85DCB}" srcOrd="1" destOrd="0" presId="urn:microsoft.com/office/officeart/2005/8/layout/hList1"/>
    <dgm:cxn modelId="{78AA6DDC-E20A-2F4E-ABE5-802032C0BBB6}" type="presParOf" srcId="{D098D40F-2B0A-4EAD-999D-5E9BB60A6B02}" destId="{3308A95C-2CDB-4E62-97BF-CFBE00B75A4F}" srcOrd="2" destOrd="0" presId="urn:microsoft.com/office/officeart/2005/8/layout/hList1"/>
    <dgm:cxn modelId="{6B4F030A-48DB-2240-8658-EBE092E497BE}" type="presParOf" srcId="{3308A95C-2CDB-4E62-97BF-CFBE00B75A4F}" destId="{AE9ED4EA-B7AB-434C-A8AA-5B14E105DE5A}" srcOrd="0" destOrd="0" presId="urn:microsoft.com/office/officeart/2005/8/layout/hList1"/>
    <dgm:cxn modelId="{61E9303A-7BE5-8D40-865E-44A1E8CFAC7E}" type="presParOf" srcId="{3308A95C-2CDB-4E62-97BF-CFBE00B75A4F}" destId="{24FBA682-7816-4AD1-B2AF-D17F8751BA98}" srcOrd="1" destOrd="0" presId="urn:microsoft.com/office/officeart/2005/8/layout/hList1"/>
    <dgm:cxn modelId="{5812DAF9-409A-A347-BB41-0E3090ACA990}" type="presParOf" srcId="{D098D40F-2B0A-4EAD-999D-5E9BB60A6B02}" destId="{507E8F66-7720-4BD6-80BD-74B8CB2D5CDA}" srcOrd="3" destOrd="0" presId="urn:microsoft.com/office/officeart/2005/8/layout/hList1"/>
    <dgm:cxn modelId="{A068E789-7CA7-5F4A-89BC-662AD0F4E764}" type="presParOf" srcId="{D098D40F-2B0A-4EAD-999D-5E9BB60A6B02}" destId="{1A6A14D1-2224-4F53-841A-F8B5653E3C06}" srcOrd="4" destOrd="0" presId="urn:microsoft.com/office/officeart/2005/8/layout/hList1"/>
    <dgm:cxn modelId="{47F691BF-EBFC-1D46-BE25-53954EF9CA1E}" type="presParOf" srcId="{1A6A14D1-2224-4F53-841A-F8B5653E3C06}" destId="{16690286-F08B-4542-8BE7-F1BE3E3D5A94}" srcOrd="0" destOrd="0" presId="urn:microsoft.com/office/officeart/2005/8/layout/hList1"/>
    <dgm:cxn modelId="{8D18BB38-6BD8-7E48-BCB0-F6126FDAAAB0}" type="presParOf" srcId="{1A6A14D1-2224-4F53-841A-F8B5653E3C06}" destId="{C34713FE-4B9F-4BA6-BDB1-5FEE243C72C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7EB03B-7850-4BC8-92A0-011C6A8C1FA3}" type="doc">
      <dgm:prSet loTypeId="urn:microsoft.com/office/officeart/2005/8/layout/radial5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it-IT"/>
        </a:p>
      </dgm:t>
    </dgm:pt>
    <dgm:pt modelId="{392F23DB-AEEF-414B-B014-12096F54E6D0}">
      <dgm:prSet phldrT="[Testo]"/>
      <dgm:spPr>
        <a:solidFill>
          <a:srgbClr val="1F497D"/>
        </a:solidFill>
      </dgm:spPr>
      <dgm:t>
        <a:bodyPr/>
        <a:lstStyle/>
        <a:p>
          <a:r>
            <a:rPr lang="it-IT" b="1" dirty="0">
              <a:solidFill>
                <a:schemeClr val="bg1"/>
              </a:solidFill>
            </a:rPr>
            <a:t>Ecosistema metropolitano</a:t>
          </a:r>
        </a:p>
      </dgm:t>
    </dgm:pt>
    <dgm:pt modelId="{8A1E2418-F2F5-4735-B5FE-619AEE25B0B7}" type="parTrans" cxnId="{D1C0AB87-7FB7-4222-801B-4A2284AA327E}">
      <dgm:prSet/>
      <dgm:spPr/>
      <dgm:t>
        <a:bodyPr/>
        <a:lstStyle/>
        <a:p>
          <a:endParaRPr lang="it-IT"/>
        </a:p>
      </dgm:t>
    </dgm:pt>
    <dgm:pt modelId="{6C818DA6-C0C5-40F8-99AF-F7666B46DD7E}" type="sibTrans" cxnId="{D1C0AB87-7FB7-4222-801B-4A2284AA327E}">
      <dgm:prSet/>
      <dgm:spPr/>
      <dgm:t>
        <a:bodyPr/>
        <a:lstStyle/>
        <a:p>
          <a:endParaRPr lang="it-IT"/>
        </a:p>
      </dgm:t>
    </dgm:pt>
    <dgm:pt modelId="{6A97A8B2-2B07-4D99-82ED-0A409A0A79A7}">
      <dgm:prSet phldrT="[Testo]"/>
      <dgm:spPr>
        <a:noFill/>
        <a:ln>
          <a:noFill/>
        </a:ln>
      </dgm:spPr>
      <dgm:t>
        <a:bodyPr/>
        <a:lstStyle/>
        <a:p>
          <a:r>
            <a:rPr lang="it-IT" dirty="0"/>
            <a:t> </a:t>
          </a:r>
        </a:p>
      </dgm:t>
    </dgm:pt>
    <dgm:pt modelId="{BE9DC3F8-6935-4847-8883-C27C2D17B798}" type="parTrans" cxnId="{02AFD5F8-4F56-4F4D-AF79-B542BBF45448}">
      <dgm:prSet/>
      <dgm:spPr/>
      <dgm:t>
        <a:bodyPr/>
        <a:lstStyle/>
        <a:p>
          <a:endParaRPr lang="it-IT"/>
        </a:p>
      </dgm:t>
    </dgm:pt>
    <dgm:pt modelId="{B1463753-8E00-4AB4-87D2-982ABED5BD7E}" type="sibTrans" cxnId="{02AFD5F8-4F56-4F4D-AF79-B542BBF45448}">
      <dgm:prSet/>
      <dgm:spPr/>
      <dgm:t>
        <a:bodyPr/>
        <a:lstStyle/>
        <a:p>
          <a:endParaRPr lang="it-IT"/>
        </a:p>
      </dgm:t>
    </dgm:pt>
    <dgm:pt modelId="{4E50BF15-5A06-40B2-89A6-7D22825375A1}">
      <dgm:prSet phldrT="[Testo]"/>
      <dgm:spPr>
        <a:ln>
          <a:noFill/>
        </a:ln>
      </dgm:spPr>
      <dgm:t>
        <a:bodyPr/>
        <a:lstStyle/>
        <a:p>
          <a:r>
            <a:rPr lang="it-IT" dirty="0"/>
            <a:t> </a:t>
          </a:r>
        </a:p>
      </dgm:t>
    </dgm:pt>
    <dgm:pt modelId="{ADDD27A7-0783-4F8E-BCAF-D8D4C0194C3B}" type="parTrans" cxnId="{50B2814E-D84F-425A-A91B-C517E9D2EC45}">
      <dgm:prSet/>
      <dgm:spPr/>
      <dgm:t>
        <a:bodyPr/>
        <a:lstStyle/>
        <a:p>
          <a:endParaRPr lang="it-IT"/>
        </a:p>
      </dgm:t>
    </dgm:pt>
    <dgm:pt modelId="{88C0F628-7A0C-443F-AEC0-B211E5C36B58}" type="sibTrans" cxnId="{50B2814E-D84F-425A-A91B-C517E9D2EC45}">
      <dgm:prSet/>
      <dgm:spPr/>
      <dgm:t>
        <a:bodyPr/>
        <a:lstStyle/>
        <a:p>
          <a:endParaRPr lang="it-IT"/>
        </a:p>
      </dgm:t>
    </dgm:pt>
    <dgm:pt modelId="{9317F7E2-3599-4E13-B765-2EF8BFE7D57A}">
      <dgm:prSet phldrT="[Testo]"/>
      <dgm:spPr>
        <a:ln>
          <a:noFill/>
        </a:ln>
      </dgm:spPr>
      <dgm:t>
        <a:bodyPr/>
        <a:lstStyle/>
        <a:p>
          <a:r>
            <a:rPr lang="it-IT" dirty="0"/>
            <a:t> </a:t>
          </a:r>
        </a:p>
      </dgm:t>
    </dgm:pt>
    <dgm:pt modelId="{DE5DA617-1558-459B-A247-671620CD0F94}" type="parTrans" cxnId="{F281C484-3E15-4FB6-AFD0-33B63B314632}">
      <dgm:prSet/>
      <dgm:spPr/>
      <dgm:t>
        <a:bodyPr/>
        <a:lstStyle/>
        <a:p>
          <a:endParaRPr lang="it-IT"/>
        </a:p>
      </dgm:t>
    </dgm:pt>
    <dgm:pt modelId="{02F83406-1D89-42A4-B0DE-49E9EBB837A6}" type="sibTrans" cxnId="{F281C484-3E15-4FB6-AFD0-33B63B314632}">
      <dgm:prSet/>
      <dgm:spPr/>
      <dgm:t>
        <a:bodyPr/>
        <a:lstStyle/>
        <a:p>
          <a:endParaRPr lang="it-IT"/>
        </a:p>
      </dgm:t>
    </dgm:pt>
    <dgm:pt modelId="{72BC7D40-3673-44D5-81DD-2B3B25E930C6}">
      <dgm:prSet phldrT="[Testo]"/>
      <dgm:spPr>
        <a:ln>
          <a:noFill/>
        </a:ln>
      </dgm:spPr>
      <dgm:t>
        <a:bodyPr/>
        <a:lstStyle/>
        <a:p>
          <a:r>
            <a:rPr lang="it-IT" dirty="0"/>
            <a:t> </a:t>
          </a:r>
        </a:p>
      </dgm:t>
    </dgm:pt>
    <dgm:pt modelId="{846132A0-F2FA-4B21-9E7D-F06FB8416B42}" type="parTrans" cxnId="{FD978B65-A028-4789-AC5F-F516BF9FA4AD}">
      <dgm:prSet/>
      <dgm:spPr/>
      <dgm:t>
        <a:bodyPr/>
        <a:lstStyle/>
        <a:p>
          <a:endParaRPr lang="it-IT"/>
        </a:p>
      </dgm:t>
    </dgm:pt>
    <dgm:pt modelId="{0C48D810-69A9-4781-A752-291E26CC86EC}" type="sibTrans" cxnId="{FD978B65-A028-4789-AC5F-F516BF9FA4AD}">
      <dgm:prSet/>
      <dgm:spPr/>
      <dgm:t>
        <a:bodyPr/>
        <a:lstStyle/>
        <a:p>
          <a:endParaRPr lang="it-IT"/>
        </a:p>
      </dgm:t>
    </dgm:pt>
    <dgm:pt modelId="{9BA7AF35-B61A-447C-B41E-452616180E14}">
      <dgm:prSet phldrT="[Testo]"/>
      <dgm:spPr>
        <a:ln>
          <a:noFill/>
        </a:ln>
      </dgm:spPr>
      <dgm:t>
        <a:bodyPr/>
        <a:lstStyle/>
        <a:p>
          <a:endParaRPr lang="it-IT" dirty="0"/>
        </a:p>
      </dgm:t>
    </dgm:pt>
    <dgm:pt modelId="{AF249E24-93E6-4516-8803-E194C4ACCF28}" type="parTrans" cxnId="{E2BB98B8-5113-4148-A37F-8CCD79B1A9FC}">
      <dgm:prSet/>
      <dgm:spPr/>
      <dgm:t>
        <a:bodyPr/>
        <a:lstStyle/>
        <a:p>
          <a:endParaRPr lang="it-IT"/>
        </a:p>
      </dgm:t>
    </dgm:pt>
    <dgm:pt modelId="{3C6FB089-0F63-4C86-A893-3BF651BD3DFC}" type="sibTrans" cxnId="{E2BB98B8-5113-4148-A37F-8CCD79B1A9FC}">
      <dgm:prSet/>
      <dgm:spPr/>
      <dgm:t>
        <a:bodyPr/>
        <a:lstStyle/>
        <a:p>
          <a:endParaRPr lang="it-IT"/>
        </a:p>
      </dgm:t>
    </dgm:pt>
    <dgm:pt modelId="{7D7CA7B1-2818-43B2-93C3-FC83A048B9C4}">
      <dgm:prSet phldrT="[Testo]"/>
      <dgm:spPr>
        <a:ln>
          <a:noFill/>
        </a:ln>
      </dgm:spPr>
      <dgm:t>
        <a:bodyPr/>
        <a:lstStyle/>
        <a:p>
          <a:endParaRPr lang="it-IT" dirty="0"/>
        </a:p>
      </dgm:t>
    </dgm:pt>
    <dgm:pt modelId="{F27CBBD0-1634-4192-ABB8-719668E0A070}" type="parTrans" cxnId="{22446003-1543-491E-B16C-19E1BE6A4116}">
      <dgm:prSet/>
      <dgm:spPr/>
      <dgm:t>
        <a:bodyPr/>
        <a:lstStyle/>
        <a:p>
          <a:endParaRPr lang="it-IT"/>
        </a:p>
      </dgm:t>
    </dgm:pt>
    <dgm:pt modelId="{9A120E92-063E-4C0E-99D8-C33ADCA824CF}" type="sibTrans" cxnId="{22446003-1543-491E-B16C-19E1BE6A4116}">
      <dgm:prSet/>
      <dgm:spPr/>
      <dgm:t>
        <a:bodyPr/>
        <a:lstStyle/>
        <a:p>
          <a:endParaRPr lang="it-IT"/>
        </a:p>
      </dgm:t>
    </dgm:pt>
    <dgm:pt modelId="{E5BDE061-5BE7-4A06-9DCB-C92CCBF8B082}">
      <dgm:prSet phldrT="[Testo]"/>
      <dgm:spPr>
        <a:ln>
          <a:noFill/>
        </a:ln>
      </dgm:spPr>
      <dgm:t>
        <a:bodyPr/>
        <a:lstStyle/>
        <a:p>
          <a:endParaRPr lang="it-IT" dirty="0"/>
        </a:p>
      </dgm:t>
    </dgm:pt>
    <dgm:pt modelId="{17CCC907-D598-45EC-9FE5-51FA23F07583}" type="parTrans" cxnId="{7804633D-F43C-47F9-94A3-2F7C3E5124F5}">
      <dgm:prSet/>
      <dgm:spPr/>
      <dgm:t>
        <a:bodyPr/>
        <a:lstStyle/>
        <a:p>
          <a:endParaRPr lang="it-IT"/>
        </a:p>
      </dgm:t>
    </dgm:pt>
    <dgm:pt modelId="{4AADBC5E-F2F0-49CB-BBE7-E699E68A5313}" type="sibTrans" cxnId="{7804633D-F43C-47F9-94A3-2F7C3E5124F5}">
      <dgm:prSet/>
      <dgm:spPr/>
      <dgm:t>
        <a:bodyPr/>
        <a:lstStyle/>
        <a:p>
          <a:endParaRPr lang="it-IT"/>
        </a:p>
      </dgm:t>
    </dgm:pt>
    <dgm:pt modelId="{3F2BF9DA-526F-4587-9F8C-4412E44AD57F}" type="pres">
      <dgm:prSet presAssocID="{7F7EB03B-7850-4BC8-92A0-011C6A8C1FA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D43FE7F-5280-4049-B911-2C025D46E0FC}" type="pres">
      <dgm:prSet presAssocID="{392F23DB-AEEF-414B-B014-12096F54E6D0}" presName="centerShape" presStyleLbl="node0" presStyleIdx="0" presStyleCnt="1"/>
      <dgm:spPr/>
    </dgm:pt>
    <dgm:pt modelId="{44BCAF5B-D335-4B20-B6D0-64ED0CE3914F}" type="pres">
      <dgm:prSet presAssocID="{BE9DC3F8-6935-4847-8883-C27C2D17B798}" presName="parTrans" presStyleLbl="sibTrans2D1" presStyleIdx="0" presStyleCnt="7"/>
      <dgm:spPr/>
    </dgm:pt>
    <dgm:pt modelId="{B7D189FE-7D74-466A-BC90-1DE0EAC803AD}" type="pres">
      <dgm:prSet presAssocID="{BE9DC3F8-6935-4847-8883-C27C2D17B798}" presName="connectorText" presStyleLbl="sibTrans2D1" presStyleIdx="0" presStyleCnt="7"/>
      <dgm:spPr/>
    </dgm:pt>
    <dgm:pt modelId="{52231F29-DFD2-4928-8351-AC6BB9CA95DF}" type="pres">
      <dgm:prSet presAssocID="{6A97A8B2-2B07-4D99-82ED-0A409A0A79A7}" presName="node" presStyleLbl="node1" presStyleIdx="0" presStyleCnt="7">
        <dgm:presLayoutVars>
          <dgm:bulletEnabled val="1"/>
        </dgm:presLayoutVars>
      </dgm:prSet>
      <dgm:spPr/>
    </dgm:pt>
    <dgm:pt modelId="{88C85C59-30E2-4820-9D7C-0570BD19D181}" type="pres">
      <dgm:prSet presAssocID="{ADDD27A7-0783-4F8E-BCAF-D8D4C0194C3B}" presName="parTrans" presStyleLbl="sibTrans2D1" presStyleIdx="1" presStyleCnt="7"/>
      <dgm:spPr/>
    </dgm:pt>
    <dgm:pt modelId="{F2995499-B58C-4356-9DFE-5B325F14A9E5}" type="pres">
      <dgm:prSet presAssocID="{ADDD27A7-0783-4F8E-BCAF-D8D4C0194C3B}" presName="connectorText" presStyleLbl="sibTrans2D1" presStyleIdx="1" presStyleCnt="7"/>
      <dgm:spPr/>
    </dgm:pt>
    <dgm:pt modelId="{9B1A2565-9ECF-4E46-A88E-76B5FD92465B}" type="pres">
      <dgm:prSet presAssocID="{4E50BF15-5A06-40B2-89A6-7D22825375A1}" presName="node" presStyleLbl="node1" presStyleIdx="1" presStyleCnt="7">
        <dgm:presLayoutVars>
          <dgm:bulletEnabled val="1"/>
        </dgm:presLayoutVars>
      </dgm:prSet>
      <dgm:spPr/>
    </dgm:pt>
    <dgm:pt modelId="{E847A6F9-C39A-4E3E-8535-DE1DFE2CCF6F}" type="pres">
      <dgm:prSet presAssocID="{DE5DA617-1558-459B-A247-671620CD0F94}" presName="parTrans" presStyleLbl="sibTrans2D1" presStyleIdx="2" presStyleCnt="7"/>
      <dgm:spPr/>
    </dgm:pt>
    <dgm:pt modelId="{AE185955-ABAF-4438-8115-7F688B264178}" type="pres">
      <dgm:prSet presAssocID="{DE5DA617-1558-459B-A247-671620CD0F94}" presName="connectorText" presStyleLbl="sibTrans2D1" presStyleIdx="2" presStyleCnt="7"/>
      <dgm:spPr/>
    </dgm:pt>
    <dgm:pt modelId="{5B0BAAE9-2E6A-4452-A0E1-A89FAE84D98D}" type="pres">
      <dgm:prSet presAssocID="{9317F7E2-3599-4E13-B765-2EF8BFE7D57A}" presName="node" presStyleLbl="node1" presStyleIdx="2" presStyleCnt="7">
        <dgm:presLayoutVars>
          <dgm:bulletEnabled val="1"/>
        </dgm:presLayoutVars>
      </dgm:prSet>
      <dgm:spPr/>
    </dgm:pt>
    <dgm:pt modelId="{373389F7-5FB5-44A5-BC62-93FB3AF300B9}" type="pres">
      <dgm:prSet presAssocID="{846132A0-F2FA-4B21-9E7D-F06FB8416B42}" presName="parTrans" presStyleLbl="sibTrans2D1" presStyleIdx="3" presStyleCnt="7"/>
      <dgm:spPr/>
    </dgm:pt>
    <dgm:pt modelId="{7364E556-CF45-43A7-928F-41B26EF73051}" type="pres">
      <dgm:prSet presAssocID="{846132A0-F2FA-4B21-9E7D-F06FB8416B42}" presName="connectorText" presStyleLbl="sibTrans2D1" presStyleIdx="3" presStyleCnt="7"/>
      <dgm:spPr/>
    </dgm:pt>
    <dgm:pt modelId="{6B7110F0-E9DF-4292-9015-5BAF3430287E}" type="pres">
      <dgm:prSet presAssocID="{72BC7D40-3673-44D5-81DD-2B3B25E930C6}" presName="node" presStyleLbl="node1" presStyleIdx="3" presStyleCnt="7">
        <dgm:presLayoutVars>
          <dgm:bulletEnabled val="1"/>
        </dgm:presLayoutVars>
      </dgm:prSet>
      <dgm:spPr/>
    </dgm:pt>
    <dgm:pt modelId="{2A6B1CF3-0E79-442A-ABDF-6D852192BA46}" type="pres">
      <dgm:prSet presAssocID="{F27CBBD0-1634-4192-ABB8-719668E0A070}" presName="parTrans" presStyleLbl="sibTrans2D1" presStyleIdx="4" presStyleCnt="7"/>
      <dgm:spPr/>
    </dgm:pt>
    <dgm:pt modelId="{6F7641EB-227C-4F72-AF1D-EF5DA3E4C72C}" type="pres">
      <dgm:prSet presAssocID="{F27CBBD0-1634-4192-ABB8-719668E0A070}" presName="connectorText" presStyleLbl="sibTrans2D1" presStyleIdx="4" presStyleCnt="7"/>
      <dgm:spPr/>
    </dgm:pt>
    <dgm:pt modelId="{BD534782-640D-44DF-A9DF-B7518FDACD25}" type="pres">
      <dgm:prSet presAssocID="{7D7CA7B1-2818-43B2-93C3-FC83A048B9C4}" presName="node" presStyleLbl="node1" presStyleIdx="4" presStyleCnt="7">
        <dgm:presLayoutVars>
          <dgm:bulletEnabled val="1"/>
        </dgm:presLayoutVars>
      </dgm:prSet>
      <dgm:spPr/>
    </dgm:pt>
    <dgm:pt modelId="{872AFEDB-0D10-478D-9519-BC37D7BA98BF}" type="pres">
      <dgm:prSet presAssocID="{17CCC907-D598-45EC-9FE5-51FA23F07583}" presName="parTrans" presStyleLbl="sibTrans2D1" presStyleIdx="5" presStyleCnt="7"/>
      <dgm:spPr/>
    </dgm:pt>
    <dgm:pt modelId="{A3AB0EBC-8384-4758-B8D0-610CE7446065}" type="pres">
      <dgm:prSet presAssocID="{17CCC907-D598-45EC-9FE5-51FA23F07583}" presName="connectorText" presStyleLbl="sibTrans2D1" presStyleIdx="5" presStyleCnt="7"/>
      <dgm:spPr/>
    </dgm:pt>
    <dgm:pt modelId="{9BFCB074-E6DF-4CE7-ACC5-06CA59EC455A}" type="pres">
      <dgm:prSet presAssocID="{E5BDE061-5BE7-4A06-9DCB-C92CCBF8B082}" presName="node" presStyleLbl="node1" presStyleIdx="5" presStyleCnt="7">
        <dgm:presLayoutVars>
          <dgm:bulletEnabled val="1"/>
        </dgm:presLayoutVars>
      </dgm:prSet>
      <dgm:spPr/>
    </dgm:pt>
    <dgm:pt modelId="{B1211E41-8E74-4756-BF17-A8E1592B309E}" type="pres">
      <dgm:prSet presAssocID="{AF249E24-93E6-4516-8803-E194C4ACCF28}" presName="parTrans" presStyleLbl="sibTrans2D1" presStyleIdx="6" presStyleCnt="7"/>
      <dgm:spPr/>
    </dgm:pt>
    <dgm:pt modelId="{4F83C1EF-3798-4313-BA9A-00603973212E}" type="pres">
      <dgm:prSet presAssocID="{AF249E24-93E6-4516-8803-E194C4ACCF28}" presName="connectorText" presStyleLbl="sibTrans2D1" presStyleIdx="6" presStyleCnt="7"/>
      <dgm:spPr/>
    </dgm:pt>
    <dgm:pt modelId="{0CB24B36-916E-4A2B-A497-AC66F03065ED}" type="pres">
      <dgm:prSet presAssocID="{9BA7AF35-B61A-447C-B41E-452616180E14}" presName="node" presStyleLbl="node1" presStyleIdx="6" presStyleCnt="7">
        <dgm:presLayoutVars>
          <dgm:bulletEnabled val="1"/>
        </dgm:presLayoutVars>
      </dgm:prSet>
      <dgm:spPr/>
    </dgm:pt>
  </dgm:ptLst>
  <dgm:cxnLst>
    <dgm:cxn modelId="{22446003-1543-491E-B16C-19E1BE6A4116}" srcId="{392F23DB-AEEF-414B-B014-12096F54E6D0}" destId="{7D7CA7B1-2818-43B2-93C3-FC83A048B9C4}" srcOrd="4" destOrd="0" parTransId="{F27CBBD0-1634-4192-ABB8-719668E0A070}" sibTransId="{9A120E92-063E-4C0E-99D8-C33ADCA824CF}"/>
    <dgm:cxn modelId="{5E7C4606-B9F4-4D2B-8E08-DEED16AD05FE}" type="presOf" srcId="{AF249E24-93E6-4516-8803-E194C4ACCF28}" destId="{B1211E41-8E74-4756-BF17-A8E1592B309E}" srcOrd="0" destOrd="0" presId="urn:microsoft.com/office/officeart/2005/8/layout/radial5"/>
    <dgm:cxn modelId="{6D9C7E07-9D8A-4CDB-8B12-3FE03E7C2539}" type="presOf" srcId="{AF249E24-93E6-4516-8803-E194C4ACCF28}" destId="{4F83C1EF-3798-4313-BA9A-00603973212E}" srcOrd="1" destOrd="0" presId="urn:microsoft.com/office/officeart/2005/8/layout/radial5"/>
    <dgm:cxn modelId="{DA243E25-CA1E-46DA-8B8F-5178930DCA17}" type="presOf" srcId="{F27CBBD0-1634-4192-ABB8-719668E0A070}" destId="{2A6B1CF3-0E79-442A-ABDF-6D852192BA46}" srcOrd="0" destOrd="0" presId="urn:microsoft.com/office/officeart/2005/8/layout/radial5"/>
    <dgm:cxn modelId="{7804633D-F43C-47F9-94A3-2F7C3E5124F5}" srcId="{392F23DB-AEEF-414B-B014-12096F54E6D0}" destId="{E5BDE061-5BE7-4A06-9DCB-C92CCBF8B082}" srcOrd="5" destOrd="0" parTransId="{17CCC907-D598-45EC-9FE5-51FA23F07583}" sibTransId="{4AADBC5E-F2F0-49CB-BBE7-E699E68A5313}"/>
    <dgm:cxn modelId="{1B76E643-3CAC-4CBD-A859-0CA9BF4BD7D7}" type="presOf" srcId="{DE5DA617-1558-459B-A247-671620CD0F94}" destId="{E847A6F9-C39A-4E3E-8535-DE1DFE2CCF6F}" srcOrd="0" destOrd="0" presId="urn:microsoft.com/office/officeart/2005/8/layout/radial5"/>
    <dgm:cxn modelId="{DE1AED43-5CC8-484D-9A8F-8834759B9E0B}" type="presOf" srcId="{4E50BF15-5A06-40B2-89A6-7D22825375A1}" destId="{9B1A2565-9ECF-4E46-A88E-76B5FD92465B}" srcOrd="0" destOrd="0" presId="urn:microsoft.com/office/officeart/2005/8/layout/radial5"/>
    <dgm:cxn modelId="{DF34D146-9538-42A4-A36B-FD9AA7379068}" type="presOf" srcId="{7D7CA7B1-2818-43B2-93C3-FC83A048B9C4}" destId="{BD534782-640D-44DF-A9DF-B7518FDACD25}" srcOrd="0" destOrd="0" presId="urn:microsoft.com/office/officeart/2005/8/layout/radial5"/>
    <dgm:cxn modelId="{50B2814E-D84F-425A-A91B-C517E9D2EC45}" srcId="{392F23DB-AEEF-414B-B014-12096F54E6D0}" destId="{4E50BF15-5A06-40B2-89A6-7D22825375A1}" srcOrd="1" destOrd="0" parTransId="{ADDD27A7-0783-4F8E-BCAF-D8D4C0194C3B}" sibTransId="{88C0F628-7A0C-443F-AEC0-B211E5C36B58}"/>
    <dgm:cxn modelId="{A1183751-FBDD-4F36-92D7-611B088F25D2}" type="presOf" srcId="{17CCC907-D598-45EC-9FE5-51FA23F07583}" destId="{A3AB0EBC-8384-4758-B8D0-610CE7446065}" srcOrd="1" destOrd="0" presId="urn:microsoft.com/office/officeart/2005/8/layout/radial5"/>
    <dgm:cxn modelId="{1893BB62-7279-4FEB-954F-D94985753DE7}" type="presOf" srcId="{BE9DC3F8-6935-4847-8883-C27C2D17B798}" destId="{B7D189FE-7D74-466A-BC90-1DE0EAC803AD}" srcOrd="1" destOrd="0" presId="urn:microsoft.com/office/officeart/2005/8/layout/radial5"/>
    <dgm:cxn modelId="{81979564-03BA-4E0C-A713-C307F74AC267}" type="presOf" srcId="{7F7EB03B-7850-4BC8-92A0-011C6A8C1FA3}" destId="{3F2BF9DA-526F-4587-9F8C-4412E44AD57F}" srcOrd="0" destOrd="0" presId="urn:microsoft.com/office/officeart/2005/8/layout/radial5"/>
    <dgm:cxn modelId="{FD978B65-A028-4789-AC5F-F516BF9FA4AD}" srcId="{392F23DB-AEEF-414B-B014-12096F54E6D0}" destId="{72BC7D40-3673-44D5-81DD-2B3B25E930C6}" srcOrd="3" destOrd="0" parTransId="{846132A0-F2FA-4B21-9E7D-F06FB8416B42}" sibTransId="{0C48D810-69A9-4781-A752-291E26CC86EC}"/>
    <dgm:cxn modelId="{7654966B-F82F-4EAA-8F53-5B2A9C8A1DE5}" type="presOf" srcId="{DE5DA617-1558-459B-A247-671620CD0F94}" destId="{AE185955-ABAF-4438-8115-7F688B264178}" srcOrd="1" destOrd="0" presId="urn:microsoft.com/office/officeart/2005/8/layout/radial5"/>
    <dgm:cxn modelId="{A24B3778-6264-4B1D-9CEC-69321F0BBD02}" type="presOf" srcId="{9317F7E2-3599-4E13-B765-2EF8BFE7D57A}" destId="{5B0BAAE9-2E6A-4452-A0E1-A89FAE84D98D}" srcOrd="0" destOrd="0" presId="urn:microsoft.com/office/officeart/2005/8/layout/radial5"/>
    <dgm:cxn modelId="{F281C484-3E15-4FB6-AFD0-33B63B314632}" srcId="{392F23DB-AEEF-414B-B014-12096F54E6D0}" destId="{9317F7E2-3599-4E13-B765-2EF8BFE7D57A}" srcOrd="2" destOrd="0" parTransId="{DE5DA617-1558-459B-A247-671620CD0F94}" sibTransId="{02F83406-1D89-42A4-B0DE-49E9EBB837A6}"/>
    <dgm:cxn modelId="{D1C0AB87-7FB7-4222-801B-4A2284AA327E}" srcId="{7F7EB03B-7850-4BC8-92A0-011C6A8C1FA3}" destId="{392F23DB-AEEF-414B-B014-12096F54E6D0}" srcOrd="0" destOrd="0" parTransId="{8A1E2418-F2F5-4735-B5FE-619AEE25B0B7}" sibTransId="{6C818DA6-C0C5-40F8-99AF-F7666B46DD7E}"/>
    <dgm:cxn modelId="{BF0ABA9C-4789-4403-A9FA-8DB0DC26F011}" type="presOf" srcId="{6A97A8B2-2B07-4D99-82ED-0A409A0A79A7}" destId="{52231F29-DFD2-4928-8351-AC6BB9CA95DF}" srcOrd="0" destOrd="0" presId="urn:microsoft.com/office/officeart/2005/8/layout/radial5"/>
    <dgm:cxn modelId="{8ECD76AD-B672-4700-A315-C9417B446AF7}" type="presOf" srcId="{9BA7AF35-B61A-447C-B41E-452616180E14}" destId="{0CB24B36-916E-4A2B-A497-AC66F03065ED}" srcOrd="0" destOrd="0" presId="urn:microsoft.com/office/officeart/2005/8/layout/radial5"/>
    <dgm:cxn modelId="{AC4A00B2-1D49-4B1F-98C2-DAE51394C83B}" type="presOf" srcId="{17CCC907-D598-45EC-9FE5-51FA23F07583}" destId="{872AFEDB-0D10-478D-9519-BC37D7BA98BF}" srcOrd="0" destOrd="0" presId="urn:microsoft.com/office/officeart/2005/8/layout/radial5"/>
    <dgm:cxn modelId="{66A59FB7-719C-4BD0-929A-915E748E7DB8}" type="presOf" srcId="{72BC7D40-3673-44D5-81DD-2B3B25E930C6}" destId="{6B7110F0-E9DF-4292-9015-5BAF3430287E}" srcOrd="0" destOrd="0" presId="urn:microsoft.com/office/officeart/2005/8/layout/radial5"/>
    <dgm:cxn modelId="{E2BB98B8-5113-4148-A37F-8CCD79B1A9FC}" srcId="{392F23DB-AEEF-414B-B014-12096F54E6D0}" destId="{9BA7AF35-B61A-447C-B41E-452616180E14}" srcOrd="6" destOrd="0" parTransId="{AF249E24-93E6-4516-8803-E194C4ACCF28}" sibTransId="{3C6FB089-0F63-4C86-A893-3BF651BD3DFC}"/>
    <dgm:cxn modelId="{6647E2BD-6BBF-42B1-9024-F046C91B46A2}" type="presOf" srcId="{BE9DC3F8-6935-4847-8883-C27C2D17B798}" destId="{44BCAF5B-D335-4B20-B6D0-64ED0CE3914F}" srcOrd="0" destOrd="0" presId="urn:microsoft.com/office/officeart/2005/8/layout/radial5"/>
    <dgm:cxn modelId="{8865A7C3-53FD-486D-B885-7F7BB3352F13}" type="presOf" srcId="{F27CBBD0-1634-4192-ABB8-719668E0A070}" destId="{6F7641EB-227C-4F72-AF1D-EF5DA3E4C72C}" srcOrd="1" destOrd="0" presId="urn:microsoft.com/office/officeart/2005/8/layout/radial5"/>
    <dgm:cxn modelId="{EF76F4C3-7B90-412C-AADE-E8EA68556B16}" type="presOf" srcId="{E5BDE061-5BE7-4A06-9DCB-C92CCBF8B082}" destId="{9BFCB074-E6DF-4CE7-ACC5-06CA59EC455A}" srcOrd="0" destOrd="0" presId="urn:microsoft.com/office/officeart/2005/8/layout/radial5"/>
    <dgm:cxn modelId="{99000CC7-08BF-4562-8806-EC410F27EB00}" type="presOf" srcId="{846132A0-F2FA-4B21-9E7D-F06FB8416B42}" destId="{373389F7-5FB5-44A5-BC62-93FB3AF300B9}" srcOrd="0" destOrd="0" presId="urn:microsoft.com/office/officeart/2005/8/layout/radial5"/>
    <dgm:cxn modelId="{148BF4CB-920D-466C-B559-76901A269B51}" type="presOf" srcId="{392F23DB-AEEF-414B-B014-12096F54E6D0}" destId="{2D43FE7F-5280-4049-B911-2C025D46E0FC}" srcOrd="0" destOrd="0" presId="urn:microsoft.com/office/officeart/2005/8/layout/radial5"/>
    <dgm:cxn modelId="{F5EA9DCF-19A6-428D-B513-E1B00B691AFD}" type="presOf" srcId="{ADDD27A7-0783-4F8E-BCAF-D8D4C0194C3B}" destId="{F2995499-B58C-4356-9DFE-5B325F14A9E5}" srcOrd="1" destOrd="0" presId="urn:microsoft.com/office/officeart/2005/8/layout/radial5"/>
    <dgm:cxn modelId="{1AD626D9-15E3-4A60-835D-A29BC48E9D3D}" type="presOf" srcId="{846132A0-F2FA-4B21-9E7D-F06FB8416B42}" destId="{7364E556-CF45-43A7-928F-41B26EF73051}" srcOrd="1" destOrd="0" presId="urn:microsoft.com/office/officeart/2005/8/layout/radial5"/>
    <dgm:cxn modelId="{15032BDD-D282-4A0F-A173-4C3A1DF9CEAB}" type="presOf" srcId="{ADDD27A7-0783-4F8E-BCAF-D8D4C0194C3B}" destId="{88C85C59-30E2-4820-9D7C-0570BD19D181}" srcOrd="0" destOrd="0" presId="urn:microsoft.com/office/officeart/2005/8/layout/radial5"/>
    <dgm:cxn modelId="{02AFD5F8-4F56-4F4D-AF79-B542BBF45448}" srcId="{392F23DB-AEEF-414B-B014-12096F54E6D0}" destId="{6A97A8B2-2B07-4D99-82ED-0A409A0A79A7}" srcOrd="0" destOrd="0" parTransId="{BE9DC3F8-6935-4847-8883-C27C2D17B798}" sibTransId="{B1463753-8E00-4AB4-87D2-982ABED5BD7E}"/>
    <dgm:cxn modelId="{C9673F98-318F-440F-8ADE-14D4F1150092}" type="presParOf" srcId="{3F2BF9DA-526F-4587-9F8C-4412E44AD57F}" destId="{2D43FE7F-5280-4049-B911-2C025D46E0FC}" srcOrd="0" destOrd="0" presId="urn:microsoft.com/office/officeart/2005/8/layout/radial5"/>
    <dgm:cxn modelId="{018E11EB-9F40-4C3B-9FD2-0C621365BECF}" type="presParOf" srcId="{3F2BF9DA-526F-4587-9F8C-4412E44AD57F}" destId="{44BCAF5B-D335-4B20-B6D0-64ED0CE3914F}" srcOrd="1" destOrd="0" presId="urn:microsoft.com/office/officeart/2005/8/layout/radial5"/>
    <dgm:cxn modelId="{E585E431-0EA6-4D59-BDC2-6B5C400732EE}" type="presParOf" srcId="{44BCAF5B-D335-4B20-B6D0-64ED0CE3914F}" destId="{B7D189FE-7D74-466A-BC90-1DE0EAC803AD}" srcOrd="0" destOrd="0" presId="urn:microsoft.com/office/officeart/2005/8/layout/radial5"/>
    <dgm:cxn modelId="{2246F2D4-7E02-42F2-AEDA-6999D96343DD}" type="presParOf" srcId="{3F2BF9DA-526F-4587-9F8C-4412E44AD57F}" destId="{52231F29-DFD2-4928-8351-AC6BB9CA95DF}" srcOrd="2" destOrd="0" presId="urn:microsoft.com/office/officeart/2005/8/layout/radial5"/>
    <dgm:cxn modelId="{06390CEC-08CA-4F54-90BB-0B2F079636E5}" type="presParOf" srcId="{3F2BF9DA-526F-4587-9F8C-4412E44AD57F}" destId="{88C85C59-30E2-4820-9D7C-0570BD19D181}" srcOrd="3" destOrd="0" presId="urn:microsoft.com/office/officeart/2005/8/layout/radial5"/>
    <dgm:cxn modelId="{42629C05-B965-459E-96E8-B971A281ABFB}" type="presParOf" srcId="{88C85C59-30E2-4820-9D7C-0570BD19D181}" destId="{F2995499-B58C-4356-9DFE-5B325F14A9E5}" srcOrd="0" destOrd="0" presId="urn:microsoft.com/office/officeart/2005/8/layout/radial5"/>
    <dgm:cxn modelId="{93DA804B-2A9D-453D-8322-95B16C54E3C1}" type="presParOf" srcId="{3F2BF9DA-526F-4587-9F8C-4412E44AD57F}" destId="{9B1A2565-9ECF-4E46-A88E-76B5FD92465B}" srcOrd="4" destOrd="0" presId="urn:microsoft.com/office/officeart/2005/8/layout/radial5"/>
    <dgm:cxn modelId="{1031B928-6200-41EB-A12A-C2D4478FD47C}" type="presParOf" srcId="{3F2BF9DA-526F-4587-9F8C-4412E44AD57F}" destId="{E847A6F9-C39A-4E3E-8535-DE1DFE2CCF6F}" srcOrd="5" destOrd="0" presId="urn:microsoft.com/office/officeart/2005/8/layout/radial5"/>
    <dgm:cxn modelId="{F207F692-3423-4495-8DFD-40001AB0538C}" type="presParOf" srcId="{E847A6F9-C39A-4E3E-8535-DE1DFE2CCF6F}" destId="{AE185955-ABAF-4438-8115-7F688B264178}" srcOrd="0" destOrd="0" presId="urn:microsoft.com/office/officeart/2005/8/layout/radial5"/>
    <dgm:cxn modelId="{3D2C7C09-A926-4D96-9AF9-704116F28EA8}" type="presParOf" srcId="{3F2BF9DA-526F-4587-9F8C-4412E44AD57F}" destId="{5B0BAAE9-2E6A-4452-A0E1-A89FAE84D98D}" srcOrd="6" destOrd="0" presId="urn:microsoft.com/office/officeart/2005/8/layout/radial5"/>
    <dgm:cxn modelId="{DBDA0AAF-83D6-4BB0-B36A-3DE5DCE9E6CD}" type="presParOf" srcId="{3F2BF9DA-526F-4587-9F8C-4412E44AD57F}" destId="{373389F7-5FB5-44A5-BC62-93FB3AF300B9}" srcOrd="7" destOrd="0" presId="urn:microsoft.com/office/officeart/2005/8/layout/radial5"/>
    <dgm:cxn modelId="{279532CF-2DA8-4353-A694-2BE70F61919D}" type="presParOf" srcId="{373389F7-5FB5-44A5-BC62-93FB3AF300B9}" destId="{7364E556-CF45-43A7-928F-41B26EF73051}" srcOrd="0" destOrd="0" presId="urn:microsoft.com/office/officeart/2005/8/layout/radial5"/>
    <dgm:cxn modelId="{57F1E230-49EF-47BF-BBB1-487C560F52B8}" type="presParOf" srcId="{3F2BF9DA-526F-4587-9F8C-4412E44AD57F}" destId="{6B7110F0-E9DF-4292-9015-5BAF3430287E}" srcOrd="8" destOrd="0" presId="urn:microsoft.com/office/officeart/2005/8/layout/radial5"/>
    <dgm:cxn modelId="{FDC06CD1-318C-4AA2-8A71-F893C25CC292}" type="presParOf" srcId="{3F2BF9DA-526F-4587-9F8C-4412E44AD57F}" destId="{2A6B1CF3-0E79-442A-ABDF-6D852192BA46}" srcOrd="9" destOrd="0" presId="urn:microsoft.com/office/officeart/2005/8/layout/radial5"/>
    <dgm:cxn modelId="{B8570F5A-0ABF-4537-AE12-2DA1FE9CEA9F}" type="presParOf" srcId="{2A6B1CF3-0E79-442A-ABDF-6D852192BA46}" destId="{6F7641EB-227C-4F72-AF1D-EF5DA3E4C72C}" srcOrd="0" destOrd="0" presId="urn:microsoft.com/office/officeart/2005/8/layout/radial5"/>
    <dgm:cxn modelId="{23F1590A-54EB-4D85-80C8-55936952978D}" type="presParOf" srcId="{3F2BF9DA-526F-4587-9F8C-4412E44AD57F}" destId="{BD534782-640D-44DF-A9DF-B7518FDACD25}" srcOrd="10" destOrd="0" presId="urn:microsoft.com/office/officeart/2005/8/layout/radial5"/>
    <dgm:cxn modelId="{801CA2FD-480F-4E1A-A0BD-F4E020E8FCD1}" type="presParOf" srcId="{3F2BF9DA-526F-4587-9F8C-4412E44AD57F}" destId="{872AFEDB-0D10-478D-9519-BC37D7BA98BF}" srcOrd="11" destOrd="0" presId="urn:microsoft.com/office/officeart/2005/8/layout/radial5"/>
    <dgm:cxn modelId="{F5EFD483-3160-4064-9313-0213E59E3DE4}" type="presParOf" srcId="{872AFEDB-0D10-478D-9519-BC37D7BA98BF}" destId="{A3AB0EBC-8384-4758-B8D0-610CE7446065}" srcOrd="0" destOrd="0" presId="urn:microsoft.com/office/officeart/2005/8/layout/radial5"/>
    <dgm:cxn modelId="{EC9B05E1-EF2B-42AF-BCD4-375828E6FBAC}" type="presParOf" srcId="{3F2BF9DA-526F-4587-9F8C-4412E44AD57F}" destId="{9BFCB074-E6DF-4CE7-ACC5-06CA59EC455A}" srcOrd="12" destOrd="0" presId="urn:microsoft.com/office/officeart/2005/8/layout/radial5"/>
    <dgm:cxn modelId="{586654D6-ADBC-4C89-969D-62CE6411920A}" type="presParOf" srcId="{3F2BF9DA-526F-4587-9F8C-4412E44AD57F}" destId="{B1211E41-8E74-4756-BF17-A8E1592B309E}" srcOrd="13" destOrd="0" presId="urn:microsoft.com/office/officeart/2005/8/layout/radial5"/>
    <dgm:cxn modelId="{293F7E12-B0E5-4A22-8EAE-BFC6EDE490EA}" type="presParOf" srcId="{B1211E41-8E74-4756-BF17-A8E1592B309E}" destId="{4F83C1EF-3798-4313-BA9A-00603973212E}" srcOrd="0" destOrd="0" presId="urn:microsoft.com/office/officeart/2005/8/layout/radial5"/>
    <dgm:cxn modelId="{E3DFD65E-8B15-4A02-B1F2-585C9C1B7DF0}" type="presParOf" srcId="{3F2BF9DA-526F-4587-9F8C-4412E44AD57F}" destId="{0CB24B36-916E-4A2B-A497-AC66F03065ED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08666D-880B-4D4D-9249-1394214E0F96}" type="doc">
      <dgm:prSet loTypeId="urn:microsoft.com/office/officeart/2005/8/layout/radial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DD442DF7-35E9-C848-BED9-EDE3A00DB4E3}">
      <dgm:prSet phldrT="[Testo]" custT="1"/>
      <dgm:spPr>
        <a:solidFill>
          <a:srgbClr val="002060"/>
        </a:solidFill>
      </dgm:spPr>
      <dgm:t>
        <a:bodyPr/>
        <a:lstStyle/>
        <a:p>
          <a:r>
            <a:rPr lang="en-GB" sz="1800" b="1"/>
            <a:t>Ecosistema Metropolitano</a:t>
          </a:r>
          <a:endParaRPr lang="it-IT" sz="1800" b="1"/>
        </a:p>
      </dgm:t>
    </dgm:pt>
    <dgm:pt modelId="{C889E5E8-8A67-5E45-AB66-561E117D01EB}" type="parTrans" cxnId="{A903896E-17FC-7A42-A2F6-93DBF6D22406}">
      <dgm:prSet/>
      <dgm:spPr/>
      <dgm:t>
        <a:bodyPr/>
        <a:lstStyle/>
        <a:p>
          <a:endParaRPr lang="it-IT"/>
        </a:p>
      </dgm:t>
    </dgm:pt>
    <dgm:pt modelId="{D9355FC6-C05A-E245-9544-B195C06D626D}" type="sibTrans" cxnId="{A903896E-17FC-7A42-A2F6-93DBF6D22406}">
      <dgm:prSet/>
      <dgm:spPr/>
      <dgm:t>
        <a:bodyPr/>
        <a:lstStyle/>
        <a:p>
          <a:endParaRPr lang="it-IT"/>
        </a:p>
      </dgm:t>
    </dgm:pt>
    <dgm:pt modelId="{4DC0B026-633E-1643-8717-773044145557}">
      <dgm:prSet phldrT="[Testo]" custT="1"/>
      <dgm:spPr/>
      <dgm:t>
        <a:bodyPr/>
        <a:lstStyle/>
        <a:p>
          <a:r>
            <a:rPr lang="en-GB" sz="1100" err="1"/>
            <a:t>Innovazione</a:t>
          </a:r>
          <a:r>
            <a:rPr lang="en-GB" sz="1100"/>
            <a:t> </a:t>
          </a:r>
          <a:r>
            <a:rPr lang="en-GB" sz="1100" err="1"/>
            <a:t>Digitale</a:t>
          </a:r>
          <a:endParaRPr lang="en-GB" sz="1100" noProof="0"/>
        </a:p>
      </dgm:t>
    </dgm:pt>
    <dgm:pt modelId="{02F8CE79-1CE6-8848-9C21-8A7D05CC52DF}" type="parTrans" cxnId="{366752FE-028C-894E-9359-B5CEB86A17EA}">
      <dgm:prSet/>
      <dgm:spPr/>
      <dgm:t>
        <a:bodyPr/>
        <a:lstStyle/>
        <a:p>
          <a:endParaRPr lang="it-IT"/>
        </a:p>
      </dgm:t>
    </dgm:pt>
    <dgm:pt modelId="{3ED95315-6F4F-BB41-A05E-1112CAFCD149}" type="sibTrans" cxnId="{366752FE-028C-894E-9359-B5CEB86A17EA}">
      <dgm:prSet/>
      <dgm:spPr/>
      <dgm:t>
        <a:bodyPr/>
        <a:lstStyle/>
        <a:p>
          <a:endParaRPr lang="it-IT"/>
        </a:p>
      </dgm:t>
    </dgm:pt>
    <dgm:pt modelId="{7661FA2E-C495-764C-B6C6-34AA2CE478DF}">
      <dgm:prSet phldrT="[Testo]" custT="1"/>
      <dgm:spPr/>
      <dgm:t>
        <a:bodyPr/>
        <a:lstStyle/>
        <a:p>
          <a:r>
            <a:rPr lang="en-GB" sz="1100" noProof="0" err="1"/>
            <a:t>Innovazione</a:t>
          </a:r>
          <a:r>
            <a:rPr lang="en-GB" sz="1100" noProof="0"/>
            <a:t> </a:t>
          </a:r>
          <a:r>
            <a:rPr lang="en-GB" sz="1100" noProof="0" err="1"/>
            <a:t>Sociale</a:t>
          </a:r>
          <a:endParaRPr lang="en-GB" sz="1100" noProof="0"/>
        </a:p>
      </dgm:t>
    </dgm:pt>
    <dgm:pt modelId="{F7EE843F-A2E3-1D46-9D98-3E7B61AC1C15}" type="parTrans" cxnId="{29C6BBB1-26CB-4244-96DA-5795D3A5DA28}">
      <dgm:prSet/>
      <dgm:spPr/>
      <dgm:t>
        <a:bodyPr/>
        <a:lstStyle/>
        <a:p>
          <a:endParaRPr lang="it-IT"/>
        </a:p>
      </dgm:t>
    </dgm:pt>
    <dgm:pt modelId="{17B7C79E-8732-1241-9B10-FEEC6CD4F070}" type="sibTrans" cxnId="{29C6BBB1-26CB-4244-96DA-5795D3A5DA28}">
      <dgm:prSet/>
      <dgm:spPr/>
      <dgm:t>
        <a:bodyPr/>
        <a:lstStyle/>
        <a:p>
          <a:endParaRPr lang="it-IT"/>
        </a:p>
      </dgm:t>
    </dgm:pt>
    <dgm:pt modelId="{5D883412-8C24-2E43-B0EE-24BBBF08DDCC}">
      <dgm:prSet phldrT="[Testo]" custT="1"/>
      <dgm:spPr/>
      <dgm:t>
        <a:bodyPr/>
        <a:lstStyle/>
        <a:p>
          <a:r>
            <a:rPr lang="en-GB" sz="1100" noProof="0"/>
            <a:t>Coaching/ Mentoring</a:t>
          </a:r>
        </a:p>
      </dgm:t>
    </dgm:pt>
    <dgm:pt modelId="{C8CCEC47-D1A9-164F-AC86-FB5F14139D48}" type="parTrans" cxnId="{BD2BD6FA-86D1-5149-841F-43E6CB5DDD8C}">
      <dgm:prSet/>
      <dgm:spPr/>
      <dgm:t>
        <a:bodyPr/>
        <a:lstStyle/>
        <a:p>
          <a:endParaRPr lang="it-IT"/>
        </a:p>
      </dgm:t>
    </dgm:pt>
    <dgm:pt modelId="{748C3F45-7D87-8E45-A384-CBBAC0A1F4A3}" type="sibTrans" cxnId="{BD2BD6FA-86D1-5149-841F-43E6CB5DDD8C}">
      <dgm:prSet/>
      <dgm:spPr/>
      <dgm:t>
        <a:bodyPr/>
        <a:lstStyle/>
        <a:p>
          <a:endParaRPr lang="it-IT"/>
        </a:p>
      </dgm:t>
    </dgm:pt>
    <dgm:pt modelId="{ED3AA424-1CE6-DE46-A7A5-40666FAA14B6}">
      <dgm:prSet custT="1"/>
      <dgm:spPr/>
      <dgm:t>
        <a:bodyPr/>
        <a:lstStyle/>
        <a:p>
          <a:r>
            <a:rPr lang="en-GB" sz="1000" noProof="0" err="1"/>
            <a:t>Innovazione</a:t>
          </a:r>
          <a:r>
            <a:rPr lang="en-GB" sz="1000" noProof="0"/>
            <a:t> </a:t>
          </a:r>
          <a:r>
            <a:rPr lang="en-GB" sz="1000" noProof="0" err="1"/>
            <a:t>Tecnologica</a:t>
          </a:r>
          <a:endParaRPr lang="en-GB" sz="1000" noProof="0"/>
        </a:p>
      </dgm:t>
    </dgm:pt>
    <dgm:pt modelId="{0F7B0553-D691-564F-818E-BEE0C115DD4F}" type="parTrans" cxnId="{D0908F5F-9384-E14F-9367-3310E4DAF7D8}">
      <dgm:prSet/>
      <dgm:spPr/>
      <dgm:t>
        <a:bodyPr/>
        <a:lstStyle/>
        <a:p>
          <a:endParaRPr lang="it-IT"/>
        </a:p>
      </dgm:t>
    </dgm:pt>
    <dgm:pt modelId="{1C5CEA4E-A863-CE43-A471-6E429C735BB0}" type="sibTrans" cxnId="{D0908F5F-9384-E14F-9367-3310E4DAF7D8}">
      <dgm:prSet/>
      <dgm:spPr/>
      <dgm:t>
        <a:bodyPr/>
        <a:lstStyle/>
        <a:p>
          <a:endParaRPr lang="it-IT"/>
        </a:p>
      </dgm:t>
    </dgm:pt>
    <dgm:pt modelId="{0900772F-D279-6845-B928-7A3CF82427E1}">
      <dgm:prSet custT="1"/>
      <dgm:spPr/>
      <dgm:t>
        <a:bodyPr/>
        <a:lstStyle/>
        <a:p>
          <a:r>
            <a:rPr lang="en-GB" sz="1100" noProof="0" err="1"/>
            <a:t>Accelerazione</a:t>
          </a:r>
          <a:endParaRPr lang="en-GB" sz="1100" noProof="0"/>
        </a:p>
      </dgm:t>
    </dgm:pt>
    <dgm:pt modelId="{6A12A390-9630-D24F-8D9C-E4C8FFA68227}" type="parTrans" cxnId="{3AB4742E-342C-804C-988D-838BA4840C3D}">
      <dgm:prSet/>
      <dgm:spPr/>
      <dgm:t>
        <a:bodyPr/>
        <a:lstStyle/>
        <a:p>
          <a:endParaRPr lang="it-IT"/>
        </a:p>
      </dgm:t>
    </dgm:pt>
    <dgm:pt modelId="{39DC43B1-A97F-7448-BAFA-A909D4C69D00}" type="sibTrans" cxnId="{3AB4742E-342C-804C-988D-838BA4840C3D}">
      <dgm:prSet/>
      <dgm:spPr/>
      <dgm:t>
        <a:bodyPr/>
        <a:lstStyle/>
        <a:p>
          <a:endParaRPr lang="it-IT"/>
        </a:p>
      </dgm:t>
    </dgm:pt>
    <dgm:pt modelId="{3527257B-05A1-7846-BB5B-BE60F10C71B7}">
      <dgm:prSet custT="1"/>
      <dgm:spPr/>
      <dgm:t>
        <a:bodyPr/>
        <a:lstStyle/>
        <a:p>
          <a:r>
            <a:rPr lang="en-GB" sz="1100" noProof="0" err="1"/>
            <a:t>Trasferimento</a:t>
          </a:r>
          <a:r>
            <a:rPr lang="en-GB" sz="1100" noProof="0"/>
            <a:t> </a:t>
          </a:r>
          <a:r>
            <a:rPr lang="en-GB" sz="1100" noProof="0" err="1"/>
            <a:t>Tecnologico</a:t>
          </a:r>
          <a:endParaRPr lang="en-GB" sz="1100" noProof="0"/>
        </a:p>
      </dgm:t>
    </dgm:pt>
    <dgm:pt modelId="{546CEE31-0B8F-0D4E-814B-E984AC4A4CA2}" type="parTrans" cxnId="{985AA4DD-105A-694D-B3C5-93056B13BDE4}">
      <dgm:prSet/>
      <dgm:spPr/>
      <dgm:t>
        <a:bodyPr/>
        <a:lstStyle/>
        <a:p>
          <a:endParaRPr lang="it-IT"/>
        </a:p>
      </dgm:t>
    </dgm:pt>
    <dgm:pt modelId="{A92CC650-C283-AD4D-9466-262BDBA71395}" type="sibTrans" cxnId="{985AA4DD-105A-694D-B3C5-93056B13BDE4}">
      <dgm:prSet/>
      <dgm:spPr/>
      <dgm:t>
        <a:bodyPr/>
        <a:lstStyle/>
        <a:p>
          <a:endParaRPr lang="it-IT"/>
        </a:p>
      </dgm:t>
    </dgm:pt>
    <dgm:pt modelId="{7A0EA116-5C1D-0A44-8CFA-34F2F50B214F}">
      <dgm:prSet custT="1"/>
      <dgm:spPr/>
      <dgm:t>
        <a:bodyPr/>
        <a:lstStyle/>
        <a:p>
          <a:r>
            <a:rPr lang="en-GB" sz="1100" noProof="0" err="1"/>
            <a:t>Incubazione</a:t>
          </a:r>
          <a:endParaRPr lang="en-GB" sz="1100" noProof="0"/>
        </a:p>
      </dgm:t>
    </dgm:pt>
    <dgm:pt modelId="{6C880CFD-FF46-DC4A-9B87-A37F852FC092}" type="parTrans" cxnId="{2CB80BD4-D355-4B4D-93FC-51F2CF02B779}">
      <dgm:prSet/>
      <dgm:spPr/>
      <dgm:t>
        <a:bodyPr/>
        <a:lstStyle/>
        <a:p>
          <a:endParaRPr lang="it-IT"/>
        </a:p>
      </dgm:t>
    </dgm:pt>
    <dgm:pt modelId="{2EFE4F62-67BA-B84E-BAFF-966F2CB44B77}" type="sibTrans" cxnId="{2CB80BD4-D355-4B4D-93FC-51F2CF02B779}">
      <dgm:prSet/>
      <dgm:spPr/>
      <dgm:t>
        <a:bodyPr/>
        <a:lstStyle/>
        <a:p>
          <a:endParaRPr lang="it-IT"/>
        </a:p>
      </dgm:t>
    </dgm:pt>
    <dgm:pt modelId="{9182A773-0887-0443-912A-533921A6049F}">
      <dgm:prSet custT="1"/>
      <dgm:spPr/>
      <dgm:t>
        <a:bodyPr/>
        <a:lstStyle/>
        <a:p>
          <a:r>
            <a:rPr lang="en-GB" sz="1100" noProof="0"/>
            <a:t>Coworking</a:t>
          </a:r>
        </a:p>
      </dgm:t>
    </dgm:pt>
    <dgm:pt modelId="{89ED4574-7CEA-FC40-B1A5-B0A7BABB4529}" type="parTrans" cxnId="{305B6373-9368-8240-838F-6E94B3119983}">
      <dgm:prSet/>
      <dgm:spPr/>
      <dgm:t>
        <a:bodyPr/>
        <a:lstStyle/>
        <a:p>
          <a:endParaRPr lang="it-IT"/>
        </a:p>
      </dgm:t>
    </dgm:pt>
    <dgm:pt modelId="{22393A22-72A9-134A-8A0D-C1ECA3DE0A2A}" type="sibTrans" cxnId="{305B6373-9368-8240-838F-6E94B3119983}">
      <dgm:prSet/>
      <dgm:spPr/>
      <dgm:t>
        <a:bodyPr/>
        <a:lstStyle/>
        <a:p>
          <a:endParaRPr lang="it-IT"/>
        </a:p>
      </dgm:t>
    </dgm:pt>
    <dgm:pt modelId="{9206BD59-69B5-674F-BF0E-485603F7CBE9}">
      <dgm:prSet custT="1"/>
      <dgm:spPr/>
      <dgm:t>
        <a:bodyPr/>
        <a:lstStyle/>
        <a:p>
          <a:r>
            <a:rPr lang="en-GB" sz="1100" noProof="0"/>
            <a:t>Pre-</a:t>
          </a:r>
          <a:r>
            <a:rPr lang="en-GB" sz="1100" noProof="0" err="1"/>
            <a:t>Incubazione</a:t>
          </a:r>
          <a:endParaRPr lang="it-IT" sz="1100"/>
        </a:p>
      </dgm:t>
    </dgm:pt>
    <dgm:pt modelId="{ACFEA747-6373-6C41-A84B-D64438D38E8B}" type="parTrans" cxnId="{B202C0CA-E3CF-3243-B212-F718ECEB0887}">
      <dgm:prSet/>
      <dgm:spPr/>
      <dgm:t>
        <a:bodyPr/>
        <a:lstStyle/>
        <a:p>
          <a:endParaRPr lang="it-IT"/>
        </a:p>
      </dgm:t>
    </dgm:pt>
    <dgm:pt modelId="{DBE3CAEC-D4E9-2341-8288-E97AF5AB0349}" type="sibTrans" cxnId="{B202C0CA-E3CF-3243-B212-F718ECEB0887}">
      <dgm:prSet/>
      <dgm:spPr/>
      <dgm:t>
        <a:bodyPr/>
        <a:lstStyle/>
        <a:p>
          <a:endParaRPr lang="it-IT"/>
        </a:p>
      </dgm:t>
    </dgm:pt>
    <dgm:pt modelId="{475BBA57-40F8-EB49-8EA6-93573DCEEA35}" type="pres">
      <dgm:prSet presAssocID="{8508666D-880B-4D4D-9249-1394214E0F9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C178F99-1890-4943-82C6-6F97CB0FFD51}" type="pres">
      <dgm:prSet presAssocID="{DD442DF7-35E9-C848-BED9-EDE3A00DB4E3}" presName="centerShape" presStyleLbl="node0" presStyleIdx="0" presStyleCnt="1" custScaleX="151093" custScaleY="151076"/>
      <dgm:spPr/>
    </dgm:pt>
    <dgm:pt modelId="{69A21B15-9D36-0D48-AC8C-8861BAAEFC53}" type="pres">
      <dgm:prSet presAssocID="{02F8CE79-1CE6-8848-9C21-8A7D05CC52DF}" presName="parTrans" presStyleLbl="sibTrans2D1" presStyleIdx="0" presStyleCnt="9"/>
      <dgm:spPr/>
    </dgm:pt>
    <dgm:pt modelId="{507D7BAD-00DD-274C-87E0-E86856224244}" type="pres">
      <dgm:prSet presAssocID="{02F8CE79-1CE6-8848-9C21-8A7D05CC52DF}" presName="connectorText" presStyleLbl="sibTrans2D1" presStyleIdx="0" presStyleCnt="9"/>
      <dgm:spPr/>
    </dgm:pt>
    <dgm:pt modelId="{CB0CD714-051E-6A4E-AD5C-16B467AC2B6A}" type="pres">
      <dgm:prSet presAssocID="{4DC0B026-633E-1643-8717-773044145557}" presName="node" presStyleLbl="node1" presStyleIdx="0" presStyleCnt="9">
        <dgm:presLayoutVars>
          <dgm:bulletEnabled val="1"/>
        </dgm:presLayoutVars>
      </dgm:prSet>
      <dgm:spPr/>
    </dgm:pt>
    <dgm:pt modelId="{8EB79F82-DA6F-D342-AB6D-7B9823606D79}" type="pres">
      <dgm:prSet presAssocID="{F7EE843F-A2E3-1D46-9D98-3E7B61AC1C15}" presName="parTrans" presStyleLbl="sibTrans2D1" presStyleIdx="1" presStyleCnt="9"/>
      <dgm:spPr/>
    </dgm:pt>
    <dgm:pt modelId="{493F223A-B4C6-A543-B17D-10655F8EF4B9}" type="pres">
      <dgm:prSet presAssocID="{F7EE843F-A2E3-1D46-9D98-3E7B61AC1C15}" presName="connectorText" presStyleLbl="sibTrans2D1" presStyleIdx="1" presStyleCnt="9"/>
      <dgm:spPr/>
    </dgm:pt>
    <dgm:pt modelId="{723733A6-335D-314D-B255-4DC201355017}" type="pres">
      <dgm:prSet presAssocID="{7661FA2E-C495-764C-B6C6-34AA2CE478DF}" presName="node" presStyleLbl="node1" presStyleIdx="1" presStyleCnt="9">
        <dgm:presLayoutVars>
          <dgm:bulletEnabled val="1"/>
        </dgm:presLayoutVars>
      </dgm:prSet>
      <dgm:spPr/>
    </dgm:pt>
    <dgm:pt modelId="{20269875-EA56-FA45-9003-5EE8912FBDA7}" type="pres">
      <dgm:prSet presAssocID="{0F7B0553-D691-564F-818E-BEE0C115DD4F}" presName="parTrans" presStyleLbl="sibTrans2D1" presStyleIdx="2" presStyleCnt="9"/>
      <dgm:spPr/>
    </dgm:pt>
    <dgm:pt modelId="{7BAB41AD-7408-A14E-98B1-0A8E18B7762B}" type="pres">
      <dgm:prSet presAssocID="{0F7B0553-D691-564F-818E-BEE0C115DD4F}" presName="connectorText" presStyleLbl="sibTrans2D1" presStyleIdx="2" presStyleCnt="9"/>
      <dgm:spPr/>
    </dgm:pt>
    <dgm:pt modelId="{7C402CAD-5801-FF4B-809B-579A1CF51BBE}" type="pres">
      <dgm:prSet presAssocID="{ED3AA424-1CE6-DE46-A7A5-40666FAA14B6}" presName="node" presStyleLbl="node1" presStyleIdx="2" presStyleCnt="9">
        <dgm:presLayoutVars>
          <dgm:bulletEnabled val="1"/>
        </dgm:presLayoutVars>
      </dgm:prSet>
      <dgm:spPr/>
    </dgm:pt>
    <dgm:pt modelId="{2B6DBFB5-47E9-324E-8B5E-62976FE4CBE0}" type="pres">
      <dgm:prSet presAssocID="{546CEE31-0B8F-0D4E-814B-E984AC4A4CA2}" presName="parTrans" presStyleLbl="sibTrans2D1" presStyleIdx="3" presStyleCnt="9"/>
      <dgm:spPr/>
    </dgm:pt>
    <dgm:pt modelId="{5CB26FF7-E3D5-2446-96A7-7D0548F19735}" type="pres">
      <dgm:prSet presAssocID="{546CEE31-0B8F-0D4E-814B-E984AC4A4CA2}" presName="connectorText" presStyleLbl="sibTrans2D1" presStyleIdx="3" presStyleCnt="9"/>
      <dgm:spPr/>
    </dgm:pt>
    <dgm:pt modelId="{7A15D204-C39F-F14C-A610-3948B84F4A5A}" type="pres">
      <dgm:prSet presAssocID="{3527257B-05A1-7846-BB5B-BE60F10C71B7}" presName="node" presStyleLbl="node1" presStyleIdx="3" presStyleCnt="9">
        <dgm:presLayoutVars>
          <dgm:bulletEnabled val="1"/>
        </dgm:presLayoutVars>
      </dgm:prSet>
      <dgm:spPr/>
    </dgm:pt>
    <dgm:pt modelId="{EC8C20B6-883A-D640-B98F-BAAAB81F6131}" type="pres">
      <dgm:prSet presAssocID="{6A12A390-9630-D24F-8D9C-E4C8FFA68227}" presName="parTrans" presStyleLbl="sibTrans2D1" presStyleIdx="4" presStyleCnt="9"/>
      <dgm:spPr/>
    </dgm:pt>
    <dgm:pt modelId="{E03F89A2-7A52-2F46-89E3-D7D3BDA41A4B}" type="pres">
      <dgm:prSet presAssocID="{6A12A390-9630-D24F-8D9C-E4C8FFA68227}" presName="connectorText" presStyleLbl="sibTrans2D1" presStyleIdx="4" presStyleCnt="9"/>
      <dgm:spPr/>
    </dgm:pt>
    <dgm:pt modelId="{1A600242-0556-8945-85D7-D28F13F3A36D}" type="pres">
      <dgm:prSet presAssocID="{0900772F-D279-6845-B928-7A3CF82427E1}" presName="node" presStyleLbl="node1" presStyleIdx="4" presStyleCnt="9">
        <dgm:presLayoutVars>
          <dgm:bulletEnabled val="1"/>
        </dgm:presLayoutVars>
      </dgm:prSet>
      <dgm:spPr/>
    </dgm:pt>
    <dgm:pt modelId="{74926545-3DA1-3549-9ECF-6B32164C3D12}" type="pres">
      <dgm:prSet presAssocID="{C8CCEC47-D1A9-164F-AC86-FB5F14139D48}" presName="parTrans" presStyleLbl="sibTrans2D1" presStyleIdx="5" presStyleCnt="9"/>
      <dgm:spPr/>
    </dgm:pt>
    <dgm:pt modelId="{E50F87AA-3D21-304B-A725-FD39F8A76BF9}" type="pres">
      <dgm:prSet presAssocID="{C8CCEC47-D1A9-164F-AC86-FB5F14139D48}" presName="connectorText" presStyleLbl="sibTrans2D1" presStyleIdx="5" presStyleCnt="9"/>
      <dgm:spPr/>
    </dgm:pt>
    <dgm:pt modelId="{FC25CCB0-4753-1F4F-B861-B37F5A36C422}" type="pres">
      <dgm:prSet presAssocID="{5D883412-8C24-2E43-B0EE-24BBBF08DDCC}" presName="node" presStyleLbl="node1" presStyleIdx="5" presStyleCnt="9">
        <dgm:presLayoutVars>
          <dgm:bulletEnabled val="1"/>
        </dgm:presLayoutVars>
      </dgm:prSet>
      <dgm:spPr/>
    </dgm:pt>
    <dgm:pt modelId="{D799FC55-17D2-A846-9527-12B909176634}" type="pres">
      <dgm:prSet presAssocID="{89ED4574-7CEA-FC40-B1A5-B0A7BABB4529}" presName="parTrans" presStyleLbl="sibTrans2D1" presStyleIdx="6" presStyleCnt="9"/>
      <dgm:spPr/>
    </dgm:pt>
    <dgm:pt modelId="{37830CA4-6097-DE4B-B07C-70C3A3B2F8F8}" type="pres">
      <dgm:prSet presAssocID="{89ED4574-7CEA-FC40-B1A5-B0A7BABB4529}" presName="connectorText" presStyleLbl="sibTrans2D1" presStyleIdx="6" presStyleCnt="9"/>
      <dgm:spPr/>
    </dgm:pt>
    <dgm:pt modelId="{7171B02C-8C2F-2647-9900-387C31A987D5}" type="pres">
      <dgm:prSet presAssocID="{9182A773-0887-0443-912A-533921A6049F}" presName="node" presStyleLbl="node1" presStyleIdx="6" presStyleCnt="9">
        <dgm:presLayoutVars>
          <dgm:bulletEnabled val="1"/>
        </dgm:presLayoutVars>
      </dgm:prSet>
      <dgm:spPr/>
    </dgm:pt>
    <dgm:pt modelId="{0811764B-A6E6-B844-B29F-DBD0B4F148FF}" type="pres">
      <dgm:prSet presAssocID="{ACFEA747-6373-6C41-A84B-D64438D38E8B}" presName="parTrans" presStyleLbl="sibTrans2D1" presStyleIdx="7" presStyleCnt="9"/>
      <dgm:spPr/>
    </dgm:pt>
    <dgm:pt modelId="{D401B8DA-35B7-414D-BD39-3C2B0C0A6CA3}" type="pres">
      <dgm:prSet presAssocID="{ACFEA747-6373-6C41-A84B-D64438D38E8B}" presName="connectorText" presStyleLbl="sibTrans2D1" presStyleIdx="7" presStyleCnt="9"/>
      <dgm:spPr/>
    </dgm:pt>
    <dgm:pt modelId="{A54E909D-58A4-5B49-8A8F-5E7EC34229C7}" type="pres">
      <dgm:prSet presAssocID="{9206BD59-69B5-674F-BF0E-485603F7CBE9}" presName="node" presStyleLbl="node1" presStyleIdx="7" presStyleCnt="9">
        <dgm:presLayoutVars>
          <dgm:bulletEnabled val="1"/>
        </dgm:presLayoutVars>
      </dgm:prSet>
      <dgm:spPr/>
    </dgm:pt>
    <dgm:pt modelId="{7B896345-2A5E-AC46-A94B-08640D925791}" type="pres">
      <dgm:prSet presAssocID="{6C880CFD-FF46-DC4A-9B87-A37F852FC092}" presName="parTrans" presStyleLbl="sibTrans2D1" presStyleIdx="8" presStyleCnt="9"/>
      <dgm:spPr/>
    </dgm:pt>
    <dgm:pt modelId="{309B029B-0B37-1144-94A8-A48986B3C0F1}" type="pres">
      <dgm:prSet presAssocID="{6C880CFD-FF46-DC4A-9B87-A37F852FC092}" presName="connectorText" presStyleLbl="sibTrans2D1" presStyleIdx="8" presStyleCnt="9"/>
      <dgm:spPr/>
    </dgm:pt>
    <dgm:pt modelId="{1FDFCD35-63FD-1346-8031-BF7C8552FA4E}" type="pres">
      <dgm:prSet presAssocID="{7A0EA116-5C1D-0A44-8CFA-34F2F50B214F}" presName="node" presStyleLbl="node1" presStyleIdx="8" presStyleCnt="9">
        <dgm:presLayoutVars>
          <dgm:bulletEnabled val="1"/>
        </dgm:presLayoutVars>
      </dgm:prSet>
      <dgm:spPr/>
    </dgm:pt>
  </dgm:ptLst>
  <dgm:cxnLst>
    <dgm:cxn modelId="{BC9BA70C-F1B9-3B4B-AFF2-7B1B4B4B96FC}" type="presOf" srcId="{ED3AA424-1CE6-DE46-A7A5-40666FAA14B6}" destId="{7C402CAD-5801-FF4B-809B-579A1CF51BBE}" srcOrd="0" destOrd="0" presId="urn:microsoft.com/office/officeart/2005/8/layout/radial5"/>
    <dgm:cxn modelId="{5F64561A-5F6A-F645-BDFA-62F0ECCBABD1}" type="presOf" srcId="{6A12A390-9630-D24F-8D9C-E4C8FFA68227}" destId="{E03F89A2-7A52-2F46-89E3-D7D3BDA41A4B}" srcOrd="1" destOrd="0" presId="urn:microsoft.com/office/officeart/2005/8/layout/radial5"/>
    <dgm:cxn modelId="{2AD2E723-94D3-4248-A729-8E0FEC81BECE}" type="presOf" srcId="{ACFEA747-6373-6C41-A84B-D64438D38E8B}" destId="{0811764B-A6E6-B844-B29F-DBD0B4F148FF}" srcOrd="0" destOrd="0" presId="urn:microsoft.com/office/officeart/2005/8/layout/radial5"/>
    <dgm:cxn modelId="{3AB4742E-342C-804C-988D-838BA4840C3D}" srcId="{DD442DF7-35E9-C848-BED9-EDE3A00DB4E3}" destId="{0900772F-D279-6845-B928-7A3CF82427E1}" srcOrd="4" destOrd="0" parTransId="{6A12A390-9630-D24F-8D9C-E4C8FFA68227}" sibTransId="{39DC43B1-A97F-7448-BAFA-A909D4C69D00}"/>
    <dgm:cxn modelId="{3901C02E-B6DE-1640-9405-D61F156A62F6}" type="presOf" srcId="{8508666D-880B-4D4D-9249-1394214E0F96}" destId="{475BBA57-40F8-EB49-8EA6-93573DCEEA35}" srcOrd="0" destOrd="0" presId="urn:microsoft.com/office/officeart/2005/8/layout/radial5"/>
    <dgm:cxn modelId="{3C2F5C34-402A-9C42-8145-0F94B1B1D08D}" type="presOf" srcId="{02F8CE79-1CE6-8848-9C21-8A7D05CC52DF}" destId="{69A21B15-9D36-0D48-AC8C-8861BAAEFC53}" srcOrd="0" destOrd="0" presId="urn:microsoft.com/office/officeart/2005/8/layout/radial5"/>
    <dgm:cxn modelId="{654DF440-6B71-7F46-8637-3A41DA6F4861}" type="presOf" srcId="{546CEE31-0B8F-0D4E-814B-E984AC4A4CA2}" destId="{2B6DBFB5-47E9-324E-8B5E-62976FE4CBE0}" srcOrd="0" destOrd="0" presId="urn:microsoft.com/office/officeart/2005/8/layout/radial5"/>
    <dgm:cxn modelId="{89BC4343-3A69-EF4C-B20B-A4A91295FB44}" type="presOf" srcId="{6C880CFD-FF46-DC4A-9B87-A37F852FC092}" destId="{7B896345-2A5E-AC46-A94B-08640D925791}" srcOrd="0" destOrd="0" presId="urn:microsoft.com/office/officeart/2005/8/layout/radial5"/>
    <dgm:cxn modelId="{904E8557-97BB-BA46-B17C-C1343D24AD94}" type="presOf" srcId="{3527257B-05A1-7846-BB5B-BE60F10C71B7}" destId="{7A15D204-C39F-F14C-A610-3948B84F4A5A}" srcOrd="0" destOrd="0" presId="urn:microsoft.com/office/officeart/2005/8/layout/radial5"/>
    <dgm:cxn modelId="{D0908F5F-9384-E14F-9367-3310E4DAF7D8}" srcId="{DD442DF7-35E9-C848-BED9-EDE3A00DB4E3}" destId="{ED3AA424-1CE6-DE46-A7A5-40666FAA14B6}" srcOrd="2" destOrd="0" parTransId="{0F7B0553-D691-564F-818E-BEE0C115DD4F}" sibTransId="{1C5CEA4E-A863-CE43-A471-6E429C735BB0}"/>
    <dgm:cxn modelId="{8FAABD69-0893-1543-809B-6E965F8C48F5}" type="presOf" srcId="{02F8CE79-1CE6-8848-9C21-8A7D05CC52DF}" destId="{507D7BAD-00DD-274C-87E0-E86856224244}" srcOrd="1" destOrd="0" presId="urn:microsoft.com/office/officeart/2005/8/layout/radial5"/>
    <dgm:cxn modelId="{A903896E-17FC-7A42-A2F6-93DBF6D22406}" srcId="{8508666D-880B-4D4D-9249-1394214E0F96}" destId="{DD442DF7-35E9-C848-BED9-EDE3A00DB4E3}" srcOrd="0" destOrd="0" parTransId="{C889E5E8-8A67-5E45-AB66-561E117D01EB}" sibTransId="{D9355FC6-C05A-E245-9544-B195C06D626D}"/>
    <dgm:cxn modelId="{305B6373-9368-8240-838F-6E94B3119983}" srcId="{DD442DF7-35E9-C848-BED9-EDE3A00DB4E3}" destId="{9182A773-0887-0443-912A-533921A6049F}" srcOrd="6" destOrd="0" parTransId="{89ED4574-7CEA-FC40-B1A5-B0A7BABB4529}" sibTransId="{22393A22-72A9-134A-8A0D-C1ECA3DE0A2A}"/>
    <dgm:cxn modelId="{01736778-59D6-9943-BB78-E294E9A9CEFE}" type="presOf" srcId="{DD442DF7-35E9-C848-BED9-EDE3A00DB4E3}" destId="{FC178F99-1890-4943-82C6-6F97CB0FFD51}" srcOrd="0" destOrd="0" presId="urn:microsoft.com/office/officeart/2005/8/layout/radial5"/>
    <dgm:cxn modelId="{A9EC9278-DAA6-9D44-AE91-3EBC3CC80593}" type="presOf" srcId="{7A0EA116-5C1D-0A44-8CFA-34F2F50B214F}" destId="{1FDFCD35-63FD-1346-8031-BF7C8552FA4E}" srcOrd="0" destOrd="0" presId="urn:microsoft.com/office/officeart/2005/8/layout/radial5"/>
    <dgm:cxn modelId="{87EE6C82-9501-A04A-9032-02F8920032E0}" type="presOf" srcId="{0F7B0553-D691-564F-818E-BEE0C115DD4F}" destId="{7BAB41AD-7408-A14E-98B1-0A8E18B7762B}" srcOrd="1" destOrd="0" presId="urn:microsoft.com/office/officeart/2005/8/layout/radial5"/>
    <dgm:cxn modelId="{3DEA6D85-AD01-6D46-BC13-1DE9C923F1EC}" type="presOf" srcId="{6C880CFD-FF46-DC4A-9B87-A37F852FC092}" destId="{309B029B-0B37-1144-94A8-A48986B3C0F1}" srcOrd="1" destOrd="0" presId="urn:microsoft.com/office/officeart/2005/8/layout/radial5"/>
    <dgm:cxn modelId="{8AC5E385-1AA7-9D4C-9B15-F555FDDB23B5}" type="presOf" srcId="{C8CCEC47-D1A9-164F-AC86-FB5F14139D48}" destId="{74926545-3DA1-3549-9ECF-6B32164C3D12}" srcOrd="0" destOrd="0" presId="urn:microsoft.com/office/officeart/2005/8/layout/radial5"/>
    <dgm:cxn modelId="{6017D38E-326F-A34E-A88C-4EC503ADC158}" type="presOf" srcId="{F7EE843F-A2E3-1D46-9D98-3E7B61AC1C15}" destId="{493F223A-B4C6-A543-B17D-10655F8EF4B9}" srcOrd="1" destOrd="0" presId="urn:microsoft.com/office/officeart/2005/8/layout/radial5"/>
    <dgm:cxn modelId="{86A9D296-25DC-9E4F-A5F1-36F09F4F4C3F}" type="presOf" srcId="{4DC0B026-633E-1643-8717-773044145557}" destId="{CB0CD714-051E-6A4E-AD5C-16B467AC2B6A}" srcOrd="0" destOrd="0" presId="urn:microsoft.com/office/officeart/2005/8/layout/radial5"/>
    <dgm:cxn modelId="{5F141A9D-5776-2D48-9EC0-DE612637AB0D}" type="presOf" srcId="{C8CCEC47-D1A9-164F-AC86-FB5F14139D48}" destId="{E50F87AA-3D21-304B-A725-FD39F8A76BF9}" srcOrd="1" destOrd="0" presId="urn:microsoft.com/office/officeart/2005/8/layout/radial5"/>
    <dgm:cxn modelId="{7B700FA3-B237-AF43-9C8E-056E3A1F3665}" type="presOf" srcId="{0F7B0553-D691-564F-818E-BEE0C115DD4F}" destId="{20269875-EA56-FA45-9003-5EE8912FBDA7}" srcOrd="0" destOrd="0" presId="urn:microsoft.com/office/officeart/2005/8/layout/radial5"/>
    <dgm:cxn modelId="{E69EDCA4-995D-C343-86E4-5B5A6A67B556}" type="presOf" srcId="{0900772F-D279-6845-B928-7A3CF82427E1}" destId="{1A600242-0556-8945-85D7-D28F13F3A36D}" srcOrd="0" destOrd="0" presId="urn:microsoft.com/office/officeart/2005/8/layout/radial5"/>
    <dgm:cxn modelId="{10C0E1A6-71B9-E64A-BEC2-5E876C9C865A}" type="presOf" srcId="{7661FA2E-C495-764C-B6C6-34AA2CE478DF}" destId="{723733A6-335D-314D-B255-4DC201355017}" srcOrd="0" destOrd="0" presId="urn:microsoft.com/office/officeart/2005/8/layout/radial5"/>
    <dgm:cxn modelId="{29C6BBB1-26CB-4244-96DA-5795D3A5DA28}" srcId="{DD442DF7-35E9-C848-BED9-EDE3A00DB4E3}" destId="{7661FA2E-C495-764C-B6C6-34AA2CE478DF}" srcOrd="1" destOrd="0" parTransId="{F7EE843F-A2E3-1D46-9D98-3E7B61AC1C15}" sibTransId="{17B7C79E-8732-1241-9B10-FEEC6CD4F070}"/>
    <dgm:cxn modelId="{B9E44FBE-D1E3-0D48-9320-1E2418C6D6BE}" type="presOf" srcId="{546CEE31-0B8F-0D4E-814B-E984AC4A4CA2}" destId="{5CB26FF7-E3D5-2446-96A7-7D0548F19735}" srcOrd="1" destOrd="0" presId="urn:microsoft.com/office/officeart/2005/8/layout/radial5"/>
    <dgm:cxn modelId="{7B9E1EC5-8A9A-3146-B70C-5A1CC583B7ED}" type="presOf" srcId="{89ED4574-7CEA-FC40-B1A5-B0A7BABB4529}" destId="{37830CA4-6097-DE4B-B07C-70C3A3B2F8F8}" srcOrd="1" destOrd="0" presId="urn:microsoft.com/office/officeart/2005/8/layout/radial5"/>
    <dgm:cxn modelId="{B202C0CA-E3CF-3243-B212-F718ECEB0887}" srcId="{DD442DF7-35E9-C848-BED9-EDE3A00DB4E3}" destId="{9206BD59-69B5-674F-BF0E-485603F7CBE9}" srcOrd="7" destOrd="0" parTransId="{ACFEA747-6373-6C41-A84B-D64438D38E8B}" sibTransId="{DBE3CAEC-D4E9-2341-8288-E97AF5AB0349}"/>
    <dgm:cxn modelId="{09C69CD3-21CF-FA46-88CC-CEB79F5C7512}" type="presOf" srcId="{5D883412-8C24-2E43-B0EE-24BBBF08DDCC}" destId="{FC25CCB0-4753-1F4F-B861-B37F5A36C422}" srcOrd="0" destOrd="0" presId="urn:microsoft.com/office/officeart/2005/8/layout/radial5"/>
    <dgm:cxn modelId="{2CB80BD4-D355-4B4D-93FC-51F2CF02B779}" srcId="{DD442DF7-35E9-C848-BED9-EDE3A00DB4E3}" destId="{7A0EA116-5C1D-0A44-8CFA-34F2F50B214F}" srcOrd="8" destOrd="0" parTransId="{6C880CFD-FF46-DC4A-9B87-A37F852FC092}" sibTransId="{2EFE4F62-67BA-B84E-BAFF-966F2CB44B77}"/>
    <dgm:cxn modelId="{8EE020D5-59A9-F149-8B28-26CC9322AE5B}" type="presOf" srcId="{F7EE843F-A2E3-1D46-9D98-3E7B61AC1C15}" destId="{8EB79F82-DA6F-D342-AB6D-7B9823606D79}" srcOrd="0" destOrd="0" presId="urn:microsoft.com/office/officeart/2005/8/layout/radial5"/>
    <dgm:cxn modelId="{985AA4DD-105A-694D-B3C5-93056B13BDE4}" srcId="{DD442DF7-35E9-C848-BED9-EDE3A00DB4E3}" destId="{3527257B-05A1-7846-BB5B-BE60F10C71B7}" srcOrd="3" destOrd="0" parTransId="{546CEE31-0B8F-0D4E-814B-E984AC4A4CA2}" sibTransId="{A92CC650-C283-AD4D-9466-262BDBA71395}"/>
    <dgm:cxn modelId="{414089DF-15CB-D647-BC9D-0F38418E1F4F}" type="presOf" srcId="{89ED4574-7CEA-FC40-B1A5-B0A7BABB4529}" destId="{D799FC55-17D2-A846-9527-12B909176634}" srcOrd="0" destOrd="0" presId="urn:microsoft.com/office/officeart/2005/8/layout/radial5"/>
    <dgm:cxn modelId="{FE16BBE4-C8A6-B142-B814-D44F7DF5DAC4}" type="presOf" srcId="{9206BD59-69B5-674F-BF0E-485603F7CBE9}" destId="{A54E909D-58A4-5B49-8A8F-5E7EC34229C7}" srcOrd="0" destOrd="0" presId="urn:microsoft.com/office/officeart/2005/8/layout/radial5"/>
    <dgm:cxn modelId="{6C1E8AE9-6FCF-FA48-A5D4-17A2C0D00F03}" type="presOf" srcId="{6A12A390-9630-D24F-8D9C-E4C8FFA68227}" destId="{EC8C20B6-883A-D640-B98F-BAAAB81F6131}" srcOrd="0" destOrd="0" presId="urn:microsoft.com/office/officeart/2005/8/layout/radial5"/>
    <dgm:cxn modelId="{121CBDF6-E772-7F43-897C-2506DE686443}" type="presOf" srcId="{ACFEA747-6373-6C41-A84B-D64438D38E8B}" destId="{D401B8DA-35B7-414D-BD39-3C2B0C0A6CA3}" srcOrd="1" destOrd="0" presId="urn:microsoft.com/office/officeart/2005/8/layout/radial5"/>
    <dgm:cxn modelId="{F90AF1F8-33B5-C641-B9A8-CC4338E05631}" type="presOf" srcId="{9182A773-0887-0443-912A-533921A6049F}" destId="{7171B02C-8C2F-2647-9900-387C31A987D5}" srcOrd="0" destOrd="0" presId="urn:microsoft.com/office/officeart/2005/8/layout/radial5"/>
    <dgm:cxn modelId="{BD2BD6FA-86D1-5149-841F-43E6CB5DDD8C}" srcId="{DD442DF7-35E9-C848-BED9-EDE3A00DB4E3}" destId="{5D883412-8C24-2E43-B0EE-24BBBF08DDCC}" srcOrd="5" destOrd="0" parTransId="{C8CCEC47-D1A9-164F-AC86-FB5F14139D48}" sibTransId="{748C3F45-7D87-8E45-A384-CBBAC0A1F4A3}"/>
    <dgm:cxn modelId="{366752FE-028C-894E-9359-B5CEB86A17EA}" srcId="{DD442DF7-35E9-C848-BED9-EDE3A00DB4E3}" destId="{4DC0B026-633E-1643-8717-773044145557}" srcOrd="0" destOrd="0" parTransId="{02F8CE79-1CE6-8848-9C21-8A7D05CC52DF}" sibTransId="{3ED95315-6F4F-BB41-A05E-1112CAFCD149}"/>
    <dgm:cxn modelId="{679BB3E2-5772-8A46-9702-83B5BA257263}" type="presParOf" srcId="{475BBA57-40F8-EB49-8EA6-93573DCEEA35}" destId="{FC178F99-1890-4943-82C6-6F97CB0FFD51}" srcOrd="0" destOrd="0" presId="urn:microsoft.com/office/officeart/2005/8/layout/radial5"/>
    <dgm:cxn modelId="{90D91A0E-ADF6-7C42-86BE-0494E032092E}" type="presParOf" srcId="{475BBA57-40F8-EB49-8EA6-93573DCEEA35}" destId="{69A21B15-9D36-0D48-AC8C-8861BAAEFC53}" srcOrd="1" destOrd="0" presId="urn:microsoft.com/office/officeart/2005/8/layout/radial5"/>
    <dgm:cxn modelId="{BD761209-3C44-D440-A393-62EB7C525D10}" type="presParOf" srcId="{69A21B15-9D36-0D48-AC8C-8861BAAEFC53}" destId="{507D7BAD-00DD-274C-87E0-E86856224244}" srcOrd="0" destOrd="0" presId="urn:microsoft.com/office/officeart/2005/8/layout/radial5"/>
    <dgm:cxn modelId="{19E20C2C-BE69-2D44-842E-0DA678055886}" type="presParOf" srcId="{475BBA57-40F8-EB49-8EA6-93573DCEEA35}" destId="{CB0CD714-051E-6A4E-AD5C-16B467AC2B6A}" srcOrd="2" destOrd="0" presId="urn:microsoft.com/office/officeart/2005/8/layout/radial5"/>
    <dgm:cxn modelId="{D4E5D07A-322C-6740-B9C0-D86C04C613BD}" type="presParOf" srcId="{475BBA57-40F8-EB49-8EA6-93573DCEEA35}" destId="{8EB79F82-DA6F-D342-AB6D-7B9823606D79}" srcOrd="3" destOrd="0" presId="urn:microsoft.com/office/officeart/2005/8/layout/radial5"/>
    <dgm:cxn modelId="{D1DCF6E4-A926-B34A-A0FB-14318F504871}" type="presParOf" srcId="{8EB79F82-DA6F-D342-AB6D-7B9823606D79}" destId="{493F223A-B4C6-A543-B17D-10655F8EF4B9}" srcOrd="0" destOrd="0" presId="urn:microsoft.com/office/officeart/2005/8/layout/radial5"/>
    <dgm:cxn modelId="{090F3F1F-E8E9-334D-BB6C-6817D73312BD}" type="presParOf" srcId="{475BBA57-40F8-EB49-8EA6-93573DCEEA35}" destId="{723733A6-335D-314D-B255-4DC201355017}" srcOrd="4" destOrd="0" presId="urn:microsoft.com/office/officeart/2005/8/layout/radial5"/>
    <dgm:cxn modelId="{94C9D392-09A0-DD46-ABD6-8913574E9750}" type="presParOf" srcId="{475BBA57-40F8-EB49-8EA6-93573DCEEA35}" destId="{20269875-EA56-FA45-9003-5EE8912FBDA7}" srcOrd="5" destOrd="0" presId="urn:microsoft.com/office/officeart/2005/8/layout/radial5"/>
    <dgm:cxn modelId="{F5EAA013-FBC1-224F-8A16-C08410D56FAE}" type="presParOf" srcId="{20269875-EA56-FA45-9003-5EE8912FBDA7}" destId="{7BAB41AD-7408-A14E-98B1-0A8E18B7762B}" srcOrd="0" destOrd="0" presId="urn:microsoft.com/office/officeart/2005/8/layout/radial5"/>
    <dgm:cxn modelId="{B5FBE0BA-3D6D-B044-9B7A-AD41FE043FF1}" type="presParOf" srcId="{475BBA57-40F8-EB49-8EA6-93573DCEEA35}" destId="{7C402CAD-5801-FF4B-809B-579A1CF51BBE}" srcOrd="6" destOrd="0" presId="urn:microsoft.com/office/officeart/2005/8/layout/radial5"/>
    <dgm:cxn modelId="{F902E29C-FCBE-6E42-BF85-BB7355AAD739}" type="presParOf" srcId="{475BBA57-40F8-EB49-8EA6-93573DCEEA35}" destId="{2B6DBFB5-47E9-324E-8B5E-62976FE4CBE0}" srcOrd="7" destOrd="0" presId="urn:microsoft.com/office/officeart/2005/8/layout/radial5"/>
    <dgm:cxn modelId="{FB83E268-B4CD-A440-B80A-35DD9054D524}" type="presParOf" srcId="{2B6DBFB5-47E9-324E-8B5E-62976FE4CBE0}" destId="{5CB26FF7-E3D5-2446-96A7-7D0548F19735}" srcOrd="0" destOrd="0" presId="urn:microsoft.com/office/officeart/2005/8/layout/radial5"/>
    <dgm:cxn modelId="{5A6AF86F-CC7D-DB4F-817A-A7EA7F8D3EB5}" type="presParOf" srcId="{475BBA57-40F8-EB49-8EA6-93573DCEEA35}" destId="{7A15D204-C39F-F14C-A610-3948B84F4A5A}" srcOrd="8" destOrd="0" presId="urn:microsoft.com/office/officeart/2005/8/layout/radial5"/>
    <dgm:cxn modelId="{6B74D1FD-1B5A-174A-88E2-E91246F06CD7}" type="presParOf" srcId="{475BBA57-40F8-EB49-8EA6-93573DCEEA35}" destId="{EC8C20B6-883A-D640-B98F-BAAAB81F6131}" srcOrd="9" destOrd="0" presId="urn:microsoft.com/office/officeart/2005/8/layout/radial5"/>
    <dgm:cxn modelId="{556EBCF1-FD55-8D43-8CDA-8CA5CDE13F5B}" type="presParOf" srcId="{EC8C20B6-883A-D640-B98F-BAAAB81F6131}" destId="{E03F89A2-7A52-2F46-89E3-D7D3BDA41A4B}" srcOrd="0" destOrd="0" presId="urn:microsoft.com/office/officeart/2005/8/layout/radial5"/>
    <dgm:cxn modelId="{AB10CE11-2495-6343-9A08-DC0E19E1EEC6}" type="presParOf" srcId="{475BBA57-40F8-EB49-8EA6-93573DCEEA35}" destId="{1A600242-0556-8945-85D7-D28F13F3A36D}" srcOrd="10" destOrd="0" presId="urn:microsoft.com/office/officeart/2005/8/layout/radial5"/>
    <dgm:cxn modelId="{A634B4A2-23B9-3B41-AF80-FB9B8C851EAA}" type="presParOf" srcId="{475BBA57-40F8-EB49-8EA6-93573DCEEA35}" destId="{74926545-3DA1-3549-9ECF-6B32164C3D12}" srcOrd="11" destOrd="0" presId="urn:microsoft.com/office/officeart/2005/8/layout/radial5"/>
    <dgm:cxn modelId="{8AE1DEEE-CEA6-7E4A-84F0-E3666B8D0AD1}" type="presParOf" srcId="{74926545-3DA1-3549-9ECF-6B32164C3D12}" destId="{E50F87AA-3D21-304B-A725-FD39F8A76BF9}" srcOrd="0" destOrd="0" presId="urn:microsoft.com/office/officeart/2005/8/layout/radial5"/>
    <dgm:cxn modelId="{2188726E-C65F-6845-A5CA-C3FAC6CA5A33}" type="presParOf" srcId="{475BBA57-40F8-EB49-8EA6-93573DCEEA35}" destId="{FC25CCB0-4753-1F4F-B861-B37F5A36C422}" srcOrd="12" destOrd="0" presId="urn:microsoft.com/office/officeart/2005/8/layout/radial5"/>
    <dgm:cxn modelId="{4CE342E7-64CD-AE4D-8872-9AEA241180C9}" type="presParOf" srcId="{475BBA57-40F8-EB49-8EA6-93573DCEEA35}" destId="{D799FC55-17D2-A846-9527-12B909176634}" srcOrd="13" destOrd="0" presId="urn:microsoft.com/office/officeart/2005/8/layout/radial5"/>
    <dgm:cxn modelId="{13807A95-5AD0-C143-97E2-E7AE3B90AF9D}" type="presParOf" srcId="{D799FC55-17D2-A846-9527-12B909176634}" destId="{37830CA4-6097-DE4B-B07C-70C3A3B2F8F8}" srcOrd="0" destOrd="0" presId="urn:microsoft.com/office/officeart/2005/8/layout/radial5"/>
    <dgm:cxn modelId="{009E9918-53E8-4147-899B-DDD82FF54C8D}" type="presParOf" srcId="{475BBA57-40F8-EB49-8EA6-93573DCEEA35}" destId="{7171B02C-8C2F-2647-9900-387C31A987D5}" srcOrd="14" destOrd="0" presId="urn:microsoft.com/office/officeart/2005/8/layout/radial5"/>
    <dgm:cxn modelId="{04056C7E-3DA9-2441-B012-7766E391CC40}" type="presParOf" srcId="{475BBA57-40F8-EB49-8EA6-93573DCEEA35}" destId="{0811764B-A6E6-B844-B29F-DBD0B4F148FF}" srcOrd="15" destOrd="0" presId="urn:microsoft.com/office/officeart/2005/8/layout/radial5"/>
    <dgm:cxn modelId="{C4372140-FD70-754C-ACE0-86ED7F8C8F2A}" type="presParOf" srcId="{0811764B-A6E6-B844-B29F-DBD0B4F148FF}" destId="{D401B8DA-35B7-414D-BD39-3C2B0C0A6CA3}" srcOrd="0" destOrd="0" presId="urn:microsoft.com/office/officeart/2005/8/layout/radial5"/>
    <dgm:cxn modelId="{1F0EC196-7CC9-104B-92C6-FBFAEB8C6D8E}" type="presParOf" srcId="{475BBA57-40F8-EB49-8EA6-93573DCEEA35}" destId="{A54E909D-58A4-5B49-8A8F-5E7EC34229C7}" srcOrd="16" destOrd="0" presId="urn:microsoft.com/office/officeart/2005/8/layout/radial5"/>
    <dgm:cxn modelId="{914FF531-B2B3-F143-B254-CC6690794235}" type="presParOf" srcId="{475BBA57-40F8-EB49-8EA6-93573DCEEA35}" destId="{7B896345-2A5E-AC46-A94B-08640D925791}" srcOrd="17" destOrd="0" presId="urn:microsoft.com/office/officeart/2005/8/layout/radial5"/>
    <dgm:cxn modelId="{860337FD-E798-DA41-894C-541DCFE06DC9}" type="presParOf" srcId="{7B896345-2A5E-AC46-A94B-08640D925791}" destId="{309B029B-0B37-1144-94A8-A48986B3C0F1}" srcOrd="0" destOrd="0" presId="urn:microsoft.com/office/officeart/2005/8/layout/radial5"/>
    <dgm:cxn modelId="{6826A64C-BDA9-1546-8C20-75A477CBA829}" type="presParOf" srcId="{475BBA57-40F8-EB49-8EA6-93573DCEEA35}" destId="{1FDFCD35-63FD-1346-8031-BF7C8552FA4E}" srcOrd="1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AB2EF-FD29-4DB7-B1F4-91E1A364A732}">
      <dsp:nvSpPr>
        <dsp:cNvPr id="0" name=""/>
        <dsp:cNvSpPr/>
      </dsp:nvSpPr>
      <dsp:spPr>
        <a:xfrm>
          <a:off x="0" y="974727"/>
          <a:ext cx="2546090" cy="101843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rgbClr val="1F497D"/>
              </a:solidFill>
              <a:latin typeface="+mj-lt"/>
              <a:ea typeface="ＭＳ Ｐゴシック"/>
              <a:cs typeface="+mn-cs"/>
            </a:rPr>
            <a:t>Palestra di intraprendenza</a:t>
          </a:r>
          <a:endParaRPr lang="it-IT" sz="2400" b="1" kern="1200" dirty="0">
            <a:solidFill>
              <a:schemeClr val="tx2"/>
            </a:solidFill>
            <a:latin typeface="+mj-lt"/>
            <a:ea typeface="ＭＳ Ｐゴシック"/>
            <a:cs typeface="+mn-cs"/>
          </a:endParaRPr>
        </a:p>
      </dsp:txBody>
      <dsp:txXfrm>
        <a:off x="0" y="974727"/>
        <a:ext cx="2546090" cy="1018436"/>
      </dsp:txXfrm>
    </dsp:sp>
    <dsp:sp modelId="{CA2507B3-42F0-4C90-A025-7759EC1D0EE4}">
      <dsp:nvSpPr>
        <dsp:cNvPr id="0" name=""/>
        <dsp:cNvSpPr/>
      </dsp:nvSpPr>
      <dsp:spPr>
        <a:xfrm>
          <a:off x="0" y="2101707"/>
          <a:ext cx="2546090" cy="285480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9ED4EA-B7AB-434C-A8AA-5B14E105DE5A}">
      <dsp:nvSpPr>
        <dsp:cNvPr id="0" name=""/>
        <dsp:cNvSpPr/>
      </dsp:nvSpPr>
      <dsp:spPr>
        <a:xfrm>
          <a:off x="2986247" y="974727"/>
          <a:ext cx="2661046" cy="101843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rgbClr val="1F497D"/>
              </a:solidFill>
              <a:latin typeface="+mj-lt"/>
              <a:ea typeface="ＭＳ Ｐゴシック"/>
              <a:cs typeface="+mn-cs"/>
            </a:rPr>
            <a:t>Impresa Campus</a:t>
          </a:r>
        </a:p>
      </dsp:txBody>
      <dsp:txXfrm>
        <a:off x="2986247" y="974727"/>
        <a:ext cx="2661046" cy="1018436"/>
      </dsp:txXfrm>
    </dsp:sp>
    <dsp:sp modelId="{24FBA682-7816-4AD1-B2AF-D17F8751BA98}">
      <dsp:nvSpPr>
        <dsp:cNvPr id="0" name=""/>
        <dsp:cNvSpPr/>
      </dsp:nvSpPr>
      <dsp:spPr>
        <a:xfrm>
          <a:off x="2879757" y="2115153"/>
          <a:ext cx="2670747" cy="285480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690286-F08B-4542-8BE7-F1BE3E3D5A94}">
      <dsp:nvSpPr>
        <dsp:cNvPr id="0" name=""/>
        <dsp:cNvSpPr/>
      </dsp:nvSpPr>
      <dsp:spPr>
        <a:xfrm>
          <a:off x="5828054" y="974727"/>
          <a:ext cx="2546090" cy="101843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 err="1">
              <a:solidFill>
                <a:schemeClr val="tx2"/>
              </a:solidFill>
              <a:latin typeface="+mj-lt"/>
              <a:ea typeface="ＭＳ Ｐゴシック"/>
              <a:cs typeface="+mn-cs"/>
            </a:rPr>
            <a:t>Pre-incubazione</a:t>
          </a:r>
          <a:endParaRPr lang="it-IT" sz="2400" b="1" kern="1200" dirty="0">
            <a:solidFill>
              <a:srgbClr val="1F497D"/>
            </a:solidFill>
            <a:latin typeface="+mj-lt"/>
            <a:ea typeface="ＭＳ Ｐゴシック"/>
            <a:cs typeface="+mn-cs"/>
          </a:endParaRPr>
        </a:p>
      </dsp:txBody>
      <dsp:txXfrm>
        <a:off x="5828054" y="974727"/>
        <a:ext cx="2546090" cy="1018436"/>
      </dsp:txXfrm>
    </dsp:sp>
    <dsp:sp modelId="{C34713FE-4B9F-4BA6-BDB1-5FEE243C72CA}">
      <dsp:nvSpPr>
        <dsp:cNvPr id="0" name=""/>
        <dsp:cNvSpPr/>
      </dsp:nvSpPr>
      <dsp:spPr>
        <a:xfrm>
          <a:off x="5822529" y="2100308"/>
          <a:ext cx="2546090" cy="285480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3FE7F-5280-4049-B911-2C025D46E0FC}">
      <dsp:nvSpPr>
        <dsp:cNvPr id="0" name=""/>
        <dsp:cNvSpPr/>
      </dsp:nvSpPr>
      <dsp:spPr>
        <a:xfrm>
          <a:off x="3098569" y="2039302"/>
          <a:ext cx="1565393" cy="1565393"/>
        </a:xfrm>
        <a:prstGeom prst="ellipse">
          <a:avLst/>
        </a:prstGeom>
        <a:solidFill>
          <a:srgbClr val="1F497D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chemeClr val="bg1"/>
              </a:solidFill>
            </a:rPr>
            <a:t>Ecosistema metropolitano</a:t>
          </a:r>
        </a:p>
      </dsp:txBody>
      <dsp:txXfrm>
        <a:off x="3327815" y="2268548"/>
        <a:ext cx="1106901" cy="1106901"/>
      </dsp:txXfrm>
    </dsp:sp>
    <dsp:sp modelId="{44BCAF5B-D335-4B20-B6D0-64ED0CE3914F}">
      <dsp:nvSpPr>
        <dsp:cNvPr id="0" name=""/>
        <dsp:cNvSpPr/>
      </dsp:nvSpPr>
      <dsp:spPr>
        <a:xfrm rot="16200000">
          <a:off x="3714975" y="1468842"/>
          <a:ext cx="332580" cy="53223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>
        <a:off x="3764862" y="1625176"/>
        <a:ext cx="232806" cy="319339"/>
      </dsp:txXfrm>
    </dsp:sp>
    <dsp:sp modelId="{52231F29-DFD2-4928-8351-AC6BB9CA95DF}">
      <dsp:nvSpPr>
        <dsp:cNvPr id="0" name=""/>
        <dsp:cNvSpPr/>
      </dsp:nvSpPr>
      <dsp:spPr>
        <a:xfrm>
          <a:off x="3176838" y="2937"/>
          <a:ext cx="1408854" cy="1408854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 </a:t>
          </a:r>
        </a:p>
      </dsp:txBody>
      <dsp:txXfrm>
        <a:off x="3383160" y="209259"/>
        <a:ext cx="996210" cy="996210"/>
      </dsp:txXfrm>
    </dsp:sp>
    <dsp:sp modelId="{88C85C59-30E2-4820-9D7C-0570BD19D181}">
      <dsp:nvSpPr>
        <dsp:cNvPr id="0" name=""/>
        <dsp:cNvSpPr/>
      </dsp:nvSpPr>
      <dsp:spPr>
        <a:xfrm rot="19285714">
          <a:off x="4564857" y="1878123"/>
          <a:ext cx="332580" cy="53223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>
        <a:off x="4575741" y="2015674"/>
        <a:ext cx="232806" cy="319339"/>
      </dsp:txXfrm>
    </dsp:sp>
    <dsp:sp modelId="{9B1A2565-9ECF-4E46-A88E-76B5FD92465B}">
      <dsp:nvSpPr>
        <dsp:cNvPr id="0" name=""/>
        <dsp:cNvSpPr/>
      </dsp:nvSpPr>
      <dsp:spPr>
        <a:xfrm>
          <a:off x="4830126" y="799118"/>
          <a:ext cx="1408854" cy="14088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 </a:t>
          </a:r>
        </a:p>
      </dsp:txBody>
      <dsp:txXfrm>
        <a:off x="5036448" y="1005440"/>
        <a:ext cx="996210" cy="996210"/>
      </dsp:txXfrm>
    </dsp:sp>
    <dsp:sp modelId="{E847A6F9-C39A-4E3E-8535-DE1DFE2CCF6F}">
      <dsp:nvSpPr>
        <dsp:cNvPr id="0" name=""/>
        <dsp:cNvSpPr/>
      </dsp:nvSpPr>
      <dsp:spPr>
        <a:xfrm rot="771429">
          <a:off x="4774760" y="2797770"/>
          <a:ext cx="332580" cy="53223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>
        <a:off x="4776011" y="2893116"/>
        <a:ext cx="232806" cy="319339"/>
      </dsp:txXfrm>
    </dsp:sp>
    <dsp:sp modelId="{5B0BAAE9-2E6A-4452-A0E1-A89FAE84D98D}">
      <dsp:nvSpPr>
        <dsp:cNvPr id="0" name=""/>
        <dsp:cNvSpPr/>
      </dsp:nvSpPr>
      <dsp:spPr>
        <a:xfrm>
          <a:off x="5238455" y="2588122"/>
          <a:ext cx="1408854" cy="14088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 </a:t>
          </a:r>
        </a:p>
      </dsp:txBody>
      <dsp:txXfrm>
        <a:off x="5444777" y="2794444"/>
        <a:ext cx="996210" cy="996210"/>
      </dsp:txXfrm>
    </dsp:sp>
    <dsp:sp modelId="{373389F7-5FB5-44A5-BC62-93FB3AF300B9}">
      <dsp:nvSpPr>
        <dsp:cNvPr id="0" name=""/>
        <dsp:cNvSpPr/>
      </dsp:nvSpPr>
      <dsp:spPr>
        <a:xfrm rot="3857143">
          <a:off x="4186624" y="3535270"/>
          <a:ext cx="332580" cy="53223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>
        <a:off x="4214866" y="3596770"/>
        <a:ext cx="232806" cy="319339"/>
      </dsp:txXfrm>
    </dsp:sp>
    <dsp:sp modelId="{6B7110F0-E9DF-4292-9015-5BAF3430287E}">
      <dsp:nvSpPr>
        <dsp:cNvPr id="0" name=""/>
        <dsp:cNvSpPr/>
      </dsp:nvSpPr>
      <dsp:spPr>
        <a:xfrm>
          <a:off x="4094344" y="4022791"/>
          <a:ext cx="1408854" cy="14088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 </a:t>
          </a:r>
        </a:p>
      </dsp:txBody>
      <dsp:txXfrm>
        <a:off x="4300666" y="4229113"/>
        <a:ext cx="996210" cy="996210"/>
      </dsp:txXfrm>
    </dsp:sp>
    <dsp:sp modelId="{2A6B1CF3-0E79-442A-ABDF-6D852192BA46}">
      <dsp:nvSpPr>
        <dsp:cNvPr id="0" name=""/>
        <dsp:cNvSpPr/>
      </dsp:nvSpPr>
      <dsp:spPr>
        <a:xfrm rot="6942857">
          <a:off x="3243326" y="3535270"/>
          <a:ext cx="332580" cy="53223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 rot="10800000">
        <a:off x="3314858" y="3596770"/>
        <a:ext cx="232806" cy="319339"/>
      </dsp:txXfrm>
    </dsp:sp>
    <dsp:sp modelId="{BD534782-640D-44DF-A9DF-B7518FDACD25}">
      <dsp:nvSpPr>
        <dsp:cNvPr id="0" name=""/>
        <dsp:cNvSpPr/>
      </dsp:nvSpPr>
      <dsp:spPr>
        <a:xfrm>
          <a:off x="2259333" y="4022791"/>
          <a:ext cx="1408854" cy="14088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 dirty="0"/>
        </a:p>
      </dsp:txBody>
      <dsp:txXfrm>
        <a:off x="2465655" y="4229113"/>
        <a:ext cx="996210" cy="996210"/>
      </dsp:txXfrm>
    </dsp:sp>
    <dsp:sp modelId="{872AFEDB-0D10-478D-9519-BC37D7BA98BF}">
      <dsp:nvSpPr>
        <dsp:cNvPr id="0" name=""/>
        <dsp:cNvSpPr/>
      </dsp:nvSpPr>
      <dsp:spPr>
        <a:xfrm rot="10028571">
          <a:off x="2655190" y="2797770"/>
          <a:ext cx="332580" cy="53223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 rot="10800000">
        <a:off x="2753713" y="2893116"/>
        <a:ext cx="232806" cy="319339"/>
      </dsp:txXfrm>
    </dsp:sp>
    <dsp:sp modelId="{9BFCB074-E6DF-4CE7-ACC5-06CA59EC455A}">
      <dsp:nvSpPr>
        <dsp:cNvPr id="0" name=""/>
        <dsp:cNvSpPr/>
      </dsp:nvSpPr>
      <dsp:spPr>
        <a:xfrm>
          <a:off x="1115222" y="2588122"/>
          <a:ext cx="1408854" cy="14088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 dirty="0"/>
        </a:p>
      </dsp:txBody>
      <dsp:txXfrm>
        <a:off x="1321544" y="2794444"/>
        <a:ext cx="996210" cy="996210"/>
      </dsp:txXfrm>
    </dsp:sp>
    <dsp:sp modelId="{B1211E41-8E74-4756-BF17-A8E1592B309E}">
      <dsp:nvSpPr>
        <dsp:cNvPr id="0" name=""/>
        <dsp:cNvSpPr/>
      </dsp:nvSpPr>
      <dsp:spPr>
        <a:xfrm rot="13114286">
          <a:off x="2865094" y="1878123"/>
          <a:ext cx="332580" cy="53223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200" kern="1200"/>
        </a:p>
      </dsp:txBody>
      <dsp:txXfrm rot="10800000">
        <a:off x="2953984" y="2015674"/>
        <a:ext cx="232806" cy="319339"/>
      </dsp:txXfrm>
    </dsp:sp>
    <dsp:sp modelId="{0CB24B36-916E-4A2B-A497-AC66F03065ED}">
      <dsp:nvSpPr>
        <dsp:cNvPr id="0" name=""/>
        <dsp:cNvSpPr/>
      </dsp:nvSpPr>
      <dsp:spPr>
        <a:xfrm>
          <a:off x="1523551" y="799118"/>
          <a:ext cx="1408854" cy="14088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 dirty="0"/>
        </a:p>
      </dsp:txBody>
      <dsp:txXfrm>
        <a:off x="1729873" y="1005440"/>
        <a:ext cx="996210" cy="9962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78F99-1890-4943-82C6-6F97CB0FFD51}">
      <dsp:nvSpPr>
        <dsp:cNvPr id="0" name=""/>
        <dsp:cNvSpPr/>
      </dsp:nvSpPr>
      <dsp:spPr>
        <a:xfrm>
          <a:off x="2430270" y="1309862"/>
          <a:ext cx="1674185" cy="1673997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/>
            <a:t>Ecosistema Metropolitano</a:t>
          </a:r>
          <a:endParaRPr lang="it-IT" sz="1800" b="1" kern="1200"/>
        </a:p>
      </dsp:txBody>
      <dsp:txXfrm>
        <a:off x="2675449" y="1555013"/>
        <a:ext cx="1183827" cy="1183695"/>
      </dsp:txXfrm>
    </dsp:sp>
    <dsp:sp modelId="{69A21B15-9D36-0D48-AC8C-8861BAAEFC53}">
      <dsp:nvSpPr>
        <dsp:cNvPr id="0" name=""/>
        <dsp:cNvSpPr/>
      </dsp:nvSpPr>
      <dsp:spPr>
        <a:xfrm rot="16200000">
          <a:off x="3159327" y="923769"/>
          <a:ext cx="216070" cy="3767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/>
        </a:p>
      </dsp:txBody>
      <dsp:txXfrm>
        <a:off x="3191738" y="1031527"/>
        <a:ext cx="151249" cy="226042"/>
      </dsp:txXfrm>
    </dsp:sp>
    <dsp:sp modelId="{CB0CD714-051E-6A4E-AD5C-16B467AC2B6A}">
      <dsp:nvSpPr>
        <dsp:cNvPr id="0" name=""/>
        <dsp:cNvSpPr/>
      </dsp:nvSpPr>
      <dsp:spPr>
        <a:xfrm>
          <a:off x="2824143" y="15742"/>
          <a:ext cx="886439" cy="88643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err="1"/>
            <a:t>Innovazione</a:t>
          </a:r>
          <a:r>
            <a:rPr lang="en-GB" sz="1100" kern="1200"/>
            <a:t> </a:t>
          </a:r>
          <a:r>
            <a:rPr lang="en-GB" sz="1100" kern="1200" err="1"/>
            <a:t>Digitale</a:t>
          </a:r>
          <a:endParaRPr lang="en-GB" sz="1100" kern="1200" noProof="0"/>
        </a:p>
      </dsp:txBody>
      <dsp:txXfrm>
        <a:off x="2953959" y="145558"/>
        <a:ext cx="626807" cy="626807"/>
      </dsp:txXfrm>
    </dsp:sp>
    <dsp:sp modelId="{8EB79F82-DA6F-D342-AB6D-7B9823606D79}">
      <dsp:nvSpPr>
        <dsp:cNvPr id="0" name=""/>
        <dsp:cNvSpPr/>
      </dsp:nvSpPr>
      <dsp:spPr>
        <a:xfrm rot="18600000">
          <a:off x="3824458" y="1165833"/>
          <a:ext cx="216050" cy="3767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/>
        </a:p>
      </dsp:txBody>
      <dsp:txXfrm>
        <a:off x="3836034" y="1266006"/>
        <a:ext cx="151235" cy="226042"/>
      </dsp:txXfrm>
    </dsp:sp>
    <dsp:sp modelId="{723733A6-335D-314D-B255-4DC201355017}">
      <dsp:nvSpPr>
        <dsp:cNvPr id="0" name=""/>
        <dsp:cNvSpPr/>
      </dsp:nvSpPr>
      <dsp:spPr>
        <a:xfrm>
          <a:off x="3909103" y="410635"/>
          <a:ext cx="886439" cy="8864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err="1"/>
            <a:t>Innovazione</a:t>
          </a:r>
          <a:r>
            <a:rPr lang="en-GB" sz="1100" kern="1200" noProof="0"/>
            <a:t> </a:t>
          </a:r>
          <a:r>
            <a:rPr lang="en-GB" sz="1100" kern="1200" noProof="0" err="1"/>
            <a:t>Sociale</a:t>
          </a:r>
          <a:endParaRPr lang="en-GB" sz="1100" kern="1200" noProof="0"/>
        </a:p>
      </dsp:txBody>
      <dsp:txXfrm>
        <a:off x="4038919" y="540451"/>
        <a:ext cx="626807" cy="626807"/>
      </dsp:txXfrm>
    </dsp:sp>
    <dsp:sp modelId="{20269875-EA56-FA45-9003-5EE8912FBDA7}">
      <dsp:nvSpPr>
        <dsp:cNvPr id="0" name=""/>
        <dsp:cNvSpPr/>
      </dsp:nvSpPr>
      <dsp:spPr>
        <a:xfrm rot="21000000">
          <a:off x="4178402" y="1778806"/>
          <a:ext cx="216022" cy="3767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/>
        </a:p>
      </dsp:txBody>
      <dsp:txXfrm>
        <a:off x="4178894" y="1859780"/>
        <a:ext cx="151215" cy="226042"/>
      </dsp:txXfrm>
    </dsp:sp>
    <dsp:sp modelId="{7C402CAD-5801-FF4B-809B-579A1CF51BBE}">
      <dsp:nvSpPr>
        <dsp:cNvPr id="0" name=""/>
        <dsp:cNvSpPr/>
      </dsp:nvSpPr>
      <dsp:spPr>
        <a:xfrm>
          <a:off x="4486399" y="1410540"/>
          <a:ext cx="886439" cy="88643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noProof="0" err="1"/>
            <a:t>Innovazione</a:t>
          </a:r>
          <a:r>
            <a:rPr lang="en-GB" sz="1000" kern="1200" noProof="0"/>
            <a:t> </a:t>
          </a:r>
          <a:r>
            <a:rPr lang="en-GB" sz="1000" kern="1200" noProof="0" err="1"/>
            <a:t>Tecnologica</a:t>
          </a:r>
          <a:endParaRPr lang="en-GB" sz="1000" kern="1200" noProof="0"/>
        </a:p>
      </dsp:txBody>
      <dsp:txXfrm>
        <a:off x="4616215" y="1540356"/>
        <a:ext cx="626807" cy="626807"/>
      </dsp:txXfrm>
    </dsp:sp>
    <dsp:sp modelId="{2B6DBFB5-47E9-324E-8B5E-62976FE4CBE0}">
      <dsp:nvSpPr>
        <dsp:cNvPr id="0" name=""/>
        <dsp:cNvSpPr/>
      </dsp:nvSpPr>
      <dsp:spPr>
        <a:xfrm rot="1800000">
          <a:off x="4055474" y="2475872"/>
          <a:ext cx="216033" cy="3767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/>
        </a:p>
      </dsp:txBody>
      <dsp:txXfrm>
        <a:off x="4059815" y="2535017"/>
        <a:ext cx="151223" cy="226042"/>
      </dsp:txXfrm>
    </dsp:sp>
    <dsp:sp modelId="{7A15D204-C39F-F14C-A610-3948B84F4A5A}">
      <dsp:nvSpPr>
        <dsp:cNvPr id="0" name=""/>
        <dsp:cNvSpPr/>
      </dsp:nvSpPr>
      <dsp:spPr>
        <a:xfrm>
          <a:off x="4285906" y="2547591"/>
          <a:ext cx="886439" cy="88643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err="1"/>
            <a:t>Trasferimento</a:t>
          </a:r>
          <a:r>
            <a:rPr lang="en-GB" sz="1100" kern="1200" noProof="0"/>
            <a:t> </a:t>
          </a:r>
          <a:r>
            <a:rPr lang="en-GB" sz="1100" kern="1200" noProof="0" err="1"/>
            <a:t>Tecnologico</a:t>
          </a:r>
          <a:endParaRPr lang="en-GB" sz="1100" kern="1200" noProof="0"/>
        </a:p>
      </dsp:txBody>
      <dsp:txXfrm>
        <a:off x="4415722" y="2677407"/>
        <a:ext cx="626807" cy="626807"/>
      </dsp:txXfrm>
    </dsp:sp>
    <dsp:sp modelId="{EC8C20B6-883A-D640-B98F-BAAAB81F6131}">
      <dsp:nvSpPr>
        <dsp:cNvPr id="0" name=""/>
        <dsp:cNvSpPr/>
      </dsp:nvSpPr>
      <dsp:spPr>
        <a:xfrm rot="4200000">
          <a:off x="3513228" y="2930820"/>
          <a:ext cx="216064" cy="3767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/>
        </a:p>
      </dsp:txBody>
      <dsp:txXfrm>
        <a:off x="3534553" y="2975712"/>
        <a:ext cx="151245" cy="226042"/>
      </dsp:txXfrm>
    </dsp:sp>
    <dsp:sp modelId="{1A600242-0556-8945-85D7-D28F13F3A36D}">
      <dsp:nvSpPr>
        <dsp:cNvPr id="0" name=""/>
        <dsp:cNvSpPr/>
      </dsp:nvSpPr>
      <dsp:spPr>
        <a:xfrm>
          <a:off x="3401438" y="3289747"/>
          <a:ext cx="886439" cy="88643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err="1"/>
            <a:t>Accelerazione</a:t>
          </a:r>
          <a:endParaRPr lang="en-GB" sz="1100" kern="1200" noProof="0"/>
        </a:p>
      </dsp:txBody>
      <dsp:txXfrm>
        <a:off x="3531254" y="3419563"/>
        <a:ext cx="626807" cy="626807"/>
      </dsp:txXfrm>
    </dsp:sp>
    <dsp:sp modelId="{74926545-3DA1-3549-9ECF-6B32164C3D12}">
      <dsp:nvSpPr>
        <dsp:cNvPr id="0" name=""/>
        <dsp:cNvSpPr/>
      </dsp:nvSpPr>
      <dsp:spPr>
        <a:xfrm rot="6600000">
          <a:off x="2805432" y="2930820"/>
          <a:ext cx="216064" cy="3767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/>
        </a:p>
      </dsp:txBody>
      <dsp:txXfrm rot="10800000">
        <a:off x="2848926" y="2975712"/>
        <a:ext cx="151245" cy="226042"/>
      </dsp:txXfrm>
    </dsp:sp>
    <dsp:sp modelId="{FC25CCB0-4753-1F4F-B861-B37F5A36C422}">
      <dsp:nvSpPr>
        <dsp:cNvPr id="0" name=""/>
        <dsp:cNvSpPr/>
      </dsp:nvSpPr>
      <dsp:spPr>
        <a:xfrm>
          <a:off x="2246847" y="3289747"/>
          <a:ext cx="886439" cy="88643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/>
            <a:t>Coaching/ Mentoring</a:t>
          </a:r>
        </a:p>
      </dsp:txBody>
      <dsp:txXfrm>
        <a:off x="2376663" y="3419563"/>
        <a:ext cx="626807" cy="626807"/>
      </dsp:txXfrm>
    </dsp:sp>
    <dsp:sp modelId="{D799FC55-17D2-A846-9527-12B909176634}">
      <dsp:nvSpPr>
        <dsp:cNvPr id="0" name=""/>
        <dsp:cNvSpPr/>
      </dsp:nvSpPr>
      <dsp:spPr>
        <a:xfrm rot="9000000">
          <a:off x="2263217" y="2475872"/>
          <a:ext cx="216033" cy="3767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/>
        </a:p>
      </dsp:txBody>
      <dsp:txXfrm rot="10800000">
        <a:off x="2323686" y="2535017"/>
        <a:ext cx="151223" cy="226042"/>
      </dsp:txXfrm>
    </dsp:sp>
    <dsp:sp modelId="{7171B02C-8C2F-2647-9900-387C31A987D5}">
      <dsp:nvSpPr>
        <dsp:cNvPr id="0" name=""/>
        <dsp:cNvSpPr/>
      </dsp:nvSpPr>
      <dsp:spPr>
        <a:xfrm>
          <a:off x="1362379" y="2547591"/>
          <a:ext cx="886439" cy="8864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/>
            <a:t>Coworking</a:t>
          </a:r>
        </a:p>
      </dsp:txBody>
      <dsp:txXfrm>
        <a:off x="1492195" y="2677407"/>
        <a:ext cx="626807" cy="626807"/>
      </dsp:txXfrm>
    </dsp:sp>
    <dsp:sp modelId="{0811764B-A6E6-B844-B29F-DBD0B4F148FF}">
      <dsp:nvSpPr>
        <dsp:cNvPr id="0" name=""/>
        <dsp:cNvSpPr/>
      </dsp:nvSpPr>
      <dsp:spPr>
        <a:xfrm rot="11400000">
          <a:off x="2140301" y="1778806"/>
          <a:ext cx="216022" cy="3767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/>
        </a:p>
      </dsp:txBody>
      <dsp:txXfrm rot="10800000">
        <a:off x="2204616" y="1859780"/>
        <a:ext cx="151215" cy="226042"/>
      </dsp:txXfrm>
    </dsp:sp>
    <dsp:sp modelId="{A54E909D-58A4-5B49-8A8F-5E7EC34229C7}">
      <dsp:nvSpPr>
        <dsp:cNvPr id="0" name=""/>
        <dsp:cNvSpPr/>
      </dsp:nvSpPr>
      <dsp:spPr>
        <a:xfrm>
          <a:off x="1161887" y="1410540"/>
          <a:ext cx="886439" cy="88643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/>
            <a:t>Pre-</a:t>
          </a:r>
          <a:r>
            <a:rPr lang="en-GB" sz="1100" kern="1200" noProof="0" err="1"/>
            <a:t>Incubazione</a:t>
          </a:r>
          <a:endParaRPr lang="it-IT" sz="1100" kern="1200"/>
        </a:p>
      </dsp:txBody>
      <dsp:txXfrm>
        <a:off x="1291703" y="1540356"/>
        <a:ext cx="626807" cy="626807"/>
      </dsp:txXfrm>
    </dsp:sp>
    <dsp:sp modelId="{7B896345-2A5E-AC46-A94B-08640D925791}">
      <dsp:nvSpPr>
        <dsp:cNvPr id="0" name=""/>
        <dsp:cNvSpPr/>
      </dsp:nvSpPr>
      <dsp:spPr>
        <a:xfrm rot="13800000">
          <a:off x="2494217" y="1165833"/>
          <a:ext cx="216050" cy="3767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/>
        </a:p>
      </dsp:txBody>
      <dsp:txXfrm rot="10800000">
        <a:off x="2547456" y="1266006"/>
        <a:ext cx="151235" cy="226042"/>
      </dsp:txXfrm>
    </dsp:sp>
    <dsp:sp modelId="{1FDFCD35-63FD-1346-8031-BF7C8552FA4E}">
      <dsp:nvSpPr>
        <dsp:cNvPr id="0" name=""/>
        <dsp:cNvSpPr/>
      </dsp:nvSpPr>
      <dsp:spPr>
        <a:xfrm>
          <a:off x="1739182" y="410635"/>
          <a:ext cx="886439" cy="88643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err="1"/>
            <a:t>Incubazione</a:t>
          </a:r>
          <a:endParaRPr lang="en-GB" sz="1100" kern="1200" noProof="0"/>
        </a:p>
      </dsp:txBody>
      <dsp:txXfrm>
        <a:off x="1868998" y="540451"/>
        <a:ext cx="626807" cy="626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0.26614</cdr:x>
      <cdr:y>0.40874</cdr:y>
    </cdr:from>
    <cdr:to>
      <cdr:x>0.46095</cdr:x>
      <cdr:y>0.72124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:a16="http://schemas.microsoft.com/office/drawing/2014/main" id="{0117C783-81B4-1847-9425-3F5329D8B4BB}"/>
            </a:ext>
          </a:extLst>
        </cdr:cNvPr>
        <cdr:cNvSpPr txBox="1"/>
      </cdr:nvSpPr>
      <cdr:spPr>
        <a:xfrm xmlns:a="http://schemas.openxmlformats.org/drawingml/2006/main">
          <a:off x="1475656" y="1412776"/>
          <a:ext cx="1080120" cy="10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GB" sz="1800" b="1" i="0" noProof="0" dirty="0"/>
            <a:t>Aree </a:t>
          </a:r>
        </a:p>
        <a:p xmlns:a="http://schemas.openxmlformats.org/drawingml/2006/main">
          <a:pPr algn="ctr"/>
          <a:r>
            <a:rPr lang="en-GB" sz="1800" b="1" i="0" noProof="0" dirty="0"/>
            <a:t>di </a:t>
          </a:r>
          <a:r>
            <a:rPr lang="it-IT" sz="1800" b="1" i="0" dirty="0"/>
            <a:t>provenienza</a:t>
          </a:r>
          <a:r>
            <a:rPr lang="en-GB" sz="1800" b="1" i="0" noProof="0" dirty="0"/>
            <a:t> </a:t>
          </a:r>
        </a:p>
        <a:p xmlns:a="http://schemas.openxmlformats.org/drawingml/2006/main">
          <a:pPr algn="ctr"/>
          <a:r>
            <a:rPr lang="en-GB" sz="1800" b="1" i="0" noProof="0" dirty="0" err="1"/>
            <a:t>accademica</a:t>
          </a:r>
          <a:endParaRPr lang="en-GB" sz="1800" b="1" i="0" noProof="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0.27075</cdr:x>
      <cdr:y>0.39916</cdr:y>
    </cdr:from>
    <cdr:to>
      <cdr:x>0.46556</cdr:x>
      <cdr:y>0.71166</cdr:y>
    </cdr:to>
    <cdr:sp macro="" textlink="">
      <cdr:nvSpPr>
        <cdr:cNvPr id="3" name="CasellaDiTesto 1">
          <a:extLst xmlns:a="http://schemas.openxmlformats.org/drawingml/2006/main">
            <a:ext uri="{FF2B5EF4-FFF2-40B4-BE49-F238E27FC236}">
              <a16:creationId xmlns:a16="http://schemas.microsoft.com/office/drawing/2014/main" id="{C6D24D7F-F7E8-7D44-898E-8E620666DEA6}"/>
            </a:ext>
          </a:extLst>
        </cdr:cNvPr>
        <cdr:cNvSpPr txBox="1"/>
      </cdr:nvSpPr>
      <cdr:spPr>
        <a:xfrm xmlns:a="http://schemas.openxmlformats.org/drawingml/2006/main">
          <a:off x="1447609" y="1296132"/>
          <a:ext cx="1041590" cy="10147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800" b="1" i="0" noProof="0" dirty="0" err="1"/>
            <a:t>Aree</a:t>
          </a:r>
          <a:r>
            <a:rPr lang="en-GB" sz="1800" b="1" i="0" noProof="0" dirty="0"/>
            <a:t> </a:t>
          </a:r>
        </a:p>
        <a:p xmlns:a="http://schemas.openxmlformats.org/drawingml/2006/main">
          <a:pPr algn="ctr"/>
          <a:r>
            <a:rPr lang="en-GB" sz="1800" b="1" i="0" noProof="0" dirty="0"/>
            <a:t>di </a:t>
          </a:r>
          <a:r>
            <a:rPr lang="en-GB" sz="1800" b="1" i="0" noProof="0" dirty="0" err="1"/>
            <a:t>provenienza</a:t>
          </a:r>
          <a:r>
            <a:rPr lang="en-GB" sz="1800" b="1" i="0" noProof="0" dirty="0"/>
            <a:t> </a:t>
          </a:r>
        </a:p>
        <a:p xmlns:a="http://schemas.openxmlformats.org/drawingml/2006/main">
          <a:pPr algn="ctr"/>
          <a:r>
            <a:rPr lang="en-GB" sz="1800" b="1" i="0" noProof="0" dirty="0" err="1"/>
            <a:t>accademica</a:t>
          </a:r>
          <a:endParaRPr lang="en-GB" sz="1800" b="1" i="0" noProof="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r">
              <a:defRPr sz="1200"/>
            </a:lvl1pPr>
          </a:lstStyle>
          <a:p>
            <a:fld id="{B1554440-49B7-44CA-9F2E-B461DA437201}" type="datetimeFigureOut">
              <a:rPr lang="it-IT" smtClean="0"/>
              <a:pPr/>
              <a:t>18/11/19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r">
              <a:defRPr sz="1200"/>
            </a:lvl1pPr>
          </a:lstStyle>
          <a:p>
            <a:fld id="{1AF186CD-408D-40E6-BEC7-4DE9D1AA4D7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615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4622" tIns="47311" rIns="94622" bIns="47311" rtlCol="0"/>
          <a:lstStyle>
            <a:lvl1pPr algn="r">
              <a:defRPr sz="1200"/>
            </a:lvl1pPr>
          </a:lstStyle>
          <a:p>
            <a:fld id="{381F82C3-DDEB-CA41-8F0F-68B0274C4EB2}" type="datetimeFigureOut">
              <a:rPr lang="it-IT" smtClean="0"/>
              <a:pPr/>
              <a:t>18/11/19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6512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22" tIns="47311" rIns="94622" bIns="47311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622" tIns="47311" rIns="94622" bIns="47311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4622" tIns="47311" rIns="94622" bIns="47311" rtlCol="0" anchor="b"/>
          <a:lstStyle>
            <a:lvl1pPr algn="r">
              <a:defRPr sz="1200"/>
            </a:lvl1pPr>
          </a:lstStyle>
          <a:p>
            <a:fld id="{51E86373-F23C-DE45-B221-7B4D81B650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9804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Scouting:</a:t>
            </a:r>
          </a:p>
          <a:p>
            <a:pPr marL="354833" indent="-354833"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 generation</a:t>
            </a:r>
          </a:p>
          <a:p>
            <a:pPr marL="354833" indent="-354833"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Valutazione idee d’impresa</a:t>
            </a:r>
          </a:p>
          <a:p>
            <a:pPr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collettivo (</a:t>
            </a:r>
            <a:r>
              <a:rPr lang="it-IT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lean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start-up):</a:t>
            </a:r>
          </a:p>
          <a:p>
            <a:pPr marL="354833" indent="-354833"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</a:pP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avvio d’impresa</a:t>
            </a:r>
          </a:p>
          <a:p>
            <a:pPr marL="354833" indent="-354833"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</a:pP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propensione imprenditoriale</a:t>
            </a:r>
          </a:p>
          <a:p>
            <a:pPr marL="354833" indent="-354833"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</a:pP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modello di business</a:t>
            </a:r>
          </a:p>
          <a:p>
            <a:pPr marL="354833" indent="-354833"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</a:pP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plan </a:t>
            </a:r>
          </a:p>
          <a:p>
            <a:pPr marL="354833" indent="-354833"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</a:pP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comunicazione efficace</a:t>
            </a:r>
          </a:p>
          <a:p>
            <a:pPr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Incubazione: Spazi attrezzati e servizi di consulenza e comunicazione finalizzati a rafforzare la crescita degli spin-off di </a:t>
            </a:r>
            <a:r>
              <a:rPr 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</a:t>
            </a: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delle start-up dell’ecosistema dell’innovazione fiorentino nelle prime fasi del loro ciclo di vita</a:t>
            </a:r>
          </a:p>
          <a:p>
            <a:pPr defTabSz="486642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53208" algn="l"/>
                <a:tab pos="1110139" algn="l"/>
                <a:tab pos="1667072" algn="l"/>
                <a:tab pos="2224003" algn="l"/>
                <a:tab pos="2780935" algn="l"/>
                <a:tab pos="3337867" algn="l"/>
                <a:tab pos="3894799" algn="l"/>
                <a:tab pos="4451731" algn="l"/>
                <a:tab pos="5008664" algn="l"/>
                <a:tab pos="5565595" algn="l"/>
                <a:tab pos="6120665" algn="l"/>
                <a:tab pos="6679460" algn="l"/>
                <a:tab pos="7236392" algn="l"/>
                <a:tab pos="7793324" algn="l"/>
                <a:tab pos="8350257" algn="l"/>
                <a:tab pos="8907188" algn="l"/>
                <a:tab pos="9464121" algn="l"/>
                <a:tab pos="10021051" algn="l"/>
                <a:tab pos="10577984" algn="l"/>
                <a:tab pos="11134916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53208" algn="l"/>
                <a:tab pos="1110139" algn="l"/>
                <a:tab pos="1667072" algn="l"/>
                <a:tab pos="2224003" algn="l"/>
                <a:tab pos="2780935" algn="l"/>
                <a:tab pos="3337867" algn="l"/>
                <a:tab pos="3894799" algn="l"/>
                <a:tab pos="4451731" algn="l"/>
                <a:tab pos="5008664" algn="l"/>
                <a:tab pos="5565595" algn="l"/>
                <a:tab pos="6120665" algn="l"/>
                <a:tab pos="6679460" algn="l"/>
                <a:tab pos="7236392" algn="l"/>
                <a:tab pos="7793324" algn="l"/>
                <a:tab pos="8350257" algn="l"/>
                <a:tab pos="8907188" algn="l"/>
                <a:tab pos="9464121" algn="l"/>
                <a:tab pos="10021051" algn="l"/>
                <a:tab pos="10577984" algn="l"/>
                <a:tab pos="11134916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53208" algn="l"/>
                <a:tab pos="1110139" algn="l"/>
                <a:tab pos="1667072" algn="l"/>
                <a:tab pos="2224003" algn="l"/>
                <a:tab pos="2780935" algn="l"/>
                <a:tab pos="3337867" algn="l"/>
                <a:tab pos="3894799" algn="l"/>
                <a:tab pos="4451731" algn="l"/>
                <a:tab pos="5008664" algn="l"/>
                <a:tab pos="5565595" algn="l"/>
                <a:tab pos="6120665" algn="l"/>
                <a:tab pos="6679460" algn="l"/>
                <a:tab pos="7236392" algn="l"/>
                <a:tab pos="7793324" algn="l"/>
                <a:tab pos="8350257" algn="l"/>
                <a:tab pos="8907188" algn="l"/>
                <a:tab pos="9464121" algn="l"/>
                <a:tab pos="10021051" algn="l"/>
                <a:tab pos="10577984" algn="l"/>
                <a:tab pos="11134916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53208" algn="l"/>
                <a:tab pos="1110139" algn="l"/>
                <a:tab pos="1667072" algn="l"/>
                <a:tab pos="2224003" algn="l"/>
                <a:tab pos="2780935" algn="l"/>
                <a:tab pos="3337867" algn="l"/>
                <a:tab pos="3894799" algn="l"/>
                <a:tab pos="4451731" algn="l"/>
                <a:tab pos="5008664" algn="l"/>
                <a:tab pos="5565595" algn="l"/>
                <a:tab pos="6120665" algn="l"/>
                <a:tab pos="6679460" algn="l"/>
                <a:tab pos="7236392" algn="l"/>
                <a:tab pos="7793324" algn="l"/>
                <a:tab pos="8350257" algn="l"/>
                <a:tab pos="8907188" algn="l"/>
                <a:tab pos="9464121" algn="l"/>
                <a:tab pos="10021051" algn="l"/>
                <a:tab pos="10577984" algn="l"/>
                <a:tab pos="11134916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53208" algn="l"/>
                <a:tab pos="1110139" algn="l"/>
                <a:tab pos="1667072" algn="l"/>
                <a:tab pos="2224003" algn="l"/>
                <a:tab pos="2780935" algn="l"/>
                <a:tab pos="3337867" algn="l"/>
                <a:tab pos="3894799" algn="l"/>
                <a:tab pos="4451731" algn="l"/>
                <a:tab pos="5008664" algn="l"/>
                <a:tab pos="5565595" algn="l"/>
                <a:tab pos="6120665" algn="l"/>
                <a:tab pos="6679460" algn="l"/>
                <a:tab pos="7236392" algn="l"/>
                <a:tab pos="7793324" algn="l"/>
                <a:tab pos="8350257" algn="l"/>
                <a:tab pos="8907188" algn="l"/>
                <a:tab pos="9464121" algn="l"/>
                <a:tab pos="10021051" algn="l"/>
                <a:tab pos="10577984" algn="l"/>
                <a:tab pos="11134916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950436" indent="-268222" defTabSz="52713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53208" algn="l"/>
                <a:tab pos="1110139" algn="l"/>
                <a:tab pos="1667072" algn="l"/>
                <a:tab pos="2224003" algn="l"/>
                <a:tab pos="2780935" algn="l"/>
                <a:tab pos="3337867" algn="l"/>
                <a:tab pos="3894799" algn="l"/>
                <a:tab pos="4451731" algn="l"/>
                <a:tab pos="5008664" algn="l"/>
                <a:tab pos="5565595" algn="l"/>
                <a:tab pos="6120665" algn="l"/>
                <a:tab pos="6679460" algn="l"/>
                <a:tab pos="7236392" algn="l"/>
                <a:tab pos="7793324" algn="l"/>
                <a:tab pos="8350257" algn="l"/>
                <a:tab pos="8907188" algn="l"/>
                <a:tab pos="9464121" algn="l"/>
                <a:tab pos="10021051" algn="l"/>
                <a:tab pos="10577984" algn="l"/>
                <a:tab pos="11134916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486879" indent="-268222" defTabSz="52713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53208" algn="l"/>
                <a:tab pos="1110139" algn="l"/>
                <a:tab pos="1667072" algn="l"/>
                <a:tab pos="2224003" algn="l"/>
                <a:tab pos="2780935" algn="l"/>
                <a:tab pos="3337867" algn="l"/>
                <a:tab pos="3894799" algn="l"/>
                <a:tab pos="4451731" algn="l"/>
                <a:tab pos="5008664" algn="l"/>
                <a:tab pos="5565595" algn="l"/>
                <a:tab pos="6120665" algn="l"/>
                <a:tab pos="6679460" algn="l"/>
                <a:tab pos="7236392" algn="l"/>
                <a:tab pos="7793324" algn="l"/>
                <a:tab pos="8350257" algn="l"/>
                <a:tab pos="8907188" algn="l"/>
                <a:tab pos="9464121" algn="l"/>
                <a:tab pos="10021051" algn="l"/>
                <a:tab pos="10577984" algn="l"/>
                <a:tab pos="11134916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4023322" indent="-268222" defTabSz="52713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53208" algn="l"/>
                <a:tab pos="1110139" algn="l"/>
                <a:tab pos="1667072" algn="l"/>
                <a:tab pos="2224003" algn="l"/>
                <a:tab pos="2780935" algn="l"/>
                <a:tab pos="3337867" algn="l"/>
                <a:tab pos="3894799" algn="l"/>
                <a:tab pos="4451731" algn="l"/>
                <a:tab pos="5008664" algn="l"/>
                <a:tab pos="5565595" algn="l"/>
                <a:tab pos="6120665" algn="l"/>
                <a:tab pos="6679460" algn="l"/>
                <a:tab pos="7236392" algn="l"/>
                <a:tab pos="7793324" algn="l"/>
                <a:tab pos="8350257" algn="l"/>
                <a:tab pos="8907188" algn="l"/>
                <a:tab pos="9464121" algn="l"/>
                <a:tab pos="10021051" algn="l"/>
                <a:tab pos="10577984" algn="l"/>
                <a:tab pos="11134916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559765" indent="-268222" defTabSz="52713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53208" algn="l"/>
                <a:tab pos="1110139" algn="l"/>
                <a:tab pos="1667072" algn="l"/>
                <a:tab pos="2224003" algn="l"/>
                <a:tab pos="2780935" algn="l"/>
                <a:tab pos="3337867" algn="l"/>
                <a:tab pos="3894799" algn="l"/>
                <a:tab pos="4451731" algn="l"/>
                <a:tab pos="5008664" algn="l"/>
                <a:tab pos="5565595" algn="l"/>
                <a:tab pos="6120665" algn="l"/>
                <a:tab pos="6679460" algn="l"/>
                <a:tab pos="7236392" algn="l"/>
                <a:tab pos="7793324" algn="l"/>
                <a:tab pos="8350257" algn="l"/>
                <a:tab pos="8907188" algn="l"/>
                <a:tab pos="9464121" algn="l"/>
                <a:tab pos="10021051" algn="l"/>
                <a:tab pos="10577984" algn="l"/>
                <a:tab pos="11134916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7762B6-B1CB-48A5-8753-9CDE2E98F3F3}" type="slidenum">
              <a:rPr lang="it-IT" altLang="it-IT" sz="150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it-IT" altLang="it-IT" sz="15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04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7837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indent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</a:pPr>
            <a:endParaRPr lang="it-IT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23815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19054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14293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09532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7762B6-B1CB-48A5-8753-9CDE2E98F3F3}" type="slidenum">
              <a:rPr lang="it-IT" altLang="it-IT" sz="140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it-IT" altLang="it-IT" sz="1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051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indent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</a:pPr>
            <a:endParaRPr lang="it-IT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23815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19054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14293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09532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7762B6-B1CB-48A5-8753-9CDE2E98F3F3}" type="slidenum">
              <a:rPr lang="it-IT" altLang="it-IT" sz="140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it-IT" altLang="it-IT" sz="1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63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 significa lean startup?</a:t>
            </a:r>
            <a:endParaRPr lang="it-IT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</a:pPr>
            <a:endParaRPr lang="it-IT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23815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19054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14293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09532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7762B6-B1CB-48A5-8753-9CDE2E98F3F3}" type="slidenum">
              <a:rPr lang="it-IT" altLang="it-IT" sz="140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it-IT" altLang="it-IT" sz="1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09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indent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</a:pPr>
            <a:endParaRPr lang="it-IT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23815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19054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14293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09532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7762B6-B1CB-48A5-8753-9CDE2E98F3F3}" type="slidenum">
              <a:rPr lang="it-IT" altLang="it-IT" sz="140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it-IT" altLang="it-IT" sz="1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60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indent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</a:pPr>
            <a:endParaRPr lang="it-IT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23815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19054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14293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09532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7762B6-B1CB-48A5-8753-9CDE2E98F3F3}" type="slidenum">
              <a:rPr lang="it-IT" altLang="it-IT" sz="140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it-IT" altLang="it-IT" sz="1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60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K-</a:t>
            </a:r>
            <a:r>
              <a:rPr lang="it-IT" dirty="0" err="1"/>
              <a:t>Tech</a:t>
            </a:r>
            <a:r>
              <a:rPr lang="it-IT" dirty="0"/>
              <a:t>, Funghi Espresso, </a:t>
            </a:r>
            <a:r>
              <a:rPr lang="it-IT" dirty="0" err="1"/>
              <a:t>Ecodream</a:t>
            </a:r>
            <a:r>
              <a:rPr lang="it-IT" baseline="0" dirty="0"/>
              <a:t>, Argo, Sisma, Easy </a:t>
            </a:r>
            <a:r>
              <a:rPr lang="it-IT" baseline="0" dirty="0" err="1"/>
              <a:t>Claim</a:t>
            </a:r>
            <a:r>
              <a:rPr lang="it-IT" baseline="0" dirty="0"/>
              <a:t>, </a:t>
            </a:r>
            <a:r>
              <a:rPr lang="it-IT" baseline="0" dirty="0" err="1"/>
              <a:t>Aeffective</a:t>
            </a:r>
            <a:r>
              <a:rPr lang="it-IT" baseline="0" dirty="0"/>
              <a:t>, G-</a:t>
            </a:r>
            <a:r>
              <a:rPr lang="it-IT" baseline="0" dirty="0" err="1"/>
              <a:t>Moove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86373-F23C-DE45-B221-7B4D81B650C3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5571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08/10/11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2716317-DB44-4A63-98A2-CEBE52089AB8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869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67975" lvl="1"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2100" dirty="0"/>
              <a:t>In caso di gruppo, il responsabile deve essere uno dei destinatari riportati sopra, under 40 e residente/domiciliato in Toscana. </a:t>
            </a:r>
          </a:p>
          <a:p>
            <a:pPr marL="367975" lvl="1"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2100" dirty="0"/>
              <a:t>In caso di team anche metà del gruppo deve essere under 40</a:t>
            </a:r>
            <a:endParaRPr lang="it-IT" sz="21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818604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331077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843550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356024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7762B6-B1CB-48A5-8753-9CDE2E98F3F3}" type="slidenum">
              <a:rPr lang="it-IT" altLang="it-IT" sz="140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it-IT" altLang="it-IT" sz="1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68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Ciascuno opera nelle proprie aree di specializzazione</a:t>
            </a:r>
          </a:p>
          <a:p>
            <a:r>
              <a:rPr lang="it-IT" dirty="0" err="1"/>
              <a:t>Student</a:t>
            </a:r>
            <a:r>
              <a:rPr lang="it-IT" dirty="0"/>
              <a:t> Hotel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2BF98D-8501-4CCF-B3D3-C6CF0A01199F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756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54833" indent="-354833"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</a:pPr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818604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331077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843550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356024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7762B6-B1CB-48A5-8753-9CDE2E98F3F3}" type="slidenum">
              <a:rPr lang="it-IT" altLang="it-IT" sz="140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it-IT" altLang="it-IT" sz="1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04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86642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1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 significa lean startup</a:t>
            </a:r>
            <a:endParaRPr lang="it-IT" sz="13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1429" indent="-371429" defTabSz="486642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</a:pPr>
            <a:endParaRPr lang="it-IT" sz="13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53208" algn="l"/>
                <a:tab pos="1110139" algn="l"/>
                <a:tab pos="1667072" algn="l"/>
                <a:tab pos="2224003" algn="l"/>
                <a:tab pos="2780935" algn="l"/>
                <a:tab pos="3337867" algn="l"/>
                <a:tab pos="3894799" algn="l"/>
                <a:tab pos="4451731" algn="l"/>
                <a:tab pos="5008664" algn="l"/>
                <a:tab pos="5565595" algn="l"/>
                <a:tab pos="6120665" algn="l"/>
                <a:tab pos="6679460" algn="l"/>
                <a:tab pos="7236392" algn="l"/>
                <a:tab pos="7793324" algn="l"/>
                <a:tab pos="8350257" algn="l"/>
                <a:tab pos="8907188" algn="l"/>
                <a:tab pos="9464121" algn="l"/>
                <a:tab pos="10021051" algn="l"/>
                <a:tab pos="10577984" algn="l"/>
                <a:tab pos="11134916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53208" algn="l"/>
                <a:tab pos="1110139" algn="l"/>
                <a:tab pos="1667072" algn="l"/>
                <a:tab pos="2224003" algn="l"/>
                <a:tab pos="2780935" algn="l"/>
                <a:tab pos="3337867" algn="l"/>
                <a:tab pos="3894799" algn="l"/>
                <a:tab pos="4451731" algn="l"/>
                <a:tab pos="5008664" algn="l"/>
                <a:tab pos="5565595" algn="l"/>
                <a:tab pos="6120665" algn="l"/>
                <a:tab pos="6679460" algn="l"/>
                <a:tab pos="7236392" algn="l"/>
                <a:tab pos="7793324" algn="l"/>
                <a:tab pos="8350257" algn="l"/>
                <a:tab pos="8907188" algn="l"/>
                <a:tab pos="9464121" algn="l"/>
                <a:tab pos="10021051" algn="l"/>
                <a:tab pos="10577984" algn="l"/>
                <a:tab pos="11134916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53208" algn="l"/>
                <a:tab pos="1110139" algn="l"/>
                <a:tab pos="1667072" algn="l"/>
                <a:tab pos="2224003" algn="l"/>
                <a:tab pos="2780935" algn="l"/>
                <a:tab pos="3337867" algn="l"/>
                <a:tab pos="3894799" algn="l"/>
                <a:tab pos="4451731" algn="l"/>
                <a:tab pos="5008664" algn="l"/>
                <a:tab pos="5565595" algn="l"/>
                <a:tab pos="6120665" algn="l"/>
                <a:tab pos="6679460" algn="l"/>
                <a:tab pos="7236392" algn="l"/>
                <a:tab pos="7793324" algn="l"/>
                <a:tab pos="8350257" algn="l"/>
                <a:tab pos="8907188" algn="l"/>
                <a:tab pos="9464121" algn="l"/>
                <a:tab pos="10021051" algn="l"/>
                <a:tab pos="10577984" algn="l"/>
                <a:tab pos="11134916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53208" algn="l"/>
                <a:tab pos="1110139" algn="l"/>
                <a:tab pos="1667072" algn="l"/>
                <a:tab pos="2224003" algn="l"/>
                <a:tab pos="2780935" algn="l"/>
                <a:tab pos="3337867" algn="l"/>
                <a:tab pos="3894799" algn="l"/>
                <a:tab pos="4451731" algn="l"/>
                <a:tab pos="5008664" algn="l"/>
                <a:tab pos="5565595" algn="l"/>
                <a:tab pos="6120665" algn="l"/>
                <a:tab pos="6679460" algn="l"/>
                <a:tab pos="7236392" algn="l"/>
                <a:tab pos="7793324" algn="l"/>
                <a:tab pos="8350257" algn="l"/>
                <a:tab pos="8907188" algn="l"/>
                <a:tab pos="9464121" algn="l"/>
                <a:tab pos="10021051" algn="l"/>
                <a:tab pos="10577984" algn="l"/>
                <a:tab pos="11134916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53208" algn="l"/>
                <a:tab pos="1110139" algn="l"/>
                <a:tab pos="1667072" algn="l"/>
                <a:tab pos="2224003" algn="l"/>
                <a:tab pos="2780935" algn="l"/>
                <a:tab pos="3337867" algn="l"/>
                <a:tab pos="3894799" algn="l"/>
                <a:tab pos="4451731" algn="l"/>
                <a:tab pos="5008664" algn="l"/>
                <a:tab pos="5565595" algn="l"/>
                <a:tab pos="6120665" algn="l"/>
                <a:tab pos="6679460" algn="l"/>
                <a:tab pos="7236392" algn="l"/>
                <a:tab pos="7793324" algn="l"/>
                <a:tab pos="8350257" algn="l"/>
                <a:tab pos="8907188" algn="l"/>
                <a:tab pos="9464121" algn="l"/>
                <a:tab pos="10021051" algn="l"/>
                <a:tab pos="10577984" algn="l"/>
                <a:tab pos="11134916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950436" indent="-268222" defTabSz="52713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53208" algn="l"/>
                <a:tab pos="1110139" algn="l"/>
                <a:tab pos="1667072" algn="l"/>
                <a:tab pos="2224003" algn="l"/>
                <a:tab pos="2780935" algn="l"/>
                <a:tab pos="3337867" algn="l"/>
                <a:tab pos="3894799" algn="l"/>
                <a:tab pos="4451731" algn="l"/>
                <a:tab pos="5008664" algn="l"/>
                <a:tab pos="5565595" algn="l"/>
                <a:tab pos="6120665" algn="l"/>
                <a:tab pos="6679460" algn="l"/>
                <a:tab pos="7236392" algn="l"/>
                <a:tab pos="7793324" algn="l"/>
                <a:tab pos="8350257" algn="l"/>
                <a:tab pos="8907188" algn="l"/>
                <a:tab pos="9464121" algn="l"/>
                <a:tab pos="10021051" algn="l"/>
                <a:tab pos="10577984" algn="l"/>
                <a:tab pos="11134916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486879" indent="-268222" defTabSz="52713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53208" algn="l"/>
                <a:tab pos="1110139" algn="l"/>
                <a:tab pos="1667072" algn="l"/>
                <a:tab pos="2224003" algn="l"/>
                <a:tab pos="2780935" algn="l"/>
                <a:tab pos="3337867" algn="l"/>
                <a:tab pos="3894799" algn="l"/>
                <a:tab pos="4451731" algn="l"/>
                <a:tab pos="5008664" algn="l"/>
                <a:tab pos="5565595" algn="l"/>
                <a:tab pos="6120665" algn="l"/>
                <a:tab pos="6679460" algn="l"/>
                <a:tab pos="7236392" algn="l"/>
                <a:tab pos="7793324" algn="l"/>
                <a:tab pos="8350257" algn="l"/>
                <a:tab pos="8907188" algn="l"/>
                <a:tab pos="9464121" algn="l"/>
                <a:tab pos="10021051" algn="l"/>
                <a:tab pos="10577984" algn="l"/>
                <a:tab pos="11134916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4023322" indent="-268222" defTabSz="52713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53208" algn="l"/>
                <a:tab pos="1110139" algn="l"/>
                <a:tab pos="1667072" algn="l"/>
                <a:tab pos="2224003" algn="l"/>
                <a:tab pos="2780935" algn="l"/>
                <a:tab pos="3337867" algn="l"/>
                <a:tab pos="3894799" algn="l"/>
                <a:tab pos="4451731" algn="l"/>
                <a:tab pos="5008664" algn="l"/>
                <a:tab pos="5565595" algn="l"/>
                <a:tab pos="6120665" algn="l"/>
                <a:tab pos="6679460" algn="l"/>
                <a:tab pos="7236392" algn="l"/>
                <a:tab pos="7793324" algn="l"/>
                <a:tab pos="8350257" algn="l"/>
                <a:tab pos="8907188" algn="l"/>
                <a:tab pos="9464121" algn="l"/>
                <a:tab pos="10021051" algn="l"/>
                <a:tab pos="10577984" algn="l"/>
                <a:tab pos="11134916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559765" indent="-268222" defTabSz="52713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53208" algn="l"/>
                <a:tab pos="1110139" algn="l"/>
                <a:tab pos="1667072" algn="l"/>
                <a:tab pos="2224003" algn="l"/>
                <a:tab pos="2780935" algn="l"/>
                <a:tab pos="3337867" algn="l"/>
                <a:tab pos="3894799" algn="l"/>
                <a:tab pos="4451731" algn="l"/>
                <a:tab pos="5008664" algn="l"/>
                <a:tab pos="5565595" algn="l"/>
                <a:tab pos="6120665" algn="l"/>
                <a:tab pos="6679460" algn="l"/>
                <a:tab pos="7236392" algn="l"/>
                <a:tab pos="7793324" algn="l"/>
                <a:tab pos="8350257" algn="l"/>
                <a:tab pos="8907188" algn="l"/>
                <a:tab pos="9464121" algn="l"/>
                <a:tab pos="10021051" algn="l"/>
                <a:tab pos="10577984" algn="l"/>
                <a:tab pos="11134916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7762B6-B1CB-48A5-8753-9CDE2E98F3F3}" type="slidenum">
              <a:rPr lang="it-IT" altLang="it-IT" sz="150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it-IT" altLang="it-IT" sz="15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959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08/10/11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2716317-DB44-4A63-98A2-CEBE52089AB8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3212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54833" indent="-354833"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</a:pPr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818604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331077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843550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356024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7762B6-B1CB-48A5-8753-9CDE2E98F3F3}" type="slidenum">
              <a:rPr lang="it-IT" altLang="it-IT" sz="140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it-IT" altLang="it-IT" sz="1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04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54833" indent="-354833"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</a:pPr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818604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331077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843550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356024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7762B6-B1CB-48A5-8753-9CDE2E98F3F3}" type="slidenum">
              <a:rPr lang="it-IT" altLang="it-IT" sz="140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it-IT" altLang="it-IT" sz="1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04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54833" indent="-354833"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</a:pPr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818604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331077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843550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356024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7762B6-B1CB-48A5-8753-9CDE2E98F3F3}" type="slidenum">
              <a:rPr lang="it-IT" altLang="it-IT" sz="140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it-IT" altLang="it-IT" sz="1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04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54833" indent="-354833"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–"/>
            </a:pPr>
            <a:endParaRPr lang="it-IT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818604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331077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843550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356024" indent="-256237" defTabSz="503577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28489" algn="l"/>
                <a:tab pos="1060535" algn="l"/>
                <a:tab pos="1592583" algn="l"/>
                <a:tab pos="2124630" algn="l"/>
                <a:tab pos="2656676" algn="l"/>
                <a:tab pos="3188723" algn="l"/>
                <a:tab pos="3720770" algn="l"/>
                <a:tab pos="4252817" algn="l"/>
                <a:tab pos="4784864" algn="l"/>
                <a:tab pos="5316911" algn="l"/>
                <a:tab pos="5847179" algn="l"/>
                <a:tab pos="6381005" algn="l"/>
                <a:tab pos="6913053" algn="l"/>
                <a:tab pos="7445099" algn="l"/>
                <a:tab pos="7977147" algn="l"/>
                <a:tab pos="8509194" algn="l"/>
                <a:tab pos="9041241" algn="l"/>
                <a:tab pos="9573287" algn="l"/>
                <a:tab pos="10105334" algn="l"/>
                <a:tab pos="1063738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7762B6-B1CB-48A5-8753-9CDE2E98F3F3}" type="slidenum">
              <a:rPr lang="it-IT" altLang="it-IT" sz="140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it-IT" altLang="it-IT" sz="1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086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500989" algn="l"/>
                <a:tab pos="1005262" algn="l"/>
                <a:tab pos="1507892" algn="l"/>
                <a:tab pos="2012165" algn="l"/>
                <a:tab pos="2514796" algn="l"/>
                <a:tab pos="3019069" algn="l"/>
                <a:tab pos="3521700" algn="l"/>
                <a:tab pos="4025973" algn="l"/>
                <a:tab pos="4528605" algn="l"/>
                <a:tab pos="5032877" algn="l"/>
                <a:tab pos="5535508" algn="l"/>
                <a:tab pos="6039781" algn="l"/>
                <a:tab pos="6544053" algn="l"/>
                <a:tab pos="7046685" algn="l"/>
                <a:tab pos="7550958" algn="l"/>
                <a:tab pos="8053590" algn="l"/>
                <a:tab pos="8557862" algn="l"/>
                <a:tab pos="9060494" algn="l"/>
                <a:tab pos="9564766" algn="l"/>
                <a:tab pos="10067396" algn="l"/>
              </a:tabLst>
            </a:pPr>
            <a:r>
              <a:rPr lang="it-IT"/>
              <a:t>08/10/11</a:t>
            </a:r>
          </a:p>
        </p:txBody>
      </p:sp>
      <p:sp>
        <p:nvSpPr>
          <p:cNvPr id="29699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CC0945A-2828-46E9-ABB7-40DFFDB29CCD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29700" name="Text Box 1"/>
          <p:cNvSpPr txBox="1">
            <a:spLocks noChangeArrowheads="1"/>
          </p:cNvSpPr>
          <p:nvPr/>
        </p:nvSpPr>
        <p:spPr bwMode="auto">
          <a:xfrm>
            <a:off x="4162624" y="1"/>
            <a:ext cx="3181538" cy="5685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0870" tIns="52453" rIns="100870" bIns="52453"/>
          <a:lstStyle/>
          <a:p>
            <a:pPr algn="r"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500989" algn="l"/>
                <a:tab pos="1005262" algn="l"/>
                <a:tab pos="1507892" algn="l"/>
                <a:tab pos="2012165" algn="l"/>
                <a:tab pos="2514796" algn="l"/>
                <a:tab pos="3019069" algn="l"/>
                <a:tab pos="3521700" algn="l"/>
                <a:tab pos="4025973" algn="l"/>
                <a:tab pos="4528605" algn="l"/>
                <a:tab pos="5032877" algn="l"/>
                <a:tab pos="5535508" algn="l"/>
                <a:tab pos="6039781" algn="l"/>
                <a:tab pos="6544053" algn="l"/>
                <a:tab pos="7046685" algn="l"/>
                <a:tab pos="7550958" algn="l"/>
                <a:tab pos="8053590" algn="l"/>
                <a:tab pos="8557862" algn="l"/>
                <a:tab pos="9060494" algn="l"/>
                <a:tab pos="9564766" algn="l"/>
                <a:tab pos="10067396" algn="l"/>
              </a:tabLst>
            </a:pPr>
            <a:r>
              <a:rPr lang="it-IT" sz="1300">
                <a:solidFill>
                  <a:srgbClr val="000000"/>
                </a:solidFill>
                <a:ea typeface="ＭＳ Ｐゴシック" charset="-128"/>
              </a:rPr>
              <a:t>08/10/11</a:t>
            </a:r>
          </a:p>
        </p:txBody>
      </p:sp>
      <p:sp>
        <p:nvSpPr>
          <p:cNvPr id="29701" name="Text Box 2"/>
          <p:cNvSpPr txBox="1">
            <a:spLocks noChangeArrowheads="1"/>
          </p:cNvSpPr>
          <p:nvPr/>
        </p:nvSpPr>
        <p:spPr bwMode="auto">
          <a:xfrm>
            <a:off x="4162624" y="10881385"/>
            <a:ext cx="3181538" cy="5685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0870" tIns="52453" rIns="100870" bIns="52453" anchor="b"/>
          <a:lstStyle/>
          <a:p>
            <a:pPr algn="r" defTabSz="46489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0" algn="l"/>
                <a:tab pos="500989" algn="l"/>
                <a:tab pos="1005262" algn="l"/>
                <a:tab pos="1507892" algn="l"/>
                <a:tab pos="2012165" algn="l"/>
                <a:tab pos="2514796" algn="l"/>
                <a:tab pos="3019069" algn="l"/>
                <a:tab pos="3521700" algn="l"/>
                <a:tab pos="4025973" algn="l"/>
                <a:tab pos="4528605" algn="l"/>
                <a:tab pos="5032877" algn="l"/>
                <a:tab pos="5535508" algn="l"/>
                <a:tab pos="6039781" algn="l"/>
                <a:tab pos="6544053" algn="l"/>
                <a:tab pos="7046685" algn="l"/>
                <a:tab pos="7550958" algn="l"/>
                <a:tab pos="8053590" algn="l"/>
                <a:tab pos="8557862" algn="l"/>
                <a:tab pos="9060494" algn="l"/>
                <a:tab pos="9564766" algn="l"/>
                <a:tab pos="10067396" algn="l"/>
              </a:tabLst>
            </a:pPr>
            <a:fld id="{AEDC147D-D6A1-43D6-9E1D-64E8D06E5DCD}" type="slidenum">
              <a:rPr lang="it-IT" sz="1300">
                <a:solidFill>
                  <a:srgbClr val="000000"/>
                </a:solidFill>
                <a:ea typeface="ＭＳ Ｐゴシック" charset="-128"/>
              </a:rPr>
              <a:pPr algn="r" defTabSz="464897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tabLst>
                  <a:tab pos="0" algn="l"/>
                  <a:tab pos="500989" algn="l"/>
                  <a:tab pos="1005262" algn="l"/>
                  <a:tab pos="1507892" algn="l"/>
                  <a:tab pos="2012165" algn="l"/>
                  <a:tab pos="2514796" algn="l"/>
                  <a:tab pos="3019069" algn="l"/>
                  <a:tab pos="3521700" algn="l"/>
                  <a:tab pos="4025973" algn="l"/>
                  <a:tab pos="4528605" algn="l"/>
                  <a:tab pos="5032877" algn="l"/>
                  <a:tab pos="5535508" algn="l"/>
                  <a:tab pos="6039781" algn="l"/>
                  <a:tab pos="6544053" algn="l"/>
                  <a:tab pos="7046685" algn="l"/>
                  <a:tab pos="7550958" algn="l"/>
                  <a:tab pos="8053590" algn="l"/>
                  <a:tab pos="8557862" algn="l"/>
                  <a:tab pos="9060494" algn="l"/>
                  <a:tab pos="9564766" algn="l"/>
                  <a:tab pos="10067396" algn="l"/>
                </a:tabLst>
              </a:pPr>
              <a:t>8</a:t>
            </a:fld>
            <a:endParaRPr lang="it-IT" sz="13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9702" name="Text Box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25" y="858838"/>
            <a:ext cx="5729288" cy="4295775"/>
          </a:xfrm>
          <a:solidFill>
            <a:srgbClr val="FFFFFF"/>
          </a:solidFill>
          <a:ln/>
        </p:spPr>
      </p:sp>
      <p:sp>
        <p:nvSpPr>
          <p:cNvPr id="29703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734582" y="5440694"/>
            <a:ext cx="5879930" cy="5154620"/>
          </a:xfrm>
          <a:noFill/>
          <a:ln/>
        </p:spPr>
        <p:txBody>
          <a:bodyPr wrap="none" anchor="ctr"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1296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5107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indent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</a:pPr>
            <a:endParaRPr lang="it-IT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23815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19054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14293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09532" indent="-247620" defTabSz="48664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510716" algn="l"/>
                <a:tab pos="1024870" algn="l"/>
                <a:tab pos="1539025" algn="l"/>
                <a:tab pos="2053179" algn="l"/>
                <a:tab pos="2567333" algn="l"/>
                <a:tab pos="3081487" algn="l"/>
                <a:tab pos="3595642" algn="l"/>
                <a:tab pos="4109796" algn="l"/>
                <a:tab pos="4623951" algn="l"/>
                <a:tab pos="5138105" algn="l"/>
                <a:tab pos="5650540" algn="l"/>
                <a:tab pos="6166414" algn="l"/>
                <a:tab pos="6680569" algn="l"/>
                <a:tab pos="7194723" algn="l"/>
                <a:tab pos="7708878" algn="l"/>
                <a:tab pos="8223032" algn="l"/>
                <a:tab pos="8737187" algn="l"/>
                <a:tab pos="9251340" algn="l"/>
                <a:tab pos="9765495" algn="l"/>
                <a:tab pos="10279649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7762B6-B1CB-48A5-8753-9CDE2E98F3F3}" type="slidenum">
              <a:rPr lang="it-IT" altLang="it-IT" sz="140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it-IT" altLang="it-IT" sz="1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00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5153-714D-40EA-A31C-D56478000009}" type="datetime1">
              <a:rPr lang="it-IT" smtClean="0"/>
              <a:pPr/>
              <a:t>18/11/19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340540" y="6356350"/>
            <a:ext cx="2133600" cy="365125"/>
          </a:xfrm>
        </p:spPr>
        <p:txBody>
          <a:bodyPr/>
          <a:lstStyle/>
          <a:p>
            <a:fld id="{BD21BB51-D298-7F43-BDC1-C03C847D894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253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0F36A-F4E0-4BB7-8EFF-608EA6FC5EC9}" type="datetime1">
              <a:rPr lang="it-IT" smtClean="0"/>
              <a:pPr/>
              <a:t>18/11/19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1BB51-D298-7F43-BDC1-C03C847D894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216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2AB38-8BFC-4EDC-BD1F-E5A4E7CCF9B2}" type="datetime1">
              <a:rPr lang="it-IT" smtClean="0"/>
              <a:pPr/>
              <a:t>18/11/19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1BB51-D298-7F43-BDC1-C03C847D894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7329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D572-3D64-4FD7-A56F-3923E5B07A2E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18/11/19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A6F1-095C-4F44-BECD-11DF94C019D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78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2955F-EACA-4290-88CB-3AC8B81F6CF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18/11/19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A6F1-095C-4F44-BECD-11DF94C019D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20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D805B-08DD-48F8-9610-158612F6B68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18/11/19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A6F1-095C-4F44-BECD-11DF94C019D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1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D8B9-5310-4BDD-98D1-94D751629D76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18/11/19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A6F1-095C-4F44-BECD-11DF94C019D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971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C3BB-E93A-42E9-ABCC-D3B3A595168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18/11/19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A6F1-095C-4F44-BECD-11DF94C019D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36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060E9-634B-4E68-883F-2DE4AC19160B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18/11/19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A6F1-095C-4F44-BECD-11DF94C019D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15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3A6B-F6E1-4A55-AC14-5C1C56AD890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18/11/19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A6F1-095C-4F44-BECD-11DF94C019D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534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C14A7-6266-47F9-8791-7078132FA73F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18/11/19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A6F1-095C-4F44-BECD-11DF94C019D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39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B1DC-D818-4773-98CC-12D6859E3F6E}" type="datetime1">
              <a:rPr lang="it-IT" smtClean="0"/>
              <a:pPr/>
              <a:t>18/11/19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1BB51-D298-7F43-BDC1-C03C847D894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939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4E11-9BFA-4178-8A7B-F9ABB73A5EE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18/11/19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A6F1-095C-4F44-BECD-11DF94C019D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733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CAD8B-2712-4A24-97FB-78A3C9147DD6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18/11/19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A6F1-095C-4F44-BECD-11DF94C019D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61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B034-4821-4BF9-8462-1DD83F141C7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18/11/19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CA6F1-095C-4F44-BECD-11DF94C019D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97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it-IT" dirty="0"/>
              <a:t>Fare clic per modificare lo stile del titolo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457201" y="1368000"/>
            <a:ext cx="4103687" cy="504000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4716016" y="1368000"/>
            <a:ext cx="4104000" cy="5040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11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ext page 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</p:spPr>
        <p:txBody>
          <a:bodyPr/>
          <a:lstStyle/>
          <a:p>
            <a:r>
              <a:rPr lang="it-IT" dirty="0"/>
              <a:t>Fare clic per modificare lo stile del titolo</a:t>
            </a:r>
            <a:endParaRPr lang="en-GB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457201" y="1368000"/>
            <a:ext cx="8207375" cy="518318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470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669E0-7AC0-48F2-9336-2B6BF9A20EED}" type="datetime1">
              <a:rPr lang="it-IT" smtClean="0"/>
              <a:pPr>
                <a:defRPr/>
              </a:pPr>
              <a:t>18/11/19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6C9A8-03F0-48D9-B627-0001EF1BCD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378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4AA75-5128-44C7-A27B-0ED651814184}" type="datetime1">
              <a:rPr lang="it-IT" smtClean="0"/>
              <a:pPr>
                <a:defRPr/>
              </a:pPr>
              <a:t>18/11/19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857C5-1880-4107-ABF5-4D3D05DBA72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7843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8DE61-4DBE-4AA6-AB22-6BC283C14168}" type="datetime1">
              <a:rPr lang="it-IT" smtClean="0"/>
              <a:pPr>
                <a:defRPr/>
              </a:pPr>
              <a:t>18/11/19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5B7A5-5DE5-4E00-884A-AB93F1267B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635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D0B5B-3935-465A-AF39-D9B2DEDB587D}" type="datetime1">
              <a:rPr lang="it-IT" smtClean="0"/>
              <a:pPr>
                <a:defRPr/>
              </a:pPr>
              <a:t>18/11/19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7494E-1747-4C8F-858D-E9C8377A99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2802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3E568-A91C-41B3-8E9E-BD49FC71AD89}" type="datetime1">
              <a:rPr lang="it-IT" smtClean="0"/>
              <a:pPr>
                <a:defRPr/>
              </a:pPr>
              <a:t>18/11/19</a:t>
            </a:fld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31AF7-D851-4407-98FB-C34EFAA1B4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4827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E3B84-CD20-4AB3-982C-F2197B446A06}" type="datetime1">
              <a:rPr lang="it-IT" smtClean="0"/>
              <a:pPr/>
              <a:t>18/11/19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1BB51-D298-7F43-BDC1-C03C847D894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20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4533-47F5-4907-AA66-188C11728783}" type="datetime1">
              <a:rPr lang="it-IT" smtClean="0"/>
              <a:pPr>
                <a:defRPr/>
              </a:pPr>
              <a:t>18/11/19</a:t>
            </a:fld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C3E13-8CB4-443C-A464-042745850C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89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D66B3-5A40-4776-B973-A95E53208F87}" type="datetime1">
              <a:rPr lang="it-IT" smtClean="0"/>
              <a:pPr>
                <a:defRPr/>
              </a:pPr>
              <a:t>18/11/19</a:t>
            </a:fld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CF99D-67E1-4AB9-A332-167D37DD0D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95248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B2303-6C08-4632-AE8B-5B3339F5E484}" type="datetime1">
              <a:rPr lang="it-IT" smtClean="0"/>
              <a:pPr>
                <a:defRPr/>
              </a:pPr>
              <a:t>18/11/19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23551-E3CB-44D2-86E1-BEDD6B255F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1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4C0F2-CA59-4BDA-991B-F2B6E5174B54}" type="datetime1">
              <a:rPr lang="it-IT" smtClean="0"/>
              <a:pPr>
                <a:defRPr/>
              </a:pPr>
              <a:t>18/11/19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07181-452D-4A3C-AB3F-4F13729B78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1404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4107-3C7B-4B48-8CFB-29235C6A9D2D}" type="datetime1">
              <a:rPr lang="it-IT" smtClean="0"/>
              <a:pPr>
                <a:defRPr/>
              </a:pPr>
              <a:t>18/11/19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3283A-FA5A-4935-BB61-D58D2E4952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421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89637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8963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C724D-DA59-40F0-83F2-786E094BD6F0}" type="datetime1">
              <a:rPr lang="it-IT" smtClean="0"/>
              <a:pPr>
                <a:defRPr/>
              </a:pPr>
              <a:t>18/11/19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4772E-B772-4710-A153-B50E1310F9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82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0CCE-EDF5-4673-BE1D-D96D296DF114}" type="datetime1">
              <a:rPr lang="it-IT" smtClean="0"/>
              <a:pPr/>
              <a:t>18/11/19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1BB51-D298-7F43-BDC1-C03C847D894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95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F3EF6-44A5-4689-BB72-5A330587E3CC}" type="datetime1">
              <a:rPr lang="it-IT" smtClean="0"/>
              <a:pPr/>
              <a:t>18/11/19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1BB51-D298-7F43-BDC1-C03C847D894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8802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BB4A-AD89-4B1A-A768-79A4C6F3B5DB}" type="datetime1">
              <a:rPr lang="it-IT" smtClean="0"/>
              <a:pPr/>
              <a:t>18/11/19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1BB51-D298-7F43-BDC1-C03C847D894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386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7342-6A25-47D7-B7DF-07472256BE30}" type="datetime1">
              <a:rPr lang="it-IT" smtClean="0"/>
              <a:pPr/>
              <a:t>18/11/19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1BB51-D298-7F43-BDC1-C03C847D894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19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2254-37EA-46C1-BBC3-AECC1E014B78}" type="datetime1">
              <a:rPr lang="it-IT" smtClean="0"/>
              <a:pPr/>
              <a:t>18/11/19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1BB51-D298-7F43-BDC1-C03C847D894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010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DDA15-0E33-4E19-9647-89B44EA5A778}" type="datetime1">
              <a:rPr lang="it-IT" smtClean="0"/>
              <a:pPr/>
              <a:t>18/11/19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1BB51-D298-7F43-BDC1-C03C847D894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68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8D04-FB1E-4BAD-B23B-43A5115F853C}" type="datetime1">
              <a:rPr lang="it-IT" smtClean="0"/>
              <a:pPr/>
              <a:t>18/11/19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35117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/>
              <a:t>p. </a:t>
            </a:r>
            <a:fld id="{BD21BB51-D298-7F43-BDC1-C03C847D894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8853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4483033-7915-49D0-902B-DD6A488BCA6E}" type="datetime1">
              <a:rPr lang="it-IT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 defTabSz="914400"/>
              <a:t>18/11/19</a:t>
            </a:fld>
            <a:endParaRPr lang="it-IT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86CA6F1-095C-4F44-BECD-11DF94C019DC}" type="slidenum">
              <a:rPr lang="it-IT" smtClean="0">
                <a:solidFill>
                  <a:prstClr val="black">
                    <a:tint val="75000"/>
                  </a:prstClr>
                </a:solidFill>
                <a:ea typeface="ＭＳ Ｐゴシック" charset="-128"/>
              </a:rPr>
              <a:pPr defTabSz="914400"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32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Fate clic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Fate clic per modificare il formato del testo della struttura</a:t>
            </a:r>
          </a:p>
          <a:p>
            <a:pPr lvl="1"/>
            <a:r>
              <a:rPr lang="en-GB"/>
              <a:t>Secondo livello struttura</a:t>
            </a:r>
          </a:p>
          <a:p>
            <a:pPr lvl="2"/>
            <a:r>
              <a:rPr lang="en-GB"/>
              <a:t>Terzo livello struttura</a:t>
            </a:r>
          </a:p>
          <a:p>
            <a:pPr lvl="3"/>
            <a:r>
              <a:rPr lang="en-GB"/>
              <a:t>Quarto livello struttura</a:t>
            </a:r>
          </a:p>
          <a:p>
            <a:pPr lvl="4"/>
            <a:r>
              <a:rPr lang="en-GB"/>
              <a:t>Quinto livello struttura</a:t>
            </a:r>
          </a:p>
          <a:p>
            <a:pPr lvl="4"/>
            <a:r>
              <a:rPr lang="en-GB"/>
              <a:t>Sesto livello struttura</a:t>
            </a:r>
          </a:p>
          <a:p>
            <a:pPr lvl="4"/>
            <a:r>
              <a:rPr lang="en-GB"/>
              <a:t>Settimo livello struttura</a:t>
            </a:r>
          </a:p>
          <a:p>
            <a:pPr lvl="4"/>
            <a:r>
              <a:rPr lang="en-GB"/>
              <a:t>Ottavo livello struttura</a:t>
            </a:r>
          </a:p>
          <a:p>
            <a:pPr lvl="4"/>
            <a:r>
              <a:rPr lang="en-GB"/>
              <a:t>Nono livello struttura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07138"/>
            <a:ext cx="2125663" cy="458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4511573E-A311-4671-86B9-01DE69A61AA9}" type="datetime1">
              <a:rPr lang="it-IT" sz="2400" smtClean="0">
                <a:latin typeface="Arial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18/11/19</a:t>
            </a:fld>
            <a:endParaRPr lang="it-IT" sz="2400">
              <a:latin typeface="Arial" charset="0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08725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it-IT" sz="24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07138"/>
            <a:ext cx="2125663" cy="458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BEFC1123-23B4-4415-859F-E6D41B67D3FF}" type="slidenum">
              <a:rPr lang="it-IT" sz="2400">
                <a:latin typeface="Arial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‹N›</a:t>
            </a:fld>
            <a:endParaRPr lang="it-IT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65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-128"/>
          <a:cs typeface="ＭＳ Ｐゴシック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-128"/>
          <a:cs typeface="ＭＳ Ｐゴシック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-128"/>
          <a:cs typeface="ＭＳ Ｐゴシック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-128"/>
          <a:cs typeface="ＭＳ Ｐゴシック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fi.it/impresacampu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0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9.tiff"/><Relationship Id="rId4" Type="http://schemas.openxmlformats.org/officeDocument/2006/relationships/diagramLayout" Target="../diagrams/layout2.xml"/><Relationship Id="rId9" Type="http://schemas.openxmlformats.org/officeDocument/2006/relationships/image" Target="../media/image28.emf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2.tiff"/><Relationship Id="rId18" Type="http://schemas.openxmlformats.org/officeDocument/2006/relationships/image" Target="../media/image47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1.tiff"/><Relationship Id="rId17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5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40.tiff"/><Relationship Id="rId5" Type="http://schemas.openxmlformats.org/officeDocument/2006/relationships/image" Target="../media/image36.gif"/><Relationship Id="rId15" Type="http://schemas.openxmlformats.org/officeDocument/2006/relationships/image" Target="../media/image44.tiff"/><Relationship Id="rId10" Type="http://schemas.openxmlformats.org/officeDocument/2006/relationships/image" Target="../media/image33.png"/><Relationship Id="rId19" Type="http://schemas.openxmlformats.org/officeDocument/2006/relationships/image" Target="../media/image28.emf"/><Relationship Id="rId4" Type="http://schemas.openxmlformats.org/officeDocument/2006/relationships/image" Target="../media/image35.png"/><Relationship Id="rId9" Type="http://schemas.openxmlformats.org/officeDocument/2006/relationships/image" Target="../media/image39.jpeg"/><Relationship Id="rId14" Type="http://schemas.openxmlformats.org/officeDocument/2006/relationships/image" Target="../media/image4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tif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1BB51-D298-7F43-BDC1-C03C847D8944}" type="slidenum">
              <a:rPr lang="it-IT" smtClean="0"/>
              <a:pPr/>
              <a:t>1</a:t>
            </a:fld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010" y="5891255"/>
            <a:ext cx="2866129" cy="966745"/>
          </a:xfrm>
          <a:prstGeom prst="rect">
            <a:avLst/>
          </a:prstGeom>
        </p:spPr>
      </p:pic>
      <p:pic>
        <p:nvPicPr>
          <p:cNvPr id="18" name="9E4A18D1-99AB-43B7-9D79-A732F093500C" descr="173FCBB0-FB47-4C98-B4AA-EE7EC5710DB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43" y="1"/>
            <a:ext cx="1639160" cy="7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19628" y="6249652"/>
            <a:ext cx="2777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Firenze, 18 novembre 2019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06425" y="1347599"/>
            <a:ext cx="8003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200" b="1" dirty="0">
                <a:solidFill>
                  <a:srgbClr val="4F81BD">
                    <a:lumMod val="75000"/>
                  </a:srgbClr>
                </a:solidFill>
                <a:latin typeface="+mj-lt"/>
              </a:rPr>
              <a:t>Percorsi di supporto all’imprenditorialità e alla creazione d’impresa</a:t>
            </a:r>
          </a:p>
          <a:p>
            <a:pPr algn="r"/>
            <a:r>
              <a:rPr lang="it-IT" sz="6000" b="1" dirty="0">
                <a:solidFill>
                  <a:srgbClr val="4F81BD">
                    <a:lumMod val="75000"/>
                  </a:srgbClr>
                </a:solidFill>
                <a:latin typeface="+mj-lt"/>
              </a:rPr>
              <a:t>Impresa Campus</a:t>
            </a:r>
          </a:p>
          <a:p>
            <a:pPr algn="r"/>
            <a:endParaRPr lang="it-IT" sz="2200" b="1" dirty="0">
              <a:solidFill>
                <a:srgbClr val="4F81BD">
                  <a:lumMod val="75000"/>
                </a:srgbClr>
              </a:solidFill>
              <a:latin typeface="+mj-lt"/>
            </a:endParaRPr>
          </a:p>
          <a:p>
            <a:pPr algn="r"/>
            <a:endParaRPr lang="it-IT" b="1" dirty="0"/>
          </a:p>
          <a:p>
            <a:pPr algn="r"/>
            <a:r>
              <a:rPr lang="it-IT" sz="2200" b="1" dirty="0">
                <a:solidFill>
                  <a:srgbClr val="4F81BD">
                    <a:lumMod val="75000"/>
                  </a:srgbClr>
                </a:solidFill>
                <a:latin typeface="+mj-lt"/>
              </a:rPr>
              <a:t>Incubatore Universitario Fiorentino</a:t>
            </a:r>
          </a:p>
        </p:txBody>
      </p:sp>
    </p:spTree>
    <p:extLst>
      <p:ext uri="{BB962C8B-B14F-4D97-AF65-F5344CB8AC3E}">
        <p14:creationId xmlns:p14="http://schemas.microsoft.com/office/powerpoint/2010/main" val="237902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48130" name="CasellaDiTesto 7"/>
          <p:cNvSpPr txBox="1">
            <a:spLocks noChangeArrowheads="1"/>
          </p:cNvSpPr>
          <p:nvPr/>
        </p:nvSpPr>
        <p:spPr bwMode="auto">
          <a:xfrm>
            <a:off x="0" y="236455"/>
            <a:ext cx="91439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altLang="it-IT" sz="30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Impresa Campus</a:t>
            </a:r>
          </a:p>
        </p:txBody>
      </p:sp>
      <p:pic>
        <p:nvPicPr>
          <p:cNvPr id="4" name="Picture 3" descr="C:\Users\Utente\Desktop\impresa campus_cartolina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2526"/>
            <a:ext cx="9199332" cy="589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234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/>
        </p:nvSpPr>
        <p:spPr>
          <a:xfrm>
            <a:off x="1449291" y="1285366"/>
            <a:ext cx="7227641" cy="517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Partners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CsaVRI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, Fondazione Ricerca 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Innovazione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, Fondazione CR Firenze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Target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Laureandi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, neo-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laureati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,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dottorandi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, PhD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Durata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Progetto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pilota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nel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2013, (8°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edizione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corso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mesi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di training e mentoring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Obiettivi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it-IT" dirty="0">
                <a:solidFill>
                  <a:prstClr val="black"/>
                </a:solidFill>
                <a:ea typeface="Arial"/>
                <a:cs typeface="Arial"/>
              </a:rPr>
              <a:t>diffondere cultura e competenze imprenditoriali tra i giovani del mondo universitario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it-IT" dirty="0">
                <a:solidFill>
                  <a:prstClr val="black"/>
                </a:solidFill>
                <a:ea typeface="Arial"/>
                <a:cs typeface="Arial"/>
              </a:rPr>
              <a:t>stimolare la contaminazione e il team building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it-IT" dirty="0">
                <a:solidFill>
                  <a:prstClr val="black"/>
                </a:solidFill>
                <a:ea typeface="Arial"/>
                <a:cs typeface="Arial"/>
              </a:rPr>
              <a:t>stimolare la nascita di idee di business e start-up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Risorse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umane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IUF,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FRI,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consulenti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esterni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37024" y="2171968"/>
            <a:ext cx="504000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/>
          <p:nvPr/>
        </p:nvSpPr>
        <p:spPr>
          <a:xfrm>
            <a:off x="251520" y="6629436"/>
            <a:ext cx="8136900" cy="23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Icons’ credit: Freepik, Madebyoliver</a:t>
            </a: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4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86628" y="3138338"/>
            <a:ext cx="504000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5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92139" y="4348902"/>
            <a:ext cx="504000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6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559056" y="5786651"/>
            <a:ext cx="504000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10260632" y="616530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Shape 179"/>
          <p:cNvPicPr preferRelativeResize="0"/>
          <p:nvPr/>
        </p:nvPicPr>
        <p:blipFill rotWithShape="1">
          <a:blip r:embed="rId7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365024" y="1318878"/>
            <a:ext cx="576000" cy="5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sellaDiTesto 12"/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11" name="Shape 96"/>
          <p:cNvSpPr txBox="1">
            <a:spLocks noGrp="1"/>
          </p:cNvSpPr>
          <p:nvPr>
            <p:ph type="ctrTitle"/>
          </p:nvPr>
        </p:nvSpPr>
        <p:spPr>
          <a:xfrm>
            <a:off x="516403" y="98663"/>
            <a:ext cx="7509162" cy="733279"/>
          </a:xfrm>
          <a:prstGeom prst="rect">
            <a:avLst/>
          </a:prstGeom>
        </p:spPr>
        <p:txBody>
          <a:bodyPr vert="horz" wrap="square" lIns="91425" tIns="91425" rIns="91425" bIns="9142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500" b="1" dirty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Impresa Campus Unifi (ICU)</a:t>
            </a:r>
          </a:p>
        </p:txBody>
      </p:sp>
    </p:spTree>
    <p:extLst>
      <p:ext uri="{BB962C8B-B14F-4D97-AF65-F5344CB8AC3E}">
        <p14:creationId xmlns:p14="http://schemas.microsoft.com/office/powerpoint/2010/main" val="3795219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48130" name="CasellaDiTesto 7"/>
          <p:cNvSpPr txBox="1">
            <a:spLocks noChangeArrowheads="1"/>
          </p:cNvSpPr>
          <p:nvPr/>
        </p:nvSpPr>
        <p:spPr bwMode="auto">
          <a:xfrm>
            <a:off x="0" y="236455"/>
            <a:ext cx="91439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altLang="it-IT" sz="30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Come si partecipa?</a:t>
            </a:r>
          </a:p>
        </p:txBody>
      </p:sp>
      <p:sp>
        <p:nvSpPr>
          <p:cNvPr id="48131" name="CasellaDiTesto 5"/>
          <p:cNvSpPr txBox="1">
            <a:spLocks noChangeArrowheads="1"/>
          </p:cNvSpPr>
          <p:nvPr/>
        </p:nvSpPr>
        <p:spPr bwMode="auto">
          <a:xfrm>
            <a:off x="606425" y="1335722"/>
            <a:ext cx="799465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altLang="it-IT" dirty="0">
                <a:solidFill>
                  <a:prstClr val="black"/>
                </a:solidFill>
              </a:rPr>
              <a:t>Si risponde al bando con </a:t>
            </a:r>
            <a:r>
              <a:rPr lang="it-IT" altLang="it-IT" sz="2400" b="1" dirty="0">
                <a:solidFill>
                  <a:srgbClr val="4F81BD">
                    <a:lumMod val="75000"/>
                  </a:srgbClr>
                </a:solidFill>
              </a:rPr>
              <a:t>una domanda di partecipazione</a:t>
            </a:r>
          </a:p>
          <a:p>
            <a:pPr marL="800100" lvl="1" indent="-342900">
              <a:buFont typeface="Wingdings" pitchFamily="2" charset="2"/>
              <a:buChar char="à"/>
            </a:pPr>
            <a:r>
              <a:rPr lang="it-IT" altLang="it-IT" dirty="0">
                <a:solidFill>
                  <a:prstClr val="black"/>
                </a:solidFill>
              </a:rPr>
              <a:t>Partono</a:t>
            </a:r>
            <a:r>
              <a:rPr lang="it-IT" altLang="it-IT" sz="2400" dirty="0">
                <a:solidFill>
                  <a:prstClr val="black"/>
                </a:solidFill>
              </a:rPr>
              <a:t> </a:t>
            </a:r>
            <a:r>
              <a:rPr lang="it-IT" altLang="it-IT" sz="2400" b="1" dirty="0">
                <a:solidFill>
                  <a:srgbClr val="4F81BD">
                    <a:lumMod val="75000"/>
                  </a:srgbClr>
                </a:solidFill>
              </a:rPr>
              <a:t>due percorsi all’anno</a:t>
            </a:r>
          </a:p>
          <a:p>
            <a:r>
              <a:rPr lang="it-IT" altLang="it-IT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it-IT" altLang="it-IT" dirty="0">
                <a:solidFill>
                  <a:prstClr val="black"/>
                </a:solidFill>
              </a:rPr>
              <a:t>Da </a:t>
            </a:r>
            <a:r>
              <a:rPr lang="it-IT" altLang="it-IT" sz="2400" b="1" dirty="0">
                <a:solidFill>
                  <a:srgbClr val="4F81BD">
                    <a:lumMod val="75000"/>
                  </a:srgbClr>
                </a:solidFill>
              </a:rPr>
              <a:t>soli </a:t>
            </a:r>
            <a:r>
              <a:rPr lang="it-IT" altLang="it-IT" dirty="0">
                <a:solidFill>
                  <a:prstClr val="black"/>
                </a:solidFill>
              </a:rPr>
              <a:t>o</a:t>
            </a:r>
            <a:r>
              <a:rPr lang="it-IT" altLang="it-IT" sz="2400" b="1" dirty="0">
                <a:solidFill>
                  <a:srgbClr val="4F81BD">
                    <a:lumMod val="75000"/>
                  </a:srgbClr>
                </a:solidFill>
              </a:rPr>
              <a:t> in gruppo</a:t>
            </a:r>
          </a:p>
          <a:p>
            <a:r>
              <a:rPr lang="it-IT" altLang="it-IT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it-IT" altLang="it-IT" dirty="0">
                <a:solidFill>
                  <a:prstClr val="black"/>
                </a:solidFill>
              </a:rPr>
              <a:t>Con un’</a:t>
            </a:r>
            <a:r>
              <a:rPr lang="it-IT" altLang="it-IT" sz="2400" b="1" dirty="0">
                <a:solidFill>
                  <a:srgbClr val="4F81BD">
                    <a:lumMod val="75000"/>
                  </a:srgbClr>
                </a:solidFill>
              </a:rPr>
              <a:t>idea di business </a:t>
            </a:r>
            <a:r>
              <a:rPr lang="it-IT" altLang="it-IT" dirty="0">
                <a:solidFill>
                  <a:prstClr val="black"/>
                </a:solidFill>
              </a:rPr>
              <a:t>o </a:t>
            </a:r>
            <a:r>
              <a:rPr lang="it-IT" altLang="it-IT" sz="2400" b="1" dirty="0">
                <a:solidFill>
                  <a:srgbClr val="4F81BD">
                    <a:lumMod val="75000"/>
                  </a:srgbClr>
                </a:solidFill>
              </a:rPr>
              <a:t>senza</a:t>
            </a:r>
          </a:p>
          <a:p>
            <a:endParaRPr lang="it-IT" sz="2400" b="1" dirty="0">
              <a:solidFill>
                <a:prstClr val="black"/>
              </a:solidFill>
            </a:endParaRPr>
          </a:p>
          <a:p>
            <a:r>
              <a:rPr lang="it-IT" dirty="0">
                <a:solidFill>
                  <a:prstClr val="black"/>
                </a:solidFill>
              </a:rPr>
              <a:t>Dubbi nel compilare la domanda?</a:t>
            </a:r>
          </a:p>
          <a:p>
            <a:r>
              <a:rPr lang="it-IT" dirty="0">
                <a:solidFill>
                  <a:prstClr val="black"/>
                </a:solidFill>
                <a:sym typeface="Wingdings" pitchFamily="2" charset="2"/>
              </a:rPr>
              <a:t> Il servizio di </a:t>
            </a:r>
            <a:r>
              <a:rPr lang="it-IT" sz="2400" b="1" dirty="0" err="1">
                <a:solidFill>
                  <a:srgbClr val="4F81BD">
                    <a:lumMod val="75000"/>
                  </a:srgbClr>
                </a:solidFill>
                <a:sym typeface="Wingdings" pitchFamily="2" charset="2"/>
              </a:rPr>
              <a:t>scouting</a:t>
            </a:r>
            <a:r>
              <a:rPr lang="it-IT" sz="2400" b="1" dirty="0">
                <a:solidFill>
                  <a:srgbClr val="4F81BD">
                    <a:lumMod val="75000"/>
                  </a:srgbClr>
                </a:solidFill>
                <a:sym typeface="Wingdings" pitchFamily="2" charset="2"/>
              </a:rPr>
              <a:t> </a:t>
            </a:r>
            <a:r>
              <a:rPr lang="it-IT" dirty="0">
                <a:solidFill>
                  <a:prstClr val="black"/>
                </a:solidFill>
                <a:sym typeface="Wingdings" pitchFamily="2" charset="2"/>
              </a:rPr>
              <a:t>è </a:t>
            </a:r>
            <a:r>
              <a:rPr lang="it-IT">
                <a:solidFill>
                  <a:prstClr val="black"/>
                </a:solidFill>
                <a:sym typeface="Wingdings" pitchFamily="2" charset="2"/>
              </a:rPr>
              <a:t>sempre attivo!</a:t>
            </a:r>
            <a:endParaRPr lang="it-IT" dirty="0">
              <a:solidFill>
                <a:prstClr val="black"/>
              </a:solidFill>
            </a:endParaRPr>
          </a:p>
          <a:p>
            <a:endParaRPr lang="it-IT" sz="2400" b="1" dirty="0">
              <a:solidFill>
                <a:prstClr val="black"/>
              </a:solidFill>
            </a:endParaRPr>
          </a:p>
          <a:p>
            <a:endParaRPr lang="it-IT" sz="2400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D:\00_download\banner_iuf_ufficia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1" y="5943847"/>
            <a:ext cx="2776539" cy="77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00_download\Fondazione logo_orizzont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918835"/>
            <a:ext cx="2524125" cy="8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00_download\LOGO_BANDIER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6077094"/>
            <a:ext cx="1609725" cy="51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756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48130" name="CasellaDiTesto 7"/>
          <p:cNvSpPr txBox="1">
            <a:spLocks noChangeArrowheads="1"/>
          </p:cNvSpPr>
          <p:nvPr/>
        </p:nvSpPr>
        <p:spPr bwMode="auto">
          <a:xfrm>
            <a:off x="0" y="236455"/>
            <a:ext cx="91439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altLang="it-IT" sz="30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In cosa consiste il percorso?</a:t>
            </a:r>
          </a:p>
        </p:txBody>
      </p:sp>
      <p:sp>
        <p:nvSpPr>
          <p:cNvPr id="48131" name="CasellaDiTesto 5"/>
          <p:cNvSpPr txBox="1">
            <a:spLocks noChangeArrowheads="1"/>
          </p:cNvSpPr>
          <p:nvPr/>
        </p:nvSpPr>
        <p:spPr bwMode="auto">
          <a:xfrm>
            <a:off x="606425" y="1335722"/>
            <a:ext cx="7994650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it-IT" dirty="0">
                <a:solidFill>
                  <a:prstClr val="black"/>
                </a:solidFill>
              </a:rPr>
              <a:t>Impresa Campus </a:t>
            </a:r>
            <a:r>
              <a:rPr lang="it-IT" b="1" dirty="0">
                <a:solidFill>
                  <a:prstClr val="black"/>
                </a:solidFill>
              </a:rPr>
              <a:t>dura 4 mesi </a:t>
            </a:r>
            <a:r>
              <a:rPr lang="it-IT" dirty="0">
                <a:solidFill>
                  <a:prstClr val="black"/>
                </a:solidFill>
              </a:rPr>
              <a:t>e richiede </a:t>
            </a:r>
            <a:r>
              <a:rPr lang="it-IT" altLang="it-IT" sz="2400" b="1" dirty="0">
                <a:solidFill>
                  <a:srgbClr val="4F81BD">
                    <a:lumMod val="75000"/>
                  </a:srgbClr>
                </a:solidFill>
              </a:rPr>
              <a:t>8 ore </a:t>
            </a:r>
            <a:r>
              <a:rPr lang="it-IT" b="1" dirty="0">
                <a:solidFill>
                  <a:prstClr val="black"/>
                </a:solidFill>
              </a:rPr>
              <a:t>di impegno settimanale</a:t>
            </a:r>
          </a:p>
          <a:p>
            <a:pPr lvl="0"/>
            <a:endParaRPr lang="it-IT" sz="2400" b="1" dirty="0">
              <a:solidFill>
                <a:srgbClr val="4F81BD">
                  <a:lumMod val="75000"/>
                </a:srgbClr>
              </a:solidFill>
            </a:endParaRPr>
          </a:p>
          <a:p>
            <a:pPr lvl="0"/>
            <a:r>
              <a:rPr lang="it-IT" sz="2400" b="1" dirty="0">
                <a:solidFill>
                  <a:srgbClr val="4F81BD">
                    <a:lumMod val="75000"/>
                  </a:srgbClr>
                </a:solidFill>
              </a:rPr>
              <a:t>Fase 1 </a:t>
            </a:r>
            <a:r>
              <a:rPr lang="it-IT" dirty="0"/>
              <a:t>| Febbraio 2020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Team building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it-IT" dirty="0"/>
              <a:t>Messa a fuoco dell’idea di business</a:t>
            </a:r>
          </a:p>
          <a:p>
            <a:pPr lvl="0"/>
            <a:endParaRPr lang="it-IT" dirty="0"/>
          </a:p>
          <a:p>
            <a:pPr lvl="0"/>
            <a:r>
              <a:rPr lang="it-IT" sz="2400" b="1" dirty="0">
                <a:solidFill>
                  <a:srgbClr val="4F81BD">
                    <a:lumMod val="75000"/>
                  </a:srgbClr>
                </a:solidFill>
              </a:rPr>
              <a:t>Fase 2 </a:t>
            </a:r>
            <a:r>
              <a:rPr lang="it-IT" dirty="0"/>
              <a:t>| Marzo – Maggio 2020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it-IT" dirty="0"/>
              <a:t>Training formativo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it-IT" dirty="0"/>
              <a:t>Affiancamento personalizzato con esperti (</a:t>
            </a:r>
            <a:r>
              <a:rPr lang="it-IT" dirty="0" err="1"/>
              <a:t>mentoring</a:t>
            </a:r>
            <a:r>
              <a:rPr lang="it-IT" dirty="0"/>
              <a:t>)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it-IT" dirty="0"/>
              <a:t>Comunicazione efficace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/>
              <a:t>Elevator pitch</a:t>
            </a:r>
          </a:p>
          <a:p>
            <a:pPr marL="285750" indent="-285750">
              <a:buFont typeface="Arial" pitchFamily="34" charset="0"/>
              <a:buChar char="•"/>
            </a:pPr>
            <a:endParaRPr lang="it-IT" b="1" dirty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it-IT" b="1" dirty="0">
              <a:solidFill>
                <a:prstClr val="black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5C137E1-DB9A-C140-BA99-0CDD0A549C33}"/>
              </a:ext>
            </a:extLst>
          </p:cNvPr>
          <p:cNvSpPr/>
          <p:nvPr/>
        </p:nvSpPr>
        <p:spPr>
          <a:xfrm>
            <a:off x="2285999" y="5299825"/>
            <a:ext cx="4038601" cy="1169551"/>
          </a:xfrm>
          <a:prstGeom prst="rect">
            <a:avLst/>
          </a:prstGeom>
          <a:ln w="571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342900" indent="-342900" algn="ctr" defTabSz="449263"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it-IT" altLang="it-IT" b="1" dirty="0">
                <a:ea typeface="ＭＳ Ｐゴシック" charset="-128"/>
                <a:cs typeface="Arial" panose="020B0604020202020204" pitchFamily="34" charset="0"/>
              </a:rPr>
              <a:t>apertura bando </a:t>
            </a:r>
            <a:r>
              <a:rPr lang="it-IT" altLang="it-IT" b="1" dirty="0">
                <a:ea typeface="ＭＳ Ｐゴシック" charset="-128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it-IT" altLang="it-IT" b="1" dirty="0">
                <a:solidFill>
                  <a:srgbClr val="FF0000"/>
                </a:solidFill>
                <a:ea typeface="ＭＳ Ｐゴシック" charset="-128"/>
                <a:cs typeface="Arial" panose="020B0604020202020204" pitchFamily="34" charset="0"/>
                <a:sym typeface="Wingdings" pitchFamily="2" charset="2"/>
              </a:rPr>
              <a:t>24 ottobre 2019</a:t>
            </a:r>
          </a:p>
          <a:p>
            <a:pPr marL="342900" indent="-342900" algn="ctr" defTabSz="449263"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it-IT" altLang="it-IT" b="1" dirty="0">
                <a:ea typeface="ＭＳ Ｐゴシック" charset="-128"/>
                <a:cs typeface="Arial" panose="020B0604020202020204" pitchFamily="34" charset="0"/>
                <a:sym typeface="Wingdings" pitchFamily="2" charset="2"/>
              </a:rPr>
              <a:t>chiusura bando  </a:t>
            </a:r>
            <a:r>
              <a:rPr lang="it-IT" altLang="it-IT" b="1" dirty="0">
                <a:solidFill>
                  <a:srgbClr val="FF0000"/>
                </a:solidFill>
                <a:ea typeface="ＭＳ Ｐゴシック" charset="-128"/>
                <a:cs typeface="Arial" panose="020B0604020202020204" pitchFamily="34" charset="0"/>
                <a:sym typeface="Wingdings" pitchFamily="2" charset="2"/>
              </a:rPr>
              <a:t>10 gennaio 2019</a:t>
            </a:r>
          </a:p>
          <a:p>
            <a:pPr marL="342900" indent="-342900" defTabSz="449263"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it-IT" sz="2400" b="1" dirty="0">
                <a:ea typeface="ＭＳ Ｐゴシック" charset="-128"/>
                <a:cs typeface="Arial" panose="020B0604020202020204" pitchFamily="34" charset="0"/>
                <a:sym typeface="Wingdings" pitchFamily="2" charset="2"/>
                <a:hlinkClick r:id="rId3"/>
              </a:rPr>
              <a:t>www.unifi.it/impresacampus</a:t>
            </a:r>
            <a:r>
              <a:rPr lang="it-IT" sz="2400" b="1" dirty="0">
                <a:ea typeface="ＭＳ Ｐゴシック" charset="-128"/>
                <a:cs typeface="Arial" panose="020B0604020202020204" pitchFamily="34" charset="0"/>
                <a:sym typeface="Wingdings" pitchFamily="2" charset="2"/>
              </a:rPr>
              <a:t>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21726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48130" name="CasellaDiTesto 7"/>
          <p:cNvSpPr txBox="1">
            <a:spLocks noChangeArrowheads="1"/>
          </p:cNvSpPr>
          <p:nvPr/>
        </p:nvSpPr>
        <p:spPr bwMode="auto">
          <a:xfrm>
            <a:off x="0" y="236455"/>
            <a:ext cx="91439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altLang="it-IT" sz="30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Training formativo</a:t>
            </a:r>
          </a:p>
        </p:txBody>
      </p:sp>
      <p:sp>
        <p:nvSpPr>
          <p:cNvPr id="48131" name="CasellaDiTesto 5"/>
          <p:cNvSpPr txBox="1">
            <a:spLocks noChangeArrowheads="1"/>
          </p:cNvSpPr>
          <p:nvPr/>
        </p:nvSpPr>
        <p:spPr bwMode="auto">
          <a:xfrm>
            <a:off x="606425" y="1335722"/>
            <a:ext cx="8164088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prstClr val="black"/>
                </a:solidFill>
              </a:rPr>
              <a:t>Il training è </a:t>
            </a:r>
            <a:r>
              <a:rPr lang="it-IT" altLang="it-IT" sz="2400" dirty="0">
                <a:solidFill>
                  <a:prstClr val="black"/>
                </a:solidFill>
              </a:rPr>
              <a:t>un </a:t>
            </a:r>
            <a:r>
              <a:rPr lang="it-IT" altLang="it-IT" sz="3200" b="1" dirty="0">
                <a:solidFill>
                  <a:srgbClr val="4F81BD">
                    <a:lumMod val="75000"/>
                  </a:srgbClr>
                </a:solidFill>
              </a:rPr>
              <a:t>percorso di crescita imprenditoriale e manageriale</a:t>
            </a:r>
          </a:p>
          <a:p>
            <a:endParaRPr lang="it-IT" altLang="it-IT" sz="3200" b="1" dirty="0">
              <a:solidFill>
                <a:srgbClr val="4F81BD">
                  <a:lumMod val="75000"/>
                </a:srgbClr>
              </a:solidFill>
            </a:endParaRPr>
          </a:p>
          <a:p>
            <a:r>
              <a:rPr lang="it-IT" sz="2400" dirty="0">
                <a:solidFill>
                  <a:prstClr val="black"/>
                </a:solidFill>
              </a:rPr>
              <a:t>Consiste in una serie di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>
                <a:solidFill>
                  <a:prstClr val="black"/>
                </a:solidFill>
              </a:rPr>
              <a:t>sessioni formative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>
                <a:solidFill>
                  <a:prstClr val="black"/>
                </a:solidFill>
              </a:rPr>
              <a:t>lavori di gruppo con metodologia </a:t>
            </a:r>
            <a:r>
              <a:rPr lang="it-IT" sz="2400" i="1" dirty="0">
                <a:solidFill>
                  <a:prstClr val="black"/>
                </a:solidFill>
              </a:rPr>
              <a:t>lean startup</a:t>
            </a:r>
          </a:p>
          <a:p>
            <a:endParaRPr lang="it-IT" sz="2400" dirty="0">
              <a:solidFill>
                <a:prstClr val="black"/>
              </a:solidFill>
            </a:endParaRPr>
          </a:p>
          <a:p>
            <a:r>
              <a:rPr lang="it-IT" sz="2400" dirty="0">
                <a:solidFill>
                  <a:prstClr val="black"/>
                </a:solidFill>
              </a:rPr>
              <a:t>Serve per </a:t>
            </a:r>
            <a:r>
              <a:rPr lang="it-IT" sz="3600" b="1" dirty="0">
                <a:solidFill>
                  <a:srgbClr val="4F81BD">
                    <a:lumMod val="75000"/>
                  </a:srgbClr>
                </a:solidFill>
              </a:rPr>
              <a:t>condividere nozioni e strumenti </a:t>
            </a:r>
          </a:p>
          <a:p>
            <a:r>
              <a:rPr lang="it-IT" sz="2400" dirty="0">
                <a:solidFill>
                  <a:prstClr val="black"/>
                </a:solidFill>
              </a:rPr>
              <a:t>sui temi dell’impresa e dell’imprenditorialità</a:t>
            </a:r>
          </a:p>
          <a:p>
            <a:endParaRPr lang="it-IT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4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48130" name="CasellaDiTesto 7"/>
          <p:cNvSpPr txBox="1">
            <a:spLocks noChangeArrowheads="1"/>
          </p:cNvSpPr>
          <p:nvPr/>
        </p:nvSpPr>
        <p:spPr bwMode="auto">
          <a:xfrm>
            <a:off x="0" y="236455"/>
            <a:ext cx="91439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altLang="it-IT" sz="30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Affiancamento personalizzato con esperti</a:t>
            </a:r>
          </a:p>
        </p:txBody>
      </p:sp>
      <p:sp>
        <p:nvSpPr>
          <p:cNvPr id="48131" name="CasellaDiTesto 5"/>
          <p:cNvSpPr txBox="1">
            <a:spLocks noChangeArrowheads="1"/>
          </p:cNvSpPr>
          <p:nvPr/>
        </p:nvSpPr>
        <p:spPr bwMode="auto">
          <a:xfrm>
            <a:off x="606425" y="1335722"/>
            <a:ext cx="812800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prstClr val="black"/>
                </a:solidFill>
              </a:rPr>
              <a:t>Durante il percorso </a:t>
            </a:r>
            <a:r>
              <a:rPr lang="it-IT" sz="2400" b="1" dirty="0">
                <a:solidFill>
                  <a:prstClr val="black"/>
                </a:solidFill>
              </a:rPr>
              <a:t>ciascun gruppo </a:t>
            </a:r>
            <a:r>
              <a:rPr lang="it-IT" sz="3200" b="1" dirty="0">
                <a:solidFill>
                  <a:srgbClr val="4F81BD">
                    <a:lumMod val="75000"/>
                  </a:srgbClr>
                </a:solidFill>
              </a:rPr>
              <a:t>è affiancato da un tutor e un mentor</a:t>
            </a:r>
          </a:p>
          <a:p>
            <a:endParaRPr lang="it-IT" sz="2400" dirty="0">
              <a:solidFill>
                <a:prstClr val="black"/>
              </a:solidFill>
            </a:endParaRPr>
          </a:p>
          <a:p>
            <a:r>
              <a:rPr lang="it-IT" sz="2400" dirty="0">
                <a:solidFill>
                  <a:prstClr val="black"/>
                </a:solidFill>
              </a:rPr>
              <a:t>Il </a:t>
            </a:r>
            <a:r>
              <a:rPr lang="it-IT" sz="3200" b="1" dirty="0">
                <a:solidFill>
                  <a:srgbClr val="4F81BD">
                    <a:lumMod val="75000"/>
                  </a:srgbClr>
                </a:solidFill>
              </a:rPr>
              <a:t>tutor</a:t>
            </a:r>
            <a:r>
              <a:rPr lang="it-IT" sz="2400" dirty="0">
                <a:solidFill>
                  <a:prstClr val="black"/>
                </a:solidFill>
              </a:rPr>
              <a:t> coordina le attività del gruppo e ne raccoglie le istanze</a:t>
            </a:r>
          </a:p>
          <a:p>
            <a:endParaRPr lang="it-IT" sz="2400" dirty="0">
              <a:solidFill>
                <a:prstClr val="black"/>
              </a:solidFill>
            </a:endParaRPr>
          </a:p>
          <a:p>
            <a:r>
              <a:rPr lang="it-IT" sz="2400" dirty="0">
                <a:solidFill>
                  <a:prstClr val="black"/>
                </a:solidFill>
              </a:rPr>
              <a:t>Il </a:t>
            </a:r>
            <a:r>
              <a:rPr lang="it-IT" sz="3200" b="1" dirty="0">
                <a:solidFill>
                  <a:srgbClr val="4F81BD">
                    <a:lumMod val="75000"/>
                  </a:srgbClr>
                </a:solidFill>
              </a:rPr>
              <a:t>mentor</a:t>
            </a:r>
            <a:r>
              <a:rPr lang="it-IT" sz="2400" dirty="0">
                <a:solidFill>
                  <a:prstClr val="black"/>
                </a:solidFill>
              </a:rPr>
              <a:t> supporta il gruppo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>
                <a:solidFill>
                  <a:prstClr val="black"/>
                </a:solidFill>
              </a:rPr>
              <a:t>nella definizione dell’idea d’impresa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>
                <a:solidFill>
                  <a:prstClr val="black"/>
                </a:solidFill>
              </a:rPr>
              <a:t>nello sviluppo del modello di business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>
                <a:solidFill>
                  <a:prstClr val="black"/>
                </a:solidFill>
              </a:rPr>
              <a:t>nella crescita imprenditoriale</a:t>
            </a:r>
          </a:p>
        </p:txBody>
      </p:sp>
    </p:spTree>
    <p:extLst>
      <p:ext uri="{BB962C8B-B14F-4D97-AF65-F5344CB8AC3E}">
        <p14:creationId xmlns:p14="http://schemas.microsoft.com/office/powerpoint/2010/main" val="2668222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48130" name="CasellaDiTesto 7"/>
          <p:cNvSpPr txBox="1">
            <a:spLocks noChangeArrowheads="1"/>
          </p:cNvSpPr>
          <p:nvPr/>
        </p:nvSpPr>
        <p:spPr bwMode="auto">
          <a:xfrm>
            <a:off x="0" y="236455"/>
            <a:ext cx="91439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altLang="it-IT" sz="30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Comunicazione efficace e elevator pitch</a:t>
            </a:r>
          </a:p>
        </p:txBody>
      </p:sp>
      <p:sp>
        <p:nvSpPr>
          <p:cNvPr id="48131" name="CasellaDiTesto 5"/>
          <p:cNvSpPr txBox="1">
            <a:spLocks noChangeArrowheads="1"/>
          </p:cNvSpPr>
          <p:nvPr/>
        </p:nvSpPr>
        <p:spPr bwMode="auto">
          <a:xfrm>
            <a:off x="606424" y="1335722"/>
            <a:ext cx="8137526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prstClr val="black"/>
                </a:solidFill>
              </a:rPr>
              <a:t>Particolare attenzione è attribuita alla </a:t>
            </a:r>
            <a:r>
              <a:rPr lang="it-IT" sz="2400" b="1" dirty="0">
                <a:solidFill>
                  <a:srgbClr val="4F81BD">
                    <a:lumMod val="75000"/>
                  </a:srgbClr>
                </a:solidFill>
              </a:rPr>
              <a:t>comunicazione della propria idea di business</a:t>
            </a:r>
          </a:p>
          <a:p>
            <a:endParaRPr lang="it-IT" sz="2400" dirty="0">
              <a:solidFill>
                <a:prstClr val="black"/>
              </a:solidFill>
            </a:endParaRPr>
          </a:p>
          <a:p>
            <a:r>
              <a:rPr lang="it-IT" sz="2400" dirty="0"/>
              <a:t>Per questo motivo sono previste sessioni di</a:t>
            </a:r>
          </a:p>
          <a:p>
            <a:r>
              <a:rPr lang="it-IT" sz="3200" b="1" dirty="0">
                <a:solidFill>
                  <a:srgbClr val="4F81BD">
                    <a:lumMod val="75000"/>
                  </a:srgbClr>
                </a:solidFill>
              </a:rPr>
              <a:t>training collettivo sulla comunicazione efficace (elevator </a:t>
            </a:r>
            <a:r>
              <a:rPr lang="it-IT" sz="3200" b="1" dirty="0" err="1">
                <a:solidFill>
                  <a:srgbClr val="4F81BD">
                    <a:lumMod val="75000"/>
                  </a:srgbClr>
                </a:solidFill>
              </a:rPr>
              <a:t>pitch</a:t>
            </a:r>
            <a:r>
              <a:rPr lang="it-IT" sz="3200" b="1" dirty="0">
                <a:solidFill>
                  <a:srgbClr val="4F81BD">
                    <a:lumMod val="75000"/>
                  </a:srgbClr>
                </a:solidFill>
              </a:rPr>
              <a:t>) </a:t>
            </a:r>
            <a:r>
              <a:rPr lang="it-IT" sz="2400" dirty="0">
                <a:solidFill>
                  <a:prstClr val="black"/>
                </a:solidFill>
              </a:rPr>
              <a:t>dei vari progetti</a:t>
            </a:r>
          </a:p>
          <a:p>
            <a:endParaRPr lang="it-IT" sz="2400" dirty="0">
              <a:solidFill>
                <a:prstClr val="black"/>
              </a:solidFill>
            </a:endParaRPr>
          </a:p>
          <a:p>
            <a:r>
              <a:rPr lang="it-IT" sz="2400" dirty="0"/>
              <a:t>Il percorso termina con la </a:t>
            </a:r>
            <a:r>
              <a:rPr lang="it-IT" sz="2800" b="1" dirty="0">
                <a:solidFill>
                  <a:srgbClr val="4F81BD">
                    <a:lumMod val="75000"/>
                  </a:srgbClr>
                </a:solidFill>
              </a:rPr>
              <a:t>presentazione sintetica del progetto d’impresa </a:t>
            </a:r>
            <a:r>
              <a:rPr lang="it-IT" sz="2400" b="1" dirty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it-IT" sz="2400" dirty="0"/>
              <a:t>ad una commissione di esperti, per la valutazione finale</a:t>
            </a:r>
            <a:endParaRPr lang="it-IT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05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F8C30205-34E4-5940-8692-0FD6B59FD7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2345" y="1289271"/>
            <a:ext cx="7306319" cy="4050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u="sng" dirty="0">
                <a:solidFill>
                  <a:schemeClr val="tx1"/>
                </a:solidFill>
              </a:rPr>
              <a:t>Dal 2013 ad </a:t>
            </a:r>
            <a:r>
              <a:rPr lang="it-IT" sz="4000" u="sng" dirty="0">
                <a:solidFill>
                  <a:schemeClr val="tx1"/>
                </a:solidFill>
              </a:rPr>
              <a:t>oggi</a:t>
            </a:r>
            <a:r>
              <a:rPr lang="en-GB" sz="4000" u="sng" dirty="0"/>
              <a:t>:</a:t>
            </a:r>
          </a:p>
          <a:p>
            <a:pPr marL="0" indent="0">
              <a:buNone/>
            </a:pPr>
            <a:endParaRPr lang="en-GB" sz="2800" dirty="0">
              <a:solidFill>
                <a:srgbClr val="1F497D"/>
              </a:solidFill>
            </a:endParaRPr>
          </a:p>
          <a:p>
            <a:pPr marL="214313" indent="-214313" defTabSz="336947"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8 	call per progetti imprenditoriali</a:t>
            </a:r>
          </a:p>
          <a:p>
            <a:pPr marL="214313" indent="-214313" defTabSz="336947"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227 	applicazioni</a:t>
            </a:r>
          </a:p>
          <a:p>
            <a:pPr marL="214313" indent="-214313" defTabSz="336947"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106 	progetti ammessi</a:t>
            </a:r>
          </a:p>
          <a:p>
            <a:pPr marL="214313" indent="-214313" defTabSz="336947"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it-IT" sz="2000" dirty="0">
                <a:solidFill>
                  <a:srgbClr val="000000"/>
                </a:solidFill>
                <a:cs typeface="Arial" panose="020B0604020202020204" pitchFamily="34" charset="0"/>
              </a:rPr>
              <a:t>319 	persone coinvolte</a:t>
            </a:r>
          </a:p>
          <a:p>
            <a:pPr defTabSz="336947">
              <a:spcBef>
                <a:spcPct val="0"/>
              </a:spcBef>
              <a:buClr>
                <a:srgbClr val="000000"/>
              </a:buClr>
              <a:buSzPct val="100000"/>
            </a:pP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336947">
              <a:spcBef>
                <a:spcPct val="0"/>
              </a:spcBef>
              <a:buClr>
                <a:srgbClr val="000000"/>
              </a:buClr>
              <a:buSzPct val="100000"/>
            </a:pPr>
            <a:endParaRPr 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F5D7084-815C-2343-98E5-57CB389BB4E9}"/>
              </a:ext>
            </a:extLst>
          </p:cNvPr>
          <p:cNvGraphicFramePr/>
          <p:nvPr>
            <p:extLst/>
          </p:nvPr>
        </p:nvGraphicFramePr>
        <p:xfrm>
          <a:off x="2019300" y="3280646"/>
          <a:ext cx="6184900" cy="3336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193196-7C24-2B40-ADEA-384F9420783F}"/>
              </a:ext>
            </a:extLst>
          </p:cNvPr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11" name="CasellaDiTesto 7">
            <a:extLst>
              <a:ext uri="{FF2B5EF4-FFF2-40B4-BE49-F238E27FC236}">
                <a16:creationId xmlns:a16="http://schemas.microsoft.com/office/drawing/2014/main" id="{90EBA7A3-A9C9-2849-9BD7-C7C1D527E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455"/>
            <a:ext cx="91439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altLang="it-IT" sz="30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Risultati</a:t>
            </a:r>
          </a:p>
        </p:txBody>
      </p:sp>
    </p:spTree>
    <p:extLst>
      <p:ext uri="{BB962C8B-B14F-4D97-AF65-F5344CB8AC3E}">
        <p14:creationId xmlns:p14="http://schemas.microsoft.com/office/powerpoint/2010/main" val="3961937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7ED3AA-6502-9E48-B030-CDE2678AD0D3}"/>
              </a:ext>
            </a:extLst>
          </p:cNvPr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E6FE9D3-6BF3-704A-8844-0E324D540B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4470" y="1198981"/>
            <a:ext cx="8672830" cy="4050265"/>
          </a:xfrm>
        </p:spPr>
        <p:txBody>
          <a:bodyPr>
            <a:normAutofit/>
          </a:bodyPr>
          <a:lstStyle/>
          <a:p>
            <a:pPr defTabSz="336947"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Il </a:t>
            </a:r>
            <a:r>
              <a:rPr lang="en-GB" sz="2000" dirty="0" err="1">
                <a:solidFill>
                  <a:srgbClr val="000000"/>
                </a:solidFill>
                <a:cs typeface="Arial" panose="020B0604020202020204" pitchFamily="34" charset="0"/>
              </a:rPr>
              <a:t>tasso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 di </a:t>
            </a:r>
            <a:r>
              <a:rPr lang="en-GB" sz="2000" dirty="0" err="1">
                <a:solidFill>
                  <a:srgbClr val="000000"/>
                </a:solidFill>
                <a:cs typeface="Arial" panose="020B0604020202020204" pitchFamily="34" charset="0"/>
              </a:rPr>
              <a:t>conversione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cs typeface="Arial" panose="020B0604020202020204" pitchFamily="34" charset="0"/>
              </a:rPr>
              <a:t>è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 circa del 10%...</a:t>
            </a:r>
          </a:p>
          <a:p>
            <a:pPr defTabSz="336947">
              <a:spcBef>
                <a:spcPct val="0"/>
              </a:spcBef>
              <a:buClr>
                <a:srgbClr val="000000"/>
              </a:buClr>
              <a:buSzPct val="100000"/>
            </a:pPr>
            <a:endParaRPr lang="en-GB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57175" indent="-257175" defTabSz="336947"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8 </a:t>
            </a:r>
            <a:r>
              <a:rPr lang="en-GB" sz="2000" dirty="0" err="1">
                <a:solidFill>
                  <a:srgbClr val="000000"/>
                </a:solidFill>
                <a:cs typeface="Arial" panose="020B0604020202020204" pitchFamily="34" charset="0"/>
              </a:rPr>
              <a:t>startup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cs typeface="Arial" panose="020B0604020202020204" pitchFamily="34" charset="0"/>
              </a:rPr>
              <a:t>costituite</a:t>
            </a:r>
            <a:endParaRPr lang="en-GB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57175" indent="-257175" defTabSz="336947"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Di cui 1 spin-off</a:t>
            </a:r>
          </a:p>
          <a:p>
            <a:pPr marL="257175" indent="-257175" defTabSz="336947"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en-GB" sz="2000" dirty="0">
                <a:cs typeface="Arial" panose="020B0604020202020204" pitchFamily="34" charset="0"/>
              </a:rPr>
              <a:t>87,5% </a:t>
            </a:r>
            <a:r>
              <a:rPr lang="en-GB" sz="2000" dirty="0" err="1">
                <a:cs typeface="Arial" panose="020B0604020202020204" pitchFamily="34" charset="0"/>
              </a:rPr>
              <a:t>tasso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err="1">
                <a:cs typeface="Arial" panose="020B0604020202020204" pitchFamily="34" charset="0"/>
              </a:rPr>
              <a:t>sopravvivenza</a:t>
            </a:r>
            <a:endParaRPr lang="en-GB" sz="2000" dirty="0">
              <a:cs typeface="Arial" panose="020B0604020202020204" pitchFamily="34" charset="0"/>
            </a:endParaRPr>
          </a:p>
        </p:txBody>
      </p:sp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FB541628-E0C7-B044-8ECF-6F7BE23DAE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8199640"/>
              </p:ext>
            </p:extLst>
          </p:nvPr>
        </p:nvGraphicFramePr>
        <p:xfrm>
          <a:off x="1981200" y="2895600"/>
          <a:ext cx="5499100" cy="340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sellaDiTesto 7">
            <a:extLst>
              <a:ext uri="{FF2B5EF4-FFF2-40B4-BE49-F238E27FC236}">
                <a16:creationId xmlns:a16="http://schemas.microsoft.com/office/drawing/2014/main" id="{7D381A0F-9B9D-6C4A-9029-AE5DE0E33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455"/>
            <a:ext cx="91439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altLang="it-IT" sz="3000" b="1" dirty="0" err="1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KPIs</a:t>
            </a:r>
            <a:endParaRPr lang="it-IT" altLang="it-IT" sz="3000" b="1" dirty="0">
              <a:solidFill>
                <a:prstClr val="white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235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srgbClr val="FFFFFF"/>
              </a:solidFill>
              <a:latin typeface="Arial Bold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9512" y="248557"/>
            <a:ext cx="89644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it-IT" sz="3000" b="1" dirty="0">
                <a:solidFill>
                  <a:schemeClr val="bg1"/>
                </a:solidFill>
                <a:latin typeface="Helvetica Neue" charset="0"/>
              </a:rPr>
              <a:t>Vincitori </a:t>
            </a:r>
            <a:r>
              <a:rPr lang="it-IT" sz="3000" b="1">
                <a:solidFill>
                  <a:schemeClr val="bg1"/>
                </a:solidFill>
                <a:latin typeface="Helvetica Neue" charset="0"/>
              </a:rPr>
              <a:t>Impresa Campus </a:t>
            </a:r>
            <a:r>
              <a:rPr lang="it-IT" sz="3000" b="1" dirty="0">
                <a:solidFill>
                  <a:schemeClr val="bg1"/>
                </a:solidFill>
                <a:latin typeface="Helvetica Neue" charset="0"/>
              </a:rPr>
              <a:t>2018: DNA BLOCKS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72CF99D-67E1-4AB9-A332-167D37DD0D15}" type="slidenum">
              <a:rPr lang="it-IT" smtClean="0"/>
              <a:pPr>
                <a:defRPr/>
              </a:pPr>
              <a:t>19</a:t>
            </a:fld>
            <a:endParaRPr lang="it-IT" dirty="0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98C7878D-8963-414E-9355-F1AE40318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75" t="35337" r="21830" b="25074"/>
          <a:stretch/>
        </p:blipFill>
        <p:spPr>
          <a:xfrm>
            <a:off x="472733" y="979266"/>
            <a:ext cx="8414316" cy="3133655"/>
          </a:xfrm>
          <a:prstGeom prst="rect">
            <a:avLst/>
          </a:prstGeom>
        </p:spPr>
      </p:pic>
      <p:pic>
        <p:nvPicPr>
          <p:cNvPr id="8" name="Immagine 7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4714F085-B91E-4E24-A071-28C0F45D0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trans="70000" numberOfShades="6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862" y="3429000"/>
            <a:ext cx="4315049" cy="319387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28972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48130" name="CasellaDiTesto 7"/>
          <p:cNvSpPr txBox="1">
            <a:spLocks noChangeArrowheads="1"/>
          </p:cNvSpPr>
          <p:nvPr/>
        </p:nvSpPr>
        <p:spPr bwMode="auto">
          <a:xfrm>
            <a:off x="0" y="236455"/>
            <a:ext cx="91439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altLang="it-IT" sz="30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Di cosa parliamo in questa presentazione</a:t>
            </a:r>
          </a:p>
        </p:txBody>
      </p:sp>
      <p:sp>
        <p:nvSpPr>
          <p:cNvPr id="48131" name="CasellaDiTesto 5"/>
          <p:cNvSpPr txBox="1">
            <a:spLocks noChangeArrowheads="1"/>
          </p:cNvSpPr>
          <p:nvPr/>
        </p:nvSpPr>
        <p:spPr bwMode="auto">
          <a:xfrm>
            <a:off x="231354" y="1334067"/>
            <a:ext cx="870008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2000" b="1" dirty="0">
                <a:latin typeface="+mj-lt"/>
              </a:rPr>
              <a:t>Indice</a:t>
            </a:r>
          </a:p>
          <a:p>
            <a:pPr lvl="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2000" b="1" dirty="0">
              <a:latin typeface="+mj-lt"/>
            </a:endParaRPr>
          </a:p>
          <a:p>
            <a:pPr marL="3429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it-IT" sz="2000" dirty="0"/>
              <a:t>Cercare un lavoro o crearsi un lavoro?</a:t>
            </a:r>
          </a:p>
          <a:p>
            <a:pPr marL="3429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it-IT" sz="2000" dirty="0"/>
              <a:t>La figura dell’imprenditore</a:t>
            </a:r>
          </a:p>
          <a:p>
            <a:pPr marL="342900" lvl="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it-IT" sz="2000" dirty="0">
                <a:latin typeface="+mj-lt"/>
              </a:rPr>
              <a:t>Come farsi un’idea? Rivolgendosi a IUF!</a:t>
            </a:r>
          </a:p>
          <a:p>
            <a:pPr marL="342900" lvl="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it-IT" sz="2000" dirty="0">
                <a:latin typeface="+mj-lt"/>
              </a:rPr>
              <a:t>I percorsi disponibili</a:t>
            </a:r>
          </a:p>
          <a:p>
            <a:pPr marL="34290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it-IT" sz="2000" dirty="0">
                <a:latin typeface="+mj-lt"/>
              </a:rPr>
              <a:t>Qualche dettaglio su Impresa Campus</a:t>
            </a:r>
          </a:p>
          <a:p>
            <a:pPr marL="342900" lvl="0" indent="-3429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it-IT" sz="2000" dirty="0">
                <a:latin typeface="+mj-lt"/>
              </a:rPr>
              <a:t>A chi chiedere/scrivere per saperne di più</a:t>
            </a:r>
          </a:p>
        </p:txBody>
      </p:sp>
    </p:spTree>
    <p:extLst>
      <p:ext uri="{BB962C8B-B14F-4D97-AF65-F5344CB8AC3E}">
        <p14:creationId xmlns:p14="http://schemas.microsoft.com/office/powerpoint/2010/main" val="815339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48130" name="CasellaDiTesto 7"/>
          <p:cNvSpPr txBox="1">
            <a:spLocks noChangeArrowheads="1"/>
          </p:cNvSpPr>
          <p:nvPr/>
        </p:nvSpPr>
        <p:spPr bwMode="auto">
          <a:xfrm>
            <a:off x="0" y="236455"/>
            <a:ext cx="91439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altLang="it-IT" sz="30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Impresa campus in breve</a:t>
            </a:r>
          </a:p>
        </p:txBody>
      </p:sp>
      <p:sp>
        <p:nvSpPr>
          <p:cNvPr id="48131" name="CasellaDiTesto 5"/>
          <p:cNvSpPr txBox="1">
            <a:spLocks noChangeArrowheads="1"/>
          </p:cNvSpPr>
          <p:nvPr/>
        </p:nvSpPr>
        <p:spPr bwMode="auto">
          <a:xfrm>
            <a:off x="603880" y="2881318"/>
            <a:ext cx="8540120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defTabSz="449263"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it-IT" altLang="it-IT" b="1" cap="all" dirty="0">
                <a:solidFill>
                  <a:srgbClr val="000000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Cos’è</a:t>
            </a:r>
            <a:r>
              <a:rPr lang="it-IT" altLang="it-IT" b="1" dirty="0">
                <a:solidFill>
                  <a:srgbClr val="000000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:</a:t>
            </a:r>
            <a:r>
              <a:rPr lang="it-IT" altLang="it-IT" dirty="0">
                <a:solidFill>
                  <a:srgbClr val="000000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it-IT" altLang="it-IT" sz="1600" dirty="0">
                <a:solidFill>
                  <a:srgbClr val="000000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è </a:t>
            </a:r>
            <a:r>
              <a:rPr lang="it-IT" altLang="it-IT" sz="1600" b="1" dirty="0">
                <a:solidFill>
                  <a:srgbClr val="000000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un p</a:t>
            </a:r>
            <a:r>
              <a:rPr lang="it-IT" sz="1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ercorso gratuito di training e accompagnamento</a:t>
            </a:r>
          </a:p>
          <a:p>
            <a:pPr marL="342900" lvl="1" indent="-342900" defTabSz="449263"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it-IT" b="1" cap="all" dirty="0"/>
              <a:t>obiettivo</a:t>
            </a:r>
            <a:r>
              <a:rPr lang="it-IT" dirty="0"/>
              <a:t>: </a:t>
            </a:r>
            <a:r>
              <a:rPr lang="it-IT" sz="1600" dirty="0">
                <a:solidFill>
                  <a:prstClr val="black"/>
                </a:solidFill>
              </a:rPr>
              <a:t>stimolare la nascita di idee di business innovative</a:t>
            </a:r>
          </a:p>
          <a:p>
            <a:pPr marL="342900" lvl="1" indent="-342900" defTabSz="449263"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it-IT" sz="16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			     </a:t>
            </a:r>
            <a:r>
              <a:rPr lang="it-IT" sz="1600" dirty="0">
                <a:solidFill>
                  <a:srgbClr val="000000"/>
                </a:solidFill>
                <a:cs typeface="Arial" panose="020B0604020202020204" pitchFamily="34" charset="0"/>
              </a:rPr>
              <a:t>diffondere la cultura imprenditoriale tra i giovani del mondo universitario </a:t>
            </a:r>
          </a:p>
          <a:p>
            <a:pPr marL="342900" lvl="1" indent="-342900" defTabSz="449263"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it-IT" altLang="it-IT" b="1" cap="all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Come si accede</a:t>
            </a:r>
            <a:r>
              <a:rPr lang="it-IT" altLang="it-IT" b="1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:</a:t>
            </a:r>
            <a:r>
              <a:rPr lang="it-IT" altLang="it-IT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 	</a:t>
            </a:r>
            <a:r>
              <a:rPr lang="it-IT" sz="1600" dirty="0"/>
              <a:t>presentando una domanda (il bando apre una volta all’anno)</a:t>
            </a:r>
            <a:endParaRPr lang="it-IT" altLang="it-IT" sz="1600" b="1" dirty="0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  <a:p>
            <a:pPr marL="342900" lvl="0" indent="-342900" defTabSz="449263"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tabLst>
                <a:tab pos="2066925" algn="l"/>
              </a:tabLst>
            </a:pPr>
            <a:r>
              <a:rPr lang="it-IT" altLang="it-IT" b="1" cap="all" dirty="0">
                <a:solidFill>
                  <a:srgbClr val="000000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Chi può accedere</a:t>
            </a:r>
            <a:r>
              <a:rPr lang="it-IT" altLang="it-IT" b="1" dirty="0">
                <a:solidFill>
                  <a:srgbClr val="000000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:</a:t>
            </a:r>
            <a:r>
              <a:rPr lang="it-IT" altLang="it-IT" dirty="0">
                <a:solidFill>
                  <a:srgbClr val="000000"/>
                </a:solidFill>
                <a:latin typeface="+mj-lt"/>
                <a:ea typeface="ＭＳ Ｐゴシック" charset="-128"/>
                <a:cs typeface="Arial" panose="020B0604020202020204" pitchFamily="34" charset="0"/>
              </a:rPr>
              <a:t> 	</a:t>
            </a:r>
            <a:r>
              <a:rPr lang="it-IT" altLang="it-IT" sz="1600" dirty="0"/>
              <a:t>iscritti ultimo anno </a:t>
            </a:r>
            <a:r>
              <a:rPr lang="it-IT" altLang="it-IT" sz="1600" dirty="0" err="1"/>
              <a:t>CdL</a:t>
            </a:r>
            <a:r>
              <a:rPr lang="it-IT" altLang="it-IT" sz="1600" dirty="0"/>
              <a:t> triennale o magistrale, </a:t>
            </a:r>
            <a:r>
              <a:rPr lang="it-IT" sz="1600" dirty="0"/>
              <a:t>neolaureati </a:t>
            </a:r>
            <a:r>
              <a:rPr lang="it-IT" sz="1600" dirty="0" err="1"/>
              <a:t>max</a:t>
            </a:r>
            <a:r>
              <a:rPr lang="it-IT" sz="1600" dirty="0"/>
              <a:t> 36 mesi, 	dottorandi, dottori di ricerca e assegnisti di ricerca, da soli/in gruppo 	(responsabile e metà del gruppo devono essere under 40)</a:t>
            </a:r>
          </a:p>
          <a:p>
            <a:pPr marL="342900" indent="-342900" defTabSz="449263"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it-IT" altLang="it-IT" b="1" cap="all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QUANTO dura: </a:t>
            </a:r>
            <a:r>
              <a:rPr lang="it-IT" altLang="it-IT" sz="1600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4</a:t>
            </a:r>
            <a:r>
              <a:rPr lang="it-IT" altLang="it-IT" sz="1600" b="1" cap="all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it-IT" altLang="it-IT" sz="1600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mesi</a:t>
            </a:r>
            <a:endParaRPr lang="it-IT" altLang="it-IT" sz="1600" b="1" cap="all" dirty="0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  <a:p>
            <a:pPr marL="342900" indent="-342900" defTabSz="449263"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it-IT" altLang="it-IT" b="1" cap="all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servizi offerti</a:t>
            </a:r>
            <a:r>
              <a:rPr lang="it-IT" altLang="it-IT" b="1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: </a:t>
            </a:r>
            <a:r>
              <a:rPr lang="it-IT" altLang="it-IT" sz="1600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training collettivo, esercitazioni, tutoraggio, mentoring personalizzato</a:t>
            </a:r>
            <a:endParaRPr lang="it-IT" altLang="it-IT" dirty="0">
              <a:solidFill>
                <a:srgbClr val="000000"/>
              </a:solidFill>
              <a:ea typeface="ＭＳ Ｐゴシック" charset="-128"/>
              <a:cs typeface="Arial" panose="020B0604020202020204" pitchFamily="34" charset="0"/>
            </a:endParaRPr>
          </a:p>
          <a:p>
            <a:pPr marL="342900" indent="-342900" defTabSz="449263"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it-IT" altLang="it-IT" b="1" cap="all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Promotori</a:t>
            </a:r>
            <a:r>
              <a:rPr lang="it-IT" altLang="it-IT" b="1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:</a:t>
            </a:r>
            <a:r>
              <a:rPr lang="it-IT" altLang="it-IT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it-IT" altLang="it-IT" sz="1400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CsaVRI, Fondazione per la Ricerca e l’Innovazione, Fondazione Cassa di Risparmio di Firenze</a:t>
            </a:r>
          </a:p>
          <a:p>
            <a:pPr marL="342900" indent="-342900" defTabSz="449263"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it-IT" altLang="it-IT" b="1" cap="all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Prossime scadenze</a:t>
            </a:r>
            <a:r>
              <a:rPr lang="it-IT" altLang="it-IT" b="1" dirty="0">
                <a:solidFill>
                  <a:srgbClr val="000000"/>
                </a:solidFill>
                <a:ea typeface="ＭＳ Ｐゴシック" charset="-128"/>
                <a:cs typeface="Arial" panose="020B0604020202020204" pitchFamily="34" charset="0"/>
              </a:rPr>
              <a:t>: 	</a:t>
            </a:r>
            <a:r>
              <a:rPr lang="it-IT" altLang="it-IT" sz="1600" b="1" dirty="0">
                <a:solidFill>
                  <a:srgbClr val="FF0000"/>
                </a:solidFill>
                <a:ea typeface="ＭＳ Ｐゴシック" charset="-128"/>
                <a:cs typeface="Arial" panose="020B0604020202020204" pitchFamily="34" charset="0"/>
              </a:rPr>
              <a:t>apertura bando </a:t>
            </a:r>
            <a:r>
              <a:rPr lang="it-IT" altLang="it-IT" sz="1600" b="1" dirty="0">
                <a:solidFill>
                  <a:srgbClr val="FF0000"/>
                </a:solidFill>
                <a:ea typeface="ＭＳ Ｐゴシック" charset="-128"/>
                <a:cs typeface="Arial" panose="020B0604020202020204" pitchFamily="34" charset="0"/>
                <a:sym typeface="Wingdings" pitchFamily="2" charset="2"/>
              </a:rPr>
              <a:t> ottobre 2019</a:t>
            </a:r>
          </a:p>
          <a:p>
            <a:pPr marL="342900" indent="-342900" defTabSz="449263"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it-IT" altLang="it-IT" sz="1600" b="1" dirty="0">
                <a:solidFill>
                  <a:srgbClr val="FF0000"/>
                </a:solidFill>
                <a:ea typeface="ＭＳ Ｐゴシック" charset="-128"/>
                <a:cs typeface="Arial" panose="020B0604020202020204" pitchFamily="34" charset="0"/>
                <a:sym typeface="Wingdings" pitchFamily="2" charset="2"/>
              </a:rPr>
              <a:t>						chiusura bando  gennaio 2020</a:t>
            </a:r>
            <a:endParaRPr lang="it-IT" altLang="it-IT" sz="1600" b="1" dirty="0">
              <a:solidFill>
                <a:srgbClr val="FF0000"/>
              </a:solidFill>
              <a:ea typeface="ＭＳ Ｐゴシック" charset="-128"/>
              <a:cs typeface="Arial" panose="020B0604020202020204" pitchFamily="34" charset="0"/>
            </a:endParaRPr>
          </a:p>
          <a:p>
            <a:pPr marL="342900" lvl="0" indent="-342900" defTabSz="449263"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endParaRPr lang="it-IT" sz="2000" dirty="0"/>
          </a:p>
        </p:txBody>
      </p:sp>
      <p:pic>
        <p:nvPicPr>
          <p:cNvPr id="10" name="Picture 3" descr="C:\Users\Utente\Desktop\impresa campus_cartolina-1.jpg">
            <a:extLst>
              <a:ext uri="{FF2B5EF4-FFF2-40B4-BE49-F238E27FC236}">
                <a16:creationId xmlns:a16="http://schemas.microsoft.com/office/drawing/2014/main" id="{B69F87DF-7D75-084D-8A82-D79CF1EAA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198981"/>
            <a:ext cx="2387886" cy="153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238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82792ED-0FB7-394F-8ABD-2BFEC7742774}"/>
              </a:ext>
            </a:extLst>
          </p:cNvPr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28" name="CasellaDiTesto 7">
            <a:extLst>
              <a:ext uri="{FF2B5EF4-FFF2-40B4-BE49-F238E27FC236}">
                <a16:creationId xmlns:a16="http://schemas.microsoft.com/office/drawing/2014/main" id="{F90636A1-C020-5C45-8568-F2CFBA390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455"/>
            <a:ext cx="91439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altLang="it-IT" sz="30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Ecosistema dell’innovazione Metropolitano</a:t>
            </a:r>
          </a:p>
        </p:txBody>
      </p:sp>
      <p:graphicFrame>
        <p:nvGraphicFramePr>
          <p:cNvPr id="2" name="Diagramma 1"/>
          <p:cNvGraphicFramePr/>
          <p:nvPr/>
        </p:nvGraphicFramePr>
        <p:xfrm>
          <a:off x="631724" y="1198981"/>
          <a:ext cx="7762532" cy="5434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9236" y="1613469"/>
            <a:ext cx="1995449" cy="103763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03AB70D7-95D4-2945-8C4F-2E7659A979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5112" y="5257909"/>
            <a:ext cx="1832574" cy="675824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A7E9EDDD-FBFB-A645-AB9A-454415C602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0251" y="3889342"/>
            <a:ext cx="1620158" cy="972095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D74D33F1-6D9D-BF46-8736-020904E905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592" y="2521184"/>
            <a:ext cx="1928438" cy="742500"/>
          </a:xfrm>
          <a:prstGeom prst="rect">
            <a:avLst/>
          </a:prstGeom>
        </p:spPr>
      </p:pic>
      <p:pic>
        <p:nvPicPr>
          <p:cNvPr id="36" name="Picture 6" descr="Risultati immagini per impact hub firenze">
            <a:extLst>
              <a:ext uri="{FF2B5EF4-FFF2-40B4-BE49-F238E27FC236}">
                <a16:creationId xmlns:a16="http://schemas.microsoft.com/office/drawing/2014/main" id="{D80C3FE3-F761-A046-B061-6A09172B7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1592" y="3916272"/>
            <a:ext cx="1739807" cy="75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camera di commercio firenz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53" y="5307974"/>
            <a:ext cx="2219234" cy="59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isultati immagini per fondazione ricerca e innovazion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537" y="2651103"/>
            <a:ext cx="2651660" cy="84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43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2"/>
    </mc:Choice>
    <mc:Fallback>
      <p:transition spd="slow" advTm="294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621" y="4018008"/>
            <a:ext cx="2163706" cy="80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isultati immagini per murate idea p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6490" y="2450585"/>
            <a:ext cx="1203499" cy="120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nana bianca start u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2018" y="1312087"/>
            <a:ext cx="1361979" cy="108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isultati immagini per impact hub firenz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6322" y="5559549"/>
            <a:ext cx="1555652" cy="6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sultati immagini per scuola dis cienze aziendali e tecnolog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29" y="2879803"/>
            <a:ext cx="2294756" cy="52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isultati immagini per confindustria firenz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3959" y="5559549"/>
            <a:ext cx="1621206" cy="57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isultati immagini per netv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0467" y="2646993"/>
            <a:ext cx="1194866" cy="98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isultati immagini per fondazione per la ricerca e l'innovazion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066" y="1563231"/>
            <a:ext cx="2127261" cy="6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19C719F-FC00-E140-A722-549D70125CE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452" y="3973019"/>
            <a:ext cx="1755417" cy="87516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5D34934-C95D-5247-91A6-EEA0EBD6F4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501" y="4101536"/>
            <a:ext cx="1778799" cy="61813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4E052B8-C81C-9245-B246-60740E880D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27455" y="5478133"/>
            <a:ext cx="1375829" cy="71543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1CC3B21-631B-6643-9760-D705614D95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75709" y="2958901"/>
            <a:ext cx="2066925" cy="3619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513CABA-02A9-1E4D-ADD4-11EC768CF1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21" y="5445566"/>
            <a:ext cx="656229" cy="78056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DF25C94-978A-7245-8674-EDD1E7F6B42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749" y="5559549"/>
            <a:ext cx="1466789" cy="666584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EB2E9C7-069A-CD46-A54F-C27E3441775A}"/>
              </a:ext>
            </a:extLst>
          </p:cNvPr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19" name="CasellaDiTesto 7">
            <a:extLst>
              <a:ext uri="{FF2B5EF4-FFF2-40B4-BE49-F238E27FC236}">
                <a16:creationId xmlns:a16="http://schemas.microsoft.com/office/drawing/2014/main" id="{C54A3A6D-99EC-774C-8CF9-3FA8659AE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455"/>
            <a:ext cx="91439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altLang="it-IT" sz="30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Il network di IUF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C0FEC69-8063-A748-84DE-3195D16C6A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33401" y="1419117"/>
            <a:ext cx="1694356" cy="93189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9CD3796-0C96-FD45-A8BF-49558C7A00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49707" y="4162840"/>
            <a:ext cx="1139944" cy="55682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3F22AFF-649E-FC44-92E0-E7CB3F76B3E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92585" y="1600630"/>
            <a:ext cx="1633175" cy="58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28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279B6362-253A-9E43-841B-4B7B071C6FDA}"/>
              </a:ext>
            </a:extLst>
          </p:cNvPr>
          <p:cNvGraphicFramePr/>
          <p:nvPr>
            <p:extLst/>
          </p:nvPr>
        </p:nvGraphicFramePr>
        <p:xfrm>
          <a:off x="1223628" y="1712746"/>
          <a:ext cx="6534726" cy="4191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818E8586-A25B-AB43-97EB-5075B8D9E306}"/>
              </a:ext>
            </a:extLst>
          </p:cNvPr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9" name="CasellaDiTesto 7">
            <a:extLst>
              <a:ext uri="{FF2B5EF4-FFF2-40B4-BE49-F238E27FC236}">
                <a16:creationId xmlns:a16="http://schemas.microsoft.com/office/drawing/2014/main" id="{1112A2E1-B8BD-F849-814A-A1759978F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455"/>
            <a:ext cx="91439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altLang="it-IT" sz="30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Specializzazioni dell’Ecosistema</a:t>
            </a:r>
          </a:p>
        </p:txBody>
      </p:sp>
    </p:spTree>
    <p:extLst>
      <p:ext uri="{BB962C8B-B14F-4D97-AF65-F5344CB8AC3E}">
        <p14:creationId xmlns:p14="http://schemas.microsoft.com/office/powerpoint/2010/main" val="249936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2"/>
    </mc:Choice>
    <mc:Fallback xmlns="">
      <p:transition spd="slow" advTm="294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3"/>
          <p:cNvPicPr>
            <a:picLocks noChangeAspect="1"/>
          </p:cNvPicPr>
          <p:nvPr/>
        </p:nvPicPr>
        <p:blipFill rotWithShape="1">
          <a:blip r:embed="rId3"/>
          <a:srcRect t="11827"/>
          <a:stretch/>
        </p:blipFill>
        <p:spPr>
          <a:xfrm>
            <a:off x="0" y="809624"/>
            <a:ext cx="9144000" cy="603567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srgbClr val="FFFFFF"/>
              </a:solidFill>
              <a:latin typeface="Arial Bold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9512" y="248557"/>
            <a:ext cx="89644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it-IT" sz="3000" b="1" dirty="0">
                <a:solidFill>
                  <a:srgbClr val="FFFFFF"/>
                </a:solidFill>
                <a:latin typeface="Helvetica Neue" charset="0"/>
              </a:rPr>
              <a:t>Domande? Informazioni?</a:t>
            </a:r>
          </a:p>
        </p:txBody>
      </p:sp>
      <p:sp>
        <p:nvSpPr>
          <p:cNvPr id="8196" name="CasellaDiTesto 3"/>
          <p:cNvSpPr txBox="1">
            <a:spLocks noChangeArrowheads="1"/>
          </p:cNvSpPr>
          <p:nvPr/>
        </p:nvSpPr>
        <p:spPr bwMode="auto">
          <a:xfrm>
            <a:off x="171304" y="1557340"/>
            <a:ext cx="8436121" cy="403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2400" dirty="0"/>
          </a:p>
          <a:p>
            <a:pPr algn="r"/>
            <a:r>
              <a:rPr lang="it-IT" sz="3200" b="1" dirty="0">
                <a:solidFill>
                  <a:srgbClr val="4F81BD">
                    <a:lumMod val="75000"/>
                  </a:srgbClr>
                </a:solidFill>
              </a:rPr>
              <a:t>Incubatore Universitario Fiorentino </a:t>
            </a:r>
          </a:p>
          <a:p>
            <a:pPr algn="r"/>
            <a:endParaRPr lang="it-IT" dirty="0"/>
          </a:p>
          <a:p>
            <a:pPr algn="r">
              <a:lnSpc>
                <a:spcPct val="114000"/>
              </a:lnSpc>
            </a:pPr>
            <a:r>
              <a:rPr lang="it-IT" sz="1600" dirty="0"/>
              <a:t>Polo Scientifico e Tecnologico di Sesto Fiorentino</a:t>
            </a:r>
          </a:p>
          <a:p>
            <a:pPr algn="r">
              <a:lnSpc>
                <a:spcPct val="114000"/>
              </a:lnSpc>
            </a:pPr>
            <a:r>
              <a:rPr lang="it-IT" sz="1600" dirty="0"/>
              <a:t>via Madonna del Piano n.6</a:t>
            </a:r>
          </a:p>
          <a:p>
            <a:pPr algn="r">
              <a:lnSpc>
                <a:spcPct val="114000"/>
              </a:lnSpc>
            </a:pPr>
            <a:r>
              <a:rPr lang="it-IT" sz="1600" dirty="0"/>
              <a:t>Sesto Fiorentino (FI)</a:t>
            </a:r>
          </a:p>
          <a:p>
            <a:pPr algn="r">
              <a:lnSpc>
                <a:spcPct val="114000"/>
              </a:lnSpc>
            </a:pPr>
            <a:endParaRPr lang="it-IT" sz="1600" dirty="0"/>
          </a:p>
          <a:p>
            <a:pPr algn="r">
              <a:lnSpc>
                <a:spcPct val="114000"/>
              </a:lnSpc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tel: </a:t>
            </a:r>
            <a:r>
              <a:rPr lang="it-IT" sz="1600" dirty="0"/>
              <a:t>055.4574628/9</a:t>
            </a:r>
          </a:p>
          <a:p>
            <a:pPr algn="r">
              <a:lnSpc>
                <a:spcPct val="114000"/>
              </a:lnSpc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e-mail: </a:t>
            </a:r>
            <a:r>
              <a:rPr lang="it-IT" sz="1600" dirty="0"/>
              <a:t>iuf@csavri.unifi.it</a:t>
            </a:r>
          </a:p>
          <a:p>
            <a:pPr algn="r">
              <a:lnSpc>
                <a:spcPct val="114000"/>
              </a:lnSpc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website: </a:t>
            </a:r>
            <a:r>
              <a:rPr lang="it-IT" sz="1600" dirty="0"/>
              <a:t>www.unifi.it/impresacampus</a:t>
            </a:r>
          </a:p>
          <a:p>
            <a:pPr algn="r">
              <a:lnSpc>
                <a:spcPct val="114000"/>
              </a:lnSpc>
            </a:pP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social: </a:t>
            </a:r>
            <a:r>
              <a:rPr lang="it-IT" sz="1600" dirty="0"/>
              <a:t>www.facebook.com/IUFUNIFI</a:t>
            </a:r>
          </a:p>
          <a:p>
            <a:pPr algn="ctr"/>
            <a:endParaRPr lang="it-IT" u="sng" dirty="0"/>
          </a:p>
          <a:p>
            <a:pPr algn="ctr"/>
            <a:endParaRPr lang="it-IT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C72CF99D-67E1-4AB9-A332-167D37DD0D15}" type="slidenum">
              <a:rPr lang="it-IT" smtClean="0"/>
              <a:pPr>
                <a:defRPr/>
              </a:pPr>
              <a:t>24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6201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48130" name="CasellaDiTesto 7"/>
          <p:cNvSpPr txBox="1">
            <a:spLocks noChangeArrowheads="1"/>
          </p:cNvSpPr>
          <p:nvPr/>
        </p:nvSpPr>
        <p:spPr bwMode="auto">
          <a:xfrm>
            <a:off x="0" y="236455"/>
            <a:ext cx="91439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altLang="it-IT" sz="30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L’Incubatore Universitario Fiorentino (IUF)</a:t>
            </a:r>
          </a:p>
        </p:txBody>
      </p:sp>
      <p:pic>
        <p:nvPicPr>
          <p:cNvPr id="7" name="Picture 2" descr="C:\CHIARA\LAVORI\CsaVRI - IUF\IUF\Carta intestata e loghi\Foto IUF\IUF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728" y="4124198"/>
            <a:ext cx="2522916" cy="192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fbcdn-sphotos-c-a.akamaihd.net/hphotos-ak-xaf1/v/t1.0-9/301782_245262928907574_1642655205_n.jpg?oh=ecb39a620d17ba0d185f8a1628f2333f&amp;oe=556F0255&amp;__gda__=1432171908_88da6b4c4773ec918ab376f6634b4d5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6467"/>
          <a:stretch>
            <a:fillRect/>
          </a:stretch>
        </p:blipFill>
        <p:spPr bwMode="auto">
          <a:xfrm>
            <a:off x="6290021" y="4126817"/>
            <a:ext cx="2311054" cy="192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84" y="4127004"/>
            <a:ext cx="2907344" cy="192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5"/>
          <p:cNvSpPr txBox="1">
            <a:spLocks noChangeArrowheads="1"/>
          </p:cNvSpPr>
          <p:nvPr/>
        </p:nvSpPr>
        <p:spPr bwMode="auto">
          <a:xfrm>
            <a:off x="606425" y="1334067"/>
            <a:ext cx="8164088" cy="217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defTabSz="449263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2000" dirty="0"/>
              <a:t>È una struttura dell’Università di Firenze che si occupa di: </a:t>
            </a:r>
          </a:p>
          <a:p>
            <a:pPr marL="285750" lvl="0" indent="-285750" defTabSz="449263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it-IT" sz="2000" dirty="0"/>
              <a:t>diffondere la </a:t>
            </a:r>
            <a:r>
              <a:rPr lang="it-IT" sz="2000" b="1" dirty="0">
                <a:solidFill>
                  <a:srgbClr val="4F81BD">
                    <a:lumMod val="75000"/>
                  </a:srgbClr>
                </a:solidFill>
              </a:rPr>
              <a:t>cultura imprenditoriale </a:t>
            </a:r>
            <a:r>
              <a:rPr lang="it-IT" sz="2000" dirty="0"/>
              <a:t>tra i giovani dell’Università di Firenze </a:t>
            </a:r>
          </a:p>
          <a:p>
            <a:pPr marL="285750" lvl="0" indent="-285750" defTabSz="449263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it-IT" sz="2000" dirty="0"/>
              <a:t>promuovere l’</a:t>
            </a:r>
            <a:r>
              <a:rPr lang="it-IT" sz="2000" b="1" dirty="0">
                <a:solidFill>
                  <a:srgbClr val="4F81BD">
                    <a:lumMod val="75000"/>
                  </a:srgbClr>
                </a:solidFill>
              </a:rPr>
              <a:t>avvio di start-up </a:t>
            </a:r>
            <a:r>
              <a:rPr lang="it-IT" sz="2000" dirty="0"/>
              <a:t>basate su idee imprenditoriali innovative e</a:t>
            </a:r>
            <a:r>
              <a:rPr lang="it-IT" sz="2000" b="1" dirty="0">
                <a:solidFill>
                  <a:srgbClr val="4F81BD">
                    <a:lumMod val="75000"/>
                  </a:srgbClr>
                </a:solidFill>
              </a:rPr>
              <a:t> spin-off </a:t>
            </a:r>
            <a:r>
              <a:rPr lang="it-IT" sz="2000" dirty="0"/>
              <a:t>con un forte collegamento con la ricerca universitaria </a:t>
            </a:r>
          </a:p>
          <a:p>
            <a:pPr marL="285750" lvl="0" indent="-285750" defTabSz="449263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it-IT" sz="2000" dirty="0"/>
              <a:t>favorire le </a:t>
            </a:r>
            <a:r>
              <a:rPr lang="it-IT" sz="2000" b="1" dirty="0">
                <a:solidFill>
                  <a:srgbClr val="4F81BD">
                    <a:lumMod val="75000"/>
                  </a:srgbClr>
                </a:solidFill>
              </a:rPr>
              <a:t>relazioni con il territorio </a:t>
            </a:r>
            <a:r>
              <a:rPr lang="it-IT" sz="2000" dirty="0"/>
              <a:t>all’interno degli </a:t>
            </a:r>
            <a:r>
              <a:rPr lang="it-IT" sz="2000" b="1" dirty="0">
                <a:solidFill>
                  <a:srgbClr val="4F81BD">
                    <a:lumMod val="75000"/>
                  </a:srgbClr>
                </a:solidFill>
              </a:rPr>
              <a:t>ecosistemi dell’innovazione</a:t>
            </a:r>
          </a:p>
        </p:txBody>
      </p:sp>
    </p:spTree>
    <p:extLst>
      <p:ext uri="{BB962C8B-B14F-4D97-AF65-F5344CB8AC3E}">
        <p14:creationId xmlns:p14="http://schemas.microsoft.com/office/powerpoint/2010/main" val="3169821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48130" name="CasellaDiTesto 7"/>
          <p:cNvSpPr txBox="1">
            <a:spLocks noChangeArrowheads="1"/>
          </p:cNvSpPr>
          <p:nvPr/>
        </p:nvSpPr>
        <p:spPr bwMode="auto">
          <a:xfrm>
            <a:off x="0" y="236455"/>
            <a:ext cx="91439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altLang="it-IT" sz="30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La domanda fondamentale per il vostro futuro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906839" y="5697399"/>
            <a:ext cx="3330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>
                <a:solidFill>
                  <a:schemeClr val="tx1"/>
                </a:solidFill>
                <a:latin typeface="+mj-lt"/>
              </a:rPr>
              <a:t>Qualunque sia la vostra strada</a:t>
            </a:r>
          </a:p>
          <a:p>
            <a:pPr algn="ctr"/>
            <a:r>
              <a:rPr lang="it-IT" sz="2800" b="1" dirty="0">
                <a:solidFill>
                  <a:srgbClr val="4F81BD">
                    <a:lumMod val="75000"/>
                  </a:srgbClr>
                </a:solidFill>
                <a:sym typeface="Wingdings"/>
              </a:rPr>
              <a:t>il lavoro si attrae!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531" y="1372145"/>
            <a:ext cx="2679609" cy="2954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Risultati immagini per curriculum europas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2951" r="8761"/>
          <a:stretch/>
        </p:blipFill>
        <p:spPr bwMode="auto">
          <a:xfrm>
            <a:off x="745405" y="1372145"/>
            <a:ext cx="2695764" cy="2954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sellaDiTesto 6"/>
          <p:cNvSpPr txBox="1"/>
          <p:nvPr/>
        </p:nvSpPr>
        <p:spPr>
          <a:xfrm>
            <a:off x="1007530" y="4369967"/>
            <a:ext cx="21351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600" dirty="0">
                <a:solidFill>
                  <a:schemeClr val="tx1"/>
                </a:solidFill>
                <a:latin typeface="+mj-lt"/>
              </a:rPr>
              <a:t>Cercare lavoro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875649" y="4394179"/>
            <a:ext cx="24990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600" dirty="0">
                <a:solidFill>
                  <a:schemeClr val="tx1"/>
                </a:solidFill>
                <a:latin typeface="+mj-lt"/>
              </a:rPr>
              <a:t>Creare un lavoro</a:t>
            </a:r>
          </a:p>
        </p:txBody>
      </p:sp>
      <p:cxnSp>
        <p:nvCxnSpPr>
          <p:cNvPr id="15" name="Connettore 2 14"/>
          <p:cNvCxnSpPr/>
          <p:nvPr/>
        </p:nvCxnSpPr>
        <p:spPr>
          <a:xfrm rot="16200000" flipH="1">
            <a:off x="3072013" y="4985046"/>
            <a:ext cx="584200" cy="40792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rot="5400000">
            <a:off x="5503176" y="4986162"/>
            <a:ext cx="584828" cy="40506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24974F0D-A58A-214F-8A46-0D215571F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987327">
            <a:off x="3794287" y="3396822"/>
            <a:ext cx="1809364" cy="229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08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48130" name="CasellaDiTesto 7"/>
          <p:cNvSpPr txBox="1">
            <a:spLocks noChangeArrowheads="1"/>
          </p:cNvSpPr>
          <p:nvPr/>
        </p:nvSpPr>
        <p:spPr bwMode="auto">
          <a:xfrm>
            <a:off x="0" y="236455"/>
            <a:ext cx="91439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altLang="it-IT" sz="30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L’imprenditore</a:t>
            </a:r>
          </a:p>
        </p:txBody>
      </p:sp>
      <p:pic>
        <p:nvPicPr>
          <p:cNvPr id="9" name="Immagine 8" descr="IMMAGINE-IDEA-IMPRENDITORE2-1024x682.jpg"/>
          <p:cNvPicPr>
            <a:picLocks noChangeAspect="1"/>
          </p:cNvPicPr>
          <p:nvPr/>
        </p:nvPicPr>
        <p:blipFill>
          <a:blip r:embed="rId3"/>
          <a:srcRect l="7613" r="12457"/>
          <a:stretch>
            <a:fillRect/>
          </a:stretch>
        </p:blipFill>
        <p:spPr>
          <a:xfrm>
            <a:off x="3887802" y="2489200"/>
            <a:ext cx="5243382" cy="4368800"/>
          </a:xfrm>
          <a:prstGeom prst="rect">
            <a:avLst/>
          </a:prstGeom>
        </p:spPr>
      </p:pic>
      <p:sp>
        <p:nvSpPr>
          <p:cNvPr id="11" name="CasellaDiTesto 5"/>
          <p:cNvSpPr txBox="1">
            <a:spLocks noChangeArrowheads="1"/>
          </p:cNvSpPr>
          <p:nvPr/>
        </p:nvSpPr>
        <p:spPr bwMode="auto">
          <a:xfrm>
            <a:off x="606424" y="1334067"/>
            <a:ext cx="8328026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1900" dirty="0">
                <a:latin typeface="+mj-lt"/>
              </a:rPr>
              <a:t>Fare l’imprenditore non è diverso da seguire un corso di laurea o fare il ricercatore.</a:t>
            </a:r>
          </a:p>
          <a:p>
            <a:r>
              <a:rPr lang="it-IT" sz="1900" dirty="0">
                <a:latin typeface="+mj-lt"/>
              </a:rPr>
              <a:t>Vuol dire </a:t>
            </a:r>
            <a:r>
              <a:rPr lang="it-IT" sz="2400" b="1" dirty="0">
                <a:solidFill>
                  <a:srgbClr val="4F81BD">
                    <a:lumMod val="75000"/>
                  </a:srgbClr>
                </a:solidFill>
              </a:rPr>
              <a:t>scommettere su se stessi </a:t>
            </a:r>
            <a:r>
              <a:rPr lang="it-IT" sz="1900" dirty="0">
                <a:latin typeface="+mj-lt"/>
              </a:rPr>
              <a:t>e sulle proprie capacità.</a:t>
            </a:r>
          </a:p>
          <a:p>
            <a:endParaRPr lang="it-IT" sz="1900" dirty="0">
              <a:latin typeface="+mj-lt"/>
            </a:endParaRPr>
          </a:p>
          <a:p>
            <a:r>
              <a:rPr lang="it-IT" sz="1900" dirty="0">
                <a:latin typeface="+mj-lt"/>
              </a:rPr>
              <a:t>L’imprenditore è colui che:</a:t>
            </a:r>
          </a:p>
          <a:p>
            <a:pPr marL="457200" indent="-279400">
              <a:buFont typeface="Arial"/>
              <a:buChar char="•"/>
            </a:pPr>
            <a:r>
              <a:rPr lang="it-IT" sz="1900" dirty="0">
                <a:latin typeface="+mj-lt"/>
              </a:rPr>
              <a:t>ha un’idea, un sogno che vuole realizzare</a:t>
            </a:r>
          </a:p>
          <a:p>
            <a:pPr marL="457200" indent="-279400">
              <a:buFont typeface="Arial"/>
              <a:buChar char="•"/>
            </a:pPr>
            <a:r>
              <a:rPr lang="it-IT" sz="1900" dirty="0">
                <a:latin typeface="+mj-lt"/>
              </a:rPr>
              <a:t>ha spirito di iniziativa</a:t>
            </a:r>
          </a:p>
          <a:p>
            <a:pPr marL="457200" indent="-279400">
              <a:buFont typeface="Arial"/>
              <a:buChar char="•"/>
            </a:pPr>
            <a:r>
              <a:rPr lang="it-IT" sz="1900" dirty="0">
                <a:latin typeface="+mj-lt"/>
              </a:rPr>
              <a:t>si assume il rischio </a:t>
            </a:r>
          </a:p>
          <a:p>
            <a:pPr marL="457200" indent="-279400">
              <a:buFont typeface="Arial"/>
              <a:buChar char="•"/>
            </a:pPr>
            <a:r>
              <a:rPr lang="it-IT" sz="1900" dirty="0">
                <a:latin typeface="+mj-lt"/>
              </a:rPr>
              <a:t>ha attitudine al cambiamento</a:t>
            </a:r>
          </a:p>
          <a:p>
            <a:pPr marL="457200" indent="-279400">
              <a:buFont typeface="Arial"/>
              <a:buChar char="•"/>
            </a:pPr>
            <a:r>
              <a:rPr lang="it-IT" sz="1900" dirty="0">
                <a:latin typeface="+mj-lt"/>
              </a:rPr>
              <a:t>è abile a risolvere i problemi</a:t>
            </a:r>
          </a:p>
          <a:p>
            <a:pPr marL="457200" indent="-279400">
              <a:buFont typeface="Arial"/>
              <a:buChar char="•"/>
            </a:pPr>
            <a:r>
              <a:rPr lang="it-IT" sz="1900" dirty="0">
                <a:latin typeface="+mj-lt"/>
              </a:rPr>
              <a:t>ha capacità organizzative </a:t>
            </a:r>
          </a:p>
          <a:p>
            <a:pPr marL="457200" indent="-279400">
              <a:buFont typeface="Arial"/>
              <a:buChar char="•"/>
            </a:pPr>
            <a:r>
              <a:rPr lang="it-IT" sz="1900" dirty="0">
                <a:latin typeface="+mj-lt"/>
              </a:rPr>
              <a:t>è un leader</a:t>
            </a:r>
          </a:p>
        </p:txBody>
      </p:sp>
    </p:spTree>
    <p:extLst>
      <p:ext uri="{BB962C8B-B14F-4D97-AF65-F5344CB8AC3E}">
        <p14:creationId xmlns:p14="http://schemas.microsoft.com/office/powerpoint/2010/main" val="1289508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48130" name="CasellaDiTesto 7"/>
          <p:cNvSpPr txBox="1">
            <a:spLocks noChangeArrowheads="1"/>
          </p:cNvSpPr>
          <p:nvPr/>
        </p:nvSpPr>
        <p:spPr bwMode="auto">
          <a:xfrm>
            <a:off x="0" y="236455"/>
            <a:ext cx="91439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altLang="it-IT" sz="30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Imprenditore si nasce o si diventa?</a:t>
            </a:r>
          </a:p>
        </p:txBody>
      </p:sp>
      <p:sp>
        <p:nvSpPr>
          <p:cNvPr id="11" name="CasellaDiTesto 5"/>
          <p:cNvSpPr txBox="1">
            <a:spLocks noChangeArrowheads="1"/>
          </p:cNvSpPr>
          <p:nvPr/>
        </p:nvSpPr>
        <p:spPr bwMode="auto">
          <a:xfrm>
            <a:off x="3076575" y="1334067"/>
            <a:ext cx="6153150" cy="446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it-IT" sz="2400" dirty="0">
                <a:latin typeface="+mj-lt"/>
              </a:rPr>
              <a:t>Trasformare un progetto in impresa, diventare imprenditori e intraprendenti è un percorso difficile! </a:t>
            </a:r>
          </a:p>
          <a:p>
            <a:pPr>
              <a:lnSpc>
                <a:spcPct val="114000"/>
              </a:lnSpc>
            </a:pPr>
            <a:endParaRPr lang="it-IT" sz="2400" dirty="0">
              <a:latin typeface="+mj-lt"/>
            </a:endParaRPr>
          </a:p>
          <a:p>
            <a:pPr>
              <a:lnSpc>
                <a:spcPct val="114000"/>
              </a:lnSpc>
            </a:pPr>
            <a:r>
              <a:rPr lang="it-IT" sz="2400" dirty="0">
                <a:latin typeface="+mj-lt"/>
              </a:rPr>
              <a:t>E proprio per questo…</a:t>
            </a:r>
          </a:p>
          <a:p>
            <a:pPr>
              <a:lnSpc>
                <a:spcPct val="114000"/>
              </a:lnSpc>
            </a:pPr>
            <a:r>
              <a:rPr lang="it-IT" sz="2800" b="1" dirty="0">
                <a:latin typeface="+mj-lt"/>
              </a:rPr>
              <a:t>… </a:t>
            </a:r>
            <a:r>
              <a:rPr lang="it-IT" sz="2800" b="1" dirty="0">
                <a:solidFill>
                  <a:srgbClr val="4F81BD">
                    <a:lumMod val="75000"/>
                  </a:srgbClr>
                </a:solidFill>
              </a:rPr>
              <a:t>l’Università mette a disposizione dei suoi studenti e laureati specifici percorsi di training</a:t>
            </a:r>
          </a:p>
          <a:p>
            <a:pPr>
              <a:lnSpc>
                <a:spcPct val="114000"/>
              </a:lnSpc>
            </a:pPr>
            <a:endParaRPr lang="it-IT" sz="2400" b="1" dirty="0">
              <a:latin typeface="+mj-lt"/>
            </a:endParaRPr>
          </a:p>
          <a:p>
            <a:endParaRPr lang="it-IT" sz="2400" dirty="0">
              <a:latin typeface="+mj-lt"/>
            </a:endParaRPr>
          </a:p>
        </p:txBody>
      </p:sp>
      <p:pic>
        <p:nvPicPr>
          <p:cNvPr id="6" name="Picture 2" descr="Risultati immagini per baby bo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"/>
          <a:stretch/>
        </p:blipFill>
        <p:spPr bwMode="auto">
          <a:xfrm>
            <a:off x="460375" y="1361853"/>
            <a:ext cx="2425700" cy="34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22374" y="5453746"/>
            <a:ext cx="6699250" cy="98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it-IT" sz="3500" dirty="0"/>
              <a:t>Come saperne di più? </a:t>
            </a:r>
            <a:r>
              <a:rPr lang="it-IT" sz="3500" b="1" dirty="0">
                <a:solidFill>
                  <a:srgbClr val="4F81BD">
                    <a:lumMod val="75000"/>
                  </a:srgbClr>
                </a:solidFill>
              </a:rPr>
              <a:t>Chiedi a IUF!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9508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tente\Desktop\len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7309">
            <a:off x="4937576" y="3891237"/>
            <a:ext cx="5361263" cy="546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48130" name="CasellaDiTesto 7"/>
          <p:cNvSpPr txBox="1">
            <a:spLocks noChangeArrowheads="1"/>
          </p:cNvSpPr>
          <p:nvPr/>
        </p:nvSpPr>
        <p:spPr bwMode="auto">
          <a:xfrm>
            <a:off x="0" y="236455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altLang="it-IT" sz="30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Hai una domanda? </a:t>
            </a:r>
            <a:r>
              <a:rPr lang="it-IT" altLang="it-IT" sz="40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IUF</a:t>
            </a:r>
            <a:r>
              <a:rPr lang="it-IT" altLang="it-IT" sz="30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risponde!</a:t>
            </a:r>
          </a:p>
        </p:txBody>
      </p:sp>
      <p:sp>
        <p:nvSpPr>
          <p:cNvPr id="11" name="CasellaDiTesto 5"/>
          <p:cNvSpPr txBox="1">
            <a:spLocks noChangeArrowheads="1"/>
          </p:cNvSpPr>
          <p:nvPr/>
        </p:nvSpPr>
        <p:spPr bwMode="auto">
          <a:xfrm>
            <a:off x="606424" y="1334067"/>
            <a:ext cx="8328026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2400" dirty="0"/>
              <a:t>Lo scouting è la prima attività di contatto con gli esperti di IUF, finalizzata a </a:t>
            </a:r>
          </a:p>
          <a:p>
            <a:r>
              <a:rPr lang="it-IT" sz="2400" dirty="0">
                <a:sym typeface="Wingdings" pitchFamily="2" charset="2"/>
              </a:rPr>
              <a:t> </a:t>
            </a:r>
            <a:r>
              <a:rPr lang="it-IT" sz="2400" dirty="0"/>
              <a:t>dare </a:t>
            </a:r>
            <a:r>
              <a:rPr lang="it-IT" sz="2800" b="1" dirty="0">
                <a:solidFill>
                  <a:srgbClr val="4F81BD">
                    <a:lumMod val="75000"/>
                  </a:srgbClr>
                </a:solidFill>
              </a:rPr>
              <a:t>informazioni sui servizi</a:t>
            </a:r>
            <a:endParaRPr lang="it-IT" sz="2400" dirty="0"/>
          </a:p>
          <a:p>
            <a:r>
              <a:rPr lang="it-IT" sz="2400" dirty="0">
                <a:sym typeface="Wingdings" pitchFamily="2" charset="2"/>
              </a:rPr>
              <a:t> </a:t>
            </a:r>
            <a:r>
              <a:rPr lang="it-IT" sz="2800" b="1" dirty="0">
                <a:solidFill>
                  <a:srgbClr val="4F81BD">
                    <a:lumMod val="75000"/>
                  </a:srgbClr>
                </a:solidFill>
              </a:rPr>
              <a:t>valutare le potenzialità dell’idea </a:t>
            </a:r>
            <a:r>
              <a:rPr lang="it-IT" sz="2400" dirty="0"/>
              <a:t>imprenditoriale </a:t>
            </a:r>
          </a:p>
          <a:p>
            <a:endParaRPr lang="it-IT" sz="2000" dirty="0">
              <a:latin typeface="+mj-lt"/>
            </a:endParaRPr>
          </a:p>
          <a:p>
            <a:r>
              <a:rPr lang="it-IT" sz="2400" dirty="0"/>
              <a:t>L’attività di scouting si svolge </a:t>
            </a:r>
          </a:p>
          <a:p>
            <a:r>
              <a:rPr lang="it-IT" sz="2000" dirty="0">
                <a:sym typeface="Wingdings" pitchFamily="2" charset="2"/>
              </a:rPr>
              <a:t> </a:t>
            </a:r>
            <a:r>
              <a:rPr lang="it-IT" sz="2000" dirty="0">
                <a:latin typeface="+mj-lt"/>
              </a:rPr>
              <a:t>durante </a:t>
            </a:r>
            <a:r>
              <a:rPr lang="it-IT" sz="2800" b="1" dirty="0">
                <a:solidFill>
                  <a:srgbClr val="4F81BD">
                    <a:lumMod val="75000"/>
                  </a:srgbClr>
                </a:solidFill>
              </a:rPr>
              <a:t>gli eventi informativi</a:t>
            </a:r>
            <a:r>
              <a:rPr lang="it-IT" sz="2000" b="1" dirty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it-IT" sz="2000" dirty="0"/>
              <a:t>organizzati da IUF</a:t>
            </a:r>
          </a:p>
          <a:p>
            <a:r>
              <a:rPr lang="it-IT" sz="2000" dirty="0">
                <a:sym typeface="Wingdings" pitchFamily="2" charset="2"/>
              </a:rPr>
              <a:t> </a:t>
            </a:r>
            <a:r>
              <a:rPr lang="it-IT" sz="2000" dirty="0"/>
              <a:t>durante le presentazioni nei corsi di Laurea e nei Dipartimenti</a:t>
            </a:r>
          </a:p>
          <a:p>
            <a:pPr marL="285750" indent="-285750">
              <a:buFont typeface="Wingdings"/>
              <a:buChar char="à"/>
            </a:pPr>
            <a:r>
              <a:rPr lang="it-IT" sz="2000" dirty="0">
                <a:sym typeface="Wingdings" pitchFamily="2" charset="2"/>
              </a:rPr>
              <a:t>i</a:t>
            </a:r>
            <a:r>
              <a:rPr lang="it-IT" sz="2000" dirty="0"/>
              <a:t>n qualsiasi momento!</a:t>
            </a:r>
          </a:p>
          <a:p>
            <a:pPr marL="285750" indent="-285750">
              <a:buFont typeface="Wingdings"/>
              <a:buChar char="à"/>
            </a:pPr>
            <a:r>
              <a:rPr lang="it-IT" sz="2000" dirty="0"/>
              <a:t>il servizio di </a:t>
            </a:r>
            <a:r>
              <a:rPr lang="it-IT" sz="2800" b="1" dirty="0">
                <a:solidFill>
                  <a:srgbClr val="4F81BD">
                    <a:lumMod val="75000"/>
                  </a:srgbClr>
                </a:solidFill>
              </a:rPr>
              <a:t>scouting</a:t>
            </a:r>
            <a:r>
              <a:rPr lang="it-IT" sz="2000" dirty="0"/>
              <a:t> è </a:t>
            </a:r>
            <a:r>
              <a:rPr lang="it-IT" sz="2800" b="1" dirty="0">
                <a:solidFill>
                  <a:srgbClr val="4F81BD">
                    <a:lumMod val="75000"/>
                  </a:srgbClr>
                </a:solidFill>
              </a:rPr>
              <a:t>sempre attivo  </a:t>
            </a:r>
          </a:p>
        </p:txBody>
      </p:sp>
    </p:spTree>
    <p:extLst>
      <p:ext uri="{BB962C8B-B14F-4D97-AF65-F5344CB8AC3E}">
        <p14:creationId xmlns:p14="http://schemas.microsoft.com/office/powerpoint/2010/main" val="1560695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1128713" y="1498600"/>
            <a:ext cx="184150" cy="36988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1128713" y="1498600"/>
            <a:ext cx="184150" cy="36988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1128713" y="1498600"/>
            <a:ext cx="184150" cy="36988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1128713" y="1498600"/>
            <a:ext cx="184150" cy="36988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1128713" y="1498600"/>
            <a:ext cx="184150" cy="36988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151" name="Rectangle 8"/>
          <p:cNvSpPr>
            <a:spLocks noChangeArrowheads="1"/>
          </p:cNvSpPr>
          <p:nvPr/>
        </p:nvSpPr>
        <p:spPr bwMode="auto">
          <a:xfrm>
            <a:off x="1128713" y="1498600"/>
            <a:ext cx="184150" cy="36988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152" name="Rectangle 9"/>
          <p:cNvSpPr>
            <a:spLocks noChangeArrowheads="1"/>
          </p:cNvSpPr>
          <p:nvPr/>
        </p:nvSpPr>
        <p:spPr bwMode="auto">
          <a:xfrm>
            <a:off x="1128713" y="1498600"/>
            <a:ext cx="184150" cy="36988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153" name="Rectangle 10"/>
          <p:cNvSpPr>
            <a:spLocks noChangeArrowheads="1"/>
          </p:cNvSpPr>
          <p:nvPr/>
        </p:nvSpPr>
        <p:spPr bwMode="auto">
          <a:xfrm>
            <a:off x="1128713" y="1498600"/>
            <a:ext cx="184150" cy="36988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154" name="Rectangle 11"/>
          <p:cNvSpPr>
            <a:spLocks noChangeArrowheads="1"/>
          </p:cNvSpPr>
          <p:nvPr/>
        </p:nvSpPr>
        <p:spPr bwMode="auto">
          <a:xfrm>
            <a:off x="1128713" y="1498600"/>
            <a:ext cx="184150" cy="36988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155" name="Rectangle 12"/>
          <p:cNvSpPr>
            <a:spLocks noChangeArrowheads="1"/>
          </p:cNvSpPr>
          <p:nvPr/>
        </p:nvSpPr>
        <p:spPr bwMode="auto">
          <a:xfrm>
            <a:off x="571500" y="2789461"/>
            <a:ext cx="7929563" cy="2871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  <p:graphicFrame>
        <p:nvGraphicFramePr>
          <p:cNvPr id="16" name="Diagramma 15"/>
          <p:cNvGraphicFramePr/>
          <p:nvPr>
            <p:extLst>
              <p:ext uri="{D42A27DB-BD31-4B8C-83A1-F6EECF244321}">
                <p14:modId xmlns:p14="http://schemas.microsoft.com/office/powerpoint/2010/main" val="257433421"/>
              </p:ext>
            </p:extLst>
          </p:nvPr>
        </p:nvGraphicFramePr>
        <p:xfrm>
          <a:off x="385056" y="2911072"/>
          <a:ext cx="8478689" cy="5464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Immagin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376" y="2446900"/>
            <a:ext cx="1685238" cy="105982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9" name="CasellaDiTesto 7"/>
          <p:cNvSpPr txBox="1">
            <a:spLocks noChangeArrowheads="1"/>
          </p:cNvSpPr>
          <p:nvPr/>
        </p:nvSpPr>
        <p:spPr bwMode="auto">
          <a:xfrm>
            <a:off x="0" y="236455"/>
            <a:ext cx="914399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it-IT" altLang="it-IT" sz="3000" b="1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 percorsi disponibili</a:t>
            </a: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438" y="2446900"/>
            <a:ext cx="2610147" cy="10584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4" name="Rettangolo 23"/>
          <p:cNvSpPr/>
          <p:nvPr/>
        </p:nvSpPr>
        <p:spPr>
          <a:xfrm>
            <a:off x="6211176" y="2446900"/>
            <a:ext cx="2606400" cy="105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t="29531" r="2558" b="8906"/>
          <a:stretch/>
        </p:blipFill>
        <p:spPr>
          <a:xfrm>
            <a:off x="6259199" y="2437375"/>
            <a:ext cx="2449608" cy="1063645"/>
          </a:xfrm>
          <a:prstGeom prst="rect">
            <a:avLst/>
          </a:prstGeom>
          <a:noFill/>
          <a:ln w="88900" cap="sq">
            <a:noFill/>
            <a:miter lim="800000"/>
          </a:ln>
          <a:effectLst/>
        </p:spPr>
      </p:pic>
      <p:pic>
        <p:nvPicPr>
          <p:cNvPr id="26" name="Picture 3" descr="C:\Users\Utente\Desktop\impresa campus_cartolina-1.jpg">
            <a:extLst>
              <a:ext uri="{FF2B5EF4-FFF2-40B4-BE49-F238E27FC236}">
                <a16:creationId xmlns:a16="http://schemas.microsoft.com/office/drawing/2014/main" id="{BC6A3171-3512-2E41-9132-EBB57B647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76" y="2429197"/>
            <a:ext cx="168523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5672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/>
        </p:nvSpPr>
        <p:spPr>
          <a:xfrm>
            <a:off x="1449291" y="1285366"/>
            <a:ext cx="7227641" cy="517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Partners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Ufficio Placement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Target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Studenti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laureandi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, neo-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laureati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,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dottorandi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, PhD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Durata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Progetto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pilota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nel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2012 (40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edizioni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circa)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Workshop di 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giorni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Obiettivi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it-IT" dirty="0">
                <a:solidFill>
                  <a:prstClr val="black"/>
                </a:solidFill>
                <a:ea typeface="Arial"/>
                <a:cs typeface="Arial"/>
              </a:rPr>
              <a:t>sviluppare le competenze trasversali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it-IT" dirty="0">
                <a:solidFill>
                  <a:prstClr val="black"/>
                </a:solidFill>
                <a:ea typeface="Arial"/>
                <a:cs typeface="Arial"/>
              </a:rPr>
              <a:t>stimolare il pensiero creativo e il team building</a:t>
            </a:r>
          </a:p>
          <a:p>
            <a:pPr marL="285750" indent="-285750">
              <a:buFont typeface="Calibri" panose="020F0502020204030204" pitchFamily="34" charset="0"/>
              <a:buChar char="₋"/>
            </a:pPr>
            <a:r>
              <a:rPr lang="it-IT" dirty="0">
                <a:solidFill>
                  <a:prstClr val="black"/>
                </a:solidFill>
                <a:ea typeface="Arial"/>
                <a:cs typeface="Arial"/>
              </a:rPr>
              <a:t>stimolare soluzioni innovative a </a:t>
            </a:r>
            <a:r>
              <a:rPr lang="it-IT" dirty="0" err="1">
                <a:solidFill>
                  <a:prstClr val="black"/>
                </a:solidFill>
                <a:ea typeface="Arial"/>
                <a:cs typeface="Arial"/>
              </a:rPr>
              <a:t>challenge</a:t>
            </a:r>
            <a:r>
              <a:rPr lang="it-IT" dirty="0">
                <a:solidFill>
                  <a:prstClr val="black"/>
                </a:solidFill>
                <a:ea typeface="Arial"/>
                <a:cs typeface="Arial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Risorse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umane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>Ufficio Placement,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consulenti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esterni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37024" y="2171968"/>
            <a:ext cx="504000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/>
          <p:nvPr/>
        </p:nvSpPr>
        <p:spPr>
          <a:xfrm>
            <a:off x="251520" y="6629436"/>
            <a:ext cx="8136900" cy="23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Icons’ credit: Freepik, Madebyoliver</a:t>
            </a: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4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86628" y="3138338"/>
            <a:ext cx="504000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5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92139" y="4348902"/>
            <a:ext cx="504000" cy="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6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559056" y="5489169"/>
            <a:ext cx="504000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10260632" y="616530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Shape 179"/>
          <p:cNvPicPr preferRelativeResize="0"/>
          <p:nvPr/>
        </p:nvPicPr>
        <p:blipFill rotWithShape="1">
          <a:blip r:embed="rId7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365024" y="1318878"/>
            <a:ext cx="576000" cy="5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sellaDiTesto 12"/>
          <p:cNvSpPr txBox="1"/>
          <p:nvPr/>
        </p:nvSpPr>
        <p:spPr>
          <a:xfrm>
            <a:off x="1" y="0"/>
            <a:ext cx="9143999" cy="962526"/>
          </a:xfrm>
          <a:prstGeom prst="rect">
            <a:avLst/>
          </a:prstGeom>
          <a:solidFill>
            <a:srgbClr val="134979"/>
          </a:solidFill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sz="2400" b="1" dirty="0">
              <a:solidFill>
                <a:prstClr val="white"/>
              </a:solidFill>
              <a:latin typeface="Arial Bold"/>
              <a:ea typeface="ＭＳ Ｐゴシック" charset="-128"/>
            </a:endParaRPr>
          </a:p>
        </p:txBody>
      </p:sp>
      <p:sp>
        <p:nvSpPr>
          <p:cNvPr id="11" name="Shape 96"/>
          <p:cNvSpPr txBox="1">
            <a:spLocks noGrp="1"/>
          </p:cNvSpPr>
          <p:nvPr>
            <p:ph type="ctrTitle"/>
          </p:nvPr>
        </p:nvSpPr>
        <p:spPr>
          <a:xfrm>
            <a:off x="516403" y="98663"/>
            <a:ext cx="7509162" cy="733279"/>
          </a:xfrm>
          <a:prstGeom prst="rect">
            <a:avLst/>
          </a:prstGeom>
        </p:spPr>
        <p:txBody>
          <a:bodyPr vert="horz" wrap="square" lIns="91425" tIns="91425" rIns="91425" bIns="9142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500" b="1" dirty="0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Palestra di </a:t>
            </a:r>
            <a:r>
              <a:rPr lang="en-US" sz="3500" b="1" dirty="0" err="1">
                <a:solidFill>
                  <a:schemeClr val="bg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Intraprendenza</a:t>
            </a:r>
            <a:endParaRPr lang="en-US" sz="3500" b="1" dirty="0">
              <a:solidFill>
                <a:schemeClr val="bg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9813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3637</TotalTime>
  <Words>1057</Words>
  <Application>Microsoft Macintosh PowerPoint</Application>
  <PresentationFormat>Presentazione su schermo (4:3)</PresentationFormat>
  <Paragraphs>255</Paragraphs>
  <Slides>24</Slides>
  <Notes>21</Notes>
  <HiddenSlides>12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24</vt:i4>
      </vt:variant>
    </vt:vector>
  </HeadingPairs>
  <TitlesOfParts>
    <vt:vector size="35" baseType="lpstr">
      <vt:lpstr>ＭＳ Ｐゴシック</vt:lpstr>
      <vt:lpstr>ＭＳ Ｐゴシック</vt:lpstr>
      <vt:lpstr>Arial</vt:lpstr>
      <vt:lpstr>Arial Bold</vt:lpstr>
      <vt:lpstr>Calibri</vt:lpstr>
      <vt:lpstr>Helvetica Neue</vt:lpstr>
      <vt:lpstr>Times New Roman</vt:lpstr>
      <vt:lpstr>Wingdings</vt:lpstr>
      <vt:lpstr>Tema di Office</vt:lpstr>
      <vt:lpstr>1_Tema di Office</vt:lpstr>
      <vt:lpstr>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Palestra di Intraprendenza</vt:lpstr>
      <vt:lpstr>Presentazione standard di PowerPoint</vt:lpstr>
      <vt:lpstr>Impresa Campus Unifi (ICU)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Carlo Terzaroli</dc:creator>
  <cp:lastModifiedBy>Utente di Microsoft Office</cp:lastModifiedBy>
  <cp:revision>380</cp:revision>
  <cp:lastPrinted>2019-10-31T09:24:57Z</cp:lastPrinted>
  <dcterms:created xsi:type="dcterms:W3CDTF">2018-05-30T08:18:29Z</dcterms:created>
  <dcterms:modified xsi:type="dcterms:W3CDTF">2019-11-18T10:41:37Z</dcterms:modified>
</cp:coreProperties>
</file>