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5"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26"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8"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9"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30"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31"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33"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34"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35"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36"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37"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38"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4"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it-IT"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6"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8"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9"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13"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4"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15"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17"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8"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9"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273600"/>
            <a:ext cx="10972440" cy="1144800"/>
          </a:xfrm>
          <a:prstGeom prst="rect">
            <a:avLst/>
          </a:prstGeom>
        </p:spPr>
        <p:txBody>
          <a:bodyPr lIns="0" rIns="0" tIns="0" bIns="0" anchor="ctr"/>
          <a:p>
            <a:pPr algn="ctr"/>
            <a:endParaRPr b="0" lang="it-IT" sz="4400" spc="-1" strike="noStrike">
              <a:latin typeface="Arial"/>
            </a:endParaRPr>
          </a:p>
        </p:txBody>
      </p:sp>
      <p:sp>
        <p:nvSpPr>
          <p:cNvPr id="21"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2"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3"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fede3"/>
        </a:solidFill>
      </p:bgPr>
    </p:bg>
    <p:spTree>
      <p:nvGrpSpPr>
        <p:cNvPr id="1" name=""/>
        <p:cNvGrpSpPr/>
        <p:nvPr/>
      </p:nvGrpSpPr>
      <p:grpSpPr>
        <a:xfrm>
          <a:off x="0" y="0"/>
          <a:ext cx="0" cy="0"/>
          <a:chOff x="0" y="0"/>
          <a:chExt cx="0" cy="0"/>
        </a:xfrm>
      </p:grpSpPr>
      <p:sp>
        <p:nvSpPr>
          <p:cNvPr id="0" name="CustomShape 1"/>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1" name="PlaceHolder 2"/>
          <p:cNvSpPr>
            <a:spLocks noGrp="1"/>
          </p:cNvSpPr>
          <p:nvPr>
            <p:ph type="title"/>
          </p:nvPr>
        </p:nvSpPr>
        <p:spPr>
          <a:xfrm>
            <a:off x="609480" y="273600"/>
            <a:ext cx="10972440" cy="1144800"/>
          </a:xfrm>
          <a:prstGeom prst="rect">
            <a:avLst/>
          </a:prstGeom>
        </p:spPr>
        <p:txBody>
          <a:bodyPr lIns="0" rIns="0" tIns="0" bIns="0" anchor="ctr"/>
          <a:p>
            <a:pPr algn="ctr"/>
            <a:r>
              <a:rPr b="0" lang="it-IT" sz="4400" spc="-1" strike="noStrike">
                <a:latin typeface="Arial"/>
              </a:rPr>
              <a:t>Fai clic per modificare il formato del testo del titolo</a:t>
            </a:r>
            <a:endParaRPr b="0" lang="it-IT" sz="4400" spc="-1" strike="noStrike">
              <a:latin typeface="Arial"/>
            </a:endParaRPr>
          </a:p>
        </p:txBody>
      </p:sp>
      <p:sp>
        <p:nvSpPr>
          <p:cNvPr id="2" name="PlaceHolder 3"/>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fede3"/>
        </a:solidFill>
      </p:bgPr>
    </p:bg>
    <p:spTree>
      <p:nvGrpSpPr>
        <p:cNvPr id="1" name=""/>
        <p:cNvGrpSpPr/>
        <p:nvPr/>
      </p:nvGrpSpPr>
      <p:grpSpPr>
        <a:xfrm>
          <a:off x="0" y="0"/>
          <a:ext cx="0" cy="0"/>
          <a:chOff x="0" y="0"/>
          <a:chExt cx="0" cy="0"/>
        </a:xfrm>
      </p:grpSpPr>
      <p:sp>
        <p:nvSpPr>
          <p:cNvPr id="39" name="CustomShape 1"/>
          <p:cNvSpPr/>
          <p:nvPr/>
        </p:nvSpPr>
        <p:spPr>
          <a:xfrm>
            <a:off x="0" y="0"/>
            <a:ext cx="12191040" cy="68569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sp>
      <p:sp>
        <p:nvSpPr>
          <p:cNvPr id="40" name="CustomShape 2"/>
          <p:cNvSpPr/>
          <p:nvPr/>
        </p:nvSpPr>
        <p:spPr>
          <a:xfrm>
            <a:off x="968040" y="1194120"/>
            <a:ext cx="3522960" cy="5019120"/>
          </a:xfrm>
          <a:prstGeom prst="rect">
            <a:avLst/>
          </a:prstGeom>
          <a:noFill/>
          <a:ln>
            <a:noFill/>
          </a:ln>
        </p:spPr>
        <p:style>
          <a:lnRef idx="0"/>
          <a:fillRef idx="0"/>
          <a:effectRef idx="0"/>
          <a:fontRef idx="minor"/>
        </p:style>
        <p:txBody>
          <a:bodyPr lIns="90000" rIns="90000" tIns="45000" bIns="45000">
            <a:normAutofit/>
          </a:bodyPr>
          <a:p>
            <a:pPr>
              <a:lnSpc>
                <a:spcPct val="89000"/>
              </a:lnSpc>
            </a:pPr>
            <a:r>
              <a:rPr b="0" lang="it-IT" sz="4100" spc="-1" strike="noStrike">
                <a:solidFill>
                  <a:srgbClr val="191b0e"/>
                </a:solidFill>
                <a:latin typeface="Franklin Gothic Book"/>
                <a:ea typeface="DejaVu Sans"/>
              </a:rPr>
              <a:t>OGGETTO D’ESPERIENZA E COSA DELLA FISICA</a:t>
            </a:r>
            <a:endParaRPr b="0" lang="it-IT" sz="4100" spc="-1" strike="noStrike">
              <a:latin typeface="Arial"/>
            </a:endParaRPr>
          </a:p>
        </p:txBody>
      </p:sp>
      <p:sp>
        <p:nvSpPr>
          <p:cNvPr id="41" name="CustomShape 3"/>
          <p:cNvSpPr/>
          <p:nvPr/>
        </p:nvSpPr>
        <p:spPr>
          <a:xfrm>
            <a:off x="478080" y="36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42" name="CustomShape 4"/>
          <p:cNvSpPr/>
          <p:nvPr/>
        </p:nvSpPr>
        <p:spPr>
          <a:xfrm>
            <a:off x="5056560" y="1194120"/>
            <a:ext cx="6113880" cy="5019120"/>
          </a:xfrm>
          <a:prstGeom prst="rect">
            <a:avLst/>
          </a:prstGeom>
          <a:noFill/>
          <a:ln>
            <a:noFill/>
          </a:ln>
        </p:spPr>
        <p:style>
          <a:lnRef idx="0"/>
          <a:fillRef idx="0"/>
          <a:effectRef idx="0"/>
          <a:fontRef idx="minor"/>
        </p:style>
        <p:txBody>
          <a:bodyPr lIns="90000" rIns="90000" tIns="45000" bIns="45000">
            <a:normAutofit/>
          </a:bodyPr>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a:t>
            </a:r>
            <a:r>
              <a:rPr b="0" i="1" lang="it-IT" sz="2000" spc="-1" strike="noStrike">
                <a:solidFill>
                  <a:srgbClr val="191b0e"/>
                </a:solidFill>
                <a:latin typeface="Franklin Gothic Book"/>
                <a:ea typeface="DejaVu Sans"/>
              </a:rPr>
              <a:t>NESSUN OGGETTO ESISTENTE IN SÉ È TALE DA ESCLUDERE OGNI RELAZIONE CON LA COSCIENZA E CON L’IO DELLA COSCIENZA</a:t>
            </a:r>
            <a:r>
              <a:rPr b="0" lang="it-IT" sz="2000" spc="-1" strike="noStrike">
                <a:solidFill>
                  <a:srgbClr val="191b0e"/>
                </a:solidFill>
                <a:latin typeface="Franklin Gothic Book"/>
                <a:ea typeface="DejaVu Sans"/>
              </a:rPr>
              <a:t>. LA COSA È SEMPRE COSA DEL </a:t>
            </a:r>
            <a:r>
              <a:rPr b="0" i="1" lang="it-IT" sz="2000" spc="-1" strike="noStrike">
                <a:solidFill>
                  <a:srgbClr val="191b0e"/>
                </a:solidFill>
                <a:latin typeface="Franklin Gothic Book"/>
                <a:ea typeface="DejaVu Sans"/>
              </a:rPr>
              <a:t>MONDO CIRCOSTANTE</a:t>
            </a:r>
            <a:r>
              <a:rPr b="0" lang="it-IT" sz="2000" spc="-1" strike="noStrike">
                <a:solidFill>
                  <a:srgbClr val="191b0e"/>
                </a:solidFill>
                <a:latin typeface="Franklin Gothic Book"/>
                <a:ea typeface="DejaVu Sans"/>
              </a:rPr>
              <a:t>, ANCHE QUELLA NON VEDUTA, ANCHE QUELLA REALMENTE POSSIBILE, CHE NON È ESPERITA MA PUÓ ESSERE ESPERITA, O PUÓ FORSE ESSERE ESPERITA. </a:t>
            </a:r>
            <a:r>
              <a:rPr b="0" i="1" lang="it-IT" sz="2000" spc="-1" strike="noStrike">
                <a:solidFill>
                  <a:srgbClr val="191b0e"/>
                </a:solidFill>
                <a:latin typeface="Franklin Gothic Book"/>
                <a:ea typeface="DejaVu Sans"/>
              </a:rPr>
              <a:t>IL POTER ESSERE ESPERITA NON ALLUDE A UNA VUOTA POSSIBILITÁ LOGICA</a:t>
            </a:r>
            <a:r>
              <a:rPr b="0" lang="it-IT" sz="2000" spc="-1" strike="noStrike">
                <a:solidFill>
                  <a:srgbClr val="191b0e"/>
                </a:solidFill>
                <a:latin typeface="Franklin Gothic Book"/>
                <a:ea typeface="DejaVu Sans"/>
              </a:rPr>
              <a:t>, MA A UNA POSSIBILITÁ </a:t>
            </a:r>
            <a:r>
              <a:rPr b="0" i="1" lang="it-IT" sz="2000" spc="-1" strike="noStrike">
                <a:solidFill>
                  <a:srgbClr val="191b0e"/>
                </a:solidFill>
                <a:latin typeface="Franklin Gothic Book"/>
                <a:ea typeface="DejaVu Sans"/>
              </a:rPr>
              <a:t>MOTIVATA </a:t>
            </a:r>
            <a:r>
              <a:rPr b="0" lang="it-IT" sz="2000" spc="-1" strike="noStrike">
                <a:solidFill>
                  <a:srgbClr val="191b0e"/>
                </a:solidFill>
                <a:latin typeface="Franklin Gothic Book"/>
                <a:ea typeface="DejaVu Sans"/>
              </a:rPr>
              <a:t>DALLA CONNESSIONE DELL’ESPERIENZA. QUESTA È UN’INTERA CONCATENAZIONE DI «MOTIVAZIONI» CHE INTEGRA CONTINUAMENTE IN SÉ NUOVE MOTIVAZIONI E TRASFORMA QUELLE GIÁ FORMATE (…) IL CHE SIGNIFICA CHE QUESTA REALTÁ APPARTIENE ALL’ORIZZONTE INDETERMINATO, MA </a:t>
            </a:r>
            <a:r>
              <a:rPr b="0" i="1" lang="it-IT" sz="2000" spc="-1" strike="noStrike">
                <a:solidFill>
                  <a:srgbClr val="191b0e"/>
                </a:solidFill>
                <a:latin typeface="Franklin Gothic Book"/>
                <a:ea typeface="DejaVu Sans"/>
              </a:rPr>
              <a:t>DETERMINABILE</a:t>
            </a:r>
            <a:r>
              <a:rPr b="0" lang="it-IT" sz="2000" spc="-1" strike="noStrike">
                <a:solidFill>
                  <a:srgbClr val="191b0e"/>
                </a:solidFill>
                <a:latin typeface="Franklin Gothic Book"/>
                <a:ea typeface="DejaVu Sans"/>
              </a:rPr>
              <a:t>, DI QUELLA CHE DI VOLTA IN VOLTA È LA MIA ESPERIENZA ATTUALE» (§47, p. 117).</a:t>
            </a:r>
            <a:endParaRPr b="0" lang="it-IT" sz="2000" spc="-1" strike="noStrike">
              <a:latin typeface="Arial"/>
            </a:endParaRPr>
          </a:p>
        </p:txBody>
      </p:sp>
    </p:spTree>
  </p:cSld>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fede3"/>
        </a:solidFill>
      </p:bgPr>
    </p:bg>
    <p:spTree>
      <p:nvGrpSpPr>
        <p:cNvPr id="1" name=""/>
        <p:cNvGrpSpPr/>
        <p:nvPr/>
      </p:nvGrpSpPr>
      <p:grpSpPr>
        <a:xfrm>
          <a:off x="0" y="0"/>
          <a:ext cx="0" cy="0"/>
          <a:chOff x="0" y="0"/>
          <a:chExt cx="0" cy="0"/>
        </a:xfrm>
      </p:grpSpPr>
      <p:sp>
        <p:nvSpPr>
          <p:cNvPr id="43" name="CustomShape 1"/>
          <p:cNvSpPr/>
          <p:nvPr/>
        </p:nvSpPr>
        <p:spPr>
          <a:xfrm>
            <a:off x="0" y="0"/>
            <a:ext cx="12191040" cy="68569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p:style>
      </p:sp>
      <p:sp>
        <p:nvSpPr>
          <p:cNvPr id="44" name="CustomShape 2"/>
          <p:cNvSpPr/>
          <p:nvPr/>
        </p:nvSpPr>
        <p:spPr>
          <a:xfrm>
            <a:off x="784800" y="685800"/>
            <a:ext cx="5792400" cy="1485000"/>
          </a:xfrm>
          <a:prstGeom prst="rect">
            <a:avLst/>
          </a:prstGeom>
          <a:noFill/>
          <a:ln>
            <a:noFill/>
          </a:ln>
        </p:spPr>
        <p:style>
          <a:lnRef idx="0"/>
          <a:fillRef idx="0"/>
          <a:effectRef idx="0"/>
          <a:fontRef idx="minor"/>
        </p:style>
        <p:txBody>
          <a:bodyPr lIns="90000" rIns="90000" tIns="45000" bIns="45000">
            <a:normAutofit/>
          </a:bodyPr>
          <a:p>
            <a:pPr>
              <a:lnSpc>
                <a:spcPct val="89000"/>
              </a:lnSpc>
            </a:pPr>
            <a:r>
              <a:rPr b="0" lang="it-IT" sz="3600" spc="-1" strike="noStrike">
                <a:solidFill>
                  <a:srgbClr val="191b0e"/>
                </a:solidFill>
                <a:latin typeface="Franklin Gothic Book"/>
                <a:ea typeface="DejaVu Sans"/>
              </a:rPr>
              <a:t>ESPERIENZA E SCIENZA</a:t>
            </a:r>
            <a:endParaRPr b="0" lang="it-IT" sz="3600" spc="-1" strike="noStrike">
              <a:latin typeface="Arial"/>
            </a:endParaRPr>
          </a:p>
        </p:txBody>
      </p:sp>
      <p:sp>
        <p:nvSpPr>
          <p:cNvPr id="45" name="CustomShape 3"/>
          <p:cNvSpPr/>
          <p:nvPr/>
        </p:nvSpPr>
        <p:spPr>
          <a:xfrm>
            <a:off x="784800" y="2286000"/>
            <a:ext cx="5792400" cy="3580200"/>
          </a:xfrm>
          <a:prstGeom prst="rect">
            <a:avLst/>
          </a:prstGeom>
          <a:noFill/>
          <a:ln>
            <a:noFill/>
          </a:ln>
        </p:spPr>
        <p:style>
          <a:lnRef idx="0"/>
          <a:fillRef idx="0"/>
          <a:effectRef idx="0"/>
          <a:fontRef idx="minor"/>
        </p:style>
        <p:txBody>
          <a:bodyPr lIns="90000" rIns="90000" tIns="45000" bIns="45000">
            <a:normAutofit/>
          </a:bodyPr>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COSA D’ESPERIENZA  </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COSA DELLA FISICA</a:t>
            </a:r>
            <a:endParaRPr b="0" lang="it-IT" sz="2000" spc="-1" strike="noStrike">
              <a:latin typeface="Arial"/>
            </a:endParaRPr>
          </a:p>
        </p:txBody>
      </p:sp>
      <p:sp>
        <p:nvSpPr>
          <p:cNvPr id="46" name="CustomShape 4"/>
          <p:cNvSpPr/>
          <p:nvPr/>
        </p:nvSpPr>
        <p:spPr>
          <a:xfrm>
            <a:off x="7383600" y="0"/>
            <a:ext cx="227520" cy="68569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pic>
        <p:nvPicPr>
          <p:cNvPr id="47" name="Immagine 4" descr=""/>
          <p:cNvPicPr/>
          <p:nvPr/>
        </p:nvPicPr>
        <p:blipFill>
          <a:blip r:embed="rId1"/>
          <a:stretch/>
        </p:blipFill>
        <p:spPr>
          <a:xfrm>
            <a:off x="8037000" y="923760"/>
            <a:ext cx="3728880" cy="2143800"/>
          </a:xfrm>
          <a:prstGeom prst="rect">
            <a:avLst/>
          </a:prstGeom>
          <a:ln>
            <a:noFill/>
          </a:ln>
        </p:spPr>
      </p:pic>
      <p:pic>
        <p:nvPicPr>
          <p:cNvPr id="48" name="Immagine 7" descr=""/>
          <p:cNvPicPr/>
          <p:nvPr/>
        </p:nvPicPr>
        <p:blipFill>
          <a:blip r:embed="rId2"/>
          <a:stretch/>
        </p:blipFill>
        <p:spPr>
          <a:xfrm>
            <a:off x="8037000" y="3812760"/>
            <a:ext cx="3728880" cy="2097000"/>
          </a:xfrm>
          <a:prstGeom prst="rect">
            <a:avLst/>
          </a:prstGeom>
          <a:ln>
            <a:noFill/>
          </a:ln>
        </p:spPr>
      </p:pic>
      <p:sp>
        <p:nvSpPr>
          <p:cNvPr id="49" name="CustomShape 5"/>
          <p:cNvSpPr/>
          <p:nvPr/>
        </p:nvSpPr>
        <p:spPr>
          <a:xfrm>
            <a:off x="5517360" y="4326840"/>
            <a:ext cx="2761200" cy="226800"/>
          </a:xfrm>
          <a:prstGeom prst="rect">
            <a:avLst/>
          </a:prstGeom>
          <a:noFill/>
          <a:ln>
            <a:noFill/>
          </a:ln>
        </p:spPr>
        <p:style>
          <a:lnRef idx="0"/>
          <a:fillRef idx="0"/>
          <a:effectRef idx="0"/>
          <a:fontRef idx="minor"/>
        </p:style>
        <p:txBody>
          <a:bodyPr lIns="90000" rIns="90000" tIns="45000" bIns="45000"/>
          <a:p>
            <a:pPr>
              <a:lnSpc>
                <a:spcPct val="100000"/>
              </a:lnSpc>
              <a:spcAft>
                <a:spcPts val="601"/>
              </a:spcAft>
            </a:pPr>
            <a:r>
              <a:rPr b="0" lang="it-IT" sz="900" spc="-1" strike="noStrike">
                <a:solidFill>
                  <a:srgbClr val="000000"/>
                </a:solidFill>
                <a:latin typeface="Franklin Gothic Book"/>
                <a:ea typeface="DejaVu Sans"/>
              </a:rPr>
              <a:t> </a:t>
            </a:r>
            <a:endParaRPr b="0" lang="it-IT" sz="900" spc="-1" strike="noStrike">
              <a:latin typeface="Arial"/>
            </a:endParaRPr>
          </a:p>
        </p:txBody>
      </p:sp>
      <p:sp>
        <p:nvSpPr>
          <p:cNvPr id="50" name="CustomShape 6"/>
          <p:cNvSpPr/>
          <p:nvPr/>
        </p:nvSpPr>
        <p:spPr>
          <a:xfrm>
            <a:off x="11561040" y="5711040"/>
            <a:ext cx="203400" cy="196200"/>
          </a:xfrm>
          <a:prstGeom prst="rect">
            <a:avLst/>
          </a:prstGeom>
          <a:solidFill>
            <a:srgbClr val="000000"/>
          </a:solidFill>
          <a:ln>
            <a:noFill/>
          </a:ln>
        </p:spPr>
        <p:style>
          <a:lnRef idx="0"/>
          <a:fillRef idx="0"/>
          <a:effectRef idx="0"/>
          <a:fontRef idx="minor"/>
        </p:style>
        <p:txBody>
          <a:bodyPr wrap="none" lIns="90000" rIns="90000" tIns="45000" bIns="45000"/>
          <a:p>
            <a:pPr algn="r">
              <a:lnSpc>
                <a:spcPct val="100000"/>
              </a:lnSpc>
              <a:spcAft>
                <a:spcPts val="601"/>
              </a:spcAft>
            </a:pPr>
            <a:r>
              <a:rPr b="0" lang="it-IT" sz="700" spc="-1" strike="noStrike">
                <a:solidFill>
                  <a:srgbClr val="ffffff"/>
                </a:solidFill>
                <a:latin typeface="Franklin Gothic Book"/>
                <a:ea typeface="DejaVu Sans"/>
              </a:rPr>
              <a:t> </a:t>
            </a:r>
            <a:endParaRPr b="0" lang="it-IT" sz="700" spc="-1" strike="noStrike">
              <a:latin typeface="Arial"/>
            </a:endParaRPr>
          </a:p>
        </p:txBody>
      </p:sp>
      <p:sp>
        <p:nvSpPr>
          <p:cNvPr id="51" name="CustomShape 7"/>
          <p:cNvSpPr/>
          <p:nvPr/>
        </p:nvSpPr>
        <p:spPr>
          <a:xfrm>
            <a:off x="3049920" y="3221640"/>
            <a:ext cx="483480" cy="977400"/>
          </a:xfrm>
          <a:prstGeom prst="downArrow">
            <a:avLst>
              <a:gd name="adj1" fmla="val 50000"/>
              <a:gd name="adj2" fmla="val 50000"/>
            </a:avLst>
          </a:prstGeom>
          <a:ln>
            <a:round/>
          </a:ln>
        </p:spPr>
        <p:style>
          <a:lnRef idx="2">
            <a:schemeClr val="accent1">
              <a:shade val="50000"/>
            </a:schemeClr>
          </a:lnRef>
          <a:fillRef idx="1">
            <a:schemeClr val="accent1"/>
          </a:fillRef>
          <a:effectRef idx="0">
            <a:schemeClr val="accent1"/>
          </a:effectRef>
          <a:fontRef idx="minor"/>
        </p:style>
      </p:sp>
    </p:spTree>
  </p:cSld>
  <p:timing>
    <p:tnLst>
      <p:par>
        <p:cTn id="3" dur="indefinite" restart="never" nodeType="tmRoot">
          <p:childTnLst>
            <p:seq>
              <p:cTn id="4" dur="indefinite"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COSCIENZA TRASCENDENTALE</a:t>
            </a:r>
            <a:endParaRPr b="0" lang="it-IT" sz="4400" spc="-1" strike="noStrike">
              <a:latin typeface="Arial"/>
            </a:endParaRPr>
          </a:p>
        </p:txBody>
      </p:sp>
      <p:sp>
        <p:nvSpPr>
          <p:cNvPr id="53" name="CustomShape 2"/>
          <p:cNvSpPr/>
          <p:nvPr/>
        </p:nvSpPr>
        <p:spPr>
          <a:xfrm>
            <a:off x="1371600" y="228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«La dottrina delle categorie deve partire da quella che è la più radicale tra le distinzioni dell’essere  - </a:t>
            </a:r>
            <a:r>
              <a:rPr b="0" i="1" lang="it-IT" sz="2000" spc="-1" strike="noStrike">
                <a:solidFill>
                  <a:srgbClr val="191b0e"/>
                </a:solidFill>
                <a:latin typeface="Franklin Gothic Book"/>
                <a:ea typeface="DejaVu Sans"/>
              </a:rPr>
              <a:t>essere come coscienza </a:t>
            </a:r>
            <a:r>
              <a:rPr b="0" lang="it-IT" sz="2000" spc="-1" strike="noStrike">
                <a:solidFill>
                  <a:srgbClr val="191b0e"/>
                </a:solidFill>
                <a:latin typeface="Franklin Gothic Book"/>
                <a:ea typeface="DejaVu Sans"/>
              </a:rPr>
              <a:t>ed essere come </a:t>
            </a:r>
            <a:r>
              <a:rPr b="0" i="1" lang="it-IT" sz="2000" spc="-1" strike="noStrike">
                <a:solidFill>
                  <a:srgbClr val="191b0e"/>
                </a:solidFill>
                <a:latin typeface="Franklin Gothic Book"/>
                <a:ea typeface="DejaVu Sans"/>
              </a:rPr>
              <a:t>«annunciantesi» </a:t>
            </a:r>
            <a:r>
              <a:rPr b="0" lang="it-IT" sz="2000" spc="-1" strike="noStrike">
                <a:solidFill>
                  <a:srgbClr val="191b0e"/>
                </a:solidFill>
                <a:latin typeface="Franklin Gothic Book"/>
                <a:ea typeface="DejaVu Sans"/>
              </a:rPr>
              <a:t>nella coscienza, essere «trascendente» – e che, come si vede, può essere acquisita e valorizzata nella sua purezza solo con il metodo della riduzione fenomenologica (…) </a:t>
            </a:r>
            <a:r>
              <a:rPr b="0" i="1" lang="it-IT" sz="2000" spc="-1" strike="noStrike">
                <a:solidFill>
                  <a:srgbClr val="191b0e"/>
                </a:solidFill>
                <a:latin typeface="Franklin Gothic Book"/>
                <a:ea typeface="DejaVu Sans"/>
              </a:rPr>
              <a:t>La messa fuori circuito ha nello stesso tempo il carattere di una trasvalutante mutamento di segno, ed è con questo segno mutato che l’elemento trasvalutato si inserisce nuovamente nella sfera fenomenologica. </a:t>
            </a:r>
            <a:r>
              <a:rPr b="0" lang="it-IT" sz="2000" spc="-1" strike="noStrike">
                <a:solidFill>
                  <a:srgbClr val="191b0e"/>
                </a:solidFill>
                <a:latin typeface="Franklin Gothic Book"/>
                <a:ea typeface="DejaVu Sans"/>
              </a:rPr>
              <a:t>Espresso in immagini: ciò che viene messo fra parentesi non è cancellato dalla lavagna fenomenologica, ma, appunto, messo soltanto tra parentesi e, con ciò, provvisto di un indice. Ma con questo indice esso rientra nel tema principale della ricerca» (§76, p. 181)</a:t>
            </a:r>
            <a:endParaRPr b="0" lang="it-IT" sz="2000" spc="-1" strike="noStrike">
              <a:latin typeface="Arial"/>
            </a:endParaRPr>
          </a:p>
        </p:txBody>
      </p:sp>
    </p:spTree>
  </p:cSld>
  <p:timing>
    <p:tnLst>
      <p:par>
        <p:cTn id="5" dur="indefinite" restart="never" nodeType="tmRoot">
          <p:childTnLst>
            <p:seq>
              <p:cTn id="6" dur="indefinite"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RIFLESSIONE</a:t>
            </a:r>
            <a:endParaRPr b="0" lang="it-IT" sz="4400" spc="-1" strike="noStrike">
              <a:latin typeface="Arial"/>
            </a:endParaRPr>
          </a:p>
        </p:txBody>
      </p:sp>
      <p:sp>
        <p:nvSpPr>
          <p:cNvPr id="55" name="CustomShape 2"/>
          <p:cNvSpPr/>
          <p:nvPr/>
        </p:nvSpPr>
        <p:spPr>
          <a:xfrm>
            <a:off x="1371600" y="228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«Il metodo fenomenologico si muove completamente in atti di riflessione (…) Ogni io vive il «suoi» vissuti (…). Il fatto che egli li viva non significa che li abbia «nello sguardo» (…) Ogni vissuto che non sia nello sguardo può, conformemente a una possibilità ideale, essere «visto», nella misura in cui una riflessione dell’io si dirige su di esso, che diventa così l’oggetto </a:t>
            </a:r>
            <a:r>
              <a:rPr b="0" i="1" lang="it-IT" sz="2000" spc="-1" strike="noStrike">
                <a:solidFill>
                  <a:srgbClr val="191b0e"/>
                </a:solidFill>
                <a:latin typeface="Franklin Gothic Book"/>
                <a:ea typeface="DejaVu Sans"/>
              </a:rPr>
              <a:t>per</a:t>
            </a:r>
            <a:r>
              <a:rPr b="0" lang="it-IT" sz="2000" spc="-1" strike="noStrike">
                <a:solidFill>
                  <a:srgbClr val="191b0e"/>
                </a:solidFill>
                <a:latin typeface="Franklin Gothic Book"/>
                <a:ea typeface="DejaVu Sans"/>
              </a:rPr>
              <a:t> l’io» (§77, p. 184)</a:t>
            </a: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«La riflessione è, così possiamo esprimerci, il nome del metodo attraverso cui la coscienza può conoscere la coscienza in generale (…) Bisogna anzitutto mettere in chiaro che </a:t>
            </a:r>
            <a:r>
              <a:rPr b="0" i="1" lang="it-IT" sz="2000" spc="-1" strike="noStrike">
                <a:solidFill>
                  <a:srgbClr val="191b0e"/>
                </a:solidFill>
                <a:latin typeface="Franklin Gothic Book"/>
                <a:ea typeface="DejaVu Sans"/>
              </a:rPr>
              <a:t>qualunque specie </a:t>
            </a:r>
            <a:r>
              <a:rPr b="0" lang="it-IT" sz="2000" spc="-1" strike="noStrike">
                <a:solidFill>
                  <a:srgbClr val="191b0e"/>
                </a:solidFill>
                <a:latin typeface="Franklin Gothic Book"/>
                <a:ea typeface="DejaVu Sans"/>
              </a:rPr>
              <a:t>di «riflessione» ha il carattere di una </a:t>
            </a:r>
            <a:r>
              <a:rPr b="0" i="1" lang="it-IT" sz="2000" spc="-1" strike="noStrike">
                <a:solidFill>
                  <a:srgbClr val="191b0e"/>
                </a:solidFill>
                <a:latin typeface="Franklin Gothic Book"/>
                <a:ea typeface="DejaVu Sans"/>
              </a:rPr>
              <a:t>modificazione di coscienza</a:t>
            </a:r>
            <a:r>
              <a:rPr b="0" lang="it-IT" sz="2000" spc="-1" strike="noStrike">
                <a:solidFill>
                  <a:srgbClr val="191b0e"/>
                </a:solidFill>
                <a:latin typeface="Franklin Gothic Book"/>
                <a:ea typeface="DejaVu Sans"/>
              </a:rPr>
              <a:t>, e precisamente di una modificazione tale che per principio </a:t>
            </a:r>
            <a:r>
              <a:rPr b="0" i="1" lang="it-IT" sz="2000" spc="-1" strike="noStrike">
                <a:solidFill>
                  <a:srgbClr val="191b0e"/>
                </a:solidFill>
                <a:latin typeface="Franklin Gothic Book"/>
                <a:ea typeface="DejaVu Sans"/>
              </a:rPr>
              <a:t>ogni coscienza </a:t>
            </a:r>
            <a:r>
              <a:rPr b="0" lang="it-IT" sz="2000" spc="-1" strike="noStrike">
                <a:solidFill>
                  <a:srgbClr val="191b0e"/>
                </a:solidFill>
                <a:latin typeface="Franklin Gothic Book"/>
                <a:ea typeface="DejaVu Sans"/>
              </a:rPr>
              <a:t>la può subire» (§ 78, pp. 187-8)</a:t>
            </a:r>
            <a:endParaRPr b="0" lang="it-IT" sz="2000" spc="-1" strike="noStrike">
              <a:latin typeface="Arial"/>
            </a:endParaRPr>
          </a:p>
        </p:txBody>
      </p:sp>
    </p:spTree>
  </p:cSld>
  <p:timing>
    <p:tnLst>
      <p:par>
        <p:cTn id="7" dur="indefinite" restart="never" nodeType="tmRoot">
          <p:childTnLst>
            <p:seq>
              <p:cTn id="8" dur="indefinite"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RIFLESSIONE COME ALTERAZIONE? (§79)</a:t>
            </a:r>
            <a:endParaRPr b="0" lang="it-IT" sz="4400" spc="-1" strike="noStrike">
              <a:latin typeface="Arial"/>
            </a:endParaRPr>
          </a:p>
        </p:txBody>
      </p:sp>
      <p:sp>
        <p:nvSpPr>
          <p:cNvPr id="57" name="CustomShape 2"/>
          <p:cNvSpPr/>
          <p:nvPr/>
        </p:nvSpPr>
        <p:spPr>
          <a:xfrm>
            <a:off x="1371600" y="228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RIFLESSIONE E INTROSPEZIONE</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FENOMENOLOGIA E PSICOLOGIA</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p:txBody>
      </p:sp>
    </p:spTree>
  </p:cSld>
  <p:timing>
    <p:tnLst>
      <p:par>
        <p:cTn id="9" dur="indefinite" restart="never" nodeType="tmRoot">
          <p:childTnLst>
            <p:seq>
              <p:cTn id="10" dur="indefinite"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 </a:t>
            </a:r>
            <a:r>
              <a:rPr b="0" lang="it-IT" sz="4400" spc="-1" strike="noStrike">
                <a:solidFill>
                  <a:srgbClr val="191b0e"/>
                </a:solidFill>
                <a:latin typeface="Franklin Gothic Book"/>
                <a:ea typeface="DejaVu Sans"/>
              </a:rPr>
              <a:t>FENOMENOLOGIA DELL’IO PURO</a:t>
            </a:r>
            <a:endParaRPr b="0" lang="it-IT" sz="4400" spc="-1" strike="noStrike">
              <a:latin typeface="Arial"/>
            </a:endParaRPr>
          </a:p>
        </p:txBody>
      </p:sp>
      <p:sp>
        <p:nvSpPr>
          <p:cNvPr id="59" name="CustomShape 2"/>
          <p:cNvSpPr/>
          <p:nvPr/>
        </p:nvSpPr>
        <p:spPr>
          <a:xfrm>
            <a:off x="2207160" y="228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VISSUTO</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COSCIENZA (EMPIRICA E TRASCENDENTALE)</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EGO</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p:txBody>
      </p:sp>
    </p:spTree>
  </p:cSld>
  <p:timing>
    <p:tnLst>
      <p:par>
        <p:cTn id="11" dur="indefinite" restart="never" nodeType="tmRoot">
          <p:childTnLst>
            <p:seq>
              <p:cTn id="12" dur="indefinite"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  </a:t>
            </a:r>
            <a:r>
              <a:rPr b="0" lang="it-IT" sz="4400" spc="-1" strike="noStrike">
                <a:solidFill>
                  <a:srgbClr val="191b0e"/>
                </a:solidFill>
                <a:latin typeface="Franklin Gothic Book"/>
                <a:ea typeface="DejaVu Sans"/>
              </a:rPr>
              <a:t>ARGOMENTI</a:t>
            </a:r>
            <a:endParaRPr b="0" lang="it-IT" sz="4400" spc="-1" strike="noStrike">
              <a:latin typeface="Arial"/>
            </a:endParaRPr>
          </a:p>
        </p:txBody>
      </p:sp>
      <p:sp>
        <p:nvSpPr>
          <p:cNvPr id="61" name="CustomShape 2"/>
          <p:cNvSpPr/>
          <p:nvPr/>
        </p:nvSpPr>
        <p:spPr>
          <a:xfrm>
            <a:off x="2927160" y="3528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OGNI VISSUTO RIMANDA A UN POLO EGOLOGICO</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COSCIENZA EMPIRICA E COSCIENZA TRASCENDENTALE </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 </a:t>
            </a:r>
            <a:r>
              <a:rPr b="0" lang="it-IT" sz="2000" spc="-1" strike="noStrike">
                <a:solidFill>
                  <a:srgbClr val="191b0e"/>
                </a:solidFill>
                <a:latin typeface="Franklin Gothic Book"/>
                <a:ea typeface="DejaVu Sans"/>
              </a:rPr>
              <a:t>ATTUALIT</a:t>
            </a:r>
            <a:r>
              <a:rPr b="0" lang="it-IT" sz="2000" spc="-1" strike="noStrike">
                <a:solidFill>
                  <a:srgbClr val="191b0e"/>
                </a:solidFill>
                <a:latin typeface="Franklin Gothic Book"/>
                <a:ea typeface="Franklin Gothic Book"/>
              </a:rPr>
              <a:t>À E INATTUALITÀ (POTENZIALMENTE ATTUALE)</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SINTESI DELLE PROSPETTIVE DELL’OGGETTO</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p:txBody>
      </p:sp>
    </p:spTree>
  </p:cSld>
  <p:timing>
    <p:tnLst>
      <p:par>
        <p:cTn id="13" dur="indefinite" restart="never" nodeType="tmRoot">
          <p:childTnLst>
            <p:seq>
              <p:cTn id="14" dur="indefinite"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   </a:t>
            </a:r>
            <a:r>
              <a:rPr b="0" lang="it-IT" sz="4400" spc="-1" strike="noStrike">
                <a:solidFill>
                  <a:srgbClr val="191b0e"/>
                </a:solidFill>
                <a:latin typeface="Franklin Gothic Book"/>
                <a:ea typeface="DejaVu Sans"/>
              </a:rPr>
              <a:t>INTENZIONALIT</a:t>
            </a:r>
            <a:r>
              <a:rPr b="0" lang="it-IT" sz="4400" spc="-1" strike="noStrike">
                <a:solidFill>
                  <a:srgbClr val="191b0e"/>
                </a:solidFill>
                <a:latin typeface="Franklin Gothic Book"/>
                <a:ea typeface="Franklin Gothic Book"/>
              </a:rPr>
              <a:t>À (VISSUTO COME            ATTO)(§84)</a:t>
            </a:r>
            <a:endParaRPr b="0" lang="it-IT" sz="4400" spc="-1" strike="noStrike">
              <a:latin typeface="Arial"/>
            </a:endParaRPr>
          </a:p>
        </p:txBody>
      </p:sp>
      <p:sp>
        <p:nvSpPr>
          <p:cNvPr id="63" name="CustomShape 2"/>
          <p:cNvSpPr/>
          <p:nvPr/>
        </p:nvSpPr>
        <p:spPr>
          <a:xfrm>
            <a:off x="2279520" y="237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 </a:t>
            </a:r>
            <a:r>
              <a:rPr b="0" lang="it-IT" sz="2000" spc="-1" strike="noStrike">
                <a:solidFill>
                  <a:srgbClr val="191b0e"/>
                </a:solidFill>
                <a:latin typeface="Franklin Gothic Book"/>
                <a:ea typeface="DejaVu Sans"/>
              </a:rPr>
              <a:t>PROPRIET</a:t>
            </a:r>
            <a:r>
              <a:rPr b="0" lang="it-IT" sz="2000" spc="-1" strike="noStrike">
                <a:solidFill>
                  <a:srgbClr val="191b0e"/>
                </a:solidFill>
                <a:latin typeface="Franklin Gothic Book"/>
                <a:ea typeface="Franklin Gothic Book"/>
              </a:rPr>
              <a:t>À ESSENZIALE (MA NON ESCLUSIVA) DELLA COSCIENZA</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PROPRIETÀ DEI VISSUTI DI ESSERE COSCIENZA DI QUALCOSA</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 </a:t>
            </a:r>
            <a:r>
              <a:rPr b="0" lang="it-IT" sz="2000" spc="-1" strike="noStrike">
                <a:solidFill>
                  <a:srgbClr val="191b0e"/>
                </a:solidFill>
                <a:latin typeface="Franklin Gothic Book"/>
                <a:ea typeface="Franklin Gothic Book"/>
              </a:rPr>
              <a:t>IL “DI” RIMANDA A UNA PRECISA STRUTTURA TRASCENDENTALE (COSTITUTIVA))</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L’INTENZIONALITÀ NON SI IDENTIFICA CON L’ATTENZIONE</a:t>
            </a: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 </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p:txBody>
      </p:sp>
      <p:sp>
        <p:nvSpPr>
          <p:cNvPr id="64" name="CustomShape 3"/>
          <p:cNvSpPr/>
          <p:nvPr/>
        </p:nvSpPr>
        <p:spPr>
          <a:xfrm>
            <a:off x="5942160" y="3265200"/>
            <a:ext cx="408960" cy="378360"/>
          </a:xfrm>
          <a:prstGeom prst="rect">
            <a:avLst/>
          </a:prstGeom>
          <a:noFill/>
          <a:ln>
            <a:noFill/>
          </a:ln>
        </p:spPr>
        <p:style>
          <a:lnRef idx="0"/>
          <a:fillRef idx="0"/>
          <a:effectRef idx="0"/>
          <a:fontRef idx="minor"/>
        </p:style>
        <p:txBody>
          <a:bodyPr lIns="90000" rIns="90000" tIns="45000" bIns="45000"/>
          <a:p>
            <a:pPr>
              <a:lnSpc>
                <a:spcPct val="100000"/>
              </a:lnSpc>
            </a:pPr>
            <a:r>
              <a:rPr b="0" lang="it-IT" sz="2000" spc="-1" strike="noStrike">
                <a:solidFill>
                  <a:srgbClr val="191b0e"/>
                </a:solidFill>
                <a:latin typeface="Franklin Gothic Book"/>
                <a:ea typeface="Franklin Gothic Book"/>
              </a:rPr>
              <a:t>DI</a:t>
            </a:r>
            <a:endParaRPr b="0" lang="it-IT" sz="2000" spc="-1" strike="noStrike">
              <a:latin typeface="Arial"/>
            </a:endParaRPr>
          </a:p>
        </p:txBody>
      </p:sp>
    </p:spTree>
  </p:cSld>
  <p:timing>
    <p:tnLst>
      <p:par>
        <p:cTn id="15" dur="indefinite" restart="never" nodeType="tmRoot">
          <p:childTnLst>
            <p:seq>
              <p:cTn id="16" dur="indefinite"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CustomShape 1"/>
          <p:cNvSpPr/>
          <p:nvPr/>
        </p:nvSpPr>
        <p:spPr>
          <a:xfrm>
            <a:off x="1371600" y="685800"/>
            <a:ext cx="9600120" cy="1485000"/>
          </a:xfrm>
          <a:prstGeom prst="rect">
            <a:avLst/>
          </a:prstGeom>
          <a:noFill/>
          <a:ln>
            <a:noFill/>
          </a:ln>
        </p:spPr>
        <p:style>
          <a:lnRef idx="0"/>
          <a:fillRef idx="0"/>
          <a:effectRef idx="0"/>
          <a:fontRef idx="minor"/>
        </p:style>
        <p:txBody>
          <a:bodyPr lIns="90000" rIns="90000" tIns="45000" bIns="45000"/>
          <a:p>
            <a:pPr>
              <a:lnSpc>
                <a:spcPct val="89000"/>
              </a:lnSpc>
            </a:pPr>
            <a:r>
              <a:rPr b="0" lang="it-IT" sz="4400" spc="-1" strike="noStrike">
                <a:solidFill>
                  <a:srgbClr val="191b0e"/>
                </a:solidFill>
                <a:latin typeface="Franklin Gothic Book"/>
                <a:ea typeface="DejaVu Sans"/>
              </a:rPr>
              <a:t>   </a:t>
            </a:r>
            <a:r>
              <a:rPr b="0" lang="it-IT" sz="4400" spc="-1" strike="noStrike">
                <a:solidFill>
                  <a:srgbClr val="191b0e"/>
                </a:solidFill>
                <a:latin typeface="Franklin Gothic Book"/>
                <a:ea typeface="DejaVu Sans"/>
              </a:rPr>
              <a:t>NON INTENZIONALIT</a:t>
            </a:r>
            <a:r>
              <a:rPr b="0" lang="it-IT" sz="4400" spc="-1" strike="noStrike">
                <a:solidFill>
                  <a:srgbClr val="191b0e"/>
                </a:solidFill>
                <a:latin typeface="Franklin Gothic Book"/>
                <a:ea typeface="Franklin Gothic Book"/>
              </a:rPr>
              <a:t>À (§  85,86)</a:t>
            </a:r>
            <a:endParaRPr b="0" lang="it-IT" sz="4400" spc="-1" strike="noStrike">
              <a:latin typeface="Arial"/>
            </a:endParaRPr>
          </a:p>
        </p:txBody>
      </p:sp>
      <p:sp>
        <p:nvSpPr>
          <p:cNvPr id="66" name="CustomShape 2"/>
          <p:cNvSpPr/>
          <p:nvPr/>
        </p:nvSpPr>
        <p:spPr>
          <a:xfrm>
            <a:off x="2279520" y="2286000"/>
            <a:ext cx="9600120" cy="3580200"/>
          </a:xfrm>
          <a:prstGeom prst="rect">
            <a:avLst/>
          </a:prstGeom>
          <a:noFill/>
          <a:ln>
            <a:noFill/>
          </a:ln>
        </p:spPr>
        <p:style>
          <a:lnRef idx="0"/>
          <a:fillRef idx="0"/>
          <a:effectRef idx="0"/>
          <a:fontRef idx="minor"/>
        </p:style>
        <p:txBody>
          <a:bodyPr lIns="90000" rIns="90000" tIns="45000" bIns="45000"/>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 </a:t>
            </a:r>
            <a:r>
              <a:rPr b="0" lang="it-IT" sz="2000" spc="-1" strike="noStrike">
                <a:solidFill>
                  <a:srgbClr val="191b0e"/>
                </a:solidFill>
                <a:latin typeface="Franklin Gothic Book"/>
                <a:ea typeface="DejaVu Sans"/>
              </a:rPr>
              <a:t>HYLE SENSIBILE E MORPH</a:t>
            </a:r>
            <a:r>
              <a:rPr b="0" lang="it-IT" sz="2000" spc="-1" strike="noStrike">
                <a:solidFill>
                  <a:srgbClr val="191b0e"/>
                </a:solidFill>
                <a:latin typeface="Franklin Gothic Book"/>
                <a:ea typeface="Franklin Gothic Book"/>
              </a:rPr>
              <a:t>È</a:t>
            </a:r>
            <a:r>
              <a:rPr b="0" lang="it-IT" sz="2000" spc="-1" strike="noStrike">
                <a:solidFill>
                  <a:srgbClr val="191b0e"/>
                </a:solidFill>
                <a:latin typeface="Franklin Gothic Book"/>
                <a:ea typeface="DejaVu Sans"/>
              </a:rPr>
              <a:t> INTENZIONALE</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DejaVu Sans"/>
              </a:rPr>
              <a:t>SENTIRE AMORFO</a:t>
            </a:r>
            <a:r>
              <a:rPr b="0" lang="it-IT" sz="2000" spc="-1" strike="noStrike">
                <a:solidFill>
                  <a:srgbClr val="191b0e"/>
                </a:solidFill>
                <a:latin typeface="Franklin Gothic Book"/>
                <a:ea typeface="Franklin Gothic Book"/>
              </a:rPr>
              <a:t> “ANIMATO” DA UNA APPRENSIONE ANIMATRICE (FORMA) CHE GLI CONFERISCE SENSO (NOESI – NOUS - NORMA)</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CORPOREITÀ (LEIB E NON KÖRPER)</a:t>
            </a: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 </a:t>
            </a:r>
            <a:endParaRPr b="0" lang="it-IT" sz="2000" spc="-1" strike="noStrike">
              <a:latin typeface="Arial"/>
            </a:endParaRPr>
          </a:p>
          <a:p>
            <a:pPr marL="384120" indent="-383040">
              <a:lnSpc>
                <a:spcPct val="94000"/>
              </a:lnSpc>
              <a:spcBef>
                <a:spcPts val="1001"/>
              </a:spcBef>
              <a:spcAft>
                <a:spcPts val="201"/>
              </a:spcAft>
              <a:buClr>
                <a:srgbClr val="191b0e"/>
              </a:buClr>
              <a:buFont typeface="Franklin Gothic Book"/>
              <a:buChar char="■"/>
            </a:pPr>
            <a:r>
              <a:rPr b="0" lang="it-IT" sz="2000" spc="-1" strike="noStrike">
                <a:solidFill>
                  <a:srgbClr val="191b0e"/>
                </a:solidFill>
                <a:latin typeface="Franklin Gothic Book"/>
                <a:ea typeface="Franklin Gothic Book"/>
              </a:rPr>
              <a:t>“</a:t>
            </a:r>
            <a:r>
              <a:rPr b="0" lang="it-IT" sz="2000" spc="-1" strike="noStrike">
                <a:solidFill>
                  <a:srgbClr val="191b0e"/>
                </a:solidFill>
                <a:latin typeface="Franklin Gothic Book"/>
                <a:ea typeface="Franklin Gothic Book"/>
              </a:rPr>
              <a:t>LA CORRENTE DELL’ESSERE FENOMENOLOGICO HA UNO STRATO MATERIALE E UNO NOETICO” (p .217)</a:t>
            </a:r>
            <a:endParaRPr b="0" lang="it-IT" sz="2000" spc="-1" strike="noStrike">
              <a:latin typeface="Arial"/>
            </a:endParaRPr>
          </a:p>
          <a:p>
            <a:pPr>
              <a:lnSpc>
                <a:spcPct val="94000"/>
              </a:lnSpc>
              <a:spcBef>
                <a:spcPts val="1001"/>
              </a:spcBef>
              <a:spcAft>
                <a:spcPts val="201"/>
              </a:spcAft>
            </a:pPr>
            <a:endParaRPr b="0" lang="it-IT" sz="2000" spc="-1" strike="noStrike">
              <a:latin typeface="Arial"/>
            </a:endParaRPr>
          </a:p>
        </p:txBody>
      </p:sp>
    </p:spTree>
  </p:cSld>
  <p:timing>
    <p:tnLst>
      <p:par>
        <p:cTn id="17" dur="indefinite" restart="never" nodeType="tmRoot">
          <p:childTnLst>
            <p:seq>
              <p:cTn id="18"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44</TotalTime>
  <Application>LibreOffice/6.0.3.2$Windows_X86_64 LibreOffice_project/8f48d515416608e3a835360314dac7e47fd0b821</Application>
  <Words>516</Words>
  <Paragraphs>22</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2019-11-18T08:55:52Z</dcterms:created>
  <dc:creator>Roberta Lanfredini</dc:creator>
  <dc:description/>
  <dc:language>it-IT</dc:language>
  <cp:lastModifiedBy/>
  <dcterms:modified xsi:type="dcterms:W3CDTF">2019-11-25T13:39:28Z</dcterms:modified>
  <cp:revision>9</cp:revision>
  <dc:subject/>
  <dc:title>OGGETTO D’ESPERIENZA E COSA DELLA FISICA</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0x010100D347F5FDA3F5B64BB95D6982DFD137D1</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Widescreen</vt:lpwstr>
  </property>
  <property fmtid="{D5CDD505-2E9C-101B-9397-08002B2CF9AE}" pid="10" name="ScaleCrop">
    <vt:bool>0</vt:bool>
  </property>
  <property fmtid="{D5CDD505-2E9C-101B-9397-08002B2CF9AE}" pid="11" name="ShareDoc">
    <vt:bool>0</vt:bool>
  </property>
  <property fmtid="{D5CDD505-2E9C-101B-9397-08002B2CF9AE}" pid="12" name="Slides">
    <vt:i4>7</vt:i4>
  </property>
</Properties>
</file>