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8354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0801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8424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76221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9732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772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3651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98065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2457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90940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75028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3224299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6.png"/><Relationship Id="rId4" Type="http://schemas.openxmlformats.org/officeDocument/2006/relationships/image" Target="../media/image17.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468313" y="5661025"/>
            <a:ext cx="820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Arial" pitchFamily="34" charset="0"/>
              </a:defRPr>
            </a:lvl1pPr>
            <a:lvl2pPr marL="742950" indent="-28575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Arial" pitchFamily="34" charset="0"/>
              </a:defRPr>
            </a:lvl2pPr>
            <a:lvl3pPr marL="11430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Arial" pitchFamily="34" charset="0"/>
              </a:defRPr>
            </a:lvl3pPr>
            <a:lvl4pPr marL="16002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4pPr>
            <a:lvl5pPr marL="20574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1800">
                <a:solidFill>
                  <a:srgbClr val="FFFF66"/>
                </a:solidFill>
              </a:rPr>
              <a:t>Nithianantharajah and Hannan </a:t>
            </a:r>
            <a:r>
              <a:rPr lang="en-GB" altLang="it-IT" sz="1800" i="1">
                <a:solidFill>
                  <a:srgbClr val="FFFF66"/>
                </a:solidFill>
              </a:rPr>
              <a:t>Nature Reviews Neuroscience</a:t>
            </a:r>
            <a:r>
              <a:rPr lang="en-GB" altLang="it-IT" sz="1800">
                <a:solidFill>
                  <a:srgbClr val="FFFF66"/>
                </a:solidFill>
              </a:rPr>
              <a:t> </a:t>
            </a:r>
            <a:r>
              <a:rPr lang="en-GB" altLang="it-IT" sz="1800" b="1">
                <a:solidFill>
                  <a:srgbClr val="FFFF66"/>
                </a:solidFill>
              </a:rPr>
              <a:t>7</a:t>
            </a:r>
            <a:r>
              <a:rPr lang="en-GB" altLang="it-IT" sz="1800">
                <a:solidFill>
                  <a:srgbClr val="FFFF66"/>
                </a:solidFill>
              </a:rPr>
              <a:t>, 697</a:t>
            </a:r>
            <a:r>
              <a:rPr lang="en-GB" altLang="it-IT" sz="1800">
                <a:solidFill>
                  <a:srgbClr val="FFFF66"/>
                </a:solidFill>
                <a:cs typeface="Arial" pitchFamily="34" charset="0"/>
              </a:rPr>
              <a:t>–</a:t>
            </a:r>
            <a:r>
              <a:rPr lang="en-GB" altLang="it-IT" sz="1800">
                <a:solidFill>
                  <a:srgbClr val="FFFF66"/>
                </a:solidFill>
              </a:rPr>
              <a:t>709 (2006)</a:t>
            </a:r>
          </a:p>
        </p:txBody>
      </p:sp>
      <p:pic>
        <p:nvPicPr>
          <p:cNvPr id="60419" name="Picture 3" descr="NRN-logo-poste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6172200"/>
            <a:ext cx="1905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nrn1970-f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1219200"/>
            <a:ext cx="57721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5"/>
          <p:cNvSpPr txBox="1">
            <a:spLocks noChangeArrowheads="1"/>
          </p:cNvSpPr>
          <p:nvPr/>
        </p:nvSpPr>
        <p:spPr bwMode="auto">
          <a:xfrm>
            <a:off x="1135063" y="76200"/>
            <a:ext cx="68643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en-US" altLang="it-IT" sz="3600">
                <a:solidFill>
                  <a:srgbClr val="FFFF66"/>
                </a:solidFill>
              </a:rPr>
              <a:t>What is an enriched environment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680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0" y="620713"/>
            <a:ext cx="9144000"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FFFFFF"/>
                </a:solidFill>
              </a:rPr>
              <a:t>Initial idea of cognitve reserve: larger brains (brain reserve).</a:t>
            </a:r>
          </a:p>
          <a:p>
            <a:pPr algn="ctr" eaLnBrk="1" fontAlgn="base" hangingPunct="1">
              <a:spcBef>
                <a:spcPct val="0"/>
              </a:spcBef>
              <a:spcAft>
                <a:spcPct val="0"/>
              </a:spcAft>
              <a:buFontTx/>
              <a:buNone/>
            </a:pPr>
            <a:endParaRPr lang="it-IT" altLang="it-IT" sz="2800">
              <a:solidFill>
                <a:srgbClr val="FFFFFF"/>
              </a:solidFill>
            </a:endParaRPr>
          </a:p>
          <a:p>
            <a:pPr algn="ctr" eaLnBrk="1" fontAlgn="base" hangingPunct="1">
              <a:spcBef>
                <a:spcPct val="0"/>
              </a:spcBef>
              <a:spcAft>
                <a:spcPct val="0"/>
              </a:spcAft>
              <a:buFontTx/>
              <a:buNone/>
            </a:pPr>
            <a:r>
              <a:rPr lang="it-IT" altLang="it-IT" sz="2800">
                <a:solidFill>
                  <a:srgbClr val="FFFFFF"/>
                </a:solidFill>
              </a:rPr>
              <a:t>Katzman et al. (1989) described 10 cases of</a:t>
            </a:r>
          </a:p>
          <a:p>
            <a:pPr algn="ctr" eaLnBrk="1" fontAlgn="base" hangingPunct="1">
              <a:spcBef>
                <a:spcPct val="0"/>
              </a:spcBef>
              <a:spcAft>
                <a:spcPct val="0"/>
              </a:spcAft>
              <a:buFontTx/>
              <a:buNone/>
            </a:pPr>
            <a:r>
              <a:rPr lang="it-IT" altLang="it-IT" sz="2800">
                <a:solidFill>
                  <a:srgbClr val="FFFFFF"/>
                </a:solidFill>
              </a:rPr>
              <a:t>cognitively normal elders who were discovered to have advanced Alzheimer’s disease (AD) pathology in their brains at death. </a:t>
            </a:r>
          </a:p>
          <a:p>
            <a:pPr algn="ctr" eaLnBrk="1" fontAlgn="base" hangingPunct="1">
              <a:spcBef>
                <a:spcPct val="0"/>
              </a:spcBef>
              <a:spcAft>
                <a:spcPct val="0"/>
              </a:spcAft>
              <a:buFontTx/>
              <a:buNone/>
            </a:pPr>
            <a:endParaRPr lang="it-IT" altLang="it-IT" sz="2800">
              <a:solidFill>
                <a:srgbClr val="FFFFFF"/>
              </a:solidFill>
            </a:endParaRPr>
          </a:p>
          <a:p>
            <a:pPr algn="ctr" eaLnBrk="1" fontAlgn="base" hangingPunct="1">
              <a:spcBef>
                <a:spcPct val="0"/>
              </a:spcBef>
              <a:spcAft>
                <a:spcPct val="0"/>
              </a:spcAft>
              <a:buFontTx/>
              <a:buNone/>
            </a:pPr>
            <a:r>
              <a:rPr lang="it-IT" altLang="it-IT" sz="2800">
                <a:solidFill>
                  <a:srgbClr val="FFFFFF"/>
                </a:solidFill>
              </a:rPr>
              <a:t>They speculated these women did not express the</a:t>
            </a:r>
          </a:p>
          <a:p>
            <a:pPr algn="ctr" eaLnBrk="1" fontAlgn="base" hangingPunct="1">
              <a:spcBef>
                <a:spcPct val="0"/>
              </a:spcBef>
              <a:spcAft>
                <a:spcPct val="0"/>
              </a:spcAft>
              <a:buFontTx/>
              <a:buNone/>
            </a:pPr>
            <a:r>
              <a:rPr lang="it-IT" altLang="it-IT" sz="2800">
                <a:solidFill>
                  <a:srgbClr val="FFFFFF"/>
                </a:solidFill>
              </a:rPr>
              <a:t>clinical features of AD because their brains were larger</a:t>
            </a:r>
          </a:p>
          <a:p>
            <a:pPr algn="ctr" eaLnBrk="1" fontAlgn="base" hangingPunct="1">
              <a:spcBef>
                <a:spcPct val="0"/>
              </a:spcBef>
              <a:spcAft>
                <a:spcPct val="0"/>
              </a:spcAft>
              <a:buFontTx/>
              <a:buNone/>
            </a:pPr>
            <a:r>
              <a:rPr lang="it-IT" altLang="it-IT" sz="2800">
                <a:solidFill>
                  <a:srgbClr val="FFFFFF"/>
                </a:solidFill>
              </a:rPr>
              <a:t>than average.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6538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4">
            <a:extLst>
              <a:ext uri="{28A0092B-C50C-407E-A947-70E740481C1C}">
                <a14:useLocalDpi xmlns:a14="http://schemas.microsoft.com/office/drawing/2010/main" val="0"/>
              </a:ext>
            </a:extLst>
          </a:blip>
          <a:srcRect l="4201" t="7347" b="4155"/>
          <a:stretch>
            <a:fillRect/>
          </a:stretch>
        </p:blipFill>
        <p:spPr bwMode="auto">
          <a:xfrm>
            <a:off x="468313" y="1052513"/>
            <a:ext cx="6265862" cy="55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7" name="Text Box 5"/>
          <p:cNvSpPr txBox="1">
            <a:spLocks noChangeArrowheads="1"/>
          </p:cNvSpPr>
          <p:nvPr/>
        </p:nvSpPr>
        <p:spPr bwMode="auto">
          <a:xfrm>
            <a:off x="7216775" y="6113463"/>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Stern, 2002</a:t>
            </a:r>
          </a:p>
        </p:txBody>
      </p:sp>
      <p:sp>
        <p:nvSpPr>
          <p:cNvPr id="77828" name="Rectangle 6"/>
          <p:cNvSpPr>
            <a:spLocks noChangeArrowheads="1"/>
          </p:cNvSpPr>
          <p:nvPr/>
        </p:nvSpPr>
        <p:spPr bwMode="auto">
          <a:xfrm>
            <a:off x="1239838" y="188913"/>
            <a:ext cx="6637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b="1">
                <a:solidFill>
                  <a:srgbClr val="FFFFFF"/>
                </a:solidFill>
              </a:rPr>
              <a:t>Passive Models: Brain Reserve or Threshold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00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ChangeArrowheads="1"/>
          </p:cNvSpPr>
          <p:nvPr/>
        </p:nvSpPr>
        <p:spPr bwMode="auto">
          <a:xfrm>
            <a:off x="-12700" y="44624"/>
            <a:ext cx="9144000"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b="1" dirty="0">
                <a:solidFill>
                  <a:srgbClr val="FFFFFF"/>
                </a:solidFill>
              </a:rPr>
              <a:t>Active </a:t>
            </a:r>
            <a:r>
              <a:rPr lang="it-IT" altLang="it-IT" sz="2800" b="1" dirty="0" err="1">
                <a:solidFill>
                  <a:srgbClr val="FFFFFF"/>
                </a:solidFill>
              </a:rPr>
              <a:t>Models</a:t>
            </a:r>
            <a:endParaRPr lang="it-IT" altLang="it-IT" sz="2800" b="1" dirty="0">
              <a:solidFill>
                <a:srgbClr val="FFFFFF"/>
              </a:solidFill>
            </a:endParaRPr>
          </a:p>
          <a:p>
            <a:pPr algn="ctr" eaLnBrk="1" fontAlgn="base" hangingPunct="1">
              <a:spcBef>
                <a:spcPct val="0"/>
              </a:spcBef>
              <a:spcAft>
                <a:spcPct val="0"/>
              </a:spcAft>
              <a:buFontTx/>
              <a:buNone/>
            </a:pPr>
            <a:endParaRPr lang="it-IT" altLang="it-IT" sz="2800" b="1" dirty="0">
              <a:solidFill>
                <a:srgbClr val="FFFFFF"/>
              </a:solidFill>
            </a:endParaRPr>
          </a:p>
          <a:p>
            <a:pPr algn="ctr" eaLnBrk="1" fontAlgn="base" hangingPunct="1">
              <a:spcBef>
                <a:spcPct val="0"/>
              </a:spcBef>
              <a:spcAft>
                <a:spcPct val="0"/>
              </a:spcAft>
              <a:buFontTx/>
              <a:buNone/>
            </a:pPr>
            <a:r>
              <a:rPr lang="it-IT" altLang="it-IT" sz="2800" dirty="0">
                <a:solidFill>
                  <a:srgbClr val="FFFFFF"/>
                </a:solidFill>
              </a:rPr>
              <a:t>The </a:t>
            </a:r>
            <a:r>
              <a:rPr lang="it-IT" altLang="it-IT" sz="2800" dirty="0" err="1">
                <a:solidFill>
                  <a:srgbClr val="FFFFFF"/>
                </a:solidFill>
              </a:rPr>
              <a:t>active</a:t>
            </a:r>
            <a:r>
              <a:rPr lang="it-IT" altLang="it-IT" sz="2800" dirty="0">
                <a:solidFill>
                  <a:srgbClr val="FFFFFF"/>
                </a:solidFill>
              </a:rPr>
              <a:t> </a:t>
            </a:r>
            <a:r>
              <a:rPr lang="it-IT" altLang="it-IT" sz="2800" dirty="0" err="1">
                <a:solidFill>
                  <a:srgbClr val="FFFFFF"/>
                </a:solidFill>
              </a:rPr>
              <a:t>models</a:t>
            </a:r>
            <a:r>
              <a:rPr lang="it-IT" altLang="it-IT" sz="2800" dirty="0">
                <a:solidFill>
                  <a:srgbClr val="FFFFFF"/>
                </a:solidFill>
              </a:rPr>
              <a:t> of </a:t>
            </a:r>
            <a:r>
              <a:rPr lang="it-IT" altLang="it-IT" sz="2800" dirty="0" err="1">
                <a:solidFill>
                  <a:srgbClr val="FFFFFF"/>
                </a:solidFill>
              </a:rPr>
              <a:t>reserve</a:t>
            </a:r>
            <a:r>
              <a:rPr lang="it-IT" altLang="it-IT" sz="2800" dirty="0">
                <a:solidFill>
                  <a:srgbClr val="FFFFFF"/>
                </a:solidFill>
              </a:rPr>
              <a:t> </a:t>
            </a:r>
            <a:r>
              <a:rPr lang="it-IT" altLang="it-IT" sz="2800" dirty="0" err="1">
                <a:solidFill>
                  <a:srgbClr val="FFFFFF"/>
                </a:solidFill>
              </a:rPr>
              <a:t>suggest</a:t>
            </a:r>
            <a:r>
              <a:rPr lang="it-IT" altLang="it-IT" sz="2800" dirty="0">
                <a:solidFill>
                  <a:srgbClr val="FFFFFF"/>
                </a:solidFill>
              </a:rPr>
              <a:t> </a:t>
            </a:r>
            <a:r>
              <a:rPr lang="it-IT" altLang="it-IT" sz="2800" dirty="0" err="1">
                <a:solidFill>
                  <a:srgbClr val="FFFFFF"/>
                </a:solidFill>
              </a:rPr>
              <a:t>that</a:t>
            </a:r>
            <a:r>
              <a:rPr lang="it-IT" altLang="it-IT" sz="2800" dirty="0">
                <a:solidFill>
                  <a:srgbClr val="FFFFFF"/>
                </a:solidFill>
              </a:rPr>
              <a:t> the brain </a:t>
            </a:r>
            <a:r>
              <a:rPr lang="it-IT" altLang="it-IT" sz="2800" b="1" u="sng" dirty="0" err="1">
                <a:solidFill>
                  <a:srgbClr val="FFFFFF"/>
                </a:solidFill>
              </a:rPr>
              <a:t>actively</a:t>
            </a:r>
            <a:r>
              <a:rPr lang="it-IT" altLang="it-IT" sz="2800" dirty="0">
                <a:solidFill>
                  <a:srgbClr val="FFFFFF"/>
                </a:solidFill>
              </a:rPr>
              <a:t> </a:t>
            </a:r>
            <a:r>
              <a:rPr lang="it-IT" altLang="it-IT" sz="2800" dirty="0" err="1">
                <a:solidFill>
                  <a:srgbClr val="FFFFFF"/>
                </a:solidFill>
              </a:rPr>
              <a:t>attempts</a:t>
            </a:r>
            <a:r>
              <a:rPr lang="it-IT" altLang="it-IT" sz="2800" dirty="0">
                <a:solidFill>
                  <a:srgbClr val="FFFFFF"/>
                </a:solidFill>
              </a:rPr>
              <a:t> to compensate for brain </a:t>
            </a:r>
            <a:r>
              <a:rPr lang="it-IT" altLang="it-IT" sz="2800" dirty="0" err="1">
                <a:solidFill>
                  <a:srgbClr val="FFFFFF"/>
                </a:solidFill>
              </a:rPr>
              <a:t>damage</a:t>
            </a:r>
            <a:r>
              <a:rPr lang="it-IT" altLang="it-IT" sz="2800" dirty="0">
                <a:solidFill>
                  <a:srgbClr val="FFFFFF"/>
                </a:solidFill>
              </a:rPr>
              <a:t>. </a:t>
            </a:r>
          </a:p>
          <a:p>
            <a:pPr algn="ctr" eaLnBrk="1" fontAlgn="base" hangingPunct="1">
              <a:spcBef>
                <a:spcPct val="0"/>
              </a:spcBef>
              <a:spcAft>
                <a:spcPct val="0"/>
              </a:spcAft>
              <a:buFontTx/>
              <a:buNone/>
            </a:pPr>
            <a:endParaRPr lang="it-IT" altLang="it-IT" sz="2800" dirty="0">
              <a:solidFill>
                <a:srgbClr val="FFFFFF"/>
              </a:solidFill>
            </a:endParaRPr>
          </a:p>
          <a:p>
            <a:pPr algn="ctr" eaLnBrk="1" fontAlgn="base" hangingPunct="1">
              <a:spcBef>
                <a:spcPct val="0"/>
              </a:spcBef>
              <a:spcAft>
                <a:spcPct val="0"/>
              </a:spcAft>
              <a:buFontTx/>
              <a:buNone/>
            </a:pPr>
            <a:r>
              <a:rPr lang="it-IT" altLang="it-IT" sz="2800" i="1" dirty="0">
                <a:solidFill>
                  <a:srgbClr val="FFFFFF"/>
                </a:solidFill>
              </a:rPr>
              <a:t>cognitive </a:t>
            </a:r>
            <a:r>
              <a:rPr lang="it-IT" altLang="it-IT" sz="2800" i="1" dirty="0" err="1">
                <a:solidFill>
                  <a:srgbClr val="FFFFFF"/>
                </a:solidFill>
              </a:rPr>
              <a:t>reserve</a:t>
            </a:r>
            <a:r>
              <a:rPr lang="it-IT" altLang="it-IT" sz="2800" i="1" dirty="0">
                <a:solidFill>
                  <a:srgbClr val="FFFFFF"/>
                </a:solidFill>
              </a:rPr>
              <a:t> </a:t>
            </a:r>
            <a:r>
              <a:rPr lang="it-IT" altLang="it-IT" sz="2800" dirty="0" err="1">
                <a:solidFill>
                  <a:srgbClr val="FFFFFF"/>
                </a:solidFill>
              </a:rPr>
              <a:t>refers</a:t>
            </a:r>
            <a:r>
              <a:rPr lang="it-IT" altLang="it-IT" sz="2800" dirty="0">
                <a:solidFill>
                  <a:srgbClr val="FFFFFF"/>
                </a:solidFill>
              </a:rPr>
              <a:t> to the use of brain networks or cognitive </a:t>
            </a:r>
            <a:r>
              <a:rPr lang="it-IT" altLang="it-IT" sz="2800" dirty="0" err="1">
                <a:solidFill>
                  <a:srgbClr val="FFFFFF"/>
                </a:solidFill>
              </a:rPr>
              <a:t>paradigms</a:t>
            </a:r>
            <a:r>
              <a:rPr lang="it-IT" altLang="it-IT" sz="2800" dirty="0">
                <a:solidFill>
                  <a:srgbClr val="FFFFFF"/>
                </a:solidFill>
              </a:rPr>
              <a:t> </a:t>
            </a:r>
            <a:r>
              <a:rPr lang="it-IT" altLang="it-IT" sz="2800" dirty="0" err="1">
                <a:solidFill>
                  <a:srgbClr val="FFFFFF"/>
                </a:solidFill>
              </a:rPr>
              <a:t>that</a:t>
            </a:r>
            <a:r>
              <a:rPr lang="it-IT" altLang="it-IT" sz="2800" dirty="0">
                <a:solidFill>
                  <a:srgbClr val="FFFFFF"/>
                </a:solidFill>
              </a:rPr>
              <a:t> are </a:t>
            </a:r>
            <a:r>
              <a:rPr lang="it-IT" altLang="it-IT" sz="2800" dirty="0" err="1" smtClean="0">
                <a:solidFill>
                  <a:srgbClr val="FFFFFF"/>
                </a:solidFill>
              </a:rPr>
              <a:t>less</a:t>
            </a:r>
            <a:r>
              <a:rPr lang="it-IT" altLang="it-IT" sz="2800" dirty="0" smtClean="0">
                <a:solidFill>
                  <a:srgbClr val="FFFFFF"/>
                </a:solidFill>
              </a:rPr>
              <a:t> </a:t>
            </a:r>
            <a:r>
              <a:rPr lang="it-IT" altLang="it-IT" sz="2800" dirty="0" err="1" smtClean="0">
                <a:solidFill>
                  <a:srgbClr val="FFFFFF"/>
                </a:solidFill>
              </a:rPr>
              <a:t>susceptible</a:t>
            </a:r>
            <a:r>
              <a:rPr lang="it-IT" altLang="it-IT" sz="2800" dirty="0" smtClean="0">
                <a:solidFill>
                  <a:srgbClr val="FFFFFF"/>
                </a:solidFill>
              </a:rPr>
              <a:t> </a:t>
            </a:r>
            <a:r>
              <a:rPr lang="it-IT" altLang="it-IT" sz="2800" dirty="0">
                <a:solidFill>
                  <a:srgbClr val="FFFFFF"/>
                </a:solidFill>
              </a:rPr>
              <a:t>to </a:t>
            </a:r>
            <a:r>
              <a:rPr lang="it-IT" altLang="it-IT" sz="2800" dirty="0" err="1">
                <a:solidFill>
                  <a:srgbClr val="FFFFFF"/>
                </a:solidFill>
              </a:rPr>
              <a:t>disruption</a:t>
            </a:r>
            <a:r>
              <a:rPr lang="it-IT" altLang="it-IT" sz="2800" dirty="0">
                <a:solidFill>
                  <a:srgbClr val="FFFFFF"/>
                </a:solidFill>
              </a:rPr>
              <a:t>. </a:t>
            </a:r>
            <a:r>
              <a:rPr lang="it-IT" altLang="it-IT" sz="2800" dirty="0" err="1" smtClean="0">
                <a:solidFill>
                  <a:srgbClr val="FFFFFF"/>
                </a:solidFill>
              </a:rPr>
              <a:t>This</a:t>
            </a:r>
            <a:r>
              <a:rPr lang="it-IT" altLang="it-IT" sz="2800" dirty="0" smtClean="0">
                <a:solidFill>
                  <a:srgbClr val="FFFFFF"/>
                </a:solidFill>
              </a:rPr>
              <a:t> </a:t>
            </a:r>
            <a:r>
              <a:rPr lang="it-IT" altLang="it-IT" sz="2800" dirty="0" err="1">
                <a:solidFill>
                  <a:srgbClr val="FFFFFF"/>
                </a:solidFill>
              </a:rPr>
              <a:t>type</a:t>
            </a:r>
            <a:r>
              <a:rPr lang="it-IT" altLang="it-IT" sz="2800" dirty="0">
                <a:solidFill>
                  <a:srgbClr val="FFFFFF"/>
                </a:solidFill>
              </a:rPr>
              <a:t> of </a:t>
            </a:r>
            <a:r>
              <a:rPr lang="it-IT" altLang="it-IT" sz="2800" dirty="0" err="1">
                <a:solidFill>
                  <a:srgbClr val="FFFFFF"/>
                </a:solidFill>
              </a:rPr>
              <a:t>reserve</a:t>
            </a:r>
            <a:endParaRPr lang="it-IT" altLang="it-IT" sz="2800" dirty="0">
              <a:solidFill>
                <a:srgbClr val="FFFFFF"/>
              </a:solidFill>
            </a:endParaRPr>
          </a:p>
          <a:p>
            <a:pPr algn="ctr" eaLnBrk="1" fontAlgn="base" hangingPunct="1">
              <a:spcBef>
                <a:spcPct val="0"/>
              </a:spcBef>
              <a:spcAft>
                <a:spcPct val="0"/>
              </a:spcAft>
              <a:buFontTx/>
              <a:buNone/>
            </a:pPr>
            <a:r>
              <a:rPr lang="it-IT" altLang="it-IT" sz="2800" dirty="0" err="1">
                <a:solidFill>
                  <a:srgbClr val="FFFFFF"/>
                </a:solidFill>
              </a:rPr>
              <a:t>is</a:t>
            </a:r>
            <a:r>
              <a:rPr lang="it-IT" altLang="it-IT" sz="2800" dirty="0">
                <a:solidFill>
                  <a:srgbClr val="FFFFFF"/>
                </a:solidFill>
              </a:rPr>
              <a:t> a </a:t>
            </a:r>
            <a:r>
              <a:rPr lang="it-IT" altLang="it-IT" sz="2800" dirty="0" err="1">
                <a:solidFill>
                  <a:srgbClr val="FFFFFF"/>
                </a:solidFill>
              </a:rPr>
              <a:t>normal</a:t>
            </a:r>
            <a:r>
              <a:rPr lang="it-IT" altLang="it-IT" sz="2800" dirty="0">
                <a:solidFill>
                  <a:srgbClr val="FFFFFF"/>
                </a:solidFill>
              </a:rPr>
              <a:t> </a:t>
            </a:r>
            <a:r>
              <a:rPr lang="it-IT" altLang="it-IT" sz="2800" dirty="0" err="1">
                <a:solidFill>
                  <a:srgbClr val="FFFFFF"/>
                </a:solidFill>
              </a:rPr>
              <a:t>process</a:t>
            </a:r>
            <a:r>
              <a:rPr lang="it-IT" altLang="it-IT" sz="2800" dirty="0">
                <a:solidFill>
                  <a:srgbClr val="FFFFFF"/>
                </a:solidFill>
              </a:rPr>
              <a:t> </a:t>
            </a:r>
            <a:r>
              <a:rPr lang="it-IT" altLang="it-IT" sz="2800" dirty="0" err="1">
                <a:solidFill>
                  <a:srgbClr val="FFFFFF"/>
                </a:solidFill>
              </a:rPr>
              <a:t>used</a:t>
            </a:r>
            <a:r>
              <a:rPr lang="it-IT" altLang="it-IT" sz="2800" dirty="0">
                <a:solidFill>
                  <a:srgbClr val="FFFFFF"/>
                </a:solidFill>
              </a:rPr>
              <a:t> by </a:t>
            </a:r>
            <a:r>
              <a:rPr lang="it-IT" altLang="it-IT" sz="2800" dirty="0" err="1">
                <a:solidFill>
                  <a:srgbClr val="FFFFFF"/>
                </a:solidFill>
              </a:rPr>
              <a:t>healthy</a:t>
            </a:r>
            <a:r>
              <a:rPr lang="it-IT" altLang="it-IT" sz="2800" dirty="0">
                <a:solidFill>
                  <a:srgbClr val="FFFFFF"/>
                </a:solidFill>
              </a:rPr>
              <a:t> </a:t>
            </a:r>
            <a:r>
              <a:rPr lang="it-IT" altLang="it-IT" sz="2800" dirty="0" err="1">
                <a:solidFill>
                  <a:srgbClr val="FFFFFF"/>
                </a:solidFill>
              </a:rPr>
              <a:t>individuals</a:t>
            </a:r>
            <a:r>
              <a:rPr lang="it-IT" altLang="it-IT" sz="2800" dirty="0">
                <a:solidFill>
                  <a:srgbClr val="FFFFFF"/>
                </a:solidFill>
              </a:rPr>
              <a:t> </a:t>
            </a:r>
            <a:r>
              <a:rPr lang="it-IT" altLang="it-IT" sz="2800" dirty="0" err="1">
                <a:solidFill>
                  <a:srgbClr val="FFFFFF"/>
                </a:solidFill>
              </a:rPr>
              <a:t>when</a:t>
            </a:r>
            <a:r>
              <a:rPr lang="it-IT" altLang="it-IT" sz="2800" dirty="0">
                <a:solidFill>
                  <a:srgbClr val="FFFFFF"/>
                </a:solidFill>
              </a:rPr>
              <a:t> </a:t>
            </a:r>
            <a:r>
              <a:rPr lang="it-IT" altLang="it-IT" sz="2800" dirty="0" err="1">
                <a:solidFill>
                  <a:srgbClr val="FFFFFF"/>
                </a:solidFill>
              </a:rPr>
              <a:t>coping</a:t>
            </a:r>
            <a:r>
              <a:rPr lang="it-IT" altLang="it-IT" sz="2800" dirty="0">
                <a:solidFill>
                  <a:srgbClr val="FFFFFF"/>
                </a:solidFill>
              </a:rPr>
              <a:t> with task </a:t>
            </a:r>
            <a:r>
              <a:rPr lang="it-IT" altLang="it-IT" sz="2800" dirty="0" err="1">
                <a:solidFill>
                  <a:srgbClr val="FFFFFF"/>
                </a:solidFill>
              </a:rPr>
              <a:t>demands</a:t>
            </a:r>
            <a:r>
              <a:rPr lang="it-IT" altLang="it-IT" sz="2800" dirty="0">
                <a:solidFill>
                  <a:srgbClr val="FFFFFF"/>
                </a:solidFill>
              </a:rPr>
              <a:t>. </a:t>
            </a:r>
            <a:endParaRPr lang="it-IT" altLang="it-IT" sz="2800" dirty="0" smtClean="0">
              <a:solidFill>
                <a:srgbClr val="FFFFFF"/>
              </a:solidFill>
            </a:endParaRPr>
          </a:p>
          <a:p>
            <a:pPr algn="ctr" eaLnBrk="1" fontAlgn="base" hangingPunct="1">
              <a:spcBef>
                <a:spcPct val="0"/>
              </a:spcBef>
              <a:spcAft>
                <a:spcPct val="0"/>
              </a:spcAft>
              <a:buFontTx/>
              <a:buNone/>
            </a:pPr>
            <a:endParaRPr lang="it-IT" altLang="it-IT" sz="2800" dirty="0">
              <a:solidFill>
                <a:srgbClr val="FFFFFF"/>
              </a:solidFill>
            </a:endParaRPr>
          </a:p>
          <a:p>
            <a:pPr algn="ctr" eaLnBrk="1" fontAlgn="base" hangingPunct="1">
              <a:spcBef>
                <a:spcPct val="0"/>
              </a:spcBef>
              <a:spcAft>
                <a:spcPct val="0"/>
              </a:spcAft>
              <a:buFontTx/>
              <a:buNone/>
            </a:pPr>
            <a:r>
              <a:rPr lang="it-IT" altLang="it-IT" sz="2800" dirty="0">
                <a:solidFill>
                  <a:srgbClr val="FFFFFF"/>
                </a:solidFill>
              </a:rPr>
              <a:t>Cognitive </a:t>
            </a:r>
            <a:r>
              <a:rPr lang="it-IT" altLang="it-IT" sz="2800" dirty="0" err="1">
                <a:solidFill>
                  <a:srgbClr val="FFFFFF"/>
                </a:solidFill>
              </a:rPr>
              <a:t>reserve</a:t>
            </a:r>
            <a:r>
              <a:rPr lang="it-IT" altLang="it-IT" sz="2800" dirty="0">
                <a:solidFill>
                  <a:srgbClr val="FFFFFF"/>
                </a:solidFill>
              </a:rPr>
              <a:t> </a:t>
            </a:r>
            <a:r>
              <a:rPr lang="it-IT" altLang="it-IT" sz="2800" dirty="0" err="1">
                <a:solidFill>
                  <a:srgbClr val="FFFFFF"/>
                </a:solidFill>
              </a:rPr>
              <a:t>includes</a:t>
            </a:r>
            <a:r>
              <a:rPr lang="it-IT" altLang="it-IT" sz="2800" dirty="0">
                <a:solidFill>
                  <a:srgbClr val="FFFFFF"/>
                </a:solidFill>
              </a:rPr>
              <a:t> </a:t>
            </a:r>
            <a:r>
              <a:rPr lang="it-IT" altLang="it-IT" sz="2800" i="1" dirty="0" err="1">
                <a:solidFill>
                  <a:srgbClr val="FFFFFF"/>
                </a:solidFill>
              </a:rPr>
              <a:t>compensatory</a:t>
            </a:r>
            <a:r>
              <a:rPr lang="it-IT" altLang="it-IT" sz="2800" i="1" dirty="0">
                <a:solidFill>
                  <a:srgbClr val="FFFFFF"/>
                </a:solidFill>
              </a:rPr>
              <a:t> </a:t>
            </a:r>
            <a:r>
              <a:rPr lang="it-IT" altLang="it-IT" sz="2800" i="1" dirty="0" err="1">
                <a:solidFill>
                  <a:srgbClr val="FFFFFF"/>
                </a:solidFill>
              </a:rPr>
              <a:t>plasticity</a:t>
            </a:r>
            <a:r>
              <a:rPr lang="it-IT" altLang="it-IT" sz="2800" i="1" dirty="0">
                <a:solidFill>
                  <a:srgbClr val="FFFFFF"/>
                </a:solidFill>
              </a:rPr>
              <a:t>, </a:t>
            </a:r>
            <a:r>
              <a:rPr lang="it-IT" altLang="it-IT" sz="2800" dirty="0" err="1">
                <a:solidFill>
                  <a:srgbClr val="FFFFFF"/>
                </a:solidFill>
              </a:rPr>
              <a:t>which</a:t>
            </a:r>
            <a:r>
              <a:rPr lang="it-IT" altLang="it-IT" sz="2800" dirty="0">
                <a:solidFill>
                  <a:srgbClr val="FFFFFF"/>
                </a:solidFill>
              </a:rPr>
              <a:t> </a:t>
            </a:r>
            <a:r>
              <a:rPr lang="it-IT" altLang="it-IT" sz="2800" dirty="0" err="1">
                <a:solidFill>
                  <a:srgbClr val="FFFFFF"/>
                </a:solidFill>
              </a:rPr>
              <a:t>we</a:t>
            </a:r>
            <a:r>
              <a:rPr lang="it-IT" altLang="it-IT" sz="2800" dirty="0">
                <a:solidFill>
                  <a:srgbClr val="FFFFFF"/>
                </a:solidFill>
              </a:rPr>
              <a:t> </a:t>
            </a:r>
            <a:r>
              <a:rPr lang="it-IT" altLang="it-IT" sz="2800" dirty="0" err="1">
                <a:solidFill>
                  <a:srgbClr val="FFFFFF"/>
                </a:solidFill>
              </a:rPr>
              <a:t>have</a:t>
            </a:r>
            <a:r>
              <a:rPr lang="it-IT" altLang="it-IT" sz="2800" dirty="0">
                <a:solidFill>
                  <a:srgbClr val="FFFFFF"/>
                </a:solidFill>
              </a:rPr>
              <a:t> </a:t>
            </a:r>
            <a:r>
              <a:rPr lang="it-IT" altLang="it-IT" sz="2800" dirty="0" err="1">
                <a:solidFill>
                  <a:srgbClr val="FFFFFF"/>
                </a:solidFill>
              </a:rPr>
              <a:t>already</a:t>
            </a:r>
            <a:r>
              <a:rPr lang="it-IT" altLang="it-IT" sz="2800" dirty="0">
                <a:solidFill>
                  <a:srgbClr val="FFFFFF"/>
                </a:solidFill>
              </a:rPr>
              <a:t> </a:t>
            </a:r>
            <a:r>
              <a:rPr lang="it-IT" altLang="it-IT" sz="2800" dirty="0" err="1">
                <a:solidFill>
                  <a:srgbClr val="FFFFFF"/>
                </a:solidFill>
              </a:rPr>
              <a:t>seen</a:t>
            </a:r>
            <a:r>
              <a:rPr lang="it-IT" altLang="it-IT" sz="2800" dirty="0">
                <a:solidFill>
                  <a:srgbClr val="FFFFFF"/>
                </a:solidFill>
              </a:rPr>
              <a:t> (</a:t>
            </a:r>
            <a:r>
              <a:rPr lang="it-IT" altLang="it-IT" sz="2800" dirty="0" err="1">
                <a:solidFill>
                  <a:srgbClr val="FFFFFF"/>
                </a:solidFill>
              </a:rPr>
              <a:t>using</a:t>
            </a:r>
            <a:r>
              <a:rPr lang="it-IT" altLang="it-IT" sz="2800" dirty="0">
                <a:solidFill>
                  <a:srgbClr val="FFFFFF"/>
                </a:solidFill>
              </a:rPr>
              <a:t> more </a:t>
            </a:r>
            <a:r>
              <a:rPr lang="it-IT" altLang="it-IT" sz="2800" dirty="0" err="1">
                <a:solidFill>
                  <a:srgbClr val="FFFFFF"/>
                </a:solidFill>
              </a:rPr>
              <a:t>extensive</a:t>
            </a:r>
            <a:r>
              <a:rPr lang="it-IT" altLang="it-IT" sz="2800" dirty="0">
                <a:solidFill>
                  <a:srgbClr val="FFFFFF"/>
                </a:solidFill>
              </a:rPr>
              <a:t> and elaborate </a:t>
            </a:r>
            <a:r>
              <a:rPr lang="it-IT" altLang="it-IT" sz="2800" dirty="0" err="1">
                <a:solidFill>
                  <a:srgbClr val="FFFFFF"/>
                </a:solidFill>
              </a:rPr>
              <a:t>patterns</a:t>
            </a:r>
            <a:r>
              <a:rPr lang="it-IT" altLang="it-IT" sz="2800" dirty="0">
                <a:solidFill>
                  <a:srgbClr val="FFFFFF"/>
                </a:solidFill>
              </a:rPr>
              <a:t> of brain </a:t>
            </a:r>
            <a:r>
              <a:rPr lang="it-IT" altLang="it-IT" sz="2800" dirty="0" err="1">
                <a:solidFill>
                  <a:srgbClr val="FFFFFF"/>
                </a:solidFill>
              </a:rPr>
              <a:t>structures</a:t>
            </a:r>
            <a:r>
              <a:rPr lang="it-IT" altLang="it-IT" sz="2800" dirty="0">
                <a:solidFill>
                  <a:srgbClr val="FFFFFF"/>
                </a:solidFill>
              </a:rPr>
              <a:t> or networks in </a:t>
            </a:r>
            <a:r>
              <a:rPr lang="it-IT" altLang="it-IT" sz="2800" dirty="0" err="1">
                <a:solidFill>
                  <a:srgbClr val="FFFFFF"/>
                </a:solidFill>
              </a:rPr>
              <a:t>order</a:t>
            </a:r>
            <a:r>
              <a:rPr lang="it-IT" altLang="it-IT" sz="2800" dirty="0">
                <a:solidFill>
                  <a:srgbClr val="FFFFFF"/>
                </a:solidFill>
              </a:rPr>
              <a:t> to compensate for </a:t>
            </a:r>
            <a:r>
              <a:rPr lang="it-IT" altLang="it-IT" sz="2800" dirty="0" err="1">
                <a:solidFill>
                  <a:srgbClr val="FFFFFF"/>
                </a:solidFill>
              </a:rPr>
              <a:t>aging</a:t>
            </a:r>
            <a:r>
              <a:rPr lang="it-IT" altLang="it-IT" sz="2800" dirty="0">
                <a:solidFill>
                  <a:srgbClr val="FFFFFF"/>
                </a:solidFill>
              </a:rPr>
              <a:t> </a:t>
            </a:r>
            <a:r>
              <a:rPr lang="it-IT" altLang="it-IT" sz="2800" dirty="0" err="1">
                <a:solidFill>
                  <a:srgbClr val="FFFFFF"/>
                </a:solidFill>
              </a:rPr>
              <a:t>induced</a:t>
            </a:r>
            <a:r>
              <a:rPr lang="it-IT" altLang="it-IT" sz="2800" dirty="0">
                <a:solidFill>
                  <a:srgbClr val="FFFFFF"/>
                </a:solidFill>
              </a:rPr>
              <a:t> </a:t>
            </a:r>
            <a:r>
              <a:rPr lang="it-IT" altLang="it-IT" sz="2800" dirty="0" err="1">
                <a:solidFill>
                  <a:srgbClr val="FFFFFF"/>
                </a:solidFill>
              </a:rPr>
              <a:t>reduction</a:t>
            </a:r>
            <a:r>
              <a:rPr lang="it-IT" altLang="it-IT" sz="2800" dirty="0">
                <a:solidFill>
                  <a:srgbClr val="FFFFFF"/>
                </a:solidFill>
              </a:rPr>
              <a:t> in brain </a:t>
            </a:r>
            <a:r>
              <a:rPr lang="it-IT" altLang="it-IT" sz="2800" dirty="0" err="1">
                <a:solidFill>
                  <a:srgbClr val="FFFFFF"/>
                </a:solidFill>
              </a:rPr>
              <a:t>functionality</a:t>
            </a:r>
            <a:r>
              <a:rPr lang="it-IT" altLang="it-IT" sz="2800" dirty="0">
                <a:solidFill>
                  <a:srgbClr val="FFFFFF"/>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92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19337"/>
            <a:ext cx="9144000" cy="68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1475" indent="-371475" eaLnBrk="0" hangingPunct="0">
              <a:spcBef>
                <a:spcPct val="20000"/>
              </a:spcBef>
              <a:buChar char="•"/>
              <a:defRPr sz="3200">
                <a:solidFill>
                  <a:schemeClr val="tx1"/>
                </a:solidFill>
                <a:latin typeface="Arial" pitchFamily="34" charset="0"/>
              </a:defRPr>
            </a:lvl1pPr>
            <a:lvl2pPr marL="828675" indent="-371475" eaLnBrk="0" hangingPunct="0">
              <a:spcBef>
                <a:spcPct val="20000"/>
              </a:spcBef>
              <a:buChar char="–"/>
              <a:defRPr sz="2800">
                <a:solidFill>
                  <a:schemeClr val="tx1"/>
                </a:solidFill>
                <a:latin typeface="Arial" pitchFamily="34" charset="0"/>
              </a:defRPr>
            </a:lvl2pPr>
            <a:lvl3pPr marL="1285875" indent="-371475" eaLnBrk="0" hangingPunct="0">
              <a:spcBef>
                <a:spcPct val="20000"/>
              </a:spcBef>
              <a:buChar char="•"/>
              <a:defRPr sz="2400">
                <a:solidFill>
                  <a:schemeClr val="tx1"/>
                </a:solidFill>
                <a:latin typeface="Arial" pitchFamily="34" charset="0"/>
              </a:defRPr>
            </a:lvl3pPr>
            <a:lvl4pPr marL="1743075" indent="-371475" eaLnBrk="0" hangingPunct="0">
              <a:spcBef>
                <a:spcPct val="20000"/>
              </a:spcBef>
              <a:buChar char="–"/>
              <a:defRPr sz="2000">
                <a:solidFill>
                  <a:schemeClr val="tx1"/>
                </a:solidFill>
                <a:latin typeface="Arial" pitchFamily="34" charset="0"/>
              </a:defRPr>
            </a:lvl4pPr>
            <a:lvl5pPr marL="2200275" indent="-371475" eaLnBrk="0" hangingPunct="0">
              <a:spcBef>
                <a:spcPct val="20000"/>
              </a:spcBef>
              <a:buChar char="»"/>
              <a:defRPr sz="2000">
                <a:solidFill>
                  <a:schemeClr val="tx1"/>
                </a:solidFill>
                <a:latin typeface="Arial" pitchFamily="34" charset="0"/>
              </a:defRPr>
            </a:lvl5pPr>
            <a:lvl6pPr marL="2657475" indent="-371475" eaLnBrk="0" fontAlgn="base" hangingPunct="0">
              <a:spcBef>
                <a:spcPct val="20000"/>
              </a:spcBef>
              <a:spcAft>
                <a:spcPct val="0"/>
              </a:spcAft>
              <a:buChar char="»"/>
              <a:defRPr sz="2000">
                <a:solidFill>
                  <a:schemeClr val="tx1"/>
                </a:solidFill>
                <a:latin typeface="Arial" pitchFamily="34" charset="0"/>
              </a:defRPr>
            </a:lvl6pPr>
            <a:lvl7pPr marL="3114675" indent="-371475" eaLnBrk="0" fontAlgn="base" hangingPunct="0">
              <a:spcBef>
                <a:spcPct val="20000"/>
              </a:spcBef>
              <a:spcAft>
                <a:spcPct val="0"/>
              </a:spcAft>
              <a:buChar char="»"/>
              <a:defRPr sz="2000">
                <a:solidFill>
                  <a:schemeClr val="tx1"/>
                </a:solidFill>
                <a:latin typeface="Arial" pitchFamily="34" charset="0"/>
              </a:defRPr>
            </a:lvl7pPr>
            <a:lvl8pPr marL="3571875" indent="-371475" eaLnBrk="0" fontAlgn="base" hangingPunct="0">
              <a:spcBef>
                <a:spcPct val="20000"/>
              </a:spcBef>
              <a:spcAft>
                <a:spcPct val="0"/>
              </a:spcAft>
              <a:buChar char="»"/>
              <a:defRPr sz="2000">
                <a:solidFill>
                  <a:schemeClr val="tx1"/>
                </a:solidFill>
                <a:latin typeface="Arial" pitchFamily="34" charset="0"/>
              </a:defRPr>
            </a:lvl8pPr>
            <a:lvl9pPr marL="4029075" indent="-371475"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dirty="0">
                <a:solidFill>
                  <a:srgbClr val="FFFFFF"/>
                </a:solidFill>
              </a:rPr>
              <a:t>As for all brain functions, cognitive reserve is likely to have </a:t>
            </a:r>
          </a:p>
          <a:p>
            <a:pPr algn="ctr" eaLnBrk="1" fontAlgn="base" hangingPunct="1">
              <a:spcBef>
                <a:spcPct val="0"/>
              </a:spcBef>
              <a:spcAft>
                <a:spcPct val="0"/>
              </a:spcAft>
              <a:buFontTx/>
              <a:buAutoNum type="romanLcParenR"/>
            </a:pPr>
            <a:r>
              <a:rPr lang="en-GB" altLang="it-IT" sz="2800" dirty="0">
                <a:solidFill>
                  <a:srgbClr val="FFFFFF"/>
                </a:solidFill>
              </a:rPr>
              <a:t>a </a:t>
            </a:r>
            <a:r>
              <a:rPr lang="en-GB" altLang="it-IT" sz="2800" b="1" dirty="0">
                <a:solidFill>
                  <a:srgbClr val="FFFFFF"/>
                </a:solidFill>
              </a:rPr>
              <a:t>genetic component</a:t>
            </a:r>
            <a:r>
              <a:rPr lang="en-GB" altLang="it-IT" sz="2800" dirty="0">
                <a:solidFill>
                  <a:srgbClr val="FFFFFF"/>
                </a:solidFill>
              </a:rPr>
              <a:t>, providing individuals with a different endowment in terms of brain circuitry which might also explain the higher educational and occupational attainments</a:t>
            </a:r>
            <a:r>
              <a:rPr lang="en-GB" altLang="it-IT" sz="2800" dirty="0" smtClean="0">
                <a:solidFill>
                  <a:srgbClr val="FFFFFF"/>
                </a:solidFill>
              </a:rPr>
              <a:t>,</a:t>
            </a:r>
            <a:endParaRPr lang="en-GB" altLang="it-IT" sz="800" dirty="0" smtClean="0">
              <a:solidFill>
                <a:srgbClr val="FFFFFF"/>
              </a:solidFill>
            </a:endParaRPr>
          </a:p>
          <a:p>
            <a:pPr marL="0" indent="0" algn="ctr" eaLnBrk="1" fontAlgn="base" hangingPunct="1">
              <a:spcBef>
                <a:spcPct val="0"/>
              </a:spcBef>
              <a:spcAft>
                <a:spcPct val="0"/>
              </a:spcAft>
              <a:buFontTx/>
              <a:buNone/>
            </a:pPr>
            <a:r>
              <a:rPr lang="en-GB" altLang="it-IT" sz="800" dirty="0" smtClean="0">
                <a:solidFill>
                  <a:srgbClr val="FFFFFF"/>
                </a:solidFill>
              </a:rPr>
              <a:t> </a:t>
            </a:r>
            <a:endParaRPr lang="en-GB" altLang="it-IT" sz="800" dirty="0">
              <a:solidFill>
                <a:srgbClr val="FFFFFF"/>
              </a:solidFill>
            </a:endParaRPr>
          </a:p>
          <a:p>
            <a:pPr algn="ctr" eaLnBrk="1" fontAlgn="base" hangingPunct="1">
              <a:spcBef>
                <a:spcPct val="0"/>
              </a:spcBef>
              <a:spcAft>
                <a:spcPct val="0"/>
              </a:spcAft>
              <a:buFontTx/>
              <a:buNone/>
            </a:pPr>
            <a:r>
              <a:rPr lang="en-GB" altLang="it-IT" sz="2800" dirty="0">
                <a:solidFill>
                  <a:srgbClr val="FFFFFF"/>
                </a:solidFill>
              </a:rPr>
              <a:t>ii) a </a:t>
            </a:r>
            <a:r>
              <a:rPr lang="en-GB" altLang="it-IT" sz="2800" b="1" dirty="0">
                <a:solidFill>
                  <a:srgbClr val="FFFFFF"/>
                </a:solidFill>
              </a:rPr>
              <a:t>purely environmental component</a:t>
            </a:r>
            <a:r>
              <a:rPr lang="en-GB" altLang="it-IT" sz="2800" dirty="0">
                <a:solidFill>
                  <a:srgbClr val="FFFFFF"/>
                </a:solidFill>
              </a:rPr>
              <a:t>, that is, EE provided by early environment, higher education and engaging occupational and leisure activities, which might positively affect synaptic connectivity, synaptic plasticity, compensatory plasticity and hippocampal neurogenesis, allowing better resilience/compensation for the effects of aging and pathology, </a:t>
            </a:r>
            <a:r>
              <a:rPr lang="en-GB" altLang="it-IT" sz="2800" dirty="0" smtClean="0">
                <a:solidFill>
                  <a:srgbClr val="FFFFFF"/>
                </a:solidFill>
              </a:rPr>
              <a:t>and</a:t>
            </a:r>
            <a:endParaRPr lang="en-GB" altLang="it-IT" sz="800" dirty="0" smtClean="0">
              <a:solidFill>
                <a:srgbClr val="FFFFFF"/>
              </a:solidFill>
            </a:endParaRPr>
          </a:p>
          <a:p>
            <a:pPr algn="ctr" eaLnBrk="1" fontAlgn="base" hangingPunct="1">
              <a:spcBef>
                <a:spcPct val="0"/>
              </a:spcBef>
              <a:spcAft>
                <a:spcPct val="0"/>
              </a:spcAft>
              <a:buFontTx/>
              <a:buNone/>
            </a:pPr>
            <a:r>
              <a:rPr lang="en-GB" altLang="it-IT" sz="800" dirty="0" smtClean="0">
                <a:solidFill>
                  <a:srgbClr val="FFFFFF"/>
                </a:solidFill>
              </a:rPr>
              <a:t> </a:t>
            </a:r>
            <a:endParaRPr lang="en-GB" altLang="it-IT" sz="800" dirty="0">
              <a:solidFill>
                <a:srgbClr val="FFFFFF"/>
              </a:solidFill>
            </a:endParaRPr>
          </a:p>
          <a:p>
            <a:pPr algn="ctr" eaLnBrk="1" fontAlgn="base" hangingPunct="1">
              <a:spcBef>
                <a:spcPct val="0"/>
              </a:spcBef>
              <a:spcAft>
                <a:spcPct val="0"/>
              </a:spcAft>
              <a:buFontTx/>
              <a:buNone/>
            </a:pPr>
            <a:r>
              <a:rPr lang="en-GB" altLang="it-IT" sz="2800" dirty="0">
                <a:solidFill>
                  <a:srgbClr val="FFFFFF"/>
                </a:solidFill>
              </a:rPr>
              <a:t>iii) an </a:t>
            </a:r>
            <a:r>
              <a:rPr lang="en-GB" altLang="it-IT" sz="2800" b="1" dirty="0">
                <a:solidFill>
                  <a:srgbClr val="FFFFFF"/>
                </a:solidFill>
              </a:rPr>
              <a:t>interaction between the two components </a:t>
            </a:r>
            <a:r>
              <a:rPr lang="en-GB" altLang="it-IT" sz="2800" dirty="0">
                <a:solidFill>
                  <a:srgbClr val="FFFFFF"/>
                </a:solidFill>
              </a:rPr>
              <a:t>(see also Stern, 2010).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296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111125"/>
            <a:ext cx="9144000" cy="692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2800" dirty="0">
                <a:solidFill>
                  <a:srgbClr val="FFFFFF"/>
                </a:solidFill>
              </a:rPr>
              <a:t>It has to be underlined </a:t>
            </a:r>
            <a:r>
              <a:rPr lang="en-US" altLang="it-IT" sz="2800" b="1" dirty="0">
                <a:solidFill>
                  <a:srgbClr val="FFFFFF"/>
                </a:solidFill>
              </a:rPr>
              <a:t>that the presence of a possible genetic component in the construct of cognitive reserve </a:t>
            </a:r>
            <a:r>
              <a:rPr lang="en-US" altLang="it-IT" sz="2800" dirty="0">
                <a:solidFill>
                  <a:srgbClr val="FFFFFF"/>
                </a:solidFill>
              </a:rPr>
              <a:t>might constitute a </a:t>
            </a:r>
            <a:r>
              <a:rPr lang="en-US" altLang="it-IT" sz="2800" b="1" dirty="0">
                <a:solidFill>
                  <a:srgbClr val="FFFFFF"/>
                </a:solidFill>
              </a:rPr>
              <a:t>confounding factor </a:t>
            </a:r>
            <a:r>
              <a:rPr lang="en-US" altLang="it-IT" sz="2800" dirty="0">
                <a:solidFill>
                  <a:srgbClr val="FFFFFF"/>
                </a:solidFill>
              </a:rPr>
              <a:t>in that it might </a:t>
            </a:r>
            <a:r>
              <a:rPr lang="en-US" altLang="it-IT" sz="2800" b="1" dirty="0">
                <a:solidFill>
                  <a:srgbClr val="FFFFFF"/>
                </a:solidFill>
              </a:rPr>
              <a:t>affect both </a:t>
            </a:r>
            <a:r>
              <a:rPr lang="en-US" altLang="it-IT" sz="2800" b="1" dirty="0" smtClean="0">
                <a:solidFill>
                  <a:srgbClr val="FFFFFF"/>
                </a:solidFill>
              </a:rPr>
              <a:t>educational </a:t>
            </a:r>
            <a:r>
              <a:rPr lang="en-US" altLang="it-IT" sz="2800" b="1" dirty="0">
                <a:solidFill>
                  <a:srgbClr val="FFFFFF"/>
                </a:solidFill>
              </a:rPr>
              <a:t>and occupational attainment</a:t>
            </a:r>
            <a:r>
              <a:rPr lang="en-US" altLang="it-IT" sz="2800" dirty="0">
                <a:solidFill>
                  <a:srgbClr val="FFFFFF"/>
                </a:solidFill>
              </a:rPr>
              <a:t> and </a:t>
            </a:r>
            <a:r>
              <a:rPr lang="en-US" altLang="it-IT" sz="2800" b="1" dirty="0" smtClean="0">
                <a:solidFill>
                  <a:srgbClr val="FFFFFF"/>
                </a:solidFill>
              </a:rPr>
              <a:t>cognitive </a:t>
            </a:r>
            <a:r>
              <a:rPr lang="en-US" altLang="it-IT" sz="2800" b="1" dirty="0">
                <a:solidFill>
                  <a:srgbClr val="FFFFFF"/>
                </a:solidFill>
              </a:rPr>
              <a:t>decline</a:t>
            </a:r>
            <a:r>
              <a:rPr lang="en-US" altLang="it-IT" sz="2800" dirty="0">
                <a:solidFill>
                  <a:srgbClr val="FFFFFF"/>
                </a:solidFill>
              </a:rPr>
              <a:t>, </a:t>
            </a:r>
            <a:r>
              <a:rPr lang="en-US" altLang="it-IT" sz="2800" b="1" dirty="0">
                <a:solidFill>
                  <a:srgbClr val="FFFFFF"/>
                </a:solidFill>
              </a:rPr>
              <a:t>without</a:t>
            </a:r>
            <a:r>
              <a:rPr lang="en-US" altLang="it-IT" sz="2800" dirty="0">
                <a:solidFill>
                  <a:srgbClr val="FFFFFF"/>
                </a:solidFill>
              </a:rPr>
              <a:t> these two factors being </a:t>
            </a:r>
            <a:r>
              <a:rPr lang="en-US" altLang="it-IT" sz="2800" b="1" dirty="0">
                <a:solidFill>
                  <a:srgbClr val="FFFFFF"/>
                </a:solidFill>
              </a:rPr>
              <a:t>causally related</a:t>
            </a:r>
            <a:r>
              <a:rPr lang="en-US" altLang="it-IT" sz="2800" dirty="0">
                <a:solidFill>
                  <a:srgbClr val="FFFFFF"/>
                </a:solidFill>
              </a:rPr>
              <a:t>. </a:t>
            </a:r>
          </a:p>
          <a:p>
            <a:pPr algn="ctr" eaLnBrk="1" fontAlgn="base" hangingPunct="1">
              <a:spcBef>
                <a:spcPct val="0"/>
              </a:spcBef>
              <a:spcAft>
                <a:spcPct val="0"/>
              </a:spcAft>
              <a:buFontTx/>
              <a:buNone/>
            </a:pPr>
            <a:endParaRPr lang="en-US" altLang="it-IT" sz="2800" dirty="0">
              <a:solidFill>
                <a:srgbClr val="FFFFFF"/>
              </a:solidFill>
            </a:endParaRPr>
          </a:p>
          <a:p>
            <a:pPr algn="ctr" eaLnBrk="1" fontAlgn="base" hangingPunct="1">
              <a:spcBef>
                <a:spcPct val="0"/>
              </a:spcBef>
              <a:spcAft>
                <a:spcPct val="0"/>
              </a:spcAft>
              <a:buFontTx/>
              <a:buNone/>
            </a:pPr>
            <a:r>
              <a:rPr lang="en-US" altLang="it-IT" sz="2800" dirty="0">
                <a:solidFill>
                  <a:srgbClr val="FFFFFF"/>
                </a:solidFill>
              </a:rPr>
              <a:t>This is particularly important to consider since the studies </a:t>
            </a:r>
            <a:r>
              <a:rPr lang="en-US" altLang="ja-JP" sz="2800" dirty="0">
                <a:solidFill>
                  <a:srgbClr val="FFFFFF"/>
                </a:solidFill>
                <a:ea typeface="MS PGothic" pitchFamily="34" charset="-128"/>
              </a:rPr>
              <a:t>providing support for the cognitive reserve hypothesis and in particular for the protective effects of education are epidemiological. </a:t>
            </a:r>
          </a:p>
          <a:p>
            <a:pPr algn="ctr" eaLnBrk="1" fontAlgn="base" hangingPunct="1">
              <a:spcBef>
                <a:spcPct val="0"/>
              </a:spcBef>
              <a:spcAft>
                <a:spcPct val="0"/>
              </a:spcAft>
              <a:buFontTx/>
              <a:buNone/>
            </a:pPr>
            <a:endParaRPr lang="en-US" altLang="ja-JP" sz="2800" dirty="0">
              <a:solidFill>
                <a:srgbClr val="FFFFFF"/>
              </a:solidFill>
              <a:ea typeface="MS PGothic" pitchFamily="34" charset="-128"/>
            </a:endParaRPr>
          </a:p>
          <a:p>
            <a:pPr algn="ctr" eaLnBrk="1" fontAlgn="base" hangingPunct="1">
              <a:spcBef>
                <a:spcPct val="0"/>
              </a:spcBef>
              <a:spcAft>
                <a:spcPct val="0"/>
              </a:spcAft>
              <a:buFontTx/>
              <a:buNone/>
            </a:pPr>
            <a:r>
              <a:rPr lang="en-US" altLang="ja-JP" sz="2800" dirty="0">
                <a:solidFill>
                  <a:srgbClr val="FFFFFF"/>
                </a:solidFill>
                <a:ea typeface="MS PGothic" pitchFamily="34" charset="-128"/>
              </a:rPr>
              <a:t>Another possible confounding factor could be the presence of a </a:t>
            </a:r>
            <a:r>
              <a:rPr lang="en-US" altLang="ja-JP" sz="2800" b="1" dirty="0">
                <a:solidFill>
                  <a:srgbClr val="FFFFFF"/>
                </a:solidFill>
                <a:ea typeface="MS PGothic" pitchFamily="34" charset="-128"/>
              </a:rPr>
              <a:t>preclinical state in middle age</a:t>
            </a:r>
            <a:r>
              <a:rPr lang="en-US" altLang="ja-JP" sz="2800" dirty="0">
                <a:solidFill>
                  <a:srgbClr val="FFFFFF"/>
                </a:solidFill>
                <a:ea typeface="MS PGothic" pitchFamily="34" charset="-128"/>
              </a:rPr>
              <a:t>, which compromises both occupational attainment and cognitive maintenance in older ages.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341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nu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575" y="914400"/>
            <a:ext cx="47625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5334000" y="5638800"/>
            <a:ext cx="35067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FFFFCC"/>
                </a:solidFill>
              </a:rPr>
              <a:t>Snowdon: the Nun study</a:t>
            </a:r>
          </a:p>
          <a:p>
            <a:pPr eaLnBrk="1" fontAlgn="base" hangingPunct="1">
              <a:spcBef>
                <a:spcPct val="0"/>
              </a:spcBef>
              <a:spcAft>
                <a:spcPct val="0"/>
              </a:spcAft>
              <a:buFontTx/>
              <a:buNone/>
            </a:pPr>
            <a:endParaRPr lang="it-IT" altLang="it-IT" sz="2400">
              <a:solidFill>
                <a:srgbClr val="000000"/>
              </a:solidFill>
              <a:latin typeface="Times New Roman" pitchFamily="18" charset="0"/>
            </a:endParaRPr>
          </a:p>
        </p:txBody>
      </p:sp>
      <p:pic>
        <p:nvPicPr>
          <p:cNvPr id="870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t="4771" r="11156" b="8012"/>
          <a:stretch>
            <a:fillRect/>
          </a:stretch>
        </p:blipFill>
        <p:spPr bwMode="auto">
          <a:xfrm>
            <a:off x="395288" y="4797425"/>
            <a:ext cx="2411412"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8255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DSCF00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342582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descr="AMB A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575" y="2971800"/>
            <a:ext cx="4797425" cy="2897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4" name="Rectangle 5"/>
          <p:cNvSpPr>
            <a:spLocks noChangeArrowheads="1"/>
          </p:cNvSpPr>
          <p:nvPr/>
        </p:nvSpPr>
        <p:spPr bwMode="auto">
          <a:xfrm>
            <a:off x="4495800" y="5867400"/>
            <a:ext cx="464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Font typeface="Wingdings" pitchFamily="2" charset="2"/>
              <a:buChar char="§"/>
            </a:pPr>
            <a:r>
              <a:rPr lang="it-IT" altLang="it-IT" sz="2000">
                <a:solidFill>
                  <a:srgbClr val="FFFF66"/>
                </a:solidFill>
              </a:rPr>
              <a:t>Enriched environment with possibility to do </a:t>
            </a:r>
            <a:r>
              <a:rPr lang="it-IT" altLang="it-IT" sz="2000" u="sng">
                <a:solidFill>
                  <a:srgbClr val="FFFF66"/>
                </a:solidFill>
              </a:rPr>
              <a:t>voluntary</a:t>
            </a:r>
            <a:r>
              <a:rPr lang="it-IT" altLang="it-IT" sz="2000">
                <a:solidFill>
                  <a:srgbClr val="FFFF66"/>
                </a:solidFill>
              </a:rPr>
              <a:t> physical exercise (EE).</a:t>
            </a:r>
          </a:p>
        </p:txBody>
      </p:sp>
      <p:sp>
        <p:nvSpPr>
          <p:cNvPr id="61445" name="Rectangle 6"/>
          <p:cNvSpPr>
            <a:spLocks noChangeArrowheads="1"/>
          </p:cNvSpPr>
          <p:nvPr/>
        </p:nvSpPr>
        <p:spPr bwMode="auto">
          <a:xfrm>
            <a:off x="381000" y="6096000"/>
            <a:ext cx="335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Font typeface="Wingdings" pitchFamily="2" charset="2"/>
              <a:buChar char="§"/>
            </a:pPr>
            <a:r>
              <a:rPr lang="it-IT" altLang="it-IT" sz="2000">
                <a:solidFill>
                  <a:srgbClr val="FFFF66"/>
                </a:solidFill>
              </a:rPr>
              <a:t>Standard laboratory condition (non EE).</a:t>
            </a:r>
          </a:p>
        </p:txBody>
      </p:sp>
      <p:pic>
        <p:nvPicPr>
          <p:cNvPr id="61446" name="Picture 7" descr="DSCF0037"/>
          <p:cNvPicPr>
            <a:picLocks noChangeAspect="1" noChangeArrowheads="1"/>
          </p:cNvPicPr>
          <p:nvPr/>
        </p:nvPicPr>
        <p:blipFill>
          <a:blip r:embed="rId4">
            <a:lum bright="-6000"/>
            <a:extLst>
              <a:ext uri="{28A0092B-C50C-407E-A947-70E740481C1C}">
                <a14:useLocalDpi xmlns:a14="http://schemas.microsoft.com/office/drawing/2010/main" val="0"/>
              </a:ext>
            </a:extLst>
          </a:blip>
          <a:srcRect t="65266" r="39944"/>
          <a:stretch>
            <a:fillRect/>
          </a:stretch>
        </p:blipFill>
        <p:spPr bwMode="auto">
          <a:xfrm>
            <a:off x="533400" y="2514600"/>
            <a:ext cx="2057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8" descr="DSCF0037"/>
          <p:cNvPicPr>
            <a:picLocks noChangeAspect="1" noChangeArrowheads="1"/>
          </p:cNvPicPr>
          <p:nvPr/>
        </p:nvPicPr>
        <p:blipFill>
          <a:blip r:embed="rId4">
            <a:lum bright="-6000"/>
            <a:extLst>
              <a:ext uri="{28A0092B-C50C-407E-A947-70E740481C1C}">
                <a14:useLocalDpi xmlns:a14="http://schemas.microsoft.com/office/drawing/2010/main" val="0"/>
              </a:ext>
            </a:extLst>
          </a:blip>
          <a:srcRect l="38878" t="17799" r="50000" b="46600"/>
          <a:stretch>
            <a:fillRect/>
          </a:stretch>
        </p:blipFill>
        <p:spPr bwMode="auto">
          <a:xfrm>
            <a:off x="1587500" y="1295400"/>
            <a:ext cx="38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9" descr="DSCF0037"/>
          <p:cNvPicPr>
            <a:picLocks noChangeAspect="1" noChangeArrowheads="1"/>
          </p:cNvPicPr>
          <p:nvPr/>
        </p:nvPicPr>
        <p:blipFill>
          <a:blip r:embed="rId4">
            <a:lum bright="-6000"/>
            <a:extLst>
              <a:ext uri="{28A0092B-C50C-407E-A947-70E740481C1C}">
                <a14:useLocalDpi xmlns:a14="http://schemas.microsoft.com/office/drawing/2010/main" val="0"/>
              </a:ext>
            </a:extLst>
          </a:blip>
          <a:srcRect l="57831" t="17799"/>
          <a:stretch>
            <a:fillRect/>
          </a:stretch>
        </p:blipFill>
        <p:spPr bwMode="auto">
          <a:xfrm>
            <a:off x="1968500" y="1295400"/>
            <a:ext cx="14446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0" descr="DSCF0037"/>
          <p:cNvPicPr>
            <a:picLocks noChangeAspect="1" noChangeArrowheads="1"/>
          </p:cNvPicPr>
          <p:nvPr/>
        </p:nvPicPr>
        <p:blipFill>
          <a:blip r:embed="rId4">
            <a:lum bright="-6000"/>
            <a:extLst>
              <a:ext uri="{28A0092B-C50C-407E-A947-70E740481C1C}">
                <a14:useLocalDpi xmlns:a14="http://schemas.microsoft.com/office/drawing/2010/main" val="0"/>
              </a:ext>
            </a:extLst>
          </a:blip>
          <a:srcRect t="17799" r="68860"/>
          <a:stretch>
            <a:fillRect/>
          </a:stretch>
        </p:blipFill>
        <p:spPr bwMode="auto">
          <a:xfrm>
            <a:off x="533400" y="1295400"/>
            <a:ext cx="10668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1" descr="DSCF0037"/>
          <p:cNvPicPr>
            <a:picLocks noChangeAspect="1" noChangeArrowheads="1"/>
          </p:cNvPicPr>
          <p:nvPr/>
        </p:nvPicPr>
        <p:blipFill>
          <a:blip r:embed="rId4">
            <a:lum bright="-6000"/>
            <a:extLst>
              <a:ext uri="{28A0092B-C50C-407E-A947-70E740481C1C}">
                <a14:useLocalDpi xmlns:a14="http://schemas.microsoft.com/office/drawing/2010/main" val="0"/>
              </a:ext>
            </a:extLst>
          </a:blip>
          <a:srcRect l="57831" t="53400" r="31047" b="34734"/>
          <a:stretch>
            <a:fillRect/>
          </a:stretch>
        </p:blipFill>
        <p:spPr bwMode="auto">
          <a:xfrm>
            <a:off x="1600200" y="22098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1" name="Rectangle 12"/>
          <p:cNvSpPr>
            <a:spLocks noChangeArrowheads="1"/>
          </p:cNvSpPr>
          <p:nvPr/>
        </p:nvSpPr>
        <p:spPr bwMode="auto">
          <a:xfrm>
            <a:off x="2895600" y="1600200"/>
            <a:ext cx="335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Aft>
                <a:spcPct val="0"/>
              </a:spcAft>
              <a:buFont typeface="Wingdings" pitchFamily="2" charset="2"/>
              <a:buChar char="§"/>
            </a:pPr>
            <a:r>
              <a:rPr lang="it-IT" altLang="it-IT" sz="2000">
                <a:solidFill>
                  <a:srgbClr val="FFFF66"/>
                </a:solidFill>
              </a:rPr>
              <a:t>Impoverished condition</a:t>
            </a:r>
          </a:p>
        </p:txBody>
      </p:sp>
      <p:sp>
        <p:nvSpPr>
          <p:cNvPr id="61452" name="Rectangle 13"/>
          <p:cNvSpPr>
            <a:spLocks noChangeArrowheads="1"/>
          </p:cNvSpPr>
          <p:nvPr/>
        </p:nvSpPr>
        <p:spPr bwMode="auto">
          <a:xfrm>
            <a:off x="0" y="762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b="1">
                <a:solidFill>
                  <a:srgbClr val="FFFF66"/>
                </a:solidFill>
              </a:rPr>
              <a:t>Environmental enrichment: experimental conditions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571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52400" y="115888"/>
            <a:ext cx="8991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2400">
                <a:solidFill>
                  <a:srgbClr val="FFFF66"/>
                </a:solidFill>
              </a:rPr>
              <a:t>It is often assumed that EE is simply a way of rearing the animals in a setting more similar to the wildlife: a kind of semi-naturalistic condition. </a:t>
            </a:r>
          </a:p>
        </p:txBody>
      </p:sp>
      <p:pic>
        <p:nvPicPr>
          <p:cNvPr id="62467" name="Picture 3" descr="IM000535"/>
          <p:cNvPicPr>
            <a:picLocks noChangeAspect="1" noChangeArrowheads="1"/>
          </p:cNvPicPr>
          <p:nvPr/>
        </p:nvPicPr>
        <p:blipFill>
          <a:blip r:embed="rId4">
            <a:extLst>
              <a:ext uri="{28A0092B-C50C-407E-A947-70E740481C1C}">
                <a14:useLocalDpi xmlns:a14="http://schemas.microsoft.com/office/drawing/2010/main" val="0"/>
              </a:ext>
            </a:extLst>
          </a:blip>
          <a:srcRect l="3999" t="20500" b="8501"/>
          <a:stretch>
            <a:fillRect/>
          </a:stretch>
        </p:blipFill>
        <p:spPr bwMode="auto">
          <a:xfrm>
            <a:off x="179388" y="908050"/>
            <a:ext cx="29718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0" y="3844925"/>
            <a:ext cx="9144000" cy="30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2000">
                <a:solidFill>
                  <a:srgbClr val="FFFF66"/>
                </a:solidFill>
              </a:rPr>
              <a:t>However, the observation of rodents playing in an enriched environment, choosing when and how much to run on the wheel and to explore the new objects indicates the different idea that EE is not just a way to reproduce more natural life conditions.</a:t>
            </a:r>
            <a:r>
              <a:rPr lang="it-IT" altLang="it-IT" sz="2400">
                <a:solidFill>
                  <a:srgbClr val="FFFF66"/>
                </a:solidFill>
              </a:rPr>
              <a:t> </a:t>
            </a:r>
          </a:p>
          <a:p>
            <a:pPr algn="ctr" fontAlgn="base">
              <a:spcBef>
                <a:spcPct val="0"/>
              </a:spcBef>
              <a:spcAft>
                <a:spcPct val="0"/>
              </a:spcAft>
              <a:buFontTx/>
              <a:buNone/>
            </a:pPr>
            <a:endParaRPr lang="it-IT" altLang="it-IT" sz="800">
              <a:solidFill>
                <a:srgbClr val="FFFF66"/>
              </a:solidFill>
            </a:endParaRPr>
          </a:p>
          <a:p>
            <a:pPr algn="ctr" fontAlgn="base">
              <a:spcBef>
                <a:spcPct val="0"/>
              </a:spcBef>
              <a:spcAft>
                <a:spcPct val="0"/>
              </a:spcAft>
              <a:buFontTx/>
              <a:buNone/>
            </a:pPr>
            <a:r>
              <a:rPr lang="it-IT" altLang="it-IT" sz="2000">
                <a:solidFill>
                  <a:srgbClr val="FFFF66"/>
                </a:solidFill>
              </a:rPr>
              <a:t>We might speculate that, while the activity of mice and rats in the wild is mostly driven by necessity, in an EE it is usually prompted by a combination of curiosity and play. </a:t>
            </a:r>
            <a:r>
              <a:rPr lang="en-US" altLang="it-IT" sz="2000">
                <a:solidFill>
                  <a:srgbClr val="FFFF66"/>
                </a:solidFill>
              </a:rPr>
              <a:t>EE may provide the animals with a challenge-free space where to train themselves in something more similar to a well equipped gym or playroom.</a:t>
            </a:r>
            <a:r>
              <a:rPr lang="it-IT" altLang="it-IT" sz="2000">
                <a:solidFill>
                  <a:srgbClr val="FFFF66"/>
                </a:solidFill>
              </a:rPr>
              <a:t> </a:t>
            </a:r>
          </a:p>
        </p:txBody>
      </p:sp>
      <p:pic>
        <p:nvPicPr>
          <p:cNvPr id="62469" name="Picture 5" descr="IM000518"/>
          <p:cNvPicPr>
            <a:picLocks noChangeAspect="1" noChangeArrowheads="1"/>
          </p:cNvPicPr>
          <p:nvPr/>
        </p:nvPicPr>
        <p:blipFill>
          <a:blip r:embed="rId5">
            <a:extLst>
              <a:ext uri="{28A0092B-C50C-407E-A947-70E740481C1C}">
                <a14:useLocalDpi xmlns:a14="http://schemas.microsoft.com/office/drawing/2010/main" val="0"/>
              </a:ext>
            </a:extLst>
          </a:blip>
          <a:srcRect l="24667" t="45000" r="23317" b="16000"/>
          <a:stretch>
            <a:fillRect/>
          </a:stretch>
        </p:blipFill>
        <p:spPr bwMode="auto">
          <a:xfrm>
            <a:off x="6156325" y="1052513"/>
            <a:ext cx="26654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arricchiti foto 1"/>
          <p:cNvPicPr>
            <a:picLocks noChangeAspect="1" noChangeArrowheads="1"/>
          </p:cNvPicPr>
          <p:nvPr/>
        </p:nvPicPr>
        <p:blipFill>
          <a:blip r:embed="rId6">
            <a:extLst>
              <a:ext uri="{28A0092B-C50C-407E-A947-70E740481C1C}">
                <a14:useLocalDpi xmlns:a14="http://schemas.microsoft.com/office/drawing/2010/main" val="0"/>
              </a:ext>
            </a:extLst>
          </a:blip>
          <a:srcRect l="41263" t="3932" r="6900" b="30701"/>
          <a:stretch>
            <a:fillRect/>
          </a:stretch>
        </p:blipFill>
        <p:spPr bwMode="auto">
          <a:xfrm>
            <a:off x="3276600" y="1557338"/>
            <a:ext cx="252095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9545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441325" y="228600"/>
            <a:ext cx="8407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en-US" altLang="it-IT" sz="2400">
                <a:solidFill>
                  <a:srgbClr val="FFFF66"/>
                </a:solidFill>
              </a:rPr>
              <a:t>EE beneficial effects are particularly evident in aged animals </a:t>
            </a:r>
          </a:p>
        </p:txBody>
      </p:sp>
      <p:grpSp>
        <p:nvGrpSpPr>
          <p:cNvPr id="65539" name="Group 3"/>
          <p:cNvGrpSpPr>
            <a:grpSpLocks/>
          </p:cNvGrpSpPr>
          <p:nvPr/>
        </p:nvGrpSpPr>
        <p:grpSpPr bwMode="auto">
          <a:xfrm>
            <a:off x="1524000" y="838200"/>
            <a:ext cx="5943600" cy="4724400"/>
            <a:chOff x="1440" y="480"/>
            <a:chExt cx="3024" cy="2054"/>
          </a:xfrm>
        </p:grpSpPr>
        <p:pic>
          <p:nvPicPr>
            <p:cNvPr id="65545" name="Picture 4" descr="EEoldrats2"/>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l="19092" t="5025" r="22041" b="62338"/>
            <a:stretch>
              <a:fillRect/>
            </a:stretch>
          </p:blipFill>
          <p:spPr bwMode="auto">
            <a:xfrm>
              <a:off x="1440" y="480"/>
              <a:ext cx="3024" cy="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Text Box 5"/>
            <p:cNvSpPr txBox="1">
              <a:spLocks noChangeArrowheads="1"/>
            </p:cNvSpPr>
            <p:nvPr/>
          </p:nvSpPr>
          <p:spPr bwMode="auto">
            <a:xfrm rot="-5400000">
              <a:off x="1348" y="1237"/>
              <a:ext cx="413" cy="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en-US" altLang="it-IT" sz="1600" b="1">
                  <a:solidFill>
                    <a:srgbClr val="000000"/>
                  </a:solidFill>
                </a:rPr>
                <a:t>Latency</a:t>
              </a:r>
            </a:p>
          </p:txBody>
        </p:sp>
      </p:grpSp>
      <p:sp>
        <p:nvSpPr>
          <p:cNvPr id="65540" name="Text Box 6"/>
          <p:cNvSpPr txBox="1">
            <a:spLocks noChangeArrowheads="1"/>
          </p:cNvSpPr>
          <p:nvPr/>
        </p:nvSpPr>
        <p:spPr bwMode="auto">
          <a:xfrm>
            <a:off x="6461125" y="6281738"/>
            <a:ext cx="1890713"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en-US" altLang="it-IT" sz="1200">
                <a:solidFill>
                  <a:srgbClr val="FFFF66"/>
                </a:solidFill>
              </a:rPr>
              <a:t>Kempermann et al., 2002</a:t>
            </a:r>
          </a:p>
        </p:txBody>
      </p:sp>
      <p:sp>
        <p:nvSpPr>
          <p:cNvPr id="65541" name="Text Box 7"/>
          <p:cNvSpPr txBox="1">
            <a:spLocks noChangeArrowheads="1"/>
          </p:cNvSpPr>
          <p:nvPr/>
        </p:nvSpPr>
        <p:spPr bwMode="auto">
          <a:xfrm>
            <a:off x="1138238" y="6122988"/>
            <a:ext cx="30575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en-US" altLang="it-IT" sz="1600">
                <a:solidFill>
                  <a:srgbClr val="FFFF66"/>
                </a:solidFill>
              </a:rPr>
              <a:t>EE from 10 to 20 months of age</a:t>
            </a:r>
          </a:p>
        </p:txBody>
      </p:sp>
      <p:sp>
        <p:nvSpPr>
          <p:cNvPr id="65542" name="Rectangle 10"/>
          <p:cNvSpPr>
            <a:spLocks noChangeArrowheads="1"/>
          </p:cNvSpPr>
          <p:nvPr/>
        </p:nvSpPr>
        <p:spPr bwMode="auto">
          <a:xfrm>
            <a:off x="6130925" y="2205038"/>
            <a:ext cx="863600" cy="18716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65543" name="Text Box 9"/>
          <p:cNvSpPr txBox="1">
            <a:spLocks noChangeArrowheads="1"/>
          </p:cNvSpPr>
          <p:nvPr/>
        </p:nvSpPr>
        <p:spPr bwMode="auto">
          <a:xfrm>
            <a:off x="6156325" y="2420938"/>
            <a:ext cx="1776413" cy="346075"/>
          </a:xfrm>
          <a:prstGeom prst="rect">
            <a:avLst/>
          </a:prstGeom>
          <a:solidFill>
            <a:schemeClr val="bg1"/>
          </a:solidFill>
          <a:ln w="9525">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1600" b="1">
                <a:solidFill>
                  <a:srgbClr val="000000"/>
                </a:solidFill>
              </a:rPr>
              <a:t>Probe test failed</a:t>
            </a:r>
          </a:p>
        </p:txBody>
      </p:sp>
      <p:sp>
        <p:nvSpPr>
          <p:cNvPr id="65544" name="Text Box 8"/>
          <p:cNvSpPr txBox="1">
            <a:spLocks noChangeArrowheads="1"/>
          </p:cNvSpPr>
          <p:nvPr/>
        </p:nvSpPr>
        <p:spPr bwMode="auto">
          <a:xfrm>
            <a:off x="6154738" y="3429000"/>
            <a:ext cx="1943100"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1600" b="1">
                <a:solidFill>
                  <a:srgbClr val="000000"/>
                </a:solidFill>
              </a:rPr>
              <a:t>Probe test passed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783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1989138"/>
            <a:ext cx="91440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1800">
                <a:solidFill>
                  <a:srgbClr val="FFFF99"/>
                </a:solidFill>
                <a:cs typeface="Arial" pitchFamily="34" charset="0"/>
              </a:rPr>
              <a:t>The first step is the activation of a particular receptor for the neurotransmitter glutamate, the NMDA receptor, which acts as a coincidence detector for the presence of correlated activity between the presynaptic and postsynaptic neuron (block of NMDA receptors = severe plasticity deficits)</a:t>
            </a:r>
          </a:p>
        </p:txBody>
      </p:sp>
      <p:sp>
        <p:nvSpPr>
          <p:cNvPr id="66563" name="Text Box 3"/>
          <p:cNvSpPr txBox="1">
            <a:spLocks noChangeArrowheads="1"/>
          </p:cNvSpPr>
          <p:nvPr/>
        </p:nvSpPr>
        <p:spPr bwMode="auto">
          <a:xfrm>
            <a:off x="0" y="3357563"/>
            <a:ext cx="31051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99"/>
                </a:solidFill>
                <a:cs typeface="Arial" pitchFamily="34" charset="0"/>
              </a:rPr>
              <a:t>Inhibition/excitation balance </a:t>
            </a:r>
          </a:p>
          <a:p>
            <a:pPr eaLnBrk="1" fontAlgn="base" hangingPunct="1">
              <a:spcBef>
                <a:spcPct val="0"/>
              </a:spcBef>
              <a:spcAft>
                <a:spcPct val="0"/>
              </a:spcAft>
              <a:buFontTx/>
              <a:buNone/>
            </a:pPr>
            <a:endParaRPr lang="it-IT" altLang="it-IT" sz="1800">
              <a:solidFill>
                <a:srgbClr val="FFFF99"/>
              </a:solidFill>
              <a:cs typeface="Arial" pitchFamily="34" charset="0"/>
            </a:endParaRPr>
          </a:p>
          <a:p>
            <a:pPr eaLnBrk="1" fontAlgn="base" hangingPunct="1">
              <a:spcBef>
                <a:spcPct val="0"/>
              </a:spcBef>
              <a:spcAft>
                <a:spcPct val="0"/>
              </a:spcAft>
              <a:buFontTx/>
              <a:buNone/>
            </a:pPr>
            <a:r>
              <a:rPr lang="it-IT" altLang="it-IT" sz="1800">
                <a:solidFill>
                  <a:srgbClr val="FFFF99"/>
                </a:solidFill>
                <a:cs typeface="Arial" pitchFamily="34" charset="0"/>
              </a:rPr>
              <a:t>Protein kinase (ERK, PKA)</a:t>
            </a:r>
          </a:p>
          <a:p>
            <a:pPr eaLnBrk="1" fontAlgn="base" hangingPunct="1">
              <a:spcBef>
                <a:spcPct val="0"/>
              </a:spcBef>
              <a:spcAft>
                <a:spcPct val="0"/>
              </a:spcAft>
              <a:buFontTx/>
              <a:buNone/>
            </a:pPr>
            <a:endParaRPr lang="it-IT" altLang="it-IT" sz="1800">
              <a:solidFill>
                <a:srgbClr val="FFFF99"/>
              </a:solidFill>
              <a:cs typeface="Arial" pitchFamily="34" charset="0"/>
            </a:endParaRPr>
          </a:p>
          <a:p>
            <a:pPr eaLnBrk="1" fontAlgn="base" hangingPunct="1">
              <a:spcBef>
                <a:spcPct val="0"/>
              </a:spcBef>
              <a:spcAft>
                <a:spcPct val="0"/>
              </a:spcAft>
              <a:buFontTx/>
              <a:buNone/>
            </a:pPr>
            <a:r>
              <a:rPr lang="it-IT" altLang="it-IT" sz="1800">
                <a:solidFill>
                  <a:srgbClr val="FFFF99"/>
                </a:solidFill>
                <a:cs typeface="Arial" pitchFamily="34" charset="0"/>
              </a:rPr>
              <a:t>Transcription factors (CREB)</a:t>
            </a:r>
          </a:p>
          <a:p>
            <a:pPr eaLnBrk="1" fontAlgn="base" hangingPunct="1">
              <a:spcBef>
                <a:spcPct val="0"/>
              </a:spcBef>
              <a:spcAft>
                <a:spcPct val="0"/>
              </a:spcAft>
              <a:buFontTx/>
              <a:buNone/>
            </a:pPr>
            <a:endParaRPr lang="it-IT" altLang="it-IT" sz="1800">
              <a:solidFill>
                <a:srgbClr val="FFFF99"/>
              </a:solidFill>
              <a:cs typeface="Arial" pitchFamily="34" charset="0"/>
            </a:endParaRPr>
          </a:p>
          <a:p>
            <a:pPr eaLnBrk="1" fontAlgn="base" hangingPunct="1">
              <a:spcBef>
                <a:spcPct val="0"/>
              </a:spcBef>
              <a:spcAft>
                <a:spcPct val="0"/>
              </a:spcAft>
              <a:buFontTx/>
              <a:buNone/>
            </a:pPr>
            <a:r>
              <a:rPr lang="it-IT" altLang="it-IT" sz="1800">
                <a:solidFill>
                  <a:srgbClr val="FFFF99"/>
                </a:solidFill>
                <a:cs typeface="Arial" pitchFamily="34" charset="0"/>
              </a:rPr>
              <a:t>Chromatin remodelling</a:t>
            </a:r>
          </a:p>
        </p:txBody>
      </p:sp>
      <p:sp>
        <p:nvSpPr>
          <p:cNvPr id="66564" name="Text Box 4"/>
          <p:cNvSpPr txBox="1">
            <a:spLocks noChangeArrowheads="1"/>
          </p:cNvSpPr>
          <p:nvPr/>
        </p:nvSpPr>
        <p:spPr bwMode="auto">
          <a:xfrm>
            <a:off x="4427538" y="3357563"/>
            <a:ext cx="471646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99"/>
                </a:solidFill>
                <a:cs typeface="Arial" pitchFamily="34" charset="0"/>
              </a:rPr>
              <a:t>Neurotrophic factors (NGF, BDNF)</a:t>
            </a:r>
          </a:p>
          <a:p>
            <a:pPr eaLnBrk="1" fontAlgn="base" hangingPunct="1">
              <a:spcBef>
                <a:spcPct val="0"/>
              </a:spcBef>
              <a:spcAft>
                <a:spcPct val="0"/>
              </a:spcAft>
              <a:buFontTx/>
              <a:buNone/>
            </a:pPr>
            <a:endParaRPr lang="it-IT" altLang="it-IT" sz="1800">
              <a:solidFill>
                <a:srgbClr val="FFFF99"/>
              </a:solidFill>
              <a:cs typeface="Arial" pitchFamily="34" charset="0"/>
            </a:endParaRPr>
          </a:p>
          <a:p>
            <a:pPr eaLnBrk="1" fontAlgn="base" hangingPunct="1">
              <a:spcBef>
                <a:spcPct val="0"/>
              </a:spcBef>
              <a:spcAft>
                <a:spcPct val="0"/>
              </a:spcAft>
              <a:buFontTx/>
              <a:buNone/>
            </a:pPr>
            <a:r>
              <a:rPr lang="it-IT" altLang="it-IT" sz="1800">
                <a:solidFill>
                  <a:srgbClr val="FFFF99"/>
                </a:solidFill>
                <a:cs typeface="Arial" pitchFamily="34" charset="0"/>
              </a:rPr>
              <a:t>Neuromodulators  (Acetylcholine,  Noradrenaline, Dopamine) </a:t>
            </a:r>
            <a:r>
              <a:rPr lang="it-IT" altLang="it-IT" sz="1800">
                <a:solidFill>
                  <a:srgbClr val="FFFF99"/>
                </a:solidFill>
              </a:rPr>
              <a:t>(motivation, attention, interest, pleasure)</a:t>
            </a:r>
            <a:endParaRPr lang="it-IT" altLang="it-IT" sz="1800">
              <a:solidFill>
                <a:srgbClr val="FFFF99"/>
              </a:solidFill>
              <a:cs typeface="Arial" pitchFamily="34" charset="0"/>
            </a:endParaRPr>
          </a:p>
          <a:p>
            <a:pPr eaLnBrk="1" fontAlgn="base" hangingPunct="1">
              <a:spcBef>
                <a:spcPct val="0"/>
              </a:spcBef>
              <a:spcAft>
                <a:spcPct val="0"/>
              </a:spcAft>
              <a:buFontTx/>
              <a:buNone/>
            </a:pPr>
            <a:endParaRPr lang="it-IT" altLang="it-IT" sz="1800">
              <a:solidFill>
                <a:srgbClr val="FFFF99"/>
              </a:solidFill>
              <a:cs typeface="Arial" pitchFamily="34" charset="0"/>
            </a:endParaRPr>
          </a:p>
          <a:p>
            <a:pPr eaLnBrk="1" fontAlgn="base" hangingPunct="1">
              <a:spcBef>
                <a:spcPct val="0"/>
              </a:spcBef>
              <a:spcAft>
                <a:spcPct val="0"/>
              </a:spcAft>
              <a:buFontTx/>
              <a:buNone/>
            </a:pPr>
            <a:r>
              <a:rPr lang="it-IT" altLang="it-IT" sz="1800">
                <a:solidFill>
                  <a:srgbClr val="FFFF99"/>
                </a:solidFill>
                <a:cs typeface="Arial" pitchFamily="34" charset="0"/>
              </a:rPr>
              <a:t>Extracellular matrix components and degrading enzymes</a:t>
            </a:r>
          </a:p>
        </p:txBody>
      </p:sp>
      <p:sp>
        <p:nvSpPr>
          <p:cNvPr id="66565" name="Text Box 5"/>
          <p:cNvSpPr txBox="1">
            <a:spLocks noChangeArrowheads="1"/>
          </p:cNvSpPr>
          <p:nvPr/>
        </p:nvSpPr>
        <p:spPr bwMode="auto">
          <a:xfrm>
            <a:off x="0" y="76200"/>
            <a:ext cx="9144000"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2800" b="1">
                <a:solidFill>
                  <a:srgbClr val="FFFF99"/>
                </a:solidFill>
                <a:cs typeface="Arial" pitchFamily="34" charset="0"/>
              </a:rPr>
              <a:t>The steps leading to long term changes in neural circuits in response to experience involve several cellular and molecular factors</a:t>
            </a:r>
          </a:p>
        </p:txBody>
      </p:sp>
      <p:sp>
        <p:nvSpPr>
          <p:cNvPr id="66566" name="Text Box 6"/>
          <p:cNvSpPr txBox="1">
            <a:spLocks noChangeArrowheads="1"/>
          </p:cNvSpPr>
          <p:nvPr/>
        </p:nvSpPr>
        <p:spPr bwMode="auto">
          <a:xfrm>
            <a:off x="1835150" y="6092825"/>
            <a:ext cx="5546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800" b="1">
                <a:solidFill>
                  <a:srgbClr val="FFFF66"/>
                </a:solidFill>
              </a:rPr>
              <a:t>EE acts on ALL of these factors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336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p:cNvGrpSpPr>
            <a:grpSpLocks/>
          </p:cNvGrpSpPr>
          <p:nvPr/>
        </p:nvGrpSpPr>
        <p:grpSpPr bwMode="auto">
          <a:xfrm>
            <a:off x="1042988" y="549275"/>
            <a:ext cx="7162800" cy="4419600"/>
            <a:chOff x="648" y="576"/>
            <a:chExt cx="4512" cy="2784"/>
          </a:xfrm>
        </p:grpSpPr>
        <p:grpSp>
          <p:nvGrpSpPr>
            <p:cNvPr id="71684" name="Group 3"/>
            <p:cNvGrpSpPr>
              <a:grpSpLocks/>
            </p:cNvGrpSpPr>
            <p:nvPr/>
          </p:nvGrpSpPr>
          <p:grpSpPr bwMode="auto">
            <a:xfrm>
              <a:off x="809" y="576"/>
              <a:ext cx="4244" cy="2784"/>
              <a:chOff x="1140" y="1440"/>
              <a:chExt cx="3476" cy="2208"/>
            </a:xfrm>
          </p:grpSpPr>
          <p:pic>
            <p:nvPicPr>
              <p:cNvPr id="71686" name="Picture 4" descr="Nuova immagine"/>
              <p:cNvPicPr>
                <a:picLocks noChangeAspect="1" noChangeArrowheads="1"/>
              </p:cNvPicPr>
              <p:nvPr/>
            </p:nvPicPr>
            <p:blipFill>
              <a:blip r:embed="rId4">
                <a:extLst>
                  <a:ext uri="{28A0092B-C50C-407E-A947-70E740481C1C}">
                    <a14:useLocalDpi xmlns:a14="http://schemas.microsoft.com/office/drawing/2010/main" val="0"/>
                  </a:ext>
                </a:extLst>
              </a:blip>
              <a:srcRect l="54811" t="17140" b="60957"/>
              <a:stretch>
                <a:fillRect/>
              </a:stretch>
            </p:blipFill>
            <p:spPr bwMode="auto">
              <a:xfrm>
                <a:off x="1140" y="1440"/>
                <a:ext cx="3476"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AutoShape 5"/>
              <p:cNvSpPr>
                <a:spLocks noChangeAspect="1" noChangeArrowheads="1"/>
              </p:cNvSpPr>
              <p:nvPr/>
            </p:nvSpPr>
            <p:spPr bwMode="auto">
              <a:xfrm rot="-5400000">
                <a:off x="2626" y="2038"/>
                <a:ext cx="236" cy="475"/>
              </a:xfrm>
              <a:prstGeom prst="moon">
                <a:avLst>
                  <a:gd name="adj" fmla="val 5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nvGrpSpPr>
              <p:cNvPr id="71688" name="Group 6"/>
              <p:cNvGrpSpPr>
                <a:grpSpLocks/>
              </p:cNvGrpSpPr>
              <p:nvPr/>
            </p:nvGrpSpPr>
            <p:grpSpPr bwMode="auto">
              <a:xfrm>
                <a:off x="2090" y="1661"/>
                <a:ext cx="358" cy="368"/>
                <a:chOff x="2072" y="480"/>
                <a:chExt cx="232" cy="240"/>
              </a:xfrm>
            </p:grpSpPr>
            <p:sp>
              <p:nvSpPr>
                <p:cNvPr id="71702" name="Oval 7"/>
                <p:cNvSpPr>
                  <a:spLocks noChangeArrowheads="1"/>
                </p:cNvSpPr>
                <p:nvPr/>
              </p:nvSpPr>
              <p:spPr bwMode="auto">
                <a:xfrm>
                  <a:off x="2112" y="576"/>
                  <a:ext cx="192"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71703" name="Freeform 8"/>
                <p:cNvSpPr>
                  <a:spLocks/>
                </p:cNvSpPr>
                <p:nvPr/>
              </p:nvSpPr>
              <p:spPr bwMode="auto">
                <a:xfrm>
                  <a:off x="2072" y="480"/>
                  <a:ext cx="192" cy="48"/>
                </a:xfrm>
                <a:custGeom>
                  <a:avLst/>
                  <a:gdLst>
                    <a:gd name="T0" fmla="*/ 0 w 192"/>
                    <a:gd name="T1" fmla="*/ 0 h 48"/>
                    <a:gd name="T2" fmla="*/ 144 w 192"/>
                    <a:gd name="T3" fmla="*/ 32 h 48"/>
                    <a:gd name="T4" fmla="*/ 192 w 192"/>
                    <a:gd name="T5" fmla="*/ 48 h 48"/>
                    <a:gd name="T6" fmla="*/ 0 60000 65536"/>
                    <a:gd name="T7" fmla="*/ 0 60000 65536"/>
                    <a:gd name="T8" fmla="*/ 0 60000 65536"/>
                  </a:gdLst>
                  <a:ahLst/>
                  <a:cxnLst>
                    <a:cxn ang="T6">
                      <a:pos x="T0" y="T1"/>
                    </a:cxn>
                    <a:cxn ang="T7">
                      <a:pos x="T2" y="T3"/>
                    </a:cxn>
                    <a:cxn ang="T8">
                      <a:pos x="T4" y="T5"/>
                    </a:cxn>
                  </a:cxnLst>
                  <a:rect l="0" t="0" r="r" b="b"/>
                  <a:pathLst>
                    <a:path w="192" h="48">
                      <a:moveTo>
                        <a:pt x="0" y="0"/>
                      </a:moveTo>
                      <a:cubicBezTo>
                        <a:pt x="51" y="7"/>
                        <a:pt x="95" y="16"/>
                        <a:pt x="144" y="32"/>
                      </a:cubicBezTo>
                      <a:cubicBezTo>
                        <a:pt x="160" y="37"/>
                        <a:pt x="192" y="48"/>
                        <a:pt x="192" y="4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71704" name="Oval 9"/>
                <p:cNvSpPr>
                  <a:spLocks noChangeArrowheads="1"/>
                </p:cNvSpPr>
                <p:nvPr/>
              </p:nvSpPr>
              <p:spPr bwMode="auto">
                <a:xfrm>
                  <a:off x="2216" y="6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grpSp>
            <p:nvGrpSpPr>
              <p:cNvPr id="71689" name="Group 10"/>
              <p:cNvGrpSpPr>
                <a:grpSpLocks/>
              </p:cNvGrpSpPr>
              <p:nvPr/>
            </p:nvGrpSpPr>
            <p:grpSpPr bwMode="auto">
              <a:xfrm flipH="1">
                <a:off x="3003" y="1624"/>
                <a:ext cx="358" cy="368"/>
                <a:chOff x="2072" y="480"/>
                <a:chExt cx="232" cy="240"/>
              </a:xfrm>
            </p:grpSpPr>
            <p:sp>
              <p:nvSpPr>
                <p:cNvPr id="71699" name="Oval 11"/>
                <p:cNvSpPr>
                  <a:spLocks noChangeArrowheads="1"/>
                </p:cNvSpPr>
                <p:nvPr/>
              </p:nvSpPr>
              <p:spPr bwMode="auto">
                <a:xfrm>
                  <a:off x="2112" y="576"/>
                  <a:ext cx="192" cy="14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71700" name="Freeform 12"/>
                <p:cNvSpPr>
                  <a:spLocks/>
                </p:cNvSpPr>
                <p:nvPr/>
              </p:nvSpPr>
              <p:spPr bwMode="auto">
                <a:xfrm>
                  <a:off x="2072" y="480"/>
                  <a:ext cx="192" cy="48"/>
                </a:xfrm>
                <a:custGeom>
                  <a:avLst/>
                  <a:gdLst>
                    <a:gd name="T0" fmla="*/ 0 w 192"/>
                    <a:gd name="T1" fmla="*/ 0 h 48"/>
                    <a:gd name="T2" fmla="*/ 144 w 192"/>
                    <a:gd name="T3" fmla="*/ 32 h 48"/>
                    <a:gd name="T4" fmla="*/ 192 w 192"/>
                    <a:gd name="T5" fmla="*/ 48 h 48"/>
                    <a:gd name="T6" fmla="*/ 0 60000 65536"/>
                    <a:gd name="T7" fmla="*/ 0 60000 65536"/>
                    <a:gd name="T8" fmla="*/ 0 60000 65536"/>
                  </a:gdLst>
                  <a:ahLst/>
                  <a:cxnLst>
                    <a:cxn ang="T6">
                      <a:pos x="T0" y="T1"/>
                    </a:cxn>
                    <a:cxn ang="T7">
                      <a:pos x="T2" y="T3"/>
                    </a:cxn>
                    <a:cxn ang="T8">
                      <a:pos x="T4" y="T5"/>
                    </a:cxn>
                  </a:cxnLst>
                  <a:rect l="0" t="0" r="r" b="b"/>
                  <a:pathLst>
                    <a:path w="192" h="48">
                      <a:moveTo>
                        <a:pt x="0" y="0"/>
                      </a:moveTo>
                      <a:cubicBezTo>
                        <a:pt x="51" y="7"/>
                        <a:pt x="95" y="16"/>
                        <a:pt x="144" y="32"/>
                      </a:cubicBezTo>
                      <a:cubicBezTo>
                        <a:pt x="160" y="37"/>
                        <a:pt x="192" y="48"/>
                        <a:pt x="192" y="4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71701" name="Oval 13"/>
                <p:cNvSpPr>
                  <a:spLocks noChangeArrowheads="1"/>
                </p:cNvSpPr>
                <p:nvPr/>
              </p:nvSpPr>
              <p:spPr bwMode="auto">
                <a:xfrm>
                  <a:off x="2216" y="62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grpSp>
            <p:nvGrpSpPr>
              <p:cNvPr id="71690" name="Group 14"/>
              <p:cNvGrpSpPr>
                <a:grpSpLocks/>
              </p:cNvGrpSpPr>
              <p:nvPr/>
            </p:nvGrpSpPr>
            <p:grpSpPr bwMode="auto">
              <a:xfrm>
                <a:off x="1313" y="2041"/>
                <a:ext cx="395" cy="429"/>
                <a:chOff x="1648" y="728"/>
                <a:chExt cx="256" cy="280"/>
              </a:xfrm>
            </p:grpSpPr>
            <p:sp>
              <p:nvSpPr>
                <p:cNvPr id="71697" name="Freeform 15"/>
                <p:cNvSpPr>
                  <a:spLocks/>
                </p:cNvSpPr>
                <p:nvPr/>
              </p:nvSpPr>
              <p:spPr bwMode="auto">
                <a:xfrm>
                  <a:off x="1648" y="728"/>
                  <a:ext cx="256" cy="269"/>
                </a:xfrm>
                <a:custGeom>
                  <a:avLst/>
                  <a:gdLst>
                    <a:gd name="T0" fmla="*/ 256 w 256"/>
                    <a:gd name="T1" fmla="*/ 0 h 269"/>
                    <a:gd name="T2" fmla="*/ 152 w 256"/>
                    <a:gd name="T3" fmla="*/ 48 h 269"/>
                    <a:gd name="T4" fmla="*/ 128 w 256"/>
                    <a:gd name="T5" fmla="*/ 64 h 269"/>
                    <a:gd name="T6" fmla="*/ 64 w 256"/>
                    <a:gd name="T7" fmla="*/ 208 h 269"/>
                    <a:gd name="T8" fmla="*/ 16 w 256"/>
                    <a:gd name="T9" fmla="*/ 240 h 269"/>
                    <a:gd name="T10" fmla="*/ 24 w 256"/>
                    <a:gd name="T11" fmla="*/ 264 h 2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269">
                      <a:moveTo>
                        <a:pt x="256" y="0"/>
                      </a:moveTo>
                      <a:cubicBezTo>
                        <a:pt x="210" y="11"/>
                        <a:pt x="194" y="20"/>
                        <a:pt x="152" y="48"/>
                      </a:cubicBezTo>
                      <a:cubicBezTo>
                        <a:pt x="144" y="53"/>
                        <a:pt x="128" y="64"/>
                        <a:pt x="128" y="64"/>
                      </a:cubicBezTo>
                      <a:cubicBezTo>
                        <a:pt x="111" y="114"/>
                        <a:pt x="81" y="157"/>
                        <a:pt x="64" y="208"/>
                      </a:cubicBezTo>
                      <a:cubicBezTo>
                        <a:pt x="58" y="226"/>
                        <a:pt x="16" y="240"/>
                        <a:pt x="16" y="240"/>
                      </a:cubicBezTo>
                      <a:cubicBezTo>
                        <a:pt x="6" y="269"/>
                        <a:pt x="0" y="264"/>
                        <a:pt x="24" y="264"/>
                      </a:cubicBezTo>
                    </a:path>
                  </a:pathLst>
                </a:custGeom>
                <a:noFill/>
                <a:ln w="9525">
                  <a:solidFill>
                    <a:schemeClr val="tx1"/>
                  </a:solidFill>
                  <a:round/>
                  <a:headEnd/>
                  <a:tailEnd/>
                </a:ln>
                <a:effectLst/>
                <a:extLst>
                  <a:ext uri="{909E8E84-426E-40DD-AFC4-6F175D3DCCD1}">
                    <a14:hiddenFill xmlns:a14="http://schemas.microsoft.com/office/drawing/2010/main">
                      <a:solidFill>
                        <a:srgbClr val="FFE9D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71698" name="Freeform 16"/>
                <p:cNvSpPr>
                  <a:spLocks/>
                </p:cNvSpPr>
                <p:nvPr/>
              </p:nvSpPr>
              <p:spPr bwMode="auto">
                <a:xfrm>
                  <a:off x="1768" y="800"/>
                  <a:ext cx="112" cy="208"/>
                </a:xfrm>
                <a:custGeom>
                  <a:avLst/>
                  <a:gdLst>
                    <a:gd name="T0" fmla="*/ 112 w 112"/>
                    <a:gd name="T1" fmla="*/ 0 h 208"/>
                    <a:gd name="T2" fmla="*/ 32 w 112"/>
                    <a:gd name="T3" fmla="*/ 80 h 208"/>
                    <a:gd name="T4" fmla="*/ 16 w 112"/>
                    <a:gd name="T5" fmla="*/ 104 h 208"/>
                    <a:gd name="T6" fmla="*/ 0 w 112"/>
                    <a:gd name="T7" fmla="*/ 128 h 208"/>
                    <a:gd name="T8" fmla="*/ 32 w 112"/>
                    <a:gd name="T9" fmla="*/ 208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208">
                      <a:moveTo>
                        <a:pt x="112" y="0"/>
                      </a:moveTo>
                      <a:cubicBezTo>
                        <a:pt x="48" y="43"/>
                        <a:pt x="75" y="16"/>
                        <a:pt x="32" y="80"/>
                      </a:cubicBezTo>
                      <a:cubicBezTo>
                        <a:pt x="27" y="88"/>
                        <a:pt x="21" y="96"/>
                        <a:pt x="16" y="104"/>
                      </a:cubicBezTo>
                      <a:cubicBezTo>
                        <a:pt x="11" y="112"/>
                        <a:pt x="0" y="128"/>
                        <a:pt x="0" y="128"/>
                      </a:cubicBezTo>
                      <a:cubicBezTo>
                        <a:pt x="38" y="185"/>
                        <a:pt x="32" y="157"/>
                        <a:pt x="32" y="208"/>
                      </a:cubicBezTo>
                    </a:path>
                  </a:pathLst>
                </a:custGeom>
                <a:noFill/>
                <a:ln w="9525">
                  <a:solidFill>
                    <a:schemeClr val="tx1"/>
                  </a:solidFill>
                  <a:round/>
                  <a:headEnd/>
                  <a:tailEnd/>
                </a:ln>
                <a:effectLst/>
                <a:extLst>
                  <a:ext uri="{909E8E84-426E-40DD-AFC4-6F175D3DCCD1}">
                    <a14:hiddenFill xmlns:a14="http://schemas.microsoft.com/office/drawing/2010/main">
                      <a:solidFill>
                        <a:srgbClr val="FFE9D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grpSp>
            <p:nvGrpSpPr>
              <p:cNvPr id="71691" name="Group 17"/>
              <p:cNvGrpSpPr>
                <a:grpSpLocks/>
              </p:cNvGrpSpPr>
              <p:nvPr/>
            </p:nvGrpSpPr>
            <p:grpSpPr bwMode="auto">
              <a:xfrm flipH="1">
                <a:off x="3805" y="2029"/>
                <a:ext cx="395" cy="429"/>
                <a:chOff x="1648" y="728"/>
                <a:chExt cx="256" cy="280"/>
              </a:xfrm>
            </p:grpSpPr>
            <p:sp>
              <p:nvSpPr>
                <p:cNvPr id="71695" name="Freeform 18"/>
                <p:cNvSpPr>
                  <a:spLocks/>
                </p:cNvSpPr>
                <p:nvPr/>
              </p:nvSpPr>
              <p:spPr bwMode="auto">
                <a:xfrm>
                  <a:off x="1648" y="728"/>
                  <a:ext cx="256" cy="269"/>
                </a:xfrm>
                <a:custGeom>
                  <a:avLst/>
                  <a:gdLst>
                    <a:gd name="T0" fmla="*/ 256 w 256"/>
                    <a:gd name="T1" fmla="*/ 0 h 269"/>
                    <a:gd name="T2" fmla="*/ 152 w 256"/>
                    <a:gd name="T3" fmla="*/ 48 h 269"/>
                    <a:gd name="T4" fmla="*/ 128 w 256"/>
                    <a:gd name="T5" fmla="*/ 64 h 269"/>
                    <a:gd name="T6" fmla="*/ 64 w 256"/>
                    <a:gd name="T7" fmla="*/ 208 h 269"/>
                    <a:gd name="T8" fmla="*/ 16 w 256"/>
                    <a:gd name="T9" fmla="*/ 240 h 269"/>
                    <a:gd name="T10" fmla="*/ 24 w 256"/>
                    <a:gd name="T11" fmla="*/ 264 h 2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269">
                      <a:moveTo>
                        <a:pt x="256" y="0"/>
                      </a:moveTo>
                      <a:cubicBezTo>
                        <a:pt x="210" y="11"/>
                        <a:pt x="194" y="20"/>
                        <a:pt x="152" y="48"/>
                      </a:cubicBezTo>
                      <a:cubicBezTo>
                        <a:pt x="144" y="53"/>
                        <a:pt x="128" y="64"/>
                        <a:pt x="128" y="64"/>
                      </a:cubicBezTo>
                      <a:cubicBezTo>
                        <a:pt x="111" y="114"/>
                        <a:pt x="81" y="157"/>
                        <a:pt x="64" y="208"/>
                      </a:cubicBezTo>
                      <a:cubicBezTo>
                        <a:pt x="58" y="226"/>
                        <a:pt x="16" y="240"/>
                        <a:pt x="16" y="240"/>
                      </a:cubicBezTo>
                      <a:cubicBezTo>
                        <a:pt x="6" y="269"/>
                        <a:pt x="0" y="264"/>
                        <a:pt x="24" y="264"/>
                      </a:cubicBezTo>
                    </a:path>
                  </a:pathLst>
                </a:custGeom>
                <a:noFill/>
                <a:ln w="9525">
                  <a:solidFill>
                    <a:schemeClr val="tx1"/>
                  </a:solidFill>
                  <a:round/>
                  <a:headEnd/>
                  <a:tailEnd/>
                </a:ln>
                <a:effectLst/>
                <a:extLst>
                  <a:ext uri="{909E8E84-426E-40DD-AFC4-6F175D3DCCD1}">
                    <a14:hiddenFill xmlns:a14="http://schemas.microsoft.com/office/drawing/2010/main">
                      <a:solidFill>
                        <a:srgbClr val="FFE9D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71696" name="Freeform 19"/>
                <p:cNvSpPr>
                  <a:spLocks/>
                </p:cNvSpPr>
                <p:nvPr/>
              </p:nvSpPr>
              <p:spPr bwMode="auto">
                <a:xfrm>
                  <a:off x="1768" y="800"/>
                  <a:ext cx="112" cy="208"/>
                </a:xfrm>
                <a:custGeom>
                  <a:avLst/>
                  <a:gdLst>
                    <a:gd name="T0" fmla="*/ 112 w 112"/>
                    <a:gd name="T1" fmla="*/ 0 h 208"/>
                    <a:gd name="T2" fmla="*/ 32 w 112"/>
                    <a:gd name="T3" fmla="*/ 80 h 208"/>
                    <a:gd name="T4" fmla="*/ 16 w 112"/>
                    <a:gd name="T5" fmla="*/ 104 h 208"/>
                    <a:gd name="T6" fmla="*/ 0 w 112"/>
                    <a:gd name="T7" fmla="*/ 128 h 208"/>
                    <a:gd name="T8" fmla="*/ 32 w 112"/>
                    <a:gd name="T9" fmla="*/ 208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208">
                      <a:moveTo>
                        <a:pt x="112" y="0"/>
                      </a:moveTo>
                      <a:cubicBezTo>
                        <a:pt x="48" y="43"/>
                        <a:pt x="75" y="16"/>
                        <a:pt x="32" y="80"/>
                      </a:cubicBezTo>
                      <a:cubicBezTo>
                        <a:pt x="27" y="88"/>
                        <a:pt x="21" y="96"/>
                        <a:pt x="16" y="104"/>
                      </a:cubicBezTo>
                      <a:cubicBezTo>
                        <a:pt x="11" y="112"/>
                        <a:pt x="0" y="128"/>
                        <a:pt x="0" y="128"/>
                      </a:cubicBezTo>
                      <a:cubicBezTo>
                        <a:pt x="38" y="185"/>
                        <a:pt x="32" y="157"/>
                        <a:pt x="32" y="208"/>
                      </a:cubicBezTo>
                    </a:path>
                  </a:pathLst>
                </a:custGeom>
                <a:noFill/>
                <a:ln w="9525">
                  <a:solidFill>
                    <a:schemeClr val="tx1"/>
                  </a:solidFill>
                  <a:round/>
                  <a:headEnd/>
                  <a:tailEnd/>
                </a:ln>
                <a:effectLst/>
                <a:extLst>
                  <a:ext uri="{909E8E84-426E-40DD-AFC4-6F175D3DCCD1}">
                    <a14:hiddenFill xmlns:a14="http://schemas.microsoft.com/office/drawing/2010/main">
                      <a:solidFill>
                        <a:srgbClr val="FFE9D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sp>
            <p:nvSpPr>
              <p:cNvPr id="71692" name="Line 20"/>
              <p:cNvSpPr>
                <a:spLocks noChangeShapeType="1"/>
              </p:cNvSpPr>
              <p:nvPr/>
            </p:nvSpPr>
            <p:spPr bwMode="auto">
              <a:xfrm>
                <a:off x="1214" y="2475"/>
                <a:ext cx="329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71693" name="Oval 21"/>
              <p:cNvSpPr>
                <a:spLocks noChangeArrowheads="1"/>
              </p:cNvSpPr>
              <p:nvPr/>
            </p:nvSpPr>
            <p:spPr bwMode="auto">
              <a:xfrm>
                <a:off x="1140" y="2030"/>
                <a:ext cx="148" cy="8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71694" name="Oval 22"/>
              <p:cNvSpPr>
                <a:spLocks noChangeArrowheads="1"/>
              </p:cNvSpPr>
              <p:nvPr/>
            </p:nvSpPr>
            <p:spPr bwMode="auto">
              <a:xfrm>
                <a:off x="4360" y="2030"/>
                <a:ext cx="148" cy="8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sp>
          <p:nvSpPr>
            <p:cNvPr id="71685" name="WordArt 23"/>
            <p:cNvSpPr>
              <a:spLocks noChangeArrowheads="1" noChangeShapeType="1" noTextEdit="1"/>
            </p:cNvSpPr>
            <p:nvPr/>
          </p:nvSpPr>
          <p:spPr bwMode="auto">
            <a:xfrm>
              <a:off x="648" y="2432"/>
              <a:ext cx="4512" cy="9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Train your brain</a:t>
              </a:r>
            </a:p>
          </p:txBody>
        </p:sp>
      </p:grpSp>
      <p:sp>
        <p:nvSpPr>
          <p:cNvPr id="71683" name="Text Box 24"/>
          <p:cNvSpPr txBox="1">
            <a:spLocks noChangeArrowheads="1"/>
          </p:cNvSpPr>
          <p:nvPr/>
        </p:nvSpPr>
        <p:spPr bwMode="auto">
          <a:xfrm>
            <a:off x="0" y="5300663"/>
            <a:ext cx="9144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dirty="0" err="1">
                <a:solidFill>
                  <a:srgbClr val="FFFF99"/>
                </a:solidFill>
              </a:rPr>
              <a:t>Environmental</a:t>
            </a:r>
            <a:r>
              <a:rPr lang="it-IT" altLang="it-IT" sz="2800" dirty="0">
                <a:solidFill>
                  <a:srgbClr val="FFFF99"/>
                </a:solidFill>
              </a:rPr>
              <a:t> </a:t>
            </a:r>
            <a:r>
              <a:rPr lang="it-IT" altLang="it-IT" sz="2800" dirty="0" err="1">
                <a:solidFill>
                  <a:srgbClr val="FFFF99"/>
                </a:solidFill>
              </a:rPr>
              <a:t>enrichment</a:t>
            </a:r>
            <a:r>
              <a:rPr lang="it-IT" altLang="it-IT" sz="2800" dirty="0">
                <a:solidFill>
                  <a:srgbClr val="FFFF99"/>
                </a:solidFill>
              </a:rPr>
              <a:t>: a </a:t>
            </a:r>
            <a:r>
              <a:rPr lang="it-IT" altLang="it-IT" sz="2800" dirty="0" err="1">
                <a:solidFill>
                  <a:srgbClr val="FFFF99"/>
                </a:solidFill>
              </a:rPr>
              <a:t>strategy</a:t>
            </a:r>
            <a:r>
              <a:rPr lang="it-IT" altLang="it-IT" sz="2800" dirty="0">
                <a:solidFill>
                  <a:srgbClr val="FFFF99"/>
                </a:solidFill>
              </a:rPr>
              <a:t> to </a:t>
            </a:r>
            <a:r>
              <a:rPr lang="it-IT" altLang="it-IT" sz="2800" dirty="0" err="1">
                <a:solidFill>
                  <a:srgbClr val="FFFF99"/>
                </a:solidFill>
              </a:rPr>
              <a:t>potentiate</a:t>
            </a:r>
            <a:r>
              <a:rPr lang="it-IT" altLang="it-IT" sz="2800" dirty="0">
                <a:solidFill>
                  <a:srgbClr val="FFFF99"/>
                </a:solidFill>
              </a:rPr>
              <a:t> brain </a:t>
            </a:r>
            <a:r>
              <a:rPr lang="it-IT" altLang="it-IT" sz="2800" dirty="0" err="1">
                <a:solidFill>
                  <a:srgbClr val="FFFF99"/>
                </a:solidFill>
              </a:rPr>
              <a:t>plasticity</a:t>
            </a:r>
            <a:r>
              <a:rPr lang="it-IT" altLang="it-IT" sz="2800" dirty="0">
                <a:solidFill>
                  <a:srgbClr val="FFFF99"/>
                </a:solidFill>
              </a:rPr>
              <a:t> and </a:t>
            </a:r>
            <a:r>
              <a:rPr lang="it-IT" altLang="it-IT" sz="2800" dirty="0" err="1">
                <a:solidFill>
                  <a:srgbClr val="FFFF99"/>
                </a:solidFill>
              </a:rPr>
              <a:t>promote</a:t>
            </a:r>
            <a:r>
              <a:rPr lang="it-IT" altLang="it-IT" sz="2800" dirty="0">
                <a:solidFill>
                  <a:srgbClr val="FFFF99"/>
                </a:solidFill>
              </a:rPr>
              <a:t> brain </a:t>
            </a:r>
            <a:r>
              <a:rPr lang="it-IT" altLang="it-IT" sz="2800" dirty="0" err="1">
                <a:solidFill>
                  <a:srgbClr val="FFFF99"/>
                </a:solidFill>
              </a:rPr>
              <a:t>health</a:t>
            </a:r>
            <a:r>
              <a:rPr lang="it-IT" altLang="it-IT" sz="2800" dirty="0">
                <a:solidFill>
                  <a:srgbClr val="FFFF99"/>
                </a:solidFill>
              </a:rPr>
              <a:t> </a:t>
            </a:r>
            <a:r>
              <a:rPr lang="it-IT" altLang="it-IT" sz="2800" dirty="0" err="1">
                <a:solidFill>
                  <a:srgbClr val="FFFF99"/>
                </a:solidFill>
              </a:rPr>
              <a:t>acting</a:t>
            </a:r>
            <a:r>
              <a:rPr lang="it-IT" altLang="it-IT" sz="2800" dirty="0">
                <a:solidFill>
                  <a:srgbClr val="FFFF99"/>
                </a:solidFill>
              </a:rPr>
              <a:t> on </a:t>
            </a:r>
            <a:r>
              <a:rPr lang="it-IT" altLang="it-IT" sz="2800" b="1" u="sng" dirty="0" err="1">
                <a:solidFill>
                  <a:srgbClr val="FFFF99"/>
                </a:solidFill>
              </a:rPr>
              <a:t>endogenous</a:t>
            </a:r>
            <a:r>
              <a:rPr lang="it-IT" altLang="it-IT" sz="2800" dirty="0">
                <a:solidFill>
                  <a:srgbClr val="FFFF99"/>
                </a:solidFill>
              </a:rPr>
              <a:t> </a:t>
            </a:r>
            <a:r>
              <a:rPr lang="it-IT" altLang="it-IT" sz="2800" dirty="0" err="1">
                <a:solidFill>
                  <a:srgbClr val="FFFF99"/>
                </a:solidFill>
              </a:rPr>
              <a:t>factors</a:t>
            </a:r>
            <a:r>
              <a:rPr lang="it-IT" altLang="it-IT" sz="2800" dirty="0">
                <a:solidFill>
                  <a:srgbClr val="FFFF99"/>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04703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ChangeArrowheads="1"/>
          </p:cNvSpPr>
          <p:nvPr/>
        </p:nvSpPr>
        <p:spPr bwMode="auto">
          <a:xfrm>
            <a:off x="0" y="209550"/>
            <a:ext cx="91440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a:solidFill>
                  <a:srgbClr val="FFFFFF"/>
                </a:solidFill>
              </a:rPr>
              <a:t>On the basis of epidemiological studies in humans, risk and protective factors for developing dementia with age have been pointed out, which include </a:t>
            </a:r>
          </a:p>
          <a:p>
            <a:pPr algn="ctr" eaLnBrk="1" fontAlgn="base" hangingPunct="1">
              <a:spcBef>
                <a:spcPct val="0"/>
              </a:spcBef>
              <a:spcAft>
                <a:spcPct val="0"/>
              </a:spcAft>
              <a:buFontTx/>
              <a:buNone/>
            </a:pPr>
            <a:r>
              <a:rPr lang="en-GB" altLang="it-IT">
                <a:solidFill>
                  <a:srgbClr val="FF9900"/>
                </a:solidFill>
              </a:rPr>
              <a:t>genetic factors</a:t>
            </a:r>
            <a:r>
              <a:rPr lang="en-GB" altLang="it-IT">
                <a:solidFill>
                  <a:srgbClr val="FFFFFF"/>
                </a:solidFill>
              </a:rPr>
              <a:t>, such as the presence of APOE4 allele or familiarity for the disease, </a:t>
            </a:r>
            <a:r>
              <a:rPr lang="en-GB" altLang="it-IT">
                <a:solidFill>
                  <a:srgbClr val="FF9900"/>
                </a:solidFill>
              </a:rPr>
              <a:t>education</a:t>
            </a:r>
          </a:p>
          <a:p>
            <a:pPr algn="ctr" eaLnBrk="1" fontAlgn="base" hangingPunct="1">
              <a:spcBef>
                <a:spcPct val="0"/>
              </a:spcBef>
              <a:spcAft>
                <a:spcPct val="0"/>
              </a:spcAft>
              <a:buFontTx/>
              <a:buNone/>
            </a:pPr>
            <a:r>
              <a:rPr lang="en-GB" altLang="it-IT">
                <a:solidFill>
                  <a:srgbClr val="FFFFFF"/>
                </a:solidFill>
              </a:rPr>
              <a:t>and </a:t>
            </a:r>
            <a:r>
              <a:rPr lang="en-GB" altLang="it-IT">
                <a:solidFill>
                  <a:srgbClr val="FF9900"/>
                </a:solidFill>
              </a:rPr>
              <a:t>lifestyle factors</a:t>
            </a:r>
            <a:r>
              <a:rPr lang="en-GB" altLang="it-IT">
                <a:solidFill>
                  <a:srgbClr val="FFFFFF"/>
                </a:solidFill>
              </a:rPr>
              <a:t>, such as being engaged in cognitively stimulating and social activities and practicing physical exercise, key components of an “enriched environment” (e.g. Laurin et. al, 2001; Fratiglioni et al., 2004; Podewils et al., 2005; Marx, 2005; Kramer and Erickson, 2007).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289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981075"/>
            <a:ext cx="3960812" cy="273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1" name="Text Box 3"/>
          <p:cNvSpPr txBox="1">
            <a:spLocks noChangeArrowheads="1"/>
          </p:cNvSpPr>
          <p:nvPr/>
        </p:nvSpPr>
        <p:spPr bwMode="auto">
          <a:xfrm>
            <a:off x="323850" y="188913"/>
            <a:ext cx="53943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a:solidFill>
                  <a:srgbClr val="FFFF66"/>
                </a:solidFill>
              </a:rPr>
              <a:t>Cognitive reserve hypothesis</a:t>
            </a:r>
          </a:p>
        </p:txBody>
      </p:sp>
      <p:pic>
        <p:nvPicPr>
          <p:cNvPr id="737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908050"/>
            <a:ext cx="41910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3" name="Text Box 5"/>
          <p:cNvSpPr txBox="1">
            <a:spLocks noChangeArrowheads="1"/>
          </p:cNvSpPr>
          <p:nvPr/>
        </p:nvSpPr>
        <p:spPr bwMode="auto">
          <a:xfrm>
            <a:off x="879475" y="49609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73734" name="Text Box 6"/>
          <p:cNvSpPr txBox="1">
            <a:spLocks noChangeArrowheads="1"/>
          </p:cNvSpPr>
          <p:nvPr/>
        </p:nvSpPr>
        <p:spPr bwMode="auto">
          <a:xfrm>
            <a:off x="0" y="4149725"/>
            <a:ext cx="9144000"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CC"/>
                </a:solidFill>
              </a:rPr>
              <a:t>Evans, Wilson, Katzman: “Cognitive reserve</a:t>
            </a:r>
            <a:r>
              <a:rPr lang="it-IT" altLang="it-IT" sz="1800" b="1">
                <a:solidFill>
                  <a:srgbClr val="FFFFCC"/>
                </a:solidFill>
              </a:rPr>
              <a:t>” hypothesis: the effects of education on dementia incidence</a:t>
            </a:r>
            <a:endParaRPr lang="it-IT" altLang="it-IT" sz="1800">
              <a:solidFill>
                <a:srgbClr val="FFFFCC"/>
              </a:solidFill>
            </a:endParaRPr>
          </a:p>
          <a:p>
            <a:pPr algn="ctr" eaLnBrk="1" fontAlgn="base" hangingPunct="1">
              <a:spcBef>
                <a:spcPct val="0"/>
              </a:spcBef>
              <a:spcAft>
                <a:spcPct val="0"/>
              </a:spcAft>
              <a:buFontTx/>
              <a:buNone/>
            </a:pPr>
            <a:r>
              <a:rPr lang="it-IT" altLang="it-IT" sz="2400">
                <a:solidFill>
                  <a:srgbClr val="FFFF99"/>
                </a:solidFill>
              </a:rPr>
              <a:t>The concept of cognitive reserve is based on epidemiological observations that subjects with a high degree of education seem to cope better with the onset of pathology, maintaining a normal functional level longer then subjects with a lower level of education (see Fratiglioni and Wang, 2007, Stern 2010).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941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ChangeArrowheads="1"/>
          </p:cNvSpPr>
          <p:nvPr/>
        </p:nvSpPr>
        <p:spPr bwMode="auto">
          <a:xfrm>
            <a:off x="0" y="395288"/>
            <a:ext cx="9144000"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The concept of cognitive reserve has been proposed to account for the disjunction between the degree of brain damage or pathology and its clinical manifestations (see Stern, 2010). </a:t>
            </a:r>
          </a:p>
          <a:p>
            <a:pPr algn="ctr" eaLnBrk="1" fontAlgn="base" hangingPunct="1">
              <a:spcBef>
                <a:spcPct val="0"/>
              </a:spcBef>
              <a:spcAft>
                <a:spcPct val="0"/>
              </a:spcAft>
              <a:buFontTx/>
              <a:buNone/>
            </a:pPr>
            <a:r>
              <a:rPr lang="en-GB" altLang="it-IT" sz="2800">
                <a:solidFill>
                  <a:srgbClr val="FFFFFF"/>
                </a:solidFill>
              </a:rPr>
              <a:t>It postulates that subjects with a greater cognitive reserve can sustain a larger amount of brain damage before reaching the threshold for a clinical expression of cognitive impairment. </a:t>
            </a:r>
          </a:p>
          <a:p>
            <a:pPr algn="ctr" eaLnBrk="1" fontAlgn="base" hangingPunct="1">
              <a:spcBef>
                <a:spcPct val="0"/>
              </a:spcBef>
              <a:spcAft>
                <a:spcPct val="0"/>
              </a:spcAft>
              <a:buFontTx/>
              <a:buNone/>
            </a:pPr>
            <a:r>
              <a:rPr lang="en-GB" altLang="it-IT" sz="2800">
                <a:solidFill>
                  <a:srgbClr val="FFFFFF"/>
                </a:solidFill>
              </a:rPr>
              <a:t>Cognitive reserve is an active reserve and encompasses increased cognitive function and enhanced complex mental activity as protective factors against major age-related cognitive decline and dementia (see Nithianantharajah and Hannan, 2009 and Stern, 2010 for review)</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180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1005</Words>
  <Application>Microsoft Office PowerPoint</Application>
  <PresentationFormat>Presentazione su schermo (4:3)</PresentationFormat>
  <Paragraphs>72</Paragraphs>
  <Slides>15</Slides>
  <Notes>0</Notes>
  <HiddenSlides>0</HiddenSlides>
  <MMClips>15</MMClips>
  <ScaleCrop>false</ScaleCrop>
  <HeadingPairs>
    <vt:vector size="4" baseType="variant">
      <vt:variant>
        <vt:lpstr>Tema</vt:lpstr>
      </vt:variant>
      <vt:variant>
        <vt:i4>1</vt:i4>
      </vt:variant>
      <vt:variant>
        <vt:lpstr>Titoli diapositive</vt:lpstr>
      </vt:variant>
      <vt:variant>
        <vt:i4>15</vt:i4>
      </vt:variant>
    </vt:vector>
  </HeadingPairs>
  <TitlesOfParts>
    <vt:vector size="16"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2020-05-14T16:30:28Z</dcterms:created>
  <dcterms:modified xsi:type="dcterms:W3CDTF">2020-05-14T16:31:24Z</dcterms:modified>
</cp:coreProperties>
</file>