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7" r:id="rId3"/>
    <p:sldId id="258" r:id="rId4"/>
    <p:sldId id="259" r:id="rId5"/>
    <p:sldId id="260" r:id="rId6"/>
    <p:sldId id="267" r:id="rId7"/>
    <p:sldId id="261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1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1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8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9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4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1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4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5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96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8930" y="6225547"/>
            <a:ext cx="633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Lezione erogata in modalità «a distanza» per emergenza Covit-19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77824" y="1442433"/>
            <a:ext cx="7058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</a:rPr>
              <a:t>STORIA DELL’ARTE MEDIOEVALE – MINIATURA</a:t>
            </a:r>
          </a:p>
          <a:p>
            <a:pPr algn="ctr"/>
            <a:r>
              <a:rPr lang="it-IT" sz="2800" dirty="0">
                <a:solidFill>
                  <a:prstClr val="white"/>
                </a:solidFill>
              </a:rPr>
              <a:t>aa 2019-2020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</a:rPr>
              <a:t>Prof.ssa Sonia Chiodo</a:t>
            </a:r>
          </a:p>
          <a:p>
            <a:pPr algn="ctr"/>
            <a:endParaRPr lang="it-IT" sz="2800" dirty="0">
              <a:solidFill>
                <a:prstClr val="white"/>
              </a:solidFill>
            </a:endParaRPr>
          </a:p>
          <a:p>
            <a:pPr algn="ctr"/>
            <a:r>
              <a:rPr lang="it-IT" sz="2800" b="1" i="1" dirty="0">
                <a:solidFill>
                  <a:srgbClr val="FF0000"/>
                </a:solidFill>
              </a:rPr>
              <a:t>Vedere l’aldilà: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i="1" dirty="0">
                <a:solidFill>
                  <a:srgbClr val="FF0000"/>
                </a:solidFill>
              </a:rPr>
              <a:t>percorso tra fonti testuali e iconografiche</a:t>
            </a:r>
          </a:p>
          <a:p>
            <a:pPr algn="ctr"/>
            <a:endParaRPr lang="it-IT" sz="2800" dirty="0">
              <a:solidFill>
                <a:srgbClr val="FF0000"/>
              </a:solidFill>
            </a:endParaRPr>
          </a:p>
          <a:p>
            <a:pPr algn="ctr"/>
            <a:endParaRPr lang="it-IT" sz="2800" dirty="0">
              <a:solidFill>
                <a:prstClr val="white"/>
              </a:solidFill>
            </a:endParaRPr>
          </a:p>
          <a:p>
            <a:pPr algn="ctr"/>
            <a:r>
              <a:rPr lang="it-IT" sz="3200" dirty="0" smtClean="0">
                <a:solidFill>
                  <a:prstClr val="white"/>
                </a:solidFill>
              </a:rPr>
              <a:t>02: </a:t>
            </a:r>
            <a:r>
              <a:rPr lang="it-IT" sz="3200" dirty="0">
                <a:solidFill>
                  <a:prstClr val="white"/>
                </a:solidFill>
              </a:rPr>
              <a:t>L’aldilà nelle fonti</a:t>
            </a:r>
          </a:p>
        </p:txBody>
      </p:sp>
    </p:spTree>
    <p:extLst>
      <p:ext uri="{BB962C8B-B14F-4D97-AF65-F5344CB8AC3E}">
        <p14:creationId xmlns:p14="http://schemas.microsoft.com/office/powerpoint/2010/main" val="275905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75764" y="996928"/>
            <a:ext cx="4572000" cy="43440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 lettera di san Paolo ai Corinzi (1Corinzi 3, 11-15):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[11] Infatti nessuno può porre un fondamento diverso da quello che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si trova, che è Gesù Cristo. [12]E se, sopra questo fondamento, si costruisce con oro, argento, pietre preziose, legno, fieno, paglia, [13]l'opera di ciascuno sarà ben visibile: la farà conoscere quel giorno che si manifesterà col fuoco, e il fuoco proverà la qualità dell'opera di ciascuno. [14]Se l'opera che uno costruì sul fondamento resisterà, costui ne riceverà una ricompensa; [15]ma se l'opera finirà bruciata, sarà punito: tuttavia egli si salverà, però come attraverso il fuoco.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12934" y="193536"/>
            <a:ext cx="6767187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“Subito dopo la tribolazione di quei giorni, il sole si oscurerà, la luna non darà più la sua luce, le stelle cadranno dal cielo e le potenze dei cieli saranno sconvolte. Allora comparirà nel cielo il segno del Figlio dell'uomo e allora si batteranno il petto tutte le tribù della terra, e vedranno il Figlio dell'uomo venire sopra le nubi del cielo con grande potenza e gloria. Egli manderà i suoi angeli con una grande tromba e raduneranno tutti i suoi eletti dai quattro venti, da un estremo all'altro dei cieli.” (Mt 24, 29-31)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12934" y="1804366"/>
            <a:ext cx="6858000" cy="493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…Quando il Figlio dell'uomo verrà nella sua gloria, e tutti i suoi angeli con lui, </a:t>
            </a:r>
            <a:r>
              <a:rPr lang="it-IT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sederà sul trono </a:t>
            </a:r>
            <a:r>
              <a:rPr lang="it-IT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della sua gloria. E davanti a lui verranno radunati tutti i popoli. Egli separerà gli uni dagli altri, come il pastore separa le pecore dalle capre, e porrà le pecore alla sua destra e le capre alla sinistra. Allora il re dirà a quelli che staranno alla sua destra: Venite, benedetti del Padre mio, ricevete in eredità il regno preparato per voi fin dalla creazione del mondo. Perché ho avuto fame e mi avete dato da mangiare, ho avuto sete e mi avete dato da bere; ero straniero e mi avete accolto, nudo e mi avete vestito, malato e mi avete visitato, ero in carcere e siete venuti a trovarmi. Allora i giusti gli risponderanno: Signore, quando mai ti abbiamo veduto affamato e ti abbiamo dato da mangiare, o assetato e ti abbiamo dato da bere? Quando ti abbiamo visto straniero e ti abbiamo accolto, o nudo e ti abbiamo vestito? E quando ti abbiamo visto malato o in carcere e siamo venuti a visitarti? Ed il re dirà loro: In verità vi dico: ogni volta che lo avete fatto a uno solo di questi miei fratelli più piccoli, l'avete fatto a me. Poi dirà a quelli che saranno alla sua sinistra: Via, lontano da me, maledetti</a:t>
            </a:r>
            <a:r>
              <a:rPr lang="it-IT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nel fuoco eterno, </a:t>
            </a:r>
            <a:r>
              <a:rPr lang="it-IT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preparato per il diavolo e per i suoi angeli. Perché ho avuto fame e non mi avete dato da mangiare; ho avuto sete e non mi avete dato da bere; ero straniero e non mi avete accolto, nudo e non mi avete vestito, malato e in carcere e non mi avete visitato. Anch'essi allora risponderanno: Signore, quando mai ti abbiamo visto affamato o assetato o forestiero o nudo o malato o in carcere e non ti abbiamo assistito? Ma egli risponderà loro: In verità vi dico: ogni volta che non lo avete fatto a uno solo di questi miei fratelli più piccoli, non l'avete fatto a me. </a:t>
            </a:r>
            <a:r>
              <a:rPr lang="it-IT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se ne andranno, questi al supplizio eterno, i giusti invece alla vita eterna.” </a:t>
            </a:r>
            <a:r>
              <a:rPr lang="it-IT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(Mt 25, 31-46)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2839" y="284907"/>
            <a:ext cx="1349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Dal Vangelo di Matteo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878" y="5278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85535" y="1200313"/>
            <a:ext cx="62442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“Vidi un altro luogo, completamente buio, ed era il luogo del castigo”, “alcuni erano appesi per la lingua, i calunniatori, e sotto di essi vi era un fuoco che ardeva e li torturava” (cap. XXI);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“Altri, uomini e donne, erano in piedi, tra le fiamme fino a metà del corpo” (cap. XXVII); 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“Di fronte a loro vi erano uomini e donne che si mordevano la lingua e avevano in bocca un fuoco ardente…Erano i falsi testimoni.” (cap. XXIX).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1232" y="1200313"/>
            <a:ext cx="235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APOCALISSE DI PIETRO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113" y="5729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8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" y="0"/>
            <a:ext cx="4752997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56069" y="4868091"/>
            <a:ext cx="324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Salterio (Gloucester 1200-1225), </a:t>
            </a:r>
            <a:r>
              <a:rPr lang="it-IT" i="1" dirty="0">
                <a:solidFill>
                  <a:prstClr val="white"/>
                </a:solidFill>
              </a:rPr>
              <a:t>Inferno</a:t>
            </a:r>
            <a:r>
              <a:rPr lang="it-IT" dirty="0">
                <a:solidFill>
                  <a:prstClr val="white"/>
                </a:solidFill>
              </a:rPr>
              <a:t>, Monaco, Bayerische </a:t>
            </a:r>
            <a:r>
              <a:rPr lang="it-IT" dirty="0" err="1">
                <a:solidFill>
                  <a:prstClr val="white"/>
                </a:solidFill>
              </a:rPr>
              <a:t>Staatsbibliothek</a:t>
            </a:r>
            <a:r>
              <a:rPr lang="it-IT" dirty="0">
                <a:solidFill>
                  <a:prstClr val="white"/>
                </a:solidFill>
              </a:rPr>
              <a:t>, </a:t>
            </a:r>
            <a:r>
              <a:rPr lang="it-IT" dirty="0" err="1">
                <a:solidFill>
                  <a:prstClr val="white"/>
                </a:solidFill>
              </a:rPr>
              <a:t>Clm</a:t>
            </a:r>
            <a:r>
              <a:rPr lang="it-IT" dirty="0">
                <a:solidFill>
                  <a:prstClr val="white"/>
                </a:solidFill>
              </a:rPr>
              <a:t> 835, f. 66r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476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11952" y="815547"/>
            <a:ext cx="231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APOCALISSE DI PAOLO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496432" y="6417276"/>
            <a:ext cx="114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(continua)</a:t>
            </a: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2044" y="3172342"/>
            <a:ext cx="609600" cy="6096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00127" y="5587562"/>
            <a:ext cx="4572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approfondire: </a:t>
            </a:r>
            <a:r>
              <a:rPr lang="it-IT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Apocrifi del Nuovo Testamento III. Lettere. Dormizione di Maria Apocalissi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cura di L. </a:t>
            </a:r>
            <a:r>
              <a:rPr lang="it-IT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Moraldi</a:t>
            </a:r>
            <a:r>
              <a:rPr lang="it-IT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Casale Monferrato 1994 (pp. 383-425 traduzione dell’Apocalisse di Paolo).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2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38897" y="5988908"/>
            <a:ext cx="864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Da Rosanna Guglielmetti, Un apostolo all’Inferno…, </a:t>
            </a:r>
          </a:p>
          <a:p>
            <a:r>
              <a:rPr lang="it-IT" dirty="0">
                <a:solidFill>
                  <a:prstClr val="white"/>
                </a:solidFill>
              </a:rPr>
              <a:t>http://www.studilefili.unimi.it/extfiles/unimidire/56101/attachment/guglielmetti-light.pdf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07" y="999738"/>
            <a:ext cx="8084600" cy="4560802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5999" y="335846"/>
            <a:ext cx="62818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dirty="0">
                <a:solidFill>
                  <a:prstClr val="white"/>
                </a:solidFill>
              </a:rPr>
              <a:t>[37] Vidi, nello stesso luogo, un'altra quantità di fosse: nel mezzo c'era un fiume pieno di una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moltitudine di uomini e donne divorati dai vermi. Io piansi, sospirai, e interrogai l'angelo: "Chi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sono costoro, signore?". Mi rispose: "Sono coloro che estorsero usura su usura, ebbero fiducia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nelle loro ricchezze e non sperarono in Dio, che era il loro aiuto".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Poi osservai e vidi un altro luogo molto angusto: c'era come un muro e tutt'intorno del fuoco;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vidi che dentro c'erano uomini e donne che si mangiavano la lingua.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Domandai: "Chi sono costoro, signore?". Mi rispose: "Sono coloro che in chiesa motteggiano la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parola di Dio, non la valutano, bensì giudicano pressappoco un nonnulla Dio e i suoi angeli:</a:t>
            </a:r>
          </a:p>
          <a:p>
            <a:pPr lvl="0"/>
            <a:r>
              <a:rPr lang="it-IT" dirty="0">
                <a:solidFill>
                  <a:prstClr val="white"/>
                </a:solidFill>
              </a:rPr>
              <a:t>perciò ora ne scontano in tal modo la pena dovuta". 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8202" y="5717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2995" y="332214"/>
            <a:ext cx="90533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prstClr val="white"/>
                </a:solidFill>
              </a:rPr>
              <a:t>….Tra tutti i tormenti risuonò la voce del Figlio di Dio, dicendo: "Che cosa avete compiuto per</a:t>
            </a:r>
          </a:p>
          <a:p>
            <a:r>
              <a:rPr lang="it-IT" sz="1600" dirty="0">
                <a:solidFill>
                  <a:prstClr val="white"/>
                </a:solidFill>
              </a:rPr>
              <a:t>chiedermi un refrigerio? Il mio sangue fu sparso per voi, ma voi non vi pentiste! Per voi portai</a:t>
            </a:r>
          </a:p>
          <a:p>
            <a:r>
              <a:rPr lang="it-IT" sz="1600" dirty="0">
                <a:solidFill>
                  <a:prstClr val="white"/>
                </a:solidFill>
              </a:rPr>
              <a:t>sul capo una corona di spine, per voi ricevetti schiaffi sulle guance, ma voi non vi pentiste!</a:t>
            </a:r>
          </a:p>
          <a:p>
            <a:r>
              <a:rPr lang="it-IT" sz="1600" dirty="0">
                <a:solidFill>
                  <a:prstClr val="white"/>
                </a:solidFill>
              </a:rPr>
              <a:t>Appeso alla croce, chiesi dell'acqua, ma mi diedero aceto mescolato con il fiele! Aprirono il mio</a:t>
            </a:r>
          </a:p>
          <a:p>
            <a:r>
              <a:rPr lang="it-IT" sz="1600" dirty="0">
                <a:solidFill>
                  <a:prstClr val="white"/>
                </a:solidFill>
              </a:rPr>
              <a:t>lato destro con la lancia! A causa del mio nome uccisero i profeti miei servi e i giusti! E in tutti</a:t>
            </a:r>
          </a:p>
          <a:p>
            <a:r>
              <a:rPr lang="it-IT" sz="1600" dirty="0">
                <a:solidFill>
                  <a:prstClr val="white"/>
                </a:solidFill>
              </a:rPr>
              <a:t>questi eventi vi concessi il tempo per la penitenza, ma lo rifiutaste.</a:t>
            </a:r>
          </a:p>
          <a:p>
            <a:r>
              <a:rPr lang="it-IT" sz="1600" dirty="0">
                <a:solidFill>
                  <a:prstClr val="white"/>
                </a:solidFill>
              </a:rPr>
              <a:t>Ora però in favore di Michele, arcangelo del mio testamento, degli angeli che sono con lui, per</a:t>
            </a:r>
          </a:p>
          <a:p>
            <a:r>
              <a:rPr lang="it-IT" sz="1600" dirty="0">
                <a:solidFill>
                  <a:prstClr val="white"/>
                </a:solidFill>
              </a:rPr>
              <a:t>il mio dilettissimo Paolo, ch'io non voglio rattristare, per i vostri fratelli che sono nel mondo e</a:t>
            </a:r>
          </a:p>
          <a:p>
            <a:r>
              <a:rPr lang="it-IT" sz="1600" dirty="0">
                <a:solidFill>
                  <a:prstClr val="white"/>
                </a:solidFill>
              </a:rPr>
              <a:t>offrono oblazioni, e per i vostri figli tra i quali si trovano i miei comandamenti e più ancora per</a:t>
            </a:r>
          </a:p>
          <a:p>
            <a:r>
              <a:rPr lang="it-IT" sz="1600" dirty="0">
                <a:solidFill>
                  <a:prstClr val="white"/>
                </a:solidFill>
              </a:rPr>
              <a:t>la mia bontà, nel giorno in cui risorsi da morte, a voi tutti che siete nei tormenti concedo in</a:t>
            </a:r>
          </a:p>
          <a:p>
            <a:r>
              <a:rPr lang="it-IT" sz="1600" dirty="0">
                <a:solidFill>
                  <a:prstClr val="white"/>
                </a:solidFill>
              </a:rPr>
              <a:t>perpetuo un refrigerio della durata di una notte e di un giorno". Esclamarono tutti dicendo: "Ti</a:t>
            </a:r>
          </a:p>
          <a:p>
            <a:r>
              <a:rPr lang="it-IT" sz="1600" dirty="0">
                <a:solidFill>
                  <a:prstClr val="white"/>
                </a:solidFill>
              </a:rPr>
              <a:t>benediciamo, Figlio di Dio, perché ci hai concesso una notte e un giorno di riposo. Per noi,</a:t>
            </a:r>
          </a:p>
          <a:p>
            <a:r>
              <a:rPr lang="it-IT" sz="1600" dirty="0">
                <a:solidFill>
                  <a:prstClr val="white"/>
                </a:solidFill>
              </a:rPr>
              <a:t>infatti, val più il refrigerio di un giorno che tutto il periodo della nostra vita trascorso sulla</a:t>
            </a:r>
          </a:p>
          <a:p>
            <a:r>
              <a:rPr lang="it-IT" sz="1600" dirty="0">
                <a:solidFill>
                  <a:prstClr val="white"/>
                </a:solidFill>
              </a:rPr>
              <a:t>terra. Se avessimo saputo chiaramente che ai peccatori è destinato questo luogo, non</a:t>
            </a:r>
          </a:p>
          <a:p>
            <a:r>
              <a:rPr lang="it-IT" sz="1600" dirty="0">
                <a:solidFill>
                  <a:prstClr val="white"/>
                </a:solidFill>
              </a:rPr>
              <a:t>avremmo certo fatto alcuna opera iniqua, non avremmo commerciato né compiuto alcuna</a:t>
            </a:r>
          </a:p>
          <a:p>
            <a:r>
              <a:rPr lang="it-IT" sz="1600" dirty="0">
                <a:solidFill>
                  <a:prstClr val="white"/>
                </a:solidFill>
              </a:rPr>
              <a:t>iniquità. A che cosa ci ha giovato l'alterigia quando eravamo nel mondo? Qui, infatti, è stata</a:t>
            </a:r>
          </a:p>
          <a:p>
            <a:r>
              <a:rPr lang="it-IT" sz="1600" dirty="0">
                <a:solidFill>
                  <a:prstClr val="white"/>
                </a:solidFill>
              </a:rPr>
              <a:t>imprigionata la nostra superbia che dalla nostra bocca si ergeva contro il prossimo; il</a:t>
            </a:r>
          </a:p>
          <a:p>
            <a:r>
              <a:rPr lang="it-IT" sz="1600" dirty="0">
                <a:solidFill>
                  <a:prstClr val="white"/>
                </a:solidFill>
              </a:rPr>
              <a:t>tormento, le molteplici nostre angustie, le lacrime e i vermi stesi sotto di noi, tutto ciò è per</a:t>
            </a:r>
          </a:p>
          <a:p>
            <a:r>
              <a:rPr lang="it-IT" sz="1600" dirty="0">
                <a:solidFill>
                  <a:prstClr val="white"/>
                </a:solidFill>
              </a:rPr>
              <a:t>noi molto peggiore delle pene che...".</a:t>
            </a:r>
          </a:p>
          <a:p>
            <a:r>
              <a:rPr lang="it-IT" sz="1600" dirty="0">
                <a:solidFill>
                  <a:prstClr val="white"/>
                </a:solidFill>
              </a:rPr>
              <a:t>Mentre parlavano così, gli angeli cattivi e gli angeli dei tormenti andarono in collera contro di</a:t>
            </a:r>
          </a:p>
          <a:p>
            <a:r>
              <a:rPr lang="it-IT" sz="1600" dirty="0">
                <a:solidFill>
                  <a:prstClr val="white"/>
                </a:solidFill>
              </a:rPr>
              <a:t>essi, dicendo: "A che pro piangere e sospirare? Non vi è stata concessa misericordia: questa,</a:t>
            </a:r>
          </a:p>
          <a:p>
            <a:r>
              <a:rPr lang="it-IT" sz="1600" dirty="0">
                <a:solidFill>
                  <a:prstClr val="white"/>
                </a:solidFill>
              </a:rPr>
              <a:t>infatti, è la sentenza di Dio che non concesse misericordia. Vi fu accordata questa grande</a:t>
            </a:r>
          </a:p>
          <a:p>
            <a:r>
              <a:rPr lang="it-IT" sz="1600" dirty="0">
                <a:solidFill>
                  <a:prstClr val="white"/>
                </a:solidFill>
              </a:rPr>
              <a:t>grazia: per la notte e per il giorno della domenica avrete un refrigerio a motivo di Paolo, a Dio</a:t>
            </a:r>
          </a:p>
          <a:p>
            <a:r>
              <a:rPr lang="it-IT" sz="1600" dirty="0">
                <a:solidFill>
                  <a:prstClr val="white"/>
                </a:solidFill>
              </a:rPr>
              <a:t>dilettissimo, disceso fino a voi".</a:t>
            </a:r>
          </a:p>
          <a:p>
            <a:r>
              <a:rPr lang="it-IT" sz="1600" dirty="0">
                <a:solidFill>
                  <a:prstClr val="white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21933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47103" y="789433"/>
            <a:ext cx="67426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[19]C'era un uomo ricco, che vestiva di porpora e di bisso e tutti i giorni banchettava lautamente. [20]Un mendicante, di nome Lazzaro, giaceva alla sua porta, coperto di piaghe, [21]bramoso di sfamarsi di quello che cadeva dalla mensa del ricco. Perfino i cani venivano a leccare le sue piaghe. [22]Un giorno il povero morì e fu portato dagli angeli </a:t>
            </a:r>
            <a:r>
              <a:rPr lang="it-IT" dirty="0" smtClean="0">
                <a:solidFill>
                  <a:srgbClr val="FF0000"/>
                </a:solidFill>
              </a:rPr>
              <a:t>nel seno di Abramo</a:t>
            </a:r>
            <a:r>
              <a:rPr lang="it-IT" dirty="0" smtClean="0"/>
              <a:t>. Morì anche il ricco e fu sepolto. [23]Stando nell'inferno tra i tormenti, levò gli occhi e vide di lontano Abramo e Lazzaro accanto a lui. [24]Allora gridando disse: </a:t>
            </a:r>
            <a:r>
              <a:rPr lang="it-IT" dirty="0" smtClean="0">
                <a:solidFill>
                  <a:srgbClr val="FF0000"/>
                </a:solidFill>
              </a:rPr>
              <a:t>Padre Abramo, abbi pietà di me e manda Lazzaro a intingere nell'acqua la punta del dito e bagnarmi la lingua, perché questa fiamma mi tortura</a:t>
            </a:r>
            <a:r>
              <a:rPr lang="it-IT" dirty="0" smtClean="0"/>
              <a:t>. [25]Ma Abramo rispose: Figlio, ricordati che hai ricevuto i tuoi beni durante la vita e Lazzaro parimenti i suoi mali; ora invece lui è consolato e tu sei in mezzo ai tormenti. [26]Per di più, tra noi e voi è stabilito un grande abisso: coloro che di qui vogliono passare da voi non possono, né di costì si può attraversare fino a noi. [27]E quegli replicò: Allora, padre, ti prego di mandarlo a casa di mio padre, [28]perché ho cinque fratelli. Li ammonisca, perché non vengano anch'essi in questo luogo di tormento. [29]Ma Abramo rispose: Hanno Mosè e i Profeti; ascoltino loro. [30]E lui: No, padre Abramo, ma se qualcuno dai morti andrà da loro, si </a:t>
            </a:r>
            <a:r>
              <a:rPr lang="it-IT" dirty="0" err="1" smtClean="0"/>
              <a:t>ravvederanno</a:t>
            </a:r>
            <a:r>
              <a:rPr lang="it-IT" dirty="0" smtClean="0"/>
              <a:t>. [31]Abramo rispose: Se non ascoltano Mosè e i Profeti, neanche se uno risuscitasse dai morti saranno persuasi».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62465" y="329514"/>
            <a:ext cx="202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Dal </a:t>
            </a:r>
            <a:r>
              <a:rPr lang="it-IT" b="1" dirty="0" smtClean="0">
                <a:solidFill>
                  <a:srgbClr val="FF0000"/>
                </a:solidFill>
              </a:rPr>
              <a:t>Vangelo di Luca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88" y="5692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6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ga.hu/art/zgothic/miniatur/1001-050/2/1aureu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67" y="65902"/>
            <a:ext cx="5275196" cy="67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4757" y="156518"/>
            <a:ext cx="33775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La parabola del povero Lazzaro e del ricco Epulone</a:t>
            </a:r>
          </a:p>
          <a:p>
            <a:endParaRPr lang="it-IT" dirty="0"/>
          </a:p>
          <a:p>
            <a:r>
              <a:rPr lang="it-IT" dirty="0" smtClean="0"/>
              <a:t>dal </a:t>
            </a:r>
            <a:r>
              <a:rPr lang="it-IT" dirty="0" err="1" smtClean="0"/>
              <a:t>Codex</a:t>
            </a:r>
            <a:r>
              <a:rPr lang="it-IT" dirty="0" smtClean="0"/>
              <a:t> </a:t>
            </a:r>
            <a:r>
              <a:rPr lang="it-IT" dirty="0" err="1" smtClean="0"/>
              <a:t>Aureus</a:t>
            </a:r>
            <a:r>
              <a:rPr lang="it-IT" dirty="0" smtClean="0"/>
              <a:t> di </a:t>
            </a:r>
            <a:r>
              <a:rPr lang="it-IT" dirty="0" err="1" smtClean="0"/>
              <a:t>Echternach</a:t>
            </a:r>
            <a:r>
              <a:rPr lang="it-IT" dirty="0" smtClean="0"/>
              <a:t>, </a:t>
            </a:r>
            <a:r>
              <a:rPr lang="it-IT" dirty="0" err="1" smtClean="0"/>
              <a:t>Neuremberg</a:t>
            </a:r>
            <a:r>
              <a:rPr lang="it-IT" dirty="0" smtClean="0"/>
              <a:t>, </a:t>
            </a:r>
            <a:r>
              <a:rPr lang="it-IT" dirty="0" err="1" smtClean="0"/>
              <a:t>Germanisches</a:t>
            </a:r>
            <a:r>
              <a:rPr lang="it-IT" dirty="0" smtClean="0"/>
              <a:t> </a:t>
            </a:r>
            <a:r>
              <a:rPr lang="it-IT" dirty="0" err="1" smtClean="0"/>
              <a:t>Nationalmuseum</a:t>
            </a:r>
            <a:r>
              <a:rPr lang="it-IT" dirty="0" smtClean="0"/>
              <a:t>, f. 78r</a:t>
            </a:r>
          </a:p>
          <a:p>
            <a:endParaRPr lang="it-IT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2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</TotalTime>
  <Words>1772</Words>
  <Application>Microsoft Office PowerPoint</Application>
  <PresentationFormat>Presentazione su schermo (4:3)</PresentationFormat>
  <Paragraphs>65</Paragraphs>
  <Slides>11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sonia chiodo</dc:creator>
  <cp:lastModifiedBy>sonia chiodo</cp:lastModifiedBy>
  <cp:revision>10</cp:revision>
  <dcterms:created xsi:type="dcterms:W3CDTF">2020-03-10T19:39:39Z</dcterms:created>
  <dcterms:modified xsi:type="dcterms:W3CDTF">2020-03-11T09:04:12Z</dcterms:modified>
</cp:coreProperties>
</file>