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786563" cy="98567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71E85A-D697-4F22-AEC9-656CC236BAC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885BAF-5ED1-4F24-B355-3D54CC6E68E4}">
      <dgm:prSet/>
      <dgm:spPr/>
      <dgm:t>
        <a:bodyPr/>
        <a:lstStyle/>
        <a:p>
          <a:r>
            <a:rPr lang="it-IT"/>
            <a:t>Le recenti dinamiche di cambiamento dimostrano che il paesaggio rurale è stato fortemente eroso non solo dall'abbandono delle campagne, ma anche dall'espansione delle aree edificate.</a:t>
          </a:r>
          <a:endParaRPr lang="en-US"/>
        </a:p>
      </dgm:t>
    </dgm:pt>
    <dgm:pt modelId="{12322D3A-43D9-42A3-9179-292FE4BF3058}" type="parTrans" cxnId="{4AC32BF3-9FAF-4D44-AE4A-4490C6E80787}">
      <dgm:prSet/>
      <dgm:spPr/>
      <dgm:t>
        <a:bodyPr/>
        <a:lstStyle/>
        <a:p>
          <a:endParaRPr lang="en-US"/>
        </a:p>
      </dgm:t>
    </dgm:pt>
    <dgm:pt modelId="{7C21223E-587C-46F6-9917-5929581BE236}" type="sibTrans" cxnId="{4AC32BF3-9FAF-4D44-AE4A-4490C6E80787}">
      <dgm:prSet/>
      <dgm:spPr/>
      <dgm:t>
        <a:bodyPr/>
        <a:lstStyle/>
        <a:p>
          <a:endParaRPr lang="en-US"/>
        </a:p>
      </dgm:t>
    </dgm:pt>
    <dgm:pt modelId="{9A7835E2-A615-4F0E-ACA4-B5D450762F25}">
      <dgm:prSet/>
      <dgm:spPr/>
      <dgm:t>
        <a:bodyPr/>
        <a:lstStyle/>
        <a:p>
          <a:r>
            <a:rPr lang="it-IT"/>
            <a:t>Elaborando i dati del Corine Land Cover per l’Italia si ha che dal 1990 al 2000:</a:t>
          </a:r>
          <a:endParaRPr lang="en-US"/>
        </a:p>
      </dgm:t>
    </dgm:pt>
    <dgm:pt modelId="{B01D6E60-ABA9-4AD6-B6F7-FA50F1030AF0}" type="parTrans" cxnId="{75C84CB9-3E37-4B7D-91CE-CFAB72CA7017}">
      <dgm:prSet/>
      <dgm:spPr/>
      <dgm:t>
        <a:bodyPr/>
        <a:lstStyle/>
        <a:p>
          <a:endParaRPr lang="en-US"/>
        </a:p>
      </dgm:t>
    </dgm:pt>
    <dgm:pt modelId="{CD2E845C-A435-4628-8D0A-D48963C4A6DC}" type="sibTrans" cxnId="{75C84CB9-3E37-4B7D-91CE-CFAB72CA7017}">
      <dgm:prSet/>
      <dgm:spPr/>
      <dgm:t>
        <a:bodyPr/>
        <a:lstStyle/>
        <a:p>
          <a:endParaRPr lang="en-US"/>
        </a:p>
      </dgm:t>
    </dgm:pt>
    <dgm:pt modelId="{44048602-5761-4F0E-B129-C6B13A4994EF}">
      <dgm:prSet/>
      <dgm:spPr/>
      <dgm:t>
        <a:bodyPr/>
        <a:lstStyle/>
        <a:p>
          <a:r>
            <a:rPr lang="it-IT"/>
            <a:t>la città ha eroso ai territori agricoli per oltre 83.000 ettari, prevalentemente a carico dei comparti agricoli più deboli, cioè i seminativi (45% del totale) e i sistemi agricoli eterogenei (39%),</a:t>
          </a:r>
          <a:endParaRPr lang="en-US"/>
        </a:p>
      </dgm:t>
    </dgm:pt>
    <dgm:pt modelId="{AD9D3918-1A1B-46D9-B381-7B206A7A5B20}" type="parTrans" cxnId="{906E0A47-DDDB-4942-9012-7F08A5984D0D}">
      <dgm:prSet/>
      <dgm:spPr/>
      <dgm:t>
        <a:bodyPr/>
        <a:lstStyle/>
        <a:p>
          <a:endParaRPr lang="en-US"/>
        </a:p>
      </dgm:t>
    </dgm:pt>
    <dgm:pt modelId="{41BED261-DCFC-4419-9D53-AC655CE67813}" type="sibTrans" cxnId="{906E0A47-DDDB-4942-9012-7F08A5984D0D}">
      <dgm:prSet/>
      <dgm:spPr/>
      <dgm:t>
        <a:bodyPr/>
        <a:lstStyle/>
        <a:p>
          <a:endParaRPr lang="en-US"/>
        </a:p>
      </dgm:t>
    </dgm:pt>
    <dgm:pt modelId="{777D4B99-6CBC-4117-8A22-D7F3A98A776D}">
      <dgm:prSet/>
      <dgm:spPr/>
      <dgm:t>
        <a:bodyPr/>
        <a:lstStyle/>
        <a:p>
          <a:r>
            <a:rPr lang="it-IT"/>
            <a:t>marginale è stata la perdita di colture di maggiore qualità, quali la vite (0,7%) e le colture arboree agrarie (1,7%).</a:t>
          </a:r>
          <a:endParaRPr lang="en-US"/>
        </a:p>
      </dgm:t>
    </dgm:pt>
    <dgm:pt modelId="{3DAEC29D-2CF2-40DD-86D7-265AEA069571}" type="parTrans" cxnId="{C2D7DEA2-12CD-4F5D-9250-D5A2A78FB766}">
      <dgm:prSet/>
      <dgm:spPr/>
      <dgm:t>
        <a:bodyPr/>
        <a:lstStyle/>
        <a:p>
          <a:endParaRPr lang="en-US"/>
        </a:p>
      </dgm:t>
    </dgm:pt>
    <dgm:pt modelId="{15AB6076-3EDE-4A41-953F-122746FF24C4}" type="sibTrans" cxnId="{C2D7DEA2-12CD-4F5D-9250-D5A2A78FB766}">
      <dgm:prSet/>
      <dgm:spPr/>
      <dgm:t>
        <a:bodyPr/>
        <a:lstStyle/>
        <a:p>
          <a:endParaRPr lang="en-US"/>
        </a:p>
      </dgm:t>
    </dgm:pt>
    <dgm:pt modelId="{D397108D-C3FE-4761-8042-C38B94C9AC3A}">
      <dgm:prSet/>
      <dgm:spPr/>
      <dgm:t>
        <a:bodyPr/>
        <a:lstStyle/>
        <a:p>
          <a:r>
            <a:rPr lang="it-IT"/>
            <a:t>solo il 39% delle trasformazioni sono relative ad aree produttive e infrastrutture di comunicazione</a:t>
          </a:r>
          <a:endParaRPr lang="en-US"/>
        </a:p>
      </dgm:t>
    </dgm:pt>
    <dgm:pt modelId="{3E46C9A4-EEB4-4B0C-B46B-AD58DD8FBD5D}" type="parTrans" cxnId="{BB3D1023-8A82-4211-A859-910BFEE5D8DF}">
      <dgm:prSet/>
      <dgm:spPr/>
      <dgm:t>
        <a:bodyPr/>
        <a:lstStyle/>
        <a:p>
          <a:endParaRPr lang="en-US"/>
        </a:p>
      </dgm:t>
    </dgm:pt>
    <dgm:pt modelId="{E47D9B98-CB42-4819-830F-B0FC1111E908}" type="sibTrans" cxnId="{BB3D1023-8A82-4211-A859-910BFEE5D8DF}">
      <dgm:prSet/>
      <dgm:spPr/>
      <dgm:t>
        <a:bodyPr/>
        <a:lstStyle/>
        <a:p>
          <a:endParaRPr lang="en-US"/>
        </a:p>
      </dgm:t>
    </dgm:pt>
    <dgm:pt modelId="{5E4D32A8-2A18-4A67-8638-1CA0C4923EDB}">
      <dgm:prSet/>
      <dgm:spPr/>
      <dgm:t>
        <a:bodyPr/>
        <a:lstStyle/>
        <a:p>
          <a:r>
            <a:rPr lang="it-IT" dirty="0"/>
            <a:t>la restante parte, 61% di edilizia residenziale prevalentemente discontinua, è invece il segno territoriale del crescente fenomeno dello </a:t>
          </a:r>
          <a:r>
            <a:rPr lang="it-IT" dirty="0" err="1"/>
            <a:t>Sprawl</a:t>
          </a:r>
          <a:r>
            <a:rPr lang="it-IT" dirty="0"/>
            <a:t> Urbano,</a:t>
          </a:r>
          <a:endParaRPr lang="en-US" dirty="0"/>
        </a:p>
      </dgm:t>
    </dgm:pt>
    <dgm:pt modelId="{9F1D34CC-80B8-43C6-A691-776B6A9E0705}" type="parTrans" cxnId="{A9C84D0F-972B-4A61-AAA3-9D4D96236D2C}">
      <dgm:prSet/>
      <dgm:spPr/>
      <dgm:t>
        <a:bodyPr/>
        <a:lstStyle/>
        <a:p>
          <a:endParaRPr lang="en-US"/>
        </a:p>
      </dgm:t>
    </dgm:pt>
    <dgm:pt modelId="{75424C28-5A3D-415A-AB9A-346DB274224A}" type="sibTrans" cxnId="{A9C84D0F-972B-4A61-AAA3-9D4D96236D2C}">
      <dgm:prSet/>
      <dgm:spPr/>
      <dgm:t>
        <a:bodyPr/>
        <a:lstStyle/>
        <a:p>
          <a:endParaRPr lang="en-US"/>
        </a:p>
      </dgm:t>
    </dgm:pt>
    <dgm:pt modelId="{7DEF6597-7034-4087-8EFE-3A1F5806F5C4}">
      <dgm:prSet/>
      <dgm:spPr/>
      <dgm:t>
        <a:bodyPr/>
        <a:lstStyle/>
        <a:p>
          <a:r>
            <a:rPr lang="it-IT"/>
            <a:t>Sprawl Urbano = spostamento delle residenze dai centri storici urbani verso le zone agricole perturbane, alla ricerca non solo di abitazioni a costi inferiori ma anche da una migliore qualità della vita garantita dalle esternalità prodotte dal sistema rurale.</a:t>
          </a:r>
          <a:endParaRPr lang="en-US"/>
        </a:p>
      </dgm:t>
    </dgm:pt>
    <dgm:pt modelId="{599332D6-E04E-4C79-BCF6-A4716D7733A5}" type="parTrans" cxnId="{D3460B67-4C18-4BC5-A747-1F00F6BCDE97}">
      <dgm:prSet/>
      <dgm:spPr/>
      <dgm:t>
        <a:bodyPr/>
        <a:lstStyle/>
        <a:p>
          <a:endParaRPr lang="en-US"/>
        </a:p>
      </dgm:t>
    </dgm:pt>
    <dgm:pt modelId="{7F190A2F-81E1-4C1E-A25C-A89CB35175E5}" type="sibTrans" cxnId="{D3460B67-4C18-4BC5-A747-1F00F6BCDE97}">
      <dgm:prSet/>
      <dgm:spPr/>
      <dgm:t>
        <a:bodyPr/>
        <a:lstStyle/>
        <a:p>
          <a:endParaRPr lang="en-US"/>
        </a:p>
      </dgm:t>
    </dgm:pt>
    <dgm:pt modelId="{2AEA9D7D-2579-469A-B454-8C752A0BE819}" type="pres">
      <dgm:prSet presAssocID="{5371E85A-D697-4F22-AEC9-656CC236BACE}" presName="linear" presStyleCnt="0">
        <dgm:presLayoutVars>
          <dgm:animLvl val="lvl"/>
          <dgm:resizeHandles val="exact"/>
        </dgm:presLayoutVars>
      </dgm:prSet>
      <dgm:spPr/>
    </dgm:pt>
    <dgm:pt modelId="{21055579-33D1-49D4-8C15-00FBDCADDDE9}" type="pres">
      <dgm:prSet presAssocID="{67885BAF-5ED1-4F24-B355-3D54CC6E68E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332F0C7-822D-43EE-873F-71EF7CC952AA}" type="pres">
      <dgm:prSet presAssocID="{7C21223E-587C-46F6-9917-5929581BE236}" presName="spacer" presStyleCnt="0"/>
      <dgm:spPr/>
    </dgm:pt>
    <dgm:pt modelId="{1DFD9F80-2C68-4D81-8BE4-3A082CCBDAB3}" type="pres">
      <dgm:prSet presAssocID="{9A7835E2-A615-4F0E-ACA4-B5D450762F2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335825-E55B-4C08-9831-00303892152F}" type="pres">
      <dgm:prSet presAssocID="{9A7835E2-A615-4F0E-ACA4-B5D450762F25}" presName="childText" presStyleLbl="revTx" presStyleIdx="0" presStyleCnt="1">
        <dgm:presLayoutVars>
          <dgm:bulletEnabled val="1"/>
        </dgm:presLayoutVars>
      </dgm:prSet>
      <dgm:spPr/>
    </dgm:pt>
    <dgm:pt modelId="{92B94F37-15E8-4EF8-96B0-6BA4C2CE8001}" type="pres">
      <dgm:prSet presAssocID="{7DEF6597-7034-4087-8EFE-3A1F5806F5C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C84D0F-972B-4A61-AAA3-9D4D96236D2C}" srcId="{9A7835E2-A615-4F0E-ACA4-B5D450762F25}" destId="{5E4D32A8-2A18-4A67-8638-1CA0C4923EDB}" srcOrd="3" destOrd="0" parTransId="{9F1D34CC-80B8-43C6-A691-776B6A9E0705}" sibTransId="{75424C28-5A3D-415A-AB9A-346DB274224A}"/>
    <dgm:cxn modelId="{A119CA10-D6E3-458A-8AF6-8F1E8940297A}" type="presOf" srcId="{5E4D32A8-2A18-4A67-8638-1CA0C4923EDB}" destId="{91335825-E55B-4C08-9831-00303892152F}" srcOrd="0" destOrd="3" presId="urn:microsoft.com/office/officeart/2005/8/layout/vList2"/>
    <dgm:cxn modelId="{BB3D1023-8A82-4211-A859-910BFEE5D8DF}" srcId="{9A7835E2-A615-4F0E-ACA4-B5D450762F25}" destId="{D397108D-C3FE-4761-8042-C38B94C9AC3A}" srcOrd="2" destOrd="0" parTransId="{3E46C9A4-EEB4-4B0C-B46B-AD58DD8FBD5D}" sibTransId="{E47D9B98-CB42-4819-830F-B0FC1111E908}"/>
    <dgm:cxn modelId="{AC0C5223-2FA2-4896-BD9D-9184830D228C}" type="presOf" srcId="{44048602-5761-4F0E-B129-C6B13A4994EF}" destId="{91335825-E55B-4C08-9831-00303892152F}" srcOrd="0" destOrd="0" presId="urn:microsoft.com/office/officeart/2005/8/layout/vList2"/>
    <dgm:cxn modelId="{2EB29B39-05FB-4BDF-9009-B1CAC40C9D58}" type="presOf" srcId="{9A7835E2-A615-4F0E-ACA4-B5D450762F25}" destId="{1DFD9F80-2C68-4D81-8BE4-3A082CCBDAB3}" srcOrd="0" destOrd="0" presId="urn:microsoft.com/office/officeart/2005/8/layout/vList2"/>
    <dgm:cxn modelId="{53853060-FFE1-434C-B785-EE5515543FC7}" type="presOf" srcId="{7DEF6597-7034-4087-8EFE-3A1F5806F5C4}" destId="{92B94F37-15E8-4EF8-96B0-6BA4C2CE8001}" srcOrd="0" destOrd="0" presId="urn:microsoft.com/office/officeart/2005/8/layout/vList2"/>
    <dgm:cxn modelId="{906E0A47-DDDB-4942-9012-7F08A5984D0D}" srcId="{9A7835E2-A615-4F0E-ACA4-B5D450762F25}" destId="{44048602-5761-4F0E-B129-C6B13A4994EF}" srcOrd="0" destOrd="0" parTransId="{AD9D3918-1A1B-46D9-B381-7B206A7A5B20}" sibTransId="{41BED261-DCFC-4419-9D53-AC655CE67813}"/>
    <dgm:cxn modelId="{D3460B67-4C18-4BC5-A747-1F00F6BCDE97}" srcId="{5371E85A-D697-4F22-AEC9-656CC236BACE}" destId="{7DEF6597-7034-4087-8EFE-3A1F5806F5C4}" srcOrd="2" destOrd="0" parTransId="{599332D6-E04E-4C79-BCF6-A4716D7733A5}" sibTransId="{7F190A2F-81E1-4C1E-A25C-A89CB35175E5}"/>
    <dgm:cxn modelId="{035602A1-5FC8-4618-A048-C7A5BA3CD40D}" type="presOf" srcId="{777D4B99-6CBC-4117-8A22-D7F3A98A776D}" destId="{91335825-E55B-4C08-9831-00303892152F}" srcOrd="0" destOrd="1" presId="urn:microsoft.com/office/officeart/2005/8/layout/vList2"/>
    <dgm:cxn modelId="{C2D7DEA2-12CD-4F5D-9250-D5A2A78FB766}" srcId="{9A7835E2-A615-4F0E-ACA4-B5D450762F25}" destId="{777D4B99-6CBC-4117-8A22-D7F3A98A776D}" srcOrd="1" destOrd="0" parTransId="{3DAEC29D-2CF2-40DD-86D7-265AEA069571}" sibTransId="{15AB6076-3EDE-4A41-953F-122746FF24C4}"/>
    <dgm:cxn modelId="{75C84CB9-3E37-4B7D-91CE-CFAB72CA7017}" srcId="{5371E85A-D697-4F22-AEC9-656CC236BACE}" destId="{9A7835E2-A615-4F0E-ACA4-B5D450762F25}" srcOrd="1" destOrd="0" parTransId="{B01D6E60-ABA9-4AD6-B6F7-FA50F1030AF0}" sibTransId="{CD2E845C-A435-4628-8D0A-D48963C4A6DC}"/>
    <dgm:cxn modelId="{7663B2C1-8942-48CF-B660-AEBB896DDC76}" type="presOf" srcId="{5371E85A-D697-4F22-AEC9-656CC236BACE}" destId="{2AEA9D7D-2579-469A-B454-8C752A0BE819}" srcOrd="0" destOrd="0" presId="urn:microsoft.com/office/officeart/2005/8/layout/vList2"/>
    <dgm:cxn modelId="{C5F339D3-B111-4341-AEF2-97A7C8F2AE49}" type="presOf" srcId="{67885BAF-5ED1-4F24-B355-3D54CC6E68E4}" destId="{21055579-33D1-49D4-8C15-00FBDCADDDE9}" srcOrd="0" destOrd="0" presId="urn:microsoft.com/office/officeart/2005/8/layout/vList2"/>
    <dgm:cxn modelId="{4AC32BF3-9FAF-4D44-AE4A-4490C6E80787}" srcId="{5371E85A-D697-4F22-AEC9-656CC236BACE}" destId="{67885BAF-5ED1-4F24-B355-3D54CC6E68E4}" srcOrd="0" destOrd="0" parTransId="{12322D3A-43D9-42A3-9179-292FE4BF3058}" sibTransId="{7C21223E-587C-46F6-9917-5929581BE236}"/>
    <dgm:cxn modelId="{D35B2EFB-7D4E-4F4D-AE58-1E43AA3C0BA5}" type="presOf" srcId="{D397108D-C3FE-4761-8042-C38B94C9AC3A}" destId="{91335825-E55B-4C08-9831-00303892152F}" srcOrd="0" destOrd="2" presId="urn:microsoft.com/office/officeart/2005/8/layout/vList2"/>
    <dgm:cxn modelId="{6F756485-4992-47DB-8A46-F72B926EB0B9}" type="presParOf" srcId="{2AEA9D7D-2579-469A-B454-8C752A0BE819}" destId="{21055579-33D1-49D4-8C15-00FBDCADDDE9}" srcOrd="0" destOrd="0" presId="urn:microsoft.com/office/officeart/2005/8/layout/vList2"/>
    <dgm:cxn modelId="{1D02C121-FD4A-48FA-A8C4-14456838D303}" type="presParOf" srcId="{2AEA9D7D-2579-469A-B454-8C752A0BE819}" destId="{3332F0C7-822D-43EE-873F-71EF7CC952AA}" srcOrd="1" destOrd="0" presId="urn:microsoft.com/office/officeart/2005/8/layout/vList2"/>
    <dgm:cxn modelId="{5D95D3D8-3F1C-44A1-922C-3DD20BBCE653}" type="presParOf" srcId="{2AEA9D7D-2579-469A-B454-8C752A0BE819}" destId="{1DFD9F80-2C68-4D81-8BE4-3A082CCBDAB3}" srcOrd="2" destOrd="0" presId="urn:microsoft.com/office/officeart/2005/8/layout/vList2"/>
    <dgm:cxn modelId="{512CD6AD-4910-46D2-8385-7D796AFE6348}" type="presParOf" srcId="{2AEA9D7D-2579-469A-B454-8C752A0BE819}" destId="{91335825-E55B-4C08-9831-00303892152F}" srcOrd="3" destOrd="0" presId="urn:microsoft.com/office/officeart/2005/8/layout/vList2"/>
    <dgm:cxn modelId="{C11057BD-8FE5-40CA-8FF3-DC61B823DC6F}" type="presParOf" srcId="{2AEA9D7D-2579-469A-B454-8C752A0BE819}" destId="{92B94F37-15E8-4EF8-96B0-6BA4C2CE80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A11CA1-64A8-4AFB-BCCC-B8B437E823DD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523839-6119-4DF5-87EC-B5747BADD557}">
      <dgm:prSet/>
      <dgm:spPr/>
      <dgm:t>
        <a:bodyPr/>
        <a:lstStyle/>
        <a:p>
          <a:r>
            <a:rPr lang="en-US"/>
            <a:t>L’agricoltura periurbana, secondo la definizione di Donadieu e Fleury (1997) è </a:t>
          </a:r>
        </a:p>
      </dgm:t>
    </dgm:pt>
    <dgm:pt modelId="{EC51C5D7-176B-497A-BB04-CCDC9ED690DF}" type="parTrans" cxnId="{1B1B29DE-76FE-4EF1-A505-35017C16637F}">
      <dgm:prSet/>
      <dgm:spPr/>
      <dgm:t>
        <a:bodyPr/>
        <a:lstStyle/>
        <a:p>
          <a:endParaRPr lang="en-US"/>
        </a:p>
      </dgm:t>
    </dgm:pt>
    <dgm:pt modelId="{3B83B43E-3361-4A6B-8229-0D90A61C02F3}" type="sibTrans" cxnId="{1B1B29DE-76FE-4EF1-A505-35017C16637F}">
      <dgm:prSet/>
      <dgm:spPr/>
      <dgm:t>
        <a:bodyPr/>
        <a:lstStyle/>
        <a:p>
          <a:endParaRPr lang="en-US"/>
        </a:p>
      </dgm:t>
    </dgm:pt>
    <dgm:pt modelId="{A31F6B16-A8DD-41EA-AEDD-69C1377BC652}">
      <dgm:prSet/>
      <dgm:spPr/>
      <dgm:t>
        <a:bodyPr/>
        <a:lstStyle/>
        <a:p>
          <a:r>
            <a:rPr lang="en-US" i="1" dirty="0"/>
            <a:t>“</a:t>
          </a:r>
          <a:r>
            <a:rPr lang="en-US" i="1" dirty="0" err="1"/>
            <a:t>l’agricoltura</a:t>
          </a:r>
          <a:r>
            <a:rPr lang="en-US" i="1" dirty="0"/>
            <a:t> </a:t>
          </a:r>
          <a:r>
            <a:rPr lang="en-US" i="1" dirty="0" err="1"/>
            <a:t>che</a:t>
          </a:r>
          <a:r>
            <a:rPr lang="en-US" i="1" dirty="0"/>
            <a:t> </a:t>
          </a:r>
          <a:r>
            <a:rPr lang="en-US" i="1" dirty="0" err="1"/>
            <a:t>si</a:t>
          </a:r>
          <a:r>
            <a:rPr lang="en-US" i="1" dirty="0"/>
            <a:t> </a:t>
          </a:r>
          <a:r>
            <a:rPr lang="en-US" i="1" dirty="0" err="1"/>
            <a:t>trova</a:t>
          </a:r>
          <a:r>
            <a:rPr lang="en-US" i="1" dirty="0"/>
            <a:t> </a:t>
          </a:r>
          <a:r>
            <a:rPr lang="en-US" i="1" dirty="0" err="1"/>
            <a:t>alla</a:t>
          </a:r>
          <a:r>
            <a:rPr lang="en-US" i="1" dirty="0"/>
            <a:t> </a:t>
          </a:r>
          <a:r>
            <a:rPr lang="en-US" i="1" dirty="0" err="1"/>
            <a:t>periferia</a:t>
          </a:r>
          <a:r>
            <a:rPr lang="en-US" i="1" dirty="0"/>
            <a:t> </a:t>
          </a:r>
          <a:r>
            <a:rPr lang="en-US" i="1" dirty="0" err="1"/>
            <a:t>delle</a:t>
          </a:r>
          <a:r>
            <a:rPr lang="en-US" i="1" dirty="0"/>
            <a:t> </a:t>
          </a:r>
          <a:r>
            <a:rPr lang="en-US" i="1" dirty="0" err="1"/>
            <a:t>città</a:t>
          </a:r>
          <a:r>
            <a:rPr lang="en-US" i="1" dirty="0"/>
            <a:t>, </a:t>
          </a:r>
          <a:r>
            <a:rPr lang="en-US" i="1" dirty="0" err="1"/>
            <a:t>qualunque</a:t>
          </a:r>
          <a:r>
            <a:rPr lang="en-US" i="1" dirty="0"/>
            <a:t> </a:t>
          </a:r>
          <a:r>
            <a:rPr lang="en-US" i="1" dirty="0" err="1"/>
            <a:t>sia</a:t>
          </a:r>
          <a:r>
            <a:rPr lang="en-US" i="1" dirty="0"/>
            <a:t> </a:t>
          </a:r>
          <a:r>
            <a:rPr lang="en-US" i="1" dirty="0" err="1"/>
            <a:t>l’ordinamento</a:t>
          </a:r>
          <a:r>
            <a:rPr lang="en-US" i="1" dirty="0"/>
            <a:t> </a:t>
          </a:r>
          <a:r>
            <a:rPr lang="en-US" i="1" dirty="0" err="1"/>
            <a:t>colturale</a:t>
          </a:r>
          <a:r>
            <a:rPr lang="en-US" i="1" dirty="0"/>
            <a:t> ed </a:t>
          </a:r>
          <a:r>
            <a:rPr lang="en-US" i="1" dirty="0" err="1"/>
            <a:t>il</a:t>
          </a:r>
          <a:r>
            <a:rPr lang="en-US" i="1" dirty="0"/>
            <a:t> </a:t>
          </a:r>
          <a:r>
            <a:rPr lang="en-US" i="1" dirty="0" err="1"/>
            <a:t>sistema</a:t>
          </a:r>
          <a:r>
            <a:rPr lang="en-US" i="1" dirty="0"/>
            <a:t> di </a:t>
          </a:r>
          <a:r>
            <a:rPr lang="en-US" i="1" dirty="0" err="1"/>
            <a:t>produzione</a:t>
          </a:r>
          <a:r>
            <a:rPr lang="en-US" i="1" dirty="0"/>
            <a:t>. Con la </a:t>
          </a:r>
          <a:r>
            <a:rPr lang="en-US" i="1" dirty="0" err="1"/>
            <a:t>città</a:t>
          </a:r>
          <a:r>
            <a:rPr lang="en-US" i="1" dirty="0"/>
            <a:t> </a:t>
          </a:r>
          <a:r>
            <a:rPr lang="en-US" i="1" dirty="0" err="1"/>
            <a:t>può</a:t>
          </a:r>
          <a:r>
            <a:rPr lang="en-US" i="1" dirty="0"/>
            <a:t> </a:t>
          </a:r>
          <a:r>
            <a:rPr lang="en-US" i="1" dirty="0" err="1"/>
            <a:t>subire</a:t>
          </a:r>
          <a:r>
            <a:rPr lang="en-US" i="1" dirty="0"/>
            <a:t> </a:t>
          </a:r>
          <a:r>
            <a:rPr lang="en-US" i="1" dirty="0" err="1"/>
            <a:t>processi</a:t>
          </a:r>
          <a:r>
            <a:rPr lang="en-US" i="1" dirty="0"/>
            <a:t> di </a:t>
          </a:r>
          <a:r>
            <a:rPr lang="en-US" i="1" dirty="0" err="1"/>
            <a:t>erosione</a:t>
          </a:r>
          <a:r>
            <a:rPr lang="en-US" i="1" dirty="0"/>
            <a:t> o </a:t>
          </a:r>
          <a:r>
            <a:rPr lang="en-US" i="1" dirty="0" err="1"/>
            <a:t>mantenere</a:t>
          </a:r>
          <a:r>
            <a:rPr lang="en-US" i="1" dirty="0"/>
            <a:t> </a:t>
          </a:r>
          <a:r>
            <a:rPr lang="en-US" i="1" dirty="0" err="1"/>
            <a:t>rapporti</a:t>
          </a:r>
          <a:r>
            <a:rPr lang="en-US" i="1" dirty="0"/>
            <a:t> </a:t>
          </a:r>
          <a:r>
            <a:rPr lang="en-US" i="1" dirty="0" err="1"/>
            <a:t>funzionali</a:t>
          </a:r>
          <a:r>
            <a:rPr lang="en-US" i="1" dirty="0"/>
            <a:t> </a:t>
          </a:r>
          <a:r>
            <a:rPr lang="en-US" i="1" dirty="0" err="1"/>
            <a:t>reciproci</a:t>
          </a:r>
          <a:r>
            <a:rPr lang="en-US" i="1" dirty="0"/>
            <a:t>.”</a:t>
          </a:r>
          <a:endParaRPr lang="en-US" dirty="0"/>
        </a:p>
      </dgm:t>
    </dgm:pt>
    <dgm:pt modelId="{C5653405-5BA8-456F-8F67-386E22C531ED}" type="parTrans" cxnId="{6977454A-5B49-44DC-9CD7-A74178447D8A}">
      <dgm:prSet/>
      <dgm:spPr/>
      <dgm:t>
        <a:bodyPr/>
        <a:lstStyle/>
        <a:p>
          <a:endParaRPr lang="en-US"/>
        </a:p>
      </dgm:t>
    </dgm:pt>
    <dgm:pt modelId="{C6F9ED3B-CE43-4EF7-A505-E518ADB61D49}" type="sibTrans" cxnId="{6977454A-5B49-44DC-9CD7-A74178447D8A}">
      <dgm:prSet/>
      <dgm:spPr/>
      <dgm:t>
        <a:bodyPr/>
        <a:lstStyle/>
        <a:p>
          <a:endParaRPr lang="en-US"/>
        </a:p>
      </dgm:t>
    </dgm:pt>
    <dgm:pt modelId="{7622C96F-D458-4760-A446-E43C9EE5A648}" type="pres">
      <dgm:prSet presAssocID="{D5A11CA1-64A8-4AFB-BCCC-B8B437E823DD}" presName="Name0" presStyleCnt="0">
        <dgm:presLayoutVars>
          <dgm:dir/>
          <dgm:animLvl val="lvl"/>
          <dgm:resizeHandles val="exact"/>
        </dgm:presLayoutVars>
      </dgm:prSet>
      <dgm:spPr/>
    </dgm:pt>
    <dgm:pt modelId="{1B8FDCC1-59E1-4C83-A533-00956C7F7CC7}" type="pres">
      <dgm:prSet presAssocID="{A31F6B16-A8DD-41EA-AEDD-69C1377BC652}" presName="boxAndChildren" presStyleCnt="0"/>
      <dgm:spPr/>
    </dgm:pt>
    <dgm:pt modelId="{FC9C69D8-7DB4-4FEE-8816-30749AD4B253}" type="pres">
      <dgm:prSet presAssocID="{A31F6B16-A8DD-41EA-AEDD-69C1377BC652}" presName="parentTextBox" presStyleLbl="node1" presStyleIdx="0" presStyleCnt="2"/>
      <dgm:spPr/>
    </dgm:pt>
    <dgm:pt modelId="{F9C76CC8-8195-4A60-8FF8-3266BB98804A}" type="pres">
      <dgm:prSet presAssocID="{3B83B43E-3361-4A6B-8229-0D90A61C02F3}" presName="sp" presStyleCnt="0"/>
      <dgm:spPr/>
    </dgm:pt>
    <dgm:pt modelId="{6F54E51D-F629-4ADE-A0B5-41D235DC6E95}" type="pres">
      <dgm:prSet presAssocID="{FD523839-6119-4DF5-87EC-B5747BADD557}" presName="arrowAndChildren" presStyleCnt="0"/>
      <dgm:spPr/>
    </dgm:pt>
    <dgm:pt modelId="{C5D57989-696D-433A-8969-6BDC7D9EBAD7}" type="pres">
      <dgm:prSet presAssocID="{FD523839-6119-4DF5-87EC-B5747BADD557}" presName="parentTextArrow" presStyleLbl="node1" presStyleIdx="1" presStyleCnt="2"/>
      <dgm:spPr/>
    </dgm:pt>
  </dgm:ptLst>
  <dgm:cxnLst>
    <dgm:cxn modelId="{2CBC1622-C565-4E21-8616-89176E818D0E}" type="presOf" srcId="{A31F6B16-A8DD-41EA-AEDD-69C1377BC652}" destId="{FC9C69D8-7DB4-4FEE-8816-30749AD4B253}" srcOrd="0" destOrd="0" presId="urn:microsoft.com/office/officeart/2005/8/layout/process4"/>
    <dgm:cxn modelId="{966E8A40-708C-4730-95A8-4BE877A8EC4F}" type="presOf" srcId="{FD523839-6119-4DF5-87EC-B5747BADD557}" destId="{C5D57989-696D-433A-8969-6BDC7D9EBAD7}" srcOrd="0" destOrd="0" presId="urn:microsoft.com/office/officeart/2005/8/layout/process4"/>
    <dgm:cxn modelId="{6977454A-5B49-44DC-9CD7-A74178447D8A}" srcId="{D5A11CA1-64A8-4AFB-BCCC-B8B437E823DD}" destId="{A31F6B16-A8DD-41EA-AEDD-69C1377BC652}" srcOrd="1" destOrd="0" parTransId="{C5653405-5BA8-456F-8F67-386E22C531ED}" sibTransId="{C6F9ED3B-CE43-4EF7-A505-E518ADB61D49}"/>
    <dgm:cxn modelId="{2CFB7593-9078-4804-B5E3-DA1951D862FB}" type="presOf" srcId="{D5A11CA1-64A8-4AFB-BCCC-B8B437E823DD}" destId="{7622C96F-D458-4760-A446-E43C9EE5A648}" srcOrd="0" destOrd="0" presId="urn:microsoft.com/office/officeart/2005/8/layout/process4"/>
    <dgm:cxn modelId="{1B1B29DE-76FE-4EF1-A505-35017C16637F}" srcId="{D5A11CA1-64A8-4AFB-BCCC-B8B437E823DD}" destId="{FD523839-6119-4DF5-87EC-B5747BADD557}" srcOrd="0" destOrd="0" parTransId="{EC51C5D7-176B-497A-BB04-CCDC9ED690DF}" sibTransId="{3B83B43E-3361-4A6B-8229-0D90A61C02F3}"/>
    <dgm:cxn modelId="{B903343B-C2DE-4872-9D9A-F88D1BED6593}" type="presParOf" srcId="{7622C96F-D458-4760-A446-E43C9EE5A648}" destId="{1B8FDCC1-59E1-4C83-A533-00956C7F7CC7}" srcOrd="0" destOrd="0" presId="urn:microsoft.com/office/officeart/2005/8/layout/process4"/>
    <dgm:cxn modelId="{3ADD39C0-8AE2-4830-973D-4897CA48A353}" type="presParOf" srcId="{1B8FDCC1-59E1-4C83-A533-00956C7F7CC7}" destId="{FC9C69D8-7DB4-4FEE-8816-30749AD4B253}" srcOrd="0" destOrd="0" presId="urn:microsoft.com/office/officeart/2005/8/layout/process4"/>
    <dgm:cxn modelId="{C89862EE-732C-4997-9B3B-5DB31F1AEE5C}" type="presParOf" srcId="{7622C96F-D458-4760-A446-E43C9EE5A648}" destId="{F9C76CC8-8195-4A60-8FF8-3266BB98804A}" srcOrd="1" destOrd="0" presId="urn:microsoft.com/office/officeart/2005/8/layout/process4"/>
    <dgm:cxn modelId="{50845A80-E6B4-43F5-B320-87D37793B67B}" type="presParOf" srcId="{7622C96F-D458-4760-A446-E43C9EE5A648}" destId="{6F54E51D-F629-4ADE-A0B5-41D235DC6E95}" srcOrd="2" destOrd="0" presId="urn:microsoft.com/office/officeart/2005/8/layout/process4"/>
    <dgm:cxn modelId="{417096B4-2C1A-49AD-A9B6-3944FED18187}" type="presParOf" srcId="{6F54E51D-F629-4ADE-A0B5-41D235DC6E95}" destId="{C5D57989-696D-433A-8969-6BDC7D9EBAD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55579-33D1-49D4-8C15-00FBDCADDDE9}">
      <dsp:nvSpPr>
        <dsp:cNvPr id="0" name=""/>
        <dsp:cNvSpPr/>
      </dsp:nvSpPr>
      <dsp:spPr>
        <a:xfrm>
          <a:off x="0" y="48038"/>
          <a:ext cx="4885203" cy="130473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Le recenti dinamiche di cambiamento dimostrano che il paesaggio rurale è stato fortemente eroso non solo dall'abbandono delle campagne, ma anche dall'espansione delle aree edificate.</a:t>
          </a:r>
          <a:endParaRPr lang="en-US" sz="1500" kern="1200"/>
        </a:p>
      </dsp:txBody>
      <dsp:txXfrm>
        <a:off x="63692" y="111730"/>
        <a:ext cx="4757819" cy="1177348"/>
      </dsp:txXfrm>
    </dsp:sp>
    <dsp:sp modelId="{1DFD9F80-2C68-4D81-8BE4-3A082CCBDAB3}">
      <dsp:nvSpPr>
        <dsp:cNvPr id="0" name=""/>
        <dsp:cNvSpPr/>
      </dsp:nvSpPr>
      <dsp:spPr>
        <a:xfrm>
          <a:off x="0" y="1395971"/>
          <a:ext cx="4885203" cy="130473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Elaborando i dati del Corine Land Cover per l’Italia si ha che dal 1990 al 2000:</a:t>
          </a:r>
          <a:endParaRPr lang="en-US" sz="1500" kern="1200"/>
        </a:p>
      </dsp:txBody>
      <dsp:txXfrm>
        <a:off x="63692" y="1459663"/>
        <a:ext cx="4757819" cy="1177348"/>
      </dsp:txXfrm>
    </dsp:sp>
    <dsp:sp modelId="{91335825-E55B-4C08-9831-00303892152F}">
      <dsp:nvSpPr>
        <dsp:cNvPr id="0" name=""/>
        <dsp:cNvSpPr/>
      </dsp:nvSpPr>
      <dsp:spPr>
        <a:xfrm>
          <a:off x="0" y="2700704"/>
          <a:ext cx="4885203" cy="1831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05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200" kern="1200"/>
            <a:t>la città ha eroso ai territori agricoli per oltre 83.000 ettari, prevalentemente a carico dei comparti agricoli più deboli, cioè i seminativi (45% del totale) e i sistemi agricoli eterogenei (39%),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200" kern="1200"/>
            <a:t>marginale è stata la perdita di colture di maggiore qualità, quali la vite (0,7%) e le colture arboree agrarie (1,7%).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200" kern="1200"/>
            <a:t>solo il 39% delle trasformazioni sono relative ad aree produttive e infrastrutture di comunicazione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1200" kern="1200" dirty="0"/>
            <a:t>la restante parte, 61% di edilizia residenziale prevalentemente discontinua, è invece il segno territoriale del crescente fenomeno dello </a:t>
          </a:r>
          <a:r>
            <a:rPr lang="it-IT" sz="1200" kern="1200" dirty="0" err="1"/>
            <a:t>Sprawl</a:t>
          </a:r>
          <a:r>
            <a:rPr lang="it-IT" sz="1200" kern="1200" dirty="0"/>
            <a:t> Urbano,</a:t>
          </a:r>
          <a:endParaRPr lang="en-US" sz="1200" kern="1200" dirty="0"/>
        </a:p>
      </dsp:txBody>
      <dsp:txXfrm>
        <a:off x="0" y="2700704"/>
        <a:ext cx="4885203" cy="1831950"/>
      </dsp:txXfrm>
    </dsp:sp>
    <dsp:sp modelId="{92B94F37-15E8-4EF8-96B0-6BA4C2CE8001}">
      <dsp:nvSpPr>
        <dsp:cNvPr id="0" name=""/>
        <dsp:cNvSpPr/>
      </dsp:nvSpPr>
      <dsp:spPr>
        <a:xfrm>
          <a:off x="0" y="4532654"/>
          <a:ext cx="4885203" cy="130473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Sprawl Urbano = spostamento delle residenze dai centri storici urbani verso le zone agricole perturbane, alla ricerca non solo di abitazioni a costi inferiori ma anche da una migliore qualità della vita garantita dalle esternalità prodotte dal sistema rurale.</a:t>
          </a:r>
          <a:endParaRPr lang="en-US" sz="1500" kern="1200"/>
        </a:p>
      </dsp:txBody>
      <dsp:txXfrm>
        <a:off x="63692" y="4596346"/>
        <a:ext cx="4757819" cy="11773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C69D8-7DB4-4FEE-8816-30749AD4B253}">
      <dsp:nvSpPr>
        <dsp:cNvPr id="0" name=""/>
        <dsp:cNvSpPr/>
      </dsp:nvSpPr>
      <dsp:spPr>
        <a:xfrm>
          <a:off x="0" y="3552166"/>
          <a:ext cx="4885203" cy="233060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 dirty="0"/>
            <a:t>“</a:t>
          </a:r>
          <a:r>
            <a:rPr lang="en-US" sz="2300" i="1" kern="1200" dirty="0" err="1"/>
            <a:t>l’agricoltura</a:t>
          </a:r>
          <a:r>
            <a:rPr lang="en-US" sz="2300" i="1" kern="1200" dirty="0"/>
            <a:t> </a:t>
          </a:r>
          <a:r>
            <a:rPr lang="en-US" sz="2300" i="1" kern="1200" dirty="0" err="1"/>
            <a:t>che</a:t>
          </a:r>
          <a:r>
            <a:rPr lang="en-US" sz="2300" i="1" kern="1200" dirty="0"/>
            <a:t> </a:t>
          </a:r>
          <a:r>
            <a:rPr lang="en-US" sz="2300" i="1" kern="1200" dirty="0" err="1"/>
            <a:t>si</a:t>
          </a:r>
          <a:r>
            <a:rPr lang="en-US" sz="2300" i="1" kern="1200" dirty="0"/>
            <a:t> </a:t>
          </a:r>
          <a:r>
            <a:rPr lang="en-US" sz="2300" i="1" kern="1200" dirty="0" err="1"/>
            <a:t>trova</a:t>
          </a:r>
          <a:r>
            <a:rPr lang="en-US" sz="2300" i="1" kern="1200" dirty="0"/>
            <a:t> </a:t>
          </a:r>
          <a:r>
            <a:rPr lang="en-US" sz="2300" i="1" kern="1200" dirty="0" err="1"/>
            <a:t>alla</a:t>
          </a:r>
          <a:r>
            <a:rPr lang="en-US" sz="2300" i="1" kern="1200" dirty="0"/>
            <a:t> </a:t>
          </a:r>
          <a:r>
            <a:rPr lang="en-US" sz="2300" i="1" kern="1200" dirty="0" err="1"/>
            <a:t>periferia</a:t>
          </a:r>
          <a:r>
            <a:rPr lang="en-US" sz="2300" i="1" kern="1200" dirty="0"/>
            <a:t> </a:t>
          </a:r>
          <a:r>
            <a:rPr lang="en-US" sz="2300" i="1" kern="1200" dirty="0" err="1"/>
            <a:t>delle</a:t>
          </a:r>
          <a:r>
            <a:rPr lang="en-US" sz="2300" i="1" kern="1200" dirty="0"/>
            <a:t> </a:t>
          </a:r>
          <a:r>
            <a:rPr lang="en-US" sz="2300" i="1" kern="1200" dirty="0" err="1"/>
            <a:t>città</a:t>
          </a:r>
          <a:r>
            <a:rPr lang="en-US" sz="2300" i="1" kern="1200" dirty="0"/>
            <a:t>, </a:t>
          </a:r>
          <a:r>
            <a:rPr lang="en-US" sz="2300" i="1" kern="1200" dirty="0" err="1"/>
            <a:t>qualunque</a:t>
          </a:r>
          <a:r>
            <a:rPr lang="en-US" sz="2300" i="1" kern="1200" dirty="0"/>
            <a:t> </a:t>
          </a:r>
          <a:r>
            <a:rPr lang="en-US" sz="2300" i="1" kern="1200" dirty="0" err="1"/>
            <a:t>sia</a:t>
          </a:r>
          <a:r>
            <a:rPr lang="en-US" sz="2300" i="1" kern="1200" dirty="0"/>
            <a:t> </a:t>
          </a:r>
          <a:r>
            <a:rPr lang="en-US" sz="2300" i="1" kern="1200" dirty="0" err="1"/>
            <a:t>l’ordinamento</a:t>
          </a:r>
          <a:r>
            <a:rPr lang="en-US" sz="2300" i="1" kern="1200" dirty="0"/>
            <a:t> </a:t>
          </a:r>
          <a:r>
            <a:rPr lang="en-US" sz="2300" i="1" kern="1200" dirty="0" err="1"/>
            <a:t>colturale</a:t>
          </a:r>
          <a:r>
            <a:rPr lang="en-US" sz="2300" i="1" kern="1200" dirty="0"/>
            <a:t> ed </a:t>
          </a:r>
          <a:r>
            <a:rPr lang="en-US" sz="2300" i="1" kern="1200" dirty="0" err="1"/>
            <a:t>il</a:t>
          </a:r>
          <a:r>
            <a:rPr lang="en-US" sz="2300" i="1" kern="1200" dirty="0"/>
            <a:t> </a:t>
          </a:r>
          <a:r>
            <a:rPr lang="en-US" sz="2300" i="1" kern="1200" dirty="0" err="1"/>
            <a:t>sistema</a:t>
          </a:r>
          <a:r>
            <a:rPr lang="en-US" sz="2300" i="1" kern="1200" dirty="0"/>
            <a:t> di </a:t>
          </a:r>
          <a:r>
            <a:rPr lang="en-US" sz="2300" i="1" kern="1200" dirty="0" err="1"/>
            <a:t>produzione</a:t>
          </a:r>
          <a:r>
            <a:rPr lang="en-US" sz="2300" i="1" kern="1200" dirty="0"/>
            <a:t>. Con la </a:t>
          </a:r>
          <a:r>
            <a:rPr lang="en-US" sz="2300" i="1" kern="1200" dirty="0" err="1"/>
            <a:t>città</a:t>
          </a:r>
          <a:r>
            <a:rPr lang="en-US" sz="2300" i="1" kern="1200" dirty="0"/>
            <a:t> </a:t>
          </a:r>
          <a:r>
            <a:rPr lang="en-US" sz="2300" i="1" kern="1200" dirty="0" err="1"/>
            <a:t>può</a:t>
          </a:r>
          <a:r>
            <a:rPr lang="en-US" sz="2300" i="1" kern="1200" dirty="0"/>
            <a:t> </a:t>
          </a:r>
          <a:r>
            <a:rPr lang="en-US" sz="2300" i="1" kern="1200" dirty="0" err="1"/>
            <a:t>subire</a:t>
          </a:r>
          <a:r>
            <a:rPr lang="en-US" sz="2300" i="1" kern="1200" dirty="0"/>
            <a:t> </a:t>
          </a:r>
          <a:r>
            <a:rPr lang="en-US" sz="2300" i="1" kern="1200" dirty="0" err="1"/>
            <a:t>processi</a:t>
          </a:r>
          <a:r>
            <a:rPr lang="en-US" sz="2300" i="1" kern="1200" dirty="0"/>
            <a:t> di </a:t>
          </a:r>
          <a:r>
            <a:rPr lang="en-US" sz="2300" i="1" kern="1200" dirty="0" err="1"/>
            <a:t>erosione</a:t>
          </a:r>
          <a:r>
            <a:rPr lang="en-US" sz="2300" i="1" kern="1200" dirty="0"/>
            <a:t> o </a:t>
          </a:r>
          <a:r>
            <a:rPr lang="en-US" sz="2300" i="1" kern="1200" dirty="0" err="1"/>
            <a:t>mantenere</a:t>
          </a:r>
          <a:r>
            <a:rPr lang="en-US" sz="2300" i="1" kern="1200" dirty="0"/>
            <a:t> </a:t>
          </a:r>
          <a:r>
            <a:rPr lang="en-US" sz="2300" i="1" kern="1200" dirty="0" err="1"/>
            <a:t>rapporti</a:t>
          </a:r>
          <a:r>
            <a:rPr lang="en-US" sz="2300" i="1" kern="1200" dirty="0"/>
            <a:t> </a:t>
          </a:r>
          <a:r>
            <a:rPr lang="en-US" sz="2300" i="1" kern="1200" dirty="0" err="1"/>
            <a:t>funzionali</a:t>
          </a:r>
          <a:r>
            <a:rPr lang="en-US" sz="2300" i="1" kern="1200" dirty="0"/>
            <a:t> </a:t>
          </a:r>
          <a:r>
            <a:rPr lang="en-US" sz="2300" i="1" kern="1200" dirty="0" err="1"/>
            <a:t>reciproci</a:t>
          </a:r>
          <a:r>
            <a:rPr lang="en-US" sz="2300" i="1" kern="1200" dirty="0"/>
            <a:t>.”</a:t>
          </a:r>
          <a:endParaRPr lang="en-US" sz="2300" kern="1200" dirty="0"/>
        </a:p>
      </dsp:txBody>
      <dsp:txXfrm>
        <a:off x="0" y="3552166"/>
        <a:ext cx="4885203" cy="2330605"/>
      </dsp:txXfrm>
    </dsp:sp>
    <dsp:sp modelId="{C5D57989-696D-433A-8969-6BDC7D9EBAD7}">
      <dsp:nvSpPr>
        <dsp:cNvPr id="0" name=""/>
        <dsp:cNvSpPr/>
      </dsp:nvSpPr>
      <dsp:spPr>
        <a:xfrm rot="10800000">
          <a:off x="0" y="2653"/>
          <a:ext cx="4885203" cy="3584471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L’agricoltura periurbana, secondo la definizione di Donadieu e Fleury (1997) è </a:t>
          </a:r>
        </a:p>
      </dsp:txBody>
      <dsp:txXfrm rot="10800000">
        <a:off x="0" y="2653"/>
        <a:ext cx="4885203" cy="232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B585606F-254C-44C9-A3A3-ADFCF850436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BAF43B-05DB-4437-87C0-9548EC5B79F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41200" y="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02259AF-E396-4753-88AA-648800DB5F5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l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383C15-6195-482C-9C60-3B2DEF0234DA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41200" y="9363960"/>
            <a:ext cx="2944440" cy="4924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compatLnSpc="1">
            <a:noAutofit/>
          </a:bodyPr>
          <a:lstStyle/>
          <a:p>
            <a:pPr marL="0" marR="0" lvl="0" indent="0" algn="r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B5A51FE1-F8DF-48C5-AA49-0F1EBE1EB690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21773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882BC13-8CD7-4871-871D-476C62C276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7359" y="748800"/>
            <a:ext cx="4390200" cy="36957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DEADF-8518-471C-9466-CFFD2A8841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8600" y="4681800"/>
            <a:ext cx="5428440" cy="4435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08B31BE8-0CFE-4E77-8A98-BABB6ADCD2A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65579D-7300-4701-BCEE-BC9D1C7F01B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40840" y="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B3E6340-3BA1-4EDF-9EBF-C85399DD48B1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C91D44-8896-4F8A-84B4-4926A0D927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40840" y="9363960"/>
            <a:ext cx="2944800" cy="492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8B20483-B01C-4769-8E41-C7ACB08528E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6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590" b="0" i="0" u="none" strike="noStrike" kern="1200">
        <a:ln>
          <a:noFill/>
        </a:ln>
        <a:latin typeface="Arial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BEEC39-EA85-40E0-992D-FFF6CDC55F0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9741852-0168-463E-AC40-73D21051FD44}" type="slidenum">
              <a:t>1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DA2CF1-93D8-4E50-8A0B-6833F042A74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103D324-4381-4DEA-90BE-698CE7F5B8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D9AFD6-BBB5-4A0E-86DE-D0FBD2F2E5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B1C768-9850-4FB0-910C-274BDE2989E3}" type="slidenum">
              <a:t>10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F129543-3849-472D-8A16-6EA6305FD2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E9721F8-FB76-4971-A377-7CC1FECCF4D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684710-CEBB-4101-9BF0-DF405C7155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283FDC-09DD-4DDD-AA7E-C3128A3701C3}" type="slidenum">
              <a:t>2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F68F9E3-4816-4F39-BA52-991F1A15A3A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F8DB4D5-74C7-4C75-A2E9-36F04823E3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E9C53B0-4C35-44D0-B257-8667C41B11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0775AA-5686-4F71-9774-28BB9E7E32EA}" type="slidenum">
              <a:t>3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B5E794-EC58-43BC-AF23-09ED44473F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A92C572-19E8-4830-925A-54371B18AC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55B2D8-378A-4BAB-8835-0492874B04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F821B4E-BCB8-4AEA-806D-5F4E58BAD4BA}" type="slidenum">
              <a:t>4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474F49-A127-403C-B816-359CDB2669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2EF7827-E82E-48B7-B463-1CC4E41F4D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4F7277-D0F0-4057-B92D-F85EC9383C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E37596B-9B00-43D3-894C-D70BDBAEE440}" type="slidenum">
              <a:t>5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27E676A-633C-4248-BA72-0E283DA206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302E7C7-B888-45CB-9F0E-4A77E4E891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FBD2BD-E812-44EA-B9E1-C85B728639B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43AD2A-F477-4255-8D72-4BBF19C87ABE}" type="slidenum">
              <a:t>6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1CA991-D9B5-4472-949D-42B236066F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B6F15F2-AB78-4036-A15D-B8DC97B103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7520" y="4681080"/>
            <a:ext cx="5429160" cy="443628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2CB132-AF90-4C59-A02A-EBF3648EA1D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7085FBA-40BC-4648-BF09-CB16ED281303}" type="slidenum">
              <a:t>7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B87E917-0A19-48C3-96BA-86D01D7B30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128536-57F8-4331-96D8-D8FA321DCB9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54B878-F541-4BA6-97ED-536623E138E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5DBDCF1-F02F-4F1A-A848-B9CDA90B57DE}" type="slidenum">
              <a:t>8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8DEC50F-ADD9-4A26-920D-782B11B14B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6D54BC0-B284-4F0C-A091-21717FA557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8240" y="4681440"/>
            <a:ext cx="5428440" cy="434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F6369A-A62F-428C-90A1-2001059DDC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1F0937-DDB6-4AF6-AE59-459FE5511D78}" type="slidenum">
              <a:t>9</a:t>
            </a:fld>
            <a:endParaRPr lang="en-US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25DF037-F2FB-4D4D-8712-7C37365574F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28688" y="749300"/>
            <a:ext cx="4927600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FF52A5-D7AD-40E0-B77A-F9177BBA8A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8240" y="4681440"/>
            <a:ext cx="5428440" cy="4347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5C0EE-CDA6-45B7-AA5F-55E48456D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0BB19B-A150-476C-961B-A2890DD6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9AB687-989C-4FC0-9F6A-2465EBA4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0D2211-D33B-4FB4-92AE-EAD67A95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024259-38C8-4FDF-9058-1505986D1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4FC8D1-16FE-4495-BDCC-727376BC021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029EE-A5B6-49DE-A28F-AC2C89264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4D3EF9-3AAC-4A66-903D-D076B074E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E3BEBA-5969-4F2A-96E3-80E94F97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1582EA-EFAD-4188-AFFC-AE549E95D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0A6780-76AF-49C1-9C41-4484BF4F3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4B22F4-EA30-4668-BC03-F2F3707FB23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84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8215108-8D19-4371-B1F7-DDDF45E5C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D254DF-3EF5-411A-BC33-3527E1A2E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B9ADCB-2519-44AC-8A3C-84EFAAAF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A04199-5FD2-421B-87C9-716AF7C3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FDA266-3CD9-45B3-99F9-480E3F16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57544B-0895-4A60-A7F2-58C82E7F1FC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750EE-8FF2-45E8-A0AD-BAAA1E61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15C76C-D98D-40EF-AAAA-8EB49E11B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D174A-8142-4897-B169-D99BD8AF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93938A-2FE6-493D-9158-62B166FB3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4B6A96-DB51-4AF2-9922-4D6D44117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41C736-ECB6-4B67-8270-B73D5D052F0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8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D381C-8087-4545-974A-5EB17E66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DCB095-8D4F-40F8-9A67-DE1910350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6CD87A-A16B-4DCB-95FE-F37C748B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AEE83-CE6E-4D3F-BEA6-82C4A82C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414435-8EFA-41AA-9E0E-8D0E6DEE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5A82E0-662F-42F2-AC91-A6AFB2A695A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9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CEB95-8754-44E9-A61A-4439BD771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36A1E1-ECFA-4738-810F-49A18122E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BFAED9-E8DE-42B1-B906-300454184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6125" y="1604963"/>
            <a:ext cx="3946525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EA4861-E9A1-4382-9BD2-D8DFB57A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9D764F-4CAD-47F7-A6C2-2C11EFD70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2DE24A-C10C-4E5B-B609-001B78821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D2EAF1-D806-4F68-8D36-1C6B6C88E5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409375-0F13-46C7-AAAD-4B454A59C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41DCEA-FF94-4C37-AF5A-B66F2406C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4BD5BA-31AD-4E8F-9CE5-A5D967FA1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F7CB38E-9890-4106-AA92-525BD9E5D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5EC91-BA9A-4021-A318-32E24DE33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B1B242E-600F-4B2A-BE30-220ED2F0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6C862-2C2B-4B71-9A6F-611AEEDFD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B434FC6-B8A4-463F-8C36-62A03C14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3B2572-410A-4B21-8D44-29AB0A711FD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9EC97B-AEBE-46AB-A1F5-8CD84B65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86DB59A-F9B2-4FB7-84DD-A2BC97CF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2FBE8C1-02D5-4586-9317-6330707F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2B512A-E40E-4973-A54F-7A4FFD6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9ACEDB-37DA-45A4-B237-A2BFC58A1ED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46201E4-343A-4D17-B5A2-56C2D617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5AB13E-B9BE-4189-80EF-BFF1B4FF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C355CD-00AC-43E9-82FD-5842E15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910036-77DC-4D11-8F5D-84B7AC02EF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06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2BE67-7E66-47ED-AA3B-21F136AA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34F841-75B4-4A47-AB23-909D4BC7B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98B5D5-83C9-47B5-908F-4FFF4563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A13E2F-B601-481F-9AB8-12A55CFB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C53C1AE-F7DF-4B65-BD2C-173C2A739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9D5D6E-4739-49F0-9AC9-43DC0002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44C18B-8367-479E-A03C-E8B52C501C3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5E31EB-671E-49DF-BCE4-C903B8C0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F84951-EC45-43AE-8D31-E02CF192F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4B5601C-0D9E-49C6-89BB-519DD1465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0B9DBC-FA98-4E07-B081-F2BB2ADC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A1F573-E923-4C07-9D06-4CA97F941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82035E-50B2-4F32-AFC6-3F29A4664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FDA838C-5267-4159-A1A5-2160CC59D84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F27826-DA2E-4442-9FF0-504B55E8C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CDDA08-0ABA-4901-AE4E-B5B2E20B08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604520"/>
            <a:ext cx="8046360" cy="39769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C2F7C4-5B47-4E79-98D2-3D5425145B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6839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18C0C1-A455-44A5-B2DF-FDB0C9E069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ct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9B9C8B-0C82-4DC4-BF78-960158A25AB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3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7C4B215-A929-4968-87A0-089092D535AD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hangingPunct="0">
        <a:tabLst/>
        <a:defRPr lang="en-US" sz="3910" b="0" i="0" u="none" strike="noStrike" kern="1200">
          <a:ln>
            <a:noFill/>
          </a:ln>
          <a:latin typeface="Arial" pitchFamily="18"/>
        </a:defRPr>
      </a:lvl1pPr>
    </p:titleStyle>
    <p:bodyStyle>
      <a:lvl1pPr marL="0" marR="0" indent="0" hangingPunct="0">
        <a:spcBef>
          <a:spcPts val="0"/>
        </a:spcBef>
        <a:spcAft>
          <a:spcPts val="1284"/>
        </a:spcAft>
        <a:tabLst/>
        <a:defRPr lang="en-US" sz="2900" b="0" i="0" u="none" strike="noStrike" kern="1200">
          <a:ln>
            <a:noFill/>
          </a:ln>
          <a:latin typeface="Arial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A981214-3A40-447D-9072-5394768D2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23" r="9173"/>
          <a:stretch/>
        </p:blipFill>
        <p:spPr>
          <a:xfrm>
            <a:off x="3082595" y="10"/>
            <a:ext cx="606140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EA0CEC0-8B64-4693-B15C-E4C4E2F8E5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Lo scenario del Parco Agricolo periurbano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ADA98C-DFE6-488C-B5D1-6513126C4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63"/>
    </mc:Choice>
    <mc:Fallback>
      <p:transition spd="slow" advTm="2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999C1BC-6E06-41DC-87EA-E9037A16F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89" y="212173"/>
            <a:ext cx="8517222" cy="643365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0875E2-310E-467E-A5BF-D161256AA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311"/>
    </mc:Choice>
    <mc:Fallback>
      <p:transition spd="slow" advTm="12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E1CBD96-1DCD-4D16-8189-CE09AB7C7D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Urban Sprawl</a:t>
            </a:r>
          </a:p>
        </p:txBody>
      </p:sp>
      <p:graphicFrame>
        <p:nvGraphicFramePr>
          <p:cNvPr id="7" name="CasellaDiTesto 4">
            <a:extLst>
              <a:ext uri="{FF2B5EF4-FFF2-40B4-BE49-F238E27FC236}">
                <a16:creationId xmlns:a16="http://schemas.microsoft.com/office/drawing/2014/main" id="{193493BF-D24E-49C0-8BAA-3A98FC238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9665402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F459CE-8DFC-4EE6-AE9E-0AB278FA4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644"/>
    </mc:Choice>
    <mc:Fallback>
      <p:transition spd="slow" advTm="148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B8FA72C-C5A1-418E-A6AE-38D29341E0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Agricoltura periurbana</a:t>
            </a:r>
          </a:p>
        </p:txBody>
      </p:sp>
      <p:graphicFrame>
        <p:nvGraphicFramePr>
          <p:cNvPr id="5" name="Segnaposto testo 2">
            <a:extLst>
              <a:ext uri="{FF2B5EF4-FFF2-40B4-BE49-F238E27FC236}">
                <a16:creationId xmlns:a16="http://schemas.microsoft.com/office/drawing/2014/main" id="{18142876-748C-4C77-9DBE-DD29B76A4C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1245297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F478463-7D98-45E1-9CC6-EDA3528A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68"/>
    </mc:Choice>
    <mc:Fallback>
      <p:transition spd="slow" advTm="6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CCC648-254B-4F8B-AD9B-5284816DF0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Unione</a:t>
            </a:r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Europea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F23615-48B8-4045-90B5-6FD9323DEE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32023" y="320040"/>
            <a:ext cx="4783327" cy="621792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problema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agricole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periurbane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è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recepito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un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parere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Comitato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Economico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Europeo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16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settembre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2004.</a:t>
            </a: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Parere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Comitato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economico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sociale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europeo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tema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L'agricoltura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periurbana</a:t>
            </a:r>
            <a:endParaRPr lang="en-US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obbiettivi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proposti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sz="1800" i="1" dirty="0"/>
              <a:t>1) </a:t>
            </a:r>
            <a:r>
              <a:rPr lang="en-US" sz="1800" i="1" dirty="0" err="1"/>
              <a:t>riconoscere</a:t>
            </a:r>
            <a:r>
              <a:rPr lang="en-US" sz="1800" i="1" dirty="0"/>
              <a:t>, </a:t>
            </a:r>
            <a:r>
              <a:rPr lang="en-US" sz="1800" i="1" dirty="0" err="1"/>
              <a:t>sul</a:t>
            </a:r>
            <a:r>
              <a:rPr lang="en-US" sz="1800" i="1" dirty="0"/>
              <a:t> piano </a:t>
            </a:r>
            <a:r>
              <a:rPr lang="en-US" sz="1800" i="1" dirty="0" err="1"/>
              <a:t>sociale</a:t>
            </a:r>
            <a:r>
              <a:rPr lang="en-US" sz="1800" i="1" dirty="0"/>
              <a:t>, politico e </a:t>
            </a:r>
            <a:r>
              <a:rPr lang="en-US" sz="1800" i="1" dirty="0" err="1"/>
              <a:t>amministrativo</a:t>
            </a:r>
            <a:r>
              <a:rPr lang="en-US" sz="1800" i="1" dirty="0"/>
              <a:t>, </a:t>
            </a:r>
            <a:r>
              <a:rPr lang="en-US" sz="1800" i="1" dirty="0" err="1"/>
              <a:t>l'esistenza</a:t>
            </a:r>
            <a:r>
              <a:rPr lang="en-US" sz="1800" i="1" dirty="0"/>
              <a:t> di </a:t>
            </a:r>
            <a:r>
              <a:rPr lang="en-US" sz="1800" i="1" dirty="0" err="1"/>
              <a:t>spazi</a:t>
            </a:r>
            <a:r>
              <a:rPr lang="en-US" sz="1800" i="1" dirty="0"/>
              <a:t> </a:t>
            </a:r>
            <a:r>
              <a:rPr lang="en-US" sz="1800" i="1" dirty="0" err="1"/>
              <a:t>agricoli</a:t>
            </a:r>
            <a:r>
              <a:rPr lang="en-US" sz="1800" i="1" dirty="0"/>
              <a:t> </a:t>
            </a:r>
            <a:r>
              <a:rPr lang="en-US" sz="1800" i="1" dirty="0" err="1"/>
              <a:t>periurbani</a:t>
            </a:r>
            <a:r>
              <a:rPr lang="en-US" sz="1800" i="1" dirty="0"/>
              <a:t> </a:t>
            </a:r>
            <a:r>
              <a:rPr lang="en-US" sz="1800" i="1" dirty="0" err="1"/>
              <a:t>considerandoli</a:t>
            </a:r>
            <a:r>
              <a:rPr lang="en-US" sz="1800" i="1" dirty="0"/>
              <a:t> zone </a:t>
            </a:r>
            <a:r>
              <a:rPr lang="en-US" sz="1800" i="1" dirty="0" err="1"/>
              <a:t>soggette</a:t>
            </a:r>
            <a:r>
              <a:rPr lang="en-US" sz="1800" i="1" dirty="0"/>
              <a:t> a </a:t>
            </a:r>
            <a:r>
              <a:rPr lang="en-US" sz="1800" i="1" dirty="0" err="1"/>
              <a:t>difficoltà</a:t>
            </a:r>
            <a:r>
              <a:rPr lang="en-US" sz="1800" i="1" dirty="0"/>
              <a:t> </a:t>
            </a:r>
            <a:r>
              <a:rPr lang="en-US" sz="1800" i="1" dirty="0" err="1"/>
              <a:t>dovute</a:t>
            </a:r>
            <a:r>
              <a:rPr lang="en-US" sz="1800" i="1" dirty="0"/>
              <a:t> a </a:t>
            </a:r>
            <a:r>
              <a:rPr lang="en-US" sz="1800" i="1" dirty="0" err="1"/>
              <a:t>limitazioni</a:t>
            </a:r>
            <a:r>
              <a:rPr lang="en-US" sz="1800" i="1" dirty="0"/>
              <a:t> </a:t>
            </a:r>
            <a:r>
              <a:rPr lang="en-US" sz="1800" i="1" dirty="0" err="1"/>
              <a:t>specifiche</a:t>
            </a:r>
            <a:r>
              <a:rPr lang="en-US" sz="1800" i="1" dirty="0"/>
              <a:t>;</a:t>
            </a: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sz="1800" i="1" dirty="0"/>
              <a:t>2) </a:t>
            </a:r>
            <a:r>
              <a:rPr lang="en-US" sz="1800" i="1" dirty="0" err="1"/>
              <a:t>evitare</a:t>
            </a:r>
            <a:r>
              <a:rPr lang="en-US" sz="1800" i="1" dirty="0"/>
              <a:t> </a:t>
            </a:r>
            <a:r>
              <a:rPr lang="en-US" sz="1800" i="1" dirty="0" err="1"/>
              <a:t>che</a:t>
            </a:r>
            <a:r>
              <a:rPr lang="en-US" sz="1800" i="1" dirty="0"/>
              <a:t> </a:t>
            </a:r>
            <a:r>
              <a:rPr lang="en-US" sz="1800" i="1" dirty="0" err="1"/>
              <a:t>gli</a:t>
            </a:r>
            <a:r>
              <a:rPr lang="en-US" sz="1800" i="1" dirty="0"/>
              <a:t> </a:t>
            </a:r>
            <a:r>
              <a:rPr lang="en-US" sz="1800" i="1" dirty="0" err="1"/>
              <a:t>spazi</a:t>
            </a:r>
            <a:r>
              <a:rPr lang="en-US" sz="1800" i="1" dirty="0"/>
              <a:t> </a:t>
            </a:r>
            <a:r>
              <a:rPr lang="en-US" sz="1800" i="1" dirty="0" err="1"/>
              <a:t>agricoli</a:t>
            </a:r>
            <a:r>
              <a:rPr lang="en-US" sz="1800" i="1" dirty="0"/>
              <a:t> </a:t>
            </a:r>
            <a:r>
              <a:rPr lang="en-US" sz="1800" i="1" dirty="0" err="1"/>
              <a:t>periurbani</a:t>
            </a:r>
            <a:r>
              <a:rPr lang="en-US" sz="1800" i="1" dirty="0"/>
              <a:t> </a:t>
            </a:r>
            <a:r>
              <a:rPr lang="en-US" sz="1800" i="1" dirty="0" err="1"/>
              <a:t>siano</a:t>
            </a:r>
            <a:r>
              <a:rPr lang="en-US" sz="1800" i="1" dirty="0"/>
              <a:t> </a:t>
            </a:r>
            <a:r>
              <a:rPr lang="en-US" sz="1800" i="1" dirty="0" err="1"/>
              <a:t>sottoposti</a:t>
            </a:r>
            <a:r>
              <a:rPr lang="en-US" sz="1800" i="1" dirty="0"/>
              <a:t> ad un </a:t>
            </a:r>
            <a:r>
              <a:rPr lang="en-US" sz="1800" i="1" dirty="0" err="1"/>
              <a:t>processo</a:t>
            </a:r>
            <a:r>
              <a:rPr lang="en-US" sz="1800" i="1" dirty="0"/>
              <a:t> di </a:t>
            </a:r>
            <a:r>
              <a:rPr lang="en-US" sz="1800" i="1" dirty="0" err="1"/>
              <a:t>urbanizzazione</a:t>
            </a:r>
            <a:r>
              <a:rPr lang="en-US" sz="1800" i="1" dirty="0"/>
              <a:t>, </a:t>
            </a:r>
            <a:r>
              <a:rPr lang="en-US" sz="1800" i="1" dirty="0" err="1"/>
              <a:t>mediante</a:t>
            </a:r>
            <a:r>
              <a:rPr lang="en-US" sz="1800" i="1" dirty="0"/>
              <a:t> la </a:t>
            </a:r>
            <a:r>
              <a:rPr lang="en-US" sz="1800" b="1" i="1" u="sng" dirty="0" err="1"/>
              <a:t>pianificazione</a:t>
            </a:r>
            <a:r>
              <a:rPr lang="en-US" sz="1800" i="1" dirty="0"/>
              <a:t>, </a:t>
            </a:r>
            <a:r>
              <a:rPr lang="en-US" sz="1800" i="1" dirty="0" err="1"/>
              <a:t>l'assetto</a:t>
            </a:r>
            <a:r>
              <a:rPr lang="en-US" sz="1800" i="1" dirty="0"/>
              <a:t> </a:t>
            </a:r>
            <a:r>
              <a:rPr lang="en-US" sz="1800" i="1" dirty="0" err="1"/>
              <a:t>territoriale</a:t>
            </a:r>
            <a:r>
              <a:rPr lang="en-US" sz="1800" i="1" dirty="0"/>
              <a:t> e </a:t>
            </a:r>
            <a:r>
              <a:rPr lang="en-US" sz="1800" i="1" dirty="0" err="1"/>
              <a:t>gli</a:t>
            </a:r>
            <a:r>
              <a:rPr lang="en-US" sz="1800" i="1" dirty="0"/>
              <a:t> </a:t>
            </a:r>
            <a:r>
              <a:rPr lang="en-US" sz="1800" i="1" dirty="0" err="1"/>
              <a:t>incentivi</a:t>
            </a:r>
            <a:r>
              <a:rPr lang="en-US" sz="1800" i="1" dirty="0"/>
              <a:t> a </a:t>
            </a:r>
            <a:r>
              <a:rPr lang="en-US" sz="1800" i="1" dirty="0" err="1"/>
              <a:t>livello</a:t>
            </a:r>
            <a:r>
              <a:rPr lang="en-US" sz="1800" i="1" dirty="0"/>
              <a:t> </a:t>
            </a:r>
            <a:r>
              <a:rPr lang="en-US" sz="1800" i="1" dirty="0" err="1"/>
              <a:t>comunale</a:t>
            </a:r>
            <a:r>
              <a:rPr lang="en-US" sz="1800" i="1" dirty="0"/>
              <a:t>;</a:t>
            </a: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sz="1800" i="1" dirty="0"/>
              <a:t>3) </a:t>
            </a:r>
            <a:r>
              <a:rPr lang="en-US" sz="1800" i="1" dirty="0" err="1"/>
              <a:t>garantire</a:t>
            </a:r>
            <a:r>
              <a:rPr lang="en-US" sz="1800" i="1" dirty="0"/>
              <a:t> </a:t>
            </a:r>
            <a:r>
              <a:rPr lang="en-US" sz="1800" i="1" dirty="0" err="1"/>
              <a:t>uno</a:t>
            </a:r>
            <a:r>
              <a:rPr lang="en-US" sz="1800" i="1" dirty="0"/>
              <a:t> </a:t>
            </a:r>
            <a:r>
              <a:rPr lang="en-US" sz="1800" i="1" dirty="0" err="1"/>
              <a:t>sviluppo</a:t>
            </a:r>
            <a:r>
              <a:rPr lang="en-US" sz="1800" i="1" dirty="0"/>
              <a:t> </a:t>
            </a:r>
            <a:r>
              <a:rPr lang="en-US" sz="1800" i="1" dirty="0" err="1"/>
              <a:t>dinamico</a:t>
            </a:r>
            <a:r>
              <a:rPr lang="en-US" sz="1800" i="1" dirty="0"/>
              <a:t> e </a:t>
            </a:r>
            <a:r>
              <a:rPr lang="en-US" sz="1800" i="1" dirty="0" err="1"/>
              <a:t>sostenibile</a:t>
            </a:r>
            <a:r>
              <a:rPr lang="en-US" sz="1800" i="1" dirty="0"/>
              <a:t> </a:t>
            </a:r>
            <a:r>
              <a:rPr lang="en-US" sz="1800" i="1" dirty="0" err="1"/>
              <a:t>dell'agricoltura</a:t>
            </a:r>
            <a:r>
              <a:rPr lang="en-US" sz="1800" i="1" dirty="0"/>
              <a:t> </a:t>
            </a:r>
            <a:r>
              <a:rPr lang="en-US" sz="1800" i="1" dirty="0" err="1"/>
              <a:t>periurbana</a:t>
            </a:r>
            <a:r>
              <a:rPr lang="en-US" sz="1800" i="1" dirty="0"/>
              <a:t> e </a:t>
            </a:r>
            <a:r>
              <a:rPr lang="en-US" sz="1800" i="1" dirty="0" err="1"/>
              <a:t>degli</a:t>
            </a:r>
            <a:r>
              <a:rPr lang="en-US" sz="1800" i="1" dirty="0"/>
              <a:t> </a:t>
            </a:r>
            <a:r>
              <a:rPr lang="en-US" sz="1800" i="1" dirty="0" err="1"/>
              <a:t>spazi</a:t>
            </a:r>
            <a:r>
              <a:rPr lang="en-US" sz="1800" i="1" dirty="0"/>
              <a:t> in cui </a:t>
            </a:r>
            <a:r>
              <a:rPr lang="en-US" sz="1800" i="1" dirty="0" err="1"/>
              <a:t>viene</a:t>
            </a:r>
            <a:r>
              <a:rPr lang="en-US" sz="1800" i="1" dirty="0"/>
              <a:t> </a:t>
            </a:r>
            <a:r>
              <a:rPr lang="en-US" sz="1800" i="1" dirty="0" err="1"/>
              <a:t>praticata</a:t>
            </a:r>
            <a:r>
              <a:rPr lang="en-US" sz="1800" i="1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4E09F4-D816-4B6D-8B50-0D30A33CD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24"/>
    </mc:Choice>
    <mc:Fallback>
      <p:transition spd="slow" advTm="57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C5F13-A4DD-4CDE-BFD8-17FE0DF8C1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28650" y="963877"/>
            <a:ext cx="2620771" cy="493024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r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Progetto</a:t>
            </a:r>
            <a:b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4400" kern="1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rurbano</a:t>
            </a: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BDBD76-F9B9-4061-B76F-C37B90DEE1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32023" y="396240"/>
            <a:ext cx="4783327" cy="614172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perseguire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obbiettivi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proposti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comitato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propone la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realizzazione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“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progetti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rururbani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attori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settoriali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ed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istituzionali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coinvolti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realizzazione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rururbani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basarsi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sui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criteri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articolati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patto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città</a:t>
            </a:r>
            <a:r>
              <a:rPr lang="en-US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campagna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patto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richiede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realizzazione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seguenti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obiettivi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 </a:t>
            </a: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sz="2000" dirty="0"/>
              <a:t>1) </a:t>
            </a:r>
            <a:r>
              <a:rPr lang="en-US" sz="2000" dirty="0" err="1"/>
              <a:t>l’impostazione</a:t>
            </a:r>
            <a:r>
              <a:rPr lang="en-US" sz="2000" dirty="0"/>
              <a:t> di un </a:t>
            </a:r>
            <a:r>
              <a:rPr lang="en-US" sz="2000" u="sng" dirty="0" err="1"/>
              <a:t>progetto</a:t>
            </a:r>
            <a:r>
              <a:rPr lang="en-US" sz="2000" u="sng" dirty="0"/>
              <a:t> </a:t>
            </a:r>
            <a:r>
              <a:rPr lang="en-US" sz="2000" u="sng" dirty="0" err="1"/>
              <a:t>territoriale</a:t>
            </a:r>
            <a:r>
              <a:rPr lang="en-US" sz="2000" u="sng" dirty="0"/>
              <a:t> </a:t>
            </a:r>
            <a:r>
              <a:rPr lang="en-US" sz="2000" u="sng" dirty="0" err="1"/>
              <a:t>condiviso</a:t>
            </a:r>
            <a:r>
              <a:rPr lang="en-US" sz="2000" u="sng" dirty="0"/>
              <a:t> di </a:t>
            </a:r>
            <a:r>
              <a:rPr lang="en-US" sz="2000" u="sng" dirty="0" err="1"/>
              <a:t>conservazione</a:t>
            </a:r>
            <a:r>
              <a:rPr lang="en-US" sz="2000" u="sng" dirty="0"/>
              <a:t> e </a:t>
            </a:r>
            <a:r>
              <a:rPr lang="en-US" sz="2000" u="sng" dirty="0" err="1"/>
              <a:t>sviluppo</a:t>
            </a:r>
            <a:r>
              <a:rPr lang="en-US" sz="2000" u="sng" dirty="0"/>
              <a:t> </a:t>
            </a:r>
            <a:r>
              <a:rPr lang="en-US" sz="2000" u="sng" dirty="0" err="1"/>
              <a:t>degli</a:t>
            </a:r>
            <a:r>
              <a:rPr lang="en-US" sz="2000" u="sng" dirty="0"/>
              <a:t> </a:t>
            </a:r>
            <a:r>
              <a:rPr lang="en-US" sz="2000" u="sng" dirty="0" err="1"/>
              <a:t>spazi</a:t>
            </a:r>
            <a:r>
              <a:rPr lang="en-US" sz="2000" u="sng" dirty="0"/>
              <a:t> </a:t>
            </a:r>
            <a:r>
              <a:rPr lang="en-US" sz="2000" u="sng" dirty="0" err="1"/>
              <a:t>destinati</a:t>
            </a:r>
            <a:r>
              <a:rPr lang="en-US" sz="2000" u="sng" dirty="0"/>
              <a:t> </a:t>
            </a:r>
            <a:r>
              <a:rPr lang="en-US" sz="2000" u="sng" dirty="0" err="1"/>
              <a:t>all'agricoltura</a:t>
            </a:r>
            <a:r>
              <a:rPr lang="en-US" sz="2000" u="sng" dirty="0"/>
              <a:t> </a:t>
            </a:r>
            <a:r>
              <a:rPr lang="en-US" sz="2000" u="sng" dirty="0" err="1"/>
              <a:t>periurbana</a:t>
            </a:r>
            <a:r>
              <a:rPr lang="en-US" sz="2000" dirty="0"/>
              <a:t>.</a:t>
            </a: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sz="2000" dirty="0"/>
              <a:t>2) la </a:t>
            </a:r>
            <a:r>
              <a:rPr lang="en-US" sz="2000" dirty="0" err="1"/>
              <a:t>garanzia</a:t>
            </a:r>
            <a:r>
              <a:rPr lang="en-US" sz="2000" dirty="0"/>
              <a:t> di </a:t>
            </a:r>
            <a:r>
              <a:rPr lang="en-US" sz="2000" dirty="0" err="1"/>
              <a:t>conservazione</a:t>
            </a:r>
            <a:r>
              <a:rPr lang="en-US" sz="2000" dirty="0"/>
              <a:t> del </a:t>
            </a:r>
            <a:r>
              <a:rPr lang="en-US" sz="2000" dirty="0" err="1"/>
              <a:t>paesaggio</a:t>
            </a:r>
            <a:r>
              <a:rPr lang="en-US" sz="2000" dirty="0"/>
              <a:t> </a:t>
            </a:r>
            <a:r>
              <a:rPr lang="en-US" sz="2000" dirty="0" err="1"/>
              <a:t>agricolo</a:t>
            </a:r>
            <a:r>
              <a:rPr lang="en-US" sz="2000" dirty="0"/>
              <a:t> </a:t>
            </a:r>
            <a:r>
              <a:rPr lang="en-US" sz="2000" dirty="0" err="1"/>
              <a:t>periurbano</a:t>
            </a:r>
            <a:r>
              <a:rPr lang="en-US" sz="2000" dirty="0"/>
              <a:t> </a:t>
            </a:r>
            <a:r>
              <a:rPr lang="en-US" sz="2000" u="sng" dirty="0" err="1"/>
              <a:t>riducendo</a:t>
            </a:r>
            <a:r>
              <a:rPr lang="en-US" sz="2000" u="sng" dirty="0"/>
              <a:t> </a:t>
            </a:r>
            <a:r>
              <a:rPr lang="en-US" sz="2000" u="sng" dirty="0" err="1"/>
              <a:t>il</a:t>
            </a:r>
            <a:r>
              <a:rPr lang="en-US" sz="2000" u="sng" dirty="0"/>
              <a:t> </a:t>
            </a:r>
            <a:r>
              <a:rPr lang="en-US" sz="2000" u="sng" dirty="0" err="1"/>
              <a:t>più</a:t>
            </a:r>
            <a:r>
              <a:rPr lang="en-US" sz="2000" u="sng" dirty="0"/>
              <a:t> </a:t>
            </a:r>
            <a:r>
              <a:rPr lang="en-US" sz="2000" u="sng" dirty="0" err="1"/>
              <a:t>possibile</a:t>
            </a:r>
            <a:r>
              <a:rPr lang="en-US" sz="2000" u="sng" dirty="0"/>
              <a:t> la </a:t>
            </a:r>
            <a:r>
              <a:rPr lang="en-US" sz="2000" u="sng" dirty="0" err="1"/>
              <a:t>pressione</a:t>
            </a:r>
            <a:r>
              <a:rPr lang="en-US" sz="2000" u="sng" dirty="0"/>
              <a:t> </a:t>
            </a:r>
            <a:r>
              <a:rPr lang="en-US" sz="2000" u="sng" dirty="0" err="1"/>
              <a:t>urbanistica</a:t>
            </a:r>
            <a:r>
              <a:rPr lang="en-US" sz="2000" u="sng" dirty="0"/>
              <a:t> </a:t>
            </a:r>
            <a:r>
              <a:rPr lang="en-US" sz="2000" dirty="0"/>
              <a:t>e la </a:t>
            </a:r>
            <a:r>
              <a:rPr lang="en-US" sz="2000" dirty="0" err="1"/>
              <a:t>destinazione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terreni</a:t>
            </a:r>
            <a:r>
              <a:rPr lang="en-US" sz="2000" dirty="0"/>
              <a:t> a </a:t>
            </a:r>
            <a:r>
              <a:rPr lang="en-US" sz="2000" dirty="0" err="1"/>
              <a:t>scopi</a:t>
            </a:r>
            <a:r>
              <a:rPr lang="en-US" sz="2000" dirty="0"/>
              <a:t> </a:t>
            </a:r>
            <a:r>
              <a:rPr lang="en-US" sz="2000" dirty="0" err="1"/>
              <a:t>estranei</a:t>
            </a:r>
            <a:r>
              <a:rPr lang="en-US" sz="2000" dirty="0"/>
              <a:t> </a:t>
            </a:r>
            <a:r>
              <a:rPr lang="en-US" sz="2000" dirty="0" err="1"/>
              <a:t>all'attività</a:t>
            </a:r>
            <a:r>
              <a:rPr lang="en-US" sz="2000" dirty="0"/>
              <a:t> </a:t>
            </a:r>
            <a:r>
              <a:rPr lang="en-US" sz="2000" dirty="0" err="1"/>
              <a:t>agricola</a:t>
            </a:r>
            <a:r>
              <a:rPr lang="en-US" sz="2000" dirty="0"/>
              <a:t>, </a:t>
            </a:r>
            <a:r>
              <a:rPr lang="en-US" sz="2000" dirty="0" err="1"/>
              <a:t>favorendo</a:t>
            </a:r>
            <a:r>
              <a:rPr lang="en-US" sz="2000" dirty="0"/>
              <a:t> </a:t>
            </a:r>
            <a:r>
              <a:rPr lang="en-US" sz="2000" dirty="0" err="1"/>
              <a:t>invece</a:t>
            </a:r>
            <a:r>
              <a:rPr lang="en-US" sz="2000" dirty="0"/>
              <a:t> </a:t>
            </a:r>
            <a:r>
              <a:rPr lang="en-US" sz="2000" dirty="0" err="1"/>
              <a:t>ilritorno</a:t>
            </a:r>
            <a:r>
              <a:rPr lang="en-US" sz="2000" dirty="0"/>
              <a:t> </a:t>
            </a:r>
            <a:r>
              <a:rPr lang="en-US" sz="2000" dirty="0" err="1"/>
              <a:t>all'uso</a:t>
            </a:r>
            <a:r>
              <a:rPr lang="en-US" sz="2000" dirty="0"/>
              <a:t> </a:t>
            </a:r>
            <a:r>
              <a:rPr lang="en-US" sz="2000" dirty="0" err="1"/>
              <a:t>agricolo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terra.</a:t>
            </a:r>
          </a:p>
          <a:p>
            <a:pPr marL="0" lvl="1">
              <a:spcBef>
                <a:spcPts val="0"/>
              </a:spcBef>
              <a:spcAft>
                <a:spcPts val="1284"/>
              </a:spcAft>
              <a:buSzPct val="75000"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2425E4-5974-4501-90CE-4B401795C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53"/>
    </mc:Choice>
    <mc:Fallback>
      <p:transition spd="slow" advTm="6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CEF629-D5F3-4AB3-B76B-9BA0EE70547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601" y="643467"/>
            <a:ext cx="3603048" cy="5571065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Parco Agricolo</a:t>
            </a:r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1B4B435-70A7-4907-84E2-CD5E82C800C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56839" y="2438817"/>
            <a:ext cx="8046360" cy="2308324"/>
          </a:xfrm>
        </p:spPr>
        <p:txBody>
          <a:bodyPr anchor="ctr">
            <a:spAutoFit/>
          </a:bodyPr>
          <a:lstStyle/>
          <a:p>
            <a:pPr lvl="0" algn="ctr">
              <a:spcBef>
                <a:spcPts val="598"/>
              </a:spcBef>
              <a:spcAft>
                <a:spcPts val="0"/>
              </a:spcAft>
            </a:pPr>
            <a:r>
              <a:rPr lang="en-US" sz="2800" dirty="0"/>
              <a:t>Lo </a:t>
            </a:r>
            <a:r>
              <a:rPr lang="en-US" sz="2800" dirty="0" err="1"/>
              <a:t>strumento</a:t>
            </a:r>
            <a:r>
              <a:rPr lang="en-US" sz="2800" dirty="0"/>
              <a:t> </a:t>
            </a:r>
            <a:r>
              <a:rPr lang="en-US" sz="2800" dirty="0" err="1"/>
              <a:t>concettuale</a:t>
            </a:r>
            <a:r>
              <a:rPr lang="en-US" sz="2800" dirty="0"/>
              <a:t> del</a:t>
            </a:r>
          </a:p>
          <a:p>
            <a:pPr lvl="0" algn="ctr">
              <a:spcBef>
                <a:spcPts val="598"/>
              </a:spcBef>
              <a:spcAft>
                <a:spcPts val="0"/>
              </a:spcAft>
            </a:pPr>
            <a:r>
              <a:rPr lang="en-US" sz="2800" b="1" dirty="0"/>
              <a:t>Parco </a:t>
            </a:r>
            <a:r>
              <a:rPr lang="en-US" sz="2800" b="1" dirty="0" err="1"/>
              <a:t>Agricolo</a:t>
            </a:r>
            <a:endParaRPr lang="en-US" sz="2800" b="1" dirty="0"/>
          </a:p>
          <a:p>
            <a:pPr lvl="0" algn="ctr">
              <a:spcBef>
                <a:spcPts val="598"/>
              </a:spcBef>
              <a:spcAft>
                <a:spcPts val="0"/>
              </a:spcAft>
            </a:pPr>
            <a:r>
              <a:rPr lang="en-US" sz="2800" dirty="0" err="1"/>
              <a:t>nasce</a:t>
            </a:r>
            <a:r>
              <a:rPr lang="en-US" sz="2800" dirty="0"/>
              <a:t> a </a:t>
            </a:r>
            <a:r>
              <a:rPr lang="en-US" sz="2800" dirty="0" err="1"/>
              <a:t>nell’ambito</a:t>
            </a:r>
            <a:r>
              <a:rPr lang="en-US" sz="2800" dirty="0"/>
              <a:t> del </a:t>
            </a:r>
            <a:r>
              <a:rPr lang="en-US" sz="2800" dirty="0" err="1"/>
              <a:t>dibattito</a:t>
            </a:r>
            <a:r>
              <a:rPr lang="en-US" sz="2800" dirty="0"/>
              <a:t> </a:t>
            </a:r>
            <a:r>
              <a:rPr lang="en-US" sz="2800" dirty="0" err="1"/>
              <a:t>internazionale</a:t>
            </a:r>
            <a:r>
              <a:rPr lang="en-US" sz="2800" dirty="0"/>
              <a:t> </a:t>
            </a:r>
            <a:r>
              <a:rPr lang="en-US" sz="2800" dirty="0" err="1"/>
              <a:t>dall’esigenza</a:t>
            </a:r>
            <a:r>
              <a:rPr lang="en-US" sz="2800" dirty="0"/>
              <a:t> di </a:t>
            </a:r>
            <a:r>
              <a:rPr lang="en-US" sz="2800" dirty="0" err="1"/>
              <a:t>governare</a:t>
            </a:r>
            <a:r>
              <a:rPr lang="en-US" sz="2800" dirty="0"/>
              <a:t> </a:t>
            </a:r>
            <a:r>
              <a:rPr lang="en-US" sz="2800" dirty="0" err="1"/>
              <a:t>gli</a:t>
            </a:r>
            <a:r>
              <a:rPr lang="en-US" sz="2800" dirty="0"/>
              <a:t> </a:t>
            </a:r>
            <a:r>
              <a:rPr lang="en-US" sz="2800" b="1" dirty="0" err="1"/>
              <a:t>spazi</a:t>
            </a:r>
            <a:r>
              <a:rPr lang="en-US" sz="2800" b="1" dirty="0"/>
              <a:t> </a:t>
            </a:r>
            <a:r>
              <a:rPr lang="en-US" sz="2800" b="1" dirty="0" err="1"/>
              <a:t>agricoli</a:t>
            </a:r>
            <a:r>
              <a:rPr lang="en-US" sz="2800" b="1" dirty="0"/>
              <a:t> </a:t>
            </a:r>
            <a:r>
              <a:rPr lang="en-US" sz="2800" b="1" dirty="0" err="1"/>
              <a:t>periurbani</a:t>
            </a:r>
            <a:r>
              <a:rPr lang="en-US" sz="28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A72F8D-15FA-4C0E-ADB2-EB333A789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69"/>
    </mc:Choice>
    <mc:Fallback>
      <p:transition spd="slow" advTm="1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8C38686-F06A-46FD-BB53-3812E0F8F8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2601" y="643467"/>
            <a:ext cx="3603048" cy="55710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l" rtl="0" hangingPunct="1">
              <a:lnSpc>
                <a:spcPct val="90000"/>
              </a:lnSpc>
              <a:spcBef>
                <a:spcPct val="0"/>
              </a:spcBef>
            </a:pP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Dal "Parco Agricolo" al</a:t>
            </a:r>
            <a:b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"Patto città - campagna"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3775CB-786D-423E-90EE-B503632820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8248" y="643467"/>
            <a:ext cx="4093150" cy="557106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 scenario del </a:t>
            </a:r>
            <a:r>
              <a:rPr lang="en-US" sz="2400" b="1" i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400" b="1" i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Patto</a:t>
            </a:r>
            <a:r>
              <a:rPr lang="en-US" sz="2400" b="1" i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</a:t>
            </a:r>
            <a:r>
              <a:rPr lang="en-US" sz="2400" b="1" i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i="1" u="sng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Città</a:t>
            </a:r>
            <a:r>
              <a:rPr lang="en-US" sz="2400" b="1" i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Campagna”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è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studiato</a:t>
            </a:r>
            <a:r>
              <a:rPr lang="en-US" sz="2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nell’ambito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un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Progetto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Ricerca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Interesse Nazionale (PRIN)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dell’Università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Firenze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2005</a:t>
            </a:r>
          </a:p>
          <a:p>
            <a:pPr lvl="0" algn="l" rtl="0" hangingPunct="1">
              <a:lnSpc>
                <a:spcPct val="90000"/>
              </a:lnSpc>
              <a:buSzPct val="45000"/>
            </a:pPr>
            <a:r>
              <a:rPr lang="en-US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Obbiettivi</a:t>
            </a: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strategici</a:t>
            </a:r>
            <a:endParaRPr lang="en-US" sz="24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i="1" dirty="0"/>
              <a:t>1) </a:t>
            </a:r>
            <a:r>
              <a:rPr lang="en-US" i="1" dirty="0" err="1"/>
              <a:t>Ricostruzione</a:t>
            </a:r>
            <a:r>
              <a:rPr lang="en-US" i="1" dirty="0"/>
              <a:t> </a:t>
            </a:r>
            <a:r>
              <a:rPr lang="en-US" i="1" dirty="0" err="1"/>
              <a:t>delle</a:t>
            </a:r>
            <a:r>
              <a:rPr lang="en-US" i="1" dirty="0"/>
              <a:t> </a:t>
            </a:r>
            <a:r>
              <a:rPr lang="en-US" i="1" dirty="0" err="1"/>
              <a:t>relazioni</a:t>
            </a:r>
            <a:r>
              <a:rPr lang="en-US" i="1" dirty="0"/>
              <a:t> </a:t>
            </a:r>
            <a:r>
              <a:rPr lang="en-US" i="1" dirty="0" err="1"/>
              <a:t>fra</a:t>
            </a:r>
            <a:r>
              <a:rPr lang="en-US" i="1" dirty="0"/>
              <a:t> </a:t>
            </a:r>
            <a:r>
              <a:rPr lang="en-US" i="1" dirty="0" err="1"/>
              <a:t>città</a:t>
            </a:r>
            <a:r>
              <a:rPr lang="en-US" i="1" dirty="0"/>
              <a:t> e campagna, </a:t>
            </a:r>
            <a:r>
              <a:rPr lang="en-US" i="1" dirty="0" err="1"/>
              <a:t>cioè</a:t>
            </a:r>
            <a:r>
              <a:rPr lang="en-US" i="1" dirty="0"/>
              <a:t> </a:t>
            </a:r>
            <a:r>
              <a:rPr lang="en-US" i="1" dirty="0" err="1"/>
              <a:t>tra</a:t>
            </a:r>
            <a:r>
              <a:rPr lang="en-US" i="1" dirty="0"/>
              <a:t> </a:t>
            </a:r>
            <a:r>
              <a:rPr lang="en-US" i="1" dirty="0" err="1"/>
              <a:t>insediamento</a:t>
            </a:r>
            <a:r>
              <a:rPr lang="en-US" i="1" dirty="0"/>
              <a:t> </a:t>
            </a:r>
            <a:r>
              <a:rPr lang="en-US" i="1" dirty="0" err="1"/>
              <a:t>umano</a:t>
            </a:r>
            <a:r>
              <a:rPr lang="en-US" i="1" dirty="0"/>
              <a:t> e </a:t>
            </a:r>
            <a:r>
              <a:rPr lang="en-US" i="1" dirty="0" err="1"/>
              <a:t>agricoltura</a:t>
            </a:r>
            <a:endParaRPr lang="en-US" i="1" dirty="0"/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i="1" dirty="0"/>
              <a:t>2) </a:t>
            </a:r>
            <a:r>
              <a:rPr lang="en-US" i="1" dirty="0" err="1"/>
              <a:t>Chiusura</a:t>
            </a:r>
            <a:r>
              <a:rPr lang="en-US" i="1" dirty="0"/>
              <a:t> </a:t>
            </a:r>
            <a:r>
              <a:rPr lang="en-US" i="1" dirty="0" err="1"/>
              <a:t>dei</a:t>
            </a:r>
            <a:r>
              <a:rPr lang="en-US" i="1" dirty="0"/>
              <a:t> </a:t>
            </a:r>
            <a:r>
              <a:rPr lang="en-US" i="1" dirty="0" err="1"/>
              <a:t>cicli</a:t>
            </a:r>
            <a:r>
              <a:rPr lang="en-US" i="1" dirty="0"/>
              <a:t> </a:t>
            </a:r>
            <a:r>
              <a:rPr lang="en-US" i="1" dirty="0" err="1"/>
              <a:t>ecologici</a:t>
            </a:r>
            <a:r>
              <a:rPr lang="en-US" i="1" dirty="0"/>
              <a:t>, </a:t>
            </a:r>
            <a:r>
              <a:rPr lang="en-US" i="1" dirty="0" err="1"/>
              <a:t>produttivi</a:t>
            </a:r>
            <a:r>
              <a:rPr lang="en-US" i="1" dirty="0"/>
              <a:t> e </a:t>
            </a:r>
            <a:r>
              <a:rPr lang="en-US" i="1" dirty="0" err="1"/>
              <a:t>sociali</a:t>
            </a:r>
            <a:endParaRPr lang="en-US" i="1" dirty="0"/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i="1" dirty="0"/>
              <a:t>3) </a:t>
            </a:r>
            <a:r>
              <a:rPr lang="en-US" i="1" dirty="0" err="1"/>
              <a:t>Sostenibilità</a:t>
            </a:r>
            <a:r>
              <a:rPr lang="en-US" i="1" dirty="0"/>
              <a:t> </a:t>
            </a:r>
            <a:r>
              <a:rPr lang="en-US" i="1" dirty="0" err="1"/>
              <a:t>della</a:t>
            </a:r>
            <a:r>
              <a:rPr lang="en-US" i="1" dirty="0"/>
              <a:t> </a:t>
            </a:r>
            <a:r>
              <a:rPr lang="en-US" i="1" dirty="0" err="1"/>
              <a:t>produzione</a:t>
            </a:r>
            <a:r>
              <a:rPr lang="en-US" i="1" dirty="0"/>
              <a:t> </a:t>
            </a:r>
            <a:r>
              <a:rPr lang="en-US" i="1" dirty="0" err="1"/>
              <a:t>agricola</a:t>
            </a:r>
            <a:endParaRPr lang="en-US" i="1" dirty="0"/>
          </a:p>
          <a:p>
            <a:pPr marL="0" lvl="1" indent="0">
              <a:spcBef>
                <a:spcPts val="0"/>
              </a:spcBef>
              <a:spcAft>
                <a:spcPts val="1284"/>
              </a:spcAft>
              <a:buSzPct val="75000"/>
              <a:buNone/>
            </a:pPr>
            <a:r>
              <a:rPr lang="en-US" i="1" dirty="0"/>
              <a:t>4) </a:t>
            </a:r>
            <a:r>
              <a:rPr lang="en-US" i="1" dirty="0" err="1"/>
              <a:t>Agricoltura</a:t>
            </a:r>
            <a:r>
              <a:rPr lang="en-US" i="1" dirty="0"/>
              <a:t> </a:t>
            </a:r>
            <a:r>
              <a:rPr lang="en-US" i="1" dirty="0" err="1"/>
              <a:t>Multifunzionale</a:t>
            </a:r>
            <a:endParaRPr lang="en-US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DC5D42-2ABA-43A7-8A61-37FB8ECB4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3"/>
    </mc:Choice>
    <mc:Fallback>
      <p:transition spd="slow" advTm="48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CF96196-CB91-49AE-B448-13ABC5291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161" y="787778"/>
            <a:ext cx="8669678" cy="528244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4A83F0-71B5-461C-AA07-FE144E221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48"/>
    </mc:Choice>
    <mc:Fallback>
      <p:transition spd="slow" advTm="17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7636F3C-A30F-4419-8B36-87562C047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39" y="883751"/>
            <a:ext cx="8799322" cy="50904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309E05-4D8C-4837-B608-8F61F82B3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36"/>
    </mc:Choice>
    <mc:Fallback>
      <p:transition spd="slow" advTm="75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574</Words>
  <Application>Microsoft Office PowerPoint</Application>
  <PresentationFormat>Presentazione su schermo (4:3)</PresentationFormat>
  <Paragraphs>46</Paragraphs>
  <Slides>10</Slides>
  <Notes>10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Predefinito</vt:lpstr>
      <vt:lpstr>Lo scenario del Parco Agricolo periurbano</vt:lpstr>
      <vt:lpstr>Urban Sprawl</vt:lpstr>
      <vt:lpstr>Agricoltura periurbana</vt:lpstr>
      <vt:lpstr>Unione Europea</vt:lpstr>
      <vt:lpstr>Progetto rurbano</vt:lpstr>
      <vt:lpstr>Il Parco Agricolo</vt:lpstr>
      <vt:lpstr>Dal "Parco Agricolo" al "Patto città - campagna"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 scenario del Parco Agricolo periurbano</dc:title>
  <dc:creator>iacopo bernetti</dc:creator>
  <cp:lastModifiedBy>iacopo bernetti</cp:lastModifiedBy>
  <cp:revision>8</cp:revision>
  <dcterms:created xsi:type="dcterms:W3CDTF">2020-03-12T12:46:07Z</dcterms:created>
  <dcterms:modified xsi:type="dcterms:W3CDTF">2020-03-13T09:25:20Z</dcterms:modified>
</cp:coreProperties>
</file>