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29"/>
  </p:handoutMasterIdLst>
  <p:sldIdLst>
    <p:sldId id="397" r:id="rId2"/>
    <p:sldId id="388" r:id="rId3"/>
    <p:sldId id="324" r:id="rId4"/>
    <p:sldId id="366" r:id="rId5"/>
    <p:sldId id="367" r:id="rId6"/>
    <p:sldId id="378" r:id="rId7"/>
    <p:sldId id="369" r:id="rId8"/>
    <p:sldId id="484" r:id="rId9"/>
    <p:sldId id="392" r:id="rId10"/>
    <p:sldId id="394" r:id="rId11"/>
    <p:sldId id="479" r:id="rId12"/>
    <p:sldId id="483" r:id="rId13"/>
    <p:sldId id="395" r:id="rId14"/>
    <p:sldId id="481" r:id="rId15"/>
    <p:sldId id="376" r:id="rId16"/>
    <p:sldId id="482" r:id="rId17"/>
    <p:sldId id="487" r:id="rId18"/>
    <p:sldId id="486" r:id="rId19"/>
    <p:sldId id="406" r:id="rId20"/>
    <p:sldId id="327" r:id="rId21"/>
    <p:sldId id="328" r:id="rId22"/>
    <p:sldId id="329" r:id="rId23"/>
    <p:sldId id="356" r:id="rId24"/>
    <p:sldId id="473" r:id="rId25"/>
    <p:sldId id="485" r:id="rId26"/>
    <p:sldId id="393" r:id="rId27"/>
    <p:sldId id="565" r:id="rId28"/>
  </p:sldIdLst>
  <p:sldSz cx="9144000" cy="6858000" type="screen4x3"/>
  <p:notesSz cx="7315200" cy="96012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6882E"/>
    <a:srgbClr val="F8A45E"/>
    <a:srgbClr val="F8A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296" autoAdjust="0"/>
    <p:restoredTop sz="86181" autoAdjust="0"/>
  </p:normalViewPr>
  <p:slideViewPr>
    <p:cSldViewPr>
      <p:cViewPr varScale="1">
        <p:scale>
          <a:sx n="100" d="100"/>
          <a:sy n="100" d="100"/>
        </p:scale>
        <p:origin x="672" y="160"/>
      </p:cViewPr>
      <p:guideLst>
        <p:guide orient="horz" pos="2160"/>
        <p:guide pos="2880"/>
      </p:guideLst>
    </p:cSldViewPr>
  </p:slideViewPr>
  <p:outlineViewPr>
    <p:cViewPr>
      <p:scale>
        <a:sx n="33" d="100"/>
        <a:sy n="33" d="100"/>
      </p:scale>
      <p:origin x="258" y="1572"/>
    </p:cViewPr>
  </p:outlineViewPr>
  <p:notesTextViewPr>
    <p:cViewPr>
      <p:scale>
        <a:sx n="100" d="100"/>
        <a:sy n="100" d="100"/>
      </p:scale>
      <p:origin x="0" y="0"/>
    </p:cViewPr>
  </p:notesTextViewPr>
  <p:sorterViewPr>
    <p:cViewPr>
      <p:scale>
        <a:sx n="66" d="100"/>
        <a:sy n="66" d="100"/>
      </p:scale>
      <p:origin x="0" y="54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vl1pPr>
          </a:lstStyle>
          <a:p>
            <a:pPr>
              <a:defRPr/>
            </a:pPr>
            <a:endParaRPr lang="it-IT"/>
          </a:p>
        </p:txBody>
      </p:sp>
      <p:sp>
        <p:nvSpPr>
          <p:cNvPr id="3" name="Segnaposto data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a:lvl1pPr>
          </a:lstStyle>
          <a:p>
            <a:pPr>
              <a:defRPr/>
            </a:pPr>
            <a:fld id="{5741613A-EAB3-4BFD-B5A7-403B8BB3FF8D}" type="datetimeFigureOut">
              <a:rPr lang="it-IT"/>
              <a:pPr>
                <a:defRPr/>
              </a:pPr>
              <a:t>07/10/19</a:t>
            </a:fld>
            <a:endParaRPr lang="it-IT"/>
          </a:p>
        </p:txBody>
      </p:sp>
      <p:sp>
        <p:nvSpPr>
          <p:cNvPr id="4" name="Segnaposto piè di pagina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a:lvl1pPr>
          </a:lstStyle>
          <a:p>
            <a:pPr>
              <a:defRPr/>
            </a:pPr>
            <a:fld id="{CF0A1C2D-5A0C-4A5F-8F93-B61C48C70516}" type="slidenum">
              <a:rPr lang="it-IT"/>
              <a:pPr>
                <a:defRPr/>
              </a:pPr>
              <a:t>‹N›</a:t>
            </a:fld>
            <a:endParaRPr lang="it-IT"/>
          </a:p>
        </p:txBody>
      </p:sp>
    </p:spTree>
    <p:extLst>
      <p:ext uri="{BB962C8B-B14F-4D97-AF65-F5344CB8AC3E}">
        <p14:creationId xmlns:p14="http://schemas.microsoft.com/office/powerpoint/2010/main" val="44295026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501ADED1-E9DD-4334-A529-B073F8FD24E5}" type="datetimeFigureOut">
              <a:rPr lang="it-IT"/>
              <a:pPr>
                <a:defRPr/>
              </a:pPr>
              <a:t>07/10/19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0A62A82-9E8B-4D29-ACE9-D991AE2C1D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F4A06A5-8FAA-47F0-A304-CE7D6E91DD84}" type="datetimeFigureOut">
              <a:rPr lang="it-IT"/>
              <a:pPr>
                <a:defRPr/>
              </a:pPr>
              <a:t>07/10/19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6000C69-B687-49BE-9045-4F38A4A279F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124E8245-07AF-4D5B-9176-3E367D67E3C5}" type="datetimeFigureOut">
              <a:rPr lang="it-IT"/>
              <a:pPr>
                <a:defRPr/>
              </a:pPr>
              <a:t>07/10/19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8F243D6-BEC4-432F-A52F-77F92857B3A6}"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9F5730EC-A420-4CD6-ADB2-377D5EBB60C6}" type="datetimeFigureOut">
              <a:rPr lang="it-IT"/>
              <a:pPr>
                <a:defRPr/>
              </a:pPr>
              <a:t>07/10/19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F36822E-B485-4851-B8AD-924ED0B5DA3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B86E4590-B57D-43E4-A63E-5C5DBB677F43}" type="datetimeFigureOut">
              <a:rPr lang="it-IT"/>
              <a:pPr>
                <a:defRPr/>
              </a:pPr>
              <a:t>07/10/19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21BBCD9-D00C-43A7-86E2-E869F0F6933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04954908-2F38-4248-AB1A-5FCAD3B8DED8}" type="datetimeFigureOut">
              <a:rPr lang="it-IT"/>
              <a:pPr>
                <a:defRPr/>
              </a:pPr>
              <a:t>07/10/19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C72E3A7-35A0-44F6-8323-E21661B5145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1C57C628-5FA4-47B7-8474-BB6619A5A925}" type="datetimeFigureOut">
              <a:rPr lang="it-IT"/>
              <a:pPr>
                <a:defRPr/>
              </a:pPr>
              <a:t>07/10/19</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CFF0303-DEBD-4943-B2AB-F8B4FA3A0E8E}"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9A54A7A9-B40B-4450-8D9A-1C14BDED318E}" type="datetimeFigureOut">
              <a:rPr lang="it-IT"/>
              <a:pPr>
                <a:defRPr/>
              </a:pPr>
              <a:t>07/10/19</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A033F874-3FB6-4747-B45A-C87E6C249E4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8861E9D-C0BA-443B-8A00-C49ACFEF95A8}" type="datetimeFigureOut">
              <a:rPr lang="it-IT"/>
              <a:pPr>
                <a:defRPr/>
              </a:pPr>
              <a:t>07/10/19</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F7FA58DB-F8AA-47CA-83F6-3B3967CC4217}"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E8616A6-9643-4DF8-9A29-28CCABB3A42A}" type="datetimeFigureOut">
              <a:rPr lang="it-IT"/>
              <a:pPr>
                <a:defRPr/>
              </a:pPr>
              <a:t>07/10/19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4E16ADC-A045-4781-8CD1-DC1A6180EFA3}"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F4A280E-1BB3-4B64-8BDA-6A447361A572}" type="datetimeFigureOut">
              <a:rPr lang="it-IT"/>
              <a:pPr>
                <a:defRPr/>
              </a:pPr>
              <a:t>07/10/19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0A4D580-EB0F-456A-B894-6EE02C60AB54}"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C1C420F-44C0-4F07-8348-F293E0C696CA}" type="datetimeFigureOut">
              <a:rPr lang="it-IT"/>
              <a:pPr>
                <a:defRPr/>
              </a:pPr>
              <a:t>07/10/19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7D33391-1680-4123-A955-2CD11B8640E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8511F3-6F5E-5547-A86C-1DB968B9C4B4}"/>
              </a:ext>
            </a:extLst>
          </p:cNvPr>
          <p:cNvSpPr>
            <a:spLocks noGrp="1"/>
          </p:cNvSpPr>
          <p:nvPr>
            <p:ph type="title"/>
          </p:nvPr>
        </p:nvSpPr>
        <p:spPr/>
        <p:txBody>
          <a:bodyPr/>
          <a:lstStyle/>
          <a:p>
            <a:br>
              <a:rPr lang="it-IT" dirty="0"/>
            </a:br>
            <a:br>
              <a:rPr lang="it-IT" dirty="0"/>
            </a:br>
            <a:br>
              <a:rPr lang="it-IT" dirty="0"/>
            </a:br>
            <a:br>
              <a:rPr lang="it-IT" dirty="0"/>
            </a:br>
            <a:r>
              <a:rPr lang="it-IT" b="1" dirty="0"/>
              <a:t>Diotima di </a:t>
            </a:r>
            <a:r>
              <a:rPr lang="it-IT" b="1" dirty="0" err="1"/>
              <a:t>Mantinea</a:t>
            </a:r>
            <a:br>
              <a:rPr lang="it-IT" dirty="0"/>
            </a:br>
            <a:br>
              <a:rPr lang="it-IT" dirty="0"/>
            </a:br>
            <a:r>
              <a:rPr lang="it-IT" dirty="0"/>
              <a:t> </a:t>
            </a:r>
            <a:br>
              <a:rPr lang="it-IT" dirty="0"/>
            </a:br>
            <a:r>
              <a:rPr lang="it-IT" sz="2400" i="1" dirty="0"/>
              <a:t>«O </a:t>
            </a:r>
            <a:r>
              <a:rPr lang="it-IT" sz="2400" i="1" dirty="0" err="1"/>
              <a:t>tell</a:t>
            </a:r>
            <a:r>
              <a:rPr lang="it-IT" sz="2400" i="1" dirty="0"/>
              <a:t> me the </a:t>
            </a:r>
            <a:r>
              <a:rPr lang="it-IT" sz="2400" i="1" dirty="0" err="1"/>
              <a:t>truth</a:t>
            </a:r>
            <a:r>
              <a:rPr lang="it-IT" sz="2400" i="1" dirty="0"/>
              <a:t> </a:t>
            </a:r>
            <a:r>
              <a:rPr lang="it-IT" sz="2400" i="1" dirty="0" err="1"/>
              <a:t>about</a:t>
            </a:r>
            <a:r>
              <a:rPr lang="it-IT" sz="2400" i="1" dirty="0"/>
              <a:t> love» </a:t>
            </a:r>
            <a:r>
              <a:rPr lang="it-IT" sz="2400" dirty="0"/>
              <a:t>(WH </a:t>
            </a:r>
            <a:r>
              <a:rPr lang="it-IT" sz="2400" dirty="0" err="1"/>
              <a:t>Auden</a:t>
            </a:r>
            <a:r>
              <a:rPr lang="it-IT" sz="2400" dirty="0"/>
              <a:t>)</a:t>
            </a:r>
          </a:p>
        </p:txBody>
      </p:sp>
    </p:spTree>
    <p:extLst>
      <p:ext uri="{BB962C8B-B14F-4D97-AF65-F5344CB8AC3E}">
        <p14:creationId xmlns:p14="http://schemas.microsoft.com/office/powerpoint/2010/main" val="134109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08000"/>
            <a:ext cx="8229600" cy="1106422"/>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4000" b="1" dirty="0"/>
              <a:t>Confutazione di Aristofane</a:t>
            </a:r>
          </a:p>
        </p:txBody>
      </p:sp>
      <p:sp>
        <p:nvSpPr>
          <p:cNvPr id="4" name="CasellaDiTesto 3">
            <a:extLst>
              <a:ext uri="{FF2B5EF4-FFF2-40B4-BE49-F238E27FC236}">
                <a16:creationId xmlns:a16="http://schemas.microsoft.com/office/drawing/2014/main" id="{F7F0BB0E-8F41-764F-8A34-5D4DF67E9840}"/>
              </a:ext>
            </a:extLst>
          </p:cNvPr>
          <p:cNvSpPr txBox="1"/>
          <p:nvPr/>
        </p:nvSpPr>
        <p:spPr>
          <a:xfrm>
            <a:off x="826604" y="1484784"/>
            <a:ext cx="7490792" cy="4801314"/>
          </a:xfrm>
          <a:prstGeom prst="rect">
            <a:avLst/>
          </a:prstGeom>
          <a:noFill/>
        </p:spPr>
        <p:txBody>
          <a:bodyPr wrap="square" rtlCol="0">
            <a:spAutoFit/>
          </a:bodyPr>
          <a:lstStyle/>
          <a:p>
            <a:r>
              <a:rPr lang="it-IT" dirty="0"/>
              <a:t>DIOTIMA: «Però si sente fare un certo discorso, </a:t>
            </a:r>
            <a:r>
              <a:rPr lang="it-IT" b="1" dirty="0"/>
              <a:t>secondo cui quelli che amano sono coloro che cercano la loro metà</a:t>
            </a:r>
            <a:r>
              <a:rPr lang="it-IT" dirty="0"/>
              <a:t>. Il mio discorso dice, invece, che l’amore non è amore né della metà né dell’intero, a meno che, caro amico, essi non siano il Bene. Infatti, gli uomini sono disposti a farsi tagliare piedi e mani, se queste parti di se medesimi a loro risultano essere in cattivo stato. Infatti, io penso, ciascuno non è attaccato a ciò che gli è proprio, a meno che non si chiami Bene ciò che gli è proprio, e non si chiami Male ciò che gli è estraneo, dal momento che non c’è altro che gli uomini amano se non il Bene</a:t>
            </a:r>
          </a:p>
          <a:p>
            <a:endParaRPr lang="it-IT" dirty="0"/>
          </a:p>
          <a:p>
            <a:pPr algn="ctr"/>
            <a:r>
              <a:rPr lang="it-IT" sz="2400" b="1" dirty="0"/>
              <a:t>L’amore è tendenza a essere in possesso del bene per sempre</a:t>
            </a:r>
          </a:p>
          <a:p>
            <a:pPr algn="ctr"/>
            <a:endParaRPr lang="it-IT" sz="2400" b="1" dirty="0"/>
          </a:p>
          <a:p>
            <a:r>
              <a:rPr lang="it-IT" dirty="0"/>
              <a:t>«Dal momento che l’amore è per questo […], in quale maniera e in quale azione l’impegno e lo sforzo di coloro che mirano a esso possono chiamarsi amore? </a:t>
            </a:r>
            <a:r>
              <a:rPr lang="it-IT" b="1" dirty="0"/>
              <a:t>Che cosa sarà mai questo atto</a:t>
            </a:r>
            <a:r>
              <a:rPr lang="it-IT" dirty="0"/>
              <a:t>?»</a:t>
            </a:r>
          </a:p>
        </p:txBody>
      </p:sp>
    </p:spTree>
    <p:extLst>
      <p:ext uri="{BB962C8B-B14F-4D97-AF65-F5344CB8AC3E}">
        <p14:creationId xmlns:p14="http://schemas.microsoft.com/office/powerpoint/2010/main" val="983448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42976" y="1764000"/>
            <a:ext cx="7746744" cy="1764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egnaposto contenuto 2"/>
          <p:cNvSpPr>
            <a:spLocks noGrp="1"/>
          </p:cNvSpPr>
          <p:nvPr>
            <p:ph idx="1"/>
          </p:nvPr>
        </p:nvSpPr>
        <p:spPr>
          <a:xfrm>
            <a:off x="214282" y="1116000"/>
            <a:ext cx="8572560" cy="5724000"/>
          </a:xfrm>
        </p:spPr>
        <p:txBody>
          <a:bodyPr>
            <a:noAutofit/>
          </a:bodyPr>
          <a:lstStyle/>
          <a:p>
            <a:pPr marL="216000" indent="-216000">
              <a:lnSpc>
                <a:spcPct val="80000"/>
              </a:lnSpc>
              <a:spcBef>
                <a:spcPts val="1800"/>
              </a:spcBef>
            </a:pPr>
            <a:r>
              <a:rPr lang="it-IT" sz="2400" i="1" dirty="0">
                <a:latin typeface="+mj-lt"/>
                <a:cs typeface="Arial" pitchFamily="34" charset="0"/>
              </a:rPr>
              <a:t>Eros,</a:t>
            </a:r>
            <a:r>
              <a:rPr lang="it-IT" sz="2400" dirty="0">
                <a:latin typeface="+mj-lt"/>
                <a:cs typeface="Arial" pitchFamily="34" charset="0"/>
              </a:rPr>
              <a:t> in quando desiderio di possedere il bene e di possederlo per sempre, è desiderio di immortalità:</a:t>
            </a:r>
          </a:p>
          <a:p>
            <a:pPr marL="1080000" indent="-216000">
              <a:lnSpc>
                <a:spcPct val="80000"/>
              </a:lnSpc>
              <a:spcBef>
                <a:spcPts val="600"/>
              </a:spcBef>
              <a:buNone/>
            </a:pPr>
            <a:r>
              <a:rPr lang="it-IT" sz="2600" dirty="0">
                <a:latin typeface="+mj-lt"/>
                <a:cs typeface="Arial" pitchFamily="34" charset="0"/>
              </a:rPr>
              <a:t>	</a:t>
            </a:r>
            <a:r>
              <a:rPr lang="it-IT" sz="2400" dirty="0">
                <a:latin typeface="+mj-lt"/>
                <a:cs typeface="Arial" pitchFamily="34" charset="0"/>
              </a:rPr>
              <a:t>«è necessario, in base alle cose che si sono ammesse che l’immortalità si desideri insieme con il bene, se è vero che </a:t>
            </a:r>
            <a:r>
              <a:rPr lang="it-IT" sz="2400" i="1" dirty="0">
                <a:latin typeface="+mj-lt"/>
                <a:cs typeface="Arial" pitchFamily="34" charset="0"/>
              </a:rPr>
              <a:t>Eros</a:t>
            </a:r>
            <a:r>
              <a:rPr lang="it-IT" sz="2400" dirty="0">
                <a:latin typeface="+mj-lt"/>
                <a:cs typeface="Arial" pitchFamily="34" charset="0"/>
              </a:rPr>
              <a:t> è amore di possedere  il bene per sempre. Da tale ragionamento consegue, necessariamente, che </a:t>
            </a:r>
            <a:r>
              <a:rPr lang="it-IT" sz="2400" i="1" dirty="0">
                <a:latin typeface="+mj-lt"/>
                <a:cs typeface="Arial" pitchFamily="34" charset="0"/>
              </a:rPr>
              <a:t>Eros</a:t>
            </a:r>
            <a:r>
              <a:rPr lang="it-IT" sz="2400" dirty="0">
                <a:latin typeface="+mj-lt"/>
                <a:cs typeface="Arial" pitchFamily="34" charset="0"/>
              </a:rPr>
              <a:t> è anche amore di immortalità» </a:t>
            </a:r>
          </a:p>
          <a:p>
            <a:pPr marL="216000" indent="-216000" algn="r">
              <a:lnSpc>
                <a:spcPct val="80000"/>
              </a:lnSpc>
              <a:spcBef>
                <a:spcPts val="20"/>
              </a:spcBef>
              <a:buNone/>
            </a:pPr>
            <a:r>
              <a:rPr lang="it-IT" sz="2000" b="1" dirty="0">
                <a:cs typeface="Arial" pitchFamily="34" charset="0"/>
              </a:rPr>
              <a:t>Platone, </a:t>
            </a:r>
            <a:r>
              <a:rPr lang="it-IT" sz="2000" b="1" i="1" dirty="0">
                <a:cs typeface="Arial" pitchFamily="34" charset="0"/>
              </a:rPr>
              <a:t>Simposio</a:t>
            </a:r>
            <a:r>
              <a:rPr lang="it-IT" sz="2000" b="1" dirty="0">
                <a:cs typeface="Arial" pitchFamily="34" charset="0"/>
              </a:rPr>
              <a:t>, 207 A</a:t>
            </a:r>
            <a:endParaRPr lang="it-IT" sz="2600" dirty="0">
              <a:latin typeface="+mj-lt"/>
              <a:cs typeface="Arial" pitchFamily="34" charset="0"/>
            </a:endParaRPr>
          </a:p>
          <a:p>
            <a:pPr marL="216000" indent="-216000">
              <a:lnSpc>
                <a:spcPct val="80000"/>
              </a:lnSpc>
              <a:spcBef>
                <a:spcPts val="0"/>
              </a:spcBef>
              <a:buNone/>
            </a:pPr>
            <a:endParaRPr lang="it-IT" sz="1200" dirty="0">
              <a:latin typeface="+mj-lt"/>
              <a:cs typeface="Arial" pitchFamily="34" charset="0"/>
            </a:endParaRPr>
          </a:p>
          <a:p>
            <a:pPr marL="216000" indent="-216000">
              <a:lnSpc>
                <a:spcPct val="80000"/>
              </a:lnSpc>
              <a:spcBef>
                <a:spcPts val="0"/>
              </a:spcBef>
            </a:pPr>
            <a:r>
              <a:rPr lang="it-IT" sz="2400" dirty="0">
                <a:latin typeface="+mj-lt"/>
                <a:cs typeface="Arial" pitchFamily="34" charset="0"/>
              </a:rPr>
              <a:t>In quanto amore di immortalità, </a:t>
            </a:r>
            <a:r>
              <a:rPr lang="it-IT" sz="2400" i="1" dirty="0">
                <a:latin typeface="+mj-lt"/>
                <a:cs typeface="Arial" pitchFamily="34" charset="0"/>
              </a:rPr>
              <a:t>Eros</a:t>
            </a:r>
            <a:r>
              <a:rPr lang="it-IT" sz="2400" dirty="0">
                <a:latin typeface="+mj-lt"/>
                <a:cs typeface="Arial" pitchFamily="34" charset="0"/>
              </a:rPr>
              <a:t> è amore di generare e partorire nel bello e di farlo “secondo il corpo e secondo l’anima”</a:t>
            </a:r>
          </a:p>
          <a:p>
            <a:pPr marL="216000" indent="-216000">
              <a:lnSpc>
                <a:spcPct val="80000"/>
              </a:lnSpc>
              <a:spcBef>
                <a:spcPts val="0"/>
              </a:spcBef>
            </a:pPr>
            <a:endParaRPr lang="it-IT" sz="2600" dirty="0">
              <a:latin typeface="+mj-lt"/>
              <a:cs typeface="Arial" pitchFamily="34" charset="0"/>
            </a:endParaRPr>
          </a:p>
          <a:p>
            <a:pPr marL="216000" indent="-216000">
              <a:lnSpc>
                <a:spcPct val="80000"/>
              </a:lnSpc>
              <a:spcBef>
                <a:spcPts val="0"/>
              </a:spcBef>
              <a:buNone/>
            </a:pPr>
            <a:endParaRPr lang="it-IT" sz="2600" dirty="0">
              <a:latin typeface="+mj-lt"/>
              <a:cs typeface="Arial" pitchFamily="34" charset="0"/>
            </a:endParaRPr>
          </a:p>
          <a:p>
            <a:pPr marL="216000" indent="-216000">
              <a:lnSpc>
                <a:spcPct val="80000"/>
              </a:lnSpc>
              <a:spcBef>
                <a:spcPts val="0"/>
              </a:spcBef>
              <a:buNone/>
            </a:pPr>
            <a:endParaRPr lang="it-IT" sz="2600" dirty="0">
              <a:latin typeface="+mj-lt"/>
              <a:cs typeface="Arial" pitchFamily="34" charset="0"/>
            </a:endParaRPr>
          </a:p>
          <a:p>
            <a:pPr marL="216000" indent="-216000">
              <a:lnSpc>
                <a:spcPct val="80000"/>
              </a:lnSpc>
              <a:spcBef>
                <a:spcPts val="0"/>
              </a:spcBef>
              <a:buNone/>
            </a:pPr>
            <a:endParaRPr lang="it-IT" sz="2600" dirty="0">
              <a:latin typeface="+mj-lt"/>
              <a:cs typeface="Arial" pitchFamily="34" charset="0"/>
            </a:endParaRPr>
          </a:p>
          <a:p>
            <a:pPr marL="216000" indent="-216000">
              <a:lnSpc>
                <a:spcPct val="60000"/>
              </a:lnSpc>
              <a:spcBef>
                <a:spcPts val="2400"/>
              </a:spcBef>
              <a:buNone/>
            </a:pPr>
            <a:r>
              <a:rPr lang="it-IT" sz="2600" dirty="0">
                <a:latin typeface="+mj-lt"/>
                <a:cs typeface="Arial" pitchFamily="34" charset="0"/>
              </a:rPr>
              <a:t>	</a:t>
            </a:r>
            <a:endParaRPr lang="it-IT" sz="2600" b="1" dirty="0">
              <a:latin typeface="+mj-lt"/>
              <a:cs typeface="Arial" pitchFamily="34" charset="0"/>
            </a:endParaRPr>
          </a:p>
        </p:txBody>
      </p:sp>
      <p:sp>
        <p:nvSpPr>
          <p:cNvPr id="5" name="Titolo 1"/>
          <p:cNvSpPr>
            <a:spLocks noGrp="1"/>
          </p:cNvSpPr>
          <p:nvPr>
            <p:ph type="title"/>
          </p:nvPr>
        </p:nvSpPr>
        <p:spPr>
          <a:xfrm>
            <a:off x="108000" y="36000"/>
            <a:ext cx="8929718" cy="1034984"/>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t"/>
          <a:lstStyle/>
          <a:p>
            <a:pPr>
              <a:lnSpc>
                <a:spcPct val="80000"/>
              </a:lnSpc>
            </a:pPr>
            <a:r>
              <a:rPr lang="it-IT" sz="3800" b="1" i="1" spc="-250" dirty="0"/>
              <a:t>Eros</a:t>
            </a:r>
            <a:r>
              <a:rPr lang="it-IT" sz="3800" b="1" spc="-250" dirty="0"/>
              <a:t> come desiderio di immortalità</a:t>
            </a:r>
            <a:br>
              <a:rPr lang="it-IT" sz="3800" b="1" spc="-250" dirty="0"/>
            </a:br>
            <a:endParaRPr lang="it-IT" sz="3800" b="1" dirty="0"/>
          </a:p>
        </p:txBody>
      </p:sp>
      <p:cxnSp>
        <p:nvCxnSpPr>
          <p:cNvPr id="8" name="Connettore 4 7"/>
          <p:cNvCxnSpPr/>
          <p:nvPr/>
        </p:nvCxnSpPr>
        <p:spPr>
          <a:xfrm>
            <a:off x="1571604" y="4786322"/>
            <a:ext cx="642942" cy="285752"/>
          </a:xfrm>
          <a:prstGeom prst="bentConnector3">
            <a:avLst>
              <a:gd name="adj1" fmla="val -1965"/>
            </a:avLst>
          </a:prstGeom>
          <a:ln>
            <a:tailEnd type="arrow"/>
          </a:ln>
        </p:spPr>
        <p:style>
          <a:lnRef idx="3">
            <a:schemeClr val="dk1"/>
          </a:lnRef>
          <a:fillRef idx="0">
            <a:schemeClr val="dk1"/>
          </a:fillRef>
          <a:effectRef idx="2">
            <a:schemeClr val="dk1"/>
          </a:effectRef>
          <a:fontRef idx="minor">
            <a:schemeClr val="tx1"/>
          </a:fontRef>
        </p:style>
      </p:cxnSp>
      <p:cxnSp>
        <p:nvCxnSpPr>
          <p:cNvPr id="9" name="Connettore 4 8"/>
          <p:cNvCxnSpPr/>
          <p:nvPr/>
        </p:nvCxnSpPr>
        <p:spPr>
          <a:xfrm>
            <a:off x="571472" y="1928802"/>
            <a:ext cx="504000" cy="285752"/>
          </a:xfrm>
          <a:prstGeom prst="bentConnector3">
            <a:avLst>
              <a:gd name="adj1" fmla="val -1965"/>
            </a:avLst>
          </a:prstGeom>
          <a:ln>
            <a:tailEnd type="arrow"/>
          </a:ln>
        </p:spPr>
        <p:style>
          <a:lnRef idx="3">
            <a:schemeClr val="dk1"/>
          </a:lnRef>
          <a:fillRef idx="0">
            <a:schemeClr val="dk1"/>
          </a:fillRef>
          <a:effectRef idx="2">
            <a:schemeClr val="dk1"/>
          </a:effectRef>
          <a:fontRef idx="minor">
            <a:schemeClr val="tx1"/>
          </a:fontRef>
        </p:style>
      </p:cxnSp>
      <p:sp>
        <p:nvSpPr>
          <p:cNvPr id="11" name="Rettangolo 10">
            <a:extLst>
              <a:ext uri="{FF2B5EF4-FFF2-40B4-BE49-F238E27FC236}">
                <a16:creationId xmlns:a16="http://schemas.microsoft.com/office/drawing/2014/main" id="{F89E35EC-AAAA-3446-B75D-7862D598E79E}"/>
              </a:ext>
            </a:extLst>
          </p:cNvPr>
          <p:cNvSpPr/>
          <p:nvPr/>
        </p:nvSpPr>
        <p:spPr>
          <a:xfrm>
            <a:off x="2339752" y="4365104"/>
            <a:ext cx="6549968" cy="13679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16000" indent="-216000">
              <a:lnSpc>
                <a:spcPct val="80000"/>
              </a:lnSpc>
              <a:spcBef>
                <a:spcPts val="1200"/>
              </a:spcBef>
              <a:buFont typeface="Arial" pitchFamily="34" charset="0"/>
              <a:buChar char="•"/>
            </a:pPr>
            <a:r>
              <a:rPr lang="it-IT" dirty="0">
                <a:solidFill>
                  <a:schemeClr val="tx1"/>
                </a:solidFill>
                <a:cs typeface="Arial" pitchFamily="34" charset="0"/>
              </a:rPr>
              <a:t>“o Socrate – disse [</a:t>
            </a:r>
            <a:r>
              <a:rPr lang="it-IT" dirty="0" err="1">
                <a:solidFill>
                  <a:schemeClr val="tx1"/>
                </a:solidFill>
                <a:cs typeface="Arial" pitchFamily="34" charset="0"/>
              </a:rPr>
              <a:t>Diotima</a:t>
            </a:r>
            <a:r>
              <a:rPr lang="it-IT" dirty="0">
                <a:solidFill>
                  <a:schemeClr val="tx1"/>
                </a:solidFill>
                <a:cs typeface="Arial" pitchFamily="34" charset="0"/>
              </a:rPr>
              <a:t>] -, </a:t>
            </a:r>
            <a:r>
              <a:rPr lang="it-IT" i="1" dirty="0">
                <a:solidFill>
                  <a:schemeClr val="tx1"/>
                </a:solidFill>
                <a:cs typeface="Arial" pitchFamily="34" charset="0"/>
              </a:rPr>
              <a:t>Eros</a:t>
            </a:r>
            <a:r>
              <a:rPr lang="it-IT" dirty="0">
                <a:solidFill>
                  <a:schemeClr val="tx1"/>
                </a:solidFill>
                <a:cs typeface="Arial" pitchFamily="34" charset="0"/>
              </a:rPr>
              <a:t> non è desiderio del bello, come ritieni tu".</a:t>
            </a:r>
          </a:p>
          <a:p>
            <a:pPr marL="216000" indent="-216000">
              <a:lnSpc>
                <a:spcPct val="80000"/>
              </a:lnSpc>
              <a:spcBef>
                <a:spcPts val="0"/>
              </a:spcBef>
              <a:buFont typeface="Arial" pitchFamily="34" charset="0"/>
              <a:buChar char="•"/>
            </a:pPr>
            <a:r>
              <a:rPr lang="it-IT" dirty="0">
                <a:solidFill>
                  <a:schemeClr val="tx1"/>
                </a:solidFill>
                <a:cs typeface="Arial" pitchFamily="34" charset="0"/>
              </a:rPr>
              <a:t>"Ma di che cosa, allora, è amore?".</a:t>
            </a:r>
          </a:p>
          <a:p>
            <a:pPr marL="216000" indent="-216000">
              <a:lnSpc>
                <a:spcPct val="80000"/>
              </a:lnSpc>
              <a:spcBef>
                <a:spcPts val="0"/>
              </a:spcBef>
              <a:buFont typeface="Arial" pitchFamily="34" charset="0"/>
              <a:buChar char="•"/>
            </a:pPr>
            <a:r>
              <a:rPr lang="it-IT" dirty="0">
                <a:solidFill>
                  <a:schemeClr val="tx1"/>
                </a:solidFill>
                <a:cs typeface="Arial" pitchFamily="34" charset="0"/>
              </a:rPr>
              <a:t>"Di generare e partorire nel bello”</a:t>
            </a:r>
          </a:p>
          <a:p>
            <a:pPr marL="216000" indent="-216000" algn="r">
              <a:lnSpc>
                <a:spcPct val="80000"/>
              </a:lnSpc>
              <a:spcBef>
                <a:spcPts val="0"/>
              </a:spcBef>
            </a:pPr>
            <a:r>
              <a:rPr lang="it-IT" b="1" dirty="0">
                <a:solidFill>
                  <a:sysClr val="windowText" lastClr="000000"/>
                </a:solidFill>
                <a:cs typeface="Arial" pitchFamily="34" charset="0"/>
              </a:rPr>
              <a:t>Platone, </a:t>
            </a:r>
            <a:r>
              <a:rPr lang="it-IT" b="1" i="1" dirty="0">
                <a:solidFill>
                  <a:sysClr val="windowText" lastClr="000000"/>
                </a:solidFill>
                <a:cs typeface="Arial" pitchFamily="34" charset="0"/>
              </a:rPr>
              <a:t>Simposio</a:t>
            </a:r>
            <a:r>
              <a:rPr lang="it-IT" b="1" dirty="0">
                <a:solidFill>
                  <a:sysClr val="windowText" lastClr="000000"/>
                </a:solidFill>
                <a:cs typeface="Arial" pitchFamily="34" charset="0"/>
              </a:rPr>
              <a:t>, 206 E</a:t>
            </a:r>
            <a:endParaRPr lang="it-IT" dirty="0">
              <a:solidFill>
                <a:sysClr val="windowText" lastClr="000000"/>
              </a:solidFill>
              <a:cs typeface="Arial" pitchFamily="34" charset="0"/>
            </a:endParaRPr>
          </a:p>
        </p:txBody>
      </p:sp>
    </p:spTree>
    <p:extLst>
      <p:ext uri="{BB962C8B-B14F-4D97-AF65-F5344CB8AC3E}">
        <p14:creationId xmlns:p14="http://schemas.microsoft.com/office/powerpoint/2010/main" val="2095763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D8C0889-410F-6743-BCD4-C655F7A44CF2}"/>
              </a:ext>
            </a:extLst>
          </p:cNvPr>
          <p:cNvSpPr>
            <a:spLocks noGrp="1"/>
          </p:cNvSpPr>
          <p:nvPr>
            <p:ph idx="1"/>
          </p:nvPr>
        </p:nvSpPr>
        <p:spPr>
          <a:xfrm>
            <a:off x="539552" y="1340768"/>
            <a:ext cx="8229600" cy="4525963"/>
          </a:xfrm>
        </p:spPr>
        <p:txBody>
          <a:bodyPr/>
          <a:lstStyle/>
          <a:p>
            <a:r>
              <a:rPr lang="it-IT" sz="2200" dirty="0"/>
              <a:t>La generazione, e quindi la produzione di opere secondo il corpo e l’anima, è la specifica forma in cui l’uomo cerca di sottrarsi al circolo della caducità e di accedere all’immortalità </a:t>
            </a:r>
          </a:p>
          <a:p>
            <a:r>
              <a:rPr lang="it-IT" sz="2200" dirty="0"/>
              <a:t>Ma perché generare “nella bellezza”? </a:t>
            </a:r>
            <a:r>
              <a:rPr lang="it-IT" sz="2200" b="1" dirty="0"/>
              <a:t>Perché è la bellezza che attrae e risveglia l’impulso procreativo, mentre la bruttezza lo  inibisce</a:t>
            </a:r>
            <a:r>
              <a:rPr lang="it-IT" sz="2200" dirty="0"/>
              <a:t>. </a:t>
            </a:r>
            <a:r>
              <a:rPr lang="it-IT" sz="2200" i="1" dirty="0"/>
              <a:t>Eros</a:t>
            </a:r>
            <a:r>
              <a:rPr lang="it-IT" sz="2200" dirty="0"/>
              <a:t> è dunque amore in quanto elemento generativo nel segno della bellezza</a:t>
            </a:r>
          </a:p>
          <a:p>
            <a:r>
              <a:rPr lang="it-IT" sz="2200" b="1" dirty="0"/>
              <a:t>Generare secondo il corpo </a:t>
            </a:r>
            <a:r>
              <a:rPr lang="it-IT" sz="2200" dirty="0"/>
              <a:t>(per l’immortalità; «nell’essere vivente mortale vi è questo di immortale: la gravidanza e la generazione»; «in questa maniera ogni cosa mortale si mette in salvo, ossia non già con l’essere sempre in tutto il medesimo, come ciò che è divino, ma con il lasciare in luogo di quello che se ne va o che invecchia, qualcos’altro che è giovane e simile a lui; ma si tratta comunque di una modalità precaria) vs </a:t>
            </a:r>
            <a:r>
              <a:rPr lang="it-IT" sz="2200" b="1" dirty="0"/>
              <a:t>generare secondo l’anima</a:t>
            </a:r>
          </a:p>
        </p:txBody>
      </p:sp>
      <p:sp>
        <p:nvSpPr>
          <p:cNvPr id="5" name="Titolo 1">
            <a:extLst>
              <a:ext uri="{FF2B5EF4-FFF2-40B4-BE49-F238E27FC236}">
                <a16:creationId xmlns:a16="http://schemas.microsoft.com/office/drawing/2014/main" id="{16AD725F-5D3B-7744-83FC-64C45B2602A2}"/>
              </a:ext>
            </a:extLst>
          </p:cNvPr>
          <p:cNvSpPr txBox="1">
            <a:spLocks/>
          </p:cNvSpPr>
          <p:nvPr/>
        </p:nvSpPr>
        <p:spPr bwMode="auto">
          <a:xfrm>
            <a:off x="189493" y="188640"/>
            <a:ext cx="8929718" cy="1034984"/>
          </a:xfrm>
          <a:prstGeom prst="rect">
            <a:avLst/>
          </a:prstGeom>
          <a:solidFill>
            <a:schemeClr val="accent6">
              <a:lumMod val="20000"/>
              <a:lumOff val="80000"/>
            </a:schemeClr>
          </a:solidFill>
          <a:ln w="9525" cap="flat" cmpd="sng" algn="ctr">
            <a:solidFill>
              <a:schemeClr val="accent6">
                <a:shade val="95000"/>
                <a:satMod val="105000"/>
              </a:schemeClr>
            </a:solidFill>
            <a:prstDash val="solid"/>
            <a:miter lim="800000"/>
            <a:headEnd/>
            <a:tailEnd/>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4400" kern="1200">
                <a:solidFill>
                  <a:schemeClr val="dk1"/>
                </a:solidFill>
                <a:latin typeface="+mn-lt"/>
                <a:ea typeface="+mn-ea"/>
                <a:cs typeface="+mn-cs"/>
              </a:defRPr>
            </a:lvl1pPr>
            <a:lvl2pPr algn="ctr" rtl="0" eaLnBrk="0" fontAlgn="base" hangingPunct="0">
              <a:spcBef>
                <a:spcPct val="0"/>
              </a:spcBef>
              <a:spcAft>
                <a:spcPct val="0"/>
              </a:spcAft>
              <a:defRPr sz="4400">
                <a:solidFill>
                  <a:schemeClr val="dk1"/>
                </a:solidFill>
                <a:latin typeface="+mn-lt"/>
                <a:ea typeface="+mn-ea"/>
                <a:cs typeface="+mn-cs"/>
              </a:defRPr>
            </a:lvl2pPr>
            <a:lvl3pPr algn="ctr" rtl="0" eaLnBrk="0" fontAlgn="base" hangingPunct="0">
              <a:spcBef>
                <a:spcPct val="0"/>
              </a:spcBef>
              <a:spcAft>
                <a:spcPct val="0"/>
              </a:spcAft>
              <a:defRPr sz="4400">
                <a:solidFill>
                  <a:schemeClr val="dk1"/>
                </a:solidFill>
                <a:latin typeface="+mn-lt"/>
                <a:ea typeface="+mn-ea"/>
                <a:cs typeface="+mn-cs"/>
              </a:defRPr>
            </a:lvl3pPr>
            <a:lvl4pPr algn="ctr" rtl="0" eaLnBrk="0" fontAlgn="base" hangingPunct="0">
              <a:spcBef>
                <a:spcPct val="0"/>
              </a:spcBef>
              <a:spcAft>
                <a:spcPct val="0"/>
              </a:spcAft>
              <a:defRPr sz="4400">
                <a:solidFill>
                  <a:schemeClr val="dk1"/>
                </a:solidFill>
                <a:latin typeface="+mn-lt"/>
                <a:ea typeface="+mn-ea"/>
                <a:cs typeface="+mn-cs"/>
              </a:defRPr>
            </a:lvl4pPr>
            <a:lvl5pPr algn="ctr" rtl="0" eaLnBrk="0" fontAlgn="base" hangingPunct="0">
              <a:spcBef>
                <a:spcPct val="0"/>
              </a:spcBef>
              <a:spcAft>
                <a:spcPct val="0"/>
              </a:spcAft>
              <a:defRPr sz="4400">
                <a:solidFill>
                  <a:schemeClr val="dk1"/>
                </a:solidFill>
                <a:latin typeface="+mn-lt"/>
                <a:ea typeface="+mn-ea"/>
                <a:cs typeface="+mn-cs"/>
              </a:defRPr>
            </a:lvl5pPr>
            <a:lvl6pPr marL="457200" algn="ctr" rtl="0" fontAlgn="base">
              <a:spcBef>
                <a:spcPct val="0"/>
              </a:spcBef>
              <a:spcAft>
                <a:spcPct val="0"/>
              </a:spcAft>
              <a:defRPr sz="4400">
                <a:solidFill>
                  <a:schemeClr val="dk1"/>
                </a:solidFill>
                <a:latin typeface="+mn-lt"/>
                <a:ea typeface="+mn-ea"/>
                <a:cs typeface="+mn-cs"/>
              </a:defRPr>
            </a:lvl6pPr>
            <a:lvl7pPr marL="914400" algn="ctr" rtl="0" fontAlgn="base">
              <a:spcBef>
                <a:spcPct val="0"/>
              </a:spcBef>
              <a:spcAft>
                <a:spcPct val="0"/>
              </a:spcAft>
              <a:defRPr sz="4400">
                <a:solidFill>
                  <a:schemeClr val="dk1"/>
                </a:solidFill>
                <a:latin typeface="+mn-lt"/>
                <a:ea typeface="+mn-ea"/>
                <a:cs typeface="+mn-cs"/>
              </a:defRPr>
            </a:lvl7pPr>
            <a:lvl8pPr marL="1371600" algn="ctr" rtl="0" fontAlgn="base">
              <a:spcBef>
                <a:spcPct val="0"/>
              </a:spcBef>
              <a:spcAft>
                <a:spcPct val="0"/>
              </a:spcAft>
              <a:defRPr sz="4400">
                <a:solidFill>
                  <a:schemeClr val="dk1"/>
                </a:solidFill>
                <a:latin typeface="+mn-lt"/>
                <a:ea typeface="+mn-ea"/>
                <a:cs typeface="+mn-cs"/>
              </a:defRPr>
            </a:lvl8pPr>
            <a:lvl9pPr marL="1828800" algn="ctr" rtl="0" fontAlgn="base">
              <a:spcBef>
                <a:spcPct val="0"/>
              </a:spcBef>
              <a:spcAft>
                <a:spcPct val="0"/>
              </a:spcAft>
              <a:defRPr sz="4400">
                <a:solidFill>
                  <a:schemeClr val="dk1"/>
                </a:solidFill>
                <a:latin typeface="+mn-lt"/>
                <a:ea typeface="+mn-ea"/>
                <a:cs typeface="+mn-cs"/>
              </a:defRPr>
            </a:lvl9pPr>
          </a:lstStyle>
          <a:p>
            <a:pPr>
              <a:lnSpc>
                <a:spcPct val="80000"/>
              </a:lnSpc>
            </a:pPr>
            <a:r>
              <a:rPr lang="it-IT" sz="3400" b="1" i="1" spc="-250" dirty="0"/>
              <a:t>…è un parto nella bellezza, sia secondo il corpo sia secondo l’anima…</a:t>
            </a:r>
            <a:br>
              <a:rPr lang="it-IT" sz="3400" b="1" spc="-250" dirty="0"/>
            </a:br>
            <a:endParaRPr lang="it-IT" sz="3400" b="1" dirty="0"/>
          </a:p>
        </p:txBody>
      </p:sp>
    </p:spTree>
    <p:extLst>
      <p:ext uri="{BB962C8B-B14F-4D97-AF65-F5344CB8AC3E}">
        <p14:creationId xmlns:p14="http://schemas.microsoft.com/office/powerpoint/2010/main" val="955419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1260001"/>
            <a:ext cx="4357719" cy="5429288"/>
          </a:xfrm>
          <a:solidFill>
            <a:schemeClr val="bg1"/>
          </a:solidFill>
        </p:spPr>
        <p:txBody>
          <a:bodyPr>
            <a:noAutofit/>
          </a:bodyPr>
          <a:lstStyle/>
          <a:p>
            <a:pPr marL="0" indent="0">
              <a:lnSpc>
                <a:spcPct val="80000"/>
              </a:lnSpc>
              <a:buNone/>
            </a:pPr>
            <a:r>
              <a:rPr lang="it-IT" sz="2300" dirty="0"/>
              <a:t>“[…] se tu prendessi in considerazione il desiderio di distinguersi degli uomini, ti meraviglieresti della loro condotta </a:t>
            </a:r>
            <a:r>
              <a:rPr lang="it-IT" sz="2300" b="1" dirty="0"/>
              <a:t>irragionevole</a:t>
            </a:r>
            <a:r>
              <a:rPr lang="it-IT" sz="2300" dirty="0"/>
              <a:t>, a meno che tu non prendessi in considerazione le cose che ti ho detto, osservando come essi si trovino in una condizione straordinaria d'amore di diventare famosi e di acquistare gloria immortale che duri per sempre, e come proprio per questo siano pronti ad affrontare tutti i pericoli, </a:t>
            </a:r>
            <a:r>
              <a:rPr lang="it-IT" sz="2300" b="1" dirty="0"/>
              <a:t>più ancora che non per i figli</a:t>
            </a:r>
            <a:r>
              <a:rPr lang="it-IT" sz="2300" dirty="0"/>
              <a:t>, e a consumare le loro ricchezze e sostenere </a:t>
            </a:r>
            <a:r>
              <a:rPr lang="it-IT" sz="2300" baseline="30000" dirty="0"/>
              <a:t> </a:t>
            </a:r>
            <a:r>
              <a:rPr lang="it-IT" sz="2300" dirty="0"/>
              <a:t>ogni sorta di fatiche e perfino a morire per questo”</a:t>
            </a:r>
          </a:p>
          <a:p>
            <a:pPr marL="0" indent="0" algn="r">
              <a:lnSpc>
                <a:spcPct val="80000"/>
              </a:lnSpc>
              <a:spcBef>
                <a:spcPts val="3000"/>
              </a:spcBef>
              <a:buNone/>
            </a:pPr>
            <a:r>
              <a:rPr lang="it-IT" sz="1400" b="1" dirty="0">
                <a:solidFill>
                  <a:sysClr val="windowText" lastClr="000000"/>
                </a:solidFill>
                <a:cs typeface="Arial" pitchFamily="34" charset="0"/>
              </a:rPr>
              <a:t>Platone, </a:t>
            </a:r>
            <a:r>
              <a:rPr lang="it-IT" sz="1400" b="1" i="1" dirty="0">
                <a:solidFill>
                  <a:sysClr val="windowText" lastClr="000000"/>
                </a:solidFill>
                <a:cs typeface="Arial" pitchFamily="34" charset="0"/>
              </a:rPr>
              <a:t>Simposio, </a:t>
            </a:r>
            <a:r>
              <a:rPr lang="it-IT" sz="1400" b="1" dirty="0">
                <a:solidFill>
                  <a:sysClr val="windowText" lastClr="000000"/>
                </a:solidFill>
                <a:cs typeface="Arial" pitchFamily="34" charset="0"/>
              </a:rPr>
              <a:t>208 C-D</a:t>
            </a:r>
            <a:endParaRPr lang="it-IT" sz="1400" dirty="0"/>
          </a:p>
          <a:p>
            <a:pPr marL="0" indent="0">
              <a:lnSpc>
                <a:spcPct val="80000"/>
              </a:lnSpc>
              <a:buNone/>
            </a:pPr>
            <a:endParaRPr lang="it-IT" sz="2300" dirty="0"/>
          </a:p>
          <a:p>
            <a:pPr marL="0" indent="0">
              <a:lnSpc>
                <a:spcPct val="80000"/>
              </a:lnSpc>
              <a:buNone/>
            </a:pPr>
            <a:endParaRPr lang="it-IT" sz="2300" dirty="0"/>
          </a:p>
        </p:txBody>
      </p:sp>
      <p:sp>
        <p:nvSpPr>
          <p:cNvPr id="4" name="Rettangolo 3"/>
          <p:cNvSpPr/>
          <p:nvPr/>
        </p:nvSpPr>
        <p:spPr>
          <a:xfrm>
            <a:off x="4714876" y="1296000"/>
            <a:ext cx="4214843" cy="5299912"/>
          </a:xfrm>
          <a:prstGeom prst="rect">
            <a:avLst/>
          </a:prstGeom>
        </p:spPr>
        <p:txBody>
          <a:bodyPr wrap="square">
            <a:spAutoFit/>
          </a:bodyPr>
          <a:lstStyle/>
          <a:p>
            <a:pPr>
              <a:lnSpc>
                <a:spcPct val="90000"/>
              </a:lnSpc>
            </a:pPr>
            <a:r>
              <a:rPr lang="it-IT" sz="2200" dirty="0"/>
              <a:t>«quelli che sono fecondi nel corpo si rivolgono di più verso le donne, e attuano il loro amore in questa maniera»</a:t>
            </a:r>
          </a:p>
          <a:p>
            <a:pPr>
              <a:lnSpc>
                <a:spcPct val="90000"/>
              </a:lnSpc>
            </a:pPr>
            <a:r>
              <a:rPr lang="it-IT" sz="2200" dirty="0"/>
              <a:t>Invece, </a:t>
            </a:r>
            <a:r>
              <a:rPr lang="it-IT" sz="2200" b="1" dirty="0"/>
              <a:t>generare nell’anima equivale a generare virtù o </a:t>
            </a:r>
            <a:r>
              <a:rPr lang="it-IT" sz="2200" b="1" i="1" dirty="0" err="1"/>
              <a:t>aretè</a:t>
            </a:r>
            <a:r>
              <a:rPr lang="it-IT" sz="2200" dirty="0"/>
              <a:t>, che assicura all’uomo l’immortalità nella forma della fama: </a:t>
            </a:r>
          </a:p>
          <a:p>
            <a:pPr>
              <a:lnSpc>
                <a:spcPct val="90000"/>
              </a:lnSpc>
            </a:pPr>
            <a:r>
              <a:rPr lang="it-IT" sz="2200" dirty="0"/>
              <a:t>Gli uomini compiono  le più grandi follie e audacie nel tentativo di assicurarsi fama, ma ciò si spiega in forza del loro «</a:t>
            </a:r>
            <a:r>
              <a:rPr lang="it-IT" sz="2200" b="1" dirty="0"/>
              <a:t>amore</a:t>
            </a:r>
            <a:r>
              <a:rPr lang="it-IT" sz="2200" dirty="0"/>
              <a:t> di diventare famosi e di acquistare gloria immortale che duri per sempre»</a:t>
            </a:r>
          </a:p>
          <a:p>
            <a:pPr>
              <a:lnSpc>
                <a:spcPct val="90000"/>
              </a:lnSpc>
            </a:pPr>
            <a:endParaRPr lang="it-IT" sz="2400" dirty="0"/>
          </a:p>
        </p:txBody>
      </p:sp>
      <p:sp>
        <p:nvSpPr>
          <p:cNvPr id="7" name="Titolo 1"/>
          <p:cNvSpPr>
            <a:spLocks noGrp="1"/>
          </p:cNvSpPr>
          <p:nvPr>
            <p:ph type="title"/>
          </p:nvPr>
        </p:nvSpPr>
        <p:spPr>
          <a:xfrm>
            <a:off x="214283" y="72000"/>
            <a:ext cx="8715436" cy="928108"/>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pPr>
              <a:lnSpc>
                <a:spcPct val="70000"/>
              </a:lnSpc>
            </a:pPr>
            <a:r>
              <a:rPr lang="it-IT" sz="4000" b="1" dirty="0"/>
              <a:t>Generare secondo l’anima</a:t>
            </a:r>
          </a:p>
        </p:txBody>
      </p:sp>
    </p:spTree>
    <p:extLst>
      <p:ext uri="{BB962C8B-B14F-4D97-AF65-F5344CB8AC3E}">
        <p14:creationId xmlns:p14="http://schemas.microsoft.com/office/powerpoint/2010/main" val="3233678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00035" y="108000"/>
            <a:ext cx="8229600" cy="936000"/>
          </a:xfrm>
          <a:solidFill>
            <a:schemeClr val="accent6">
              <a:lumMod val="20000"/>
              <a:lumOff val="80000"/>
            </a:schemeClr>
          </a:solidFill>
          <a:effectLst>
            <a:innerShdw blurRad="63500" dist="50800" dir="2700000">
              <a:prstClr val="black">
                <a:alpha val="50000"/>
              </a:prstClr>
            </a:innerShdw>
          </a:effectLst>
        </p:spPr>
        <p:txBody>
          <a:bodyPr/>
          <a:lstStyle/>
          <a:p>
            <a:pPr>
              <a:lnSpc>
                <a:spcPct val="70000"/>
              </a:lnSpc>
            </a:pPr>
            <a:r>
              <a:rPr lang="it-IT" sz="4000" b="1" dirty="0"/>
              <a:t>La generazione secondo l’anima è superiore a quella del corpo</a:t>
            </a:r>
          </a:p>
        </p:txBody>
      </p:sp>
      <p:sp>
        <p:nvSpPr>
          <p:cNvPr id="3" name="Segnaposto contenuto 2"/>
          <p:cNvSpPr>
            <a:spLocks noGrp="1"/>
          </p:cNvSpPr>
          <p:nvPr>
            <p:ph idx="1"/>
          </p:nvPr>
        </p:nvSpPr>
        <p:spPr>
          <a:xfrm>
            <a:off x="180000" y="1142985"/>
            <a:ext cx="4329115" cy="5500726"/>
          </a:xfrm>
          <a:solidFill>
            <a:schemeClr val="bg1"/>
          </a:solidFill>
        </p:spPr>
        <p:txBody>
          <a:bodyPr>
            <a:noAutofit/>
          </a:bodyPr>
          <a:lstStyle/>
          <a:p>
            <a:pPr marL="0" indent="0">
              <a:lnSpc>
                <a:spcPct val="80000"/>
              </a:lnSpc>
              <a:buNone/>
            </a:pPr>
            <a:r>
              <a:rPr lang="it-IT" sz="2200" dirty="0"/>
              <a:t>Credo proprio – soggiunse [</a:t>
            </a:r>
            <a:r>
              <a:rPr lang="it-IT" sz="2200" dirty="0" err="1"/>
              <a:t>Diotima</a:t>
            </a:r>
            <a:r>
              <a:rPr lang="it-IT" sz="2200" dirty="0"/>
              <a:t>] - che tutti facciano quello che fanno per la virtù immortale e per questa fama gloriosa, tanto più, quanto più valgono: infatti, essi amano l'immortalità. </a:t>
            </a:r>
          </a:p>
          <a:p>
            <a:pPr marL="0" indent="0">
              <a:lnSpc>
                <a:spcPct val="80000"/>
              </a:lnSpc>
              <a:buNone/>
            </a:pPr>
            <a:r>
              <a:rPr lang="it-IT" sz="2200" dirty="0"/>
              <a:t>[…] Quelli che sono fecondi nell'anima [sono] infatti quelli che sono gravidi nell'anima più che nei corpi, di quelle cose che appunto all'anima conviene concepire e partorire. E che cosa, precisamente, conviene all'anima? </a:t>
            </a:r>
            <a:r>
              <a:rPr lang="it-IT" sz="2200" b="1" dirty="0"/>
              <a:t>La saggezza e le altre virtù, delle quali sono genitori tutti i poeti </a:t>
            </a:r>
            <a:r>
              <a:rPr lang="it-IT" sz="2200" dirty="0"/>
              <a:t>[…]. Ma saggezza di gran lunga più grande e più bella è quella che riguarda l'ordinamento delle Città e delle case, e si chiama temperanza</a:t>
            </a:r>
            <a:r>
              <a:rPr lang="it-IT" sz="2200" baseline="30000" dirty="0"/>
              <a:t> </a:t>
            </a:r>
            <a:r>
              <a:rPr lang="it-IT" sz="2200" dirty="0"/>
              <a:t>e giustizia. </a:t>
            </a:r>
          </a:p>
          <a:p>
            <a:pPr marL="0" indent="0" algn="r">
              <a:lnSpc>
                <a:spcPct val="80000"/>
              </a:lnSpc>
              <a:spcBef>
                <a:spcPts val="600"/>
              </a:spcBef>
              <a:buNone/>
            </a:pPr>
            <a:r>
              <a:rPr lang="it-IT" sz="1400" b="1" dirty="0">
                <a:solidFill>
                  <a:sysClr val="windowText" lastClr="000000"/>
                </a:solidFill>
                <a:cs typeface="Arial" pitchFamily="34" charset="0"/>
              </a:rPr>
              <a:t>Platone, </a:t>
            </a:r>
            <a:r>
              <a:rPr lang="it-IT" sz="1400" b="1" i="1" dirty="0">
                <a:solidFill>
                  <a:sysClr val="windowText" lastClr="000000"/>
                </a:solidFill>
                <a:cs typeface="Arial" pitchFamily="34" charset="0"/>
              </a:rPr>
              <a:t>Simposio </a:t>
            </a:r>
            <a:r>
              <a:rPr lang="it-IT" sz="1400" b="1" dirty="0">
                <a:solidFill>
                  <a:sysClr val="windowText" lastClr="000000"/>
                </a:solidFill>
                <a:cs typeface="Arial" pitchFamily="34" charset="0"/>
              </a:rPr>
              <a:t>208 D-209 A</a:t>
            </a:r>
            <a:endParaRPr lang="it-IT" sz="1400" dirty="0"/>
          </a:p>
        </p:txBody>
      </p:sp>
      <p:sp>
        <p:nvSpPr>
          <p:cNvPr id="4" name="Rettangolo 3"/>
          <p:cNvSpPr/>
          <p:nvPr/>
        </p:nvSpPr>
        <p:spPr>
          <a:xfrm>
            <a:off x="5220072" y="1916832"/>
            <a:ext cx="2952329" cy="3416320"/>
          </a:xfrm>
          <a:prstGeom prst="rect">
            <a:avLst/>
          </a:prstGeom>
        </p:spPr>
        <p:txBody>
          <a:bodyPr wrap="square">
            <a:spAutoFit/>
          </a:bodyPr>
          <a:lstStyle/>
          <a:p>
            <a:r>
              <a:rPr lang="it-IT" dirty="0"/>
              <a:t>La generazione secondo l’anima è animata dallo stesso desiderio di eternità che anima la generazione secondo il corpo, solo in </a:t>
            </a:r>
            <a:r>
              <a:rPr lang="it-IT" b="1" dirty="0"/>
              <a:t>una forma più alta</a:t>
            </a:r>
            <a:r>
              <a:rPr lang="it-IT" dirty="0"/>
              <a:t>. </a:t>
            </a:r>
          </a:p>
          <a:p>
            <a:r>
              <a:rPr lang="it-IT" dirty="0"/>
              <a:t>Il «parto dell’anima» è anzitutto delle virtù: saggezza, temperanza e giustizia, le virtù politiche, cioè in grado di conferire armonia e ordine alla </a:t>
            </a:r>
            <a:r>
              <a:rPr lang="it-IT" i="1" dirty="0"/>
              <a:t>polis</a:t>
            </a:r>
            <a:r>
              <a:rPr lang="it-IT" dirty="0"/>
              <a:t>. </a:t>
            </a:r>
          </a:p>
        </p:txBody>
      </p:sp>
    </p:spTree>
    <p:extLst>
      <p:ext uri="{BB962C8B-B14F-4D97-AF65-F5344CB8AC3E}">
        <p14:creationId xmlns:p14="http://schemas.microsoft.com/office/powerpoint/2010/main" val="907585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283" y="108000"/>
            <a:ext cx="8715436" cy="1008000"/>
          </a:xfrm>
          <a:solidFill>
            <a:schemeClr val="accent6">
              <a:lumMod val="20000"/>
              <a:lumOff val="80000"/>
            </a:schemeClr>
          </a:solidFill>
          <a:effectLst>
            <a:innerShdw blurRad="63500" dist="50800" dir="2700000">
              <a:prstClr val="black">
                <a:alpha val="50000"/>
              </a:prstClr>
            </a:innerShdw>
          </a:effectLst>
        </p:spPr>
        <p:txBody>
          <a:bodyPr/>
          <a:lstStyle/>
          <a:p>
            <a:pPr>
              <a:lnSpc>
                <a:spcPct val="70000"/>
              </a:lnSpc>
            </a:pPr>
            <a:r>
              <a:rPr lang="it-IT" sz="4000" b="1" dirty="0"/>
              <a:t>Il «nuovo» eros</a:t>
            </a:r>
          </a:p>
        </p:txBody>
      </p:sp>
      <p:sp>
        <p:nvSpPr>
          <p:cNvPr id="3" name="Segnaposto contenuto 2"/>
          <p:cNvSpPr>
            <a:spLocks noGrp="1"/>
          </p:cNvSpPr>
          <p:nvPr>
            <p:ph idx="1"/>
          </p:nvPr>
        </p:nvSpPr>
        <p:spPr>
          <a:xfrm>
            <a:off x="827584" y="1412776"/>
            <a:ext cx="7848871" cy="5086918"/>
          </a:xfrm>
          <a:solidFill>
            <a:schemeClr val="bg1"/>
          </a:solidFill>
        </p:spPr>
        <p:txBody>
          <a:bodyPr>
            <a:noAutofit/>
          </a:bodyPr>
          <a:lstStyle/>
          <a:p>
            <a:pPr marL="0" indent="0">
              <a:lnSpc>
                <a:spcPct val="80000"/>
              </a:lnSpc>
              <a:buNone/>
            </a:pPr>
            <a:r>
              <a:rPr lang="it-IT" sz="2300" dirty="0"/>
              <a:t>“Quando qualcuno fin da giovane abbia l'anima gravida di queste virtù ed, essendo celibe, giunta l'età, desideri ormai partorire e generare, egli pure, credo, andando attorno, cerca ciò che è bello nel quale possa generare, perché nel brutto non potrà mai generare. Allora, in quanto è gravido, si attacca ai corpi belli più che ai brutti. </a:t>
            </a:r>
          </a:p>
          <a:p>
            <a:pPr marL="0" indent="0">
              <a:lnSpc>
                <a:spcPct val="80000"/>
              </a:lnSpc>
              <a:buNone/>
            </a:pPr>
            <a:r>
              <a:rPr lang="it-IT" sz="2300" dirty="0"/>
              <a:t>E se mai incontri un'anima bella, nobile e di buona natura, allora si attacca a questa bellezza, e di fronte a quest'uomo gli vengono spontanei discorsi intorno alla virtù e sul come debba essere l'uomo buono e di quali cose debba prendersi cura, e incomincia a educarlo […] </a:t>
            </a:r>
          </a:p>
          <a:p>
            <a:pPr marL="0" indent="0">
              <a:lnSpc>
                <a:spcPct val="80000"/>
              </a:lnSpc>
              <a:buNone/>
            </a:pPr>
            <a:r>
              <a:rPr lang="it-IT" sz="2300" dirty="0"/>
              <a:t>Cosicché questi uomini </a:t>
            </a:r>
            <a:r>
              <a:rPr lang="it-IT" sz="2300" b="1" dirty="0"/>
              <a:t>hanno fra loro una comunanza molto maggiore di quella che hanno con i figli e una più solida amicizia</a:t>
            </a:r>
            <a:r>
              <a:rPr lang="it-IT" sz="2300" dirty="0"/>
              <a:t>, in quanto hanno in comune dei figli più immortali e più belli»</a:t>
            </a:r>
          </a:p>
          <a:p>
            <a:pPr marL="0" indent="0" algn="r">
              <a:lnSpc>
                <a:spcPct val="80000"/>
              </a:lnSpc>
              <a:buNone/>
            </a:pPr>
            <a:r>
              <a:rPr lang="it-IT" sz="2000" b="1" dirty="0">
                <a:solidFill>
                  <a:sysClr val="windowText" lastClr="000000"/>
                </a:solidFill>
                <a:cs typeface="Arial" pitchFamily="34" charset="0"/>
              </a:rPr>
              <a:t>Platone, </a:t>
            </a:r>
            <a:r>
              <a:rPr lang="it-IT" sz="2000" b="1" i="1" dirty="0">
                <a:solidFill>
                  <a:sysClr val="windowText" lastClr="000000"/>
                </a:solidFill>
                <a:cs typeface="Arial" pitchFamily="34" charset="0"/>
              </a:rPr>
              <a:t>Simposio </a:t>
            </a:r>
            <a:r>
              <a:rPr lang="it-IT" sz="2000" b="1" dirty="0">
                <a:solidFill>
                  <a:sysClr val="windowText" lastClr="000000"/>
                </a:solidFill>
                <a:cs typeface="Arial" pitchFamily="34" charset="0"/>
              </a:rPr>
              <a:t>209 b</a:t>
            </a:r>
            <a:endParaRPr lang="it-IT" sz="2300" dirty="0"/>
          </a:p>
        </p:txBody>
      </p:sp>
    </p:spTree>
    <p:extLst>
      <p:ext uri="{BB962C8B-B14F-4D97-AF65-F5344CB8AC3E}">
        <p14:creationId xmlns:p14="http://schemas.microsoft.com/office/powerpoint/2010/main" val="3346022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283" y="144000"/>
            <a:ext cx="8712000" cy="796908"/>
          </a:xfrm>
          <a:solidFill>
            <a:schemeClr val="accent6">
              <a:lumMod val="20000"/>
              <a:lumOff val="80000"/>
            </a:schemeClr>
          </a:solidFill>
          <a:effectLst>
            <a:innerShdw blurRad="63500" dist="50800" dir="2700000">
              <a:prstClr val="black">
                <a:alpha val="50000"/>
              </a:prstClr>
            </a:innerShdw>
          </a:effectLst>
        </p:spPr>
        <p:txBody>
          <a:bodyPr/>
          <a:lstStyle/>
          <a:p>
            <a:r>
              <a:rPr lang="it-IT" sz="4000" b="1" dirty="0"/>
              <a:t>La progenie dell’anima</a:t>
            </a:r>
          </a:p>
        </p:txBody>
      </p:sp>
      <p:sp>
        <p:nvSpPr>
          <p:cNvPr id="3" name="Segnaposto contenuto 2"/>
          <p:cNvSpPr>
            <a:spLocks noGrp="1"/>
          </p:cNvSpPr>
          <p:nvPr>
            <p:ph idx="1"/>
          </p:nvPr>
        </p:nvSpPr>
        <p:spPr>
          <a:xfrm>
            <a:off x="144000" y="1116000"/>
            <a:ext cx="5357851" cy="5436000"/>
          </a:xfrm>
          <a:solidFill>
            <a:schemeClr val="bg1"/>
          </a:solidFill>
        </p:spPr>
        <p:txBody>
          <a:bodyPr>
            <a:noAutofit/>
          </a:bodyPr>
          <a:lstStyle/>
          <a:p>
            <a:pPr marL="0" indent="0">
              <a:lnSpc>
                <a:spcPct val="80000"/>
              </a:lnSpc>
              <a:buNone/>
            </a:pPr>
            <a:r>
              <a:rPr lang="it-IT" sz="2300" dirty="0"/>
              <a:t>E ognuno accetterebbe che gli nascessero figli di questo genere piuttosto che quelli umani, sia guardando a Omero, sia ammirando Esiodo e gli altri validi poeti e le creature che essi hanno lasciato, le quali procurano loro gloria immortale e ricordo; o se vuoi - soggiunse -, ammirando i figli che </a:t>
            </a:r>
            <a:r>
              <a:rPr lang="it-IT" sz="2300" dirty="0" err="1"/>
              <a:t>Licurgo</a:t>
            </a:r>
            <a:r>
              <a:rPr lang="it-IT" sz="2300" dirty="0"/>
              <a:t> lasciò a Sparta, che furono salvatori di Sparta e, per così dire, dell'</a:t>
            </a:r>
            <a:r>
              <a:rPr lang="it-IT" sz="2300" dirty="0" err="1"/>
              <a:t>Ellade</a:t>
            </a:r>
            <a:r>
              <a:rPr lang="it-IT" sz="2300" dirty="0"/>
              <a:t>. È da voi tenuto in onore, poi, anche Solone, per la generazione delle leggi. E ci sono poi anche altri in molti altri luoghi, e fra gli Elleni e fra i barbari, che hanno dato alla luce molte e belle opere, generando virtù di vario genere. E per tali figli furono loro innalzati già molti templi, mentre per i figli umani non ne è stato ancora innalzato a nessuno.</a:t>
            </a:r>
          </a:p>
          <a:p>
            <a:pPr marL="0" indent="0" algn="r">
              <a:lnSpc>
                <a:spcPct val="80000"/>
              </a:lnSpc>
              <a:spcBef>
                <a:spcPts val="936"/>
              </a:spcBef>
              <a:buNone/>
            </a:pPr>
            <a:r>
              <a:rPr lang="it-IT" sz="1400" b="1" dirty="0">
                <a:solidFill>
                  <a:sysClr val="windowText" lastClr="000000"/>
                </a:solidFill>
                <a:cs typeface="Arial" pitchFamily="34" charset="0"/>
              </a:rPr>
              <a:t>Platone, </a:t>
            </a:r>
            <a:r>
              <a:rPr lang="it-IT" sz="1400" b="1" i="1" dirty="0">
                <a:solidFill>
                  <a:sysClr val="windowText" lastClr="000000"/>
                </a:solidFill>
                <a:cs typeface="Arial" pitchFamily="34" charset="0"/>
              </a:rPr>
              <a:t>Simposio</a:t>
            </a:r>
            <a:r>
              <a:rPr lang="it-IT" sz="1400" b="1" dirty="0">
                <a:solidFill>
                  <a:sysClr val="windowText" lastClr="000000"/>
                </a:solidFill>
                <a:cs typeface="Arial" pitchFamily="34" charset="0"/>
              </a:rPr>
              <a:t>, 209 C-E</a:t>
            </a:r>
            <a:endParaRPr lang="it-IT" sz="1400" dirty="0"/>
          </a:p>
        </p:txBody>
      </p:sp>
      <p:sp>
        <p:nvSpPr>
          <p:cNvPr id="5" name="CasellaDiTesto 4"/>
          <p:cNvSpPr txBox="1"/>
          <p:nvPr/>
        </p:nvSpPr>
        <p:spPr>
          <a:xfrm>
            <a:off x="6084168" y="2348880"/>
            <a:ext cx="2664297" cy="3301160"/>
          </a:xfrm>
          <a:prstGeom prst="rect">
            <a:avLst/>
          </a:prstGeom>
          <a:noFill/>
        </p:spPr>
        <p:txBody>
          <a:bodyPr wrap="square" rtlCol="0">
            <a:spAutoFit/>
          </a:bodyPr>
          <a:lstStyle/>
          <a:p>
            <a:pPr>
              <a:lnSpc>
                <a:spcPct val="80000"/>
              </a:lnSpc>
            </a:pPr>
            <a:r>
              <a:rPr lang="it-IT" sz="2600" dirty="0">
                <a:latin typeface="+mn-lt"/>
              </a:rPr>
              <a:t>I poemi di Omero e di Esiodo</a:t>
            </a:r>
          </a:p>
          <a:p>
            <a:pPr>
              <a:lnSpc>
                <a:spcPct val="80000"/>
              </a:lnSpc>
            </a:pPr>
            <a:r>
              <a:rPr lang="it-IT" sz="2600" dirty="0">
                <a:latin typeface="+mn-lt"/>
              </a:rPr>
              <a:t>le istituzioni, leggi e norme di vita associata trasmesse da </a:t>
            </a:r>
            <a:r>
              <a:rPr lang="it-IT" sz="2600" dirty="0" err="1">
                <a:latin typeface="+mn-lt"/>
              </a:rPr>
              <a:t>Licurgo</a:t>
            </a:r>
            <a:r>
              <a:rPr lang="it-IT" sz="2600" dirty="0">
                <a:latin typeface="+mn-lt"/>
              </a:rPr>
              <a:t> (Sparta),</a:t>
            </a:r>
          </a:p>
          <a:p>
            <a:pPr>
              <a:lnSpc>
                <a:spcPct val="80000"/>
              </a:lnSpc>
            </a:pPr>
            <a:r>
              <a:rPr lang="it-IT" sz="2600" dirty="0">
                <a:latin typeface="+mn-lt"/>
              </a:rPr>
              <a:t>da Solone (Atene), </a:t>
            </a:r>
          </a:p>
          <a:p>
            <a:pPr>
              <a:lnSpc>
                <a:spcPct val="80000"/>
              </a:lnSpc>
            </a:pPr>
            <a:r>
              <a:rPr lang="it-IT" sz="2600" dirty="0">
                <a:latin typeface="+mn-lt"/>
              </a:rPr>
              <a:t>da altri legislatori greci o barbari. </a:t>
            </a:r>
          </a:p>
        </p:txBody>
      </p:sp>
    </p:spTree>
    <p:extLst>
      <p:ext uri="{BB962C8B-B14F-4D97-AF65-F5344CB8AC3E}">
        <p14:creationId xmlns:p14="http://schemas.microsoft.com/office/powerpoint/2010/main" val="4023045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778B908-D7AB-C540-B7BF-4FB826ECB741}"/>
              </a:ext>
            </a:extLst>
          </p:cNvPr>
          <p:cNvSpPr>
            <a:spLocks noGrp="1"/>
          </p:cNvSpPr>
          <p:nvPr>
            <p:ph idx="1"/>
          </p:nvPr>
        </p:nvSpPr>
        <p:spPr>
          <a:xfrm>
            <a:off x="323528" y="928899"/>
            <a:ext cx="8229600" cy="5073427"/>
          </a:xfrm>
        </p:spPr>
        <p:txBody>
          <a:bodyPr/>
          <a:lstStyle/>
          <a:p>
            <a:pPr marL="0" indent="0" algn="ctr">
              <a:buNone/>
            </a:pPr>
            <a:endParaRPr lang="it-IT" sz="2800" dirty="0"/>
          </a:p>
          <a:p>
            <a:pPr marL="0" indent="0" algn="ctr">
              <a:buNone/>
            </a:pPr>
            <a:r>
              <a:rPr lang="it-IT" sz="2500" dirty="0"/>
              <a:t>Eros non è (soltanto) forza di coesione socio-politica (Fedro)</a:t>
            </a:r>
          </a:p>
          <a:p>
            <a:pPr marL="0" indent="0" algn="ctr">
              <a:buNone/>
            </a:pPr>
            <a:r>
              <a:rPr lang="it-IT" sz="2500" dirty="0"/>
              <a:t>Non è (soltanto) «retto» amore omosessuale per la sapienza (Pausania)</a:t>
            </a:r>
          </a:p>
          <a:p>
            <a:pPr marL="0" indent="0" algn="ctr">
              <a:buNone/>
            </a:pPr>
            <a:r>
              <a:rPr lang="it-IT" sz="2500" dirty="0"/>
              <a:t>Non è (soltanto) forza cosmica (</a:t>
            </a:r>
            <a:r>
              <a:rPr lang="it-IT" sz="2500" dirty="0" err="1"/>
              <a:t>Erissimaco</a:t>
            </a:r>
            <a:r>
              <a:rPr lang="it-IT" sz="2500" dirty="0"/>
              <a:t>)</a:t>
            </a:r>
          </a:p>
          <a:p>
            <a:pPr marL="0" indent="0" algn="ctr">
              <a:buNone/>
            </a:pPr>
            <a:r>
              <a:rPr lang="it-IT" sz="2500" dirty="0"/>
              <a:t>Non è (soltanto) nostalgia della propria metà (Aristofane)</a:t>
            </a:r>
          </a:p>
          <a:p>
            <a:pPr marL="0" indent="0" algn="ctr">
              <a:buNone/>
            </a:pPr>
            <a:r>
              <a:rPr lang="it-IT" sz="2500" dirty="0"/>
              <a:t>Non è né un dio, né un giovane, né è bello, buono, giusto, temperante, sapiente (Agatone)</a:t>
            </a:r>
          </a:p>
          <a:p>
            <a:pPr marL="0" indent="0" algn="ctr">
              <a:buNone/>
            </a:pPr>
            <a:endParaRPr lang="it-IT" sz="2800" b="1" dirty="0"/>
          </a:p>
          <a:p>
            <a:pPr marL="0" indent="0" algn="ctr">
              <a:buNone/>
            </a:pPr>
            <a:r>
              <a:rPr lang="it-IT" sz="2800" b="1" dirty="0"/>
              <a:t>È un demone, un filosofo, un mendicante astuto, un mediatore</a:t>
            </a:r>
          </a:p>
          <a:p>
            <a:pPr marL="0" indent="0">
              <a:buNone/>
            </a:pPr>
            <a:endParaRPr lang="it-IT" dirty="0"/>
          </a:p>
          <a:p>
            <a:pPr marL="0" indent="0">
              <a:buNone/>
            </a:pPr>
            <a:endParaRPr lang="it-IT" dirty="0"/>
          </a:p>
        </p:txBody>
      </p:sp>
      <p:sp>
        <p:nvSpPr>
          <p:cNvPr id="4" name="Titolo 1">
            <a:extLst>
              <a:ext uri="{FF2B5EF4-FFF2-40B4-BE49-F238E27FC236}">
                <a16:creationId xmlns:a16="http://schemas.microsoft.com/office/drawing/2014/main" id="{B8476C69-3629-0848-A00F-514427A8AE4D}"/>
              </a:ext>
            </a:extLst>
          </p:cNvPr>
          <p:cNvSpPr>
            <a:spLocks noGrp="1"/>
          </p:cNvSpPr>
          <p:nvPr>
            <p:ph type="title"/>
          </p:nvPr>
        </p:nvSpPr>
        <p:spPr>
          <a:xfrm>
            <a:off x="457200" y="274638"/>
            <a:ext cx="8229600" cy="634082"/>
          </a:xfrm>
        </p:spPr>
        <p:txBody>
          <a:bodyPr/>
          <a:lstStyle/>
          <a:p>
            <a:r>
              <a:rPr lang="it-IT" sz="4000" dirty="0"/>
              <a:t>Riepilogo I</a:t>
            </a:r>
          </a:p>
        </p:txBody>
      </p:sp>
    </p:spTree>
    <p:extLst>
      <p:ext uri="{BB962C8B-B14F-4D97-AF65-F5344CB8AC3E}">
        <p14:creationId xmlns:p14="http://schemas.microsoft.com/office/powerpoint/2010/main" val="2603780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32E346-79FE-3246-B862-593EEBC61AA4}"/>
              </a:ext>
            </a:extLst>
          </p:cNvPr>
          <p:cNvSpPr>
            <a:spLocks noGrp="1"/>
          </p:cNvSpPr>
          <p:nvPr>
            <p:ph type="title"/>
          </p:nvPr>
        </p:nvSpPr>
        <p:spPr>
          <a:xfrm>
            <a:off x="459904" y="116632"/>
            <a:ext cx="8229600" cy="792088"/>
          </a:xfrm>
        </p:spPr>
        <p:txBody>
          <a:bodyPr/>
          <a:lstStyle/>
          <a:p>
            <a:r>
              <a:rPr lang="it-IT" sz="4000" dirty="0"/>
              <a:t>Riepilogo II</a:t>
            </a:r>
          </a:p>
        </p:txBody>
      </p:sp>
      <p:sp>
        <p:nvSpPr>
          <p:cNvPr id="3" name="Segnaposto contenuto 2">
            <a:extLst>
              <a:ext uri="{FF2B5EF4-FFF2-40B4-BE49-F238E27FC236}">
                <a16:creationId xmlns:a16="http://schemas.microsoft.com/office/drawing/2014/main" id="{1DB0F4B0-D1C1-974B-90EC-3CDBE3712A43}"/>
              </a:ext>
            </a:extLst>
          </p:cNvPr>
          <p:cNvSpPr>
            <a:spLocks noGrp="1"/>
          </p:cNvSpPr>
          <p:nvPr>
            <p:ph idx="1"/>
          </p:nvPr>
        </p:nvSpPr>
        <p:spPr>
          <a:xfrm>
            <a:off x="459904" y="924372"/>
            <a:ext cx="8229600" cy="4525963"/>
          </a:xfrm>
        </p:spPr>
        <p:txBody>
          <a:bodyPr/>
          <a:lstStyle/>
          <a:p>
            <a:pPr algn="ctr">
              <a:buFontTx/>
              <a:buChar char="-"/>
            </a:pPr>
            <a:r>
              <a:rPr lang="it-IT" sz="2100" dirty="0"/>
              <a:t>Eros è sempre «</a:t>
            </a:r>
            <a:r>
              <a:rPr lang="it-IT" sz="2100" b="1" dirty="0"/>
              <a:t>relazione</a:t>
            </a:r>
            <a:r>
              <a:rPr lang="it-IT" sz="2100" dirty="0"/>
              <a:t> a»</a:t>
            </a:r>
          </a:p>
          <a:p>
            <a:pPr algn="ctr">
              <a:buFontTx/>
              <a:buChar char="-"/>
            </a:pPr>
            <a:r>
              <a:rPr lang="it-IT" sz="2100" dirty="0"/>
              <a:t>Eros è «in relazione a» ciò che </a:t>
            </a:r>
            <a:r>
              <a:rPr lang="it-IT" sz="2100" b="1" dirty="0"/>
              <a:t>desidera</a:t>
            </a:r>
          </a:p>
          <a:p>
            <a:pPr algn="ctr">
              <a:buFontTx/>
              <a:buChar char="-"/>
            </a:pPr>
            <a:r>
              <a:rPr lang="it-IT" sz="2100" dirty="0"/>
              <a:t>Desiderandolo, ne </a:t>
            </a:r>
            <a:r>
              <a:rPr lang="it-IT" sz="2100" b="1" dirty="0"/>
              <a:t>manca</a:t>
            </a:r>
          </a:p>
          <a:p>
            <a:pPr algn="ctr">
              <a:buFontTx/>
              <a:buChar char="-"/>
            </a:pPr>
            <a:r>
              <a:rPr lang="it-IT" sz="2100" dirty="0"/>
              <a:t>Eros desidera </a:t>
            </a:r>
            <a:r>
              <a:rPr lang="it-IT" sz="2100" b="1" dirty="0"/>
              <a:t>il bello e il buono</a:t>
            </a:r>
            <a:r>
              <a:rPr lang="it-IT" sz="2100" dirty="0"/>
              <a:t>, dunque ne manca</a:t>
            </a:r>
          </a:p>
          <a:p>
            <a:pPr algn="ctr">
              <a:buFontTx/>
              <a:buChar char="-"/>
            </a:pPr>
            <a:r>
              <a:rPr lang="it-IT" sz="2100" dirty="0"/>
              <a:t>Eros desidera il bello e il buono per </a:t>
            </a:r>
            <a:r>
              <a:rPr lang="it-IT" sz="2100" b="1" dirty="0"/>
              <a:t>possederli</a:t>
            </a:r>
          </a:p>
          <a:p>
            <a:pPr algn="ctr">
              <a:buFontTx/>
              <a:buChar char="-"/>
            </a:pPr>
            <a:r>
              <a:rPr lang="it-IT" sz="2100" dirty="0"/>
              <a:t>Eros desidera possedere il bello e il buono perché il loro possesso assicura </a:t>
            </a:r>
            <a:r>
              <a:rPr lang="it-IT" sz="2100" b="1" dirty="0"/>
              <a:t>felicità</a:t>
            </a:r>
          </a:p>
          <a:p>
            <a:pPr algn="ctr">
              <a:buFontTx/>
              <a:buChar char="-"/>
            </a:pPr>
            <a:r>
              <a:rPr lang="it-IT" sz="2100" dirty="0"/>
              <a:t>Eros è tendere a possedere il bello e il buono </a:t>
            </a:r>
            <a:r>
              <a:rPr lang="it-IT" sz="2100" b="1" dirty="0"/>
              <a:t>per sempre</a:t>
            </a:r>
          </a:p>
          <a:p>
            <a:pPr algn="ctr">
              <a:buFontTx/>
              <a:buChar char="-"/>
            </a:pPr>
            <a:r>
              <a:rPr lang="it-IT" sz="2100" dirty="0"/>
              <a:t>Gli esseri umani, in quanto mortali, sospinti da Eros desiderano l’</a:t>
            </a:r>
            <a:r>
              <a:rPr lang="it-IT" sz="2100" b="1" dirty="0"/>
              <a:t>immortalità</a:t>
            </a:r>
            <a:r>
              <a:rPr lang="it-IT" sz="2100" dirty="0"/>
              <a:t> (= possesso per sempre)</a:t>
            </a:r>
          </a:p>
          <a:p>
            <a:pPr algn="ctr">
              <a:buFontTx/>
              <a:buChar char="-"/>
            </a:pPr>
            <a:r>
              <a:rPr lang="it-IT" sz="2100" dirty="0"/>
              <a:t>In quanto mortali, cercano di garantirsi l’immortalità generando nel </a:t>
            </a:r>
            <a:r>
              <a:rPr lang="it-IT" sz="2100" b="1" dirty="0"/>
              <a:t>corpo</a:t>
            </a:r>
            <a:r>
              <a:rPr lang="it-IT" sz="2100" dirty="0"/>
              <a:t> [amore dei corpi]</a:t>
            </a:r>
          </a:p>
          <a:p>
            <a:pPr algn="ctr">
              <a:buFontTx/>
              <a:buChar char="-"/>
            </a:pPr>
            <a:r>
              <a:rPr lang="it-IT" sz="2100" dirty="0"/>
              <a:t>Cercano di garantirsi l’immortalità generando nell’anima [amore delle </a:t>
            </a:r>
            <a:r>
              <a:rPr lang="it-IT" sz="2100" b="1" dirty="0"/>
              <a:t>anime</a:t>
            </a:r>
            <a:r>
              <a:rPr lang="it-IT" sz="2100" dirty="0"/>
              <a:t> e della </a:t>
            </a:r>
            <a:r>
              <a:rPr lang="it-IT" sz="2100" b="1" dirty="0"/>
              <a:t>progenie dell’anima</a:t>
            </a:r>
            <a:r>
              <a:rPr lang="it-IT" sz="2100" dirty="0"/>
              <a:t>]</a:t>
            </a:r>
          </a:p>
          <a:p>
            <a:pPr algn="ctr">
              <a:buFontTx/>
              <a:buChar char="-"/>
            </a:pPr>
            <a:r>
              <a:rPr lang="it-IT" sz="2100" dirty="0"/>
              <a:t>Eros è desiderio di </a:t>
            </a:r>
            <a:r>
              <a:rPr lang="it-IT" sz="2100" b="1" dirty="0"/>
              <a:t>generare nella bellezza</a:t>
            </a:r>
            <a:r>
              <a:rPr lang="it-IT" sz="2100" dirty="0"/>
              <a:t>, secondo il corpo o secondo l’anima</a:t>
            </a:r>
          </a:p>
        </p:txBody>
      </p:sp>
    </p:spTree>
    <p:extLst>
      <p:ext uri="{BB962C8B-B14F-4D97-AF65-F5344CB8AC3E}">
        <p14:creationId xmlns:p14="http://schemas.microsoft.com/office/powerpoint/2010/main" val="1393846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368071" y="3356992"/>
            <a:ext cx="8318729" cy="2573590"/>
          </a:xfrm>
          <a:prstGeom prst="rect">
            <a:avLst/>
          </a:prstGeom>
          <a:noFill/>
        </p:spPr>
        <p:txBody>
          <a:bodyPr wrap="square" rtlCol="0">
            <a:spAutoFit/>
          </a:bodyPr>
          <a:lstStyle/>
          <a:p>
            <a:pPr>
              <a:lnSpc>
                <a:spcPct val="80000"/>
              </a:lnSpc>
            </a:pPr>
            <a:endParaRPr lang="it-IT" sz="2500" dirty="0">
              <a:latin typeface="+mn-lt"/>
            </a:endParaRPr>
          </a:p>
          <a:p>
            <a:pPr>
              <a:lnSpc>
                <a:spcPct val="80000"/>
              </a:lnSpc>
            </a:pPr>
            <a:r>
              <a:rPr lang="it-IT" sz="2200" dirty="0">
                <a:latin typeface="+mj-lt"/>
              </a:rPr>
              <a:t>La verità dice se stessa (il Bello in sé è </a:t>
            </a:r>
            <a:r>
              <a:rPr lang="it-IT" sz="2200" b="1" dirty="0">
                <a:latin typeface="+mj-lt"/>
              </a:rPr>
              <a:t>senza immagine</a:t>
            </a:r>
            <a:r>
              <a:rPr lang="it-IT" sz="2200" dirty="0">
                <a:latin typeface="+mj-lt"/>
              </a:rPr>
              <a:t>)</a:t>
            </a:r>
          </a:p>
          <a:p>
            <a:pPr>
              <a:lnSpc>
                <a:spcPct val="80000"/>
              </a:lnSpc>
            </a:pPr>
            <a:endParaRPr lang="it-IT" sz="2200" dirty="0">
              <a:latin typeface="+mj-lt"/>
            </a:endParaRPr>
          </a:p>
          <a:p>
            <a:pPr>
              <a:lnSpc>
                <a:spcPct val="80000"/>
              </a:lnSpc>
            </a:pPr>
            <a:r>
              <a:rPr lang="it-IT" sz="2200" dirty="0">
                <a:latin typeface="+mj-lt"/>
              </a:rPr>
              <a:t>La passione erotica che spinge un individuo verso un altro è il segno di una relazione superiore, ma solo se si procede oltre essa: nel </a:t>
            </a:r>
            <a:r>
              <a:rPr lang="it-IT" sz="2200" i="1" dirty="0">
                <a:latin typeface="+mj-lt"/>
              </a:rPr>
              <a:t>Simposio</a:t>
            </a:r>
            <a:r>
              <a:rPr lang="it-IT" sz="2200" dirty="0">
                <a:latin typeface="+mj-lt"/>
              </a:rPr>
              <a:t> – come si vedrà più chiaramente analizzando il dialogo tra Socrate e Alcibiade – Platone propone una «purificazione» della passione erotica mostrandone </a:t>
            </a:r>
            <a:r>
              <a:rPr lang="it-IT" sz="2200" b="1" dirty="0">
                <a:latin typeface="+mj-lt"/>
              </a:rPr>
              <a:t>il valore epistemico e di motivazione </a:t>
            </a:r>
            <a:r>
              <a:rPr lang="it-IT" sz="2200" dirty="0">
                <a:latin typeface="+mj-lt"/>
              </a:rPr>
              <a:t>per l’ascesa alla vera conoscenza del bene</a:t>
            </a:r>
          </a:p>
        </p:txBody>
      </p:sp>
      <p:sp>
        <p:nvSpPr>
          <p:cNvPr id="8" name="Titolo 3"/>
          <p:cNvSpPr>
            <a:spLocks noGrp="1"/>
          </p:cNvSpPr>
          <p:nvPr>
            <p:ph type="title"/>
          </p:nvPr>
        </p:nvSpPr>
        <p:spPr>
          <a:xfrm>
            <a:off x="457200" y="274638"/>
            <a:ext cx="8229600" cy="725470"/>
          </a:xfrm>
          <a:solidFill>
            <a:schemeClr val="accent6">
              <a:lumMod val="20000"/>
              <a:lumOff val="80000"/>
            </a:schemeClr>
          </a:solidFill>
          <a:effectLst>
            <a:innerShdw blurRad="63500" dist="50800" dir="2700000">
              <a:prstClr val="black">
                <a:alpha val="50000"/>
              </a:prstClr>
            </a:innerShdw>
          </a:effectLst>
        </p:spPr>
        <p:txBody>
          <a:bodyPr/>
          <a:lstStyle/>
          <a:p>
            <a:r>
              <a:rPr lang="it-IT" b="1" dirty="0"/>
              <a:t>L’iniziazione</a:t>
            </a:r>
          </a:p>
        </p:txBody>
      </p:sp>
      <p:sp>
        <p:nvSpPr>
          <p:cNvPr id="4" name="Segnaposto contenuto 4"/>
          <p:cNvSpPr>
            <a:spLocks noGrp="1"/>
          </p:cNvSpPr>
          <p:nvPr>
            <p:ph idx="1"/>
          </p:nvPr>
        </p:nvSpPr>
        <p:spPr>
          <a:xfrm>
            <a:off x="214282" y="1142985"/>
            <a:ext cx="8643999" cy="1857388"/>
          </a:xfrm>
          <a:solidFill>
            <a:schemeClr val="bg1"/>
          </a:solidFill>
        </p:spPr>
        <p:txBody>
          <a:bodyPr anchor="ctr"/>
          <a:lstStyle/>
          <a:p>
            <a:pPr marL="0" indent="0">
              <a:lnSpc>
                <a:spcPct val="80000"/>
              </a:lnSpc>
              <a:buNone/>
            </a:pPr>
            <a:r>
              <a:rPr lang="it-IT" sz="2400" dirty="0"/>
              <a:t>“Fino a queste cose d'amore forse, o Socrate, anche tu potrai essere iniziato; ma a quelle perfette e alla più alta iniziazione cui tendono anche queste, se si procede in modo giusto, non so se tu saresti capace di essere iniziato. Parlerò allora io - disse - e metterò tutto il mio impegno, e tu cerca di seguirmi, se ne sei capace”.</a:t>
            </a:r>
          </a:p>
          <a:p>
            <a:pPr marL="0" indent="0" algn="r">
              <a:lnSpc>
                <a:spcPct val="80000"/>
              </a:lnSpc>
              <a:buNone/>
            </a:pPr>
            <a:r>
              <a:rPr lang="it-IT" sz="2000" b="1" dirty="0">
                <a:solidFill>
                  <a:sysClr val="windowText" lastClr="000000"/>
                </a:solidFill>
                <a:cs typeface="Arial" pitchFamily="34" charset="0"/>
              </a:rPr>
              <a:t>Platone, </a:t>
            </a:r>
            <a:r>
              <a:rPr lang="it-IT" sz="2000" b="1" i="1" dirty="0">
                <a:solidFill>
                  <a:sysClr val="windowText" lastClr="000000"/>
                </a:solidFill>
                <a:cs typeface="Arial" pitchFamily="34" charset="0"/>
              </a:rPr>
              <a:t>Simposio</a:t>
            </a:r>
            <a:r>
              <a:rPr lang="it-IT" sz="2000" b="1" dirty="0">
                <a:solidFill>
                  <a:sysClr val="windowText" lastClr="000000"/>
                </a:solidFill>
                <a:cs typeface="Arial" pitchFamily="34" charset="0"/>
              </a:rPr>
              <a:t>, 210 A</a:t>
            </a:r>
            <a:endParaRPr lang="it-IT" sz="2000" dirty="0"/>
          </a:p>
        </p:txBody>
      </p:sp>
    </p:spTree>
    <p:extLst>
      <p:ext uri="{BB962C8B-B14F-4D97-AF65-F5344CB8AC3E}">
        <p14:creationId xmlns:p14="http://schemas.microsoft.com/office/powerpoint/2010/main" val="290147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half" idx="2"/>
          </p:nvPr>
        </p:nvSpPr>
        <p:spPr>
          <a:xfrm>
            <a:off x="144000" y="1152000"/>
            <a:ext cx="8643998" cy="5472000"/>
          </a:xfrm>
        </p:spPr>
        <p:txBody>
          <a:bodyPr>
            <a:noAutofit/>
          </a:bodyPr>
          <a:lstStyle/>
          <a:p>
            <a:pPr marL="3456000" indent="0">
              <a:lnSpc>
                <a:spcPct val="80000"/>
              </a:lnSpc>
              <a:buNone/>
            </a:pPr>
            <a:endParaRPr lang="it-IT" sz="2200" dirty="0"/>
          </a:p>
          <a:p>
            <a:pPr marL="3438000" lvl="1" indent="0">
              <a:lnSpc>
                <a:spcPct val="80000"/>
              </a:lnSpc>
              <a:buNone/>
            </a:pPr>
            <a:endParaRPr lang="it-IT" sz="2200" dirty="0"/>
          </a:p>
          <a:p>
            <a:pPr marL="0" lvl="1" indent="-216000">
              <a:lnSpc>
                <a:spcPct val="80000"/>
              </a:lnSpc>
              <a:spcBef>
                <a:spcPts val="0"/>
              </a:spcBef>
              <a:buNone/>
            </a:pPr>
            <a:endParaRPr lang="it-IT" sz="2400" dirty="0"/>
          </a:p>
          <a:p>
            <a:pPr marL="0" lvl="1" indent="-216000">
              <a:lnSpc>
                <a:spcPct val="80000"/>
              </a:lnSpc>
              <a:spcBef>
                <a:spcPts val="0"/>
              </a:spcBef>
              <a:buNone/>
            </a:pPr>
            <a:endParaRPr lang="it-IT" sz="2400" b="1" dirty="0"/>
          </a:p>
          <a:p>
            <a:pPr marL="0" lvl="1" indent="-216000">
              <a:lnSpc>
                <a:spcPct val="80000"/>
              </a:lnSpc>
              <a:spcBef>
                <a:spcPts val="0"/>
              </a:spcBef>
              <a:buNone/>
            </a:pPr>
            <a:endParaRPr lang="it-IT" b="1" dirty="0"/>
          </a:p>
          <a:p>
            <a:pPr marL="0" lvl="1" indent="-216000">
              <a:lnSpc>
                <a:spcPct val="80000"/>
              </a:lnSpc>
              <a:spcBef>
                <a:spcPts val="0"/>
              </a:spcBef>
              <a:buNone/>
            </a:pPr>
            <a:endParaRPr lang="it-IT" sz="2400" b="1" dirty="0"/>
          </a:p>
          <a:p>
            <a:pPr marL="0" lvl="1" indent="-216000">
              <a:lnSpc>
                <a:spcPct val="80000"/>
              </a:lnSpc>
              <a:spcBef>
                <a:spcPts val="0"/>
              </a:spcBef>
              <a:buNone/>
            </a:pPr>
            <a:endParaRPr lang="it-IT" sz="2400" b="1" dirty="0"/>
          </a:p>
          <a:p>
            <a:pPr marL="0" lvl="1" indent="-216000">
              <a:lnSpc>
                <a:spcPct val="80000"/>
              </a:lnSpc>
              <a:spcBef>
                <a:spcPts val="0"/>
              </a:spcBef>
              <a:buNone/>
            </a:pPr>
            <a:endParaRPr lang="it-IT" b="1" dirty="0"/>
          </a:p>
          <a:p>
            <a:pPr marL="0" lvl="1" indent="-216000">
              <a:lnSpc>
                <a:spcPct val="80000"/>
              </a:lnSpc>
              <a:spcBef>
                <a:spcPts val="0"/>
              </a:spcBef>
              <a:buNone/>
            </a:pPr>
            <a:endParaRPr lang="it-IT" sz="2400" b="1" dirty="0"/>
          </a:p>
          <a:p>
            <a:pPr marL="0" lvl="1" indent="-216000">
              <a:lnSpc>
                <a:spcPct val="80000"/>
              </a:lnSpc>
              <a:spcBef>
                <a:spcPts val="0"/>
              </a:spcBef>
              <a:buNone/>
            </a:pPr>
            <a:endParaRPr lang="it-IT" b="1" dirty="0"/>
          </a:p>
          <a:p>
            <a:pPr marL="0" lvl="1" indent="-216000">
              <a:lnSpc>
                <a:spcPct val="80000"/>
              </a:lnSpc>
              <a:spcBef>
                <a:spcPts val="0"/>
              </a:spcBef>
              <a:buNone/>
            </a:pPr>
            <a:endParaRPr lang="it-IT" sz="2400" b="1" dirty="0"/>
          </a:p>
          <a:p>
            <a:pPr marL="0" lvl="1" indent="-216000">
              <a:lnSpc>
                <a:spcPct val="80000"/>
              </a:lnSpc>
              <a:spcBef>
                <a:spcPts val="0"/>
              </a:spcBef>
              <a:buNone/>
            </a:pPr>
            <a:endParaRPr lang="it-IT" sz="2400" b="1" dirty="0"/>
          </a:p>
          <a:p>
            <a:pPr marL="0" lvl="1" indent="-216000">
              <a:lnSpc>
                <a:spcPct val="80000"/>
              </a:lnSpc>
              <a:spcBef>
                <a:spcPts val="0"/>
              </a:spcBef>
              <a:buNone/>
            </a:pPr>
            <a:endParaRPr lang="it-IT" b="1" dirty="0"/>
          </a:p>
          <a:p>
            <a:pPr marL="0" lvl="1" indent="-216000">
              <a:lnSpc>
                <a:spcPct val="80000"/>
              </a:lnSpc>
              <a:spcBef>
                <a:spcPts val="0"/>
              </a:spcBef>
              <a:buNone/>
            </a:pPr>
            <a:endParaRPr lang="it-IT" b="1" dirty="0"/>
          </a:p>
          <a:p>
            <a:pPr marL="0" lvl="1" indent="-216000">
              <a:lnSpc>
                <a:spcPct val="80000"/>
              </a:lnSpc>
              <a:spcBef>
                <a:spcPts val="0"/>
              </a:spcBef>
              <a:buNone/>
            </a:pPr>
            <a:r>
              <a:rPr lang="it-IT" sz="1800" dirty="0"/>
              <a:t>Diotima istruisce Socrate sulle cose d’amore facendogli </a:t>
            </a:r>
            <a:r>
              <a:rPr lang="it-IT" sz="1800" b="1" dirty="0"/>
              <a:t>le stesse domande </a:t>
            </a:r>
            <a:r>
              <a:rPr lang="it-IT" sz="1800" dirty="0"/>
              <a:t>che Socrate ha rivolto ad Agatone, e confutandolo con gli stessi argomenti usati da Socrate contro Agatone. </a:t>
            </a:r>
          </a:p>
          <a:p>
            <a:pPr marL="0" lvl="1" indent="-216000">
              <a:lnSpc>
                <a:spcPct val="80000"/>
              </a:lnSpc>
              <a:spcBef>
                <a:spcPts val="0"/>
              </a:spcBef>
              <a:buNone/>
            </a:pPr>
            <a:r>
              <a:rPr lang="it-IT" sz="1800" dirty="0"/>
              <a:t>Socrate si presenta non come colui che confuta, ma come colui che, al pari di Agatone, è confutato. </a:t>
            </a:r>
          </a:p>
        </p:txBody>
      </p:sp>
      <p:sp>
        <p:nvSpPr>
          <p:cNvPr id="2" name="Titolo 1"/>
          <p:cNvSpPr>
            <a:spLocks noGrp="1"/>
          </p:cNvSpPr>
          <p:nvPr>
            <p:ph type="title"/>
          </p:nvPr>
        </p:nvSpPr>
        <p:spPr>
          <a:xfrm>
            <a:off x="214282" y="108000"/>
            <a:ext cx="8715436" cy="963546"/>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pPr>
              <a:lnSpc>
                <a:spcPct val="80000"/>
              </a:lnSpc>
            </a:pPr>
            <a:r>
              <a:rPr lang="it-IT" sz="3200" b="1" dirty="0"/>
              <a:t>Rovesciamento delle parti: </a:t>
            </a:r>
            <a:br>
              <a:rPr lang="it-IT" sz="3200" b="1" dirty="0"/>
            </a:br>
            <a:r>
              <a:rPr lang="it-IT" sz="3200" b="1" dirty="0"/>
              <a:t>Socrate assume la maschera di Agatone</a:t>
            </a:r>
          </a:p>
        </p:txBody>
      </p:sp>
      <p:sp>
        <p:nvSpPr>
          <p:cNvPr id="5" name="CasellaDiTesto 4"/>
          <p:cNvSpPr txBox="1"/>
          <p:nvPr/>
        </p:nvSpPr>
        <p:spPr>
          <a:xfrm>
            <a:off x="971600" y="1174201"/>
            <a:ext cx="2880320" cy="3488647"/>
          </a:xfrm>
          <a:prstGeom prst="rect">
            <a:avLst/>
          </a:prstGeom>
          <a:solidFill>
            <a:schemeClr val="bg1"/>
          </a:solidFill>
        </p:spPr>
        <p:txBody>
          <a:bodyPr wrap="square" rtlCol="0">
            <a:spAutoFit/>
          </a:bodyPr>
          <a:lstStyle/>
          <a:p>
            <a:pPr>
              <a:lnSpc>
                <a:spcPct val="70000"/>
              </a:lnSpc>
            </a:pPr>
            <a:endParaRPr lang="it-IT" sz="1900" dirty="0">
              <a:latin typeface="+mn-lt"/>
            </a:endParaRPr>
          </a:p>
          <a:p>
            <a:pPr>
              <a:lnSpc>
                <a:spcPct val="70000"/>
              </a:lnSpc>
            </a:pPr>
            <a:endParaRPr lang="it-IT" sz="1900" dirty="0">
              <a:latin typeface="+mn-lt"/>
            </a:endParaRPr>
          </a:p>
          <a:p>
            <a:pPr>
              <a:lnSpc>
                <a:spcPct val="70000"/>
              </a:lnSpc>
            </a:pPr>
            <a:r>
              <a:rPr lang="it-IT" sz="1900" dirty="0">
                <a:latin typeface="+mn-lt"/>
              </a:rPr>
              <a:t>[…] Infatti, anch'io </a:t>
            </a:r>
            <a:r>
              <a:rPr lang="it-IT" sz="1900" b="1" dirty="0">
                <a:latin typeface="+mn-lt"/>
              </a:rPr>
              <a:t>dissi a lei all‘incirca quelle stesse cose</a:t>
            </a:r>
            <a:r>
              <a:rPr lang="it-IT" sz="1900" dirty="0">
                <a:latin typeface="+mn-lt"/>
              </a:rPr>
              <a:t> che Agatone ha detto a me, ossia che Eros è un gran dio, e che è amore delle cose belle. E </a:t>
            </a:r>
            <a:r>
              <a:rPr lang="it-IT" sz="1900" b="1" dirty="0">
                <a:latin typeface="+mn-lt"/>
              </a:rPr>
              <a:t>lei mi confutò con quegli stessi argomenti</a:t>
            </a:r>
            <a:r>
              <a:rPr lang="it-IT" sz="1900" dirty="0">
                <a:latin typeface="+mn-lt"/>
              </a:rPr>
              <a:t> con cui io ho confutato lui, ossia dicendo che, in base al suo stesso discorso, Eros non risulta essere né bello né buono.</a:t>
            </a:r>
          </a:p>
          <a:p>
            <a:pPr algn="r">
              <a:lnSpc>
                <a:spcPct val="70000"/>
              </a:lnSpc>
            </a:pPr>
            <a:endParaRPr lang="it-IT" sz="1900" b="1" dirty="0"/>
          </a:p>
          <a:p>
            <a:pPr algn="r">
              <a:lnSpc>
                <a:spcPct val="90000"/>
              </a:lnSpc>
              <a:spcBef>
                <a:spcPts val="600"/>
              </a:spcBef>
            </a:pPr>
            <a:r>
              <a:rPr lang="it-IT" b="1" i="1" dirty="0"/>
              <a:t>Simposio</a:t>
            </a:r>
            <a:r>
              <a:rPr lang="it-IT" b="1" dirty="0"/>
              <a:t>, 201 E</a:t>
            </a:r>
            <a:endParaRPr lang="it-IT" dirty="0"/>
          </a:p>
        </p:txBody>
      </p:sp>
      <p:sp>
        <p:nvSpPr>
          <p:cNvPr id="8" name="Segnaposto contenuto 2">
            <a:extLst>
              <a:ext uri="{FF2B5EF4-FFF2-40B4-BE49-F238E27FC236}">
                <a16:creationId xmlns:a16="http://schemas.microsoft.com/office/drawing/2014/main" id="{DA8C6FE8-CBDF-7640-B05B-1F9CFE541C54}"/>
              </a:ext>
            </a:extLst>
          </p:cNvPr>
          <p:cNvSpPr>
            <a:spLocks noGrp="1"/>
          </p:cNvSpPr>
          <p:nvPr>
            <p:ph sz="half" idx="1"/>
          </p:nvPr>
        </p:nvSpPr>
        <p:spPr>
          <a:xfrm>
            <a:off x="5148064" y="1402355"/>
            <a:ext cx="3024336" cy="2890741"/>
          </a:xfrm>
          <a:solidFill>
            <a:schemeClr val="bg1"/>
          </a:solidFill>
        </p:spPr>
        <p:txBody>
          <a:bodyPr/>
          <a:lstStyle/>
          <a:p>
            <a:pPr marL="0" indent="0">
              <a:lnSpc>
                <a:spcPct val="90000"/>
              </a:lnSpc>
              <a:buNone/>
            </a:pPr>
            <a:endParaRPr lang="it-IT" sz="1900" dirty="0"/>
          </a:p>
          <a:p>
            <a:pPr marL="0" indent="0">
              <a:lnSpc>
                <a:spcPct val="90000"/>
              </a:lnSpc>
              <a:buNone/>
            </a:pPr>
            <a:r>
              <a:rPr lang="it-IT" sz="1900" dirty="0"/>
              <a:t>[…] mi pare che la cosa più facile [per riferire gli insegnamenti di Diotima] sia quella di spiegare nel modo in cui la straniera spiegava, </a:t>
            </a:r>
            <a:r>
              <a:rPr lang="it-IT" sz="1900" b="1" dirty="0"/>
              <a:t>facendomi domande</a:t>
            </a:r>
            <a:r>
              <a:rPr lang="it-IT" sz="1900" dirty="0"/>
              <a:t>.</a:t>
            </a:r>
          </a:p>
          <a:p>
            <a:pPr marL="0" indent="0" algn="r">
              <a:lnSpc>
                <a:spcPct val="90000"/>
              </a:lnSpc>
              <a:buNone/>
            </a:pPr>
            <a:r>
              <a:rPr lang="it-IT" sz="1800" b="1" i="1" dirty="0"/>
              <a:t>Simposio, </a:t>
            </a:r>
            <a:r>
              <a:rPr lang="it-IT" sz="1800" b="1" dirty="0"/>
              <a:t>201 E</a:t>
            </a:r>
            <a:endParaRPr lang="it-IT" sz="2400" dirty="0"/>
          </a:p>
          <a:p>
            <a:pPr marL="0" indent="0">
              <a:lnSpc>
                <a:spcPct val="90000"/>
              </a:lnSpc>
              <a:buNone/>
            </a:pPr>
            <a:endParaRPr lang="it-IT"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2000"/>
            <a:ext cx="8229600" cy="999546"/>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pPr>
              <a:lnSpc>
                <a:spcPct val="80000"/>
              </a:lnSpc>
            </a:pPr>
            <a:r>
              <a:rPr lang="it-IT" sz="3600" b="1" dirty="0"/>
              <a:t>1° grado della scala di Eros. </a:t>
            </a:r>
            <a:br>
              <a:rPr lang="it-IT" sz="3600" b="1" dirty="0"/>
            </a:br>
            <a:r>
              <a:rPr lang="it-IT" sz="3600" b="1" spc="200" dirty="0"/>
              <a:t>L'amore per la bellezza dei corpi</a:t>
            </a:r>
            <a:endParaRPr lang="it-IT" sz="3600" spc="200" dirty="0"/>
          </a:p>
        </p:txBody>
      </p:sp>
      <p:sp>
        <p:nvSpPr>
          <p:cNvPr id="3" name="Segnaposto contenuto 2"/>
          <p:cNvSpPr>
            <a:spLocks noGrp="1"/>
          </p:cNvSpPr>
          <p:nvPr>
            <p:ph idx="1"/>
          </p:nvPr>
        </p:nvSpPr>
        <p:spPr>
          <a:xfrm>
            <a:off x="72000" y="1214422"/>
            <a:ext cx="4286280" cy="5429288"/>
          </a:xfrm>
          <a:solidFill>
            <a:schemeClr val="bg1"/>
          </a:solidFill>
        </p:spPr>
        <p:txBody>
          <a:bodyPr anchor="ctr">
            <a:normAutofit lnSpcReduction="10000"/>
          </a:bodyPr>
          <a:lstStyle/>
          <a:p>
            <a:pPr marL="0" indent="0">
              <a:lnSpc>
                <a:spcPct val="80000"/>
              </a:lnSpc>
              <a:buNone/>
            </a:pPr>
            <a:r>
              <a:rPr lang="it-IT" sz="2100" dirty="0"/>
              <a:t>"In verità - disse -, chi procede per la giusta via verso questo termine [il bello in sé], bisogna che incominci fin da giovane ad avvicinarsi ai corpi belli e, in primo luogo, se chi gli fa da guida lo guida bene, bisogna che ami un corpo solo e in quello generi discorsi belli; poi bisogna che capisca che la bellezza presente in un corpo qualsiasi è </a:t>
            </a:r>
            <a:r>
              <a:rPr lang="it-IT" sz="2100" b="1" dirty="0"/>
              <a:t>sorella</a:t>
            </a:r>
            <a:r>
              <a:rPr lang="it-IT" sz="2100" dirty="0"/>
              <a:t> della bellezza che è in un altro corpo e che, se si deve tener dietro a ciò che è bello per la forma, sarebbe una grande insensatezza credere </a:t>
            </a:r>
            <a:r>
              <a:rPr lang="it-IT" sz="2100" b="1" dirty="0"/>
              <a:t>che non sia una e identica la bellezza che traluce in tutti i corpi</a:t>
            </a:r>
            <a:r>
              <a:rPr lang="it-IT" sz="2100" dirty="0"/>
              <a:t>. E dopo che ha capito questo, deve farsi amatore di tutti i corpi belli e moderare l'eccessivo ardore per un solo corpo, facendone poco conto e giudicandolo una piccola cosa.”</a:t>
            </a:r>
          </a:p>
          <a:p>
            <a:pPr marL="0" indent="0" algn="r">
              <a:lnSpc>
                <a:spcPct val="80000"/>
              </a:lnSpc>
              <a:spcBef>
                <a:spcPts val="1800"/>
              </a:spcBef>
              <a:buNone/>
            </a:pPr>
            <a:r>
              <a:rPr lang="it-IT" sz="1800" b="1" dirty="0">
                <a:solidFill>
                  <a:sysClr val="windowText" lastClr="000000"/>
                </a:solidFill>
                <a:cs typeface="Arial" pitchFamily="34" charset="0"/>
              </a:rPr>
              <a:t>Platone, </a:t>
            </a:r>
            <a:r>
              <a:rPr lang="it-IT" sz="1800" b="1" i="1" dirty="0">
                <a:solidFill>
                  <a:sysClr val="windowText" lastClr="000000"/>
                </a:solidFill>
                <a:cs typeface="Arial" pitchFamily="34" charset="0"/>
              </a:rPr>
              <a:t>Simposio</a:t>
            </a:r>
            <a:r>
              <a:rPr lang="it-IT" sz="1800" b="1" dirty="0">
                <a:solidFill>
                  <a:sysClr val="windowText" lastClr="000000"/>
                </a:solidFill>
                <a:cs typeface="Arial" pitchFamily="34" charset="0"/>
              </a:rPr>
              <a:t>, 210 A-B</a:t>
            </a:r>
            <a:endParaRPr lang="it-IT" sz="1800" dirty="0"/>
          </a:p>
        </p:txBody>
      </p:sp>
      <p:sp>
        <p:nvSpPr>
          <p:cNvPr id="4" name="CasellaDiTesto 3"/>
          <p:cNvSpPr txBox="1"/>
          <p:nvPr/>
        </p:nvSpPr>
        <p:spPr>
          <a:xfrm>
            <a:off x="4572000" y="1214422"/>
            <a:ext cx="4329115" cy="4801314"/>
          </a:xfrm>
          <a:prstGeom prst="rect">
            <a:avLst/>
          </a:prstGeom>
          <a:noFill/>
        </p:spPr>
        <p:txBody>
          <a:bodyPr wrap="square" rtlCol="0">
            <a:spAutoFit/>
          </a:bodyPr>
          <a:lstStyle/>
          <a:p>
            <a:pPr>
              <a:lnSpc>
                <a:spcPct val="90000"/>
              </a:lnSpc>
            </a:pPr>
            <a:endParaRPr lang="it-IT" sz="2000" dirty="0">
              <a:latin typeface="+mn-lt"/>
            </a:endParaRPr>
          </a:p>
          <a:p>
            <a:pPr>
              <a:lnSpc>
                <a:spcPct val="90000"/>
              </a:lnSpc>
            </a:pPr>
            <a:r>
              <a:rPr lang="it-IT" sz="2000" dirty="0">
                <a:latin typeface="+mn-lt"/>
              </a:rPr>
              <a:t>Nel desiderare un bel corpo, il bello si rivela come l’altro che ci </a:t>
            </a:r>
            <a:r>
              <a:rPr lang="it-IT" sz="2000" b="1" dirty="0">
                <a:latin typeface="+mn-lt"/>
              </a:rPr>
              <a:t>manca</a:t>
            </a:r>
            <a:r>
              <a:rPr lang="it-IT" sz="2000" dirty="0">
                <a:latin typeface="+mn-lt"/>
              </a:rPr>
              <a:t>. Una mancanza che, anche quando riusciamo a possedere il corpo bello che ci ha attratto, non viene tolta. </a:t>
            </a:r>
            <a:r>
              <a:rPr lang="it-IT" sz="2000" i="1" dirty="0">
                <a:latin typeface="+mn-lt"/>
              </a:rPr>
              <a:t>Eros </a:t>
            </a:r>
            <a:r>
              <a:rPr lang="it-IT" sz="2000" dirty="0">
                <a:latin typeface="+mn-lt"/>
              </a:rPr>
              <a:t>è pronto a ridestarsi </a:t>
            </a:r>
            <a:r>
              <a:rPr lang="it-IT" sz="2000" i="1" dirty="0">
                <a:latin typeface="+mn-lt"/>
              </a:rPr>
              <a:t>sempre</a:t>
            </a:r>
            <a:r>
              <a:rPr lang="it-IT" sz="2000" dirty="0">
                <a:latin typeface="+mn-lt"/>
              </a:rPr>
              <a:t> alla vista di un altro corpo bello</a:t>
            </a:r>
          </a:p>
          <a:p>
            <a:pPr>
              <a:lnSpc>
                <a:spcPct val="90000"/>
              </a:lnSpc>
            </a:pPr>
            <a:endParaRPr lang="it-IT" sz="2000" dirty="0">
              <a:latin typeface="+mn-lt"/>
            </a:endParaRPr>
          </a:p>
          <a:p>
            <a:pPr>
              <a:lnSpc>
                <a:spcPct val="90000"/>
              </a:lnSpc>
            </a:pPr>
            <a:r>
              <a:rPr lang="it-IT" sz="2000" dirty="0">
                <a:latin typeface="+mn-lt"/>
              </a:rPr>
              <a:t>Passare dall’amore per un corpo bello all’amore per una pluralità di corpi belli: </a:t>
            </a:r>
          </a:p>
          <a:p>
            <a:pPr>
              <a:lnSpc>
                <a:spcPct val="90000"/>
              </a:lnSpc>
            </a:pPr>
            <a:r>
              <a:rPr lang="it-IT" sz="2000" dirty="0">
                <a:latin typeface="+mn-lt"/>
              </a:rPr>
              <a:t>consapevolezza che il bello che si cerca non può essere costretto nei limiti di </a:t>
            </a:r>
            <a:r>
              <a:rPr lang="it-IT" sz="2000" b="1" dirty="0">
                <a:latin typeface="+mn-lt"/>
              </a:rPr>
              <a:t>nessuna</a:t>
            </a:r>
            <a:r>
              <a:rPr lang="it-IT" sz="2000" dirty="0">
                <a:latin typeface="+mn-lt"/>
              </a:rPr>
              <a:t> realtà sensibilmente data [= che il bello di </a:t>
            </a:r>
            <a:r>
              <a:rPr lang="it-IT" sz="2000" b="1" dirty="0">
                <a:latin typeface="+mn-lt"/>
              </a:rPr>
              <a:t>un</a:t>
            </a:r>
            <a:r>
              <a:rPr lang="it-IT" sz="2000" dirty="0">
                <a:latin typeface="+mn-lt"/>
              </a:rPr>
              <a:t> corpo è uguale al bello di ogni altro corpo, cioè è </a:t>
            </a:r>
            <a:r>
              <a:rPr lang="it-IT" sz="2000" b="1" dirty="0">
                <a:latin typeface="+mn-lt"/>
              </a:rPr>
              <a:t>un</a:t>
            </a:r>
            <a:r>
              <a:rPr lang="it-IT" sz="2000" dirty="0">
                <a:latin typeface="+mn-lt"/>
              </a:rPr>
              <a:t> bello che trascende il singolo corpo]</a:t>
            </a:r>
          </a:p>
        </p:txBody>
      </p:sp>
    </p:spTree>
    <p:extLst>
      <p:ext uri="{BB962C8B-B14F-4D97-AF65-F5344CB8AC3E}">
        <p14:creationId xmlns:p14="http://schemas.microsoft.com/office/powerpoint/2010/main" val="2576143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283" y="144001"/>
            <a:ext cx="8715436" cy="1856240"/>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pPr>
              <a:lnSpc>
                <a:spcPct val="70000"/>
              </a:lnSpc>
              <a:spcBef>
                <a:spcPts val="4200"/>
              </a:spcBef>
            </a:pPr>
            <a:r>
              <a:rPr lang="it-IT" sz="4000" b="1" dirty="0"/>
              <a:t>2°, 3° e 4° grado della scala di Eros. </a:t>
            </a:r>
            <a:br>
              <a:rPr lang="it-IT" sz="4000" b="1" dirty="0"/>
            </a:br>
            <a:r>
              <a:rPr lang="it-IT" sz="3600" b="1" dirty="0"/>
              <a:t>L’amore per la bellezza delle anime, per</a:t>
            </a:r>
            <a:br>
              <a:rPr lang="it-IT" sz="3600" b="1" dirty="0"/>
            </a:br>
            <a:r>
              <a:rPr lang="it-IT" sz="3600" b="1" dirty="0"/>
              <a:t>le leggi e le scienze</a:t>
            </a:r>
            <a:endParaRPr lang="it-IT" sz="4000" b="1" dirty="0"/>
          </a:p>
        </p:txBody>
      </p:sp>
      <p:sp>
        <p:nvSpPr>
          <p:cNvPr id="3" name="Segnaposto contenuto 2"/>
          <p:cNvSpPr>
            <a:spLocks noGrp="1"/>
          </p:cNvSpPr>
          <p:nvPr>
            <p:ph idx="1"/>
          </p:nvPr>
        </p:nvSpPr>
        <p:spPr>
          <a:xfrm>
            <a:off x="395536" y="2204864"/>
            <a:ext cx="4817127" cy="4294790"/>
          </a:xfrm>
          <a:solidFill>
            <a:schemeClr val="bg1"/>
          </a:solidFill>
        </p:spPr>
        <p:txBody>
          <a:bodyPr anchor="ctr">
            <a:normAutofit fontScale="55000" lnSpcReduction="20000"/>
          </a:bodyPr>
          <a:lstStyle/>
          <a:p>
            <a:pPr marL="0" indent="0">
              <a:buNone/>
            </a:pPr>
            <a:r>
              <a:rPr lang="it-IT" dirty="0"/>
              <a:t>"Dopo di questo dovrà ritenere la bellezza che è nelle anime come di maggior valore rispetto a quella che è nei corpi; </a:t>
            </a:r>
          </a:p>
          <a:p>
            <a:pPr marL="0" indent="0">
              <a:buNone/>
            </a:pPr>
            <a:r>
              <a:rPr lang="it-IT" dirty="0"/>
              <a:t>e perciò, se uno ha un'anima bella, ma ha un piccolo fiore di bellezza fisica, dovrà essere pago di amarlo, prendersi cura dì lui, e partorire e ricercare discorsi che siano capaci di rendere i giovani migliori. E in questo modo egli sarà poi spinto a considerare il bello che è nelle varie attività umane e nelle leggi e a vedere che esso è sempre tutto quanto congenere a se stesso, in modo da rendersi conto che il bello che concerne il corpo è una piccola cosa. </a:t>
            </a:r>
          </a:p>
          <a:p>
            <a:pPr marL="0" indent="0">
              <a:buNone/>
            </a:pPr>
            <a:r>
              <a:rPr lang="it-IT" dirty="0"/>
              <a:t>Dopo le attività umane, bisogna che venga condotto alle scienze, affinché possa vedere anche la bellezza delle conoscenze […]”</a:t>
            </a:r>
          </a:p>
          <a:p>
            <a:pPr marL="0" indent="0" algn="r">
              <a:spcBef>
                <a:spcPts val="1800"/>
              </a:spcBef>
              <a:buNone/>
            </a:pPr>
            <a:r>
              <a:rPr lang="it-IT" b="1" dirty="0">
                <a:solidFill>
                  <a:sysClr val="windowText" lastClr="000000"/>
                </a:solidFill>
                <a:cs typeface="Arial" pitchFamily="34" charset="0"/>
              </a:rPr>
              <a:t>Platone, </a:t>
            </a:r>
            <a:r>
              <a:rPr lang="it-IT" b="1" i="1" dirty="0">
                <a:solidFill>
                  <a:sysClr val="windowText" lastClr="000000"/>
                </a:solidFill>
                <a:cs typeface="Arial" pitchFamily="34" charset="0"/>
              </a:rPr>
              <a:t>Simposio</a:t>
            </a:r>
            <a:r>
              <a:rPr lang="it-IT" b="1" dirty="0">
                <a:solidFill>
                  <a:sysClr val="windowText" lastClr="000000"/>
                </a:solidFill>
                <a:cs typeface="Arial" pitchFamily="34" charset="0"/>
              </a:rPr>
              <a:t>, 210 B-C</a:t>
            </a:r>
            <a:endParaRPr lang="it-IT" dirty="0"/>
          </a:p>
        </p:txBody>
      </p:sp>
      <p:sp>
        <p:nvSpPr>
          <p:cNvPr id="4" name="CasellaDiTesto 3"/>
          <p:cNvSpPr txBox="1"/>
          <p:nvPr/>
        </p:nvSpPr>
        <p:spPr>
          <a:xfrm>
            <a:off x="5572133" y="2071678"/>
            <a:ext cx="2744284" cy="3554819"/>
          </a:xfrm>
          <a:prstGeom prst="rect">
            <a:avLst/>
          </a:prstGeom>
          <a:noFill/>
        </p:spPr>
        <p:txBody>
          <a:bodyPr wrap="square" rtlCol="0">
            <a:spAutoFit/>
          </a:bodyPr>
          <a:lstStyle/>
          <a:p>
            <a:pPr>
              <a:lnSpc>
                <a:spcPct val="90000"/>
              </a:lnSpc>
            </a:pPr>
            <a:endParaRPr lang="it-IT" sz="2000" i="1" dirty="0">
              <a:latin typeface="+mn-lt"/>
            </a:endParaRPr>
          </a:p>
          <a:p>
            <a:pPr>
              <a:lnSpc>
                <a:spcPct val="90000"/>
              </a:lnSpc>
            </a:pPr>
            <a:r>
              <a:rPr lang="it-IT" sz="2300" i="1" dirty="0">
                <a:latin typeface="+mn-lt"/>
              </a:rPr>
              <a:t>Eros</a:t>
            </a:r>
            <a:r>
              <a:rPr lang="it-IT" sz="2300" dirty="0">
                <a:latin typeface="+mn-lt"/>
              </a:rPr>
              <a:t> è spinto a considerare, al di là del corpo, la bellezza dell’anima e la sua procreazione spirituale, cioè belle istituzioni e belle scienze [la generazione secondo l’anima]</a:t>
            </a:r>
          </a:p>
        </p:txBody>
      </p:sp>
    </p:spTree>
    <p:extLst>
      <p:ext uri="{BB962C8B-B14F-4D97-AF65-F5344CB8AC3E}">
        <p14:creationId xmlns:p14="http://schemas.microsoft.com/office/powerpoint/2010/main" val="381113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0000"/>
            <a:ext cx="8229600" cy="796908"/>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4000" b="1" dirty="0"/>
              <a:t>Il vasto mare del bello</a:t>
            </a:r>
            <a:endParaRPr lang="it-IT" sz="4000" b="1" spc="-200" dirty="0"/>
          </a:p>
        </p:txBody>
      </p:sp>
      <p:sp>
        <p:nvSpPr>
          <p:cNvPr id="3" name="Segnaposto contenuto 2"/>
          <p:cNvSpPr>
            <a:spLocks noGrp="1"/>
          </p:cNvSpPr>
          <p:nvPr>
            <p:ph idx="1"/>
          </p:nvPr>
        </p:nvSpPr>
        <p:spPr>
          <a:xfrm>
            <a:off x="216000" y="1152001"/>
            <a:ext cx="4000528" cy="5429287"/>
          </a:xfrm>
          <a:solidFill>
            <a:schemeClr val="bg1"/>
          </a:solidFill>
        </p:spPr>
        <p:txBody>
          <a:bodyPr anchor="ctr">
            <a:normAutofit fontScale="55000" lnSpcReduction="20000"/>
          </a:bodyPr>
          <a:lstStyle/>
          <a:p>
            <a:pPr marL="0" indent="0">
              <a:buNone/>
            </a:pPr>
            <a:r>
              <a:rPr lang="it-IT" sz="3800" dirty="0"/>
              <a:t>“[…] e, guardando alla bellezza ormai a grande raggio, non più amando come uno schiavo la bellezza che è in una sola cosa, ossia la</a:t>
            </a:r>
            <a:r>
              <a:rPr lang="it-IT" sz="3800" baseline="30000" dirty="0"/>
              <a:t> </a:t>
            </a:r>
            <a:r>
              <a:rPr lang="it-IT" sz="3800" dirty="0"/>
              <a:t>bellezza di un giovanetto o di un uomo o di un'unica attività umana, non sia più, servendo a quella, un uomo da poco e di animo meschino, e rivolto invece lo sguardo al vasto mare del bello e contemplandolo, partorisca molti discorsi, belli e splendidi, e pensieri in una filosofia senza limite, fino a che, essendosi in questo modo rafforzato ed essendo cresciuto, saprà vedere una conoscenza unica come questa che riguarda il bello di cui ora ti dirò.”</a:t>
            </a:r>
          </a:p>
          <a:p>
            <a:pPr marL="0" indent="0" algn="r">
              <a:spcBef>
                <a:spcPts val="1200"/>
              </a:spcBef>
              <a:buNone/>
            </a:pPr>
            <a:r>
              <a:rPr lang="it-IT" sz="2900" b="1" dirty="0">
                <a:solidFill>
                  <a:sysClr val="windowText" lastClr="000000"/>
                </a:solidFill>
                <a:cs typeface="Arial" pitchFamily="34" charset="0"/>
              </a:rPr>
              <a:t>Platone, </a:t>
            </a:r>
            <a:r>
              <a:rPr lang="it-IT" sz="2900" b="1" i="1" dirty="0">
                <a:solidFill>
                  <a:sysClr val="windowText" lastClr="000000"/>
                </a:solidFill>
                <a:cs typeface="Arial" pitchFamily="34" charset="0"/>
              </a:rPr>
              <a:t>Simposio</a:t>
            </a:r>
            <a:r>
              <a:rPr lang="it-IT" sz="2900" b="1" dirty="0">
                <a:solidFill>
                  <a:sysClr val="windowText" lastClr="000000"/>
                </a:solidFill>
                <a:cs typeface="Arial" pitchFamily="34" charset="0"/>
              </a:rPr>
              <a:t>, 210 C-D</a:t>
            </a:r>
            <a:endParaRPr lang="it-IT" sz="2900" dirty="0"/>
          </a:p>
        </p:txBody>
      </p:sp>
      <p:sp>
        <p:nvSpPr>
          <p:cNvPr id="4" name="CasellaDiTesto 3"/>
          <p:cNvSpPr txBox="1"/>
          <p:nvPr/>
        </p:nvSpPr>
        <p:spPr>
          <a:xfrm>
            <a:off x="4572000" y="1412776"/>
            <a:ext cx="3998248" cy="2862322"/>
          </a:xfrm>
          <a:prstGeom prst="rect">
            <a:avLst/>
          </a:prstGeom>
          <a:noFill/>
        </p:spPr>
        <p:txBody>
          <a:bodyPr wrap="square" rtlCol="0">
            <a:spAutoFit/>
          </a:bodyPr>
          <a:lstStyle/>
          <a:p>
            <a:r>
              <a:rPr lang="it-IT" dirty="0"/>
              <a:t>Il  bello non può essere identificato con nessuna forma determinata (</a:t>
            </a:r>
            <a:r>
              <a:rPr lang="it-IT" b="1" dirty="0"/>
              <a:t>non c’è un concetto del bello</a:t>
            </a:r>
            <a:r>
              <a:rPr lang="it-IT" dirty="0"/>
              <a:t>: </a:t>
            </a:r>
            <a:r>
              <a:rPr lang="it-IT" dirty="0" err="1"/>
              <a:t>eidos</a:t>
            </a:r>
            <a:r>
              <a:rPr lang="it-IT" dirty="0"/>
              <a:t>, puramente «il visto»): né nei limiti di una realtà sensibilmente data né in quelli di una realtà concettuale. </a:t>
            </a:r>
          </a:p>
          <a:p>
            <a:endParaRPr lang="it-IT" dirty="0"/>
          </a:p>
          <a:p>
            <a:r>
              <a:rPr lang="it-IT" dirty="0"/>
              <a:t>La ricerca del bello in sé non si risolve in una definizione concettuale del bello: il “vasto mare del bello”. </a:t>
            </a:r>
          </a:p>
        </p:txBody>
      </p:sp>
    </p:spTree>
    <p:extLst>
      <p:ext uri="{BB962C8B-B14F-4D97-AF65-F5344CB8AC3E}">
        <p14:creationId xmlns:p14="http://schemas.microsoft.com/office/powerpoint/2010/main" val="25431815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283" y="72000"/>
            <a:ext cx="8715436" cy="648000"/>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pPr lvl="0">
              <a:lnSpc>
                <a:spcPct val="80000"/>
              </a:lnSpc>
            </a:pPr>
            <a:r>
              <a:rPr lang="it-IT" sz="4000" b="1" spc="200" dirty="0"/>
              <a:t>La visione del Bello in sé</a:t>
            </a:r>
            <a:endParaRPr lang="it-IT" sz="4000" spc="200" dirty="0"/>
          </a:p>
        </p:txBody>
      </p:sp>
      <p:sp>
        <p:nvSpPr>
          <p:cNvPr id="3" name="Segnaposto contenuto 2"/>
          <p:cNvSpPr>
            <a:spLocks noGrp="1"/>
          </p:cNvSpPr>
          <p:nvPr>
            <p:ph idx="1"/>
          </p:nvPr>
        </p:nvSpPr>
        <p:spPr>
          <a:xfrm>
            <a:off x="214283" y="792000"/>
            <a:ext cx="8715436" cy="5940000"/>
          </a:xfrm>
          <a:solidFill>
            <a:schemeClr val="bg1"/>
          </a:solidFill>
        </p:spPr>
        <p:txBody>
          <a:bodyPr anchor="ctr">
            <a:noAutofit/>
          </a:bodyPr>
          <a:lstStyle/>
          <a:p>
            <a:pPr marL="0" indent="-288000">
              <a:lnSpc>
                <a:spcPct val="80000"/>
              </a:lnSpc>
              <a:buNone/>
            </a:pPr>
            <a:r>
              <a:rPr lang="it-IT" sz="2300" dirty="0">
                <a:cs typeface="Arial" pitchFamily="34" charset="0"/>
              </a:rPr>
              <a:t>"Ora - disse -, cerca di fare attenzione quanto più ti è possibile. </a:t>
            </a:r>
          </a:p>
          <a:p>
            <a:pPr marL="0" indent="-288000">
              <a:lnSpc>
                <a:spcPct val="80000"/>
              </a:lnSpc>
              <a:buNone/>
            </a:pPr>
            <a:r>
              <a:rPr lang="it-IT" sz="2300" dirty="0">
                <a:cs typeface="Arial" pitchFamily="34" charset="0"/>
              </a:rPr>
              <a:t>Chi sia stato educato fino a questo punto rispetto alle cose d'amore, contemplando una dopo l'altra e nei modo giusto le cose belle, costui, pervenendo ormai al termine delle cose d'amore, scorgerà immediatamente qualcosa di bello, per sua natura meraviglioso […]: in primo luogo, qualcosa che sempre è, e che non nasce né perisce, non cresce né diminuisce, e inoltre non è da un lato bello e dall'altro brutto, né talora bello e talora no, né bello in relazione ad una cosa e brutto in relazione ad un'altra, né bello in una parte e brutto in altra parte, né in quanto bello per alcuni e brutto per altri. E neppure il bello si mostrerà a lui come un volto, o come delle mani, né come alcun'altra delle cose di cui il corpo partecipa; né si mostrerà come un discorso e come una scienza, né come qualcosa che è in qualcos'altro, ad esempio in un essere vivente, oppure in terra o in ciclo, o in qualcos'altro, ma si manifesterà in se stesso, per se stesso, con se stesso, come forma unica che sempre è. Invece, tutte le altre cose belle partecipano dì quello in un modo tale che, anche se esse nascono e periscono, quello in nulla diventa maggiore o minore, né patisce nulla.”</a:t>
            </a:r>
          </a:p>
          <a:p>
            <a:pPr marL="0" indent="-288000" algn="r">
              <a:lnSpc>
                <a:spcPct val="80000"/>
              </a:lnSpc>
              <a:buNone/>
            </a:pPr>
            <a:r>
              <a:rPr lang="it-IT" sz="1800" b="1" dirty="0">
                <a:solidFill>
                  <a:sysClr val="windowText" lastClr="000000"/>
                </a:solidFill>
                <a:cs typeface="Arial" pitchFamily="34" charset="0"/>
              </a:rPr>
              <a:t>Platone, </a:t>
            </a:r>
            <a:r>
              <a:rPr lang="it-IT" sz="1800" b="1" i="1" dirty="0">
                <a:solidFill>
                  <a:sysClr val="windowText" lastClr="000000"/>
                </a:solidFill>
                <a:cs typeface="Arial" pitchFamily="34" charset="0"/>
              </a:rPr>
              <a:t>Simposio</a:t>
            </a:r>
            <a:r>
              <a:rPr lang="it-IT" sz="1800" b="1" dirty="0">
                <a:solidFill>
                  <a:sysClr val="windowText" lastClr="000000"/>
                </a:solidFill>
                <a:cs typeface="Arial" pitchFamily="34" charset="0"/>
              </a:rPr>
              <a:t>, 210 E-211 B</a:t>
            </a:r>
            <a:endParaRPr lang="it-IT" sz="1800" dirty="0"/>
          </a:p>
        </p:txBody>
      </p:sp>
    </p:spTree>
    <p:extLst>
      <p:ext uri="{BB962C8B-B14F-4D97-AF65-F5344CB8AC3E}">
        <p14:creationId xmlns:p14="http://schemas.microsoft.com/office/powerpoint/2010/main" val="14752005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720" y="144000"/>
            <a:ext cx="8643998" cy="868346"/>
          </a:xfrm>
          <a:solidFill>
            <a:schemeClr val="accent6">
              <a:lumMod val="20000"/>
              <a:lumOff val="80000"/>
            </a:schemeClr>
          </a:solidFill>
          <a:effectLst>
            <a:innerShdw blurRad="63500" dist="50800" dir="2700000">
              <a:prstClr val="black">
                <a:alpha val="50000"/>
              </a:prstClr>
            </a:innerShdw>
          </a:effectLst>
        </p:spPr>
        <p:txBody>
          <a:bodyPr/>
          <a:lstStyle/>
          <a:p>
            <a:r>
              <a:rPr lang="it-IT" sz="4000" b="1" dirty="0"/>
              <a:t>Sguardo sinottico della scala di </a:t>
            </a:r>
            <a:r>
              <a:rPr lang="it-IT" sz="4000" b="1" i="1" dirty="0"/>
              <a:t>Eros</a:t>
            </a:r>
            <a:endParaRPr lang="it-IT" sz="4000" b="1" dirty="0"/>
          </a:p>
        </p:txBody>
      </p:sp>
      <p:sp>
        <p:nvSpPr>
          <p:cNvPr id="6" name="Segnaposto contenuto 5"/>
          <p:cNvSpPr>
            <a:spLocks noGrp="1"/>
          </p:cNvSpPr>
          <p:nvPr>
            <p:ph idx="1"/>
          </p:nvPr>
        </p:nvSpPr>
        <p:spPr>
          <a:xfrm>
            <a:off x="285720" y="1142984"/>
            <a:ext cx="8572560" cy="5500726"/>
          </a:xfrm>
          <a:solidFill>
            <a:schemeClr val="bg1"/>
          </a:solidFill>
        </p:spPr>
        <p:txBody>
          <a:bodyPr/>
          <a:lstStyle/>
          <a:p>
            <a:pPr marL="0" indent="0">
              <a:lnSpc>
                <a:spcPct val="80000"/>
              </a:lnSpc>
              <a:buNone/>
            </a:pPr>
            <a:endParaRPr lang="it-IT" sz="2400" dirty="0"/>
          </a:p>
          <a:p>
            <a:pPr marL="0" indent="0">
              <a:lnSpc>
                <a:spcPct val="80000"/>
              </a:lnSpc>
              <a:buNone/>
            </a:pPr>
            <a:r>
              <a:rPr lang="it-IT" sz="2400" dirty="0"/>
              <a:t>"E quando uno, partendo dalle cose di quaggiù, mediante </a:t>
            </a:r>
            <a:r>
              <a:rPr lang="it-IT" sz="2400" b="1" dirty="0"/>
              <a:t>l'amore dei giovanetti in modo retto</a:t>
            </a:r>
            <a:r>
              <a:rPr lang="it-IT" sz="2400" dirty="0"/>
              <a:t>, sollevandosi in alto comincia a vedere quel bello, egli viene a raggiungere, in un certo senso, il termine. Infatti, la giusta maniera di procedere da sé o di essere condotto da un altro nelle cose d'amore è questa: </a:t>
            </a:r>
          </a:p>
          <a:p>
            <a:pPr marL="0" indent="0">
              <a:lnSpc>
                <a:spcPct val="80000"/>
              </a:lnSpc>
              <a:buNone/>
            </a:pPr>
            <a:r>
              <a:rPr lang="it-IT" sz="2400" dirty="0"/>
              <a:t>prendendo le mosse dalle cose belle di quaggiù, al fine di raggiungere quel Bello, salire sempre di più, come procedendo per gradini, da un solo corpo bello a due, e da due a tutti i corpi belli, e da tutti i corpi belli alle belle attività umane, e da queste alle belle conoscenze, e dalle conoscenze procedere fino a che non si pervenga a quella conoscenza che è conoscenza di null’altro se non del Bello stesso, e così, giungendo al termine, conoscere ciò che è il bello in sé”.</a:t>
            </a:r>
          </a:p>
          <a:p>
            <a:pPr marL="0" indent="0">
              <a:lnSpc>
                <a:spcPct val="80000"/>
              </a:lnSpc>
              <a:buNone/>
            </a:pPr>
            <a:endParaRPr lang="it-IT" sz="2200" dirty="0"/>
          </a:p>
          <a:p>
            <a:pPr marL="0" indent="0" algn="r">
              <a:lnSpc>
                <a:spcPct val="80000"/>
              </a:lnSpc>
              <a:buNone/>
            </a:pPr>
            <a:r>
              <a:rPr lang="it-IT" sz="2000" b="1" dirty="0">
                <a:solidFill>
                  <a:sysClr val="windowText" lastClr="000000"/>
                </a:solidFill>
                <a:cs typeface="Arial" pitchFamily="34" charset="0"/>
              </a:rPr>
              <a:t>Platone, </a:t>
            </a:r>
            <a:r>
              <a:rPr lang="it-IT" sz="2000" b="1" i="1" dirty="0">
                <a:solidFill>
                  <a:sysClr val="windowText" lastClr="000000"/>
                </a:solidFill>
                <a:cs typeface="Arial" pitchFamily="34" charset="0"/>
              </a:rPr>
              <a:t>Simposio</a:t>
            </a:r>
            <a:r>
              <a:rPr lang="it-IT" sz="2000" b="1" dirty="0">
                <a:solidFill>
                  <a:sysClr val="windowText" lastClr="000000"/>
                </a:solidFill>
                <a:cs typeface="Arial" pitchFamily="34" charset="0"/>
              </a:rPr>
              <a:t>, 211 B-C</a:t>
            </a:r>
            <a:endParaRPr lang="it-IT" sz="2000" dirty="0"/>
          </a:p>
          <a:p>
            <a:pPr marL="0" indent="0">
              <a:lnSpc>
                <a:spcPct val="80000"/>
              </a:lnSpc>
              <a:buNone/>
            </a:pPr>
            <a:endParaRPr lang="it-IT" sz="2200" dirty="0"/>
          </a:p>
        </p:txBody>
      </p:sp>
    </p:spTree>
    <p:extLst>
      <p:ext uri="{BB962C8B-B14F-4D97-AF65-F5344CB8AC3E}">
        <p14:creationId xmlns:p14="http://schemas.microsoft.com/office/powerpoint/2010/main" val="1490488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154ADC0-A0D6-834F-A535-6A8B84024E5D}"/>
              </a:ext>
            </a:extLst>
          </p:cNvPr>
          <p:cNvSpPr>
            <a:spLocks noGrp="1"/>
          </p:cNvSpPr>
          <p:nvPr>
            <p:ph idx="1"/>
          </p:nvPr>
        </p:nvSpPr>
        <p:spPr>
          <a:xfrm>
            <a:off x="179512" y="332656"/>
            <a:ext cx="8856984" cy="5793507"/>
          </a:xfrm>
        </p:spPr>
        <p:txBody>
          <a:bodyPr/>
          <a:lstStyle/>
          <a:p>
            <a:pPr marL="0" indent="0" algn="ctr">
              <a:buNone/>
            </a:pPr>
            <a:r>
              <a:rPr lang="it-IT" sz="2000" b="1" dirty="0"/>
              <a:t>Logica esclusiva e logica inclusiva</a:t>
            </a:r>
            <a:r>
              <a:rPr lang="it-IT" sz="2000" dirty="0"/>
              <a:t> </a:t>
            </a:r>
          </a:p>
          <a:p>
            <a:pPr marL="0" indent="0">
              <a:buNone/>
            </a:pPr>
            <a:endParaRPr lang="it-IT" sz="2000" dirty="0"/>
          </a:p>
          <a:p>
            <a:pPr marL="0" indent="0">
              <a:buNone/>
            </a:pPr>
            <a:r>
              <a:rPr lang="it-IT" sz="2000" dirty="0"/>
              <a:t>«Tradizionalmente, questa ascesa è interpretata come una progressiva astrazione dell’esperienza erotica del bello dalle determinazioni sensibili, dai fenomeni, in cui si manifesta: come un progredire della conoscenza verso la pura intelligenza della sua idea. Ma è un’interpretazione che non rende conto del doppio movimento implicato nell’ascesa. La rinuncia a fissare il bello in un singolo corpo, come se consistesse unicamente nel piacere di una sensazione visiva, va di pari passo con il riconoscerlo «</a:t>
            </a:r>
            <a:r>
              <a:rPr lang="it-IT" sz="2000" b="1" dirty="0"/>
              <a:t>fratello</a:t>
            </a:r>
            <a:r>
              <a:rPr lang="it-IT" sz="2000" dirty="0"/>
              <a:t>» e dunque </a:t>
            </a:r>
            <a:r>
              <a:rPr lang="it-IT" sz="2000" b="1" dirty="0"/>
              <a:t>affine</a:t>
            </a:r>
            <a:r>
              <a:rPr lang="it-IT" sz="2000" dirty="0"/>
              <a:t> al «bello che è in un altro corpo». La spoliazione del bello da singole identificazioni non è un movimento esclusivo, ma </a:t>
            </a:r>
            <a:r>
              <a:rPr lang="it-IT" sz="2000" b="1" dirty="0"/>
              <a:t>inclusivo</a:t>
            </a:r>
            <a:r>
              <a:rPr lang="it-IT" sz="2000" dirty="0"/>
              <a:t>. Il viaggio dal sensibile all’intelligibile non può dirsi, allora, un viaggio senza ritorno. Il movimento dal basso in alto […] rende possibile il percorso inverso […]: riconoscere il bello come stato d’affinità dall’interno della dinamica dell’esperienza […]. Colto a ritroso, il viaggio appare come un rilevare somiglianze di famiglia: affinità di modi di presentarsi del bello» (</a:t>
            </a:r>
            <a:r>
              <a:rPr lang="it-IT" sz="2000" dirty="0" err="1"/>
              <a:t>F</a:t>
            </a:r>
            <a:r>
              <a:rPr lang="it-IT" sz="2000" dirty="0"/>
              <a:t>. Desideri, </a:t>
            </a:r>
            <a:r>
              <a:rPr lang="it-IT" sz="2000" i="1" dirty="0"/>
              <a:t>Forme dell’estetica</a:t>
            </a:r>
            <a:r>
              <a:rPr lang="it-IT" sz="2000" dirty="0"/>
              <a:t>, pp. 76-77) </a:t>
            </a:r>
          </a:p>
          <a:p>
            <a:pPr marL="0" indent="0">
              <a:buNone/>
            </a:pPr>
            <a:r>
              <a:rPr lang="it-IT" sz="2000" dirty="0"/>
              <a:t>«Vasto mare indeterminato del bello»: </a:t>
            </a:r>
            <a:r>
              <a:rPr lang="it-IT" sz="2000" b="1" dirty="0"/>
              <a:t>non c’è </a:t>
            </a:r>
            <a:r>
              <a:rPr lang="it-IT" sz="2000" dirty="0"/>
              <a:t>definizione concettuale del bello; </a:t>
            </a:r>
            <a:r>
              <a:rPr lang="it-IT" sz="2000" b="1" dirty="0" err="1"/>
              <a:t>incondizionatezza</a:t>
            </a:r>
            <a:r>
              <a:rPr lang="it-IT" sz="2000" b="1" dirty="0"/>
              <a:t> della condizione di possibilità </a:t>
            </a:r>
            <a:r>
              <a:rPr lang="it-IT" sz="2000" dirty="0"/>
              <a:t>dell’esperienza del bello, così come per Kant il bello è «norma indeterminata»</a:t>
            </a:r>
          </a:p>
          <a:p>
            <a:pPr marL="0" indent="0">
              <a:buNone/>
            </a:pPr>
            <a:endParaRPr lang="it-IT" sz="2200" dirty="0"/>
          </a:p>
        </p:txBody>
      </p:sp>
    </p:spTree>
    <p:extLst>
      <p:ext uri="{BB962C8B-B14F-4D97-AF65-F5344CB8AC3E}">
        <p14:creationId xmlns:p14="http://schemas.microsoft.com/office/powerpoint/2010/main" val="32241620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30EEAD1-9F61-1343-9EF6-98CB59C3809A}"/>
              </a:ext>
            </a:extLst>
          </p:cNvPr>
          <p:cNvSpPr>
            <a:spLocks noGrp="1"/>
          </p:cNvSpPr>
          <p:nvPr>
            <p:ph idx="1"/>
          </p:nvPr>
        </p:nvSpPr>
        <p:spPr>
          <a:xfrm>
            <a:off x="467544" y="188640"/>
            <a:ext cx="8208912" cy="6480720"/>
          </a:xfrm>
        </p:spPr>
        <p:txBody>
          <a:bodyPr>
            <a:noAutofit/>
          </a:bodyPr>
          <a:lstStyle/>
          <a:p>
            <a:pPr marL="0" indent="0">
              <a:buNone/>
            </a:pPr>
            <a:r>
              <a:rPr lang="it-IT" sz="2000" dirty="0"/>
              <a:t>Al di là di ogni figura, grandezza, discorso o scienza, il bello in quanto </a:t>
            </a:r>
            <a:r>
              <a:rPr lang="it-IT" sz="2000" i="1" dirty="0" err="1"/>
              <a:t>eidos</a:t>
            </a:r>
            <a:r>
              <a:rPr lang="it-IT" sz="2000" dirty="0"/>
              <a:t>  acquista il carattere paradossale di una </a:t>
            </a:r>
            <a:r>
              <a:rPr lang="it-IT" sz="2000" b="1" dirty="0"/>
              <a:t>forma aniconica</a:t>
            </a:r>
            <a:r>
              <a:rPr lang="it-IT" sz="2000" dirty="0"/>
              <a:t>, cioè di una forma </a:t>
            </a:r>
            <a:r>
              <a:rPr lang="it-IT" sz="2000" b="1" u="sng" dirty="0"/>
              <a:t>che non ha immagine</a:t>
            </a:r>
            <a:r>
              <a:rPr lang="it-IT" sz="2000" dirty="0"/>
              <a:t>, ma di cui partecipano simbolicamente </a:t>
            </a:r>
            <a:r>
              <a:rPr lang="it-IT" sz="2000" b="1" dirty="0"/>
              <a:t>tutte</a:t>
            </a:r>
            <a:r>
              <a:rPr lang="it-IT" sz="2000" dirty="0"/>
              <a:t> le singole immagini che sono state colte come belle; il bello in sé è </a:t>
            </a:r>
            <a:r>
              <a:rPr lang="it-IT" sz="2000" i="1" dirty="0" err="1"/>
              <a:t>monoeides</a:t>
            </a:r>
            <a:r>
              <a:rPr lang="it-IT" sz="2000" dirty="0"/>
              <a:t>, è un’unica idea, ma presupposto interno e necessario al pluralismo dei giudizi estetici; fonda e rende possibile la loro stessa molteplicità</a:t>
            </a:r>
          </a:p>
          <a:p>
            <a:pPr marL="0" indent="0">
              <a:buNone/>
            </a:pPr>
            <a:endParaRPr lang="it-IT" sz="2000" b="1" u="sng" dirty="0"/>
          </a:p>
          <a:p>
            <a:pPr marL="0" indent="0">
              <a:lnSpc>
                <a:spcPct val="110000"/>
              </a:lnSpc>
              <a:buNone/>
            </a:pPr>
            <a:r>
              <a:rPr lang="it-IT" sz="2400" b="1" u="sng" dirty="0"/>
              <a:t>Due direzioni:</a:t>
            </a:r>
            <a:endParaRPr lang="it-IT" sz="2400" dirty="0"/>
          </a:p>
          <a:p>
            <a:pPr marL="0" indent="0">
              <a:lnSpc>
                <a:spcPct val="110000"/>
              </a:lnSpc>
              <a:buNone/>
            </a:pPr>
            <a:r>
              <a:rPr lang="it-IT" sz="2000" b="1" dirty="0"/>
              <a:t>Dal «basso» all’«alto»</a:t>
            </a:r>
            <a:r>
              <a:rPr lang="it-IT" sz="2000" dirty="0"/>
              <a:t>, dalla bellezza sensibile alla vera bellezza intelligibile</a:t>
            </a:r>
          </a:p>
          <a:p>
            <a:pPr marL="0" indent="0">
              <a:lnSpc>
                <a:spcPct val="110000"/>
              </a:lnSpc>
              <a:buNone/>
            </a:pPr>
            <a:r>
              <a:rPr lang="it-IT" sz="2000" b="1" dirty="0"/>
              <a:t>Dall’ «alto» al «basso», </a:t>
            </a:r>
            <a:r>
              <a:rPr lang="it-IT" sz="2000" dirty="0"/>
              <a:t>il bello – che si sottrae a ogni definizione possibile («il vasto mare del bello») – è anche ciò che raccoglie in uno, sotto di sé, il proprio molteplice manifestarsi, conferendo </a:t>
            </a:r>
            <a:r>
              <a:rPr lang="it-IT" sz="2000" b="1" dirty="0"/>
              <a:t>intelligibilità</a:t>
            </a:r>
            <a:r>
              <a:rPr lang="it-IT" sz="2000" dirty="0"/>
              <a:t> al dominio sensibile, e alla vita e al comportamento dell’uomo. Questo significa che la contemplazione del bello in sé non è l’accesso a un dominio che rifiuta di </a:t>
            </a:r>
            <a:r>
              <a:rPr lang="it-IT" sz="2000" b="1" dirty="0"/>
              <a:t>incarnarsi</a:t>
            </a:r>
            <a:r>
              <a:rPr lang="it-IT" sz="2000" dirty="0"/>
              <a:t>, bensì è la condizione stessa della vita molteplice nel fenomeno </a:t>
            </a:r>
          </a:p>
          <a:p>
            <a:pPr marL="0" indent="0">
              <a:lnSpc>
                <a:spcPct val="110000"/>
              </a:lnSpc>
              <a:buNone/>
            </a:pPr>
            <a:r>
              <a:rPr lang="it-IT" sz="2000" dirty="0"/>
              <a:t>[cfr. irruzione di Alcibiade ed elogio di Socrate amante, non di Eros, che altrimenti resterebbero incomprensibili]</a:t>
            </a:r>
          </a:p>
        </p:txBody>
      </p:sp>
    </p:spTree>
    <p:extLst>
      <p:ext uri="{BB962C8B-B14F-4D97-AF65-F5344CB8AC3E}">
        <p14:creationId xmlns:p14="http://schemas.microsoft.com/office/powerpoint/2010/main" val="4258049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53E997-2E68-4340-B9AE-B01D18EA3874}"/>
              </a:ext>
            </a:extLst>
          </p:cNvPr>
          <p:cNvSpPr>
            <a:spLocks noGrp="1"/>
          </p:cNvSpPr>
          <p:nvPr>
            <p:ph type="title"/>
          </p:nvPr>
        </p:nvSpPr>
        <p:spPr/>
        <p:txBody>
          <a:bodyPr/>
          <a:lstStyle/>
          <a:p>
            <a:r>
              <a:rPr lang="it-IT" b="1" dirty="0"/>
              <a:t>La luce del bello in sé</a:t>
            </a:r>
          </a:p>
        </p:txBody>
      </p:sp>
      <p:sp>
        <p:nvSpPr>
          <p:cNvPr id="3" name="Segnaposto contenuto 2">
            <a:extLst>
              <a:ext uri="{FF2B5EF4-FFF2-40B4-BE49-F238E27FC236}">
                <a16:creationId xmlns:a16="http://schemas.microsoft.com/office/drawing/2014/main" id="{961E45D5-9F3E-5F48-9AA4-17EB69F5CE33}"/>
              </a:ext>
            </a:extLst>
          </p:cNvPr>
          <p:cNvSpPr>
            <a:spLocks noGrp="1"/>
          </p:cNvSpPr>
          <p:nvPr>
            <p:ph idx="1"/>
          </p:nvPr>
        </p:nvSpPr>
        <p:spPr/>
        <p:txBody>
          <a:bodyPr/>
          <a:lstStyle/>
          <a:p>
            <a:pPr marL="0" indent="0">
              <a:buNone/>
            </a:pPr>
            <a:r>
              <a:rPr lang="it-IT" dirty="0"/>
              <a:t>L’unità di senso che si offre nella luminosa comprensione del bello in sé non è un’unità che rifiuta la relazione tra l’uno e i molti, tra fenomeni e idee, tra intelligibile e sensibile, ma che la istituisce e ne fonda l’armonia.  E proprio perché ne fonda e ne istituisce l’armonia, la contemplazione/comprensione del bello è condizione stessa di una vita felice («il momento più alto nella vita di ogni uomo»)</a:t>
            </a:r>
          </a:p>
        </p:txBody>
      </p:sp>
    </p:spTree>
    <p:extLst>
      <p:ext uri="{BB962C8B-B14F-4D97-AF65-F5344CB8AC3E}">
        <p14:creationId xmlns:p14="http://schemas.microsoft.com/office/powerpoint/2010/main" val="2328120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tangolo 9"/>
          <p:cNvSpPr/>
          <p:nvPr/>
        </p:nvSpPr>
        <p:spPr>
          <a:xfrm>
            <a:off x="571472" y="4000504"/>
            <a:ext cx="8143932" cy="257176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Segnaposto contenuto 6"/>
          <p:cNvSpPr>
            <a:spLocks noGrp="1"/>
          </p:cNvSpPr>
          <p:nvPr>
            <p:ph sz="half" idx="2"/>
          </p:nvPr>
        </p:nvSpPr>
        <p:spPr>
          <a:xfrm>
            <a:off x="285720" y="1404000"/>
            <a:ext cx="8501122" cy="5239710"/>
          </a:xfrm>
        </p:spPr>
        <p:txBody>
          <a:bodyPr>
            <a:normAutofit lnSpcReduction="10000"/>
          </a:bodyPr>
          <a:lstStyle/>
          <a:p>
            <a:r>
              <a:rPr lang="it-IT" sz="2400" dirty="0">
                <a:latin typeface="Arial" pitchFamily="34" charset="0"/>
                <a:cs typeface="Arial" pitchFamily="34" charset="0"/>
              </a:rPr>
              <a:t>Dire che Eros non è né bello né buono </a:t>
            </a:r>
            <a:r>
              <a:rPr lang="it-IT" sz="2400" b="1" dirty="0">
                <a:latin typeface="Arial" pitchFamily="34" charset="0"/>
                <a:cs typeface="Arial" pitchFamily="34" charset="0"/>
              </a:rPr>
              <a:t>non</a:t>
            </a:r>
            <a:r>
              <a:rPr lang="it-IT" sz="2400" dirty="0">
                <a:latin typeface="Arial" pitchFamily="34" charset="0"/>
                <a:cs typeface="Arial" pitchFamily="34" charset="0"/>
              </a:rPr>
              <a:t> significa dire che sia brutto e cattivo</a:t>
            </a:r>
          </a:p>
          <a:p>
            <a:r>
              <a:rPr lang="it-IT" sz="2400" dirty="0">
                <a:latin typeface="Arial" pitchFamily="34" charset="0"/>
                <a:cs typeface="Arial" pitchFamily="34" charset="0"/>
              </a:rPr>
              <a:t>Tra l’essere bello/buono e l’essere brutto/cattivo </a:t>
            </a:r>
            <a:r>
              <a:rPr lang="it-IT" sz="2400" b="1" dirty="0">
                <a:latin typeface="Arial" pitchFamily="34" charset="0"/>
                <a:cs typeface="Arial" pitchFamily="34" charset="0"/>
              </a:rPr>
              <a:t>esiste una via di mezzo</a:t>
            </a:r>
            <a:r>
              <a:rPr lang="it-IT" sz="2400" dirty="0">
                <a:latin typeface="Arial" pitchFamily="34" charset="0"/>
                <a:cs typeface="Arial" pitchFamily="34" charset="0"/>
              </a:rPr>
              <a:t>, così come tra l’essere sapiente e l’essere ignorante → In quest’ultimo caso la via di mezzo è la </a:t>
            </a:r>
            <a:r>
              <a:rPr lang="it-IT" sz="2400" b="1" dirty="0">
                <a:latin typeface="Arial" pitchFamily="34" charset="0"/>
                <a:cs typeface="Arial" pitchFamily="34" charset="0"/>
              </a:rPr>
              <a:t>retta </a:t>
            </a:r>
            <a:r>
              <a:rPr lang="it-IT" sz="2400" b="1" dirty="0">
                <a:effectLst>
                  <a:outerShdw blurRad="38100" dist="38100" dir="2700000" algn="tl">
                    <a:srgbClr val="000000">
                      <a:alpha val="43137"/>
                    </a:srgbClr>
                  </a:outerShdw>
                </a:effectLst>
                <a:latin typeface="Arial" pitchFamily="34" charset="0"/>
                <a:cs typeface="Arial" pitchFamily="34" charset="0"/>
              </a:rPr>
              <a:t>opinione:</a:t>
            </a:r>
            <a:r>
              <a:rPr lang="it-IT" sz="2400" dirty="0">
                <a:latin typeface="Arial" pitchFamily="34" charset="0"/>
                <a:cs typeface="Arial" pitchFamily="34" charset="0"/>
              </a:rPr>
              <a:t>  </a:t>
            </a:r>
          </a:p>
          <a:p>
            <a:endParaRPr lang="it-IT" sz="2400" b="1" dirty="0">
              <a:latin typeface="Arial" pitchFamily="34" charset="0"/>
              <a:cs typeface="Arial" pitchFamily="34" charset="0"/>
            </a:endParaRPr>
          </a:p>
          <a:p>
            <a:pPr>
              <a:spcBef>
                <a:spcPts val="1800"/>
              </a:spcBef>
              <a:buNone/>
            </a:pPr>
            <a:r>
              <a:rPr lang="it-IT" sz="2400" b="1" dirty="0">
                <a:latin typeface="Arial" pitchFamily="34" charset="0"/>
                <a:cs typeface="Arial" pitchFamily="34" charset="0"/>
              </a:rPr>
              <a:t>	avere un’opinione vera non significa</a:t>
            </a:r>
            <a:endParaRPr lang="it-IT" sz="2000" b="1" dirty="0">
              <a:latin typeface="Arial" pitchFamily="34" charset="0"/>
              <a:cs typeface="Arial" pitchFamily="34" charset="0"/>
            </a:endParaRPr>
          </a:p>
          <a:p>
            <a:pPr marL="1828800" lvl="3" indent="-457200">
              <a:lnSpc>
                <a:spcPct val="90000"/>
              </a:lnSpc>
              <a:buFont typeface="+mj-lt"/>
              <a:buAutoNum type="arabicPeriod"/>
            </a:pPr>
            <a:r>
              <a:rPr lang="it-IT" sz="2000" b="1" dirty="0">
                <a:latin typeface="Arial" pitchFamily="34" charset="0"/>
                <a:cs typeface="Arial" pitchFamily="34" charset="0"/>
              </a:rPr>
              <a:t>né essere sapienti </a:t>
            </a:r>
            <a:r>
              <a:rPr lang="it-IT" sz="2000" dirty="0">
                <a:latin typeface="Arial" pitchFamily="34" charset="0"/>
                <a:cs typeface="Arial" pitchFamily="34" charset="0"/>
              </a:rPr>
              <a:t>(l’opinare, al contrario del sapere, non sa rendere conto delle proprie affermazioni) </a:t>
            </a:r>
          </a:p>
          <a:p>
            <a:pPr marL="1828800" lvl="3" indent="-457200">
              <a:lnSpc>
                <a:spcPct val="90000"/>
              </a:lnSpc>
              <a:buFont typeface="+mj-lt"/>
              <a:buAutoNum type="arabicPeriod"/>
            </a:pPr>
            <a:r>
              <a:rPr lang="it-IT" sz="2000" b="1" dirty="0">
                <a:latin typeface="Arial" pitchFamily="34" charset="0"/>
                <a:cs typeface="Arial" pitchFamily="34" charset="0"/>
              </a:rPr>
              <a:t>né essere ignoranti </a:t>
            </a:r>
            <a:r>
              <a:rPr lang="it-IT" sz="2000" dirty="0">
                <a:latin typeface="Arial" pitchFamily="34" charset="0"/>
                <a:cs typeface="Arial" pitchFamily="34" charset="0"/>
              </a:rPr>
              <a:t>(si è comunque in possesso di una forma di sapere seppur incompleto)</a:t>
            </a:r>
          </a:p>
          <a:p>
            <a:pPr marL="1828800" lvl="3" indent="-457200">
              <a:lnSpc>
                <a:spcPct val="90000"/>
              </a:lnSpc>
              <a:buNone/>
            </a:pPr>
            <a:endParaRPr lang="it-IT" sz="2000" b="1" dirty="0">
              <a:latin typeface="Arial" pitchFamily="34" charset="0"/>
              <a:cs typeface="Arial" pitchFamily="34" charset="0"/>
            </a:endParaRPr>
          </a:p>
          <a:p>
            <a:pPr marL="0" lvl="3" indent="0">
              <a:lnSpc>
                <a:spcPct val="90000"/>
              </a:lnSpc>
              <a:buNone/>
            </a:pPr>
            <a:r>
              <a:rPr lang="it-IT" sz="2800" b="1" dirty="0">
                <a:latin typeface="Arial" pitchFamily="34" charset="0"/>
                <a:cs typeface="Arial" pitchFamily="34" charset="0"/>
              </a:rPr>
              <a:t>         </a:t>
            </a:r>
            <a:r>
              <a:rPr lang="it-IT" sz="2400" b="1" dirty="0">
                <a:solidFill>
                  <a:srgbClr val="800000"/>
                </a:solidFill>
                <a:latin typeface="Arial" pitchFamily="34" charset="0"/>
                <a:cs typeface="Arial" pitchFamily="34" charset="0"/>
              </a:rPr>
              <a:t>SAPIENZA </a:t>
            </a:r>
            <a:r>
              <a:rPr lang="it-IT" sz="3200" b="1" dirty="0">
                <a:solidFill>
                  <a:srgbClr val="800000"/>
                </a:solidFill>
                <a:latin typeface="Arial" pitchFamily="34" charset="0"/>
                <a:cs typeface="Arial" pitchFamily="34" charset="0"/>
              </a:rPr>
              <a:t>← </a:t>
            </a:r>
            <a:r>
              <a:rPr lang="it-IT" sz="2400" b="1" dirty="0">
                <a:solidFill>
                  <a:srgbClr val="800000"/>
                </a:solidFill>
                <a:latin typeface="Arial" pitchFamily="34" charset="0"/>
                <a:cs typeface="Arial" pitchFamily="34" charset="0"/>
              </a:rPr>
              <a:t>OPINIONE RETTA </a:t>
            </a:r>
            <a:r>
              <a:rPr lang="it-IT" sz="3200" b="1" dirty="0">
                <a:solidFill>
                  <a:srgbClr val="800000"/>
                </a:solidFill>
                <a:latin typeface="Arial" pitchFamily="34" charset="0"/>
                <a:cs typeface="Arial" pitchFamily="34" charset="0"/>
              </a:rPr>
              <a:t>→ </a:t>
            </a:r>
            <a:r>
              <a:rPr lang="it-IT" sz="2400" b="1" dirty="0">
                <a:solidFill>
                  <a:srgbClr val="800000"/>
                </a:solidFill>
                <a:latin typeface="Arial" pitchFamily="34" charset="0"/>
                <a:cs typeface="Arial" pitchFamily="34" charset="0"/>
              </a:rPr>
              <a:t>IGNORANZA</a:t>
            </a:r>
            <a:endParaRPr lang="it-IT" sz="2800" b="1" dirty="0">
              <a:solidFill>
                <a:srgbClr val="800000"/>
              </a:solidFill>
              <a:latin typeface="Arial" pitchFamily="34" charset="0"/>
              <a:cs typeface="Arial" pitchFamily="34" charset="0"/>
            </a:endParaRPr>
          </a:p>
        </p:txBody>
      </p:sp>
      <p:sp>
        <p:nvSpPr>
          <p:cNvPr id="4" name="Titolo 3"/>
          <p:cNvSpPr>
            <a:spLocks noGrp="1"/>
          </p:cNvSpPr>
          <p:nvPr>
            <p:ph type="title"/>
          </p:nvPr>
        </p:nvSpPr>
        <p:spPr>
          <a:xfrm>
            <a:off x="457200" y="108000"/>
            <a:ext cx="8229600" cy="1106422"/>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ctr"/>
          <a:lstStyle/>
          <a:p>
            <a:pPr>
              <a:lnSpc>
                <a:spcPct val="80000"/>
              </a:lnSpc>
            </a:pPr>
            <a:r>
              <a:rPr lang="it-IT" sz="3400" b="1" spc="150" dirty="0"/>
              <a:t>La via intermedia</a:t>
            </a:r>
            <a:r>
              <a:rPr lang="it-IT" sz="3400" b="1" i="1" spc="150" dirty="0"/>
              <a:t>: Eros</a:t>
            </a:r>
            <a:r>
              <a:rPr lang="it-IT" sz="3400" b="1" spc="150" dirty="0"/>
              <a:t> non è né bello né brutto</a:t>
            </a:r>
          </a:p>
        </p:txBody>
      </p:sp>
      <p:cxnSp>
        <p:nvCxnSpPr>
          <p:cNvPr id="14" name="Connettore 4 13"/>
          <p:cNvCxnSpPr/>
          <p:nvPr/>
        </p:nvCxnSpPr>
        <p:spPr>
          <a:xfrm>
            <a:off x="1214414" y="3500438"/>
            <a:ext cx="2664000" cy="432000"/>
          </a:xfrm>
          <a:prstGeom prst="bentConnector3">
            <a:avLst>
              <a:gd name="adj1" fmla="val 99895"/>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allout con freccia a destra 9"/>
          <p:cNvSpPr/>
          <p:nvPr/>
        </p:nvSpPr>
        <p:spPr>
          <a:xfrm>
            <a:off x="285720" y="4214818"/>
            <a:ext cx="5000660" cy="1928826"/>
          </a:xfrm>
          <a:prstGeom prst="rightArrowCallout">
            <a:avLst>
              <a:gd name="adj1" fmla="val 8590"/>
              <a:gd name="adj2" fmla="val 16795"/>
              <a:gd name="adj3" fmla="val 22505"/>
              <a:gd name="adj4" fmla="val 87213"/>
            </a:avLst>
          </a:prstGeom>
          <a:solidFill>
            <a:srgbClr val="F6882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llout con freccia a destra 8"/>
          <p:cNvSpPr/>
          <p:nvPr/>
        </p:nvSpPr>
        <p:spPr>
          <a:xfrm>
            <a:off x="285720" y="2571744"/>
            <a:ext cx="4929222" cy="1285884"/>
          </a:xfrm>
          <a:prstGeom prst="rightArrowCallout">
            <a:avLst>
              <a:gd name="adj1" fmla="val 14060"/>
              <a:gd name="adj2" fmla="val 25000"/>
              <a:gd name="adj3" fmla="val 28887"/>
              <a:gd name="adj4" fmla="val 87882"/>
            </a:avLst>
          </a:prstGeom>
          <a:solidFill>
            <a:srgbClr val="F6882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itolo 3"/>
          <p:cNvSpPr>
            <a:spLocks noGrp="1"/>
          </p:cNvSpPr>
          <p:nvPr>
            <p:ph type="title"/>
          </p:nvPr>
        </p:nvSpPr>
        <p:spPr>
          <a:xfrm>
            <a:off x="457200" y="108000"/>
            <a:ext cx="8229600" cy="1106422"/>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ctr"/>
          <a:lstStyle/>
          <a:p>
            <a:pPr>
              <a:lnSpc>
                <a:spcPct val="80000"/>
              </a:lnSpc>
            </a:pPr>
            <a:r>
              <a:rPr lang="it-IT" sz="3400" b="1" i="1" dirty="0"/>
              <a:t>Eros</a:t>
            </a:r>
            <a:r>
              <a:rPr lang="it-IT" sz="3400" b="1" dirty="0"/>
              <a:t> non è un dio</a:t>
            </a:r>
            <a:br>
              <a:rPr lang="it-IT" sz="4000" b="1" dirty="0"/>
            </a:br>
            <a:endParaRPr lang="it-IT" sz="3200" b="1" dirty="0"/>
          </a:p>
        </p:txBody>
      </p:sp>
      <p:sp>
        <p:nvSpPr>
          <p:cNvPr id="5" name="Segnaposto testo 4"/>
          <p:cNvSpPr>
            <a:spLocks noGrp="1"/>
          </p:cNvSpPr>
          <p:nvPr>
            <p:ph type="body" idx="1"/>
          </p:nvPr>
        </p:nvSpPr>
        <p:spPr>
          <a:xfrm>
            <a:off x="357158" y="1571612"/>
            <a:ext cx="8429684" cy="817577"/>
          </a:xfrm>
        </p:spPr>
        <p:txBody>
          <a:bodyPr/>
          <a:lstStyle/>
          <a:p>
            <a:pPr algn="ctr"/>
            <a:r>
              <a:rPr lang="it-IT" sz="2800" b="0" dirty="0"/>
              <a:t>Affermare che Eros è un dio, pur non essendo né buono né bello, significa cadere in contraddizione</a:t>
            </a:r>
          </a:p>
        </p:txBody>
      </p:sp>
      <p:sp>
        <p:nvSpPr>
          <p:cNvPr id="3" name="Segnaposto contenuto 2"/>
          <p:cNvSpPr>
            <a:spLocks noGrp="1"/>
          </p:cNvSpPr>
          <p:nvPr>
            <p:ph sz="half" idx="2"/>
          </p:nvPr>
        </p:nvSpPr>
        <p:spPr>
          <a:xfrm>
            <a:off x="214282" y="2643182"/>
            <a:ext cx="4500594" cy="3951288"/>
          </a:xfrm>
        </p:spPr>
        <p:txBody>
          <a:bodyPr/>
          <a:lstStyle/>
          <a:p>
            <a:pPr marL="252000" indent="-252000">
              <a:buNone/>
            </a:pPr>
            <a:r>
              <a:rPr lang="it-IT" dirty="0"/>
              <a:t>	Dèi: belli e beati → Felici in quanto  partecipano/possiedono le cose belle e beate</a:t>
            </a:r>
          </a:p>
          <a:p>
            <a:pPr marL="252000" indent="-252000"/>
            <a:endParaRPr lang="it-IT" dirty="0"/>
          </a:p>
          <a:p>
            <a:pPr marL="252000" indent="-252000">
              <a:buNone/>
            </a:pPr>
            <a:r>
              <a:rPr lang="it-IT" dirty="0"/>
              <a:t>	Eros: desidera il bello e il bene perché ne è mancante → Come fa Eros ad essere un dio se non possiede/non partecipa delle cose belle e beate? </a:t>
            </a:r>
          </a:p>
        </p:txBody>
      </p:sp>
      <p:sp>
        <p:nvSpPr>
          <p:cNvPr id="7" name="Segnaposto contenuto 6"/>
          <p:cNvSpPr>
            <a:spLocks noGrp="1"/>
          </p:cNvSpPr>
          <p:nvPr>
            <p:ph sz="quarter" idx="4"/>
          </p:nvPr>
        </p:nvSpPr>
        <p:spPr>
          <a:xfrm>
            <a:off x="4929190" y="4572008"/>
            <a:ext cx="3898899" cy="1196965"/>
          </a:xfrm>
        </p:spPr>
        <p:txBody>
          <a:bodyPr/>
          <a:lstStyle/>
          <a:p>
            <a:pPr>
              <a:buNone/>
            </a:pPr>
            <a:r>
              <a:rPr lang="it-IT" dirty="0"/>
              <a:t>	Eros, in quanto mancante, non la serenità e piena soddisfazione di sé che è propria degli dei</a:t>
            </a:r>
          </a:p>
        </p:txBody>
      </p:sp>
      <p:sp>
        <p:nvSpPr>
          <p:cNvPr id="8" name="Segnaposto contenuto 6"/>
          <p:cNvSpPr txBox="1">
            <a:spLocks/>
          </p:cNvSpPr>
          <p:nvPr/>
        </p:nvSpPr>
        <p:spPr bwMode="auto">
          <a:xfrm>
            <a:off x="4929190" y="2571745"/>
            <a:ext cx="3898899" cy="12858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tabLst/>
              <a:defRPr/>
            </a:pPr>
            <a:r>
              <a:rPr kumimoji="0" lang="it-IT" sz="2400" b="0" i="0" u="none" strike="noStrike" kern="1200" cap="none" spc="0" normalizeH="0" baseline="0" noProof="0" dirty="0">
                <a:ln>
                  <a:noFill/>
                </a:ln>
                <a:solidFill>
                  <a:schemeClr val="tx1"/>
                </a:solidFill>
                <a:effectLst/>
                <a:uLnTx/>
                <a:uFillTx/>
                <a:latin typeface="+mn-lt"/>
                <a:ea typeface="+mn-ea"/>
                <a:cs typeface="+mn-cs"/>
              </a:rPr>
              <a:t>	La</a:t>
            </a:r>
            <a:r>
              <a:rPr kumimoji="0" lang="it-IT" sz="2400" b="0" i="0" u="none" strike="noStrike" kern="1200" cap="none" spc="0" normalizeH="0" noProof="0" dirty="0">
                <a:ln>
                  <a:noFill/>
                </a:ln>
                <a:solidFill>
                  <a:schemeClr val="tx1"/>
                </a:solidFill>
                <a:effectLst/>
                <a:uLnTx/>
                <a:uFillTx/>
                <a:latin typeface="+mn-lt"/>
                <a:ea typeface="+mn-ea"/>
                <a:cs typeface="+mn-cs"/>
              </a:rPr>
              <a:t> </a:t>
            </a:r>
            <a:r>
              <a:rPr kumimoji="0" lang="it-IT" sz="2400" b="0" i="0" u="none" strike="noStrike" kern="1200" cap="none" spc="0" normalizeH="0" baseline="0" noProof="0" dirty="0">
                <a:ln>
                  <a:noFill/>
                </a:ln>
                <a:solidFill>
                  <a:schemeClr val="tx1"/>
                </a:solidFill>
                <a:effectLst/>
                <a:uLnTx/>
                <a:uFillTx/>
                <a:latin typeface="+mn-lt"/>
                <a:ea typeface="+mn-ea"/>
                <a:cs typeface="+mn-cs"/>
              </a:rPr>
              <a:t>divinità</a:t>
            </a:r>
            <a:r>
              <a:rPr lang="it-IT" sz="2400" dirty="0">
                <a:latin typeface="+mn-lt"/>
              </a:rPr>
              <a:t> è</a:t>
            </a:r>
            <a:r>
              <a:rPr kumimoji="0" lang="it-IT" sz="2400" b="0" i="0" u="none" strike="noStrike" kern="1200" cap="none" spc="0" normalizeH="0" baseline="0" noProof="0" dirty="0">
                <a:ln>
                  <a:noFill/>
                </a:ln>
                <a:solidFill>
                  <a:schemeClr val="tx1"/>
                </a:solidFill>
                <a:effectLst/>
                <a:uLnTx/>
                <a:uFillTx/>
                <a:latin typeface="+mn-lt"/>
                <a:ea typeface="+mn-ea"/>
                <a:cs typeface="+mn-cs"/>
              </a:rPr>
              <a:t> caratterizzata da serenità e piena soddisfazione di sé.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4978" y="120918"/>
            <a:ext cx="8643998" cy="1044000"/>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t"/>
          <a:lstStyle/>
          <a:p>
            <a:pPr>
              <a:lnSpc>
                <a:spcPct val="80000"/>
              </a:lnSpc>
            </a:pPr>
            <a:r>
              <a:rPr lang="it-IT" sz="3400" b="1" i="1" dirty="0"/>
              <a:t>Eros</a:t>
            </a:r>
            <a:r>
              <a:rPr lang="it-IT" sz="3400" b="1" dirty="0"/>
              <a:t> è un demone</a:t>
            </a:r>
            <a:br>
              <a:rPr lang="it-IT" sz="4000" b="1" dirty="0"/>
            </a:br>
            <a:endParaRPr lang="it-IT" sz="4000" b="1" dirty="0"/>
          </a:p>
        </p:txBody>
      </p:sp>
      <p:sp>
        <p:nvSpPr>
          <p:cNvPr id="3" name="Segnaposto contenuto 2"/>
          <p:cNvSpPr>
            <a:spLocks noGrp="1"/>
          </p:cNvSpPr>
          <p:nvPr>
            <p:ph idx="1"/>
          </p:nvPr>
        </p:nvSpPr>
        <p:spPr>
          <a:xfrm>
            <a:off x="214282" y="1214422"/>
            <a:ext cx="8643998" cy="5429288"/>
          </a:xfrm>
        </p:spPr>
        <p:txBody>
          <a:bodyPr/>
          <a:lstStyle/>
          <a:p>
            <a:pPr marL="514350" indent="-514350">
              <a:buNone/>
            </a:pPr>
            <a:r>
              <a:rPr lang="it-IT" sz="2800" dirty="0"/>
              <a:t>		  1. non è un dio</a:t>
            </a:r>
          </a:p>
          <a:p>
            <a:pPr>
              <a:buNone/>
            </a:pPr>
            <a:endParaRPr lang="it-IT" sz="2800" dirty="0"/>
          </a:p>
          <a:p>
            <a:pPr>
              <a:buNone/>
            </a:pPr>
            <a:r>
              <a:rPr lang="it-IT" sz="2800" dirty="0"/>
              <a:t>Eros</a:t>
            </a:r>
          </a:p>
          <a:p>
            <a:pPr>
              <a:buNone/>
            </a:pPr>
            <a:r>
              <a:rPr lang="it-IT" sz="2800" dirty="0"/>
              <a:t>		  </a:t>
            </a:r>
          </a:p>
          <a:p>
            <a:pPr>
              <a:buNone/>
            </a:pPr>
            <a:r>
              <a:rPr lang="it-IT" sz="2800" dirty="0"/>
              <a:t>		  2. non è un mortale</a:t>
            </a:r>
          </a:p>
          <a:p>
            <a:pPr>
              <a:lnSpc>
                <a:spcPct val="80000"/>
              </a:lnSpc>
              <a:spcBef>
                <a:spcPts val="2400"/>
              </a:spcBef>
              <a:buNone/>
            </a:pPr>
            <a:r>
              <a:rPr lang="it-IT" sz="2800" dirty="0"/>
              <a:t>	</a:t>
            </a:r>
            <a:r>
              <a:rPr lang="it-IT" sz="2700" dirty="0"/>
              <a:t>Intermedio tra queste due sfere, Eros ha il compito di collegarle e di farle comunicare tra loro (→ funzione </a:t>
            </a:r>
            <a:r>
              <a:rPr lang="it-IT" sz="2700" b="1" dirty="0"/>
              <a:t>dinamica/relazionale </a:t>
            </a:r>
            <a:r>
              <a:rPr lang="it-IT" sz="2700" dirty="0"/>
              <a:t>di Eros). Come tale è all’origine di tutti modi in cui gli uomini comunicano con il divino, in particolare (es. della mantica, capacità di prevedere il futuro)</a:t>
            </a:r>
          </a:p>
        </p:txBody>
      </p:sp>
      <p:sp>
        <p:nvSpPr>
          <p:cNvPr id="4" name="Parentesi graffa aperta 3"/>
          <p:cNvSpPr/>
          <p:nvPr/>
        </p:nvSpPr>
        <p:spPr>
          <a:xfrm>
            <a:off x="1000100" y="1500174"/>
            <a:ext cx="357190" cy="2000264"/>
          </a:xfrm>
          <a:prstGeom prst="leftBrace">
            <a:avLst>
              <a:gd name="adj1" fmla="val 26235"/>
              <a:gd name="adj2"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cxnSp>
        <p:nvCxnSpPr>
          <p:cNvPr id="8" name="Connettore 2 7"/>
          <p:cNvCxnSpPr/>
          <p:nvPr/>
        </p:nvCxnSpPr>
        <p:spPr>
          <a:xfrm>
            <a:off x="1428728" y="2500306"/>
            <a:ext cx="35280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ttangolo 8"/>
          <p:cNvSpPr/>
          <p:nvPr/>
        </p:nvSpPr>
        <p:spPr>
          <a:xfrm>
            <a:off x="4929190" y="1285860"/>
            <a:ext cx="3929090" cy="250033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lang="it-IT" sz="2200" dirty="0">
                <a:solidFill>
                  <a:schemeClr val="tx1"/>
                </a:solidFill>
              </a:rPr>
              <a:t>è intermedio tra i due, cioè è</a:t>
            </a:r>
          </a:p>
          <a:p>
            <a:pPr>
              <a:lnSpc>
                <a:spcPct val="70000"/>
              </a:lnSpc>
            </a:pPr>
            <a:r>
              <a:rPr lang="it-IT" sz="2200" dirty="0">
                <a:solidFill>
                  <a:schemeClr val="tx1"/>
                </a:solidFill>
              </a:rPr>
              <a:t>un </a:t>
            </a:r>
            <a:r>
              <a:rPr lang="it-IT" sz="2200" b="1" dirty="0">
                <a:solidFill>
                  <a:schemeClr val="tx1"/>
                </a:solidFill>
              </a:rPr>
              <a:t>DEMONE</a:t>
            </a:r>
            <a:r>
              <a:rPr lang="it-IT" sz="2200" dirty="0">
                <a:solidFill>
                  <a:schemeClr val="tx1"/>
                </a:solidFill>
              </a:rPr>
              <a:t>, qualcosa di</a:t>
            </a:r>
          </a:p>
          <a:p>
            <a:pPr>
              <a:lnSpc>
                <a:spcPct val="70000"/>
              </a:lnSpc>
            </a:pPr>
            <a:endParaRPr lang="it-IT" sz="2200" dirty="0">
              <a:solidFill>
                <a:schemeClr val="tx1"/>
              </a:solidFill>
            </a:endParaRPr>
          </a:p>
          <a:p>
            <a:pPr marL="914400" lvl="1" indent="-457200">
              <a:lnSpc>
                <a:spcPct val="70000"/>
              </a:lnSpc>
              <a:buFont typeface="+mj-lt"/>
              <a:buAutoNum type="arabicPeriod"/>
            </a:pPr>
            <a:r>
              <a:rPr lang="it-IT" sz="2200" b="1" dirty="0">
                <a:solidFill>
                  <a:schemeClr val="tx1"/>
                </a:solidFill>
              </a:rPr>
              <a:t>superiore a un mortale</a:t>
            </a:r>
            <a:r>
              <a:rPr lang="it-IT" sz="2200" dirty="0">
                <a:solidFill>
                  <a:schemeClr val="tx1"/>
                </a:solidFill>
              </a:rPr>
              <a:t> (è quindi una forza di origine divina) </a:t>
            </a:r>
          </a:p>
          <a:p>
            <a:pPr marL="914400" lvl="1" indent="-457200">
              <a:lnSpc>
                <a:spcPct val="70000"/>
              </a:lnSpc>
              <a:buFont typeface="+mj-lt"/>
              <a:buAutoNum type="arabicPeriod"/>
            </a:pPr>
            <a:r>
              <a:rPr lang="it-IT" sz="2200" b="1" dirty="0">
                <a:solidFill>
                  <a:schemeClr val="tx1"/>
                </a:solidFill>
              </a:rPr>
              <a:t>inferiore a un dio </a:t>
            </a:r>
            <a:r>
              <a:rPr lang="it-IT" sz="2200" dirty="0">
                <a:solidFill>
                  <a:schemeClr val="tx1"/>
                </a:solidFill>
              </a:rPr>
              <a:t>(l’origine divina non lo rende una divinità)</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357158" y="2340000"/>
            <a:ext cx="8572560" cy="4429156"/>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egnaposto contenuto 2"/>
          <p:cNvSpPr>
            <a:spLocks noGrp="1"/>
          </p:cNvSpPr>
          <p:nvPr>
            <p:ph idx="1"/>
          </p:nvPr>
        </p:nvSpPr>
        <p:spPr>
          <a:xfrm>
            <a:off x="214282" y="1188000"/>
            <a:ext cx="8715436" cy="5643602"/>
          </a:xfrm>
        </p:spPr>
        <p:txBody>
          <a:bodyPr anchor="t">
            <a:noAutofit/>
          </a:bodyPr>
          <a:lstStyle/>
          <a:p>
            <a:pPr marL="288000" indent="-288000"/>
            <a:r>
              <a:rPr lang="it-IT" sz="2000" dirty="0"/>
              <a:t>la natura intermedia o demonica di Eros è determinata da coloro che lo hanno generato al banchetto per la nascita di Afrodite: </a:t>
            </a:r>
            <a:r>
              <a:rPr lang="it-IT" sz="2000" i="1" dirty="0" err="1"/>
              <a:t>Penía</a:t>
            </a:r>
            <a:r>
              <a:rPr lang="it-IT" sz="2000" dirty="0"/>
              <a:t> (Povertà) e </a:t>
            </a:r>
            <a:r>
              <a:rPr lang="it-IT" sz="2000" i="1" dirty="0" err="1"/>
              <a:t>Póros</a:t>
            </a:r>
            <a:r>
              <a:rPr lang="it-IT" sz="2000" dirty="0"/>
              <a:t> (Espediente)</a:t>
            </a:r>
          </a:p>
          <a:p>
            <a:pPr marL="288000" indent="-288000"/>
            <a:endParaRPr lang="it-IT" sz="2000" dirty="0"/>
          </a:p>
          <a:p>
            <a:pPr marL="457650" lvl="3" indent="0">
              <a:spcBef>
                <a:spcPts val="1200"/>
              </a:spcBef>
              <a:buNone/>
            </a:pPr>
            <a:r>
              <a:rPr lang="it-IT" dirty="0"/>
              <a:t>in quanto povero, </a:t>
            </a:r>
            <a:r>
              <a:rPr lang="it-IT" b="1" dirty="0"/>
              <a:t>Eros avverte la mancanza che contraddistingue la sua natura</a:t>
            </a:r>
            <a:r>
              <a:rPr lang="it-IT" dirty="0"/>
              <a:t>: «è povero sempre, ed è tutt’altro che bello e delicato, come ritengono i più. Invece, è duro e ispido, scalzo e senza casa, si sdraia sempre per terra senza coperte, e dorme all’aperto davanti alle porte o in mezzo alla strada e, perché ha la natura della madre, sempre accompagnato con povertà…»</a:t>
            </a:r>
          </a:p>
          <a:p>
            <a:pPr marL="457650" lvl="3" indent="0">
              <a:spcBef>
                <a:spcPts val="1200"/>
              </a:spcBef>
              <a:buNone/>
            </a:pPr>
            <a:endParaRPr lang="it-IT" dirty="0"/>
          </a:p>
          <a:p>
            <a:pPr marL="457650" lvl="3" indent="0">
              <a:buNone/>
            </a:pPr>
            <a:r>
              <a:rPr lang="it-IT" dirty="0"/>
              <a:t>Pur essendo povero, </a:t>
            </a:r>
            <a:r>
              <a:rPr lang="it-IT" b="1" dirty="0"/>
              <a:t>Eros non è a tal punto povero da non sapere ciò che gli manca e di cui ha bisogno</a:t>
            </a:r>
            <a:r>
              <a:rPr lang="it-IT" dirty="0"/>
              <a:t>: «è insidiatore dei belli e dei buoni, è coraggioso, audace, impetuoso, straordinario cacciatore, intento sempre a tramare intrighi, appassionato di saggezza, pieno di risorse, ricercatore di sapienza per tutta la vita, straordinario incantatore, preparatore di filtri, sofista»</a:t>
            </a:r>
          </a:p>
        </p:txBody>
      </p:sp>
      <p:sp>
        <p:nvSpPr>
          <p:cNvPr id="2" name="Titolo 1"/>
          <p:cNvSpPr>
            <a:spLocks noGrp="1"/>
          </p:cNvSpPr>
          <p:nvPr>
            <p:ph type="title"/>
          </p:nvPr>
        </p:nvSpPr>
        <p:spPr>
          <a:xfrm>
            <a:off x="214282" y="72000"/>
            <a:ext cx="8643998" cy="972000"/>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t"/>
          <a:lstStyle/>
          <a:p>
            <a:pPr>
              <a:lnSpc>
                <a:spcPct val="80000"/>
              </a:lnSpc>
            </a:pPr>
            <a:r>
              <a:rPr lang="it-IT" sz="4000" b="1" dirty="0"/>
              <a:t>Il mito della nascita di </a:t>
            </a:r>
            <a:r>
              <a:rPr lang="it-IT" sz="4000" b="1" i="1" dirty="0"/>
              <a:t>Eros</a:t>
            </a:r>
            <a:endParaRPr lang="it-IT" sz="4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44000"/>
            <a:ext cx="8229600" cy="936000"/>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t"/>
          <a:lstStyle/>
          <a:p>
            <a:pPr>
              <a:lnSpc>
                <a:spcPct val="80000"/>
              </a:lnSpc>
            </a:pPr>
            <a:r>
              <a:rPr lang="it-IT" sz="4000" b="1" i="1" dirty="0"/>
              <a:t>Eros</a:t>
            </a:r>
            <a:r>
              <a:rPr lang="it-IT" sz="4000" b="1" dirty="0"/>
              <a:t> è filosofo</a:t>
            </a:r>
            <a:br>
              <a:rPr lang="it-IT" sz="4000" b="1" dirty="0"/>
            </a:br>
            <a:endParaRPr lang="it-IT" sz="4000" b="1" dirty="0"/>
          </a:p>
        </p:txBody>
      </p:sp>
      <p:sp>
        <p:nvSpPr>
          <p:cNvPr id="3" name="Segnaposto contenuto 2"/>
          <p:cNvSpPr>
            <a:spLocks noGrp="1"/>
          </p:cNvSpPr>
          <p:nvPr>
            <p:ph idx="1"/>
          </p:nvPr>
        </p:nvSpPr>
        <p:spPr>
          <a:xfrm>
            <a:off x="214282" y="1116000"/>
            <a:ext cx="8715436" cy="5643602"/>
          </a:xfrm>
        </p:spPr>
        <p:txBody>
          <a:bodyPr anchor="ctr">
            <a:normAutofit fontScale="25000" lnSpcReduction="20000"/>
          </a:bodyPr>
          <a:lstStyle/>
          <a:p>
            <a:pPr marL="0" indent="0">
              <a:lnSpc>
                <a:spcPct val="110000"/>
              </a:lnSpc>
              <a:buNone/>
            </a:pPr>
            <a:r>
              <a:rPr lang="it-IT" sz="10000" dirty="0">
                <a:latin typeface="+mj-lt"/>
                <a:cs typeface="Arial" pitchFamily="34" charset="0"/>
              </a:rPr>
              <a:t>Eros è </a:t>
            </a:r>
            <a:r>
              <a:rPr lang="it-IT" sz="10000" u="sng" dirty="0">
                <a:effectLst>
                  <a:outerShdw blurRad="38100" dist="38100" dir="2700000" algn="tl">
                    <a:srgbClr val="000000">
                      <a:alpha val="43137"/>
                    </a:srgbClr>
                  </a:outerShdw>
                </a:effectLst>
                <a:latin typeface="+mj-lt"/>
                <a:cs typeface="Arial" pitchFamily="34" charset="0"/>
              </a:rPr>
              <a:t>intermedio tra ignoranza e sapienza </a:t>
            </a:r>
            <a:r>
              <a:rPr lang="it-IT" sz="10000" dirty="0">
                <a:latin typeface="+mj-lt"/>
                <a:cs typeface="Arial" pitchFamily="34" charset="0"/>
              </a:rPr>
              <a:t>→ </a:t>
            </a:r>
            <a:r>
              <a:rPr lang="it-IT" sz="10000" dirty="0">
                <a:effectLst>
                  <a:outerShdw blurRad="38100" dist="38100" dir="2700000" algn="tl">
                    <a:srgbClr val="000000">
                      <a:alpha val="43137"/>
                    </a:srgbClr>
                  </a:outerShdw>
                </a:effectLst>
                <a:latin typeface="+mj-lt"/>
                <a:cs typeface="Arial" pitchFamily="34" charset="0"/>
              </a:rPr>
              <a:t>è filosofo</a:t>
            </a:r>
          </a:p>
          <a:p>
            <a:pPr marL="800100" lvl="2" indent="0">
              <a:buNone/>
            </a:pPr>
            <a:endParaRPr lang="it-IT" sz="10000" dirty="0">
              <a:latin typeface="+mj-lt"/>
              <a:cs typeface="Arial" pitchFamily="34" charset="0"/>
            </a:endParaRPr>
          </a:p>
          <a:p>
            <a:pPr marL="800100" lvl="2" indent="0">
              <a:buNone/>
            </a:pPr>
            <a:r>
              <a:rPr lang="it-IT" sz="10000" dirty="0">
                <a:latin typeface="+mj-lt"/>
                <a:cs typeface="Arial" pitchFamily="34" charset="0"/>
              </a:rPr>
              <a:t>non appartiene </a:t>
            </a:r>
            <a:r>
              <a:rPr lang="it-IT" sz="10000" b="1" dirty="0">
                <a:latin typeface="+mj-lt"/>
                <a:cs typeface="Arial" pitchFamily="34" charset="0"/>
              </a:rPr>
              <a:t>né agli dei </a:t>
            </a:r>
            <a:r>
              <a:rPr lang="it-IT" sz="10000" dirty="0">
                <a:latin typeface="+mj-lt"/>
                <a:cs typeface="Arial" pitchFamily="34" charset="0"/>
              </a:rPr>
              <a:t>(essendo già sapienti, non possono desiderare la sapienza e, quindi non possono essere filosofi ) </a:t>
            </a:r>
            <a:r>
              <a:rPr lang="it-IT" sz="10000" b="1" dirty="0">
                <a:latin typeface="+mj-lt"/>
                <a:cs typeface="Arial" pitchFamily="34" charset="0"/>
              </a:rPr>
              <a:t>né agli ignoranti </a:t>
            </a:r>
            <a:r>
              <a:rPr lang="it-IT" sz="10000" dirty="0">
                <a:latin typeface="+mj-lt"/>
                <a:cs typeface="Arial" pitchFamily="34" charset="0"/>
              </a:rPr>
              <a:t>(gli ignoranti non sanno di essere tali e, quindi, non cercano neanche il sapere; «chi non è né bello né buono né saggio ritiene invece di esserlo in modo conveniente»)</a:t>
            </a:r>
            <a:endParaRPr lang="it-IT" sz="8000" dirty="0">
              <a:latin typeface="+mj-lt"/>
              <a:cs typeface="Arial" pitchFamily="34" charset="0"/>
            </a:endParaRPr>
          </a:p>
          <a:p>
            <a:pPr>
              <a:buNone/>
            </a:pPr>
            <a:endParaRPr lang="it-IT" sz="8000" dirty="0">
              <a:latin typeface="+mj-lt"/>
              <a:cs typeface="Arial" pitchFamily="34" charset="0"/>
            </a:endParaRPr>
          </a:p>
          <a:p>
            <a:pPr>
              <a:buNone/>
            </a:pPr>
            <a:r>
              <a:rPr lang="it-IT" sz="8000" dirty="0">
                <a:latin typeface="+mj-lt"/>
                <a:cs typeface="Arial" pitchFamily="34" charset="0"/>
              </a:rPr>
              <a:t>	La filosofia può essere praticata solo da colui che, pur essendo ignorante, non lo è a tal punto da non essere consapevole della propria ignoranza. Sapere di essere ignorante («So di non sapere») è già una forma di sapere, che tuttavia non coincide con la sapienza, di cui è infatti in cerca. </a:t>
            </a:r>
          </a:p>
          <a:p>
            <a:pPr>
              <a:buNone/>
            </a:pPr>
            <a:endParaRPr lang="it-IT" sz="8000" dirty="0">
              <a:latin typeface="+mj-lt"/>
              <a:cs typeface="Arial" pitchFamily="34" charset="0"/>
            </a:endParaRPr>
          </a:p>
          <a:p>
            <a:pPr>
              <a:buNone/>
            </a:pPr>
            <a:endParaRPr lang="it-IT" sz="10000" dirty="0">
              <a:latin typeface="+mj-lt"/>
              <a:cs typeface="Arial" pitchFamily="34" charset="0"/>
            </a:endParaRPr>
          </a:p>
        </p:txBody>
      </p:sp>
      <p:sp>
        <p:nvSpPr>
          <p:cNvPr id="6" name="Rettangolo 5"/>
          <p:cNvSpPr/>
          <p:nvPr/>
        </p:nvSpPr>
        <p:spPr>
          <a:xfrm>
            <a:off x="596996" y="2276872"/>
            <a:ext cx="8358246" cy="201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C6710B-C040-9148-A8B8-4E810BADD779}"/>
              </a:ext>
            </a:extLst>
          </p:cNvPr>
          <p:cNvSpPr>
            <a:spLocks noGrp="1"/>
          </p:cNvSpPr>
          <p:nvPr>
            <p:ph type="title"/>
          </p:nvPr>
        </p:nvSpPr>
        <p:spPr/>
        <p:txBody>
          <a:bodyPr/>
          <a:lstStyle/>
          <a:p>
            <a:r>
              <a:rPr lang="it-IT" sz="3600" b="1" dirty="0" err="1"/>
              <a:t>Eudaimonismo</a:t>
            </a:r>
            <a:r>
              <a:rPr lang="it-IT" sz="3600" b="1" dirty="0"/>
              <a:t> e natura acquisitiva dell’amore </a:t>
            </a:r>
          </a:p>
        </p:txBody>
      </p:sp>
      <p:sp>
        <p:nvSpPr>
          <p:cNvPr id="3" name="Segnaposto contenuto 2">
            <a:extLst>
              <a:ext uri="{FF2B5EF4-FFF2-40B4-BE49-F238E27FC236}">
                <a16:creationId xmlns:a16="http://schemas.microsoft.com/office/drawing/2014/main" id="{AACC2F94-C9FA-4D40-9E9D-DCE4F4B7FD9D}"/>
              </a:ext>
            </a:extLst>
          </p:cNvPr>
          <p:cNvSpPr>
            <a:spLocks noGrp="1"/>
          </p:cNvSpPr>
          <p:nvPr>
            <p:ph idx="1"/>
          </p:nvPr>
        </p:nvSpPr>
        <p:spPr/>
        <p:txBody>
          <a:bodyPr/>
          <a:lstStyle/>
          <a:p>
            <a:pPr marL="0" indent="0">
              <a:buNone/>
            </a:pPr>
            <a:r>
              <a:rPr lang="it-IT" sz="2300" dirty="0"/>
              <a:t>«Chi ama le cose belle, ama; ma che cosa ama?»</a:t>
            </a:r>
          </a:p>
          <a:p>
            <a:pPr marL="0" indent="0">
              <a:buNone/>
            </a:pPr>
            <a:r>
              <a:rPr lang="it-IT" sz="2300" dirty="0"/>
              <a:t>O detto altrimenti: «che vantaggio avrà colui che venga in possesso delle cose belle?»</a:t>
            </a:r>
          </a:p>
          <a:p>
            <a:pPr marL="0" indent="0">
              <a:buNone/>
            </a:pPr>
            <a:r>
              <a:rPr lang="it-IT" sz="2300" dirty="0"/>
              <a:t>Bello = Buono</a:t>
            </a:r>
          </a:p>
          <a:p>
            <a:pPr marL="0" indent="0">
              <a:buNone/>
            </a:pPr>
            <a:r>
              <a:rPr lang="it-IT" sz="2300" dirty="0"/>
              <a:t>«Socrate, chi ama le cose buone, ama; ma che cosa ama?» «Che diventino sue»</a:t>
            </a:r>
          </a:p>
          <a:p>
            <a:pPr marL="0" indent="0">
              <a:buNone/>
            </a:pPr>
            <a:r>
              <a:rPr lang="it-IT" sz="2300" dirty="0"/>
              <a:t>«E che vantaggio può venire dal possesso delle cose buone?»</a:t>
            </a:r>
          </a:p>
          <a:p>
            <a:pPr marL="0" indent="0">
              <a:buNone/>
            </a:pPr>
            <a:r>
              <a:rPr lang="it-IT" sz="2300" dirty="0"/>
              <a:t>«Sarà felice»</a:t>
            </a:r>
          </a:p>
          <a:p>
            <a:pPr marL="0" indent="0">
              <a:buNone/>
            </a:pPr>
            <a:r>
              <a:rPr lang="it-IT" sz="2300" dirty="0"/>
              <a:t>Eros è </a:t>
            </a:r>
            <a:r>
              <a:rPr lang="it-IT" sz="2300" b="1" dirty="0"/>
              <a:t>desiderio delle cose buone</a:t>
            </a:r>
            <a:r>
              <a:rPr lang="it-IT" sz="2300" dirty="0"/>
              <a:t>, anche se questo nome si dà solo a una sua forma </a:t>
            </a:r>
            <a:r>
              <a:rPr lang="it-IT" sz="2300" b="1" dirty="0"/>
              <a:t>specifica</a:t>
            </a:r>
          </a:p>
          <a:p>
            <a:pPr marL="0" indent="0" algn="ctr">
              <a:buNone/>
            </a:pPr>
            <a:r>
              <a:rPr lang="it-IT" sz="2300" b="1" u="sng" dirty="0"/>
              <a:t>Ma com’è possibile che, se tutto il desiderio di cose buone è </a:t>
            </a:r>
            <a:r>
              <a:rPr lang="it-IT" sz="2300" b="1" i="1" u="sng" dirty="0"/>
              <a:t>eros</a:t>
            </a:r>
            <a:r>
              <a:rPr lang="it-IT" sz="2300" b="1" u="sng" dirty="0"/>
              <a:t>, noi chiamiamo </a:t>
            </a:r>
            <a:r>
              <a:rPr lang="it-IT" sz="2300" b="1" i="1" u="sng" dirty="0"/>
              <a:t>eros</a:t>
            </a:r>
            <a:r>
              <a:rPr lang="it-IT" sz="2300" b="1" u="sng" dirty="0"/>
              <a:t> solo la relazione tra individui? </a:t>
            </a:r>
          </a:p>
          <a:p>
            <a:pPr marL="0" indent="0" algn="ctr">
              <a:buNone/>
            </a:pPr>
            <a:r>
              <a:rPr lang="it-IT" sz="2300" b="1" u="sng" dirty="0"/>
              <a:t>Parallelismo tra </a:t>
            </a:r>
            <a:r>
              <a:rPr lang="it-IT" sz="2300" b="1" u="sng" dirty="0" err="1"/>
              <a:t>poiesis</a:t>
            </a:r>
            <a:r>
              <a:rPr lang="it-IT" sz="2300" b="1" u="sng" dirty="0"/>
              <a:t> e eros</a:t>
            </a:r>
          </a:p>
        </p:txBody>
      </p:sp>
    </p:spTree>
    <p:extLst>
      <p:ext uri="{BB962C8B-B14F-4D97-AF65-F5344CB8AC3E}">
        <p14:creationId xmlns:p14="http://schemas.microsoft.com/office/powerpoint/2010/main" val="323870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08000"/>
            <a:ext cx="8229600" cy="725470"/>
          </a:xfrm>
          <a:solidFill>
            <a:schemeClr val="accent6">
              <a:lumMod val="20000"/>
              <a:lumOff val="80000"/>
            </a:schemeClr>
          </a:solidFill>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4000" b="1" dirty="0"/>
              <a:t>La sineddoche: </a:t>
            </a:r>
            <a:r>
              <a:rPr lang="it-IT" sz="4000" b="1" i="1" dirty="0"/>
              <a:t>Eros</a:t>
            </a:r>
            <a:r>
              <a:rPr lang="it-IT" sz="4000" b="1" dirty="0"/>
              <a:t> e poesia</a:t>
            </a:r>
          </a:p>
        </p:txBody>
      </p:sp>
      <p:sp>
        <p:nvSpPr>
          <p:cNvPr id="3" name="Segnaposto contenuto 2"/>
          <p:cNvSpPr>
            <a:spLocks noGrp="1"/>
          </p:cNvSpPr>
          <p:nvPr>
            <p:ph idx="1"/>
          </p:nvPr>
        </p:nvSpPr>
        <p:spPr>
          <a:xfrm>
            <a:off x="214282" y="928670"/>
            <a:ext cx="8715436" cy="5715040"/>
          </a:xfrm>
          <a:solidFill>
            <a:schemeClr val="bg1"/>
          </a:solidFill>
        </p:spPr>
        <p:txBody>
          <a:bodyPr anchor="ctr">
            <a:noAutofit/>
          </a:bodyPr>
          <a:lstStyle/>
          <a:p>
            <a:pPr marL="0" indent="-288000">
              <a:lnSpc>
                <a:spcPct val="80000"/>
              </a:lnSpc>
              <a:spcBef>
                <a:spcPts val="0"/>
              </a:spcBef>
            </a:pPr>
            <a:r>
              <a:rPr lang="it-IT" sz="2000" dirty="0">
                <a:cs typeface="Arial" pitchFamily="34" charset="0"/>
              </a:rPr>
              <a:t>"E perché, Socrate - continuò -, non diciamo che tutti amano, se è vero che tutti amano le medesime cose e sempre, ma di alcuni diciamo che amano e di altri no?".</a:t>
            </a:r>
          </a:p>
          <a:p>
            <a:pPr marL="0" indent="-288000">
              <a:lnSpc>
                <a:spcPct val="80000"/>
              </a:lnSpc>
              <a:spcBef>
                <a:spcPts val="0"/>
              </a:spcBef>
            </a:pPr>
            <a:r>
              <a:rPr lang="it-IT" sz="2000" dirty="0">
                <a:cs typeface="Arial" pitchFamily="34" charset="0"/>
              </a:rPr>
              <a:t>"Anch'io mi stupisco", risposi.</a:t>
            </a:r>
          </a:p>
          <a:p>
            <a:pPr marL="0" indent="-288000">
              <a:lnSpc>
                <a:spcPct val="80000"/>
              </a:lnSpc>
              <a:spcBef>
                <a:spcPts val="0"/>
              </a:spcBef>
            </a:pPr>
            <a:r>
              <a:rPr lang="it-IT" sz="2000" dirty="0">
                <a:cs typeface="Arial" pitchFamily="34" charset="0"/>
              </a:rPr>
              <a:t>"Ma non c'è da stupirsi - soggiunse -, perché noi, separando una particolare forma di amore, le attribuiamo il nome dell'intero e la chiamiamo appunto amore, mentre per le altre forme di amore usiamo altri nomi. […] Tu sai che la poesia in quanto creazione è qualcosa di molteplice. Infatti, </a:t>
            </a:r>
            <a:r>
              <a:rPr lang="it-IT" sz="2000" b="1" dirty="0">
                <a:cs typeface="Arial" pitchFamily="34" charset="0"/>
              </a:rPr>
              <a:t>ogni causa per cui ogni cosa passa dal non essere all'essere è sempre una creazione</a:t>
            </a:r>
            <a:r>
              <a:rPr lang="it-IT" sz="2000" dirty="0">
                <a:cs typeface="Arial" pitchFamily="34" charset="0"/>
              </a:rPr>
              <a:t>; cosicché le produzioni che dipendono da tutte quante le arti sono creazioni, e tutti gii artefici di queste cose sono poeti, ossia creatori […]. Però - continuò - sai che non sono chiamati tutti creatori, ma hanno altri nomi e che una parte distinta da tutta intera la creazione, ossia quella che riguarda la </a:t>
            </a:r>
            <a:r>
              <a:rPr lang="it-IT" sz="2000" b="1" dirty="0">
                <a:cs typeface="Arial" pitchFamily="34" charset="0"/>
              </a:rPr>
              <a:t>musica e i versi</a:t>
            </a:r>
            <a:r>
              <a:rPr lang="it-IT" sz="2000" dirty="0">
                <a:cs typeface="Arial" pitchFamily="34" charset="0"/>
              </a:rPr>
              <a:t>, viene designata con il nome dell'intero. </a:t>
            </a:r>
            <a:r>
              <a:rPr lang="it-IT" sz="2000" b="1" dirty="0">
                <a:cs typeface="Arial" pitchFamily="34" charset="0"/>
              </a:rPr>
              <a:t>Solamente questa viene detta creazione, e coloro che posseggono questa arte della creazione sono detti creatori </a:t>
            </a:r>
            <a:r>
              <a:rPr lang="it-IT" sz="2000" dirty="0">
                <a:cs typeface="Arial" pitchFamily="34" charset="0"/>
              </a:rPr>
              <a:t>[…]. E cosi è anche per Eros. In generale, </a:t>
            </a:r>
            <a:r>
              <a:rPr lang="it-IT" sz="2000" b="1" dirty="0">
                <a:cs typeface="Arial" pitchFamily="34" charset="0"/>
              </a:rPr>
              <a:t>ogni desiderio per le cose buone e dell'essere felice per ciascuno è il grandissimo e astuto Eros</a:t>
            </a:r>
            <a:r>
              <a:rPr lang="it-IT" sz="2000" dirty="0">
                <a:cs typeface="Arial" pitchFamily="34" charset="0"/>
              </a:rPr>
              <a:t>!</a:t>
            </a:r>
            <a:r>
              <a:rPr lang="it-IT" sz="2000" baseline="30000" dirty="0">
                <a:cs typeface="Arial" pitchFamily="34" charset="0"/>
              </a:rPr>
              <a:t> </a:t>
            </a:r>
            <a:r>
              <a:rPr lang="it-IT" sz="2000" dirty="0">
                <a:cs typeface="Arial" pitchFamily="34" charset="0"/>
              </a:rPr>
              <a:t>Ma di coloro che in molti altri modi mirano a lui, o mediante il guadagno, o mediante la pratica della ginnastica, o mediante la filosofia, non si dice che amano, né si dice che sono amanti, mentre coloro che mirano a quel fine impegnandosi secondo un'unica forma di amore, prendono il nome dell'intero con i termini: </a:t>
            </a:r>
            <a:r>
              <a:rPr lang="it-IT" sz="2000" i="1" dirty="0">
                <a:cs typeface="Arial" pitchFamily="34" charset="0"/>
              </a:rPr>
              <a:t>amore, amare, amanti"</a:t>
            </a:r>
            <a:endParaRPr lang="it-IT" sz="2000" dirty="0">
              <a:cs typeface="Arial" pitchFamily="34" charset="0"/>
            </a:endParaRPr>
          </a:p>
          <a:p>
            <a:pPr marL="0" indent="-288000">
              <a:lnSpc>
                <a:spcPct val="80000"/>
              </a:lnSpc>
              <a:spcBef>
                <a:spcPts val="0"/>
              </a:spcBef>
            </a:pPr>
            <a:r>
              <a:rPr lang="it-IT" sz="2000" dirty="0">
                <a:cs typeface="Arial" pitchFamily="34" charset="0"/>
              </a:rPr>
              <a:t>"Forse hai ragione", dissi io.</a:t>
            </a:r>
          </a:p>
          <a:p>
            <a:pPr marL="0" indent="-288000" algn="r">
              <a:lnSpc>
                <a:spcPct val="80000"/>
              </a:lnSpc>
              <a:spcBef>
                <a:spcPts val="0"/>
              </a:spcBef>
              <a:buNone/>
            </a:pPr>
            <a:r>
              <a:rPr lang="it-IT" sz="2000" b="1" dirty="0">
                <a:cs typeface="Arial" pitchFamily="34" charset="0"/>
              </a:rPr>
              <a:t>Platone, </a:t>
            </a:r>
            <a:r>
              <a:rPr lang="it-IT" sz="2000" b="1" i="1" dirty="0">
                <a:cs typeface="Arial" pitchFamily="34" charset="0"/>
              </a:rPr>
              <a:t>Simposio, </a:t>
            </a:r>
            <a:r>
              <a:rPr lang="it-IT" sz="2000" b="1" dirty="0">
                <a:cs typeface="Arial" pitchFamily="34" charset="0"/>
              </a:rPr>
              <a:t>205 B-D</a:t>
            </a:r>
          </a:p>
        </p:txBody>
      </p:sp>
    </p:spTree>
    <p:extLst>
      <p:ext uri="{BB962C8B-B14F-4D97-AF65-F5344CB8AC3E}">
        <p14:creationId xmlns:p14="http://schemas.microsoft.com/office/powerpoint/2010/main" val="32507543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21267</TotalTime>
  <Words>4193</Words>
  <Application>Microsoft Macintosh PowerPoint</Application>
  <PresentationFormat>Presentazione su schermo (4:3)</PresentationFormat>
  <Paragraphs>202</Paragraphs>
  <Slides>27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27</vt:i4>
      </vt:variant>
    </vt:vector>
  </HeadingPairs>
  <TitlesOfParts>
    <vt:vector size="30" baseType="lpstr">
      <vt:lpstr>Arial</vt:lpstr>
      <vt:lpstr>Calibri</vt:lpstr>
      <vt:lpstr>Tema di Office</vt:lpstr>
      <vt:lpstr>    Diotima di Mantinea    «O tell me the truth about love» (WH Auden)</vt:lpstr>
      <vt:lpstr>Rovesciamento delle parti:  Socrate assume la maschera di Agatone</vt:lpstr>
      <vt:lpstr>La via intermedia: Eros non è né bello né brutto</vt:lpstr>
      <vt:lpstr>Eros non è un dio </vt:lpstr>
      <vt:lpstr>Eros è un demone </vt:lpstr>
      <vt:lpstr>Il mito della nascita di Eros</vt:lpstr>
      <vt:lpstr>Eros è filosofo </vt:lpstr>
      <vt:lpstr>Eudaimonismo e natura acquisitiva dell’amore </vt:lpstr>
      <vt:lpstr>La sineddoche: Eros e poesia</vt:lpstr>
      <vt:lpstr>Confutazione di Aristofane</vt:lpstr>
      <vt:lpstr>Eros come desiderio di immortalità </vt:lpstr>
      <vt:lpstr>Presentazione standard di PowerPoint</vt:lpstr>
      <vt:lpstr>Generare secondo l’anima</vt:lpstr>
      <vt:lpstr>La generazione secondo l’anima è superiore a quella del corpo</vt:lpstr>
      <vt:lpstr>Il «nuovo» eros</vt:lpstr>
      <vt:lpstr>La progenie dell’anima</vt:lpstr>
      <vt:lpstr>Riepilogo I</vt:lpstr>
      <vt:lpstr>Riepilogo II</vt:lpstr>
      <vt:lpstr>L’iniziazione</vt:lpstr>
      <vt:lpstr>1° grado della scala di Eros.  L'amore per la bellezza dei corpi</vt:lpstr>
      <vt:lpstr>2°, 3° e 4° grado della scala di Eros.  L’amore per la bellezza delle anime, per le leggi e le scienze</vt:lpstr>
      <vt:lpstr>Il vasto mare del bello</vt:lpstr>
      <vt:lpstr>La visione del Bello in sé</vt:lpstr>
      <vt:lpstr>Sguardo sinottico della scala di Eros</vt:lpstr>
      <vt:lpstr>Presentazione standard di PowerPoint</vt:lpstr>
      <vt:lpstr>Presentazione standard di PowerPoint</vt:lpstr>
      <vt:lpstr>La luce del bello in sé</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PLATONE</dc:title>
  <cp:lastModifiedBy>Mariagrazia Portera</cp:lastModifiedBy>
  <cp:revision>205</cp:revision>
  <dcterms:modified xsi:type="dcterms:W3CDTF">2019-10-07T07:52:13Z</dcterms:modified>
</cp:coreProperties>
</file>