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59" r:id="rId2"/>
    <p:sldId id="312" r:id="rId3"/>
    <p:sldId id="289" r:id="rId4"/>
    <p:sldId id="314" r:id="rId5"/>
    <p:sldId id="328" r:id="rId6"/>
    <p:sldId id="334" r:id="rId7"/>
    <p:sldId id="316" r:id="rId8"/>
    <p:sldId id="331" r:id="rId9"/>
    <p:sldId id="317" r:id="rId10"/>
    <p:sldId id="319" r:id="rId11"/>
    <p:sldId id="320" r:id="rId12"/>
    <p:sldId id="321" r:id="rId13"/>
    <p:sldId id="322" r:id="rId14"/>
    <p:sldId id="323" r:id="rId15"/>
    <p:sldId id="332" r:id="rId16"/>
    <p:sldId id="324" r:id="rId17"/>
    <p:sldId id="325" r:id="rId18"/>
    <p:sldId id="333" r:id="rId19"/>
    <p:sldId id="335" r:id="rId20"/>
    <p:sldId id="326" r:id="rId21"/>
    <p:sldId id="336" r:id="rId22"/>
    <p:sldId id="338" r:id="rId23"/>
    <p:sldId id="339" r:id="rId24"/>
    <p:sldId id="340" r:id="rId25"/>
    <p:sldId id="343" r:id="rId26"/>
    <p:sldId id="344" r:id="rId27"/>
    <p:sldId id="345" r:id="rId28"/>
    <p:sldId id="346" r:id="rId29"/>
    <p:sldId id="347" r:id="rId30"/>
    <p:sldId id="341" r:id="rId31"/>
    <p:sldId id="349" r:id="rId32"/>
    <p:sldId id="350" r:id="rId33"/>
    <p:sldId id="342" r:id="rId34"/>
    <p:sldId id="280" r:id="rId35"/>
    <p:sldId id="288" r:id="rId36"/>
    <p:sldId id="348" r:id="rId37"/>
  </p:sldIdLst>
  <p:sldSz cx="9144000" cy="6858000" type="screen4x3"/>
  <p:notesSz cx="6858000" cy="9144000"/>
  <p:defaultTextStyle>
    <a:defPPr>
      <a:defRPr lang="it-IT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E3767"/>
    <a:srgbClr val="FFFFFF"/>
    <a:srgbClr val="0D4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923" autoAdjust="0"/>
    <p:restoredTop sz="92621" autoAdjust="0"/>
  </p:normalViewPr>
  <p:slideViewPr>
    <p:cSldViewPr snapToObjects="1">
      <p:cViewPr varScale="1">
        <p:scale>
          <a:sx n="64" d="100"/>
          <a:sy n="64" d="100"/>
        </p:scale>
        <p:origin x="1035" y="39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25" d="100"/>
        <a:sy n="125" d="100"/>
      </p:scale>
      <p:origin x="0" y="-170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49A9ED-1052-4220-8A18-B507BE34E60D}" type="datetimeFigureOut">
              <a:rPr lang="it-IT"/>
              <a:pPr>
                <a:defRPr/>
              </a:pPr>
              <a:t>12/04/2016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F4DBE1-32FB-4D8F-B9DE-05C9982287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60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A4B4C0-CDCC-44CD-9303-7898BFE07A4E}" type="slidenum">
              <a:rPr lang="it-IT" altLang="it-IT" smtClean="0"/>
              <a:pPr/>
              <a:t>1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6330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4DBE1-32FB-4D8F-B9DE-05C9982287A4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19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4DBE1-32FB-4D8F-B9DE-05C9982287A4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32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0"/>
          <p:cNvSpPr txBox="1">
            <a:spLocks noChangeArrowheads="1"/>
          </p:cNvSpPr>
          <p:nvPr/>
        </p:nvSpPr>
        <p:spPr bwMode="auto">
          <a:xfrm>
            <a:off x="7304088" y="92075"/>
            <a:ext cx="16700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10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DiSIA</a:t>
            </a:r>
          </a:p>
          <a:p>
            <a:pPr eaLnBrk="1" hangingPunct="1">
              <a:defRPr/>
            </a:pPr>
            <a:r>
              <a:rPr lang="it-IT" sz="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DIPARTIMENTO DI</a:t>
            </a:r>
          </a:p>
          <a:p>
            <a:pPr eaLnBrk="1" hangingPunct="1">
              <a:defRPr/>
            </a:pPr>
            <a:r>
              <a:rPr lang="it-IT" sz="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STATISTICA, INFORMATICA, APPLICAZIONI "G: PARENTI"</a:t>
            </a:r>
          </a:p>
        </p:txBody>
      </p:sp>
      <p:pic>
        <p:nvPicPr>
          <p:cNvPr id="5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5"/>
          <a:stretch>
            <a:fillRect/>
          </a:stretch>
        </p:blipFill>
        <p:spPr bwMode="auto">
          <a:xfrm>
            <a:off x="0" y="908050"/>
            <a:ext cx="91440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hea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969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7" name="CasellaDiTesto 13"/>
          <p:cNvSpPr txBox="1">
            <a:spLocks noChangeArrowheads="1"/>
          </p:cNvSpPr>
          <p:nvPr/>
        </p:nvSpPr>
        <p:spPr bwMode="auto">
          <a:xfrm>
            <a:off x="7304088" y="77788"/>
            <a:ext cx="16700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1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DiSIA</a:t>
            </a:r>
          </a:p>
          <a:p>
            <a:pPr eaLnBrk="1" hangingPunct="1">
              <a:defRPr/>
            </a:pPr>
            <a:r>
              <a:rPr lang="it-IT" sz="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DIPARTIMENTO DI</a:t>
            </a:r>
          </a:p>
          <a:p>
            <a:pPr eaLnBrk="1" hangingPunct="1">
              <a:defRPr/>
            </a:pPr>
            <a:r>
              <a:rPr lang="it-IT" sz="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STATISTICA, INFORMATICA, APPLICAZIONI "G: PARENTI"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27934" y="1988840"/>
            <a:ext cx="4427984" cy="1143000"/>
          </a:xfrm>
        </p:spPr>
        <p:txBody>
          <a:bodyPr/>
          <a:lstStyle>
            <a:lvl1pPr algn="r">
              <a:defRPr sz="32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36096" y="4221088"/>
            <a:ext cx="3250704" cy="1296143"/>
          </a:xfrm>
        </p:spPr>
        <p:txBody>
          <a:bodyPr/>
          <a:lstStyle>
            <a:lvl1pPr marL="0" indent="0" algn="r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EBB4163-3168-412B-9F50-EF4C78DD85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9149761-CAD7-4138-800B-BEA1652A720C}" type="datetime1">
              <a:rPr lang="it-IT"/>
              <a:pPr>
                <a:defRPr/>
              </a:pPr>
              <a:t>12/04/2016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74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D628-1BBF-41D2-B4E7-F0F3D961D41F}" type="datetime1">
              <a:rPr lang="it-IT"/>
              <a:pPr>
                <a:defRPr/>
              </a:pPr>
              <a:t>12/04/2016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i="1">
                <a:solidFill>
                  <a:srgbClr val="0E3767"/>
                </a:solidFill>
              </a:defRPr>
            </a:lvl1pPr>
          </a:lstStyle>
          <a:p>
            <a:pPr>
              <a:defRPr/>
            </a:pPr>
            <a:fld id="{06A8E95B-02A0-495D-9FD5-0DD87A55E7D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384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ol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3186-F1F0-495E-AFA3-AE890D0E4C18}" type="datetime1">
              <a:rPr lang="it-IT"/>
              <a:pPr>
                <a:defRPr/>
              </a:pPr>
              <a:t>12/04/2016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316913" y="6343650"/>
            <a:ext cx="668337" cy="365125"/>
          </a:xfrm>
        </p:spPr>
        <p:txBody>
          <a:bodyPr/>
          <a:lstStyle>
            <a:lvl1pPr>
              <a:defRPr>
                <a:solidFill>
                  <a:srgbClr val="0E3767"/>
                </a:solidFill>
              </a:defRPr>
            </a:lvl1pPr>
          </a:lstStyle>
          <a:p>
            <a:pPr>
              <a:defRPr/>
            </a:pPr>
            <a:fld id="{304B5BA3-CF81-460D-A548-A3AC41D5D3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28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8C31A-C6C2-4FB2-A6AA-8C2E35BC4FF5}" type="datetime1">
              <a:rPr lang="it-IT"/>
              <a:pPr>
                <a:defRPr/>
              </a:pPr>
              <a:t>12/04/2016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3767"/>
                </a:solidFill>
              </a:defRPr>
            </a:lvl1pPr>
          </a:lstStyle>
          <a:p>
            <a:pPr>
              <a:defRPr/>
            </a:pPr>
            <a:fld id="{1ECD690F-7B1F-4F4E-92E5-5068FEDB79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3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80F2-698A-442A-9BB1-9624F4D18344}" type="datetime1">
              <a:rPr lang="it-IT"/>
              <a:pPr>
                <a:defRPr/>
              </a:pPr>
              <a:t>12/04/2016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3767"/>
                </a:solidFill>
              </a:defRPr>
            </a:lvl1pPr>
          </a:lstStyle>
          <a:p>
            <a:pPr>
              <a:defRPr/>
            </a:pPr>
            <a:fld id="{431451B1-9D4D-43AD-AFCD-B368496707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72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sche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6311" y="12105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708920"/>
            <a:ext cx="3008313" cy="32130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DD507-3B1C-426A-A0C4-1454051EC39E}" type="datetime1">
              <a:rPr lang="it-IT"/>
              <a:pPr>
                <a:defRPr/>
              </a:pPr>
              <a:t>12/04/2016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3767"/>
                </a:solidFill>
              </a:defRPr>
            </a:lvl1pPr>
          </a:lstStyle>
          <a:p>
            <a:pPr>
              <a:defRPr/>
            </a:pPr>
            <a:fld id="{DAE61A51-2170-42B5-B60B-5AB9A5A602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6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9096" y="5217169"/>
            <a:ext cx="5486400" cy="56673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AF79-1D67-4BC0-93C4-5E54B842BAD6}" type="datetime1">
              <a:rPr lang="it-IT"/>
              <a:pPr>
                <a:defRPr/>
              </a:pPr>
              <a:t>12/04/2016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3767"/>
                </a:solidFill>
              </a:defRPr>
            </a:lvl1pPr>
          </a:lstStyle>
          <a:p>
            <a:pPr>
              <a:defRPr/>
            </a:pPr>
            <a:fld id="{18416041-FF03-491C-859E-8E25E22BA5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48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BAE1-3FA0-4BAD-BB2F-B610D61DDE9E}" type="datetime1">
              <a:rPr lang="it-IT"/>
              <a:pPr>
                <a:defRPr/>
              </a:pPr>
              <a:t>12/04/2016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3767"/>
                </a:solidFill>
              </a:defRPr>
            </a:lvl1pPr>
          </a:lstStyle>
          <a:p>
            <a:pPr>
              <a:defRPr/>
            </a:pPr>
            <a:fld id="{6E0DB570-2793-49C1-8C7A-EA56060B61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47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6BC8C-6405-4B19-B191-89217C0A413E}" type="datetime1">
              <a:rPr lang="it-IT"/>
              <a:pPr>
                <a:defRPr/>
              </a:pPr>
              <a:t>12/04/2016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3767"/>
                </a:solidFill>
              </a:defRPr>
            </a:lvl1pPr>
          </a:lstStyle>
          <a:p>
            <a:pPr>
              <a:defRPr/>
            </a:pPr>
            <a:fld id="{E4BB925D-3398-47AB-A766-73968DE9B9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24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7" descr="salomo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4138"/>
            <a:ext cx="21637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796925"/>
            <a:ext cx="8229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8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B7FF6A-E845-4F51-96D6-0399653EF987}" type="datetime1">
              <a:rPr lang="it-IT"/>
              <a:pPr>
                <a:defRPr/>
              </a:pPr>
              <a:t>12/04/2016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grpSp>
        <p:nvGrpSpPr>
          <p:cNvPr id="1031" name="Gruppo 1"/>
          <p:cNvGrpSpPr>
            <a:grpSpLocks/>
          </p:cNvGrpSpPr>
          <p:nvPr/>
        </p:nvGrpSpPr>
        <p:grpSpPr bwMode="auto">
          <a:xfrm>
            <a:off x="0" y="-34925"/>
            <a:ext cx="9180513" cy="796925"/>
            <a:chOff x="0" y="0"/>
            <a:chExt cx="9180512" cy="796925"/>
          </a:xfrm>
        </p:grpSpPr>
        <p:pic>
          <p:nvPicPr>
            <p:cNvPr id="1034" name="Immagine 6" descr="header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65" r="4713"/>
            <a:stretch>
              <a:fillRect/>
            </a:stretch>
          </p:blipFill>
          <p:spPr bwMode="auto">
            <a:xfrm>
              <a:off x="0" y="0"/>
              <a:ext cx="1190634" cy="79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Immagine 6" descr="header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13"/>
            <a:stretch>
              <a:fillRect/>
            </a:stretch>
          </p:blipFill>
          <p:spPr bwMode="auto">
            <a:xfrm>
              <a:off x="467544" y="0"/>
              <a:ext cx="8712968" cy="79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3" name="CasellaDiTesto 9"/>
          <p:cNvSpPr txBox="1">
            <a:spLocks noChangeArrowheads="1"/>
          </p:cNvSpPr>
          <p:nvPr/>
        </p:nvSpPr>
        <p:spPr bwMode="auto">
          <a:xfrm>
            <a:off x="7304088" y="73025"/>
            <a:ext cx="16811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1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DiSIA</a:t>
            </a:r>
          </a:p>
          <a:p>
            <a:pPr eaLnBrk="1" hangingPunct="1">
              <a:defRPr/>
            </a:pPr>
            <a:r>
              <a:rPr lang="it-IT" sz="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DIPARTIMENTO DI</a:t>
            </a:r>
          </a:p>
          <a:p>
            <a:pPr eaLnBrk="1" hangingPunct="1">
              <a:defRPr/>
            </a:pPr>
            <a:r>
              <a:rPr lang="it-IT" sz="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STATISTICA, INFORMATICA, APPLICAZIONI "G: PARENTI"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6913" y="6342063"/>
            <a:ext cx="668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 i="1">
                <a:solidFill>
                  <a:srgbClr val="0E3767"/>
                </a:solidFill>
                <a:latin typeface="+mn-lt"/>
              </a:defRPr>
            </a:lvl1pPr>
          </a:lstStyle>
          <a:p>
            <a:pPr>
              <a:defRPr/>
            </a:pPr>
            <a:fld id="{214BFB45-D1DC-413E-B6A1-BD08C541C515}" type="slidenum">
              <a:rPr lang="it-IT"/>
              <a:pPr>
                <a:defRPr/>
              </a:pPr>
              <a:t>‹N›</a:t>
            </a:fld>
            <a:r>
              <a:rPr lang="it-IT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jpg"/><Relationship Id="rId7" Type="http://schemas.openxmlformats.org/officeDocument/2006/relationships/image" Target="../media/image3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it/url?sa=i&amp;rct=j&amp;q=&amp;esrc=s&amp;source=images&amp;cd=&amp;cad=rja&amp;uact=8&amp;ved=0CAcQjRw&amp;url=http://www.datimeteoasti.it/open-data/&amp;ei=lC1lVIekC4fUOODQgbAF&amp;bvm=bv.79189006,d.bGQ&amp;psig=AFQjCNEZSxMcAo8ItfwPjN5q0ghmUcvaWQ&amp;ust=1416003301749161" TargetMode="Externa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olo 2"/>
          <p:cNvSpPr>
            <a:spLocks noGrp="1"/>
          </p:cNvSpPr>
          <p:nvPr>
            <p:ph type="title"/>
          </p:nvPr>
        </p:nvSpPr>
        <p:spPr>
          <a:xfrm>
            <a:off x="2195513" y="1349375"/>
            <a:ext cx="6550025" cy="1143000"/>
          </a:xfrm>
        </p:spPr>
        <p:txBody>
          <a:bodyPr/>
          <a:lstStyle/>
          <a:p>
            <a:pPr algn="l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L’Informazione</a:t>
            </a:r>
            <a:r>
              <a:rPr lang="it-IT" dirty="0"/>
              <a:t>: primo cantiere delle opere pubbliche. </a:t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400" b="0" u="sng" dirty="0"/>
              <a:t>Il modello toscano di integrazione delle fonti amministrative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altLang="it-IT" dirty="0" smtClean="0"/>
          </a:p>
        </p:txBody>
      </p:sp>
      <p:sp>
        <p:nvSpPr>
          <p:cNvPr id="4" name="Sottotitolo 2"/>
          <p:cNvSpPr txBox="1">
            <a:spLocks noGrp="1"/>
          </p:cNvSpPr>
          <p:nvPr>
            <p:ph idx="1"/>
          </p:nvPr>
        </p:nvSpPr>
        <p:spPr>
          <a:xfrm>
            <a:off x="5148263" y="3429000"/>
            <a:ext cx="3538537" cy="180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 smtClean="0"/>
          </a:p>
          <a:p>
            <a:r>
              <a:rPr lang="it-IT" i="1" dirty="0" smtClean="0">
                <a:solidFill>
                  <a:srgbClr val="376092"/>
                </a:solidFill>
              </a:rPr>
              <a:t>Cristina Martelli</a:t>
            </a:r>
          </a:p>
          <a:p>
            <a:r>
              <a:rPr lang="it-IT" dirty="0" smtClean="0">
                <a:solidFill>
                  <a:srgbClr val="376092"/>
                </a:solidFill>
              </a:rPr>
              <a:t>Dipartimento di Statistica, Informatica e Applicazioni </a:t>
            </a:r>
          </a:p>
          <a:p>
            <a:r>
              <a:rPr lang="it-IT" dirty="0" smtClean="0">
                <a:solidFill>
                  <a:srgbClr val="376092"/>
                </a:solidFill>
              </a:rPr>
              <a:t>Università di Firenze</a:t>
            </a:r>
            <a:endParaRPr lang="it-IT" dirty="0">
              <a:solidFill>
                <a:srgbClr val="37609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668" y="23142"/>
            <a:ext cx="688356" cy="6947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43675" y="537321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 eaLnBrk="1" hangingPunct="1"/>
            <a:r>
              <a:rPr lang="it-IT" dirty="0"/>
              <a:t> </a:t>
            </a:r>
            <a:r>
              <a:rPr lang="it-IT" sz="1600" b="1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Nuove</a:t>
            </a:r>
            <a:r>
              <a:rPr lang="it-IT" sz="1600" b="1" dirty="0"/>
              <a:t> </a:t>
            </a:r>
            <a:r>
              <a:rPr lang="it-IT" sz="1600" b="1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tecnologie, buone prassi e analisi dei dati per la sicurezza </a:t>
            </a:r>
            <a:r>
              <a:rPr lang="it-IT" sz="1600" b="1" dirty="0" smtClean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sul</a:t>
            </a:r>
          </a:p>
          <a:p>
            <a:pPr algn="ctr" eaLnBrk="1" hangingPunct="1"/>
            <a:r>
              <a:rPr lang="it-IT" sz="1600" b="1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</a:t>
            </a:r>
            <a:r>
              <a:rPr lang="it-IT" sz="1600" b="1" dirty="0" smtClean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avoro nelle Grandi Opere </a:t>
            </a:r>
          </a:p>
          <a:p>
            <a:pPr algn="ctr" eaLnBrk="1" hangingPunct="1"/>
            <a:endParaRPr lang="it-IT" sz="1600" b="1" dirty="0">
              <a:solidFill>
                <a:srgbClr val="37609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eaLnBrk="1" hangingPunct="1"/>
            <a:r>
              <a:rPr lang="it-IT" sz="1600" b="1" dirty="0" smtClean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Firenze, 18 novembre 2015</a:t>
            </a:r>
            <a:endParaRPr lang="it-IT" sz="1600" b="1" dirty="0">
              <a:solidFill>
                <a:srgbClr val="37609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96925"/>
            <a:ext cx="8229600" cy="399827"/>
          </a:xfrm>
        </p:spPr>
        <p:txBody>
          <a:bodyPr/>
          <a:lstStyle/>
          <a:p>
            <a:r>
              <a:rPr lang="it-IT" dirty="0" smtClean="0"/>
              <a:t>Esempio di scheda di sopralluogo in cantiere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606" y="1268760"/>
            <a:ext cx="7671818" cy="5334781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88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Dettaglio scheda di sopralluogo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356" y="1628800"/>
            <a:ext cx="7057011" cy="5196656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0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di scheda per inserimento infortuni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668" y="1484784"/>
            <a:ext cx="6581627" cy="4641379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96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Dettaglio di una scheda infortuni anonima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826" y="1773238"/>
            <a:ext cx="4092347" cy="4352925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44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Scheda infortuni (continua)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909" y="1773238"/>
            <a:ext cx="3518182" cy="4352925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38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Monitor: ulteriori risultati informativi- le note interregionali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494" y="1773238"/>
            <a:ext cx="7329011" cy="4352925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38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Alcuni esempi di elaborazioni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" y="2443857"/>
            <a:ext cx="8229600" cy="3012826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32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Alcuni esempi di informazioni di sintesi ricavabili a regime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32938"/>
            <a:ext cx="8229600" cy="32335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508104" y="3429000"/>
            <a:ext cx="2664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FF0000"/>
                </a:solidFill>
              </a:rPr>
              <a:t>Il sistema si è dimostrato adeguato a valutare il costo economico degli infortuni, con particolare riferimento alla spesa sanitaria riferibile agli incidenti sul lavoro</a:t>
            </a:r>
          </a:p>
          <a:p>
            <a:r>
              <a:rPr lang="it-IT" sz="1600" i="1" dirty="0" smtClean="0">
                <a:solidFill>
                  <a:srgbClr val="FF0000"/>
                </a:solidFill>
              </a:rPr>
              <a:t>Questa utility è in fase avanzata di test</a:t>
            </a:r>
            <a:endParaRPr lang="it-IT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31695"/>
            <a:ext cx="8229600" cy="760413"/>
          </a:xfrm>
        </p:spPr>
        <p:txBody>
          <a:bodyPr/>
          <a:lstStyle/>
          <a:p>
            <a:r>
              <a:rPr lang="it-IT" dirty="0" smtClean="0"/>
              <a:t>Monitor: ulteriori risultati informativi-</a:t>
            </a:r>
            <a:br>
              <a:rPr lang="it-IT" dirty="0" smtClean="0"/>
            </a:br>
            <a:r>
              <a:rPr lang="it-IT" dirty="0" smtClean="0"/>
              <a:t>il sistema a supporto del costo economico degli infortuni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823307"/>
            <a:ext cx="6912768" cy="453650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8684" y="2276872"/>
            <a:ext cx="28186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</a:t>
            </a:r>
            <a:r>
              <a:rPr lang="it-IT" sz="2000" i="1" dirty="0" smtClean="0"/>
              <a:t> </a:t>
            </a:r>
            <a:r>
              <a:rPr lang="it-IT" sz="2000" i="1" dirty="0" smtClean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problema </a:t>
            </a:r>
            <a:r>
              <a:rPr lang="it-IT" sz="2000" i="1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più importante per la valorizzazione del costo economico degli infortuni sul lavoro è quello della disponibilità di un sistema di informazioni che consenta un simile livello di dettaglio</a:t>
            </a:r>
          </a:p>
        </p:txBody>
      </p:sp>
    </p:spTree>
    <p:extLst>
      <p:ext uri="{BB962C8B-B14F-4D97-AF65-F5344CB8AC3E}">
        <p14:creationId xmlns:p14="http://schemas.microsoft.com/office/powerpoint/2010/main" val="4237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620688"/>
            <a:ext cx="9243837" cy="1047899"/>
          </a:xfrm>
        </p:spPr>
        <p:txBody>
          <a:bodyPr/>
          <a:lstStyle/>
          <a:p>
            <a:r>
              <a:rPr lang="it-IT" dirty="0" smtClean="0"/>
              <a:t>Monitor e la valutazione del costo economico degli infortuni -</a:t>
            </a:r>
            <a:r>
              <a:rPr lang="it-IT" sz="1100" dirty="0" smtClean="0"/>
              <a:t>progetto CCM –INAIL </a:t>
            </a:r>
            <a:r>
              <a:rPr lang="it-IT" sz="1100" i="1" dirty="0" smtClean="0"/>
              <a:t>Individuazione </a:t>
            </a:r>
            <a:r>
              <a:rPr lang="it-IT" sz="1100" i="1" dirty="0"/>
              <a:t>di modelli di stima dei costi di malattie professionali ad elevata frazione eziologica e di valutazione costi/benefici della prevenzione della salute e sicurezza in azienda” </a:t>
            </a:r>
            <a:endParaRPr lang="it-IT" sz="1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0862" y="1734097"/>
            <a:ext cx="6752975" cy="460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07504" y="1557338"/>
            <a:ext cx="2232248" cy="5355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Informazioni su </a:t>
            </a:r>
            <a:r>
              <a:rPr lang="it-IT" b="1" i="1" u="sng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costi diretti e indiretti </a:t>
            </a:r>
            <a:r>
              <a:rPr lang="it-IT" i="1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legati alle conseguenze dell’infortunio</a:t>
            </a:r>
          </a:p>
          <a:p>
            <a:r>
              <a:rPr lang="it-IT" i="1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(assenze, sospensioni lavori, sanzioni…)</a:t>
            </a:r>
          </a:p>
          <a:p>
            <a:endParaRPr lang="it-IT" i="1" dirty="0">
              <a:solidFill>
                <a:srgbClr val="37609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it-IT" i="1" dirty="0">
              <a:solidFill>
                <a:srgbClr val="37609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it-IT" b="1" i="1" u="sng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Legame con le schede di dimissione ospedaliera e i dati dei pronto </a:t>
            </a:r>
            <a:r>
              <a:rPr lang="it-IT" b="1" i="1" u="sng" dirty="0" smtClean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soccorso </a:t>
            </a:r>
            <a:r>
              <a:rPr lang="it-IT" i="1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 la valutazione del costo sanitario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64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32422" y="796925"/>
            <a:ext cx="4754378" cy="760413"/>
          </a:xfrm>
        </p:spPr>
        <p:txBody>
          <a:bodyPr/>
          <a:lstStyle/>
          <a:p>
            <a:r>
              <a:rPr lang="it-IT" dirty="0" smtClean="0"/>
              <a:t>Struttura della presentazione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5936" y="1773238"/>
            <a:ext cx="4690864" cy="4352925"/>
          </a:xfrm>
        </p:spPr>
        <p:txBody>
          <a:bodyPr/>
          <a:lstStyle/>
          <a:p>
            <a:r>
              <a:rPr lang="it-IT" dirty="0" smtClean="0"/>
              <a:t>I cantieri delle grandi opere come contesto complesse</a:t>
            </a:r>
          </a:p>
          <a:p>
            <a:endParaRPr lang="it-IT" dirty="0"/>
          </a:p>
          <a:p>
            <a:r>
              <a:rPr lang="it-IT" dirty="0" smtClean="0"/>
              <a:t>Ruolo della informazione per il governo e il monitoraggi dei cantieri</a:t>
            </a:r>
          </a:p>
          <a:p>
            <a:endParaRPr lang="it-IT" dirty="0"/>
          </a:p>
          <a:p>
            <a:r>
              <a:rPr lang="it-IT" dirty="0" smtClean="0"/>
              <a:t>Identificare e conoscere i processi lavorativi</a:t>
            </a:r>
          </a:p>
          <a:p>
            <a:endParaRPr lang="it-IT" dirty="0"/>
          </a:p>
          <a:p>
            <a:r>
              <a:rPr lang="it-IT" dirty="0" smtClean="0"/>
              <a:t>Una filiera informativa </a:t>
            </a:r>
            <a:r>
              <a:rPr lang="it-IT" dirty="0" err="1" smtClean="0"/>
              <a:t>possible</a:t>
            </a:r>
            <a:r>
              <a:rPr lang="it-IT" dirty="0" smtClean="0"/>
              <a:t>: una riflessione sulla Toscana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925"/>
            <a:ext cx="3824918" cy="57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Anagrafiche e codifiche standard per assicurare coerenza tra i dati e basso rumore informativo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533433"/>
            <a:ext cx="8171793" cy="5173755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>
            <a:off x="4860032" y="3717032"/>
            <a:ext cx="3744416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Codificare e normalizzare  identificazione e codifica dei processi lavorativi nei cantieri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3923928" y="4293096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4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D690F-7B1F-4F4E-92E5-5068FEDB7919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1916832"/>
            <a:ext cx="8229600" cy="417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060848"/>
            <a:ext cx="7488832" cy="3744416"/>
          </a:xfrm>
          <a:prstGeom prst="rect">
            <a:avLst/>
          </a:prstGeom>
          <a:noFill/>
          <a:ln w="9525" cmpd="sng">
            <a:solidFill>
              <a:srgbClr val="4F81BD"/>
            </a:solidFill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457200" y="4797152"/>
            <a:ext cx="1738536" cy="100811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1326468" y="6524625"/>
            <a:ext cx="60538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7380312" y="5085184"/>
            <a:ext cx="0" cy="1439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6660232" y="3861048"/>
            <a:ext cx="1584176" cy="122413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 flipV="1">
            <a:off x="1326468" y="6562453"/>
            <a:ext cx="0" cy="144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endCxn id="7" idx="2"/>
          </p:cNvCxnSpPr>
          <p:nvPr/>
        </p:nvCxnSpPr>
        <p:spPr>
          <a:xfrm flipV="1">
            <a:off x="1326468" y="5805264"/>
            <a:ext cx="0" cy="719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9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dirty="0"/>
              <a:t>Monitor e potenzialità di integrazione con indagini</a:t>
            </a:r>
            <a:br>
              <a:rPr lang="it-IT" dirty="0"/>
            </a:br>
            <a:r>
              <a:rPr lang="it-IT" dirty="0"/>
              <a:t>progetto </a:t>
            </a:r>
            <a:r>
              <a:rPr lang="it-IT" dirty="0" err="1"/>
              <a:t>Pe.R.Si.A</a:t>
            </a:r>
            <a:r>
              <a:rPr lang="it-IT" altLang="it-IT" dirty="0" smtClean="0"/>
              <a:t/>
            </a:r>
            <a:br>
              <a:rPr lang="it-IT" altLang="it-IT" dirty="0" smtClean="0"/>
            </a:br>
            <a:endParaRPr lang="it-IT" altLang="it-IT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400" dirty="0">
                <a:solidFill>
                  <a:srgbClr val="376092"/>
                </a:solidFill>
                <a:latin typeface="Arial" charset="0"/>
                <a:ea typeface="+mj-ea"/>
                <a:cs typeface="Arial" charset="0"/>
              </a:rPr>
              <a:t>A</a:t>
            </a:r>
            <a:r>
              <a:rPr lang="it-IT" sz="2400" dirty="0" smtClean="0">
                <a:solidFill>
                  <a:srgbClr val="376092"/>
                </a:solidFill>
                <a:latin typeface="Arial" charset="0"/>
                <a:ea typeface="+mj-ea"/>
                <a:cs typeface="Arial" charset="0"/>
              </a:rPr>
              <a:t>ssunto </a:t>
            </a:r>
            <a:r>
              <a:rPr lang="it-IT" sz="2400" dirty="0">
                <a:solidFill>
                  <a:srgbClr val="376092"/>
                </a:solidFill>
                <a:latin typeface="Arial" charset="0"/>
                <a:ea typeface="+mj-ea"/>
                <a:cs typeface="Arial" charset="0"/>
              </a:rPr>
              <a:t>di osservazione e di analisi: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400" b="1" i="1" dirty="0">
                <a:solidFill>
                  <a:srgbClr val="376092"/>
                </a:solidFill>
                <a:latin typeface="Arial" charset="0"/>
                <a:ea typeface="+mj-ea"/>
                <a:cs typeface="Arial" charset="0"/>
              </a:rPr>
              <a:t>Il cantiere come oggetto complesso nel quale si intrecciano:</a:t>
            </a:r>
          </a:p>
          <a:p>
            <a:pPr>
              <a:defRPr/>
            </a:pPr>
            <a:r>
              <a:rPr lang="it-IT" sz="2400" dirty="0">
                <a:solidFill>
                  <a:srgbClr val="376092"/>
                </a:solidFill>
                <a:latin typeface="Arial" charset="0"/>
                <a:ea typeface="+mj-ea"/>
                <a:cs typeface="Arial" charset="0"/>
              </a:rPr>
              <a:t> le storie e le esperienze di lavoro, </a:t>
            </a:r>
          </a:p>
          <a:p>
            <a:pPr>
              <a:defRPr/>
            </a:pPr>
            <a:r>
              <a:rPr lang="it-IT" sz="2400" dirty="0">
                <a:solidFill>
                  <a:srgbClr val="376092"/>
                </a:solidFill>
                <a:latin typeface="Arial" charset="0"/>
                <a:ea typeface="+mj-ea"/>
                <a:cs typeface="Arial" charset="0"/>
              </a:rPr>
              <a:t>le strutture organizzative,</a:t>
            </a:r>
          </a:p>
          <a:p>
            <a:pPr>
              <a:defRPr/>
            </a:pPr>
            <a:r>
              <a:rPr lang="it-IT" sz="2400" dirty="0">
                <a:solidFill>
                  <a:srgbClr val="376092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it-IT" sz="2400" b="1" i="1" u="sng" dirty="0">
                <a:solidFill>
                  <a:srgbClr val="376092"/>
                </a:solidFill>
                <a:latin typeface="Arial" charset="0"/>
                <a:ea typeface="+mj-ea"/>
                <a:cs typeface="Arial" charset="0"/>
              </a:rPr>
              <a:t>i processi lavorativi, </a:t>
            </a:r>
          </a:p>
          <a:p>
            <a:pPr>
              <a:defRPr/>
            </a:pPr>
            <a:r>
              <a:rPr lang="it-IT" sz="2400" dirty="0">
                <a:solidFill>
                  <a:srgbClr val="376092"/>
                </a:solidFill>
                <a:latin typeface="Arial" charset="0"/>
                <a:ea typeface="+mj-ea"/>
                <a:cs typeface="Arial" charset="0"/>
              </a:rPr>
              <a:t>linguaggi </a:t>
            </a:r>
          </a:p>
          <a:p>
            <a:pPr>
              <a:defRPr/>
            </a:pPr>
            <a:r>
              <a:rPr lang="it-IT" sz="2400" dirty="0">
                <a:solidFill>
                  <a:srgbClr val="376092"/>
                </a:solidFill>
                <a:latin typeface="Arial" charset="0"/>
                <a:ea typeface="+mj-ea"/>
                <a:cs typeface="Arial" charset="0"/>
              </a:rPr>
              <a:t>competenze diverse</a:t>
            </a:r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 smtClean="0"/>
              <a:t>Molte sono le indagini che si sono occupate di osservare la percezione del rischio tra i lavoratori </a:t>
            </a:r>
            <a:r>
              <a:rPr lang="it-IT" b="1" dirty="0" smtClean="0"/>
              <a:t> (sistema permanente sulla percezione del rischio, </a:t>
            </a:r>
            <a:r>
              <a:rPr lang="it-IT" b="1" dirty="0" err="1" smtClean="0"/>
              <a:t>inail</a:t>
            </a:r>
            <a:r>
              <a:rPr lang="it-IT" b="1" dirty="0" smtClean="0"/>
              <a:t>;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197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944856-5FFF-4C3B-A312-0CD20382B05E}" type="slidenum">
              <a:rPr lang="it-IT" altLang="it-IT">
                <a:solidFill>
                  <a:srgbClr val="2C4D76"/>
                </a:solidFill>
              </a:rPr>
              <a:pPr/>
              <a:t>22</a:t>
            </a:fld>
            <a:endParaRPr lang="it-IT" altLang="it-IT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28650" y="3598863"/>
            <a:ext cx="7781925" cy="1300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219" name="Titolo 1"/>
          <p:cNvSpPr>
            <a:spLocks noGrp="1"/>
          </p:cNvSpPr>
          <p:nvPr>
            <p:ph type="title"/>
          </p:nvPr>
        </p:nvSpPr>
        <p:spPr>
          <a:xfrm>
            <a:off x="92075" y="831850"/>
            <a:ext cx="7886700" cy="823913"/>
          </a:xfrm>
        </p:spPr>
        <p:txBody>
          <a:bodyPr/>
          <a:lstStyle/>
          <a:p>
            <a:r>
              <a:rPr lang="it-IT" altLang="it-IT" smtClean="0"/>
              <a:t>Il cantiere come luogo della condivisione dei rischi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400" dirty="0">
                <a:solidFill>
                  <a:srgbClr val="376092"/>
                </a:solidFill>
                <a:ea typeface="+mj-ea"/>
              </a:rPr>
              <a:t>cantiere </a:t>
            </a:r>
            <a:r>
              <a:rPr lang="it-IT" sz="2400" dirty="0" smtClean="0">
                <a:solidFill>
                  <a:srgbClr val="376092"/>
                </a:solidFill>
                <a:ea typeface="+mj-ea"/>
              </a:rPr>
              <a:t>è il </a:t>
            </a:r>
            <a:r>
              <a:rPr lang="it-IT" sz="2400" dirty="0">
                <a:solidFill>
                  <a:srgbClr val="376092"/>
                </a:solidFill>
                <a:ea typeface="+mj-ea"/>
              </a:rPr>
              <a:t>luogo (complesso) della </a:t>
            </a:r>
            <a:r>
              <a:rPr lang="it-IT" sz="2400" dirty="0" smtClean="0">
                <a:solidFill>
                  <a:srgbClr val="376092"/>
                </a:solidFill>
                <a:ea typeface="+mj-ea"/>
              </a:rPr>
              <a:t>:</a:t>
            </a:r>
          </a:p>
          <a:p>
            <a:pPr>
              <a:defRPr/>
            </a:pPr>
            <a:r>
              <a:rPr lang="it-IT" sz="2400" dirty="0" smtClean="0">
                <a:solidFill>
                  <a:srgbClr val="376092"/>
                </a:solidFill>
                <a:ea typeface="+mj-ea"/>
              </a:rPr>
              <a:t>condivisione dei </a:t>
            </a:r>
            <a:r>
              <a:rPr lang="it-IT" sz="2400" dirty="0">
                <a:solidFill>
                  <a:srgbClr val="376092"/>
                </a:solidFill>
                <a:ea typeface="+mj-ea"/>
              </a:rPr>
              <a:t>rischi </a:t>
            </a:r>
            <a:endParaRPr lang="it-IT" sz="2400" dirty="0" smtClean="0">
              <a:solidFill>
                <a:srgbClr val="376092"/>
              </a:solidFill>
              <a:ea typeface="+mj-ea"/>
            </a:endParaRPr>
          </a:p>
          <a:p>
            <a:pPr>
              <a:defRPr/>
            </a:pPr>
            <a:r>
              <a:rPr lang="it-IT" sz="2400" dirty="0" smtClean="0">
                <a:solidFill>
                  <a:srgbClr val="376092"/>
                </a:solidFill>
                <a:ea typeface="+mj-ea"/>
              </a:rPr>
              <a:t>interazione </a:t>
            </a:r>
            <a:r>
              <a:rPr lang="it-IT" sz="2400" dirty="0">
                <a:solidFill>
                  <a:srgbClr val="376092"/>
                </a:solidFill>
                <a:ea typeface="+mj-ea"/>
              </a:rPr>
              <a:t>delle diverse percezioni. </a:t>
            </a:r>
            <a:endParaRPr lang="it-IT" sz="2400" dirty="0" smtClean="0">
              <a:solidFill>
                <a:srgbClr val="376092"/>
              </a:solidFill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2400" b="1" dirty="0" smtClean="0">
              <a:solidFill>
                <a:srgbClr val="376092"/>
              </a:solidFill>
              <a:ea typeface="+mj-ea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sz="2400" b="1" dirty="0" smtClean="0">
                <a:solidFill>
                  <a:schemeClr val="bg1"/>
                </a:solidFill>
                <a:ea typeface="+mj-ea"/>
              </a:rPr>
              <a:t>si </a:t>
            </a:r>
            <a:r>
              <a:rPr lang="it-IT" sz="2400" b="1" dirty="0">
                <a:solidFill>
                  <a:schemeClr val="bg1"/>
                </a:solidFill>
                <a:ea typeface="+mj-ea"/>
              </a:rPr>
              <a:t>può avere una  percezione correttissima a livello individuale, ma la sicurezza dei singoli dipende anche dalla percezione dei compagni di lavoro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22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F711302-B087-4CC2-A19D-56AB14B5A52F}" type="slidenum">
              <a:rPr lang="it-IT" altLang="it-IT">
                <a:solidFill>
                  <a:srgbClr val="2C4D76"/>
                </a:solidFill>
              </a:rPr>
              <a:pPr/>
              <a:t>23</a:t>
            </a:fld>
            <a:endParaRPr lang="it-IT" altLang="it-IT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933450" y="2541588"/>
            <a:ext cx="7177088" cy="71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26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Struttura del questionario</a:t>
            </a:r>
          </a:p>
        </p:txBody>
      </p:sp>
      <p:sp>
        <p:nvSpPr>
          <p:cNvPr id="1126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Connotazione del cantiere</a:t>
            </a:r>
          </a:p>
          <a:p>
            <a:r>
              <a:rPr lang="it-IT" altLang="it-IT" smtClean="0"/>
              <a:t>Profilo socio-demografico del lavoratore</a:t>
            </a:r>
          </a:p>
          <a:p>
            <a:r>
              <a:rPr lang="it-IT" altLang="it-IT" b="1" smtClean="0">
                <a:solidFill>
                  <a:schemeClr val="bg1"/>
                </a:solidFill>
              </a:rPr>
              <a:t>Rilevazione della sua percezione di rischio sui processi lavorativi dell’edilizia</a:t>
            </a:r>
          </a:p>
          <a:p>
            <a:r>
              <a:rPr lang="it-IT" altLang="it-IT" smtClean="0"/>
              <a:t>Rilevazione di opinioni e atteggiamenti su:</a:t>
            </a:r>
          </a:p>
          <a:p>
            <a:pPr lvl="1"/>
            <a:r>
              <a:rPr lang="it-IT" altLang="it-IT" smtClean="0"/>
              <a:t>Identità professionale</a:t>
            </a:r>
          </a:p>
          <a:p>
            <a:pPr lvl="1"/>
            <a:r>
              <a:rPr lang="it-IT" altLang="it-IT" smtClean="0"/>
              <a:t>Identità di squadra</a:t>
            </a:r>
          </a:p>
          <a:p>
            <a:pPr lvl="1"/>
            <a:r>
              <a:rPr lang="it-IT" altLang="it-IT" smtClean="0"/>
              <a:t>Approccio all’utilizzo dei presidi</a:t>
            </a:r>
          </a:p>
          <a:p>
            <a:pPr lvl="1"/>
            <a:r>
              <a:rPr lang="it-IT" altLang="it-IT" smtClean="0"/>
              <a:t>Livello di accettazione del rischio in presenza di pressioni (economiche, tempi..)</a:t>
            </a:r>
          </a:p>
          <a:p>
            <a:pPr lvl="1"/>
            <a:r>
              <a:rPr lang="it-IT" altLang="it-IT" smtClean="0"/>
              <a:t>Domande di valutazione sulla comprensione del questionario e del livello di sincerità e consapevolezza del rispondente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270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584D306-0DF4-46ED-B2DD-8237A81425D8}" type="slidenum">
              <a:rPr lang="it-IT" altLang="it-IT">
                <a:solidFill>
                  <a:srgbClr val="2C4D76"/>
                </a:solidFill>
              </a:rPr>
              <a:pPr/>
              <a:t>24</a:t>
            </a:fld>
            <a:endParaRPr lang="it-IT" altLang="it-IT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628650" y="831850"/>
            <a:ext cx="7886700" cy="906463"/>
          </a:xfrm>
        </p:spPr>
        <p:txBody>
          <a:bodyPr/>
          <a:lstStyle/>
          <a:p>
            <a:r>
              <a:rPr lang="it-IT" altLang="it-IT" b="0" smtClean="0"/>
              <a:t>L’informazione sui processi lavorativi: la connessione tra prospettive informative diverse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1843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628A5B6-BE6D-4174-BC6D-3E1AD4B6866B}" type="slidenum">
              <a:rPr lang="it-IT" altLang="it-IT">
                <a:solidFill>
                  <a:srgbClr val="2C4D76"/>
                </a:solidFill>
              </a:rPr>
              <a:pPr/>
              <a:t>25</a:t>
            </a:fld>
            <a:endParaRPr lang="it-IT" altLang="it-IT">
              <a:solidFill>
                <a:srgbClr val="2C4D76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670300" y="3776663"/>
            <a:ext cx="1538288" cy="909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PROCESSO LAVORATIVO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779463" y="3319463"/>
            <a:ext cx="2058987" cy="18415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MONITOR:</a:t>
            </a:r>
          </a:p>
          <a:p>
            <a:pPr algn="ctr">
              <a:defRPr/>
            </a:pPr>
            <a:r>
              <a:rPr lang="it-IT" dirty="0"/>
              <a:t>DESCRIVE INFORTUNISTICA E AZIONI DI VIGILANZA 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5986463" y="3408363"/>
            <a:ext cx="2938462" cy="16462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algn="ctr">
              <a:defRPr/>
            </a:pPr>
            <a:r>
              <a:rPr lang="it-IT" dirty="0" smtClean="0"/>
              <a:t>REPERTORIO DELLE COMPETENZE</a:t>
            </a:r>
          </a:p>
          <a:p>
            <a:pPr algn="ctr">
              <a:defRPr/>
            </a:pPr>
            <a:r>
              <a:rPr lang="it-IT" dirty="0" smtClean="0"/>
              <a:t>DESCRIVE CONOSCENZE E CAPACITA’ PER PRESIDIARLO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3417888" y="1898650"/>
            <a:ext cx="2339975" cy="13049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err="1"/>
              <a:t>INDiAGINE</a:t>
            </a:r>
            <a:r>
              <a:rPr lang="it-IT" dirty="0"/>
              <a:t> SULLA PERCEZIONE RISCHIO:</a:t>
            </a:r>
          </a:p>
          <a:p>
            <a:pPr algn="ctr">
              <a:defRPr/>
            </a:pPr>
            <a:r>
              <a:rPr lang="it-IT" dirty="0"/>
              <a:t>EVIDENZA CRITICITA’ E ORIENTA LA FORMAZIONE</a:t>
            </a:r>
          </a:p>
        </p:txBody>
      </p:sp>
      <p:cxnSp>
        <p:nvCxnSpPr>
          <p:cNvPr id="12" name="Connettore 2 11"/>
          <p:cNvCxnSpPr>
            <a:stCxn id="6" idx="1"/>
            <a:endCxn id="7" idx="3"/>
          </p:cNvCxnSpPr>
          <p:nvPr/>
        </p:nvCxnSpPr>
        <p:spPr>
          <a:xfrm flipH="1">
            <a:off x="2838450" y="4230688"/>
            <a:ext cx="83185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6" idx="3"/>
            <a:endCxn id="9" idx="1"/>
          </p:cNvCxnSpPr>
          <p:nvPr/>
        </p:nvCxnSpPr>
        <p:spPr>
          <a:xfrm>
            <a:off x="5208588" y="4230688"/>
            <a:ext cx="777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6" idx="0"/>
          </p:cNvCxnSpPr>
          <p:nvPr/>
        </p:nvCxnSpPr>
        <p:spPr>
          <a:xfrm flipV="1">
            <a:off x="4440238" y="3203575"/>
            <a:ext cx="0" cy="573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6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628650" y="1838325"/>
          <a:ext cx="78867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Fattore</a:t>
                      </a:r>
                      <a:r>
                        <a:rPr lang="it-IT" baseline="0" dirty="0" smtClean="0"/>
                        <a:t> di rischio: lavorare in presenza di ingombri o fosse al livello del terreno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>
                          <a:solidFill>
                            <a:srgbClr val="FF0000"/>
                          </a:solidFill>
                        </a:rPr>
                        <a:t>Indagine</a:t>
                      </a:r>
                      <a:r>
                        <a:rPr lang="it-IT" b="1" i="1" baseline="0" dirty="0" smtClean="0">
                          <a:solidFill>
                            <a:srgbClr val="FF0000"/>
                          </a:solidFill>
                        </a:rPr>
                        <a:t> percezione del rischio</a:t>
                      </a:r>
                      <a:r>
                        <a:rPr lang="it-IT" baseline="0" dirty="0" smtClean="0"/>
                        <a:t>: quesito di percezione sul processo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u="none" strike="noStrike" kern="1200" baseline="0" dirty="0" smtClean="0">
                          <a:solidFill>
                            <a:srgbClr val="2C4D76"/>
                          </a:solidFill>
                          <a:latin typeface="+mn-lt"/>
                          <a:ea typeface="+mn-ea"/>
                          <a:cs typeface="+mn-cs"/>
                        </a:rPr>
                        <a:t>Lavorare ad altezza terreno in presenza di ostacoli, materiali, fosse </a:t>
                      </a:r>
                      <a:endParaRPr lang="it-IT" b="1" dirty="0" smtClean="0">
                        <a:solidFill>
                          <a:srgbClr val="2C4D76"/>
                        </a:solidFill>
                      </a:endParaRPr>
                    </a:p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Formazione</a:t>
                      </a:r>
                      <a:r>
                        <a:rPr lang="it-IT" baseline="0" dirty="0" smtClean="0"/>
                        <a:t> mirata in presenza di una percezione del rischio errata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1- Certificazione della competenza acquisita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2- Verifica infortuni su quel processo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47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373A51-8FA5-46B1-90DB-7AB5DFB00E13}" type="slidenum">
              <a:rPr lang="it-IT" altLang="it-IT">
                <a:solidFill>
                  <a:srgbClr val="2C4D76"/>
                </a:solidFill>
              </a:rPr>
              <a:pPr/>
              <a:t>26</a:t>
            </a:fld>
            <a:endParaRPr lang="it-IT" altLang="it-IT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Dal repertorio delle competenze della Regione Toscana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0484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36D6A6-C912-49B8-BA86-CBE090740CAB}" type="slidenum">
              <a:rPr lang="it-IT" altLang="it-IT">
                <a:solidFill>
                  <a:srgbClr val="2C4D76"/>
                </a:solidFill>
              </a:rPr>
              <a:pPr/>
              <a:t>27</a:t>
            </a:fld>
            <a:endParaRPr lang="it-IT" altLang="it-IT">
              <a:solidFill>
                <a:srgbClr val="2C4D76"/>
              </a:solidFill>
            </a:endParaRPr>
          </a:p>
        </p:txBody>
      </p:sp>
      <p:pic>
        <p:nvPicPr>
          <p:cNvPr id="20485" name="Segnaposto contenuto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03388"/>
            <a:ext cx="7677150" cy="4351337"/>
          </a:xfrm>
        </p:spPr>
      </p:pic>
    </p:spTree>
    <p:extLst>
      <p:ext uri="{BB962C8B-B14F-4D97-AF65-F5344CB8AC3E}">
        <p14:creationId xmlns:p14="http://schemas.microsoft.com/office/powerpoint/2010/main" val="3903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Approccio per processi e disponibilità dati sugli infortuni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628650" y="1838325"/>
          <a:ext cx="7886700" cy="348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0"/>
              </a:tblGrid>
              <a:tr h="37080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Fattore di rischio: cadute</a:t>
                      </a:r>
                      <a:r>
                        <a:rPr lang="it-IT" sz="1800" baseline="0" dirty="0" smtClean="0"/>
                        <a:t> dall’alto</a:t>
                      </a:r>
                      <a:endParaRPr lang="it-IT" sz="1800" dirty="0"/>
                    </a:p>
                  </a:txBody>
                  <a:tcPr marT="45716" marB="45716"/>
                </a:tc>
              </a:tr>
              <a:tr h="1188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1" dirty="0" smtClean="0">
                          <a:solidFill>
                            <a:srgbClr val="FF0000"/>
                          </a:solidFill>
                        </a:rPr>
                        <a:t>Indagine</a:t>
                      </a:r>
                      <a:r>
                        <a:rPr lang="it-IT" sz="1800" b="1" i="1" baseline="0" dirty="0" smtClean="0">
                          <a:solidFill>
                            <a:srgbClr val="FF0000"/>
                          </a:solidFill>
                        </a:rPr>
                        <a:t> percezione del rischio</a:t>
                      </a:r>
                      <a:r>
                        <a:rPr lang="it-IT" sz="1800" baseline="0" dirty="0" smtClean="0"/>
                        <a:t>: quesito di percezione sul processo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u="none" strike="noStrike" kern="1200" baseline="0" dirty="0" smtClean="0">
                          <a:solidFill>
                            <a:srgbClr val="2C4D76"/>
                          </a:solidFill>
                          <a:latin typeface="+mn-lt"/>
                          <a:ea typeface="+mn-ea"/>
                          <a:cs typeface="+mn-cs"/>
                        </a:rPr>
                        <a:t>Lavorare in altezza (tetto)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u="none" strike="noStrike" kern="1200" baseline="0" dirty="0" smtClean="0">
                          <a:solidFill>
                            <a:srgbClr val="2C4D76"/>
                          </a:solidFill>
                          <a:latin typeface="+mn-lt"/>
                          <a:ea typeface="+mn-ea"/>
                          <a:cs typeface="+mn-cs"/>
                        </a:rPr>
                        <a:t>Lavorare in altezza (ponteggi)</a:t>
                      </a:r>
                      <a:endParaRPr lang="it-IT" sz="1800" b="1" dirty="0" smtClean="0">
                        <a:solidFill>
                          <a:srgbClr val="2C4D76"/>
                        </a:solidFill>
                      </a:endParaRPr>
                    </a:p>
                    <a:p>
                      <a:endParaRPr lang="it-IT" sz="1800" dirty="0"/>
                    </a:p>
                  </a:txBody>
                  <a:tcPr marT="45716" marB="45716"/>
                </a:tc>
              </a:tr>
              <a:tr h="914317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Sistema sorveglianza grandi opere MONITOR-</a:t>
                      </a:r>
                      <a:r>
                        <a:rPr lang="it-IT" sz="1800" baseline="0" dirty="0" smtClean="0"/>
                        <a:t> il sistema è configurato per rilevare e registrare tutte le informazioni infortunistiche per processi. L’unico limite è negli accordi con le imprese costruttrici e nella messa a punto dei protocolli di vigilanza</a:t>
                      </a:r>
                      <a:endParaRPr lang="it-IT" sz="1800" dirty="0"/>
                    </a:p>
                  </a:txBody>
                  <a:tcPr marT="45716" marB="45716"/>
                </a:tc>
              </a:tr>
              <a:tr h="640022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INAIL:</a:t>
                      </a:r>
                      <a:r>
                        <a:rPr lang="it-IT" sz="1800" baseline="0" dirty="0" smtClean="0"/>
                        <a:t> il dato sugli infortuni per caduta dall’alto comprende anche quelli che, ad esempio, avvengono in agricoltura</a:t>
                      </a:r>
                      <a:endParaRPr lang="it-IT" sz="1800" dirty="0"/>
                    </a:p>
                  </a:txBody>
                  <a:tcPr marT="45716" marB="45716"/>
                </a:tc>
              </a:tr>
              <a:tr h="370806"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152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259D43F-2A6C-4DD2-9156-FAD9F2F5098C}" type="slidenum">
              <a:rPr lang="it-IT" altLang="it-IT">
                <a:solidFill>
                  <a:srgbClr val="2C4D76"/>
                </a:solidFill>
              </a:rPr>
              <a:pPr/>
              <a:t>28</a:t>
            </a:fld>
            <a:endParaRPr lang="it-IT" altLang="it-IT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280988" y="831850"/>
            <a:ext cx="7886700" cy="823913"/>
          </a:xfrm>
        </p:spPr>
        <p:txBody>
          <a:bodyPr/>
          <a:lstStyle/>
          <a:p>
            <a:r>
              <a:rPr lang="it-IT" altLang="it-IT" sz="1800" smtClean="0"/>
              <a:t>la centralità del concetto di processo nell'ambito delle politiche integrate di rafforzamento della percezione del rischio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532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265621D-213E-496B-BF1E-D8DEAC35F63B}" type="slidenum">
              <a:rPr lang="it-IT" altLang="it-IT">
                <a:solidFill>
                  <a:srgbClr val="2C4D76"/>
                </a:solidFill>
              </a:rPr>
              <a:pPr/>
              <a:t>29</a:t>
            </a:fld>
            <a:endParaRPr lang="it-IT" altLang="it-IT">
              <a:solidFill>
                <a:srgbClr val="2C4D76"/>
              </a:solidFill>
            </a:endParaRPr>
          </a:p>
        </p:txBody>
      </p:sp>
      <p:pic>
        <p:nvPicPr>
          <p:cNvPr id="22533" name="Segnaposto contenuto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850" y="1655763"/>
            <a:ext cx="6929438" cy="4859337"/>
          </a:xfrm>
        </p:spPr>
      </p:pic>
    </p:spTree>
    <p:extLst>
      <p:ext uri="{BB962C8B-B14F-4D97-AF65-F5344CB8AC3E}">
        <p14:creationId xmlns:p14="http://schemas.microsoft.com/office/powerpoint/2010/main" val="40921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395536" y="792868"/>
            <a:ext cx="8229600" cy="760413"/>
          </a:xfrm>
        </p:spPr>
        <p:txBody>
          <a:bodyPr/>
          <a:lstStyle/>
          <a:p>
            <a:r>
              <a:rPr lang="it-IT" dirty="0"/>
              <a:t>I cantieri delle grandi opere come contesto </a:t>
            </a:r>
            <a:r>
              <a:rPr lang="it-IT" dirty="0" smtClean="0"/>
              <a:t>complesso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E95B-02A0-495D-9FD5-0DD87A55E7DF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668" y="23142"/>
            <a:ext cx="688356" cy="6947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887416" y="1653873"/>
            <a:ext cx="52565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È un insieme </a:t>
            </a:r>
            <a:r>
              <a:rPr lang="it-IT" dirty="0"/>
              <a:t>di relazioni relativamente stabili, di natura non </a:t>
            </a:r>
            <a:r>
              <a:rPr lang="it-IT" dirty="0" smtClean="0"/>
              <a:t>solamente gerarchica e comunque di  interdipendenza </a:t>
            </a:r>
            <a:r>
              <a:rPr lang="it-IT" dirty="0"/>
              <a:t>fra </a:t>
            </a:r>
            <a:r>
              <a:rPr lang="it-IT" dirty="0" smtClean="0"/>
              <a:t>attori diversi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 </a:t>
            </a:r>
            <a:r>
              <a:rPr lang="it-IT" dirty="0"/>
              <a:t>ottengono risultati sia per la singola organizzazione che per la rete nel suo complesso;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 </a:t>
            </a:r>
            <a:r>
              <a:rPr lang="it-IT" dirty="0"/>
              <a:t>mantiene e si sviluppano nel tempo relazioni con l’ambiente entro cui si opera;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 convergere </a:t>
            </a:r>
            <a:r>
              <a:rPr lang="it-IT" dirty="0"/>
              <a:t>in vista di un obiettivo/interesse comune;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 </a:t>
            </a:r>
            <a:r>
              <a:rPr lang="it-IT" dirty="0"/>
              <a:t>includono organizzazioni che comunicano, </a:t>
            </a:r>
            <a:r>
              <a:rPr lang="it-IT" dirty="0" smtClean="0"/>
              <a:t>cooperano, </a:t>
            </a:r>
            <a:r>
              <a:rPr lang="it-IT" dirty="0"/>
              <a:t>anche nel caso in cui esse competano fra loro.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412776"/>
            <a:ext cx="3528392" cy="5184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36912"/>
            <a:ext cx="3679838" cy="244876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15662" y="1125208"/>
            <a:ext cx="8085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u="sng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 cantiere di una grande opera è un sistema complesso perché </a:t>
            </a:r>
            <a:r>
              <a:rPr lang="it-IT" dirty="0"/>
              <a:t>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54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Il contesto delle informazioni toscane sul lavoro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it-IT" sz="2400" dirty="0">
                <a:solidFill>
                  <a:srgbClr val="376092"/>
                </a:solidFill>
                <a:ea typeface="+mj-ea"/>
              </a:rPr>
              <a:t>Lo stato attuale delle fonti disponibili in Toscana consentirebbe di tratteggiare, in modo molto </a:t>
            </a:r>
            <a:r>
              <a:rPr lang="it-IT" sz="2400" dirty="0" smtClean="0">
                <a:solidFill>
                  <a:srgbClr val="376092"/>
                </a:solidFill>
                <a:ea typeface="+mj-ea"/>
              </a:rPr>
              <a:t>puntuale e </a:t>
            </a:r>
            <a:r>
              <a:rPr lang="it-IT" sz="2400" b="1" i="1" dirty="0" smtClean="0">
                <a:solidFill>
                  <a:srgbClr val="376092"/>
                </a:solidFill>
                <a:ea typeface="+mj-ea"/>
              </a:rPr>
              <a:t>trasparente</a:t>
            </a:r>
            <a:r>
              <a:rPr lang="it-IT" sz="2400" dirty="0" smtClean="0">
                <a:solidFill>
                  <a:srgbClr val="376092"/>
                </a:solidFill>
                <a:ea typeface="+mj-ea"/>
              </a:rPr>
              <a:t>, </a:t>
            </a:r>
            <a:r>
              <a:rPr lang="it-IT" sz="2400" dirty="0">
                <a:solidFill>
                  <a:srgbClr val="376092"/>
                </a:solidFill>
                <a:ea typeface="+mj-ea"/>
              </a:rPr>
              <a:t>una biografia completa della vita di un cantiere </a:t>
            </a:r>
            <a:endParaRPr lang="it-IT" sz="2400" dirty="0" smtClean="0">
              <a:solidFill>
                <a:srgbClr val="376092"/>
              </a:solidFill>
              <a:ea typeface="+mj-ea"/>
            </a:endParaRPr>
          </a:p>
          <a:p>
            <a:pPr>
              <a:spcBef>
                <a:spcPct val="0"/>
              </a:spcBef>
              <a:defRPr/>
            </a:pPr>
            <a:endParaRPr lang="it-IT" sz="2400" dirty="0">
              <a:solidFill>
                <a:srgbClr val="376092"/>
              </a:solidFill>
              <a:ea typeface="+mj-ea"/>
            </a:endParaRPr>
          </a:p>
          <a:p>
            <a:pPr>
              <a:spcBef>
                <a:spcPct val="0"/>
              </a:spcBef>
              <a:defRPr/>
            </a:pPr>
            <a:r>
              <a:rPr lang="it-IT" sz="2400" dirty="0">
                <a:solidFill>
                  <a:srgbClr val="376092"/>
                </a:solidFill>
                <a:ea typeface="+mj-ea"/>
              </a:rPr>
              <a:t>Nel caso di opere pubbliche questa descrizione comprende anche tutte le condizioni in cui si sono svolte le fasi di gara e di assegnazione </a:t>
            </a:r>
            <a:r>
              <a:rPr lang="it-IT" sz="2400" dirty="0" smtClean="0">
                <a:solidFill>
                  <a:srgbClr val="376092"/>
                </a:solidFill>
                <a:ea typeface="+mj-ea"/>
              </a:rPr>
              <a:t>dell’appalto</a:t>
            </a:r>
          </a:p>
          <a:p>
            <a:pPr>
              <a:spcBef>
                <a:spcPct val="0"/>
              </a:spcBef>
              <a:defRPr/>
            </a:pPr>
            <a:endParaRPr lang="it-IT" sz="2400" dirty="0">
              <a:solidFill>
                <a:srgbClr val="376092"/>
              </a:solidFill>
              <a:ea typeface="+mj-ea"/>
            </a:endParaRPr>
          </a:p>
          <a:p>
            <a:pPr>
              <a:spcBef>
                <a:spcPct val="0"/>
              </a:spcBef>
              <a:defRPr/>
            </a:pPr>
            <a:r>
              <a:rPr lang="it-IT" sz="2400" dirty="0">
                <a:solidFill>
                  <a:srgbClr val="376092"/>
                </a:solidFill>
                <a:ea typeface="+mj-ea"/>
              </a:rPr>
              <a:t>Il concetto di </a:t>
            </a:r>
            <a:r>
              <a:rPr lang="it-IT" sz="2400" b="1" i="1" dirty="0">
                <a:solidFill>
                  <a:srgbClr val="376092"/>
                </a:solidFill>
                <a:ea typeface="+mj-ea"/>
              </a:rPr>
              <a:t>processo</a:t>
            </a:r>
            <a:r>
              <a:rPr lang="it-IT" sz="2400" dirty="0">
                <a:solidFill>
                  <a:srgbClr val="376092"/>
                </a:solidFill>
                <a:ea typeface="+mj-ea"/>
              </a:rPr>
              <a:t> </a:t>
            </a:r>
            <a:r>
              <a:rPr lang="it-IT" sz="2400" b="1" i="1" dirty="0">
                <a:solidFill>
                  <a:srgbClr val="376092"/>
                </a:solidFill>
                <a:ea typeface="+mj-ea"/>
              </a:rPr>
              <a:t>lavorativo</a:t>
            </a:r>
            <a:r>
              <a:rPr lang="it-IT" sz="2400" dirty="0">
                <a:solidFill>
                  <a:srgbClr val="376092"/>
                </a:solidFill>
                <a:ea typeface="+mj-ea"/>
              </a:rPr>
              <a:t> è la cerniera che consente di agganciare il cantiere anche alla formazione ed alla certificazione delle competenze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6389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2F236B-05EC-44D0-A556-ECC97FD8C8AB}" type="slidenum">
              <a:rPr lang="it-IT" altLang="it-IT">
                <a:solidFill>
                  <a:srgbClr val="2C4D76"/>
                </a:solidFill>
              </a:rPr>
              <a:pPr/>
              <a:t>30</a:t>
            </a:fld>
            <a:endParaRPr lang="it-IT" altLang="it-IT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Opere pubbliche e trasparenza amministrativa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9038"/>
            <a:ext cx="8229600" cy="3741325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41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451B1-9D4D-43AD-AFCD-B368496707A4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90" y="776624"/>
            <a:ext cx="8277020" cy="530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520700" y="1087438"/>
            <a:ext cx="7886700" cy="823912"/>
          </a:xfrm>
        </p:spPr>
        <p:txBody>
          <a:bodyPr/>
          <a:lstStyle/>
          <a:p>
            <a:r>
              <a:rPr lang="it-IT" altLang="it-IT" dirty="0" smtClean="0"/>
              <a:t>Il contesto delle informazioni toscane sul lavoro</a:t>
            </a:r>
            <a:br>
              <a:rPr lang="it-IT" altLang="it-IT" dirty="0" smtClean="0"/>
            </a:br>
            <a:r>
              <a:rPr lang="it-IT" altLang="it-IT" dirty="0" smtClean="0"/>
              <a:t>LE OPERE PUBBLICHE</a:t>
            </a:r>
          </a:p>
        </p:txBody>
      </p:sp>
      <p:pic>
        <p:nvPicPr>
          <p:cNvPr id="17411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75" y="4610100"/>
            <a:ext cx="7859713" cy="8255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7413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AB4FAE-EEFB-470C-9248-0F55EBAB6438}" type="slidenum">
              <a:rPr lang="it-IT" altLang="it-IT">
                <a:solidFill>
                  <a:srgbClr val="2C4D76"/>
                </a:solidFill>
              </a:rPr>
              <a:pPr/>
              <a:t>33</a:t>
            </a:fld>
            <a:endParaRPr lang="it-IT" altLang="it-IT">
              <a:solidFill>
                <a:srgbClr val="2C4D76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79388" y="3521075"/>
            <a:ext cx="1449387" cy="706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gara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2171700" y="3521075"/>
            <a:ext cx="1317625" cy="706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appalto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179388" y="2414588"/>
            <a:ext cx="1349375" cy="5794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SIMOG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1933575" y="2266950"/>
            <a:ext cx="1793875" cy="8509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OSSERVATORIO  REGIONALE APPALTI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4144963" y="3602038"/>
            <a:ext cx="1103312" cy="606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Apertura cantiere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4022725" y="2414588"/>
            <a:ext cx="1349375" cy="5794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Notifica di inizio lavori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721350" y="3370263"/>
            <a:ext cx="1374775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Condizioni di lavoro</a:t>
            </a:r>
          </a:p>
          <a:p>
            <a:pPr algn="ctr">
              <a:defRPr/>
            </a:pPr>
            <a:r>
              <a:rPr lang="it-IT" dirty="0"/>
              <a:t>Modalità  di vigilanza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304800" y="5095875"/>
            <a:ext cx="8008938" cy="1260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i="1" u="sng" dirty="0">
                <a:solidFill>
                  <a:schemeClr val="bg1"/>
                </a:solidFill>
              </a:rPr>
              <a:t>LA QUALITA’ DI QUESTO QUADRO INFORMATIVO SARA’ ANCORA PIU’ ROBUSTA QUANDO VERRA’  TOTALMENTE SOSTENUTO DAL  SISTEMA INFORMATIVO SANITARIO DELLA PROTEZIONE COLLETTIVA</a:t>
            </a:r>
          </a:p>
          <a:p>
            <a:pPr algn="ctr">
              <a:defRPr/>
            </a:pPr>
            <a:r>
              <a:rPr lang="it-IT" b="1" i="1" u="sng" dirty="0">
                <a:solidFill>
                  <a:schemeClr val="bg1"/>
                </a:solidFill>
              </a:rPr>
              <a:t>SISPC</a:t>
            </a:r>
          </a:p>
        </p:txBody>
      </p:sp>
      <p:sp>
        <p:nvSpPr>
          <p:cNvPr id="20" name="Rettangolo arrotondato 19">
            <a:hlinkClick r:id="rId3" action="ppaction://hlinksldjump"/>
          </p:cNvPr>
          <p:cNvSpPr/>
          <p:nvPr/>
        </p:nvSpPr>
        <p:spPr>
          <a:xfrm>
            <a:off x="5746750" y="2400300"/>
            <a:ext cx="1349375" cy="57943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MONITOR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5486400" y="2068513"/>
            <a:ext cx="12700" cy="23780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arrotondato 17"/>
          <p:cNvSpPr/>
          <p:nvPr/>
        </p:nvSpPr>
        <p:spPr>
          <a:xfrm>
            <a:off x="7319963" y="3402013"/>
            <a:ext cx="1489075" cy="1027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Formazione  dei lavoratori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7258050" y="1976438"/>
            <a:ext cx="1666875" cy="128111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REPERTORIO REGIONALE COMPETENZE </a:t>
            </a:r>
          </a:p>
        </p:txBody>
      </p:sp>
    </p:spTree>
    <p:extLst>
      <p:ext uri="{BB962C8B-B14F-4D97-AF65-F5344CB8AC3E}">
        <p14:creationId xmlns:p14="http://schemas.microsoft.com/office/powerpoint/2010/main" val="36788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ricerca attualmente in corso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Allo stato attuale si sta lavorando su due filoni principali di ricerca: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Integrazione di Monitor con fonti social</a:t>
            </a:r>
            <a:r>
              <a:rPr lang="it-IT" dirty="0" smtClean="0"/>
              <a:t>: si stanno studiando e progettando strumenti a supporto dei «terminali umani», cittadini interessati al buon andamento dei processi di lavoro ed al successo del progetto di costruzione dell’opera. Nelle intenzioni di progetto si tratta di strumenti tipo </a:t>
            </a:r>
            <a:r>
              <a:rPr lang="it-IT" dirty="0" err="1" smtClean="0"/>
              <a:t>app</a:t>
            </a:r>
            <a:r>
              <a:rPr lang="it-IT" dirty="0" smtClean="0"/>
              <a:t>, sensori, e sistemi di segnalazione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Integrazione con strumenti di rilevazione di percezione soggettiva del rischio</a:t>
            </a:r>
            <a:r>
              <a:rPr lang="it-IT" dirty="0" smtClean="0"/>
              <a:t>.</a:t>
            </a:r>
          </a:p>
          <a:p>
            <a:pPr marL="457200" lvl="1" indent="0">
              <a:buNone/>
            </a:pPr>
            <a:r>
              <a:rPr lang="it-IT" dirty="0" smtClean="0"/>
              <a:t>Nell’ambito di cantieri complessi la cattiva percezione del rischio lavorativo può portare ad infortuni anche molto gravi: valutare l’effettiva percezione da parte dei lavoratori serve ad ottimizzare la formazione e la vigilanza,</a:t>
            </a:r>
          </a:p>
          <a:p>
            <a:pPr marL="457200" lvl="1" indent="0">
              <a:buNone/>
            </a:pPr>
            <a:r>
              <a:rPr lang="it-IT" dirty="0" smtClean="0"/>
              <a:t>Tali studi sono già stati svolti in due distinti progetti di ricerca: «</a:t>
            </a:r>
            <a:r>
              <a:rPr lang="it-IT" i="1" dirty="0" smtClean="0"/>
              <a:t>la percezione del rischio in edilizia</a:t>
            </a:r>
            <a:r>
              <a:rPr lang="it-IT" dirty="0" smtClean="0"/>
              <a:t>» (convenzione ANCE- DISIA, responsabile Cristina Martelli) e «</a:t>
            </a:r>
            <a:r>
              <a:rPr lang="it-IT" i="1" dirty="0" smtClean="0"/>
              <a:t>la percezione del rischio tra i rappresentanti dei lavoratori per la sicurezza» </a:t>
            </a:r>
            <a:r>
              <a:rPr lang="it-IT" dirty="0" smtClean="0"/>
              <a:t>(</a:t>
            </a:r>
            <a:r>
              <a:rPr lang="it-IT" dirty="0"/>
              <a:t> </a:t>
            </a:r>
            <a:r>
              <a:rPr lang="it-IT" dirty="0" smtClean="0"/>
              <a:t>progetto INSULA- INAIL, Unità Operativa Regione Toscana, Università di Firenze, Regione Emilia Romagna, Politecnico delle Marche, responsabile Cristina Martelli)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 smtClean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668" y="23142"/>
            <a:ext cx="688356" cy="69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360666" y="7134151"/>
            <a:ext cx="668337" cy="365125"/>
          </a:xfrm>
        </p:spPr>
        <p:txBody>
          <a:bodyPr/>
          <a:lstStyle/>
          <a:p>
            <a:pPr>
              <a:defRPr/>
            </a:pPr>
            <a:fld id="{431451B1-9D4D-43AD-AFCD-B368496707A4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07504" y="3641774"/>
            <a:ext cx="1107927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cantiere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1331640" y="2167533"/>
            <a:ext cx="4680520" cy="38884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02" y="2339008"/>
            <a:ext cx="1143000" cy="8858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90" y="2359224"/>
            <a:ext cx="1219200" cy="762000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1722314" y="3535684"/>
            <a:ext cx="1851079" cy="69152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Bollettini e </a:t>
            </a:r>
            <a:r>
              <a:rPr lang="it-IT" sz="12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newsletters</a:t>
            </a:r>
            <a:endParaRPr lang="it-IT" sz="1200" i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68" y="3224833"/>
            <a:ext cx="1595883" cy="15958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89" y="4327773"/>
            <a:ext cx="2149971" cy="1489054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3872679" y="4975845"/>
            <a:ext cx="1851079" cy="69152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Supporto alla cittadinanza attiva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60051" y="10208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Sistema informativo integrato dei lavori pubblici : costi, condizioni di lavoro, trasparenza, vigilanza e sicurezza</a:t>
            </a:r>
            <a:endParaRPr lang="it-IT" dirty="0"/>
          </a:p>
        </p:txBody>
      </p:sp>
      <p:sp>
        <p:nvSpPr>
          <p:cNvPr id="12" name="AutoShape 2" descr="data:image/jpeg;base64,/9j/4AAQSkZJRgABAQAAAQABAAD/2wCEAAkGBxIHBhQUBxIVFRITGRcUFRgXDRsXGBgdFhgdFhUXFRYaHykgGR0xHBUYJDEhJSorLi4uHSA1ODMsNzQtLisBCgoKDg0OGxAQGy0mICQwNywsLCw4KywsLCwsLjUsLCwsLCs3LCwsLCwsLCwsLCwsLCwsLCwsLCwsLCwsLCwsLP/AABEIAGECBwMBEQACEQEDEQH/xAAbAAEBAAMBAQEAAAAAAAAAAAAABwQFBgMBAv/EAEgQAAAEAgMKCwUGBQQDAAAAAAABAgMEEQUXVAYSFiExUZGT0eE1NlNxcnOSlLLS4wcTQWGzFSI0gbHCFDIzdKEmUoKDI0Ji/8QAGQEBAAMBAQAAAAAAAAAAAAAAAAIEBQMB/8QALxEBAAEBBAkEAgMBAQEAAAAAAAECAxETFAQxMjNRYaHR4RIhYnFB8CKBwUKxI//aAAwDAQACEQMRAD8A1sLDLi4hKIZJqWo5JIspgNrglHWZelO0AwSjrMvSnaAYJR1mXpTtAMEo6zL0p2gGCUdZl6U7QDBKOsy9KdoBglHWZelO0AwSjrMvSnaAYJR1mXpTtAMEo6zL0p2gGCUdZl6U7QDBKOsy9KdoBglHWZelO0AwSjrMvSnaAYJR1mXpTtAMEo6zL0p2gGCUdZl6U7QDBKOsy9KdoBglHWZelO0AwSjrMvSnaAYJR1mXpTtAMEo6zL0p2gGCUdZl6U7QDBKOsy9KdoBglHWZelO0AwSjrMvSnaAYJR1mXpTtAMEo6zL0p2gGCUdZl6U7QDBKOsy9KdoBglHWZelO0AwSjrMvSnaAYJR1mXpTtAMEo6zL0p2gGCUdZl6U7QDBKOsy9KdoBglHWZelO0AwSjrMvSnaAYJR1mXpTtAMEo6zL0p2gGCUdZl6U7QDBKOsy9KdoBglHWZelO0AwSjrMvSnaAYJR1mXpTtAMEo6zL0p2gGCUdZl6U7QDBKOsy9KdoBglHWZelO0AwSjrMvSnaAYJR1mXpTtAMEo6zL0p2gGCUdZl6U7QDBKOsy9KdoBglHWZelO0AwSjrMvSnaAYJR1mXpTtAMEo6zL0p2gGCUdZl6U7QDBKOsy9KdoBglHWZelO0AwSjrMvSnaAYJR1mXpTtAadxBtuGSykZGZGWYyxGQDcXF8aofp/tMBbgAAAAAAAAAAAAAAAAAAAAAAAAAAAAAAAcvGXcQ8HFrbcbeNSFGgzJCJTScjlNeTELVOiV1RE3w5TaxE3PGsGG5J/sI84lkq+MdexjQVgw3JP9hHnDJV8Y69jGgrBhuSf7CPOGSr4x17GNBWDDck/wBhHnDJV8Y69jGgrBhuSf7CPOGSr4x17GNBWDDck/2EecMlXxjr2MaCsGG5J/sI84ZKvjHXsY0FYMNyT/YR5wyVfGOvYxoKwYbkn+wjzhkq+MdexjQVgw3JP9hHnDJV8Y69jGgrBhuSf7CPOGSr4x17GNBWDDck/wBhHnDJV8Y69jGgrBhuSf7CPOGSr4x17GNBWDDck/2EecMlXxjr2MaCsGG5J/sI84ZKvjHXsY0FYMNyT/YR5wyVfGOvYxoKwYbkn+wjzhkq+MdexjQVgw3JP9hHnDJV8Y69jGgrBhuSf7CPOGSr4x17GNBWDDck/wBhHnDJV8Y69jGgrBhuSf7CPOGSr4x17GNBWDDck/2EecMlXxjr2MaCsGG5J/sI84ZKvjHXsY0FYMNyT/YR5wyVfGOvYxoKwYbkn+wjzhkq+MdexjQVgw3JP9hHnDJV8Y69jGgrBhuSf7CPOGSr4x17GNBWDDck/wBhHnDJV8Y69jGgrBhuSf7CPOGSr4x17GNBWDDck/2EecMlXxjr2MaCsGG5J/sI84ZKvjHXsY0FYMNyT/YR5wyVfGOvYxoKwYbkn+wjzhkq+MdexjQVgw3JP9hHnDJV8Y69jGgrBhuSf7CPOGSr4x17GNBWDDck/wBhHnDJV8Y69jGgrBhuSf7CPOGSr4x17GNDoqIpFNLUel2HJRJXfSJRER/dUaTnIzLKnOK1pRNFXpl0pq9UXoZSfCTvWL8RiD1sbi+NUP0/2mAtwAAAAAAAAAAAAAAAAAAAAAAAAAAAAAAAIzdBw9Eda54jG1Zbun6U69qWAOiIAAAAAAAAAAAAAAAAAAAAAAAAAAAAAAAAAAAAAAAAAAAAAAACrXCcVWedz6qxk6VvZ/fwtWWzCP0nwk71i/EYrujY3F8aofp/tMBbgAAAAAAAAAAAAAAAAAAAAAAAAAAAAAAARm6Dh6I61zxGNqy3dP0p17UsAdEXwzllAL4s/wDkAviz/wCQH0AAAHycsoBfEA+gAD4ZyygF8Wf/ACATnkAfQAB8mQBMB9AAAAAAAAAAAAAAAAAAAAAAAAAVa4TiqzzufVWMnSt7P7+Fqy2YR+k+EnesX4jFd0bG4vjVD9P9pgLcAAMGIpiHhXjTEvtJUnKlTqSMplMpkZ5jITiyrmL4iUZqiPymUTRkYuJWbbT5pNSjIyJUjIzORl8pDUptLKIi+YV5pqvbW5Jp6i6X95TBLaavFFfOmaUzMykU1Yp5Ryt5prouo955JUXxN8u9g49qOn/BOIXeynerJUp5JyyZDGfVRVTtRc7xMTqZIi9RylnXFU48ltS5m84RESz5QyIiIbNnEeiJnh/ipVM3y/f2VHclEdlQ8xLLjB6anSXFrVRDzp04ZtEokkg3lXpGZGcyTfZcpCtpN1pEej3+nSz/AI7TtoSLbjWr6EWlaZymlRKKeaZc4pVUzTN0w7RMTqejn9M+YxGHqJwqnolaUsG4pR5CJRmZ4p4i/IblXpj3lSi+Wd9lR3JRHZUOeJZcYS9NTubgYZ6Go1wo9K0qNyZX5HOV6nJP4TmKOlVUzVHp4O9lExHu6cVXRIKHjDauhbN9wyQThGo1OGREU/jM5SGxaU32c3R+FSmf5KnCUoxGO3sI82tUpyS4SjkWU5EfzIZVVnXTF8xK1FUTqZgg9Sy7p5SLpXCQpRFJGRRl/wChDV0WIw4VbWf5KVRhzo1qf+xHhIZle1KzGpkiL0AAEZug4eiOtc8Rjast3T9Kde1LATlE3jsvZuglR7t+RH9wspf/AEKembMOtlrl2kXGw0E5exa2kKMpkSlJScsk5H8MRilTRXV7xEu0zEa2N9rwU/6zGsQJYVrwl56qeKXu0NEsMmp9hxKUlMzNsyIucxqRa0TN0TCt6Zj8MIdEWTCUc9GpM4NpayLEZpQZy55CFVdNOuUopmdShXMRbFHUG23Si223k398hxSUrKa1KTfEeMvumR8xkM+3prrrmqmJmOTvRMRTdLJpekYWKol5EI6ypxba0ISlxJqUpSTJKUkWMzMzIiELOi0iuJmJuve1VUzExCbRVFPwjV9FMuITkmpsyLHkxjTptKKpuiVeaZjWxUiTxQ7jKQhoegUpjHWkrvl4lLSR/wA2LEYztJorm0viJd7OqIp93Ul7pTF8m8vTK+JUilKU5zzSFX+V9zr7OVuvpGGiLnnEwjrKlmaJElaTUcnEmcpfKYtaPZ1xaRMxP7DlaVRNPsng0ldlQtGPxjd9CNLWmcppQZlPNi5xCq0ppm6ZSimZ1KRQsfDQdENNxzjSHUISlaVrSSkmRYyUR4yMZtpRXVXM0xNyxTMRF0vxdBGw8fQzrdHONOOrKSEoWlSlHMj+6RYzxEYWVFdNcTVExBVMTF0J1F0a9BNkcW0tBGciNSDIp5ZY+YxpU2lNXtEq80zGtiiaIAAAAAAAAAAAAAAAAAAAAAAKtcJxVZ53PqrGTpW9n9/C1ZbMI/SfCTvWL8Riu6NjcXxqh+n+0wFuAAElu440P/8AD6SBr6Nuqf38qlptSqkJ+ER0U/oMmrXK3Dn/AGh8XD6aP1FjRN452uy1fsvyRH/V+8dtN/5/tCx/LuhQd0cjXSYuncUvImIUo+ZLpmf6DZpi+yiOX+Kk7X9u7w7hMzurLaKGTtOTti0tdTLpXaoSmhsRsnfK9593EopFKU55DHSzjL+9f54PKv8A6am9uQopyh6LNuMvb41mr7qjMpGRF8SLMOGkWkWlV8J2dM0xdLdOf0z5jHCE0bucjU0dS7TsRO9QZmcimeNJliL8xtW1M10TTCnRN0xLvsO4TM7qy2jPydpyd8Wlt6FphumodS4O+klV6d8mWORHn+Y42llVZzdKdNUVamxHNJE2YZUbSRNsyvlrvSmcimZ/Ebc1RTTfKndfNzq6Jo1dx8WcRS96bZpNovdmalTUZKLEZFikgxUtLSLePRRr1+7rTTNE3y66hKcappCjg76SDIjvkyy5JY/kKlrZVWe0601RVqTy7zjM7zI8BDR0Xdwr2u0plF8GNdBHhIZde1KzGplCL0AAEZug4eiOtc8Rjast3T9Kde1LATlE3jsvZv8Aj3ugXiFPTNmHay1yx/aPw4jqk+NYloexP2ja63LH/T/IWnNW7qeLsR0DGRYbylar2ZSMbCooXsy/APdMvCM7TdqFix1Sx7pLkYik6cddhjbvF3sr5wyPEhKTmV6fxSYlY6TRRRFM3vK7OZqvY1GXFRULSbS3TavUOIWcnDnJKiM5fd+QlXpVnNMxF+p5FlVE3t/7QuLh9NH6ivom8dLXZS8aqq/Scg8eq1CcV0f26fpDIq3s/f8Aq1GykRZBsKj6ApXs34BV1qvCkZmmbz+lmx2Wqpq42JjaWdcZNq9Wo1FNwyOR5yvR1s9KopoiJvRqs6pm9+7n7kImjqZadiDbvUGZnJwzPGkyxFe/MeWuk0VUTTF5TZzE3s72mcDtdaXgWIaFtz9JW2pORpKwAAAAAAAAAAAAAAAAAAAAAAKtcJxVZ53PqrGTpW9n9/C1ZbMI/SfCTvWL8Riu6NjcXxqh+n+0wFuAAElu440P/wDD6SBr6Nuqf38qlptSqkJ+ER0U/oMmrXK3Dn/aHxcPpo/UWNE3jna7LV+y/JEf9X7x203/AJ/tCx/LuhQd0bpBr+IukcQZyv4haZ5r50yn/kbNE3WcTy/xTn3q/t1tXiLQrVFtFTOzwdsHm3NzVzZUC6s0OGu/JJY0Slez+fzHG2t8W72Too9LfCum/Ln9M+YwgRigoEqTpJtpSr0lzKcpykk1ZPyG3a1+imalOmL5udlV4i0K1RbRSzs8HbB5uguboQqChVIQs13yr+ZplLERS/wK9ta4k33J0U+mG3HFNH6A4zs9aXiGxa7qfpUp2lNuhocqbgCbWs0SUSpkmeQjKUvzGZY2uHVes1U+qLnLuu4BySyXvvfzUZmd5e3ki+BHP+b/AALURmfefa5y3bk6dpI6XpFTqk3pqIilfTlekRZZFmFuys/RT6XKqr1TertF8GNdBHhIY9e1K3GplCL0AAEZug4eiOtc8Rjast3T9Kde1LATlE3jsvZv+Pe6BeIU9M2YdrLXLH9o/DiOqT41iWh7E/aNrrcsf9P8hac1bup4uxHQMZFhvKVqvZlIxsKihezL8A90y8IztN2oWLHVL907doqiqWcZSwSiRe/e96ZTvkJVkvT/ANw8stFiuiKryq1um654Ufd4qLj22zhyL3i0In74zlfKJM5XuPKJV6HFNMzfqItb5uubL2hcXD6aP1HLRN4la7KXjVVX6TkHj1WoTiuj+3T9IZFW9n7/ANWo2UiLINhUfQFK9m/AKutV4UjM0zef0s2OyxqVu4VAUk40TBKvFGmfvjKcvjK9ErPRIqpiq95Va3Tdc/VC3bKpOlG2lMEklmZT98ZykRnkvfkFposUUzVeU2t83XP37TOB2utLwLHmhbc/T221JyNJWAAAAAAAAAAAAAAAAAAAAAABVrhOKrPO59VYydK3s/v4WrLZhH6T4Sd6xfiMV3Rsbi+NUP0/2mAtwAA00fcvC0jFqci2zNa5Xx+9WU5ESSxEcshEO1GkWlMXRKE2dMzfLhX7r4th9SWnSJKTNJf+JOQjkXwzEL8aNZzF8w4zaVM6gKScuopD3FMqJbV6a5EkkY0mUjmmR/Ec7Wzixp9dGt7TVNc3S7WiaFYoe++z0mm/lfTWpU72cv5jOWUxStLWq02nammKdTYDmkj75/6uV/dH9YbEbn+v8VP+/wC1gGOtgAA/Ln9M+YwgRGj4xUDEIchjIlpxkciPKUsh/IxuV0xVExKlE3e7dYaRvKp1KNg45Wz4J4tTs7h6Vdpaj3FRyiUpK70pJIsV6k/h8zMUtJs6aKoil2s6pqj3dGKzoj9AH/qdnrS8Q2LXdT9KlO0sAx1traWoNil1JOPQajRMkycUmU5T/lMsxDpZ2tdnso1URVrTK6yCbo2nFtwhXqEkmRXxnlSRnjM55TGpo9c10RMq1cRE3QqtF8GNdBHhIZNe1K1GplCL0AAEZug4eiOtc8Rjast3T9Kde1LATlE3js/ZqU6Qe6BeIUtN2YdrHXLraUueh6ViCXHINSiK9I/eKTiIzPIRl8TMVKLauiLqZdZoidbCO42Cye6PXr8w6Zq14/8AiOHS4WLupio2FUiIcI0rKSi90ksR/MiF6nR7Omb4hwm0qmGmHdBQvZl+Ae6ZeEZ2m7ULFjqlzF2/Gp/nb+kgWtG3Ufv5c7Talg0Fw5D9c14yE7XYq+pRp2oUP2hcXD6aP1Gdom8WLXZS8aqq/Scg8eq3CcVkf26fpDIq3s/f+rUbKQlkGwqPoClezfgFXWq8KRmaZvP6WbLZcRdRxif6Zi9Ybulxr2petx3GZjpH4FCOkbqSz2odd7TOB2utLwLFTQtufp2ttScjSVgAAAAAAAAAAAAAAAAAAAAAAVa4TiqzzufVWMnSt7P7+Fqy2YR+k+EnesX4jFd0bG4vjVD9P9pgLcAAADGOj2TPG03qk7BL11cXl0P21CNsrmy2hJ5yQRHpIJqmdcl0PYRegDHOBaNyZtovpzn7spzyznLKJeuri8uhkCL0AAABi/ZzPIt6pOwS9dXF5dD79nM8k3qk7A9dXEuh6ssJYTJhKUkeP7qSL9B5MzOt7c9B4MdMC0hc0NoIyxkZNlPnnIS9dXF5dDIEXoA8HYNt5c3W0KM/ibZGekyEoqqjVLy6Hskr0pJxEQi9fQAAARm6Dh6I61zxGNqy3dP0p17UsAdEXozELhzmwtSTPLerNM+eQjNMTrh7EzD1+0n+Wd16to8w6eEPfVPE+0X+Wd16toeinhB6p4sYTRAHqzFOQ5Sh3FpI8t64aZ88jEZpidcPYmYfh1xTyzN1RqUeUzUZmfwxmY9iIj2gfEKNCiNBmRljIyORkZZDI/gA9XYx19En3FqLMp1RloMx5FNMaoL5eIk8AHuUc6SJE65eylL3qpSySlPII+inhD2+XgJPAB7MxbjCJMOLSWWSXDSXPIjEZppnXD2JmHktZuLM3DMzPGZmczPnMx7EXD624bSyNozSZZDI5GXMZBMX6x+3otyITJ9xaiLHJThqLnkZjyKYjVBMzLyEngAAAAAAAAAAAAAAAAAAAAAAKtcJxVZ53PqrGTpW9n9/C1ZbMI/SfCTvWL8Riu6NjcXxqh+n+0wFuAAAAAAAAAAAAAAAAAAAAAAAAAAAAAAABGboOHojrXPEY2rLd0/SnXtSwB0RAAAAAAAAAAAAAAAAAAAAAAAAAAAAAAAAAAAAAAAAAAAAAAAAVa4TiqzzufVWMnSt7P7+Fqy2YR+k+EnesX4jFd0bG4vjVD9P9pgLcAAAAAAAAAAAAAAAAAAAAAAAAAAAAAAADi6QuDONj3HP4kk+8Wpcv4ecr45ynf48ou0aZ6aYj06ubjNlfN97Hq6O1F3X1BLPfHr4eYPMq6O1F3X1Az3x6+DB5lXR2ou6+oGe+PXwYPMq6O1F3X1Az3x6+DB5lXR2ou6+oGe+PXwYPMq6O1F3X1Az3x6+DB5lXR2ou6+oGe+PXwYPMq6O1F3X1Az3x6+DB5lXR2ou6+oGe+PXwYPMq6O1F3X1Az3x6+DB5lXR2ou6+oGe+PXwYPMq6O1F3X1Az3x6+DB5lXR2ou6+oGe+PXwYPMq6O1F3X1Az3x6+DB5lXR2ou6+oGe+PXwYPMq6O1F3X1Az3x6+DB5lXR2ou6+oGe+PXwYPMq6O1F3X1Az3x6+DB5lXR2ou6+oGe+PXwYPMq6O1F3X1Az3x6+DB5lXR2ou6+oGe+PXwYPMq6O1F3X1Az3x6+DB5lXR2ou6+oGe+PXwYPMq6O1F3X1Az3x6+DB5lXR2ou6+oGe+PXwYPMq6O1F3X1Az3x6+DB5lXR2ou6+oGe+PXwYPMq6O1F3X1Az3x6+DB5lXR2ou6+oGe+PXwYPMq6O1F3X1Az3x6+DB5lXR2ou6+oGe+PXwYPMq6O1F3X1Az3x6+DB5lXR2ou6+oGe+PXwYPMq6O1F3X1Az3x6+DB5lXR2ou6+oGe+PXwYPMq6O1F3X1Az3x6+DB5lXR2ou6+oGe+PXwYPN1lA0b9kUUhk1395ffevL2d8s1ZJnL+aWUVLW0xK5qdaafTFyIUnwk71i/EY5pPlHRq6OjUOw0r9BzTMplkljL8wHR1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CsKOztaneAVhR2drU7wHLvOG88pS8qjNR85nM/1AfgAAAAAAAAAAAAAAAAAAAAAAAAAAAAAAAAAAAAAAAAAAAAAAAAAAAAAAAAAAAAAAAAAAAAAAAAAAAAAAAAAAAAAAf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0800" y="-1012825"/>
            <a:ext cx="9753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9317" y="3379154"/>
            <a:ext cx="1999372" cy="1465189"/>
          </a:xfrm>
          <a:prstGeom prst="rect">
            <a:avLst/>
          </a:prstGeom>
        </p:spPr>
      </p:pic>
      <p:cxnSp>
        <p:nvCxnSpPr>
          <p:cNvPr id="19" name="Connettore 2 18"/>
          <p:cNvCxnSpPr>
            <a:stCxn id="4" idx="3"/>
            <a:endCxn id="17" idx="1"/>
          </p:cNvCxnSpPr>
          <p:nvPr/>
        </p:nvCxnSpPr>
        <p:spPr>
          <a:xfrm>
            <a:off x="6012160" y="4111749"/>
            <a:ext cx="6971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9668" y="23142"/>
            <a:ext cx="688356" cy="69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480368" y="1177131"/>
            <a:ext cx="8229600" cy="760413"/>
          </a:xfrm>
        </p:spPr>
        <p:txBody>
          <a:bodyPr/>
          <a:lstStyle/>
          <a:p>
            <a:r>
              <a:rPr lang="it-IT" altLang="it-IT" dirty="0" smtClean="0"/>
              <a:t>Concludendo</a:t>
            </a:r>
            <a:br>
              <a:rPr lang="it-IT" altLang="it-IT" dirty="0" smtClean="0"/>
            </a:br>
            <a:r>
              <a:rPr lang="it-IT" altLang="it-IT" dirty="0" smtClean="0"/>
              <a:t>LE INFORMAZIONI COME PRIMO CANTIERE DELLE OPERE PUBBLICHE</a:t>
            </a:r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>
          <a:xfrm>
            <a:off x="457200" y="2159681"/>
            <a:ext cx="8229600" cy="4352925"/>
          </a:xfrm>
        </p:spPr>
        <p:txBody>
          <a:bodyPr/>
          <a:lstStyle/>
          <a:p>
            <a:r>
              <a:rPr lang="it-IT" altLang="it-IT" dirty="0" smtClean="0"/>
              <a:t>La Regione Toscana può contare su un importante apparato informativo sulle condizioni di lavoro nei cantieri edili</a:t>
            </a:r>
          </a:p>
          <a:p>
            <a:endParaRPr lang="it-IT" altLang="it-IT" dirty="0" smtClean="0"/>
          </a:p>
          <a:p>
            <a:r>
              <a:rPr lang="it-IT" altLang="it-IT" dirty="0" smtClean="0"/>
              <a:t>Queste fonti consentono sovente una lettura per processi, che è l’unica che consente una descrizione del cantiere in termini di rete complessa</a:t>
            </a:r>
          </a:p>
          <a:p>
            <a:endParaRPr lang="it-IT" altLang="it-IT" dirty="0" smtClean="0"/>
          </a:p>
          <a:p>
            <a:r>
              <a:rPr lang="it-IT" altLang="it-IT" dirty="0" smtClean="0"/>
              <a:t>La costruzione di un sistema informativo come quello discusso non può essere unicamente una questione tecnologica ma può avvenire solamente </a:t>
            </a:r>
            <a:r>
              <a:rPr lang="it-IT" altLang="it-IT" i="1" dirty="0" smtClean="0"/>
              <a:t>in presenza di una forte volontà di governo </a:t>
            </a:r>
            <a:r>
              <a:rPr lang="it-IT" altLang="it-IT" smtClean="0"/>
              <a:t>che </a:t>
            </a:r>
          </a:p>
          <a:p>
            <a:endParaRPr lang="it-IT" altLang="it-IT" dirty="0" smtClean="0"/>
          </a:p>
          <a:p>
            <a:r>
              <a:rPr lang="it-IT" altLang="it-IT" b="1" dirty="0" smtClean="0"/>
              <a:t>CONSIDERI LA MESSA A PUNTO DELLE CONDIZIONI DI CONDIVISIONE E RIUSO DEI DATI COME LA PRIMA CONDIZIONE DA REALIZZARE NELLA MESSA IN CANTIERE DI UN’OPERA PUBBLICA</a:t>
            </a:r>
          </a:p>
          <a:p>
            <a:endParaRPr lang="it-IT" alt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23557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03E2F3-05F0-4AE0-AE6B-8AE3813BA58D}" type="slidenum">
              <a:rPr lang="it-IT" altLang="it-IT">
                <a:solidFill>
                  <a:srgbClr val="2C4D76"/>
                </a:solidFill>
              </a:rPr>
              <a:pPr/>
              <a:t>36</a:t>
            </a:fld>
            <a:endParaRPr lang="it-IT" altLang="it-IT">
              <a:solidFill>
                <a:srgbClr val="2C4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D690F-7B1F-4F4E-92E5-5068FEDB7919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06138" y="1614168"/>
            <a:ext cx="770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Dalla gerarchia delle responsabilità e delle funzioni alla </a:t>
            </a:r>
            <a:r>
              <a:rPr lang="it-IT" sz="2000" b="1" i="1" u="sng" dirty="0" err="1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reticolarità</a:t>
            </a:r>
            <a:r>
              <a:rPr lang="it-IT" sz="2000" b="1" i="1" u="sng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delle informazioni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564904"/>
            <a:ext cx="4504103" cy="2320981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439015" y="867886"/>
            <a:ext cx="8229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dirty="0" smtClean="0"/>
              <a:t>Il cantiere come complessità conosciuta e governata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148064" y="2708920"/>
            <a:ext cx="3960440" cy="39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62181" y="5272751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 linguaggio condiviso primo passo per la costruzione della memoria del cantiere</a:t>
            </a:r>
          </a:p>
        </p:txBody>
      </p:sp>
    </p:spTree>
    <p:extLst>
      <p:ext uri="{BB962C8B-B14F-4D97-AF65-F5344CB8AC3E}">
        <p14:creationId xmlns:p14="http://schemas.microsoft.com/office/powerpoint/2010/main" val="12510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D690F-7B1F-4F4E-92E5-5068FEDB7919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564904"/>
            <a:ext cx="4504103" cy="232098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148064" y="2708920"/>
            <a:ext cx="3960440" cy="39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62181" y="5272751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 linguaggio condiviso primo passo per la costruzione della memoria del cantiere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05273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rgbClr val="376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 servizi di vigilanza come luogo di normalizzazione e integrazione dei diversi linguaggi dei cantieri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7020272" y="3140968"/>
            <a:ext cx="1964978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Servizi di vigilanza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5796136" y="364502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6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D690F-7B1F-4F4E-92E5-5068FEDB7919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1916832"/>
            <a:ext cx="8229600" cy="417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060848"/>
            <a:ext cx="7488832" cy="3744416"/>
          </a:xfrm>
          <a:prstGeom prst="rect">
            <a:avLst/>
          </a:prstGeom>
          <a:noFill/>
          <a:ln w="9525" cmpd="sng">
            <a:solidFill>
              <a:srgbClr val="4F81BD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43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/>
            </a:r>
            <a:br>
              <a:rPr lang="it-IT" altLang="it-IT" dirty="0"/>
            </a:br>
            <a:r>
              <a:rPr lang="it-IT" altLang="it-IT" dirty="0"/>
              <a:t>M</a:t>
            </a:r>
            <a:r>
              <a:rPr lang="it-IT" altLang="it-IT" dirty="0" smtClean="0"/>
              <a:t>onitor è un gestionale che opera a supporto dei servizi di vigilanza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05298"/>
            <a:ext cx="8229600" cy="2288804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13E67-3F2B-4C02-B9B6-A09140699786}" type="slidenum">
              <a:rPr lang="it-IT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91680" y="551723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FF0000"/>
                </a:solidFill>
              </a:rPr>
              <a:t>Progetto sviluppato nell’ambito di una convenzione tra ASL 10 Firenze e Dipartimento di Statistica, Informatica e Applicazioni- DISIA- Università di Firenze</a:t>
            </a:r>
          </a:p>
        </p:txBody>
      </p:sp>
    </p:spTree>
    <p:extLst>
      <p:ext uri="{BB962C8B-B14F-4D97-AF65-F5344CB8AC3E}">
        <p14:creationId xmlns:p14="http://schemas.microsoft.com/office/powerpoint/2010/main" val="36694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Monitor : gli eventi del cantiere come rete di memoria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pic>
        <p:nvPicPr>
          <p:cNvPr id="5" name="Segnaposto contenuto 4" descr="schema monitor a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340768"/>
            <a:ext cx="84249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5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Funzionalità gestite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Sopralluoghi nei singoli cantieri</a:t>
            </a:r>
          </a:p>
          <a:p>
            <a:r>
              <a:rPr lang="it-IT" dirty="0" smtClean="0"/>
              <a:t>Schede infortuni</a:t>
            </a:r>
          </a:p>
          <a:p>
            <a:r>
              <a:rPr lang="it-IT" dirty="0" smtClean="0"/>
              <a:t>Inchieste infortuni</a:t>
            </a:r>
          </a:p>
          <a:p>
            <a:r>
              <a:rPr lang="it-IT" dirty="0" smtClean="0"/>
              <a:t>Descrizione del cantiere</a:t>
            </a:r>
          </a:p>
          <a:p>
            <a:r>
              <a:rPr lang="it-IT" dirty="0" smtClean="0"/>
              <a:t>Catena dei subappalti</a:t>
            </a:r>
          </a:p>
          <a:p>
            <a:r>
              <a:rPr lang="it-IT" dirty="0" smtClean="0"/>
              <a:t>Anagrafiche aziende, lavoratori, operatori di vigilanza, ruoli per la sicurezza</a:t>
            </a:r>
          </a:p>
          <a:p>
            <a:r>
              <a:rPr lang="it-IT" dirty="0" smtClean="0"/>
              <a:t>Analisi ed elaborazioni statistiche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8E95B-02A0-495D-9FD5-0DD87A55E7DF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34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i disia barra blu lunga con numero in basso a destra [modalità compatibilità]" id="{FC5F6012-A326-4C34-8B69-7CD2AD9B1A6C}" vid="{9D1FA596-1A25-4BE4-825C-D901A184340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presentazioni disia  con numero in basso a destra</Template>
  <TotalTime>1726</TotalTime>
  <Words>1384</Words>
  <Application>Microsoft Office PowerPoint</Application>
  <PresentationFormat>Presentazione su schermo (4:3)</PresentationFormat>
  <Paragraphs>198</Paragraphs>
  <Slides>36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9" baseType="lpstr">
      <vt:lpstr>Arial</vt:lpstr>
      <vt:lpstr>Calibri</vt:lpstr>
      <vt:lpstr>Tema di Office</vt:lpstr>
      <vt:lpstr>     L’Informazione: primo cantiere delle opere pubbliche.   Il modello toscano di integrazione delle fonti amministrative  </vt:lpstr>
      <vt:lpstr>Struttura della presentazione</vt:lpstr>
      <vt:lpstr>I cantieri delle grandi opere come contesto complesso </vt:lpstr>
      <vt:lpstr>Presentazione standard di PowerPoint</vt:lpstr>
      <vt:lpstr>Presentazione standard di PowerPoint</vt:lpstr>
      <vt:lpstr>Presentazione standard di PowerPoint</vt:lpstr>
      <vt:lpstr> Monitor è un gestionale che opera a supporto dei servizi di vigilanza</vt:lpstr>
      <vt:lpstr>Monitor : gli eventi del cantiere come rete di memoria</vt:lpstr>
      <vt:lpstr>Funzionalità gestite </vt:lpstr>
      <vt:lpstr>Esempio di scheda di sopralluogo in cantiere</vt:lpstr>
      <vt:lpstr>Dettaglio scheda di sopralluogo</vt:lpstr>
      <vt:lpstr>Esempio di scheda per inserimento infortuni</vt:lpstr>
      <vt:lpstr>Dettaglio di una scheda infortuni anonima</vt:lpstr>
      <vt:lpstr>Scheda infortuni (continua)</vt:lpstr>
      <vt:lpstr>Monitor: ulteriori risultati informativi- le note interregionali</vt:lpstr>
      <vt:lpstr>Alcuni esempi di elaborazioni</vt:lpstr>
      <vt:lpstr>Alcuni esempi di informazioni di sintesi ricavabili a regime</vt:lpstr>
      <vt:lpstr>Monitor: ulteriori risultati informativi- il sistema a supporto del costo economico degli infortuni</vt:lpstr>
      <vt:lpstr>Monitor e la valutazione del costo economico degli infortuni -progetto CCM –INAIL Individuazione di modelli di stima dei costi di malattie professionali ad elevata frazione eziologica e di valutazione costi/benefici della prevenzione della salute e sicurezza in azienda” </vt:lpstr>
      <vt:lpstr>Anagrafiche e codifiche standard per assicurare coerenza tra i dati e basso rumore informativo</vt:lpstr>
      <vt:lpstr>Presentazione standard di PowerPoint</vt:lpstr>
      <vt:lpstr> Monitor e potenzialità di integrazione con indagini progetto Pe.R.Si.A </vt:lpstr>
      <vt:lpstr>Il cantiere come luogo della condivisione dei rischi</vt:lpstr>
      <vt:lpstr>Struttura del questionario</vt:lpstr>
      <vt:lpstr>L’informazione sui processi lavorativi: la connessione tra prospettive informative diverse</vt:lpstr>
      <vt:lpstr>Presentazione standard di PowerPoint</vt:lpstr>
      <vt:lpstr>Dal repertorio delle competenze della Regione Toscana</vt:lpstr>
      <vt:lpstr>Approccio per processi e disponibilità dati sugli infortuni</vt:lpstr>
      <vt:lpstr>la centralità del concetto di processo nell'ambito delle politiche integrate di rafforzamento della percezione del rischio</vt:lpstr>
      <vt:lpstr>Il contesto delle informazioni toscane sul lavoro</vt:lpstr>
      <vt:lpstr>Opere pubbliche e trasparenza amministrativa</vt:lpstr>
      <vt:lpstr>Presentazione standard di PowerPoint</vt:lpstr>
      <vt:lpstr>Il contesto delle informazioni toscane sul lavoro LE OPERE PUBBLICHE</vt:lpstr>
      <vt:lpstr>ricerca attualmente in corso</vt:lpstr>
      <vt:lpstr>Presentazione standard di PowerPoint</vt:lpstr>
      <vt:lpstr>Concludendo LE INFORMAZIONI COME PRIMO CANTIERE DELLE OPERE PUBBLICHE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informativi e monitoraggio opere pubbliche  Riuso delle fonti amministrative, open data di qualità e integrazione social a supporto delle decisioni di governo e della cittadinanza attiva</dc:title>
  <dc:creator>Cristina Martelli</dc:creator>
  <cp:lastModifiedBy>Cristina Martelli</cp:lastModifiedBy>
  <cp:revision>88</cp:revision>
  <dcterms:created xsi:type="dcterms:W3CDTF">2014-10-16T00:05:31Z</dcterms:created>
  <dcterms:modified xsi:type="dcterms:W3CDTF">2016-04-12T05:34:01Z</dcterms:modified>
</cp:coreProperties>
</file>