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974" r:id="rId2"/>
    <p:sldId id="1083" r:id="rId3"/>
    <p:sldId id="1084" r:id="rId4"/>
    <p:sldId id="976" r:id="rId5"/>
    <p:sldId id="977" r:id="rId6"/>
    <p:sldId id="978" r:id="rId7"/>
    <p:sldId id="979" r:id="rId8"/>
    <p:sldId id="982" r:id="rId9"/>
    <p:sldId id="1085" r:id="rId10"/>
    <p:sldId id="1062" r:id="rId11"/>
    <p:sldId id="1063" r:id="rId12"/>
    <p:sldId id="988" r:id="rId13"/>
    <p:sldId id="989" r:id="rId14"/>
    <p:sldId id="991" r:id="rId15"/>
    <p:sldId id="1066" r:id="rId16"/>
    <p:sldId id="993" r:id="rId17"/>
    <p:sldId id="994" r:id="rId18"/>
    <p:sldId id="1071" r:id="rId19"/>
    <p:sldId id="997" r:id="rId20"/>
    <p:sldId id="1074" r:id="rId21"/>
    <p:sldId id="1086" r:id="rId22"/>
    <p:sldId id="1075" r:id="rId23"/>
    <p:sldId id="1090" r:id="rId24"/>
    <p:sldId id="1089" r:id="rId25"/>
    <p:sldId id="1076" r:id="rId26"/>
    <p:sldId id="1087" r:id="rId27"/>
    <p:sldId id="1088" r:id="rId28"/>
    <p:sldId id="1009" r:id="rId29"/>
    <p:sldId id="1010" r:id="rId30"/>
    <p:sldId id="1082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1FF7D"/>
    <a:srgbClr val="008A3E"/>
    <a:srgbClr val="1E6DC4"/>
    <a:srgbClr val="2993B9"/>
    <a:srgbClr val="2B6EB7"/>
    <a:srgbClr val="294FB9"/>
    <a:srgbClr val="193071"/>
    <a:srgbClr val="F1D81B"/>
    <a:srgbClr val="FF3300"/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78" autoAdjust="0"/>
    <p:restoredTop sz="91577" autoAdjust="0"/>
  </p:normalViewPr>
  <p:slideViewPr>
    <p:cSldViewPr snapToObjects="1">
      <p:cViewPr>
        <p:scale>
          <a:sx n="40" d="100"/>
          <a:sy n="40" d="100"/>
        </p:scale>
        <p:origin x="-46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artella_di_lavoro_di_Microsoft_Office_Excel_2007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SVR12</c:v>
                </c:pt>
              </c:strCache>
            </c:strRef>
          </c:tx>
          <c:dLbls>
            <c:showVal val="1"/>
          </c:dLbls>
          <c:cat>
            <c:strRef>
              <c:f>Sheet1!$A$2:$A$6</c:f>
              <c:strCache>
                <c:ptCount val="5"/>
                <c:pt idx="0">
                  <c:v>SMV/SOF/RBV</c:v>
                </c:pt>
                <c:pt idx="1">
                  <c:v>SMV/SOF</c:v>
                </c:pt>
                <c:pt idx="2">
                  <c:v>SMV/SOF/RBV</c:v>
                </c:pt>
                <c:pt idx="3">
                  <c:v>SMV/SOF</c:v>
                </c:pt>
                <c:pt idx="4">
                  <c:v>SMV/SOF +/- RBV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93</c:v>
                </c:pt>
                <c:pt idx="1">
                  <c:v>100</c:v>
                </c:pt>
                <c:pt idx="2">
                  <c:v>93</c:v>
                </c:pt>
                <c:pt idx="3">
                  <c:v>93</c:v>
                </c:pt>
                <c:pt idx="4">
                  <c:v>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VF</c:v>
                </c:pt>
              </c:strCache>
            </c:strRef>
          </c:tx>
          <c:dLbls>
            <c:showVal val="1"/>
          </c:dLbls>
          <c:cat>
            <c:strRef>
              <c:f>Sheet1!$A$2:$A$6</c:f>
              <c:strCache>
                <c:ptCount val="5"/>
                <c:pt idx="0">
                  <c:v>SMV/SOF/RBV</c:v>
                </c:pt>
                <c:pt idx="1">
                  <c:v>SMV/SOF</c:v>
                </c:pt>
                <c:pt idx="2">
                  <c:v>SMV/SOF/RBV</c:v>
                </c:pt>
                <c:pt idx="3">
                  <c:v>SMV/SOF</c:v>
                </c:pt>
                <c:pt idx="4">
                  <c:v>SMV/SOF +/- RBV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</c:v>
                </c:pt>
                <c:pt idx="1">
                  <c:v>0</c:v>
                </c:pt>
                <c:pt idx="2">
                  <c:v>7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Relapse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SMV/SOF/RBV</c:v>
                </c:pt>
                <c:pt idx="1">
                  <c:v>SMV/SOF</c:v>
                </c:pt>
                <c:pt idx="2">
                  <c:v>SMV/SOF/RBV</c:v>
                </c:pt>
                <c:pt idx="3">
                  <c:v>SMV/SOF</c:v>
                </c:pt>
                <c:pt idx="4">
                  <c:v>SMV/SOF +/- RBV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</c:ser>
        <c:overlap val="100"/>
        <c:axId val="72216960"/>
        <c:axId val="72218496"/>
      </c:barChart>
      <c:catAx>
        <c:axId val="722169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72218496"/>
        <c:crosses val="autoZero"/>
        <c:auto val="1"/>
        <c:lblAlgn val="ctr"/>
        <c:lblOffset val="100"/>
      </c:catAx>
      <c:valAx>
        <c:axId val="72218496"/>
        <c:scaling>
          <c:orientation val="minMax"/>
          <c:max val="1"/>
          <c:min val="0"/>
        </c:scaling>
        <c:axPos val="l"/>
        <c:numFmt formatCode="0%" sourceLinked="1"/>
        <c:tickLblPos val="nextTo"/>
        <c:crossAx val="72216960"/>
        <c:crosses val="autoZero"/>
        <c:crossBetween val="between"/>
        <c:majorUnit val="0.2"/>
      </c:valAx>
    </c:plotArea>
    <c:legend>
      <c:legendPos val="r"/>
      <c:layout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</c:chart>
  <c:txPr>
    <a:bodyPr/>
    <a:lstStyle/>
    <a:p>
      <a:pPr>
        <a:defRPr sz="1800">
          <a:solidFill>
            <a:schemeClr val="bg1"/>
          </a:solidFill>
        </a:defRPr>
      </a:pPr>
      <a:endParaRPr lang="it-I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E0C1F-9127-4A6B-8A6E-183C683F1DE3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20095-644C-435F-978B-6DE99A84B2E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538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Ns5a proteina non strutturale che ha ruolo nella replicazione del virus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20095-644C-435F-978B-6DE99A84B2E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actual list of absolute no-no medications, medications that cannot be utilized with either </a:t>
            </a:r>
            <a:r>
              <a:rPr lang="en-US" dirty="0" err="1" smtClean="0"/>
              <a:t>telaprevir</a:t>
            </a:r>
            <a:r>
              <a:rPr lang="en-US" dirty="0" smtClean="0"/>
              <a:t> or </a:t>
            </a:r>
            <a:r>
              <a:rPr lang="en-US" dirty="0" err="1" smtClean="0"/>
              <a:t>boceprevir</a:t>
            </a:r>
            <a:r>
              <a:rPr lang="en-US" dirty="0" smtClean="0"/>
              <a:t>, is summarized on this table. It includes alpha-1 adrenergic antagonists, certain anticonvulsants, certain antibacterial agents, ergot derivatives, GI motility agents, certain herbal products, the HMG </a:t>
            </a:r>
            <a:r>
              <a:rPr lang="en-US" dirty="0" err="1" smtClean="0"/>
              <a:t>CoA</a:t>
            </a:r>
            <a:r>
              <a:rPr lang="en-US" dirty="0" smtClean="0"/>
              <a:t> </a:t>
            </a:r>
            <a:r>
              <a:rPr lang="en-US" dirty="0" err="1" smtClean="0"/>
              <a:t>reductase</a:t>
            </a:r>
            <a:r>
              <a:rPr lang="en-US" dirty="0" smtClean="0"/>
              <a:t> inhibitors utilized to treat elevated serum cholesterol, oral contraceptives as we already mentioned, certain </a:t>
            </a:r>
            <a:r>
              <a:rPr lang="en-US" dirty="0" err="1" smtClean="0"/>
              <a:t>neuroleptics</a:t>
            </a:r>
            <a:r>
              <a:rPr lang="en-US" dirty="0" smtClean="0"/>
              <a:t>, </a:t>
            </a:r>
            <a:r>
              <a:rPr lang="en-US" dirty="0" err="1" smtClean="0"/>
              <a:t>phosphodiesterase</a:t>
            </a:r>
            <a:r>
              <a:rPr lang="en-US" dirty="0" smtClean="0"/>
              <a:t> inhibitors, and sedative hypnotic agents. These drugs listed on these table should not be utilized in patients receiving </a:t>
            </a:r>
            <a:r>
              <a:rPr lang="en-US" dirty="0" err="1" smtClean="0"/>
              <a:t>boceprevir</a:t>
            </a:r>
            <a:r>
              <a:rPr lang="en-US" dirty="0" smtClean="0"/>
              <a:t> or </a:t>
            </a:r>
            <a:r>
              <a:rPr lang="en-US" dirty="0" err="1" smtClean="0"/>
              <a:t>telaprevir</a:t>
            </a:r>
            <a:r>
              <a:rPr lang="en-US" dirty="0" smtClean="0"/>
              <a:t> at all. If patients are already on these medications, the physician should search for an alternative medication before starting therapy.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098CC6-F56A-44EA-A12A-64515D7154DC}" type="slidenum">
              <a:rPr lang="ja-JP" altLang="en-US" smtClean="0"/>
              <a:pPr>
                <a:defRPr/>
              </a:pPr>
              <a:t>6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Ns5a proteina non strutturale che ha ruolo nella replicazione del virus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20095-644C-435F-978B-6DE99A84B2E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20095-644C-435F-978B-6DE99A84B2E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3201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 </a:t>
            </a:r>
            <a:r>
              <a:rPr lang="it-IT" dirty="0" err="1" smtClean="0"/>
              <a:t>glicoproteina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20095-644C-435F-978B-6DE99A84B2E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SMV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simeprevir</a:t>
            </a:r>
            <a:endParaRPr lang="it-IT" baseline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medical term for a successful hepatitis C treatment outcome is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sustained viral response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(SVR). Undetectable HCV for 24 or more weeks after the end of treatment is an SVR24. Recently, many studies use the term SVR12, meaning that hepatitis C is undetectable for twelve or more weeks after the end of treatment.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20095-644C-435F-978B-6DE99A84B2E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ictur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lc03610\Desktop\Projects\AETC\Final Files\Cover-with-Pictur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200400"/>
            <a:ext cx="6096000" cy="1066800"/>
          </a:xfrm>
        </p:spPr>
        <p:txBody>
          <a:bodyPr lIns="0"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343400"/>
            <a:ext cx="6400800" cy="304800"/>
          </a:xfrm>
        </p:spPr>
        <p:txBody>
          <a:bodyPr lIns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1963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lc03610\Desktop\Projects\AETC\Final Files\slide-9-blue-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629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lc03610\Desktop\Projects\AETC\Final Files\New-Slid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454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lc03610\Desktop\Projects\AETC\Final Files\Slide-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9666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lc03610\Desktop\Projects\AETC\Final Files\Slide-10(2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3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lc03610\Desktop\Projects\AETC\Final Files\Slide-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472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lc03610\Desktop\Projects\AETC\Final Files\Slide-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418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lc03610\Desktop\Projects\AETC\Final Files\Slide-10(2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082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988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68877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3381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icture Cover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lc03610\Desktop\Projects\AETC\Final Files\Cover-with-Picture-and-Whit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200400"/>
            <a:ext cx="6096000" cy="1066800"/>
          </a:xfrm>
        </p:spPr>
        <p:txBody>
          <a:bodyPr lIns="0"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343400"/>
            <a:ext cx="6400800" cy="304800"/>
          </a:xfrm>
        </p:spPr>
        <p:txBody>
          <a:bodyPr lIns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778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00563" y="6343650"/>
            <a:ext cx="200025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382480-5517-4E27-AC00-A56D530DF639}" type="slidenum">
              <a:rPr lang="en-US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9397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EP_TransSlid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3" y="330201"/>
            <a:ext cx="8462962" cy="5250792"/>
          </a:xfrm>
        </p:spPr>
        <p:txBody>
          <a:bodyPr anchorCtr="1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309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80753"/>
            <a:ext cx="8135880" cy="861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409706"/>
            <a:ext cx="8135880" cy="47066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>
                <a:solidFill>
                  <a:srgbClr val="6A737B"/>
                </a:solidFill>
              </a:defRPr>
            </a:lvl2pPr>
            <a:lvl3pPr>
              <a:defRPr>
                <a:solidFill>
                  <a:srgbClr val="6A737B"/>
                </a:solidFill>
              </a:defRPr>
            </a:lvl3pPr>
            <a:lvl4pPr>
              <a:defRPr>
                <a:solidFill>
                  <a:srgbClr val="6A737B"/>
                </a:solidFill>
              </a:defRPr>
            </a:lvl4pPr>
            <a:lvl5pPr>
              <a:defRPr>
                <a:solidFill>
                  <a:srgbClr val="6A737B"/>
                </a:solidFill>
              </a:defRPr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6413300"/>
            <a:ext cx="697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130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icture Cover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lc03610\Desktop\Projects\AETC\Final Files\Cover-with-Picture-and-White-Botto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200400"/>
            <a:ext cx="6096000" cy="1066800"/>
          </a:xfrm>
        </p:spPr>
        <p:txBody>
          <a:bodyPr lIns="0"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343400"/>
            <a:ext cx="6400800" cy="304800"/>
          </a:xfrm>
        </p:spPr>
        <p:txBody>
          <a:bodyPr lIns="0">
            <a:norm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520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lc03610\Desktop\Projects\AETC\Final Files\Cov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1066800"/>
          </a:xfrm>
        </p:spPr>
        <p:txBody>
          <a:bodyPr lIns="0"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6400800" cy="304800"/>
          </a:xfrm>
        </p:spPr>
        <p:txBody>
          <a:bodyPr lIns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8072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lc03610\Desktop\Projects\AETC\Final Files\Cover-with-Whit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229600" cy="1066800"/>
          </a:xfrm>
        </p:spPr>
        <p:txBody>
          <a:bodyPr lIns="0"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19600"/>
            <a:ext cx="6400800" cy="304800"/>
          </a:xfrm>
        </p:spPr>
        <p:txBody>
          <a:bodyPr lIns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6848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lc03610\Desktop\Projects\AETC\Final Files\Cover-with-White-Botto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1066800"/>
          </a:xfrm>
        </p:spPr>
        <p:txBody>
          <a:bodyPr lIns="0"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6400800" cy="304800"/>
          </a:xfrm>
        </p:spPr>
        <p:txBody>
          <a:bodyPr lIns="0">
            <a:norm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2267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lc03610\Desktop\Projects\AETC\Final Files\Slide-8-Octob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4368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lc03610\Desktop\Projects\AETC\Final Files\slide-9-white-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8592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lc03610\Desktop\Projects\AETC\Final Files\Slide-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524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199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  <p:sldLayoutId id="2147483660" r:id="rId4"/>
    <p:sldLayoutId id="2147483673" r:id="rId5"/>
    <p:sldLayoutId id="2147483674" r:id="rId6"/>
    <p:sldLayoutId id="2147483664" r:id="rId7"/>
    <p:sldLayoutId id="2147483663" r:id="rId8"/>
    <p:sldLayoutId id="2147483675" r:id="rId9"/>
    <p:sldLayoutId id="2147483676" r:id="rId10"/>
    <p:sldLayoutId id="2147483677" r:id="rId11"/>
    <p:sldLayoutId id="2147483679" r:id="rId12"/>
    <p:sldLayoutId id="2147483680" r:id="rId13"/>
    <p:sldLayoutId id="2147483678" r:id="rId14"/>
    <p:sldLayoutId id="2147483650" r:id="rId15"/>
    <p:sldLayoutId id="2147483665" r:id="rId16"/>
    <p:sldLayoutId id="2147483687" r:id="rId17"/>
    <p:sldLayoutId id="2147483688" r:id="rId18"/>
    <p:sldLayoutId id="2147483689" r:id="rId19"/>
    <p:sldLayoutId id="2147483690" r:id="rId20"/>
    <p:sldLayoutId id="2147483692" r:id="rId21"/>
    <p:sldLayoutId id="2147483693" r:id="rId2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Medications for HCV</a:t>
            </a:r>
          </a:p>
        </p:txBody>
      </p:sp>
      <p:sp>
        <p:nvSpPr>
          <p:cNvPr id="5734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96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Older Medications</a:t>
            </a:r>
          </a:p>
          <a:p>
            <a:pPr lvl="1"/>
            <a:r>
              <a:rPr lang="en-US" dirty="0" err="1" smtClean="0"/>
              <a:t>Pegylated</a:t>
            </a:r>
            <a:r>
              <a:rPr lang="en-US" dirty="0" smtClean="0"/>
              <a:t> Interferon – </a:t>
            </a:r>
            <a:r>
              <a:rPr lang="en-US" dirty="0" err="1" smtClean="0"/>
              <a:t>PegIntron</a:t>
            </a:r>
            <a:r>
              <a:rPr lang="en-US" dirty="0" smtClean="0"/>
              <a:t> or </a:t>
            </a:r>
            <a:r>
              <a:rPr lang="en-US" dirty="0" err="1" smtClean="0"/>
              <a:t>Pegasys</a:t>
            </a:r>
            <a:endParaRPr lang="en-US" dirty="0" smtClean="0"/>
          </a:p>
          <a:p>
            <a:pPr lvl="1"/>
            <a:r>
              <a:rPr lang="en-US" dirty="0" smtClean="0"/>
              <a:t>Ribavirin</a:t>
            </a:r>
          </a:p>
          <a:p>
            <a:r>
              <a:rPr lang="en-US" dirty="0" smtClean="0"/>
              <a:t>Older Direct Acting Antivirals</a:t>
            </a:r>
          </a:p>
          <a:p>
            <a:pPr lvl="1"/>
            <a:r>
              <a:rPr lang="en-US" dirty="0" err="1" smtClean="0"/>
              <a:t>Boceprevir</a:t>
            </a:r>
            <a:r>
              <a:rPr lang="en-US" dirty="0" smtClean="0"/>
              <a:t> (</a:t>
            </a:r>
            <a:r>
              <a:rPr lang="en-US" dirty="0" err="1" smtClean="0"/>
              <a:t>Victrelis</a:t>
            </a:r>
            <a:r>
              <a:rPr lang="en-US" dirty="0" smtClean="0"/>
              <a:t>; protease inhibitor)</a:t>
            </a:r>
          </a:p>
          <a:p>
            <a:pPr lvl="1"/>
            <a:r>
              <a:rPr lang="en-US" dirty="0" err="1" smtClean="0"/>
              <a:t>Telaprevir</a:t>
            </a:r>
            <a:r>
              <a:rPr lang="en-US" dirty="0" smtClean="0"/>
              <a:t> (</a:t>
            </a:r>
            <a:r>
              <a:rPr lang="en-US" dirty="0" err="1" smtClean="0"/>
              <a:t>Incivek</a:t>
            </a:r>
            <a:r>
              <a:rPr lang="en-US" dirty="0" smtClean="0"/>
              <a:t>; protease inhibitor)</a:t>
            </a:r>
          </a:p>
          <a:p>
            <a:r>
              <a:rPr lang="en-US" dirty="0" smtClean="0"/>
              <a:t>New Direct Acting Antivirals</a:t>
            </a:r>
          </a:p>
          <a:p>
            <a:pPr lvl="1"/>
            <a:r>
              <a:rPr lang="en-US" dirty="0" err="1" smtClean="0"/>
              <a:t>Simeprevir</a:t>
            </a:r>
            <a:r>
              <a:rPr lang="en-US" dirty="0" smtClean="0"/>
              <a:t> (</a:t>
            </a:r>
            <a:r>
              <a:rPr lang="en-US" dirty="0" err="1" smtClean="0"/>
              <a:t>Olysio</a:t>
            </a:r>
            <a:r>
              <a:rPr lang="en-US" dirty="0" smtClean="0"/>
              <a:t> HCV NS3/A4 protease inhibitor)</a:t>
            </a:r>
          </a:p>
          <a:p>
            <a:pPr lvl="1"/>
            <a:r>
              <a:rPr lang="en-US" dirty="0" err="1" smtClean="0"/>
              <a:t>Sofosbuvir</a:t>
            </a:r>
            <a:r>
              <a:rPr lang="en-US" dirty="0" smtClean="0"/>
              <a:t> (</a:t>
            </a:r>
            <a:r>
              <a:rPr lang="en-US" dirty="0" err="1" smtClean="0"/>
              <a:t>Sovaldi</a:t>
            </a:r>
            <a:r>
              <a:rPr lang="en-US" dirty="0" smtClean="0"/>
              <a:t>; </a:t>
            </a:r>
            <a:r>
              <a:rPr lang="it-IT" dirty="0" smtClean="0"/>
              <a:t> è un inibitore pan-genotipico dell'RNA polimerasi NS5B </a:t>
            </a:r>
            <a:r>
              <a:rPr lang="it-IT" dirty="0" err="1" smtClean="0"/>
              <a:t>RNA-dipendente</a:t>
            </a:r>
            <a:r>
              <a:rPr lang="it-IT" dirty="0" smtClean="0"/>
              <a:t> dell'HCV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3925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-142665"/>
            <a:ext cx="8229600" cy="1143000"/>
          </a:xfrm>
        </p:spPr>
        <p:txBody>
          <a:bodyPr/>
          <a:lstStyle/>
          <a:p>
            <a:r>
              <a:rPr lang="en-US" altLang="en-US" dirty="0" err="1" smtClean="0"/>
              <a:t>Simeprevir</a:t>
            </a:r>
            <a:r>
              <a:rPr lang="en-US" altLang="en-US" dirty="0" smtClean="0"/>
              <a:t> Key Points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6544644"/>
              </p:ext>
            </p:extLst>
          </p:nvPr>
        </p:nvGraphicFramePr>
        <p:xfrm>
          <a:off x="228599" y="1047890"/>
          <a:ext cx="8721571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971"/>
                <a:gridCol w="1828800"/>
                <a:gridCol w="1981200"/>
                <a:gridCol w="1752600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Duration of Treatment with </a:t>
                      </a:r>
                      <a:r>
                        <a:rPr lang="en-US" dirty="0" err="1" smtClean="0"/>
                        <a:t>Simeprevir</a:t>
                      </a:r>
                      <a:r>
                        <a:rPr lang="en-US" dirty="0" smtClean="0"/>
                        <a:t>, peg-interferon </a:t>
                      </a:r>
                      <a:r>
                        <a:rPr lang="en-US" dirty="0" err="1" smtClean="0"/>
                        <a:t>alfa</a:t>
                      </a:r>
                      <a:r>
                        <a:rPr lang="en-US" dirty="0" smtClean="0"/>
                        <a:t>, ribavirin</a:t>
                      </a:r>
                      <a:endParaRPr lang="en-US" dirty="0"/>
                    </a:p>
                  </a:txBody>
                  <a:tcPr marL="86280" marR="8628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86280" marR="86280"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Simeprevir</a:t>
                      </a:r>
                      <a:r>
                        <a:rPr lang="en-US" b="1" dirty="0" smtClean="0"/>
                        <a:t>, peg-interferon </a:t>
                      </a:r>
                      <a:r>
                        <a:rPr lang="en-US" b="1" dirty="0" err="1" smtClean="0"/>
                        <a:t>alfa</a:t>
                      </a:r>
                      <a:r>
                        <a:rPr lang="en-US" b="1" dirty="0" smtClean="0"/>
                        <a:t> + ribavirin</a:t>
                      </a:r>
                      <a:endParaRPr lang="en-US" b="1" dirty="0"/>
                    </a:p>
                  </a:txBody>
                  <a:tcPr marL="86280" marR="8628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Peg-interferon </a:t>
                      </a:r>
                      <a:r>
                        <a:rPr lang="en-US" b="1" dirty="0" err="1" smtClean="0"/>
                        <a:t>alfa</a:t>
                      </a:r>
                      <a:r>
                        <a:rPr lang="en-US" b="1" dirty="0" smtClean="0"/>
                        <a:t> + ribavirin</a:t>
                      </a:r>
                      <a:endParaRPr lang="en-US" b="1" dirty="0"/>
                    </a:p>
                  </a:txBody>
                  <a:tcPr marL="86280" marR="8628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treatment</a:t>
                      </a:r>
                      <a:r>
                        <a:rPr lang="en-US" b="1" baseline="0" dirty="0" smtClean="0"/>
                        <a:t> duration</a:t>
                      </a:r>
                      <a:endParaRPr lang="en-US" b="1" dirty="0"/>
                    </a:p>
                  </a:txBody>
                  <a:tcPr marL="86280" marR="862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Naïve, prior </a:t>
                      </a:r>
                      <a:r>
                        <a:rPr lang="en-US" b="1" dirty="0" err="1" smtClean="0"/>
                        <a:t>relapser</a:t>
                      </a:r>
                      <a:r>
                        <a:rPr lang="en-US" b="1" dirty="0" smtClean="0"/>
                        <a:t>, including cirrhosis </a:t>
                      </a:r>
                      <a:endParaRPr lang="en-US" b="1" dirty="0"/>
                    </a:p>
                  </a:txBody>
                  <a:tcPr marL="86280" marR="8628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First 12 weeks</a:t>
                      </a:r>
                      <a:endParaRPr lang="en-US" b="1" dirty="0"/>
                    </a:p>
                  </a:txBody>
                  <a:tcPr marL="86280" marR="8628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Additional 12 weeks</a:t>
                      </a:r>
                      <a:endParaRPr lang="en-US" b="1" dirty="0"/>
                    </a:p>
                  </a:txBody>
                  <a:tcPr marL="86280" marR="8628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 weeks</a:t>
                      </a:r>
                      <a:endParaRPr lang="en-US" b="1" dirty="0"/>
                    </a:p>
                  </a:txBody>
                  <a:tcPr marL="86280" marR="862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Prior non-responders, including cirrhosis</a:t>
                      </a:r>
                      <a:endParaRPr lang="en-US" b="1" dirty="0"/>
                    </a:p>
                  </a:txBody>
                  <a:tcPr marL="86280" marR="8628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First 12 weeks</a:t>
                      </a:r>
                      <a:endParaRPr lang="en-US" b="1" dirty="0"/>
                    </a:p>
                  </a:txBody>
                  <a:tcPr marL="86280" marR="8628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Additional 36 weeks</a:t>
                      </a:r>
                      <a:endParaRPr lang="en-US" b="1" dirty="0"/>
                    </a:p>
                  </a:txBody>
                  <a:tcPr marL="86280" marR="86280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48 weeks</a:t>
                      </a:r>
                      <a:endParaRPr lang="en-US" b="1" dirty="0"/>
                    </a:p>
                  </a:txBody>
                  <a:tcPr marL="86280" marR="86280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77275" y="6405563"/>
            <a:ext cx="466725" cy="365125"/>
          </a:xfrm>
          <a:prstGeom prst="rect">
            <a:avLst/>
          </a:prstGeom>
        </p:spPr>
        <p:txBody>
          <a:bodyPr/>
          <a:lstStyle/>
          <a:p>
            <a:fld id="{35AFFC5B-CF5B-4474-949A-E2B57E44AD92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829" y="6002135"/>
            <a:ext cx="83611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Janssen Research and Development. FDA Advisory Committee Recommends Approval of </a:t>
            </a:r>
            <a:r>
              <a:rPr lang="en-US" sz="1400" dirty="0" err="1" smtClean="0">
                <a:solidFill>
                  <a:schemeClr val="bg1"/>
                </a:solidFill>
              </a:rPr>
              <a:t>SimeQ</a:t>
            </a:r>
            <a:r>
              <a:rPr lang="en-US" sz="1400" dirty="0" smtClean="0">
                <a:solidFill>
                  <a:schemeClr val="bg1"/>
                </a:solidFill>
              </a:rPr>
              <a:t>*)</a:t>
            </a:r>
            <a:r>
              <a:rPr lang="en-US" sz="1400" dirty="0" err="1" smtClean="0">
                <a:solidFill>
                  <a:schemeClr val="bg1"/>
                </a:solidFill>
              </a:rPr>
              <a:t>previr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for </a:t>
            </a:r>
            <a:r>
              <a:rPr lang="en-US" sz="1400" dirty="0">
                <a:solidFill>
                  <a:schemeClr val="bg1"/>
                </a:solidFill>
              </a:rPr>
              <a:t>Combination Treatment of Genotype 1 Chronic Hepatitis C in Adult Patients. Press release. October 24, 2013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</a:rPr>
              <a:t>www.olysio.com. Accessed </a:t>
            </a:r>
            <a:r>
              <a:rPr lang="en-US" sz="1400" dirty="0" smtClean="0">
                <a:solidFill>
                  <a:schemeClr val="bg1"/>
                </a:solidFill>
              </a:rPr>
              <a:t>June 4, 2014. 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4447180"/>
              </p:ext>
            </p:extLst>
          </p:nvPr>
        </p:nvGraphicFramePr>
        <p:xfrm>
          <a:off x="228599" y="3659430"/>
          <a:ext cx="8721571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190"/>
                <a:gridCol w="5814381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Simeprevir</a:t>
                      </a:r>
                      <a:r>
                        <a:rPr lang="en-US" dirty="0" smtClean="0"/>
                        <a:t> Stopping</a:t>
                      </a:r>
                      <a:r>
                        <a:rPr lang="en-US" baseline="0" dirty="0" smtClean="0"/>
                        <a:t> Rules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Week 4</a:t>
                      </a:r>
                      <a:r>
                        <a:rPr lang="en-US" b="1" baseline="0" dirty="0" smtClean="0"/>
                        <a:t>,   </a:t>
                      </a:r>
                      <a:r>
                        <a:rPr lang="en-US" b="1" u="sng" baseline="0" dirty="0" smtClean="0"/>
                        <a:t>&gt;</a:t>
                      </a:r>
                      <a:r>
                        <a:rPr lang="en-US" b="1" u="none" baseline="0" dirty="0" smtClean="0"/>
                        <a:t> 25IU/</a:t>
                      </a:r>
                      <a:r>
                        <a:rPr lang="en-US" b="1" u="none" baseline="0" dirty="0" err="1" smtClean="0"/>
                        <a:t>mL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Discontinue </a:t>
                      </a:r>
                      <a:r>
                        <a:rPr lang="en-US" b="1" dirty="0" err="1" smtClean="0"/>
                        <a:t>simeprevir</a:t>
                      </a:r>
                      <a:r>
                        <a:rPr lang="en-US" b="1" dirty="0" smtClean="0"/>
                        <a:t>, peg-interferon and ribavirin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Week 12</a:t>
                      </a:r>
                      <a:r>
                        <a:rPr lang="en-US" b="1" baseline="0" dirty="0" smtClean="0"/>
                        <a:t>, </a:t>
                      </a:r>
                      <a:r>
                        <a:rPr lang="en-US" b="1" u="sng" baseline="0" dirty="0" smtClean="0"/>
                        <a:t>&gt;</a:t>
                      </a:r>
                      <a:r>
                        <a:rPr lang="en-US" b="1" u="none" baseline="0" dirty="0" smtClean="0"/>
                        <a:t> 25IU/</a:t>
                      </a:r>
                      <a:r>
                        <a:rPr lang="en-US" b="1" u="none" baseline="0" dirty="0" err="1" smtClean="0"/>
                        <a:t>mL</a:t>
                      </a:r>
                      <a:endParaRPr lang="en-US" b="1" u="sng" dirty="0" smtClean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Discontinue peg-interferon </a:t>
                      </a:r>
                      <a:r>
                        <a:rPr lang="en-US" b="1" dirty="0" err="1" smtClean="0"/>
                        <a:t>alfa</a:t>
                      </a:r>
                      <a:r>
                        <a:rPr lang="en-US" b="1" dirty="0" smtClean="0"/>
                        <a:t> and ribavirin (</a:t>
                      </a:r>
                      <a:r>
                        <a:rPr lang="en-US" b="1" dirty="0" err="1" smtClean="0"/>
                        <a:t>simeprevir</a:t>
                      </a:r>
                      <a:r>
                        <a:rPr lang="en-US" b="1" dirty="0" smtClean="0"/>
                        <a:t> complete at week 12)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Week 24</a:t>
                      </a:r>
                      <a:r>
                        <a:rPr lang="en-US" b="1" baseline="0" dirty="0" smtClean="0"/>
                        <a:t>, </a:t>
                      </a:r>
                      <a:r>
                        <a:rPr lang="en-US" b="1" u="sng" baseline="0" dirty="0" smtClean="0"/>
                        <a:t>&gt;</a:t>
                      </a:r>
                      <a:r>
                        <a:rPr lang="en-US" b="1" u="none" baseline="0" dirty="0" smtClean="0"/>
                        <a:t> 25IU/</a:t>
                      </a:r>
                      <a:r>
                        <a:rPr lang="en-US" b="1" u="none" baseline="0" dirty="0" err="1" smtClean="0"/>
                        <a:t>mL</a:t>
                      </a:r>
                      <a:endParaRPr lang="en-US" b="1" u="sng" dirty="0" smtClean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Discontinue</a:t>
                      </a:r>
                      <a:r>
                        <a:rPr lang="en-US" b="1" baseline="0" dirty="0" smtClean="0"/>
                        <a:t> peg-interferon </a:t>
                      </a:r>
                      <a:r>
                        <a:rPr lang="en-US" b="1" baseline="0" dirty="0" err="1" smtClean="0"/>
                        <a:t>alfa</a:t>
                      </a:r>
                      <a:r>
                        <a:rPr lang="en-US" b="1" baseline="0" dirty="0" smtClean="0"/>
                        <a:t> and ribavirin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34423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Drug Interactions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2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Simeprevir</a:t>
            </a:r>
            <a:endParaRPr lang="en-US" dirty="0" smtClean="0"/>
          </a:p>
          <a:p>
            <a:pPr lvl="1"/>
            <a:r>
              <a:rPr lang="en-US" dirty="0" smtClean="0"/>
              <a:t>Mild </a:t>
            </a:r>
            <a:r>
              <a:rPr lang="en-US" dirty="0"/>
              <a:t>inhibitor of CYP1A2 activity and intestinal </a:t>
            </a:r>
            <a:r>
              <a:rPr lang="en-US" dirty="0" smtClean="0"/>
              <a:t>CYP3A4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not affect hepatic CYP3A4 </a:t>
            </a:r>
            <a:r>
              <a:rPr lang="en-US" dirty="0" smtClean="0"/>
              <a:t>activity</a:t>
            </a:r>
          </a:p>
          <a:p>
            <a:pPr lvl="1"/>
            <a:r>
              <a:rPr lang="en-US" dirty="0" smtClean="0"/>
              <a:t>Inhibits </a:t>
            </a:r>
            <a:r>
              <a:rPr lang="en-US" dirty="0"/>
              <a:t>OATP1B1/3 and </a:t>
            </a:r>
            <a:r>
              <a:rPr lang="en-US" dirty="0" smtClean="0"/>
              <a:t>P-glycoprotein </a:t>
            </a:r>
          </a:p>
          <a:p>
            <a:pPr lvl="1"/>
            <a:r>
              <a:rPr lang="en-US" dirty="0" smtClean="0"/>
              <a:t>Multiple drug interactions expected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0640" y="630789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www.hcvguidelines.org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9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80" y="20105"/>
            <a:ext cx="779719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Medications to Avoid with </a:t>
            </a:r>
            <a:r>
              <a:rPr lang="en-US" sz="3600" dirty="0" err="1" smtClean="0"/>
              <a:t>Simeprevir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8591042"/>
              </p:ext>
            </p:extLst>
          </p:nvPr>
        </p:nvGraphicFramePr>
        <p:xfrm>
          <a:off x="75159" y="1248456"/>
          <a:ext cx="8993682" cy="5346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3831"/>
                <a:gridCol w="6109851"/>
              </a:tblGrid>
              <a:tr h="390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Medication and or Class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Rationale for Avoiding with </a:t>
                      </a:r>
                      <a:r>
                        <a:rPr lang="en-US" sz="1800" b="0" dirty="0" err="1" smtClean="0">
                          <a:effectLst/>
                        </a:rPr>
                        <a:t>Simeprevir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1208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Anticonvulsants - carbamazepine, </a:t>
                      </a:r>
                      <a:r>
                        <a:rPr lang="en-US" sz="1800" b="0" dirty="0" err="1">
                          <a:effectLst/>
                        </a:rPr>
                        <a:t>oxcarbazepine</a:t>
                      </a:r>
                      <a:r>
                        <a:rPr lang="en-US" sz="1800" b="0" dirty="0">
                          <a:effectLst/>
                        </a:rPr>
                        <a:t>, phenobarbital, phenytoin 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Co-administration with these medications is likely to reduce concentrations of </a:t>
                      </a: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effectLst/>
                        </a:rPr>
                        <a:t>simeprevir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and lead to reduced </a:t>
                      </a: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effectLst/>
                        </a:rPr>
                        <a:t>simeprevir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efficacy. Co-administration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not recommended.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>
                    <a:solidFill>
                      <a:srgbClr val="FF0000"/>
                    </a:solidFill>
                  </a:tcPr>
                </a:tc>
              </a:tr>
              <a:tr h="1208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Antibiotics – clarithromycin, erythromycin, </a:t>
                      </a:r>
                      <a:r>
                        <a:rPr lang="en-US" sz="1800" b="0" dirty="0" err="1">
                          <a:effectLst/>
                        </a:rPr>
                        <a:t>telithromycin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Co-administration with these medications is likely to increase concentrations of either </a:t>
                      </a: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effectLst/>
                        </a:rPr>
                        <a:t>simeprevir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or the antibiotic due to CYP3A4 and P-glycoprotein (P-</a:t>
                      </a: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effectLst/>
                        </a:rPr>
                        <a:t>gp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) inhibition. Co-administration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not recommended. 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>
                    <a:solidFill>
                      <a:srgbClr val="FF0000"/>
                    </a:solidFill>
                  </a:tcPr>
                </a:tc>
              </a:tr>
              <a:tr h="1208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Antifungals – fluconazole, </a:t>
                      </a:r>
                      <a:r>
                        <a:rPr lang="en-US" sz="1800" b="0" dirty="0" err="1">
                          <a:effectLst/>
                        </a:rPr>
                        <a:t>itraconazole</a:t>
                      </a:r>
                      <a:r>
                        <a:rPr lang="en-US" sz="1800" b="0" dirty="0">
                          <a:effectLst/>
                        </a:rPr>
                        <a:t>, ketoconazole, </a:t>
                      </a:r>
                      <a:r>
                        <a:rPr lang="en-US" sz="1800" b="0" dirty="0" err="1">
                          <a:effectLst/>
                        </a:rPr>
                        <a:t>posaconazole</a:t>
                      </a:r>
                      <a:r>
                        <a:rPr lang="en-US" sz="1800" b="0" dirty="0">
                          <a:effectLst/>
                        </a:rPr>
                        <a:t>, </a:t>
                      </a:r>
                      <a:r>
                        <a:rPr lang="en-US" sz="1800" b="0" dirty="0" err="1">
                          <a:effectLst/>
                        </a:rPr>
                        <a:t>voriconazole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Co-administration with these medications is likely to increase concentrations of </a:t>
                      </a: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effectLst/>
                        </a:rPr>
                        <a:t>simeprevir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due to CYP3A4 inhibition from the antifungals. Co-administration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not recommended. 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>
                    <a:solidFill>
                      <a:srgbClr val="FF0000"/>
                    </a:solidFill>
                  </a:tcPr>
                </a:tc>
              </a:tr>
              <a:tr h="11710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</a:rPr>
                        <a:t>Antimycobacterials</a:t>
                      </a:r>
                      <a:r>
                        <a:rPr lang="en-US" sz="1800" b="0" dirty="0">
                          <a:effectLst/>
                        </a:rPr>
                        <a:t> – rifampin, </a:t>
                      </a:r>
                      <a:r>
                        <a:rPr lang="en-US" sz="1800" b="0" dirty="0" err="1">
                          <a:effectLst/>
                        </a:rPr>
                        <a:t>rifabutin</a:t>
                      </a:r>
                      <a:r>
                        <a:rPr lang="en-US" sz="1800" b="0" dirty="0">
                          <a:effectLst/>
                        </a:rPr>
                        <a:t>, </a:t>
                      </a:r>
                      <a:r>
                        <a:rPr lang="en-US" sz="1800" b="0" dirty="0" err="1">
                          <a:effectLst/>
                        </a:rPr>
                        <a:t>rifapentine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Co-administration with these medications is likely to reduce concentrations of </a:t>
                      </a: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effectLst/>
                        </a:rPr>
                        <a:t>simeprevir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and lead to reduced </a:t>
                      </a: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effectLst/>
                        </a:rPr>
                        <a:t>simeprevir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efficacy. Co-administration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not recommended. 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0640" y="6516118"/>
            <a:ext cx="188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www.nynjaetc.org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0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54" y="-2561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Medications to Avoid with </a:t>
            </a:r>
            <a:r>
              <a:rPr lang="en-US" sz="3600" dirty="0" err="1" smtClean="0"/>
              <a:t>Simeprevir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35181186"/>
              </p:ext>
            </p:extLst>
          </p:nvPr>
        </p:nvGraphicFramePr>
        <p:xfrm>
          <a:off x="75159" y="1248456"/>
          <a:ext cx="8993682" cy="5014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3831"/>
                <a:gridCol w="6109851"/>
              </a:tblGrid>
              <a:tr h="3903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Medication and or Class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Rationale for Avoiding with </a:t>
                      </a:r>
                      <a:r>
                        <a:rPr lang="en-US" sz="1800" b="0" dirty="0" err="1" smtClean="0">
                          <a:effectLst/>
                        </a:rPr>
                        <a:t>Simeprevir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1208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Corticosteroids – dexamethasone 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Co-administration with dexamethasone is likely to decrease concentrations of </a:t>
                      </a: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effectLst/>
                        </a:rPr>
                        <a:t>simeprevir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and lead to reduced </a:t>
                      </a: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effectLst/>
                        </a:rPr>
                        <a:t>simeprevir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efficacy. Co-administration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not recommended. 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>
                    <a:solidFill>
                      <a:srgbClr val="FF0000"/>
                    </a:solidFill>
                  </a:tcPr>
                </a:tc>
              </a:tr>
              <a:tr h="1208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Propulsive – </a:t>
                      </a:r>
                      <a:r>
                        <a:rPr lang="en-US" sz="1800" b="0" dirty="0" err="1">
                          <a:effectLst/>
                        </a:rPr>
                        <a:t>cisapride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Co-administration with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</a:rPr>
                        <a:t>cisapride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 may result in increased concentrations of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</a:rPr>
                        <a:t>cisapride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 leading to potential cardiac arrhythmias.  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>
                    <a:solidFill>
                      <a:srgbClr val="FF0000"/>
                    </a:solidFill>
                  </a:tcPr>
                </a:tc>
              </a:tr>
              <a:tr h="1208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Herbal products – Milk Thistle, St. John’s </a:t>
                      </a:r>
                      <a:r>
                        <a:rPr lang="en-US" sz="1800" b="0" dirty="0" err="1">
                          <a:effectLst/>
                        </a:rPr>
                        <a:t>Wort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Co-administration with milk thistle is likely to increase concentrations of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</a:rPr>
                        <a:t>simeprevir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. Co-administration not recommended.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Co-administration with St. John’s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</a:rPr>
                        <a:t>Wort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 is likely to reduce concentrations of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</a:rPr>
                        <a:t>simeprevir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 leading to reduced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</a:rPr>
                        <a:t>simeprevir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 efficacy, due to intestinal P-glycoprotein (P-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</a:rPr>
                        <a:t>gp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) induction associated with St. John’s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</a:rPr>
                        <a:t>Wort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68" marR="64168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0640" y="6516118"/>
            <a:ext cx="188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www.nynjaetc.org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9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 smtClean="0"/>
              <a:t>Sofosbuvir</a:t>
            </a:r>
            <a:r>
              <a:rPr lang="en-US" altLang="en-US" dirty="0" smtClean="0"/>
              <a:t> FDA Approved, December 6, 2013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FDA Panel recommended approval October 25, 2013</a:t>
            </a:r>
          </a:p>
          <a:p>
            <a:r>
              <a:rPr lang="en-US" dirty="0" smtClean="0"/>
              <a:t>Recommendation </a:t>
            </a:r>
            <a:r>
              <a:rPr lang="en-US" dirty="0"/>
              <a:t>covers both use with interferon-based therapy for treatment-naive people with HCV genotypes 1 or </a:t>
            </a:r>
            <a:r>
              <a:rPr lang="en-US" dirty="0" smtClean="0"/>
              <a:t>4</a:t>
            </a:r>
          </a:p>
          <a:p>
            <a:r>
              <a:rPr lang="en-US" dirty="0" smtClean="0"/>
              <a:t>Also use </a:t>
            </a:r>
            <a:r>
              <a:rPr lang="en-US" dirty="0"/>
              <a:t>in dual therapy with ribavirin for people with easier-to-treat HCV genotypes 2 or </a:t>
            </a:r>
            <a:r>
              <a:rPr lang="en-US" dirty="0" smtClean="0"/>
              <a:t>3 - the </a:t>
            </a:r>
            <a:r>
              <a:rPr lang="en-US" dirty="0"/>
              <a:t>first approved interferon-free </a:t>
            </a:r>
            <a:r>
              <a:rPr lang="en-US" dirty="0" smtClean="0"/>
              <a:t>regimen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93830" y="6232565"/>
            <a:ext cx="817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Gilead Sciences. FDA Advisory Committee Supports Approval of Gilead’s </a:t>
            </a:r>
            <a:r>
              <a:rPr lang="en-US" sz="1600" dirty="0" err="1">
                <a:solidFill>
                  <a:schemeClr val="bg1"/>
                </a:solidFill>
              </a:rPr>
              <a:t>Sofosbuvir</a:t>
            </a:r>
            <a:r>
              <a:rPr lang="en-US" sz="1600" dirty="0">
                <a:solidFill>
                  <a:schemeClr val="bg1"/>
                </a:solidFill>
              </a:rPr>
              <a:t> for Chronic 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Hepatitis </a:t>
            </a:r>
            <a:r>
              <a:rPr lang="en-US" sz="1600" dirty="0">
                <a:solidFill>
                  <a:schemeClr val="bg1"/>
                </a:solidFill>
              </a:rPr>
              <a:t>C Infection. Press release. October 25, 2013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www.solvadi.com</a:t>
            </a:r>
            <a:r>
              <a:rPr lang="en-US" sz="1600" dirty="0">
                <a:solidFill>
                  <a:schemeClr val="bg1"/>
                </a:solidFill>
              </a:rPr>
              <a:t>. Accessed </a:t>
            </a:r>
            <a:r>
              <a:rPr lang="en-US" sz="1600" dirty="0" smtClean="0">
                <a:solidFill>
                  <a:schemeClr val="bg1"/>
                </a:solidFill>
              </a:rPr>
              <a:t>June 4, 2014.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6502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Sofosbuvir</a:t>
            </a:r>
            <a:r>
              <a:rPr lang="en-US" altLang="en-US" dirty="0" smtClean="0"/>
              <a:t> Key Points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Indication</a:t>
            </a:r>
          </a:p>
          <a:p>
            <a:pPr lvl="1"/>
            <a:r>
              <a:rPr lang="en-US" altLang="en-US" sz="2000" dirty="0"/>
              <a:t>NS5B nucleotide polymerase inhibitor for the treatment of chronic HCV as a component of combination </a:t>
            </a:r>
            <a:r>
              <a:rPr lang="en-US" altLang="en-US" sz="2000" dirty="0" err="1"/>
              <a:t>anitiviral</a:t>
            </a:r>
            <a:r>
              <a:rPr lang="en-US" altLang="en-US" sz="2000" dirty="0"/>
              <a:t> treatment regimen </a:t>
            </a:r>
          </a:p>
          <a:p>
            <a:r>
              <a:rPr lang="en-US" altLang="en-US" sz="2000" dirty="0" smtClean="0"/>
              <a:t>400 mg tablet, once daily dosing, with no food restrictions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39175" y="6356350"/>
            <a:ext cx="504825" cy="365125"/>
          </a:xfrm>
          <a:prstGeom prst="rect">
            <a:avLst/>
          </a:prstGeom>
        </p:spPr>
        <p:txBody>
          <a:bodyPr/>
          <a:lstStyle/>
          <a:p>
            <a:fld id="{35AFFC5B-CF5B-4474-949A-E2B57E44AD92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020" y="6361534"/>
            <a:ext cx="5283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www.solvadi.com. Accessed </a:t>
            </a:r>
            <a:r>
              <a:rPr lang="en-US" dirty="0" smtClean="0">
                <a:solidFill>
                  <a:schemeClr val="bg1"/>
                </a:solidFill>
              </a:rPr>
              <a:t>June 4, 2014.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3283134"/>
              </p:ext>
            </p:extLst>
          </p:nvPr>
        </p:nvGraphicFramePr>
        <p:xfrm>
          <a:off x="418795" y="3390595"/>
          <a:ext cx="8300945" cy="2774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847"/>
                <a:gridCol w="3118039"/>
                <a:gridCol w="1979059"/>
              </a:tblGrid>
              <a:tr h="77561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HCV Mono-infected and HCV/HIV</a:t>
                      </a:r>
                      <a:r>
                        <a:rPr lang="en-US" sz="2000" baseline="0" dirty="0" smtClean="0"/>
                        <a:t> Co-infected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Treatment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Duration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80650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Genotype 1 or 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Sofosbuvir</a:t>
                      </a:r>
                      <a:r>
                        <a:rPr lang="en-US" sz="2000" b="1" dirty="0" smtClean="0"/>
                        <a:t> + PEG-interferon + ribavirin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 weeks</a:t>
                      </a:r>
                      <a:endParaRPr lang="en-US" sz="2000" b="1" dirty="0"/>
                    </a:p>
                  </a:txBody>
                  <a:tcPr/>
                </a:tc>
              </a:tr>
              <a:tr h="59632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Genotype</a:t>
                      </a:r>
                      <a:r>
                        <a:rPr lang="en-US" sz="2000" b="1" baseline="0" dirty="0" smtClean="0"/>
                        <a:t> 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Sofosbuvir</a:t>
                      </a:r>
                      <a:r>
                        <a:rPr lang="en-US" sz="2000" b="1" baseline="0" dirty="0" smtClean="0"/>
                        <a:t> + ribavirin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 weeks</a:t>
                      </a:r>
                      <a:endParaRPr lang="en-US" sz="2000" b="1" dirty="0"/>
                    </a:p>
                  </a:txBody>
                  <a:tcPr/>
                </a:tc>
              </a:tr>
              <a:tr h="59632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Genotype 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Sofosbuvir</a:t>
                      </a:r>
                      <a:r>
                        <a:rPr lang="en-US" sz="2000" b="1" dirty="0" smtClean="0"/>
                        <a:t> + ribavirin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 weeks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188933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Sofosbuvir</a:t>
            </a:r>
            <a:r>
              <a:rPr lang="en-US" altLang="en-US" dirty="0" smtClean="0"/>
              <a:t> Key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Sofosbuvir</a:t>
            </a:r>
            <a:r>
              <a:rPr lang="en-US" dirty="0" smtClean="0"/>
              <a:t> + ribavirin ALONE for 24 weeks can be considered for GT1 if intolerant to interferon</a:t>
            </a:r>
          </a:p>
          <a:p>
            <a:r>
              <a:rPr lang="en-US" dirty="0" smtClean="0"/>
              <a:t>No dosage recommendation can be made in patients with severe renal impairment or ESRD – up to 20 fold increase in SOF metabolite</a:t>
            </a:r>
          </a:p>
          <a:p>
            <a:r>
              <a:rPr lang="en-US" dirty="0" smtClean="0"/>
              <a:t>Contraindications – </a:t>
            </a:r>
            <a:r>
              <a:rPr lang="en-US" dirty="0" err="1" smtClean="0"/>
              <a:t>Monotherapy</a:t>
            </a:r>
            <a:r>
              <a:rPr lang="en-US" dirty="0" smtClean="0"/>
              <a:t>, also ribavirin birth defects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7020" y="6361534"/>
            <a:ext cx="5283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www.solvadi.com. Accessed </a:t>
            </a:r>
            <a:r>
              <a:rPr lang="en-US" dirty="0" smtClean="0">
                <a:solidFill>
                  <a:schemeClr val="bg1"/>
                </a:solidFill>
              </a:rPr>
              <a:t>June 4, 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26638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Sofosbuvir</a:t>
            </a:r>
            <a:r>
              <a:rPr lang="en-US" altLang="en-US" dirty="0" smtClean="0"/>
              <a:t> Key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Adverse Events</a:t>
            </a:r>
          </a:p>
          <a:p>
            <a:pPr lvl="1"/>
            <a:r>
              <a:rPr lang="en-US" dirty="0" smtClean="0"/>
              <a:t>Headache and fatigue most common</a:t>
            </a:r>
          </a:p>
          <a:p>
            <a:pPr lvl="1"/>
            <a:r>
              <a:rPr lang="en-US" dirty="0" smtClean="0"/>
              <a:t>Anemia and insomnia, nausea when adding </a:t>
            </a:r>
            <a:r>
              <a:rPr lang="en-US" dirty="0" err="1" smtClean="0"/>
              <a:t>peginterferon</a:t>
            </a:r>
            <a:r>
              <a:rPr lang="en-US" dirty="0" smtClean="0"/>
              <a:t> + ribavirin</a:t>
            </a:r>
          </a:p>
          <a:p>
            <a:r>
              <a:rPr lang="en-US" dirty="0" smtClean="0"/>
              <a:t>Additional info</a:t>
            </a:r>
          </a:p>
          <a:p>
            <a:pPr lvl="1"/>
            <a:r>
              <a:rPr lang="en-US" dirty="0" smtClean="0"/>
              <a:t>HIV/HCV </a:t>
            </a:r>
            <a:r>
              <a:rPr lang="en-US" dirty="0" err="1" smtClean="0"/>
              <a:t>coinfection</a:t>
            </a:r>
            <a:r>
              <a:rPr lang="en-US" dirty="0" smtClean="0"/>
              <a:t> studied, also data on patients with HCC awaiting liver transplantation studied </a:t>
            </a:r>
          </a:p>
          <a:p>
            <a:r>
              <a:rPr lang="en-US" dirty="0"/>
              <a:t>Drug Interactions</a:t>
            </a:r>
          </a:p>
          <a:p>
            <a:pPr lvl="1"/>
            <a:r>
              <a:rPr lang="en-US" dirty="0"/>
              <a:t>Intestinal PGP inducers likely to reduce levels –</a:t>
            </a:r>
            <a:r>
              <a:rPr lang="en-US" dirty="0" err="1"/>
              <a:t>ie</a:t>
            </a:r>
            <a:r>
              <a:rPr lang="en-US" dirty="0"/>
              <a:t> rifampin, St Johns </a:t>
            </a:r>
            <a:r>
              <a:rPr lang="en-US" smtClean="0"/>
              <a:t>Wort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7020" y="6361534"/>
            <a:ext cx="5283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www.solvadi.com. Accessed </a:t>
            </a:r>
            <a:r>
              <a:rPr lang="en-US" dirty="0" smtClean="0">
                <a:solidFill>
                  <a:schemeClr val="bg1"/>
                </a:solidFill>
              </a:rPr>
              <a:t>June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87963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Drug Interactions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2362"/>
          </a:xfrm>
        </p:spPr>
        <p:txBody>
          <a:bodyPr>
            <a:normAutofit/>
          </a:bodyPr>
          <a:lstStyle/>
          <a:p>
            <a:r>
              <a:rPr lang="en-US" dirty="0" err="1"/>
              <a:t>Sofosbuvir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Substrate </a:t>
            </a:r>
            <a:r>
              <a:rPr lang="en-US" dirty="0"/>
              <a:t>for P-glycoprotein </a:t>
            </a:r>
            <a:r>
              <a:rPr lang="en-US" dirty="0" smtClean="0"/>
              <a:t>and </a:t>
            </a:r>
            <a:r>
              <a:rPr lang="en-US" dirty="0"/>
              <a:t>breast cancer resistance protein </a:t>
            </a:r>
            <a:endParaRPr lang="en-US" dirty="0" smtClean="0"/>
          </a:p>
          <a:p>
            <a:pPr lvl="1"/>
            <a:r>
              <a:rPr lang="en-US" dirty="0" smtClean="0"/>
              <a:t>Intracellular </a:t>
            </a:r>
            <a:r>
              <a:rPr lang="en-US" dirty="0"/>
              <a:t>metabolism </a:t>
            </a:r>
            <a:r>
              <a:rPr lang="en-US" dirty="0" smtClean="0"/>
              <a:t>mediated </a:t>
            </a:r>
            <a:r>
              <a:rPr lang="en-US" dirty="0"/>
              <a:t>by hydrolase and nucleotide phosphorylation </a:t>
            </a:r>
            <a:r>
              <a:rPr lang="en-US" dirty="0" smtClean="0"/>
              <a:t>pathways</a:t>
            </a:r>
          </a:p>
          <a:p>
            <a:pPr lvl="1"/>
            <a:r>
              <a:rPr lang="en-US" dirty="0" smtClean="0"/>
              <a:t>Minimal drug interactions expected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0640" y="630789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www.hcvguidelines.org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6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Medications to Avoid with </a:t>
            </a:r>
            <a:r>
              <a:rPr lang="en-US" sz="3600" dirty="0" err="1" smtClean="0"/>
              <a:t>Sofosbuvir</a:t>
            </a:r>
            <a:endParaRPr lang="en-US" sz="3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7231932"/>
              </p:ext>
            </p:extLst>
          </p:nvPr>
        </p:nvGraphicFramePr>
        <p:xfrm>
          <a:off x="232235" y="1553828"/>
          <a:ext cx="8679530" cy="4640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1174"/>
                <a:gridCol w="6118356"/>
              </a:tblGrid>
              <a:tr h="3748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Medication and or Class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Rationale for Avoiding with </a:t>
                      </a:r>
                      <a:r>
                        <a:rPr lang="en-US" sz="1800" b="0" dirty="0" err="1">
                          <a:effectLst/>
                        </a:rPr>
                        <a:t>Sofosbuvir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1367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Anticonvulsants – carbamazepine, </a:t>
                      </a:r>
                      <a:r>
                        <a:rPr lang="en-US" sz="1800" b="0" dirty="0" err="1">
                          <a:effectLst/>
                        </a:rPr>
                        <a:t>oxcarbazepine</a:t>
                      </a:r>
                      <a:r>
                        <a:rPr lang="en-US" sz="1800" b="0" dirty="0">
                          <a:effectLst/>
                        </a:rPr>
                        <a:t>, phenobarbital, phenytoin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Co-administration with these medications is likely to reduce concentrations of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</a:rPr>
                        <a:t>sofosbuvir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 leading to reduced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</a:rPr>
                        <a:t>sofosbuvir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 efficacy. Co-administration not recommended.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rgbClr val="FF0000"/>
                    </a:solidFill>
                  </a:tcPr>
                </a:tc>
              </a:tr>
              <a:tr h="1448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Antimycobacterials – rifampin, rifabutin, rifapentin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Co-administration with these medications is likely to reduce concentrations of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</a:rPr>
                        <a:t>sofosbuvir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 leading to reduced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</a:rPr>
                        <a:t>sofosbuvir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 efficacy due to intestinal P-glycoprotein (P-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</a:rPr>
                        <a:t>gp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) induction from rifampin.  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rgbClr val="FF0000"/>
                    </a:solidFill>
                  </a:tcPr>
                </a:tc>
              </a:tr>
              <a:tr h="1448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Herbal products – St. John’s Wort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Co-administration with these medications is likely to reduce concentrations of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</a:rPr>
                        <a:t>sofosbuvir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 leading to reduced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</a:rPr>
                        <a:t>sofosbuvir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 efficacy due to intestinal P-glycoprotein (P-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</a:rPr>
                        <a:t>gp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) induction associated with St. John’s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</a:rPr>
                        <a:t>Wort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0640" y="6439308"/>
            <a:ext cx="188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www.nynjaetc.org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7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1" t="15201" r="3534" b="9499"/>
          <a:stretch/>
        </p:blipFill>
        <p:spPr bwMode="auto">
          <a:xfrm>
            <a:off x="1983179" y="973776"/>
            <a:ext cx="5379522" cy="522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TextBox 1"/>
          <p:cNvSpPr txBox="1">
            <a:spLocks noChangeArrowheads="1"/>
          </p:cNvSpPr>
          <p:nvPr/>
        </p:nvSpPr>
        <p:spPr bwMode="auto">
          <a:xfrm>
            <a:off x="116686" y="2660650"/>
            <a:ext cx="184377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Telaprevir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/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Boceprevir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/>
            <a:r>
              <a:rPr lang="en-US" sz="2400" b="1" dirty="0" err="1">
                <a:solidFill>
                  <a:srgbClr val="92D050"/>
                </a:solidFill>
              </a:rPr>
              <a:t>Simeprevir</a:t>
            </a:r>
            <a:endParaRPr lang="en-US" sz="2400" b="1" dirty="0">
              <a:solidFill>
                <a:srgbClr val="92D050"/>
              </a:solidFill>
            </a:endParaRPr>
          </a:p>
          <a:p>
            <a:pPr eaLnBrk="1" hangingPunct="1"/>
            <a:r>
              <a:rPr lang="en-US" sz="2400" b="1" dirty="0" err="1">
                <a:solidFill>
                  <a:schemeClr val="bg1"/>
                </a:solidFill>
              </a:rPr>
              <a:t>Faldapravir</a:t>
            </a:r>
            <a:endParaRPr lang="en-US" sz="24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>
                <a:solidFill>
                  <a:schemeClr val="bg1"/>
                </a:solidFill>
              </a:rPr>
              <a:t>ABT-450</a:t>
            </a: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7413970" y="5665788"/>
            <a:ext cx="1790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92D050"/>
                </a:solidFill>
              </a:rPr>
              <a:t>Sofosbuvir</a:t>
            </a:r>
            <a:endParaRPr lang="en-US" sz="2400" b="1" dirty="0">
              <a:solidFill>
                <a:srgbClr val="92D050"/>
              </a:solidFill>
            </a:endParaRPr>
          </a:p>
          <a:p>
            <a:pPr eaLnBrk="1" hangingPunct="1"/>
            <a:r>
              <a:rPr lang="en-US" sz="2400" b="1" dirty="0">
                <a:solidFill>
                  <a:schemeClr val="bg1"/>
                </a:solidFill>
              </a:rPr>
              <a:t>ABT-333</a:t>
            </a:r>
          </a:p>
        </p:txBody>
      </p:sp>
      <p:sp>
        <p:nvSpPr>
          <p:cNvPr id="56325" name="TextBox 4"/>
          <p:cNvSpPr txBox="1">
            <a:spLocks noChangeArrowheads="1"/>
          </p:cNvSpPr>
          <p:nvPr/>
        </p:nvSpPr>
        <p:spPr bwMode="auto">
          <a:xfrm>
            <a:off x="7337160" y="1778000"/>
            <a:ext cx="18293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chemeClr val="bg1"/>
                </a:solidFill>
              </a:rPr>
              <a:t>Daclatasvir</a:t>
            </a:r>
            <a:endParaRPr lang="en-US" sz="24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err="1">
                <a:solidFill>
                  <a:schemeClr val="bg1"/>
                </a:solidFill>
              </a:rPr>
              <a:t>Ledipasvir</a:t>
            </a:r>
            <a:endParaRPr lang="en-US" sz="24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>
                <a:solidFill>
                  <a:schemeClr val="bg1"/>
                </a:solidFill>
              </a:rPr>
              <a:t>ABT- 267</a:t>
            </a:r>
          </a:p>
        </p:txBody>
      </p:sp>
      <p:cxnSp>
        <p:nvCxnSpPr>
          <p:cNvPr id="6" name="Elbow Connector 5"/>
          <p:cNvCxnSpPr/>
          <p:nvPr/>
        </p:nvCxnSpPr>
        <p:spPr>
          <a:xfrm>
            <a:off x="527050" y="4600575"/>
            <a:ext cx="1344613" cy="1096963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56324" idx="0"/>
          </p:cNvCxnSpPr>
          <p:nvPr/>
        </p:nvCxnSpPr>
        <p:spPr>
          <a:xfrm rot="16200000" flipV="1">
            <a:off x="7638646" y="4995026"/>
            <a:ext cx="393700" cy="947824"/>
          </a:xfrm>
          <a:prstGeom prst="bentConnector2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56325" idx="2"/>
            <a:endCxn id="56322" idx="3"/>
          </p:cNvCxnSpPr>
          <p:nvPr/>
        </p:nvCxnSpPr>
        <p:spPr>
          <a:xfrm rot="5400000">
            <a:off x="7503259" y="2837772"/>
            <a:ext cx="608019" cy="889133"/>
          </a:xfrm>
          <a:prstGeom prst="bentConnector2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19214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360"/>
            <a:ext cx="8229600" cy="1143000"/>
          </a:xfrm>
        </p:spPr>
        <p:txBody>
          <a:bodyPr/>
          <a:lstStyle/>
          <a:p>
            <a:r>
              <a:rPr lang="en-US" dirty="0" smtClean="0"/>
              <a:t>COSMOS Study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15375" y="6356350"/>
            <a:ext cx="428625" cy="365125"/>
          </a:xfrm>
          <a:prstGeom prst="rect">
            <a:avLst/>
          </a:prstGeom>
        </p:spPr>
        <p:txBody>
          <a:bodyPr/>
          <a:lstStyle/>
          <a:p>
            <a:fld id="{35AFFC5B-CF5B-4474-949A-E2B57E44AD92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234" y="6522665"/>
            <a:ext cx="602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Lawitz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etal</a:t>
            </a:r>
            <a:r>
              <a:rPr lang="en-US" dirty="0" smtClean="0">
                <a:solidFill>
                  <a:schemeClr val="bg1"/>
                </a:solidFill>
              </a:rPr>
              <a:t>. 49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EASL, April 9-13, 2014; Lancet, 2014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4581150"/>
            <a:ext cx="8053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Cohort 1 – </a:t>
            </a:r>
            <a:r>
              <a:rPr lang="en-US" sz="2400" dirty="0" err="1" smtClean="0">
                <a:solidFill>
                  <a:schemeClr val="bg1"/>
                </a:solidFill>
              </a:rPr>
              <a:t>Metavir</a:t>
            </a:r>
            <a:r>
              <a:rPr lang="en-US" sz="2400" dirty="0" smtClean="0">
                <a:solidFill>
                  <a:schemeClr val="bg1"/>
                </a:solidFill>
              </a:rPr>
              <a:t> F0-F2, prior null responders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Cohort 2 – </a:t>
            </a:r>
            <a:r>
              <a:rPr lang="en-US" sz="2400" dirty="0" err="1" smtClean="0">
                <a:solidFill>
                  <a:schemeClr val="bg1"/>
                </a:solidFill>
              </a:rPr>
              <a:t>Metavir</a:t>
            </a:r>
            <a:r>
              <a:rPr lang="en-US" sz="2400" dirty="0" smtClean="0">
                <a:solidFill>
                  <a:schemeClr val="bg1"/>
                </a:solidFill>
              </a:rPr>
              <a:t> F3-F4, prior null responders or </a:t>
            </a:r>
            <a:r>
              <a:rPr lang="en-US" sz="2400" dirty="0" err="1" smtClean="0">
                <a:solidFill>
                  <a:schemeClr val="bg1"/>
                </a:solidFill>
              </a:rPr>
              <a:t>naives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Primary Endpoint: SVR12 (sustained viral response, no </a:t>
            </a:r>
            <a:r>
              <a:rPr lang="en-US" sz="2400" dirty="0" err="1" smtClean="0">
                <a:solidFill>
                  <a:schemeClr val="bg1"/>
                </a:solidFill>
              </a:rPr>
              <a:t>hcv</a:t>
            </a:r>
            <a:r>
              <a:rPr lang="en-US" sz="2400" dirty="0" smtClean="0">
                <a:solidFill>
                  <a:schemeClr val="bg1"/>
                </a:solidFill>
              </a:rPr>
              <a:t> 12 weeks after the end of treatment)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Secondary Endpoints: RVR, </a:t>
            </a:r>
            <a:r>
              <a:rPr lang="en-US" sz="2400" dirty="0" err="1" smtClean="0">
                <a:solidFill>
                  <a:schemeClr val="bg1"/>
                </a:solidFill>
              </a:rPr>
              <a:t>Tx</a:t>
            </a:r>
            <a:r>
              <a:rPr lang="en-US" sz="2400" dirty="0" smtClean="0">
                <a:solidFill>
                  <a:schemeClr val="bg1"/>
                </a:solidFill>
              </a:rPr>
              <a:t> failure, relapse rate, safety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7646" y="1239915"/>
            <a:ext cx="8811584" cy="3518593"/>
            <a:chOff x="227646" y="1239915"/>
            <a:chExt cx="8811584" cy="3518593"/>
          </a:xfrm>
        </p:grpSpPr>
        <p:grpSp>
          <p:nvGrpSpPr>
            <p:cNvPr id="23" name="Group 22"/>
            <p:cNvGrpSpPr/>
            <p:nvPr/>
          </p:nvGrpSpPr>
          <p:grpSpPr>
            <a:xfrm>
              <a:off x="227646" y="1239915"/>
              <a:ext cx="8453689" cy="2947249"/>
              <a:chOff x="57388" y="1902736"/>
              <a:chExt cx="8453689" cy="294724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317076" y="1902736"/>
                <a:ext cx="3099834" cy="56613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SMV+SOF+RBV</a:t>
                </a:r>
                <a:endParaRPr lang="en-US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410251" y="1902736"/>
                <a:ext cx="3099834" cy="566139"/>
              </a:xfrm>
              <a:prstGeom prst="rect">
                <a:avLst/>
              </a:prstGeom>
              <a:solidFill>
                <a:srgbClr val="F1D81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Post-treatment follow-up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416910" y="2699305"/>
                <a:ext cx="3094167" cy="558756"/>
              </a:xfrm>
              <a:prstGeom prst="rect">
                <a:avLst/>
              </a:prstGeom>
              <a:solidFill>
                <a:srgbClr val="F1D81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Post-treatment follow-up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77674" y="3467405"/>
                <a:ext cx="4623286" cy="576075"/>
              </a:xfrm>
              <a:prstGeom prst="rect">
                <a:avLst/>
              </a:prstGeom>
              <a:solidFill>
                <a:srgbClr val="F1D81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Post-treatment follow-up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94081" y="4273910"/>
                <a:ext cx="4616995" cy="576075"/>
              </a:xfrm>
              <a:prstGeom prst="rect">
                <a:avLst/>
              </a:prstGeom>
              <a:solidFill>
                <a:srgbClr val="F1D81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Post-treatment follow-up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45099" y="2699305"/>
                <a:ext cx="3065151" cy="5655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SMV+SOF</a:t>
                </a:r>
                <a:endParaRPr lang="en-US" b="1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345099" y="3467405"/>
                <a:ext cx="1536824" cy="57607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SMV+SOF</a:t>
                </a:r>
              </a:p>
              <a:p>
                <a:pPr algn="ctr"/>
                <a:r>
                  <a:rPr lang="en-US" b="1" dirty="0" smtClean="0"/>
                  <a:t>+ RBV</a:t>
                </a:r>
                <a:endParaRPr lang="en-US" b="1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353009" y="4273910"/>
                <a:ext cx="1541073" cy="57607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SMV+SOF</a:t>
                </a:r>
                <a:endParaRPr lang="en-US" b="1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7388" y="2982071"/>
                <a:ext cx="1365402" cy="63895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Randomized</a:t>
                </a:r>
              </a:p>
              <a:p>
                <a:pPr algn="ctr"/>
                <a:r>
                  <a:rPr lang="en-US" b="1" dirty="0" smtClean="0"/>
                  <a:t>2:1:2:1</a:t>
                </a:r>
                <a:endParaRPr lang="en-US" b="1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99600" y="2008014"/>
                <a:ext cx="769185" cy="3840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Arm1</a:t>
                </a:r>
                <a:endParaRPr lang="en-US" b="1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99600" y="2814520"/>
                <a:ext cx="769185" cy="3840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Arm2</a:t>
                </a:r>
                <a:endParaRPr lang="en-US" b="1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499600" y="3563416"/>
                <a:ext cx="769185" cy="3840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Arm 3</a:t>
                </a:r>
                <a:endParaRPr lang="en-US" b="1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499600" y="4369921"/>
                <a:ext cx="769185" cy="3840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Arm 4</a:t>
                </a:r>
                <a:endParaRPr lang="en-US" b="1" dirty="0"/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2531491" y="4389125"/>
              <a:ext cx="6183884" cy="0"/>
            </a:xfrm>
            <a:prstGeom prst="line">
              <a:avLst/>
            </a:prstGeom>
            <a:ln w="254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511481" y="4389176"/>
              <a:ext cx="6527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                    </a:t>
              </a:r>
              <a:r>
                <a:rPr lang="en-US" dirty="0" smtClean="0">
                  <a:solidFill>
                    <a:schemeClr val="bg1"/>
                  </a:solidFill>
                </a:rPr>
                <a:t>12                          24                        36                        48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989" y="106510"/>
            <a:ext cx="8868396" cy="667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658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1071" y="894270"/>
            <a:ext cx="81802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it-IT" sz="2400" dirty="0" smtClean="0">
                <a:solidFill>
                  <a:schemeClr val="bg1"/>
                </a:solidFill>
              </a:rPr>
              <a:t>METAVIR</a:t>
            </a:r>
          </a:p>
          <a:p>
            <a:pPr algn="just" fontAlgn="base">
              <a:lnSpc>
                <a:spcPct val="150000"/>
              </a:lnSpc>
            </a:pPr>
            <a:r>
              <a:rPr lang="it-IT" sz="2400" dirty="0" smtClean="0">
                <a:solidFill>
                  <a:schemeClr val="bg1"/>
                </a:solidFill>
              </a:rPr>
              <a:t>F0 in cui non vi è danno </a:t>
            </a:r>
            <a:r>
              <a:rPr lang="it-IT" sz="2400" dirty="0" err="1" smtClean="0">
                <a:solidFill>
                  <a:schemeClr val="bg1"/>
                </a:solidFill>
              </a:rPr>
              <a:t>fibrocicatriziale</a:t>
            </a:r>
            <a:r>
              <a:rPr lang="it-IT" sz="2400" dirty="0" smtClean="0">
                <a:solidFill>
                  <a:schemeClr val="bg1"/>
                </a:solidFill>
              </a:rPr>
              <a:t> ed il fegato è, nonostante l'infezione in corso, sostanzialmente normale.</a:t>
            </a:r>
          </a:p>
          <a:p>
            <a:pPr algn="just" fontAlgn="base">
              <a:lnSpc>
                <a:spcPct val="150000"/>
              </a:lnSpc>
            </a:pPr>
            <a:r>
              <a:rPr lang="it-IT" sz="2400" dirty="0" smtClean="0">
                <a:solidFill>
                  <a:schemeClr val="bg1"/>
                </a:solidFill>
              </a:rPr>
              <a:t>F1 in cui il danno è limitato, non significativo ed è lecito pensare di rimanere in vigile attesa</a:t>
            </a:r>
          </a:p>
          <a:p>
            <a:pPr algn="just" fontAlgn="base">
              <a:lnSpc>
                <a:spcPct val="150000"/>
              </a:lnSpc>
            </a:pPr>
            <a:r>
              <a:rPr lang="it-IT" sz="2400" dirty="0" smtClean="0">
                <a:solidFill>
                  <a:schemeClr val="bg1"/>
                </a:solidFill>
              </a:rPr>
              <a:t>F2 in cui il danno </a:t>
            </a:r>
            <a:r>
              <a:rPr lang="it-IT" sz="2400" dirty="0" err="1" smtClean="0">
                <a:solidFill>
                  <a:schemeClr val="bg1"/>
                </a:solidFill>
              </a:rPr>
              <a:t>fibrocicatriziale</a:t>
            </a:r>
            <a:r>
              <a:rPr lang="it-IT" sz="2400" dirty="0" smtClean="0">
                <a:solidFill>
                  <a:schemeClr val="bg1"/>
                </a:solidFill>
              </a:rPr>
              <a:t> può essere considerato significativo ed il paziente da candidare alla terapia del caso</a:t>
            </a:r>
          </a:p>
          <a:p>
            <a:pPr algn="just" fontAlgn="base">
              <a:lnSpc>
                <a:spcPct val="150000"/>
              </a:lnSpc>
            </a:pPr>
            <a:r>
              <a:rPr lang="it-IT" sz="2400" dirty="0" smtClean="0">
                <a:solidFill>
                  <a:schemeClr val="bg1"/>
                </a:solidFill>
              </a:rPr>
              <a:t>F3 in cui il danno </a:t>
            </a:r>
            <a:r>
              <a:rPr lang="it-IT" sz="2400" dirty="0" err="1" smtClean="0">
                <a:solidFill>
                  <a:schemeClr val="bg1"/>
                </a:solidFill>
              </a:rPr>
              <a:t>sclerocicatriziale</a:t>
            </a:r>
            <a:r>
              <a:rPr lang="it-IT" sz="2400" dirty="0" smtClean="0">
                <a:solidFill>
                  <a:schemeClr val="bg1"/>
                </a:solidFill>
              </a:rPr>
              <a:t>, la fibrosi, è severo.</a:t>
            </a:r>
          </a:p>
          <a:p>
            <a:pPr algn="just" fontAlgn="base">
              <a:lnSpc>
                <a:spcPct val="150000"/>
              </a:lnSpc>
            </a:pPr>
            <a:r>
              <a:rPr lang="it-IT" sz="2400" dirty="0" smtClean="0">
                <a:solidFill>
                  <a:schemeClr val="bg1"/>
                </a:solidFill>
              </a:rPr>
              <a:t>F4 in cui il paziente è da considerare </a:t>
            </a:r>
            <a:r>
              <a:rPr lang="it-IT" sz="2400" dirty="0" err="1" smtClean="0">
                <a:solidFill>
                  <a:schemeClr val="bg1"/>
                </a:solidFill>
              </a:rPr>
              <a:t>pre</a:t>
            </a:r>
            <a:r>
              <a:rPr lang="it-IT" sz="2400" dirty="0" smtClean="0">
                <a:solidFill>
                  <a:schemeClr val="bg1"/>
                </a:solidFill>
              </a:rPr>
              <a:t> o francamente cirrotico.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0" y="109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COSMOS, Baseline Characteristics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01075" y="6405563"/>
            <a:ext cx="542925" cy="365125"/>
          </a:xfrm>
          <a:prstGeom prst="rect">
            <a:avLst/>
          </a:prstGeom>
        </p:spPr>
        <p:txBody>
          <a:bodyPr/>
          <a:lstStyle/>
          <a:p>
            <a:fld id="{35AFFC5B-CF5B-4474-949A-E2B57E44AD92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640" y="6488668"/>
            <a:ext cx="437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Lawitz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etal</a:t>
            </a:r>
            <a:r>
              <a:rPr lang="en-US" dirty="0" smtClean="0">
                <a:solidFill>
                  <a:schemeClr val="bg1"/>
                </a:solidFill>
              </a:rPr>
              <a:t>. 49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EASL, April 9-13, 2014.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9424352"/>
              </p:ext>
            </p:extLst>
          </p:nvPr>
        </p:nvGraphicFramePr>
        <p:xfrm>
          <a:off x="117021" y="1163105"/>
          <a:ext cx="8909958" cy="526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098"/>
                <a:gridCol w="1205821"/>
                <a:gridCol w="1247400"/>
                <a:gridCol w="1288981"/>
                <a:gridCol w="1247400"/>
                <a:gridCol w="9622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Characteristic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SMV/SOF+ RBV</a:t>
                      </a:r>
                    </a:p>
                    <a:p>
                      <a:pPr algn="ctr"/>
                      <a:r>
                        <a:rPr lang="en-US" b="1" dirty="0" smtClean="0"/>
                        <a:t>24 weeks</a:t>
                      </a:r>
                    </a:p>
                    <a:p>
                      <a:pPr algn="ctr"/>
                      <a:r>
                        <a:rPr lang="en-US" b="1" dirty="0" smtClean="0"/>
                        <a:t>n=30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SMV/SOF</a:t>
                      </a:r>
                    </a:p>
                    <a:p>
                      <a:pPr algn="ctr"/>
                      <a:r>
                        <a:rPr lang="en-US" b="1" dirty="0" smtClean="0"/>
                        <a:t>24 weeks</a:t>
                      </a:r>
                    </a:p>
                    <a:p>
                      <a:pPr algn="ctr"/>
                      <a:r>
                        <a:rPr lang="en-US" b="1" dirty="0" smtClean="0"/>
                        <a:t>n=16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SMV/SOF + RBV 12 weeks</a:t>
                      </a:r>
                    </a:p>
                    <a:p>
                      <a:pPr algn="ctr"/>
                      <a:r>
                        <a:rPr lang="en-US" b="1" dirty="0" smtClean="0"/>
                        <a:t>n=27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SMV/SOF 12 weeks</a:t>
                      </a:r>
                    </a:p>
                    <a:p>
                      <a:pPr algn="ctr"/>
                      <a:r>
                        <a:rPr lang="en-US" b="1" dirty="0" smtClean="0"/>
                        <a:t>n=14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</a:p>
                    <a:p>
                      <a:pPr algn="ctr"/>
                      <a:r>
                        <a:rPr lang="en-US" b="1" dirty="0" smtClean="0"/>
                        <a:t>n=87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Male, 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67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White/African American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97/3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81/19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93/7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86/14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91/9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Hispanic, Latino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Median 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58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Median BMI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28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GT 1a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78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GT 1a, Q80K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Median</a:t>
                      </a:r>
                      <a:r>
                        <a:rPr lang="en-US" b="1" baseline="0" dirty="0" smtClean="0"/>
                        <a:t> HCV VL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6.3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6.6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6.7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6.7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6.6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Null</a:t>
                      </a:r>
                      <a:r>
                        <a:rPr lang="en-US" b="1" baseline="0" dirty="0" smtClean="0"/>
                        <a:t> Responders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54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IL28B, non CC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79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Cirrhosis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47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48" y="10954"/>
            <a:ext cx="9120275" cy="675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352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40" y="0"/>
            <a:ext cx="91690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1" y="95250"/>
            <a:ext cx="9065690" cy="648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42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COSMOS, SVR 12 (ITT) 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77275" y="6356350"/>
            <a:ext cx="466725" cy="365125"/>
          </a:xfrm>
          <a:prstGeom prst="rect">
            <a:avLst/>
          </a:prstGeom>
        </p:spPr>
        <p:txBody>
          <a:bodyPr/>
          <a:lstStyle/>
          <a:p>
            <a:fld id="{35AFFC5B-CF5B-4474-949A-E2B57E44AD92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640" y="6171684"/>
            <a:ext cx="437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Lawitz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etal</a:t>
            </a:r>
            <a:r>
              <a:rPr lang="en-US" dirty="0" smtClean="0">
                <a:solidFill>
                  <a:schemeClr val="bg1"/>
                </a:solidFill>
              </a:rPr>
              <a:t>. 49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EASL, April 9-13, 2014.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719326564"/>
              </p:ext>
            </p:extLst>
          </p:nvPr>
        </p:nvGraphicFramePr>
        <p:xfrm>
          <a:off x="693095" y="1038740"/>
          <a:ext cx="7565785" cy="4503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727090" y="5157225"/>
            <a:ext cx="0" cy="46086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99600" y="5195630"/>
            <a:ext cx="0" cy="46086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06730" y="5157225"/>
            <a:ext cx="0" cy="46086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54580" y="5157225"/>
            <a:ext cx="0" cy="46086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22055" y="5656490"/>
            <a:ext cx="512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bg1"/>
                </a:solidFill>
              </a:rPr>
              <a:t>24 weeks	           12 weeks	           Overall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1326" y="4811580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28/30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3775" y="4826298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16/16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8816" y="4826298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25/27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0966" y="4833708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13/14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4711" y="4826298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82/87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85" y="197902"/>
            <a:ext cx="8967558" cy="642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92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628" y="38100"/>
            <a:ext cx="9366978" cy="669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25" y="163660"/>
            <a:ext cx="8953157" cy="647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Sofosbuvir</a:t>
            </a:r>
            <a:r>
              <a:rPr lang="en-US" dirty="0" smtClean="0"/>
              <a:t> – 400mg once daily</a:t>
            </a:r>
          </a:p>
          <a:p>
            <a:r>
              <a:rPr lang="en-US" dirty="0" err="1" smtClean="0"/>
              <a:t>Simeprevir</a:t>
            </a:r>
            <a:r>
              <a:rPr lang="en-US" dirty="0" smtClean="0"/>
              <a:t> – 150mg once daily</a:t>
            </a:r>
          </a:p>
          <a:p>
            <a:r>
              <a:rPr lang="en-US" dirty="0" smtClean="0"/>
              <a:t>Peg Interferon – 180mcg once weekly</a:t>
            </a:r>
          </a:p>
          <a:p>
            <a:r>
              <a:rPr lang="en-US" dirty="0" smtClean="0"/>
              <a:t>Ribavirin – weight based dosing</a:t>
            </a:r>
            <a:endParaRPr lang="en-US" dirty="0"/>
          </a:p>
          <a:p>
            <a:pPr lvl="1"/>
            <a:r>
              <a:rPr lang="en-US" dirty="0" smtClean="0"/>
              <a:t>&lt;75kg – 1000mg daily in divided doses</a:t>
            </a:r>
          </a:p>
          <a:p>
            <a:pPr lvl="1"/>
            <a:r>
              <a:rPr lang="en-US" dirty="0" smtClean="0"/>
              <a:t>≥</a:t>
            </a:r>
            <a:r>
              <a:rPr lang="en-US" dirty="0"/>
              <a:t>75 </a:t>
            </a:r>
            <a:r>
              <a:rPr lang="en-US" dirty="0" smtClean="0"/>
              <a:t>kg – 1200mg daily in divided doses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0640" y="630789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www.hcvguidelines.org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3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IFN Ineligible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Intolerance </a:t>
            </a:r>
            <a:r>
              <a:rPr lang="en-US" dirty="0"/>
              <a:t>to IFN</a:t>
            </a:r>
          </a:p>
          <a:p>
            <a:r>
              <a:rPr lang="en-US" dirty="0" smtClean="0"/>
              <a:t>Autoimmune </a:t>
            </a:r>
            <a:r>
              <a:rPr lang="en-US" dirty="0"/>
              <a:t>hepatitis and other autoimmune disorders</a:t>
            </a:r>
          </a:p>
          <a:p>
            <a:r>
              <a:rPr lang="en-US" dirty="0" smtClean="0"/>
              <a:t>Hypersensitivity </a:t>
            </a:r>
            <a:r>
              <a:rPr lang="en-US" dirty="0"/>
              <a:t>to PEG or any of its components</a:t>
            </a:r>
          </a:p>
          <a:p>
            <a:r>
              <a:rPr lang="en-US" dirty="0" smtClean="0"/>
              <a:t>Decompensated </a:t>
            </a:r>
            <a:r>
              <a:rPr lang="en-US" dirty="0"/>
              <a:t>hepatic disease</a:t>
            </a:r>
          </a:p>
          <a:p>
            <a:r>
              <a:rPr lang="en-US" dirty="0" smtClean="0"/>
              <a:t>History </a:t>
            </a:r>
            <a:r>
              <a:rPr lang="en-US" dirty="0"/>
              <a:t>of depression, or clinical features consistent with depression</a:t>
            </a:r>
          </a:p>
          <a:p>
            <a:r>
              <a:rPr lang="en-US" dirty="0" smtClean="0"/>
              <a:t>A </a:t>
            </a:r>
            <a:r>
              <a:rPr lang="en-US" dirty="0"/>
              <a:t>baseline neutrophil count below 1500/</a:t>
            </a:r>
            <a:r>
              <a:rPr lang="en-US" dirty="0" err="1"/>
              <a:t>μL</a:t>
            </a:r>
            <a:r>
              <a:rPr lang="en-US" dirty="0"/>
              <a:t>, a baseline platelet count below </a:t>
            </a:r>
            <a:r>
              <a:rPr lang="en-US" dirty="0" smtClean="0"/>
              <a:t>90,000/</a:t>
            </a:r>
            <a:r>
              <a:rPr lang="en-US" dirty="0" err="1" smtClean="0"/>
              <a:t>μL</a:t>
            </a:r>
            <a:r>
              <a:rPr lang="en-US" dirty="0" smtClean="0"/>
              <a:t> or </a:t>
            </a:r>
            <a:r>
              <a:rPr lang="en-US" dirty="0"/>
              <a:t>baseline hemoglobin below 10 g/</a:t>
            </a:r>
            <a:r>
              <a:rPr lang="en-US" dirty="0" err="1"/>
              <a:t>dL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history of preexisting cardiac disease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640" y="630789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www.hcvguidelines.org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0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nrd4050-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573"/>
            <a:ext cx="9144000" cy="6572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3830" y="-27450"/>
            <a:ext cx="8449100" cy="696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chemeClr val="bg1"/>
                </a:solidFill>
              </a:rPr>
              <a:t>I criteri di </a:t>
            </a:r>
            <a:r>
              <a:rPr lang="it-IT" sz="2000" dirty="0" err="1" smtClean="0">
                <a:solidFill>
                  <a:schemeClr val="bg1"/>
                </a:solidFill>
              </a:rPr>
              <a:t>prioritizzazione</a:t>
            </a:r>
            <a:r>
              <a:rPr lang="it-IT" sz="2000" dirty="0" smtClean="0">
                <a:solidFill>
                  <a:schemeClr val="bg1"/>
                </a:solidFill>
              </a:rPr>
              <a:t> individuano i seguenti gruppi di pazienti: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chemeClr val="bg1"/>
                </a:solidFill>
              </a:rPr>
              <a:t>Pazienti con cirrosi in classe di </a:t>
            </a:r>
            <a:r>
              <a:rPr lang="it-IT" sz="2000" dirty="0" err="1" smtClean="0">
                <a:solidFill>
                  <a:schemeClr val="bg1"/>
                </a:solidFill>
              </a:rPr>
              <a:t>Child</a:t>
            </a:r>
            <a:r>
              <a:rPr lang="it-IT" sz="2000" dirty="0" smtClean="0">
                <a:solidFill>
                  <a:schemeClr val="bg1"/>
                </a:solidFill>
              </a:rPr>
              <a:t> A o B e/o con HCC con risposta completa a terapie </a:t>
            </a:r>
            <a:r>
              <a:rPr lang="it-IT" sz="2000" dirty="0" err="1" smtClean="0">
                <a:solidFill>
                  <a:schemeClr val="bg1"/>
                </a:solidFill>
              </a:rPr>
              <a:t>resettive</a:t>
            </a:r>
            <a:r>
              <a:rPr lang="it-IT" sz="2000" dirty="0" smtClean="0">
                <a:solidFill>
                  <a:schemeClr val="bg1"/>
                </a:solidFill>
              </a:rPr>
              <a:t> chirurgiche o loco-regionali non candidabili a trapianto epatico nei quali la malattia epatica sia determinante per la prognosi.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chemeClr val="bg1"/>
                </a:solidFill>
              </a:rPr>
              <a:t>Epatite ricorrente HCV-RNA positiva del fegato trapiantato in paziente stabile clinicamente e con livelli ottimali di immunosoppressione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chemeClr val="bg1"/>
                </a:solidFill>
              </a:rPr>
              <a:t>Epatite cronica con gravi manifestazioni extra-epatiche </a:t>
            </a:r>
            <a:r>
              <a:rPr lang="it-IT" sz="2000" dirty="0" err="1" smtClean="0">
                <a:solidFill>
                  <a:schemeClr val="bg1"/>
                </a:solidFill>
              </a:rPr>
              <a:t>HCV-correlate</a:t>
            </a:r>
            <a:r>
              <a:rPr lang="it-IT" sz="2000" dirty="0" smtClean="0">
                <a:solidFill>
                  <a:schemeClr val="bg1"/>
                </a:solidFill>
              </a:rPr>
              <a:t> (sindrome </a:t>
            </a:r>
            <a:r>
              <a:rPr lang="it-IT" sz="2000" dirty="0" err="1" smtClean="0">
                <a:solidFill>
                  <a:schemeClr val="bg1"/>
                </a:solidFill>
              </a:rPr>
              <a:t>crioglobulinemica</a:t>
            </a:r>
            <a:r>
              <a:rPr lang="it-IT" sz="2000" dirty="0" smtClean="0">
                <a:solidFill>
                  <a:schemeClr val="bg1"/>
                </a:solidFill>
              </a:rPr>
              <a:t> con danno d'organo, sindromi </a:t>
            </a:r>
            <a:r>
              <a:rPr lang="it-IT" sz="2000" dirty="0" err="1" smtClean="0">
                <a:solidFill>
                  <a:schemeClr val="bg1"/>
                </a:solidFill>
              </a:rPr>
              <a:t>linfoproliferative</a:t>
            </a:r>
            <a:r>
              <a:rPr lang="it-IT" sz="2000" dirty="0" smtClean="0">
                <a:solidFill>
                  <a:schemeClr val="bg1"/>
                </a:solidFill>
              </a:rPr>
              <a:t> a cellule B).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chemeClr val="bg1"/>
                </a:solidFill>
              </a:rPr>
              <a:t>Epatite cronica con fibrosi METAVIR F3 (o corrispondente </a:t>
            </a:r>
            <a:r>
              <a:rPr lang="it-IT" sz="2000" dirty="0" err="1" smtClean="0">
                <a:solidFill>
                  <a:schemeClr val="bg1"/>
                </a:solidFill>
              </a:rPr>
              <a:t>Ishack</a:t>
            </a:r>
            <a:r>
              <a:rPr lang="it-IT" sz="2000" dirty="0" smtClean="0">
                <a:solidFill>
                  <a:schemeClr val="bg1"/>
                </a:solidFill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chemeClr val="bg1"/>
                </a:solidFill>
              </a:rPr>
              <a:t>In lista per trapianto di fegato con cirrosi MELD &lt;25 e/o con HCC all'interno dei criteri di Milano con la possibilità di una attesa in lista di almeno 2 mesi.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chemeClr val="bg1"/>
                </a:solidFill>
              </a:rPr>
              <a:t>Epatite cronica dopo trapianto di organo solido</a:t>
            </a:r>
            <a:r>
              <a:rPr lang="it-IT" sz="2000" i="1" dirty="0" smtClean="0">
                <a:solidFill>
                  <a:schemeClr val="bg1"/>
                </a:solidFill>
              </a:rPr>
              <a:t> (non fegato) </a:t>
            </a:r>
            <a:r>
              <a:rPr lang="it-IT" sz="2000" dirty="0" smtClean="0">
                <a:solidFill>
                  <a:schemeClr val="bg1"/>
                </a:solidFill>
              </a:rPr>
              <a:t>o di midollo con fibrosi METAVIR ≥2 (o corrispondente </a:t>
            </a:r>
            <a:r>
              <a:rPr lang="it-IT" sz="2000" dirty="0" err="1" smtClean="0">
                <a:solidFill>
                  <a:schemeClr val="bg1"/>
                </a:solidFill>
              </a:rPr>
              <a:t>Ishack</a:t>
            </a:r>
            <a:r>
              <a:rPr lang="it-IT" sz="2000" dirty="0" smtClean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chemeClr val="bg1"/>
                </a:solidFill>
              </a:rPr>
              <a:t>Epatite cronica con fibrosi METAVIR F0-F2 (o corrispondente </a:t>
            </a:r>
            <a:r>
              <a:rPr lang="it-IT" sz="2000" dirty="0" err="1" smtClean="0">
                <a:solidFill>
                  <a:schemeClr val="bg1"/>
                </a:solidFill>
              </a:rPr>
              <a:t>Ishack</a:t>
            </a:r>
            <a:r>
              <a:rPr lang="it-IT" sz="2000" dirty="0" smtClean="0">
                <a:solidFill>
                  <a:schemeClr val="bg1"/>
                </a:solidFill>
              </a:rPr>
              <a:t>) (solo per </a:t>
            </a:r>
            <a:r>
              <a:rPr lang="it-IT" sz="2000" dirty="0" err="1" smtClean="0">
                <a:solidFill>
                  <a:schemeClr val="bg1"/>
                </a:solidFill>
              </a:rPr>
              <a:t>simeprevir</a:t>
            </a:r>
            <a:r>
              <a:rPr lang="it-IT" sz="2000" dirty="0" smtClean="0">
                <a:solidFill>
                  <a:schemeClr val="bg1"/>
                </a:solidFill>
              </a:rPr>
              <a:t>).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759615" y="-27450"/>
            <a:ext cx="13363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ITALIA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with Older DAA</a:t>
            </a:r>
          </a:p>
        </p:txBody>
      </p:sp>
      <p:sp>
        <p:nvSpPr>
          <p:cNvPr id="5734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960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Telaprevir</a:t>
            </a:r>
            <a:r>
              <a:rPr lang="en-US" dirty="0" smtClean="0"/>
              <a:t> (</a:t>
            </a:r>
            <a:r>
              <a:rPr lang="en-US" dirty="0" err="1" smtClean="0"/>
              <a:t>Incivek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Rash – Black Box Warning</a:t>
            </a:r>
          </a:p>
          <a:p>
            <a:pPr lvl="1"/>
            <a:r>
              <a:rPr lang="en-US" dirty="0" smtClean="0"/>
              <a:t>Anemia – Worse than </a:t>
            </a:r>
            <a:r>
              <a:rPr lang="en-US" dirty="0" err="1" smtClean="0"/>
              <a:t>Pegylated</a:t>
            </a:r>
            <a:r>
              <a:rPr lang="en-US" dirty="0" smtClean="0"/>
              <a:t> interferon + Ribavirin alone</a:t>
            </a:r>
          </a:p>
          <a:p>
            <a:pPr lvl="1"/>
            <a:r>
              <a:rPr lang="en-US" dirty="0" smtClean="0"/>
              <a:t>Needs interferon and ribavirin – brings all ADRs with it too</a:t>
            </a:r>
          </a:p>
          <a:p>
            <a:pPr lvl="1"/>
            <a:r>
              <a:rPr lang="en-US" dirty="0" err="1" smtClean="0"/>
              <a:t>Anorectal</a:t>
            </a:r>
            <a:r>
              <a:rPr lang="en-US" dirty="0" smtClean="0"/>
              <a:t> adverse events challenging</a:t>
            </a:r>
          </a:p>
          <a:p>
            <a:pPr lvl="1"/>
            <a:r>
              <a:rPr lang="en-US" dirty="0" smtClean="0"/>
              <a:t>Only for Genotype 1 – </a:t>
            </a:r>
            <a:r>
              <a:rPr lang="en-US" dirty="0" err="1" smtClean="0"/>
              <a:t>ie</a:t>
            </a:r>
            <a:r>
              <a:rPr lang="en-US" dirty="0" smtClean="0"/>
              <a:t> not </a:t>
            </a:r>
            <a:r>
              <a:rPr lang="en-US" dirty="0" err="1" smtClean="0"/>
              <a:t>pangenotypic</a:t>
            </a:r>
            <a:endParaRPr lang="en-US" dirty="0" smtClean="0"/>
          </a:p>
          <a:p>
            <a:pPr lvl="1"/>
            <a:r>
              <a:rPr lang="en-US" dirty="0" smtClean="0"/>
              <a:t>Response guided therapy/stopping rules</a:t>
            </a:r>
          </a:p>
          <a:p>
            <a:pPr lvl="1"/>
            <a:r>
              <a:rPr lang="en-US" dirty="0" smtClean="0"/>
              <a:t>Drug Interactions complex, especially when treating co-infection</a:t>
            </a:r>
          </a:p>
          <a:p>
            <a:pPr lvl="1"/>
            <a:r>
              <a:rPr lang="en-US" dirty="0" smtClean="0"/>
              <a:t>Large pull burden (6/day), TID, now BID frequency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009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with Older DAA</a:t>
            </a:r>
          </a:p>
        </p:txBody>
      </p:sp>
      <p:sp>
        <p:nvSpPr>
          <p:cNvPr id="5734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960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Boceprevir</a:t>
            </a:r>
            <a:r>
              <a:rPr lang="en-US" dirty="0" smtClean="0"/>
              <a:t> (</a:t>
            </a:r>
            <a:r>
              <a:rPr lang="en-US" dirty="0" err="1" smtClean="0"/>
              <a:t>Victrelis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Dygeusia</a:t>
            </a:r>
            <a:r>
              <a:rPr lang="en-US" dirty="0" smtClean="0"/>
              <a:t> –Anemia – Worse than </a:t>
            </a:r>
            <a:r>
              <a:rPr lang="en-US" dirty="0" err="1" smtClean="0"/>
              <a:t>Pegylated</a:t>
            </a:r>
            <a:r>
              <a:rPr lang="en-US" dirty="0" smtClean="0"/>
              <a:t> interferon + Ribavirin alone</a:t>
            </a:r>
          </a:p>
          <a:p>
            <a:pPr lvl="1"/>
            <a:r>
              <a:rPr lang="en-US" dirty="0" smtClean="0"/>
              <a:t>Needs interferon and ribavirin – brings all ADRs with it too</a:t>
            </a:r>
          </a:p>
          <a:p>
            <a:pPr lvl="1"/>
            <a:r>
              <a:rPr lang="en-US" dirty="0" smtClean="0"/>
              <a:t>4 week lead in period</a:t>
            </a:r>
          </a:p>
          <a:p>
            <a:pPr lvl="1"/>
            <a:r>
              <a:rPr lang="en-US" dirty="0" smtClean="0"/>
              <a:t>Only for Genotype 1 – </a:t>
            </a:r>
            <a:r>
              <a:rPr lang="en-US" dirty="0" err="1" smtClean="0"/>
              <a:t>ie</a:t>
            </a:r>
            <a:r>
              <a:rPr lang="en-US" dirty="0" smtClean="0"/>
              <a:t> not </a:t>
            </a:r>
            <a:r>
              <a:rPr lang="en-US" dirty="0" err="1" smtClean="0"/>
              <a:t>pangenotypic</a:t>
            </a:r>
            <a:endParaRPr lang="en-US" dirty="0" smtClean="0"/>
          </a:p>
          <a:p>
            <a:pPr lvl="1"/>
            <a:r>
              <a:rPr lang="en-US" dirty="0" smtClean="0"/>
              <a:t>Response guided therapy/stopping rules</a:t>
            </a:r>
          </a:p>
          <a:p>
            <a:pPr lvl="1"/>
            <a:r>
              <a:rPr lang="en-US" dirty="0" smtClean="0"/>
              <a:t>Drug Interactions complex, especially when treating co-infection</a:t>
            </a:r>
          </a:p>
          <a:p>
            <a:pPr lvl="1"/>
            <a:r>
              <a:rPr lang="en-US" dirty="0" smtClean="0"/>
              <a:t>Large pull burden (12/day), TID frequency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025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4936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Contraindicated medications </a:t>
            </a:r>
            <a:br>
              <a:rPr lang="en-US" b="1" dirty="0" smtClean="0"/>
            </a:br>
            <a:r>
              <a:rPr lang="en-US" b="1" dirty="0" smtClean="0"/>
              <a:t>with boceprevir and telaprevir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84163" y="6477000"/>
            <a:ext cx="81066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CDCDCF"/>
                </a:solidFill>
                <a:latin typeface="+mj-lt"/>
                <a:ea typeface="MS PGothic" pitchFamily="34" charset="-128"/>
                <a:cs typeface="Arial" pitchFamily="34" charset="0"/>
              </a:rPr>
              <a:t>1. Boceprevir [package insert]. </a:t>
            </a:r>
            <a:r>
              <a:rPr lang="en-US" sz="1400" dirty="0" smtClean="0">
                <a:solidFill>
                  <a:srgbClr val="CDCDCF"/>
                </a:solidFill>
                <a:latin typeface="+mj-lt"/>
                <a:ea typeface="MS PGothic" pitchFamily="34" charset="-128"/>
                <a:cs typeface="Arial" pitchFamily="34" charset="0"/>
              </a:rPr>
              <a:t>2013. </a:t>
            </a:r>
            <a:r>
              <a:rPr lang="en-US" sz="1400" dirty="0">
                <a:solidFill>
                  <a:srgbClr val="CDCDCF"/>
                </a:solidFill>
                <a:latin typeface="+mj-lt"/>
                <a:ea typeface="MS PGothic" pitchFamily="34" charset="-128"/>
                <a:cs typeface="Arial" pitchFamily="34" charset="0"/>
              </a:rPr>
              <a:t>2. Telaprevir [package insert]. </a:t>
            </a:r>
            <a:r>
              <a:rPr lang="en-US" sz="1400" dirty="0" smtClean="0">
                <a:solidFill>
                  <a:srgbClr val="CDCDCF"/>
                </a:solidFill>
                <a:latin typeface="+mj-lt"/>
                <a:ea typeface="MS PGothic" pitchFamily="34" charset="-128"/>
                <a:cs typeface="Arial" pitchFamily="34" charset="0"/>
              </a:rPr>
              <a:t>2013., </a:t>
            </a:r>
            <a:r>
              <a:rPr lang="en-US" sz="1400" dirty="0">
                <a:solidFill>
                  <a:srgbClr val="CDCDCF"/>
                </a:solidFill>
                <a:latin typeface="+mj-lt"/>
                <a:ea typeface="MS PGothic" pitchFamily="34" charset="-128"/>
                <a:cs typeface="Arial" pitchFamily="34" charset="0"/>
              </a:rPr>
              <a:t>3. www.hep-druginteractions.org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2091128"/>
              </p:ext>
            </p:extLst>
          </p:nvPr>
        </p:nvGraphicFramePr>
        <p:xfrm>
          <a:off x="233363" y="1295400"/>
          <a:ext cx="8758237" cy="5136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131"/>
                <a:gridCol w="2824708"/>
                <a:gridCol w="2890398"/>
              </a:tblGrid>
              <a:tr h="336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Drug Class</a:t>
                      </a:r>
                      <a:endParaRPr lang="en-US" sz="1400" dirty="0"/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D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Contraindicated With BOC</a:t>
                      </a:r>
                      <a:r>
                        <a:rPr lang="en-US" sz="1400" baseline="30000" dirty="0" smtClean="0"/>
                        <a:t>[1]</a:t>
                      </a:r>
                      <a:endParaRPr lang="en-US" sz="1400" baseline="30000" dirty="0"/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D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Contraindicated With TVR</a:t>
                      </a:r>
                      <a:r>
                        <a:rPr lang="en-US" sz="1400" baseline="30000" dirty="0" smtClean="0"/>
                        <a:t>[2,3]</a:t>
                      </a:r>
                      <a:endParaRPr lang="en-US" sz="1400" dirty="0"/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D2B"/>
                    </a:solidFill>
                  </a:tcPr>
                </a:tc>
              </a:tr>
              <a:tr h="336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Alpha 1-adrenoreceptor antagonist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Alfuzosin</a:t>
                      </a:r>
                      <a:endParaRPr lang="en-US" sz="15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Alfuzosin</a:t>
                      </a:r>
                      <a:endParaRPr lang="en-US" sz="15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0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Anticonvulsants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Carbamazepine, phenobarbital, phenytoin</a:t>
                      </a:r>
                      <a:endParaRPr lang="en-US" sz="15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Carbamazepine, phenobarbital,</a:t>
                      </a:r>
                      <a:r>
                        <a:rPr lang="en-US" sz="15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phenytoin</a:t>
                      </a:r>
                      <a:endParaRPr lang="en-US" sz="15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6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Antimycobacterials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Rifampin</a:t>
                      </a:r>
                      <a:endParaRPr lang="en-US" sz="15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Rifampin</a:t>
                      </a:r>
                      <a:endParaRPr lang="en-US" sz="15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07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Ergot derivatives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Dihydroergotamine, ergonovine, ergotamine, methylergonovine</a:t>
                      </a:r>
                      <a:endParaRPr lang="en-US" sz="15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Dihydroergotamine, ergonovine, ergotamine, methylergonovine</a:t>
                      </a:r>
                      <a:endParaRPr lang="en-US" sz="15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1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GI</a:t>
                      </a:r>
                      <a:r>
                        <a:rPr lang="en-US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motility agents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Cisapride</a:t>
                      </a: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Cisapride</a:t>
                      </a:r>
                      <a:endParaRPr lang="en-US" sz="15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89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Herbal</a:t>
                      </a:r>
                      <a:r>
                        <a:rPr lang="en-US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products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St</a:t>
                      </a:r>
                      <a:r>
                        <a:rPr lang="en-US" sz="1500" i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John’s </a:t>
                      </a:r>
                      <a:r>
                        <a:rPr lang="en-US" sz="1500" i="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wort</a:t>
                      </a:r>
                      <a:endParaRPr lang="en-US" sz="1500" i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St</a:t>
                      </a:r>
                      <a:r>
                        <a:rPr lang="en-US" sz="1500" i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John’s wort</a:t>
                      </a:r>
                      <a:endParaRPr lang="en-US" sz="1500" i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6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HMG</a:t>
                      </a:r>
                      <a:r>
                        <a:rPr lang="en-US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CoA reductase inhibitors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Lovastatin, simvastatin</a:t>
                      </a:r>
                      <a:endParaRPr lang="en-US" sz="1500" i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Lovastatin, simvastatin</a:t>
                      </a:r>
                      <a:endParaRPr lang="en-US" sz="1500" i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7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Oral contraceptives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Drospirenone </a:t>
                      </a:r>
                      <a:endParaRPr lang="en-US" sz="1500" i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N/A</a:t>
                      </a:r>
                      <a:endParaRPr lang="en-US" sz="1500" i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0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Neuroleptic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Pimozide</a:t>
                      </a:r>
                      <a:endParaRPr lang="en-US" sz="1500" i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Pimozide</a:t>
                      </a:r>
                      <a:endParaRPr lang="en-US" sz="1500" i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6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PDE5 inhibitor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Sildenafil or tadalafil when</a:t>
                      </a:r>
                      <a:r>
                        <a:rPr lang="en-US" sz="1500" i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used </a:t>
                      </a:r>
                      <a:r>
                        <a:rPr lang="en-US" sz="1500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for tx of pulmonary arterial HTN</a:t>
                      </a:r>
                      <a:endParaRPr lang="en-US" sz="1500" i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Sildenafil or tadalafil when</a:t>
                      </a:r>
                      <a:r>
                        <a:rPr lang="en-US" sz="1500" i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used </a:t>
                      </a:r>
                      <a:r>
                        <a:rPr lang="en-US" sz="1500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for tx of pulmonary arterial HTN</a:t>
                      </a:r>
                      <a:endParaRPr lang="en-US" sz="1500" i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08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Sedatives/hypnotics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Triazolam; orally administered midazolam </a:t>
                      </a:r>
                      <a:endParaRPr lang="en-US" sz="1500" i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500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Triazolam; orally administered midazolam</a:t>
                      </a:r>
                      <a:endParaRPr lang="en-US" sz="1500" i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33" marR="91433" marT="45728" marB="45728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388779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0789188"/>
              </p:ext>
            </p:extLst>
          </p:nvPr>
        </p:nvGraphicFramePr>
        <p:xfrm>
          <a:off x="-18393" y="76200"/>
          <a:ext cx="9143998" cy="6695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8447"/>
                <a:gridCol w="2506206"/>
                <a:gridCol w="2499345"/>
              </a:tblGrid>
              <a:tr h="5608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Concurrent Medication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Boceprevir allowed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Telaprevir allowed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/>
                </a:tc>
              </a:tr>
              <a:tr h="3673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Atazanavir/ritonavir (Reyataz®/Norvir®)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33CC33"/>
                    </a:solidFill>
                  </a:tcPr>
                </a:tc>
              </a:tr>
              <a:tr h="3673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Darunavir/ritonavir (Prezista®/Norvir®)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FF0000"/>
                    </a:solidFill>
                  </a:tcPr>
                </a:tc>
              </a:tr>
              <a:tr h="6310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Fosamprenavir/ritonavir (Lexiva®/Norvir®)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No, not studied to date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No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FF0000"/>
                    </a:solidFill>
                  </a:tcPr>
                </a:tc>
              </a:tr>
              <a:tr h="3673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Lopinavir/ritonavir (Kaletra®)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FF0000"/>
                    </a:solidFill>
                  </a:tcPr>
                </a:tc>
              </a:tr>
              <a:tr h="8413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Efavirenz (Sustiva®)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Yes, </a:t>
                      </a:r>
                      <a:r>
                        <a:rPr lang="en-US" sz="1800" b="1" dirty="0" smtClean="0">
                          <a:effectLst/>
                        </a:rPr>
                        <a:t>increase TLV dose </a:t>
                      </a:r>
                      <a:r>
                        <a:rPr lang="en-US" sz="1800" b="1" dirty="0">
                          <a:effectLst/>
                        </a:rPr>
                        <a:t>to 1125mg Q8H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33CC33"/>
                    </a:solidFill>
                  </a:tcPr>
                </a:tc>
              </a:tr>
              <a:tr h="7347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Etravirine (Intelence®)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Yes, </a:t>
                      </a:r>
                      <a:r>
                        <a:rPr lang="en-US" sz="1800" b="1" dirty="0" smtClean="0">
                          <a:effectLst/>
                        </a:rPr>
                        <a:t>reduced </a:t>
                      </a:r>
                      <a:r>
                        <a:rPr lang="en-US" sz="1800" b="1" dirty="0" err="1">
                          <a:effectLst/>
                        </a:rPr>
                        <a:t>etravirine</a:t>
                      </a:r>
                      <a:r>
                        <a:rPr lang="en-US" sz="1800" b="1" dirty="0">
                          <a:effectLst/>
                        </a:rPr>
                        <a:t> levels reported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33CC33"/>
                    </a:solidFill>
                  </a:tcPr>
                </a:tc>
              </a:tr>
              <a:tr h="3673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Rilpivirine (</a:t>
                      </a:r>
                      <a:r>
                        <a:rPr lang="en-US" sz="1800" dirty="0" err="1">
                          <a:effectLst/>
                        </a:rPr>
                        <a:t>Edurant</a:t>
                      </a:r>
                      <a:r>
                        <a:rPr lang="en-US" sz="1800" dirty="0">
                          <a:effectLst/>
                        </a:rPr>
                        <a:t>®)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33CC33"/>
                    </a:solidFill>
                  </a:tcPr>
                </a:tc>
              </a:tr>
              <a:tr h="4106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Tenofovir (Viread®)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Yes, </a:t>
                      </a:r>
                      <a:r>
                        <a:rPr lang="en-US" sz="1800" b="1" dirty="0" smtClean="0">
                          <a:effectLst/>
                        </a:rPr>
                        <a:t>monitor renal </a:t>
                      </a:r>
                      <a:r>
                        <a:rPr lang="en-US" sz="1800" b="1" dirty="0" err="1" smtClean="0">
                          <a:effectLst/>
                        </a:rPr>
                        <a:t>fx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33CC33"/>
                    </a:solidFill>
                  </a:tcPr>
                </a:tc>
              </a:tr>
              <a:tr h="3926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Raltegravir (Isentress®)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33CC33"/>
                    </a:solidFill>
                  </a:tcPr>
                </a:tc>
              </a:tr>
              <a:tr h="392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Elvitegravir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(in </a:t>
                      </a:r>
                      <a:r>
                        <a:rPr lang="en-US" sz="18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Stribild</a:t>
                      </a:r>
                      <a:r>
                        <a:rPr lang="en-US" sz="1800" dirty="0" smtClean="0">
                          <a:effectLst/>
                        </a:rPr>
                        <a:t>®)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??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33CC33"/>
                    </a:solidFill>
                  </a:tcPr>
                </a:tc>
              </a:tr>
              <a:tr h="442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Dolutegravir (</a:t>
                      </a:r>
                      <a:r>
                        <a:rPr lang="en-US" sz="1800" dirty="0" err="1" smtClean="0">
                          <a:effectLst/>
                        </a:rPr>
                        <a:t>Tivicay</a:t>
                      </a:r>
                      <a:r>
                        <a:rPr lang="en-US" sz="1800" dirty="0" smtClean="0">
                          <a:effectLst/>
                        </a:rPr>
                        <a:t>®)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33CC33"/>
                    </a:solidFill>
                  </a:tcPr>
                </a:tc>
              </a:tr>
              <a:tr h="3926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Maraviroc (Selzentry</a:t>
                      </a:r>
                      <a:r>
                        <a:rPr lang="en-US" sz="1800" dirty="0" smtClean="0">
                          <a:effectLst/>
                        </a:rPr>
                        <a:t>®)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Yes, MRV </a:t>
                      </a:r>
                      <a:r>
                        <a:rPr lang="en-US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150mg BID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Yes, MRV 150mg BID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0" marR="62820" marT="0" marB="0"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12614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1" t="15201" r="3534" b="9499"/>
          <a:stretch/>
        </p:blipFill>
        <p:spPr bwMode="auto">
          <a:xfrm>
            <a:off x="1983179" y="973776"/>
            <a:ext cx="5379522" cy="522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TextBox 1"/>
          <p:cNvSpPr txBox="1">
            <a:spLocks noChangeArrowheads="1"/>
          </p:cNvSpPr>
          <p:nvPr/>
        </p:nvSpPr>
        <p:spPr bwMode="auto">
          <a:xfrm>
            <a:off x="116686" y="2660650"/>
            <a:ext cx="184377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Telaprevir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/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Boceprevir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/>
            <a:r>
              <a:rPr lang="en-US" sz="2400" b="1" dirty="0" err="1">
                <a:solidFill>
                  <a:srgbClr val="92D050"/>
                </a:solidFill>
              </a:rPr>
              <a:t>Simeprevir</a:t>
            </a:r>
            <a:endParaRPr lang="en-US" sz="2400" b="1" dirty="0">
              <a:solidFill>
                <a:srgbClr val="92D050"/>
              </a:solidFill>
            </a:endParaRPr>
          </a:p>
          <a:p>
            <a:pPr eaLnBrk="1" hangingPunct="1"/>
            <a:r>
              <a:rPr lang="en-US" sz="2400" b="1" dirty="0" err="1">
                <a:solidFill>
                  <a:schemeClr val="bg1"/>
                </a:solidFill>
              </a:rPr>
              <a:t>Faldapravir</a:t>
            </a:r>
            <a:endParaRPr lang="en-US" sz="24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>
                <a:solidFill>
                  <a:schemeClr val="bg1"/>
                </a:solidFill>
              </a:rPr>
              <a:t>ABT-450</a:t>
            </a: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7413970" y="5665788"/>
            <a:ext cx="1790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92D050"/>
                </a:solidFill>
              </a:rPr>
              <a:t>Sofosbuvir</a:t>
            </a:r>
            <a:endParaRPr lang="en-US" sz="2400" b="1" dirty="0">
              <a:solidFill>
                <a:srgbClr val="92D050"/>
              </a:solidFill>
            </a:endParaRPr>
          </a:p>
          <a:p>
            <a:pPr eaLnBrk="1" hangingPunct="1"/>
            <a:r>
              <a:rPr lang="en-US" sz="2400" b="1" dirty="0">
                <a:solidFill>
                  <a:schemeClr val="bg1"/>
                </a:solidFill>
              </a:rPr>
              <a:t>ABT-333</a:t>
            </a:r>
          </a:p>
        </p:txBody>
      </p:sp>
      <p:sp>
        <p:nvSpPr>
          <p:cNvPr id="56325" name="TextBox 4"/>
          <p:cNvSpPr txBox="1">
            <a:spLocks noChangeArrowheads="1"/>
          </p:cNvSpPr>
          <p:nvPr/>
        </p:nvSpPr>
        <p:spPr bwMode="auto">
          <a:xfrm>
            <a:off x="7337160" y="1778000"/>
            <a:ext cx="18293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chemeClr val="bg1"/>
                </a:solidFill>
              </a:rPr>
              <a:t>Daclatasvir</a:t>
            </a:r>
            <a:endParaRPr lang="en-US" sz="24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err="1">
                <a:solidFill>
                  <a:schemeClr val="bg1"/>
                </a:solidFill>
              </a:rPr>
              <a:t>Ledipasvir</a:t>
            </a:r>
            <a:endParaRPr lang="en-US" sz="24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>
                <a:solidFill>
                  <a:schemeClr val="bg1"/>
                </a:solidFill>
              </a:rPr>
              <a:t>ABT- 267</a:t>
            </a:r>
          </a:p>
        </p:txBody>
      </p:sp>
      <p:cxnSp>
        <p:nvCxnSpPr>
          <p:cNvPr id="6" name="Elbow Connector 5"/>
          <p:cNvCxnSpPr/>
          <p:nvPr/>
        </p:nvCxnSpPr>
        <p:spPr>
          <a:xfrm>
            <a:off x="527050" y="4600575"/>
            <a:ext cx="1344613" cy="1096963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56324" idx="0"/>
          </p:cNvCxnSpPr>
          <p:nvPr/>
        </p:nvCxnSpPr>
        <p:spPr>
          <a:xfrm rot="16200000" flipV="1">
            <a:off x="7638646" y="4995026"/>
            <a:ext cx="393700" cy="947824"/>
          </a:xfrm>
          <a:prstGeom prst="bentConnector2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56325" idx="2"/>
            <a:endCxn id="56322" idx="3"/>
          </p:cNvCxnSpPr>
          <p:nvPr/>
        </p:nvCxnSpPr>
        <p:spPr>
          <a:xfrm rot="5400000">
            <a:off x="7503259" y="2837772"/>
            <a:ext cx="608019" cy="889133"/>
          </a:xfrm>
          <a:prstGeom prst="bentConnector2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19214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 smtClean="0"/>
              <a:t>Simeprevir</a:t>
            </a:r>
            <a:r>
              <a:rPr lang="en-US" altLang="en-US" dirty="0" smtClean="0"/>
              <a:t> FDA Approved November 22, 2013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FDA Panel recommended approval October 24, 2013, formal approval November 22, 2013</a:t>
            </a:r>
          </a:p>
          <a:p>
            <a:r>
              <a:rPr lang="en-US" dirty="0" smtClean="0"/>
              <a:t>Recommend </a:t>
            </a:r>
            <a:r>
              <a:rPr lang="en-US" dirty="0"/>
              <a:t>approval of </a:t>
            </a:r>
            <a:r>
              <a:rPr lang="en-US" dirty="0" err="1"/>
              <a:t>simeprevir</a:t>
            </a:r>
            <a:r>
              <a:rPr lang="en-US" dirty="0"/>
              <a:t>, an HCV NS3/4A protease inhibitor, </a:t>
            </a:r>
            <a:r>
              <a:rPr lang="en-US" dirty="0" smtClean="0"/>
              <a:t>in </a:t>
            </a:r>
            <a:r>
              <a:rPr lang="en-US" dirty="0"/>
              <a:t>combination with </a:t>
            </a:r>
            <a:r>
              <a:rPr lang="en-US" dirty="0" err="1"/>
              <a:t>pegylated</a:t>
            </a:r>
            <a:r>
              <a:rPr lang="en-US" dirty="0"/>
              <a:t> interferon/ribavirin </a:t>
            </a:r>
            <a:endParaRPr lang="en-US" dirty="0" smtClean="0"/>
          </a:p>
          <a:p>
            <a:r>
              <a:rPr lang="en-US" dirty="0" smtClean="0"/>
              <a:t>150 </a:t>
            </a:r>
            <a:r>
              <a:rPr lang="en-US" dirty="0"/>
              <a:t>mg once-daily for use by genotype 1 hepatitis C patients, either treatment-naive or prior </a:t>
            </a:r>
            <a:r>
              <a:rPr lang="en-US" dirty="0" smtClean="0"/>
              <a:t>non-responders, with food</a:t>
            </a:r>
          </a:p>
          <a:p>
            <a:r>
              <a:rPr lang="en-US" altLang="en-US" dirty="0" smtClean="0"/>
              <a:t>No dosage recommendations for East Asian ancestry subjects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830" y="6117350"/>
            <a:ext cx="83611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Janssen Research and Development. FDA Advisory Committee Recommends Approval of </a:t>
            </a:r>
            <a:r>
              <a:rPr lang="en-US" sz="1400" dirty="0" err="1">
                <a:solidFill>
                  <a:schemeClr val="bg1"/>
                </a:solidFill>
              </a:rPr>
              <a:t>Simeprevir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for </a:t>
            </a:r>
            <a:r>
              <a:rPr lang="en-US" sz="1400" dirty="0">
                <a:solidFill>
                  <a:schemeClr val="bg1"/>
                </a:solidFill>
              </a:rPr>
              <a:t>Combination Treatment of Genotype 1 Chronic Hepatitis C in Adult Patients. Press release. October 24, 2013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www.olysio.com. Accessed June 4, 2014.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894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SECONDARYMONITOR" val="True"/>
  <p:tag name="ANSWERNOWSTYLE" val="-1"/>
  <p:tag name="RESPCOUNTERFORMAT" val="0"/>
  <p:tag name="NUMRESPONSES" val="1"/>
  <p:tag name="CHARTVALUEFORMAT" val="0%"/>
  <p:tag name="AUTOUPDATEALIASES" val="True"/>
  <p:tag name="RACEANIMATIONSPEED" val="3"/>
  <p:tag name="MAXRESPONDERS" val="5"/>
  <p:tag name="BUBBLEGROUPING" val="3"/>
  <p:tag name="CUSTOMCELLBACKCOLOR1" val="-657956"/>
  <p:tag name="USESCHEMECOLORS" val="True"/>
  <p:tag name="GRIDOPACITY" val="90"/>
  <p:tag name="GRIDPOSITION" val="1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ECTOMILLISECCONVERTED" val="1"/>
  <p:tag name="SAVECSVWITHSESSION" val="True"/>
  <p:tag name="COUNTDOWNSTYLE" val="-1"/>
  <p:tag name="INPUTSOURCE" val="1"/>
  <p:tag name="AUTOADVANCE" val="False"/>
  <p:tag name="RACEENDPOINTS" val="100"/>
  <p:tag name="TEAMSINLEADERBOARD" val="5"/>
  <p:tag name="DEFAULTNUMTEAMS" val="5"/>
  <p:tag name="CUSTOMCELLBACKCOLOR3" val="-268652"/>
  <p:tag name="DISPLAYDEVICEID" val="True"/>
  <p:tag name="GRIDFONTSIZE" val="12"/>
  <p:tag name="INCLUDENONRESPONDERS" val="False"/>
  <p:tag name="INCORRECTPOINTVALUE" val="0"/>
  <p:tag name="ADVANCEDSETTINGSVIEW" val="False"/>
  <p:tag name="PRRESPONSE1" val="10"/>
  <p:tag name="PRRESPONSE6" val="5"/>
  <p:tag name="ALWAYSOPENPOLL" val="False"/>
  <p:tag name="SHOWBARVISIBLE" val="True"/>
  <p:tag name="ANSWERNOWTEXT" val="Answer Now"/>
  <p:tag name="ALLOWDUPLICATES" val="False"/>
  <p:tag name="ROTATIONINTERVAL" val="2"/>
  <p:tag name="PARTICIPANTSINLEADERBOARD" val="5"/>
  <p:tag name="CUSTOMGRIDBACKCOLOR" val="-722948"/>
  <p:tag name="DISPLAYNAME" val="True"/>
  <p:tag name="GRIDSIZE" val="{Width=800, Height=600}"/>
  <p:tag name="MULTIRESPDIVISOR" val="1"/>
  <p:tag name="ZEROBASED" val="False"/>
  <p:tag name="FIBDISPLAYKEYWORDS" val="True"/>
  <p:tag name="PRRESPONSE8" val="3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New York/New Jersey  AIDS Education and Training Center &amp;quot;&quot;/&gt;&lt;property id=&quot;20307&quot; value=&quot;262&quot;/&gt;&lt;/object&gt;&lt;object type=&quot;3&quot; unique_id=&quot;10005&quot;&gt;&lt;property id=&quot;20148&quot; value=&quot;5&quot;/&gt;&lt;property id=&quot;20300&quot; value=&quot;Slide 3 - &amp;quot;Audience &amp;quot;&quot;/&gt;&lt;property id=&quot;20307&quot; value=&quot;271&quot;/&gt;&lt;/object&gt;&lt;object type=&quot;3&quot; unique_id=&quot;10006&quot;&gt;&lt;property id=&quot;20148&quot; value=&quot;5&quot;/&gt;&lt;property id=&quot;20300&quot; value=&quot;Slide 4 - &amp;quot;Training Programs  &amp;quot;&quot;/&gt;&lt;property id=&quot;20307&quot; value=&quot;272&quot;/&gt;&lt;/object&gt;&lt;object type=&quot;3&quot; unique_id=&quot;10007&quot;&gt;&lt;property id=&quot;20148&quot; value=&quot;5&quot;/&gt;&lt;property id=&quot;20300&quot; value=&quot;Slide 5 - &amp;quot;Addressing the needs of the  New York and New Jersey  healthcare community&amp;quot;&quot;/&gt;&lt;property id=&quot;20307&quot; value=&quot;273&quot;/&gt;&lt;/object&gt;&lt;object type=&quot;3&quot; unique_id=&quot;10050&quot;&gt;&lt;property id=&quot;20148&quot; value=&quot;5&quot;/&gt;&lt;property id=&quot;20300&quot; value=&quot;Slide 2&quot;/&gt;&lt;property id=&quot;20307&quot; value=&quot;274&quot;/&gt;&lt;/object&gt;&lt;/object&gt;&lt;object type=&quot;8&quot; unique_id=&quot;10014&quot;&gt;&lt;/object&gt;&lt;/object&gt;&lt;/database&gt;"/>
  <p:tag name="BULLETTYPE" val="3"/>
  <p:tag name="BACKUPSESSIONS" val="True"/>
  <p:tag name="RACERSMAXDISPLAYED" val="5"/>
  <p:tag name="BUBBLEVALUEFORMAT" val="0.0"/>
  <p:tag name="DISPLAYDEVICENUMBER" val="True"/>
  <p:tag name="CHARTCOLORS" val="0"/>
  <p:tag name="REALTIMEBACKUPPATH" val="(None)"/>
  <p:tag name="PRRESPONSE2" val="9"/>
  <p:tag name="PRRESPONSE10" val="1"/>
  <p:tag name="CSVFORMAT" val="0"/>
  <p:tag name="BACKUPMAINTENANCE" val="7"/>
  <p:tag name="BUBBLENAMEVISIBLE" val="True"/>
  <p:tag name="CUSTOMCELLBACKCOLOR4" val="-8355712"/>
  <p:tag name="RESETCHARTS" val="True"/>
  <p:tag name="FIBDISPLAYRESULTS" val="True"/>
  <p:tag name="PRRESPONSE9" val="2"/>
  <p:tag name="RESPCOUNTERSTYLE" val="-1"/>
  <p:tag name="STDCHART" val="1"/>
  <p:tag name="CUSTOMCELLBACKCOLOR2" val="-13395457"/>
  <p:tag name="ALLOWUSERFEEDBACK" val="True"/>
  <p:tag name="PRRESPONSE4" val="7"/>
  <p:tag name="EXPANDSHOWBAR" val="True"/>
  <p:tag name="SKIPREMAININGRACESLIDES" val="True"/>
  <p:tag name="AUTOSIZEGRID" val="True"/>
  <p:tag name="FIBNUMRESULTS" val="5"/>
  <p:tag name="RESPTABLESTYLE" val="-1"/>
  <p:tag name="CUSTOMCELLFORECOLOR" val="-16777216"/>
  <p:tag name="AUTOADJUSTPARTRANGE" val="True"/>
  <p:tag name="COUNTDOWNSECONDS" val="10"/>
  <p:tag name="POLLINGCYCLE" val="2"/>
  <p:tag name="CORRECTPOINTVALUE" val="1"/>
  <p:tag name="BUBBLESIZEVISIBLE" val="True"/>
  <p:tag name="REVIEWONLY" val="False"/>
  <p:tag name="GRIDROTATIONINTERVAL" val="2"/>
  <p:tag name="MMPROD_NEXTUNIQUEID" val="10009"/>
  <p:tag name="PRRESPONSE5" val="6"/>
  <p:tag name="DELIMITERS" val="3.1"/>
  <p:tag name="POWERPOINTVERSION" val="12.0"/>
  <p:tag name="TPVERSION" val="5"/>
  <p:tag name="TPFULLVERSION" val="5.2.1.3179"/>
  <p:tag name="PPTVERSION" val="12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3239</TotalTime>
  <Words>2139</Words>
  <Application>Microsoft Office PowerPoint</Application>
  <PresentationFormat>Presentazione su schermo (4:3)</PresentationFormat>
  <Paragraphs>400</Paragraphs>
  <Slides>30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Office Theme</vt:lpstr>
      <vt:lpstr>Current Medications for HCV</vt:lpstr>
      <vt:lpstr>Diapositiva 2</vt:lpstr>
      <vt:lpstr>Diapositiva 3</vt:lpstr>
      <vt:lpstr>Challenges with Older DAA</vt:lpstr>
      <vt:lpstr>Challenges with Older DAA</vt:lpstr>
      <vt:lpstr>Contraindicated medications  with boceprevir and telaprevir </vt:lpstr>
      <vt:lpstr>Diapositiva 7</vt:lpstr>
      <vt:lpstr>Diapositiva 8</vt:lpstr>
      <vt:lpstr>Simeprevir FDA Approved November 22, 2013</vt:lpstr>
      <vt:lpstr>Simeprevir Key Points</vt:lpstr>
      <vt:lpstr>Drug Interactions Considerations</vt:lpstr>
      <vt:lpstr>Medications to Avoid with Simeprevir</vt:lpstr>
      <vt:lpstr>Medications to Avoid with Simeprevir</vt:lpstr>
      <vt:lpstr>Sofosbuvir FDA Approved, December 6, 2013</vt:lpstr>
      <vt:lpstr>Sofosbuvir Key Points</vt:lpstr>
      <vt:lpstr>Sofosbuvir Key Points</vt:lpstr>
      <vt:lpstr>Sofosbuvir Key Points</vt:lpstr>
      <vt:lpstr>Drug Interactions Considerations</vt:lpstr>
      <vt:lpstr>Medications to Avoid with Sofosbuvir</vt:lpstr>
      <vt:lpstr>COSMOS Study Design</vt:lpstr>
      <vt:lpstr>Diapositiva 21</vt:lpstr>
      <vt:lpstr>COSMOS, Baseline Characteristics</vt:lpstr>
      <vt:lpstr>Diapositiva 23</vt:lpstr>
      <vt:lpstr>Diapositiva 24</vt:lpstr>
      <vt:lpstr>COSMOS, SVR 12 (ITT) Results</vt:lpstr>
      <vt:lpstr>Diapositiva 26</vt:lpstr>
      <vt:lpstr>Diapositiva 27</vt:lpstr>
      <vt:lpstr>Standard Dosing</vt:lpstr>
      <vt:lpstr>IFN Ineligible Definitions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Cuscuna, Lauren</dc:creator>
  <cp:lastModifiedBy>lorenzo</cp:lastModifiedBy>
  <cp:revision>336</cp:revision>
  <dcterms:created xsi:type="dcterms:W3CDTF">2012-12-02T17:42:12Z</dcterms:created>
  <dcterms:modified xsi:type="dcterms:W3CDTF">2017-04-10T07:22:44Z</dcterms:modified>
</cp:coreProperties>
</file>