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10259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781909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51975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47327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29841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78435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3128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625360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27598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162751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60478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2533282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hyperlink" Target="http://www.neuron.org/content/article/image?uid=PIIS0896627304006038&amp;imageid=GR2#bib29"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922338"/>
            <a:ext cx="91440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66"/>
                </a:solidFill>
              </a:rPr>
              <a:t>E’ importante fare una diagnosi precoce?</a:t>
            </a:r>
          </a:p>
          <a:p>
            <a:pPr algn="ctr" eaLnBrk="1" fontAlgn="base" hangingPunct="1">
              <a:spcBef>
                <a:spcPct val="0"/>
              </a:spcBef>
              <a:spcAft>
                <a:spcPct val="0"/>
              </a:spcAft>
              <a:buFontTx/>
              <a:buNone/>
            </a:pPr>
            <a:endParaRPr lang="it-IT" altLang="it-IT" sz="3600">
              <a:solidFill>
                <a:srgbClr val="FFFF66"/>
              </a:solidFill>
            </a:endParaRPr>
          </a:p>
          <a:p>
            <a:pPr algn="ctr" eaLnBrk="1" fontAlgn="base" hangingPunct="1">
              <a:spcBef>
                <a:spcPct val="0"/>
              </a:spcBef>
              <a:spcAft>
                <a:spcPct val="0"/>
              </a:spcAft>
              <a:buFontTx/>
              <a:buNone/>
            </a:pPr>
            <a:r>
              <a:rPr lang="it-IT" altLang="it-IT" sz="3600">
                <a:solidFill>
                  <a:srgbClr val="FFFF66"/>
                </a:solidFill>
              </a:rPr>
              <a:t>Quanto precoce?</a:t>
            </a:r>
          </a:p>
          <a:p>
            <a:pPr algn="ctr" eaLnBrk="1" fontAlgn="base" hangingPunct="1">
              <a:spcBef>
                <a:spcPct val="0"/>
              </a:spcBef>
              <a:spcAft>
                <a:spcPct val="0"/>
              </a:spcAft>
              <a:buFontTx/>
              <a:buNone/>
            </a:pPr>
            <a:endParaRPr lang="it-IT" altLang="it-IT" sz="3600">
              <a:solidFill>
                <a:srgbClr val="FFFF66"/>
              </a:solidFill>
            </a:endParaRPr>
          </a:p>
          <a:p>
            <a:pPr algn="ctr" eaLnBrk="1" fontAlgn="base" hangingPunct="1">
              <a:spcBef>
                <a:spcPct val="0"/>
              </a:spcBef>
              <a:spcAft>
                <a:spcPct val="0"/>
              </a:spcAft>
              <a:buFontTx/>
              <a:buNone/>
            </a:pPr>
            <a:endParaRPr lang="it-IT" altLang="it-IT" sz="3600">
              <a:solidFill>
                <a:srgbClr val="FFFF66"/>
              </a:solidFill>
            </a:endParaRPr>
          </a:p>
          <a:p>
            <a:pPr algn="ctr" eaLnBrk="1" fontAlgn="base" hangingPunct="1">
              <a:spcBef>
                <a:spcPct val="0"/>
              </a:spcBef>
              <a:spcAft>
                <a:spcPct val="0"/>
              </a:spcAft>
              <a:buFontTx/>
              <a:buNone/>
            </a:pPr>
            <a:r>
              <a:rPr lang="it-IT" altLang="it-IT" sz="3600">
                <a:solidFill>
                  <a:srgbClr val="FFFF66"/>
                </a:solidFill>
              </a:rPr>
              <a:t>E’ possibile intervenire sulla progressione della malattia?</a:t>
            </a:r>
          </a:p>
          <a:p>
            <a:pPr algn="ctr" eaLnBrk="1" fontAlgn="base" hangingPunct="1">
              <a:spcBef>
                <a:spcPct val="0"/>
              </a:spcBef>
              <a:spcAft>
                <a:spcPct val="0"/>
              </a:spcAft>
              <a:buFontTx/>
              <a:buNone/>
            </a:pPr>
            <a:endParaRPr lang="it-IT" altLang="it-IT" sz="3600">
              <a:solidFill>
                <a:srgbClr val="FFFF66"/>
              </a:solidFill>
            </a:endParaRPr>
          </a:p>
          <a:p>
            <a:pPr algn="ctr" eaLnBrk="1" fontAlgn="base" hangingPunct="1">
              <a:spcBef>
                <a:spcPct val="0"/>
              </a:spcBef>
              <a:spcAft>
                <a:spcPct val="0"/>
              </a:spcAft>
              <a:buFontTx/>
              <a:buNone/>
            </a:pPr>
            <a:endParaRPr lang="it-IT" altLang="it-IT" sz="36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4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7625" y="1628775"/>
            <a:ext cx="902017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b="1">
                <a:solidFill>
                  <a:srgbClr val="FFFFFF"/>
                </a:solidFill>
              </a:rPr>
              <a:t>Cognitive deficits are already produced by soluble amyloid oligomers</a:t>
            </a:r>
          </a:p>
          <a:p>
            <a:pPr algn="ctr" eaLnBrk="1" fontAlgn="base" hangingPunct="1">
              <a:spcBef>
                <a:spcPct val="0"/>
              </a:spcBef>
              <a:spcAft>
                <a:spcPct val="0"/>
              </a:spcAft>
              <a:buFontTx/>
              <a:buNone/>
            </a:pPr>
            <a:endParaRPr lang="it-IT" altLang="it-IT" sz="3600" b="1">
              <a:solidFill>
                <a:srgbClr val="FFFFFF"/>
              </a:solidFill>
            </a:endParaRPr>
          </a:p>
          <a:p>
            <a:pPr algn="ctr" eaLnBrk="1" fontAlgn="base" hangingPunct="1">
              <a:spcBef>
                <a:spcPct val="0"/>
              </a:spcBef>
              <a:spcAft>
                <a:spcPct val="0"/>
              </a:spcAft>
              <a:buFontTx/>
              <a:buNone/>
            </a:pPr>
            <a:r>
              <a:rPr lang="it-IT" altLang="it-IT" sz="3600" b="1">
                <a:solidFill>
                  <a:srgbClr val="FFFFFF"/>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2889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t="2754" b="62593"/>
          <a:stretch>
            <a:fillRect/>
          </a:stretch>
        </p:blipFill>
        <p:spPr bwMode="auto">
          <a:xfrm>
            <a:off x="0" y="115888"/>
            <a:ext cx="5435600"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t="69954"/>
          <a:stretch>
            <a:fillRect/>
          </a:stretch>
        </p:blipFill>
        <p:spPr bwMode="auto">
          <a:xfrm>
            <a:off x="0" y="3217863"/>
            <a:ext cx="5435600"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Text Box 4"/>
          <p:cNvSpPr txBox="1">
            <a:spLocks noChangeArrowheads="1"/>
          </p:cNvSpPr>
          <p:nvPr/>
        </p:nvSpPr>
        <p:spPr bwMode="auto">
          <a:xfrm>
            <a:off x="5702300" y="538163"/>
            <a:ext cx="333375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FFFF99"/>
                </a:solidFill>
              </a:rPr>
              <a:t>Immunoprecipitation and western blotting analysis performed on supernatants of the soluble (</a:t>
            </a:r>
            <a:r>
              <a:rPr lang="it-IT" altLang="it-IT" sz="1600" b="1">
                <a:solidFill>
                  <a:srgbClr val="FFFF99"/>
                </a:solidFill>
              </a:rPr>
              <a:t>top</a:t>
            </a:r>
            <a:r>
              <a:rPr lang="it-IT" altLang="it-IT" sz="1600">
                <a:solidFill>
                  <a:srgbClr val="FFFF99"/>
                </a:solidFill>
              </a:rPr>
              <a:t>, TBS) and insoluble (</a:t>
            </a:r>
            <a:r>
              <a:rPr lang="it-IT" altLang="it-IT" sz="1600" b="1">
                <a:solidFill>
                  <a:srgbClr val="FFFF99"/>
                </a:solidFill>
              </a:rPr>
              <a:t>bottom</a:t>
            </a:r>
            <a:r>
              <a:rPr lang="it-IT" altLang="it-IT" sz="1600">
                <a:solidFill>
                  <a:srgbClr val="FFFF99"/>
                </a:solidFill>
              </a:rPr>
              <a:t>, GuHCl) sequential extracts of frontal (F) and temporal (T) cortex homogenates from various individuals diagnosed with different forms of dementia.</a:t>
            </a:r>
          </a:p>
          <a:p>
            <a:pPr eaLnBrk="1" fontAlgn="base" hangingPunct="1">
              <a:spcBef>
                <a:spcPct val="0"/>
              </a:spcBef>
              <a:spcAft>
                <a:spcPct val="0"/>
              </a:spcAft>
              <a:buFontTx/>
              <a:buNone/>
            </a:pPr>
            <a:r>
              <a:rPr lang="it-IT" altLang="it-IT" sz="1600">
                <a:solidFill>
                  <a:srgbClr val="FFFF99"/>
                </a:solidFill>
              </a:rPr>
              <a:t>Samples were immunoprecipitated with polyclonal antibody R1282 to A </a:t>
            </a:r>
            <a:r>
              <a:rPr lang="it-IT" altLang="it-IT" sz="1600">
                <a:solidFill>
                  <a:srgbClr val="FFFF99"/>
                </a:solidFill>
                <a:sym typeface="Symbol" pitchFamily="18" charset="2"/>
              </a:rPr>
              <a:t></a:t>
            </a:r>
            <a:r>
              <a:rPr lang="it-IT" altLang="it-IT" sz="1600">
                <a:solidFill>
                  <a:srgbClr val="FFFF99"/>
                </a:solidFill>
              </a:rPr>
              <a:t> and blotted with monoclonal antibodies 2G3 (to A </a:t>
            </a:r>
            <a:r>
              <a:rPr lang="it-IT" altLang="it-IT" sz="1600">
                <a:solidFill>
                  <a:srgbClr val="FFFF99"/>
                </a:solidFill>
                <a:sym typeface="Symbol" pitchFamily="18" charset="2"/>
              </a:rPr>
              <a:t></a:t>
            </a:r>
            <a:r>
              <a:rPr lang="it-IT" altLang="it-IT" sz="1600">
                <a:solidFill>
                  <a:srgbClr val="FFFF99"/>
                </a:solidFill>
              </a:rPr>
              <a:t> 40) and 21F12 (to A </a:t>
            </a:r>
            <a:r>
              <a:rPr lang="it-IT" altLang="it-IT" sz="1600">
                <a:solidFill>
                  <a:srgbClr val="FFFF99"/>
                </a:solidFill>
                <a:sym typeface="Symbol" pitchFamily="18" charset="2"/>
              </a:rPr>
              <a:t></a:t>
            </a:r>
            <a:r>
              <a:rPr lang="it-IT" altLang="it-IT" sz="1600">
                <a:solidFill>
                  <a:srgbClr val="FFFF99"/>
                </a:solidFill>
              </a:rPr>
              <a:t> 42). </a:t>
            </a:r>
          </a:p>
          <a:p>
            <a:pPr eaLnBrk="1" fontAlgn="base" hangingPunct="1">
              <a:spcBef>
                <a:spcPct val="0"/>
              </a:spcBef>
              <a:spcAft>
                <a:spcPct val="0"/>
              </a:spcAft>
              <a:buFontTx/>
              <a:buNone/>
            </a:pPr>
            <a:r>
              <a:rPr lang="it-IT" altLang="it-IT" sz="1600">
                <a:solidFill>
                  <a:srgbClr val="FFFF99"/>
                </a:solidFill>
              </a:rPr>
              <a:t>DS, Down's syndrome with Alzheimer's disease; DLB, dementia with Lewy bodies; PCD, paraneoplastic cerebellar degeneration; AD, Alzheimer's disease; MID, multi-infarct dementia; P-AD, pathological Alzheimer's disease (scattered amyloid plaques without a history of clinical Alzheimer's disease); FTD, frontotemporal dementia. </a:t>
            </a:r>
          </a:p>
        </p:txBody>
      </p:sp>
      <p:sp>
        <p:nvSpPr>
          <p:cNvPr id="53253" name="Rectangle 5"/>
          <p:cNvSpPr>
            <a:spLocks noChangeArrowheads="1"/>
          </p:cNvSpPr>
          <p:nvPr/>
        </p:nvSpPr>
        <p:spPr bwMode="auto">
          <a:xfrm>
            <a:off x="2124075" y="76200"/>
            <a:ext cx="431800" cy="57340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53254" name="Rectangle 6"/>
          <p:cNvSpPr>
            <a:spLocks noChangeArrowheads="1"/>
          </p:cNvSpPr>
          <p:nvPr/>
        </p:nvSpPr>
        <p:spPr bwMode="auto">
          <a:xfrm>
            <a:off x="3505200" y="103188"/>
            <a:ext cx="431800" cy="5734050"/>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53255" name="Rectangle 7"/>
          <p:cNvSpPr>
            <a:spLocks noChangeArrowheads="1"/>
          </p:cNvSpPr>
          <p:nvPr/>
        </p:nvSpPr>
        <p:spPr bwMode="auto">
          <a:xfrm>
            <a:off x="4657725" y="115888"/>
            <a:ext cx="431800" cy="57340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53256" name="Rectangle 8"/>
          <p:cNvSpPr>
            <a:spLocks noChangeArrowheads="1"/>
          </p:cNvSpPr>
          <p:nvPr/>
        </p:nvSpPr>
        <p:spPr bwMode="auto">
          <a:xfrm>
            <a:off x="3038475" y="90488"/>
            <a:ext cx="431800" cy="57340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53257" name="Text Box 9"/>
          <p:cNvSpPr txBox="1">
            <a:spLocks noChangeArrowheads="1"/>
          </p:cNvSpPr>
          <p:nvPr/>
        </p:nvSpPr>
        <p:spPr bwMode="auto">
          <a:xfrm>
            <a:off x="1527175" y="6280150"/>
            <a:ext cx="2003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FFFF99"/>
                </a:solidFill>
              </a:rPr>
              <a:t>Shankar et al., 2008</a:t>
            </a:r>
          </a:p>
        </p:txBody>
      </p:sp>
      <p:sp>
        <p:nvSpPr>
          <p:cNvPr id="53258" name="Text Box 10"/>
          <p:cNvSpPr txBox="1">
            <a:spLocks noChangeArrowheads="1"/>
          </p:cNvSpPr>
          <p:nvPr/>
        </p:nvSpPr>
        <p:spPr bwMode="auto">
          <a:xfrm>
            <a:off x="5508625" y="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soluble</a:t>
            </a:r>
          </a:p>
        </p:txBody>
      </p:sp>
      <p:sp>
        <p:nvSpPr>
          <p:cNvPr id="53259" name="Text Box 11"/>
          <p:cNvSpPr txBox="1">
            <a:spLocks noChangeArrowheads="1"/>
          </p:cNvSpPr>
          <p:nvPr/>
        </p:nvSpPr>
        <p:spPr bwMode="auto">
          <a:xfrm>
            <a:off x="3419475" y="5949950"/>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insoluble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14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elkoesolubile"/>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04800" y="811213"/>
            <a:ext cx="8572500"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a:off x="0" y="3886200"/>
            <a:ext cx="9144000"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600">
              <a:solidFill>
                <a:srgbClr val="FFFFCC"/>
              </a:solidFill>
            </a:endParaRPr>
          </a:p>
          <a:p>
            <a:pPr eaLnBrk="1" fontAlgn="base" hangingPunct="1">
              <a:spcBef>
                <a:spcPct val="0"/>
              </a:spcBef>
              <a:spcAft>
                <a:spcPct val="0"/>
              </a:spcAft>
              <a:buFontTx/>
              <a:buNone/>
            </a:pPr>
            <a:r>
              <a:rPr lang="it-IT" altLang="it-IT" sz="1600">
                <a:solidFill>
                  <a:srgbClr val="FFFFCC"/>
                </a:solidFill>
              </a:rPr>
              <a:t>Soluble Prefibrillar Assemblies of Aβ Disrupt Object Recognition Memory</a:t>
            </a:r>
            <a:br>
              <a:rPr lang="it-IT" altLang="it-IT" sz="1600">
                <a:solidFill>
                  <a:srgbClr val="FFFFCC"/>
                </a:solidFill>
              </a:rPr>
            </a:br>
            <a:r>
              <a:rPr lang="it-IT" altLang="it-IT" sz="1600">
                <a:solidFill>
                  <a:srgbClr val="FFFFCC"/>
                </a:solidFill>
              </a:rPr>
              <a:t>APP transgenic mice (24-month-old) were injected with anti-Aβ monoclonal antibody m266 or PBS once per week for 6 weeks. Behavioral testing was done 3 days after the last injection. Similar results were obtained after just a single injection of the same antibody. </a:t>
            </a:r>
          </a:p>
          <a:p>
            <a:pPr eaLnBrk="1" fontAlgn="base" hangingPunct="1">
              <a:spcBef>
                <a:spcPct val="0"/>
              </a:spcBef>
              <a:spcAft>
                <a:spcPct val="0"/>
              </a:spcAft>
              <a:buFontTx/>
              <a:buNone/>
            </a:pPr>
            <a:endParaRPr lang="it-IT" altLang="it-IT" sz="1600">
              <a:solidFill>
                <a:srgbClr val="FFFFCC"/>
              </a:solidFill>
            </a:endParaRPr>
          </a:p>
          <a:p>
            <a:pPr eaLnBrk="1" fontAlgn="base" hangingPunct="1">
              <a:spcBef>
                <a:spcPct val="0"/>
              </a:spcBef>
              <a:spcAft>
                <a:spcPct val="0"/>
              </a:spcAft>
              <a:buFontTx/>
              <a:buNone/>
            </a:pPr>
            <a:r>
              <a:rPr lang="it-IT" altLang="it-IT" sz="1600">
                <a:solidFill>
                  <a:srgbClr val="FFFFCC"/>
                </a:solidFill>
              </a:rPr>
              <a:t>(A) Performance in the ORT  is expressed as a recognition index (percentage of time spent exploring a novel object versus a familiar object). Object recognition memory performance of mice treated with m266 is significantly better than that of mice treated with PBS. </a:t>
            </a:r>
          </a:p>
          <a:p>
            <a:pPr eaLnBrk="1" fontAlgn="base" hangingPunct="1">
              <a:spcBef>
                <a:spcPct val="0"/>
              </a:spcBef>
              <a:spcAft>
                <a:spcPct val="0"/>
              </a:spcAft>
              <a:buFontTx/>
              <a:buNone/>
            </a:pPr>
            <a:r>
              <a:rPr lang="it-IT" altLang="it-IT" sz="1600">
                <a:solidFill>
                  <a:srgbClr val="FFFFCC"/>
                </a:solidFill>
              </a:rPr>
              <a:t>(B) Anti-Aβ immunostained sagittal brain sections from mice treated with PBS or the m266 antibody show that passive immunization did not detectably alter the cerebral burden of Aβ deposits. (Adapted from Dodart et al., 2002</a:t>
            </a:r>
            <a:r>
              <a:rPr lang="it-IT" altLang="it-IT" sz="1600">
                <a:solidFill>
                  <a:srgbClr val="FFFFCC"/>
                </a:solidFill>
                <a:hlinkClick r:id="rId5"/>
              </a:rPr>
              <a:t> </a:t>
            </a:r>
            <a:r>
              <a:rPr lang="it-IT" altLang="it-IT" sz="1600">
                <a:solidFill>
                  <a:srgbClr val="FFFFCC"/>
                </a:solidFill>
              </a:rPr>
              <a:t>).</a:t>
            </a:r>
          </a:p>
        </p:txBody>
      </p:sp>
      <p:sp>
        <p:nvSpPr>
          <p:cNvPr id="54276" name="Text Box 4"/>
          <p:cNvSpPr txBox="1">
            <a:spLocks noChangeArrowheads="1"/>
          </p:cNvSpPr>
          <p:nvPr/>
        </p:nvSpPr>
        <p:spPr bwMode="auto">
          <a:xfrm>
            <a:off x="4572000" y="50800"/>
            <a:ext cx="4583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a:solidFill>
                  <a:srgbClr val="FFFF66"/>
                </a:solidFill>
              </a:rPr>
              <a:t>Effetti di amiloide diffusa</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700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30163" y="1354138"/>
            <a:ext cx="8994776"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FF"/>
                </a:solidFill>
              </a:rPr>
              <a:t>Dati Shankar et al., 2008: oligomeri  A</a:t>
            </a:r>
            <a:r>
              <a:rPr lang="it-IT" altLang="it-IT" sz="3600">
                <a:solidFill>
                  <a:srgbClr val="FFFFFF"/>
                </a:solidFill>
                <a:sym typeface="Symbol" pitchFamily="18" charset="2"/>
              </a:rPr>
              <a:t> estratti da pazienti con AD determinano la comparsa di deficit di plasticità sinaptica e di memoria in topi giovani.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700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61913" y="4352925"/>
            <a:ext cx="89947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FF"/>
                </a:solidFill>
              </a:rPr>
              <a:t>A</a:t>
            </a:r>
            <a:r>
              <a:rPr lang="it-IT" altLang="it-IT" sz="3600">
                <a:solidFill>
                  <a:srgbClr val="FFFFFF"/>
                </a:solidFill>
                <a:sym typeface="Symbol" pitchFamily="18" charset="2"/>
              </a:rPr>
              <a:t> </a:t>
            </a:r>
            <a:r>
              <a:rPr lang="it-IT" altLang="it-IT" sz="3600">
                <a:solidFill>
                  <a:srgbClr val="FFFFFF"/>
                </a:solidFill>
              </a:rPr>
              <a:t>oligomers </a:t>
            </a:r>
            <a:r>
              <a:rPr lang="it-IT" altLang="it-IT" sz="3600">
                <a:solidFill>
                  <a:srgbClr val="FFFFFF"/>
                </a:solidFill>
                <a:sym typeface="Symbol" pitchFamily="18" charset="2"/>
              </a:rPr>
              <a:t>extracted from AD patients cause deficits in learning and memory and in synaptic plasticity in young mice</a:t>
            </a:r>
          </a:p>
        </p:txBody>
      </p:sp>
      <p:grpSp>
        <p:nvGrpSpPr>
          <p:cNvPr id="302084" name="Group 4"/>
          <p:cNvGrpSpPr>
            <a:grpSpLocks/>
          </p:cNvGrpSpPr>
          <p:nvPr/>
        </p:nvGrpSpPr>
        <p:grpSpPr bwMode="auto">
          <a:xfrm>
            <a:off x="0" y="260350"/>
            <a:ext cx="8474075" cy="3673475"/>
            <a:chOff x="0" y="1706"/>
            <a:chExt cx="5338" cy="2314"/>
          </a:xfrm>
        </p:grpSpPr>
        <p:grpSp>
          <p:nvGrpSpPr>
            <p:cNvPr id="56325" name="Group 5"/>
            <p:cNvGrpSpPr>
              <a:grpSpLocks/>
            </p:cNvGrpSpPr>
            <p:nvPr/>
          </p:nvGrpSpPr>
          <p:grpSpPr bwMode="auto">
            <a:xfrm>
              <a:off x="0" y="1706"/>
              <a:ext cx="2880" cy="2314"/>
              <a:chOff x="0" y="1706"/>
              <a:chExt cx="2381" cy="1860"/>
            </a:xfrm>
          </p:grpSpPr>
          <p:sp>
            <p:nvSpPr>
              <p:cNvPr id="56331" name="Rectangle 6"/>
              <p:cNvSpPr>
                <a:spLocks noChangeArrowheads="1"/>
              </p:cNvSpPr>
              <p:nvPr/>
            </p:nvSpPr>
            <p:spPr bwMode="auto">
              <a:xfrm>
                <a:off x="0" y="1706"/>
                <a:ext cx="2381" cy="186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56332" name="Picture 7"/>
              <p:cNvPicPr>
                <a:picLocks noChangeAspect="1" noChangeArrowheads="1"/>
              </p:cNvPicPr>
              <p:nvPr/>
            </p:nvPicPr>
            <p:blipFill>
              <a:blip r:embed="rId4">
                <a:extLst>
                  <a:ext uri="{28A0092B-C50C-407E-A947-70E740481C1C}">
                    <a14:useLocalDpi xmlns:a14="http://schemas.microsoft.com/office/drawing/2010/main" val="0"/>
                  </a:ext>
                </a:extLst>
              </a:blip>
              <a:srcRect t="58633"/>
              <a:stretch>
                <a:fillRect/>
              </a:stretch>
            </p:blipFill>
            <p:spPr bwMode="auto">
              <a:xfrm>
                <a:off x="68" y="2069"/>
                <a:ext cx="2173"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3" name="Text Box 8"/>
              <p:cNvSpPr txBox="1">
                <a:spLocks noChangeArrowheads="1"/>
              </p:cNvSpPr>
              <p:nvPr/>
            </p:nvSpPr>
            <p:spPr bwMode="auto">
              <a:xfrm>
                <a:off x="80" y="3245"/>
                <a:ext cx="2132" cy="2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Escape latency (s) 24 h after learning the avoidance task</a:t>
                </a:r>
              </a:p>
            </p:txBody>
          </p:sp>
        </p:grpSp>
        <p:sp>
          <p:nvSpPr>
            <p:cNvPr id="56326" name="Rectangle 9"/>
            <p:cNvSpPr>
              <a:spLocks noChangeArrowheads="1"/>
            </p:cNvSpPr>
            <p:nvPr/>
          </p:nvSpPr>
          <p:spPr bwMode="auto">
            <a:xfrm>
              <a:off x="3470" y="3158"/>
              <a:ext cx="14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Shankar et al., 2008:</a:t>
              </a:r>
            </a:p>
          </p:txBody>
        </p:sp>
        <p:sp>
          <p:nvSpPr>
            <p:cNvPr id="56327" name="Line 10"/>
            <p:cNvSpPr>
              <a:spLocks noChangeShapeType="1"/>
            </p:cNvSpPr>
            <p:nvPr/>
          </p:nvSpPr>
          <p:spPr bwMode="auto">
            <a:xfrm>
              <a:off x="3107" y="2115"/>
              <a:ext cx="408"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56328" name="Text Box 11"/>
            <p:cNvSpPr txBox="1">
              <a:spLocks noChangeArrowheads="1"/>
            </p:cNvSpPr>
            <p:nvPr/>
          </p:nvSpPr>
          <p:spPr bwMode="auto">
            <a:xfrm>
              <a:off x="3606" y="1979"/>
              <a:ext cx="1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Abeta oligomers injected </a:t>
              </a:r>
            </a:p>
          </p:txBody>
        </p:sp>
        <p:sp>
          <p:nvSpPr>
            <p:cNvPr id="56329" name="Line 12"/>
            <p:cNvSpPr>
              <a:spLocks noChangeShapeType="1"/>
            </p:cNvSpPr>
            <p:nvPr/>
          </p:nvSpPr>
          <p:spPr bwMode="auto">
            <a:xfrm>
              <a:off x="3107" y="1888"/>
              <a:ext cx="40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56330" name="Text Box 13"/>
            <p:cNvSpPr txBox="1">
              <a:spLocks noChangeArrowheads="1"/>
            </p:cNvSpPr>
            <p:nvPr/>
          </p:nvSpPr>
          <p:spPr bwMode="auto">
            <a:xfrm>
              <a:off x="3651" y="1752"/>
              <a:ext cx="16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Control solution injected</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050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2083"/>
                                        </p:tgtEl>
                                        <p:attrNameLst>
                                          <p:attrName>style.visibility</p:attrName>
                                        </p:attrNameLst>
                                      </p:cBhvr>
                                      <p:to>
                                        <p:strVal val="visible"/>
                                      </p:to>
                                    </p:set>
                                    <p:animEffect transition="in" filter="fade">
                                      <p:cBhvr>
                                        <p:cTn id="11" dur="500"/>
                                        <p:tgtEl>
                                          <p:spTgt spid="30208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02084"/>
                                        </p:tgtEl>
                                        <p:attrNameLst>
                                          <p:attrName>style.visibility</p:attrName>
                                        </p:attrNameLst>
                                      </p:cBhvr>
                                      <p:to>
                                        <p:strVal val="visible"/>
                                      </p:to>
                                    </p:set>
                                    <p:animEffect transition="in" filter="fade">
                                      <p:cBhvr>
                                        <p:cTn id="16" dur="500"/>
                                        <p:tgtEl>
                                          <p:spTgt spid="30208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3020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0" y="922338"/>
            <a:ext cx="91440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it-IT" altLang="it-IT" sz="3600">
              <a:solidFill>
                <a:srgbClr val="FFFF66"/>
              </a:solidFill>
            </a:endParaRPr>
          </a:p>
          <a:p>
            <a:pPr algn="ctr" eaLnBrk="1" fontAlgn="base" hangingPunct="1">
              <a:spcBef>
                <a:spcPct val="0"/>
              </a:spcBef>
              <a:spcAft>
                <a:spcPct val="0"/>
              </a:spcAft>
              <a:buFontTx/>
              <a:buNone/>
            </a:pPr>
            <a:r>
              <a:rPr lang="it-IT" altLang="it-IT" sz="3600">
                <a:solidFill>
                  <a:srgbClr val="FFFF66"/>
                </a:solidFill>
              </a:rPr>
              <a:t>Is it possible to impact on disease progression starting from early stages?</a:t>
            </a:r>
          </a:p>
          <a:p>
            <a:pPr algn="ctr" eaLnBrk="1" fontAlgn="base" hangingPunct="1">
              <a:spcBef>
                <a:spcPct val="0"/>
              </a:spcBef>
              <a:spcAft>
                <a:spcPct val="0"/>
              </a:spcAft>
              <a:buFontTx/>
              <a:buNone/>
            </a:pPr>
            <a:endParaRPr lang="it-IT" altLang="it-IT" sz="3600">
              <a:solidFill>
                <a:srgbClr val="FFFF66"/>
              </a:solidFill>
            </a:endParaRPr>
          </a:p>
          <a:p>
            <a:pPr algn="ctr" eaLnBrk="1" fontAlgn="base" hangingPunct="1">
              <a:spcBef>
                <a:spcPct val="0"/>
              </a:spcBef>
              <a:spcAft>
                <a:spcPct val="0"/>
              </a:spcAft>
              <a:buFontTx/>
              <a:buNone/>
            </a:pPr>
            <a:r>
              <a:rPr lang="it-IT" altLang="it-IT" sz="3600">
                <a:solidFill>
                  <a:srgbClr val="FFFF66"/>
                </a:solidFill>
              </a:rPr>
              <a:t>Can we reduce A</a:t>
            </a:r>
            <a:r>
              <a:rPr lang="it-IT" altLang="it-IT" sz="3600">
                <a:solidFill>
                  <a:srgbClr val="FFFF66"/>
                </a:solidFill>
                <a:latin typeface="Symbol" pitchFamily="18" charset="2"/>
              </a:rPr>
              <a:t>b</a:t>
            </a:r>
            <a:r>
              <a:rPr lang="it-IT" altLang="it-IT" sz="3600">
                <a:solidFill>
                  <a:srgbClr val="FFFF66"/>
                </a:solidFill>
              </a:rPr>
              <a:t> production and/or increase A</a:t>
            </a:r>
            <a:r>
              <a:rPr lang="it-IT" altLang="it-IT" sz="3600">
                <a:solidFill>
                  <a:srgbClr val="FFFF66"/>
                </a:solidFill>
                <a:latin typeface="Symbol" pitchFamily="18" charset="2"/>
              </a:rPr>
              <a:t>b</a:t>
            </a:r>
            <a:r>
              <a:rPr lang="it-IT" altLang="it-IT" sz="3600">
                <a:solidFill>
                  <a:srgbClr val="FFFF66"/>
                </a:solidFill>
              </a:rPr>
              <a:t> degradation and clearance?</a:t>
            </a:r>
          </a:p>
          <a:p>
            <a:pPr algn="ctr" eaLnBrk="1" fontAlgn="base" hangingPunct="1">
              <a:spcBef>
                <a:spcPct val="0"/>
              </a:spcBef>
              <a:spcAft>
                <a:spcPct val="0"/>
              </a:spcAft>
              <a:buFontTx/>
              <a:buNone/>
            </a:pPr>
            <a:endParaRPr lang="it-IT" altLang="it-IT" sz="3600">
              <a:solidFill>
                <a:srgbClr val="FFFF66"/>
              </a:solidFill>
            </a:endParaRPr>
          </a:p>
          <a:p>
            <a:pPr algn="ctr" eaLnBrk="1" fontAlgn="base" hangingPunct="1">
              <a:spcBef>
                <a:spcPct val="0"/>
              </a:spcBef>
              <a:spcAft>
                <a:spcPct val="0"/>
              </a:spcAft>
              <a:buFontTx/>
              <a:buNone/>
            </a:pPr>
            <a:r>
              <a:rPr lang="it-IT" altLang="it-IT" sz="3600">
                <a:solidFill>
                  <a:srgbClr val="FFFF66"/>
                </a:solidFill>
              </a:rPr>
              <a:t>Can we harness brain plasticity and exploit it to steer the brain towards healthy aging? </a:t>
            </a:r>
            <a:endParaRPr lang="it-IT" altLang="it-IT" sz="36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706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4"/>
          <p:cNvSpPr txBox="1">
            <a:spLocks noChangeArrowheads="1"/>
          </p:cNvSpPr>
          <p:nvPr/>
        </p:nvSpPr>
        <p:spPr bwMode="auto">
          <a:xfrm>
            <a:off x="0" y="2924175"/>
            <a:ext cx="9144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4000">
                <a:solidFill>
                  <a:srgbClr val="FFFF66"/>
                </a:solidFill>
              </a:rPr>
              <a:t>Environmental enrichment and the health of the aging brain</a:t>
            </a:r>
            <a:r>
              <a:rPr lang="it-IT" altLang="it-IT" sz="1800">
                <a:solidFill>
                  <a:srgbClr val="000000"/>
                </a:solidFill>
              </a:rPr>
              <a:t> </a:t>
            </a:r>
            <a:endParaRPr lang="it-IT" altLang="it-IT" sz="4000">
              <a:solidFill>
                <a:srgbClr val="FFFF66"/>
              </a:solidFill>
            </a:endParaRPr>
          </a:p>
          <a:p>
            <a:pPr algn="ctr" eaLnBrk="1" fontAlgn="base" hangingPunct="1">
              <a:spcBef>
                <a:spcPct val="0"/>
              </a:spcBef>
              <a:spcAft>
                <a:spcPct val="0"/>
              </a:spcAft>
              <a:buFontTx/>
              <a:buNone/>
            </a:pPr>
            <a:endParaRPr lang="it-IT" altLang="it-IT" sz="4000">
              <a:solidFill>
                <a:srgbClr val="FFFF66"/>
              </a:solidFill>
            </a:endParaRPr>
          </a:p>
        </p:txBody>
      </p:sp>
      <p:pic>
        <p:nvPicPr>
          <p:cNvPr id="5837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33375"/>
            <a:ext cx="24479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6"/>
          <p:cNvSpPr>
            <a:spLocks noChangeArrowheads="1"/>
          </p:cNvSpPr>
          <p:nvPr/>
        </p:nvSpPr>
        <p:spPr bwMode="auto">
          <a:xfrm>
            <a:off x="4643438" y="2133600"/>
            <a:ext cx="649287"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115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303</Words>
  <Application>Microsoft Office PowerPoint</Application>
  <PresentationFormat>Presentazione su schermo (4:3)</PresentationFormat>
  <Paragraphs>34</Paragraphs>
  <Slides>8</Slides>
  <Notes>0</Notes>
  <HiddenSlides>0</HiddenSlides>
  <MMClips>8</MMClips>
  <ScaleCrop>false</ScaleCrop>
  <HeadingPairs>
    <vt:vector size="4" baseType="variant">
      <vt:variant>
        <vt:lpstr>Tema</vt:lpstr>
      </vt:variant>
      <vt:variant>
        <vt:i4>1</vt:i4>
      </vt:variant>
      <vt:variant>
        <vt:lpstr>Titoli diapositive</vt:lpstr>
      </vt:variant>
      <vt:variant>
        <vt:i4>8</vt:i4>
      </vt:variant>
    </vt:vector>
  </HeadingPairs>
  <TitlesOfParts>
    <vt:vector size="9"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2020-05-13T10:41:14Z</dcterms:created>
  <dcterms:modified xsi:type="dcterms:W3CDTF">2020-05-13T10:42:03Z</dcterms:modified>
</cp:coreProperties>
</file>