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EB49B3-1052-4C6B-839B-82B5F3B59AF2}" type="datetimeFigureOut">
              <a:rPr lang="it-IT" smtClean="0"/>
              <a:t>14/05/2020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4DB74-C981-48C2-A554-0C1F1DEFEA33}" type="slidenum">
              <a:rPr lang="it-IT" smtClean="0"/>
              <a:t>‹N›</a:t>
            </a:fld>
            <a:endParaRPr lang="it-IT"/>
          </a:p>
        </p:txBody>
      </p:sp>
    </p:spTree>
    <p:extLst>
      <p:ext uri="{BB962C8B-B14F-4D97-AF65-F5344CB8AC3E}">
        <p14:creationId xmlns:p14="http://schemas.microsoft.com/office/powerpoint/2010/main" val="293391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47277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6116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2087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7972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9616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6161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7768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827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8215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9806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3598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047983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1.png"/><Relationship Id="rId2" Type="http://schemas.microsoft.com/office/2007/relationships/media" Target="../media/media3.wav"/><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328613" y="685800"/>
            <a:ext cx="8420100" cy="574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r>
              <a:rPr lang="en-US" altLang="it-IT" sz="1600" b="1">
                <a:solidFill>
                  <a:srgbClr val="FFFF66"/>
                </a:solidFill>
              </a:rPr>
              <a:t>6434 men and women &gt;65 years, screened in 1991-1992 and subsequently in 1996-1997</a:t>
            </a: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r>
              <a:rPr lang="en-US" altLang="it-IT" sz="1600" b="1">
                <a:solidFill>
                  <a:srgbClr val="FFFF66"/>
                </a:solidFill>
              </a:rPr>
              <a:t>In the first test, they were diagnosed as cognitively normal and the level of physical activity assessed with a questionnaire</a:t>
            </a: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r>
              <a:rPr lang="en-US" altLang="it-IT" sz="1600" b="1">
                <a:solidFill>
                  <a:srgbClr val="FFFF66"/>
                </a:solidFill>
              </a:rPr>
              <a:t>In the second test, their cognitive status (normal, cognitive impairment without dementia (CIND), dementia, Alzheimer disease (AD, probable or possible), vascular dementia, other dementia) was assessed again and was correlated with the level of physical activity at the time of test 1</a:t>
            </a: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r>
              <a:rPr lang="en-US" altLang="it-IT" sz="1600" b="1">
                <a:solidFill>
                  <a:srgbClr val="FFFF66"/>
                </a:solidFill>
              </a:rPr>
              <a:t>The results show that:</a:t>
            </a:r>
          </a:p>
          <a:p>
            <a:pPr fontAlgn="base">
              <a:spcBef>
                <a:spcPct val="0"/>
              </a:spcBef>
              <a:spcAft>
                <a:spcPct val="0"/>
              </a:spcAft>
              <a:buFontTx/>
              <a:buNone/>
            </a:pPr>
            <a:endParaRPr lang="en-US" altLang="it-IT" sz="1600" b="1">
              <a:solidFill>
                <a:srgbClr val="FFFF66"/>
              </a:solidFill>
            </a:endParaRPr>
          </a:p>
          <a:p>
            <a:pPr fontAlgn="base">
              <a:spcBef>
                <a:spcPct val="0"/>
              </a:spcBef>
              <a:spcAft>
                <a:spcPct val="0"/>
              </a:spcAft>
              <a:buFontTx/>
              <a:buNone/>
            </a:pPr>
            <a:r>
              <a:rPr lang="en-US" altLang="it-IT" sz="2000" b="1">
                <a:solidFill>
                  <a:srgbClr val="FFFF66"/>
                </a:solidFill>
              </a:rPr>
              <a:t>low, moderate and high levels of physical activity were related to lower risks for CIND</a:t>
            </a:r>
          </a:p>
          <a:p>
            <a:pPr fontAlgn="base">
              <a:spcBef>
                <a:spcPct val="0"/>
              </a:spcBef>
              <a:spcAft>
                <a:spcPct val="0"/>
              </a:spcAft>
              <a:buFontTx/>
              <a:buNone/>
            </a:pPr>
            <a:r>
              <a:rPr lang="en-US" altLang="it-IT" sz="2000" b="1">
                <a:solidFill>
                  <a:srgbClr val="FFFF66"/>
                </a:solidFill>
              </a:rPr>
              <a:t>moderate and high levels were related to lower risks for AD</a:t>
            </a:r>
          </a:p>
          <a:p>
            <a:pPr fontAlgn="base">
              <a:spcBef>
                <a:spcPct val="0"/>
              </a:spcBef>
              <a:spcAft>
                <a:spcPct val="0"/>
              </a:spcAft>
              <a:buFontTx/>
              <a:buNone/>
            </a:pPr>
            <a:endParaRPr lang="en-US" altLang="it-IT" sz="2000" b="1">
              <a:solidFill>
                <a:srgbClr val="FFFF66"/>
              </a:solidFill>
            </a:endParaRPr>
          </a:p>
          <a:p>
            <a:pPr fontAlgn="base">
              <a:spcBef>
                <a:spcPct val="0"/>
              </a:spcBef>
              <a:spcAft>
                <a:spcPct val="0"/>
              </a:spcAft>
              <a:buFontTx/>
              <a:buNone/>
            </a:pPr>
            <a:r>
              <a:rPr lang="en-US" altLang="it-IT" sz="2000" b="1">
                <a:solidFill>
                  <a:srgbClr val="FFFF66"/>
                </a:solidFill>
              </a:rPr>
              <a:t>high levels of activity had a protective effects again cognitive loss in elderly women</a:t>
            </a:r>
          </a:p>
        </p:txBody>
      </p:sp>
      <p:sp>
        <p:nvSpPr>
          <p:cNvPr id="106499" name="Text Box 3"/>
          <p:cNvSpPr txBox="1">
            <a:spLocks noChangeArrowheads="1"/>
          </p:cNvSpPr>
          <p:nvPr/>
        </p:nvSpPr>
        <p:spPr bwMode="auto">
          <a:xfrm>
            <a:off x="7105650" y="6491288"/>
            <a:ext cx="20383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1800" b="1">
                <a:solidFill>
                  <a:srgbClr val="FFFF66"/>
                </a:solidFill>
              </a:rPr>
              <a:t>Laurin et al. 2000</a:t>
            </a:r>
          </a:p>
        </p:txBody>
      </p:sp>
      <p:sp>
        <p:nvSpPr>
          <p:cNvPr id="106500" name="Text Box 4"/>
          <p:cNvSpPr txBox="1">
            <a:spLocks noChangeArrowheads="1"/>
          </p:cNvSpPr>
          <p:nvPr/>
        </p:nvSpPr>
        <p:spPr bwMode="auto">
          <a:xfrm>
            <a:off x="44450" y="109538"/>
            <a:ext cx="90678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2400">
                <a:solidFill>
                  <a:srgbClr val="FFFF66"/>
                </a:solidFill>
              </a:rPr>
              <a:t>Physical exercise reduces the risk of cognitive decline and of dementia in elders</a:t>
            </a:r>
          </a:p>
        </p:txBody>
      </p:sp>
      <p:sp>
        <p:nvSpPr>
          <p:cNvPr id="106501" name="Rectangle 5"/>
          <p:cNvSpPr>
            <a:spLocks noChangeArrowheads="1"/>
          </p:cNvSpPr>
          <p:nvPr/>
        </p:nvSpPr>
        <p:spPr bwMode="auto">
          <a:xfrm>
            <a:off x="179388" y="4532313"/>
            <a:ext cx="8713787" cy="1944687"/>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28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lyketso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42950"/>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0" y="606583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FFFFCC"/>
                </a:solidFill>
              </a:rPr>
              <a:t>Cardiovascular Health Cognition Study sample selection (1992–1993) and follow-up (1999–2000), United States. </a:t>
            </a:r>
          </a:p>
        </p:txBody>
      </p:sp>
      <p:sp>
        <p:nvSpPr>
          <p:cNvPr id="107524" name="Text Box 4"/>
          <p:cNvSpPr txBox="1">
            <a:spLocks noChangeArrowheads="1"/>
          </p:cNvSpPr>
          <p:nvPr/>
        </p:nvSpPr>
        <p:spPr bwMode="auto">
          <a:xfrm>
            <a:off x="1676400" y="74613"/>
            <a:ext cx="579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FFCC"/>
                </a:solidFill>
              </a:rPr>
              <a:t>The cardiovascular health cognition study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37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sp>
        <p:nvSpPr>
          <p:cNvPr id="108547" name="Text Box 133"/>
          <p:cNvSpPr txBox="1">
            <a:spLocks noChangeArrowheads="1"/>
          </p:cNvSpPr>
          <p:nvPr/>
        </p:nvSpPr>
        <p:spPr bwMode="auto">
          <a:xfrm>
            <a:off x="1838325" y="23685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graphicFrame>
        <p:nvGraphicFramePr>
          <p:cNvPr id="108548" name="Object 134"/>
          <p:cNvGraphicFramePr>
            <a:graphicFrameLocks noChangeAspect="1"/>
          </p:cNvGraphicFramePr>
          <p:nvPr/>
        </p:nvGraphicFramePr>
        <p:xfrm>
          <a:off x="971550" y="1116013"/>
          <a:ext cx="6338888" cy="3608387"/>
        </p:xfrm>
        <a:graphic>
          <a:graphicData uri="http://schemas.openxmlformats.org/presentationml/2006/ole">
            <mc:AlternateContent xmlns:mc="http://schemas.openxmlformats.org/markup-compatibility/2006">
              <mc:Choice xmlns:v="urn:schemas-microsoft-com:vml" Requires="v">
                <p:oleObj spid="_x0000_s1027" name="Documento" r:id="rId5" imgW="6339840" imgH="5775960" progId="Word.Document.8">
                  <p:embed/>
                </p:oleObj>
              </mc:Choice>
              <mc:Fallback>
                <p:oleObj name="Documento" r:id="rId5" imgW="6339840" imgH="57759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b="37520"/>
                      <a:stretch>
                        <a:fillRect/>
                      </a:stretch>
                    </p:blipFill>
                    <p:spPr bwMode="auto">
                      <a:xfrm>
                        <a:off x="971550" y="1116013"/>
                        <a:ext cx="6338888"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549" name="Text Box 135"/>
          <p:cNvSpPr txBox="1">
            <a:spLocks noChangeArrowheads="1"/>
          </p:cNvSpPr>
          <p:nvPr/>
        </p:nvSpPr>
        <p:spPr bwMode="auto">
          <a:xfrm>
            <a:off x="0" y="5956300"/>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GB" altLang="it-IT" sz="1600">
                <a:solidFill>
                  <a:srgbClr val="000000"/>
                </a:solidFill>
                <a:ea typeface="Arial Unicode MS" pitchFamily="34" charset="-128"/>
                <a:cs typeface="Arial Unicode MS" pitchFamily="34" charset="-128"/>
              </a:rPr>
              <a:t>PY, person-years</a:t>
            </a:r>
            <a:endParaRPr lang="it-IT" altLang="it-IT" sz="1600">
              <a:solidFill>
                <a:srgbClr val="000000"/>
              </a:solidFill>
            </a:endParaRPr>
          </a:p>
        </p:txBody>
      </p:sp>
      <p:sp>
        <p:nvSpPr>
          <p:cNvPr id="108550" name="Rectangle 136"/>
          <p:cNvSpPr>
            <a:spLocks noChangeArrowheads="1"/>
          </p:cNvSpPr>
          <p:nvPr/>
        </p:nvSpPr>
        <p:spPr bwMode="auto">
          <a:xfrm>
            <a:off x="0" y="0"/>
            <a:ext cx="9144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600" b="1">
                <a:solidFill>
                  <a:srgbClr val="000000"/>
                </a:solidFill>
              </a:rPr>
              <a:t>Five-year cumulative incidence of dementia as a function of leisure-time energy expenditure </a:t>
            </a:r>
          </a:p>
          <a:p>
            <a:pPr algn="ctr" eaLnBrk="1" fontAlgn="base" hangingPunct="1">
              <a:spcBef>
                <a:spcPct val="0"/>
              </a:spcBef>
              <a:spcAft>
                <a:spcPct val="0"/>
              </a:spcAft>
              <a:buFontTx/>
              <a:buNone/>
            </a:pPr>
            <a:endParaRPr lang="it-IT" altLang="it-IT" sz="1600" b="1">
              <a:solidFill>
                <a:srgbClr val="000000"/>
              </a:solidFill>
            </a:endParaRPr>
          </a:p>
          <a:p>
            <a:pPr algn="ctr" eaLnBrk="1" fontAlgn="base" hangingPunct="1">
              <a:spcBef>
                <a:spcPct val="0"/>
              </a:spcBef>
              <a:spcAft>
                <a:spcPct val="0"/>
              </a:spcAft>
              <a:buFontTx/>
              <a:buNone/>
            </a:pPr>
            <a:r>
              <a:rPr lang="it-IT" altLang="it-IT" sz="1600" b="1">
                <a:solidFill>
                  <a:srgbClr val="000000"/>
                </a:solidFill>
              </a:rPr>
              <a:t>United States, Cardiovascular Health Cognition Study,</a:t>
            </a:r>
          </a:p>
        </p:txBody>
      </p:sp>
      <p:sp>
        <p:nvSpPr>
          <p:cNvPr id="108551" name="Rectangle 137"/>
          <p:cNvSpPr>
            <a:spLocks noChangeArrowheads="1"/>
          </p:cNvSpPr>
          <p:nvPr/>
        </p:nvSpPr>
        <p:spPr bwMode="auto">
          <a:xfrm>
            <a:off x="6273800" y="1412875"/>
            <a:ext cx="381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52" name="Rectangle 138"/>
          <p:cNvSpPr>
            <a:spLocks noChangeArrowheads="1"/>
          </p:cNvSpPr>
          <p:nvPr/>
        </p:nvSpPr>
        <p:spPr bwMode="auto">
          <a:xfrm>
            <a:off x="939800" y="3622675"/>
            <a:ext cx="51816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53" name="Text Box 139"/>
          <p:cNvSpPr txBox="1">
            <a:spLocks noChangeArrowheads="1"/>
          </p:cNvSpPr>
          <p:nvPr/>
        </p:nvSpPr>
        <p:spPr bwMode="auto">
          <a:xfrm>
            <a:off x="6616700" y="6510338"/>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Podewils et al., 2005</a:t>
            </a:r>
          </a:p>
        </p:txBody>
      </p:sp>
      <p:sp>
        <p:nvSpPr>
          <p:cNvPr id="58508" name="Oval 140"/>
          <p:cNvSpPr>
            <a:spLocks noChangeArrowheads="1"/>
          </p:cNvSpPr>
          <p:nvPr/>
        </p:nvSpPr>
        <p:spPr bwMode="auto">
          <a:xfrm>
            <a:off x="2411413" y="1771650"/>
            <a:ext cx="1008062" cy="792163"/>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8509" name="Oval 141"/>
          <p:cNvSpPr>
            <a:spLocks noChangeArrowheads="1"/>
          </p:cNvSpPr>
          <p:nvPr/>
        </p:nvSpPr>
        <p:spPr bwMode="auto">
          <a:xfrm>
            <a:off x="2484438" y="3859213"/>
            <a:ext cx="1008062" cy="792162"/>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8510" name="Oval 142"/>
          <p:cNvSpPr>
            <a:spLocks noChangeArrowheads="1"/>
          </p:cNvSpPr>
          <p:nvPr/>
        </p:nvSpPr>
        <p:spPr bwMode="auto">
          <a:xfrm>
            <a:off x="5292725" y="1700213"/>
            <a:ext cx="1008063" cy="79216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58511" name="Oval 143"/>
          <p:cNvSpPr>
            <a:spLocks noChangeArrowheads="1"/>
          </p:cNvSpPr>
          <p:nvPr/>
        </p:nvSpPr>
        <p:spPr bwMode="auto">
          <a:xfrm>
            <a:off x="5292725" y="3859213"/>
            <a:ext cx="1008063" cy="792162"/>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58" name="Rectangle 144"/>
          <p:cNvSpPr>
            <a:spLocks noChangeArrowheads="1"/>
          </p:cNvSpPr>
          <p:nvPr/>
        </p:nvSpPr>
        <p:spPr bwMode="auto">
          <a:xfrm>
            <a:off x="827088" y="3211513"/>
            <a:ext cx="1584325" cy="50482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59" name="Rectangle 145"/>
          <p:cNvSpPr>
            <a:spLocks noChangeArrowheads="1"/>
          </p:cNvSpPr>
          <p:nvPr/>
        </p:nvSpPr>
        <p:spPr bwMode="auto">
          <a:xfrm>
            <a:off x="755650" y="1052513"/>
            <a:ext cx="1728788"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60" name="Rectangle 146"/>
          <p:cNvSpPr>
            <a:spLocks noChangeArrowheads="1"/>
          </p:cNvSpPr>
          <p:nvPr/>
        </p:nvSpPr>
        <p:spPr bwMode="auto">
          <a:xfrm>
            <a:off x="684213" y="2276475"/>
            <a:ext cx="1728787"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08561" name="Rectangle 147"/>
          <p:cNvSpPr>
            <a:spLocks noChangeArrowheads="1"/>
          </p:cNvSpPr>
          <p:nvPr/>
        </p:nvSpPr>
        <p:spPr bwMode="auto">
          <a:xfrm>
            <a:off x="827088" y="3068638"/>
            <a:ext cx="1728787"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90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8508"/>
                                        </p:tgtEl>
                                        <p:attrNameLst>
                                          <p:attrName>style.visibility</p:attrName>
                                        </p:attrNameLst>
                                      </p:cBhvr>
                                      <p:to>
                                        <p:strVal val="visible"/>
                                      </p:to>
                                    </p:set>
                                    <p:anim calcmode="lin" valueType="num">
                                      <p:cBhvr additive="base">
                                        <p:cTn id="11" dur="500" fill="hold"/>
                                        <p:tgtEl>
                                          <p:spTgt spid="58508"/>
                                        </p:tgtEl>
                                        <p:attrNameLst>
                                          <p:attrName>ppt_x</p:attrName>
                                        </p:attrNameLst>
                                      </p:cBhvr>
                                      <p:tavLst>
                                        <p:tav tm="0">
                                          <p:val>
                                            <p:strVal val="#ppt_x"/>
                                          </p:val>
                                        </p:tav>
                                        <p:tav tm="100000">
                                          <p:val>
                                            <p:strVal val="#ppt_x"/>
                                          </p:val>
                                        </p:tav>
                                      </p:tavLst>
                                    </p:anim>
                                    <p:anim calcmode="lin" valueType="num">
                                      <p:cBhvr additive="base">
                                        <p:cTn id="12" dur="500" fill="hold"/>
                                        <p:tgtEl>
                                          <p:spTgt spid="5850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509"/>
                                        </p:tgtEl>
                                        <p:attrNameLst>
                                          <p:attrName>style.visibility</p:attrName>
                                        </p:attrNameLst>
                                      </p:cBhvr>
                                      <p:to>
                                        <p:strVal val="visible"/>
                                      </p:to>
                                    </p:set>
                                    <p:anim calcmode="lin" valueType="num">
                                      <p:cBhvr additive="base">
                                        <p:cTn id="17" dur="500" fill="hold"/>
                                        <p:tgtEl>
                                          <p:spTgt spid="58509"/>
                                        </p:tgtEl>
                                        <p:attrNameLst>
                                          <p:attrName>ppt_x</p:attrName>
                                        </p:attrNameLst>
                                      </p:cBhvr>
                                      <p:tavLst>
                                        <p:tav tm="0">
                                          <p:val>
                                            <p:strVal val="#ppt_x"/>
                                          </p:val>
                                        </p:tav>
                                        <p:tav tm="100000">
                                          <p:val>
                                            <p:strVal val="#ppt_x"/>
                                          </p:val>
                                        </p:tav>
                                      </p:tavLst>
                                    </p:anim>
                                    <p:anim calcmode="lin" valueType="num">
                                      <p:cBhvr additive="base">
                                        <p:cTn id="18" dur="500" fill="hold"/>
                                        <p:tgtEl>
                                          <p:spTgt spid="5850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8510"/>
                                        </p:tgtEl>
                                        <p:attrNameLst>
                                          <p:attrName>style.visibility</p:attrName>
                                        </p:attrNameLst>
                                      </p:cBhvr>
                                      <p:to>
                                        <p:strVal val="visible"/>
                                      </p:to>
                                    </p:set>
                                    <p:anim calcmode="lin" valueType="num">
                                      <p:cBhvr additive="base">
                                        <p:cTn id="23" dur="500" fill="hold"/>
                                        <p:tgtEl>
                                          <p:spTgt spid="58510"/>
                                        </p:tgtEl>
                                        <p:attrNameLst>
                                          <p:attrName>ppt_x</p:attrName>
                                        </p:attrNameLst>
                                      </p:cBhvr>
                                      <p:tavLst>
                                        <p:tav tm="0">
                                          <p:val>
                                            <p:strVal val="#ppt_x"/>
                                          </p:val>
                                        </p:tav>
                                        <p:tav tm="100000">
                                          <p:val>
                                            <p:strVal val="#ppt_x"/>
                                          </p:val>
                                        </p:tav>
                                      </p:tavLst>
                                    </p:anim>
                                    <p:anim calcmode="lin" valueType="num">
                                      <p:cBhvr additive="base">
                                        <p:cTn id="24" dur="500" fill="hold"/>
                                        <p:tgtEl>
                                          <p:spTgt spid="5851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8511"/>
                                        </p:tgtEl>
                                        <p:attrNameLst>
                                          <p:attrName>style.visibility</p:attrName>
                                        </p:attrNameLst>
                                      </p:cBhvr>
                                      <p:to>
                                        <p:strVal val="visible"/>
                                      </p:to>
                                    </p:set>
                                    <p:anim calcmode="lin" valueType="num">
                                      <p:cBhvr additive="base">
                                        <p:cTn id="29" dur="500" fill="hold"/>
                                        <p:tgtEl>
                                          <p:spTgt spid="58511"/>
                                        </p:tgtEl>
                                        <p:attrNameLst>
                                          <p:attrName>ppt_x</p:attrName>
                                        </p:attrNameLst>
                                      </p:cBhvr>
                                      <p:tavLst>
                                        <p:tav tm="0">
                                          <p:val>
                                            <p:strVal val="#ppt_x"/>
                                          </p:val>
                                        </p:tav>
                                        <p:tav tm="100000">
                                          <p:val>
                                            <p:strVal val="#ppt_x"/>
                                          </p:val>
                                        </p:tav>
                                      </p:tavLst>
                                    </p:anim>
                                    <p:anim calcmode="lin" valueType="num">
                                      <p:cBhvr additive="base">
                                        <p:cTn id="30" dur="500" fill="hold"/>
                                        <p:tgtEl>
                                          <p:spTgt spid="585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8508" grpId="0" animBg="1"/>
      <p:bldP spid="58509" grpId="0" animBg="1"/>
      <p:bldP spid="58510" grpId="0" animBg="1"/>
      <p:bldP spid="585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628775"/>
            <a:ext cx="394176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Text Box 5"/>
          <p:cNvSpPr txBox="1">
            <a:spLocks noChangeArrowheads="1"/>
          </p:cNvSpPr>
          <p:nvPr/>
        </p:nvSpPr>
        <p:spPr bwMode="auto">
          <a:xfrm>
            <a:off x="4284663" y="1257300"/>
            <a:ext cx="4859337"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In the final multivariate-adjusted model characteristics that remained </a:t>
            </a:r>
            <a:r>
              <a:rPr lang="it-IT" altLang="it-IT" sz="1800" b="1">
                <a:solidFill>
                  <a:srgbClr val="FF9900"/>
                </a:solidFill>
              </a:rPr>
              <a:t>significant predictors of being a maintainer</a:t>
            </a:r>
            <a:r>
              <a:rPr lang="it-IT" altLang="it-IT" sz="1800">
                <a:solidFill>
                  <a:srgbClr val="FFFFFF"/>
                </a:solidFill>
              </a:rPr>
              <a:t> vs a minor decliner were </a:t>
            </a:r>
            <a:r>
              <a:rPr lang="it-IT" altLang="it-IT" sz="1800">
                <a:solidFill>
                  <a:srgbClr val="FF9900"/>
                </a:solidFill>
              </a:rPr>
              <a:t>age</a:t>
            </a:r>
            <a:r>
              <a:rPr lang="it-IT" altLang="it-IT" sz="1800">
                <a:solidFill>
                  <a:srgbClr val="FFFFFF"/>
                </a:solidFill>
              </a:rPr>
              <a:t>, having a </a:t>
            </a:r>
            <a:r>
              <a:rPr lang="it-IT" altLang="it-IT" sz="1800">
                <a:solidFill>
                  <a:srgbClr val="FF9900"/>
                </a:solidFill>
              </a:rPr>
              <a:t>high school education</a:t>
            </a:r>
            <a:r>
              <a:rPr lang="it-IT" altLang="it-IT" sz="1800">
                <a:solidFill>
                  <a:srgbClr val="FFFFFF"/>
                </a:solidFill>
              </a:rPr>
              <a:t> level or greater and a ninth grade literacy level or greater, </a:t>
            </a:r>
            <a:r>
              <a:rPr lang="it-IT" altLang="it-IT" sz="1800">
                <a:solidFill>
                  <a:srgbClr val="FF9900"/>
                </a:solidFill>
              </a:rPr>
              <a:t>engaging in weekly moderate to vigorous exercise</a:t>
            </a:r>
            <a:r>
              <a:rPr lang="it-IT" altLang="it-IT" sz="1800">
                <a:solidFill>
                  <a:srgbClr val="FFFFFF"/>
                </a:solidFill>
              </a:rPr>
              <a:t>, and </a:t>
            </a:r>
            <a:r>
              <a:rPr lang="it-IT" altLang="it-IT" sz="1800">
                <a:solidFill>
                  <a:srgbClr val="FF9900"/>
                </a:solidFill>
              </a:rPr>
              <a:t>not smoking at baseline</a:t>
            </a:r>
            <a:r>
              <a:rPr lang="it-IT" altLang="it-IT" sz="1800">
                <a:solidFill>
                  <a:srgbClr val="FFFFFF"/>
                </a:solidFill>
              </a:rPr>
              <a:t>. At the statistical trend level (P&lt;0.10) cognitive maintenance was associated with </a:t>
            </a:r>
            <a:r>
              <a:rPr lang="it-IT" altLang="it-IT" sz="1800" b="1">
                <a:solidFill>
                  <a:srgbClr val="FFFFFF"/>
                </a:solidFill>
              </a:rPr>
              <a:t>working or volunteering</a:t>
            </a:r>
            <a:r>
              <a:rPr lang="it-IT" altLang="it-IT" sz="1800">
                <a:solidFill>
                  <a:srgbClr val="FFFFFF"/>
                </a:solidFill>
              </a:rPr>
              <a:t>, </a:t>
            </a:r>
            <a:r>
              <a:rPr lang="it-IT" altLang="it-IT" sz="1800" b="1">
                <a:solidFill>
                  <a:srgbClr val="FFFFFF"/>
                </a:solidFill>
              </a:rPr>
              <a:t>living with someone,</a:t>
            </a:r>
            <a:r>
              <a:rPr lang="it-IT" altLang="it-IT" sz="1800">
                <a:solidFill>
                  <a:srgbClr val="FFFFFF"/>
                </a:solidFill>
              </a:rPr>
              <a:t> and absence of the APOE 4 gene.</a:t>
            </a:r>
          </a:p>
          <a:p>
            <a:pPr eaLnBrk="1" fontAlgn="base" hangingPunct="1">
              <a:spcBef>
                <a:spcPct val="0"/>
              </a:spcBef>
              <a:spcAft>
                <a:spcPct val="0"/>
              </a:spcAft>
              <a:buFontTx/>
              <a:buNone/>
            </a:pPr>
            <a:endParaRPr lang="it-IT" altLang="it-IT" sz="2000">
              <a:solidFill>
                <a:srgbClr val="FFFFFF"/>
              </a:solidFill>
            </a:endParaRPr>
          </a:p>
          <a:p>
            <a:pPr eaLnBrk="1" fontAlgn="base" hangingPunct="1">
              <a:spcBef>
                <a:spcPct val="0"/>
              </a:spcBef>
              <a:spcAft>
                <a:spcPct val="0"/>
              </a:spcAft>
              <a:buFontTx/>
              <a:buNone/>
            </a:pPr>
            <a:r>
              <a:rPr lang="it-IT" altLang="it-IT" sz="1800">
                <a:solidFill>
                  <a:srgbClr val="FFFFFF"/>
                </a:solidFill>
              </a:rPr>
              <a:t>Elders who maintain cognitive function have a unique profile that differentiates them from those with minor decline. Importantly, some of these factors are </a:t>
            </a:r>
            <a:r>
              <a:rPr lang="it-IT" altLang="it-IT" sz="1800" b="1">
                <a:solidFill>
                  <a:srgbClr val="FFFFFF"/>
                </a:solidFill>
              </a:rPr>
              <a:t>modifiable</a:t>
            </a:r>
            <a:r>
              <a:rPr lang="it-IT" altLang="it-IT" sz="1800">
                <a:solidFill>
                  <a:srgbClr val="FFFFFF"/>
                </a:solidFill>
              </a:rPr>
              <a:t> and thus may be implemented in </a:t>
            </a:r>
            <a:r>
              <a:rPr lang="it-IT" altLang="it-IT" sz="1800" b="1">
                <a:solidFill>
                  <a:srgbClr val="FFFFFF"/>
                </a:solidFill>
              </a:rPr>
              <a:t>prevention programs</a:t>
            </a:r>
            <a:r>
              <a:rPr lang="it-IT" altLang="it-IT" sz="1800">
                <a:solidFill>
                  <a:srgbClr val="FFFFFF"/>
                </a:solidFill>
              </a:rPr>
              <a:t> to promote </a:t>
            </a:r>
            <a:r>
              <a:rPr lang="it-IT" altLang="it-IT" sz="1800" b="1">
                <a:solidFill>
                  <a:srgbClr val="FFFFFF"/>
                </a:solidFill>
              </a:rPr>
              <a:t>successful cognitive aging</a:t>
            </a:r>
            <a:r>
              <a:rPr lang="it-IT" altLang="it-IT" sz="1800">
                <a:solidFill>
                  <a:srgbClr val="FFFFFF"/>
                </a:solidFill>
              </a:rPr>
              <a:t>.</a:t>
            </a:r>
          </a:p>
        </p:txBody>
      </p:sp>
      <p:sp>
        <p:nvSpPr>
          <p:cNvPr id="110596" name="Text Box 6"/>
          <p:cNvSpPr txBox="1">
            <a:spLocks noChangeArrowheads="1"/>
          </p:cNvSpPr>
          <p:nvPr/>
        </p:nvSpPr>
        <p:spPr bwMode="auto">
          <a:xfrm>
            <a:off x="0" y="0"/>
            <a:ext cx="9144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FFFFFF"/>
                </a:solidFill>
              </a:rPr>
              <a:t>Predictors of maintaining cognitive function in older adults: The Health ABC (Aging and Body Composition) Study</a:t>
            </a:r>
            <a:endParaRPr lang="it-IT" altLang="it-IT" sz="2400">
              <a:solidFill>
                <a:srgbClr val="FFFFFF"/>
              </a:solidFill>
            </a:endParaRPr>
          </a:p>
          <a:p>
            <a:pPr eaLnBrk="1" fontAlgn="base" hangingPunct="1">
              <a:spcBef>
                <a:spcPct val="0"/>
              </a:spcBef>
              <a:spcAft>
                <a:spcPct val="0"/>
              </a:spcAft>
              <a:buFontTx/>
              <a:buNone/>
            </a:pPr>
            <a:endParaRPr lang="it-IT" altLang="it-IT" sz="1800">
              <a:solidFill>
                <a:srgbClr val="FFFFFF"/>
              </a:solidFill>
            </a:endParaRPr>
          </a:p>
          <a:p>
            <a:pPr eaLnBrk="1" fontAlgn="base" hangingPunct="1">
              <a:spcBef>
                <a:spcPct val="0"/>
              </a:spcBef>
              <a:spcAft>
                <a:spcPct val="0"/>
              </a:spcAft>
              <a:buFontTx/>
              <a:buNone/>
            </a:pPr>
            <a:r>
              <a:rPr lang="it-IT" altLang="it-IT" sz="1800" b="1">
                <a:solidFill>
                  <a:srgbClr val="FFFFFF"/>
                </a:solidFill>
              </a:rPr>
              <a:t>Yaffe et al., Neurology, 2009</a:t>
            </a:r>
            <a:endParaRPr lang="it-IT" altLang="it-IT" sz="1800">
              <a:solidFill>
                <a:srgbClr val="FFFFFF"/>
              </a:solidFill>
            </a:endParaRPr>
          </a:p>
        </p:txBody>
      </p:sp>
      <p:sp>
        <p:nvSpPr>
          <p:cNvPr id="110597" name="Text Box 7"/>
          <p:cNvSpPr txBox="1">
            <a:spLocks noChangeArrowheads="1"/>
          </p:cNvSpPr>
          <p:nvPr/>
        </p:nvSpPr>
        <p:spPr bwMode="auto">
          <a:xfrm>
            <a:off x="2484438" y="6021388"/>
            <a:ext cx="11207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808080"/>
                </a:solidFill>
              </a:rPr>
              <a:t>2509 subjects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80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0" y="193675"/>
            <a:ext cx="9144000"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Although, in general, </a:t>
            </a:r>
            <a:r>
              <a:rPr lang="it-IT" altLang="it-IT" sz="2400" u="sng">
                <a:solidFill>
                  <a:srgbClr val="FFFFFF"/>
                </a:solidFill>
              </a:rPr>
              <a:t>the majority of the observational studies have found a positive relationship between physical activity and cognition in elders</a:t>
            </a:r>
            <a:r>
              <a:rPr lang="it-IT" altLang="it-IT" sz="2400">
                <a:solidFill>
                  <a:srgbClr val="FFFFFF"/>
                </a:solidFill>
              </a:rPr>
              <a:t>, it is important to note that </a:t>
            </a:r>
            <a:r>
              <a:rPr lang="it-IT" altLang="it-IT" sz="2400" u="sng">
                <a:solidFill>
                  <a:srgbClr val="FFFFFF"/>
                </a:solidFill>
              </a:rPr>
              <a:t>some observational studies have failed to find a relationship between fitness or physical activity and cognition or dementia</a:t>
            </a:r>
            <a:r>
              <a:rPr lang="it-IT" altLang="it-IT" sz="2400">
                <a:solidFill>
                  <a:srgbClr val="FFFFFF"/>
                </a:solidFill>
              </a:rPr>
              <a:t>. </a:t>
            </a:r>
          </a:p>
          <a:p>
            <a:pPr algn="ctr" eaLnBrk="1" fontAlgn="base" hangingPunct="1">
              <a:spcBef>
                <a:spcPct val="0"/>
              </a:spcBef>
              <a:spcAft>
                <a:spcPct val="0"/>
              </a:spcAft>
              <a:buFontTx/>
              <a:buNone/>
            </a:pPr>
            <a:r>
              <a:rPr lang="it-IT" altLang="it-IT" sz="2400">
                <a:solidFill>
                  <a:srgbClr val="FFFFFF"/>
                </a:solidFill>
              </a:rPr>
              <a:t>It is difficult to know which factors are most important in moderating the influence of physical activity on later life cognition and dementia. </a:t>
            </a:r>
          </a:p>
          <a:p>
            <a:pPr algn="ctr" eaLnBrk="1" fontAlgn="base" hangingPunct="1">
              <a:spcBef>
                <a:spcPct val="0"/>
              </a:spcBef>
              <a:spcAft>
                <a:spcPct val="0"/>
              </a:spcAft>
              <a:buFontTx/>
              <a:buNone/>
            </a:pPr>
            <a:r>
              <a:rPr lang="it-IT" altLang="it-IT" sz="2400">
                <a:solidFill>
                  <a:srgbClr val="FFFFFF"/>
                </a:solidFill>
              </a:rPr>
              <a:t>However, some possibilities that merit further study include: </a:t>
            </a:r>
          </a:p>
          <a:p>
            <a:pPr algn="ctr" eaLnBrk="1" fontAlgn="base" hangingPunct="1">
              <a:spcBef>
                <a:spcPct val="0"/>
              </a:spcBef>
              <a:spcAft>
                <a:spcPct val="0"/>
              </a:spcAft>
              <a:buFontTx/>
              <a:buNone/>
            </a:pPr>
            <a:endParaRPr lang="it-IT" altLang="it-IT" sz="2400">
              <a:solidFill>
                <a:srgbClr val="FFFFFF"/>
              </a:solidFill>
            </a:endParaRPr>
          </a:p>
          <a:p>
            <a:pPr eaLnBrk="1" fontAlgn="base" hangingPunct="1">
              <a:spcBef>
                <a:spcPct val="0"/>
              </a:spcBef>
              <a:spcAft>
                <a:spcPct val="0"/>
              </a:spcAft>
              <a:buFontTx/>
              <a:buNone/>
            </a:pPr>
            <a:r>
              <a:rPr lang="it-IT" altLang="it-IT" sz="2400">
                <a:solidFill>
                  <a:srgbClr val="FFFFFF"/>
                </a:solidFill>
              </a:rPr>
              <a:t>the distinction between aerobic and nonaerobic physical activities; the utility of self-report versus more objectively measured physical activities and fitness; </a:t>
            </a:r>
          </a:p>
          <a:p>
            <a:pPr eaLnBrk="1" fontAlgn="base" hangingPunct="1">
              <a:spcBef>
                <a:spcPct val="0"/>
              </a:spcBef>
              <a:spcAft>
                <a:spcPct val="0"/>
              </a:spcAft>
              <a:buFontTx/>
              <a:buNone/>
            </a:pPr>
            <a:r>
              <a:rPr lang="it-IT" altLang="it-IT" sz="2400">
                <a:solidFill>
                  <a:srgbClr val="FFFFFF"/>
                </a:solidFill>
              </a:rPr>
              <a:t>the role of physical activity duration, intensity, and frequency; </a:t>
            </a:r>
          </a:p>
          <a:p>
            <a:pPr eaLnBrk="1" fontAlgn="base" hangingPunct="1">
              <a:spcBef>
                <a:spcPct val="0"/>
              </a:spcBef>
              <a:spcAft>
                <a:spcPct val="0"/>
              </a:spcAft>
              <a:buFontTx/>
              <a:buNone/>
            </a:pPr>
            <a:r>
              <a:rPr lang="it-IT" altLang="it-IT" sz="2400">
                <a:solidFill>
                  <a:srgbClr val="FFFFFF"/>
                </a:solidFill>
              </a:rPr>
              <a:t>the nature of the components of cognition that serve as the criterion variables; </a:t>
            </a:r>
          </a:p>
          <a:p>
            <a:pPr eaLnBrk="1" fontAlgn="base" hangingPunct="1">
              <a:spcBef>
                <a:spcPct val="0"/>
              </a:spcBef>
              <a:spcAft>
                <a:spcPct val="0"/>
              </a:spcAft>
              <a:buFontTx/>
              <a:buNone/>
            </a:pPr>
            <a:r>
              <a:rPr lang="it-IT" altLang="it-IT" sz="2400">
                <a:solidFill>
                  <a:srgbClr val="FFFFFF"/>
                </a:solidFill>
              </a:rPr>
              <a:t>the age of participants at initial and final assessment; </a:t>
            </a:r>
          </a:p>
          <a:p>
            <a:pPr eaLnBrk="1" fontAlgn="base" hangingPunct="1">
              <a:spcBef>
                <a:spcPct val="0"/>
              </a:spcBef>
              <a:spcAft>
                <a:spcPct val="0"/>
              </a:spcAft>
              <a:buFontTx/>
              <a:buNone/>
            </a:pPr>
            <a:r>
              <a:rPr lang="it-IT" altLang="it-IT" sz="2400">
                <a:solidFill>
                  <a:srgbClr val="FFFFFF"/>
                </a:solidFill>
              </a:rPr>
              <a:t>genetic factors.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135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0" y="990600"/>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66"/>
                </a:solidFill>
              </a:rPr>
              <a:t>Which factors and mechanisms underly the effects of Enrichment on aging related cognitive decline and dementia?</a:t>
            </a:r>
          </a:p>
          <a:p>
            <a:pPr algn="ctr" eaLnBrk="1" fontAlgn="base" hangingPunct="1">
              <a:spcBef>
                <a:spcPct val="0"/>
              </a:spcBef>
              <a:spcAft>
                <a:spcPct val="0"/>
              </a:spcAft>
              <a:buFontTx/>
              <a:buNone/>
            </a:pPr>
            <a:endParaRPr lang="it-IT" altLang="it-IT" sz="3600">
              <a:solidFill>
                <a:srgbClr val="FFFF66"/>
              </a:solidFill>
            </a:endParaRPr>
          </a:p>
          <a:p>
            <a:pPr algn="ctr" eaLnBrk="1" fontAlgn="base" hangingPunct="1">
              <a:spcBef>
                <a:spcPct val="0"/>
              </a:spcBef>
              <a:spcAft>
                <a:spcPct val="0"/>
              </a:spcAft>
              <a:buFontTx/>
              <a:buNone/>
            </a:pPr>
            <a:r>
              <a:rPr lang="it-IT" altLang="it-IT" sz="3600">
                <a:solidFill>
                  <a:srgbClr val="FFFF66"/>
                </a:solidFill>
              </a:rPr>
              <a:t>Effects of EE in animal models</a:t>
            </a:r>
          </a:p>
          <a:p>
            <a:pPr algn="ctr" eaLnBrk="1" fontAlgn="base" hangingPunct="1">
              <a:spcBef>
                <a:spcPct val="0"/>
              </a:spcBef>
              <a:spcAft>
                <a:spcPct val="0"/>
              </a:spcAft>
              <a:buFontTx/>
              <a:buNone/>
            </a:pPr>
            <a:endParaRPr lang="it-IT" altLang="it-IT" sz="3600">
              <a:solidFill>
                <a:srgbClr val="FFFF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90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0" y="333375"/>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FFFFFF"/>
                </a:solidFill>
              </a:rPr>
              <a:t>EE beneficial effects on learning and memory are present even when EE starts in old age</a:t>
            </a:r>
          </a:p>
        </p:txBody>
      </p:sp>
      <p:pic>
        <p:nvPicPr>
          <p:cNvPr id="113667" name="Picture 3"/>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179388" y="2636838"/>
            <a:ext cx="3960812"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7425" y="2852738"/>
            <a:ext cx="4346575"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Text Box 5"/>
          <p:cNvSpPr txBox="1">
            <a:spLocks noChangeArrowheads="1"/>
          </p:cNvSpPr>
          <p:nvPr/>
        </p:nvSpPr>
        <p:spPr bwMode="auto">
          <a:xfrm>
            <a:off x="4643438" y="5876925"/>
            <a:ext cx="4408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FFFFFF"/>
                </a:solidFill>
              </a:rPr>
              <a:t>Marlatt et al., (2012), 9 months of age</a:t>
            </a:r>
          </a:p>
        </p:txBody>
      </p:sp>
      <p:sp>
        <p:nvSpPr>
          <p:cNvPr id="113670" name="Text Box 6"/>
          <p:cNvSpPr txBox="1">
            <a:spLocks noChangeArrowheads="1"/>
          </p:cNvSpPr>
          <p:nvPr/>
        </p:nvSpPr>
        <p:spPr bwMode="auto">
          <a:xfrm>
            <a:off x="96838" y="6038850"/>
            <a:ext cx="4100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FFFFFF"/>
                </a:solidFill>
              </a:rPr>
              <a:t>Qiu et al., (2012),14 months of age</a:t>
            </a:r>
          </a:p>
        </p:txBody>
      </p:sp>
      <p:sp>
        <p:nvSpPr>
          <p:cNvPr id="113671" name="Text Box 7"/>
          <p:cNvSpPr txBox="1">
            <a:spLocks noChangeArrowheads="1"/>
          </p:cNvSpPr>
          <p:nvPr/>
        </p:nvSpPr>
        <p:spPr bwMode="auto">
          <a:xfrm>
            <a:off x="2411413" y="6461125"/>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FFFFFF"/>
                </a:solidFill>
              </a:rPr>
              <a:t>Female rats</a:t>
            </a:r>
          </a:p>
        </p:txBody>
      </p:sp>
      <p:sp>
        <p:nvSpPr>
          <p:cNvPr id="113672" name="Text Box 8"/>
          <p:cNvSpPr txBox="1">
            <a:spLocks noChangeArrowheads="1"/>
          </p:cNvSpPr>
          <p:nvPr/>
        </p:nvSpPr>
        <p:spPr bwMode="auto">
          <a:xfrm>
            <a:off x="5270500" y="6375400"/>
            <a:ext cx="163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FFFFFF"/>
                </a:solidFill>
              </a:rPr>
              <a:t>Female mice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48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561</Words>
  <Application>Microsoft Office PowerPoint</Application>
  <PresentationFormat>Presentazione su schermo (4:3)</PresentationFormat>
  <Paragraphs>49</Paragraphs>
  <Slides>7</Slides>
  <Notes>0</Notes>
  <HiddenSlides>0</HiddenSlides>
  <MMClips>7</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vt:i4>
      </vt:variant>
    </vt:vector>
  </HeadingPairs>
  <TitlesOfParts>
    <vt:vector size="9" baseType="lpstr">
      <vt:lpstr>Struttura predefinita</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2020-05-14T17:56:38Z</dcterms:created>
  <dcterms:modified xsi:type="dcterms:W3CDTF">2020-05-14T17:59:19Z</dcterms:modified>
</cp:coreProperties>
</file>