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0" r:id="rId2"/>
    <p:sldId id="281" r:id="rId3"/>
    <p:sldId id="282" r:id="rId4"/>
    <p:sldId id="283" r:id="rId5"/>
    <p:sldId id="284" r:id="rId6"/>
    <p:sldId id="285" r:id="rId7"/>
    <p:sldId id="286" r:id="rId8"/>
    <p:sldId id="287" r:id="rId9"/>
    <p:sldId id="289" r:id="rId10"/>
    <p:sldId id="290" r:id="rId11"/>
    <p:sldId id="291" r:id="rId12"/>
    <p:sldId id="292" r:id="rId13"/>
    <p:sldId id="295" r:id="rId14"/>
    <p:sldId id="296" r:id="rId15"/>
    <p:sldId id="302" r:id="rId16"/>
    <p:sldId id="303" r:id="rId17"/>
    <p:sldId id="304" r:id="rId18"/>
    <p:sldId id="305" r:id="rId19"/>
    <p:sldId id="352" r:id="rId20"/>
    <p:sldId id="306" r:id="rId21"/>
    <p:sldId id="307" r:id="rId22"/>
    <p:sldId id="308" r:id="rId23"/>
    <p:sldId id="309" r:id="rId24"/>
    <p:sldId id="310" r:id="rId25"/>
    <p:sldId id="311" r:id="rId26"/>
    <p:sldId id="312" r:id="rId27"/>
    <p:sldId id="313" r:id="rId28"/>
    <p:sldId id="314"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271"/>
  </p:normalViewPr>
  <p:slideViewPr>
    <p:cSldViewPr snapToGrid="0" snapToObjects="1">
      <p:cViewPr varScale="1">
        <p:scale>
          <a:sx n="98" d="100"/>
          <a:sy n="98"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B8C58-59BB-1446-9FE3-B4939F0D3D34}" type="datetimeFigureOut">
              <a:rPr lang="it-IT" smtClean="0"/>
              <a:t>02/05/20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E9A0E-AF9C-704C-9CFB-4E0467C95635}" type="slidenum">
              <a:rPr lang="it-IT" smtClean="0"/>
              <a:t>‹N›</a:t>
            </a:fld>
            <a:endParaRPr lang="it-IT"/>
          </a:p>
        </p:txBody>
      </p:sp>
    </p:spTree>
    <p:extLst>
      <p:ext uri="{BB962C8B-B14F-4D97-AF65-F5344CB8AC3E}">
        <p14:creationId xmlns:p14="http://schemas.microsoft.com/office/powerpoint/2010/main" val="159619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PARTIAMO DA TREC E KREC:</a:t>
            </a:r>
          </a:p>
          <a:p>
            <a:pPr eaLnBrk="1" hangingPunct="1">
              <a:spcBef>
                <a:spcPct val="0"/>
              </a:spcBef>
            </a:pPr>
            <a:r>
              <a:rPr lang="en-US" altLang="en-US"/>
              <a:t>Tra questi ci sono 2600 screenati alla nascita inviati da Arezzo mediante sottop linf su sangue cordonale tra febb 2014 e aprile 2016</a:t>
            </a:r>
          </a:p>
          <a:p>
            <a:pPr eaLnBrk="1" hangingPunct="1">
              <a:spcBef>
                <a:spcPct val="0"/>
              </a:spcBef>
            </a:pPr>
            <a:r>
              <a:rPr lang="en-US" altLang="en-US"/>
              <a:t>More than 23000 children have been screened so far, from..until..</a:t>
            </a:r>
          </a:p>
          <a:p>
            <a:pPr eaLnBrk="1" hangingPunct="1">
              <a:spcBef>
                <a:spcPct val="0"/>
              </a:spcBef>
            </a:pPr>
            <a:r>
              <a:rPr lang="en-US" altLang="en-US"/>
              <a:t>None abnormality of TRECs values has been found so far. </a:t>
            </a:r>
            <a:r>
              <a:rPr lang="en-US" altLang="en-US" u="sng"/>
              <a:t>So no false positive. SI CONFERMA L ASSENZA DI FALSI POSITIVI QUINDI LA SENSIBILITà DEL METODO</a:t>
            </a:r>
          </a:p>
          <a:p>
            <a:pPr eaLnBrk="1" hangingPunct="1">
              <a:spcBef>
                <a:spcPct val="0"/>
              </a:spcBef>
            </a:pPr>
            <a:endParaRPr lang="en-US" altLang="en-US" u="sng"/>
          </a:p>
          <a:p>
            <a:pPr eaLnBrk="1" hangingPunct="1">
              <a:spcBef>
                <a:spcPct val="0"/>
              </a:spcBef>
            </a:pPr>
            <a:r>
              <a:rPr lang="en-US" altLang="en-US"/>
              <a:t>Instead, low expression of KRECs has been found 4 times: 3 cases were false positive. In fact Krec were present on peripheral blood. </a:t>
            </a:r>
          </a:p>
          <a:p>
            <a:pPr eaLnBrk="1" hangingPunct="1">
              <a:spcBef>
                <a:spcPct val="0"/>
              </a:spcBef>
            </a:pPr>
            <a:r>
              <a:rPr lang="en-US" altLang="en-US"/>
              <a:t>In 1 case patient was affected by Bruton disease and in the last case patient presented absent IgA and IgM and absent CD19 .BTK present and no genetic mutations of RAG1,RAG2,TACI,ICOS. KREC on peripheral blood sample were absent, too. A 3,5 mesi sono comparse iga e igm e linf b. E’ transitoria immaturità dei linf B o luna di miele di immunodeficit che si manifesterà? Lo ptremo sapere solo seguendolo nel tempo</a:t>
            </a:r>
          </a:p>
          <a:p>
            <a:pPr eaLnBrk="1" hangingPunct="1">
              <a:spcBef>
                <a:spcPct val="0"/>
              </a:spcBef>
            </a:pPr>
            <a:endParaRPr lang="en-US" altLang="en-US"/>
          </a:p>
          <a:p>
            <a:pPr eaLnBrk="1" hangingPunct="1">
              <a:spcBef>
                <a:spcPct val="0"/>
              </a:spcBef>
            </a:pPr>
            <a:r>
              <a:rPr lang="en-US" altLang="en-US"/>
              <a:t>Ci potrebbero dire che abbiamo soglia troppo alta, invece la nostra è bassa.</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44C08F0E-7E2C-1541-A408-3F3A2D466260}" type="slidenum">
              <a:rPr lang="en-US" altLang="en-US">
                <a:latin typeface="Arial" charset="0"/>
                <a:ea typeface="ＭＳ Ｐゴシック" charset="-128"/>
              </a:rPr>
              <a:pPr>
                <a:spcBef>
                  <a:spcPct val="0"/>
                </a:spcBef>
              </a:pPr>
              <a:t>14</a:t>
            </a:fld>
            <a:endParaRPr lang="en-US" altLang="en-US">
              <a:latin typeface="Arial" charset="0"/>
              <a:ea typeface="ＭＳ Ｐゴシック" charset="-128"/>
            </a:endParaRPr>
          </a:p>
        </p:txBody>
      </p:sp>
    </p:spTree>
    <p:extLst>
      <p:ext uri="{BB962C8B-B14F-4D97-AF65-F5344CB8AC3E}">
        <p14:creationId xmlns:p14="http://schemas.microsoft.com/office/powerpoint/2010/main" val="309348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Infatti durante la loro maturazione i linfociti perdono dei pezzettini di DNA superflui, ecco che allora noi possiamo andare a cercare proprio quei pezzettini e se non ne troviamo abbastanza vuol dire che i linfociti non si sono formati bene e allora il bambino potrebbe presentare un’immunodeficienza. </a:t>
            </a:r>
            <a:endParaRPr lang="it-IT" dirty="0"/>
          </a:p>
        </p:txBody>
      </p:sp>
      <p:sp>
        <p:nvSpPr>
          <p:cNvPr id="4" name="Segnaposto numero diapositiva 3"/>
          <p:cNvSpPr>
            <a:spLocks noGrp="1"/>
          </p:cNvSpPr>
          <p:nvPr>
            <p:ph type="sldNum" sz="quarter" idx="10"/>
          </p:nvPr>
        </p:nvSpPr>
        <p:spPr/>
        <p:txBody>
          <a:bodyPr/>
          <a:lstStyle/>
          <a:p>
            <a:fld id="{ED96D9BC-43FA-7C49-A45F-9A7D6DAAC260}" type="slidenum">
              <a:rPr lang="it-IT" smtClean="0"/>
              <a:t>18</a:t>
            </a:fld>
            <a:endParaRPr lang="it-IT"/>
          </a:p>
        </p:txBody>
      </p:sp>
    </p:spTree>
    <p:extLst>
      <p:ext uri="{BB962C8B-B14F-4D97-AF65-F5344CB8AC3E}">
        <p14:creationId xmlns:p14="http://schemas.microsoft.com/office/powerpoint/2010/main" val="23154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macchia di leopardo e parecchio arretrata in alcune regioni. Gli screening neonatali obbligatori sono solamente tre: Anche se ormai da anni è disponibile uno screening allargato, per permettere di identificare alla nascita la presenza di un rilevante numero di altre malattie (da 20 a 40, a seconda dei pannelli utilizzati) in aggiunta alle tre già oggetto di screening obbligatorio. Oggi solo Toscana e Umbria adottano, oltre allo screening esteso, anche lo screening per le immunodeficienze primitive.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postcode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lottery</a:t>
            </a:r>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ED96D9BC-43FA-7C49-A45F-9A7D6DAAC260}" type="slidenum">
              <a:rPr lang="it-IT" smtClean="0"/>
              <a:t>27</a:t>
            </a:fld>
            <a:endParaRPr lang="it-IT"/>
          </a:p>
        </p:txBody>
      </p:sp>
    </p:spTree>
    <p:extLst>
      <p:ext uri="{BB962C8B-B14F-4D97-AF65-F5344CB8AC3E}">
        <p14:creationId xmlns:p14="http://schemas.microsoft.com/office/powerpoint/2010/main" val="40065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 alla</a:t>
            </a:r>
            <a:r>
              <a:rPr lang="it-IT" baseline="0" dirty="0"/>
              <a:t> differenziazione regionale</a:t>
            </a:r>
          </a:p>
          <a:p>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Speriamo che i nostri incoraggianti risultati possano creare i presupposti per estendere il programma  di screening neonatale per le immunodeficienze a tutte le regioni di Italia in un futuro prossimo.</a:t>
            </a:r>
          </a:p>
          <a:p>
            <a:endParaRPr lang="it-IT" dirty="0"/>
          </a:p>
          <a:p>
            <a:endParaRPr lang="it-IT" dirty="0"/>
          </a:p>
        </p:txBody>
      </p:sp>
      <p:sp>
        <p:nvSpPr>
          <p:cNvPr id="4" name="Segnaposto numero diapositiva 3"/>
          <p:cNvSpPr>
            <a:spLocks noGrp="1"/>
          </p:cNvSpPr>
          <p:nvPr>
            <p:ph type="sldNum" sz="quarter" idx="10"/>
          </p:nvPr>
        </p:nvSpPr>
        <p:spPr/>
        <p:txBody>
          <a:bodyPr/>
          <a:lstStyle/>
          <a:p>
            <a:fld id="{ED96D9BC-43FA-7C49-A45F-9A7D6DAAC260}" type="slidenum">
              <a:rPr lang="it-IT" smtClean="0"/>
              <a:t>28</a:t>
            </a:fld>
            <a:endParaRPr lang="it-IT"/>
          </a:p>
        </p:txBody>
      </p:sp>
    </p:spTree>
    <p:extLst>
      <p:ext uri="{BB962C8B-B14F-4D97-AF65-F5344CB8AC3E}">
        <p14:creationId xmlns:p14="http://schemas.microsoft.com/office/powerpoint/2010/main" val="423077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5B393F-3A6E-8842-BCFE-2E6427DCFAB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C733DB-B3F0-944F-AFA6-67E342F89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67E3F8E-1551-7948-886B-EA04D000970F}"/>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C1A9388F-945B-BF4C-94A2-E362338288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FEB269-F492-F54E-AE41-D50C2628456F}"/>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84741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E6EC40-6882-9648-B9E2-024DD218EB5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C9EFBE-DEAB-3047-BDF6-0CF88A0C0C7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A05BCF8-7D48-5743-852C-50FD3927C81B}"/>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C6C024F6-3566-774C-8537-3D17927C24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93E537-D78F-5B4F-AB6B-66618D4B9C11}"/>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206638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B00FDB-66B9-514E-81B0-DAF72D52282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570FECD-7C69-2543-BD24-B475546F52B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9A5144-5E88-9E42-A8C9-11CA8520DB74}"/>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738E9216-014B-0B44-9B63-AA411E8316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3A752A-33DB-2D49-91F3-B119A6122246}"/>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312182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6C9CF-6B7B-0743-B41D-7786D9A867E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F2B085-5C93-3E42-851A-6E451ED61D5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A246F4-B2F2-0244-A5EB-1D7E6A780BFA}"/>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3ABF78FA-C559-254D-ACA9-BA38C8A7CD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CF19EA-0901-D042-9A0A-74332C567B1E}"/>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151327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BBCE76-5583-5B40-9D03-785037DA7FD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C549F6C-5F7D-3046-B5D3-633FD92C6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7BE140A-251A-474A-B347-732AC7A70349}"/>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C47CF442-877D-4945-B836-0AFDCE7EBA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F17DB0-4533-2D40-A237-DF07C19BBB94}"/>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226630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B017DA-2ACE-A248-B806-CCCA52456FC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577060E-EF31-744E-9E13-9291206FC7E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074893B-E11B-FC43-9769-40C4B5DDD07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7C3A006-E570-E64D-810C-432F0A29DB95}"/>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6" name="Segnaposto piè di pagina 5">
            <a:extLst>
              <a:ext uri="{FF2B5EF4-FFF2-40B4-BE49-F238E27FC236}">
                <a16:creationId xmlns:a16="http://schemas.microsoft.com/office/drawing/2014/main" id="{264AAEE8-F8F8-F443-88C6-9BC7EB2ECF2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F38096-C8F4-5F46-A1C2-83A4CB433192}"/>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184478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41929-1AD5-7E40-BA6F-FABCC00E1FF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5EE7052-9E78-6B4B-A767-F76C4903EA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5B007E8-C2A8-1446-83C5-778E0C90C51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A465032-E0DA-F449-9A91-520BC1771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905FFD7-1000-9249-8871-89E2148BF36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7464B80-AEE0-B343-81D1-84C3BA4DB688}"/>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8" name="Segnaposto piè di pagina 7">
            <a:extLst>
              <a:ext uri="{FF2B5EF4-FFF2-40B4-BE49-F238E27FC236}">
                <a16:creationId xmlns:a16="http://schemas.microsoft.com/office/drawing/2014/main" id="{9D540626-817A-274F-BDF1-3C3A5D2DA36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E0A97D8-ECE6-2448-82AC-8CB72FE938D8}"/>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124542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9AE0A2-A6C9-C540-948A-BBF1512C5FD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EB384E4-648C-1040-B87C-1793CF15EA84}"/>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4" name="Segnaposto piè di pagina 3">
            <a:extLst>
              <a:ext uri="{FF2B5EF4-FFF2-40B4-BE49-F238E27FC236}">
                <a16:creationId xmlns:a16="http://schemas.microsoft.com/office/drawing/2014/main" id="{6828E4C6-1D1B-6F4A-A66D-DC6DF61D028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7F1B6B2-000F-8445-9F0D-10DD23151A55}"/>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413442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8F394DE-7B7E-8E4F-8699-1582E43E0418}"/>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3" name="Segnaposto piè di pagina 2">
            <a:extLst>
              <a:ext uri="{FF2B5EF4-FFF2-40B4-BE49-F238E27FC236}">
                <a16:creationId xmlns:a16="http://schemas.microsoft.com/office/drawing/2014/main" id="{731654DA-67A1-534A-A9D9-F708613270D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282A5DB-47D5-8D4D-A0E1-AD78C1D858D4}"/>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6760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CFF37-3274-1144-A441-1E92D865656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9D37E2E-C060-224B-BCD2-14BC4F77A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57AD723-5BFB-6845-B1F7-64A04B9AC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2E122A8-5CEA-0442-AF4B-4EBC236C24FB}"/>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6" name="Segnaposto piè di pagina 5">
            <a:extLst>
              <a:ext uri="{FF2B5EF4-FFF2-40B4-BE49-F238E27FC236}">
                <a16:creationId xmlns:a16="http://schemas.microsoft.com/office/drawing/2014/main" id="{0D33362F-33D1-AF4F-9FDC-9B091B6FA4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321CE6-D89F-FC44-8085-B61265F7A3F2}"/>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933929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966918-EED2-5045-95DC-533BF80A0DB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977207E-F2AB-8248-90BA-9BDCC44DC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A922C05-C758-5447-92BC-7D46F2F3C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A92059-EF17-CA4F-BAD6-9AC7B2A058E1}"/>
              </a:ext>
            </a:extLst>
          </p:cNvPr>
          <p:cNvSpPr>
            <a:spLocks noGrp="1"/>
          </p:cNvSpPr>
          <p:nvPr>
            <p:ph type="dt" sz="half" idx="10"/>
          </p:nvPr>
        </p:nvSpPr>
        <p:spPr/>
        <p:txBody>
          <a:bodyPr/>
          <a:lstStyle/>
          <a:p>
            <a:fld id="{95066037-7F70-2747-B464-D2F244B34E46}" type="datetimeFigureOut">
              <a:rPr lang="it-IT" smtClean="0"/>
              <a:t>02/05/20</a:t>
            </a:fld>
            <a:endParaRPr lang="it-IT"/>
          </a:p>
        </p:txBody>
      </p:sp>
      <p:sp>
        <p:nvSpPr>
          <p:cNvPr id="6" name="Segnaposto piè di pagina 5">
            <a:extLst>
              <a:ext uri="{FF2B5EF4-FFF2-40B4-BE49-F238E27FC236}">
                <a16:creationId xmlns:a16="http://schemas.microsoft.com/office/drawing/2014/main" id="{272CEB68-F09C-0D41-8A0A-943059ACFFB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A460C78-93C6-DC4F-B722-AF5CC63B86B9}"/>
              </a:ext>
            </a:extLst>
          </p:cNvPr>
          <p:cNvSpPr>
            <a:spLocks noGrp="1"/>
          </p:cNvSpPr>
          <p:nvPr>
            <p:ph type="sldNum" sz="quarter" idx="12"/>
          </p:nvPr>
        </p:nvSpPr>
        <p:spPr/>
        <p:txBody>
          <a:bodyPr/>
          <a:lstStyle/>
          <a:p>
            <a:fld id="{64F4138A-9D87-EB47-8A40-ABD35166177F}" type="slidenum">
              <a:rPr lang="it-IT" smtClean="0"/>
              <a:t>‹N›</a:t>
            </a:fld>
            <a:endParaRPr lang="it-IT"/>
          </a:p>
        </p:txBody>
      </p:sp>
    </p:spTree>
    <p:extLst>
      <p:ext uri="{BB962C8B-B14F-4D97-AF65-F5344CB8AC3E}">
        <p14:creationId xmlns:p14="http://schemas.microsoft.com/office/powerpoint/2010/main" val="427325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74CFD2E-4D33-5642-B5E3-4DD3BFAD7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A31860A-EF8D-0941-9A9B-80F182F6A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A73F28-7457-7341-9503-059C9C38B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66037-7F70-2747-B464-D2F244B34E46}" type="datetimeFigureOut">
              <a:rPr lang="it-IT" smtClean="0"/>
              <a:t>02/05/20</a:t>
            </a:fld>
            <a:endParaRPr lang="it-IT"/>
          </a:p>
        </p:txBody>
      </p:sp>
      <p:sp>
        <p:nvSpPr>
          <p:cNvPr id="5" name="Segnaposto piè di pagina 4">
            <a:extLst>
              <a:ext uri="{FF2B5EF4-FFF2-40B4-BE49-F238E27FC236}">
                <a16:creationId xmlns:a16="http://schemas.microsoft.com/office/drawing/2014/main" id="{97100148-CFE2-F444-AAF4-48EAB2D27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EC8C8F7-656E-474D-8567-FCD5521A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4138A-9D87-EB47-8A40-ABD35166177F}" type="slidenum">
              <a:rPr lang="it-IT" smtClean="0"/>
              <a:t>‹N›</a:t>
            </a:fld>
            <a:endParaRPr lang="it-IT"/>
          </a:p>
        </p:txBody>
      </p:sp>
    </p:spTree>
    <p:extLst>
      <p:ext uri="{BB962C8B-B14F-4D97-AF65-F5344CB8AC3E}">
        <p14:creationId xmlns:p14="http://schemas.microsoft.com/office/powerpoint/2010/main" val="606486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tif"/><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5.tif"/><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5.tif"/><Relationship Id="rId3" Type="http://schemas.openxmlformats.org/officeDocument/2006/relationships/image" Target="../media/image29.png"/><Relationship Id="rId7" Type="http://schemas.openxmlformats.org/officeDocument/2006/relationships/image" Target="../media/image4.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tif"/><Relationship Id="rId5" Type="http://schemas.openxmlformats.org/officeDocument/2006/relationships/image" Target="../media/image2.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tif"/><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2.JPG"/><Relationship Id="rId7" Type="http://schemas.openxmlformats.org/officeDocument/2006/relationships/image" Target="../media/image3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tiff"/><Relationship Id="rId11" Type="http://schemas.openxmlformats.org/officeDocument/2006/relationships/image" Target="../media/image5.tif"/><Relationship Id="rId5" Type="http://schemas.openxmlformats.org/officeDocument/2006/relationships/image" Target="../media/image34.JPG"/><Relationship Id="rId10" Type="http://schemas.openxmlformats.org/officeDocument/2006/relationships/image" Target="../media/image4.jpeg"/><Relationship Id="rId4" Type="http://schemas.openxmlformats.org/officeDocument/2006/relationships/image" Target="../media/image33.png"/><Relationship Id="rId9" Type="http://schemas.openxmlformats.org/officeDocument/2006/relationships/image" Target="../media/image3.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tif"/><Relationship Id="rId3" Type="http://schemas.openxmlformats.org/officeDocument/2006/relationships/image" Target="../media/image38.jpeg"/><Relationship Id="rId7" Type="http://schemas.openxmlformats.org/officeDocument/2006/relationships/image" Target="../media/image4.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tif"/><Relationship Id="rId5" Type="http://schemas.openxmlformats.org/officeDocument/2006/relationships/image" Target="../media/image2.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tif"/><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tiff"/><Relationship Id="rId7" Type="http://schemas.microsoft.com/office/2007/relationships/hdphoto" Target="../media/hdphoto2.wdp"/><Relationship Id="rId12"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43.png"/><Relationship Id="rId10" Type="http://schemas.microsoft.com/office/2007/relationships/hdphoto" Target="../media/hdphoto5.wdp"/><Relationship Id="rId4" Type="http://schemas.openxmlformats.org/officeDocument/2006/relationships/image" Target="../media/image42.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tif"/><Relationship Id="rId7" Type="http://schemas.openxmlformats.org/officeDocument/2006/relationships/image" Target="../media/image45.png"/><Relationship Id="rId12" Type="http://schemas.microsoft.com/office/2007/relationships/hdphoto" Target="../media/hdphoto9.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tiff"/><Relationship Id="rId11" Type="http://schemas.openxmlformats.org/officeDocument/2006/relationships/image" Target="../media/image48.png"/><Relationship Id="rId5" Type="http://schemas.openxmlformats.org/officeDocument/2006/relationships/image" Target="../media/image5.tif"/><Relationship Id="rId10" Type="http://schemas.microsoft.com/office/2007/relationships/hdphoto" Target="../media/hdphoto8.wdp"/><Relationship Id="rId4" Type="http://schemas.openxmlformats.org/officeDocument/2006/relationships/image" Target="../media/image4.jpe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5.tif"/><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5.tif"/><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t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t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5.tif"/><Relationship Id="rId3" Type="http://schemas.openxmlformats.org/officeDocument/2006/relationships/image" Target="../media/image11.png"/><Relationship Id="rId7"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tif"/><Relationship Id="rId5" Type="http://schemas.openxmlformats.org/officeDocument/2006/relationships/image" Target="../media/image2.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tif"/><Relationship Id="rId5" Type="http://schemas.openxmlformats.org/officeDocument/2006/relationships/image" Target="../media/image4.jpeg"/><Relationship Id="rId4" Type="http://schemas.openxmlformats.org/officeDocument/2006/relationships/image" Target="../media/image3.ti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tif"/><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tif"/><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5.ti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5.tif"/><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5.tif"/><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4434058" y="2281947"/>
            <a:ext cx="6663433" cy="1790700"/>
          </a:xfrm>
        </p:spPr>
        <p:txBody>
          <a:bodyPr>
            <a:normAutofit fontScale="90000"/>
          </a:bodyPr>
          <a:lstStyle/>
          <a:p>
            <a:r>
              <a:rPr lang="en-GB" dirty="0"/>
              <a:t>Lo screening </a:t>
            </a:r>
            <a:r>
              <a:rPr lang="en-GB" dirty="0" err="1"/>
              <a:t>neonatale</a:t>
            </a:r>
            <a:r>
              <a:rPr lang="en-GB" dirty="0"/>
              <a:t> per le </a:t>
            </a:r>
            <a:r>
              <a:rPr lang="en-GB" dirty="0" err="1"/>
              <a:t>immunodeficienze</a:t>
            </a:r>
            <a:r>
              <a:rPr lang="en-GB" dirty="0"/>
              <a:t> primitive</a:t>
            </a:r>
          </a:p>
        </p:txBody>
      </p:sp>
      <p:grpSp>
        <p:nvGrpSpPr>
          <p:cNvPr id="8" name="Gruppo 7"/>
          <p:cNvGrpSpPr/>
          <p:nvPr/>
        </p:nvGrpSpPr>
        <p:grpSpPr>
          <a:xfrm>
            <a:off x="390316" y="452519"/>
            <a:ext cx="3410423" cy="6000750"/>
            <a:chOff x="1388907" y="0"/>
            <a:chExt cx="1388907" cy="3613759"/>
          </a:xfrm>
        </p:grpSpPr>
        <p:pic>
          <p:nvPicPr>
            <p:cNvPr id="6" name="Immagine 5"/>
            <p:cNvPicPr>
              <a:picLocks noChangeAspect="1"/>
            </p:cNvPicPr>
            <p:nvPr/>
          </p:nvPicPr>
          <p:blipFill rotWithShape="1">
            <a:blip r:embed="rId2"/>
            <a:srcRect t="71233"/>
            <a:stretch/>
          </p:blipFill>
          <p:spPr>
            <a:xfrm>
              <a:off x="1388907" y="1640910"/>
              <a:ext cx="1388907" cy="1972849"/>
            </a:xfrm>
            <a:prstGeom prst="rect">
              <a:avLst/>
            </a:prstGeom>
          </p:spPr>
        </p:pic>
        <p:pic>
          <p:nvPicPr>
            <p:cNvPr id="7" name="Immagine 6"/>
            <p:cNvPicPr>
              <a:picLocks noChangeAspect="1"/>
            </p:cNvPicPr>
            <p:nvPr/>
          </p:nvPicPr>
          <p:blipFill rotWithShape="1">
            <a:blip r:embed="rId2"/>
            <a:srcRect b="76073"/>
            <a:stretch/>
          </p:blipFill>
          <p:spPr>
            <a:xfrm>
              <a:off x="1388907" y="0"/>
              <a:ext cx="1388907" cy="1640910"/>
            </a:xfrm>
            <a:prstGeom prst="rect">
              <a:avLst/>
            </a:prstGeom>
          </p:spPr>
        </p:pic>
      </p:grpSp>
      <p:grpSp>
        <p:nvGrpSpPr>
          <p:cNvPr id="9" name="Gruppo 8"/>
          <p:cNvGrpSpPr/>
          <p:nvPr/>
        </p:nvGrpSpPr>
        <p:grpSpPr>
          <a:xfrm>
            <a:off x="9680511" y="5370287"/>
            <a:ext cx="2322803" cy="1381332"/>
            <a:chOff x="4109566" y="3625647"/>
            <a:chExt cx="3955312" cy="2064456"/>
          </a:xfrm>
        </p:grpSpPr>
        <p:pic>
          <p:nvPicPr>
            <p:cNvPr id="10" name="image3.jpeg"/>
            <p:cNvPicPr/>
            <p:nvPr/>
          </p:nvPicPr>
          <p:blipFill>
            <a:blip r:embed="rId3"/>
            <a:stretch>
              <a:fillRect/>
            </a:stretch>
          </p:blipFill>
          <p:spPr>
            <a:xfrm>
              <a:off x="4109566" y="3679665"/>
              <a:ext cx="1691478" cy="890847"/>
            </a:xfrm>
            <a:prstGeom prst="rect">
              <a:avLst/>
            </a:prstGeom>
            <a:ln w="12700">
              <a:miter lim="400000"/>
            </a:ln>
          </p:spPr>
        </p:pic>
        <p:pic>
          <p:nvPicPr>
            <p:cNvPr id="11" name="image2.tif"/>
            <p:cNvPicPr/>
            <p:nvPr/>
          </p:nvPicPr>
          <p:blipFill>
            <a:blip r:embed="rId4"/>
            <a:stretch>
              <a:fillRect/>
            </a:stretch>
          </p:blipFill>
          <p:spPr>
            <a:xfrm>
              <a:off x="6265207" y="4838086"/>
              <a:ext cx="1691477" cy="820369"/>
            </a:xfrm>
            <a:prstGeom prst="rect">
              <a:avLst/>
            </a:prstGeom>
            <a:ln w="12700">
              <a:miter lim="400000"/>
            </a:ln>
          </p:spPr>
        </p:pic>
        <p:pic>
          <p:nvPicPr>
            <p:cNvPr id="12" name="image1.jpeg"/>
            <p:cNvPicPr/>
            <p:nvPr/>
          </p:nvPicPr>
          <p:blipFill>
            <a:blip r:embed="rId5"/>
            <a:stretch>
              <a:fillRect/>
            </a:stretch>
          </p:blipFill>
          <p:spPr>
            <a:xfrm>
              <a:off x="4231192" y="4806439"/>
              <a:ext cx="1448225" cy="883664"/>
            </a:xfrm>
            <a:prstGeom prst="rect">
              <a:avLst/>
            </a:prstGeom>
            <a:ln w="12700">
              <a:miter lim="400000"/>
            </a:ln>
          </p:spPr>
        </p:pic>
        <p:pic>
          <p:nvPicPr>
            <p:cNvPr id="13" name="pasted-image.tif"/>
            <p:cNvPicPr/>
            <p:nvPr/>
          </p:nvPicPr>
          <p:blipFill>
            <a:blip r:embed="rId6"/>
            <a:stretch>
              <a:fillRect/>
            </a:stretch>
          </p:blipFill>
          <p:spPr>
            <a:xfrm>
              <a:off x="6157012" y="3625647"/>
              <a:ext cx="1907866" cy="998882"/>
            </a:xfrm>
            <a:prstGeom prst="rect">
              <a:avLst/>
            </a:prstGeom>
            <a:ln w="12700">
              <a:miter lim="400000"/>
            </a:ln>
          </p:spPr>
        </p:pic>
      </p:grpSp>
    </p:spTree>
    <p:extLst>
      <p:ext uri="{BB962C8B-B14F-4D97-AF65-F5344CB8AC3E}">
        <p14:creationId xmlns:p14="http://schemas.microsoft.com/office/powerpoint/2010/main" val="515293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1752600" y="2565400"/>
            <a:ext cx="8763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it-IT" b="1">
              <a:latin typeface="Tahoma" charset="0"/>
            </a:endParaRPr>
          </a:p>
          <a:p>
            <a:r>
              <a:rPr lang="it-IT" b="1">
                <a:latin typeface="Tahoma" charset="0"/>
              </a:rPr>
              <a:t>WASHINGTON – January 27, 2010 </a:t>
            </a:r>
          </a:p>
          <a:p>
            <a:endParaRPr lang="it-IT" b="1">
              <a:latin typeface="Tahoma" charset="0"/>
            </a:endParaRPr>
          </a:p>
          <a:p>
            <a:pPr algn="ctr"/>
            <a:r>
              <a:rPr lang="it-IT" b="1">
                <a:latin typeface="Tahoma" charset="0"/>
              </a:rPr>
              <a:t>In uno storico voto, il 21 gennaio 2010 il Secretary's Advisory Committee for Heritable Disorders in Newborns and Children (ACHDNC) </a:t>
            </a:r>
          </a:p>
          <a:p>
            <a:pPr algn="ctr"/>
            <a:r>
              <a:rPr lang="it-IT" sz="3200" b="1">
                <a:solidFill>
                  <a:srgbClr val="CC0000"/>
                </a:solidFill>
                <a:latin typeface="Tahoma" charset="0"/>
              </a:rPr>
              <a:t>ha deciso all’unanimità</a:t>
            </a:r>
            <a:endParaRPr lang="it-IT" b="1">
              <a:solidFill>
                <a:srgbClr val="CC0000"/>
              </a:solidFill>
              <a:latin typeface="Tahoma" charset="0"/>
            </a:endParaRPr>
          </a:p>
          <a:p>
            <a:pPr algn="ctr"/>
            <a:r>
              <a:rPr lang="it-IT" b="1">
                <a:latin typeface="Tahoma" charset="0"/>
              </a:rPr>
              <a:t>di raccomandare l’aggiunta dello screening per SCID </a:t>
            </a:r>
          </a:p>
          <a:p>
            <a:pPr algn="ctr"/>
            <a:r>
              <a:rPr lang="it-IT" b="1">
                <a:solidFill>
                  <a:srgbClr val="CC0000"/>
                </a:solidFill>
                <a:latin typeface="Tahoma" charset="0"/>
              </a:rPr>
              <a:t>al pannello routinario di screening</a:t>
            </a:r>
            <a:endParaRPr lang="it-IT" b="1">
              <a:latin typeface="Tahoma" charset="0"/>
            </a:endParaRP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1"/>
            <a:ext cx="7258050" cy="1800225"/>
          </a:xfrm>
          <a:prstGeom prst="rect">
            <a:avLst/>
          </a:prstGeom>
          <a:noFill/>
          <a:ln w="9525">
            <a:solidFill>
              <a:srgbClr val="CC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5843" name="Picture 6" descr="http://www.trading-italia.biz/wp-content/uploads/2009/07/usa_flag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035176"/>
            <a:ext cx="2971800" cy="184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4" name="Gruppo 6"/>
          <p:cNvGrpSpPr>
            <a:grpSpLocks/>
          </p:cNvGrpSpPr>
          <p:nvPr/>
        </p:nvGrpSpPr>
        <p:grpSpPr bwMode="auto">
          <a:xfrm>
            <a:off x="1703389" y="6257926"/>
            <a:ext cx="8368771" cy="411000"/>
            <a:chOff x="107504" y="5981218"/>
            <a:chExt cx="8368720" cy="410833"/>
          </a:xfrm>
        </p:grpSpPr>
        <p:sp>
          <p:nvSpPr>
            <p:cNvPr id="35845" name="CasellaDiTesto 4"/>
            <p:cNvSpPr txBox="1">
              <a:spLocks noChangeArrowheads="1"/>
            </p:cNvSpPr>
            <p:nvPr/>
          </p:nvSpPr>
          <p:spPr bwMode="auto">
            <a:xfrm>
              <a:off x="107504" y="5981218"/>
              <a:ext cx="3985011" cy="399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dirty="0">
                  <a:solidFill>
                    <a:srgbClr val="0000CC"/>
                  </a:solidFill>
                  <a:latin typeface="Tahoma" charset="0"/>
                  <a:cs typeface="Tahoma" charset="0"/>
                </a:rPr>
                <a:t>Ricerca dei TREC, miglior test</a:t>
              </a:r>
            </a:p>
          </p:txBody>
        </p:sp>
        <p:sp>
          <p:nvSpPr>
            <p:cNvPr id="35846" name="CasellaDiTesto 5"/>
            <p:cNvSpPr txBox="1">
              <a:spLocks noChangeArrowheads="1"/>
            </p:cNvSpPr>
            <p:nvPr/>
          </p:nvSpPr>
          <p:spPr bwMode="auto">
            <a:xfrm>
              <a:off x="5805792" y="5992104"/>
              <a:ext cx="2670432" cy="399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dirty="0">
                  <a:solidFill>
                    <a:srgbClr val="0000CC"/>
                  </a:solidFill>
                  <a:latin typeface="Tahoma" charset="0"/>
                  <a:cs typeface="Tahoma" charset="0"/>
                </a:rPr>
                <a:t>Costo per test &gt; 5$</a:t>
              </a:r>
            </a:p>
          </p:txBody>
        </p:sp>
      </p:grpSp>
    </p:spTree>
    <p:extLst>
      <p:ext uri="{BB962C8B-B14F-4D97-AF65-F5344CB8AC3E}">
        <p14:creationId xmlns:p14="http://schemas.microsoft.com/office/powerpoint/2010/main" val="12428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descr="Schermata 2016-06-03 alle 22.22.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6988"/>
            <a:ext cx="1435100" cy="148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4" name="Immagine 4" descr="Schermata 2016-06-03 alle 22.21.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412876"/>
            <a:ext cx="9144001"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5"/>
          <p:cNvSpPr txBox="1"/>
          <p:nvPr/>
        </p:nvSpPr>
        <p:spPr>
          <a:xfrm>
            <a:off x="1703388" y="2420938"/>
            <a:ext cx="5124450" cy="584200"/>
          </a:xfrm>
          <a:prstGeom prst="rect">
            <a:avLst/>
          </a:prstGeom>
          <a:noFill/>
        </p:spPr>
        <p:txBody>
          <a:bodyPr wrap="none">
            <a:spAutoFit/>
          </a:bodyPr>
          <a:lstStyle/>
          <a:p>
            <a:pPr>
              <a:defRPr/>
            </a:pPr>
            <a:r>
              <a:rPr lang="it-IT" sz="3200" b="1" dirty="0">
                <a:solidFill>
                  <a:schemeClr val="accent2">
                    <a:lumMod val="75000"/>
                  </a:schemeClr>
                </a:solidFill>
                <a:latin typeface="Calibri"/>
                <a:cs typeface="Calibri"/>
              </a:rPr>
              <a:t>Bambini </a:t>
            </a:r>
            <a:r>
              <a:rPr lang="it-IT" sz="3200" b="1" dirty="0" err="1">
                <a:solidFill>
                  <a:schemeClr val="accent2">
                    <a:lumMod val="75000"/>
                  </a:schemeClr>
                </a:solidFill>
                <a:latin typeface="Calibri"/>
                <a:cs typeface="Calibri"/>
              </a:rPr>
              <a:t>screenati</a:t>
            </a:r>
            <a:r>
              <a:rPr lang="it-IT" sz="3200" b="1" dirty="0">
                <a:solidFill>
                  <a:schemeClr val="accent2">
                    <a:lumMod val="75000"/>
                  </a:schemeClr>
                </a:solidFill>
                <a:latin typeface="Calibri"/>
                <a:cs typeface="Calibri"/>
              </a:rPr>
              <a:t>: 3.030.083</a:t>
            </a:r>
          </a:p>
        </p:txBody>
      </p:sp>
      <p:sp>
        <p:nvSpPr>
          <p:cNvPr id="38916" name="CasellaDiTesto 6"/>
          <p:cNvSpPr txBox="1">
            <a:spLocks noChangeArrowheads="1"/>
          </p:cNvSpPr>
          <p:nvPr/>
        </p:nvSpPr>
        <p:spPr bwMode="auto">
          <a:xfrm>
            <a:off x="2424114" y="3068639"/>
            <a:ext cx="20415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b="1">
                <a:solidFill>
                  <a:srgbClr val="0000FF"/>
                </a:solidFill>
                <a:latin typeface="Calibri" charset="0"/>
                <a:cs typeface="Calibri" charset="0"/>
              </a:rPr>
              <a:t>52 casi di: 	</a:t>
            </a:r>
          </a:p>
        </p:txBody>
      </p:sp>
      <p:sp>
        <p:nvSpPr>
          <p:cNvPr id="38917" name="CasellaDiTesto 7"/>
          <p:cNvSpPr txBox="1">
            <a:spLocks noChangeArrowheads="1"/>
          </p:cNvSpPr>
          <p:nvPr/>
        </p:nvSpPr>
        <p:spPr bwMode="auto">
          <a:xfrm>
            <a:off x="4440239" y="3060701"/>
            <a:ext cx="2311851"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b="1" dirty="0">
                <a:solidFill>
                  <a:srgbClr val="0000FF"/>
                </a:solidFill>
                <a:latin typeface="Calibri" charset="0"/>
                <a:cs typeface="Calibri" charset="0"/>
              </a:rPr>
              <a:t>SCID tipiche </a:t>
            </a:r>
          </a:p>
          <a:p>
            <a:pPr eaLnBrk="1" hangingPunct="1"/>
            <a:r>
              <a:rPr lang="it-IT" sz="3200" b="1" dirty="0" err="1">
                <a:solidFill>
                  <a:srgbClr val="0000FF"/>
                </a:solidFill>
                <a:latin typeface="Calibri" charset="0"/>
                <a:cs typeface="Calibri" charset="0"/>
              </a:rPr>
              <a:t>Leaky</a:t>
            </a:r>
            <a:r>
              <a:rPr lang="it-IT" sz="3200" b="1" dirty="0">
                <a:solidFill>
                  <a:srgbClr val="0000FF"/>
                </a:solidFill>
                <a:latin typeface="Calibri" charset="0"/>
                <a:cs typeface="Calibri" charset="0"/>
              </a:rPr>
              <a:t> SCID</a:t>
            </a:r>
          </a:p>
          <a:p>
            <a:pPr eaLnBrk="1" hangingPunct="1"/>
            <a:r>
              <a:rPr lang="it-IT" sz="3200" b="1" dirty="0" err="1">
                <a:solidFill>
                  <a:srgbClr val="0000FF"/>
                </a:solidFill>
                <a:latin typeface="Calibri" charset="0"/>
                <a:cs typeface="Calibri" charset="0"/>
              </a:rPr>
              <a:t>Omen</a:t>
            </a:r>
            <a:endParaRPr lang="it-IT" sz="3200" b="1" dirty="0">
              <a:solidFill>
                <a:srgbClr val="0000FF"/>
              </a:solidFill>
              <a:latin typeface="Calibri" charset="0"/>
              <a:cs typeface="Calibri" charset="0"/>
            </a:endParaRPr>
          </a:p>
          <a:p>
            <a:pPr eaLnBrk="1" hangingPunct="1"/>
            <a:r>
              <a:rPr lang="it-IT" sz="3200" b="1" dirty="0">
                <a:solidFill>
                  <a:srgbClr val="0000FF"/>
                </a:solidFill>
                <a:latin typeface="Calibri" charset="0"/>
                <a:cs typeface="Calibri" charset="0"/>
              </a:rPr>
              <a:t>	</a:t>
            </a:r>
          </a:p>
        </p:txBody>
      </p:sp>
      <p:sp>
        <p:nvSpPr>
          <p:cNvPr id="9" name="CasellaDiTesto 8"/>
          <p:cNvSpPr txBox="1"/>
          <p:nvPr/>
        </p:nvSpPr>
        <p:spPr>
          <a:xfrm>
            <a:off x="1992314" y="4724401"/>
            <a:ext cx="8201025" cy="1755775"/>
          </a:xfrm>
          <a:prstGeom prst="rect">
            <a:avLst/>
          </a:prstGeom>
          <a:noFill/>
        </p:spPr>
        <p:txBody>
          <a:bodyPr wrap="none">
            <a:spAutoFit/>
          </a:bodyPr>
          <a:lstStyle/>
          <a:p>
            <a:pPr algn="ctr">
              <a:defRPr/>
            </a:pPr>
            <a:r>
              <a:rPr lang="it-IT" sz="4400" b="1" dirty="0">
                <a:solidFill>
                  <a:srgbClr val="FF0000"/>
                </a:solidFill>
                <a:latin typeface="Calibri"/>
                <a:cs typeface="Calibri"/>
              </a:rPr>
              <a:t>Incidenza: 1:58.000</a:t>
            </a:r>
          </a:p>
          <a:p>
            <a:pPr algn="ctr">
              <a:defRPr/>
            </a:pPr>
            <a:r>
              <a:rPr lang="it-IT" sz="3200" b="1" dirty="0">
                <a:solidFill>
                  <a:srgbClr val="0000FF"/>
                </a:solidFill>
                <a:latin typeface="Calibri"/>
                <a:cs typeface="Calibri"/>
              </a:rPr>
              <a:t>Incidenza attesa prima del progetto:  1:100.000</a:t>
            </a:r>
          </a:p>
          <a:p>
            <a:pPr algn="ctr">
              <a:defRPr/>
            </a:pPr>
            <a:r>
              <a:rPr lang="it-IT" sz="3200" b="1" dirty="0">
                <a:solidFill>
                  <a:schemeClr val="accent2">
                    <a:lumMod val="75000"/>
                  </a:schemeClr>
                </a:solidFill>
                <a:latin typeface="Calibri"/>
                <a:cs typeface="Calibri"/>
              </a:rPr>
              <a:t>Costo per test: 6 $ </a:t>
            </a:r>
            <a:r>
              <a:rPr lang="it-IT" sz="3200" b="1" dirty="0">
                <a:solidFill>
                  <a:srgbClr val="0000FF"/>
                </a:solidFill>
                <a:latin typeface="Calibri"/>
                <a:cs typeface="Calibri"/>
              </a:rPr>
              <a:t>	</a:t>
            </a:r>
          </a:p>
        </p:txBody>
      </p:sp>
      <p:sp>
        <p:nvSpPr>
          <p:cNvPr id="38919" name="Rettangolo 9"/>
          <p:cNvSpPr>
            <a:spLocks noChangeArrowheads="1"/>
          </p:cNvSpPr>
          <p:nvPr/>
        </p:nvSpPr>
        <p:spPr bwMode="auto">
          <a:xfrm>
            <a:off x="3287713" y="188913"/>
            <a:ext cx="47274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i="1">
                <a:solidFill>
                  <a:srgbClr val="262699"/>
                </a:solidFill>
              </a:rPr>
              <a:t>Kwan A. et al., JAMA 2014 Aug 20;312(7):729-38</a:t>
            </a:r>
          </a:p>
        </p:txBody>
      </p:sp>
      <p:grpSp>
        <p:nvGrpSpPr>
          <p:cNvPr id="13" name="Gruppo 12"/>
          <p:cNvGrpSpPr>
            <a:grpSpLocks/>
          </p:cNvGrpSpPr>
          <p:nvPr/>
        </p:nvGrpSpPr>
        <p:grpSpPr bwMode="auto">
          <a:xfrm>
            <a:off x="7475538" y="908844"/>
            <a:ext cx="4716462" cy="3024187"/>
            <a:chOff x="4427984" y="1772816"/>
            <a:chExt cx="4716016" cy="3024336"/>
          </a:xfrm>
        </p:grpSpPr>
        <p:sp>
          <p:nvSpPr>
            <p:cNvPr id="12" name="Rettangolo 11"/>
            <p:cNvSpPr/>
            <p:nvPr/>
          </p:nvSpPr>
          <p:spPr>
            <a:xfrm>
              <a:off x="4427984" y="1772816"/>
              <a:ext cx="4716016" cy="3024336"/>
            </a:xfrm>
            <a:prstGeom prst="rect">
              <a:avLst/>
            </a:prstGeom>
            <a:solidFill>
              <a:srgbClr val="D9D9D9"/>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 name="CasellaDiTesto 10"/>
            <p:cNvSpPr txBox="1"/>
            <p:nvPr/>
          </p:nvSpPr>
          <p:spPr>
            <a:xfrm>
              <a:off x="4427984" y="2709487"/>
              <a:ext cx="4635062" cy="1384368"/>
            </a:xfrm>
            <a:prstGeom prst="rect">
              <a:avLst/>
            </a:prstGeom>
            <a:solidFill>
              <a:schemeClr val="bg1">
                <a:lumMod val="85000"/>
              </a:schemeClr>
            </a:solidFill>
          </p:spPr>
          <p:txBody>
            <a:bodyPr wrap="none">
              <a:spAutoFit/>
            </a:bodyPr>
            <a:lstStyle/>
            <a:p>
              <a:pPr>
                <a:defRPr/>
              </a:pPr>
              <a:r>
                <a:rPr lang="it-IT" sz="2800" b="1" dirty="0">
                  <a:solidFill>
                    <a:srgbClr val="262699"/>
                  </a:solidFill>
                  <a:latin typeface="Calibri"/>
                  <a:cs typeface="Calibri"/>
                </a:rPr>
                <a:t>Per ottenere 52 diagnosi:</a:t>
              </a:r>
            </a:p>
            <a:p>
              <a:pPr>
                <a:defRPr/>
              </a:pPr>
              <a:r>
                <a:rPr lang="it-IT" sz="2800" b="1" dirty="0">
                  <a:solidFill>
                    <a:srgbClr val="262699"/>
                  </a:solidFill>
                  <a:latin typeface="Calibri"/>
                  <a:cs typeface="Calibri"/>
                </a:rPr>
                <a:t>1370 richiamati allo screening</a:t>
              </a:r>
            </a:p>
            <a:p>
              <a:pPr>
                <a:defRPr/>
              </a:pPr>
              <a:r>
                <a:rPr lang="it-IT" sz="2800" b="1" dirty="0">
                  <a:solidFill>
                    <a:srgbClr val="262699"/>
                  </a:solidFill>
                  <a:latin typeface="Calibri"/>
                  <a:cs typeface="Calibri"/>
                </a:rPr>
                <a:t>(0,45%</a:t>
              </a:r>
              <a:r>
                <a:rPr lang="it-IT" sz="1600" b="1" dirty="0">
                  <a:solidFill>
                    <a:srgbClr val="262699"/>
                  </a:solidFill>
                  <a:latin typeface="Arial"/>
                  <a:cs typeface="Arial"/>
                </a:rPr>
                <a:t>o</a:t>
              </a:r>
              <a:r>
                <a:rPr lang="it-IT" sz="2800" b="1" dirty="0">
                  <a:solidFill>
                    <a:srgbClr val="262699"/>
                  </a:solidFill>
                  <a:latin typeface="Arial"/>
                  <a:cs typeface="Arial"/>
                </a:rPr>
                <a:t>)</a:t>
              </a:r>
              <a:endParaRPr lang="it-IT" sz="1600" b="1" dirty="0">
                <a:solidFill>
                  <a:srgbClr val="262699"/>
                </a:solidFill>
                <a:latin typeface="Arial"/>
                <a:cs typeface="Arial"/>
              </a:endParaRPr>
            </a:p>
          </p:txBody>
        </p:sp>
      </p:grpSp>
    </p:spTree>
    <p:extLst>
      <p:ext uri="{BB962C8B-B14F-4D97-AF65-F5344CB8AC3E}">
        <p14:creationId xmlns:p14="http://schemas.microsoft.com/office/powerpoint/2010/main" val="334322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71880" y="88900"/>
            <a:ext cx="8890000" cy="6667500"/>
          </a:xfrm>
          <a:prstGeom prst="rect">
            <a:avLst/>
          </a:prstGeom>
        </p:spPr>
      </p:pic>
    </p:spTree>
    <p:extLst>
      <p:ext uri="{BB962C8B-B14F-4D97-AF65-F5344CB8AC3E}">
        <p14:creationId xmlns:p14="http://schemas.microsoft.com/office/powerpoint/2010/main" val="42292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807936" y="0"/>
            <a:ext cx="10970959" cy="6858000"/>
            <a:chOff x="-938790" y="598276"/>
            <a:chExt cx="9144000" cy="4759924"/>
          </a:xfrm>
        </p:grpSpPr>
        <p:pic>
          <p:nvPicPr>
            <p:cNvPr id="7" name="Immagine 6"/>
            <p:cNvPicPr>
              <a:picLocks noChangeAspect="1"/>
            </p:cNvPicPr>
            <p:nvPr/>
          </p:nvPicPr>
          <p:blipFill>
            <a:blip r:embed="rId2"/>
            <a:stretch>
              <a:fillRect/>
            </a:stretch>
          </p:blipFill>
          <p:spPr>
            <a:xfrm>
              <a:off x="-938790" y="786200"/>
              <a:ext cx="9144000" cy="4572000"/>
            </a:xfrm>
            <a:prstGeom prst="rect">
              <a:avLst/>
            </a:prstGeom>
          </p:spPr>
        </p:pic>
        <p:sp>
          <p:nvSpPr>
            <p:cNvPr id="8" name="Rettangolo 7"/>
            <p:cNvSpPr/>
            <p:nvPr/>
          </p:nvSpPr>
          <p:spPr>
            <a:xfrm>
              <a:off x="-644268" y="598276"/>
              <a:ext cx="8479883" cy="4759924"/>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1507" name="Gruppo 17"/>
          <p:cNvGrpSpPr>
            <a:grpSpLocks/>
          </p:cNvGrpSpPr>
          <p:nvPr/>
        </p:nvGrpSpPr>
        <p:grpSpPr bwMode="auto">
          <a:xfrm>
            <a:off x="6293416" y="1745234"/>
            <a:ext cx="4294524" cy="1311246"/>
            <a:chOff x="1121567" y="1373867"/>
            <a:chExt cx="4293917" cy="1311246"/>
          </a:xfrm>
        </p:grpSpPr>
        <p:sp>
          <p:nvSpPr>
            <p:cNvPr id="3" name="Rettangolo 2"/>
            <p:cNvSpPr/>
            <p:nvPr/>
          </p:nvSpPr>
          <p:spPr>
            <a:xfrm>
              <a:off x="1121567" y="1373867"/>
              <a:ext cx="576064"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3600" b="1" dirty="0">
                  <a:solidFill>
                    <a:srgbClr val="C00000"/>
                  </a:solidFill>
                  <a:latin typeface="Tahoma" pitchFamily="34" charset="0"/>
                  <a:ea typeface="Tahoma" pitchFamily="34" charset="0"/>
                  <a:cs typeface="Tahoma" pitchFamily="34" charset="0"/>
                </a:rPr>
                <a:t>1</a:t>
              </a:r>
            </a:p>
          </p:txBody>
        </p:sp>
        <p:sp>
          <p:nvSpPr>
            <p:cNvPr id="39951" name="CasellaDiTesto 3"/>
            <p:cNvSpPr txBox="1">
              <a:spLocks noChangeArrowheads="1"/>
            </p:cNvSpPr>
            <p:nvPr/>
          </p:nvSpPr>
          <p:spPr bwMode="auto">
            <a:xfrm>
              <a:off x="1547664" y="1484784"/>
              <a:ext cx="386782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dirty="0">
                  <a:solidFill>
                    <a:srgbClr val="000066"/>
                  </a:solidFill>
                  <a:latin typeface="Tahoma" charset="0"/>
                  <a:cs typeface="Tahoma" charset="0"/>
                </a:rPr>
                <a:t>Spettrometria di Massa </a:t>
              </a:r>
            </a:p>
            <a:p>
              <a:pPr eaLnBrk="1" hangingPunct="1"/>
              <a:r>
                <a:rPr lang="it-IT" b="1" dirty="0">
                  <a:solidFill>
                    <a:srgbClr val="000066"/>
                  </a:solidFill>
                  <a:latin typeface="Tahoma" charset="0"/>
                  <a:cs typeface="Tahoma" charset="0"/>
                </a:rPr>
                <a:t>su DBS</a:t>
              </a:r>
            </a:p>
            <a:p>
              <a:pPr eaLnBrk="1" hangingPunct="1"/>
              <a:r>
                <a:rPr lang="it-IT" b="1" dirty="0">
                  <a:solidFill>
                    <a:srgbClr val="000066"/>
                  </a:solidFill>
                  <a:latin typeface="Tahoma" charset="0"/>
                  <a:cs typeface="Tahoma" charset="0"/>
                </a:rPr>
                <a:t>(per ADA e PNP)</a:t>
              </a:r>
            </a:p>
          </p:txBody>
        </p:sp>
      </p:grpSp>
      <p:pic>
        <p:nvPicPr>
          <p:cNvPr id="39946" name="Immagin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011" y="1745235"/>
            <a:ext cx="2031882" cy="2247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9947" name="Gruppo 14"/>
          <p:cNvGrpSpPr>
            <a:grpSpLocks/>
          </p:cNvGrpSpPr>
          <p:nvPr/>
        </p:nvGrpSpPr>
        <p:grpSpPr bwMode="auto">
          <a:xfrm>
            <a:off x="6293416" y="3070498"/>
            <a:ext cx="4079082" cy="646238"/>
            <a:chOff x="251520" y="2782669"/>
            <a:chExt cx="4079318" cy="646331"/>
          </a:xfrm>
        </p:grpSpPr>
        <p:sp>
          <p:nvSpPr>
            <p:cNvPr id="5" name="Rettangolo 4"/>
            <p:cNvSpPr/>
            <p:nvPr/>
          </p:nvSpPr>
          <p:spPr>
            <a:xfrm>
              <a:off x="251520" y="2782669"/>
              <a:ext cx="576064"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3600" b="1" dirty="0">
                  <a:solidFill>
                    <a:srgbClr val="C00000"/>
                  </a:solidFill>
                  <a:latin typeface="Tahoma" pitchFamily="34" charset="0"/>
                  <a:ea typeface="Tahoma" pitchFamily="34" charset="0"/>
                  <a:cs typeface="Tahoma" pitchFamily="34" charset="0"/>
                </a:rPr>
                <a:t>2</a:t>
              </a:r>
            </a:p>
          </p:txBody>
        </p:sp>
        <p:sp>
          <p:nvSpPr>
            <p:cNvPr id="39949" name="CasellaDiTesto 5"/>
            <p:cNvSpPr txBox="1">
              <a:spLocks noChangeArrowheads="1"/>
            </p:cNvSpPr>
            <p:nvPr/>
          </p:nvSpPr>
          <p:spPr bwMode="auto">
            <a:xfrm>
              <a:off x="899592" y="2895327"/>
              <a:ext cx="3431246" cy="461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dirty="0">
                  <a:solidFill>
                    <a:srgbClr val="000066"/>
                  </a:solidFill>
                  <a:latin typeface="Tahoma" charset="0"/>
                  <a:cs typeface="Tahoma" charset="0"/>
                </a:rPr>
                <a:t>TREC + KREC su DBS</a:t>
              </a:r>
            </a:p>
          </p:txBody>
        </p:sp>
      </p:grpSp>
      <p:sp>
        <p:nvSpPr>
          <p:cNvPr id="39945" name="CasellaDiTesto 20"/>
          <p:cNvSpPr txBox="1">
            <a:spLocks noChangeArrowheads="1"/>
          </p:cNvSpPr>
          <p:nvPr/>
        </p:nvSpPr>
        <p:spPr bwMode="auto">
          <a:xfrm>
            <a:off x="7846645" y="4251331"/>
            <a:ext cx="2821355"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000" b="1" dirty="0">
                <a:solidFill>
                  <a:srgbClr val="000090"/>
                </a:solidFill>
                <a:latin typeface="Arial" charset="0"/>
              </a:rPr>
              <a:t>Finanziati da </a:t>
            </a:r>
          </a:p>
          <a:p>
            <a:pPr algn="ctr" eaLnBrk="1" hangingPunct="1">
              <a:lnSpc>
                <a:spcPct val="70000"/>
              </a:lnSpc>
            </a:pPr>
            <a:endParaRPr lang="it-IT" sz="2000" b="1" dirty="0">
              <a:solidFill>
                <a:srgbClr val="000090"/>
              </a:solidFill>
              <a:latin typeface="Arial" charset="0"/>
            </a:endParaRPr>
          </a:p>
          <a:p>
            <a:pPr algn="ctr" eaLnBrk="1" hangingPunct="1"/>
            <a:r>
              <a:rPr lang="it-IT" sz="2000" b="1" dirty="0">
                <a:solidFill>
                  <a:srgbClr val="0000CC"/>
                </a:solidFill>
                <a:latin typeface="Arial" charset="0"/>
              </a:rPr>
              <a:t>Regione Toscana</a:t>
            </a:r>
          </a:p>
          <a:p>
            <a:pPr algn="ctr" eaLnBrk="1" hangingPunct="1"/>
            <a:r>
              <a:rPr lang="it-IT" sz="2000" b="1" dirty="0">
                <a:solidFill>
                  <a:srgbClr val="0000CC"/>
                </a:solidFill>
                <a:latin typeface="Arial" charset="0"/>
              </a:rPr>
              <a:t>Ministero della Salute</a:t>
            </a:r>
          </a:p>
        </p:txBody>
      </p:sp>
      <p:sp>
        <p:nvSpPr>
          <p:cNvPr id="15" name="Rettangolo 14"/>
          <p:cNvSpPr/>
          <p:nvPr/>
        </p:nvSpPr>
        <p:spPr>
          <a:xfrm>
            <a:off x="1775520" y="260649"/>
            <a:ext cx="8640960"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4400" b="1" dirty="0">
                <a:solidFill>
                  <a:srgbClr val="000066"/>
                </a:solidFill>
                <a:latin typeface="Tahoma" pitchFamily="34" charset="0"/>
                <a:ea typeface="Tahoma" pitchFamily="34" charset="0"/>
                <a:cs typeface="Tahoma" pitchFamily="34" charset="0"/>
              </a:rPr>
              <a:t>Cosa si sta facendo in Italia?</a:t>
            </a:r>
          </a:p>
        </p:txBody>
      </p:sp>
      <p:sp>
        <p:nvSpPr>
          <p:cNvPr id="2" name="Rettangolo 1"/>
          <p:cNvSpPr/>
          <p:nvPr/>
        </p:nvSpPr>
        <p:spPr>
          <a:xfrm>
            <a:off x="2351584" y="991073"/>
            <a:ext cx="8640960"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it-IT" sz="3200" b="1" dirty="0">
                <a:solidFill>
                  <a:srgbClr val="000090"/>
                </a:solidFill>
                <a:latin typeface="Tahoma" pitchFamily="34" charset="0"/>
                <a:ea typeface="Tahoma" pitchFamily="34" charset="0"/>
                <a:cs typeface="Tahoma" pitchFamily="34" charset="0"/>
              </a:rPr>
              <a:t>Due progetti di screening per SCID</a:t>
            </a:r>
          </a:p>
          <a:p>
            <a:pPr>
              <a:defRPr/>
            </a:pPr>
            <a:r>
              <a:rPr lang="it-IT" sz="3200" b="1" dirty="0">
                <a:solidFill>
                  <a:srgbClr val="000090"/>
                </a:solidFill>
                <a:latin typeface="Tahoma" pitchFamily="34" charset="0"/>
                <a:ea typeface="Tahoma" pitchFamily="34" charset="0"/>
                <a:cs typeface="Tahoma" pitchFamily="34" charset="0"/>
              </a:rPr>
              <a:t>in Regione Toscana</a:t>
            </a:r>
          </a:p>
        </p:txBody>
      </p:sp>
    </p:spTree>
    <p:extLst>
      <p:ext uri="{BB962C8B-B14F-4D97-AF65-F5344CB8AC3E}">
        <p14:creationId xmlns:p14="http://schemas.microsoft.com/office/powerpoint/2010/main" val="16662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9946"/>
                                        </p:tgtEl>
                                        <p:attrNameLst>
                                          <p:attrName>style.visibility</p:attrName>
                                        </p:attrNameLst>
                                      </p:cBhvr>
                                      <p:to>
                                        <p:strVal val="visible"/>
                                      </p:to>
                                    </p:set>
                                    <p:animEffect transition="in" filter="wipe(left)">
                                      <p:cBhvr>
                                        <p:cTn id="10" dur="500"/>
                                        <p:tgtEl>
                                          <p:spTgt spid="399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wipe(up)">
                                      <p:cBhvr>
                                        <p:cTn id="15" dur="500"/>
                                        <p:tgtEl>
                                          <p:spTgt spid="2150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9947"/>
                                        </p:tgtEl>
                                        <p:attrNameLst>
                                          <p:attrName>style.visibility</p:attrName>
                                        </p:attrNameLst>
                                      </p:cBhvr>
                                      <p:to>
                                        <p:strVal val="visible"/>
                                      </p:to>
                                    </p:set>
                                    <p:animEffect transition="in" filter="wipe(up)">
                                      <p:cBhvr>
                                        <p:cTn id="20" dur="500"/>
                                        <p:tgtEl>
                                          <p:spTgt spid="3994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9945"/>
                                        </p:tgtEl>
                                        <p:attrNameLst>
                                          <p:attrName>style.visibility</p:attrName>
                                        </p:attrNameLst>
                                      </p:cBhvr>
                                      <p:to>
                                        <p:strVal val="visible"/>
                                      </p:to>
                                    </p:set>
                                    <p:animEffect transition="in" filter="wipe(down)">
                                      <p:cBhvr>
                                        <p:cTn id="23"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9"/>
          <p:cNvGrpSpPr>
            <a:grpSpLocks/>
          </p:cNvGrpSpPr>
          <p:nvPr/>
        </p:nvGrpSpPr>
        <p:grpSpPr bwMode="auto">
          <a:xfrm>
            <a:off x="2630638" y="1471087"/>
            <a:ext cx="7575550" cy="2247900"/>
            <a:chOff x="431" y="663"/>
            <a:chExt cx="4772" cy="1416"/>
          </a:xfrm>
        </p:grpSpPr>
        <p:pic>
          <p:nvPicPr>
            <p:cNvPr id="18439" name="Immagin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 y="663"/>
              <a:ext cx="1280"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 Box 12"/>
            <p:cNvSpPr txBox="1">
              <a:spLocks noChangeArrowheads="1"/>
            </p:cNvSpPr>
            <p:nvPr/>
          </p:nvSpPr>
          <p:spPr bwMode="auto">
            <a:xfrm>
              <a:off x="431" y="981"/>
              <a:ext cx="3302" cy="52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defRPr/>
              </a:pPr>
              <a:r>
                <a:rPr lang="it-IT" sz="2400" b="1" dirty="0">
                  <a:solidFill>
                    <a:srgbClr val="000090"/>
                  </a:solidFill>
                  <a:latin typeface="+mn-lt"/>
                </a:rPr>
                <a:t>60, 000 </a:t>
              </a:r>
              <a:r>
                <a:rPr lang="it-IT" sz="2400" dirty="0">
                  <a:solidFill>
                    <a:srgbClr val="000090"/>
                  </a:solidFill>
                  <a:latin typeface="+mn-lt"/>
                </a:rPr>
                <a:t>bambini </a:t>
              </a:r>
              <a:r>
                <a:rPr lang="it-IT" sz="2400" dirty="0" err="1">
                  <a:solidFill>
                    <a:srgbClr val="000090"/>
                  </a:solidFill>
                  <a:latin typeface="+mn-lt"/>
                </a:rPr>
                <a:t>screenati</a:t>
              </a:r>
              <a:endParaRPr lang="it-IT" sz="2400" dirty="0">
                <a:solidFill>
                  <a:srgbClr val="000090"/>
                </a:solidFill>
                <a:latin typeface="+mn-lt"/>
              </a:endParaRPr>
            </a:p>
            <a:p>
              <a:pPr>
                <a:defRPr/>
              </a:pPr>
              <a:endParaRPr lang="it-IT" sz="2400" dirty="0">
                <a:solidFill>
                  <a:srgbClr val="000090"/>
                </a:solidFill>
                <a:latin typeface="+mn-lt"/>
              </a:endParaRPr>
            </a:p>
          </p:txBody>
        </p:sp>
      </p:grpSp>
      <p:grpSp>
        <p:nvGrpSpPr>
          <p:cNvPr id="4106" name="Group 10"/>
          <p:cNvGrpSpPr>
            <a:grpSpLocks/>
          </p:cNvGrpSpPr>
          <p:nvPr/>
        </p:nvGrpSpPr>
        <p:grpSpPr bwMode="auto">
          <a:xfrm>
            <a:off x="3466235" y="3429000"/>
            <a:ext cx="3203575" cy="3182938"/>
            <a:chOff x="3606" y="2202"/>
            <a:chExt cx="2018" cy="2005"/>
          </a:xfrm>
        </p:grpSpPr>
        <p:pic>
          <p:nvPicPr>
            <p:cNvPr id="18436" name="Picture 2" descr="http://www.etsu.edu/com/mbcf/Services/pictures/pcr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 y="2433"/>
              <a:ext cx="2018"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14"/>
            <p:cNvSpPr txBox="1">
              <a:spLocks noChangeArrowheads="1"/>
            </p:cNvSpPr>
            <p:nvPr/>
          </p:nvSpPr>
          <p:spPr bwMode="auto">
            <a:xfrm>
              <a:off x="3775" y="2202"/>
              <a:ext cx="1045" cy="23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it-IT" altLang="en-US">
                  <a:latin typeface="+mn-lt"/>
                </a:rPr>
                <a:t>TRIPLEX RT-PCR</a:t>
              </a:r>
            </a:p>
          </p:txBody>
        </p:sp>
        <p:sp>
          <p:nvSpPr>
            <p:cNvPr id="18438" name="Rettangolo 6"/>
            <p:cNvSpPr>
              <a:spLocks noChangeArrowheads="1"/>
            </p:cNvSpPr>
            <p:nvPr/>
          </p:nvSpPr>
          <p:spPr bwMode="auto">
            <a:xfrm>
              <a:off x="3742" y="3567"/>
              <a:ext cx="153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en-US" sz="2000" b="1">
                  <a:solidFill>
                    <a:srgbClr val="000066"/>
                  </a:solidFill>
                  <a:ea typeface="Tahoma" charset="0"/>
                  <a:cs typeface="Tahoma" charset="0"/>
                </a:rPr>
                <a:t>Cut-off</a:t>
              </a:r>
            </a:p>
            <a:p>
              <a:pPr>
                <a:spcBef>
                  <a:spcPct val="0"/>
                </a:spcBef>
                <a:buFontTx/>
                <a:buNone/>
              </a:pPr>
              <a:r>
                <a:rPr lang="it-IT" altLang="en-US" sz="2000" b="1">
                  <a:solidFill>
                    <a:srgbClr val="000066"/>
                  </a:solidFill>
                  <a:ea typeface="Tahoma" charset="0"/>
                  <a:cs typeface="Tahoma" charset="0"/>
                </a:rPr>
                <a:t>TREC </a:t>
              </a:r>
              <a:r>
                <a:rPr lang="it-IT" altLang="en-US" sz="2000" b="1">
                  <a:solidFill>
                    <a:srgbClr val="000066"/>
                  </a:solidFill>
                </a:rPr>
                <a:t>: 25 copie/</a:t>
              </a:r>
              <a:r>
                <a:rPr lang="en-US" altLang="en-US" sz="2000" b="1">
                  <a:solidFill>
                    <a:srgbClr val="000066"/>
                  </a:solidFill>
                </a:rPr>
                <a:t>u</a:t>
              </a:r>
              <a:r>
                <a:rPr lang="it-IT" altLang="en-US" sz="2000" b="1">
                  <a:solidFill>
                    <a:srgbClr val="000066"/>
                  </a:solidFill>
                </a:rPr>
                <a:t>l</a:t>
              </a:r>
              <a:endParaRPr lang="it-IT" altLang="en-US" sz="2000" b="1">
                <a:solidFill>
                  <a:srgbClr val="000066"/>
                </a:solidFill>
                <a:ea typeface="Tahoma" charset="0"/>
                <a:cs typeface="Tahoma" charset="0"/>
              </a:endParaRPr>
            </a:p>
            <a:p>
              <a:pPr>
                <a:spcBef>
                  <a:spcPct val="0"/>
                </a:spcBef>
                <a:buFontTx/>
                <a:buNone/>
              </a:pPr>
              <a:r>
                <a:rPr lang="it-IT" altLang="en-US" sz="2000" b="1">
                  <a:solidFill>
                    <a:srgbClr val="000066"/>
                  </a:solidFill>
                  <a:ea typeface="Tahoma" charset="0"/>
                  <a:cs typeface="Tahoma" charset="0"/>
                </a:rPr>
                <a:t>KREC: 10 copie/</a:t>
              </a:r>
              <a:r>
                <a:rPr lang="en-US" altLang="en-US" sz="2000" b="1">
                  <a:solidFill>
                    <a:srgbClr val="000066"/>
                  </a:solidFill>
                  <a:ea typeface="Tahoma" charset="0"/>
                  <a:cs typeface="Tahoma" charset="0"/>
                </a:rPr>
                <a:t>u</a:t>
              </a:r>
              <a:r>
                <a:rPr lang="it-IT" altLang="en-US" sz="2000" b="1">
                  <a:solidFill>
                    <a:srgbClr val="000066"/>
                  </a:solidFill>
                  <a:ea typeface="Tahoma" charset="0"/>
                  <a:cs typeface="Tahoma" charset="0"/>
                </a:rPr>
                <a:t>l</a:t>
              </a:r>
            </a:p>
          </p:txBody>
        </p:sp>
      </p:grpSp>
      <p:sp>
        <p:nvSpPr>
          <p:cNvPr id="18435" name="CasellaDiTesto 3"/>
          <p:cNvSpPr txBox="1">
            <a:spLocks noChangeArrowheads="1"/>
          </p:cNvSpPr>
          <p:nvPr/>
        </p:nvSpPr>
        <p:spPr bwMode="auto">
          <a:xfrm>
            <a:off x="2177900" y="188914"/>
            <a:ext cx="80282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en-US" sz="4800">
                <a:solidFill>
                  <a:srgbClr val="262673"/>
                </a:solidFill>
                <a:ea typeface="Calibri" charset="0"/>
                <a:cs typeface="Calibri" charset="0"/>
              </a:rPr>
              <a:t>Screening con TREC+KREC</a:t>
            </a:r>
          </a:p>
          <a:p>
            <a:pPr algn="ctr">
              <a:spcBef>
                <a:spcPct val="0"/>
              </a:spcBef>
              <a:buFontTx/>
              <a:buNone/>
            </a:pPr>
            <a:r>
              <a:rPr lang="it-IT" altLang="en-US" sz="2000" b="1">
                <a:solidFill>
                  <a:srgbClr val="000090"/>
                </a:solidFill>
                <a:ea typeface="Calibri" charset="0"/>
                <a:cs typeface="Calibri" charset="0"/>
              </a:rPr>
              <a:t>costo per paziente 5€</a:t>
            </a:r>
          </a:p>
        </p:txBody>
      </p:sp>
    </p:spTree>
    <p:extLst>
      <p:ext uri="{BB962C8B-B14F-4D97-AF65-F5344CB8AC3E}">
        <p14:creationId xmlns:p14="http://schemas.microsoft.com/office/powerpoint/2010/main" val="332660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wipe(right)">
                                      <p:cBhvr>
                                        <p:cTn id="7"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20"/>
          <p:cNvGrpSpPr/>
          <p:nvPr/>
        </p:nvGrpSpPr>
        <p:grpSpPr>
          <a:xfrm>
            <a:off x="9048329" y="5805265"/>
            <a:ext cx="1597631" cy="940755"/>
            <a:chOff x="4109566" y="3625647"/>
            <a:chExt cx="3955312" cy="2064456"/>
          </a:xfrm>
        </p:grpSpPr>
        <p:pic>
          <p:nvPicPr>
            <p:cNvPr id="22" name="image3.jpeg"/>
            <p:cNvPicPr/>
            <p:nvPr/>
          </p:nvPicPr>
          <p:blipFill>
            <a:blip r:embed="rId2"/>
            <a:stretch>
              <a:fillRect/>
            </a:stretch>
          </p:blipFill>
          <p:spPr>
            <a:xfrm>
              <a:off x="4109566" y="3679665"/>
              <a:ext cx="1691478" cy="890847"/>
            </a:xfrm>
            <a:prstGeom prst="rect">
              <a:avLst/>
            </a:prstGeom>
            <a:ln w="12700">
              <a:miter lim="400000"/>
            </a:ln>
          </p:spPr>
        </p:pic>
        <p:pic>
          <p:nvPicPr>
            <p:cNvPr id="23" name="image2.tif"/>
            <p:cNvPicPr/>
            <p:nvPr/>
          </p:nvPicPr>
          <p:blipFill>
            <a:blip r:embed="rId3"/>
            <a:stretch>
              <a:fillRect/>
            </a:stretch>
          </p:blipFill>
          <p:spPr>
            <a:xfrm>
              <a:off x="6265207" y="4838086"/>
              <a:ext cx="1691477" cy="820369"/>
            </a:xfrm>
            <a:prstGeom prst="rect">
              <a:avLst/>
            </a:prstGeom>
            <a:ln w="12700">
              <a:miter lim="400000"/>
            </a:ln>
          </p:spPr>
        </p:pic>
        <p:pic>
          <p:nvPicPr>
            <p:cNvPr id="24" name="image1.jpeg"/>
            <p:cNvPicPr/>
            <p:nvPr/>
          </p:nvPicPr>
          <p:blipFill>
            <a:blip r:embed="rId4"/>
            <a:stretch>
              <a:fillRect/>
            </a:stretch>
          </p:blipFill>
          <p:spPr>
            <a:xfrm>
              <a:off x="4231192" y="4806439"/>
              <a:ext cx="1448225" cy="883664"/>
            </a:xfrm>
            <a:prstGeom prst="rect">
              <a:avLst/>
            </a:prstGeom>
            <a:ln w="12700">
              <a:miter lim="400000"/>
            </a:ln>
          </p:spPr>
        </p:pic>
        <p:pic>
          <p:nvPicPr>
            <p:cNvPr id="25"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3" name="Immagine 2"/>
          <p:cNvPicPr>
            <a:picLocks noChangeAspect="1"/>
          </p:cNvPicPr>
          <p:nvPr/>
        </p:nvPicPr>
        <p:blipFill>
          <a:blip r:embed="rId6">
            <a:alphaModFix amt="20000"/>
          </a:blip>
          <a:stretch>
            <a:fillRect/>
          </a:stretch>
        </p:blipFill>
        <p:spPr>
          <a:xfrm>
            <a:off x="1524000" y="-9489"/>
            <a:ext cx="9144001" cy="6900819"/>
          </a:xfrm>
          <a:prstGeom prst="rect">
            <a:avLst/>
          </a:prstGeom>
        </p:spPr>
      </p:pic>
      <p:sp>
        <p:nvSpPr>
          <p:cNvPr id="2" name="CasellaDiTesto 1"/>
          <p:cNvSpPr txBox="1"/>
          <p:nvPr/>
        </p:nvSpPr>
        <p:spPr>
          <a:xfrm>
            <a:off x="1343472" y="-9489"/>
            <a:ext cx="9324528" cy="2554545"/>
          </a:xfrm>
          <a:prstGeom prst="rect">
            <a:avLst/>
          </a:prstGeom>
          <a:noFill/>
        </p:spPr>
        <p:txBody>
          <a:bodyPr wrap="square" rtlCol="0">
            <a:spAutoFit/>
          </a:bodyPr>
          <a:lstStyle/>
          <a:p>
            <a:pPr algn="ctr"/>
            <a:r>
              <a:rPr lang="it-IT" sz="4000" dirty="0">
                <a:solidFill>
                  <a:srgbClr val="000090"/>
                </a:solidFill>
                <a:latin typeface="Comic Sans MS" charset="0"/>
                <a:ea typeface="Comic Sans MS" charset="0"/>
                <a:cs typeface="Comic Sans MS" charset="0"/>
              </a:rPr>
              <a:t>Il nostro sistema immunitario è fatto da tante cellule con compiti diversi</a:t>
            </a:r>
            <a:r>
              <a:rPr lang="is-IS" sz="4000" dirty="0">
                <a:solidFill>
                  <a:srgbClr val="000090"/>
                </a:solidFill>
                <a:latin typeface="Comic Sans MS" charset="0"/>
                <a:ea typeface="Comic Sans MS" charset="0"/>
                <a:cs typeface="Comic Sans MS" charset="0"/>
              </a:rPr>
              <a:t>…chi attacca i virus, chi mangia i batteri...</a:t>
            </a:r>
            <a:endParaRPr lang="it-IT" sz="4000" dirty="0">
              <a:solidFill>
                <a:srgbClr val="000090"/>
              </a:solidFill>
              <a:latin typeface="Comic Sans MS" charset="0"/>
              <a:ea typeface="Comic Sans MS" charset="0"/>
              <a:cs typeface="Comic Sans MS" charset="0"/>
            </a:endParaRPr>
          </a:p>
        </p:txBody>
      </p:sp>
      <p:sp>
        <p:nvSpPr>
          <p:cNvPr id="9" name="CasellaDiTesto 8"/>
          <p:cNvSpPr txBox="1"/>
          <p:nvPr/>
        </p:nvSpPr>
        <p:spPr>
          <a:xfrm>
            <a:off x="-112869" y="3026107"/>
            <a:ext cx="12417736" cy="2123658"/>
          </a:xfrm>
          <a:prstGeom prst="rect">
            <a:avLst/>
          </a:prstGeom>
          <a:noFill/>
        </p:spPr>
        <p:txBody>
          <a:bodyPr wrap="square" rtlCol="0">
            <a:spAutoFit/>
          </a:bodyPr>
          <a:lstStyle/>
          <a:p>
            <a:pPr algn="ctr"/>
            <a:r>
              <a:rPr lang="it-IT" sz="4400" b="1" dirty="0">
                <a:solidFill>
                  <a:srgbClr val="FF018E"/>
                </a:solidFill>
                <a:latin typeface="Comic Sans MS" charset="0"/>
                <a:ea typeface="Comic Sans MS" charset="0"/>
                <a:cs typeface="Comic Sans MS" charset="0"/>
              </a:rPr>
              <a:t>ma  le 2 più importanti sono </a:t>
            </a:r>
          </a:p>
          <a:p>
            <a:pPr algn="ctr"/>
            <a:r>
              <a:rPr lang="it-IT" sz="4400" b="1" dirty="0">
                <a:solidFill>
                  <a:srgbClr val="FF018E"/>
                </a:solidFill>
                <a:latin typeface="Comic Sans MS" charset="0"/>
                <a:ea typeface="Comic Sans MS" charset="0"/>
                <a:cs typeface="Comic Sans MS" charset="0"/>
              </a:rPr>
              <a:t> i linfociti T e i linfociti B </a:t>
            </a:r>
          </a:p>
          <a:p>
            <a:pPr algn="ctr"/>
            <a:endParaRPr lang="it-IT" sz="4400" b="1" dirty="0">
              <a:solidFill>
                <a:srgbClr val="FF018E"/>
              </a:solidFill>
              <a:latin typeface="Comic Sans MS" charset="0"/>
              <a:ea typeface="Comic Sans MS" charset="0"/>
              <a:cs typeface="Comic Sans MS" charset="0"/>
            </a:endParaRPr>
          </a:p>
        </p:txBody>
      </p:sp>
    </p:spTree>
    <p:extLst>
      <p:ext uri="{BB962C8B-B14F-4D97-AF65-F5344CB8AC3E}">
        <p14:creationId xmlns:p14="http://schemas.microsoft.com/office/powerpoint/2010/main" val="362708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2025536" y="2288109"/>
            <a:ext cx="3456384" cy="4257764"/>
            <a:chOff x="755576" y="1196752"/>
            <a:chExt cx="3456384" cy="4257764"/>
          </a:xfrm>
        </p:grpSpPr>
        <p:sp>
          <p:nvSpPr>
            <p:cNvPr id="3" name="CasellaDiTesto 2"/>
            <p:cNvSpPr txBox="1"/>
            <p:nvPr/>
          </p:nvSpPr>
          <p:spPr>
            <a:xfrm>
              <a:off x="755576" y="3884856"/>
              <a:ext cx="3456384" cy="1569660"/>
            </a:xfrm>
            <a:prstGeom prst="rect">
              <a:avLst/>
            </a:prstGeom>
            <a:noFill/>
          </p:spPr>
          <p:txBody>
            <a:bodyPr wrap="square" rtlCol="0">
              <a:spAutoFit/>
            </a:bodyPr>
            <a:lstStyle/>
            <a:p>
              <a:pPr algn="ctr"/>
              <a:r>
                <a:rPr lang="it-IT" sz="2400" b="1" dirty="0">
                  <a:solidFill>
                    <a:srgbClr val="000090"/>
                  </a:solidFill>
                  <a:latin typeface="Comic Sans MS" charset="0"/>
                  <a:ea typeface="Comic Sans MS" charset="0"/>
                  <a:cs typeface="Comic Sans MS" charset="0"/>
                </a:rPr>
                <a:t>I linfociti T si ricordano delle infezioni e uccidono i virus </a:t>
              </a:r>
            </a:p>
          </p:txBody>
        </p:sp>
        <p:pic>
          <p:nvPicPr>
            <p:cNvPr id="15" name="Immagine 14" descr="IMG_39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196752"/>
              <a:ext cx="2176758" cy="2252340"/>
            </a:xfrm>
            <a:prstGeom prst="rect">
              <a:avLst/>
            </a:prstGeom>
          </p:spPr>
        </p:pic>
      </p:grpSp>
      <p:grpSp>
        <p:nvGrpSpPr>
          <p:cNvPr id="23" name="Gruppo 22"/>
          <p:cNvGrpSpPr/>
          <p:nvPr/>
        </p:nvGrpSpPr>
        <p:grpSpPr>
          <a:xfrm>
            <a:off x="6246778" y="1844825"/>
            <a:ext cx="3757171" cy="4176465"/>
            <a:chOff x="5148064" y="1772816"/>
            <a:chExt cx="3757171" cy="4176465"/>
          </a:xfrm>
        </p:grpSpPr>
        <p:sp>
          <p:nvSpPr>
            <p:cNvPr id="4" name="CasellaDiTesto 3"/>
            <p:cNvSpPr txBox="1"/>
            <p:nvPr/>
          </p:nvSpPr>
          <p:spPr>
            <a:xfrm>
              <a:off x="5148064" y="4748952"/>
              <a:ext cx="3024336" cy="1200329"/>
            </a:xfrm>
            <a:prstGeom prst="rect">
              <a:avLst/>
            </a:prstGeom>
            <a:noFill/>
          </p:spPr>
          <p:txBody>
            <a:bodyPr wrap="square" rtlCol="0">
              <a:spAutoFit/>
            </a:bodyPr>
            <a:lstStyle/>
            <a:p>
              <a:pPr algn="ctr"/>
              <a:r>
                <a:rPr lang="it-IT" sz="2400" b="1" dirty="0">
                  <a:solidFill>
                    <a:srgbClr val="00B050"/>
                  </a:solidFill>
                  <a:latin typeface="Comic Sans MS" charset="0"/>
                  <a:ea typeface="Comic Sans MS" charset="0"/>
                  <a:cs typeface="Comic Sans MS" charset="0"/>
                </a:rPr>
                <a:t>I linfociti B producono gli anticorpi</a:t>
              </a:r>
            </a:p>
          </p:txBody>
        </p:sp>
        <p:pic>
          <p:nvPicPr>
            <p:cNvPr id="16" name="Immagine 15" descr="IMG_391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10259" y="2564904"/>
              <a:ext cx="1973345" cy="2038438"/>
            </a:xfrm>
            <a:prstGeom prst="rect">
              <a:avLst/>
            </a:prstGeom>
          </p:spPr>
        </p:pic>
        <p:pic>
          <p:nvPicPr>
            <p:cNvPr id="17" name="Immagine 16"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1916832"/>
              <a:ext cx="548680" cy="548680"/>
            </a:xfrm>
            <a:prstGeom prst="rect">
              <a:avLst/>
            </a:prstGeom>
          </p:spPr>
        </p:pic>
        <p:pic>
          <p:nvPicPr>
            <p:cNvPr id="18" name="Immagine 17"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5064">
              <a:off x="7812360" y="2636912"/>
              <a:ext cx="548680" cy="548680"/>
            </a:xfrm>
            <a:prstGeom prst="rect">
              <a:avLst/>
            </a:prstGeom>
          </p:spPr>
        </p:pic>
        <p:pic>
          <p:nvPicPr>
            <p:cNvPr id="19" name="Immagine 18"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5046">
              <a:off x="7812360" y="1772816"/>
              <a:ext cx="548680" cy="548680"/>
            </a:xfrm>
            <a:prstGeom prst="rect">
              <a:avLst/>
            </a:prstGeom>
          </p:spPr>
        </p:pic>
        <p:pic>
          <p:nvPicPr>
            <p:cNvPr id="20" name="Immagine 19"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19928">
              <a:off x="7964760" y="3437577"/>
              <a:ext cx="548680" cy="548680"/>
            </a:xfrm>
            <a:prstGeom prst="rect">
              <a:avLst/>
            </a:prstGeom>
          </p:spPr>
        </p:pic>
        <p:pic>
          <p:nvPicPr>
            <p:cNvPr id="21" name="Immagine 20"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50937">
              <a:off x="7995634" y="4064317"/>
              <a:ext cx="548680" cy="548680"/>
            </a:xfrm>
            <a:prstGeom prst="rect">
              <a:avLst/>
            </a:prstGeom>
          </p:spPr>
        </p:pic>
        <p:pic>
          <p:nvPicPr>
            <p:cNvPr id="22" name="Immagine 21" descr="IMG_3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96479">
              <a:off x="8356555" y="2821066"/>
              <a:ext cx="548680" cy="548680"/>
            </a:xfrm>
            <a:prstGeom prst="rect">
              <a:avLst/>
            </a:prstGeom>
          </p:spPr>
        </p:pic>
      </p:grpSp>
      <p:sp>
        <p:nvSpPr>
          <p:cNvPr id="5" name="Rettangolo 4"/>
          <p:cNvSpPr/>
          <p:nvPr/>
        </p:nvSpPr>
        <p:spPr>
          <a:xfrm>
            <a:off x="1773897" y="419746"/>
            <a:ext cx="8892480" cy="584775"/>
          </a:xfrm>
          <a:prstGeom prst="rect">
            <a:avLst/>
          </a:prstGeom>
        </p:spPr>
        <p:txBody>
          <a:bodyPr wrap="square">
            <a:spAutoFit/>
          </a:bodyPr>
          <a:lstStyle/>
          <a:p>
            <a:r>
              <a:rPr lang="it-IT" sz="3200" b="1" dirty="0">
                <a:solidFill>
                  <a:srgbClr val="000066"/>
                </a:solidFill>
                <a:latin typeface="Comic Sans MS" pitchFamily="66" charset="0"/>
              </a:rPr>
              <a:t>SCID: </a:t>
            </a:r>
            <a:r>
              <a:rPr lang="it-IT" sz="3200" b="1" dirty="0" err="1">
                <a:solidFill>
                  <a:srgbClr val="000066"/>
                </a:solidFill>
                <a:latin typeface="Comic Sans MS" pitchFamily="66" charset="0"/>
              </a:rPr>
              <a:t>ImmunoDeficienza</a:t>
            </a:r>
            <a:r>
              <a:rPr lang="it-IT" sz="3200" b="1" dirty="0">
                <a:solidFill>
                  <a:srgbClr val="000066"/>
                </a:solidFill>
                <a:latin typeface="Comic Sans MS" pitchFamily="66" charset="0"/>
              </a:rPr>
              <a:t> Severa Combinata</a:t>
            </a:r>
            <a:endParaRPr lang="it-IT" sz="3200" b="1" dirty="0">
              <a:solidFill>
                <a:srgbClr val="000066"/>
              </a:solidFill>
              <a:latin typeface="Symbol" pitchFamily="18" charset="2"/>
            </a:endParaRPr>
          </a:p>
        </p:txBody>
      </p:sp>
      <p:sp>
        <p:nvSpPr>
          <p:cNvPr id="6" name="Croce 5"/>
          <p:cNvSpPr/>
          <p:nvPr/>
        </p:nvSpPr>
        <p:spPr>
          <a:xfrm rot="2560481">
            <a:off x="2331766" y="2145113"/>
            <a:ext cx="2770127" cy="2693808"/>
          </a:xfrm>
          <a:prstGeom prst="plus">
            <a:avLst>
              <a:gd name="adj" fmla="val 4682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roce 23"/>
          <p:cNvSpPr/>
          <p:nvPr/>
        </p:nvSpPr>
        <p:spPr>
          <a:xfrm rot="2560481">
            <a:off x="6610581" y="2309228"/>
            <a:ext cx="2770127" cy="2693808"/>
          </a:xfrm>
          <a:prstGeom prst="plus">
            <a:avLst>
              <a:gd name="adj" fmla="val 4682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8982317" y="5903622"/>
            <a:ext cx="1663642" cy="842397"/>
            <a:chOff x="4109566" y="3625647"/>
            <a:chExt cx="3955312" cy="2064456"/>
          </a:xfrm>
        </p:grpSpPr>
        <p:pic>
          <p:nvPicPr>
            <p:cNvPr id="26" name="image3.jpeg"/>
            <p:cNvPicPr/>
            <p:nvPr/>
          </p:nvPicPr>
          <p:blipFill>
            <a:blip r:embed="rId5"/>
            <a:stretch>
              <a:fillRect/>
            </a:stretch>
          </p:blipFill>
          <p:spPr>
            <a:xfrm>
              <a:off x="4109566" y="3679665"/>
              <a:ext cx="1691478" cy="890847"/>
            </a:xfrm>
            <a:prstGeom prst="rect">
              <a:avLst/>
            </a:prstGeom>
            <a:ln w="12700">
              <a:miter lim="400000"/>
            </a:ln>
          </p:spPr>
        </p:pic>
        <p:pic>
          <p:nvPicPr>
            <p:cNvPr id="27" name="image2.tif"/>
            <p:cNvPicPr/>
            <p:nvPr/>
          </p:nvPicPr>
          <p:blipFill>
            <a:blip r:embed="rId6"/>
            <a:stretch>
              <a:fillRect/>
            </a:stretch>
          </p:blipFill>
          <p:spPr>
            <a:xfrm>
              <a:off x="6265207" y="4838086"/>
              <a:ext cx="1691477" cy="820369"/>
            </a:xfrm>
            <a:prstGeom prst="rect">
              <a:avLst/>
            </a:prstGeom>
            <a:ln w="12700">
              <a:miter lim="400000"/>
            </a:ln>
          </p:spPr>
        </p:pic>
        <p:pic>
          <p:nvPicPr>
            <p:cNvPr id="28" name="image1.jpeg"/>
            <p:cNvPicPr/>
            <p:nvPr/>
          </p:nvPicPr>
          <p:blipFill>
            <a:blip r:embed="rId7"/>
            <a:stretch>
              <a:fillRect/>
            </a:stretch>
          </p:blipFill>
          <p:spPr>
            <a:xfrm>
              <a:off x="4231192" y="4806439"/>
              <a:ext cx="1448225" cy="883664"/>
            </a:xfrm>
            <a:prstGeom prst="rect">
              <a:avLst/>
            </a:prstGeom>
            <a:ln w="12700">
              <a:miter lim="400000"/>
            </a:ln>
          </p:spPr>
        </p:pic>
        <p:pic>
          <p:nvPicPr>
            <p:cNvPr id="29" name="pasted-image.tif"/>
            <p:cNvPicPr/>
            <p:nvPr/>
          </p:nvPicPr>
          <p:blipFill>
            <a:blip r:embed="rId8"/>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18468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9048329" y="5805265"/>
            <a:ext cx="1597631" cy="940755"/>
            <a:chOff x="4109566" y="3625647"/>
            <a:chExt cx="3955312" cy="2064456"/>
          </a:xfrm>
        </p:grpSpPr>
        <p:pic>
          <p:nvPicPr>
            <p:cNvPr id="8" name="image3.jpeg"/>
            <p:cNvPicPr/>
            <p:nvPr/>
          </p:nvPicPr>
          <p:blipFill>
            <a:blip r:embed="rId2"/>
            <a:stretch>
              <a:fillRect/>
            </a:stretch>
          </p:blipFill>
          <p:spPr>
            <a:xfrm>
              <a:off x="4109566" y="3679665"/>
              <a:ext cx="1691478" cy="890847"/>
            </a:xfrm>
            <a:prstGeom prst="rect">
              <a:avLst/>
            </a:prstGeom>
            <a:ln w="12700">
              <a:miter lim="400000"/>
            </a:ln>
          </p:spPr>
        </p:pic>
        <p:pic>
          <p:nvPicPr>
            <p:cNvPr id="9" name="image2.tif"/>
            <p:cNvPicPr/>
            <p:nvPr/>
          </p:nvPicPr>
          <p:blipFill>
            <a:blip r:embed="rId3"/>
            <a:stretch>
              <a:fillRect/>
            </a:stretch>
          </p:blipFill>
          <p:spPr>
            <a:xfrm>
              <a:off x="6265207" y="4838086"/>
              <a:ext cx="1691477" cy="820369"/>
            </a:xfrm>
            <a:prstGeom prst="rect">
              <a:avLst/>
            </a:prstGeom>
            <a:ln w="12700">
              <a:miter lim="400000"/>
            </a:ln>
          </p:spPr>
        </p:pic>
        <p:pic>
          <p:nvPicPr>
            <p:cNvPr id="11" name="image1.jpeg"/>
            <p:cNvPicPr/>
            <p:nvPr/>
          </p:nvPicPr>
          <p:blipFill>
            <a:blip r:embed="rId4"/>
            <a:stretch>
              <a:fillRect/>
            </a:stretch>
          </p:blipFill>
          <p:spPr>
            <a:xfrm>
              <a:off x="4231192" y="4806439"/>
              <a:ext cx="1448225" cy="883664"/>
            </a:xfrm>
            <a:prstGeom prst="rect">
              <a:avLst/>
            </a:prstGeom>
            <a:ln w="12700">
              <a:miter lim="400000"/>
            </a:ln>
          </p:spPr>
        </p:pic>
        <p:pic>
          <p:nvPicPr>
            <p:cNvPr id="12"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4" name="Immagine 3"/>
          <p:cNvPicPr>
            <a:picLocks noChangeAspect="1"/>
          </p:cNvPicPr>
          <p:nvPr/>
        </p:nvPicPr>
        <p:blipFill>
          <a:blip r:embed="rId6">
            <a:alphaModFix amt="35000"/>
          </a:blip>
          <a:stretch>
            <a:fillRect/>
          </a:stretch>
        </p:blipFill>
        <p:spPr>
          <a:xfrm>
            <a:off x="1538019" y="-23973"/>
            <a:ext cx="9144634" cy="6881973"/>
          </a:xfrm>
          <a:prstGeom prst="rect">
            <a:avLst/>
          </a:prstGeom>
        </p:spPr>
      </p:pic>
      <p:sp>
        <p:nvSpPr>
          <p:cNvPr id="5" name="CasellaDiTesto 4"/>
          <p:cNvSpPr txBox="1"/>
          <p:nvPr/>
        </p:nvSpPr>
        <p:spPr>
          <a:xfrm>
            <a:off x="1564479" y="0"/>
            <a:ext cx="9145016" cy="1569660"/>
          </a:xfrm>
          <a:prstGeom prst="rect">
            <a:avLst/>
          </a:prstGeom>
          <a:noFill/>
        </p:spPr>
        <p:txBody>
          <a:bodyPr wrap="square" rtlCol="0">
            <a:spAutoFit/>
          </a:bodyPr>
          <a:lstStyle/>
          <a:p>
            <a:r>
              <a:rPr lang="it-IT" sz="3200" b="1" dirty="0">
                <a:solidFill>
                  <a:srgbClr val="0070C0"/>
                </a:solidFill>
                <a:latin typeface="Comic Sans MS" charset="0"/>
                <a:ea typeface="Comic Sans MS" charset="0"/>
                <a:cs typeface="Comic Sans MS" charset="0"/>
              </a:rPr>
              <a:t>Già durante </a:t>
            </a:r>
          </a:p>
          <a:p>
            <a:r>
              <a:rPr lang="it-IT" sz="3200" b="1" dirty="0">
                <a:solidFill>
                  <a:srgbClr val="0070C0"/>
                </a:solidFill>
                <a:latin typeface="Comic Sans MS" charset="0"/>
                <a:ea typeface="Comic Sans MS" charset="0"/>
                <a:cs typeface="Comic Sans MS" charset="0"/>
              </a:rPr>
              <a:t>la vita intrauterina i linfociti T e B vengono prodotti…..</a:t>
            </a:r>
          </a:p>
        </p:txBody>
      </p:sp>
      <p:sp>
        <p:nvSpPr>
          <p:cNvPr id="6" name="CasellaDiTesto 5"/>
          <p:cNvSpPr txBox="1"/>
          <p:nvPr/>
        </p:nvSpPr>
        <p:spPr>
          <a:xfrm>
            <a:off x="4449582" y="4260220"/>
            <a:ext cx="5400600" cy="1569660"/>
          </a:xfrm>
          <a:prstGeom prst="rect">
            <a:avLst/>
          </a:prstGeom>
          <a:noFill/>
        </p:spPr>
        <p:txBody>
          <a:bodyPr wrap="square" rtlCol="0">
            <a:spAutoFit/>
          </a:bodyPr>
          <a:lstStyle/>
          <a:p>
            <a:r>
              <a:rPr lang="it-IT" sz="3200" b="1" dirty="0">
                <a:solidFill>
                  <a:srgbClr val="0070C0"/>
                </a:solidFill>
                <a:latin typeface="Comic Sans MS" charset="0"/>
                <a:ea typeface="Comic Sans MS" charset="0"/>
                <a:cs typeface="Comic Sans MS" charset="0"/>
              </a:rPr>
              <a:t> ……e da cellule immature si trasformano in cellule mature </a:t>
            </a:r>
          </a:p>
        </p:txBody>
      </p:sp>
    </p:spTree>
    <p:extLst>
      <p:ext uri="{BB962C8B-B14F-4D97-AF65-F5344CB8AC3E}">
        <p14:creationId xmlns:p14="http://schemas.microsoft.com/office/powerpoint/2010/main" val="240676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5572643" y="476672"/>
            <a:ext cx="3960440" cy="3775762"/>
            <a:chOff x="5047208" y="60550"/>
            <a:chExt cx="4096792" cy="7272732"/>
          </a:xfrm>
        </p:grpSpPr>
        <p:sp>
          <p:nvSpPr>
            <p:cNvPr id="3" name="Rettangolo 2"/>
            <p:cNvSpPr/>
            <p:nvPr/>
          </p:nvSpPr>
          <p:spPr>
            <a:xfrm>
              <a:off x="5076056" y="3717033"/>
              <a:ext cx="3970935" cy="3616249"/>
            </a:xfrm>
            <a:prstGeom prst="rect">
              <a:avLst/>
            </a:prstGeom>
          </p:spPr>
          <p:txBody>
            <a:bodyPr wrap="square">
              <a:spAutoFit/>
            </a:bodyPr>
            <a:lstStyle/>
            <a:p>
              <a:pPr algn="ctr"/>
              <a:r>
                <a:rPr lang="it-IT" sz="2400" b="1" dirty="0">
                  <a:solidFill>
                    <a:srgbClr val="0070C0"/>
                  </a:solidFill>
                  <a:latin typeface="Comic Sans MS" charset="0"/>
                  <a:ea typeface="Comic Sans MS" charset="0"/>
                  <a:cs typeface="Comic Sans MS" charset="0"/>
                </a:rPr>
                <a:t>Le parti “avanzate si chiudono a cerchio e</a:t>
              </a:r>
            </a:p>
            <a:p>
              <a:pPr algn="ctr"/>
              <a:r>
                <a:rPr lang="it-IT" sz="2400" b="1" dirty="0">
                  <a:solidFill>
                    <a:srgbClr val="0070C0"/>
                  </a:solidFill>
                  <a:latin typeface="Comic Sans MS" charset="0"/>
                  <a:ea typeface="Comic Sans MS" charset="0"/>
                  <a:cs typeface="Comic Sans MS" charset="0"/>
                </a:rPr>
                <a:t>i cerchietti si chiamano </a:t>
              </a:r>
            </a:p>
            <a:p>
              <a:pPr algn="ctr"/>
              <a:r>
                <a:rPr lang="it-IT" sz="4400" b="1" dirty="0">
                  <a:solidFill>
                    <a:srgbClr val="FF0000"/>
                  </a:solidFill>
                </a:rPr>
                <a:t>TREC</a:t>
              </a:r>
              <a:r>
                <a:rPr lang="it-IT" sz="2000" b="1" dirty="0">
                  <a:solidFill>
                    <a:srgbClr val="000090"/>
                  </a:solidFill>
                </a:rPr>
                <a:t>(T)</a:t>
              </a:r>
              <a:r>
                <a:rPr lang="it-IT" sz="4400" b="1" dirty="0">
                  <a:solidFill>
                    <a:srgbClr val="FF0000"/>
                  </a:solidFill>
                </a:rPr>
                <a:t> e KREC</a:t>
              </a:r>
              <a:r>
                <a:rPr lang="it-IT" sz="2000" b="1" dirty="0">
                  <a:solidFill>
                    <a:srgbClr val="000090"/>
                  </a:solidFill>
                </a:rPr>
                <a:t>(B)</a:t>
              </a:r>
              <a:endParaRPr lang="it-IT" sz="2000" dirty="0">
                <a:solidFill>
                  <a:srgbClr val="000090"/>
                </a:solidFill>
              </a:endParaRPr>
            </a:p>
          </p:txBody>
        </p:sp>
        <p:grpSp>
          <p:nvGrpSpPr>
            <p:cNvPr id="9" name="Gruppo 8"/>
            <p:cNvGrpSpPr/>
            <p:nvPr/>
          </p:nvGrpSpPr>
          <p:grpSpPr>
            <a:xfrm>
              <a:off x="5047208" y="60550"/>
              <a:ext cx="4096792" cy="3520106"/>
              <a:chOff x="5047208" y="60550"/>
              <a:chExt cx="4096792" cy="3520106"/>
            </a:xfrm>
          </p:grpSpPr>
          <p:grpSp>
            <p:nvGrpSpPr>
              <p:cNvPr id="12" name="Gruppo 11"/>
              <p:cNvGrpSpPr/>
              <p:nvPr/>
            </p:nvGrpSpPr>
            <p:grpSpPr>
              <a:xfrm>
                <a:off x="6551713" y="116632"/>
                <a:ext cx="2592287" cy="2160240"/>
                <a:chOff x="3779912" y="-29836"/>
                <a:chExt cx="5389543" cy="4275704"/>
              </a:xfrm>
            </p:grpSpPr>
            <p:pic>
              <p:nvPicPr>
                <p:cNvPr id="6" name="Immagine 5" descr="IMG_39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29836"/>
                  <a:ext cx="5389543" cy="4275704"/>
                </a:xfrm>
                <a:prstGeom prst="rect">
                  <a:avLst/>
                </a:prstGeom>
              </p:spPr>
            </p:pic>
            <p:sp>
              <p:nvSpPr>
                <p:cNvPr id="7" name="Rettangolo 6"/>
                <p:cNvSpPr/>
                <p:nvPr/>
              </p:nvSpPr>
              <p:spPr>
                <a:xfrm>
                  <a:off x="4222016" y="2132856"/>
                  <a:ext cx="504056"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5163552" y="2060848"/>
                  <a:ext cx="223224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8028384" y="2204864"/>
                  <a:ext cx="936104"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5187181" y="3933056"/>
                  <a:ext cx="2304256"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9" name="Immagine 18" descr="Schermata 2015-06-05 alle 16.49.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412518"/>
                <a:ext cx="1180976" cy="1223921"/>
              </a:xfrm>
              <a:prstGeom prst="rect">
                <a:avLst/>
              </a:prstGeom>
            </p:spPr>
          </p:pic>
          <p:pic>
            <p:nvPicPr>
              <p:cNvPr id="20" name="Immagine 19" descr="Schermata 2015-06-05 alle 16.49.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2132856"/>
                <a:ext cx="1397000" cy="1447800"/>
              </a:xfrm>
              <a:prstGeom prst="rect">
                <a:avLst/>
              </a:prstGeom>
            </p:spPr>
          </p:pic>
          <p:pic>
            <p:nvPicPr>
              <p:cNvPr id="21" name="Immagine 20" descr="Schermata 2015-06-05 alle 16.49.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486" y="1628800"/>
                <a:ext cx="1250665" cy="1296144"/>
              </a:xfrm>
              <a:prstGeom prst="rect">
                <a:avLst/>
              </a:prstGeom>
            </p:spPr>
          </p:pic>
          <p:pic>
            <p:nvPicPr>
              <p:cNvPr id="15" name="Immagine 14" descr="Schermata 2015-06-05 alle 16.49.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208" y="60550"/>
                <a:ext cx="748928" cy="776162"/>
              </a:xfrm>
              <a:prstGeom prst="rect">
                <a:avLst/>
              </a:prstGeom>
            </p:spPr>
          </p:pic>
          <p:pic>
            <p:nvPicPr>
              <p:cNvPr id="16" name="Immagine 15" descr="Schermata 2015-06-05 alle 16.49.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484783"/>
                <a:ext cx="892944" cy="925415"/>
              </a:xfrm>
              <a:prstGeom prst="rect">
                <a:avLst/>
              </a:prstGeom>
            </p:spPr>
          </p:pic>
        </p:grpSp>
      </p:grpSp>
      <p:sp>
        <p:nvSpPr>
          <p:cNvPr id="17" name="CasellaDiTesto 16"/>
          <p:cNvSpPr txBox="1"/>
          <p:nvPr/>
        </p:nvSpPr>
        <p:spPr>
          <a:xfrm>
            <a:off x="1472658" y="4634249"/>
            <a:ext cx="7309497" cy="2308324"/>
          </a:xfrm>
          <a:prstGeom prst="rect">
            <a:avLst/>
          </a:prstGeom>
          <a:noFill/>
        </p:spPr>
        <p:txBody>
          <a:bodyPr wrap="square" rtlCol="0">
            <a:spAutoFit/>
          </a:bodyPr>
          <a:lstStyle/>
          <a:p>
            <a:pPr algn="ctr"/>
            <a:r>
              <a:rPr lang="it-IT" sz="3600" b="1" dirty="0">
                <a:solidFill>
                  <a:srgbClr val="00B050"/>
                </a:solidFill>
                <a:latin typeface="Comic Sans MS" charset="0"/>
                <a:ea typeface="Comic Sans MS" charset="0"/>
                <a:cs typeface="Comic Sans MS" charset="0"/>
              </a:rPr>
              <a:t>Quindi se si producono tanti TREC e KREC vuol dire che  </a:t>
            </a:r>
          </a:p>
          <a:p>
            <a:pPr algn="ctr"/>
            <a:r>
              <a:rPr lang="it-IT" sz="3600" b="1" dirty="0">
                <a:solidFill>
                  <a:srgbClr val="00B050"/>
                </a:solidFill>
                <a:latin typeface="Comic Sans MS" charset="0"/>
                <a:ea typeface="Comic Sans MS" charset="0"/>
                <a:cs typeface="Comic Sans MS" charset="0"/>
              </a:rPr>
              <a:t>i linfociti T e B sono maturati bene!!</a:t>
            </a:r>
          </a:p>
        </p:txBody>
      </p:sp>
      <p:grpSp>
        <p:nvGrpSpPr>
          <p:cNvPr id="18" name="Gruppo 17"/>
          <p:cNvGrpSpPr/>
          <p:nvPr/>
        </p:nvGrpSpPr>
        <p:grpSpPr>
          <a:xfrm>
            <a:off x="1524000" y="6011"/>
            <a:ext cx="3915778" cy="4539170"/>
            <a:chOff x="0" y="6011"/>
            <a:chExt cx="3915778" cy="4539170"/>
          </a:xfrm>
        </p:grpSpPr>
        <p:pic>
          <p:nvPicPr>
            <p:cNvPr id="5" name="Immagine 4" descr="IMG_391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46" y="6011"/>
              <a:ext cx="3425135" cy="2630901"/>
            </a:xfrm>
            <a:prstGeom prst="rect">
              <a:avLst/>
            </a:prstGeom>
          </p:spPr>
        </p:pic>
        <p:sp>
          <p:nvSpPr>
            <p:cNvPr id="2" name="CasellaDiTesto 1"/>
            <p:cNvSpPr txBox="1"/>
            <p:nvPr/>
          </p:nvSpPr>
          <p:spPr>
            <a:xfrm>
              <a:off x="27346" y="2975521"/>
              <a:ext cx="3888432" cy="1569660"/>
            </a:xfrm>
            <a:prstGeom prst="rect">
              <a:avLst/>
            </a:prstGeom>
            <a:noFill/>
          </p:spPr>
          <p:txBody>
            <a:bodyPr wrap="square" rtlCol="0">
              <a:spAutoFit/>
            </a:bodyPr>
            <a:lstStyle/>
            <a:p>
              <a:pPr algn="ctr"/>
              <a:r>
                <a:rPr lang="it-IT" sz="2400" b="1" dirty="0">
                  <a:solidFill>
                    <a:srgbClr val="0070C0"/>
                  </a:solidFill>
                  <a:latin typeface="Comic Sans MS" charset="0"/>
                  <a:ea typeface="Comic Sans MS" charset="0"/>
                  <a:cs typeface="Comic Sans MS" charset="0"/>
                </a:rPr>
                <a:t>Mentre maturano, i linfociti tagliano le parti in più di DNA e le buttano via dalla cellula</a:t>
              </a:r>
            </a:p>
          </p:txBody>
        </p:sp>
        <p:pic>
          <p:nvPicPr>
            <p:cNvPr id="4" name="Immagine 3"/>
            <p:cNvPicPr>
              <a:picLocks noChangeAspect="1"/>
            </p:cNvPicPr>
            <p:nvPr/>
          </p:nvPicPr>
          <p:blipFill>
            <a:blip r:embed="rId6"/>
            <a:stretch>
              <a:fillRect/>
            </a:stretch>
          </p:blipFill>
          <p:spPr>
            <a:xfrm>
              <a:off x="0" y="1664025"/>
              <a:ext cx="1547664" cy="1275435"/>
            </a:xfrm>
            <a:prstGeom prst="rect">
              <a:avLst/>
            </a:prstGeom>
          </p:spPr>
        </p:pic>
      </p:grpSp>
      <p:pic>
        <p:nvPicPr>
          <p:cNvPr id="14" name="Immagine 13"/>
          <p:cNvPicPr>
            <a:picLocks noChangeAspect="1"/>
          </p:cNvPicPr>
          <p:nvPr/>
        </p:nvPicPr>
        <p:blipFill>
          <a:blip r:embed="rId7"/>
          <a:stretch>
            <a:fillRect/>
          </a:stretch>
        </p:blipFill>
        <p:spPr>
          <a:xfrm>
            <a:off x="9063228" y="-8691"/>
            <a:ext cx="1549299" cy="1468258"/>
          </a:xfrm>
          <a:prstGeom prst="rect">
            <a:avLst/>
          </a:prstGeom>
        </p:spPr>
      </p:pic>
      <p:grpSp>
        <p:nvGrpSpPr>
          <p:cNvPr id="22" name="Gruppo 21"/>
          <p:cNvGrpSpPr/>
          <p:nvPr/>
        </p:nvGrpSpPr>
        <p:grpSpPr>
          <a:xfrm>
            <a:off x="9048329" y="5805265"/>
            <a:ext cx="1597631" cy="940755"/>
            <a:chOff x="4109566" y="3625647"/>
            <a:chExt cx="3955312" cy="2064456"/>
          </a:xfrm>
        </p:grpSpPr>
        <p:pic>
          <p:nvPicPr>
            <p:cNvPr id="23" name="image3.jpeg"/>
            <p:cNvPicPr/>
            <p:nvPr/>
          </p:nvPicPr>
          <p:blipFill>
            <a:blip r:embed="rId8"/>
            <a:stretch>
              <a:fillRect/>
            </a:stretch>
          </p:blipFill>
          <p:spPr>
            <a:xfrm>
              <a:off x="4109566" y="3679665"/>
              <a:ext cx="1691478" cy="890847"/>
            </a:xfrm>
            <a:prstGeom prst="rect">
              <a:avLst/>
            </a:prstGeom>
            <a:ln w="12700">
              <a:miter lim="400000"/>
            </a:ln>
          </p:spPr>
        </p:pic>
        <p:pic>
          <p:nvPicPr>
            <p:cNvPr id="24" name="image2.tif"/>
            <p:cNvPicPr/>
            <p:nvPr/>
          </p:nvPicPr>
          <p:blipFill>
            <a:blip r:embed="rId9"/>
            <a:stretch>
              <a:fillRect/>
            </a:stretch>
          </p:blipFill>
          <p:spPr>
            <a:xfrm>
              <a:off x="6265207" y="4838086"/>
              <a:ext cx="1691477" cy="820369"/>
            </a:xfrm>
            <a:prstGeom prst="rect">
              <a:avLst/>
            </a:prstGeom>
            <a:ln w="12700">
              <a:miter lim="400000"/>
            </a:ln>
          </p:spPr>
        </p:pic>
        <p:pic>
          <p:nvPicPr>
            <p:cNvPr id="25" name="image1.jpeg"/>
            <p:cNvPicPr/>
            <p:nvPr/>
          </p:nvPicPr>
          <p:blipFill>
            <a:blip r:embed="rId10"/>
            <a:stretch>
              <a:fillRect/>
            </a:stretch>
          </p:blipFill>
          <p:spPr>
            <a:xfrm>
              <a:off x="4231192" y="4806439"/>
              <a:ext cx="1448225" cy="883664"/>
            </a:xfrm>
            <a:prstGeom prst="rect">
              <a:avLst/>
            </a:prstGeom>
            <a:ln w="12700">
              <a:miter lim="400000"/>
            </a:ln>
          </p:spPr>
        </p:pic>
        <p:pic>
          <p:nvPicPr>
            <p:cNvPr id="26" name="pasted-image.tif"/>
            <p:cNvPicPr/>
            <p:nvPr/>
          </p:nvPicPr>
          <p:blipFill>
            <a:blip r:embed="rId11"/>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13141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F5A36C-F81E-E44E-B3E2-3437130B9F52}"/>
              </a:ext>
            </a:extLst>
          </p:cNvPr>
          <p:cNvSpPr>
            <a:spLocks noGrp="1"/>
          </p:cNvSpPr>
          <p:nvPr>
            <p:ph type="title"/>
          </p:nvPr>
        </p:nvSpPr>
        <p:spPr/>
        <p:txBody>
          <a:bodyPr/>
          <a:lstStyle/>
          <a:p>
            <a:r>
              <a:rPr lang="it-IT" dirty="0"/>
              <a:t>E’ un buon metodo di screening…</a:t>
            </a:r>
          </a:p>
        </p:txBody>
      </p:sp>
      <p:sp>
        <p:nvSpPr>
          <p:cNvPr id="3" name="CasellaDiTesto 2">
            <a:extLst>
              <a:ext uri="{FF2B5EF4-FFF2-40B4-BE49-F238E27FC236}">
                <a16:creationId xmlns:a16="http://schemas.microsoft.com/office/drawing/2014/main" id="{5F510966-2D9D-7644-9A10-1E3131DE8D80}"/>
              </a:ext>
            </a:extLst>
          </p:cNvPr>
          <p:cNvSpPr txBox="1"/>
          <p:nvPr/>
        </p:nvSpPr>
        <p:spPr>
          <a:xfrm>
            <a:off x="1039091" y="1974273"/>
            <a:ext cx="9372600" cy="3477875"/>
          </a:xfrm>
          <a:prstGeom prst="rect">
            <a:avLst/>
          </a:prstGeom>
          <a:noFill/>
        </p:spPr>
        <p:txBody>
          <a:bodyPr wrap="square" rtlCol="0">
            <a:spAutoFit/>
          </a:bodyPr>
          <a:lstStyle/>
          <a:p>
            <a:r>
              <a:rPr lang="it-IT" sz="4400" dirty="0"/>
              <a:t>Sensibilità vicino al 100%</a:t>
            </a:r>
          </a:p>
          <a:p>
            <a:endParaRPr lang="it-IT" sz="4400" dirty="0"/>
          </a:p>
          <a:p>
            <a:r>
              <a:rPr lang="it-IT" sz="4400" dirty="0"/>
              <a:t>Specificità più bassa: aumentano i falsi positivi ma con </a:t>
            </a:r>
            <a:r>
              <a:rPr lang="it-IT" sz="4400" dirty="0" err="1"/>
              <a:t>retest</a:t>
            </a:r>
            <a:r>
              <a:rPr lang="it-IT" sz="4400" dirty="0"/>
              <a:t> si riducono i richiami</a:t>
            </a:r>
          </a:p>
        </p:txBody>
      </p:sp>
    </p:spTree>
    <p:extLst>
      <p:ext uri="{BB962C8B-B14F-4D97-AF65-F5344CB8AC3E}">
        <p14:creationId xmlns:p14="http://schemas.microsoft.com/office/powerpoint/2010/main" val="194742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lstStyle/>
          <a:p>
            <a:r>
              <a:rPr lang="it-IT" altLang="it-IT">
                <a:latin typeface="Arial" charset="0"/>
              </a:rPr>
              <a:t>Immunodeficienze: malattie rare</a:t>
            </a:r>
          </a:p>
        </p:txBody>
      </p:sp>
      <p:sp>
        <p:nvSpPr>
          <p:cNvPr id="6147" name="Text Box 9"/>
          <p:cNvSpPr txBox="1">
            <a:spLocks noChangeArrowheads="1"/>
          </p:cNvSpPr>
          <p:nvPr/>
        </p:nvSpPr>
        <p:spPr bwMode="auto">
          <a:xfrm>
            <a:off x="4995863" y="1935164"/>
            <a:ext cx="24449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defRPr/>
            </a:pPr>
            <a:r>
              <a:rPr lang="it-IT" altLang="it-IT" sz="2400">
                <a:latin typeface="Arial" charset="0"/>
              </a:rPr>
              <a:t>Ma quanto rare?</a:t>
            </a:r>
          </a:p>
        </p:txBody>
      </p:sp>
      <p:sp>
        <p:nvSpPr>
          <p:cNvPr id="6148" name="Text Box 10"/>
          <p:cNvSpPr txBox="1">
            <a:spLocks noChangeArrowheads="1"/>
          </p:cNvSpPr>
          <p:nvPr/>
        </p:nvSpPr>
        <p:spPr bwMode="auto">
          <a:xfrm>
            <a:off x="1163782" y="4365625"/>
            <a:ext cx="4500419"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defRPr/>
            </a:pPr>
            <a:r>
              <a:rPr lang="it-IT" altLang="it-IT" sz="2400" dirty="0">
                <a:latin typeface="Arial" charset="0"/>
              </a:rPr>
              <a:t>Ad oggi </a:t>
            </a:r>
          </a:p>
          <a:p>
            <a:pPr eaLnBrk="1" hangingPunct="1">
              <a:spcBef>
                <a:spcPct val="0"/>
              </a:spcBef>
              <a:buFontTx/>
              <a:buNone/>
              <a:defRPr/>
            </a:pPr>
            <a:r>
              <a:rPr lang="it-IT" altLang="it-IT" sz="2400" dirty="0">
                <a:latin typeface="Arial" charset="0"/>
              </a:rPr>
              <a:t>se ne conoscono 416 tipi diversi</a:t>
            </a:r>
          </a:p>
        </p:txBody>
      </p:sp>
      <p:pic>
        <p:nvPicPr>
          <p:cNvPr id="614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216025"/>
            <a:ext cx="2400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3357564"/>
            <a:ext cx="4668838"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ttangolo 6"/>
          <p:cNvSpPr>
            <a:spLocks noChangeArrowheads="1"/>
          </p:cNvSpPr>
          <p:nvPr/>
        </p:nvSpPr>
        <p:spPr bwMode="auto">
          <a:xfrm>
            <a:off x="2790826" y="6069013"/>
            <a:ext cx="3222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it-IT" altLang="it-IT" sz="1000" dirty="0" err="1"/>
              <a:t>Picard</a:t>
            </a:r>
            <a:r>
              <a:rPr lang="it-IT" altLang="it-IT" sz="1000" dirty="0"/>
              <a:t> C, et al. International Union of </a:t>
            </a:r>
            <a:r>
              <a:rPr lang="it-IT" altLang="it-IT" sz="1000" dirty="0" err="1"/>
              <a:t>Immunological</a:t>
            </a:r>
            <a:r>
              <a:rPr lang="it-IT" altLang="it-IT" sz="1000" dirty="0"/>
              <a:t> Societies: 2017 </a:t>
            </a:r>
            <a:r>
              <a:rPr lang="it-IT" altLang="it-IT" sz="1000" dirty="0" err="1"/>
              <a:t>Primary</a:t>
            </a:r>
            <a:r>
              <a:rPr lang="it-IT" altLang="it-IT" sz="1000" dirty="0"/>
              <a:t> </a:t>
            </a:r>
            <a:r>
              <a:rPr lang="it-IT" altLang="it-IT" sz="1000" dirty="0" err="1"/>
              <a:t>Immunodeficiency</a:t>
            </a:r>
            <a:r>
              <a:rPr lang="it-IT" altLang="it-IT" sz="1000" dirty="0"/>
              <a:t> </a:t>
            </a:r>
            <a:r>
              <a:rPr lang="it-IT" altLang="it-IT" sz="1000" dirty="0" err="1"/>
              <a:t>Diseases</a:t>
            </a:r>
            <a:r>
              <a:rPr lang="it-IT" altLang="it-IT" sz="1000" dirty="0"/>
              <a:t> </a:t>
            </a:r>
            <a:r>
              <a:rPr lang="it-IT" altLang="it-IT" sz="1000" dirty="0" err="1"/>
              <a:t>Committee</a:t>
            </a:r>
            <a:r>
              <a:rPr lang="it-IT" altLang="it-IT" sz="1000" dirty="0"/>
              <a:t> report on </a:t>
            </a:r>
            <a:r>
              <a:rPr lang="it-IT" altLang="it-IT" sz="1000" dirty="0" err="1"/>
              <a:t>inborn</a:t>
            </a:r>
            <a:r>
              <a:rPr lang="it-IT" altLang="it-IT" sz="1000" dirty="0"/>
              <a:t> </a:t>
            </a:r>
            <a:r>
              <a:rPr lang="it-IT" altLang="it-IT" sz="1000" dirty="0" err="1"/>
              <a:t>errors</a:t>
            </a:r>
            <a:r>
              <a:rPr lang="it-IT" altLang="it-IT" sz="1000" dirty="0"/>
              <a:t> of</a:t>
            </a:r>
          </a:p>
          <a:p>
            <a:pPr eaLnBrk="1" hangingPunct="1">
              <a:spcBef>
                <a:spcPct val="0"/>
              </a:spcBef>
              <a:buFontTx/>
              <a:buNone/>
            </a:pPr>
            <a:r>
              <a:rPr lang="it-IT" altLang="it-IT" sz="1000" dirty="0" err="1"/>
              <a:t>immunity</a:t>
            </a:r>
            <a:r>
              <a:rPr lang="it-IT" altLang="it-IT" sz="1000" dirty="0"/>
              <a:t>. </a:t>
            </a:r>
            <a:r>
              <a:rPr lang="it-IT" altLang="it-IT" sz="1000" dirty="0" err="1"/>
              <a:t>J</a:t>
            </a:r>
            <a:r>
              <a:rPr lang="it-IT" altLang="it-IT" sz="1000" dirty="0"/>
              <a:t> </a:t>
            </a:r>
            <a:r>
              <a:rPr lang="it-IT" altLang="it-IT" sz="1000" dirty="0" err="1"/>
              <a:t>Clin</a:t>
            </a:r>
            <a:r>
              <a:rPr lang="it-IT" altLang="it-IT" sz="1000" dirty="0"/>
              <a:t> </a:t>
            </a:r>
            <a:r>
              <a:rPr lang="it-IT" altLang="it-IT" sz="1000" dirty="0" err="1"/>
              <a:t>Immunol</a:t>
            </a:r>
            <a:r>
              <a:rPr lang="it-IT" altLang="it-IT" sz="1000" dirty="0"/>
              <a:t> 2017</a:t>
            </a:r>
          </a:p>
        </p:txBody>
      </p:sp>
    </p:spTree>
    <p:extLst>
      <p:ext uri="{BB962C8B-B14F-4D97-AF65-F5344CB8AC3E}">
        <p14:creationId xmlns:p14="http://schemas.microsoft.com/office/powerpoint/2010/main" val="2902584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614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14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4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15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14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animBg="1"/>
      <p:bldP spid="6148" grpId="0" animBg="1"/>
      <p:bldP spid="61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387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576" y="4876561"/>
            <a:ext cx="3252151" cy="1984170"/>
          </a:xfrm>
          <a:prstGeom prst="rect">
            <a:avLst/>
          </a:prstGeom>
        </p:spPr>
      </p:pic>
      <p:pic>
        <p:nvPicPr>
          <p:cNvPr id="5" name="Immagine 4" descr="IMG_38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136" y="4887381"/>
            <a:ext cx="3508179" cy="1973351"/>
          </a:xfrm>
          <a:prstGeom prst="rect">
            <a:avLst/>
          </a:prstGeom>
        </p:spPr>
      </p:pic>
      <p:sp>
        <p:nvSpPr>
          <p:cNvPr id="9" name="CasellaDiTesto 8"/>
          <p:cNvSpPr txBox="1"/>
          <p:nvPr/>
        </p:nvSpPr>
        <p:spPr>
          <a:xfrm>
            <a:off x="2063554" y="3293441"/>
            <a:ext cx="8493988" cy="1200329"/>
          </a:xfrm>
          <a:prstGeom prst="rect">
            <a:avLst/>
          </a:prstGeom>
          <a:noFill/>
        </p:spPr>
        <p:txBody>
          <a:bodyPr wrap="square" rtlCol="0">
            <a:spAutoFit/>
          </a:bodyPr>
          <a:lstStyle/>
          <a:p>
            <a:r>
              <a:rPr lang="it-IT" sz="3600" b="1" dirty="0">
                <a:solidFill>
                  <a:srgbClr val="00B050"/>
                </a:solidFill>
                <a:latin typeface="Comic Sans MS" charset="0"/>
                <a:ea typeface="Comic Sans MS" charset="0"/>
                <a:cs typeface="Comic Sans MS" charset="0"/>
              </a:rPr>
              <a:t>3</a:t>
            </a:r>
            <a:r>
              <a:rPr lang="it-IT" sz="3600" b="1" dirty="0">
                <a:solidFill>
                  <a:srgbClr val="00B050"/>
                </a:solidFill>
                <a:ea typeface="Comic Sans MS" charset="0"/>
                <a:cs typeface="Comic Sans MS" charset="0"/>
              </a:rPr>
              <a:t>. Cerchiamo il difetto genetico che ha causato il difetto immunitario </a:t>
            </a:r>
          </a:p>
        </p:txBody>
      </p:sp>
      <p:sp>
        <p:nvSpPr>
          <p:cNvPr id="11" name="CasellaDiTesto 10"/>
          <p:cNvSpPr txBox="1"/>
          <p:nvPr/>
        </p:nvSpPr>
        <p:spPr>
          <a:xfrm>
            <a:off x="1575746" y="98629"/>
            <a:ext cx="9143999" cy="1323439"/>
          </a:xfrm>
          <a:prstGeom prst="rect">
            <a:avLst/>
          </a:prstGeom>
          <a:noFill/>
        </p:spPr>
        <p:txBody>
          <a:bodyPr wrap="square" rtlCol="0">
            <a:spAutoFit/>
          </a:bodyPr>
          <a:lstStyle/>
          <a:p>
            <a:r>
              <a:rPr lang="it-IT" sz="4000" b="1" dirty="0">
                <a:solidFill>
                  <a:srgbClr val="0070C0"/>
                </a:solidFill>
                <a:ea typeface="Comic Sans MS" charset="0"/>
                <a:cs typeface="Comic Sans MS" charset="0"/>
              </a:rPr>
              <a:t>Ogni giorno, per lo screening delle IDP nel laboratorio di Immunologia del </a:t>
            </a:r>
            <a:r>
              <a:rPr lang="it-IT" sz="4000" b="1" dirty="0" err="1">
                <a:solidFill>
                  <a:srgbClr val="0070C0"/>
                </a:solidFill>
                <a:ea typeface="Comic Sans MS" charset="0"/>
                <a:cs typeface="Comic Sans MS" charset="0"/>
              </a:rPr>
              <a:t>Meyer</a:t>
            </a:r>
            <a:r>
              <a:rPr lang="it-IT" sz="4000" b="1" dirty="0">
                <a:solidFill>
                  <a:srgbClr val="0070C0"/>
                </a:solidFill>
                <a:ea typeface="Comic Sans MS" charset="0"/>
                <a:cs typeface="Comic Sans MS" charset="0"/>
              </a:rPr>
              <a:t>…</a:t>
            </a:r>
          </a:p>
        </p:txBody>
      </p:sp>
      <p:pic>
        <p:nvPicPr>
          <p:cNvPr id="2" name="Immagine 1" descr="IMG_388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866" y="4876561"/>
            <a:ext cx="3584397" cy="2016224"/>
          </a:xfrm>
          <a:prstGeom prst="rect">
            <a:avLst/>
          </a:prstGeom>
        </p:spPr>
      </p:pic>
      <p:sp>
        <p:nvSpPr>
          <p:cNvPr id="15" name="CasellaDiTesto 14"/>
          <p:cNvSpPr txBox="1"/>
          <p:nvPr/>
        </p:nvSpPr>
        <p:spPr>
          <a:xfrm>
            <a:off x="2063552" y="2071800"/>
            <a:ext cx="6841896" cy="707886"/>
          </a:xfrm>
          <a:prstGeom prst="rect">
            <a:avLst/>
          </a:prstGeom>
          <a:noFill/>
        </p:spPr>
        <p:txBody>
          <a:bodyPr wrap="square" rtlCol="0">
            <a:spAutoFit/>
          </a:bodyPr>
          <a:lstStyle/>
          <a:p>
            <a:r>
              <a:rPr lang="it-IT" sz="4000" b="1" dirty="0">
                <a:solidFill>
                  <a:srgbClr val="00B050"/>
                </a:solidFill>
                <a:ea typeface="Comic Sans MS" charset="0"/>
                <a:cs typeface="Comic Sans MS" charset="0"/>
              </a:rPr>
              <a:t>1. Dosiamo TREC e KREC</a:t>
            </a:r>
          </a:p>
        </p:txBody>
      </p:sp>
      <p:sp>
        <p:nvSpPr>
          <p:cNvPr id="16" name="CasellaDiTesto 15"/>
          <p:cNvSpPr txBox="1"/>
          <p:nvPr/>
        </p:nvSpPr>
        <p:spPr>
          <a:xfrm>
            <a:off x="2063554" y="2744005"/>
            <a:ext cx="5254965" cy="646331"/>
          </a:xfrm>
          <a:prstGeom prst="rect">
            <a:avLst/>
          </a:prstGeom>
          <a:noFill/>
        </p:spPr>
        <p:txBody>
          <a:bodyPr wrap="none" rtlCol="0">
            <a:spAutoFit/>
          </a:bodyPr>
          <a:lstStyle/>
          <a:p>
            <a:r>
              <a:rPr lang="it-IT" sz="3600" b="1" dirty="0">
                <a:solidFill>
                  <a:srgbClr val="00B050"/>
                </a:solidFill>
                <a:latin typeface="Comic Sans MS" charset="0"/>
                <a:ea typeface="Comic Sans MS" charset="0"/>
                <a:cs typeface="Comic Sans MS" charset="0"/>
              </a:rPr>
              <a:t>2. </a:t>
            </a:r>
            <a:r>
              <a:rPr lang="it-IT" sz="3600" b="1" dirty="0">
                <a:solidFill>
                  <a:srgbClr val="00B050"/>
                </a:solidFill>
                <a:ea typeface="Comic Sans MS" charset="0"/>
                <a:cs typeface="Comic Sans MS" charset="0"/>
              </a:rPr>
              <a:t>Valutiamo linfociti T e B</a:t>
            </a:r>
          </a:p>
        </p:txBody>
      </p:sp>
      <p:grpSp>
        <p:nvGrpSpPr>
          <p:cNvPr id="22" name="Gruppo 21"/>
          <p:cNvGrpSpPr/>
          <p:nvPr/>
        </p:nvGrpSpPr>
        <p:grpSpPr>
          <a:xfrm>
            <a:off x="9264352" y="6021288"/>
            <a:ext cx="1369910" cy="920672"/>
            <a:chOff x="4109566" y="3625647"/>
            <a:chExt cx="3955312" cy="2064456"/>
          </a:xfrm>
        </p:grpSpPr>
        <p:pic>
          <p:nvPicPr>
            <p:cNvPr id="23" name="image3.jpeg"/>
            <p:cNvPicPr/>
            <p:nvPr/>
          </p:nvPicPr>
          <p:blipFill>
            <a:blip r:embed="rId5"/>
            <a:stretch>
              <a:fillRect/>
            </a:stretch>
          </p:blipFill>
          <p:spPr>
            <a:xfrm>
              <a:off x="4109566" y="3679665"/>
              <a:ext cx="1691478" cy="890847"/>
            </a:xfrm>
            <a:prstGeom prst="rect">
              <a:avLst/>
            </a:prstGeom>
            <a:ln w="12700">
              <a:miter lim="400000"/>
            </a:ln>
          </p:spPr>
        </p:pic>
        <p:pic>
          <p:nvPicPr>
            <p:cNvPr id="24" name="image2.tif"/>
            <p:cNvPicPr/>
            <p:nvPr/>
          </p:nvPicPr>
          <p:blipFill>
            <a:blip r:embed="rId6"/>
            <a:stretch>
              <a:fillRect/>
            </a:stretch>
          </p:blipFill>
          <p:spPr>
            <a:xfrm>
              <a:off x="6265207" y="4838086"/>
              <a:ext cx="1691477" cy="820369"/>
            </a:xfrm>
            <a:prstGeom prst="rect">
              <a:avLst/>
            </a:prstGeom>
            <a:ln w="12700">
              <a:miter lim="400000"/>
            </a:ln>
          </p:spPr>
        </p:pic>
        <p:pic>
          <p:nvPicPr>
            <p:cNvPr id="25" name="image1.jpeg"/>
            <p:cNvPicPr/>
            <p:nvPr/>
          </p:nvPicPr>
          <p:blipFill>
            <a:blip r:embed="rId7"/>
            <a:stretch>
              <a:fillRect/>
            </a:stretch>
          </p:blipFill>
          <p:spPr>
            <a:xfrm>
              <a:off x="4231192" y="4806439"/>
              <a:ext cx="1448225" cy="883664"/>
            </a:xfrm>
            <a:prstGeom prst="rect">
              <a:avLst/>
            </a:prstGeom>
            <a:ln w="12700">
              <a:miter lim="400000"/>
            </a:ln>
          </p:spPr>
        </p:pic>
        <p:pic>
          <p:nvPicPr>
            <p:cNvPr id="26" name="pasted-image.tif"/>
            <p:cNvPicPr/>
            <p:nvPr/>
          </p:nvPicPr>
          <p:blipFill>
            <a:blip r:embed="rId8"/>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23455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1575746" y="98629"/>
            <a:ext cx="9143999" cy="1938992"/>
          </a:xfrm>
          <a:prstGeom prst="rect">
            <a:avLst/>
          </a:prstGeom>
          <a:noFill/>
        </p:spPr>
        <p:txBody>
          <a:bodyPr wrap="square" rtlCol="0">
            <a:spAutoFit/>
          </a:bodyPr>
          <a:lstStyle/>
          <a:p>
            <a:r>
              <a:rPr lang="it-IT" sz="4000" b="1" dirty="0">
                <a:solidFill>
                  <a:srgbClr val="0070C0"/>
                </a:solidFill>
                <a:latin typeface="Comic Sans MS" charset="0"/>
                <a:ea typeface="Comic Sans MS" charset="0"/>
                <a:cs typeface="Comic Sans MS" charset="0"/>
              </a:rPr>
              <a:t>Ogni giorno, per lo screening delle IDP nel laboratorio di Immunologia del </a:t>
            </a:r>
            <a:r>
              <a:rPr lang="it-IT" sz="4000" b="1" dirty="0" err="1">
                <a:solidFill>
                  <a:srgbClr val="0070C0"/>
                </a:solidFill>
                <a:latin typeface="Comic Sans MS" charset="0"/>
                <a:ea typeface="Comic Sans MS" charset="0"/>
                <a:cs typeface="Comic Sans MS" charset="0"/>
              </a:rPr>
              <a:t>Meyer</a:t>
            </a:r>
            <a:r>
              <a:rPr lang="it-IT" sz="4000" b="1" dirty="0">
                <a:solidFill>
                  <a:srgbClr val="0070C0"/>
                </a:solidFill>
                <a:latin typeface="Comic Sans MS" charset="0"/>
                <a:ea typeface="Comic Sans MS" charset="0"/>
                <a:cs typeface="Comic Sans MS" charset="0"/>
              </a:rPr>
              <a:t>…facciamo anche di più</a:t>
            </a:r>
            <a:r>
              <a:rPr lang="is-IS" sz="4000" b="1" dirty="0">
                <a:solidFill>
                  <a:srgbClr val="0070C0"/>
                </a:solidFill>
                <a:latin typeface="Comic Sans MS" charset="0"/>
                <a:ea typeface="Comic Sans MS" charset="0"/>
                <a:cs typeface="Comic Sans MS" charset="0"/>
              </a:rPr>
              <a:t>…</a:t>
            </a:r>
            <a:endParaRPr lang="it-IT" sz="4000" b="1" dirty="0">
              <a:solidFill>
                <a:srgbClr val="0070C0"/>
              </a:solidFill>
              <a:latin typeface="Comic Sans MS" charset="0"/>
              <a:ea typeface="Comic Sans MS" charset="0"/>
              <a:cs typeface="Comic Sans MS" charset="0"/>
            </a:endParaRPr>
          </a:p>
        </p:txBody>
      </p:sp>
      <p:sp>
        <p:nvSpPr>
          <p:cNvPr id="15" name="CasellaDiTesto 14"/>
          <p:cNvSpPr txBox="1"/>
          <p:nvPr/>
        </p:nvSpPr>
        <p:spPr>
          <a:xfrm>
            <a:off x="3071664" y="2703403"/>
            <a:ext cx="6841896" cy="707886"/>
          </a:xfrm>
          <a:prstGeom prst="rect">
            <a:avLst/>
          </a:prstGeom>
          <a:noFill/>
        </p:spPr>
        <p:txBody>
          <a:bodyPr wrap="square" rtlCol="0">
            <a:spAutoFit/>
          </a:bodyPr>
          <a:lstStyle/>
          <a:p>
            <a:r>
              <a:rPr lang="it-IT" sz="4000" b="1" dirty="0">
                <a:solidFill>
                  <a:srgbClr val="00B050"/>
                </a:solidFill>
                <a:latin typeface="Comic Sans MS" charset="0"/>
                <a:ea typeface="Comic Sans MS" charset="0"/>
                <a:cs typeface="Comic Sans MS" charset="0"/>
              </a:rPr>
              <a:t>Spettrometria di massa</a:t>
            </a:r>
          </a:p>
        </p:txBody>
      </p:sp>
      <p:sp>
        <p:nvSpPr>
          <p:cNvPr id="14" name="CasellaDiTesto 13"/>
          <p:cNvSpPr txBox="1"/>
          <p:nvPr/>
        </p:nvSpPr>
        <p:spPr>
          <a:xfrm>
            <a:off x="2235898" y="4077073"/>
            <a:ext cx="7361124" cy="2554545"/>
          </a:xfrm>
          <a:prstGeom prst="rect">
            <a:avLst/>
          </a:prstGeom>
          <a:noFill/>
        </p:spPr>
        <p:txBody>
          <a:bodyPr wrap="square" rtlCol="0">
            <a:spAutoFit/>
          </a:bodyPr>
          <a:lstStyle/>
          <a:p>
            <a:pPr algn="ctr"/>
            <a:r>
              <a:rPr lang="it-IT" sz="4000" b="1" dirty="0">
                <a:solidFill>
                  <a:srgbClr val="FF0000"/>
                </a:solidFill>
                <a:latin typeface="Comic Sans MS" charset="0"/>
                <a:ea typeface="Comic Sans MS" charset="0"/>
                <a:cs typeface="Comic Sans MS" charset="0"/>
              </a:rPr>
              <a:t>Diagnosi di deficienza di </a:t>
            </a:r>
            <a:r>
              <a:rPr lang="it-IT" sz="4000" b="1" dirty="0" err="1">
                <a:solidFill>
                  <a:srgbClr val="FF0000"/>
                </a:solidFill>
                <a:latin typeface="Comic Sans MS" charset="0"/>
                <a:ea typeface="Comic Sans MS" charset="0"/>
                <a:cs typeface="Comic Sans MS" charset="0"/>
              </a:rPr>
              <a:t>adenosin</a:t>
            </a:r>
            <a:r>
              <a:rPr lang="it-IT" sz="4000" b="1" dirty="0">
                <a:solidFill>
                  <a:srgbClr val="FF0000"/>
                </a:solidFill>
                <a:latin typeface="Comic Sans MS" charset="0"/>
                <a:ea typeface="Comic Sans MS" charset="0"/>
                <a:cs typeface="Comic Sans MS" charset="0"/>
              </a:rPr>
              <a:t> </a:t>
            </a:r>
            <a:r>
              <a:rPr lang="it-IT" sz="4000" b="1" dirty="0" err="1">
                <a:solidFill>
                  <a:srgbClr val="FF0000"/>
                </a:solidFill>
                <a:latin typeface="Comic Sans MS" charset="0"/>
                <a:ea typeface="Comic Sans MS" charset="0"/>
                <a:cs typeface="Comic Sans MS" charset="0"/>
              </a:rPr>
              <a:t>deaminasi</a:t>
            </a:r>
            <a:r>
              <a:rPr lang="it-IT" sz="4000" b="1" dirty="0">
                <a:solidFill>
                  <a:srgbClr val="FF0000"/>
                </a:solidFill>
                <a:latin typeface="Comic Sans MS" charset="0"/>
                <a:ea typeface="Comic Sans MS" charset="0"/>
                <a:cs typeface="Comic Sans MS" charset="0"/>
              </a:rPr>
              <a:t> e purina nucleoside fosforilasi in meno di 24h</a:t>
            </a:r>
          </a:p>
        </p:txBody>
      </p:sp>
      <p:grpSp>
        <p:nvGrpSpPr>
          <p:cNvPr id="17" name="Gruppo 16"/>
          <p:cNvGrpSpPr/>
          <p:nvPr/>
        </p:nvGrpSpPr>
        <p:grpSpPr>
          <a:xfrm>
            <a:off x="9048329" y="5805265"/>
            <a:ext cx="1597631" cy="940755"/>
            <a:chOff x="4109566" y="3625647"/>
            <a:chExt cx="3955312" cy="2064456"/>
          </a:xfrm>
        </p:grpSpPr>
        <p:pic>
          <p:nvPicPr>
            <p:cNvPr id="18" name="image3.jpeg"/>
            <p:cNvPicPr/>
            <p:nvPr/>
          </p:nvPicPr>
          <p:blipFill>
            <a:blip r:embed="rId2"/>
            <a:stretch>
              <a:fillRect/>
            </a:stretch>
          </p:blipFill>
          <p:spPr>
            <a:xfrm>
              <a:off x="4109566" y="3679665"/>
              <a:ext cx="1691478" cy="890847"/>
            </a:xfrm>
            <a:prstGeom prst="rect">
              <a:avLst/>
            </a:prstGeom>
            <a:ln w="12700">
              <a:miter lim="400000"/>
            </a:ln>
          </p:spPr>
        </p:pic>
        <p:pic>
          <p:nvPicPr>
            <p:cNvPr id="19" name="image2.tif"/>
            <p:cNvPicPr/>
            <p:nvPr/>
          </p:nvPicPr>
          <p:blipFill>
            <a:blip r:embed="rId3"/>
            <a:stretch>
              <a:fillRect/>
            </a:stretch>
          </p:blipFill>
          <p:spPr>
            <a:xfrm>
              <a:off x="6265207" y="4838086"/>
              <a:ext cx="1691477" cy="820369"/>
            </a:xfrm>
            <a:prstGeom prst="rect">
              <a:avLst/>
            </a:prstGeom>
            <a:ln w="12700">
              <a:miter lim="400000"/>
            </a:ln>
          </p:spPr>
        </p:pic>
        <p:pic>
          <p:nvPicPr>
            <p:cNvPr id="20" name="image1.jpeg"/>
            <p:cNvPicPr/>
            <p:nvPr/>
          </p:nvPicPr>
          <p:blipFill>
            <a:blip r:embed="rId4"/>
            <a:stretch>
              <a:fillRect/>
            </a:stretch>
          </p:blipFill>
          <p:spPr>
            <a:xfrm>
              <a:off x="4231192" y="4806439"/>
              <a:ext cx="1448225" cy="883664"/>
            </a:xfrm>
            <a:prstGeom prst="rect">
              <a:avLst/>
            </a:prstGeom>
            <a:ln w="12700">
              <a:miter lim="400000"/>
            </a:ln>
          </p:spPr>
        </p:pic>
        <p:pic>
          <p:nvPicPr>
            <p:cNvPr id="21" name="pasted-image.tif"/>
            <p:cNvPicPr/>
            <p:nvPr/>
          </p:nvPicPr>
          <p:blipFill>
            <a:blip r:embed="rId5"/>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20013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194" y="1850826"/>
            <a:ext cx="2541588" cy="461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1520417" y="49818"/>
            <a:ext cx="9144000" cy="1323439"/>
          </a:xfrm>
          <a:prstGeom prst="rect">
            <a:avLst/>
          </a:prstGeom>
          <a:noFill/>
        </p:spPr>
        <p:txBody>
          <a:bodyPr wrap="square" rtlCol="0">
            <a:spAutoFit/>
          </a:bodyPr>
          <a:lstStyle/>
          <a:p>
            <a:pPr algn="ctr"/>
            <a:r>
              <a:rPr lang="it-IT" sz="4000" b="1" dirty="0">
                <a:solidFill>
                  <a:srgbClr val="0070C0"/>
                </a:solidFill>
                <a:latin typeface="Comic Sans MS" charset="0"/>
                <a:ea typeface="Comic Sans MS" charset="0"/>
                <a:cs typeface="Comic Sans MS" charset="0"/>
              </a:rPr>
              <a:t>Che risultati ci dà la spettrometria di massa?</a:t>
            </a:r>
          </a:p>
        </p:txBody>
      </p:sp>
      <p:pic>
        <p:nvPicPr>
          <p:cNvPr id="2" name="Immagine 1"/>
          <p:cNvPicPr>
            <a:picLocks noChangeAspect="1"/>
          </p:cNvPicPr>
          <p:nvPr/>
        </p:nvPicPr>
        <p:blipFill rotWithShape="1">
          <a:blip r:embed="rId3"/>
          <a:srcRect l="19277"/>
          <a:stretch/>
        </p:blipFill>
        <p:spPr>
          <a:xfrm>
            <a:off x="3322204" y="3312099"/>
            <a:ext cx="1421884" cy="1761424"/>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664" y="1824899"/>
            <a:ext cx="2563812" cy="466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8052019" y="1747152"/>
            <a:ext cx="1885154" cy="461665"/>
          </a:xfrm>
          <a:prstGeom prst="rect">
            <a:avLst/>
          </a:prstGeom>
          <a:noFill/>
        </p:spPr>
        <p:txBody>
          <a:bodyPr wrap="square" rtlCol="0">
            <a:spAutoFit/>
          </a:bodyPr>
          <a:lstStyle/>
          <a:p>
            <a:r>
              <a:rPr lang="it-IT" sz="2400" b="1">
                <a:solidFill>
                  <a:srgbClr val="FF0000"/>
                </a:solidFill>
                <a:latin typeface="Comic Sans MS" charset="0"/>
                <a:ea typeface="Comic Sans MS" charset="0"/>
                <a:cs typeface="Comic Sans MS" charset="0"/>
              </a:rPr>
              <a:t>ADA-SCID</a:t>
            </a:r>
          </a:p>
        </p:txBody>
      </p:sp>
      <p:pic>
        <p:nvPicPr>
          <p:cNvPr id="39" name="Immagine 3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7000" l="15000" r="91889"/>
                    </a14:imgEffect>
                  </a14:imgLayer>
                </a14:imgProps>
              </a:ext>
            </a:extLst>
          </a:blip>
          <a:srcRect l="19277"/>
          <a:stretch/>
        </p:blipFill>
        <p:spPr>
          <a:xfrm>
            <a:off x="7767940" y="2548296"/>
            <a:ext cx="1421884" cy="1761424"/>
          </a:xfrm>
          <a:prstGeom prst="rect">
            <a:avLst/>
          </a:prstGeom>
        </p:spPr>
      </p:pic>
      <p:sp>
        <p:nvSpPr>
          <p:cNvPr id="45" name="CasellaDiTesto 44"/>
          <p:cNvSpPr txBox="1"/>
          <p:nvPr/>
        </p:nvSpPr>
        <p:spPr>
          <a:xfrm>
            <a:off x="2911894" y="2136118"/>
            <a:ext cx="1224136" cy="461665"/>
          </a:xfrm>
          <a:prstGeom prst="rect">
            <a:avLst/>
          </a:prstGeom>
          <a:noFill/>
        </p:spPr>
        <p:txBody>
          <a:bodyPr wrap="square" rtlCol="0">
            <a:spAutoFit/>
          </a:bodyPr>
          <a:lstStyle/>
          <a:p>
            <a:r>
              <a:rPr lang="it-IT" sz="2400" b="1" dirty="0">
                <a:solidFill>
                  <a:srgbClr val="00B050"/>
                </a:solidFill>
                <a:latin typeface="Comic Sans MS" charset="0"/>
                <a:ea typeface="Comic Sans MS" charset="0"/>
                <a:cs typeface="Comic Sans MS" charset="0"/>
              </a:rPr>
              <a:t>SANO</a:t>
            </a:r>
          </a:p>
        </p:txBody>
      </p:sp>
      <p:pic>
        <p:nvPicPr>
          <p:cNvPr id="46" name="Immagine 45"/>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7000" l="15000" r="91889"/>
                    </a14:imgEffect>
                  </a14:imgLayer>
                </a14:imgProps>
              </a:ext>
            </a:extLst>
          </a:blip>
          <a:srcRect l="19277"/>
          <a:stretch/>
        </p:blipFill>
        <p:spPr>
          <a:xfrm>
            <a:off x="8201853" y="2048584"/>
            <a:ext cx="1421884" cy="1761424"/>
          </a:xfrm>
          <a:prstGeom prst="rect">
            <a:avLst/>
          </a:prstGeom>
        </p:spPr>
      </p:pic>
      <p:pic>
        <p:nvPicPr>
          <p:cNvPr id="47" name="Immagine 46"/>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7000" l="15000" r="91889"/>
                    </a14:imgEffect>
                  </a14:imgLayer>
                </a14:imgProps>
              </a:ext>
            </a:extLst>
          </a:blip>
          <a:srcRect l="19277"/>
          <a:stretch/>
        </p:blipFill>
        <p:spPr>
          <a:xfrm>
            <a:off x="7875329" y="3445580"/>
            <a:ext cx="1421884" cy="1761424"/>
          </a:xfrm>
          <a:prstGeom prst="rect">
            <a:avLst/>
          </a:prstGeom>
        </p:spPr>
      </p:pic>
      <p:pic>
        <p:nvPicPr>
          <p:cNvPr id="48" name="Immagine 47"/>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7000" l="15000" r="91889"/>
                    </a14:imgEffect>
                  </a14:imgLayer>
                </a14:imgProps>
              </a:ext>
            </a:extLst>
          </a:blip>
          <a:srcRect l="19277"/>
          <a:stretch/>
        </p:blipFill>
        <p:spPr>
          <a:xfrm>
            <a:off x="8638849" y="2157662"/>
            <a:ext cx="1421884" cy="1761424"/>
          </a:xfrm>
          <a:prstGeom prst="rect">
            <a:avLst/>
          </a:prstGeom>
        </p:spPr>
      </p:pic>
      <p:pic>
        <p:nvPicPr>
          <p:cNvPr id="49" name="Immagine 48"/>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7000" l="15000" r="91889"/>
                    </a14:imgEffect>
                  </a14:imgLayer>
                </a14:imgProps>
              </a:ext>
            </a:extLst>
          </a:blip>
          <a:srcRect l="19277"/>
          <a:stretch/>
        </p:blipFill>
        <p:spPr>
          <a:xfrm>
            <a:off x="8396798" y="2530339"/>
            <a:ext cx="1421884" cy="1761424"/>
          </a:xfrm>
          <a:prstGeom prst="rect">
            <a:avLst/>
          </a:prstGeom>
        </p:spPr>
      </p:pic>
      <p:pic>
        <p:nvPicPr>
          <p:cNvPr id="50" name="Immagine 49"/>
          <p:cNvPicPr>
            <a:picLocks noChangeAspect="1"/>
          </p:cNvPicPr>
          <p:nvPr/>
        </p:nvPicPr>
        <p:blipFill rotWithShape="1">
          <a:blip r:embed="rId5">
            <a:extLst>
              <a:ext uri="{BEBA8EAE-BF5A-486C-A8C5-ECC9F3942E4B}">
                <a14:imgProps xmlns:a14="http://schemas.microsoft.com/office/drawing/2010/main">
                  <a14:imgLayer r:embed="rId10">
                    <a14:imgEffect>
                      <a14:backgroundRemoval t="10000" b="97000" l="15000" r="91889"/>
                    </a14:imgEffect>
                  </a14:imgLayer>
                </a14:imgProps>
              </a:ext>
            </a:extLst>
          </a:blip>
          <a:srcRect l="19277"/>
          <a:stretch/>
        </p:blipFill>
        <p:spPr>
          <a:xfrm>
            <a:off x="8529940" y="3310296"/>
            <a:ext cx="1421884" cy="1761424"/>
          </a:xfrm>
          <a:prstGeom prst="rect">
            <a:avLst/>
          </a:prstGeom>
        </p:spPr>
      </p:pic>
      <p:pic>
        <p:nvPicPr>
          <p:cNvPr id="51" name="Immagine 50"/>
          <p:cNvPicPr>
            <a:picLocks noChangeAspect="1"/>
          </p:cNvPicPr>
          <p:nvPr/>
        </p:nvPicPr>
        <p:blipFill rotWithShape="1">
          <a:blip r:embed="rId5">
            <a:extLst>
              <a:ext uri="{BEBA8EAE-BF5A-486C-A8C5-ECC9F3942E4B}">
                <a14:imgProps xmlns:a14="http://schemas.microsoft.com/office/drawing/2010/main">
                  <a14:imgLayer r:embed="rId11">
                    <a14:imgEffect>
                      <a14:backgroundRemoval t="10000" b="97000" l="15000" r="91889"/>
                    </a14:imgEffect>
                  </a14:imgLayer>
                </a14:imgProps>
              </a:ext>
            </a:extLst>
          </a:blip>
          <a:srcRect l="19277"/>
          <a:stretch/>
        </p:blipFill>
        <p:spPr>
          <a:xfrm>
            <a:off x="9340945" y="3886613"/>
            <a:ext cx="1421884" cy="1761424"/>
          </a:xfrm>
          <a:prstGeom prst="rect">
            <a:avLst/>
          </a:prstGeom>
        </p:spPr>
      </p:pic>
      <p:pic>
        <p:nvPicPr>
          <p:cNvPr id="52" name="Immagine 51"/>
          <p:cNvPicPr>
            <a:picLocks noChangeAspect="1"/>
          </p:cNvPicPr>
          <p:nvPr/>
        </p:nvPicPr>
        <p:blipFill rotWithShape="1">
          <a:blip r:embed="rId5">
            <a:extLst>
              <a:ext uri="{BEBA8EAE-BF5A-486C-A8C5-ECC9F3942E4B}">
                <a14:imgProps xmlns:a14="http://schemas.microsoft.com/office/drawing/2010/main">
                  <a14:imgLayer r:embed="rId11">
                    <a14:imgEffect>
                      <a14:backgroundRemoval t="10000" b="97000" l="15000" r="91889"/>
                    </a14:imgEffect>
                  </a14:imgLayer>
                </a14:imgProps>
              </a:ext>
            </a:extLst>
          </a:blip>
          <a:srcRect l="19277"/>
          <a:stretch/>
        </p:blipFill>
        <p:spPr>
          <a:xfrm>
            <a:off x="8903614" y="4429154"/>
            <a:ext cx="1421884" cy="1761424"/>
          </a:xfrm>
          <a:prstGeom prst="rect">
            <a:avLst/>
          </a:prstGeom>
        </p:spPr>
      </p:pic>
      <p:pic>
        <p:nvPicPr>
          <p:cNvPr id="53" name="Immagine 52"/>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7000" l="15000" r="91889"/>
                    </a14:imgEffect>
                  </a14:imgLayer>
                </a14:imgProps>
              </a:ext>
            </a:extLst>
          </a:blip>
          <a:srcRect l="19277"/>
          <a:stretch/>
        </p:blipFill>
        <p:spPr>
          <a:xfrm>
            <a:off x="8263655" y="4071205"/>
            <a:ext cx="1421884" cy="1761424"/>
          </a:xfrm>
          <a:prstGeom prst="rect">
            <a:avLst/>
          </a:prstGeom>
        </p:spPr>
      </p:pic>
      <p:pic>
        <p:nvPicPr>
          <p:cNvPr id="54" name="Immagine 53"/>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7000" l="15000" r="91889"/>
                    </a14:imgEffect>
                  </a14:imgLayer>
                </a14:imgProps>
              </a:ext>
            </a:extLst>
          </a:blip>
          <a:srcRect l="19277"/>
          <a:stretch/>
        </p:blipFill>
        <p:spPr>
          <a:xfrm>
            <a:off x="9730919" y="3245040"/>
            <a:ext cx="1421884" cy="1761424"/>
          </a:xfrm>
          <a:prstGeom prst="rect">
            <a:avLst/>
          </a:prstGeom>
        </p:spPr>
      </p:pic>
      <p:pic>
        <p:nvPicPr>
          <p:cNvPr id="55" name="Immagine 54"/>
          <p:cNvPicPr>
            <a:picLocks noChangeAspect="1"/>
          </p:cNvPicPr>
          <p:nvPr/>
        </p:nvPicPr>
        <p:blipFill rotWithShape="1">
          <a:blip r:embed="rId5">
            <a:extLst>
              <a:ext uri="{BEBA8EAE-BF5A-486C-A8C5-ECC9F3942E4B}">
                <a14:imgProps xmlns:a14="http://schemas.microsoft.com/office/drawing/2010/main">
                  <a14:imgLayer r:embed="rId12">
                    <a14:imgEffect>
                      <a14:backgroundRemoval t="10000" b="97000" l="15000" r="91889"/>
                    </a14:imgEffect>
                  </a14:imgLayer>
                </a14:imgProps>
              </a:ext>
            </a:extLst>
          </a:blip>
          <a:srcRect l="19277"/>
          <a:stretch/>
        </p:blipFill>
        <p:spPr>
          <a:xfrm>
            <a:off x="9291940" y="2767755"/>
            <a:ext cx="1421884" cy="1761424"/>
          </a:xfrm>
          <a:prstGeom prst="rect">
            <a:avLst/>
          </a:prstGeom>
        </p:spPr>
      </p:pic>
      <p:pic>
        <p:nvPicPr>
          <p:cNvPr id="56" name="Immagine 55"/>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7000" l="15000" r="91889"/>
                    </a14:imgEffect>
                  </a14:imgLayer>
                </a14:imgProps>
              </a:ext>
            </a:extLst>
          </a:blip>
          <a:srcRect l="19277"/>
          <a:stretch/>
        </p:blipFill>
        <p:spPr>
          <a:xfrm>
            <a:off x="9275644" y="2201259"/>
            <a:ext cx="1421884" cy="1761424"/>
          </a:xfrm>
          <a:prstGeom prst="rect">
            <a:avLst/>
          </a:prstGeom>
        </p:spPr>
      </p:pic>
    </p:spTree>
    <p:extLst>
      <p:ext uri="{BB962C8B-B14F-4D97-AF65-F5344CB8AC3E}">
        <p14:creationId xmlns:p14="http://schemas.microsoft.com/office/powerpoint/2010/main" val="27847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ssolv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dissolv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dissolv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dissolv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dissolve">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dissolve">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dissolve">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dissolve">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dissolv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dissolv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dissolve">
                                      <p:cBhvr>
                                        <p:cTn id="8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p:cNvGrpSpPr/>
          <p:nvPr/>
        </p:nvGrpSpPr>
        <p:grpSpPr>
          <a:xfrm>
            <a:off x="9048329" y="5805265"/>
            <a:ext cx="1597631" cy="940755"/>
            <a:chOff x="4109566" y="3625647"/>
            <a:chExt cx="3955312" cy="2064456"/>
          </a:xfrm>
        </p:grpSpPr>
        <p:pic>
          <p:nvPicPr>
            <p:cNvPr id="21" name="image3.jpeg"/>
            <p:cNvPicPr/>
            <p:nvPr/>
          </p:nvPicPr>
          <p:blipFill>
            <a:blip r:embed="rId2"/>
            <a:stretch>
              <a:fillRect/>
            </a:stretch>
          </p:blipFill>
          <p:spPr>
            <a:xfrm>
              <a:off x="4109566" y="3679665"/>
              <a:ext cx="1691478" cy="890847"/>
            </a:xfrm>
            <a:prstGeom prst="rect">
              <a:avLst/>
            </a:prstGeom>
            <a:ln w="12700">
              <a:miter lim="400000"/>
            </a:ln>
          </p:spPr>
        </p:pic>
        <p:pic>
          <p:nvPicPr>
            <p:cNvPr id="22" name="image2.tif"/>
            <p:cNvPicPr/>
            <p:nvPr/>
          </p:nvPicPr>
          <p:blipFill>
            <a:blip r:embed="rId3"/>
            <a:stretch>
              <a:fillRect/>
            </a:stretch>
          </p:blipFill>
          <p:spPr>
            <a:xfrm>
              <a:off x="6265207" y="4838086"/>
              <a:ext cx="1691477" cy="820369"/>
            </a:xfrm>
            <a:prstGeom prst="rect">
              <a:avLst/>
            </a:prstGeom>
            <a:ln w="12700">
              <a:miter lim="400000"/>
            </a:ln>
          </p:spPr>
        </p:pic>
        <p:pic>
          <p:nvPicPr>
            <p:cNvPr id="23" name="image1.jpeg"/>
            <p:cNvPicPr/>
            <p:nvPr/>
          </p:nvPicPr>
          <p:blipFill>
            <a:blip r:embed="rId4"/>
            <a:stretch>
              <a:fillRect/>
            </a:stretch>
          </p:blipFill>
          <p:spPr>
            <a:xfrm>
              <a:off x="4231192" y="4806439"/>
              <a:ext cx="1448225" cy="883664"/>
            </a:xfrm>
            <a:prstGeom prst="rect">
              <a:avLst/>
            </a:prstGeom>
            <a:ln w="12700">
              <a:miter lim="400000"/>
            </a:ln>
          </p:spPr>
        </p:pic>
        <p:pic>
          <p:nvPicPr>
            <p:cNvPr id="24"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2" name="Immagine 1"/>
          <p:cNvPicPr>
            <a:picLocks noChangeAspect="1"/>
          </p:cNvPicPr>
          <p:nvPr/>
        </p:nvPicPr>
        <p:blipFill>
          <a:blip r:embed="rId6">
            <a:alphaModFix amt="35000"/>
          </a:blip>
          <a:stretch>
            <a:fillRect/>
          </a:stretch>
        </p:blipFill>
        <p:spPr>
          <a:xfrm>
            <a:off x="1524000" y="0"/>
            <a:ext cx="9144000" cy="6858000"/>
          </a:xfrm>
          <a:prstGeom prst="rect">
            <a:avLst/>
          </a:prstGeom>
        </p:spPr>
      </p:pic>
      <p:sp>
        <p:nvSpPr>
          <p:cNvPr id="3" name="CasellaDiTesto 2"/>
          <p:cNvSpPr txBox="1"/>
          <p:nvPr/>
        </p:nvSpPr>
        <p:spPr>
          <a:xfrm>
            <a:off x="1775520" y="260648"/>
            <a:ext cx="9396536" cy="1446550"/>
          </a:xfrm>
          <a:prstGeom prst="rect">
            <a:avLst/>
          </a:prstGeom>
          <a:noFill/>
        </p:spPr>
        <p:txBody>
          <a:bodyPr wrap="square" rtlCol="0">
            <a:spAutoFit/>
          </a:bodyPr>
          <a:lstStyle/>
          <a:p>
            <a:r>
              <a:rPr lang="it-IT" sz="4400" b="1" dirty="0">
                <a:solidFill>
                  <a:srgbClr val="FF0000"/>
                </a:solidFill>
              </a:rPr>
              <a:t>Quando i rifiuti si accumulano per le strade fanno male</a:t>
            </a:r>
            <a:r>
              <a:rPr lang="is-IS" sz="4400" b="1" dirty="0">
                <a:solidFill>
                  <a:srgbClr val="FF0000"/>
                </a:solidFill>
              </a:rPr>
              <a:t>…</a:t>
            </a:r>
            <a:endParaRPr lang="it-IT" sz="4400" b="1" dirty="0">
              <a:solidFill>
                <a:srgbClr val="FF0000"/>
              </a:solidFill>
            </a:endParaRPr>
          </a:p>
        </p:txBody>
      </p:sp>
      <p:sp>
        <p:nvSpPr>
          <p:cNvPr id="4" name="CasellaDiTesto 3"/>
          <p:cNvSpPr txBox="1"/>
          <p:nvPr/>
        </p:nvSpPr>
        <p:spPr>
          <a:xfrm>
            <a:off x="1775520" y="2123660"/>
            <a:ext cx="8625815" cy="1446550"/>
          </a:xfrm>
          <a:prstGeom prst="rect">
            <a:avLst/>
          </a:prstGeom>
          <a:noFill/>
        </p:spPr>
        <p:txBody>
          <a:bodyPr wrap="square" rtlCol="0">
            <a:spAutoFit/>
          </a:bodyPr>
          <a:lstStyle/>
          <a:p>
            <a:pPr algn="r"/>
            <a:r>
              <a:rPr lang="is-IS" sz="4400" b="1">
                <a:solidFill>
                  <a:srgbClr val="FF0000"/>
                </a:solidFill>
              </a:rPr>
              <a:t>…</a:t>
            </a:r>
            <a:r>
              <a:rPr lang="it-IT" sz="4400" b="1" dirty="0">
                <a:solidFill>
                  <a:srgbClr val="FF0000"/>
                </a:solidFill>
              </a:rPr>
              <a:t>e se si accumulano nelle cellule fanno male lo stesso..</a:t>
            </a:r>
          </a:p>
        </p:txBody>
      </p:sp>
      <p:pic>
        <p:nvPicPr>
          <p:cNvPr id="7" name="Immagine 6" descr="IMG_3909.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3632" y="3986672"/>
            <a:ext cx="1066972" cy="1077434"/>
          </a:xfrm>
          <a:prstGeom prst="rect">
            <a:avLst/>
          </a:prstGeom>
        </p:spPr>
      </p:pic>
      <p:pic>
        <p:nvPicPr>
          <p:cNvPr id="17" name="Immagine 16" descr="IMG_3910.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3870551" y="4525390"/>
            <a:ext cx="965997" cy="997861"/>
          </a:xfrm>
          <a:prstGeom prst="rect">
            <a:avLst/>
          </a:prstGeom>
        </p:spPr>
      </p:pic>
      <p:pic>
        <p:nvPicPr>
          <p:cNvPr id="18" name="Immagin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6231" r="94385"/>
                    </a14:imgEffect>
                  </a14:imgLayer>
                </a14:imgProps>
              </a:ext>
            </a:extLst>
          </a:blip>
          <a:stretch>
            <a:fillRect/>
          </a:stretch>
        </p:blipFill>
        <p:spPr>
          <a:xfrm>
            <a:off x="4916724" y="3570210"/>
            <a:ext cx="2840174" cy="2840174"/>
          </a:xfrm>
          <a:prstGeom prst="rect">
            <a:avLst/>
          </a:prstGeom>
        </p:spPr>
      </p:pic>
      <p:pic>
        <p:nvPicPr>
          <p:cNvPr id="19" name="Immagine 18"/>
          <p:cNvPicPr>
            <a:picLocks noChangeAspect="1"/>
          </p:cNvPicPr>
          <p:nvPr/>
        </p:nvPicPr>
        <p:blipFill>
          <a:blip r:embed="rId11">
            <a:alphaModFix/>
            <a:extLst>
              <a:ext uri="{BEBA8EAE-BF5A-486C-A8C5-ECC9F3942E4B}">
                <a14:imgProps xmlns:a14="http://schemas.microsoft.com/office/drawing/2010/main">
                  <a14:imgLayer r:embed="rId12">
                    <a14:imgEffect>
                      <a14:backgroundRemoval t="0" b="89238" l="0" r="100000"/>
                    </a14:imgEffect>
                  </a14:imgLayer>
                </a14:imgProps>
              </a:ext>
            </a:extLst>
          </a:blip>
          <a:stretch>
            <a:fillRect/>
          </a:stretch>
        </p:blipFill>
        <p:spPr>
          <a:xfrm>
            <a:off x="8133898" y="3828384"/>
            <a:ext cx="2267437" cy="2237338"/>
          </a:xfrm>
          <a:prstGeom prst="rect">
            <a:avLst/>
          </a:prstGeom>
        </p:spPr>
      </p:pic>
    </p:spTree>
    <p:extLst>
      <p:ext uri="{BB962C8B-B14F-4D97-AF65-F5344CB8AC3E}">
        <p14:creationId xmlns:p14="http://schemas.microsoft.com/office/powerpoint/2010/main" val="11676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9048329" y="5805265"/>
            <a:ext cx="1597631" cy="940755"/>
            <a:chOff x="4109566" y="3625647"/>
            <a:chExt cx="3955312" cy="2064456"/>
          </a:xfrm>
        </p:grpSpPr>
        <p:pic>
          <p:nvPicPr>
            <p:cNvPr id="6" name="image3.jpeg"/>
            <p:cNvPicPr/>
            <p:nvPr/>
          </p:nvPicPr>
          <p:blipFill>
            <a:blip r:embed="rId2"/>
            <a:stretch>
              <a:fillRect/>
            </a:stretch>
          </p:blipFill>
          <p:spPr>
            <a:xfrm>
              <a:off x="4109566" y="3679665"/>
              <a:ext cx="1691478" cy="890847"/>
            </a:xfrm>
            <a:prstGeom prst="rect">
              <a:avLst/>
            </a:prstGeom>
            <a:ln w="12700">
              <a:miter lim="400000"/>
            </a:ln>
          </p:spPr>
        </p:pic>
        <p:pic>
          <p:nvPicPr>
            <p:cNvPr id="7" name="image2.tif"/>
            <p:cNvPicPr/>
            <p:nvPr/>
          </p:nvPicPr>
          <p:blipFill>
            <a:blip r:embed="rId3"/>
            <a:stretch>
              <a:fillRect/>
            </a:stretch>
          </p:blipFill>
          <p:spPr>
            <a:xfrm>
              <a:off x="6265207" y="4838086"/>
              <a:ext cx="1691477" cy="820369"/>
            </a:xfrm>
            <a:prstGeom prst="rect">
              <a:avLst/>
            </a:prstGeom>
            <a:ln w="12700">
              <a:miter lim="400000"/>
            </a:ln>
          </p:spPr>
        </p:pic>
        <p:pic>
          <p:nvPicPr>
            <p:cNvPr id="8" name="image1.jpeg"/>
            <p:cNvPicPr/>
            <p:nvPr/>
          </p:nvPicPr>
          <p:blipFill>
            <a:blip r:embed="rId4"/>
            <a:stretch>
              <a:fillRect/>
            </a:stretch>
          </p:blipFill>
          <p:spPr>
            <a:xfrm>
              <a:off x="4231192" y="4806439"/>
              <a:ext cx="1448225" cy="883664"/>
            </a:xfrm>
            <a:prstGeom prst="rect">
              <a:avLst/>
            </a:prstGeom>
            <a:ln w="12700">
              <a:miter lim="400000"/>
            </a:ln>
          </p:spPr>
        </p:pic>
        <p:pic>
          <p:nvPicPr>
            <p:cNvPr id="9"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2" name="Immagine 1"/>
          <p:cNvPicPr>
            <a:picLocks noChangeAspect="1"/>
          </p:cNvPicPr>
          <p:nvPr/>
        </p:nvPicPr>
        <p:blipFill>
          <a:blip r:embed="rId6">
            <a:alphaModFix amt="35000"/>
          </a:blip>
          <a:stretch>
            <a:fillRect/>
          </a:stretch>
        </p:blipFill>
        <p:spPr>
          <a:xfrm>
            <a:off x="1524001" y="0"/>
            <a:ext cx="9144000" cy="6858000"/>
          </a:xfrm>
          <a:prstGeom prst="rect">
            <a:avLst/>
          </a:prstGeom>
        </p:spPr>
      </p:pic>
      <p:sp>
        <p:nvSpPr>
          <p:cNvPr id="3" name="Rettangolo 2"/>
          <p:cNvSpPr/>
          <p:nvPr/>
        </p:nvSpPr>
        <p:spPr>
          <a:xfrm>
            <a:off x="1524000" y="404664"/>
            <a:ext cx="9144001" cy="1938992"/>
          </a:xfrm>
          <a:prstGeom prst="rect">
            <a:avLst/>
          </a:prstGeom>
        </p:spPr>
        <p:txBody>
          <a:bodyPr wrap="square">
            <a:spAutoFit/>
          </a:bodyPr>
          <a:lstStyle/>
          <a:p>
            <a:pPr algn="ctr"/>
            <a:r>
              <a:rPr lang="it-IT" sz="4000" b="1" dirty="0">
                <a:solidFill>
                  <a:srgbClr val="FF0000"/>
                </a:solidFill>
                <a:latin typeface="Comic Sans MS" charset="0"/>
                <a:ea typeface="Comic Sans MS" charset="0"/>
                <a:cs typeface="Comic Sans MS" charset="0"/>
              </a:rPr>
              <a:t>Quando si fa la diagnosi così velocemente abbiamo tanti modi per non fare accumulare i rifiuti...</a:t>
            </a:r>
          </a:p>
        </p:txBody>
      </p:sp>
      <p:sp>
        <p:nvSpPr>
          <p:cNvPr id="10" name="Rettangolo arrotondato 9"/>
          <p:cNvSpPr/>
          <p:nvPr/>
        </p:nvSpPr>
        <p:spPr>
          <a:xfrm>
            <a:off x="2351584" y="3140968"/>
            <a:ext cx="7848872" cy="23762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it-IT" sz="3600" b="1" dirty="0">
                <a:solidFill>
                  <a:srgbClr val="00B050"/>
                </a:solidFill>
                <a:latin typeface="Comic Sans MS" charset="0"/>
                <a:ea typeface="Comic Sans MS" charset="0"/>
                <a:cs typeface="Comic Sans MS" charset="0"/>
              </a:rPr>
              <a:t>Enzima sostitutivo </a:t>
            </a:r>
          </a:p>
          <a:p>
            <a:pPr marL="285750" indent="-285750">
              <a:buFontTx/>
              <a:buChar char="-"/>
            </a:pPr>
            <a:r>
              <a:rPr lang="it-IT" sz="3600" b="1" dirty="0">
                <a:solidFill>
                  <a:srgbClr val="00B050"/>
                </a:solidFill>
                <a:latin typeface="Comic Sans MS" charset="0"/>
                <a:ea typeface="Comic Sans MS" charset="0"/>
                <a:cs typeface="Comic Sans MS" charset="0"/>
              </a:rPr>
              <a:t>Terapia genica</a:t>
            </a:r>
          </a:p>
          <a:p>
            <a:pPr marL="285750" indent="-285750">
              <a:buFontTx/>
              <a:buChar char="-"/>
            </a:pPr>
            <a:r>
              <a:rPr lang="it-IT" sz="3600" b="1" dirty="0">
                <a:solidFill>
                  <a:srgbClr val="00B050"/>
                </a:solidFill>
                <a:latin typeface="Comic Sans MS" charset="0"/>
                <a:ea typeface="Comic Sans MS" charset="0"/>
                <a:cs typeface="Comic Sans MS" charset="0"/>
              </a:rPr>
              <a:t>Trapianto di cellule staminali precoce (= prognosi migliore) </a:t>
            </a:r>
          </a:p>
        </p:txBody>
      </p:sp>
    </p:spTree>
    <p:extLst>
      <p:ext uri="{BB962C8B-B14F-4D97-AF65-F5344CB8AC3E}">
        <p14:creationId xmlns:p14="http://schemas.microsoft.com/office/powerpoint/2010/main" val="6203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9048329" y="5805265"/>
            <a:ext cx="1597631" cy="940755"/>
            <a:chOff x="4109566" y="3625647"/>
            <a:chExt cx="3955312" cy="2064456"/>
          </a:xfrm>
        </p:grpSpPr>
        <p:pic>
          <p:nvPicPr>
            <p:cNvPr id="16" name="image3.jpeg"/>
            <p:cNvPicPr/>
            <p:nvPr/>
          </p:nvPicPr>
          <p:blipFill>
            <a:blip r:embed="rId2"/>
            <a:stretch>
              <a:fillRect/>
            </a:stretch>
          </p:blipFill>
          <p:spPr>
            <a:xfrm>
              <a:off x="4109566" y="3679665"/>
              <a:ext cx="1691478" cy="890847"/>
            </a:xfrm>
            <a:prstGeom prst="rect">
              <a:avLst/>
            </a:prstGeom>
            <a:ln w="12700">
              <a:miter lim="400000"/>
            </a:ln>
          </p:spPr>
        </p:pic>
        <p:pic>
          <p:nvPicPr>
            <p:cNvPr id="18" name="image2.tif"/>
            <p:cNvPicPr/>
            <p:nvPr/>
          </p:nvPicPr>
          <p:blipFill>
            <a:blip r:embed="rId3"/>
            <a:stretch>
              <a:fillRect/>
            </a:stretch>
          </p:blipFill>
          <p:spPr>
            <a:xfrm>
              <a:off x="6265207" y="4838086"/>
              <a:ext cx="1691477" cy="820369"/>
            </a:xfrm>
            <a:prstGeom prst="rect">
              <a:avLst/>
            </a:prstGeom>
            <a:ln w="12700">
              <a:miter lim="400000"/>
            </a:ln>
          </p:spPr>
        </p:pic>
        <p:pic>
          <p:nvPicPr>
            <p:cNvPr id="19" name="image1.jpeg"/>
            <p:cNvPicPr/>
            <p:nvPr/>
          </p:nvPicPr>
          <p:blipFill>
            <a:blip r:embed="rId4"/>
            <a:stretch>
              <a:fillRect/>
            </a:stretch>
          </p:blipFill>
          <p:spPr>
            <a:xfrm>
              <a:off x="4231192" y="4806439"/>
              <a:ext cx="1448225" cy="883664"/>
            </a:xfrm>
            <a:prstGeom prst="rect">
              <a:avLst/>
            </a:prstGeom>
            <a:ln w="12700">
              <a:miter lim="400000"/>
            </a:ln>
          </p:spPr>
        </p:pic>
        <p:pic>
          <p:nvPicPr>
            <p:cNvPr id="20"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6" name="Immagine 5" descr="IMG_389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456" y="0"/>
            <a:ext cx="9721080" cy="6858000"/>
          </a:xfrm>
          <a:prstGeom prst="rect">
            <a:avLst/>
          </a:prstGeom>
        </p:spPr>
      </p:pic>
      <p:grpSp>
        <p:nvGrpSpPr>
          <p:cNvPr id="11" name="Gruppo 10"/>
          <p:cNvGrpSpPr/>
          <p:nvPr/>
        </p:nvGrpSpPr>
        <p:grpSpPr>
          <a:xfrm>
            <a:off x="1199456" y="0"/>
            <a:ext cx="9721080" cy="6858000"/>
            <a:chOff x="-396552" y="0"/>
            <a:chExt cx="9721080" cy="6858000"/>
          </a:xfrm>
        </p:grpSpPr>
        <p:sp>
          <p:nvSpPr>
            <p:cNvPr id="10" name="Rettangolo 9"/>
            <p:cNvSpPr/>
            <p:nvPr/>
          </p:nvSpPr>
          <p:spPr>
            <a:xfrm>
              <a:off x="-396552" y="0"/>
              <a:ext cx="9721080" cy="6858000"/>
            </a:xfrm>
            <a:prstGeom prst="rect">
              <a:avLst/>
            </a:prstGeom>
            <a:solidFill>
              <a:srgbClr val="FFFFFF">
                <a:alpha val="7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51849" y="244723"/>
              <a:ext cx="812594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Nel 2015 nasce Andrea</a:t>
              </a:r>
            </a:p>
          </p:txBody>
        </p:sp>
        <p:sp>
          <p:nvSpPr>
            <p:cNvPr id="4" name="CasellaDiTesto 3"/>
            <p:cNvSpPr txBox="1"/>
            <p:nvPr/>
          </p:nvSpPr>
          <p:spPr>
            <a:xfrm>
              <a:off x="683568" y="1412776"/>
              <a:ext cx="5194326" cy="523220"/>
            </a:xfrm>
            <a:prstGeom prst="rect">
              <a:avLst/>
            </a:prstGeom>
            <a:noFill/>
          </p:spPr>
          <p:txBody>
            <a:bodyPr wrap="none" rtlCol="0">
              <a:spAutoFit/>
            </a:bodyPr>
            <a:lstStyle/>
            <a:p>
              <a:r>
                <a:rPr lang="it-IT" sz="2800" dirty="0">
                  <a:solidFill>
                    <a:srgbClr val="000066"/>
                  </a:solidFill>
                  <a:latin typeface="Comic Sans MS" pitchFamily="66" charset="0"/>
                </a:rPr>
                <a:t>Nato a 35 settimane, tutto ok</a:t>
              </a:r>
            </a:p>
          </p:txBody>
        </p:sp>
      </p:grpSp>
      <p:grpSp>
        <p:nvGrpSpPr>
          <p:cNvPr id="13" name="Gruppo 12"/>
          <p:cNvGrpSpPr/>
          <p:nvPr/>
        </p:nvGrpSpPr>
        <p:grpSpPr>
          <a:xfrm>
            <a:off x="1427260" y="2348880"/>
            <a:ext cx="8610987" cy="1261502"/>
            <a:chOff x="-96741" y="2348880"/>
            <a:chExt cx="8610987" cy="1261502"/>
          </a:xfrm>
        </p:grpSpPr>
        <p:sp>
          <p:nvSpPr>
            <p:cNvPr id="5" name="CasellaDiTesto 4"/>
            <p:cNvSpPr txBox="1"/>
            <p:nvPr/>
          </p:nvSpPr>
          <p:spPr>
            <a:xfrm>
              <a:off x="304947" y="3087162"/>
              <a:ext cx="8209299" cy="523220"/>
            </a:xfrm>
            <a:prstGeom prst="rect">
              <a:avLst/>
            </a:prstGeom>
            <a:noFill/>
          </p:spPr>
          <p:txBody>
            <a:bodyPr wrap="none" rtlCol="0">
              <a:spAutoFit/>
            </a:bodyPr>
            <a:lstStyle/>
            <a:p>
              <a:r>
                <a:rPr lang="it-IT" sz="2800" dirty="0">
                  <a:solidFill>
                    <a:srgbClr val="000066"/>
                  </a:solidFill>
                  <a:latin typeface="Comic Sans MS" pitchFamily="66" charset="0"/>
                </a:rPr>
                <a:t>Assenza totale di KREC  (“scarti” dei linfociti B)</a:t>
              </a:r>
            </a:p>
          </p:txBody>
        </p:sp>
        <p:sp>
          <p:nvSpPr>
            <p:cNvPr id="7" name="Rettangolo 6"/>
            <p:cNvSpPr/>
            <p:nvPr/>
          </p:nvSpPr>
          <p:spPr>
            <a:xfrm>
              <a:off x="-96741" y="2348880"/>
              <a:ext cx="384592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Allo screening </a:t>
              </a:r>
            </a:p>
          </p:txBody>
        </p:sp>
      </p:grpSp>
      <p:grpSp>
        <p:nvGrpSpPr>
          <p:cNvPr id="17" name="Gruppo 16"/>
          <p:cNvGrpSpPr/>
          <p:nvPr/>
        </p:nvGrpSpPr>
        <p:grpSpPr>
          <a:xfrm>
            <a:off x="1372123" y="3717033"/>
            <a:ext cx="9078127" cy="2249091"/>
            <a:chOff x="-151878" y="3717032"/>
            <a:chExt cx="9078127" cy="2249091"/>
          </a:xfrm>
        </p:grpSpPr>
        <p:sp>
          <p:nvSpPr>
            <p:cNvPr id="8" name="Rettangolo 7"/>
            <p:cNvSpPr/>
            <p:nvPr/>
          </p:nvSpPr>
          <p:spPr>
            <a:xfrm>
              <a:off x="-151878" y="3717032"/>
              <a:ext cx="907812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Si ripetono i test, </a:t>
              </a:r>
              <a:r>
                <a:rPr lang="it-IT" sz="4000" b="1" dirty="0" err="1">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piu</a:t>
              </a:r>
              <a:r>
                <a:rPr lang="it-IT" sz="40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 approfonditi </a:t>
              </a:r>
            </a:p>
          </p:txBody>
        </p:sp>
        <p:sp>
          <p:nvSpPr>
            <p:cNvPr id="15" name="CasellaDiTesto 14"/>
            <p:cNvSpPr txBox="1"/>
            <p:nvPr/>
          </p:nvSpPr>
          <p:spPr>
            <a:xfrm>
              <a:off x="560358" y="4581128"/>
              <a:ext cx="5064056" cy="1384995"/>
            </a:xfrm>
            <a:prstGeom prst="rect">
              <a:avLst/>
            </a:prstGeom>
            <a:noFill/>
          </p:spPr>
          <p:txBody>
            <a:bodyPr wrap="none" rtlCol="0">
              <a:spAutoFit/>
            </a:bodyPr>
            <a:lstStyle/>
            <a:p>
              <a:r>
                <a:rPr lang="it-IT" sz="2800" dirty="0">
                  <a:solidFill>
                    <a:srgbClr val="000066"/>
                  </a:solidFill>
                  <a:latin typeface="Comic Sans MS" pitchFamily="66" charset="0"/>
                </a:rPr>
                <a:t>Assenza di KREC</a:t>
              </a:r>
            </a:p>
            <a:p>
              <a:r>
                <a:rPr lang="it-IT" sz="2800" dirty="0">
                  <a:solidFill>
                    <a:srgbClr val="000066"/>
                  </a:solidFill>
                  <a:latin typeface="Comic Sans MS" pitchFamily="66" charset="0"/>
                </a:rPr>
                <a:t>Assenza di linfociti B</a:t>
              </a:r>
            </a:p>
            <a:p>
              <a:r>
                <a:rPr lang="it-IT" sz="2800" dirty="0">
                  <a:solidFill>
                    <a:srgbClr val="000066"/>
                  </a:solidFill>
                  <a:latin typeface="Comic Sans MS" pitchFamily="66" charset="0"/>
                </a:rPr>
                <a:t>Assenza di anticorpi prodotti</a:t>
              </a:r>
            </a:p>
          </p:txBody>
        </p:sp>
      </p:grpSp>
    </p:spTree>
    <p:extLst>
      <p:ext uri="{BB962C8B-B14F-4D97-AF65-F5344CB8AC3E}">
        <p14:creationId xmlns:p14="http://schemas.microsoft.com/office/powerpoint/2010/main" val="16916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20000"/>
          </a:blip>
          <a:stretch>
            <a:fillRect/>
          </a:stretch>
        </p:blipFill>
        <p:spPr>
          <a:xfrm>
            <a:off x="1524000" y="0"/>
            <a:ext cx="9144000" cy="6858000"/>
          </a:xfrm>
          <a:prstGeom prst="rect">
            <a:avLst/>
          </a:prstGeom>
        </p:spPr>
      </p:pic>
      <p:sp>
        <p:nvSpPr>
          <p:cNvPr id="3" name="CasellaDiTesto 2"/>
          <p:cNvSpPr txBox="1"/>
          <p:nvPr/>
        </p:nvSpPr>
        <p:spPr>
          <a:xfrm>
            <a:off x="1487996" y="-101098"/>
            <a:ext cx="9144000" cy="1446550"/>
          </a:xfrm>
          <a:prstGeom prst="rect">
            <a:avLst/>
          </a:prstGeom>
          <a:noFill/>
        </p:spPr>
        <p:txBody>
          <a:bodyPr wrap="square" rtlCol="0">
            <a:spAutoFit/>
          </a:bodyPr>
          <a:lstStyle/>
          <a:p>
            <a:pPr algn="ctr"/>
            <a:r>
              <a:rPr lang="it-IT" sz="4400" b="1" dirty="0">
                <a:solidFill>
                  <a:srgbClr val="0070C0"/>
                </a:solidFill>
                <a:latin typeface="Comic Sans MS" charset="0"/>
                <a:ea typeface="Comic Sans MS" charset="0"/>
                <a:cs typeface="Comic Sans MS" charset="0"/>
              </a:rPr>
              <a:t>Andrea</a:t>
            </a:r>
          </a:p>
          <a:p>
            <a:pPr algn="ctr"/>
            <a:r>
              <a:rPr lang="it-IT" sz="4400" b="1" dirty="0">
                <a:solidFill>
                  <a:srgbClr val="0070C0"/>
                </a:solidFill>
                <a:latin typeface="Comic Sans MS" charset="0"/>
                <a:ea typeface="Comic Sans MS" charset="0"/>
                <a:cs typeface="Comic Sans MS" charset="0"/>
              </a:rPr>
              <a:t>non si ammalerà</a:t>
            </a:r>
            <a:r>
              <a:rPr lang="is-IS" sz="4400" b="1" dirty="0">
                <a:solidFill>
                  <a:srgbClr val="0070C0"/>
                </a:solidFill>
                <a:latin typeface="Comic Sans MS" charset="0"/>
                <a:ea typeface="Comic Sans MS" charset="0"/>
                <a:cs typeface="Comic Sans MS" charset="0"/>
              </a:rPr>
              <a:t>...crescerà bene</a:t>
            </a:r>
            <a:endParaRPr lang="it-IT" sz="4400" b="1" dirty="0">
              <a:solidFill>
                <a:srgbClr val="0070C0"/>
              </a:solidFill>
              <a:latin typeface="Comic Sans MS" charset="0"/>
              <a:ea typeface="Comic Sans MS" charset="0"/>
              <a:cs typeface="Comic Sans MS" charset="0"/>
            </a:endParaRPr>
          </a:p>
        </p:txBody>
      </p:sp>
      <p:sp>
        <p:nvSpPr>
          <p:cNvPr id="4" name="CasellaDiTesto 3"/>
          <p:cNvSpPr txBox="1"/>
          <p:nvPr/>
        </p:nvSpPr>
        <p:spPr>
          <a:xfrm>
            <a:off x="3935760" y="2132856"/>
            <a:ext cx="4248472" cy="369332"/>
          </a:xfrm>
          <a:prstGeom prst="rect">
            <a:avLst/>
          </a:prstGeom>
          <a:noFill/>
        </p:spPr>
        <p:txBody>
          <a:bodyPr wrap="square" rtlCol="0">
            <a:spAutoFit/>
          </a:bodyPr>
          <a:lstStyle/>
          <a:p>
            <a:r>
              <a:rPr lang="it-IT" dirty="0"/>
              <a:t> </a:t>
            </a:r>
          </a:p>
        </p:txBody>
      </p:sp>
      <p:sp>
        <p:nvSpPr>
          <p:cNvPr id="5" name="CasellaDiTesto 4"/>
          <p:cNvSpPr txBox="1"/>
          <p:nvPr/>
        </p:nvSpPr>
        <p:spPr>
          <a:xfrm>
            <a:off x="1775520" y="1614833"/>
            <a:ext cx="8640960" cy="2123658"/>
          </a:xfrm>
          <a:prstGeom prst="rect">
            <a:avLst/>
          </a:prstGeom>
          <a:noFill/>
        </p:spPr>
        <p:txBody>
          <a:bodyPr wrap="square" rtlCol="0">
            <a:spAutoFit/>
          </a:bodyPr>
          <a:lstStyle/>
          <a:p>
            <a:pPr algn="ctr"/>
            <a:r>
              <a:rPr lang="is-IS" sz="4400" b="1" dirty="0">
                <a:solidFill>
                  <a:srgbClr val="0070C0"/>
                </a:solidFill>
                <a:latin typeface="Comic Sans MS" charset="0"/>
                <a:ea typeface="Comic Sans MS" charset="0"/>
                <a:cs typeface="Comic Sans MS" charset="0"/>
              </a:rPr>
              <a:t>...non presenterà </a:t>
            </a:r>
            <a:r>
              <a:rPr lang="is-IS" sz="4400" b="1">
                <a:solidFill>
                  <a:srgbClr val="0070C0"/>
                </a:solidFill>
                <a:latin typeface="Comic Sans MS" charset="0"/>
                <a:ea typeface="Comic Sans MS" charset="0"/>
                <a:cs typeface="Comic Sans MS" charset="0"/>
              </a:rPr>
              <a:t>una meningite, un’otite o </a:t>
            </a:r>
            <a:r>
              <a:rPr lang="is-IS" sz="4400" b="1" dirty="0">
                <a:solidFill>
                  <a:srgbClr val="0070C0"/>
                </a:solidFill>
                <a:latin typeface="Comic Sans MS" charset="0"/>
                <a:ea typeface="Comic Sans MS" charset="0"/>
                <a:cs typeface="Comic Sans MS" charset="0"/>
              </a:rPr>
              <a:t>quella polmonite...</a:t>
            </a:r>
            <a:endParaRPr lang="it-IT" sz="4400" b="1" dirty="0">
              <a:solidFill>
                <a:srgbClr val="0070C0"/>
              </a:solidFill>
              <a:latin typeface="Comic Sans MS" charset="0"/>
              <a:ea typeface="Comic Sans MS" charset="0"/>
              <a:cs typeface="Comic Sans MS" charset="0"/>
            </a:endParaRPr>
          </a:p>
        </p:txBody>
      </p:sp>
      <p:sp>
        <p:nvSpPr>
          <p:cNvPr id="6" name="CasellaDiTesto 5"/>
          <p:cNvSpPr txBox="1"/>
          <p:nvPr/>
        </p:nvSpPr>
        <p:spPr>
          <a:xfrm>
            <a:off x="1181708" y="3789041"/>
            <a:ext cx="9828584" cy="2800767"/>
          </a:xfrm>
          <a:prstGeom prst="rect">
            <a:avLst/>
          </a:prstGeom>
          <a:noFill/>
        </p:spPr>
        <p:txBody>
          <a:bodyPr wrap="square" rtlCol="0">
            <a:spAutoFit/>
          </a:bodyPr>
          <a:lstStyle/>
          <a:p>
            <a:pPr algn="ctr"/>
            <a:r>
              <a:rPr lang="is-IS" sz="4400" b="1" dirty="0">
                <a:solidFill>
                  <a:srgbClr val="0070C0"/>
                </a:solidFill>
                <a:latin typeface="Comic Sans MS" charset="0"/>
                <a:ea typeface="Comic Sans MS" charset="0"/>
                <a:cs typeface="Comic Sans MS" charset="0"/>
              </a:rPr>
              <a:t>…</a:t>
            </a:r>
            <a:r>
              <a:rPr lang="it-IT" sz="4400" b="1" dirty="0">
                <a:solidFill>
                  <a:srgbClr val="0070C0"/>
                </a:solidFill>
                <a:latin typeface="Comic Sans MS" charset="0"/>
                <a:ea typeface="Comic Sans MS" charset="0"/>
                <a:cs typeface="Comic Sans MS" charset="0"/>
              </a:rPr>
              <a:t>tanto grave per </a:t>
            </a:r>
          </a:p>
          <a:p>
            <a:pPr algn="ctr"/>
            <a:r>
              <a:rPr lang="it-IT" sz="4400" b="1" dirty="0">
                <a:solidFill>
                  <a:srgbClr val="0070C0"/>
                </a:solidFill>
                <a:latin typeface="Comic Sans MS" charset="0"/>
                <a:ea typeface="Comic Sans MS" charset="0"/>
                <a:cs typeface="Comic Sans MS" charset="0"/>
              </a:rPr>
              <a:t>Francesco, Niccolò o Daniele nati purtroppo prima dello screening neonatale..</a:t>
            </a:r>
          </a:p>
        </p:txBody>
      </p:sp>
    </p:spTree>
    <p:extLst>
      <p:ext uri="{BB962C8B-B14F-4D97-AF65-F5344CB8AC3E}">
        <p14:creationId xmlns:p14="http://schemas.microsoft.com/office/powerpoint/2010/main" val="477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12101" y="260648"/>
            <a:ext cx="9144000" cy="1569660"/>
          </a:xfrm>
          <a:prstGeom prst="rect">
            <a:avLst/>
          </a:prstGeom>
          <a:noFill/>
        </p:spPr>
        <p:txBody>
          <a:bodyPr wrap="square" rtlCol="0">
            <a:spAutoFit/>
          </a:bodyPr>
          <a:lstStyle/>
          <a:p>
            <a:pPr algn="ctr"/>
            <a:r>
              <a:rPr lang="it-IT" sz="4800" b="1" dirty="0">
                <a:solidFill>
                  <a:srgbClr val="FF0000"/>
                </a:solidFill>
                <a:latin typeface="Comic Sans MS" charset="0"/>
                <a:ea typeface="Comic Sans MS" charset="0"/>
                <a:cs typeface="Comic Sans MS" charset="0"/>
              </a:rPr>
              <a:t> E se Andrea non fosse </a:t>
            </a:r>
          </a:p>
          <a:p>
            <a:pPr algn="ctr"/>
            <a:r>
              <a:rPr lang="it-IT" sz="4800" b="1" dirty="0">
                <a:solidFill>
                  <a:srgbClr val="FF0000"/>
                </a:solidFill>
                <a:latin typeface="Comic Sans MS" charset="0"/>
                <a:ea typeface="Comic Sans MS" charset="0"/>
                <a:cs typeface="Comic Sans MS" charset="0"/>
              </a:rPr>
              <a:t>nato in Toscana?</a:t>
            </a:r>
          </a:p>
        </p:txBody>
      </p:sp>
      <p:pic>
        <p:nvPicPr>
          <p:cNvPr id="3" name="Immagine 2"/>
          <p:cNvPicPr>
            <a:picLocks noChangeAspect="1"/>
          </p:cNvPicPr>
          <p:nvPr/>
        </p:nvPicPr>
        <p:blipFill>
          <a:blip r:embed="rId3"/>
          <a:stretch>
            <a:fillRect/>
          </a:stretch>
        </p:blipFill>
        <p:spPr>
          <a:xfrm>
            <a:off x="7536160" y="1830308"/>
            <a:ext cx="2876492" cy="3433812"/>
          </a:xfrm>
          <a:prstGeom prst="rect">
            <a:avLst/>
          </a:prstGeom>
        </p:spPr>
      </p:pic>
      <p:sp>
        <p:nvSpPr>
          <p:cNvPr id="4" name="CasellaDiTesto 3"/>
          <p:cNvSpPr txBox="1"/>
          <p:nvPr/>
        </p:nvSpPr>
        <p:spPr>
          <a:xfrm>
            <a:off x="3189561" y="4479290"/>
            <a:ext cx="4896544" cy="1569660"/>
          </a:xfrm>
          <a:prstGeom prst="rect">
            <a:avLst/>
          </a:prstGeom>
          <a:noFill/>
        </p:spPr>
        <p:txBody>
          <a:bodyPr wrap="square" rtlCol="0">
            <a:spAutoFit/>
          </a:bodyPr>
          <a:lstStyle/>
          <a:p>
            <a:r>
              <a:rPr lang="it-IT" sz="2400" dirty="0">
                <a:solidFill>
                  <a:srgbClr val="000066"/>
                </a:solidFill>
                <a:latin typeface="Comic Sans MS" charset="0"/>
                <a:ea typeface="Comic Sans MS" charset="0"/>
                <a:cs typeface="Comic Sans MS" charset="0"/>
              </a:rPr>
              <a:t>La Toscana è la prima regione  dove sono partiti </a:t>
            </a:r>
            <a:r>
              <a:rPr lang="it-IT" sz="2400" dirty="0">
                <a:solidFill>
                  <a:srgbClr val="FF0000"/>
                </a:solidFill>
                <a:latin typeface="Comic Sans MS" charset="0"/>
                <a:ea typeface="Comic Sans MS" charset="0"/>
                <a:cs typeface="Comic Sans MS" charset="0"/>
              </a:rPr>
              <a:t>programmi pilota di screening neonatale di immunodeficienze </a:t>
            </a:r>
          </a:p>
        </p:txBody>
      </p:sp>
      <p:grpSp>
        <p:nvGrpSpPr>
          <p:cNvPr id="5" name="Gruppo 4"/>
          <p:cNvGrpSpPr/>
          <p:nvPr/>
        </p:nvGrpSpPr>
        <p:grpSpPr>
          <a:xfrm>
            <a:off x="1552600" y="2263324"/>
            <a:ext cx="5983560" cy="1953100"/>
            <a:chOff x="-20920" y="-10134"/>
            <a:chExt cx="8985408" cy="1953100"/>
          </a:xfrm>
        </p:grpSpPr>
        <p:sp>
          <p:nvSpPr>
            <p:cNvPr id="6" name="Rettangolo 5"/>
            <p:cNvSpPr/>
            <p:nvPr/>
          </p:nvSpPr>
          <p:spPr>
            <a:xfrm>
              <a:off x="5724129" y="188640"/>
              <a:ext cx="3240359"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3600" b="1" dirty="0">
                  <a:solidFill>
                    <a:srgbClr val="000066"/>
                  </a:solidFill>
                  <a:latin typeface="Tahoma" pitchFamily="34" charset="0"/>
                  <a:ea typeface="Tahoma" pitchFamily="34" charset="0"/>
                  <a:cs typeface="Tahoma" pitchFamily="34" charset="0"/>
                </a:rPr>
                <a:t>NBS for SCID in </a:t>
              </a:r>
              <a:r>
                <a:rPr lang="it-IT" sz="3600" b="1" dirty="0" err="1">
                  <a:solidFill>
                    <a:srgbClr val="000066"/>
                  </a:solidFill>
                  <a:latin typeface="Tahoma" pitchFamily="34" charset="0"/>
                  <a:ea typeface="Tahoma" pitchFamily="34" charset="0"/>
                  <a:cs typeface="Tahoma" pitchFamily="34" charset="0"/>
                </a:rPr>
                <a:t>Italy</a:t>
              </a:r>
              <a:r>
                <a:rPr lang="it-IT" sz="3600" b="1" dirty="0">
                  <a:solidFill>
                    <a:srgbClr val="000066"/>
                  </a:solidFill>
                  <a:latin typeface="Tahoma" pitchFamily="34" charset="0"/>
                  <a:ea typeface="Tahoma" pitchFamily="34" charset="0"/>
                  <a:cs typeface="Tahoma" pitchFamily="34" charset="0"/>
                </a:rPr>
                <a:t> </a:t>
              </a:r>
            </a:p>
          </p:txBody>
        </p:sp>
        <p:pic>
          <p:nvPicPr>
            <p:cNvPr id="7" name="Immagine 6" descr="Schermata 2015-06-05 alle 19.25.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0" y="-10134"/>
              <a:ext cx="5580112" cy="1782950"/>
            </a:xfrm>
            <a:prstGeom prst="rect">
              <a:avLst/>
            </a:prstGeom>
          </p:spPr>
        </p:pic>
      </p:grpSp>
    </p:spTree>
    <p:extLst>
      <p:ext uri="{BB962C8B-B14F-4D97-AF65-F5344CB8AC3E}">
        <p14:creationId xmlns:p14="http://schemas.microsoft.com/office/powerpoint/2010/main" val="42520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alphaModFix amt="50000"/>
          </a:blip>
          <a:stretch>
            <a:fillRect/>
          </a:stretch>
        </p:blipFill>
        <p:spPr>
          <a:xfrm>
            <a:off x="1513038" y="-16252"/>
            <a:ext cx="9154960" cy="6889079"/>
          </a:xfrm>
          <a:prstGeom prst="rect">
            <a:avLst/>
          </a:prstGeom>
        </p:spPr>
      </p:pic>
      <p:sp>
        <p:nvSpPr>
          <p:cNvPr id="3" name="Rettangolo 2"/>
          <p:cNvSpPr/>
          <p:nvPr/>
        </p:nvSpPr>
        <p:spPr>
          <a:xfrm>
            <a:off x="1513039" y="6140690"/>
            <a:ext cx="9154961" cy="646331"/>
          </a:xfrm>
          <a:prstGeom prst="rect">
            <a:avLst/>
          </a:prstGeom>
        </p:spPr>
        <p:txBody>
          <a:bodyPr wrap="square">
            <a:spAutoFit/>
          </a:bodyPr>
          <a:lstStyle/>
          <a:p>
            <a:pPr algn="ctr"/>
            <a:r>
              <a:rPr lang="it-IT" b="1" i="1" dirty="0">
                <a:solidFill>
                  <a:schemeClr val="tx1">
                    <a:lumMod val="75000"/>
                    <a:lumOff val="25000"/>
                  </a:schemeClr>
                </a:solidFill>
                <a:latin typeface="Comic Sans MS" charset="0"/>
                <a:ea typeface="Comic Sans MS" charset="0"/>
                <a:cs typeface="Comic Sans MS" charset="0"/>
              </a:rPr>
              <a:t>“Disposizioni in materia di accertamenti diagnostici neonatali obbligatori per la prevenzione e la cura per le malattie metaboliche ereditarie”. </a:t>
            </a:r>
            <a:endParaRPr lang="it-IT" dirty="0">
              <a:solidFill>
                <a:schemeClr val="tx1">
                  <a:lumMod val="75000"/>
                  <a:lumOff val="25000"/>
                </a:schemeClr>
              </a:solidFill>
            </a:endParaRPr>
          </a:p>
        </p:txBody>
      </p:sp>
      <p:sp>
        <p:nvSpPr>
          <p:cNvPr id="5" name="Goccia 4"/>
          <p:cNvSpPr/>
          <p:nvPr/>
        </p:nvSpPr>
        <p:spPr>
          <a:xfrm rot="10800000">
            <a:off x="7536160" y="908720"/>
            <a:ext cx="3131840" cy="2702577"/>
          </a:xfrm>
          <a:prstGeom prst="teardrop">
            <a:avLst>
              <a:gd name="adj" fmla="val 12315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18E"/>
              </a:solidFill>
            </a:endParaRPr>
          </a:p>
        </p:txBody>
      </p:sp>
      <p:sp>
        <p:nvSpPr>
          <p:cNvPr id="6" name="Rettangolo 5"/>
          <p:cNvSpPr/>
          <p:nvPr/>
        </p:nvSpPr>
        <p:spPr>
          <a:xfrm>
            <a:off x="7746322" y="1302973"/>
            <a:ext cx="2602995" cy="2308324"/>
          </a:xfrm>
          <a:prstGeom prst="rect">
            <a:avLst/>
          </a:prstGeom>
        </p:spPr>
        <p:txBody>
          <a:bodyPr wrap="square">
            <a:spAutoFit/>
          </a:bodyPr>
          <a:lstStyle/>
          <a:p>
            <a:pPr algn="ctr"/>
            <a:r>
              <a:rPr lang="it-IT" sz="2400" b="1" dirty="0">
                <a:solidFill>
                  <a:srgbClr val="FF018E"/>
                </a:solidFill>
                <a:latin typeface="Comic Sans MS" charset="0"/>
                <a:ea typeface="Comic Sans MS" charset="0"/>
                <a:cs typeface="Comic Sans MS" charset="0"/>
              </a:rPr>
              <a:t>Difendete il mio diritto ad una diagnosi precoce e quindi ad una terapia migliore!!</a:t>
            </a:r>
          </a:p>
        </p:txBody>
      </p:sp>
    </p:spTree>
    <p:extLst>
      <p:ext uri="{BB962C8B-B14F-4D97-AF65-F5344CB8AC3E}">
        <p14:creationId xmlns:p14="http://schemas.microsoft.com/office/powerpoint/2010/main" val="14973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www.dekortoscana.it/newsite/images/stories/video/dekor-toscana-home.png"/>
          <p:cNvPicPr>
            <a:picLocks noChangeAspect="1" noChangeArrowheads="1"/>
          </p:cNvPicPr>
          <p:nvPr/>
        </p:nvPicPr>
        <p:blipFill>
          <a:blip r:embed="rId2" cstate="print"/>
          <a:srcRect/>
          <a:stretch>
            <a:fillRect/>
          </a:stretch>
        </p:blipFill>
        <p:spPr bwMode="auto">
          <a:xfrm>
            <a:off x="969073" y="0"/>
            <a:ext cx="10528655" cy="6858000"/>
          </a:xfrm>
          <a:prstGeom prst="rect">
            <a:avLst/>
          </a:prstGeom>
          <a:noFill/>
        </p:spPr>
      </p:pic>
      <p:grpSp>
        <p:nvGrpSpPr>
          <p:cNvPr id="11" name="Gruppo 10"/>
          <p:cNvGrpSpPr/>
          <p:nvPr/>
        </p:nvGrpSpPr>
        <p:grpSpPr>
          <a:xfrm>
            <a:off x="-20877" y="-4629"/>
            <a:ext cx="11945283" cy="6862629"/>
            <a:chOff x="-1650029" y="-4842"/>
            <a:chExt cx="10974557" cy="7178258"/>
          </a:xfrm>
        </p:grpSpPr>
        <p:sp>
          <p:nvSpPr>
            <p:cNvPr id="10" name="Rettangolo 9"/>
            <p:cNvSpPr/>
            <p:nvPr/>
          </p:nvSpPr>
          <p:spPr>
            <a:xfrm>
              <a:off x="-396552" y="0"/>
              <a:ext cx="9721080" cy="7173416"/>
            </a:xfrm>
            <a:prstGeom prst="rect">
              <a:avLst/>
            </a:prstGeom>
            <a:solidFill>
              <a:srgbClr val="FFFFFF">
                <a:alpha val="7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650029" y="-4842"/>
              <a:ext cx="7717680" cy="270422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Nel 2008 </a:t>
              </a:r>
            </a:p>
            <a:p>
              <a:pPr algn="ctr"/>
              <a:r>
                <a:rPr lang="it-IT" sz="54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 nasce Francesco</a:t>
              </a:r>
            </a:p>
            <a:p>
              <a:pPr algn="ctr"/>
              <a:endParaRPr lang="it-IT" sz="54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endParaRPr>
            </a:p>
          </p:txBody>
        </p:sp>
        <p:sp>
          <p:nvSpPr>
            <p:cNvPr id="4" name="CasellaDiTesto 3"/>
            <p:cNvSpPr txBox="1"/>
            <p:nvPr/>
          </p:nvSpPr>
          <p:spPr>
            <a:xfrm>
              <a:off x="719142" y="1803096"/>
              <a:ext cx="3951645" cy="547284"/>
            </a:xfrm>
            <a:prstGeom prst="rect">
              <a:avLst/>
            </a:prstGeom>
            <a:noFill/>
          </p:spPr>
          <p:txBody>
            <a:bodyPr wrap="none" rtlCol="0">
              <a:spAutoFit/>
            </a:bodyPr>
            <a:lstStyle/>
            <a:p>
              <a:r>
                <a:rPr lang="it-IT" sz="2800" dirty="0">
                  <a:solidFill>
                    <a:srgbClr val="000066"/>
                  </a:solidFill>
                  <a:latin typeface="Comic Sans MS" pitchFamily="66" charset="0"/>
                </a:rPr>
                <a:t>Nato a termine, tutto ok</a:t>
              </a:r>
            </a:p>
          </p:txBody>
        </p:sp>
        <p:pic>
          <p:nvPicPr>
            <p:cNvPr id="44034" name="Picture 2" descr="http://www.dentrosalerno.it/web/wp-content/uploads/2009/05/neonato.jpg"/>
            <p:cNvPicPr>
              <a:picLocks noChangeAspect="1" noChangeArrowheads="1"/>
            </p:cNvPicPr>
            <p:nvPr/>
          </p:nvPicPr>
          <p:blipFill>
            <a:blip r:embed="rId3" cstate="print"/>
            <a:srcRect/>
            <a:stretch>
              <a:fillRect/>
            </a:stretch>
          </p:blipFill>
          <p:spPr bwMode="auto">
            <a:xfrm>
              <a:off x="6732240" y="1"/>
              <a:ext cx="2411760" cy="2139932"/>
            </a:xfrm>
            <a:prstGeom prst="rect">
              <a:avLst/>
            </a:prstGeom>
            <a:noFill/>
          </p:spPr>
        </p:pic>
      </p:grpSp>
      <p:grpSp>
        <p:nvGrpSpPr>
          <p:cNvPr id="13" name="Gruppo 12"/>
          <p:cNvGrpSpPr/>
          <p:nvPr/>
        </p:nvGrpSpPr>
        <p:grpSpPr>
          <a:xfrm>
            <a:off x="1847528" y="2348880"/>
            <a:ext cx="6531922" cy="1243300"/>
            <a:chOff x="323528" y="2348880"/>
            <a:chExt cx="6531922" cy="1243300"/>
          </a:xfrm>
        </p:grpSpPr>
        <p:sp>
          <p:nvSpPr>
            <p:cNvPr id="5" name="CasellaDiTesto 4"/>
            <p:cNvSpPr txBox="1"/>
            <p:nvPr/>
          </p:nvSpPr>
          <p:spPr>
            <a:xfrm>
              <a:off x="683568" y="3068960"/>
              <a:ext cx="6171882" cy="523220"/>
            </a:xfrm>
            <a:prstGeom prst="rect">
              <a:avLst/>
            </a:prstGeom>
            <a:noFill/>
          </p:spPr>
          <p:txBody>
            <a:bodyPr wrap="none" rtlCol="0">
              <a:spAutoFit/>
            </a:bodyPr>
            <a:lstStyle/>
            <a:p>
              <a:r>
                <a:rPr lang="it-IT" sz="2800" dirty="0">
                  <a:solidFill>
                    <a:srgbClr val="000066"/>
                  </a:solidFill>
                  <a:latin typeface="Comic Sans MS" pitchFamily="66" charset="0"/>
                </a:rPr>
                <a:t>Scarso accrescimento, non infezioni</a:t>
              </a:r>
            </a:p>
          </p:txBody>
        </p:sp>
        <p:sp>
          <p:nvSpPr>
            <p:cNvPr id="7" name="Rettangolo 6"/>
            <p:cNvSpPr/>
            <p:nvPr/>
          </p:nvSpPr>
          <p:spPr>
            <a:xfrm>
              <a:off x="323528" y="2348880"/>
              <a:ext cx="531427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nei 6 mesi successivi</a:t>
              </a:r>
            </a:p>
          </p:txBody>
        </p:sp>
      </p:grpSp>
      <p:grpSp>
        <p:nvGrpSpPr>
          <p:cNvPr id="17" name="Gruppo 16"/>
          <p:cNvGrpSpPr/>
          <p:nvPr/>
        </p:nvGrpSpPr>
        <p:grpSpPr>
          <a:xfrm>
            <a:off x="1847529" y="3717032"/>
            <a:ext cx="8587193" cy="1387316"/>
            <a:chOff x="323528" y="3717032"/>
            <a:chExt cx="8587193" cy="1387316"/>
          </a:xfrm>
        </p:grpSpPr>
        <p:sp>
          <p:nvSpPr>
            <p:cNvPr id="8" name="Rettangolo 7"/>
            <p:cNvSpPr/>
            <p:nvPr/>
          </p:nvSpPr>
          <p:spPr>
            <a:xfrm>
              <a:off x="323528" y="3717032"/>
              <a:ext cx="230864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a 6 mesi</a:t>
              </a:r>
            </a:p>
          </p:txBody>
        </p:sp>
        <p:sp>
          <p:nvSpPr>
            <p:cNvPr id="15" name="CasellaDiTesto 14"/>
            <p:cNvSpPr txBox="1"/>
            <p:nvPr/>
          </p:nvSpPr>
          <p:spPr>
            <a:xfrm>
              <a:off x="560358" y="4581128"/>
              <a:ext cx="8350363" cy="523220"/>
            </a:xfrm>
            <a:prstGeom prst="rect">
              <a:avLst/>
            </a:prstGeom>
            <a:noFill/>
          </p:spPr>
          <p:txBody>
            <a:bodyPr wrap="none" rtlCol="0">
              <a:spAutoFit/>
            </a:bodyPr>
            <a:lstStyle/>
            <a:p>
              <a:r>
                <a:rPr lang="it-IT" sz="2800" dirty="0">
                  <a:solidFill>
                    <a:srgbClr val="000066"/>
                  </a:solidFill>
                  <a:latin typeface="Comic Sans MS" pitchFamily="66" charset="0"/>
                </a:rPr>
                <a:t>Rinite, scarsa febbre, sindrome </a:t>
              </a:r>
              <a:r>
                <a:rPr lang="it-IT" sz="2800" dirty="0" err="1">
                  <a:solidFill>
                    <a:srgbClr val="000066"/>
                  </a:solidFill>
                  <a:latin typeface="Comic Sans MS" pitchFamily="66" charset="0"/>
                </a:rPr>
                <a:t>simil-influenzale</a:t>
              </a:r>
              <a:endParaRPr lang="it-IT" sz="2800" dirty="0">
                <a:solidFill>
                  <a:srgbClr val="000066"/>
                </a:solidFill>
                <a:latin typeface="Comic Sans MS" pitchFamily="66" charset="0"/>
              </a:endParaRPr>
            </a:p>
          </p:txBody>
        </p:sp>
      </p:grpSp>
      <p:sp>
        <p:nvSpPr>
          <p:cNvPr id="16" name="Rettangolo 15"/>
          <p:cNvSpPr/>
          <p:nvPr/>
        </p:nvSpPr>
        <p:spPr>
          <a:xfrm>
            <a:off x="2639616" y="5229200"/>
            <a:ext cx="7135288"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66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Muore nel sonno </a:t>
            </a:r>
          </a:p>
        </p:txBody>
      </p:sp>
      <p:sp>
        <p:nvSpPr>
          <p:cNvPr id="18" name="Rettangolo 17"/>
          <p:cNvSpPr/>
          <p:nvPr/>
        </p:nvSpPr>
        <p:spPr>
          <a:xfrm>
            <a:off x="4596972" y="6165304"/>
            <a:ext cx="275428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b="1" dirty="0">
                <a:ln w="11430">
                  <a:solidFill>
                    <a:srgbClr val="0000FF"/>
                  </a:solidFill>
                </a:ln>
                <a:solidFill>
                  <a:srgbClr val="000066"/>
                </a:solidFill>
                <a:effectLst>
                  <a:outerShdw blurRad="50800" dist="39000" dir="5460000" algn="tl">
                    <a:srgbClr val="000000">
                      <a:alpha val="38000"/>
                    </a:srgbClr>
                  </a:outerShdw>
                </a:effectLst>
                <a:latin typeface="Comic Sans MS" pitchFamily="66" charset="0"/>
              </a:rPr>
              <a:t>Morte in culla </a:t>
            </a:r>
          </a:p>
        </p:txBody>
      </p:sp>
      <p:grpSp>
        <p:nvGrpSpPr>
          <p:cNvPr id="19" name="Gruppo 18"/>
          <p:cNvGrpSpPr/>
          <p:nvPr/>
        </p:nvGrpSpPr>
        <p:grpSpPr>
          <a:xfrm>
            <a:off x="9372291" y="5632601"/>
            <a:ext cx="1337352" cy="1095265"/>
            <a:chOff x="4109566" y="3625647"/>
            <a:chExt cx="3955312" cy="2064456"/>
          </a:xfrm>
        </p:grpSpPr>
        <p:pic>
          <p:nvPicPr>
            <p:cNvPr id="20" name="image3.jpeg"/>
            <p:cNvPicPr/>
            <p:nvPr/>
          </p:nvPicPr>
          <p:blipFill>
            <a:blip r:embed="rId4"/>
            <a:stretch>
              <a:fillRect/>
            </a:stretch>
          </p:blipFill>
          <p:spPr>
            <a:xfrm>
              <a:off x="4109566" y="3679665"/>
              <a:ext cx="1691478" cy="890847"/>
            </a:xfrm>
            <a:prstGeom prst="rect">
              <a:avLst/>
            </a:prstGeom>
            <a:ln w="12700">
              <a:miter lim="400000"/>
            </a:ln>
          </p:spPr>
        </p:pic>
        <p:pic>
          <p:nvPicPr>
            <p:cNvPr id="21" name="image2.tif"/>
            <p:cNvPicPr/>
            <p:nvPr/>
          </p:nvPicPr>
          <p:blipFill>
            <a:blip r:embed="rId5"/>
            <a:stretch>
              <a:fillRect/>
            </a:stretch>
          </p:blipFill>
          <p:spPr>
            <a:xfrm>
              <a:off x="6265207" y="4838086"/>
              <a:ext cx="1691477" cy="820369"/>
            </a:xfrm>
            <a:prstGeom prst="rect">
              <a:avLst/>
            </a:prstGeom>
            <a:ln w="12700">
              <a:miter lim="400000"/>
            </a:ln>
          </p:spPr>
        </p:pic>
        <p:pic>
          <p:nvPicPr>
            <p:cNvPr id="22" name="image1.jpeg"/>
            <p:cNvPicPr/>
            <p:nvPr/>
          </p:nvPicPr>
          <p:blipFill>
            <a:blip r:embed="rId6"/>
            <a:stretch>
              <a:fillRect/>
            </a:stretch>
          </p:blipFill>
          <p:spPr>
            <a:xfrm>
              <a:off x="4231192" y="4806439"/>
              <a:ext cx="1448225" cy="883664"/>
            </a:xfrm>
            <a:prstGeom prst="rect">
              <a:avLst/>
            </a:prstGeom>
            <a:ln w="12700">
              <a:miter lim="400000"/>
            </a:ln>
          </p:spPr>
        </p:pic>
        <p:pic>
          <p:nvPicPr>
            <p:cNvPr id="23" name="pasted-image.tif"/>
            <p:cNvPicPr/>
            <p:nvPr/>
          </p:nvPicPr>
          <p:blipFill>
            <a:blip r:embed="rId7"/>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28240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0" y="188641"/>
            <a:ext cx="2501006" cy="769441"/>
          </a:xfrm>
          <a:prstGeom prst="rect">
            <a:avLst/>
          </a:prstGeom>
          <a:noFill/>
        </p:spPr>
        <p:txBody>
          <a:bodyPr wrap="none" rtlCol="0">
            <a:spAutoFit/>
          </a:bodyPr>
          <a:lstStyle/>
          <a:p>
            <a:r>
              <a:rPr lang="it-IT" sz="4400" b="1" dirty="0">
                <a:solidFill>
                  <a:srgbClr val="0070C0"/>
                </a:solidFill>
                <a:latin typeface="Comic Sans MS" pitchFamily="66" charset="0"/>
              </a:rPr>
              <a:t>Autopsia</a:t>
            </a:r>
          </a:p>
        </p:txBody>
      </p:sp>
      <p:grpSp>
        <p:nvGrpSpPr>
          <p:cNvPr id="11" name="Gruppo 10"/>
          <p:cNvGrpSpPr/>
          <p:nvPr/>
        </p:nvGrpSpPr>
        <p:grpSpPr>
          <a:xfrm>
            <a:off x="1566172" y="2908584"/>
            <a:ext cx="8770684" cy="2880320"/>
            <a:chOff x="179512" y="3212976"/>
            <a:chExt cx="8770684" cy="2880320"/>
          </a:xfrm>
        </p:grpSpPr>
        <p:sp>
          <p:nvSpPr>
            <p:cNvPr id="6" name="CasellaDiTesto 5"/>
            <p:cNvSpPr txBox="1"/>
            <p:nvPr/>
          </p:nvSpPr>
          <p:spPr>
            <a:xfrm>
              <a:off x="179512" y="3212976"/>
              <a:ext cx="4668266" cy="646331"/>
            </a:xfrm>
            <a:prstGeom prst="rect">
              <a:avLst/>
            </a:prstGeom>
            <a:noFill/>
          </p:spPr>
          <p:txBody>
            <a:bodyPr wrap="none" rtlCol="0">
              <a:spAutoFit/>
            </a:bodyPr>
            <a:lstStyle/>
            <a:p>
              <a:r>
                <a:rPr lang="it-IT" sz="3600" b="1" dirty="0">
                  <a:solidFill>
                    <a:srgbClr val="000066"/>
                  </a:solidFill>
                  <a:latin typeface="Comic Sans MS" pitchFamily="66" charset="0"/>
                </a:rPr>
                <a:t>Linfonodi non visibili</a:t>
              </a:r>
            </a:p>
          </p:txBody>
        </p:sp>
        <p:sp>
          <p:nvSpPr>
            <p:cNvPr id="7" name="CasellaDiTesto 6"/>
            <p:cNvSpPr txBox="1"/>
            <p:nvPr/>
          </p:nvSpPr>
          <p:spPr>
            <a:xfrm>
              <a:off x="179512" y="3933056"/>
              <a:ext cx="5489003" cy="646331"/>
            </a:xfrm>
            <a:prstGeom prst="rect">
              <a:avLst/>
            </a:prstGeom>
            <a:noFill/>
          </p:spPr>
          <p:txBody>
            <a:bodyPr wrap="none" rtlCol="0">
              <a:spAutoFit/>
            </a:bodyPr>
            <a:lstStyle/>
            <a:p>
              <a:r>
                <a:rPr lang="it-IT" sz="3600" b="1" dirty="0">
                  <a:solidFill>
                    <a:srgbClr val="000066"/>
                  </a:solidFill>
                  <a:latin typeface="Comic Sans MS" pitchFamily="66" charset="0"/>
                </a:rPr>
                <a:t>Timo </a:t>
              </a:r>
              <a:r>
                <a:rPr lang="it-IT" sz="3600" b="1" dirty="0" err="1">
                  <a:solidFill>
                    <a:srgbClr val="000066"/>
                  </a:solidFill>
                  <a:latin typeface="Comic Sans MS" pitchFamily="66" charset="0"/>
                </a:rPr>
                <a:t>ipoplasico</a:t>
              </a:r>
              <a:r>
                <a:rPr lang="it-IT" sz="3600" b="1" dirty="0">
                  <a:solidFill>
                    <a:srgbClr val="000066"/>
                  </a:solidFill>
                  <a:latin typeface="Comic Sans MS" pitchFamily="66" charset="0"/>
                </a:rPr>
                <a:t>, “vuoto”</a:t>
              </a:r>
            </a:p>
          </p:txBody>
        </p:sp>
        <p:pic>
          <p:nvPicPr>
            <p:cNvPr id="47108" name="Picture 4" descr="http://img.medscape.com/pi/emed/ckb/pediatrics_general/884940-888072-982tn.jpg"/>
            <p:cNvPicPr>
              <a:picLocks noChangeAspect="1" noChangeArrowheads="1"/>
            </p:cNvPicPr>
            <p:nvPr/>
          </p:nvPicPr>
          <p:blipFill>
            <a:blip r:embed="rId2" cstate="print"/>
            <a:srcRect/>
            <a:stretch>
              <a:fillRect/>
            </a:stretch>
          </p:blipFill>
          <p:spPr bwMode="auto">
            <a:xfrm>
              <a:off x="5652120" y="3933056"/>
              <a:ext cx="3298076" cy="2160240"/>
            </a:xfrm>
            <a:prstGeom prst="rect">
              <a:avLst/>
            </a:prstGeom>
            <a:noFill/>
          </p:spPr>
        </p:pic>
        <p:pic>
          <p:nvPicPr>
            <p:cNvPr id="47109" name="Picture 5"/>
            <p:cNvPicPr>
              <a:picLocks noChangeAspect="1" noChangeArrowheads="1"/>
            </p:cNvPicPr>
            <p:nvPr/>
          </p:nvPicPr>
          <p:blipFill>
            <a:blip r:embed="rId3" cstate="print"/>
            <a:srcRect/>
            <a:stretch>
              <a:fillRect/>
            </a:stretch>
          </p:blipFill>
          <p:spPr bwMode="auto">
            <a:xfrm>
              <a:off x="3347864" y="4581128"/>
              <a:ext cx="2266950" cy="1495425"/>
            </a:xfrm>
            <a:prstGeom prst="rect">
              <a:avLst/>
            </a:prstGeom>
            <a:noFill/>
            <a:ln w="9525">
              <a:noFill/>
              <a:miter lim="800000"/>
              <a:headEnd/>
              <a:tailEnd/>
            </a:ln>
          </p:spPr>
        </p:pic>
      </p:grpSp>
      <p:sp>
        <p:nvSpPr>
          <p:cNvPr id="12" name="CasellaDiTesto 11"/>
          <p:cNvSpPr txBox="1"/>
          <p:nvPr/>
        </p:nvSpPr>
        <p:spPr>
          <a:xfrm>
            <a:off x="1775521" y="6021289"/>
            <a:ext cx="4334841" cy="769441"/>
          </a:xfrm>
          <a:prstGeom prst="rect">
            <a:avLst/>
          </a:prstGeom>
          <a:noFill/>
        </p:spPr>
        <p:txBody>
          <a:bodyPr wrap="none" rtlCol="0">
            <a:spAutoFit/>
          </a:bodyPr>
          <a:lstStyle/>
          <a:p>
            <a:r>
              <a:rPr lang="it-IT" sz="4400" b="1" dirty="0">
                <a:solidFill>
                  <a:srgbClr val="000066"/>
                </a:solidFill>
                <a:latin typeface="Comic Sans MS" pitchFamily="66" charset="0"/>
              </a:rPr>
              <a:t>Diagnosi: SCID</a:t>
            </a:r>
            <a:endParaRPr lang="it-IT" sz="4400" b="1" dirty="0">
              <a:solidFill>
                <a:srgbClr val="000066"/>
              </a:solidFill>
              <a:latin typeface="Symbol" pitchFamily="18" charset="2"/>
            </a:endParaRPr>
          </a:p>
        </p:txBody>
      </p:sp>
      <p:grpSp>
        <p:nvGrpSpPr>
          <p:cNvPr id="14" name="Gruppo 13"/>
          <p:cNvGrpSpPr/>
          <p:nvPr/>
        </p:nvGrpSpPr>
        <p:grpSpPr>
          <a:xfrm>
            <a:off x="1847528" y="1124744"/>
            <a:ext cx="7608024" cy="1830050"/>
            <a:chOff x="323528" y="1124744"/>
            <a:chExt cx="7608024" cy="1833971"/>
          </a:xfrm>
        </p:grpSpPr>
        <p:grpSp>
          <p:nvGrpSpPr>
            <p:cNvPr id="10" name="Gruppo 9"/>
            <p:cNvGrpSpPr/>
            <p:nvPr/>
          </p:nvGrpSpPr>
          <p:grpSpPr>
            <a:xfrm>
              <a:off x="3131840" y="1124744"/>
              <a:ext cx="4799712" cy="1833971"/>
              <a:chOff x="3131840" y="1124744"/>
              <a:chExt cx="4799712" cy="1833971"/>
            </a:xfrm>
          </p:grpSpPr>
          <p:sp>
            <p:nvSpPr>
              <p:cNvPr id="4" name="CasellaDiTesto 3"/>
              <p:cNvSpPr txBox="1"/>
              <p:nvPr/>
            </p:nvSpPr>
            <p:spPr>
              <a:xfrm>
                <a:off x="3131840" y="1124744"/>
                <a:ext cx="4544834" cy="1200329"/>
              </a:xfrm>
              <a:prstGeom prst="rect">
                <a:avLst/>
              </a:prstGeom>
              <a:noFill/>
            </p:spPr>
            <p:txBody>
              <a:bodyPr wrap="none" rtlCol="0">
                <a:spAutoFit/>
              </a:bodyPr>
              <a:lstStyle/>
              <a:p>
                <a:r>
                  <a:rPr lang="it-IT" sz="3600" b="1" dirty="0">
                    <a:solidFill>
                      <a:srgbClr val="000066"/>
                    </a:solidFill>
                    <a:latin typeface="Comic Sans MS" pitchFamily="66" charset="0"/>
                  </a:rPr>
                  <a:t>Polmonite, estesa a</a:t>
                </a:r>
              </a:p>
              <a:p>
                <a:r>
                  <a:rPr lang="it-IT" sz="3600" b="1" dirty="0">
                    <a:solidFill>
                      <a:srgbClr val="000066"/>
                    </a:solidFill>
                    <a:latin typeface="Comic Sans MS" pitchFamily="66" charset="0"/>
                  </a:rPr>
                  <a:t>entrambi i polmoni</a:t>
                </a:r>
              </a:p>
            </p:txBody>
          </p:sp>
          <p:sp>
            <p:nvSpPr>
              <p:cNvPr id="5" name="CasellaDiTesto 4"/>
              <p:cNvSpPr txBox="1"/>
              <p:nvPr/>
            </p:nvSpPr>
            <p:spPr>
              <a:xfrm>
                <a:off x="3131840" y="2372687"/>
                <a:ext cx="4799712" cy="586028"/>
              </a:xfrm>
              <a:prstGeom prst="rect">
                <a:avLst/>
              </a:prstGeom>
              <a:noFill/>
            </p:spPr>
            <p:txBody>
              <a:bodyPr wrap="none" rtlCol="0">
                <a:spAutoFit/>
              </a:bodyPr>
              <a:lstStyle/>
              <a:p>
                <a:r>
                  <a:rPr lang="it-IT" sz="3200" b="1" i="1" dirty="0" err="1">
                    <a:solidFill>
                      <a:srgbClr val="000066"/>
                    </a:solidFill>
                    <a:latin typeface="Comic Sans MS" pitchFamily="66" charset="0"/>
                  </a:rPr>
                  <a:t>Pneumocystis</a:t>
                </a:r>
                <a:r>
                  <a:rPr lang="it-IT" sz="3200" b="1" i="1" dirty="0">
                    <a:solidFill>
                      <a:srgbClr val="000066"/>
                    </a:solidFill>
                    <a:latin typeface="Comic Sans MS" pitchFamily="66" charset="0"/>
                  </a:rPr>
                  <a:t> </a:t>
                </a:r>
                <a:r>
                  <a:rPr lang="it-IT" sz="3200" b="1" i="1" dirty="0" err="1">
                    <a:solidFill>
                      <a:srgbClr val="000066"/>
                    </a:solidFill>
                    <a:latin typeface="Comic Sans MS" pitchFamily="66" charset="0"/>
                  </a:rPr>
                  <a:t>jirovecii</a:t>
                </a:r>
                <a:r>
                  <a:rPr lang="it-IT" sz="3200" b="1" i="1" dirty="0">
                    <a:solidFill>
                      <a:srgbClr val="000066"/>
                    </a:solidFill>
                    <a:latin typeface="Comic Sans MS" pitchFamily="66" charset="0"/>
                  </a:rPr>
                  <a:t> </a:t>
                </a:r>
                <a:r>
                  <a:rPr lang="it-IT" sz="2400" b="1" dirty="0">
                    <a:solidFill>
                      <a:srgbClr val="000066"/>
                    </a:solidFill>
                    <a:latin typeface="Comic Sans MS" pitchFamily="66" charset="0"/>
                  </a:rPr>
                  <a:t> </a:t>
                </a:r>
              </a:p>
            </p:txBody>
          </p:sp>
        </p:grpSp>
        <p:pic>
          <p:nvPicPr>
            <p:cNvPr id="10242" name="Picture 2" descr="Diff-Quik stain demonstrating Pneumocystis jirovec"/>
            <p:cNvPicPr>
              <a:picLocks noChangeAspect="1" noChangeArrowheads="1"/>
            </p:cNvPicPr>
            <p:nvPr/>
          </p:nvPicPr>
          <p:blipFill>
            <a:blip r:embed="rId4" cstate="print"/>
            <a:srcRect/>
            <a:stretch>
              <a:fillRect/>
            </a:stretch>
          </p:blipFill>
          <p:spPr bwMode="auto">
            <a:xfrm>
              <a:off x="323528" y="1196752"/>
              <a:ext cx="2658757" cy="1728192"/>
            </a:xfrm>
            <a:prstGeom prst="rect">
              <a:avLst/>
            </a:prstGeom>
            <a:noFill/>
          </p:spPr>
        </p:pic>
      </p:grpSp>
      <p:grpSp>
        <p:nvGrpSpPr>
          <p:cNvPr id="15" name="Gruppo 14"/>
          <p:cNvGrpSpPr/>
          <p:nvPr/>
        </p:nvGrpSpPr>
        <p:grpSpPr>
          <a:xfrm>
            <a:off x="8904313" y="5788904"/>
            <a:ext cx="1741647" cy="957115"/>
            <a:chOff x="4109566" y="3625647"/>
            <a:chExt cx="3955312" cy="2064456"/>
          </a:xfrm>
        </p:grpSpPr>
        <p:pic>
          <p:nvPicPr>
            <p:cNvPr id="16" name="image3.jpeg"/>
            <p:cNvPicPr/>
            <p:nvPr/>
          </p:nvPicPr>
          <p:blipFill>
            <a:blip r:embed="rId5"/>
            <a:stretch>
              <a:fillRect/>
            </a:stretch>
          </p:blipFill>
          <p:spPr>
            <a:xfrm>
              <a:off x="4109566" y="3679665"/>
              <a:ext cx="1691478" cy="890847"/>
            </a:xfrm>
            <a:prstGeom prst="rect">
              <a:avLst/>
            </a:prstGeom>
            <a:ln w="12700">
              <a:miter lim="400000"/>
            </a:ln>
          </p:spPr>
        </p:pic>
        <p:pic>
          <p:nvPicPr>
            <p:cNvPr id="17" name="image2.tif"/>
            <p:cNvPicPr/>
            <p:nvPr/>
          </p:nvPicPr>
          <p:blipFill>
            <a:blip r:embed="rId6"/>
            <a:stretch>
              <a:fillRect/>
            </a:stretch>
          </p:blipFill>
          <p:spPr>
            <a:xfrm>
              <a:off x="6265207" y="4838086"/>
              <a:ext cx="1691477" cy="820369"/>
            </a:xfrm>
            <a:prstGeom prst="rect">
              <a:avLst/>
            </a:prstGeom>
            <a:ln w="12700">
              <a:miter lim="400000"/>
            </a:ln>
          </p:spPr>
        </p:pic>
        <p:pic>
          <p:nvPicPr>
            <p:cNvPr id="18" name="image1.jpeg"/>
            <p:cNvPicPr/>
            <p:nvPr/>
          </p:nvPicPr>
          <p:blipFill>
            <a:blip r:embed="rId7"/>
            <a:stretch>
              <a:fillRect/>
            </a:stretch>
          </p:blipFill>
          <p:spPr>
            <a:xfrm>
              <a:off x="4231192" y="4806439"/>
              <a:ext cx="1448225" cy="883664"/>
            </a:xfrm>
            <a:prstGeom prst="rect">
              <a:avLst/>
            </a:prstGeom>
            <a:ln w="12700">
              <a:miter lim="400000"/>
            </a:ln>
          </p:spPr>
        </p:pic>
        <p:pic>
          <p:nvPicPr>
            <p:cNvPr id="19" name="pasted-image.tif"/>
            <p:cNvPicPr/>
            <p:nvPr/>
          </p:nvPicPr>
          <p:blipFill>
            <a:blip r:embed="rId8"/>
            <a:stretch>
              <a:fillRect/>
            </a:stretch>
          </p:blipFill>
          <p:spPr>
            <a:xfrm>
              <a:off x="6157013" y="3625647"/>
              <a:ext cx="1907865" cy="998883"/>
            </a:xfrm>
            <a:prstGeom prst="rect">
              <a:avLst/>
            </a:prstGeom>
            <a:ln w="12700">
              <a:miter lim="400000"/>
            </a:ln>
          </p:spPr>
        </p:pic>
      </p:grpSp>
      <p:sp>
        <p:nvSpPr>
          <p:cNvPr id="3" name="CasellaDiTesto 2"/>
          <p:cNvSpPr txBox="1"/>
          <p:nvPr/>
        </p:nvSpPr>
        <p:spPr>
          <a:xfrm>
            <a:off x="10036630" y="3396343"/>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529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505272" y="71193"/>
            <a:ext cx="9343256" cy="1197764"/>
          </a:xfrm>
          <a:prstGeom prst="rect">
            <a:avLst/>
          </a:prstGeom>
          <a:noFill/>
          <a:ln w="12700">
            <a:noFill/>
            <a:miter lim="800000"/>
            <a:headEnd/>
            <a:tailEnd/>
          </a:ln>
          <a:effectLst/>
        </p:spPr>
        <p:txBody>
          <a:bodyPr wrap="square" lIns="90488" tIns="44450" rIns="90488" bIns="44450">
            <a:spAutoFit/>
          </a:bodyPr>
          <a:lstStyle/>
          <a:p>
            <a:pPr algn="ctr" eaLnBrk="0" hangingPunct="0">
              <a:lnSpc>
                <a:spcPct val="120000"/>
              </a:lnSpc>
            </a:pPr>
            <a:r>
              <a:rPr lang="en-US" sz="3000" b="1" dirty="0" err="1">
                <a:solidFill>
                  <a:srgbClr val="0070C0"/>
                </a:solidFill>
                <a:latin typeface="Comic Sans MS" charset="0"/>
                <a:ea typeface="Comic Sans MS" charset="0"/>
                <a:cs typeface="Comic Sans MS" charset="0"/>
              </a:rPr>
              <a:t>Quali</a:t>
            </a:r>
            <a:r>
              <a:rPr lang="en-US" sz="3000" b="1" dirty="0">
                <a:solidFill>
                  <a:srgbClr val="0070C0"/>
                </a:solidFill>
                <a:latin typeface="Comic Sans MS" charset="0"/>
                <a:ea typeface="Comic Sans MS" charset="0"/>
                <a:cs typeface="Comic Sans MS" charset="0"/>
              </a:rPr>
              <a:t> </a:t>
            </a:r>
            <a:r>
              <a:rPr lang="en-US" sz="3000" b="1" dirty="0" err="1">
                <a:solidFill>
                  <a:srgbClr val="0070C0"/>
                </a:solidFill>
                <a:latin typeface="Comic Sans MS" charset="0"/>
                <a:ea typeface="Comic Sans MS" charset="0"/>
                <a:cs typeface="Comic Sans MS" charset="0"/>
              </a:rPr>
              <a:t>sono</a:t>
            </a:r>
            <a:r>
              <a:rPr lang="en-US" sz="3000" b="1" dirty="0">
                <a:solidFill>
                  <a:srgbClr val="0070C0"/>
                </a:solidFill>
                <a:latin typeface="Comic Sans MS" charset="0"/>
                <a:ea typeface="Comic Sans MS" charset="0"/>
                <a:cs typeface="Comic Sans MS" charset="0"/>
              </a:rPr>
              <a:t> </a:t>
            </a:r>
            <a:r>
              <a:rPr lang="en-US" sz="3000" b="1" dirty="0" err="1">
                <a:solidFill>
                  <a:srgbClr val="0070C0"/>
                </a:solidFill>
                <a:latin typeface="Comic Sans MS" charset="0"/>
                <a:ea typeface="Comic Sans MS" charset="0"/>
                <a:cs typeface="Comic Sans MS" charset="0"/>
              </a:rPr>
              <a:t>i</a:t>
            </a:r>
            <a:r>
              <a:rPr lang="en-US" sz="3000" b="1" dirty="0">
                <a:solidFill>
                  <a:srgbClr val="0070C0"/>
                </a:solidFill>
                <a:latin typeface="Comic Sans MS" charset="0"/>
                <a:ea typeface="Comic Sans MS" charset="0"/>
                <a:cs typeface="Comic Sans MS" charset="0"/>
              </a:rPr>
              <a:t> </a:t>
            </a:r>
            <a:r>
              <a:rPr lang="en-US" sz="3000" b="1" dirty="0" err="1">
                <a:solidFill>
                  <a:srgbClr val="0070C0"/>
                </a:solidFill>
                <a:latin typeface="Comic Sans MS" charset="0"/>
                <a:ea typeface="Comic Sans MS" charset="0"/>
                <a:cs typeface="Comic Sans MS" charset="0"/>
              </a:rPr>
              <a:t>primi</a:t>
            </a:r>
            <a:r>
              <a:rPr lang="en-US" sz="3000" b="1" dirty="0">
                <a:solidFill>
                  <a:srgbClr val="0070C0"/>
                </a:solidFill>
                <a:latin typeface="Comic Sans MS" charset="0"/>
                <a:ea typeface="Comic Sans MS" charset="0"/>
                <a:cs typeface="Comic Sans MS" charset="0"/>
              </a:rPr>
              <a:t> </a:t>
            </a:r>
            <a:r>
              <a:rPr lang="en-US" sz="3000" b="1" dirty="0" err="1">
                <a:solidFill>
                  <a:srgbClr val="0070C0"/>
                </a:solidFill>
                <a:latin typeface="Comic Sans MS" charset="0"/>
                <a:ea typeface="Comic Sans MS" charset="0"/>
                <a:cs typeface="Comic Sans MS" charset="0"/>
              </a:rPr>
              <a:t>sintomi</a:t>
            </a:r>
            <a:r>
              <a:rPr lang="en-US" sz="3000" b="1" dirty="0">
                <a:solidFill>
                  <a:srgbClr val="0070C0"/>
                </a:solidFill>
                <a:latin typeface="Comic Sans MS" charset="0"/>
                <a:ea typeface="Comic Sans MS" charset="0"/>
                <a:cs typeface="Comic Sans MS" charset="0"/>
              </a:rPr>
              <a:t> di </a:t>
            </a:r>
            <a:r>
              <a:rPr lang="en-US" sz="3000" b="1" dirty="0" err="1">
                <a:solidFill>
                  <a:srgbClr val="0070C0"/>
                </a:solidFill>
                <a:latin typeface="Comic Sans MS" charset="0"/>
                <a:ea typeface="Comic Sans MS" charset="0"/>
                <a:cs typeface="Comic Sans MS" charset="0"/>
              </a:rPr>
              <a:t>immunodeficienza</a:t>
            </a:r>
            <a:r>
              <a:rPr lang="en-US" sz="3000" b="1" dirty="0">
                <a:solidFill>
                  <a:srgbClr val="0070C0"/>
                </a:solidFill>
                <a:latin typeface="Comic Sans MS" charset="0"/>
                <a:ea typeface="Comic Sans MS" charset="0"/>
                <a:cs typeface="Comic Sans MS" charset="0"/>
              </a:rPr>
              <a:t> </a:t>
            </a:r>
          </a:p>
          <a:p>
            <a:pPr algn="ctr" eaLnBrk="0" hangingPunct="0">
              <a:lnSpc>
                <a:spcPct val="120000"/>
              </a:lnSpc>
            </a:pPr>
            <a:r>
              <a:rPr lang="en-US" sz="3000" b="1" dirty="0" err="1">
                <a:solidFill>
                  <a:srgbClr val="0070C0"/>
                </a:solidFill>
                <a:latin typeface="Comic Sans MS" charset="0"/>
                <a:ea typeface="Comic Sans MS" charset="0"/>
                <a:cs typeface="Comic Sans MS" charset="0"/>
              </a:rPr>
              <a:t>congenita</a:t>
            </a:r>
            <a:r>
              <a:rPr lang="en-US" sz="3000" b="1" dirty="0">
                <a:solidFill>
                  <a:srgbClr val="0070C0"/>
                </a:solidFill>
                <a:latin typeface="Comic Sans MS" charset="0"/>
                <a:ea typeface="Comic Sans MS" charset="0"/>
                <a:cs typeface="Comic Sans MS" charset="0"/>
              </a:rPr>
              <a:t>?</a:t>
            </a:r>
          </a:p>
        </p:txBody>
      </p:sp>
      <p:grpSp>
        <p:nvGrpSpPr>
          <p:cNvPr id="2" name="Group 13"/>
          <p:cNvGrpSpPr>
            <a:grpSpLocks/>
          </p:cNvGrpSpPr>
          <p:nvPr/>
        </p:nvGrpSpPr>
        <p:grpSpPr bwMode="auto">
          <a:xfrm>
            <a:off x="1590195" y="1349554"/>
            <a:ext cx="8988426" cy="4992688"/>
            <a:chOff x="93" y="960"/>
            <a:chExt cx="5662" cy="3145"/>
          </a:xfrm>
        </p:grpSpPr>
        <p:sp>
          <p:nvSpPr>
            <p:cNvPr id="87044" name="Text Box 4"/>
            <p:cNvSpPr txBox="1">
              <a:spLocks noChangeArrowheads="1"/>
            </p:cNvSpPr>
            <p:nvPr/>
          </p:nvSpPr>
          <p:spPr bwMode="auto">
            <a:xfrm>
              <a:off x="106" y="2835"/>
              <a:ext cx="1138" cy="330"/>
            </a:xfrm>
            <a:prstGeom prst="rect">
              <a:avLst/>
            </a:prstGeom>
            <a:noFill/>
            <a:ln w="9525">
              <a:noFill/>
              <a:miter lim="800000"/>
              <a:headEnd/>
              <a:tailEnd/>
            </a:ln>
            <a:effectLst/>
          </p:spPr>
          <p:txBody>
            <a:bodyPr wrap="none">
              <a:spAutoFit/>
            </a:bodyPr>
            <a:lstStyle/>
            <a:p>
              <a:r>
                <a:rPr lang="en-US" sz="2800" b="1" dirty="0" err="1">
                  <a:solidFill>
                    <a:srgbClr val="000066"/>
                  </a:solidFill>
                  <a:latin typeface="Comic Sans MS" charset="0"/>
                  <a:ea typeface="Comic Sans MS" charset="0"/>
                  <a:cs typeface="Comic Sans MS" charset="0"/>
                </a:rPr>
                <a:t>Frequenti</a:t>
              </a:r>
              <a:endParaRPr lang="en-US" sz="2800" b="1" dirty="0">
                <a:solidFill>
                  <a:srgbClr val="000066"/>
                </a:solidFill>
                <a:latin typeface="Comic Sans MS" charset="0"/>
                <a:ea typeface="Comic Sans MS" charset="0"/>
                <a:cs typeface="Comic Sans MS" charset="0"/>
              </a:endParaRPr>
            </a:p>
          </p:txBody>
        </p:sp>
        <p:sp>
          <p:nvSpPr>
            <p:cNvPr id="87046" name="Text Box 6"/>
            <p:cNvSpPr txBox="1">
              <a:spLocks noChangeArrowheads="1"/>
            </p:cNvSpPr>
            <p:nvPr/>
          </p:nvSpPr>
          <p:spPr bwMode="auto">
            <a:xfrm>
              <a:off x="106" y="3168"/>
              <a:ext cx="3801" cy="330"/>
            </a:xfrm>
            <a:prstGeom prst="rect">
              <a:avLst/>
            </a:prstGeom>
            <a:noFill/>
            <a:ln w="9525">
              <a:noFill/>
              <a:miter lim="800000"/>
              <a:headEnd/>
              <a:tailEnd/>
            </a:ln>
            <a:effectLst/>
          </p:spPr>
          <p:txBody>
            <a:bodyPr wrap="none">
              <a:spAutoFit/>
            </a:bodyPr>
            <a:lstStyle/>
            <a:p>
              <a:r>
                <a:rPr lang="en-US" sz="2800" b="1" dirty="0" err="1">
                  <a:solidFill>
                    <a:srgbClr val="000066"/>
                  </a:solidFill>
                  <a:latin typeface="Comic Sans MS" charset="0"/>
                  <a:ea typeface="Comic Sans MS" charset="0"/>
                  <a:cs typeface="Comic Sans MS" charset="0"/>
                </a:rPr>
                <a:t>Complicanze</a:t>
              </a:r>
              <a:r>
                <a:rPr lang="en-US" sz="2800" b="1" dirty="0">
                  <a:solidFill>
                    <a:srgbClr val="000066"/>
                  </a:solidFill>
                  <a:latin typeface="Comic Sans MS" charset="0"/>
                  <a:ea typeface="Comic Sans MS" charset="0"/>
                  <a:cs typeface="Comic Sans MS" charset="0"/>
                </a:rPr>
                <a:t> e </a:t>
              </a:r>
              <a:r>
                <a:rPr lang="en-US" sz="2800" b="1" dirty="0" err="1">
                  <a:solidFill>
                    <a:srgbClr val="000066"/>
                  </a:solidFill>
                  <a:latin typeface="Comic Sans MS" charset="0"/>
                  <a:ea typeface="Comic Sans MS" charset="0"/>
                  <a:cs typeface="Comic Sans MS" charset="0"/>
                </a:rPr>
                <a:t>sequele</a:t>
              </a:r>
              <a:r>
                <a:rPr lang="en-US" sz="2800" b="1" dirty="0">
                  <a:solidFill>
                    <a:srgbClr val="000066"/>
                  </a:solidFill>
                  <a:latin typeface="Comic Sans MS" charset="0"/>
                  <a:ea typeface="Comic Sans MS" charset="0"/>
                  <a:cs typeface="Comic Sans MS" charset="0"/>
                </a:rPr>
                <a:t> </a:t>
              </a:r>
              <a:r>
                <a:rPr lang="en-US" sz="2800" b="1" dirty="0" err="1">
                  <a:solidFill>
                    <a:srgbClr val="000066"/>
                  </a:solidFill>
                  <a:latin typeface="Comic Sans MS" charset="0"/>
                  <a:ea typeface="Comic Sans MS" charset="0"/>
                  <a:cs typeface="Comic Sans MS" charset="0"/>
                </a:rPr>
                <a:t>permanenti</a:t>
              </a:r>
              <a:endParaRPr lang="en-US" sz="2800" b="1" dirty="0">
                <a:solidFill>
                  <a:srgbClr val="000066"/>
                </a:solidFill>
                <a:latin typeface="Comic Sans MS" charset="0"/>
                <a:ea typeface="Comic Sans MS" charset="0"/>
                <a:cs typeface="Comic Sans MS" charset="0"/>
              </a:endParaRPr>
            </a:p>
          </p:txBody>
        </p:sp>
        <p:sp>
          <p:nvSpPr>
            <p:cNvPr id="87047" name="Text Box 7"/>
            <p:cNvSpPr txBox="1">
              <a:spLocks noChangeArrowheads="1"/>
            </p:cNvSpPr>
            <p:nvPr/>
          </p:nvSpPr>
          <p:spPr bwMode="auto">
            <a:xfrm>
              <a:off x="93" y="3504"/>
              <a:ext cx="3776" cy="601"/>
            </a:xfrm>
            <a:prstGeom prst="rect">
              <a:avLst/>
            </a:prstGeom>
            <a:noFill/>
            <a:ln w="9525">
              <a:noFill/>
              <a:miter lim="800000"/>
              <a:headEnd/>
              <a:tailEnd/>
            </a:ln>
            <a:effectLst/>
          </p:spPr>
          <p:txBody>
            <a:bodyPr wrap="none">
              <a:spAutoFit/>
            </a:bodyPr>
            <a:lstStyle/>
            <a:p>
              <a:r>
                <a:rPr lang="en-US" sz="2800" b="1" dirty="0" err="1">
                  <a:solidFill>
                    <a:srgbClr val="000066"/>
                  </a:solidFill>
                  <a:latin typeface="Comic Sans MS" charset="0"/>
                  <a:ea typeface="Comic Sans MS" charset="0"/>
                  <a:cs typeface="Comic Sans MS" charset="0"/>
                </a:rPr>
                <a:t>Insorgenza</a:t>
              </a:r>
              <a:r>
                <a:rPr lang="en-US" sz="2800" b="1" dirty="0">
                  <a:solidFill>
                    <a:srgbClr val="000066"/>
                  </a:solidFill>
                  <a:latin typeface="Comic Sans MS" charset="0"/>
                  <a:ea typeface="Comic Sans MS" charset="0"/>
                  <a:cs typeface="Comic Sans MS" charset="0"/>
                </a:rPr>
                <a:t> </a:t>
              </a:r>
              <a:r>
                <a:rPr lang="en-US" sz="2800" b="1" dirty="0" err="1">
                  <a:solidFill>
                    <a:srgbClr val="000066"/>
                  </a:solidFill>
                  <a:latin typeface="Comic Sans MS" charset="0"/>
                  <a:ea typeface="Comic Sans MS" charset="0"/>
                  <a:cs typeface="Comic Sans MS" charset="0"/>
                </a:rPr>
                <a:t>nel</a:t>
              </a:r>
              <a:r>
                <a:rPr lang="en-US" sz="2800" b="1" dirty="0">
                  <a:solidFill>
                    <a:srgbClr val="000066"/>
                  </a:solidFill>
                  <a:latin typeface="Comic Sans MS" charset="0"/>
                  <a:ea typeface="Comic Sans MS" charset="0"/>
                  <a:cs typeface="Comic Sans MS" charset="0"/>
                </a:rPr>
                <a:t> primo anno di vita</a:t>
              </a:r>
            </a:p>
            <a:p>
              <a:endParaRPr lang="en-US" sz="2800" b="1" dirty="0">
                <a:solidFill>
                  <a:srgbClr val="000066"/>
                </a:solidFill>
                <a:latin typeface="Comic Sans MS" charset="0"/>
                <a:ea typeface="Comic Sans MS" charset="0"/>
                <a:cs typeface="Comic Sans MS" charset="0"/>
              </a:endParaRPr>
            </a:p>
          </p:txBody>
        </p:sp>
        <p:grpSp>
          <p:nvGrpSpPr>
            <p:cNvPr id="3" name="Group 8"/>
            <p:cNvGrpSpPr>
              <a:grpSpLocks/>
            </p:cNvGrpSpPr>
            <p:nvPr/>
          </p:nvGrpSpPr>
          <p:grpSpPr bwMode="auto">
            <a:xfrm>
              <a:off x="182" y="960"/>
              <a:ext cx="5573" cy="1583"/>
              <a:chOff x="182" y="960"/>
              <a:chExt cx="5573" cy="1583"/>
            </a:xfrm>
          </p:grpSpPr>
          <p:sp>
            <p:nvSpPr>
              <p:cNvPr id="87049" name="Text Box 9"/>
              <p:cNvSpPr txBox="1">
                <a:spLocks noChangeArrowheads="1"/>
              </p:cNvSpPr>
              <p:nvPr/>
            </p:nvSpPr>
            <p:spPr bwMode="auto">
              <a:xfrm>
                <a:off x="182" y="960"/>
                <a:ext cx="2259" cy="368"/>
              </a:xfrm>
              <a:prstGeom prst="rect">
                <a:avLst/>
              </a:prstGeom>
              <a:noFill/>
              <a:ln w="9525">
                <a:noFill/>
                <a:miter lim="800000"/>
                <a:headEnd/>
                <a:tailEnd/>
              </a:ln>
              <a:effectLst/>
            </p:spPr>
            <p:txBody>
              <a:bodyPr wrap="none">
                <a:spAutoFit/>
              </a:bodyPr>
              <a:lstStyle/>
              <a:p>
                <a:r>
                  <a:rPr lang="it-IT" sz="3200" b="1" dirty="0">
                    <a:solidFill>
                      <a:srgbClr val="000066"/>
                    </a:solidFill>
                    <a:latin typeface="Comic Sans MS" charset="0"/>
                    <a:ea typeface="Comic Sans MS" charset="0"/>
                    <a:cs typeface="Comic Sans MS" charset="0"/>
                  </a:rPr>
                  <a:t>Infezioni severe </a:t>
                </a:r>
              </a:p>
            </p:txBody>
          </p:sp>
          <p:sp>
            <p:nvSpPr>
              <p:cNvPr id="87050" name="Text Box 10"/>
              <p:cNvSpPr txBox="1">
                <a:spLocks noChangeArrowheads="1"/>
              </p:cNvSpPr>
              <p:nvPr/>
            </p:nvSpPr>
            <p:spPr bwMode="auto">
              <a:xfrm>
                <a:off x="336" y="1413"/>
                <a:ext cx="1095" cy="756"/>
              </a:xfrm>
              <a:prstGeom prst="rect">
                <a:avLst/>
              </a:prstGeom>
              <a:noFill/>
              <a:ln w="9525">
                <a:noFill/>
                <a:miter lim="800000"/>
                <a:headEnd/>
                <a:tailEnd/>
              </a:ln>
              <a:effectLst/>
            </p:spPr>
            <p:txBody>
              <a:bodyPr wrap="none">
                <a:spAutoFit/>
              </a:bodyPr>
              <a:lstStyle/>
              <a:p>
                <a:r>
                  <a:rPr lang="it-IT" sz="2400" b="1" dirty="0">
                    <a:solidFill>
                      <a:srgbClr val="FF0000"/>
                    </a:solidFill>
                    <a:latin typeface="Comic Sans MS" charset="0"/>
                    <a:ea typeface="Comic Sans MS" charset="0"/>
                    <a:cs typeface="Comic Sans MS" charset="0"/>
                  </a:rPr>
                  <a:t>Meningite </a:t>
                </a:r>
              </a:p>
              <a:p>
                <a:r>
                  <a:rPr lang="it-IT" sz="2400" b="1" dirty="0">
                    <a:solidFill>
                      <a:srgbClr val="FF0000"/>
                    </a:solidFill>
                    <a:latin typeface="Comic Sans MS" charset="0"/>
                    <a:ea typeface="Comic Sans MS" charset="0"/>
                    <a:cs typeface="Comic Sans MS" charset="0"/>
                  </a:rPr>
                  <a:t>Encefalite</a:t>
                </a:r>
              </a:p>
              <a:p>
                <a:r>
                  <a:rPr lang="it-IT" sz="2400" b="1" dirty="0">
                    <a:solidFill>
                      <a:srgbClr val="FF0000"/>
                    </a:solidFill>
                    <a:latin typeface="Comic Sans MS" charset="0"/>
                    <a:ea typeface="Comic Sans MS" charset="0"/>
                    <a:cs typeface="Comic Sans MS" charset="0"/>
                  </a:rPr>
                  <a:t>Ascessi</a:t>
                </a:r>
              </a:p>
            </p:txBody>
          </p:sp>
          <p:sp>
            <p:nvSpPr>
              <p:cNvPr id="87051" name="Text Box 11"/>
              <p:cNvSpPr txBox="1">
                <a:spLocks noChangeArrowheads="1"/>
              </p:cNvSpPr>
              <p:nvPr/>
            </p:nvSpPr>
            <p:spPr bwMode="auto">
              <a:xfrm>
                <a:off x="1584" y="1413"/>
                <a:ext cx="1369" cy="756"/>
              </a:xfrm>
              <a:prstGeom prst="rect">
                <a:avLst/>
              </a:prstGeom>
              <a:noFill/>
              <a:ln w="9525">
                <a:noFill/>
                <a:miter lim="800000"/>
                <a:headEnd/>
                <a:tailEnd/>
              </a:ln>
              <a:effectLst/>
            </p:spPr>
            <p:txBody>
              <a:bodyPr wrap="none">
                <a:spAutoFit/>
              </a:bodyPr>
              <a:lstStyle/>
              <a:p>
                <a:r>
                  <a:rPr lang="it-IT" sz="2400" b="1" dirty="0">
                    <a:solidFill>
                      <a:srgbClr val="FF0000"/>
                    </a:solidFill>
                    <a:latin typeface="Comic Sans MS" charset="0"/>
                    <a:ea typeface="Comic Sans MS" charset="0"/>
                    <a:cs typeface="Comic Sans MS" charset="0"/>
                  </a:rPr>
                  <a:t>Sepsi</a:t>
                </a:r>
              </a:p>
              <a:p>
                <a:r>
                  <a:rPr lang="it-IT" sz="2400" b="1" dirty="0">
                    <a:solidFill>
                      <a:srgbClr val="FF0000"/>
                    </a:solidFill>
                    <a:latin typeface="Comic Sans MS" charset="0"/>
                    <a:ea typeface="Comic Sans MS" charset="0"/>
                    <a:cs typeface="Comic Sans MS" charset="0"/>
                  </a:rPr>
                  <a:t>Osteomielite </a:t>
                </a:r>
              </a:p>
              <a:p>
                <a:r>
                  <a:rPr lang="it-IT" sz="2400" b="1" dirty="0">
                    <a:solidFill>
                      <a:srgbClr val="FF0000"/>
                    </a:solidFill>
                    <a:latin typeface="Comic Sans MS" charset="0"/>
                    <a:ea typeface="Comic Sans MS" charset="0"/>
                    <a:cs typeface="Comic Sans MS" charset="0"/>
                  </a:rPr>
                  <a:t>Polmonite</a:t>
                </a:r>
              </a:p>
            </p:txBody>
          </p:sp>
          <p:pic>
            <p:nvPicPr>
              <p:cNvPr id="87052" name="Picture 12" descr="http://img.medscape.com/pi/emed/ckb/pediatrics_general/1331341-1331368-966333-966459.jpg"/>
              <p:cNvPicPr>
                <a:picLocks noChangeAspect="1" noChangeArrowheads="1"/>
              </p:cNvPicPr>
              <p:nvPr/>
            </p:nvPicPr>
            <p:blipFill>
              <a:blip r:embed="rId2" cstate="print"/>
              <a:srcRect/>
              <a:stretch>
                <a:fillRect/>
              </a:stretch>
            </p:blipFill>
            <p:spPr bwMode="auto">
              <a:xfrm>
                <a:off x="3072" y="1008"/>
                <a:ext cx="2683" cy="1535"/>
              </a:xfrm>
              <a:prstGeom prst="rect">
                <a:avLst/>
              </a:prstGeom>
              <a:noFill/>
            </p:spPr>
          </p:pic>
        </p:grpSp>
        <p:sp>
          <p:nvSpPr>
            <p:cNvPr id="19" name="Text Box 4"/>
            <p:cNvSpPr txBox="1">
              <a:spLocks noChangeArrowheads="1"/>
            </p:cNvSpPr>
            <p:nvPr/>
          </p:nvSpPr>
          <p:spPr bwMode="auto">
            <a:xfrm>
              <a:off x="106" y="2455"/>
              <a:ext cx="2472" cy="330"/>
            </a:xfrm>
            <a:prstGeom prst="rect">
              <a:avLst/>
            </a:prstGeom>
            <a:noFill/>
            <a:ln w="9525">
              <a:noFill/>
              <a:miter lim="800000"/>
              <a:headEnd/>
              <a:tailEnd/>
            </a:ln>
            <a:effectLst/>
          </p:spPr>
          <p:txBody>
            <a:bodyPr wrap="none">
              <a:spAutoFit/>
            </a:bodyPr>
            <a:lstStyle/>
            <a:p>
              <a:r>
                <a:rPr lang="en-US" sz="2800" b="1" dirty="0">
                  <a:solidFill>
                    <a:srgbClr val="000066"/>
                  </a:solidFill>
                  <a:latin typeface="Comic Sans MS" charset="0"/>
                  <a:ea typeface="Comic Sans MS" charset="0"/>
                  <a:cs typeface="Comic Sans MS" charset="0"/>
                </a:rPr>
                <a:t>Da </a:t>
              </a:r>
              <a:r>
                <a:rPr lang="en-US" sz="2800" b="1" dirty="0" err="1">
                  <a:solidFill>
                    <a:srgbClr val="000066"/>
                  </a:solidFill>
                  <a:latin typeface="Comic Sans MS" charset="0"/>
                  <a:ea typeface="Comic Sans MS" charset="0"/>
                  <a:cs typeface="Comic Sans MS" charset="0"/>
                </a:rPr>
                <a:t>germi</a:t>
              </a:r>
              <a:r>
                <a:rPr lang="en-US" sz="2800" b="1" dirty="0">
                  <a:solidFill>
                    <a:srgbClr val="000066"/>
                  </a:solidFill>
                  <a:latin typeface="Comic Sans MS" charset="0"/>
                  <a:ea typeface="Comic Sans MS" charset="0"/>
                  <a:cs typeface="Comic Sans MS" charset="0"/>
                </a:rPr>
                <a:t> </a:t>
              </a:r>
              <a:r>
                <a:rPr lang="en-US" sz="2800" b="1" dirty="0" err="1">
                  <a:solidFill>
                    <a:srgbClr val="000066"/>
                  </a:solidFill>
                  <a:latin typeface="Comic Sans MS" charset="0"/>
                  <a:ea typeface="Comic Sans MS" charset="0"/>
                  <a:cs typeface="Comic Sans MS" charset="0"/>
                </a:rPr>
                <a:t>opportunisti</a:t>
              </a:r>
              <a:endParaRPr lang="en-US" sz="2800" b="1" dirty="0">
                <a:solidFill>
                  <a:srgbClr val="000066"/>
                </a:solidFill>
                <a:latin typeface="Comic Sans MS" charset="0"/>
                <a:ea typeface="Comic Sans MS" charset="0"/>
                <a:cs typeface="Comic Sans MS" charset="0"/>
              </a:endParaRPr>
            </a:p>
          </p:txBody>
        </p:sp>
      </p:grpSp>
      <p:grpSp>
        <p:nvGrpSpPr>
          <p:cNvPr id="14" name="Gruppo 13"/>
          <p:cNvGrpSpPr/>
          <p:nvPr/>
        </p:nvGrpSpPr>
        <p:grpSpPr>
          <a:xfrm>
            <a:off x="9048329" y="5805265"/>
            <a:ext cx="1597631" cy="940755"/>
            <a:chOff x="4109566" y="3625647"/>
            <a:chExt cx="3955312" cy="2064456"/>
          </a:xfrm>
        </p:grpSpPr>
        <p:pic>
          <p:nvPicPr>
            <p:cNvPr id="15" name="image3.jpeg"/>
            <p:cNvPicPr/>
            <p:nvPr/>
          </p:nvPicPr>
          <p:blipFill>
            <a:blip r:embed="rId3"/>
            <a:stretch>
              <a:fillRect/>
            </a:stretch>
          </p:blipFill>
          <p:spPr>
            <a:xfrm>
              <a:off x="4109566" y="3679665"/>
              <a:ext cx="1691478" cy="890847"/>
            </a:xfrm>
            <a:prstGeom prst="rect">
              <a:avLst/>
            </a:prstGeom>
            <a:ln w="12700">
              <a:miter lim="400000"/>
            </a:ln>
          </p:spPr>
        </p:pic>
        <p:pic>
          <p:nvPicPr>
            <p:cNvPr id="16" name="image2.tif"/>
            <p:cNvPicPr/>
            <p:nvPr/>
          </p:nvPicPr>
          <p:blipFill>
            <a:blip r:embed="rId4"/>
            <a:stretch>
              <a:fillRect/>
            </a:stretch>
          </p:blipFill>
          <p:spPr>
            <a:xfrm>
              <a:off x="6265207" y="4838086"/>
              <a:ext cx="1691477" cy="820369"/>
            </a:xfrm>
            <a:prstGeom prst="rect">
              <a:avLst/>
            </a:prstGeom>
            <a:ln w="12700">
              <a:miter lim="400000"/>
            </a:ln>
          </p:spPr>
        </p:pic>
        <p:pic>
          <p:nvPicPr>
            <p:cNvPr id="17" name="image1.jpeg"/>
            <p:cNvPicPr/>
            <p:nvPr/>
          </p:nvPicPr>
          <p:blipFill>
            <a:blip r:embed="rId5"/>
            <a:stretch>
              <a:fillRect/>
            </a:stretch>
          </p:blipFill>
          <p:spPr>
            <a:xfrm>
              <a:off x="4231192" y="4806439"/>
              <a:ext cx="1448225" cy="883664"/>
            </a:xfrm>
            <a:prstGeom prst="rect">
              <a:avLst/>
            </a:prstGeom>
            <a:ln w="12700">
              <a:miter lim="400000"/>
            </a:ln>
          </p:spPr>
        </p:pic>
        <p:pic>
          <p:nvPicPr>
            <p:cNvPr id="18" name="pasted-image.tif"/>
            <p:cNvPicPr/>
            <p:nvPr/>
          </p:nvPicPr>
          <p:blipFill>
            <a:blip r:embed="rId6"/>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8982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524000" y="150109"/>
            <a:ext cx="9144000" cy="1754326"/>
          </a:xfrm>
          <a:prstGeom prst="rect">
            <a:avLst/>
          </a:prstGeom>
          <a:noFill/>
          <a:ln w="9525">
            <a:noFill/>
            <a:miter lim="800000"/>
            <a:headEnd/>
            <a:tailEnd/>
          </a:ln>
          <a:effectLst/>
        </p:spPr>
        <p:txBody>
          <a:bodyPr wrap="square">
            <a:spAutoFit/>
          </a:bodyPr>
          <a:lstStyle/>
          <a:p>
            <a:pPr algn="ctr"/>
            <a:r>
              <a:rPr lang="it-IT" sz="3600" b="1" dirty="0">
                <a:solidFill>
                  <a:srgbClr val="0070C0"/>
                </a:solidFill>
                <a:latin typeface="Comic Sans MS" charset="0"/>
                <a:ea typeface="Comic Sans MS" charset="0"/>
                <a:cs typeface="Comic Sans MS" charset="0"/>
              </a:rPr>
              <a:t>Quando l’infezione è particolarmente severa è </a:t>
            </a:r>
          </a:p>
          <a:p>
            <a:pPr algn="ctr"/>
            <a:r>
              <a:rPr lang="it-IT" sz="3600" b="1" dirty="0">
                <a:solidFill>
                  <a:srgbClr val="0070C0"/>
                </a:solidFill>
                <a:latin typeface="Comic Sans MS" charset="0"/>
                <a:ea typeface="Comic Sans MS" charset="0"/>
                <a:cs typeface="Comic Sans MS" charset="0"/>
              </a:rPr>
              <a:t>facile diagnosticare un’immunodeficienza </a:t>
            </a:r>
          </a:p>
        </p:txBody>
      </p:sp>
      <p:grpSp>
        <p:nvGrpSpPr>
          <p:cNvPr id="2" name="Group 3"/>
          <p:cNvGrpSpPr>
            <a:grpSpLocks/>
          </p:cNvGrpSpPr>
          <p:nvPr/>
        </p:nvGrpSpPr>
        <p:grpSpPr bwMode="auto">
          <a:xfrm>
            <a:off x="2957180" y="1965992"/>
            <a:ext cx="7710821" cy="3338513"/>
            <a:chOff x="689" y="958"/>
            <a:chExt cx="4856" cy="2103"/>
          </a:xfrm>
        </p:grpSpPr>
        <p:sp>
          <p:nvSpPr>
            <p:cNvPr id="88068" name="Text Box 4"/>
            <p:cNvSpPr txBox="1">
              <a:spLocks noChangeArrowheads="1"/>
            </p:cNvSpPr>
            <p:nvPr/>
          </p:nvSpPr>
          <p:spPr bwMode="auto">
            <a:xfrm>
              <a:off x="689" y="1326"/>
              <a:ext cx="2786" cy="407"/>
            </a:xfrm>
            <a:prstGeom prst="rect">
              <a:avLst/>
            </a:prstGeom>
            <a:noFill/>
            <a:ln w="9525">
              <a:noFill/>
              <a:miter lim="800000"/>
              <a:headEnd/>
              <a:tailEnd/>
            </a:ln>
            <a:effectLst/>
          </p:spPr>
          <p:txBody>
            <a:bodyPr wrap="none">
              <a:spAutoFit/>
            </a:bodyPr>
            <a:lstStyle/>
            <a:p>
              <a:pPr algn="ctr"/>
              <a:r>
                <a:rPr lang="it-IT" sz="3600" b="1">
                  <a:solidFill>
                    <a:srgbClr val="FF0000"/>
                  </a:solidFill>
                  <a:latin typeface="Comic Sans MS" charset="0"/>
                  <a:ea typeface="Comic Sans MS" charset="0"/>
                  <a:cs typeface="Comic Sans MS" charset="0"/>
                </a:rPr>
                <a:t>Ma spesso è tardi </a:t>
              </a:r>
            </a:p>
          </p:txBody>
        </p:sp>
        <p:pic>
          <p:nvPicPr>
            <p:cNvPr id="88069" name="Picture 5" descr="http://blackgirlinthecity.files.wordpress.com/2008/08/uniqlo-sorry-im-late-tshirt.jpg"/>
            <p:cNvPicPr>
              <a:picLocks noChangeAspect="1" noChangeArrowheads="1"/>
            </p:cNvPicPr>
            <p:nvPr/>
          </p:nvPicPr>
          <p:blipFill>
            <a:blip r:embed="rId2" cstate="print"/>
            <a:srcRect/>
            <a:stretch>
              <a:fillRect/>
            </a:stretch>
          </p:blipFill>
          <p:spPr bwMode="auto">
            <a:xfrm>
              <a:off x="3325" y="958"/>
              <a:ext cx="2220" cy="2103"/>
            </a:xfrm>
            <a:prstGeom prst="rect">
              <a:avLst/>
            </a:prstGeom>
            <a:noFill/>
          </p:spPr>
        </p:pic>
      </p:grpSp>
      <p:grpSp>
        <p:nvGrpSpPr>
          <p:cNvPr id="3" name="Group 6"/>
          <p:cNvGrpSpPr>
            <a:grpSpLocks/>
          </p:cNvGrpSpPr>
          <p:nvPr/>
        </p:nvGrpSpPr>
        <p:grpSpPr bwMode="auto">
          <a:xfrm>
            <a:off x="2057399" y="3687764"/>
            <a:ext cx="7888210" cy="3076575"/>
            <a:chOff x="336" y="2323"/>
            <a:chExt cx="4547" cy="1938"/>
          </a:xfrm>
        </p:grpSpPr>
        <p:sp>
          <p:nvSpPr>
            <p:cNvPr id="88071" name="Text Box 7"/>
            <p:cNvSpPr txBox="1">
              <a:spLocks noChangeArrowheads="1"/>
            </p:cNvSpPr>
            <p:nvPr/>
          </p:nvSpPr>
          <p:spPr bwMode="auto">
            <a:xfrm>
              <a:off x="1907" y="3272"/>
              <a:ext cx="2976" cy="989"/>
            </a:xfrm>
            <a:prstGeom prst="rect">
              <a:avLst/>
            </a:prstGeom>
            <a:noFill/>
            <a:ln w="9525">
              <a:noFill/>
              <a:miter lim="800000"/>
              <a:headEnd/>
              <a:tailEnd/>
            </a:ln>
            <a:effectLst/>
          </p:spPr>
          <p:txBody>
            <a:bodyPr>
              <a:spAutoFit/>
            </a:bodyPr>
            <a:lstStyle/>
            <a:p>
              <a:pPr algn="ctr"/>
              <a:r>
                <a:rPr lang="it-IT" sz="3200" b="1" dirty="0">
                  <a:solidFill>
                    <a:srgbClr val="FF0000"/>
                  </a:solidFill>
                  <a:latin typeface="Comic Sans MS" charset="0"/>
                  <a:ea typeface="Comic Sans MS" charset="0"/>
                  <a:cs typeface="Comic Sans MS" charset="0"/>
                </a:rPr>
                <a:t>perché ci sono già </a:t>
              </a:r>
            </a:p>
            <a:p>
              <a:pPr algn="ctr"/>
              <a:r>
                <a:rPr lang="it-IT" sz="3200" b="1" dirty="0">
                  <a:solidFill>
                    <a:srgbClr val="FF0000"/>
                  </a:solidFill>
                  <a:latin typeface="Comic Sans MS" charset="0"/>
                  <a:ea typeface="Comic Sans MS" charset="0"/>
                  <a:cs typeface="Comic Sans MS" charset="0"/>
                </a:rPr>
                <a:t>danni e sequele </a:t>
              </a:r>
            </a:p>
            <a:p>
              <a:pPr algn="ctr"/>
              <a:r>
                <a:rPr lang="it-IT" sz="3200" b="1" dirty="0">
                  <a:solidFill>
                    <a:srgbClr val="FF0000"/>
                  </a:solidFill>
                  <a:latin typeface="Comic Sans MS" charset="0"/>
                  <a:ea typeface="Comic Sans MS" charset="0"/>
                  <a:cs typeface="Comic Sans MS" charset="0"/>
                </a:rPr>
                <a:t>permanenti </a:t>
              </a:r>
            </a:p>
          </p:txBody>
        </p:sp>
        <p:pic>
          <p:nvPicPr>
            <p:cNvPr id="88072" name="Picture 8" descr="poliogirlrus"/>
            <p:cNvPicPr>
              <a:picLocks noChangeAspect="1" noChangeArrowheads="1"/>
            </p:cNvPicPr>
            <p:nvPr/>
          </p:nvPicPr>
          <p:blipFill>
            <a:blip r:embed="rId3" cstate="print"/>
            <a:srcRect/>
            <a:stretch>
              <a:fillRect/>
            </a:stretch>
          </p:blipFill>
          <p:spPr bwMode="auto">
            <a:xfrm>
              <a:off x="336" y="2323"/>
              <a:ext cx="1581" cy="1853"/>
            </a:xfrm>
            <a:prstGeom prst="rect">
              <a:avLst/>
            </a:prstGeom>
            <a:noFill/>
          </p:spPr>
        </p:pic>
      </p:grpSp>
      <p:grpSp>
        <p:nvGrpSpPr>
          <p:cNvPr id="9" name="Gruppo 8"/>
          <p:cNvGrpSpPr/>
          <p:nvPr/>
        </p:nvGrpSpPr>
        <p:grpSpPr>
          <a:xfrm>
            <a:off x="9192345" y="5805265"/>
            <a:ext cx="1453615" cy="940755"/>
            <a:chOff x="4109566" y="3625647"/>
            <a:chExt cx="3955312" cy="2064456"/>
          </a:xfrm>
        </p:grpSpPr>
        <p:pic>
          <p:nvPicPr>
            <p:cNvPr id="10" name="image3.jpeg"/>
            <p:cNvPicPr/>
            <p:nvPr/>
          </p:nvPicPr>
          <p:blipFill>
            <a:blip r:embed="rId4"/>
            <a:stretch>
              <a:fillRect/>
            </a:stretch>
          </p:blipFill>
          <p:spPr>
            <a:xfrm>
              <a:off x="4109566" y="3679665"/>
              <a:ext cx="1691478" cy="890847"/>
            </a:xfrm>
            <a:prstGeom prst="rect">
              <a:avLst/>
            </a:prstGeom>
            <a:ln w="12700">
              <a:miter lim="400000"/>
            </a:ln>
          </p:spPr>
        </p:pic>
        <p:pic>
          <p:nvPicPr>
            <p:cNvPr id="11" name="image2.tif"/>
            <p:cNvPicPr/>
            <p:nvPr/>
          </p:nvPicPr>
          <p:blipFill>
            <a:blip r:embed="rId5"/>
            <a:stretch>
              <a:fillRect/>
            </a:stretch>
          </p:blipFill>
          <p:spPr>
            <a:xfrm>
              <a:off x="6265207" y="4838086"/>
              <a:ext cx="1691477" cy="820369"/>
            </a:xfrm>
            <a:prstGeom prst="rect">
              <a:avLst/>
            </a:prstGeom>
            <a:ln w="12700">
              <a:miter lim="400000"/>
            </a:ln>
          </p:spPr>
        </p:pic>
        <p:pic>
          <p:nvPicPr>
            <p:cNvPr id="12" name="image1.jpeg"/>
            <p:cNvPicPr/>
            <p:nvPr/>
          </p:nvPicPr>
          <p:blipFill>
            <a:blip r:embed="rId6"/>
            <a:stretch>
              <a:fillRect/>
            </a:stretch>
          </p:blipFill>
          <p:spPr>
            <a:xfrm>
              <a:off x="4231192" y="4806439"/>
              <a:ext cx="1448225" cy="883664"/>
            </a:xfrm>
            <a:prstGeom prst="rect">
              <a:avLst/>
            </a:prstGeom>
            <a:ln w="12700">
              <a:miter lim="400000"/>
            </a:ln>
          </p:spPr>
        </p:pic>
        <p:pic>
          <p:nvPicPr>
            <p:cNvPr id="13" name="pasted-image.tif"/>
            <p:cNvPicPr/>
            <p:nvPr/>
          </p:nvPicPr>
          <p:blipFill>
            <a:blip r:embed="rId7"/>
            <a:stretch>
              <a:fillRect/>
            </a:stretch>
          </p:blipFill>
          <p:spPr>
            <a:xfrm>
              <a:off x="6157013" y="3625647"/>
              <a:ext cx="1907865" cy="998883"/>
            </a:xfrm>
            <a:prstGeom prst="rect">
              <a:avLst/>
            </a:prstGeom>
            <a:ln w="12700">
              <a:miter lim="400000"/>
            </a:ln>
          </p:spPr>
        </p:pic>
      </p:grpSp>
    </p:spTree>
    <p:extLst>
      <p:ext uri="{BB962C8B-B14F-4D97-AF65-F5344CB8AC3E}">
        <p14:creationId xmlns:p14="http://schemas.microsoft.com/office/powerpoint/2010/main" val="31533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9048329" y="5805265"/>
            <a:ext cx="1597631" cy="940755"/>
            <a:chOff x="4109566" y="3625647"/>
            <a:chExt cx="3955312" cy="2064456"/>
          </a:xfrm>
        </p:grpSpPr>
        <p:pic>
          <p:nvPicPr>
            <p:cNvPr id="8" name="image3.jpeg"/>
            <p:cNvPicPr/>
            <p:nvPr/>
          </p:nvPicPr>
          <p:blipFill>
            <a:blip r:embed="rId2"/>
            <a:stretch>
              <a:fillRect/>
            </a:stretch>
          </p:blipFill>
          <p:spPr>
            <a:xfrm>
              <a:off x="4109566" y="3679665"/>
              <a:ext cx="1691478" cy="890847"/>
            </a:xfrm>
            <a:prstGeom prst="rect">
              <a:avLst/>
            </a:prstGeom>
            <a:ln w="12700">
              <a:miter lim="400000"/>
            </a:ln>
          </p:spPr>
        </p:pic>
        <p:pic>
          <p:nvPicPr>
            <p:cNvPr id="9" name="image2.tif"/>
            <p:cNvPicPr/>
            <p:nvPr/>
          </p:nvPicPr>
          <p:blipFill>
            <a:blip r:embed="rId3"/>
            <a:stretch>
              <a:fillRect/>
            </a:stretch>
          </p:blipFill>
          <p:spPr>
            <a:xfrm>
              <a:off x="6265207" y="4838086"/>
              <a:ext cx="1691477" cy="820369"/>
            </a:xfrm>
            <a:prstGeom prst="rect">
              <a:avLst/>
            </a:prstGeom>
            <a:ln w="12700">
              <a:miter lim="400000"/>
            </a:ln>
          </p:spPr>
        </p:pic>
        <p:pic>
          <p:nvPicPr>
            <p:cNvPr id="10" name="image1.jpeg"/>
            <p:cNvPicPr/>
            <p:nvPr/>
          </p:nvPicPr>
          <p:blipFill>
            <a:blip r:embed="rId4"/>
            <a:stretch>
              <a:fillRect/>
            </a:stretch>
          </p:blipFill>
          <p:spPr>
            <a:xfrm>
              <a:off x="4231192" y="4806439"/>
              <a:ext cx="1448225" cy="883664"/>
            </a:xfrm>
            <a:prstGeom prst="rect">
              <a:avLst/>
            </a:prstGeom>
            <a:ln w="12700">
              <a:miter lim="400000"/>
            </a:ln>
          </p:spPr>
        </p:pic>
        <p:pic>
          <p:nvPicPr>
            <p:cNvPr id="11"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3" name="Immagine 2"/>
          <p:cNvPicPr>
            <a:picLocks noChangeAspect="1"/>
          </p:cNvPicPr>
          <p:nvPr/>
        </p:nvPicPr>
        <p:blipFill>
          <a:blip r:embed="rId6">
            <a:alphaModFix amt="50000"/>
          </a:blip>
          <a:stretch>
            <a:fillRect/>
          </a:stretch>
        </p:blipFill>
        <p:spPr>
          <a:xfrm>
            <a:off x="1524000" y="0"/>
            <a:ext cx="9144000" cy="6858000"/>
          </a:xfrm>
          <a:prstGeom prst="rect">
            <a:avLst/>
          </a:prstGeom>
        </p:spPr>
      </p:pic>
      <p:sp>
        <p:nvSpPr>
          <p:cNvPr id="5" name="CasellaDiTesto 4"/>
          <p:cNvSpPr txBox="1"/>
          <p:nvPr/>
        </p:nvSpPr>
        <p:spPr>
          <a:xfrm>
            <a:off x="1510815" y="0"/>
            <a:ext cx="9144000" cy="1446550"/>
          </a:xfrm>
          <a:prstGeom prst="rect">
            <a:avLst/>
          </a:prstGeom>
          <a:noFill/>
        </p:spPr>
        <p:txBody>
          <a:bodyPr wrap="square" rtlCol="0">
            <a:spAutoFit/>
          </a:bodyPr>
          <a:lstStyle/>
          <a:p>
            <a:pPr algn="ctr"/>
            <a:r>
              <a:rPr lang="it-IT" sz="4400" b="1" dirty="0">
                <a:solidFill>
                  <a:srgbClr val="0000FF"/>
                </a:solidFill>
                <a:latin typeface="Comic Sans MS" charset="0"/>
                <a:ea typeface="Comic Sans MS" charset="0"/>
                <a:cs typeface="Comic Sans MS" charset="0"/>
              </a:rPr>
              <a:t>Non volevamo più </a:t>
            </a:r>
          </a:p>
          <a:p>
            <a:pPr algn="ctr"/>
            <a:r>
              <a:rPr lang="it-IT" sz="4400" b="1" dirty="0">
                <a:solidFill>
                  <a:srgbClr val="0000FF"/>
                </a:solidFill>
                <a:latin typeface="Comic Sans MS" charset="0"/>
                <a:ea typeface="Comic Sans MS" charset="0"/>
                <a:cs typeface="Comic Sans MS" charset="0"/>
              </a:rPr>
              <a:t>arrivare sempre tardi</a:t>
            </a:r>
            <a:r>
              <a:rPr lang="is-IS" sz="4400" b="1" dirty="0">
                <a:solidFill>
                  <a:srgbClr val="0000FF"/>
                </a:solidFill>
                <a:latin typeface="Comic Sans MS" charset="0"/>
                <a:ea typeface="Comic Sans MS" charset="0"/>
                <a:cs typeface="Comic Sans MS" charset="0"/>
              </a:rPr>
              <a:t>…</a:t>
            </a:r>
            <a:endParaRPr lang="it-IT" sz="4400" b="1" dirty="0">
              <a:solidFill>
                <a:srgbClr val="0000FF"/>
              </a:solidFill>
              <a:latin typeface="Comic Sans MS" charset="0"/>
              <a:ea typeface="Comic Sans MS" charset="0"/>
              <a:cs typeface="Comic Sans MS" charset="0"/>
            </a:endParaRPr>
          </a:p>
        </p:txBody>
      </p:sp>
      <p:sp>
        <p:nvSpPr>
          <p:cNvPr id="6" name="CasellaDiTesto 5"/>
          <p:cNvSpPr txBox="1"/>
          <p:nvPr/>
        </p:nvSpPr>
        <p:spPr>
          <a:xfrm>
            <a:off x="5231904" y="2182505"/>
            <a:ext cx="2088232" cy="3939540"/>
          </a:xfrm>
          <a:prstGeom prst="rect">
            <a:avLst/>
          </a:prstGeom>
          <a:noFill/>
        </p:spPr>
        <p:txBody>
          <a:bodyPr wrap="square" rtlCol="0">
            <a:spAutoFit/>
          </a:bodyPr>
          <a:lstStyle/>
          <a:p>
            <a:r>
              <a:rPr lang="it-IT" sz="25000" b="1" dirty="0">
                <a:solidFill>
                  <a:srgbClr val="0000FF"/>
                </a:solidFill>
                <a:latin typeface="Comic Sans MS" charset="0"/>
                <a:ea typeface="Comic Sans MS" charset="0"/>
                <a:cs typeface="Comic Sans MS" charset="0"/>
              </a:rPr>
              <a:t>?</a:t>
            </a:r>
          </a:p>
        </p:txBody>
      </p:sp>
    </p:spTree>
    <p:extLst>
      <p:ext uri="{BB962C8B-B14F-4D97-AF65-F5344CB8AC3E}">
        <p14:creationId xmlns:p14="http://schemas.microsoft.com/office/powerpoint/2010/main" val="20475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p:cNvGrpSpPr/>
          <p:nvPr/>
        </p:nvGrpSpPr>
        <p:grpSpPr>
          <a:xfrm>
            <a:off x="9048329" y="5805265"/>
            <a:ext cx="1597631" cy="940755"/>
            <a:chOff x="4109566" y="3625647"/>
            <a:chExt cx="3955312" cy="2064456"/>
          </a:xfrm>
        </p:grpSpPr>
        <p:pic>
          <p:nvPicPr>
            <p:cNvPr id="25" name="image3.jpeg"/>
            <p:cNvPicPr/>
            <p:nvPr/>
          </p:nvPicPr>
          <p:blipFill>
            <a:blip r:embed="rId2"/>
            <a:stretch>
              <a:fillRect/>
            </a:stretch>
          </p:blipFill>
          <p:spPr>
            <a:xfrm>
              <a:off x="4109566" y="3679665"/>
              <a:ext cx="1691478" cy="890847"/>
            </a:xfrm>
            <a:prstGeom prst="rect">
              <a:avLst/>
            </a:prstGeom>
            <a:ln w="12700">
              <a:miter lim="400000"/>
            </a:ln>
          </p:spPr>
        </p:pic>
        <p:pic>
          <p:nvPicPr>
            <p:cNvPr id="26" name="image2.tif"/>
            <p:cNvPicPr/>
            <p:nvPr/>
          </p:nvPicPr>
          <p:blipFill>
            <a:blip r:embed="rId3"/>
            <a:stretch>
              <a:fillRect/>
            </a:stretch>
          </p:blipFill>
          <p:spPr>
            <a:xfrm>
              <a:off x="6265207" y="4838086"/>
              <a:ext cx="1691477" cy="820369"/>
            </a:xfrm>
            <a:prstGeom prst="rect">
              <a:avLst/>
            </a:prstGeom>
            <a:ln w="12700">
              <a:miter lim="400000"/>
            </a:ln>
          </p:spPr>
        </p:pic>
        <p:pic>
          <p:nvPicPr>
            <p:cNvPr id="27" name="image1.jpeg"/>
            <p:cNvPicPr/>
            <p:nvPr/>
          </p:nvPicPr>
          <p:blipFill>
            <a:blip r:embed="rId4"/>
            <a:stretch>
              <a:fillRect/>
            </a:stretch>
          </p:blipFill>
          <p:spPr>
            <a:xfrm>
              <a:off x="4231192" y="4806439"/>
              <a:ext cx="1448225" cy="883664"/>
            </a:xfrm>
            <a:prstGeom prst="rect">
              <a:avLst/>
            </a:prstGeom>
            <a:ln w="12700">
              <a:miter lim="400000"/>
            </a:ln>
          </p:spPr>
        </p:pic>
        <p:pic>
          <p:nvPicPr>
            <p:cNvPr id="28" name="pasted-image.tif"/>
            <p:cNvPicPr/>
            <p:nvPr/>
          </p:nvPicPr>
          <p:blipFill>
            <a:blip r:embed="rId5"/>
            <a:stretch>
              <a:fillRect/>
            </a:stretch>
          </p:blipFill>
          <p:spPr>
            <a:xfrm>
              <a:off x="6157013" y="3625647"/>
              <a:ext cx="1907865" cy="998883"/>
            </a:xfrm>
            <a:prstGeom prst="rect">
              <a:avLst/>
            </a:prstGeom>
            <a:ln w="12700">
              <a:miter lim="400000"/>
            </a:ln>
          </p:spPr>
        </p:pic>
      </p:grpSp>
      <p:sp>
        <p:nvSpPr>
          <p:cNvPr id="17" name="CasellaDiTesto 16"/>
          <p:cNvSpPr txBox="1"/>
          <p:nvPr/>
        </p:nvSpPr>
        <p:spPr>
          <a:xfrm>
            <a:off x="1524001" y="-22444"/>
            <a:ext cx="9121959" cy="1569660"/>
          </a:xfrm>
          <a:prstGeom prst="rect">
            <a:avLst/>
          </a:prstGeom>
          <a:noFill/>
        </p:spPr>
        <p:txBody>
          <a:bodyPr wrap="square" rtlCol="0">
            <a:spAutoFit/>
          </a:bodyPr>
          <a:lstStyle/>
          <a:p>
            <a:pPr algn="ctr"/>
            <a:r>
              <a:rPr lang="it-IT" sz="4800" b="1" dirty="0">
                <a:solidFill>
                  <a:srgbClr val="0070C0"/>
                </a:solidFill>
                <a:latin typeface="Comic Sans MS" charset="0"/>
                <a:ea typeface="Comic Sans MS" charset="0"/>
                <a:cs typeface="Comic Sans MS" charset="0"/>
              </a:rPr>
              <a:t> E come si poteva arrivare prima delle infezioni?</a:t>
            </a:r>
          </a:p>
        </p:txBody>
      </p:sp>
      <p:pic>
        <p:nvPicPr>
          <p:cNvPr id="19" name="Immagine 18"/>
          <p:cNvPicPr>
            <a:picLocks noChangeAspect="1"/>
          </p:cNvPicPr>
          <p:nvPr/>
        </p:nvPicPr>
        <p:blipFill rotWithShape="1">
          <a:blip r:embed="rId6">
            <a:alphaModFix amt="20000"/>
          </a:blip>
          <a:srcRect b="10101"/>
          <a:stretch/>
        </p:blipFill>
        <p:spPr>
          <a:xfrm>
            <a:off x="1560564" y="95671"/>
            <a:ext cx="9107436" cy="6650349"/>
          </a:xfrm>
          <a:prstGeom prst="rect">
            <a:avLst/>
          </a:prstGeom>
        </p:spPr>
      </p:pic>
      <p:sp>
        <p:nvSpPr>
          <p:cNvPr id="20" name="CasellaDiTesto 19"/>
          <p:cNvSpPr txBox="1"/>
          <p:nvPr/>
        </p:nvSpPr>
        <p:spPr>
          <a:xfrm>
            <a:off x="1775520" y="1733475"/>
            <a:ext cx="6552728" cy="1077218"/>
          </a:xfrm>
          <a:prstGeom prst="rect">
            <a:avLst/>
          </a:prstGeom>
          <a:noFill/>
        </p:spPr>
        <p:txBody>
          <a:bodyPr wrap="square" rtlCol="0">
            <a:spAutoFit/>
          </a:bodyPr>
          <a:lstStyle/>
          <a:p>
            <a:r>
              <a:rPr lang="it-IT" sz="3200" b="1" dirty="0">
                <a:solidFill>
                  <a:srgbClr val="FF0000"/>
                </a:solidFill>
                <a:latin typeface="Comic Sans MS" charset="0"/>
                <a:ea typeface="Comic Sans MS" charset="0"/>
                <a:cs typeface="Comic Sans MS" charset="0"/>
              </a:rPr>
              <a:t>Alla nascita i bambini con immunodeficienza sono sani</a:t>
            </a:r>
            <a:r>
              <a:rPr lang="is-IS" sz="3200" b="1" dirty="0">
                <a:solidFill>
                  <a:srgbClr val="FF0000"/>
                </a:solidFill>
                <a:latin typeface="Comic Sans MS" charset="0"/>
                <a:ea typeface="Comic Sans MS" charset="0"/>
                <a:cs typeface="Comic Sans MS" charset="0"/>
              </a:rPr>
              <a:t>…</a:t>
            </a:r>
            <a:endParaRPr lang="it-IT" sz="3200" b="1" dirty="0">
              <a:solidFill>
                <a:srgbClr val="FF0000"/>
              </a:solidFill>
              <a:latin typeface="Comic Sans MS" charset="0"/>
              <a:ea typeface="Comic Sans MS" charset="0"/>
              <a:cs typeface="Comic Sans MS" charset="0"/>
            </a:endParaRPr>
          </a:p>
        </p:txBody>
      </p:sp>
      <p:sp>
        <p:nvSpPr>
          <p:cNvPr id="21" name="CasellaDiTesto 20"/>
          <p:cNvSpPr txBox="1"/>
          <p:nvPr/>
        </p:nvSpPr>
        <p:spPr>
          <a:xfrm>
            <a:off x="2611958" y="2996952"/>
            <a:ext cx="7537110" cy="707886"/>
          </a:xfrm>
          <a:prstGeom prst="rect">
            <a:avLst/>
          </a:prstGeom>
          <a:noFill/>
        </p:spPr>
        <p:txBody>
          <a:bodyPr wrap="square" rtlCol="0">
            <a:spAutoFit/>
          </a:bodyPr>
          <a:lstStyle/>
          <a:p>
            <a:r>
              <a:rPr lang="it-IT" sz="4000" b="1" dirty="0">
                <a:solidFill>
                  <a:srgbClr val="00B050"/>
                </a:solidFill>
                <a:latin typeface="Comic Sans MS" charset="0"/>
                <a:ea typeface="Comic Sans MS" charset="0"/>
                <a:cs typeface="Comic Sans MS" charset="0"/>
              </a:rPr>
              <a:t>SCREENING NEONATALE!!!</a:t>
            </a:r>
          </a:p>
        </p:txBody>
      </p:sp>
    </p:spTree>
    <p:extLst>
      <p:ext uri="{BB962C8B-B14F-4D97-AF65-F5344CB8AC3E}">
        <p14:creationId xmlns:p14="http://schemas.microsoft.com/office/powerpoint/2010/main" val="58534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9048329" y="5805265"/>
            <a:ext cx="1597631" cy="940755"/>
            <a:chOff x="4109566" y="3625647"/>
            <a:chExt cx="3955312" cy="2064456"/>
          </a:xfrm>
        </p:grpSpPr>
        <p:pic>
          <p:nvPicPr>
            <p:cNvPr id="11" name="image3.jpeg"/>
            <p:cNvPicPr/>
            <p:nvPr/>
          </p:nvPicPr>
          <p:blipFill>
            <a:blip r:embed="rId2"/>
            <a:stretch>
              <a:fillRect/>
            </a:stretch>
          </p:blipFill>
          <p:spPr>
            <a:xfrm>
              <a:off x="4109566" y="3679665"/>
              <a:ext cx="1691478" cy="890847"/>
            </a:xfrm>
            <a:prstGeom prst="rect">
              <a:avLst/>
            </a:prstGeom>
            <a:ln w="12700">
              <a:miter lim="400000"/>
            </a:ln>
          </p:spPr>
        </p:pic>
        <p:pic>
          <p:nvPicPr>
            <p:cNvPr id="12" name="image2.tif"/>
            <p:cNvPicPr/>
            <p:nvPr/>
          </p:nvPicPr>
          <p:blipFill>
            <a:blip r:embed="rId3"/>
            <a:stretch>
              <a:fillRect/>
            </a:stretch>
          </p:blipFill>
          <p:spPr>
            <a:xfrm>
              <a:off x="6265207" y="4838086"/>
              <a:ext cx="1691477" cy="820369"/>
            </a:xfrm>
            <a:prstGeom prst="rect">
              <a:avLst/>
            </a:prstGeom>
            <a:ln w="12700">
              <a:miter lim="400000"/>
            </a:ln>
          </p:spPr>
        </p:pic>
        <p:pic>
          <p:nvPicPr>
            <p:cNvPr id="13" name="image1.jpeg"/>
            <p:cNvPicPr/>
            <p:nvPr/>
          </p:nvPicPr>
          <p:blipFill>
            <a:blip r:embed="rId4"/>
            <a:stretch>
              <a:fillRect/>
            </a:stretch>
          </p:blipFill>
          <p:spPr>
            <a:xfrm>
              <a:off x="4231192" y="4806439"/>
              <a:ext cx="1448225" cy="883664"/>
            </a:xfrm>
            <a:prstGeom prst="rect">
              <a:avLst/>
            </a:prstGeom>
            <a:ln w="12700">
              <a:miter lim="400000"/>
            </a:ln>
          </p:spPr>
        </p:pic>
        <p:pic>
          <p:nvPicPr>
            <p:cNvPr id="14" name="pasted-image.tif"/>
            <p:cNvPicPr/>
            <p:nvPr/>
          </p:nvPicPr>
          <p:blipFill>
            <a:blip r:embed="rId5"/>
            <a:stretch>
              <a:fillRect/>
            </a:stretch>
          </p:blipFill>
          <p:spPr>
            <a:xfrm>
              <a:off x="6157013" y="3625647"/>
              <a:ext cx="1907865" cy="998883"/>
            </a:xfrm>
            <a:prstGeom prst="rect">
              <a:avLst/>
            </a:prstGeom>
            <a:ln w="12700">
              <a:miter lim="400000"/>
            </a:ln>
          </p:spPr>
        </p:pic>
      </p:grpSp>
      <p:pic>
        <p:nvPicPr>
          <p:cNvPr id="4" name="Immagine 3"/>
          <p:cNvPicPr>
            <a:picLocks noChangeAspect="1"/>
          </p:cNvPicPr>
          <p:nvPr/>
        </p:nvPicPr>
        <p:blipFill>
          <a:blip r:embed="rId6">
            <a:alphaModFix amt="35000"/>
          </a:blip>
          <a:stretch>
            <a:fillRect/>
          </a:stretch>
        </p:blipFill>
        <p:spPr>
          <a:xfrm>
            <a:off x="1528559" y="1"/>
            <a:ext cx="9141267" cy="6857999"/>
          </a:xfrm>
          <a:prstGeom prst="rect">
            <a:avLst/>
          </a:prstGeom>
        </p:spPr>
      </p:pic>
      <p:sp>
        <p:nvSpPr>
          <p:cNvPr id="7" name="Segnaposto contenuto 2"/>
          <p:cNvSpPr>
            <a:spLocks noGrp="1"/>
          </p:cNvSpPr>
          <p:nvPr>
            <p:ph idx="1"/>
          </p:nvPr>
        </p:nvSpPr>
        <p:spPr>
          <a:xfrm>
            <a:off x="1524000" y="2057400"/>
            <a:ext cx="9144000" cy="4525963"/>
          </a:xfrm>
        </p:spPr>
        <p:txBody>
          <a:bodyPr>
            <a:normAutofit/>
          </a:bodyPr>
          <a:lstStyle/>
          <a:p>
            <a:r>
              <a:rPr lang="it-IT" b="1" dirty="0">
                <a:solidFill>
                  <a:srgbClr val="FF0000"/>
                </a:solidFill>
                <a:latin typeface="Comic Sans MS" charset="0"/>
                <a:ea typeface="Comic Sans MS" charset="0"/>
                <a:cs typeface="Comic Sans MS" charset="0"/>
              </a:rPr>
              <a:t>Incidenza non trascurabile: 6 milioni DI pazienti con IDP nel mondo (</a:t>
            </a:r>
            <a:r>
              <a:rPr lang="it-IT" b="1" dirty="0" err="1">
                <a:solidFill>
                  <a:srgbClr val="FF0000"/>
                </a:solidFill>
                <a:latin typeface="Comic Sans MS" charset="0"/>
                <a:ea typeface="Comic Sans MS" charset="0"/>
                <a:cs typeface="Comic Sans MS" charset="0"/>
              </a:rPr>
              <a:t>ca</a:t>
            </a:r>
            <a:r>
              <a:rPr lang="it-IT" b="1" dirty="0">
                <a:solidFill>
                  <a:srgbClr val="FF0000"/>
                </a:solidFill>
                <a:latin typeface="Comic Sans MS" charset="0"/>
                <a:ea typeface="Comic Sans MS" charset="0"/>
                <a:cs typeface="Comic Sans MS" charset="0"/>
              </a:rPr>
              <a:t> 5000 in Italia)</a:t>
            </a:r>
          </a:p>
          <a:p>
            <a:r>
              <a:rPr lang="it-IT" b="1" dirty="0">
                <a:solidFill>
                  <a:srgbClr val="FF0000"/>
                </a:solidFill>
                <a:latin typeface="Comic Sans MS" charset="0"/>
                <a:ea typeface="Comic Sans MS" charset="0"/>
                <a:cs typeface="Comic Sans MS" charset="0"/>
              </a:rPr>
              <a:t>Alta morbilità e mortalità</a:t>
            </a:r>
          </a:p>
          <a:p>
            <a:r>
              <a:rPr lang="it-IT" b="1" dirty="0">
                <a:solidFill>
                  <a:srgbClr val="FF0000"/>
                </a:solidFill>
                <a:latin typeface="Comic Sans MS" charset="0"/>
                <a:ea typeface="Comic Sans MS" charset="0"/>
                <a:cs typeface="Comic Sans MS" charset="0"/>
              </a:rPr>
              <a:t>Esistenza di una terapia efficace in grado di modificare il decorso della malattia una volta diagnosticata</a:t>
            </a:r>
          </a:p>
          <a:p>
            <a:r>
              <a:rPr lang="it-IT" b="1" dirty="0">
                <a:solidFill>
                  <a:srgbClr val="0070C0"/>
                </a:solidFill>
                <a:latin typeface="Comic Sans MS" charset="0"/>
                <a:ea typeface="Comic Sans MS" charset="0"/>
                <a:cs typeface="Comic Sans MS" charset="0"/>
              </a:rPr>
              <a:t>E</a:t>
            </a:r>
            <a:r>
              <a:rPr lang="is-IS" b="1" dirty="0">
                <a:solidFill>
                  <a:srgbClr val="0070C0"/>
                </a:solidFill>
                <a:latin typeface="Comic Sans MS" charset="0"/>
                <a:ea typeface="Comic Sans MS" charset="0"/>
                <a:cs typeface="Comic Sans MS" charset="0"/>
              </a:rPr>
              <a:t>…un test affidabile ed economico per lo screening!!!!</a:t>
            </a:r>
            <a:endParaRPr lang="it-IT" dirty="0">
              <a:solidFill>
                <a:srgbClr val="0070C0"/>
              </a:solidFill>
            </a:endParaRPr>
          </a:p>
          <a:p>
            <a:endParaRPr lang="it-IT" dirty="0">
              <a:solidFill>
                <a:srgbClr val="0070C0"/>
              </a:solidFill>
            </a:endParaRPr>
          </a:p>
        </p:txBody>
      </p:sp>
      <p:sp>
        <p:nvSpPr>
          <p:cNvPr id="9" name="Titolo 1"/>
          <p:cNvSpPr>
            <a:spLocks noGrp="1"/>
          </p:cNvSpPr>
          <p:nvPr>
            <p:ph type="title"/>
          </p:nvPr>
        </p:nvSpPr>
        <p:spPr>
          <a:xfrm>
            <a:off x="1981200" y="457200"/>
            <a:ext cx="8229600" cy="1143000"/>
          </a:xfrm>
        </p:spPr>
        <p:txBody>
          <a:bodyPr>
            <a:normAutofit fontScale="90000"/>
          </a:bodyPr>
          <a:lstStyle/>
          <a:p>
            <a:r>
              <a:rPr lang="it-IT" b="1" dirty="0">
                <a:solidFill>
                  <a:srgbClr val="0070C0"/>
                </a:solidFill>
                <a:latin typeface="Comic Sans MS" charset="0"/>
                <a:ea typeface="Comic Sans MS" charset="0"/>
                <a:cs typeface="Comic Sans MS" charset="0"/>
              </a:rPr>
              <a:t>Per quali malattie può essere adottato uno screening?</a:t>
            </a:r>
          </a:p>
        </p:txBody>
      </p:sp>
    </p:spTree>
    <p:extLst>
      <p:ext uri="{BB962C8B-B14F-4D97-AF65-F5344CB8AC3E}">
        <p14:creationId xmlns:p14="http://schemas.microsoft.com/office/powerpoint/2010/main" val="34591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1268</Words>
  <Application>Microsoft Macintosh PowerPoint</Application>
  <PresentationFormat>Widescreen</PresentationFormat>
  <Paragraphs>170</Paragraphs>
  <Slides>28</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28</vt:i4>
      </vt:variant>
    </vt:vector>
  </HeadingPairs>
  <TitlesOfParts>
    <vt:vector size="35" baseType="lpstr">
      <vt:lpstr>Arial</vt:lpstr>
      <vt:lpstr>Calibri</vt:lpstr>
      <vt:lpstr>Calibri Light</vt:lpstr>
      <vt:lpstr>Comic Sans MS</vt:lpstr>
      <vt:lpstr>Symbol</vt:lpstr>
      <vt:lpstr>Tahoma</vt:lpstr>
      <vt:lpstr>Tema di Office</vt:lpstr>
      <vt:lpstr>Lo screening neonatale per le immunodeficienze primitive</vt:lpstr>
      <vt:lpstr>Immunodeficienze: malattie rare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 quali malattie può essere adottato uno screening?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un buon metodo di screening…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screening neonatale per le immunodeficienze primitive</dc:title>
  <dc:creator>silvia ricci</dc:creator>
  <cp:lastModifiedBy>silvia ricci</cp:lastModifiedBy>
  <cp:revision>1</cp:revision>
  <dcterms:created xsi:type="dcterms:W3CDTF">2020-05-02T17:18:15Z</dcterms:created>
  <dcterms:modified xsi:type="dcterms:W3CDTF">2020-05-02T17:19:17Z</dcterms:modified>
</cp:coreProperties>
</file>