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42"/>
  </p:notesMasterIdLst>
  <p:handoutMasterIdLst>
    <p:handoutMasterId r:id="rId43"/>
  </p:handoutMasterIdLst>
  <p:sldIdLst>
    <p:sldId id="256" r:id="rId3"/>
    <p:sldId id="280" r:id="rId4"/>
    <p:sldId id="281" r:id="rId5"/>
    <p:sldId id="282" r:id="rId6"/>
    <p:sldId id="283" r:id="rId7"/>
    <p:sldId id="284" r:id="rId8"/>
    <p:sldId id="257" r:id="rId9"/>
    <p:sldId id="260"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6">
          <p15:clr>
            <a:srgbClr val="A4A3A4"/>
          </p15:clr>
        </p15:guide>
        <p15:guide id="2" pos="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979"/>
    <a:srgbClr val="003257"/>
    <a:srgbClr val="0030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3" autoAdjust="0"/>
    <p:restoredTop sz="94729"/>
  </p:normalViewPr>
  <p:slideViewPr>
    <p:cSldViewPr snapToGrid="0" snapToObjects="1">
      <p:cViewPr>
        <p:scale>
          <a:sx n="68" d="100"/>
          <a:sy n="68" d="100"/>
        </p:scale>
        <p:origin x="1240" y="52"/>
      </p:cViewPr>
      <p:guideLst>
        <p:guide orient="horz" pos="1806"/>
        <p:guide pos="4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BF3CCC-77DD-F84F-A249-CA3C5045A043}" type="datetime1">
              <a:rPr lang="it-IT" smtClean="0"/>
              <a:pPr/>
              <a:t>02/12/2019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CFBF69-E6D8-384B-B1CC-31CC9EB4A4AC}" type="slidenum">
              <a:rPr lang="it-IT" smtClean="0"/>
              <a:pPr/>
              <a:t>‹N›</a:t>
            </a:fld>
            <a:endParaRPr lang="it-IT"/>
          </a:p>
        </p:txBody>
      </p:sp>
    </p:spTree>
    <p:extLst>
      <p:ext uri="{BB962C8B-B14F-4D97-AF65-F5344CB8AC3E}">
        <p14:creationId xmlns:p14="http://schemas.microsoft.com/office/powerpoint/2010/main" val="23914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92227-D6DC-FD45-9507-DB2BAD58473C}" type="datetime1">
              <a:rPr lang="it-IT" smtClean="0"/>
              <a:pPr/>
              <a:t>02/12/2019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86711-015B-0142-88C4-65D50E44FA77}" type="slidenum">
              <a:rPr lang="it-IT" smtClean="0"/>
              <a:pPr/>
              <a:t>‹N›</a:t>
            </a:fld>
            <a:endParaRPr lang="it-IT"/>
          </a:p>
        </p:txBody>
      </p:sp>
    </p:spTree>
    <p:extLst>
      <p:ext uri="{BB962C8B-B14F-4D97-AF65-F5344CB8AC3E}">
        <p14:creationId xmlns:p14="http://schemas.microsoft.com/office/powerpoint/2010/main" val="2162096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96986711-015B-0142-88C4-65D50E44FA77}" type="slidenum">
              <a:rPr lang="it-IT" smtClean="0"/>
              <a:pPr/>
              <a:t>6</a:t>
            </a:fld>
            <a:endParaRPr lang="it-IT"/>
          </a:p>
        </p:txBody>
      </p:sp>
    </p:spTree>
    <p:extLst>
      <p:ext uri="{BB962C8B-B14F-4D97-AF65-F5344CB8AC3E}">
        <p14:creationId xmlns:p14="http://schemas.microsoft.com/office/powerpoint/2010/main" val="409440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986711-015B-0142-88C4-65D50E44FA77}" type="slidenum">
              <a:rPr lang="it-IT" smtClean="0"/>
              <a:pPr/>
              <a:t>31</a:t>
            </a:fld>
            <a:endParaRPr lang="it-IT"/>
          </a:p>
        </p:txBody>
      </p:sp>
    </p:spTree>
    <p:extLst>
      <p:ext uri="{BB962C8B-B14F-4D97-AF65-F5344CB8AC3E}">
        <p14:creationId xmlns:p14="http://schemas.microsoft.com/office/powerpoint/2010/main" val="31225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D8BF249-6BAC-CD40-AAE9-334F110649E5}" type="datetimeFigureOut">
              <a:rPr lang="it-IT" smtClean="0"/>
              <a:pPr/>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69724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8BF249-6BAC-CD40-AAE9-334F110649E5}" type="datetimeFigureOut">
              <a:rPr lang="it-IT" smtClean="0"/>
              <a:pPr/>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415856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8BF249-6BAC-CD40-AAE9-334F110649E5}" type="datetimeFigureOut">
              <a:rPr lang="it-IT" smtClean="0"/>
              <a:pPr/>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3881774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 dello schema</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57198A3-6BD0-1345-BB48-4E51D4346A8E}" type="datetimeFigureOut">
              <a:rPr lang="it-IT" smtClean="0"/>
              <a:pPr/>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B06865-0A5C-4946-9ED1-740E2A2631BD}" type="slidenum">
              <a:rPr lang="it-IT" smtClean="0"/>
              <a:pPr/>
              <a:t>‹N›</a:t>
            </a:fld>
            <a:endParaRPr lang="it-IT"/>
          </a:p>
        </p:txBody>
      </p:sp>
    </p:spTree>
    <p:extLst>
      <p:ext uri="{BB962C8B-B14F-4D97-AF65-F5344CB8AC3E}">
        <p14:creationId xmlns:p14="http://schemas.microsoft.com/office/powerpoint/2010/main" val="3248913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57198A3-6BD0-1345-BB48-4E51D4346A8E}" type="datetimeFigureOut">
              <a:rPr lang="it-IT" smtClean="0"/>
              <a:pPr/>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B06865-0A5C-4946-9ED1-740E2A2631BD}" type="slidenum">
              <a:rPr lang="it-IT" smtClean="0"/>
              <a:pPr/>
              <a:t>‹N›</a:t>
            </a:fld>
            <a:endParaRPr lang="it-IT"/>
          </a:p>
        </p:txBody>
      </p:sp>
    </p:spTree>
    <p:extLst>
      <p:ext uri="{BB962C8B-B14F-4D97-AF65-F5344CB8AC3E}">
        <p14:creationId xmlns:p14="http://schemas.microsoft.com/office/powerpoint/2010/main" val="2832777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 dello schema</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657198A3-6BD0-1345-BB48-4E51D4346A8E}" type="datetimeFigureOut">
              <a:rPr lang="it-IT" smtClean="0"/>
              <a:pPr/>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B06865-0A5C-4946-9ED1-740E2A2631BD}" type="slidenum">
              <a:rPr lang="it-IT" smtClean="0"/>
              <a:pPr/>
              <a:t>‹N›</a:t>
            </a:fld>
            <a:endParaRPr lang="it-IT"/>
          </a:p>
        </p:txBody>
      </p:sp>
    </p:spTree>
    <p:extLst>
      <p:ext uri="{BB962C8B-B14F-4D97-AF65-F5344CB8AC3E}">
        <p14:creationId xmlns:p14="http://schemas.microsoft.com/office/powerpoint/2010/main" val="2112592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57198A3-6BD0-1345-BB48-4E51D4346A8E}" type="datetimeFigureOut">
              <a:rPr lang="it-IT" smtClean="0"/>
              <a:pPr/>
              <a:t>02/12/2019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B06865-0A5C-4946-9ED1-740E2A2631BD}" type="slidenum">
              <a:rPr lang="it-IT" smtClean="0"/>
              <a:pPr/>
              <a:t>‹N›</a:t>
            </a:fld>
            <a:endParaRPr lang="it-IT"/>
          </a:p>
        </p:txBody>
      </p:sp>
    </p:spTree>
    <p:extLst>
      <p:ext uri="{BB962C8B-B14F-4D97-AF65-F5344CB8AC3E}">
        <p14:creationId xmlns:p14="http://schemas.microsoft.com/office/powerpoint/2010/main" val="168320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 dello schema</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57198A3-6BD0-1345-BB48-4E51D4346A8E}" type="datetimeFigureOut">
              <a:rPr lang="it-IT" smtClean="0"/>
              <a:pPr/>
              <a:t>02/12/2019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CB06865-0A5C-4946-9ED1-740E2A2631BD}" type="slidenum">
              <a:rPr lang="it-IT" smtClean="0"/>
              <a:pPr/>
              <a:t>‹N›</a:t>
            </a:fld>
            <a:endParaRPr lang="it-IT"/>
          </a:p>
        </p:txBody>
      </p:sp>
    </p:spTree>
    <p:extLst>
      <p:ext uri="{BB962C8B-B14F-4D97-AF65-F5344CB8AC3E}">
        <p14:creationId xmlns:p14="http://schemas.microsoft.com/office/powerpoint/2010/main" val="1924434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2"/>
          <p:cNvSpPr>
            <a:spLocks noGrp="1"/>
          </p:cNvSpPr>
          <p:nvPr>
            <p:ph type="dt" sz="half" idx="10"/>
          </p:nvPr>
        </p:nvSpPr>
        <p:spPr/>
        <p:txBody>
          <a:bodyPr/>
          <a:lstStyle/>
          <a:p>
            <a:fld id="{657198A3-6BD0-1345-BB48-4E51D4346A8E}" type="datetimeFigureOut">
              <a:rPr lang="it-IT" smtClean="0"/>
              <a:pPr/>
              <a:t>02/12/2019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CB06865-0A5C-4946-9ED1-740E2A2631BD}" type="slidenum">
              <a:rPr lang="it-IT" smtClean="0"/>
              <a:pPr/>
              <a:t>‹N›</a:t>
            </a:fld>
            <a:endParaRPr lang="it-IT"/>
          </a:p>
        </p:txBody>
      </p:sp>
    </p:spTree>
    <p:extLst>
      <p:ext uri="{BB962C8B-B14F-4D97-AF65-F5344CB8AC3E}">
        <p14:creationId xmlns:p14="http://schemas.microsoft.com/office/powerpoint/2010/main" val="4294707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57198A3-6BD0-1345-BB48-4E51D4346A8E}" type="datetimeFigureOut">
              <a:rPr lang="it-IT" smtClean="0"/>
              <a:pPr/>
              <a:t>02/12/2019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CB06865-0A5C-4946-9ED1-740E2A2631BD}" type="slidenum">
              <a:rPr lang="it-IT" smtClean="0"/>
              <a:pPr/>
              <a:t>‹N›</a:t>
            </a:fld>
            <a:endParaRPr lang="it-IT"/>
          </a:p>
        </p:txBody>
      </p:sp>
    </p:spTree>
    <p:extLst>
      <p:ext uri="{BB962C8B-B14F-4D97-AF65-F5344CB8AC3E}">
        <p14:creationId xmlns:p14="http://schemas.microsoft.com/office/powerpoint/2010/main" val="3611124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 dello schema</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657198A3-6BD0-1345-BB48-4E51D4346A8E}" type="datetimeFigureOut">
              <a:rPr lang="it-IT" smtClean="0"/>
              <a:pPr/>
              <a:t>02/12/2019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B06865-0A5C-4946-9ED1-740E2A2631BD}" type="slidenum">
              <a:rPr lang="it-IT" smtClean="0"/>
              <a:pPr/>
              <a:t>‹N›</a:t>
            </a:fld>
            <a:endParaRPr lang="it-IT"/>
          </a:p>
        </p:txBody>
      </p:sp>
    </p:spTree>
    <p:extLst>
      <p:ext uri="{BB962C8B-B14F-4D97-AF65-F5344CB8AC3E}">
        <p14:creationId xmlns:p14="http://schemas.microsoft.com/office/powerpoint/2010/main" val="116878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8BF249-6BAC-CD40-AAE9-334F110649E5}" type="datetimeFigureOut">
              <a:rPr lang="it-IT" smtClean="0"/>
              <a:pPr/>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855808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 dello schema</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657198A3-6BD0-1345-BB48-4E51D4346A8E}" type="datetimeFigureOut">
              <a:rPr lang="it-IT" smtClean="0"/>
              <a:pPr/>
              <a:t>02/12/2019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B06865-0A5C-4946-9ED1-740E2A2631BD}" type="slidenum">
              <a:rPr lang="it-IT" smtClean="0"/>
              <a:pPr/>
              <a:t>‹N›</a:t>
            </a:fld>
            <a:endParaRPr lang="it-IT"/>
          </a:p>
        </p:txBody>
      </p:sp>
    </p:spTree>
    <p:extLst>
      <p:ext uri="{BB962C8B-B14F-4D97-AF65-F5344CB8AC3E}">
        <p14:creationId xmlns:p14="http://schemas.microsoft.com/office/powerpoint/2010/main" val="2013067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57198A3-6BD0-1345-BB48-4E51D4346A8E}" type="datetimeFigureOut">
              <a:rPr lang="it-IT" smtClean="0"/>
              <a:pPr/>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B06865-0A5C-4946-9ED1-740E2A2631BD}" type="slidenum">
              <a:rPr lang="it-IT" smtClean="0"/>
              <a:pPr/>
              <a:t>‹N›</a:t>
            </a:fld>
            <a:endParaRPr lang="it-IT"/>
          </a:p>
        </p:txBody>
      </p:sp>
    </p:spTree>
    <p:extLst>
      <p:ext uri="{BB962C8B-B14F-4D97-AF65-F5344CB8AC3E}">
        <p14:creationId xmlns:p14="http://schemas.microsoft.com/office/powerpoint/2010/main" val="613254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57198A3-6BD0-1345-BB48-4E51D4346A8E}" type="datetimeFigureOut">
              <a:rPr lang="it-IT" smtClean="0"/>
              <a:pPr/>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B06865-0A5C-4946-9ED1-740E2A2631BD}" type="slidenum">
              <a:rPr lang="it-IT" smtClean="0"/>
              <a:pPr/>
              <a:t>‹N›</a:t>
            </a:fld>
            <a:endParaRPr lang="it-IT"/>
          </a:p>
        </p:txBody>
      </p:sp>
    </p:spTree>
    <p:extLst>
      <p:ext uri="{BB962C8B-B14F-4D97-AF65-F5344CB8AC3E}">
        <p14:creationId xmlns:p14="http://schemas.microsoft.com/office/powerpoint/2010/main" val="254919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AD8BF249-6BAC-CD40-AAE9-334F110649E5}" type="datetimeFigureOut">
              <a:rPr lang="it-IT" smtClean="0"/>
              <a:pPr/>
              <a:t>02/12/2019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53837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D8BF249-6BAC-CD40-AAE9-334F110649E5}" type="datetimeFigureOut">
              <a:rPr lang="it-IT" smtClean="0"/>
              <a:pPr/>
              <a:t>02/12/2019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30338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D8BF249-6BAC-CD40-AAE9-334F110649E5}" type="datetimeFigureOut">
              <a:rPr lang="it-IT" smtClean="0"/>
              <a:pPr/>
              <a:t>02/12/2019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346963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AD8BF249-6BAC-CD40-AAE9-334F110649E5}" type="datetimeFigureOut">
              <a:rPr lang="it-IT" smtClean="0"/>
              <a:pPr/>
              <a:t>02/12/2019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93600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D8BF249-6BAC-CD40-AAE9-334F110649E5}" type="datetimeFigureOut">
              <a:rPr lang="it-IT" smtClean="0"/>
              <a:pPr/>
              <a:t>02/12/2019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39632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D8BF249-6BAC-CD40-AAE9-334F110649E5}" type="datetimeFigureOut">
              <a:rPr lang="it-IT" smtClean="0"/>
              <a:pPr/>
              <a:t>02/12/2019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37489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D8BF249-6BAC-CD40-AAE9-334F110649E5}" type="datetimeFigureOut">
              <a:rPr lang="it-IT" smtClean="0"/>
              <a:pPr/>
              <a:t>02/12/2019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B8520A-26EA-DE4B-B141-4532FC98FF0E}" type="slidenum">
              <a:rPr lang="it-IT" smtClean="0"/>
              <a:pPr/>
              <a:t>‹N›</a:t>
            </a:fld>
            <a:endParaRPr lang="it-IT"/>
          </a:p>
        </p:txBody>
      </p:sp>
    </p:spTree>
    <p:extLst>
      <p:ext uri="{BB962C8B-B14F-4D97-AF65-F5344CB8AC3E}">
        <p14:creationId xmlns:p14="http://schemas.microsoft.com/office/powerpoint/2010/main" val="154964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BF249-6BAC-CD40-AAE9-334F110649E5}" type="datetimeFigureOut">
              <a:rPr lang="it-IT" smtClean="0"/>
              <a:pPr/>
              <a:t>02/12/2019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8520A-26EA-DE4B-B141-4532FC98FF0E}" type="slidenum">
              <a:rPr lang="it-IT" smtClean="0"/>
              <a:pPr/>
              <a:t>‹N›</a:t>
            </a:fld>
            <a:endParaRPr lang="it-IT"/>
          </a:p>
        </p:txBody>
      </p:sp>
    </p:spTree>
    <p:extLst>
      <p:ext uri="{BB962C8B-B14F-4D97-AF65-F5344CB8AC3E}">
        <p14:creationId xmlns:p14="http://schemas.microsoft.com/office/powerpoint/2010/main" val="4237915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198A3-6BD0-1345-BB48-4E51D4346A8E}" type="datetimeFigureOut">
              <a:rPr lang="it-IT" smtClean="0"/>
              <a:pPr/>
              <a:t>02/12/2019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06865-0A5C-4946-9ED1-740E2A2631BD}" type="slidenum">
              <a:rPr lang="it-IT" smtClean="0"/>
              <a:pPr/>
              <a:t>‹N›</a:t>
            </a:fld>
            <a:endParaRPr lang="it-IT"/>
          </a:p>
        </p:txBody>
      </p:sp>
      <p:pic>
        <p:nvPicPr>
          <p:cNvPr id="7" name="Immagine 6" descr="header.png"/>
          <p:cNvPicPr>
            <a:picLocks noChangeAspect="1"/>
          </p:cNvPicPr>
          <p:nvPr userDrawn="1"/>
        </p:nvPicPr>
        <p:blipFill>
          <a:blip r:embed="rId13"/>
          <a:stretch>
            <a:fillRect/>
          </a:stretch>
        </p:blipFill>
        <p:spPr>
          <a:xfrm>
            <a:off x="0" y="-1"/>
            <a:ext cx="9144000" cy="797513"/>
          </a:xfrm>
          <a:prstGeom prst="rect">
            <a:avLst/>
          </a:prstGeom>
        </p:spPr>
      </p:pic>
      <p:pic>
        <p:nvPicPr>
          <p:cNvPr id="8" name="Immagine 7" descr="salomon.png"/>
          <p:cNvPicPr>
            <a:picLocks noChangeAspect="1"/>
          </p:cNvPicPr>
          <p:nvPr userDrawn="1"/>
        </p:nvPicPr>
        <p:blipFill>
          <a:blip r:embed="rId14"/>
          <a:stretch>
            <a:fillRect/>
          </a:stretch>
        </p:blipFill>
        <p:spPr>
          <a:xfrm>
            <a:off x="0" y="5163425"/>
            <a:ext cx="2163936" cy="1694575"/>
          </a:xfrm>
          <a:prstGeom prst="rect">
            <a:avLst/>
          </a:prstGeom>
        </p:spPr>
      </p:pic>
    </p:spTree>
    <p:extLst>
      <p:ext uri="{BB962C8B-B14F-4D97-AF65-F5344CB8AC3E}">
        <p14:creationId xmlns:p14="http://schemas.microsoft.com/office/powerpoint/2010/main" val="3065318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3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150.pn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6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8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39000" t="4000" r="-39000" b="-4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51584"/>
            <a:ext cx="7772400" cy="1470025"/>
          </a:xfrm>
        </p:spPr>
        <p:txBody>
          <a:bodyPr/>
          <a:lstStyle/>
          <a:p>
            <a:r>
              <a:rPr lang="it-IT"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MELITZ MODEL</a:t>
            </a:r>
            <a:br>
              <a:rPr lang="it-IT"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it-IT"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New Trade Theory</a:t>
            </a:r>
            <a:endParaRPr lang="it-IT"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308113" y="3223833"/>
            <a:ext cx="8617226" cy="3495749"/>
          </a:xfrm>
        </p:spPr>
        <p:txBody>
          <a:bodyPr>
            <a:normAutofit lnSpcReduction="10000"/>
          </a:bodyPr>
          <a:lstStyle/>
          <a:p>
            <a:r>
              <a:rPr lang="en-US" sz="2000" b="1" i="1" dirty="0">
                <a:solidFill>
                  <a:schemeClr val="tx1"/>
                </a:solidFill>
                <a:latin typeface="Times New Roman" panose="02020603050405020304" pitchFamily="18" charset="0"/>
                <a:cs typeface="Times New Roman" panose="02020603050405020304" pitchFamily="18" charset="0"/>
              </a:rPr>
              <a:t>THE IMPACT OF TRADE ON INTRA-INDUSTRY REALLOCATIONS</a:t>
            </a:r>
          </a:p>
          <a:p>
            <a:r>
              <a:rPr lang="en-US" sz="2000" b="1" i="1" dirty="0">
                <a:solidFill>
                  <a:schemeClr val="tx1"/>
                </a:solidFill>
                <a:latin typeface="Times New Roman" panose="02020603050405020304" pitchFamily="18" charset="0"/>
                <a:cs typeface="Times New Roman" panose="02020603050405020304" pitchFamily="18" charset="0"/>
              </a:rPr>
              <a:t>AND AGGREGATE INDUSTRY PRODUCTIVITY</a:t>
            </a:r>
          </a:p>
          <a:p>
            <a:endParaRPr lang="en-US" sz="2000" b="1" i="1"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Presented by</a:t>
            </a:r>
          </a:p>
          <a:p>
            <a:r>
              <a:rPr lang="en-US" sz="2000" b="1" i="1" dirty="0">
                <a:solidFill>
                  <a:schemeClr val="tx1"/>
                </a:solidFill>
                <a:latin typeface="Times New Roman" panose="02020603050405020304" pitchFamily="18" charset="0"/>
                <a:cs typeface="Times New Roman" panose="02020603050405020304" pitchFamily="18" charset="0"/>
              </a:rPr>
              <a:t>Carlo Moretti</a:t>
            </a:r>
          </a:p>
          <a:p>
            <a:r>
              <a:rPr lang="en-US" sz="2000" b="1" i="1" dirty="0">
                <a:solidFill>
                  <a:schemeClr val="tx1"/>
                </a:solidFill>
                <a:latin typeface="Times New Roman" panose="02020603050405020304" pitchFamily="18" charset="0"/>
                <a:cs typeface="Times New Roman" panose="02020603050405020304" pitchFamily="18" charset="0"/>
              </a:rPr>
              <a:t>Francesca Ciapini</a:t>
            </a:r>
          </a:p>
          <a:p>
            <a:r>
              <a:rPr lang="en-US" sz="2000" b="1" i="1" dirty="0">
                <a:solidFill>
                  <a:schemeClr val="tx1"/>
                </a:solidFill>
                <a:latin typeface="Times New Roman" panose="02020603050405020304" pitchFamily="18" charset="0"/>
                <a:cs typeface="Times New Roman" panose="02020603050405020304" pitchFamily="18" charset="0"/>
              </a:rPr>
              <a:t>Giovanni Cappellini</a:t>
            </a:r>
          </a:p>
          <a:p>
            <a:r>
              <a:rPr lang="en-US" sz="2000" b="1" i="1" dirty="0">
                <a:solidFill>
                  <a:schemeClr val="tx1"/>
                </a:solidFill>
                <a:latin typeface="Times New Roman" panose="02020603050405020304" pitchFamily="18" charset="0"/>
                <a:cs typeface="Times New Roman" panose="02020603050405020304" pitchFamily="18" charset="0"/>
              </a:rPr>
              <a:t>Francesco Vadalà</a:t>
            </a:r>
          </a:p>
          <a:p>
            <a:endParaRPr lang="it-IT" sz="2000" dirty="0">
              <a:solidFill>
                <a:schemeClr val="tx1"/>
              </a:solidFill>
              <a:latin typeface="Times New Roman" panose="02020603050405020304" pitchFamily="18" charset="0"/>
              <a:cs typeface="Times New Roman" panose="02020603050405020304" pitchFamily="18" charset="0"/>
            </a:endParaRPr>
          </a:p>
          <a:p>
            <a:r>
              <a:rPr lang="en-US" sz="2000" b="1" i="1" dirty="0">
                <a:solidFill>
                  <a:schemeClr val="tx1"/>
                </a:solidFill>
                <a:latin typeface="Times New Roman" panose="02020603050405020304" pitchFamily="18" charset="0"/>
                <a:cs typeface="Times New Roman" panose="02020603050405020304" pitchFamily="18" charset="0"/>
              </a:rPr>
              <a:t>December the 2</a:t>
            </a:r>
            <a:r>
              <a:rPr lang="en-US" sz="2000" b="1" i="1" baseline="30000" dirty="0">
                <a:solidFill>
                  <a:schemeClr val="tx1"/>
                </a:solidFill>
                <a:latin typeface="Times New Roman" panose="02020603050405020304" pitchFamily="18" charset="0"/>
                <a:cs typeface="Times New Roman" panose="02020603050405020304" pitchFamily="18" charset="0"/>
              </a:rPr>
              <a:t>nd </a:t>
            </a:r>
            <a:r>
              <a:rPr lang="en-US" sz="2000" b="1" i="1" dirty="0">
                <a:solidFill>
                  <a:schemeClr val="tx1"/>
                </a:solidFill>
                <a:latin typeface="Times New Roman" panose="02020603050405020304" pitchFamily="18" charset="0"/>
                <a:cs typeface="Times New Roman" panose="02020603050405020304" pitchFamily="18" charset="0"/>
              </a:rPr>
              <a:t>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C4900B93-F711-254C-BDF7-4A5A2A5314E1}"/>
              </a:ext>
            </a:extLst>
          </p:cNvPr>
          <p:cNvSpPr>
            <a:spLocks noGrp="1"/>
          </p:cNvSpPr>
          <p:nvPr>
            <p:ph type="ctrTitle"/>
          </p:nvPr>
        </p:nvSpPr>
        <p:spPr>
          <a:xfrm>
            <a:off x="915924" y="888441"/>
            <a:ext cx="7312152" cy="955070"/>
          </a:xfrm>
        </p:spPr>
        <p:txBody>
          <a:bodyPr>
            <a:normAutofit/>
          </a:bodyPr>
          <a:lstStyle/>
          <a:p>
            <a:r>
              <a:rPr lang="en-GB" sz="4000" b="1" dirty="0">
                <a:latin typeface="Times New Roman" panose="02020603050405020304" pitchFamily="18" charset="0"/>
                <a:cs typeface="Times New Roman" panose="02020603050405020304" pitchFamily="18" charset="0"/>
              </a:rPr>
              <a:t>Production (3)</a:t>
            </a:r>
          </a:p>
        </p:txBody>
      </p:sp>
      <p:sp>
        <p:nvSpPr>
          <p:cNvPr id="8" name="Sottotitolo 7">
            <a:extLst>
              <a:ext uri="{FF2B5EF4-FFF2-40B4-BE49-F238E27FC236}">
                <a16:creationId xmlns:a16="http://schemas.microsoft.com/office/drawing/2014/main" id="{DCB5B386-8BDE-4A45-BA1D-EA5F175FAF67}"/>
              </a:ext>
            </a:extLst>
          </p:cNvPr>
          <p:cNvSpPr>
            <a:spLocks noGrp="1"/>
          </p:cNvSpPr>
          <p:nvPr>
            <p:ph type="subTitle" idx="1"/>
          </p:nvPr>
        </p:nvSpPr>
        <p:spPr>
          <a:xfrm>
            <a:off x="382524" y="1843511"/>
            <a:ext cx="8378952" cy="4423177"/>
          </a:xfrm>
        </p:spPr>
        <p:txBody>
          <a:bodyPr>
            <a:normAutofit/>
          </a:bodyPr>
          <a:lstStyle/>
          <a:p>
            <a:pPr algn="just"/>
            <a:r>
              <a:rPr lang="en-GB" sz="2400" dirty="0">
                <a:solidFill>
                  <a:schemeClr val="tx1"/>
                </a:solidFill>
                <a:latin typeface="Times New Roman" panose="02020603050405020304" pitchFamily="18" charset="0"/>
                <a:cs typeface="Times New Roman" panose="02020603050405020304" pitchFamily="18" charset="0"/>
              </a:rPr>
              <a:t>Comparing two any firms:</a:t>
            </a:r>
          </a:p>
          <a:p>
            <a:pPr algn="just"/>
            <a:r>
              <a:rPr lang="en-GB" sz="2400" dirty="0">
                <a:solidFill>
                  <a:schemeClr val="tx1"/>
                </a:solidFill>
                <a:latin typeface="Times New Roman" panose="02020603050405020304" pitchFamily="18" charset="0"/>
                <a:cs typeface="Times New Roman" panose="02020603050405020304" pitchFamily="18" charset="0"/>
              </a:rPr>
              <a:t>the </a:t>
            </a:r>
            <a:r>
              <a:rPr lang="en-GB" sz="2400" u="sng" dirty="0">
                <a:solidFill>
                  <a:schemeClr val="tx1"/>
                </a:solidFill>
                <a:latin typeface="Times New Roman" panose="02020603050405020304" pitchFamily="18" charset="0"/>
                <a:cs typeface="Times New Roman" panose="02020603050405020304" pitchFamily="18" charset="0"/>
              </a:rPr>
              <a:t>relative outputs and revenues </a:t>
            </a:r>
            <a:r>
              <a:rPr lang="en-GB" sz="2400" dirty="0">
                <a:solidFill>
                  <a:schemeClr val="tx1"/>
                </a:solidFill>
                <a:latin typeface="Times New Roman" panose="02020603050405020304" pitchFamily="18" charset="0"/>
                <a:cs typeface="Times New Roman" panose="02020603050405020304" pitchFamily="18" charset="0"/>
              </a:rPr>
              <a:t>of two firms within the same market only depend on their </a:t>
            </a:r>
            <a:r>
              <a:rPr lang="en-GB" sz="2400" u="sng" dirty="0">
                <a:solidFill>
                  <a:schemeClr val="tx1"/>
                </a:solidFill>
                <a:latin typeface="Times New Roman" panose="02020603050405020304" pitchFamily="18" charset="0"/>
                <a:cs typeface="Times New Roman" panose="02020603050405020304" pitchFamily="18" charset="0"/>
              </a:rPr>
              <a:t>relative productivity levels</a:t>
            </a:r>
            <a:r>
              <a:rPr lang="en-GB" sz="2400" dirty="0">
                <a:solidFill>
                  <a:schemeClr val="tx1"/>
                </a:solidFill>
                <a:latin typeface="Times New Roman" panose="02020603050405020304" pitchFamily="18" charset="0"/>
                <a:cs typeface="Times New Roman" panose="02020603050405020304" pitchFamily="18" charset="0"/>
              </a:rPr>
              <a:t>.</a:t>
            </a:r>
          </a:p>
          <a:p>
            <a:pPr algn="just"/>
            <a:endParaRPr lang="en-GB" sz="2400" dirty="0">
              <a:solidFill>
                <a:schemeClr val="tx1"/>
              </a:solidFill>
              <a:latin typeface="Times New Roman" panose="02020603050405020304" pitchFamily="18" charset="0"/>
              <a:cs typeface="Times New Roman" panose="02020603050405020304" pitchFamily="18" charset="0"/>
            </a:endParaRPr>
          </a:p>
          <a:p>
            <a:pPr algn="just"/>
            <a:endParaRPr lang="en-GB" sz="2400" dirty="0">
              <a:solidFill>
                <a:schemeClr val="tx1"/>
              </a:solidFill>
              <a:latin typeface="Times New Roman" panose="02020603050405020304" pitchFamily="18" charset="0"/>
              <a:cs typeface="Times New Roman" panose="02020603050405020304" pitchFamily="18" charset="0"/>
            </a:endParaRPr>
          </a:p>
          <a:p>
            <a:pPr algn="just"/>
            <a:endParaRPr lang="en-GB" sz="2400" dirty="0">
              <a:solidFill>
                <a:schemeClr val="tx1"/>
              </a:solidFill>
              <a:latin typeface="Times New Roman" panose="02020603050405020304" pitchFamily="18" charset="0"/>
              <a:cs typeface="Times New Roman" panose="02020603050405020304" pitchFamily="18" charset="0"/>
            </a:endParaRPr>
          </a:p>
          <a:p>
            <a:pPr algn="just"/>
            <a:endParaRPr lang="en-GB" sz="2400" dirty="0">
              <a:solidFill>
                <a:schemeClr val="tx1"/>
              </a:solidFill>
              <a:latin typeface="Times New Roman" panose="02020603050405020304" pitchFamily="18" charset="0"/>
              <a:cs typeface="Times New Roman" panose="02020603050405020304" pitchFamily="18" charset="0"/>
            </a:endParaRPr>
          </a:p>
          <a:p>
            <a:pPr algn="just"/>
            <a:r>
              <a:rPr lang="en-GB" sz="2400" dirty="0">
                <a:solidFill>
                  <a:schemeClr val="tx1"/>
                </a:solidFill>
                <a:latin typeface="Times New Roman" panose="02020603050405020304" pitchFamily="18" charset="0"/>
                <a:cs typeface="Times New Roman" panose="02020603050405020304" pitchFamily="18" charset="0"/>
              </a:rPr>
              <a:t>This formula tells us that a more productive firm (higher </a:t>
            </a:r>
            <a:r>
              <a:rPr lang="en-GB" sz="2400" i="1" dirty="0">
                <a:solidFill>
                  <a:schemeClr val="tx1"/>
                </a:solidFill>
                <a:latin typeface="Times New Roman" panose="02020603050405020304" pitchFamily="18" charset="0"/>
                <a:cs typeface="Times New Roman" panose="02020603050405020304" pitchFamily="18" charset="0"/>
              </a:rPr>
              <a:t>φ</a:t>
            </a:r>
            <a:r>
              <a:rPr lang="en-GB" sz="2400" dirty="0">
                <a:solidFill>
                  <a:schemeClr val="tx1"/>
                </a:solidFill>
                <a:latin typeface="Times New Roman" panose="02020603050405020304" pitchFamily="18" charset="0"/>
                <a:cs typeface="Times New Roman" panose="02020603050405020304" pitchFamily="18" charset="0"/>
              </a:rPr>
              <a:t>) will be bigger (larger output and revenues), charge a lower price, and earn higher profits than a less productive firm. </a:t>
            </a:r>
          </a:p>
          <a:p>
            <a:pPr algn="l"/>
            <a:endParaRPr lang="en-GB" sz="2400" dirty="0">
              <a:solidFill>
                <a:schemeClr val="tx1"/>
              </a:solidFill>
              <a:latin typeface="Times New Roman" panose="02020603050405020304" pitchFamily="18" charset="0"/>
              <a:cs typeface="Times New Roman" panose="02020603050405020304" pitchFamily="18" charset="0"/>
            </a:endParaRPr>
          </a:p>
          <a:p>
            <a:pPr algn="l"/>
            <a:endParaRPr lang="en-GB" dirty="0">
              <a:solidFill>
                <a:schemeClr val="tx1"/>
              </a:solidFill>
              <a:latin typeface="Times New Roman" panose="02020603050405020304" pitchFamily="18" charset="0"/>
              <a:cs typeface="Times New Roman" panose="02020603050405020304" pitchFamily="18" charset="0"/>
            </a:endParaRPr>
          </a:p>
          <a:p>
            <a:endParaRPr lang="en-GB" dirty="0">
              <a:solidFill>
                <a:schemeClr val="tx1"/>
              </a:solidFill>
              <a:latin typeface="Times New Roman" panose="02020603050405020304" pitchFamily="18" charset="0"/>
              <a:cs typeface="Times New Roman" panose="02020603050405020304" pitchFamily="18" charset="0"/>
            </a:endParaRPr>
          </a:p>
        </p:txBody>
      </p:sp>
      <p:pic>
        <p:nvPicPr>
          <p:cNvPr id="4" name="Immagine 3" descr="Immagine che contiene orologio, metro&#10;&#10;Descrizione generata automaticamente">
            <a:extLst>
              <a:ext uri="{FF2B5EF4-FFF2-40B4-BE49-F238E27FC236}">
                <a16:creationId xmlns:a16="http://schemas.microsoft.com/office/drawing/2014/main" id="{73035C47-B67A-1441-B90C-D636E64DD569}"/>
              </a:ext>
            </a:extLst>
          </p:cNvPr>
          <p:cNvPicPr>
            <a:picLocks noChangeAspect="1"/>
          </p:cNvPicPr>
          <p:nvPr/>
        </p:nvPicPr>
        <p:blipFill>
          <a:blip r:embed="rId2"/>
          <a:stretch>
            <a:fillRect/>
          </a:stretch>
        </p:blipFill>
        <p:spPr>
          <a:xfrm>
            <a:off x="1828800" y="3429000"/>
            <a:ext cx="5486400" cy="1157497"/>
          </a:xfrm>
          <a:prstGeom prst="rect">
            <a:avLst/>
          </a:prstGeom>
        </p:spPr>
      </p:pic>
    </p:spTree>
    <p:extLst>
      <p:ext uri="{BB962C8B-B14F-4D97-AF65-F5344CB8AC3E}">
        <p14:creationId xmlns:p14="http://schemas.microsoft.com/office/powerpoint/2010/main" val="411072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F81AD81-BA4B-A044-888A-5B7E14C3722D}"/>
              </a:ext>
            </a:extLst>
          </p:cNvPr>
          <p:cNvSpPr>
            <a:spLocks noGrp="1"/>
          </p:cNvSpPr>
          <p:nvPr>
            <p:ph type="ctrTitle"/>
          </p:nvPr>
        </p:nvSpPr>
        <p:spPr>
          <a:xfrm>
            <a:off x="1799844" y="914400"/>
            <a:ext cx="5222748" cy="1060704"/>
          </a:xfrm>
        </p:spPr>
        <p:txBody>
          <a:bodyPr>
            <a:normAutofit/>
          </a:bodyPr>
          <a:lstStyle/>
          <a:p>
            <a:r>
              <a:rPr lang="en-GB" sz="4000" b="1" u="sng" dirty="0">
                <a:latin typeface="Times New Roman" panose="02020603050405020304" pitchFamily="18" charset="0"/>
                <a:cs typeface="Times New Roman" panose="02020603050405020304" pitchFamily="18" charset="0"/>
              </a:rPr>
              <a:t>Aggregation</a:t>
            </a:r>
          </a:p>
        </p:txBody>
      </p:sp>
      <mc:AlternateContent xmlns:mc="http://schemas.openxmlformats.org/markup-compatibility/2006" xmlns:a14="http://schemas.microsoft.com/office/drawing/2010/main">
        <mc:Choice Requires="a14">
          <p:sp>
            <p:nvSpPr>
              <p:cNvPr id="7" name="Sottotitolo 6">
                <a:extLst>
                  <a:ext uri="{FF2B5EF4-FFF2-40B4-BE49-F238E27FC236}">
                    <a16:creationId xmlns:a16="http://schemas.microsoft.com/office/drawing/2014/main" id="{C204CE0A-129E-0C4E-942D-813CD22C55DA}"/>
                  </a:ext>
                </a:extLst>
              </p:cNvPr>
              <p:cNvSpPr>
                <a:spLocks noGrp="1"/>
              </p:cNvSpPr>
              <p:nvPr>
                <p:ph type="subTitle" idx="1"/>
              </p:nvPr>
            </p:nvSpPr>
            <p:spPr>
              <a:xfrm>
                <a:off x="426720" y="1975104"/>
                <a:ext cx="8290560" cy="4474464"/>
              </a:xfrm>
            </p:spPr>
            <p:txBody>
              <a:bodyPr>
                <a:normAutofit/>
              </a:bodyPr>
              <a:lstStyle/>
              <a:p>
                <a:pPr algn="just"/>
                <a:r>
                  <a:rPr lang="en-US" sz="2400" dirty="0">
                    <a:solidFill>
                      <a:schemeClr val="tx1"/>
                    </a:solidFill>
                    <a:latin typeface="Times New Roman" panose="02020603050405020304" pitchFamily="18" charset="0"/>
                    <a:cs typeface="Times New Roman" panose="02020603050405020304" pitchFamily="18" charset="0"/>
                  </a:rPr>
                  <a:t>An equilibrium will be characterized by:</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 mass M of </a:t>
                </a:r>
                <a:r>
                  <a:rPr lang="en-US" sz="2400" u="sng" dirty="0">
                    <a:solidFill>
                      <a:schemeClr val="tx1"/>
                    </a:solidFill>
                    <a:latin typeface="Times New Roman" panose="02020603050405020304" pitchFamily="18" charset="0"/>
                    <a:cs typeface="Times New Roman" panose="02020603050405020304" pitchFamily="18" charset="0"/>
                  </a:rPr>
                  <a:t>firms</a:t>
                </a:r>
                <a:r>
                  <a:rPr lang="en-US" sz="2400" dirty="0">
                    <a:solidFill>
                      <a:schemeClr val="tx1"/>
                    </a:solidFill>
                    <a:latin typeface="Times New Roman" panose="02020603050405020304" pitchFamily="18" charset="0"/>
                    <a:cs typeface="Times New Roman" panose="02020603050405020304" pitchFamily="18" charset="0"/>
                  </a:rPr>
                  <a:t> and hence M varieties of goods.</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 </a:t>
                </a:r>
                <a:r>
                  <a:rPr lang="en-US" sz="2400" u="sng" dirty="0">
                    <a:solidFill>
                      <a:schemeClr val="tx1"/>
                    </a:solidFill>
                    <a:latin typeface="Times New Roman" panose="02020603050405020304" pitchFamily="18" charset="0"/>
                    <a:cs typeface="Times New Roman" panose="02020603050405020304" pitchFamily="18" charset="0"/>
                  </a:rPr>
                  <a:t>distribution of productivity levels</a:t>
                </a: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μ</a:t>
                </a:r>
                <a:r>
                  <a:rPr lang="en-US" sz="2400" b="1" i="1" dirty="0">
                    <a:solidFill>
                      <a:schemeClr val="tx1"/>
                    </a:solidFill>
                    <a:latin typeface="Times New Roman" panose="02020603050405020304" pitchFamily="18" charset="0"/>
                    <a:cs typeface="Times New Roman" panose="02020603050405020304" pitchFamily="18" charset="0"/>
                  </a:rPr>
                  <a:t>(</a:t>
                </a:r>
                <a:r>
                  <a:rPr lang="en-US" sz="2400" b="1" i="1" dirty="0" err="1">
                    <a:solidFill>
                      <a:schemeClr val="tx1"/>
                    </a:solidFill>
                    <a:latin typeface="Times New Roman" panose="02020603050405020304" pitchFamily="18" charset="0"/>
                    <a:cs typeface="Times New Roman" panose="02020603050405020304" pitchFamily="18" charset="0"/>
                  </a:rPr>
                  <a:t>φ</a:t>
                </a:r>
                <a:r>
                  <a:rPr lang="en-US" sz="2400" b="1" i="1"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among firms over a subset of (0, ∞).</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GB" sz="2400" dirty="0">
                    <a:solidFill>
                      <a:schemeClr val="tx1"/>
                    </a:solidFill>
                    <a:latin typeface="Times New Roman" panose="02020603050405020304" pitchFamily="18" charset="0"/>
                    <a:cs typeface="Times New Roman" panose="02020603050405020304" pitchFamily="18" charset="0"/>
                  </a:rPr>
                  <a:t>We define </a:t>
                </a:r>
                <a14:m>
                  <m:oMath xmlns:m="http://schemas.openxmlformats.org/officeDocument/2006/math">
                    <m:acc>
                      <m:accPr>
                        <m:chr m:val="̃"/>
                        <m:ctrlPr>
                          <a:rPr lang="en-US" sz="2000" b="1" i="1">
                            <a:solidFill>
                              <a:prstClr val="black"/>
                            </a:solidFill>
                            <a:latin typeface="Cambria Math" panose="02040503050406030204" pitchFamily="18" charset="0"/>
                            <a:cs typeface="Times New Roman" panose="02020603050405020304" pitchFamily="18" charset="0"/>
                          </a:rPr>
                        </m:ctrlPr>
                      </m:acc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acc>
                  </m:oMath>
                </a14:m>
                <a:r>
                  <a:rPr lang="en-GB" sz="2400" dirty="0">
                    <a:solidFill>
                      <a:schemeClr val="tx1"/>
                    </a:solidFill>
                    <a:latin typeface="Times New Roman" panose="02020603050405020304" pitchFamily="18" charset="0"/>
                    <a:cs typeface="Times New Roman" panose="02020603050405020304" pitchFamily="18" charset="0"/>
                  </a:rPr>
                  <a:t> as a weighted average of the firm productivity levels </a:t>
                </a:r>
                <a:r>
                  <a:rPr lang="en-GB" sz="2400" i="1" dirty="0">
                    <a:solidFill>
                      <a:schemeClr val="tx1"/>
                    </a:solidFill>
                    <a:latin typeface="Times New Roman" panose="02020603050405020304" pitchFamily="18" charset="0"/>
                    <a:cs typeface="Times New Roman" panose="02020603050405020304" pitchFamily="18" charset="0"/>
                  </a:rPr>
                  <a:t>φ,</a:t>
                </a:r>
                <a:r>
                  <a:rPr lang="en-GB" sz="2400" dirty="0">
                    <a:solidFill>
                      <a:schemeClr val="tx1"/>
                    </a:solidFill>
                    <a:latin typeface="Times New Roman" panose="02020603050405020304" pitchFamily="18" charset="0"/>
                    <a:cs typeface="Times New Roman" panose="02020603050405020304" pitchFamily="18" charset="0"/>
                  </a:rPr>
                  <a:t> that is independent of the number of firms M.</a:t>
                </a:r>
              </a:p>
              <a:p>
                <a:pPr algn="just"/>
                <a14:m>
                  <m:oMath xmlns:m="http://schemas.openxmlformats.org/officeDocument/2006/math">
                    <m:acc>
                      <m:accPr>
                        <m:chr m:val="̃"/>
                        <m:ctrlPr>
                          <a:rPr lang="en-US" sz="2000" b="1" i="1">
                            <a:solidFill>
                              <a:prstClr val="black"/>
                            </a:solidFill>
                            <a:latin typeface="Cambria Math" panose="02040503050406030204" pitchFamily="18" charset="0"/>
                            <a:cs typeface="Times New Roman" panose="02020603050405020304" pitchFamily="18" charset="0"/>
                          </a:rPr>
                        </m:ctrlPr>
                      </m:acc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acc>
                  </m:oMath>
                </a14:m>
                <a:r>
                  <a:rPr lang="en-GB" sz="2400" i="1" dirty="0">
                    <a:solidFill>
                      <a:schemeClr val="tx1"/>
                    </a:solidFill>
                    <a:latin typeface="Times New Roman" panose="02020603050405020304" pitchFamily="18" charset="0"/>
                    <a:cs typeface="Times New Roman" panose="02020603050405020304" pitchFamily="18" charset="0"/>
                  </a:rPr>
                  <a:t> </a:t>
                </a:r>
                <a:r>
                  <a:rPr lang="en-GB" sz="2400" dirty="0">
                    <a:solidFill>
                      <a:schemeClr val="tx1"/>
                    </a:solidFill>
                    <a:latin typeface="Times New Roman" panose="02020603050405020304" pitchFamily="18" charset="0"/>
                    <a:cs typeface="Times New Roman" panose="02020603050405020304" pitchFamily="18" charset="0"/>
                  </a:rPr>
                  <a:t>also represents the </a:t>
                </a:r>
                <a:r>
                  <a:rPr lang="en-GB" sz="2400" u="sng" dirty="0">
                    <a:solidFill>
                      <a:schemeClr val="tx1"/>
                    </a:solidFill>
                    <a:latin typeface="Times New Roman" panose="02020603050405020304" pitchFamily="18" charset="0"/>
                    <a:cs typeface="Times New Roman" panose="02020603050405020304" pitchFamily="18" charset="0"/>
                  </a:rPr>
                  <a:t>aggregate productivity</a:t>
                </a:r>
                <a:r>
                  <a:rPr lang="en-GB" sz="2400" dirty="0">
                    <a:solidFill>
                      <a:schemeClr val="tx1"/>
                    </a:solidFill>
                    <a:latin typeface="Times New Roman" panose="02020603050405020304" pitchFamily="18" charset="0"/>
                    <a:cs typeface="Times New Roman" panose="02020603050405020304" pitchFamily="18" charset="0"/>
                  </a:rPr>
                  <a:t> because it completely summarizes the information in the distribution of productivity levels </a:t>
                </a:r>
                <a:r>
                  <a:rPr lang="en-GB" sz="2400" i="1" dirty="0">
                    <a:solidFill>
                      <a:schemeClr val="tx1"/>
                    </a:solidFill>
                    <a:latin typeface="Times New Roman" panose="02020603050405020304" pitchFamily="18" charset="0"/>
                    <a:cs typeface="Times New Roman" panose="02020603050405020304" pitchFamily="18" charset="0"/>
                  </a:rPr>
                  <a:t>μ(φ).</a:t>
                </a:r>
              </a:p>
              <a:p>
                <a:pPr algn="l"/>
                <a:endParaRPr lang="en-GB"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p>
                <a:endParaRPr lang="it-IT"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Sottotitolo 6">
                <a:extLst>
                  <a:ext uri="{FF2B5EF4-FFF2-40B4-BE49-F238E27FC236}">
                    <a16:creationId xmlns:a16="http://schemas.microsoft.com/office/drawing/2014/main" id="{C204CE0A-129E-0C4E-942D-813CD22C55DA}"/>
                  </a:ext>
                </a:extLst>
              </p:cNvPr>
              <p:cNvSpPr>
                <a:spLocks noGrp="1" noRot="1" noChangeAspect="1" noMove="1" noResize="1" noEditPoints="1" noAdjustHandles="1" noChangeArrowheads="1" noChangeShapeType="1" noTextEdit="1"/>
              </p:cNvSpPr>
              <p:nvPr>
                <p:ph type="subTitle" idx="1"/>
              </p:nvPr>
            </p:nvSpPr>
            <p:spPr>
              <a:xfrm>
                <a:off x="426720" y="1975104"/>
                <a:ext cx="8290560" cy="4474464"/>
              </a:xfrm>
              <a:blipFill>
                <a:blip r:embed="rId2"/>
                <a:stretch>
                  <a:fillRect l="-1103" t="-1090" r="-2132"/>
                </a:stretch>
              </a:blipFill>
            </p:spPr>
            <p:txBody>
              <a:bodyPr/>
              <a:lstStyle/>
              <a:p>
                <a:r>
                  <a:rPr lang="en-US">
                    <a:noFill/>
                  </a:rPr>
                  <a:t> </a:t>
                </a:r>
              </a:p>
            </p:txBody>
          </p:sp>
        </mc:Fallback>
      </mc:AlternateContent>
    </p:spTree>
    <p:extLst>
      <p:ext uri="{BB962C8B-B14F-4D97-AF65-F5344CB8AC3E}">
        <p14:creationId xmlns:p14="http://schemas.microsoft.com/office/powerpoint/2010/main" val="69492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F81AD81-BA4B-A044-888A-5B7E14C3722D}"/>
              </a:ext>
            </a:extLst>
          </p:cNvPr>
          <p:cNvSpPr>
            <a:spLocks noGrp="1"/>
          </p:cNvSpPr>
          <p:nvPr>
            <p:ph type="ctrTitle"/>
          </p:nvPr>
        </p:nvSpPr>
        <p:spPr>
          <a:xfrm>
            <a:off x="1860804" y="1085088"/>
            <a:ext cx="5222748" cy="841248"/>
          </a:xfrm>
        </p:spPr>
        <p:txBody>
          <a:bodyPr>
            <a:normAutofit/>
          </a:bodyPr>
          <a:lstStyle/>
          <a:p>
            <a:r>
              <a:rPr lang="en-GB" sz="4000" b="1" dirty="0">
                <a:latin typeface="Times New Roman" panose="02020603050405020304" pitchFamily="18" charset="0"/>
                <a:cs typeface="Times New Roman" panose="02020603050405020304" pitchFamily="18" charset="0"/>
              </a:rPr>
              <a:t>Aggregation (1)</a:t>
            </a:r>
          </a:p>
        </p:txBody>
      </p:sp>
      <mc:AlternateContent xmlns:mc="http://schemas.openxmlformats.org/markup-compatibility/2006" xmlns:a14="http://schemas.microsoft.com/office/drawing/2010/main">
        <mc:Choice Requires="a14">
          <p:sp>
            <p:nvSpPr>
              <p:cNvPr id="7" name="Sottotitolo 6">
                <a:extLst>
                  <a:ext uri="{FF2B5EF4-FFF2-40B4-BE49-F238E27FC236}">
                    <a16:creationId xmlns:a16="http://schemas.microsoft.com/office/drawing/2014/main" id="{C204CE0A-129E-0C4E-942D-813CD22C55DA}"/>
                  </a:ext>
                </a:extLst>
              </p:cNvPr>
              <p:cNvSpPr>
                <a:spLocks noGrp="1"/>
              </p:cNvSpPr>
              <p:nvPr>
                <p:ph type="subTitle" idx="1"/>
              </p:nvPr>
            </p:nvSpPr>
            <p:spPr>
              <a:xfrm>
                <a:off x="560832" y="2261616"/>
                <a:ext cx="8290560" cy="4596384"/>
              </a:xfrm>
            </p:spPr>
            <p:txBody>
              <a:bodyPr>
                <a:normAutofit/>
              </a:bodyPr>
              <a:lstStyle/>
              <a:p>
                <a:pPr algn="just"/>
                <a:r>
                  <a:rPr lang="en-GB" sz="2400" dirty="0">
                    <a:solidFill>
                      <a:schemeClr val="tx1"/>
                    </a:solidFill>
                    <a:latin typeface="Times New Roman" panose="02020603050405020304" pitchFamily="18" charset="0"/>
                    <a:cs typeface="Times New Roman" panose="02020603050405020304" pitchFamily="18" charset="0"/>
                  </a:rPr>
                  <a:t>We define respectively the </a:t>
                </a:r>
                <a:r>
                  <a:rPr lang="en-GB" sz="2400" u="sng" dirty="0">
                    <a:solidFill>
                      <a:schemeClr val="tx1"/>
                    </a:solidFill>
                    <a:latin typeface="Times New Roman" panose="02020603050405020304" pitchFamily="18" charset="0"/>
                    <a:cs typeface="Times New Roman" panose="02020603050405020304" pitchFamily="18" charset="0"/>
                  </a:rPr>
                  <a:t>average revenue and profit </a:t>
                </a:r>
                <a:r>
                  <a:rPr lang="en-GB" sz="2400" dirty="0">
                    <a:solidFill>
                      <a:schemeClr val="tx1"/>
                    </a:solidFill>
                    <a:latin typeface="Times New Roman" panose="02020603050405020304" pitchFamily="18" charset="0"/>
                    <a:cs typeface="Times New Roman" panose="02020603050405020304" pitchFamily="18" charset="0"/>
                  </a:rPr>
                  <a:t>per firm, that are the revenue and profit level of the firm with average productivity level </a:t>
                </a:r>
                <a:r>
                  <a:rPr lang="en-GB" sz="2400" i="1" dirty="0">
                    <a:solidFill>
                      <a:schemeClr val="tx1"/>
                    </a:solidFill>
                    <a:latin typeface="Times New Roman" panose="02020603050405020304" pitchFamily="18" charset="0"/>
                    <a:cs typeface="Times New Roman" panose="02020603050405020304" pitchFamily="18" charset="0"/>
                  </a:rPr>
                  <a:t>φ = </a:t>
                </a:r>
                <a14:m>
                  <m:oMath xmlns:m="http://schemas.openxmlformats.org/officeDocument/2006/math">
                    <m:acc>
                      <m:accPr>
                        <m:chr m:val="̃"/>
                        <m:ctrlPr>
                          <a:rPr lang="en-US" sz="2000" i="1">
                            <a:solidFill>
                              <a:prstClr val="black"/>
                            </a:solidFill>
                            <a:latin typeface="Cambria Math" panose="02040503050406030204" pitchFamily="18" charset="0"/>
                            <a:cs typeface="Times New Roman" panose="02020603050405020304" pitchFamily="18" charset="0"/>
                          </a:rPr>
                        </m:ctrlPr>
                      </m:accPr>
                      <m:e>
                        <m:r>
                          <a:rPr lang="en-US" sz="20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acc>
                  </m:oMath>
                </a14:m>
                <a:r>
                  <a:rPr lang="en-GB" sz="2400" dirty="0">
                    <a:solidFill>
                      <a:schemeClr val="tx1"/>
                    </a:solidFill>
                    <a:latin typeface="Times New Roman" panose="02020603050405020304" pitchFamily="18" charset="0"/>
                    <a:cs typeface="Times New Roman" panose="02020603050405020304" pitchFamily="18" charset="0"/>
                  </a:rPr>
                  <a:t>. </a:t>
                </a:r>
              </a:p>
              <a:p>
                <a:pPr algn="just"/>
                <a:r>
                  <a:rPr lang="en-GB" dirty="0"/>
                  <a:t> </a:t>
                </a:r>
                <a:endParaRPr lang="en-GB" sz="2400" dirty="0"/>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Where R represents aggregate revenue (or expenditure) and </a:t>
                </a:r>
                <a:r>
                  <a:rPr lang="el-GR" sz="2400" dirty="0">
                    <a:solidFill>
                      <a:schemeClr val="tx1"/>
                    </a:solidFill>
                    <a:latin typeface="Times New Roman" panose="02020603050405020304" pitchFamily="18" charset="0"/>
                    <a:cs typeface="Times New Roman" panose="02020603050405020304" pitchFamily="18" charset="0"/>
                  </a:rPr>
                  <a:t>Π</a:t>
                </a:r>
                <a:r>
                  <a:rPr lang="en-US" sz="2400" dirty="0">
                    <a:solidFill>
                      <a:schemeClr val="tx1"/>
                    </a:solidFill>
                    <a:latin typeface="Times New Roman" panose="02020603050405020304" pitchFamily="18" charset="0"/>
                    <a:cs typeface="Times New Roman" panose="02020603050405020304" pitchFamily="18" charset="0"/>
                  </a:rPr>
                  <a:t> the aggregate profit</a:t>
                </a:r>
                <a:r>
                  <a:rPr lang="en-US" dirty="0"/>
                  <a:t>. </a:t>
                </a:r>
                <a:endParaRPr lang="en-US" sz="2400" dirty="0"/>
              </a:p>
              <a:p>
                <a:pPr algn="l"/>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Sottotitolo 6">
                <a:extLst>
                  <a:ext uri="{FF2B5EF4-FFF2-40B4-BE49-F238E27FC236}">
                    <a16:creationId xmlns:a16="http://schemas.microsoft.com/office/drawing/2014/main" id="{C204CE0A-129E-0C4E-942D-813CD22C55DA}"/>
                  </a:ext>
                </a:extLst>
              </p:cNvPr>
              <p:cNvSpPr>
                <a:spLocks noGrp="1" noRot="1" noChangeAspect="1" noMove="1" noResize="1" noEditPoints="1" noAdjustHandles="1" noChangeArrowheads="1" noChangeShapeType="1" noTextEdit="1"/>
              </p:cNvSpPr>
              <p:nvPr>
                <p:ph type="subTitle" idx="1"/>
              </p:nvPr>
            </p:nvSpPr>
            <p:spPr>
              <a:xfrm>
                <a:off x="560832" y="2261616"/>
                <a:ext cx="8290560" cy="4596384"/>
              </a:xfrm>
              <a:blipFill>
                <a:blip r:embed="rId2"/>
                <a:stretch>
                  <a:fillRect l="-1838" t="-1061" r="-2059"/>
                </a:stretch>
              </a:blipFill>
            </p:spPr>
            <p:txBody>
              <a:bodyPr/>
              <a:lstStyle/>
              <a:p>
                <a:r>
                  <a:rPr lang="en-US">
                    <a:noFill/>
                  </a:rPr>
                  <a:t> </a:t>
                </a:r>
              </a:p>
            </p:txBody>
          </p:sp>
        </mc:Fallback>
      </mc:AlternateContent>
      <p:pic>
        <p:nvPicPr>
          <p:cNvPr id="6" name="Immagine 5" descr="Immagine che contiene arredamento, tavolo, sedia, sgabello&#10;&#10;Descrizione generata automaticamente">
            <a:extLst>
              <a:ext uri="{FF2B5EF4-FFF2-40B4-BE49-F238E27FC236}">
                <a16:creationId xmlns:a16="http://schemas.microsoft.com/office/drawing/2014/main" id="{62BEAEB5-B70A-8B40-9019-2C9E7DD73D29}"/>
              </a:ext>
            </a:extLst>
          </p:cNvPr>
          <p:cNvPicPr>
            <a:picLocks noChangeAspect="1"/>
          </p:cNvPicPr>
          <p:nvPr/>
        </p:nvPicPr>
        <p:blipFill>
          <a:blip r:embed="rId3"/>
          <a:stretch>
            <a:fillRect/>
          </a:stretch>
        </p:blipFill>
        <p:spPr>
          <a:xfrm>
            <a:off x="5008190" y="3813412"/>
            <a:ext cx="1816608" cy="454152"/>
          </a:xfrm>
          <a:prstGeom prst="rect">
            <a:avLst/>
          </a:prstGeom>
        </p:spPr>
      </p:pic>
      <p:pic>
        <p:nvPicPr>
          <p:cNvPr id="10" name="Immagine 9" descr="Immagine che contiene tavolo, disegnando&#10;&#10;Descrizione generata automaticamente">
            <a:extLst>
              <a:ext uri="{FF2B5EF4-FFF2-40B4-BE49-F238E27FC236}">
                <a16:creationId xmlns:a16="http://schemas.microsoft.com/office/drawing/2014/main" id="{D95B3A9A-252F-B345-B217-762953D5894F}"/>
              </a:ext>
            </a:extLst>
          </p:cNvPr>
          <p:cNvPicPr>
            <a:picLocks noChangeAspect="1"/>
          </p:cNvPicPr>
          <p:nvPr/>
        </p:nvPicPr>
        <p:blipFill>
          <a:blip r:embed="rId4"/>
          <a:stretch>
            <a:fillRect/>
          </a:stretch>
        </p:blipFill>
        <p:spPr>
          <a:xfrm>
            <a:off x="1843168" y="3836504"/>
            <a:ext cx="1623352" cy="431060"/>
          </a:xfrm>
          <a:prstGeom prst="rect">
            <a:avLst/>
          </a:prstGeom>
        </p:spPr>
      </p:pic>
    </p:spTree>
    <p:extLst>
      <p:ext uri="{BB962C8B-B14F-4D97-AF65-F5344CB8AC3E}">
        <p14:creationId xmlns:p14="http://schemas.microsoft.com/office/powerpoint/2010/main" val="2493962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F81AD81-BA4B-A044-888A-5B7E14C3722D}"/>
              </a:ext>
            </a:extLst>
          </p:cNvPr>
          <p:cNvSpPr>
            <a:spLocks noGrp="1"/>
          </p:cNvSpPr>
          <p:nvPr>
            <p:ph type="ctrTitle"/>
          </p:nvPr>
        </p:nvSpPr>
        <p:spPr>
          <a:xfrm>
            <a:off x="1799844" y="914400"/>
            <a:ext cx="5222748" cy="975360"/>
          </a:xfrm>
        </p:spPr>
        <p:txBody>
          <a:bodyPr>
            <a:normAutofit/>
          </a:bodyPr>
          <a:lstStyle/>
          <a:p>
            <a:r>
              <a:rPr lang="en-GB" sz="4000" b="1" u="sng" dirty="0">
                <a:latin typeface="Times New Roman" panose="02020603050405020304" pitchFamily="18" charset="0"/>
                <a:cs typeface="Times New Roman" panose="02020603050405020304" pitchFamily="18" charset="0"/>
              </a:rPr>
              <a:t>Firm entry and exit</a:t>
            </a:r>
          </a:p>
        </p:txBody>
      </p:sp>
      <p:sp>
        <p:nvSpPr>
          <p:cNvPr id="7" name="Sottotitolo 6">
            <a:extLst>
              <a:ext uri="{FF2B5EF4-FFF2-40B4-BE49-F238E27FC236}">
                <a16:creationId xmlns:a16="http://schemas.microsoft.com/office/drawing/2014/main" id="{C204CE0A-129E-0C4E-942D-813CD22C55DA}"/>
              </a:ext>
            </a:extLst>
          </p:cNvPr>
          <p:cNvSpPr>
            <a:spLocks noGrp="1"/>
          </p:cNvSpPr>
          <p:nvPr>
            <p:ph type="subTitle" idx="1"/>
          </p:nvPr>
        </p:nvSpPr>
        <p:spPr>
          <a:xfrm>
            <a:off x="521970" y="2084832"/>
            <a:ext cx="7778496" cy="4242816"/>
          </a:xfrm>
        </p:spPr>
        <p:txBody>
          <a:bodyPr>
            <a:noAutofit/>
          </a:bodyPr>
          <a:lstStyle/>
          <a:p>
            <a:pPr marL="342900" indent="-342900" algn="just">
              <a:buFont typeface="Arial" panose="020B0604020202020204" pitchFamily="34" charset="0"/>
              <a:buChar char="•"/>
            </a:pPr>
            <a:r>
              <a:rPr lang="en-GB" sz="2400" dirty="0">
                <a:solidFill>
                  <a:schemeClr val="tx1"/>
                </a:solidFill>
                <a:latin typeface="Times New Roman" panose="02020603050405020304" pitchFamily="18" charset="0"/>
                <a:cs typeface="Times New Roman" panose="02020603050405020304" pitchFamily="18" charset="0"/>
              </a:rPr>
              <a:t>To enter, firms must make an initial investment, represented by a </a:t>
            </a:r>
            <a:r>
              <a:rPr lang="en-GB" sz="2400" u="sng" dirty="0">
                <a:solidFill>
                  <a:schemeClr val="tx1"/>
                </a:solidFill>
                <a:latin typeface="Times New Roman" panose="02020603050405020304" pitchFamily="18" charset="0"/>
                <a:cs typeface="Times New Roman" panose="02020603050405020304" pitchFamily="18" charset="0"/>
              </a:rPr>
              <a:t>fixed entry cost</a:t>
            </a:r>
            <a:r>
              <a:rPr lang="en-GB" sz="2400" dirty="0">
                <a:solidFill>
                  <a:schemeClr val="tx1"/>
                </a:solidFill>
                <a:latin typeface="Times New Roman" panose="02020603050405020304" pitchFamily="18" charset="0"/>
                <a:cs typeface="Times New Roman" panose="02020603050405020304" pitchFamily="18" charset="0"/>
              </a:rPr>
              <a:t>  </a:t>
            </a:r>
            <a:r>
              <a:rPr lang="en-GB" sz="2400" b="1" i="1" dirty="0">
                <a:solidFill>
                  <a:schemeClr val="tx1"/>
                </a:solidFill>
                <a:latin typeface="Times New Roman" panose="02020603050405020304" pitchFamily="18" charset="0"/>
                <a:cs typeface="Times New Roman" panose="02020603050405020304" pitchFamily="18" charset="0"/>
              </a:rPr>
              <a:t>f &gt; 0 </a:t>
            </a:r>
            <a:r>
              <a:rPr lang="en-GB" sz="2400" i="1" dirty="0">
                <a:solidFill>
                  <a:schemeClr val="tx1"/>
                </a:solidFill>
                <a:latin typeface="Times New Roman" panose="02020603050405020304" pitchFamily="18" charset="0"/>
                <a:cs typeface="Times New Roman" panose="02020603050405020304" pitchFamily="18" charset="0"/>
              </a:rPr>
              <a:t>.</a:t>
            </a:r>
          </a:p>
          <a:p>
            <a:pPr algn="just"/>
            <a:endParaRPr lang="en-GB" sz="2400" i="1"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400" dirty="0">
                <a:solidFill>
                  <a:schemeClr val="tx1"/>
                </a:solidFill>
                <a:latin typeface="Times New Roman" panose="02020603050405020304" pitchFamily="18" charset="0"/>
                <a:cs typeface="Times New Roman" panose="02020603050405020304" pitchFamily="18" charset="0"/>
              </a:rPr>
              <a:t>Firms then draw their </a:t>
            </a:r>
            <a:r>
              <a:rPr lang="en-GB" sz="2400" u="sng" dirty="0">
                <a:solidFill>
                  <a:schemeClr val="tx1"/>
                </a:solidFill>
                <a:latin typeface="Times New Roman" panose="02020603050405020304" pitchFamily="18" charset="0"/>
                <a:cs typeface="Times New Roman" panose="02020603050405020304" pitchFamily="18" charset="0"/>
              </a:rPr>
              <a:t>initial productivity parameter</a:t>
            </a:r>
            <a:r>
              <a:rPr lang="en-GB" sz="2400" dirty="0">
                <a:solidFill>
                  <a:schemeClr val="tx1"/>
                </a:solidFill>
                <a:latin typeface="Times New Roman" panose="02020603050405020304" pitchFamily="18" charset="0"/>
                <a:cs typeface="Times New Roman" panose="02020603050405020304" pitchFamily="18" charset="0"/>
              </a:rPr>
              <a:t> </a:t>
            </a:r>
            <a:r>
              <a:rPr lang="en-GB" sz="2400" b="1" i="1" dirty="0" err="1">
                <a:solidFill>
                  <a:schemeClr val="tx1"/>
                </a:solidFill>
                <a:latin typeface="Times New Roman" panose="02020603050405020304" pitchFamily="18" charset="0"/>
                <a:cs typeface="Times New Roman" panose="02020603050405020304" pitchFamily="18" charset="0"/>
              </a:rPr>
              <a:t>φ</a:t>
            </a:r>
            <a:r>
              <a:rPr lang="en-GB" sz="2400" dirty="0">
                <a:solidFill>
                  <a:schemeClr val="tx1"/>
                </a:solidFill>
                <a:latin typeface="Times New Roman" panose="02020603050405020304" pitchFamily="18" charset="0"/>
                <a:cs typeface="Times New Roman" panose="02020603050405020304" pitchFamily="18" charset="0"/>
              </a:rPr>
              <a:t> from a common distribution </a:t>
            </a:r>
            <a:r>
              <a:rPr lang="en-GB" sz="2400" b="1" i="1" dirty="0">
                <a:solidFill>
                  <a:schemeClr val="tx1"/>
                </a:solidFill>
                <a:latin typeface="Times New Roman" panose="02020603050405020304" pitchFamily="18" charset="0"/>
                <a:cs typeface="Times New Roman" panose="02020603050405020304" pitchFamily="18" charset="0"/>
              </a:rPr>
              <a:t>g(</a:t>
            </a:r>
            <a:r>
              <a:rPr lang="en-GB" sz="2400" b="1" i="1" dirty="0" err="1">
                <a:solidFill>
                  <a:schemeClr val="tx1"/>
                </a:solidFill>
                <a:latin typeface="Times New Roman" panose="02020603050405020304" pitchFamily="18" charset="0"/>
                <a:cs typeface="Times New Roman" panose="02020603050405020304" pitchFamily="18" charset="0"/>
              </a:rPr>
              <a:t>φ</a:t>
            </a:r>
            <a:r>
              <a:rPr lang="en-GB" sz="2400" b="1" i="1" dirty="0">
                <a:solidFill>
                  <a:schemeClr val="tx1"/>
                </a:solidFill>
                <a:latin typeface="Times New Roman" panose="02020603050405020304" pitchFamily="18" charset="0"/>
                <a:cs typeface="Times New Roman" panose="02020603050405020304" pitchFamily="18" charset="0"/>
              </a:rPr>
              <a:t>)</a:t>
            </a:r>
            <a:r>
              <a:rPr lang="en-GB" sz="2400" dirty="0">
                <a:solidFill>
                  <a:schemeClr val="tx1"/>
                </a:solidFill>
                <a:latin typeface="Times New Roman" panose="02020603050405020304" pitchFamily="18" charset="0"/>
                <a:cs typeface="Times New Roman" panose="02020603050405020304" pitchFamily="18" charset="0"/>
              </a:rPr>
              <a:t>. </a:t>
            </a:r>
            <a:r>
              <a:rPr lang="en-GB" sz="2400" i="1" dirty="0">
                <a:solidFill>
                  <a:schemeClr val="tx1"/>
                </a:solidFill>
                <a:latin typeface="Times New Roman" panose="02020603050405020304" pitchFamily="18" charset="0"/>
                <a:cs typeface="Times New Roman" panose="02020603050405020304" pitchFamily="18" charset="0"/>
              </a:rPr>
              <a:t>g(</a:t>
            </a:r>
            <a:r>
              <a:rPr lang="en-GB" sz="2400" i="1" dirty="0" err="1">
                <a:solidFill>
                  <a:schemeClr val="tx1"/>
                </a:solidFill>
                <a:latin typeface="Times New Roman" panose="02020603050405020304" pitchFamily="18" charset="0"/>
                <a:cs typeface="Times New Roman" panose="02020603050405020304" pitchFamily="18" charset="0"/>
              </a:rPr>
              <a:t>φ</a:t>
            </a:r>
            <a:r>
              <a:rPr lang="en-GB" sz="2400" i="1" dirty="0">
                <a:solidFill>
                  <a:schemeClr val="tx1"/>
                </a:solidFill>
                <a:latin typeface="Times New Roman" panose="02020603050405020304" pitchFamily="18" charset="0"/>
                <a:cs typeface="Times New Roman" panose="02020603050405020304" pitchFamily="18" charset="0"/>
              </a:rPr>
              <a:t>)</a:t>
            </a:r>
            <a:r>
              <a:rPr lang="en-GB" sz="2400" dirty="0">
                <a:solidFill>
                  <a:schemeClr val="tx1"/>
                </a:solidFill>
                <a:latin typeface="Times New Roman" panose="02020603050405020304" pitchFamily="18" charset="0"/>
                <a:cs typeface="Times New Roman" panose="02020603050405020304" pitchFamily="18" charset="0"/>
              </a:rPr>
              <a:t> has positive support over (0, ∞) and has a continuous cumulative distribution </a:t>
            </a:r>
            <a:r>
              <a:rPr lang="en-GB" sz="2400" i="1" dirty="0">
                <a:solidFill>
                  <a:schemeClr val="tx1"/>
                </a:solidFill>
                <a:latin typeface="Times New Roman" panose="02020603050405020304" pitchFamily="18" charset="0"/>
                <a:cs typeface="Times New Roman" panose="02020603050405020304" pitchFamily="18" charset="0"/>
              </a:rPr>
              <a:t>G(</a:t>
            </a:r>
            <a:r>
              <a:rPr lang="en-GB" sz="2400" i="1" dirty="0" err="1">
                <a:solidFill>
                  <a:schemeClr val="tx1"/>
                </a:solidFill>
                <a:latin typeface="Times New Roman" panose="02020603050405020304" pitchFamily="18" charset="0"/>
                <a:cs typeface="Times New Roman" panose="02020603050405020304" pitchFamily="18" charset="0"/>
              </a:rPr>
              <a:t>φ</a:t>
            </a:r>
            <a:r>
              <a:rPr lang="en-GB" sz="2400" i="1" dirty="0">
                <a:solidFill>
                  <a:schemeClr val="tx1"/>
                </a:solidFill>
                <a:latin typeface="Times New Roman" panose="02020603050405020304" pitchFamily="18" charset="0"/>
                <a:cs typeface="Times New Roman" panose="02020603050405020304" pitchFamily="18" charset="0"/>
              </a:rPr>
              <a:t>). </a:t>
            </a:r>
          </a:p>
          <a:p>
            <a:pPr algn="just"/>
            <a:endParaRPr lang="en-GB" sz="24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If the firm does produce, it faces in every period a constant </a:t>
            </a:r>
            <a:r>
              <a:rPr lang="en-US" sz="2400" u="sng" dirty="0">
                <a:solidFill>
                  <a:schemeClr val="tx1"/>
                </a:solidFill>
                <a:latin typeface="Times New Roman" panose="02020603050405020304" pitchFamily="18" charset="0"/>
                <a:cs typeface="Times New Roman" panose="02020603050405020304" pitchFamily="18" charset="0"/>
              </a:rPr>
              <a:t>probability of a bad shock</a:t>
            </a: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δ</a:t>
            </a:r>
            <a:r>
              <a:rPr lang="en-US" sz="2400" dirty="0">
                <a:solidFill>
                  <a:schemeClr val="tx1"/>
                </a:solidFill>
                <a:latin typeface="Times New Roman" panose="02020603050405020304" pitchFamily="18" charset="0"/>
                <a:cs typeface="Times New Roman" panose="02020603050405020304" pitchFamily="18" charset="0"/>
              </a:rPr>
              <a:t> that would force it to exit.</a:t>
            </a:r>
          </a:p>
          <a:p>
            <a:pPr algn="l"/>
            <a:endParaRPr lang="en-GB" sz="2000" i="1" dirty="0">
              <a:solidFill>
                <a:schemeClr val="tx1"/>
              </a:solidFill>
              <a:latin typeface="Times New Roman" panose="02020603050405020304" pitchFamily="18" charset="0"/>
              <a:cs typeface="Times New Roman" panose="02020603050405020304" pitchFamily="18" charset="0"/>
            </a:endParaRPr>
          </a:p>
          <a:p>
            <a:endParaRPr lang="en-GB"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54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F81AD81-BA4B-A044-888A-5B7E14C3722D}"/>
              </a:ext>
            </a:extLst>
          </p:cNvPr>
          <p:cNvSpPr>
            <a:spLocks noGrp="1"/>
          </p:cNvSpPr>
          <p:nvPr>
            <p:ph type="ctrTitle"/>
          </p:nvPr>
        </p:nvSpPr>
        <p:spPr>
          <a:xfrm>
            <a:off x="1960626" y="1024128"/>
            <a:ext cx="5222748" cy="841248"/>
          </a:xfrm>
        </p:spPr>
        <p:txBody>
          <a:bodyPr>
            <a:normAutofit/>
          </a:bodyPr>
          <a:lstStyle/>
          <a:p>
            <a:r>
              <a:rPr lang="en-GB" sz="4000" b="1" dirty="0">
                <a:latin typeface="Times New Roman" panose="02020603050405020304" pitchFamily="18" charset="0"/>
                <a:cs typeface="Times New Roman" panose="02020603050405020304" pitchFamily="18" charset="0"/>
              </a:rPr>
              <a:t>Firm entry and exit (1)</a:t>
            </a:r>
          </a:p>
        </p:txBody>
      </p:sp>
      <p:sp>
        <p:nvSpPr>
          <p:cNvPr id="4" name="Sottotitolo 3">
            <a:extLst>
              <a:ext uri="{FF2B5EF4-FFF2-40B4-BE49-F238E27FC236}">
                <a16:creationId xmlns:a16="http://schemas.microsoft.com/office/drawing/2014/main" id="{5E7FE197-D96C-8B4B-A0C1-055B4F95FFA8}"/>
              </a:ext>
            </a:extLst>
          </p:cNvPr>
          <p:cNvSpPr>
            <a:spLocks noGrp="1"/>
          </p:cNvSpPr>
          <p:nvPr>
            <p:ph type="subTitle" idx="1"/>
          </p:nvPr>
        </p:nvSpPr>
        <p:spPr>
          <a:xfrm>
            <a:off x="548640" y="1999488"/>
            <a:ext cx="8302752" cy="4291584"/>
          </a:xfrm>
        </p:spPr>
        <p:txBody>
          <a:bodyPr>
            <a:normAutofit/>
          </a:bodyPr>
          <a:lstStyle/>
          <a:p>
            <a:pPr algn="just"/>
            <a:r>
              <a:rPr lang="en-GB" sz="2400" dirty="0">
                <a:solidFill>
                  <a:schemeClr val="tx1"/>
                </a:solidFill>
                <a:latin typeface="Times New Roman" panose="02020603050405020304" pitchFamily="18" charset="0"/>
                <a:cs typeface="Times New Roman" panose="02020603050405020304" pitchFamily="18" charset="0"/>
              </a:rPr>
              <a:t>An entering firm with productivity </a:t>
            </a:r>
            <a:r>
              <a:rPr lang="en-GB" sz="2400" i="1" dirty="0" err="1">
                <a:solidFill>
                  <a:schemeClr val="tx1"/>
                </a:solidFill>
                <a:latin typeface="Times New Roman" panose="02020603050405020304" pitchFamily="18" charset="0"/>
                <a:cs typeface="Times New Roman" panose="02020603050405020304" pitchFamily="18" charset="0"/>
              </a:rPr>
              <a:t>φ</a:t>
            </a:r>
            <a:r>
              <a:rPr lang="en-GB" sz="2400" i="1" dirty="0">
                <a:solidFill>
                  <a:schemeClr val="tx1"/>
                </a:solidFill>
                <a:latin typeface="Times New Roman" panose="02020603050405020304" pitchFamily="18" charset="0"/>
                <a:cs typeface="Times New Roman" panose="02020603050405020304" pitchFamily="18" charset="0"/>
              </a:rPr>
              <a:t> </a:t>
            </a:r>
            <a:r>
              <a:rPr lang="en-GB" sz="2400" dirty="0">
                <a:solidFill>
                  <a:schemeClr val="tx1"/>
                </a:solidFill>
                <a:latin typeface="Times New Roman" panose="02020603050405020304" pitchFamily="18" charset="0"/>
                <a:cs typeface="Times New Roman" panose="02020603050405020304" pitchFamily="18" charset="0"/>
              </a:rPr>
              <a:t>would then:</a:t>
            </a:r>
          </a:p>
          <a:p>
            <a:pPr marL="342900" indent="-342900" algn="just">
              <a:buFont typeface="Wingdings" pitchFamily="2" charset="2"/>
              <a:buChar char="Ø"/>
            </a:pPr>
            <a:r>
              <a:rPr lang="en-GB" sz="2400" u="sng" dirty="0">
                <a:solidFill>
                  <a:schemeClr val="tx1"/>
                </a:solidFill>
                <a:latin typeface="Times New Roman" panose="02020603050405020304" pitchFamily="18" charset="0"/>
                <a:cs typeface="Times New Roman" panose="02020603050405020304" pitchFamily="18" charset="0"/>
              </a:rPr>
              <a:t>Exit</a:t>
            </a:r>
            <a:r>
              <a:rPr lang="en-GB" sz="2400" dirty="0">
                <a:solidFill>
                  <a:schemeClr val="tx1"/>
                </a:solidFill>
                <a:latin typeface="Times New Roman" panose="02020603050405020304" pitchFamily="18" charset="0"/>
                <a:cs typeface="Times New Roman" panose="02020603050405020304" pitchFamily="18" charset="0"/>
              </a:rPr>
              <a:t> if this profit level were negative </a:t>
            </a:r>
            <a:r>
              <a:rPr lang="en-GB" sz="2400" b="1" i="1" dirty="0">
                <a:solidFill>
                  <a:schemeClr val="tx1"/>
                </a:solidFill>
                <a:latin typeface="Times New Roman" panose="02020603050405020304" pitchFamily="18" charset="0"/>
                <a:cs typeface="Times New Roman" panose="02020603050405020304" pitchFamily="18" charset="0"/>
              </a:rPr>
              <a:t>π(</a:t>
            </a:r>
            <a:r>
              <a:rPr lang="en-GB" sz="2400" b="1" i="1" dirty="0" err="1">
                <a:solidFill>
                  <a:schemeClr val="tx1"/>
                </a:solidFill>
                <a:latin typeface="Times New Roman" panose="02020603050405020304" pitchFamily="18" charset="0"/>
                <a:cs typeface="Times New Roman" panose="02020603050405020304" pitchFamily="18" charset="0"/>
              </a:rPr>
              <a:t>φ</a:t>
            </a:r>
            <a:r>
              <a:rPr lang="en-GB" sz="2400" b="1" i="1" dirty="0">
                <a:solidFill>
                  <a:schemeClr val="tx1"/>
                </a:solidFill>
                <a:latin typeface="Times New Roman" panose="02020603050405020304" pitchFamily="18" charset="0"/>
                <a:cs typeface="Times New Roman" panose="02020603050405020304" pitchFamily="18" charset="0"/>
              </a:rPr>
              <a:t>) &lt; 0 </a:t>
            </a:r>
            <a:r>
              <a:rPr lang="en-GB" sz="2400" dirty="0">
                <a:solidFill>
                  <a:schemeClr val="tx1"/>
                </a:solidFill>
                <a:latin typeface="Times New Roman" panose="02020603050405020304" pitchFamily="18" charset="0"/>
                <a:cs typeface="Times New Roman" panose="02020603050405020304" pitchFamily="18" charset="0"/>
              </a:rPr>
              <a:t>and hence never produce,</a:t>
            </a:r>
          </a:p>
          <a:p>
            <a:pPr marL="342900" indent="-342900" algn="just">
              <a:buFont typeface="Wingdings" pitchFamily="2" charset="2"/>
              <a:buChar char="Ø"/>
            </a:pPr>
            <a:r>
              <a:rPr lang="en-GB" sz="2400" dirty="0">
                <a:solidFill>
                  <a:schemeClr val="tx1"/>
                </a:solidFill>
                <a:latin typeface="Times New Roman" panose="02020603050405020304" pitchFamily="18" charset="0"/>
                <a:cs typeface="Times New Roman" panose="02020603050405020304" pitchFamily="18" charset="0"/>
              </a:rPr>
              <a:t> </a:t>
            </a:r>
            <a:r>
              <a:rPr lang="en-GB" sz="2400" u="sng" dirty="0">
                <a:solidFill>
                  <a:schemeClr val="tx1"/>
                </a:solidFill>
                <a:latin typeface="Times New Roman" panose="02020603050405020304" pitchFamily="18" charset="0"/>
                <a:cs typeface="Times New Roman" panose="02020603050405020304" pitchFamily="18" charset="0"/>
              </a:rPr>
              <a:t>Produce</a:t>
            </a:r>
            <a:r>
              <a:rPr lang="en-GB" sz="2400" dirty="0">
                <a:solidFill>
                  <a:schemeClr val="tx1"/>
                </a:solidFill>
                <a:latin typeface="Times New Roman" panose="02020603050405020304" pitchFamily="18" charset="0"/>
                <a:cs typeface="Times New Roman" panose="02020603050405020304" pitchFamily="18" charset="0"/>
              </a:rPr>
              <a:t> and earn </a:t>
            </a:r>
            <a:r>
              <a:rPr lang="en-GB" sz="2400" b="1" i="1" dirty="0">
                <a:solidFill>
                  <a:schemeClr val="tx1"/>
                </a:solidFill>
                <a:latin typeface="Times New Roman" panose="02020603050405020304" pitchFamily="18" charset="0"/>
                <a:cs typeface="Times New Roman" panose="02020603050405020304" pitchFamily="18" charset="0"/>
              </a:rPr>
              <a:t>π(</a:t>
            </a:r>
            <a:r>
              <a:rPr lang="en-GB" sz="2400" b="1" i="1" dirty="0" err="1">
                <a:solidFill>
                  <a:schemeClr val="tx1"/>
                </a:solidFill>
                <a:latin typeface="Times New Roman" panose="02020603050405020304" pitchFamily="18" charset="0"/>
                <a:cs typeface="Times New Roman" panose="02020603050405020304" pitchFamily="18" charset="0"/>
              </a:rPr>
              <a:t>φ</a:t>
            </a:r>
            <a:r>
              <a:rPr lang="en-GB" sz="2400" b="1" i="1" dirty="0">
                <a:solidFill>
                  <a:schemeClr val="tx1"/>
                </a:solidFill>
                <a:latin typeface="Times New Roman" panose="02020603050405020304" pitchFamily="18" charset="0"/>
                <a:cs typeface="Times New Roman" panose="02020603050405020304" pitchFamily="18" charset="0"/>
              </a:rPr>
              <a:t>) ≥ 0 </a:t>
            </a:r>
            <a:r>
              <a:rPr lang="en-GB" sz="2400" dirty="0">
                <a:solidFill>
                  <a:schemeClr val="tx1"/>
                </a:solidFill>
                <a:latin typeface="Times New Roman" panose="02020603050405020304" pitchFamily="18" charset="0"/>
                <a:cs typeface="Times New Roman" panose="02020603050405020304" pitchFamily="18" charset="0"/>
              </a:rPr>
              <a:t>in every period until it is hit with a bad shock with probability </a:t>
            </a:r>
            <a:r>
              <a:rPr lang="el-GR" sz="2400" dirty="0">
                <a:solidFill>
                  <a:schemeClr val="tx1"/>
                </a:solidFill>
                <a:latin typeface="Times New Roman" panose="02020603050405020304" pitchFamily="18" charset="0"/>
                <a:cs typeface="Times New Roman" panose="02020603050405020304" pitchFamily="18" charset="0"/>
              </a:rPr>
              <a:t>δ</a:t>
            </a:r>
            <a:r>
              <a:rPr lang="en-GB" sz="2400" dirty="0">
                <a:solidFill>
                  <a:schemeClr val="tx1"/>
                </a:solidFill>
                <a:latin typeface="Times New Roman" panose="02020603050405020304" pitchFamily="18" charset="0"/>
                <a:cs typeface="Times New Roman" panose="02020603050405020304" pitchFamily="18" charset="0"/>
              </a:rPr>
              <a:t> and is forced to exit. </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Each firm’s value function is given by:</a:t>
            </a:r>
          </a:p>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it-IT" dirty="0"/>
          </a:p>
        </p:txBody>
      </p:sp>
      <p:pic>
        <p:nvPicPr>
          <p:cNvPr id="8" name="Immagine 7">
            <a:extLst>
              <a:ext uri="{FF2B5EF4-FFF2-40B4-BE49-F238E27FC236}">
                <a16:creationId xmlns:a16="http://schemas.microsoft.com/office/drawing/2014/main" id="{E12C0ACC-2B3C-4444-ABC3-D12AA44A8233}"/>
              </a:ext>
            </a:extLst>
          </p:cNvPr>
          <p:cNvPicPr>
            <a:picLocks noChangeAspect="1"/>
          </p:cNvPicPr>
          <p:nvPr/>
        </p:nvPicPr>
        <p:blipFill>
          <a:blip r:embed="rId2"/>
          <a:stretch>
            <a:fillRect/>
          </a:stretch>
        </p:blipFill>
        <p:spPr>
          <a:xfrm>
            <a:off x="1700784" y="5048699"/>
            <a:ext cx="5742432" cy="1004629"/>
          </a:xfrm>
          <a:prstGeom prst="rect">
            <a:avLst/>
          </a:prstGeom>
        </p:spPr>
      </p:pic>
    </p:spTree>
    <p:extLst>
      <p:ext uri="{BB962C8B-B14F-4D97-AF65-F5344CB8AC3E}">
        <p14:creationId xmlns:p14="http://schemas.microsoft.com/office/powerpoint/2010/main" val="337843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F81AD81-BA4B-A044-888A-5B7E14C3722D}"/>
              </a:ext>
            </a:extLst>
          </p:cNvPr>
          <p:cNvSpPr>
            <a:spLocks noGrp="1"/>
          </p:cNvSpPr>
          <p:nvPr>
            <p:ph type="ctrTitle"/>
          </p:nvPr>
        </p:nvSpPr>
        <p:spPr>
          <a:xfrm>
            <a:off x="1860804" y="865632"/>
            <a:ext cx="5222748" cy="841248"/>
          </a:xfrm>
        </p:spPr>
        <p:txBody>
          <a:bodyPr>
            <a:normAutofit/>
          </a:bodyPr>
          <a:lstStyle/>
          <a:p>
            <a:r>
              <a:rPr lang="en-GB" sz="4000" b="1" dirty="0">
                <a:latin typeface="Times New Roman" panose="02020603050405020304" pitchFamily="18" charset="0"/>
                <a:cs typeface="Times New Roman" panose="02020603050405020304" pitchFamily="18" charset="0"/>
              </a:rPr>
              <a:t>Firm entry and exit (2)</a:t>
            </a:r>
          </a:p>
        </p:txBody>
      </p:sp>
      <mc:AlternateContent xmlns:mc="http://schemas.openxmlformats.org/markup-compatibility/2006" xmlns:a14="http://schemas.microsoft.com/office/drawing/2010/main">
        <mc:Choice Requires="a14">
          <p:sp>
            <p:nvSpPr>
              <p:cNvPr id="5" name="Sottotitolo 4">
                <a:extLst>
                  <a:ext uri="{FF2B5EF4-FFF2-40B4-BE49-F238E27FC236}">
                    <a16:creationId xmlns:a16="http://schemas.microsoft.com/office/drawing/2014/main" id="{FA8B53F1-2974-D74B-97A6-11E729574870}"/>
                  </a:ext>
                </a:extLst>
              </p:cNvPr>
              <p:cNvSpPr>
                <a:spLocks noGrp="1"/>
              </p:cNvSpPr>
              <p:nvPr>
                <p:ph type="subTitle" idx="1"/>
              </p:nvPr>
            </p:nvSpPr>
            <p:spPr>
              <a:xfrm>
                <a:off x="540258" y="1706880"/>
                <a:ext cx="7863840" cy="3889248"/>
              </a:xfrm>
            </p:spPr>
            <p:txBody>
              <a:bodyPr>
                <a:noAutofit/>
              </a:bodyPr>
              <a:lstStyle/>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We define </a:t>
                </a:r>
                <a14:m>
                  <m:oMath xmlns:m="http://schemas.openxmlformats.org/officeDocument/2006/math">
                    <m:sSup>
                      <m:s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20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as the </a:t>
                </a:r>
                <a:r>
                  <a:rPr lang="en-US" sz="2000" u="sng" dirty="0">
                    <a:solidFill>
                      <a:schemeClr val="tx1"/>
                    </a:solidFill>
                    <a:latin typeface="Times New Roman" panose="02020603050405020304" pitchFamily="18" charset="0"/>
                    <a:cs typeface="Times New Roman" panose="02020603050405020304" pitchFamily="18" charset="0"/>
                  </a:rPr>
                  <a:t>lowest productivity level of producing firms</a:t>
                </a:r>
                <a:r>
                  <a:rPr lang="en-US" sz="2000" dirty="0">
                    <a:solidFill>
                      <a:schemeClr val="tx1"/>
                    </a:solidFill>
                    <a:latin typeface="Times New Roman" panose="02020603050405020304" pitchFamily="18" charset="0"/>
                    <a:cs typeface="Times New Roman" panose="02020603050405020304" pitchFamily="18" charset="0"/>
                  </a:rPr>
                  <a:t>, that is the level of productivity </a:t>
                </a:r>
                <a:r>
                  <a:rPr lang="en-US" sz="2000" i="1" dirty="0">
                    <a:solidFill>
                      <a:schemeClr val="tx1"/>
                    </a:solidFill>
                    <a:latin typeface="Times New Roman" panose="02020603050405020304" pitchFamily="18" charset="0"/>
                    <a:cs typeface="Times New Roman" panose="02020603050405020304" pitchFamily="18" charset="0"/>
                  </a:rPr>
                  <a:t>φ∗ </a:t>
                </a:r>
                <a:r>
                  <a:rPr lang="en-US" sz="2000" dirty="0">
                    <a:solidFill>
                      <a:schemeClr val="tx1"/>
                    </a:solidFill>
                    <a:latin typeface="Times New Roman" panose="02020603050405020304" pitchFamily="18" charset="0"/>
                    <a:cs typeface="Times New Roman" panose="02020603050405020304" pitchFamily="18" charset="0"/>
                  </a:rPr>
                  <a:t>such that </a:t>
                </a:r>
                <a:r>
                  <a:rPr lang="en-US" sz="2000" b="1" i="1" dirty="0">
                    <a:solidFill>
                      <a:schemeClr val="tx1"/>
                    </a:solidFill>
                    <a:latin typeface="Times New Roman" panose="02020603050405020304" pitchFamily="18" charset="0"/>
                    <a:cs typeface="Times New Roman" panose="02020603050405020304" pitchFamily="18" charset="0"/>
                  </a:rPr>
                  <a:t>π(</a:t>
                </a:r>
                <a14:m>
                  <m:oMath xmlns:m="http://schemas.openxmlformats.org/officeDocument/2006/math">
                    <m:sSup>
                      <m:s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2000" b="1" i="1" dirty="0">
                    <a:solidFill>
                      <a:schemeClr val="tx1"/>
                    </a:solidFill>
                    <a:latin typeface="Times New Roman" panose="02020603050405020304" pitchFamily="18" charset="0"/>
                    <a:cs typeface="Times New Roman" panose="02020603050405020304" pitchFamily="18" charset="0"/>
                  </a:rPr>
                  <a:t>) = 0 </a:t>
                </a:r>
                <a:r>
                  <a:rPr lang="en-US" sz="2000" dirty="0">
                    <a:solidFill>
                      <a:schemeClr val="tx1"/>
                    </a:solidFill>
                    <a:latin typeface="Times New Roman" panose="02020603050405020304" pitchFamily="18" charset="0"/>
                    <a:cs typeface="Times New Roman" panose="02020603050405020304" pitchFamily="18" charset="0"/>
                  </a:rPr>
                  <a:t>. This will be the zero cutoff profit condition. </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Any entering firm drawing a productivity level </a:t>
                </a:r>
                <a:r>
                  <a:rPr lang="en-US" sz="2000" b="1" i="1" dirty="0">
                    <a:solidFill>
                      <a:schemeClr val="tx1"/>
                    </a:solidFill>
                    <a:latin typeface="Times New Roman" panose="02020603050405020304" pitchFamily="18" charset="0"/>
                    <a:cs typeface="Times New Roman" panose="02020603050405020304" pitchFamily="18" charset="0"/>
                  </a:rPr>
                  <a:t>φ &lt; </a:t>
                </a:r>
                <a14:m>
                  <m:oMath xmlns:m="http://schemas.openxmlformats.org/officeDocument/2006/math">
                    <m:sSup>
                      <m:s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r>
                      <a:rPr lang="it-IT" sz="2000"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solidFill>
                      <a:schemeClr val="tx1"/>
                    </a:solidFill>
                    <a:latin typeface="Times New Roman" panose="02020603050405020304" pitchFamily="18" charset="0"/>
                    <a:cs typeface="Times New Roman" panose="02020603050405020304" pitchFamily="18" charset="0"/>
                  </a:rPr>
                  <a:t>will immediately exit and never produce. Otherwise if </a:t>
                </a:r>
                <a:r>
                  <a:rPr lang="en-US" sz="2000" b="1" i="1" dirty="0">
                    <a:solidFill>
                      <a:schemeClr val="tx1"/>
                    </a:solidFill>
                    <a:latin typeface="Times New Roman" panose="02020603050405020304" pitchFamily="18" charset="0"/>
                    <a:cs typeface="Times New Roman" panose="02020603050405020304" pitchFamily="18" charset="0"/>
                  </a:rPr>
                  <a:t>φ &gt; </a:t>
                </a:r>
                <a14:m>
                  <m:oMath xmlns:m="http://schemas.openxmlformats.org/officeDocument/2006/math">
                    <m:sSup>
                      <m:s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solidFill>
                      <a:schemeClr val="tx1"/>
                    </a:solidFill>
                    <a:latin typeface="Times New Roman" panose="02020603050405020304" pitchFamily="18" charset="0"/>
                    <a:cs typeface="Times New Roman" panose="02020603050405020304" pitchFamily="18" charset="0"/>
                  </a:rPr>
                  <a:t>a firm will enter in the market and produce.</a:t>
                </a:r>
              </a:p>
              <a:p>
                <a:pPr algn="l"/>
                <a:endParaRPr lang="en-US" sz="2000" dirty="0">
                  <a:solidFill>
                    <a:schemeClr val="tx1"/>
                  </a:solidFill>
                  <a:latin typeface="Times New Roman" panose="02020603050405020304" pitchFamily="18" charset="0"/>
                  <a:cs typeface="Times New Roman" panose="02020603050405020304" pitchFamily="18" charset="0"/>
                </a:endParaRPr>
              </a:p>
              <a:p>
                <a:pPr algn="l"/>
                <a:endParaRPr lang="en-US" sz="2000" dirty="0">
                  <a:solidFill>
                    <a:schemeClr val="tx1"/>
                  </a:solidFill>
                  <a:latin typeface="Times New Roman" panose="02020603050405020304" pitchFamily="18" charset="0"/>
                  <a:cs typeface="Times New Roman" panose="02020603050405020304" pitchFamily="18" charset="0"/>
                </a:endParaRPr>
              </a:p>
              <a:p>
                <a:pPr algn="l"/>
                <a:endParaRPr lang="en-US" sz="2000" dirty="0">
                  <a:solidFill>
                    <a:schemeClr val="tx1"/>
                  </a:solidFill>
                  <a:latin typeface="Times New Roman" panose="02020603050405020304" pitchFamily="18" charset="0"/>
                  <a:cs typeface="Times New Roman" panose="02020603050405020304" pitchFamily="18" charset="0"/>
                </a:endParaRPr>
              </a:p>
              <a:p>
                <a:pPr algn="l"/>
                <a:endParaRPr lang="en-US" sz="2000" dirty="0">
                  <a:solidFill>
                    <a:schemeClr val="tx1"/>
                  </a:solidFill>
                  <a:latin typeface="Times New Roman" panose="02020603050405020304" pitchFamily="18" charset="0"/>
                  <a:cs typeface="Times New Roman" panose="02020603050405020304" pitchFamily="18" charset="0"/>
                </a:endParaRPr>
              </a:p>
              <a:p>
                <a:pPr algn="l"/>
                <a:endParaRPr 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Sottotitolo 4">
                <a:extLst>
                  <a:ext uri="{FF2B5EF4-FFF2-40B4-BE49-F238E27FC236}">
                    <a16:creationId xmlns:a16="http://schemas.microsoft.com/office/drawing/2014/main" id="{FA8B53F1-2974-D74B-97A6-11E729574870}"/>
                  </a:ext>
                </a:extLst>
              </p:cNvPr>
              <p:cNvSpPr>
                <a:spLocks noGrp="1" noRot="1" noChangeAspect="1" noMove="1" noResize="1" noEditPoints="1" noAdjustHandles="1" noChangeArrowheads="1" noChangeShapeType="1" noTextEdit="1"/>
              </p:cNvSpPr>
              <p:nvPr>
                <p:ph type="subTitle" idx="1"/>
              </p:nvPr>
            </p:nvSpPr>
            <p:spPr>
              <a:xfrm>
                <a:off x="540258" y="1706880"/>
                <a:ext cx="7863840" cy="3889248"/>
              </a:xfrm>
              <a:blipFill>
                <a:blip r:embed="rId2"/>
                <a:stretch>
                  <a:fillRect l="-698" t="-784" r="-1628"/>
                </a:stretch>
              </a:blipFill>
            </p:spPr>
            <p:txBody>
              <a:bodyPr/>
              <a:lstStyle/>
              <a:p>
                <a:r>
                  <a:rPr lang="en-US">
                    <a:noFill/>
                  </a:rPr>
                  <a:t> </a:t>
                </a:r>
              </a:p>
            </p:txBody>
          </p:sp>
        </mc:Fallback>
      </mc:AlternateContent>
      <p:pic>
        <p:nvPicPr>
          <p:cNvPr id="13" name="Immagine 12">
            <a:extLst>
              <a:ext uri="{FF2B5EF4-FFF2-40B4-BE49-F238E27FC236}">
                <a16:creationId xmlns:a16="http://schemas.microsoft.com/office/drawing/2014/main" id="{105B1A18-2971-0D44-B55C-31BE0F493D0D}"/>
              </a:ext>
            </a:extLst>
          </p:cNvPr>
          <p:cNvPicPr>
            <a:picLocks noChangeAspect="1"/>
          </p:cNvPicPr>
          <p:nvPr/>
        </p:nvPicPr>
        <p:blipFill>
          <a:blip r:embed="rId3"/>
          <a:stretch>
            <a:fillRect/>
          </a:stretch>
        </p:blipFill>
        <p:spPr>
          <a:xfrm>
            <a:off x="2292096" y="3657878"/>
            <a:ext cx="4791456" cy="2986484"/>
          </a:xfrm>
          <a:prstGeom prst="rect">
            <a:avLst/>
          </a:prstGeom>
        </p:spPr>
      </p:pic>
    </p:spTree>
    <p:extLst>
      <p:ext uri="{BB962C8B-B14F-4D97-AF65-F5344CB8AC3E}">
        <p14:creationId xmlns:p14="http://schemas.microsoft.com/office/powerpoint/2010/main" val="186658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EDA371-E204-3D48-A42A-DBFEA3D14A67}"/>
              </a:ext>
            </a:extLst>
          </p:cNvPr>
          <p:cNvSpPr>
            <a:spLocks noGrp="1"/>
          </p:cNvSpPr>
          <p:nvPr>
            <p:ph type="title"/>
          </p:nvPr>
        </p:nvSpPr>
        <p:spPr>
          <a:xfrm>
            <a:off x="469392" y="914399"/>
            <a:ext cx="8229600" cy="953315"/>
          </a:xfrm>
        </p:spPr>
        <p:txBody>
          <a:bodyPr>
            <a:normAutofit/>
          </a:bodyPr>
          <a:lstStyle/>
          <a:p>
            <a:r>
              <a:rPr lang="en-GB" sz="4000" b="1" dirty="0">
                <a:latin typeface="Times New Roman" panose="02020603050405020304" pitchFamily="18" charset="0"/>
                <a:cs typeface="Times New Roman" panose="02020603050405020304" pitchFamily="18" charset="0"/>
              </a:rPr>
              <a:t>Firm entry and exit (3)</a:t>
            </a:r>
            <a:endParaRPr lang="it-IT" sz="4000" b="1"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86F513E1-9DD3-4C45-A205-3A29D9940F9E}"/>
                  </a:ext>
                </a:extLst>
              </p:cNvPr>
              <p:cNvSpPr>
                <a:spLocks noGrp="1"/>
              </p:cNvSpPr>
              <p:nvPr>
                <p:ph idx="1"/>
              </p:nvPr>
            </p:nvSpPr>
            <p:spPr>
              <a:xfrm>
                <a:off x="469392" y="1867714"/>
                <a:ext cx="8229600" cy="4525963"/>
              </a:xfrm>
            </p:spPr>
            <p:txBody>
              <a:bodyPr>
                <a:normAutofit/>
              </a:bodyPr>
              <a:lstStyle/>
              <a:p>
                <a:pPr algn="just">
                  <a:buFont typeface="Arial" panose="020B0604020202020204" pitchFamily="34" charset="0"/>
                  <a:buChar char="•"/>
                </a:pPr>
                <a:r>
                  <a:rPr lang="en-GB" sz="2200" u="sng" dirty="0">
                    <a:latin typeface="Times New Roman" panose="02020603050405020304" pitchFamily="18" charset="0"/>
                    <a:cs typeface="Times New Roman" panose="02020603050405020304" pitchFamily="18" charset="0"/>
                  </a:rPr>
                  <a:t>Equilibrium productivity distribution </a:t>
                </a:r>
                <a:r>
                  <a:rPr lang="en-GB" sz="2200" b="1" i="1" dirty="0" err="1">
                    <a:latin typeface="Times New Roman" panose="02020603050405020304" pitchFamily="18" charset="0"/>
                    <a:cs typeface="Times New Roman" panose="02020603050405020304" pitchFamily="18" charset="0"/>
                  </a:rPr>
                  <a:t>μ</a:t>
                </a:r>
                <a:r>
                  <a:rPr lang="en-GB" sz="2200" b="1" i="1" dirty="0">
                    <a:latin typeface="Times New Roman" panose="02020603050405020304" pitchFamily="18" charset="0"/>
                    <a:cs typeface="Times New Roman" panose="02020603050405020304" pitchFamily="18" charset="0"/>
                  </a:rPr>
                  <a:t>(</a:t>
                </a:r>
                <a:r>
                  <a:rPr lang="en-GB" sz="2200" b="1" i="1" dirty="0" err="1">
                    <a:latin typeface="Times New Roman" panose="02020603050405020304" pitchFamily="18" charset="0"/>
                    <a:cs typeface="Times New Roman" panose="02020603050405020304" pitchFamily="18" charset="0"/>
                  </a:rPr>
                  <a:t>φ</a:t>
                </a:r>
                <a:r>
                  <a:rPr lang="en-GB" sz="2200" b="1" i="1" dirty="0">
                    <a:latin typeface="Times New Roman" panose="02020603050405020304" pitchFamily="18" charset="0"/>
                    <a:cs typeface="Times New Roman" panose="02020603050405020304" pitchFamily="18" charset="0"/>
                  </a:rPr>
                  <a:t>)</a:t>
                </a:r>
                <a:r>
                  <a:rPr lang="en-GB" sz="2200" i="1"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must then be determined by the initial productivity draw, conditional on successful entry. Hence, </a:t>
                </a:r>
                <a:r>
                  <a:rPr lang="en-GB" sz="2200" i="1" dirty="0">
                    <a:latin typeface="Times New Roman" panose="02020603050405020304" pitchFamily="18" charset="0"/>
                    <a:cs typeface="Times New Roman" panose="02020603050405020304" pitchFamily="18" charset="0"/>
                  </a:rPr>
                  <a:t>μ(φ) </a:t>
                </a:r>
                <a:r>
                  <a:rPr lang="en-GB" sz="2200" dirty="0">
                    <a:latin typeface="Times New Roman" panose="02020603050405020304" pitchFamily="18" charset="0"/>
                    <a:cs typeface="Times New Roman" panose="02020603050405020304" pitchFamily="18" charset="0"/>
                  </a:rPr>
                  <a:t>is the conditional distribution of </a:t>
                </a:r>
                <a:r>
                  <a:rPr lang="en-GB" sz="2200" i="1" dirty="0">
                    <a:latin typeface="Times New Roman" panose="02020603050405020304" pitchFamily="18" charset="0"/>
                    <a:cs typeface="Times New Roman" panose="02020603050405020304" pitchFamily="18" charset="0"/>
                  </a:rPr>
                  <a:t>g(φ) </a:t>
                </a:r>
                <a:r>
                  <a:rPr lang="en-GB" sz="2200" dirty="0">
                    <a:latin typeface="Times New Roman" panose="02020603050405020304" pitchFamily="18" charset="0"/>
                    <a:cs typeface="Times New Roman" panose="02020603050405020304" pitchFamily="18" charset="0"/>
                  </a:rPr>
                  <a:t>on [</a:t>
                </a:r>
                <a14:m>
                  <m:oMath xmlns:m="http://schemas.openxmlformats.org/officeDocument/2006/math">
                    <m:sSup>
                      <m:sSup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GB" sz="2200" dirty="0">
                    <a:latin typeface="Times New Roman" panose="02020603050405020304" pitchFamily="18" charset="0"/>
                    <a:cs typeface="Times New Roman" panose="02020603050405020304" pitchFamily="18" charset="0"/>
                  </a:rPr>
                  <a:t>, ∞): </a:t>
                </a:r>
              </a:p>
              <a:p>
                <a:pPr algn="just"/>
                <a:endParaRPr lang="en-GB" sz="2200" dirty="0">
                  <a:latin typeface="Times New Roman" panose="02020603050405020304" pitchFamily="18" charset="0"/>
                  <a:cs typeface="Times New Roman" panose="02020603050405020304" pitchFamily="18" charset="0"/>
                </a:endParaRPr>
              </a:p>
              <a:p>
                <a:pPr algn="just"/>
                <a:endParaRPr lang="en-GB" sz="2200" dirty="0">
                  <a:latin typeface="Times New Roman" panose="02020603050405020304" pitchFamily="18" charset="0"/>
                  <a:cs typeface="Times New Roman" panose="02020603050405020304" pitchFamily="18" charset="0"/>
                </a:endParaRPr>
              </a:p>
              <a:p>
                <a:pPr algn="just"/>
                <a:endParaRPr lang="en-GB" sz="2200" dirty="0">
                  <a:latin typeface="Times New Roman" panose="02020603050405020304" pitchFamily="18" charset="0"/>
                  <a:cs typeface="Times New Roman" panose="02020603050405020304" pitchFamily="18" charset="0"/>
                </a:endParaRPr>
              </a:p>
              <a:p>
                <a:pPr marL="0" indent="0" algn="just">
                  <a:buNone/>
                </a:pPr>
                <a:r>
                  <a:rPr lang="en-GB" sz="2200" dirty="0">
                    <a:latin typeface="Times New Roman" panose="02020603050405020304" pitchFamily="18" charset="0"/>
                    <a:cs typeface="Times New Roman" panose="02020603050405020304" pitchFamily="18" charset="0"/>
                  </a:rPr>
                  <a:t>Where pin ≡ </a:t>
                </a:r>
                <a:r>
                  <a:rPr lang="en-GB" sz="2200" i="1" dirty="0">
                    <a:latin typeface="Times New Roman" panose="02020603050405020304" pitchFamily="18" charset="0"/>
                    <a:cs typeface="Times New Roman" panose="02020603050405020304" pitchFamily="18" charset="0"/>
                  </a:rPr>
                  <a:t>1−G(</a:t>
                </a:r>
                <a:r>
                  <a:rPr lang="en-GB" sz="2200" i="1" dirty="0" err="1">
                    <a:latin typeface="Times New Roman" panose="02020603050405020304" pitchFamily="18" charset="0"/>
                    <a:cs typeface="Times New Roman" panose="02020603050405020304" pitchFamily="18" charset="0"/>
                  </a:rPr>
                  <a:t>φ</a:t>
                </a:r>
                <a:r>
                  <a:rPr lang="en-GB" sz="2200" i="1"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is the ex-ante probability of successful entry.</a:t>
                </a:r>
              </a:p>
              <a:p>
                <a:pPr marL="0" indent="0" algn="just">
                  <a:buNone/>
                </a:pPr>
                <a:endParaRPr lang="en-GB" sz="2200" dirty="0">
                  <a:latin typeface="Times New Roman" panose="02020603050405020304" pitchFamily="18" charset="0"/>
                  <a:cs typeface="Times New Roman" panose="02020603050405020304" pitchFamily="18" charset="0"/>
                </a:endParaRPr>
              </a:p>
              <a:p>
                <a:pPr algn="just"/>
                <a:r>
                  <a:rPr lang="en-GB" sz="2200" dirty="0">
                    <a:latin typeface="Times New Roman" panose="02020603050405020304" pitchFamily="18" charset="0"/>
                    <a:cs typeface="Times New Roman" panose="02020603050405020304" pitchFamily="18" charset="0"/>
                  </a:rPr>
                  <a:t>This defines the aggregate productivity level </a:t>
                </a:r>
                <a14:m>
                  <m:oMath xmlns:m="http://schemas.openxmlformats.org/officeDocument/2006/math">
                    <m:acc>
                      <m:accPr>
                        <m:chr m:val="̃"/>
                        <m:ctrlPr>
                          <a:rPr lang="en-US" sz="2000" i="1">
                            <a:solidFill>
                              <a:prstClr val="black"/>
                            </a:solidFill>
                            <a:latin typeface="Cambria Math" panose="02040503050406030204" pitchFamily="18" charset="0"/>
                            <a:cs typeface="Times New Roman" panose="02020603050405020304" pitchFamily="18" charset="0"/>
                          </a:rPr>
                        </m:ctrlPr>
                      </m:accPr>
                      <m:e>
                        <m:r>
                          <a:rPr lang="en-US" sz="20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acc>
                  </m:oMath>
                </a14:m>
                <a:r>
                  <a:rPr lang="en-GB" sz="2200" i="1"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as a function of the </a:t>
                </a:r>
                <a:r>
                  <a:rPr lang="en-GB" sz="2200" dirty="0" err="1">
                    <a:latin typeface="Times New Roman" panose="02020603050405020304" pitchFamily="18" charset="0"/>
                    <a:cs typeface="Times New Roman" panose="02020603050405020304" pitchFamily="18" charset="0"/>
                  </a:rPr>
                  <a:t>cutoff</a:t>
                </a:r>
                <a:r>
                  <a:rPr lang="en-GB" sz="2200" dirty="0">
                    <a:latin typeface="Times New Roman" panose="02020603050405020304" pitchFamily="18" charset="0"/>
                    <a:cs typeface="Times New Roman" panose="02020603050405020304" pitchFamily="18" charset="0"/>
                  </a:rPr>
                  <a:t> productivity level </a:t>
                </a:r>
                <a14:m>
                  <m:oMath xmlns:m="http://schemas.openxmlformats.org/officeDocument/2006/math">
                    <m:sSup>
                      <m:sSup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GB" sz="22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solidFill>
                              <a:prstClr val="black"/>
                            </a:solidFill>
                            <a:latin typeface="Cambria Math" panose="02040503050406030204" pitchFamily="18" charset="0"/>
                            <a:cs typeface="Times New Roman" panose="02020603050405020304" pitchFamily="18" charset="0"/>
                          </a:rPr>
                        </m:ctrlPr>
                      </m:accPr>
                      <m:e>
                        <m:r>
                          <a:rPr lang="en-US" sz="20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acc>
                    <m:r>
                      <a:rPr lang="it-IT" sz="20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p>
                        <m:r>
                          <a:rPr lang="en-US" sz="20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r>
                      <a:rPr lang="it-IT" sz="20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GB" sz="2200" i="1" dirty="0">
                    <a:latin typeface="Times New Roman" panose="02020603050405020304" pitchFamily="18" charset="0"/>
                    <a:cs typeface="Times New Roman" panose="02020603050405020304" pitchFamily="18" charset="0"/>
                  </a:rPr>
                  <a:t>.</a:t>
                </a:r>
                <a:r>
                  <a:rPr lang="en-US" sz="2000" b="1" dirty="0">
                    <a:solidFill>
                      <a:prstClr val="black"/>
                    </a:solidFill>
                    <a:cs typeface="Times New Roman" panose="02020603050405020304" pitchFamily="18" charset="0"/>
                  </a:rPr>
                  <a:t> </a:t>
                </a:r>
                <a14:m>
                  <m:oMath xmlns:m="http://schemas.openxmlformats.org/officeDocument/2006/math">
                    <m:acc>
                      <m:accPr>
                        <m:chr m:val="̃"/>
                        <m:ctrlPr>
                          <a:rPr lang="en-US" sz="2000" i="1">
                            <a:solidFill>
                              <a:prstClr val="black"/>
                            </a:solidFill>
                            <a:latin typeface="Cambria Math" panose="02040503050406030204" pitchFamily="18" charset="0"/>
                            <a:cs typeface="Times New Roman" panose="02020603050405020304" pitchFamily="18" charset="0"/>
                          </a:rPr>
                        </m:ctrlPr>
                      </m:accPr>
                      <m:e>
                        <m:r>
                          <a:rPr lang="en-US" sz="20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acc>
                  </m:oMath>
                </a14:m>
                <a:r>
                  <a:rPr lang="en-GB" sz="2200" i="1"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and</a:t>
                </a:r>
                <a:r>
                  <a:rPr lang="en-GB" sz="2200" i="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GB" sz="2200" dirty="0">
                    <a:latin typeface="Times New Roman" panose="02020603050405020304" pitchFamily="18" charset="0"/>
                    <a:cs typeface="Times New Roman" panose="02020603050405020304" pitchFamily="18" charset="0"/>
                  </a:rPr>
                  <a:t> are endogenously determined by the ex-ante productivity distribution </a:t>
                </a:r>
                <a:r>
                  <a:rPr lang="en-GB" sz="2200" i="1" dirty="0">
                    <a:latin typeface="Times New Roman" panose="02020603050405020304" pitchFamily="18" charset="0"/>
                    <a:cs typeface="Times New Roman" panose="02020603050405020304" pitchFamily="18" charset="0"/>
                  </a:rPr>
                  <a:t>g(φ) . </a:t>
                </a:r>
              </a:p>
              <a:p>
                <a:endParaRPr lang="en-GB" sz="2200" dirty="0">
                  <a:latin typeface="Times New Roman" panose="02020603050405020304" pitchFamily="18" charset="0"/>
                  <a:cs typeface="Times New Roman" panose="02020603050405020304" pitchFamily="18" charset="0"/>
                </a:endParaRPr>
              </a:p>
              <a:p>
                <a:endParaRPr lang="en-GB" sz="2200" dirty="0"/>
              </a:p>
            </p:txBody>
          </p:sp>
        </mc:Choice>
        <mc:Fallback xmlns="">
          <p:sp>
            <p:nvSpPr>
              <p:cNvPr id="3" name="Segnaposto contenuto 2">
                <a:extLst>
                  <a:ext uri="{FF2B5EF4-FFF2-40B4-BE49-F238E27FC236}">
                    <a16:creationId xmlns:a16="http://schemas.microsoft.com/office/drawing/2014/main" id="{86F513E1-9DD3-4C45-A205-3A29D9940F9E}"/>
                  </a:ext>
                </a:extLst>
              </p:cNvPr>
              <p:cNvSpPr>
                <a:spLocks noGrp="1" noRot="1" noChangeAspect="1" noMove="1" noResize="1" noEditPoints="1" noAdjustHandles="1" noChangeArrowheads="1" noChangeShapeType="1" noTextEdit="1"/>
              </p:cNvSpPr>
              <p:nvPr>
                <p:ph idx="1"/>
              </p:nvPr>
            </p:nvSpPr>
            <p:spPr>
              <a:xfrm>
                <a:off x="469392" y="1867714"/>
                <a:ext cx="8229600" cy="4525963"/>
              </a:xfrm>
              <a:blipFill>
                <a:blip r:embed="rId2"/>
                <a:stretch>
                  <a:fillRect l="-963" t="-808" r="-1926"/>
                </a:stretch>
              </a:blipFill>
            </p:spPr>
            <p:txBody>
              <a:bodyPr/>
              <a:lstStyle/>
              <a:p>
                <a:r>
                  <a:rPr lang="en-US">
                    <a:noFill/>
                  </a:rPr>
                  <a:t> </a:t>
                </a:r>
              </a:p>
            </p:txBody>
          </p:sp>
        </mc:Fallback>
      </mc:AlternateContent>
      <p:pic>
        <p:nvPicPr>
          <p:cNvPr id="4" name="Immagine 3">
            <a:extLst>
              <a:ext uri="{FF2B5EF4-FFF2-40B4-BE49-F238E27FC236}">
                <a16:creationId xmlns:a16="http://schemas.microsoft.com/office/drawing/2014/main" id="{B9A54C4B-B83C-A74A-AEC4-B29B65ECB5BD}"/>
              </a:ext>
            </a:extLst>
          </p:cNvPr>
          <p:cNvPicPr>
            <a:picLocks noChangeAspect="1"/>
          </p:cNvPicPr>
          <p:nvPr/>
        </p:nvPicPr>
        <p:blipFill>
          <a:blip r:embed="rId3"/>
          <a:stretch>
            <a:fillRect/>
          </a:stretch>
        </p:blipFill>
        <p:spPr>
          <a:xfrm>
            <a:off x="2474595" y="3068710"/>
            <a:ext cx="3694557" cy="1086370"/>
          </a:xfrm>
          <a:prstGeom prst="rect">
            <a:avLst/>
          </a:prstGeom>
        </p:spPr>
      </p:pic>
    </p:spTree>
    <p:extLst>
      <p:ext uri="{BB962C8B-B14F-4D97-AF65-F5344CB8AC3E}">
        <p14:creationId xmlns:p14="http://schemas.microsoft.com/office/powerpoint/2010/main" val="191414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F81AD81-BA4B-A044-888A-5B7E14C3722D}"/>
              </a:ext>
            </a:extLst>
          </p:cNvPr>
          <p:cNvSpPr>
            <a:spLocks noGrp="1"/>
          </p:cNvSpPr>
          <p:nvPr>
            <p:ph type="ctrTitle"/>
          </p:nvPr>
        </p:nvSpPr>
        <p:spPr>
          <a:xfrm>
            <a:off x="1345512" y="1120126"/>
            <a:ext cx="6278880" cy="701014"/>
          </a:xfrm>
        </p:spPr>
        <p:txBody>
          <a:bodyPr>
            <a:normAutofit fontScale="90000"/>
          </a:bodyPr>
          <a:lstStyle/>
          <a:p>
            <a:r>
              <a:rPr lang="en-US" sz="4000" b="1" u="sng" dirty="0">
                <a:latin typeface="Times New Roman" panose="02020603050405020304" pitchFamily="18" charset="0"/>
                <a:cs typeface="Times New Roman" panose="02020603050405020304" pitchFamily="18" charset="0"/>
              </a:rPr>
              <a:t>Zero cutoff </a:t>
            </a:r>
            <a:r>
              <a:rPr lang="en-US" b="1" u="sng" dirty="0">
                <a:latin typeface="Times New Roman" panose="02020603050405020304" pitchFamily="18" charset="0"/>
                <a:cs typeface="Times New Roman" panose="02020603050405020304" pitchFamily="18" charset="0"/>
              </a:rPr>
              <a:t>profit</a:t>
            </a:r>
            <a:r>
              <a:rPr lang="en-US" sz="4000" b="1" u="sng" dirty="0">
                <a:latin typeface="Times New Roman" panose="02020603050405020304" pitchFamily="18" charset="0"/>
                <a:cs typeface="Times New Roman" panose="02020603050405020304" pitchFamily="18" charset="0"/>
              </a:rPr>
              <a:t> condition</a:t>
            </a:r>
            <a:br>
              <a:rPr lang="en-US" sz="4000" b="1" u="sng" dirty="0">
                <a:latin typeface="Times New Roman" panose="02020603050405020304" pitchFamily="18" charset="0"/>
                <a:cs typeface="Times New Roman" panose="02020603050405020304" pitchFamily="18" charset="0"/>
              </a:rPr>
            </a:br>
            <a:endParaRPr lang="en-GB" sz="4000" b="1"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Sottotitolo 4">
                <a:extLst>
                  <a:ext uri="{FF2B5EF4-FFF2-40B4-BE49-F238E27FC236}">
                    <a16:creationId xmlns:a16="http://schemas.microsoft.com/office/drawing/2014/main" id="{FA8B53F1-2974-D74B-97A6-11E729574870}"/>
                  </a:ext>
                </a:extLst>
              </p:cNvPr>
              <p:cNvSpPr>
                <a:spLocks noGrp="1"/>
              </p:cNvSpPr>
              <p:nvPr>
                <p:ph type="subTitle" idx="1"/>
              </p:nvPr>
            </p:nvSpPr>
            <p:spPr>
              <a:xfrm>
                <a:off x="640080" y="1749552"/>
                <a:ext cx="7863840" cy="4724400"/>
              </a:xfrm>
            </p:spPr>
            <p:txBody>
              <a:bodyPr>
                <a:noAutofit/>
              </a:bodyPr>
              <a:lstStyle/>
              <a:p>
                <a:pPr algn="just"/>
                <a:r>
                  <a:rPr lang="en-US" sz="2000" dirty="0">
                    <a:solidFill>
                      <a:schemeClr val="tx1"/>
                    </a:solidFill>
                    <a:latin typeface="Times New Roman" panose="02020603050405020304" pitchFamily="18" charset="0"/>
                    <a:cs typeface="Times New Roman" panose="02020603050405020304" pitchFamily="18" charset="0"/>
                  </a:rPr>
                  <a:t>The </a:t>
                </a:r>
                <a:r>
                  <a:rPr lang="en-US" sz="2000" u="sng" dirty="0">
                    <a:solidFill>
                      <a:schemeClr val="tx1"/>
                    </a:solidFill>
                    <a:latin typeface="Times New Roman" panose="02020603050405020304" pitchFamily="18" charset="0"/>
                    <a:cs typeface="Times New Roman" panose="02020603050405020304" pitchFamily="18" charset="0"/>
                  </a:rPr>
                  <a:t>average revenue and profit </a:t>
                </a:r>
                <a:r>
                  <a:rPr lang="en-US" sz="2000" dirty="0">
                    <a:solidFill>
                      <a:schemeClr val="tx1"/>
                    </a:solidFill>
                    <a:latin typeface="Times New Roman" panose="02020603050405020304" pitchFamily="18" charset="0"/>
                    <a:cs typeface="Times New Roman" panose="02020603050405020304" pitchFamily="18" charset="0"/>
                  </a:rPr>
                  <a:t>are also determined by </a:t>
                </a:r>
                <a14:m>
                  <m:oMath xmlns:m="http://schemas.openxmlformats.org/officeDocument/2006/math">
                    <m:acc>
                      <m:accPr>
                        <m:chr m:val="̃"/>
                        <m:ctrlPr>
                          <a:rPr lang="en-US" sz="2000" i="1">
                            <a:solidFill>
                              <a:prstClr val="black"/>
                            </a:solidFill>
                            <a:latin typeface="Cambria Math" panose="02040503050406030204" pitchFamily="18" charset="0"/>
                            <a:cs typeface="Times New Roman" panose="02020603050405020304" pitchFamily="18" charset="0"/>
                          </a:rPr>
                        </m:ctrlPr>
                      </m:accPr>
                      <m:e>
                        <m:r>
                          <a:rPr lang="en-US" sz="20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acc>
                  </m:oMath>
                </a14:m>
                <a:r>
                  <a:rPr lang="en-US" sz="2000" i="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and</a:t>
                </a:r>
                <a:r>
                  <a:rPr lang="en-US" sz="2000"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2000" dirty="0">
                    <a:solidFill>
                      <a:schemeClr val="tx1"/>
                    </a:solidFill>
                    <a:latin typeface="Times New Roman" panose="02020603050405020304" pitchFamily="18" charset="0"/>
                    <a:cs typeface="Times New Roman" panose="02020603050405020304" pitchFamily="18" charset="0"/>
                  </a:rPr>
                  <a:t>:</a:t>
                </a: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The </a:t>
                </a:r>
                <a:r>
                  <a:rPr lang="en-US" sz="2000" u="sng" dirty="0">
                    <a:solidFill>
                      <a:schemeClr val="tx1"/>
                    </a:solidFill>
                    <a:latin typeface="Times New Roman" panose="02020603050405020304" pitchFamily="18" charset="0"/>
                    <a:cs typeface="Times New Roman" panose="02020603050405020304" pitchFamily="18" charset="0"/>
                  </a:rPr>
                  <a:t>zero cutoff profit condition </a:t>
                </a:r>
                <a:r>
                  <a:rPr lang="en-US" sz="2000" dirty="0">
                    <a:solidFill>
                      <a:schemeClr val="tx1"/>
                    </a:solidFill>
                    <a:latin typeface="Times New Roman" panose="02020603050405020304" pitchFamily="18" charset="0"/>
                    <a:cs typeface="Times New Roman" panose="02020603050405020304" pitchFamily="18" charset="0"/>
                  </a:rPr>
                  <a:t>implies a relationship between the average profit per firm and the cutoff productivity level:</a:t>
                </a: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u="sng"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where</a:t>
                </a:r>
              </a:p>
            </p:txBody>
          </p:sp>
        </mc:Choice>
        <mc:Fallback xmlns="">
          <p:sp>
            <p:nvSpPr>
              <p:cNvPr id="5" name="Sottotitolo 4">
                <a:extLst>
                  <a:ext uri="{FF2B5EF4-FFF2-40B4-BE49-F238E27FC236}">
                    <a16:creationId xmlns:a16="http://schemas.microsoft.com/office/drawing/2014/main" id="{FA8B53F1-2974-D74B-97A6-11E729574870}"/>
                  </a:ext>
                </a:extLst>
              </p:cNvPr>
              <p:cNvSpPr>
                <a:spLocks noGrp="1" noRot="1" noChangeAspect="1" noMove="1" noResize="1" noEditPoints="1" noAdjustHandles="1" noChangeArrowheads="1" noChangeShapeType="1" noTextEdit="1"/>
              </p:cNvSpPr>
              <p:nvPr>
                <p:ph type="subTitle" idx="1"/>
              </p:nvPr>
            </p:nvSpPr>
            <p:spPr>
              <a:xfrm>
                <a:off x="640080" y="1749552"/>
                <a:ext cx="7863840" cy="4724400"/>
              </a:xfrm>
              <a:blipFill>
                <a:blip r:embed="rId2"/>
                <a:stretch>
                  <a:fillRect l="-775" t="-645" r="-1550"/>
                </a:stretch>
              </a:blipFill>
            </p:spPr>
            <p:txBody>
              <a:bodyPr/>
              <a:lstStyle/>
              <a:p>
                <a:r>
                  <a:rPr lang="en-US">
                    <a:noFill/>
                  </a:rPr>
                  <a:t> </a:t>
                </a:r>
              </a:p>
            </p:txBody>
          </p:sp>
        </mc:Fallback>
      </mc:AlternateContent>
      <p:pic>
        <p:nvPicPr>
          <p:cNvPr id="9" name="Immagine 8" descr="Immagine che contiene oggetto, orologio&#10;&#10;Descrizione generata automaticamente">
            <a:extLst>
              <a:ext uri="{FF2B5EF4-FFF2-40B4-BE49-F238E27FC236}">
                <a16:creationId xmlns:a16="http://schemas.microsoft.com/office/drawing/2014/main" id="{F4578DDF-2CE1-7B49-8BC2-BDB6F0BD37B9}"/>
              </a:ext>
            </a:extLst>
          </p:cNvPr>
          <p:cNvPicPr>
            <a:picLocks noChangeAspect="1"/>
          </p:cNvPicPr>
          <p:nvPr/>
        </p:nvPicPr>
        <p:blipFill>
          <a:blip r:embed="rId3"/>
          <a:stretch>
            <a:fillRect/>
          </a:stretch>
        </p:blipFill>
        <p:spPr>
          <a:xfrm>
            <a:off x="4571999" y="2564203"/>
            <a:ext cx="4232273" cy="868498"/>
          </a:xfrm>
          <a:prstGeom prst="rect">
            <a:avLst/>
          </a:prstGeom>
        </p:spPr>
      </p:pic>
      <p:pic>
        <p:nvPicPr>
          <p:cNvPr id="11" name="Immagine 10" descr="Immagine che contiene oggetto, orologio&#10;&#10;Descrizione generata automaticamente">
            <a:extLst>
              <a:ext uri="{FF2B5EF4-FFF2-40B4-BE49-F238E27FC236}">
                <a16:creationId xmlns:a16="http://schemas.microsoft.com/office/drawing/2014/main" id="{68A7C6C4-086D-BC44-9410-DDA447E0C8A9}"/>
              </a:ext>
            </a:extLst>
          </p:cNvPr>
          <p:cNvPicPr>
            <a:picLocks noChangeAspect="1"/>
          </p:cNvPicPr>
          <p:nvPr/>
        </p:nvPicPr>
        <p:blipFill>
          <a:blip r:embed="rId4"/>
          <a:stretch>
            <a:fillRect/>
          </a:stretch>
        </p:blipFill>
        <p:spPr>
          <a:xfrm>
            <a:off x="705858" y="2560502"/>
            <a:ext cx="3549150" cy="868498"/>
          </a:xfrm>
          <a:prstGeom prst="rect">
            <a:avLst/>
          </a:prstGeom>
        </p:spPr>
      </p:pic>
      <p:pic>
        <p:nvPicPr>
          <p:cNvPr id="13" name="Immagine 12">
            <a:extLst>
              <a:ext uri="{FF2B5EF4-FFF2-40B4-BE49-F238E27FC236}">
                <a16:creationId xmlns:a16="http://schemas.microsoft.com/office/drawing/2014/main" id="{D545A856-4576-4C48-8B81-4B34B028EDBC}"/>
              </a:ext>
            </a:extLst>
          </p:cNvPr>
          <p:cNvPicPr>
            <a:picLocks noChangeAspect="1"/>
          </p:cNvPicPr>
          <p:nvPr/>
        </p:nvPicPr>
        <p:blipFill>
          <a:blip r:embed="rId5"/>
          <a:stretch>
            <a:fillRect/>
          </a:stretch>
        </p:blipFill>
        <p:spPr>
          <a:xfrm>
            <a:off x="1519607" y="4811924"/>
            <a:ext cx="6104785" cy="449873"/>
          </a:xfrm>
          <a:prstGeom prst="rect">
            <a:avLst/>
          </a:prstGeom>
        </p:spPr>
      </p:pic>
      <p:pic>
        <p:nvPicPr>
          <p:cNvPr id="15" name="Immagine 14">
            <a:extLst>
              <a:ext uri="{FF2B5EF4-FFF2-40B4-BE49-F238E27FC236}">
                <a16:creationId xmlns:a16="http://schemas.microsoft.com/office/drawing/2014/main" id="{67D43540-CF87-0447-BB87-7C5882B2FBBD}"/>
              </a:ext>
            </a:extLst>
          </p:cNvPr>
          <p:cNvPicPr>
            <a:picLocks noChangeAspect="1"/>
          </p:cNvPicPr>
          <p:nvPr/>
        </p:nvPicPr>
        <p:blipFill>
          <a:blip r:embed="rId6"/>
          <a:stretch>
            <a:fillRect/>
          </a:stretch>
        </p:blipFill>
        <p:spPr>
          <a:xfrm>
            <a:off x="1519607" y="5737293"/>
            <a:ext cx="3052393" cy="356963"/>
          </a:xfrm>
          <a:prstGeom prst="rect">
            <a:avLst/>
          </a:prstGeom>
        </p:spPr>
      </p:pic>
    </p:spTree>
    <p:extLst>
      <p:ext uri="{BB962C8B-B14F-4D97-AF65-F5344CB8AC3E}">
        <p14:creationId xmlns:p14="http://schemas.microsoft.com/office/powerpoint/2010/main" val="249470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928F33-6D5F-8A4A-9CC7-77E18B76DA17}"/>
              </a:ext>
            </a:extLst>
          </p:cNvPr>
          <p:cNvSpPr>
            <a:spLocks noGrp="1"/>
          </p:cNvSpPr>
          <p:nvPr>
            <p:ph type="title"/>
          </p:nvPr>
        </p:nvSpPr>
        <p:spPr>
          <a:xfrm>
            <a:off x="457200" y="1463040"/>
            <a:ext cx="8229600" cy="411796"/>
          </a:xfrm>
        </p:spPr>
        <p:txBody>
          <a:bodyPr>
            <a:noAutofit/>
          </a:bodyPr>
          <a:lstStyle/>
          <a:p>
            <a:r>
              <a:rPr lang="it-IT" sz="4000" b="1" u="sng" dirty="0">
                <a:latin typeface="Times New Roman" panose="02020603050405020304" pitchFamily="18" charset="0"/>
                <a:cs typeface="Times New Roman" panose="02020603050405020304" pitchFamily="18" charset="0"/>
              </a:rPr>
              <a:t>Free Entry and the Value of </a:t>
            </a:r>
            <a:r>
              <a:rPr lang="it-IT" sz="4000" b="1" u="sng" dirty="0" err="1">
                <a:latin typeface="Times New Roman" panose="02020603050405020304" pitchFamily="18" charset="0"/>
                <a:cs typeface="Times New Roman" panose="02020603050405020304" pitchFamily="18" charset="0"/>
              </a:rPr>
              <a:t>Firms</a:t>
            </a:r>
            <a:r>
              <a:rPr lang="it-IT" sz="4000" b="1" u="sng" dirty="0">
                <a:latin typeface="Times New Roman" panose="02020603050405020304" pitchFamily="18" charset="0"/>
                <a:cs typeface="Times New Roman" panose="02020603050405020304" pitchFamily="18" charset="0"/>
              </a:rPr>
              <a:t> </a:t>
            </a:r>
            <a:br>
              <a:rPr lang="it-IT" sz="4000" b="1" u="sng" dirty="0">
                <a:latin typeface="Times New Roman" panose="02020603050405020304" pitchFamily="18" charset="0"/>
                <a:cs typeface="Times New Roman" panose="02020603050405020304" pitchFamily="18" charset="0"/>
              </a:rPr>
            </a:br>
            <a:endParaRPr lang="it-IT" sz="4000" b="1" u="sng" dirty="0">
              <a:latin typeface="Times New Roman" panose="02020603050405020304" pitchFamily="18" charset="0"/>
              <a:cs typeface="Times New Roman" panose="02020603050405020304" pitchFamily="18" charset="0"/>
            </a:endParaRPr>
          </a:p>
        </p:txBody>
      </p:sp>
      <p:pic>
        <p:nvPicPr>
          <p:cNvPr id="1029" name="Picture 5" descr="page9image5979776">
            <a:extLst>
              <a:ext uri="{FF2B5EF4-FFF2-40B4-BE49-F238E27FC236}">
                <a16:creationId xmlns:a16="http://schemas.microsoft.com/office/drawing/2014/main" id="{20EEDB80-9214-194B-A260-21FCBE4E3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6896"/>
            <a:ext cx="88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9image8038848">
            <a:extLst>
              <a:ext uri="{FF2B5EF4-FFF2-40B4-BE49-F238E27FC236}">
                <a16:creationId xmlns:a16="http://schemas.microsoft.com/office/drawing/2014/main" id="{402BED95-0A82-B143-BCEF-4C7D56A1B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6896"/>
            <a:ext cx="88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9image5987616">
            <a:extLst>
              <a:ext uri="{FF2B5EF4-FFF2-40B4-BE49-F238E27FC236}">
                <a16:creationId xmlns:a16="http://schemas.microsoft.com/office/drawing/2014/main" id="{7FB45D76-A91C-E046-87D9-9728C9CB1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6896"/>
            <a:ext cx="88900" cy="127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8">
                <a:extLst>
                  <a:ext uri="{FF2B5EF4-FFF2-40B4-BE49-F238E27FC236}">
                    <a16:creationId xmlns:a16="http://schemas.microsoft.com/office/drawing/2014/main" id="{5D873B8F-9BC9-6940-B71F-32DD2CE236E6}"/>
                  </a:ext>
                </a:extLst>
              </p:cNvPr>
              <p:cNvSpPr>
                <a:spLocks noChangeArrowheads="1"/>
              </p:cNvSpPr>
              <p:nvPr/>
            </p:nvSpPr>
            <p:spPr bwMode="auto">
              <a:xfrm>
                <a:off x="546100" y="1874836"/>
                <a:ext cx="8229600" cy="56323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Let </a:t>
                </a:r>
                <a14:m>
                  <m:oMath xmlns:m="http://schemas.openxmlformats.org/officeDocument/2006/math">
                    <m:acc>
                      <m:accPr>
                        <m:chr m:val="̅"/>
                        <m:ctrlPr>
                          <a:rPr kumimoji="0" lang="en-US" altLang="it-IT" sz="20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accPr>
                      <m:e>
                        <m:r>
                          <a:rPr kumimoji="0" lang="it-IT" altLang="it-IT" sz="20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𝑣</m:t>
                        </m:r>
                      </m:e>
                    </m:acc>
                  </m:oMath>
                </a14:m>
                <a:r>
                  <a:rPr kumimoji="0" lang="en-US"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represent the </a:t>
                </a:r>
                <a:r>
                  <a:rPr kumimoji="0" lang="en-US" altLang="it-IT" sz="2000" b="0"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present value of the average profit </a:t>
                </a:r>
                <a:r>
                  <a:rPr kumimoji="0" lang="en-US"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flows:</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it-IT" sz="20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it-IT" sz="20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Further define </a:t>
                </a:r>
                <a:r>
                  <a:rPr kumimoji="0" lang="en-US" altLang="it-IT" sz="20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ve</a:t>
                </a:r>
                <a:r>
                  <a:rPr kumimoji="0" lang="en-US"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be the </a:t>
                </a:r>
                <a:r>
                  <a:rPr kumimoji="0" lang="en-US" altLang="it-IT" sz="2000" b="0"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net value of entry</a:t>
                </a:r>
                <a:r>
                  <a:rPr kumimoji="0" lang="en-US"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it-IT" sz="20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defTabSz="914400" eaLnBrk="0" fontAlgn="base" hangingPunct="0">
                  <a:spcBef>
                    <a:spcPct val="0"/>
                  </a:spcBef>
                  <a:spcAft>
                    <a:spcPct val="0"/>
                  </a:spcAft>
                </a:pPr>
                <a:r>
                  <a:rPr lang="en-US" sz="2000" dirty="0">
                    <a:latin typeface="Times New Roman" panose="02020603050405020304" pitchFamily="18" charset="0"/>
                    <a:cs typeface="Times New Roman" panose="02020603050405020304" pitchFamily="18" charset="0"/>
                  </a:rPr>
                  <a:t>This value in equilibrium must be equal to zero because if it were negative, no firm would want to enter and if it were positive (in an equilibrium where entry is unrestricted) an infinite number of firms would like to enter.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it-IT" sz="2000" dirty="0">
                    <a:latin typeface="Times New Roman" panose="02020603050405020304" pitchFamily="18" charset="0"/>
                    <a:cs typeface="Times New Roman" panose="02020603050405020304" pitchFamily="18" charset="0"/>
                  </a:rPr>
                  <a:t>Free entry condition so implies: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it-IT" sz="20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it-IT" sz="20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it-I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5" name="Rectangle 8">
                <a:extLst>
                  <a:ext uri="{FF2B5EF4-FFF2-40B4-BE49-F238E27FC236}">
                    <a16:creationId xmlns:a16="http://schemas.microsoft.com/office/drawing/2014/main" id="{5D873B8F-9BC9-6940-B71F-32DD2CE236E6}"/>
                  </a:ext>
                </a:extLst>
              </p:cNvPr>
              <p:cNvSpPr>
                <a:spLocks noRot="1" noChangeAspect="1" noMove="1" noResize="1" noEditPoints="1" noAdjustHandles="1" noChangeArrowheads="1" noChangeShapeType="1" noTextEdit="1"/>
              </p:cNvSpPr>
              <p:nvPr/>
            </p:nvSpPr>
            <p:spPr bwMode="auto">
              <a:xfrm>
                <a:off x="546100" y="1874836"/>
                <a:ext cx="8229600" cy="5632311"/>
              </a:xfrm>
              <a:prstGeom prst="rect">
                <a:avLst/>
              </a:prstGeom>
              <a:blipFill>
                <a:blip r:embed="rId4"/>
                <a:stretch>
                  <a:fillRect l="-815" t="-108" r="-15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7" name="Immagine 6" descr="Immagine che contiene disegnando&#10;&#10;Descrizione generata automaticamente">
            <a:extLst>
              <a:ext uri="{FF2B5EF4-FFF2-40B4-BE49-F238E27FC236}">
                <a16:creationId xmlns:a16="http://schemas.microsoft.com/office/drawing/2014/main" id="{33142528-1DFA-724C-A39C-689A909761A9}"/>
              </a:ext>
            </a:extLst>
          </p:cNvPr>
          <p:cNvPicPr>
            <a:picLocks noChangeAspect="1"/>
          </p:cNvPicPr>
          <p:nvPr/>
        </p:nvPicPr>
        <p:blipFill>
          <a:blip r:embed="rId5"/>
          <a:stretch>
            <a:fillRect/>
          </a:stretch>
        </p:blipFill>
        <p:spPr>
          <a:xfrm>
            <a:off x="2338261" y="3382041"/>
            <a:ext cx="3607530" cy="578241"/>
          </a:xfrm>
          <a:prstGeom prst="rect">
            <a:avLst/>
          </a:prstGeom>
        </p:spPr>
      </p:pic>
      <p:pic>
        <p:nvPicPr>
          <p:cNvPr id="9" name="Immagine 8">
            <a:extLst>
              <a:ext uri="{FF2B5EF4-FFF2-40B4-BE49-F238E27FC236}">
                <a16:creationId xmlns:a16="http://schemas.microsoft.com/office/drawing/2014/main" id="{FF207FA6-FB55-9549-A9B6-624412E5A45B}"/>
              </a:ext>
            </a:extLst>
          </p:cNvPr>
          <p:cNvPicPr>
            <a:picLocks noChangeAspect="1"/>
          </p:cNvPicPr>
          <p:nvPr/>
        </p:nvPicPr>
        <p:blipFill>
          <a:blip r:embed="rId6"/>
          <a:stretch>
            <a:fillRect/>
          </a:stretch>
        </p:blipFill>
        <p:spPr>
          <a:xfrm>
            <a:off x="2704021" y="2446494"/>
            <a:ext cx="3489516" cy="326203"/>
          </a:xfrm>
          <a:prstGeom prst="rect">
            <a:avLst/>
          </a:prstGeom>
        </p:spPr>
      </p:pic>
      <p:pic>
        <p:nvPicPr>
          <p:cNvPr id="15" name="Immagine 14" descr="Immagine che contiene oggetto, orologio&#10;&#10;Descrizione generata automaticamente">
            <a:extLst>
              <a:ext uri="{FF2B5EF4-FFF2-40B4-BE49-F238E27FC236}">
                <a16:creationId xmlns:a16="http://schemas.microsoft.com/office/drawing/2014/main" id="{64E68AED-608A-074F-ABE9-0E27D472804B}"/>
              </a:ext>
            </a:extLst>
          </p:cNvPr>
          <p:cNvPicPr>
            <a:picLocks noChangeAspect="1"/>
          </p:cNvPicPr>
          <p:nvPr/>
        </p:nvPicPr>
        <p:blipFill>
          <a:blip r:embed="rId7"/>
          <a:stretch>
            <a:fillRect/>
          </a:stretch>
        </p:blipFill>
        <p:spPr>
          <a:xfrm>
            <a:off x="3186017" y="5646788"/>
            <a:ext cx="2215039" cy="875798"/>
          </a:xfrm>
          <a:prstGeom prst="rect">
            <a:avLst/>
          </a:prstGeom>
        </p:spPr>
      </p:pic>
    </p:spTree>
    <p:extLst>
      <p:ext uri="{BB962C8B-B14F-4D97-AF65-F5344CB8AC3E}">
        <p14:creationId xmlns:p14="http://schemas.microsoft.com/office/powerpoint/2010/main" val="8452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847A3A-4E18-894B-A1A7-62280E01CB34}"/>
              </a:ext>
            </a:extLst>
          </p:cNvPr>
          <p:cNvSpPr>
            <a:spLocks noGrp="1"/>
          </p:cNvSpPr>
          <p:nvPr>
            <p:ph type="title"/>
          </p:nvPr>
        </p:nvSpPr>
        <p:spPr>
          <a:xfrm>
            <a:off x="0" y="1126236"/>
            <a:ext cx="9241536" cy="1143000"/>
          </a:xfrm>
        </p:spPr>
        <p:txBody>
          <a:bodyPr>
            <a:noAutofit/>
          </a:bodyPr>
          <a:lstStyle/>
          <a:p>
            <a:r>
              <a:rPr lang="it-IT" sz="3400" b="1" dirty="0">
                <a:latin typeface="Times New Roman" panose="02020603050405020304" pitchFamily="18" charset="0"/>
                <a:cs typeface="Times New Roman" panose="02020603050405020304" pitchFamily="18" charset="0"/>
              </a:rPr>
              <a:t>EQUILIBRIUM IN A CLOSED ECONOMY </a:t>
            </a:r>
            <a:br>
              <a:rPr lang="it-IT" sz="3400" b="1" dirty="0">
                <a:latin typeface="Times New Roman" panose="02020603050405020304" pitchFamily="18" charset="0"/>
                <a:cs typeface="Times New Roman" panose="02020603050405020304" pitchFamily="18" charset="0"/>
              </a:rPr>
            </a:br>
            <a:endParaRPr lang="it-IT" sz="3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03C3C843-E4B8-C04F-AB05-1BDDD5CE1335}"/>
                  </a:ext>
                </a:extLst>
              </p:cNvPr>
              <p:cNvSpPr>
                <a:spLocks noGrp="1"/>
              </p:cNvSpPr>
              <p:nvPr>
                <p:ph idx="1"/>
              </p:nvPr>
            </p:nvSpPr>
            <p:spPr>
              <a:xfrm>
                <a:off x="457200" y="2063496"/>
                <a:ext cx="8229600" cy="4525963"/>
              </a:xfrm>
            </p:spPr>
            <p:txBody>
              <a:bodyPr>
                <a:normAutofit/>
              </a:bodyPr>
              <a:lstStyle/>
              <a:p>
                <a:pPr algn="just"/>
                <a:r>
                  <a:rPr lang="en-US" sz="2200" dirty="0">
                    <a:latin typeface="Times New Roman" panose="02020603050405020304" pitchFamily="18" charset="0"/>
                    <a:cs typeface="Times New Roman" panose="02020603050405020304" pitchFamily="18" charset="0"/>
                  </a:rPr>
                  <a:t>The </a:t>
                </a:r>
                <a:r>
                  <a:rPr lang="en-US" sz="2200" b="1" u="sng" dirty="0">
                    <a:latin typeface="Times New Roman" panose="02020603050405020304" pitchFamily="18" charset="0"/>
                    <a:cs typeface="Times New Roman" panose="02020603050405020304" pitchFamily="18" charset="0"/>
                  </a:rPr>
                  <a:t>free entry (FE) and zero cutoff profit (ZCP) </a:t>
                </a:r>
                <a:r>
                  <a:rPr lang="en-US" sz="2200" dirty="0">
                    <a:latin typeface="Times New Roman" panose="02020603050405020304" pitchFamily="18" charset="0"/>
                    <a:cs typeface="Times New Roman" panose="02020603050405020304" pitchFamily="18" charset="0"/>
                  </a:rPr>
                  <a:t>conditions represent two different relationships linking the average profit level </a:t>
                </a:r>
                <a14:m>
                  <m:oMath xmlns:m="http://schemas.openxmlformats.org/officeDocument/2006/math">
                    <m:acc>
                      <m:accPr>
                        <m:chr m:val="̅"/>
                        <m:ctrlPr>
                          <a:rPr lang="en-US" sz="2200" i="1" smtClean="0">
                            <a:latin typeface="Cambria Math" panose="02040503050406030204" pitchFamily="18" charset="0"/>
                            <a:cs typeface="Times New Roman" panose="02020603050405020304" pitchFamily="18" charset="0"/>
                          </a:rPr>
                        </m:ctrlPr>
                      </m:accPr>
                      <m:e>
                        <m:r>
                          <a:rPr lang="en-US" sz="2200" i="1" smtClean="0">
                            <a:latin typeface="Cambria Math" panose="02040503050406030204" pitchFamily="18" charset="0"/>
                            <a:ea typeface="Cambria Math" panose="02040503050406030204" pitchFamily="18" charset="0"/>
                            <a:cs typeface="Times New Roman" panose="02020603050405020304" pitchFamily="18" charset="0"/>
                          </a:rPr>
                          <m:t>𝜋</m:t>
                        </m:r>
                      </m:e>
                    </m:acc>
                  </m:oMath>
                </a14:m>
                <a:r>
                  <a:rPr lang="en-US" sz="2200" dirty="0">
                    <a:latin typeface="Times New Roman" panose="02020603050405020304" pitchFamily="18" charset="0"/>
                    <a:cs typeface="Times New Roman" panose="02020603050405020304" pitchFamily="18" charset="0"/>
                  </a:rPr>
                  <a:t> with the cutoff productivity level </a:t>
                </a:r>
                <a14:m>
                  <m:oMath xmlns:m="http://schemas.openxmlformats.org/officeDocument/2006/math">
                    <m:sSup>
                      <m:sSup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2200" i="1" dirty="0">
                    <a:latin typeface="Times New Roman" panose="02020603050405020304" pitchFamily="18" charset="0"/>
                    <a:cs typeface="Times New Roman" panose="02020603050405020304" pitchFamily="18" charset="0"/>
                  </a:rPr>
                  <a:t>:</a:t>
                </a: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In </a:t>
                </a:r>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φ</a:t>
                </a:r>
                <a:r>
                  <a:rPr lang="en-US" sz="2200" i="1" dirty="0">
                    <a:latin typeface="Times New Roman" panose="02020603050405020304" pitchFamily="18" charset="0"/>
                    <a:cs typeface="Times New Roman" panose="02020603050405020304" pitchFamily="18" charset="0"/>
                  </a:rPr>
                  <a:t>,π) </a:t>
                </a:r>
                <a:r>
                  <a:rPr lang="en-US" sz="2200" dirty="0">
                    <a:latin typeface="Times New Roman" panose="02020603050405020304" pitchFamily="18" charset="0"/>
                    <a:cs typeface="Times New Roman" panose="02020603050405020304" pitchFamily="18" charset="0"/>
                  </a:rPr>
                  <a:t>space, the FE curve is increasing and is cut by the ZCP curve only once from above. This ensures the </a:t>
                </a:r>
                <a:r>
                  <a:rPr lang="en-US" sz="2200" u="sng" dirty="0">
                    <a:latin typeface="Times New Roman" panose="02020603050405020304" pitchFamily="18" charset="0"/>
                    <a:cs typeface="Times New Roman" panose="02020603050405020304" pitchFamily="18" charset="0"/>
                  </a:rPr>
                  <a:t>existence and uniqueness of the equilibrium</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2200" dirty="0">
                    <a:latin typeface="Times New Roman" panose="02020603050405020304" pitchFamily="18" charset="0"/>
                    <a:cs typeface="Times New Roman" panose="02020603050405020304" pitchFamily="18" charset="0"/>
                  </a:rPr>
                  <a:t> and </a:t>
                </a:r>
                <a14:m>
                  <m:oMath xmlns:m="http://schemas.openxmlformats.org/officeDocument/2006/math">
                    <m:acc>
                      <m:accPr>
                        <m:chr m:val="̅"/>
                        <m:ctrlPr>
                          <a:rPr lang="en-US" sz="2200" i="1">
                            <a:solidFill>
                              <a:prstClr val="black"/>
                            </a:solidFill>
                            <a:latin typeface="Cambria Math" panose="02040503050406030204" pitchFamily="18" charset="0"/>
                            <a:cs typeface="Times New Roman" panose="02020603050405020304" pitchFamily="18" charset="0"/>
                          </a:rPr>
                        </m:ctrlPr>
                      </m:accPr>
                      <m:e>
                        <m:r>
                          <a:rPr lang="en-US" sz="2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e>
                    </m:acc>
                  </m:oMath>
                </a14:m>
                <a:r>
                  <a:rPr lang="en-US" sz="2200" dirty="0">
                    <a:latin typeface="Times New Roman" panose="02020603050405020304" pitchFamily="18" charset="0"/>
                    <a:cs typeface="Times New Roman" panose="02020603050405020304" pitchFamily="18" charset="0"/>
                  </a:rPr>
                  <a:t>, which is graphically represented in Figure 1. </a:t>
                </a: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mc:Choice>
        <mc:Fallback xmlns="">
          <p:sp>
            <p:nvSpPr>
              <p:cNvPr id="3" name="Segnaposto contenuto 2">
                <a:extLst>
                  <a:ext uri="{FF2B5EF4-FFF2-40B4-BE49-F238E27FC236}">
                    <a16:creationId xmlns:a16="http://schemas.microsoft.com/office/drawing/2014/main" id="{03C3C843-E4B8-C04F-AB05-1BDDD5CE1335}"/>
                  </a:ext>
                </a:extLst>
              </p:cNvPr>
              <p:cNvSpPr>
                <a:spLocks noGrp="1" noRot="1" noChangeAspect="1" noMove="1" noResize="1" noEditPoints="1" noAdjustHandles="1" noChangeArrowheads="1" noChangeShapeType="1" noTextEdit="1"/>
              </p:cNvSpPr>
              <p:nvPr>
                <p:ph idx="1"/>
              </p:nvPr>
            </p:nvSpPr>
            <p:spPr>
              <a:xfrm>
                <a:off x="457200" y="2063496"/>
                <a:ext cx="8229600" cy="4525963"/>
              </a:xfrm>
              <a:blipFill>
                <a:blip r:embed="rId2"/>
                <a:stretch>
                  <a:fillRect l="-815" t="-943" r="-1926"/>
                </a:stretch>
              </a:blipFill>
            </p:spPr>
            <p:txBody>
              <a:bodyPr/>
              <a:lstStyle/>
              <a:p>
                <a:r>
                  <a:rPr lang="en-US">
                    <a:noFill/>
                  </a:rPr>
                  <a:t> </a:t>
                </a:r>
              </a:p>
            </p:txBody>
          </p:sp>
        </mc:Fallback>
      </mc:AlternateContent>
      <p:pic>
        <p:nvPicPr>
          <p:cNvPr id="7" name="Immagine 6" descr="Immagine che contiene disegnando&#10;&#10;Descrizione generata automaticamente">
            <a:extLst>
              <a:ext uri="{FF2B5EF4-FFF2-40B4-BE49-F238E27FC236}">
                <a16:creationId xmlns:a16="http://schemas.microsoft.com/office/drawing/2014/main" id="{ACCE8EEF-B432-F04A-BA8F-093C994D06D8}"/>
              </a:ext>
            </a:extLst>
          </p:cNvPr>
          <p:cNvPicPr>
            <a:picLocks noChangeAspect="1"/>
          </p:cNvPicPr>
          <p:nvPr/>
        </p:nvPicPr>
        <p:blipFill>
          <a:blip r:embed="rId3"/>
          <a:stretch>
            <a:fillRect/>
          </a:stretch>
        </p:blipFill>
        <p:spPr>
          <a:xfrm>
            <a:off x="4879371" y="3206496"/>
            <a:ext cx="3465973" cy="848978"/>
          </a:xfrm>
          <a:prstGeom prst="rect">
            <a:avLst/>
          </a:prstGeom>
        </p:spPr>
      </p:pic>
      <p:pic>
        <p:nvPicPr>
          <p:cNvPr id="9" name="Immagine 8">
            <a:extLst>
              <a:ext uri="{FF2B5EF4-FFF2-40B4-BE49-F238E27FC236}">
                <a16:creationId xmlns:a16="http://schemas.microsoft.com/office/drawing/2014/main" id="{39942A8C-243C-0A43-AA1A-779F112ED357}"/>
              </a:ext>
            </a:extLst>
          </p:cNvPr>
          <p:cNvPicPr>
            <a:picLocks noChangeAspect="1"/>
          </p:cNvPicPr>
          <p:nvPr/>
        </p:nvPicPr>
        <p:blipFill>
          <a:blip r:embed="rId4"/>
          <a:stretch>
            <a:fillRect/>
          </a:stretch>
        </p:blipFill>
        <p:spPr>
          <a:xfrm>
            <a:off x="886278" y="3405994"/>
            <a:ext cx="3564015" cy="565198"/>
          </a:xfrm>
          <a:prstGeom prst="rect">
            <a:avLst/>
          </a:prstGeom>
        </p:spPr>
      </p:pic>
    </p:spTree>
    <p:extLst>
      <p:ext uri="{BB962C8B-B14F-4D97-AF65-F5344CB8AC3E}">
        <p14:creationId xmlns:p14="http://schemas.microsoft.com/office/powerpoint/2010/main" val="11534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632FE952-EDFC-4151-AF16-ECC362A99F8A}"/>
              </a:ext>
            </a:extLst>
          </p:cNvPr>
          <p:cNvSpPr>
            <a:spLocks noGrp="1"/>
          </p:cNvSpPr>
          <p:nvPr>
            <p:ph idx="1"/>
          </p:nvPr>
        </p:nvSpPr>
        <p:spPr>
          <a:xfrm>
            <a:off x="457200" y="1051560"/>
            <a:ext cx="8229600" cy="5321105"/>
          </a:xfrm>
        </p:spPr>
        <p:txBody>
          <a:bodyPr>
            <a:normAutofit lnSpcReduction="10000"/>
          </a:bodyPr>
          <a:lstStyle/>
          <a:p>
            <a:pPr marL="0" indent="0" algn="ctr">
              <a:buNone/>
            </a:pPr>
            <a:r>
              <a:rPr lang="fr-FR" sz="3600" b="1" dirty="0">
                <a:latin typeface="Times New Roman" panose="02020603050405020304" pitchFamily="18" charset="0"/>
                <a:cs typeface="Times New Roman" panose="02020603050405020304" pitchFamily="18" charset="0"/>
              </a:rPr>
              <a:t>Introduction</a:t>
            </a:r>
          </a:p>
          <a:p>
            <a:pPr algn="just"/>
            <a:r>
              <a:rPr lang="fr-FR" sz="2000" u="sng" dirty="0">
                <a:latin typeface="Times New Roman" panose="02020603050405020304" pitchFamily="18" charset="0"/>
                <a:cs typeface="Times New Roman" panose="02020603050405020304" pitchFamily="18" charset="0"/>
              </a:rPr>
              <a:t>Objective</a:t>
            </a:r>
            <a:r>
              <a:rPr lang="fr-FR" sz="2000" dirty="0">
                <a:latin typeface="Times New Roman" panose="02020603050405020304" pitchFamily="18" charset="0"/>
                <a:cs typeface="Times New Roman" panose="02020603050405020304" pitchFamily="18" charset="0"/>
              </a:rPr>
              <a:t>: </a:t>
            </a:r>
          </a:p>
          <a:p>
            <a:pPr marL="0" indent="0" algn="just">
              <a:buNone/>
            </a:pPr>
            <a:r>
              <a:rPr lang="fr-FR" sz="2000" dirty="0">
                <a:latin typeface="Times New Roman" panose="02020603050405020304" pitchFamily="18" charset="0"/>
                <a:cs typeface="Times New Roman" panose="02020603050405020304" pitchFamily="18" charset="0"/>
              </a:rPr>
              <a:t>The goal of this paper is to </a:t>
            </a:r>
            <a:r>
              <a:rPr lang="en-US" sz="2000" dirty="0">
                <a:latin typeface="Times New Roman" panose="02020603050405020304" pitchFamily="18" charset="0"/>
                <a:cs typeface="Times New Roman" panose="02020603050405020304" pitchFamily="18" charset="0"/>
              </a:rPr>
              <a:t>analyze intra-industry trade effects on international trade.</a:t>
            </a:r>
          </a:p>
          <a:p>
            <a:pPr algn="just"/>
            <a:r>
              <a:rPr lang="it-IT" sz="2000" u="sng" dirty="0">
                <a:latin typeface="Times New Roman" panose="02020603050405020304" pitchFamily="18" charset="0"/>
                <a:cs typeface="Times New Roman" panose="02020603050405020304" pitchFamily="18" charset="0"/>
              </a:rPr>
              <a:t>Findings</a:t>
            </a:r>
            <a:r>
              <a:rPr lang="it-IT" sz="2000" dirty="0">
                <a:latin typeface="Times New Roman" panose="02020603050405020304" pitchFamily="18" charset="0"/>
                <a:cs typeface="Times New Roman" panose="02020603050405020304" pitchFamily="18" charset="0"/>
              </a:rPr>
              <a:t>: </a:t>
            </a:r>
          </a:p>
          <a:p>
            <a:pPr marL="457200" indent="-457200" algn="just">
              <a:buFont typeface="+mj-lt"/>
              <a:buAutoNum type="arabicPeriod"/>
            </a:pPr>
            <a:r>
              <a:rPr lang="it-IT" sz="2000" dirty="0">
                <a:latin typeface="Times New Roman" panose="02020603050405020304" pitchFamily="18" charset="0"/>
                <a:cs typeface="Times New Roman" panose="02020603050405020304" pitchFamily="18" charset="0"/>
              </a:rPr>
              <a:t>The model shows that only the more productive firms will enter the export market.</a:t>
            </a:r>
          </a:p>
          <a:p>
            <a:pPr marL="457200" indent="-457200" algn="just">
              <a:buFont typeface="+mj-lt"/>
              <a:buAutoNum type="arabicPeriod"/>
            </a:pPr>
            <a:r>
              <a:rPr lang="it-IT" sz="2000" dirty="0">
                <a:latin typeface="Times New Roman" panose="02020603050405020304" pitchFamily="18" charset="0"/>
                <a:cs typeface="Times New Roman" panose="02020603050405020304" pitchFamily="18" charset="0"/>
              </a:rPr>
              <a:t>Some of the least productive firms will continue to produce only for the domestic market.</a:t>
            </a:r>
          </a:p>
          <a:p>
            <a:pPr marL="457200" indent="-457200" algn="just">
              <a:buFont typeface="+mj-lt"/>
              <a:buAutoNum type="arabicPeriod"/>
            </a:pPr>
            <a:r>
              <a:rPr lang="it-IT" sz="2000" dirty="0">
                <a:latin typeface="Times New Roman" panose="02020603050405020304" pitchFamily="18" charset="0"/>
                <a:cs typeface="Times New Roman" panose="02020603050405020304" pitchFamily="18" charset="0"/>
              </a:rPr>
              <a:t>Among the least productive firms, those not productive enough for the domestic market will be forced to exit </a:t>
            </a:r>
            <a:r>
              <a:rPr lang="en-CA" sz="2000" dirty="0">
                <a:latin typeface="Times New Roman" panose="02020603050405020304" pitchFamily="18" charset="0"/>
                <a:cs typeface="Times New Roman" panose="02020603050405020304" pitchFamily="18" charset="0"/>
              </a:rPr>
              <a:t>completely</a:t>
            </a:r>
            <a:r>
              <a:rPr lang="it-IT"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it-IT" sz="2000" dirty="0">
                <a:latin typeface="Times New Roman" panose="02020603050405020304" pitchFamily="18" charset="0"/>
                <a:cs typeface="Times New Roman" panose="02020603050405020304" pitchFamily="18" charset="0"/>
              </a:rPr>
              <a:t>In a later stage, exposure to international trade leads to additional inter-firm reallocations towards more productive firms.</a:t>
            </a:r>
          </a:p>
          <a:p>
            <a:pPr marL="457200" indent="-457200" algn="just">
              <a:buFont typeface="+mj-lt"/>
              <a:buAutoNum type="arabicPeriod"/>
            </a:pPr>
            <a:r>
              <a:rPr lang="it-IT" sz="2000" dirty="0">
                <a:latin typeface="Times New Roman" panose="02020603050405020304" pitchFamily="18" charset="0"/>
                <a:cs typeface="Times New Roman" panose="02020603050405020304" pitchFamily="18" charset="0"/>
              </a:rPr>
              <a:t>The aggregate industry productivity growth generated by the reallocations contributes to a welfare gain.</a:t>
            </a:r>
          </a:p>
          <a:p>
            <a:pPr marL="457200" indent="-457200">
              <a:buFont typeface="+mj-lt"/>
              <a:buAutoNum type="arabicPeriod"/>
            </a:pPr>
            <a:endParaRPr lang="it-IT" sz="20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122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872607-71E2-254A-81CC-9D2751748D92}"/>
              </a:ext>
            </a:extLst>
          </p:cNvPr>
          <p:cNvSpPr>
            <a:spLocks noGrp="1"/>
          </p:cNvSpPr>
          <p:nvPr>
            <p:ph type="title"/>
          </p:nvPr>
        </p:nvSpPr>
        <p:spPr>
          <a:xfrm>
            <a:off x="-115824" y="1040892"/>
            <a:ext cx="9375648" cy="1080516"/>
          </a:xfrm>
        </p:spPr>
        <p:txBody>
          <a:bodyPr>
            <a:noAutofit/>
          </a:bodyPr>
          <a:lstStyle/>
          <a:p>
            <a:r>
              <a:rPr lang="it-IT" sz="3400" b="1" dirty="0">
                <a:latin typeface="Times New Roman" panose="02020603050405020304" pitchFamily="18" charset="0"/>
                <a:cs typeface="Times New Roman" panose="02020603050405020304" pitchFamily="18" charset="0"/>
              </a:rPr>
              <a:t>EQUILIBRIUM IN A CLOSED ECONOMY (1) </a:t>
            </a:r>
            <a:br>
              <a:rPr lang="it-IT" sz="3400" b="1" dirty="0">
                <a:latin typeface="Times New Roman" panose="02020603050405020304" pitchFamily="18" charset="0"/>
                <a:cs typeface="Times New Roman" panose="02020603050405020304" pitchFamily="18" charset="0"/>
              </a:rPr>
            </a:br>
            <a:endParaRPr lang="it-IT" sz="3400" b="1" dirty="0"/>
          </a:p>
        </p:txBody>
      </p:sp>
      <p:pic>
        <p:nvPicPr>
          <p:cNvPr id="5" name="Immagine 4">
            <a:extLst>
              <a:ext uri="{FF2B5EF4-FFF2-40B4-BE49-F238E27FC236}">
                <a16:creationId xmlns:a16="http://schemas.microsoft.com/office/drawing/2014/main" id="{5424B4B8-EAA1-3943-A924-AB080E03D6B2}"/>
              </a:ext>
            </a:extLst>
          </p:cNvPr>
          <p:cNvPicPr>
            <a:picLocks noChangeAspect="1"/>
          </p:cNvPicPr>
          <p:nvPr/>
        </p:nvPicPr>
        <p:blipFill>
          <a:blip r:embed="rId2"/>
          <a:stretch>
            <a:fillRect/>
          </a:stretch>
        </p:blipFill>
        <p:spPr>
          <a:xfrm>
            <a:off x="890016" y="1840532"/>
            <a:ext cx="7363968" cy="4318300"/>
          </a:xfrm>
          <a:prstGeom prst="rect">
            <a:avLst/>
          </a:prstGeom>
        </p:spPr>
      </p:pic>
    </p:spTree>
    <p:extLst>
      <p:ext uri="{BB962C8B-B14F-4D97-AF65-F5344CB8AC3E}">
        <p14:creationId xmlns:p14="http://schemas.microsoft.com/office/powerpoint/2010/main" val="3340396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1DB1351E-F567-49F3-B98B-B1268CD31708}"/>
              </a:ext>
            </a:extLst>
          </p:cNvPr>
          <p:cNvSpPr>
            <a:spLocks noGrp="1"/>
          </p:cNvSpPr>
          <p:nvPr>
            <p:ph type="ctrTitle"/>
          </p:nvPr>
        </p:nvSpPr>
        <p:spPr>
          <a:xfrm>
            <a:off x="685800" y="923096"/>
            <a:ext cx="7772400" cy="916885"/>
          </a:xfrm>
        </p:spPr>
        <p:txBody>
          <a:bodyPr/>
          <a:lstStyle/>
          <a:p>
            <a:r>
              <a:rPr lang="it-IT" b="1" u="sng" dirty="0">
                <a:latin typeface="Times New Roman" panose="02020603050405020304" pitchFamily="18" charset="0"/>
                <a:cs typeface="Times New Roman" panose="02020603050405020304" pitchFamily="18" charset="0"/>
              </a:rPr>
              <a:t>Open Economy </a:t>
            </a:r>
            <a:endParaRPr lang="en-US" b="1" u="sng" dirty="0">
              <a:latin typeface="Times New Roman" panose="02020603050405020304" pitchFamily="18" charset="0"/>
              <a:cs typeface="Times New Roman" panose="02020603050405020304" pitchFamily="18" charset="0"/>
            </a:endParaRPr>
          </a:p>
        </p:txBody>
      </p:sp>
      <p:sp>
        <p:nvSpPr>
          <p:cNvPr id="11" name="Sottotitolo 10">
            <a:extLst>
              <a:ext uri="{FF2B5EF4-FFF2-40B4-BE49-F238E27FC236}">
                <a16:creationId xmlns:a16="http://schemas.microsoft.com/office/drawing/2014/main" id="{E0756ADE-E840-4F9C-B8EA-B8004EF6EDEB}"/>
              </a:ext>
            </a:extLst>
          </p:cNvPr>
          <p:cNvSpPr>
            <a:spLocks noGrp="1"/>
          </p:cNvSpPr>
          <p:nvPr>
            <p:ph type="subTitle" idx="1"/>
          </p:nvPr>
        </p:nvSpPr>
        <p:spPr>
          <a:xfrm>
            <a:off x="428919" y="2077406"/>
            <a:ext cx="8286161" cy="4680089"/>
          </a:xfrm>
        </p:spPr>
        <p:txBody>
          <a:bodyPr>
            <a:normAutofit/>
          </a:bodyPr>
          <a:lstStyle/>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Firms know their own </a:t>
            </a:r>
            <a:r>
              <a:rPr lang="en-US" sz="2000" i="1" dirty="0">
                <a:solidFill>
                  <a:schemeClr val="tx1"/>
                </a:solidFill>
                <a:latin typeface="Times New Roman" panose="02020603050405020304" pitchFamily="18" charset="0"/>
                <a:cs typeface="Times New Roman" panose="02020603050405020304" pitchFamily="18" charset="0"/>
              </a:rPr>
              <a:t>productivity level</a:t>
            </a:r>
            <a:r>
              <a:rPr lang="en-US" sz="2000" dirty="0">
                <a:solidFill>
                  <a:schemeClr val="tx1"/>
                </a:solidFill>
                <a:latin typeface="Times New Roman" panose="02020603050405020304" pitchFamily="18" charset="0"/>
                <a:cs typeface="Times New Roman" panose="02020603050405020304" pitchFamily="18" charset="0"/>
              </a:rPr>
              <a:t> </a:t>
            </a:r>
            <a:r>
              <a:rPr lang="el-GR" sz="2000" b="1" i="1" dirty="0">
                <a:solidFill>
                  <a:schemeClr val="tx1"/>
                </a:solidFill>
                <a:latin typeface="MTMIDDB"/>
              </a:rPr>
              <a:t>ϕ</a:t>
            </a:r>
            <a:r>
              <a:rPr lang="it-IT"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(they have already paid the </a:t>
            </a:r>
            <a:r>
              <a:rPr lang="en-US" sz="2000" i="1" dirty="0">
                <a:solidFill>
                  <a:schemeClr val="tx1"/>
                </a:solidFill>
                <a:latin typeface="Times New Roman" panose="02020603050405020304" pitchFamily="18" charset="0"/>
                <a:cs typeface="Times New Roman" panose="02020603050405020304" pitchFamily="18" charset="0"/>
              </a:rPr>
              <a:t>fixed cost</a:t>
            </a:r>
            <a:r>
              <a:rPr lang="en-US" sz="2000" dirty="0">
                <a:solidFill>
                  <a:schemeClr val="tx1"/>
                </a:solidFill>
                <a:latin typeface="Times New Roman" panose="02020603050405020304" pitchFamily="18" charset="0"/>
                <a:cs typeface="Times New Roman" panose="02020603050405020304" pitchFamily="18" charset="0"/>
              </a:rPr>
              <a:t> </a:t>
            </a:r>
            <a:r>
              <a:rPr lang="en-US" sz="2000" b="1" i="1" dirty="0">
                <a:solidFill>
                  <a:schemeClr val="tx1"/>
                </a:solidFill>
                <a:latin typeface="Times New Roman" panose="02020603050405020304" pitchFamily="18" charset="0"/>
                <a:ea typeface="Calibri" panose="020F0502020204030204" pitchFamily="34" charset="0"/>
              </a:rPr>
              <a:t>f</a:t>
            </a:r>
            <a:r>
              <a:rPr lang="en-US" sz="2000" dirty="0">
                <a:solidFill>
                  <a:schemeClr val="tx1"/>
                </a:solidFill>
                <a:latin typeface="Times New Roman" panose="02020603050405020304" pitchFamily="18" charset="0"/>
                <a:cs typeface="Times New Roman" panose="02020603050405020304" pitchFamily="18" charset="0"/>
              </a:rPr>
              <a:t> in order to discover it).</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ea typeface="Calibri" panose="020F0502020204030204" pitchFamily="34" charset="0"/>
              </a:rPr>
              <a:t>Firms who have successfully entered the domestic market may pay another </a:t>
            </a:r>
            <a:r>
              <a:rPr lang="en-US" sz="2000" i="1" u="sng" dirty="0">
                <a:solidFill>
                  <a:schemeClr val="tx1"/>
                </a:solidFill>
                <a:latin typeface="Times New Roman" panose="02020603050405020304" pitchFamily="18" charset="0"/>
                <a:ea typeface="Calibri" panose="020F0502020204030204" pitchFamily="34" charset="0"/>
              </a:rPr>
              <a:t>initial fixed investment</a:t>
            </a:r>
            <a:r>
              <a:rPr lang="en-US" sz="2000" dirty="0">
                <a:solidFill>
                  <a:schemeClr val="tx1"/>
                </a:solidFill>
                <a:latin typeface="Times New Roman" panose="02020603050405020304" pitchFamily="18" charset="0"/>
                <a:ea typeface="Calibri" panose="020F0502020204030204" pitchFamily="34" charset="0"/>
              </a:rPr>
              <a:t> </a:t>
            </a:r>
            <a:r>
              <a:rPr lang="en-US" sz="2000" b="1" i="1" dirty="0">
                <a:solidFill>
                  <a:schemeClr val="tx1"/>
                </a:solidFill>
                <a:latin typeface="Times New Roman" panose="02020603050405020304" pitchFamily="18" charset="0"/>
                <a:ea typeface="Calibri" panose="020F0502020204030204" pitchFamily="34" charset="0"/>
              </a:rPr>
              <a:t>f</a:t>
            </a:r>
            <a:r>
              <a:rPr lang="en-US" sz="2000" b="1" i="1" baseline="-25000" dirty="0">
                <a:solidFill>
                  <a:schemeClr val="tx1"/>
                </a:solidFill>
                <a:latin typeface="Times New Roman" panose="02020603050405020304" pitchFamily="18" charset="0"/>
                <a:ea typeface="Calibri" panose="020F0502020204030204" pitchFamily="34" charset="0"/>
              </a:rPr>
              <a:t>x</a:t>
            </a:r>
            <a:r>
              <a:rPr lang="en-US" sz="2000" i="1" dirty="0">
                <a:solidFill>
                  <a:schemeClr val="tx1"/>
                </a:solidFill>
                <a:latin typeface="Times New Roman" panose="02020603050405020304" pitchFamily="18" charset="0"/>
                <a:ea typeface="Calibri" panose="020F0502020204030204" pitchFamily="34" charset="0"/>
              </a:rPr>
              <a:t> </a:t>
            </a:r>
            <a:r>
              <a:rPr lang="en-US" sz="2000" dirty="0">
                <a:solidFill>
                  <a:schemeClr val="tx1"/>
                </a:solidFill>
                <a:latin typeface="Times New Roman" panose="02020603050405020304" pitchFamily="18" charset="0"/>
                <a:ea typeface="Calibri" panose="020F0502020204030204" pitchFamily="34" charset="0"/>
              </a:rPr>
              <a:t>in order to enter the international market and start exporting. Only the most productive ones will pay this cost.</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ea typeface="Calibri" panose="020F0502020204030204" pitchFamily="34" charset="0"/>
              </a:rPr>
              <a:t>Consider a world of </a:t>
            </a:r>
            <a:r>
              <a:rPr lang="en-US" sz="2000" i="1" u="sng" dirty="0">
                <a:solidFill>
                  <a:schemeClr val="tx1"/>
                </a:solidFill>
                <a:latin typeface="Times New Roman" panose="02020603050405020304" pitchFamily="18" charset="0"/>
                <a:ea typeface="Calibri" panose="020F0502020204030204" pitchFamily="34" charset="0"/>
              </a:rPr>
              <a:t>symmetric</a:t>
            </a:r>
            <a:r>
              <a:rPr lang="en-US" sz="2000" dirty="0">
                <a:solidFill>
                  <a:schemeClr val="tx1"/>
                </a:solidFill>
                <a:latin typeface="Times New Roman" panose="02020603050405020304" pitchFamily="18" charset="0"/>
                <a:ea typeface="Calibri" panose="020F0502020204030204" pitchFamily="34" charset="0"/>
              </a:rPr>
              <a:t> countries. Each country can trade with n </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 other countries.</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They all share the same </a:t>
            </a:r>
            <a:r>
              <a:rPr lang="en-US" sz="2000"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wage level</a:t>
            </a:r>
            <a:r>
              <a:rPr lang="en-US" sz="20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(normalized to 1: </a:t>
            </a:r>
            <a:r>
              <a:rPr lang="en-US" sz="20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w=1</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and the same </a:t>
            </a:r>
            <a:r>
              <a:rPr lang="en-US" sz="2000" b="1" i="1" dirty="0">
                <a:solidFill>
                  <a:prstClr val="black"/>
                </a:solidFill>
                <a:latin typeface="Times New Roman" panose="02020603050405020304" pitchFamily="18" charset="0"/>
                <a:ea typeface="Calibri" panose="020F0502020204030204" pitchFamily="34" charset="0"/>
              </a:rPr>
              <a:t>f</a:t>
            </a:r>
            <a:r>
              <a:rPr lang="en-US" sz="2000" b="1" i="1" baseline="-25000" dirty="0">
                <a:solidFill>
                  <a:prstClr val="black"/>
                </a:solidFill>
                <a:latin typeface="Times New Roman" panose="02020603050405020304" pitchFamily="18" charset="0"/>
                <a:ea typeface="Calibri" panose="020F0502020204030204" pitchFamily="34" charset="0"/>
              </a:rPr>
              <a:t>x</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(expressed in units of labor). </a:t>
            </a:r>
            <a:r>
              <a:rPr lang="en-US" sz="20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Recall</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Labor is the only factor of production.</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Each firm also face the same </a:t>
            </a:r>
            <a:r>
              <a:rPr lang="en-US" sz="2000" i="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per-unit trade cost</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l-GR" sz="2000" b="1" i="1" dirty="0">
                <a:solidFill>
                  <a:schemeClr val="tx1"/>
                </a:solidFill>
                <a:latin typeface="Times New Roman" panose="02020603050405020304" pitchFamily="18" charset="0"/>
                <a:cs typeface="Times New Roman" panose="02020603050405020304" pitchFamily="18" charset="0"/>
              </a:rPr>
              <a:t>τ</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dirty="0">
                <a:solidFill>
                  <a:schemeClr val="tx1"/>
                </a:solidFill>
                <a:latin typeface="Times New Roman" panose="02020603050405020304" pitchFamily="18" charset="0"/>
                <a:cs typeface="Times New Roman" panose="02020603050405020304" pitchFamily="18" charset="0"/>
              </a:rPr>
              <a:t>&gt;1: </a:t>
            </a:r>
            <a:r>
              <a:rPr lang="en-US" sz="2000" dirty="0">
                <a:solidFill>
                  <a:schemeClr val="tx1"/>
                </a:solidFill>
                <a:latin typeface="Times New Roman" panose="02020603050405020304" pitchFamily="18" charset="0"/>
                <a:cs typeface="Times New Roman" panose="02020603050405020304" pitchFamily="18" charset="0"/>
              </a:rPr>
              <a:t>in order to export 1 unit of good, each exporting firm has to produce </a:t>
            </a:r>
            <a:r>
              <a:rPr lang="el-GR" sz="2000" b="1" i="1" dirty="0">
                <a:solidFill>
                  <a:prstClr val="black"/>
                </a:solidFill>
                <a:latin typeface="Times New Roman" panose="02020603050405020304" pitchFamily="18" charset="0"/>
                <a:cs typeface="Times New Roman" panose="02020603050405020304" pitchFamily="18" charset="0"/>
              </a:rPr>
              <a:t>τ</a:t>
            </a:r>
            <a:r>
              <a:rPr lang="it-IT" sz="2000" b="1" i="1" dirty="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units of the same good (only for exported goods)</a:t>
            </a:r>
            <a:r>
              <a:rPr lang="it-IT" sz="2000" dirty="0">
                <a:solidFill>
                  <a:prstClr val="black"/>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6380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21AF52-C8CA-44CD-8F43-7961749BCA4B}"/>
              </a:ext>
            </a:extLst>
          </p:cNvPr>
          <p:cNvSpPr>
            <a:spLocks noGrp="1"/>
          </p:cNvSpPr>
          <p:nvPr>
            <p:ph type="title"/>
          </p:nvPr>
        </p:nvSpPr>
        <p:spPr>
          <a:xfrm>
            <a:off x="457200" y="983728"/>
            <a:ext cx="8229600" cy="711513"/>
          </a:xfrm>
        </p:spPr>
        <p:txBody>
          <a:bodyPr>
            <a:normAutofit/>
          </a:bodyPr>
          <a:lstStyle/>
          <a:p>
            <a:r>
              <a:rPr lang="it-IT" sz="4000" b="1" dirty="0">
                <a:latin typeface="Times New Roman" panose="02020603050405020304" pitchFamily="18" charset="0"/>
                <a:cs typeface="Times New Roman" panose="02020603050405020304" pitchFamily="18" charset="0"/>
              </a:rPr>
              <a:t>Open Economy (1)</a:t>
            </a:r>
            <a:endParaRPr lang="en-US" sz="4000" b="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365192C5-6E8A-45B5-A04B-2FF6D7DA7C10}"/>
              </a:ext>
            </a:extLst>
          </p:cNvPr>
          <p:cNvSpPr>
            <a:spLocks noGrp="1"/>
          </p:cNvSpPr>
          <p:nvPr>
            <p:ph idx="1"/>
          </p:nvPr>
        </p:nvSpPr>
        <p:spPr>
          <a:xfrm>
            <a:off x="744718" y="1949914"/>
            <a:ext cx="7635711" cy="5016494"/>
          </a:xfrm>
        </p:spPr>
        <p:txBody>
          <a:bodyPr>
            <a:normAutofit/>
          </a:bodyPr>
          <a:lstStyle/>
          <a:p>
            <a:pPr marL="0" indent="0" algn="ctr">
              <a:buNone/>
            </a:pPr>
            <a:r>
              <a:rPr lang="en-US" sz="2400" b="1" i="1" u="sng" dirty="0">
                <a:latin typeface="Times New Roman" panose="02020603050405020304" pitchFamily="18" charset="0"/>
                <a:cs typeface="Times New Roman" panose="02020603050405020304" pitchFamily="18" charset="0"/>
              </a:rPr>
              <a:t>PRICING RULE</a:t>
            </a:r>
            <a:endParaRPr lang="en-US" sz="2400" dirty="0">
              <a:latin typeface="Times New Roman" panose="02020603050405020304" pitchFamily="18" charset="0"/>
              <a:cs typeface="Times New Roman" panose="02020603050405020304" pitchFamily="18" charset="0"/>
            </a:endParaRPr>
          </a:p>
          <a:p>
            <a:pPr algn="just"/>
            <a:r>
              <a:rPr lang="en-US" sz="2400" i="1" u="sng" dirty="0">
                <a:latin typeface="Times New Roman" panose="02020603050405020304" pitchFamily="18" charset="0"/>
                <a:cs typeface="Times New Roman" panose="02020603050405020304" pitchFamily="18" charset="0"/>
              </a:rPr>
              <a:t>Domestic Market</a:t>
            </a:r>
            <a:r>
              <a:rPr lang="en-US" sz="2400" dirty="0">
                <a:latin typeface="Times New Roman" panose="02020603050405020304" pitchFamily="18" charset="0"/>
                <a:cs typeface="Times New Roman" panose="02020603050405020304" pitchFamily="18" charset="0"/>
                <a:sym typeface="Wingdings" panose="05000000000000000000" pitchFamily="2" charset="2"/>
              </a:rPr>
              <a:t>: it remains the same as before.</a:t>
            </a:r>
          </a:p>
          <a:p>
            <a:pPr algn="just"/>
            <a:endParaRPr lang="en-US" sz="2400" i="1" u="sng"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buNone/>
            </a:pPr>
            <a:endParaRPr lang="en-US" sz="2400" i="1" u="sng"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2400" i="1" u="sng" dirty="0">
                <a:latin typeface="Times New Roman" panose="02020603050405020304" pitchFamily="18" charset="0"/>
                <a:cs typeface="Times New Roman" panose="02020603050405020304" pitchFamily="18" charset="0"/>
                <a:sym typeface="Wingdings" panose="05000000000000000000" pitchFamily="2" charset="2"/>
              </a:rPr>
              <a:t>Foreign Market</a:t>
            </a:r>
            <a:r>
              <a:rPr lang="en-US" sz="2400" dirty="0">
                <a:latin typeface="Times New Roman" panose="02020603050405020304" pitchFamily="18" charset="0"/>
                <a:cs typeface="Times New Roman" panose="02020603050405020304" pitchFamily="18" charset="0"/>
                <a:sym typeface="Wingdings" panose="05000000000000000000" pitchFamily="2" charset="2"/>
              </a:rPr>
              <a:t>: firms who export will set higher prices in the foreign markets that reflect the increased marginal cost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τ</a:t>
            </a:r>
            <a:r>
              <a:rPr lang="en-US" sz="2400" dirty="0">
                <a:latin typeface="Times New Roman" panose="02020603050405020304" pitchFamily="18" charset="0"/>
                <a:cs typeface="Times New Roman" panose="02020603050405020304" pitchFamily="18" charset="0"/>
                <a:sym typeface="Wingdings" panose="05000000000000000000" pitchFamily="2" charset="2"/>
              </a:rPr>
              <a:t> of serving these markets. Export prices are a constant multiple of domestic prices due to the variable costs of trade.</a:t>
            </a:r>
            <a:endParaRPr lang="en-US" sz="28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2400" dirty="0">
                <a:latin typeface="Times New Roman" panose="02020603050405020304" pitchFamily="18" charset="0"/>
                <a:cs typeface="Times New Roman" panose="02020603050405020304" pitchFamily="18" charset="0"/>
                <a:sym typeface="Wingdings" panose="05000000000000000000" pitchFamily="2" charset="2"/>
              </a:rPr>
              <a:t> </a:t>
            </a:r>
            <a:endParaRPr lang="en-US" sz="20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2CFFB68B-9031-46E1-B5B0-7F0A780E55AE}"/>
              </a:ext>
            </a:extLst>
          </p:cNvPr>
          <p:cNvPicPr>
            <a:picLocks noChangeAspect="1"/>
          </p:cNvPicPr>
          <p:nvPr/>
        </p:nvPicPr>
        <p:blipFill>
          <a:blip r:embed="rId2"/>
          <a:stretch>
            <a:fillRect/>
          </a:stretch>
        </p:blipFill>
        <p:spPr>
          <a:xfrm>
            <a:off x="2494390" y="3013389"/>
            <a:ext cx="4155220" cy="540516"/>
          </a:xfrm>
          <a:prstGeom prst="rect">
            <a:avLst/>
          </a:prstGeom>
        </p:spPr>
      </p:pic>
      <p:pic>
        <p:nvPicPr>
          <p:cNvPr id="5" name="Immagine 4">
            <a:extLst>
              <a:ext uri="{FF2B5EF4-FFF2-40B4-BE49-F238E27FC236}">
                <a16:creationId xmlns:a16="http://schemas.microsoft.com/office/drawing/2014/main" id="{F3FC6FE4-9F78-4DE1-8710-F9E7AC757561}"/>
              </a:ext>
            </a:extLst>
          </p:cNvPr>
          <p:cNvPicPr>
            <a:picLocks noChangeAspect="1"/>
          </p:cNvPicPr>
          <p:nvPr/>
        </p:nvPicPr>
        <p:blipFill>
          <a:blip r:embed="rId3"/>
          <a:stretch>
            <a:fillRect/>
          </a:stretch>
        </p:blipFill>
        <p:spPr>
          <a:xfrm>
            <a:off x="2494390" y="5704589"/>
            <a:ext cx="4155220" cy="475198"/>
          </a:xfrm>
          <a:prstGeom prst="rect">
            <a:avLst/>
          </a:prstGeom>
        </p:spPr>
      </p:pic>
    </p:spTree>
    <p:extLst>
      <p:ext uri="{BB962C8B-B14F-4D97-AF65-F5344CB8AC3E}">
        <p14:creationId xmlns:p14="http://schemas.microsoft.com/office/powerpoint/2010/main" val="411863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F6DF6A-4268-4C8C-8285-F70888AE4E6E}"/>
              </a:ext>
            </a:extLst>
          </p:cNvPr>
          <p:cNvSpPr>
            <a:spLocks noGrp="1"/>
          </p:cNvSpPr>
          <p:nvPr>
            <p:ph type="title"/>
          </p:nvPr>
        </p:nvSpPr>
        <p:spPr>
          <a:xfrm>
            <a:off x="457200" y="924575"/>
            <a:ext cx="8229600" cy="752884"/>
          </a:xfrm>
        </p:spPr>
        <p:txBody>
          <a:bodyPr>
            <a:normAutofit fontScale="90000"/>
          </a:bodyPr>
          <a:lstStyle/>
          <a:p>
            <a:r>
              <a:rPr lang="it-IT" b="1" dirty="0">
                <a:latin typeface="Times New Roman" panose="02020603050405020304" pitchFamily="18" charset="0"/>
                <a:cs typeface="Times New Roman" panose="02020603050405020304" pitchFamily="18" charset="0"/>
              </a:rPr>
              <a:t>Open Economy (2)</a:t>
            </a:r>
            <a:endParaRPr lang="en-US" b="1" dirty="0">
              <a:latin typeface="Times New Roman" panose="02020603050405020304" pitchFamily="18" charset="0"/>
              <a:cs typeface="Times New Roman" panose="02020603050405020304" pitchFamily="18" charset="0"/>
            </a:endParaRPr>
          </a:p>
        </p:txBody>
      </p:sp>
      <p:sp>
        <p:nvSpPr>
          <p:cNvPr id="9" name="Segnaposto contenuto 8">
            <a:extLst>
              <a:ext uri="{FF2B5EF4-FFF2-40B4-BE49-F238E27FC236}">
                <a16:creationId xmlns:a16="http://schemas.microsoft.com/office/drawing/2014/main" id="{57DD2902-0316-4DF0-9295-FA2DA152E322}"/>
              </a:ext>
            </a:extLst>
          </p:cNvPr>
          <p:cNvSpPr>
            <a:spLocks noGrp="1"/>
          </p:cNvSpPr>
          <p:nvPr>
            <p:ph idx="1"/>
          </p:nvPr>
        </p:nvSpPr>
        <p:spPr>
          <a:xfrm>
            <a:off x="716437" y="1703383"/>
            <a:ext cx="7720554" cy="5055124"/>
          </a:xfrm>
        </p:spPr>
        <p:txBody>
          <a:bodyPr>
            <a:normAutofit/>
          </a:bodyPr>
          <a:lstStyle/>
          <a:p>
            <a:pPr marL="0" indent="0" algn="ctr">
              <a:buNone/>
            </a:pPr>
            <a:r>
              <a:rPr lang="it-IT" sz="2400" b="1" i="1" u="sng" dirty="0">
                <a:latin typeface="Times New Roman" panose="02020603050405020304" pitchFamily="18" charset="0"/>
                <a:cs typeface="Times New Roman" panose="02020603050405020304" pitchFamily="18" charset="0"/>
              </a:rPr>
              <a:t>R</a:t>
            </a:r>
            <a:r>
              <a:rPr lang="en-US" sz="2400" b="1" i="1" u="sng" dirty="0">
                <a:latin typeface="Times New Roman" panose="02020603050405020304" pitchFamily="18" charset="0"/>
                <a:cs typeface="Times New Roman" panose="02020603050405020304" pitchFamily="18" charset="0"/>
              </a:rPr>
              <a:t>EVENUES</a:t>
            </a:r>
          </a:p>
          <a:p>
            <a:pPr algn="just"/>
            <a:r>
              <a:rPr lang="en-US" sz="2400" i="1" u="sng" dirty="0">
                <a:latin typeface="Times New Roman" panose="02020603050405020304" pitchFamily="18" charset="0"/>
                <a:cs typeface="Times New Roman" panose="02020603050405020304" pitchFamily="18" charset="0"/>
              </a:rPr>
              <a:t>Domestic</a:t>
            </a:r>
            <a:r>
              <a:rPr lang="en-US" sz="2400" dirty="0">
                <a:latin typeface="Times New Roman" panose="02020603050405020304" pitchFamily="18" charset="0"/>
                <a:cs typeface="Times New Roman" panose="02020603050405020304" pitchFamily="18" charset="0"/>
              </a:rPr>
              <a:t>: same as before.</a:t>
            </a: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i="1" u="sng" dirty="0">
                <a:latin typeface="Times New Roman" panose="02020603050405020304" pitchFamily="18" charset="0"/>
                <a:cs typeface="Times New Roman" panose="02020603050405020304" pitchFamily="18" charset="0"/>
              </a:rPr>
              <a:t>Foreign</a:t>
            </a:r>
            <a:r>
              <a:rPr lang="en-US" sz="24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export market revenue is a constant fraction of domestic market revenue: </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Hence, </a:t>
            </a:r>
            <a:r>
              <a:rPr lang="en-US" sz="2400" i="1" dirty="0">
                <a:latin typeface="Times New Roman" panose="02020603050405020304" pitchFamily="18" charset="0"/>
                <a:cs typeface="Times New Roman" panose="02020603050405020304" pitchFamily="18" charset="0"/>
              </a:rPr>
              <a:t>combined revenue</a:t>
            </a:r>
            <a:r>
              <a:rPr lang="en-US" sz="2400" dirty="0">
                <a:latin typeface="Times New Roman" panose="02020603050405020304" pitchFamily="18" charset="0"/>
                <a:cs typeface="Times New Roman" panose="02020603050405020304" pitchFamily="18" charset="0"/>
              </a:rPr>
              <a:t> of a firm is defined as follows:</a:t>
            </a: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pic>
        <p:nvPicPr>
          <p:cNvPr id="10" name="Immagine 9">
            <a:extLst>
              <a:ext uri="{FF2B5EF4-FFF2-40B4-BE49-F238E27FC236}">
                <a16:creationId xmlns:a16="http://schemas.microsoft.com/office/drawing/2014/main" id="{7D785305-C5DD-44D3-8067-742158D164F4}"/>
              </a:ext>
            </a:extLst>
          </p:cNvPr>
          <p:cNvPicPr>
            <a:picLocks noChangeAspect="1"/>
          </p:cNvPicPr>
          <p:nvPr/>
        </p:nvPicPr>
        <p:blipFill>
          <a:blip r:embed="rId2"/>
          <a:stretch>
            <a:fillRect/>
          </a:stretch>
        </p:blipFill>
        <p:spPr>
          <a:xfrm>
            <a:off x="3103601" y="2548307"/>
            <a:ext cx="2936794" cy="494385"/>
          </a:xfrm>
          <a:prstGeom prst="rect">
            <a:avLst/>
          </a:prstGeom>
        </p:spPr>
      </p:pic>
      <p:pic>
        <p:nvPicPr>
          <p:cNvPr id="11" name="Immagine 10">
            <a:extLst>
              <a:ext uri="{FF2B5EF4-FFF2-40B4-BE49-F238E27FC236}">
                <a16:creationId xmlns:a16="http://schemas.microsoft.com/office/drawing/2014/main" id="{EB012BB4-9071-4D2D-9CB2-1E11A57688D5}"/>
              </a:ext>
            </a:extLst>
          </p:cNvPr>
          <p:cNvPicPr>
            <a:picLocks noChangeAspect="1"/>
          </p:cNvPicPr>
          <p:nvPr/>
        </p:nvPicPr>
        <p:blipFill>
          <a:blip r:embed="rId3"/>
          <a:stretch>
            <a:fillRect/>
          </a:stretch>
        </p:blipFill>
        <p:spPr>
          <a:xfrm>
            <a:off x="3103599" y="3996160"/>
            <a:ext cx="2936795" cy="469569"/>
          </a:xfrm>
          <a:prstGeom prst="rect">
            <a:avLst/>
          </a:prstGeom>
        </p:spPr>
      </p:pic>
      <p:pic>
        <p:nvPicPr>
          <p:cNvPr id="12" name="Immagine 11">
            <a:extLst>
              <a:ext uri="{FF2B5EF4-FFF2-40B4-BE49-F238E27FC236}">
                <a16:creationId xmlns:a16="http://schemas.microsoft.com/office/drawing/2014/main" id="{E088B2B0-6277-4398-A8E3-5DD85E3E5C9B}"/>
              </a:ext>
            </a:extLst>
          </p:cNvPr>
          <p:cNvPicPr>
            <a:picLocks noChangeAspect="1"/>
          </p:cNvPicPr>
          <p:nvPr/>
        </p:nvPicPr>
        <p:blipFill>
          <a:blip r:embed="rId4"/>
          <a:stretch>
            <a:fillRect/>
          </a:stretch>
        </p:blipFill>
        <p:spPr>
          <a:xfrm>
            <a:off x="1561225" y="5335469"/>
            <a:ext cx="6021544" cy="1072641"/>
          </a:xfrm>
          <a:prstGeom prst="rect">
            <a:avLst/>
          </a:prstGeom>
        </p:spPr>
      </p:pic>
    </p:spTree>
    <p:extLst>
      <p:ext uri="{BB962C8B-B14F-4D97-AF65-F5344CB8AC3E}">
        <p14:creationId xmlns:p14="http://schemas.microsoft.com/office/powerpoint/2010/main" val="3487257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DC75B1-87D2-4218-8825-B05207FF92E3}"/>
              </a:ext>
            </a:extLst>
          </p:cNvPr>
          <p:cNvSpPr>
            <a:spLocks noGrp="1"/>
          </p:cNvSpPr>
          <p:nvPr>
            <p:ph type="title"/>
          </p:nvPr>
        </p:nvSpPr>
        <p:spPr>
          <a:xfrm>
            <a:off x="438346" y="770724"/>
            <a:ext cx="8229600" cy="869540"/>
          </a:xfrm>
        </p:spPr>
        <p:txBody>
          <a:bodyPr>
            <a:normAutofit/>
          </a:bodyPr>
          <a:lstStyle/>
          <a:p>
            <a:r>
              <a:rPr lang="it-IT" sz="4000" b="1" dirty="0">
                <a:latin typeface="Times New Roman" panose="02020603050405020304" pitchFamily="18" charset="0"/>
                <a:cs typeface="Times New Roman" panose="02020603050405020304" pitchFamily="18" charset="0"/>
              </a:rPr>
              <a:t>Open Economy (3)</a:t>
            </a:r>
            <a:endParaRPr lang="en-US" sz="40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9230617-42B9-445A-A6FD-F1F4597E155D}"/>
                  </a:ext>
                </a:extLst>
              </p:cNvPr>
              <p:cNvSpPr>
                <a:spLocks noGrp="1"/>
              </p:cNvSpPr>
              <p:nvPr>
                <p:ph idx="1"/>
              </p:nvPr>
            </p:nvSpPr>
            <p:spPr>
              <a:xfrm>
                <a:off x="476053" y="1640264"/>
                <a:ext cx="8102339" cy="4977352"/>
              </a:xfrm>
            </p:spPr>
            <p:txBody>
              <a:bodyPr>
                <a:normAutofit/>
              </a:bodyPr>
              <a:lstStyle/>
              <a:p>
                <a:pPr marL="0" indent="0" algn="ctr">
                  <a:buNone/>
                </a:pPr>
                <a:r>
                  <a:rPr lang="it-IT" sz="2400" b="1" i="1" u="sng" dirty="0">
                    <a:latin typeface="Times New Roman" panose="02020603050405020304" pitchFamily="18" charset="0"/>
                    <a:cs typeface="Times New Roman" panose="02020603050405020304" pitchFamily="18" charset="0"/>
                  </a:rPr>
                  <a:t>PROFITS </a:t>
                </a:r>
                <a:endParaRPr lang="it-IT" sz="24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Profits can be separated into portions earned from domestic and foreign sales:</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We can define the </a:t>
                </a:r>
                <a:r>
                  <a:rPr lang="en-US" sz="2000" b="1" i="1" u="sng" dirty="0">
                    <a:latin typeface="Times New Roman" panose="02020603050405020304" pitchFamily="18" charset="0"/>
                    <a:cs typeface="Times New Roman" panose="02020603050405020304" pitchFamily="18" charset="0"/>
                  </a:rPr>
                  <a:t>Export Cutoff Productivity Level</a:t>
                </a:r>
                <a:r>
                  <a:rPr lang="en-US" sz="2000" dirty="0">
                    <a:latin typeface="Times New Roman" panose="02020603050405020304" pitchFamily="18" charset="0"/>
                    <a:cs typeface="Times New Roman" panose="02020603050405020304" pitchFamily="18" charset="0"/>
                  </a:rPr>
                  <a:t> as the level </a:t>
                </a:r>
                <a14:m>
                  <m:oMath xmlns:m="http://schemas.openxmlformats.org/officeDocument/2006/math">
                    <m:sSubSup>
                      <m:sSubSupPr>
                        <m:ctrlPr>
                          <a:rPr lang="en-US" sz="2000" b="1" i="1" smtClean="0">
                            <a:latin typeface="Cambria Math" panose="02040503050406030204" pitchFamily="18" charset="0"/>
                            <a:cs typeface="Times New Roman" panose="02020603050405020304" pitchFamily="18" charset="0"/>
                          </a:rPr>
                        </m:ctrlPr>
                      </m:sSubSupPr>
                      <m:e>
                        <m:r>
                          <a:rPr lang="en-US" sz="2000" b="1" i="1" smtClean="0">
                            <a:latin typeface="Cambria Math" panose="02040503050406030204" pitchFamily="18" charset="0"/>
                            <a:ea typeface="Cambria Math" panose="02040503050406030204" pitchFamily="18" charset="0"/>
                            <a:cs typeface="Times New Roman" panose="02020603050405020304" pitchFamily="18" charset="0"/>
                          </a:rPr>
                          <m:t>𝝋</m:t>
                        </m:r>
                      </m:e>
                      <m:sub>
                        <m:r>
                          <a:rPr lang="it-IT" sz="2000" b="1" i="1" smtClean="0">
                            <a:latin typeface="Cambria Math" panose="02040503050406030204" pitchFamily="18" charset="0"/>
                            <a:cs typeface="Times New Roman" panose="02020603050405020304" pitchFamily="18" charset="0"/>
                          </a:rPr>
                          <m:t>𝒙</m:t>
                        </m:r>
                      </m:sub>
                      <m:sup>
                        <m:r>
                          <a:rPr lang="en-US" sz="2000" b="1" i="1" smtClean="0">
                            <a:latin typeface="Cambria Math" panose="02040503050406030204" pitchFamily="18" charset="0"/>
                            <a:ea typeface="Cambria Math" panose="02040503050406030204" pitchFamily="18" charset="0"/>
                            <a:cs typeface="Times New Roman" panose="02020603050405020304" pitchFamily="18" charset="0"/>
                          </a:rPr>
                          <m:t>∗</m:t>
                        </m:r>
                      </m:sup>
                    </m:sSubSup>
                  </m:oMath>
                </a14:m>
                <a:r>
                  <a:rPr lang="en-US" sz="2000" dirty="0">
                    <a:latin typeface="Times New Roman" panose="02020603050405020304" pitchFamily="18" charset="0"/>
                    <a:cs typeface="Times New Roman" panose="02020603050405020304" pitchFamily="18" charset="0"/>
                  </a:rPr>
                  <a:t> such that </a:t>
                </a: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000" i="1" smtClean="0">
                            <a:latin typeface="Cambria Math" panose="02040503050406030204" pitchFamily="18" charset="0"/>
                            <a:ea typeface="Cambria Math" panose="02040503050406030204" pitchFamily="18" charset="0"/>
                            <a:cs typeface="Times New Roman" panose="02020603050405020304" pitchFamily="18" charset="0"/>
                          </a:rPr>
                          <m:t>𝜋</m:t>
                        </m:r>
                      </m:e>
                      <m:sub>
                        <m:r>
                          <a:rPr lang="it-IT" sz="2000" b="0" i="1" smtClean="0">
                            <a:latin typeface="Cambria Math" panose="02040503050406030204" pitchFamily="18" charset="0"/>
                            <a:ea typeface="Cambria Math" panose="02040503050406030204" pitchFamily="18" charset="0"/>
                            <a:cs typeface="Times New Roman" panose="02020603050405020304" pitchFamily="18" charset="0"/>
                          </a:rPr>
                          <m:t>𝑥</m:t>
                        </m:r>
                      </m:sub>
                    </m:sSub>
                    <m:d>
                      <m:dPr>
                        <m:ctrlPr>
                          <a:rPr lang="it-IT" sz="2000" b="0" i="1" smtClean="0">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it-IT" sz="2000" b="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it-IT" sz="2000" b="0" i="1" smtClean="0">
                                <a:latin typeface="Cambria Math" panose="02040503050406030204" pitchFamily="18" charset="0"/>
                                <a:ea typeface="Cambria Math" panose="02040503050406030204" pitchFamily="18" charset="0"/>
                                <a:cs typeface="Times New Roman" panose="02020603050405020304" pitchFamily="18" charset="0"/>
                              </a:rPr>
                              <m:t>𝜑</m:t>
                            </m:r>
                          </m:e>
                          <m:sub>
                            <m:r>
                              <a:rPr lang="it-IT" sz="2000" b="0" i="1" smtClean="0">
                                <a:latin typeface="Cambria Math" panose="02040503050406030204" pitchFamily="18" charset="0"/>
                                <a:ea typeface="Cambria Math" panose="02040503050406030204" pitchFamily="18" charset="0"/>
                                <a:cs typeface="Times New Roman" panose="02020603050405020304" pitchFamily="18" charset="0"/>
                              </a:rPr>
                              <m:t>𝑥</m:t>
                            </m:r>
                          </m:sub>
                          <m:sup>
                            <m:r>
                              <a:rPr lang="it-IT" sz="2000" b="0" i="1" smtClean="0">
                                <a:latin typeface="Cambria Math" panose="02040503050406030204" pitchFamily="18" charset="0"/>
                                <a:ea typeface="Cambria Math" panose="02040503050406030204" pitchFamily="18" charset="0"/>
                                <a:cs typeface="Times New Roman" panose="02020603050405020304" pitchFamily="18" charset="0"/>
                              </a:rPr>
                              <m:t>∗</m:t>
                            </m:r>
                          </m:sup>
                        </m:sSubSup>
                      </m:e>
                    </m:d>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r>
                      <a:rPr lang="it-IT" sz="20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2000" dirty="0">
                    <a:latin typeface="Times New Roman" panose="02020603050405020304" pitchFamily="18" charset="0"/>
                    <a:cs typeface="Times New Roman" panose="02020603050405020304" pitchFamily="18" charset="0"/>
                  </a:rPr>
                  <a:t>. Intuitively,  </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sSubSup>
                          <m:sSubSupPr>
                            <m:ctrlPr>
                              <a:rPr lang="en-US" sz="2000" i="1" smtClean="0">
                                <a:latin typeface="Cambria Math" panose="02040503050406030204" pitchFamily="18" charset="0"/>
                                <a:cs typeface="Times New Roman" panose="02020603050405020304" pitchFamily="18" charset="0"/>
                              </a:rPr>
                            </m:ctrlPr>
                          </m:sSubSupPr>
                          <m:e>
                            <m:r>
                              <a:rPr lang="en-US" sz="2000" i="1" smtClean="0">
                                <a:latin typeface="Cambria Math" panose="02040503050406030204" pitchFamily="18" charset="0"/>
                                <a:ea typeface="Cambria Math" panose="02040503050406030204" pitchFamily="18" charset="0"/>
                                <a:cs typeface="Times New Roman" panose="02020603050405020304" pitchFamily="18" charset="0"/>
                              </a:rPr>
                              <m:t>𝜑</m:t>
                            </m:r>
                          </m:e>
                          <m:sub>
                            <m:r>
                              <a:rPr lang="it-IT" sz="2000" b="0" i="1" smtClean="0">
                                <a:latin typeface="Cambria Math" panose="02040503050406030204" pitchFamily="18" charset="0"/>
                                <a:cs typeface="Times New Roman" panose="02020603050405020304" pitchFamily="18" charset="0"/>
                              </a:rPr>
                              <m:t>𝑥</m:t>
                            </m:r>
                          </m:sub>
                          <m:sup>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sup>
                        </m:sSubSup>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𝜑</m:t>
                        </m:r>
                      </m:e>
                      <m:sup>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 firm producing for its domestic market will export to all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countries if </a:t>
                </a: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000" i="1" smtClean="0">
                            <a:latin typeface="Cambria Math" panose="02040503050406030204" pitchFamily="18" charset="0"/>
                            <a:ea typeface="Cambria Math" panose="02040503050406030204" pitchFamily="18" charset="0"/>
                            <a:cs typeface="Times New Roman" panose="02020603050405020304" pitchFamily="18" charset="0"/>
                          </a:rPr>
                          <m:t>𝜋</m:t>
                        </m:r>
                      </m:e>
                      <m:sub>
                        <m:r>
                          <a:rPr lang="it-IT" sz="2000" b="0" i="1" smtClean="0">
                            <a:latin typeface="Cambria Math" panose="02040503050406030204" pitchFamily="18" charset="0"/>
                            <a:ea typeface="Cambria Math" panose="02040503050406030204" pitchFamily="18" charset="0"/>
                            <a:cs typeface="Times New Roman" panose="02020603050405020304" pitchFamily="18" charset="0"/>
                          </a:rPr>
                          <m:t>𝑥</m:t>
                        </m:r>
                      </m:sub>
                    </m:sSub>
                    <m:d>
                      <m:dPr>
                        <m:ctrlPr>
                          <a:rPr lang="it-IT" sz="20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it-IT" sz="2000" b="0" i="1" smtClean="0">
                            <a:latin typeface="Cambria Math" panose="02040503050406030204" pitchFamily="18" charset="0"/>
                            <a:ea typeface="Cambria Math" panose="02040503050406030204" pitchFamily="18" charset="0"/>
                            <a:cs typeface="Times New Roman" panose="02020603050405020304" pitchFamily="18" charset="0"/>
                          </a:rPr>
                          <m:t>𝜑</m:t>
                        </m:r>
                      </m:e>
                    </m:d>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r>
                      <a:rPr lang="it-IT" sz="20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2000" dirty="0">
                    <a:latin typeface="Times New Roman" panose="02020603050405020304" pitchFamily="18" charset="0"/>
                    <a:cs typeface="Times New Roman" panose="02020603050405020304" pitchFamily="18" charset="0"/>
                  </a:rPr>
                  <a:t>, that is, only if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𝜑</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 </m:t>
                    </m:r>
                    <m:sSubSup>
                      <m:sSubSupPr>
                        <m:ctrlPr>
                          <a:rPr lang="it-IT" sz="2000" b="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it-IT" sz="2000" b="0" i="1" smtClean="0">
                            <a:latin typeface="Cambria Math" panose="02040503050406030204" pitchFamily="18" charset="0"/>
                            <a:ea typeface="Cambria Math" panose="02040503050406030204" pitchFamily="18" charset="0"/>
                            <a:cs typeface="Times New Roman" panose="02020603050405020304" pitchFamily="18" charset="0"/>
                          </a:rPr>
                          <m:t>𝜑</m:t>
                        </m:r>
                      </m:e>
                      <m:sub>
                        <m:r>
                          <a:rPr lang="it-IT" sz="2000" b="0" i="1" smtClean="0">
                            <a:latin typeface="Cambria Math" panose="02040503050406030204" pitchFamily="18" charset="0"/>
                            <a:ea typeface="Cambria Math" panose="02040503050406030204" pitchFamily="18" charset="0"/>
                            <a:cs typeface="Times New Roman" panose="02020603050405020304" pitchFamily="18" charset="0"/>
                          </a:rPr>
                          <m:t>𝑥</m:t>
                        </m:r>
                      </m:sub>
                      <m:sup>
                        <m:r>
                          <a:rPr lang="it-IT" sz="2000" b="0" i="1" smtClean="0">
                            <a:latin typeface="Cambria Math" panose="02040503050406030204" pitchFamily="18" charset="0"/>
                            <a:ea typeface="Cambria Math" panose="02040503050406030204" pitchFamily="18" charset="0"/>
                            <a:cs typeface="Times New Roman" panose="02020603050405020304" pitchFamily="18" charset="0"/>
                          </a:rPr>
                          <m:t>∗</m:t>
                        </m:r>
                      </m:sup>
                    </m:sSubSup>
                  </m:oMath>
                </a14:m>
                <a:r>
                  <a:rPr lang="it-IT" sz="2000" dirty="0">
                    <a:solidFill>
                      <a:prstClr val="black"/>
                    </a:solidFill>
                  </a:rPr>
                  <a:t>. </a:t>
                </a:r>
              </a:p>
              <a:p>
                <a:pPr algn="just"/>
                <a:r>
                  <a:rPr lang="en-US" sz="2000" dirty="0">
                    <a:solidFill>
                      <a:prstClr val="black"/>
                    </a:solidFill>
                    <a:latin typeface="Times New Roman" panose="02020603050405020304" pitchFamily="18" charset="0"/>
                    <a:cs typeface="Times New Roman" panose="02020603050405020304" pitchFamily="18" charset="0"/>
                  </a:rPr>
                  <a:t>If </a:t>
                </a:r>
                <a14:m>
                  <m:oMath xmlns:m="http://schemas.openxmlformats.org/officeDocument/2006/math">
                    <m:sSubSup>
                      <m:sSubSupPr>
                        <m:ctrlP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b>
                        <m:r>
                          <a:rPr lang="en-US" sz="20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𝑥</m:t>
                        </m:r>
                      </m:sub>
                      <m:sup>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p>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2000" dirty="0">
                    <a:solidFill>
                      <a:prstClr val="black"/>
                    </a:solidFill>
                    <a:latin typeface="Times New Roman" panose="02020603050405020304" pitchFamily="18" charset="0"/>
                    <a:cs typeface="Times New Roman" panose="02020603050405020304" pitchFamily="18" charset="0"/>
                  </a:rPr>
                  <a:t>, then all firms in the industry export.</a:t>
                </a:r>
              </a:p>
              <a:p>
                <a:pPr algn="just"/>
                <a:r>
                  <a:rPr lang="en-US" sz="2000" dirty="0">
                    <a:solidFill>
                      <a:prstClr val="black"/>
                    </a:solidFill>
                    <a:latin typeface="Times New Roman" panose="02020603050405020304" pitchFamily="18" charset="0"/>
                    <a:cs typeface="Times New Roman" panose="02020603050405020304" pitchFamily="18" charset="0"/>
                  </a:rPr>
                  <a:t>If </a:t>
                </a:r>
                <a14:m>
                  <m:oMath xmlns:m="http://schemas.openxmlformats.org/officeDocument/2006/math">
                    <m:sSubSup>
                      <m:sSubSup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b>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𝑥</m:t>
                        </m:r>
                      </m:sub>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&gt;</m:t>
                    </m:r>
                    <m:sSup>
                      <m:sSup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2000" dirty="0">
                    <a:solidFill>
                      <a:prstClr val="black"/>
                    </a:solidFill>
                    <a:latin typeface="Times New Roman" panose="02020603050405020304" pitchFamily="18" charset="0"/>
                    <a:cs typeface="Times New Roman" panose="02020603050405020304" pitchFamily="18" charset="0"/>
                  </a:rPr>
                  <a:t>, then those firm with productivity level between </a:t>
                </a:r>
                <a14:m>
                  <m:oMath xmlns:m="http://schemas.openxmlformats.org/officeDocument/2006/math">
                    <m:sSup>
                      <m:sSupPr>
                        <m:ctrlPr>
                          <a:rPr lang="en-US" sz="2000" i="1" smtClean="0">
                            <a:solidFill>
                              <a:prstClr val="black"/>
                            </a:solidFill>
                            <a:latin typeface="Cambria Math" panose="02040503050406030204" pitchFamily="18" charset="0"/>
                            <a:cs typeface="Times New Roman" panose="02020603050405020304" pitchFamily="18" charset="0"/>
                          </a:rPr>
                        </m:ctrlPr>
                      </m:sSupPr>
                      <m:e>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p>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2000" dirty="0">
                    <a:solidFill>
                      <a:prstClr val="black"/>
                    </a:solidFill>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en-US" sz="2000" i="1" smtClean="0">
                            <a:solidFill>
                              <a:prstClr val="black"/>
                            </a:solidFill>
                            <a:latin typeface="Cambria Math" panose="02040503050406030204" pitchFamily="18" charset="0"/>
                            <a:cs typeface="Times New Roman" panose="02020603050405020304" pitchFamily="18" charset="0"/>
                          </a:rPr>
                        </m:ctrlPr>
                      </m:sSubSupPr>
                      <m:e>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b>
                        <m:r>
                          <a:rPr lang="it-IT" sz="2000" b="0" i="1" smtClean="0">
                            <a:solidFill>
                              <a:prstClr val="black"/>
                            </a:solidFill>
                            <a:latin typeface="Cambria Math" panose="02040503050406030204" pitchFamily="18" charset="0"/>
                            <a:cs typeface="Times New Roman" panose="02020603050405020304" pitchFamily="18" charset="0"/>
                          </a:rPr>
                          <m:t>𝑥</m:t>
                        </m:r>
                      </m:sub>
                      <m:sup>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oMath>
                </a14:m>
                <a:r>
                  <a:rPr lang="en-US" sz="2000" dirty="0">
                    <a:solidFill>
                      <a:prstClr val="black"/>
                    </a:solidFill>
                    <a:latin typeface="Times New Roman" panose="02020603050405020304" pitchFamily="18" charset="0"/>
                    <a:cs typeface="Times New Roman" panose="02020603050405020304" pitchFamily="18" charset="0"/>
                  </a:rPr>
                  <a:t> will produce exclusively for the domestic market, while firms with </a:t>
                </a:r>
                <a14:m>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oMath>
                </a14:m>
                <a:r>
                  <a:rPr lang="en-US" sz="2000" dirty="0">
                    <a:solidFill>
                      <a:prstClr val="black"/>
                    </a:solidFill>
                    <a:latin typeface="Times New Roman" panose="02020603050405020304" pitchFamily="18" charset="0"/>
                    <a:cs typeface="Times New Roman" panose="02020603050405020304" pitchFamily="18" charset="0"/>
                  </a:rPr>
                  <a:t> above </a:t>
                </a:r>
                <a14:m>
                  <m:oMath xmlns:m="http://schemas.openxmlformats.org/officeDocument/2006/math">
                    <m:sSubSup>
                      <m:sSubSupPr>
                        <m:ctrlPr>
                          <a:rPr lang="en-US" sz="2000" i="1" smtClean="0">
                            <a:solidFill>
                              <a:prstClr val="black"/>
                            </a:solidFill>
                            <a:latin typeface="Cambria Math" panose="02040503050406030204" pitchFamily="18" charset="0"/>
                            <a:cs typeface="Times New Roman" panose="02020603050405020304" pitchFamily="18" charset="0"/>
                          </a:rPr>
                        </m:ctrlPr>
                      </m:sSubSup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b>
                        <m:r>
                          <a:rPr lang="it-IT" sz="2000" i="1">
                            <a:solidFill>
                              <a:prstClr val="black"/>
                            </a:solidFill>
                            <a:latin typeface="Cambria Math" panose="02040503050406030204" pitchFamily="18" charset="0"/>
                            <a:cs typeface="Times New Roman" panose="02020603050405020304" pitchFamily="18" charset="0"/>
                          </a:rPr>
                          <m:t>𝑥</m:t>
                        </m:r>
                      </m:sub>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oMath>
                </a14:m>
                <a:r>
                  <a:rPr lang="en-US" sz="2000" dirty="0">
                    <a:solidFill>
                      <a:prstClr val="black"/>
                    </a:solidFill>
                    <a:latin typeface="Times New Roman" panose="02020603050405020304" pitchFamily="18" charset="0"/>
                    <a:cs typeface="Times New Roman" panose="02020603050405020304" pitchFamily="18" charset="0"/>
                  </a:rPr>
                  <a:t> will also export.</a:t>
                </a:r>
              </a:p>
              <a:p>
                <a:pPr algn="just"/>
                <a:endParaRPr lang="it-IT" sz="2000" dirty="0">
                  <a:solidFill>
                    <a:prstClr val="black"/>
                  </a:solidFill>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Segnaposto contenuto 2">
                <a:extLst>
                  <a:ext uri="{FF2B5EF4-FFF2-40B4-BE49-F238E27FC236}">
                    <a16:creationId xmlns:a16="http://schemas.microsoft.com/office/drawing/2014/main" id="{59230617-42B9-445A-A6FD-F1F4597E155D}"/>
                  </a:ext>
                </a:extLst>
              </p:cNvPr>
              <p:cNvSpPr>
                <a:spLocks noGrp="1" noRot="1" noChangeAspect="1" noMove="1" noResize="1" noEditPoints="1" noAdjustHandles="1" noChangeArrowheads="1" noChangeShapeType="1" noTextEdit="1"/>
              </p:cNvSpPr>
              <p:nvPr>
                <p:ph idx="1"/>
              </p:nvPr>
            </p:nvSpPr>
            <p:spPr>
              <a:xfrm>
                <a:off x="476053" y="1640264"/>
                <a:ext cx="8102339" cy="4977352"/>
              </a:xfrm>
              <a:blipFill>
                <a:blip r:embed="rId2"/>
                <a:stretch>
                  <a:fillRect l="-752" t="-979" r="-828"/>
                </a:stretch>
              </a:blipFill>
            </p:spPr>
            <p:txBody>
              <a:bodyPr/>
              <a:lstStyle/>
              <a:p>
                <a:r>
                  <a:rPr lang="en-US">
                    <a:noFill/>
                  </a:rPr>
                  <a:t> </a:t>
                </a:r>
              </a:p>
            </p:txBody>
          </p:sp>
        </mc:Fallback>
      </mc:AlternateContent>
      <p:pic>
        <p:nvPicPr>
          <p:cNvPr id="4" name="Immagine 3">
            <a:extLst>
              <a:ext uri="{FF2B5EF4-FFF2-40B4-BE49-F238E27FC236}">
                <a16:creationId xmlns:a16="http://schemas.microsoft.com/office/drawing/2014/main" id="{B69AE831-598B-406C-AB08-625F83F7F09C}"/>
              </a:ext>
            </a:extLst>
          </p:cNvPr>
          <p:cNvPicPr>
            <a:picLocks noChangeAspect="1"/>
          </p:cNvPicPr>
          <p:nvPr/>
        </p:nvPicPr>
        <p:blipFill>
          <a:blip r:embed="rId3"/>
          <a:stretch>
            <a:fillRect/>
          </a:stretch>
        </p:blipFill>
        <p:spPr>
          <a:xfrm>
            <a:off x="2035612" y="2509804"/>
            <a:ext cx="5072775" cy="662635"/>
          </a:xfrm>
          <a:prstGeom prst="rect">
            <a:avLst/>
          </a:prstGeom>
        </p:spPr>
      </p:pic>
    </p:spTree>
    <p:extLst>
      <p:ext uri="{BB962C8B-B14F-4D97-AF65-F5344CB8AC3E}">
        <p14:creationId xmlns:p14="http://schemas.microsoft.com/office/powerpoint/2010/main" val="2917136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F2DB54-C9D8-4B4D-9895-9DF8BFB2DE58}"/>
              </a:ext>
            </a:extLst>
          </p:cNvPr>
          <p:cNvSpPr>
            <a:spLocks noGrp="1"/>
          </p:cNvSpPr>
          <p:nvPr>
            <p:ph type="title"/>
          </p:nvPr>
        </p:nvSpPr>
        <p:spPr>
          <a:xfrm>
            <a:off x="457200" y="795304"/>
            <a:ext cx="8229600" cy="816679"/>
          </a:xfrm>
        </p:spPr>
        <p:txBody>
          <a:bodyPr>
            <a:normAutofit/>
          </a:bodyPr>
          <a:lstStyle/>
          <a:p>
            <a:r>
              <a:rPr lang="it-IT" sz="4000" b="1" dirty="0">
                <a:latin typeface="Times New Roman" panose="02020603050405020304" pitchFamily="18" charset="0"/>
                <a:cs typeface="Times New Roman" panose="02020603050405020304" pitchFamily="18" charset="0"/>
              </a:rPr>
              <a:t>Open Economy (4)</a:t>
            </a:r>
            <a:endParaRPr lang="en-US" sz="40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DA64299C-EC48-4675-A093-E6BED8AE4B02}"/>
                  </a:ext>
                </a:extLst>
              </p:cNvPr>
              <p:cNvSpPr>
                <a:spLocks noGrp="1"/>
              </p:cNvSpPr>
              <p:nvPr>
                <p:ph idx="1"/>
              </p:nvPr>
            </p:nvSpPr>
            <p:spPr>
              <a:xfrm>
                <a:off x="641023" y="1826444"/>
                <a:ext cx="8045776" cy="4525963"/>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Define </a:t>
                </a:r>
                <a:r>
                  <a:rPr lang="en-US" sz="2000" b="1" i="1" dirty="0">
                    <a:latin typeface="Times New Roman" panose="02020603050405020304" pitchFamily="18" charset="0"/>
                    <a:cs typeface="Times New Roman" panose="02020603050405020304" pitchFamily="18" charset="0"/>
                  </a:rPr>
                  <a:t>p</a:t>
                </a:r>
                <a:r>
                  <a:rPr lang="en-US" sz="2000" b="1" i="1" baseline="-25000" dirty="0">
                    <a:latin typeface="Times New Roman" panose="02020603050405020304" pitchFamily="18" charset="0"/>
                    <a:cs typeface="Times New Roman" panose="02020603050405020304" pitchFamily="18" charset="0"/>
                  </a:rPr>
                  <a:t>x</a:t>
                </a:r>
                <a:r>
                  <a:rPr lang="en-US" sz="2000" baseline="-25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as the </a:t>
                </a:r>
                <a:r>
                  <a:rPr lang="en-US" sz="2000" i="1" u="sng" dirty="0">
                    <a:latin typeface="Times New Roman" panose="02020603050405020304" pitchFamily="18" charset="0"/>
                    <a:cs typeface="Times New Roman" panose="02020603050405020304" pitchFamily="18" charset="0"/>
                  </a:rPr>
                  <a:t>ex-ante probability that a successful firm will export</a:t>
                </a:r>
                <a:r>
                  <a:rPr lang="it-IT"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Where </a:t>
                </a:r>
                <a:r>
                  <a:rPr lang="en-US" sz="2000" b="1" i="1" dirty="0">
                    <a:latin typeface="Times New Roman" panose="02020603050405020304" pitchFamily="18" charset="0"/>
                    <a:cs typeface="Times New Roman" panose="02020603050405020304" pitchFamily="18" charset="0"/>
                  </a:rPr>
                  <a:t>p</a:t>
                </a:r>
                <a:r>
                  <a:rPr lang="en-US" sz="2000" b="1" i="1" baseline="-25000" dirty="0">
                    <a:latin typeface="Times New Roman" panose="02020603050405020304" pitchFamily="18" charset="0"/>
                    <a:cs typeface="Times New Roman" panose="02020603050405020304" pitchFamily="18" charset="0"/>
                  </a:rPr>
                  <a:t>in</a:t>
                </a:r>
                <a:r>
                  <a:rPr lang="it-IT"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[1- G(</a:t>
                </a:r>
                <a14:m>
                  <m:oMath xmlns:m="http://schemas.openxmlformats.org/officeDocument/2006/math">
                    <m:sSup>
                      <m:sSup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𝜑</m:t>
                        </m:r>
                      </m:e>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2000" dirty="0">
                    <a:latin typeface="Times New Roman" panose="02020603050405020304" pitchFamily="18" charset="0"/>
                    <a:cs typeface="Times New Roman" panose="02020603050405020304" pitchFamily="18" charset="0"/>
                  </a:rPr>
                  <a:t>)] was the </a:t>
                </a:r>
                <a:r>
                  <a:rPr lang="en-US" sz="2000" i="1" u="sng" dirty="0">
                    <a:latin typeface="Times New Roman" panose="02020603050405020304" pitchFamily="18" charset="0"/>
                    <a:cs typeface="Times New Roman" panose="02020603050405020304" pitchFamily="18" charset="0"/>
                  </a:rPr>
                  <a:t>ex-ante probability of successful entry</a:t>
                </a:r>
                <a:r>
                  <a:rPr lang="en-US" sz="2000" dirty="0">
                    <a:latin typeface="Times New Roman" panose="02020603050405020304" pitchFamily="18" charset="0"/>
                    <a:cs typeface="Times New Roman" panose="02020603050405020304" pitchFamily="18" charset="0"/>
                  </a:rPr>
                  <a:t>.</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 = equilibrium mass of incumbent firms in any country;</a:t>
                </a:r>
              </a:p>
              <a:p>
                <a:r>
                  <a:rPr lang="en-US" sz="2000" b="1" i="1" dirty="0">
                    <a:latin typeface="Times New Roman" panose="02020603050405020304" pitchFamily="18" charset="0"/>
                    <a:cs typeface="Times New Roman" panose="02020603050405020304" pitchFamily="18" charset="0"/>
                  </a:rPr>
                  <a:t>M</a:t>
                </a:r>
                <a:r>
                  <a:rPr lang="en-US" sz="2000" b="1" i="1" baseline="-25000" dirty="0">
                    <a:latin typeface="Times New Roman" panose="02020603050405020304" pitchFamily="18" charset="0"/>
                    <a:cs typeface="Times New Roman" panose="02020603050405020304" pitchFamily="18" charset="0"/>
                  </a:rPr>
                  <a:t>e</a:t>
                </a:r>
                <a:r>
                  <a:rPr lang="it-IT" sz="200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mass of entrants (in the domestic market) in every period</a:t>
                </a:r>
                <a:r>
                  <a:rPr lang="it-IT"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M</a:t>
                </a:r>
                <a:r>
                  <a:rPr lang="en-US" sz="2000" b="1" i="1" baseline="-25000" dirty="0">
                    <a:latin typeface="Times New Roman" panose="02020603050405020304" pitchFamily="18" charset="0"/>
                    <a:cs typeface="Times New Roman" panose="02020603050405020304" pitchFamily="18" charset="0"/>
                  </a:rPr>
                  <a:t>x</a:t>
                </a:r>
                <a:r>
                  <a:rPr lang="en-US" sz="2000" i="1" dirty="0">
                    <a:latin typeface="Times New Roman" panose="02020603050405020304" pitchFamily="18" charset="0"/>
                    <a:cs typeface="Times New Roman" panose="02020603050405020304" pitchFamily="18" charset="0"/>
                  </a:rPr>
                  <a:t> </a:t>
                </a:r>
                <a:r>
                  <a:rPr lang="it-IT" sz="2000" i="1" dirty="0">
                    <a:latin typeface="Times New Roman" panose="02020603050405020304" pitchFamily="18" charset="0"/>
                    <a:cs typeface="Times New Roman" panose="02020603050405020304" pitchFamily="18" charset="0"/>
                  </a:rPr>
                  <a:t>= </a:t>
                </a:r>
                <a:r>
                  <a:rPr lang="en-US" sz="2000" i="1" dirty="0">
                    <a:solidFill>
                      <a:prstClr val="black"/>
                    </a:solidFill>
                    <a:latin typeface="Times New Roman" panose="02020603050405020304" pitchFamily="18" charset="0"/>
                    <a:cs typeface="Times New Roman" panose="02020603050405020304" pitchFamily="18" charset="0"/>
                  </a:rPr>
                  <a:t>p</a:t>
                </a:r>
                <a:r>
                  <a:rPr lang="en-US" sz="2000" i="1" baseline="-25000" dirty="0">
                    <a:solidFill>
                      <a:prstClr val="black"/>
                    </a:solidFill>
                    <a:latin typeface="Times New Roman" panose="02020603050405020304" pitchFamily="18" charset="0"/>
                    <a:cs typeface="Times New Roman" panose="02020603050405020304" pitchFamily="18" charset="0"/>
                  </a:rPr>
                  <a:t>x</a:t>
                </a:r>
                <a:r>
                  <a:rPr lang="en-US" sz="2000" i="1" dirty="0">
                    <a:solidFill>
                      <a:prstClr val="black"/>
                    </a:solidFill>
                    <a:latin typeface="Times New Roman" panose="02020603050405020304" pitchFamily="18" charset="0"/>
                    <a:cs typeface="Times New Roman" panose="02020603050405020304" pitchFamily="18" charset="0"/>
                  </a:rPr>
                  <a:t>M → </a:t>
                </a:r>
                <a:r>
                  <a:rPr lang="en-US" sz="2000" dirty="0">
                    <a:solidFill>
                      <a:prstClr val="black"/>
                    </a:solidFill>
                    <a:latin typeface="Times New Roman" panose="02020603050405020304" pitchFamily="18" charset="0"/>
                    <a:cs typeface="Times New Roman" panose="02020603050405020304" pitchFamily="18" charset="0"/>
                  </a:rPr>
                  <a:t>mass of exporting firms;</a:t>
                </a:r>
              </a:p>
              <a:p>
                <a:r>
                  <a:rPr lang="en-US" sz="2000" b="1" i="1" dirty="0">
                    <a:latin typeface="Times New Roman" panose="02020603050405020304" pitchFamily="18" charset="0"/>
                    <a:cs typeface="Times New Roman" panose="02020603050405020304" pitchFamily="18" charset="0"/>
                  </a:rPr>
                  <a:t>M</a:t>
                </a:r>
                <a:r>
                  <a:rPr lang="en-US" sz="2000" b="1" i="1" baseline="-25000" dirty="0">
                    <a:latin typeface="Times New Roman" panose="02020603050405020304" pitchFamily="18" charset="0"/>
                    <a:cs typeface="Times New Roman" panose="02020603050405020304" pitchFamily="18" charset="0"/>
                  </a:rPr>
                  <a:t>t</a:t>
                </a:r>
                <a:r>
                  <a:rPr lang="en-US" sz="2000" b="1"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M + nM</a:t>
                </a:r>
                <a:r>
                  <a:rPr lang="en-US" sz="2000" i="1" baseline="-25000" dirty="0">
                    <a:latin typeface="Times New Roman" panose="02020603050405020304" pitchFamily="18" charset="0"/>
                    <a:cs typeface="Times New Roman" panose="02020603050405020304" pitchFamily="18" charset="0"/>
                  </a:rPr>
                  <a:t>x</a:t>
                </a:r>
                <a:r>
                  <a:rPr lang="it-IT" sz="2000" i="1"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total mass of firms competing in any country.</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Let </a:t>
                </a:r>
                <a14:m>
                  <m:oMath xmlns:m="http://schemas.openxmlformats.org/officeDocument/2006/math">
                    <m:acc>
                      <m:accPr>
                        <m:chr m:val="̃"/>
                        <m:ctrlPr>
                          <a:rPr lang="en-US" sz="2000" b="1" i="1" smtClean="0">
                            <a:latin typeface="Cambria Math" panose="02040503050406030204" pitchFamily="18" charset="0"/>
                            <a:cs typeface="Times New Roman" panose="02020603050405020304" pitchFamily="18" charset="0"/>
                          </a:rPr>
                        </m:ctrlPr>
                      </m:accPr>
                      <m:e>
                        <m:r>
                          <a:rPr lang="en-US" sz="2000" b="1" i="1" smtClean="0">
                            <a:latin typeface="Cambria Math" panose="02040503050406030204" pitchFamily="18" charset="0"/>
                            <a:ea typeface="Cambria Math" panose="02040503050406030204" pitchFamily="18" charset="0"/>
                            <a:cs typeface="Times New Roman" panose="02020603050405020304" pitchFamily="18" charset="0"/>
                          </a:rPr>
                          <m:t>𝝋</m:t>
                        </m:r>
                      </m:e>
                    </m:acc>
                    <m:r>
                      <a:rPr lang="it-IT" sz="2000" b="1" i="1" smtClean="0">
                        <a:latin typeface="Cambria Math" panose="02040503050406030204" pitchFamily="18" charset="0"/>
                        <a:cs typeface="Times New Roman" panose="02020603050405020304" pitchFamily="18" charset="0"/>
                      </a:rPr>
                      <m:t>=</m:t>
                    </m:r>
                    <m:acc>
                      <m:accPr>
                        <m:chr m:val="̃"/>
                        <m:ctrlPr>
                          <a:rPr lang="en-US" sz="2000" b="1" i="1">
                            <a:solidFill>
                              <a:prstClr val="black"/>
                            </a:solidFill>
                            <a:latin typeface="Cambria Math" panose="02040503050406030204" pitchFamily="18" charset="0"/>
                            <a:cs typeface="Times New Roman" panose="02020603050405020304" pitchFamily="18" charset="0"/>
                          </a:rPr>
                        </m:ctrlPr>
                      </m:acc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acc>
                    <m:r>
                      <a:rPr lang="it-IT" sz="2000"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r>
                      <a:rPr lang="it-IT" sz="2000"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denote the average productivity of all firms;</a:t>
                </a:r>
              </a:p>
              <a:p>
                <a:r>
                  <a:rPr lang="en-US" sz="2000" dirty="0">
                    <a:latin typeface="Times New Roman" panose="02020603050405020304" pitchFamily="18" charset="0"/>
                    <a:cs typeface="Times New Roman" panose="02020603050405020304" pitchFamily="18" charset="0"/>
                  </a:rPr>
                  <a:t>Let </a:t>
                </a:r>
                <a14:m>
                  <m:oMath xmlns:m="http://schemas.openxmlformats.org/officeDocument/2006/math">
                    <m:acc>
                      <m:accPr>
                        <m:chr m:val="̃"/>
                        <m:ctrlPr>
                          <a:rPr lang="en-US" sz="2000" b="1" i="1" smtClean="0">
                            <a:latin typeface="Cambria Math" panose="02040503050406030204" pitchFamily="18" charset="0"/>
                            <a:cs typeface="Times New Roman" panose="02020603050405020304" pitchFamily="18" charset="0"/>
                          </a:rPr>
                        </m:ctrlPr>
                      </m:accPr>
                      <m:e>
                        <m:sSub>
                          <m:sSubPr>
                            <m:ctrlPr>
                              <a:rPr lang="en-US" sz="2000" b="1" i="1" smtClean="0">
                                <a:latin typeface="Cambria Math" panose="02040503050406030204" pitchFamily="18" charset="0"/>
                                <a:cs typeface="Times New Roman" panose="02020603050405020304" pitchFamily="18" charset="0"/>
                              </a:rPr>
                            </m:ctrlPr>
                          </m:sSubPr>
                          <m:e>
                            <m:r>
                              <a:rPr lang="en-US" sz="2000" b="1" i="1" smtClean="0">
                                <a:latin typeface="Cambria Math" panose="02040503050406030204" pitchFamily="18" charset="0"/>
                                <a:ea typeface="Cambria Math" panose="02040503050406030204" pitchFamily="18" charset="0"/>
                                <a:cs typeface="Times New Roman" panose="02020603050405020304" pitchFamily="18" charset="0"/>
                              </a:rPr>
                              <m:t>𝝋</m:t>
                            </m:r>
                          </m:e>
                          <m:sub>
                            <m:r>
                              <a:rPr lang="it-IT" sz="2000" b="1" i="1" smtClean="0">
                                <a:latin typeface="Cambria Math" panose="02040503050406030204" pitchFamily="18" charset="0"/>
                                <a:cs typeface="Times New Roman" panose="02020603050405020304" pitchFamily="18" charset="0"/>
                              </a:rPr>
                              <m:t>𝒙</m:t>
                            </m:r>
                          </m:sub>
                        </m:sSub>
                      </m:e>
                    </m:acc>
                  </m:oMath>
                </a14:m>
                <a:r>
                  <a:rPr lang="en-US" sz="2000" b="1"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b="1" i="1">
                            <a:solidFill>
                              <a:prstClr val="black"/>
                            </a:solidFill>
                            <a:latin typeface="Cambria Math" panose="02040503050406030204" pitchFamily="18" charset="0"/>
                            <a:cs typeface="Times New Roman" panose="02020603050405020304" pitchFamily="18" charset="0"/>
                          </a:rPr>
                        </m:ctrlPr>
                      </m:acc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acc>
                    <m:sSubSup>
                      <m:sSubSupPr>
                        <m:ctrlPr>
                          <a:rPr lang="en-US" sz="2000"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it-IT" sz="2000"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b>
                        <m:r>
                          <a:rPr lang="it-IT" sz="2000"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𝒙</m:t>
                        </m:r>
                      </m:sub>
                      <m:sup>
                        <m:r>
                          <a:rPr lang="en-US" sz="2000"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r>
                      <a:rPr lang="it-IT" sz="2000"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denote the average productivity level of exporting firms only.</a:t>
                </a:r>
              </a:p>
              <a:p>
                <a:endParaRPr lang="en-US" sz="2000" dirty="0">
                  <a:latin typeface="Times New Roman" panose="02020603050405020304" pitchFamily="18" charset="0"/>
                  <a:cs typeface="Times New Roman" panose="02020603050405020304" pitchFamily="18" charset="0"/>
                </a:endParaRPr>
              </a:p>
            </p:txBody>
          </p:sp>
        </mc:Choice>
        <mc:Fallback xmlns="">
          <p:sp>
            <p:nvSpPr>
              <p:cNvPr id="3" name="Segnaposto contenuto 2">
                <a:extLst>
                  <a:ext uri="{FF2B5EF4-FFF2-40B4-BE49-F238E27FC236}">
                    <a16:creationId xmlns:a16="http://schemas.microsoft.com/office/drawing/2014/main" id="{DA64299C-EC48-4675-A093-E6BED8AE4B02}"/>
                  </a:ext>
                </a:extLst>
              </p:cNvPr>
              <p:cNvSpPr>
                <a:spLocks noGrp="1" noRot="1" noChangeAspect="1" noMove="1" noResize="1" noEditPoints="1" noAdjustHandles="1" noChangeArrowheads="1" noChangeShapeType="1" noTextEdit="1"/>
              </p:cNvSpPr>
              <p:nvPr>
                <p:ph idx="1"/>
              </p:nvPr>
            </p:nvSpPr>
            <p:spPr>
              <a:xfrm>
                <a:off x="641023" y="1826444"/>
                <a:ext cx="8045776" cy="4525963"/>
              </a:xfrm>
              <a:blipFill>
                <a:blip r:embed="rId2"/>
                <a:stretch>
                  <a:fillRect l="-758" t="-1482"/>
                </a:stretch>
              </a:blipFill>
            </p:spPr>
            <p:txBody>
              <a:bodyPr/>
              <a:lstStyle/>
              <a:p>
                <a:r>
                  <a:rPr lang="en-US">
                    <a:noFill/>
                  </a:rPr>
                  <a:t> </a:t>
                </a:r>
              </a:p>
            </p:txBody>
          </p:sp>
        </mc:Fallback>
      </mc:AlternateContent>
      <p:pic>
        <p:nvPicPr>
          <p:cNvPr id="4" name="Immagine 3">
            <a:extLst>
              <a:ext uri="{FF2B5EF4-FFF2-40B4-BE49-F238E27FC236}">
                <a16:creationId xmlns:a16="http://schemas.microsoft.com/office/drawing/2014/main" id="{2D560483-F599-45D0-8CC8-04D01B1BAF99}"/>
              </a:ext>
            </a:extLst>
          </p:cNvPr>
          <p:cNvPicPr>
            <a:picLocks noChangeAspect="1"/>
          </p:cNvPicPr>
          <p:nvPr/>
        </p:nvPicPr>
        <p:blipFill>
          <a:blip r:embed="rId3"/>
          <a:stretch>
            <a:fillRect/>
          </a:stretch>
        </p:blipFill>
        <p:spPr>
          <a:xfrm>
            <a:off x="2716256" y="2436533"/>
            <a:ext cx="3895310" cy="334947"/>
          </a:xfrm>
          <a:prstGeom prst="rect">
            <a:avLst/>
          </a:prstGeom>
        </p:spPr>
      </p:pic>
    </p:spTree>
    <p:extLst>
      <p:ext uri="{BB962C8B-B14F-4D97-AF65-F5344CB8AC3E}">
        <p14:creationId xmlns:p14="http://schemas.microsoft.com/office/powerpoint/2010/main" val="3842126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72FECF-3315-4AF4-B132-3A7539B4F34C}"/>
              </a:ext>
            </a:extLst>
          </p:cNvPr>
          <p:cNvSpPr>
            <a:spLocks noGrp="1"/>
          </p:cNvSpPr>
          <p:nvPr>
            <p:ph type="title"/>
          </p:nvPr>
        </p:nvSpPr>
        <p:spPr>
          <a:xfrm>
            <a:off x="457200" y="708271"/>
            <a:ext cx="8229600" cy="1143000"/>
          </a:xfrm>
        </p:spPr>
        <p:txBody>
          <a:bodyPr>
            <a:normAutofit/>
          </a:bodyPr>
          <a:lstStyle/>
          <a:p>
            <a:r>
              <a:rPr lang="it-IT" sz="4000" b="1" dirty="0">
                <a:latin typeface="Times New Roman" panose="02020603050405020304" pitchFamily="18" charset="0"/>
                <a:cs typeface="Times New Roman" panose="02020603050405020304" pitchFamily="18" charset="0"/>
              </a:rPr>
              <a:t>Open Economy (5)</a:t>
            </a:r>
            <a:endParaRPr lang="en-US" sz="40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B7B0F474-D277-4F62-AD56-2D70CAEBCEA0}"/>
                  </a:ext>
                </a:extLst>
              </p:cNvPr>
              <p:cNvSpPr>
                <a:spLocks noGrp="1"/>
              </p:cNvSpPr>
              <p:nvPr>
                <p:ph idx="1"/>
              </p:nvPr>
            </p:nvSpPr>
            <p:spPr>
              <a:xfrm>
                <a:off x="603314" y="1757003"/>
                <a:ext cx="7984505" cy="4615517"/>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We can now define the overall average (across all domestic firms) of combined revenue (</a:t>
                </a:r>
                <a14:m>
                  <m:oMath xmlns:m="http://schemas.openxmlformats.org/officeDocument/2006/math">
                    <m:acc>
                      <m:accPr>
                        <m:chr m:val="̅"/>
                        <m:ctrlPr>
                          <a:rPr lang="en-US" sz="2400" b="1" i="1" smtClean="0">
                            <a:latin typeface="Cambria Math" panose="02040503050406030204" pitchFamily="18" charset="0"/>
                            <a:cs typeface="Times New Roman" panose="02020603050405020304" pitchFamily="18" charset="0"/>
                          </a:rPr>
                        </m:ctrlPr>
                      </m:accPr>
                      <m:e>
                        <m:r>
                          <a:rPr lang="it-IT" sz="2400" b="1" i="1" smtClean="0">
                            <a:latin typeface="Cambria Math" panose="02040503050406030204" pitchFamily="18" charset="0"/>
                            <a:cs typeface="Times New Roman" panose="02020603050405020304" pitchFamily="18" charset="0"/>
                          </a:rPr>
                          <m:t>𝒓</m:t>
                        </m:r>
                      </m:e>
                    </m:acc>
                  </m:oMath>
                </a14:m>
                <a:r>
                  <a:rPr lang="en-US" sz="2400" dirty="0">
                    <a:latin typeface="Times New Roman" panose="02020603050405020304" pitchFamily="18" charset="0"/>
                    <a:cs typeface="Times New Roman" panose="02020603050405020304" pitchFamily="18" charset="0"/>
                  </a:rPr>
                  <a:t>) and profit (</a:t>
                </a:r>
                <a14:m>
                  <m:oMath xmlns:m="http://schemas.openxmlformats.org/officeDocument/2006/math">
                    <m:acc>
                      <m:accPr>
                        <m:chr m:val="̅"/>
                        <m:ctrlPr>
                          <a:rPr lang="en-US" sz="2400" b="1" i="1" smtClean="0">
                            <a:latin typeface="Cambria Math" panose="02040503050406030204" pitchFamily="18" charset="0"/>
                            <a:cs typeface="Times New Roman" panose="02020603050405020304" pitchFamily="18" charset="0"/>
                          </a:rPr>
                        </m:ctrlPr>
                      </m:accPr>
                      <m:e>
                        <m:r>
                          <a:rPr lang="en-US" sz="2400" b="1" i="1" smtClean="0">
                            <a:latin typeface="Cambria Math" panose="02040503050406030204" pitchFamily="18" charset="0"/>
                            <a:ea typeface="Cambria Math" panose="02040503050406030204" pitchFamily="18" charset="0"/>
                            <a:cs typeface="Times New Roman" panose="02020603050405020304" pitchFamily="18" charset="0"/>
                          </a:rPr>
                          <m:t>𝝅</m:t>
                        </m:r>
                      </m:e>
                    </m:acc>
                  </m:oMath>
                </a14:m>
                <a:r>
                  <a:rPr lang="en-US" sz="2400" dirty="0">
                    <a:latin typeface="Times New Roman" panose="02020603050405020304" pitchFamily="18" charset="0"/>
                    <a:cs typeface="Times New Roman" panose="02020603050405020304" pitchFamily="18" charset="0"/>
                  </a:rPr>
                  <a:t>) as:</a:t>
                </a:r>
              </a:p>
              <a:p>
                <a:pPr marL="0" indent="0" algn="just">
                  <a:buNone/>
                </a:pPr>
                <a:r>
                  <a:rPr lang="en-US" sz="2000" dirty="0">
                    <a:latin typeface="Times New Roman" panose="02020603050405020304" pitchFamily="18" charset="0"/>
                    <a:cs typeface="Times New Roman" panose="02020603050405020304" pitchFamily="18" charset="0"/>
                  </a:rPr>
                  <a:t>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where </a:t>
                </a:r>
                <a:r>
                  <a:rPr lang="en-US" sz="2400" b="1" i="1" dirty="0">
                    <a:latin typeface="Times New Roman" panose="02020603050405020304" pitchFamily="18" charset="0"/>
                    <a:cs typeface="Times New Roman" panose="02020603050405020304" pitchFamily="18" charset="0"/>
                  </a:rPr>
                  <a:t>r</a:t>
                </a:r>
                <a:r>
                  <a:rPr lang="en-US" sz="2400" b="1" i="1" baseline="-25000" dirty="0">
                    <a:latin typeface="Times New Roman" panose="02020603050405020304" pitchFamily="18" charset="0"/>
                    <a:cs typeface="Times New Roman" panose="02020603050405020304" pitchFamily="18" charset="0"/>
                  </a:rPr>
                  <a:t>d</a:t>
                </a:r>
                <a:r>
                  <a:rPr lang="it-IT" sz="2400" b="1" i="1" dirty="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en-US" sz="2400" b="1" i="1">
                            <a:solidFill>
                              <a:prstClr val="black"/>
                            </a:solidFill>
                            <a:latin typeface="Cambria Math" panose="02040503050406030204" pitchFamily="18" charset="0"/>
                            <a:cs typeface="Times New Roman" panose="02020603050405020304" pitchFamily="18" charset="0"/>
                          </a:rPr>
                        </m:ctrlPr>
                      </m:accPr>
                      <m:e>
                        <m:r>
                          <a:rPr lang="en-US" sz="24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acc>
                  </m:oMath>
                </a14:m>
                <a:r>
                  <a:rPr lang="it-IT" sz="2400" b="1" i="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it-IT" sz="2400" b="1" i="1" smtClean="0">
                            <a:latin typeface="Cambria Math" panose="02040503050406030204" pitchFamily="18" charset="0"/>
                            <a:cs typeface="Times New Roman" panose="02020603050405020304" pitchFamily="18" charset="0"/>
                          </a:rPr>
                        </m:ctrlPr>
                      </m:sSubPr>
                      <m:e>
                        <m:r>
                          <a:rPr lang="it-IT" sz="2400" b="1" i="1" smtClean="0">
                            <a:latin typeface="Cambria Math" panose="02040503050406030204" pitchFamily="18" charset="0"/>
                            <a:ea typeface="Cambria Math" panose="02040503050406030204" pitchFamily="18" charset="0"/>
                            <a:cs typeface="Times New Roman" panose="02020603050405020304" pitchFamily="18" charset="0"/>
                          </a:rPr>
                          <m:t>𝝅</m:t>
                        </m:r>
                      </m:e>
                      <m:sub>
                        <m:r>
                          <a:rPr lang="it-IT" sz="2400" b="1" i="1" smtClean="0">
                            <a:latin typeface="Cambria Math" panose="02040503050406030204" pitchFamily="18" charset="0"/>
                            <a:cs typeface="Times New Roman" panose="02020603050405020304" pitchFamily="18" charset="0"/>
                          </a:rPr>
                          <m:t>𝒅</m:t>
                        </m:r>
                      </m:sub>
                    </m:sSub>
                    <m:d>
                      <m:dPr>
                        <m:ctrlPr>
                          <a:rPr lang="it-IT" sz="2400" b="1" i="1" smtClean="0">
                            <a:latin typeface="Cambria Math" panose="02040503050406030204" pitchFamily="18" charset="0"/>
                            <a:cs typeface="Times New Roman" panose="02020603050405020304" pitchFamily="18" charset="0"/>
                          </a:rPr>
                        </m:ctrlPr>
                      </m:dPr>
                      <m:e>
                        <m:acc>
                          <m:accPr>
                            <m:chr m:val="̃"/>
                            <m:ctrlPr>
                              <a:rPr lang="it-IT" sz="2400" b="1" i="1" smtClean="0">
                                <a:latin typeface="Cambria Math" panose="02040503050406030204" pitchFamily="18" charset="0"/>
                                <a:cs typeface="Times New Roman" panose="02020603050405020304" pitchFamily="18" charset="0"/>
                              </a:rPr>
                            </m:ctrlPr>
                          </m:accPr>
                          <m:e>
                            <m:r>
                              <a:rPr lang="it-IT" sz="2400" b="1" i="1" smtClean="0">
                                <a:latin typeface="Cambria Math" panose="02040503050406030204" pitchFamily="18" charset="0"/>
                                <a:ea typeface="Cambria Math" panose="02040503050406030204" pitchFamily="18" charset="0"/>
                                <a:cs typeface="Times New Roman" panose="02020603050405020304" pitchFamily="18" charset="0"/>
                              </a:rPr>
                              <m:t>𝝋</m:t>
                            </m:r>
                          </m:e>
                        </m:acc>
                      </m:e>
                    </m:d>
                  </m:oMath>
                </a14:m>
                <a:r>
                  <a:rPr lang="it-IT"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represent the average revenue and profit earned by domestic firms from sales in their own country, while </a:t>
                </a:r>
                <a:r>
                  <a:rPr lang="en-US" sz="2400" b="1" i="1" dirty="0" err="1">
                    <a:solidFill>
                      <a:prstClr val="black"/>
                    </a:solidFill>
                    <a:latin typeface="Times New Roman" panose="02020603050405020304" pitchFamily="18" charset="0"/>
                    <a:cs typeface="Times New Roman" panose="02020603050405020304" pitchFamily="18" charset="0"/>
                  </a:rPr>
                  <a:t>r</a:t>
                </a:r>
                <a:r>
                  <a:rPr lang="en-US" sz="2400" b="1" i="1" baseline="-25000" dirty="0" err="1">
                    <a:solidFill>
                      <a:prstClr val="black"/>
                    </a:solidFill>
                    <a:latin typeface="Times New Roman" panose="02020603050405020304" pitchFamily="18" charset="0"/>
                    <a:cs typeface="Times New Roman" panose="02020603050405020304" pitchFamily="18" charset="0"/>
                  </a:rPr>
                  <a:t>x</a:t>
                </a:r>
                <a:r>
                  <a:rPr lang="it-IT" sz="2400" b="1" i="1" dirty="0">
                    <a:solidFill>
                      <a:prstClr val="black"/>
                    </a:solidFill>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en-US" sz="2400" b="1" i="1">
                            <a:solidFill>
                              <a:prstClr val="black"/>
                            </a:solidFill>
                            <a:latin typeface="Cambria Math" panose="02040503050406030204" pitchFamily="18" charset="0"/>
                            <a:cs typeface="Times New Roman" panose="02020603050405020304" pitchFamily="18" charset="0"/>
                          </a:rPr>
                        </m:ctrlPr>
                      </m:accPr>
                      <m:e>
                        <m:r>
                          <a:rPr lang="en-US" sz="24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acc>
                  </m:oMath>
                </a14:m>
                <a:r>
                  <a:rPr lang="it-IT" sz="2400" b="1" i="1" baseline="-25000" dirty="0">
                    <a:solidFill>
                      <a:prstClr val="black"/>
                    </a:solidFill>
                    <a:latin typeface="Times New Roman" panose="02020603050405020304" pitchFamily="18" charset="0"/>
                    <a:cs typeface="Times New Roman" panose="02020603050405020304" pitchFamily="18" charset="0"/>
                  </a:rPr>
                  <a:t>x</a:t>
                </a:r>
                <a:r>
                  <a:rPr lang="it-IT" sz="2400" b="1" i="1" dirty="0">
                    <a:solidFill>
                      <a:prstClr val="black"/>
                    </a:solidFill>
                    <a:latin typeface="Times New Roman" panose="02020603050405020304" pitchFamily="18" charset="0"/>
                    <a:cs typeface="Times New Roman" panose="02020603050405020304" pitchFamily="18" charset="0"/>
                  </a:rPr>
                  <a:t>) </a:t>
                </a:r>
                <a:r>
                  <a:rPr lang="it-IT" sz="2400" dirty="0">
                    <a:solidFill>
                      <a:prstClr val="black"/>
                    </a:solidFill>
                    <a:latin typeface="Times New Roman" panose="02020603050405020304" pitchFamily="18" charset="0"/>
                    <a:cs typeface="Times New Roman" panose="02020603050405020304" pitchFamily="18" charset="0"/>
                  </a:rPr>
                  <a:t>and </a:t>
                </a:r>
                <a14:m>
                  <m:oMath xmlns:m="http://schemas.openxmlformats.org/officeDocument/2006/math">
                    <m:sSub>
                      <m:sSubPr>
                        <m:ctrlPr>
                          <a:rPr lang="it-IT" sz="2400" b="1" i="1">
                            <a:solidFill>
                              <a:prstClr val="black"/>
                            </a:solidFill>
                            <a:latin typeface="Cambria Math" panose="02040503050406030204" pitchFamily="18" charset="0"/>
                            <a:cs typeface="Times New Roman" panose="02020603050405020304" pitchFamily="18" charset="0"/>
                          </a:rPr>
                        </m:ctrlPr>
                      </m:sSubPr>
                      <m:e>
                        <m:r>
                          <a:rPr lang="it-IT" sz="24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𝝅</m:t>
                        </m:r>
                      </m:e>
                      <m:sub>
                        <m:r>
                          <a:rPr lang="en-US" sz="2400" b="1"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𝒙</m:t>
                        </m:r>
                      </m:sub>
                    </m:sSub>
                  </m:oMath>
                </a14:m>
                <a:r>
                  <a:rPr lang="en-US" sz="2400" b="1" i="1" dirty="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en-US" sz="2400" b="1" i="1">
                            <a:solidFill>
                              <a:prstClr val="black"/>
                            </a:solidFill>
                            <a:latin typeface="Cambria Math" panose="02040503050406030204" pitchFamily="18" charset="0"/>
                            <a:cs typeface="Times New Roman" panose="02020603050405020304" pitchFamily="18" charset="0"/>
                          </a:rPr>
                        </m:ctrlPr>
                      </m:accPr>
                      <m:e>
                        <m:r>
                          <a:rPr lang="en-US" sz="24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acc>
                  </m:oMath>
                </a14:m>
                <a:r>
                  <a:rPr lang="it-IT" sz="2400" b="1" i="1" baseline="-25000" dirty="0">
                    <a:solidFill>
                      <a:prstClr val="black"/>
                    </a:solidFill>
                    <a:latin typeface="Times New Roman" panose="02020603050405020304" pitchFamily="18" charset="0"/>
                    <a:cs typeface="Times New Roman" panose="02020603050405020304" pitchFamily="18" charset="0"/>
                  </a:rPr>
                  <a:t>x</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represent the average export revenue and profit (to any given country) across all domestic firms who export.</a:t>
                </a:r>
              </a:p>
            </p:txBody>
          </p:sp>
        </mc:Choice>
        <mc:Fallback xmlns="">
          <p:sp>
            <p:nvSpPr>
              <p:cNvPr id="3" name="Segnaposto contenuto 2">
                <a:extLst>
                  <a:ext uri="{FF2B5EF4-FFF2-40B4-BE49-F238E27FC236}">
                    <a16:creationId xmlns:a16="http://schemas.microsoft.com/office/drawing/2014/main" id="{B7B0F474-D277-4F62-AD56-2D70CAEBCEA0}"/>
                  </a:ext>
                </a:extLst>
              </p:cNvPr>
              <p:cNvSpPr>
                <a:spLocks noGrp="1" noRot="1" noChangeAspect="1" noMove="1" noResize="1" noEditPoints="1" noAdjustHandles="1" noChangeArrowheads="1" noChangeShapeType="1" noTextEdit="1"/>
              </p:cNvSpPr>
              <p:nvPr>
                <p:ph idx="1"/>
              </p:nvPr>
            </p:nvSpPr>
            <p:spPr>
              <a:xfrm>
                <a:off x="603314" y="1757003"/>
                <a:ext cx="7984505" cy="4615517"/>
              </a:xfrm>
              <a:blipFill>
                <a:blip r:embed="rId2"/>
                <a:stretch>
                  <a:fillRect l="-1221" t="-1057" r="-1145"/>
                </a:stretch>
              </a:blipFill>
            </p:spPr>
            <p:txBody>
              <a:bodyPr/>
              <a:lstStyle/>
              <a:p>
                <a:r>
                  <a:rPr lang="en-US">
                    <a:noFill/>
                  </a:rPr>
                  <a:t> </a:t>
                </a:r>
              </a:p>
            </p:txBody>
          </p:sp>
        </mc:Fallback>
      </mc:AlternateContent>
      <p:pic>
        <p:nvPicPr>
          <p:cNvPr id="5" name="Immagine 4">
            <a:extLst>
              <a:ext uri="{FF2B5EF4-FFF2-40B4-BE49-F238E27FC236}">
                <a16:creationId xmlns:a16="http://schemas.microsoft.com/office/drawing/2014/main" id="{3D91D9AE-5C16-4B4B-A5CC-14851579BDA0}"/>
              </a:ext>
            </a:extLst>
          </p:cNvPr>
          <p:cNvPicPr>
            <a:picLocks noChangeAspect="1"/>
          </p:cNvPicPr>
          <p:nvPr/>
        </p:nvPicPr>
        <p:blipFill>
          <a:blip r:embed="rId3"/>
          <a:stretch>
            <a:fillRect/>
          </a:stretch>
        </p:blipFill>
        <p:spPr>
          <a:xfrm>
            <a:off x="758607" y="2858843"/>
            <a:ext cx="7673917" cy="463142"/>
          </a:xfrm>
          <a:prstGeom prst="rect">
            <a:avLst/>
          </a:prstGeom>
        </p:spPr>
      </p:pic>
      <p:sp>
        <p:nvSpPr>
          <p:cNvPr id="6" name="CasellaDiTesto 5">
            <a:extLst>
              <a:ext uri="{FF2B5EF4-FFF2-40B4-BE49-F238E27FC236}">
                <a16:creationId xmlns:a16="http://schemas.microsoft.com/office/drawing/2014/main" id="{7040C608-0780-47FA-BA8E-D9676B6E9584}"/>
              </a:ext>
            </a:extLst>
          </p:cNvPr>
          <p:cNvSpPr txBox="1"/>
          <p:nvPr/>
        </p:nvSpPr>
        <p:spPr>
          <a:xfrm>
            <a:off x="4114800" y="2974156"/>
            <a:ext cx="6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6926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1C8C9B-27B9-4CE1-88BB-F87504E86FA5}"/>
              </a:ext>
            </a:extLst>
          </p:cNvPr>
          <p:cNvSpPr>
            <a:spLocks noGrp="1"/>
          </p:cNvSpPr>
          <p:nvPr>
            <p:ph type="title"/>
          </p:nvPr>
        </p:nvSpPr>
        <p:spPr>
          <a:xfrm>
            <a:off x="457200" y="700500"/>
            <a:ext cx="8229600" cy="781164"/>
          </a:xfrm>
        </p:spPr>
        <p:txBody>
          <a:bodyPr>
            <a:normAutofit/>
          </a:bodyPr>
          <a:lstStyle/>
          <a:p>
            <a:r>
              <a:rPr lang="it-IT" sz="4000" b="1" dirty="0">
                <a:latin typeface="Times New Roman" panose="02020603050405020304" pitchFamily="18" charset="0"/>
                <a:cs typeface="Times New Roman" panose="02020603050405020304" pitchFamily="18" charset="0"/>
              </a:rPr>
              <a:t>Open Economy (6)</a:t>
            </a:r>
            <a:endParaRPr lang="en-US" sz="40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98F68020-51ED-4F8A-9E12-13AA1B17B056}"/>
                  </a:ext>
                </a:extLst>
              </p:cNvPr>
              <p:cNvSpPr>
                <a:spLocks noGrp="1"/>
              </p:cNvSpPr>
              <p:nvPr>
                <p:ph idx="1"/>
              </p:nvPr>
            </p:nvSpPr>
            <p:spPr>
              <a:xfrm>
                <a:off x="457200" y="1423447"/>
                <a:ext cx="8229600" cy="5326145"/>
              </a:xfrm>
            </p:spPr>
            <p:txBody>
              <a:bodyPr>
                <a:normAutofit/>
              </a:bodyPr>
              <a:lstStyle/>
              <a:p>
                <a:pPr marL="0" indent="0" algn="just">
                  <a:buNone/>
                </a:pPr>
                <a:r>
                  <a:rPr lang="it-IT" sz="2000" b="1" u="sng" dirty="0">
                    <a:latin typeface="Times New Roman" panose="02020603050405020304" pitchFamily="18" charset="0"/>
                    <a:cs typeface="Times New Roman" panose="02020603050405020304" pitchFamily="18" charset="0"/>
                  </a:rPr>
                  <a:t>Zero Cutoff Profit </a:t>
                </a:r>
                <a:r>
                  <a:rPr lang="en-US" sz="2000" b="1" u="sng" dirty="0">
                    <a:latin typeface="Times New Roman" panose="02020603050405020304" pitchFamily="18" charset="0"/>
                    <a:cs typeface="Times New Roman" panose="02020603050405020304" pitchFamily="18" charset="0"/>
                  </a:rPr>
                  <a:t>Condition (ZCP)</a:t>
                </a:r>
                <a:r>
                  <a:rPr lang="it-IT" sz="2000" dirty="0">
                    <a:latin typeface="Times New Roman" panose="02020603050405020304" pitchFamily="18" charset="0"/>
                    <a:cs typeface="Times New Roman" panose="02020603050405020304" pitchFamily="18" charset="0"/>
                  </a:rPr>
                  <a:t>:  </a:t>
                </a: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which imply:</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1000" b="1" u="sng" dirty="0">
                  <a:latin typeface="Times New Roman" panose="02020603050405020304" pitchFamily="18" charset="0"/>
                  <a:cs typeface="Times New Roman" panose="02020603050405020304" pitchFamily="18" charset="0"/>
                </a:endParaRPr>
              </a:p>
              <a:p>
                <a:pPr marL="0" indent="0" algn="just">
                  <a:buNone/>
                </a:pPr>
                <a:r>
                  <a:rPr lang="en-US" sz="2000" b="1" u="sng" dirty="0">
                    <a:latin typeface="Times New Roman" panose="02020603050405020304" pitchFamily="18" charset="0"/>
                    <a:cs typeface="Times New Roman" panose="02020603050405020304" pitchFamily="18" charset="0"/>
                  </a:rPr>
                  <a:t>Free Entry Condition (FE)</a:t>
                </a:r>
                <a:r>
                  <a:rPr lang="en-US" sz="2000" dirty="0">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It remains unchanged with respect to the closed economy case:</a:t>
                </a:r>
              </a:p>
              <a:p>
                <a:pPr marL="0" indent="0" algn="just">
                  <a:buNone/>
                </a:pPr>
                <a:r>
                  <a:rPr lang="en-US" sz="2000" dirty="0">
                    <a:latin typeface="Times New Roman" panose="02020603050405020304" pitchFamily="18" charset="0"/>
                    <a:cs typeface="Times New Roman" panose="02020603050405020304" pitchFamily="18" charset="0"/>
                  </a:rPr>
                  <a:t>                                                  = 0   → </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Note that, thanks to ZCP, </a:t>
                </a:r>
                <a14:m>
                  <m:oMath xmlns:m="http://schemas.openxmlformats.org/officeDocument/2006/math">
                    <m:sSubSup>
                      <m:sSub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b>
                        <m:r>
                          <a:rPr lang="it-IT"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𝒙</m:t>
                        </m:r>
                      </m:sub>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oMath>
                </a14:m>
                <a:r>
                  <a:rPr lang="en-US" sz="2000" dirty="0">
                    <a:latin typeface="Times New Roman" panose="02020603050405020304" pitchFamily="18" charset="0"/>
                    <a:cs typeface="Times New Roman" panose="02020603050405020304" pitchFamily="18" charset="0"/>
                  </a:rPr>
                  <a:t> can be written as a function of </a:t>
                </a:r>
                <a14:m>
                  <m:oMath xmlns:m="http://schemas.openxmlformats.org/officeDocument/2006/math">
                    <m:sSup>
                      <m:s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2000" dirty="0">
                    <a:latin typeface="Times New Roman" panose="02020603050405020304" pitchFamily="18" charset="0"/>
                    <a:cs typeface="Times New Roman" panose="02020603050405020304" pitchFamily="18" charset="0"/>
                  </a:rPr>
                  <a:t>:</a:t>
                </a:r>
              </a:p>
              <a:p>
                <a:pPr marL="0" indent="0" algn="just">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Segnaposto contenuto 2">
                <a:extLst>
                  <a:ext uri="{FF2B5EF4-FFF2-40B4-BE49-F238E27FC236}">
                    <a16:creationId xmlns:a16="http://schemas.microsoft.com/office/drawing/2014/main" id="{98F68020-51ED-4F8A-9E12-13AA1B17B056}"/>
                  </a:ext>
                </a:extLst>
              </p:cNvPr>
              <p:cNvSpPr>
                <a:spLocks noGrp="1" noRot="1" noChangeAspect="1" noMove="1" noResize="1" noEditPoints="1" noAdjustHandles="1" noChangeArrowheads="1" noChangeShapeType="1" noTextEdit="1"/>
              </p:cNvSpPr>
              <p:nvPr>
                <p:ph idx="1"/>
              </p:nvPr>
            </p:nvSpPr>
            <p:spPr>
              <a:xfrm>
                <a:off x="457200" y="1423447"/>
                <a:ext cx="8229600" cy="5326145"/>
              </a:xfrm>
              <a:blipFill>
                <a:blip r:embed="rId2"/>
                <a:stretch>
                  <a:fillRect l="-741" t="-687"/>
                </a:stretch>
              </a:blipFill>
            </p:spPr>
            <p:txBody>
              <a:bodyPr/>
              <a:lstStyle/>
              <a:p>
                <a:r>
                  <a:rPr lang="en-US">
                    <a:noFill/>
                  </a:rPr>
                  <a:t> </a:t>
                </a:r>
              </a:p>
            </p:txBody>
          </p:sp>
        </mc:Fallback>
      </mc:AlternateContent>
      <p:pic>
        <p:nvPicPr>
          <p:cNvPr id="4" name="Immagine 3">
            <a:extLst>
              <a:ext uri="{FF2B5EF4-FFF2-40B4-BE49-F238E27FC236}">
                <a16:creationId xmlns:a16="http://schemas.microsoft.com/office/drawing/2014/main" id="{B7C602B8-78BA-4ADC-9F96-5F6CA48F19D0}"/>
              </a:ext>
            </a:extLst>
          </p:cNvPr>
          <p:cNvPicPr>
            <a:picLocks noChangeAspect="1"/>
          </p:cNvPicPr>
          <p:nvPr/>
        </p:nvPicPr>
        <p:blipFill>
          <a:blip r:embed="rId3"/>
          <a:stretch>
            <a:fillRect/>
          </a:stretch>
        </p:blipFill>
        <p:spPr>
          <a:xfrm>
            <a:off x="2404086" y="1866192"/>
            <a:ext cx="4335827" cy="758638"/>
          </a:xfrm>
          <a:prstGeom prst="rect">
            <a:avLst/>
          </a:prstGeom>
        </p:spPr>
      </p:pic>
      <p:pic>
        <p:nvPicPr>
          <p:cNvPr id="5" name="Immagine 4">
            <a:extLst>
              <a:ext uri="{FF2B5EF4-FFF2-40B4-BE49-F238E27FC236}">
                <a16:creationId xmlns:a16="http://schemas.microsoft.com/office/drawing/2014/main" id="{CDAD01E7-DFC8-47CE-B282-2251A8F2C653}"/>
              </a:ext>
            </a:extLst>
          </p:cNvPr>
          <p:cNvPicPr>
            <a:picLocks noChangeAspect="1"/>
          </p:cNvPicPr>
          <p:nvPr/>
        </p:nvPicPr>
        <p:blipFill>
          <a:blip r:embed="rId4"/>
          <a:stretch>
            <a:fillRect/>
          </a:stretch>
        </p:blipFill>
        <p:spPr>
          <a:xfrm>
            <a:off x="2404086" y="2940248"/>
            <a:ext cx="4034170" cy="748826"/>
          </a:xfrm>
          <a:prstGeom prst="rect">
            <a:avLst/>
          </a:prstGeom>
        </p:spPr>
      </p:pic>
      <p:pic>
        <p:nvPicPr>
          <p:cNvPr id="6" name="Immagine 5">
            <a:extLst>
              <a:ext uri="{FF2B5EF4-FFF2-40B4-BE49-F238E27FC236}">
                <a16:creationId xmlns:a16="http://schemas.microsoft.com/office/drawing/2014/main" id="{EB45C093-EF3D-4A77-8CC6-7489306B49D0}"/>
              </a:ext>
            </a:extLst>
          </p:cNvPr>
          <p:cNvPicPr>
            <a:picLocks noChangeAspect="1"/>
          </p:cNvPicPr>
          <p:nvPr/>
        </p:nvPicPr>
        <p:blipFill>
          <a:blip r:embed="rId5"/>
          <a:stretch>
            <a:fillRect/>
          </a:stretch>
        </p:blipFill>
        <p:spPr>
          <a:xfrm>
            <a:off x="2132828" y="4576784"/>
            <a:ext cx="1506462" cy="327975"/>
          </a:xfrm>
          <a:prstGeom prst="rect">
            <a:avLst/>
          </a:prstGeom>
        </p:spPr>
      </p:pic>
      <p:pic>
        <p:nvPicPr>
          <p:cNvPr id="7" name="Immagine 6">
            <a:extLst>
              <a:ext uri="{FF2B5EF4-FFF2-40B4-BE49-F238E27FC236}">
                <a16:creationId xmlns:a16="http://schemas.microsoft.com/office/drawing/2014/main" id="{A1C00DE9-DF9A-499B-8FEB-15D13CB3DAB7}"/>
              </a:ext>
            </a:extLst>
          </p:cNvPr>
          <p:cNvPicPr>
            <a:picLocks noChangeAspect="1"/>
          </p:cNvPicPr>
          <p:nvPr/>
        </p:nvPicPr>
        <p:blipFill>
          <a:blip r:embed="rId6"/>
          <a:stretch>
            <a:fillRect/>
          </a:stretch>
        </p:blipFill>
        <p:spPr>
          <a:xfrm>
            <a:off x="4674908" y="4576838"/>
            <a:ext cx="1469812" cy="327975"/>
          </a:xfrm>
          <a:prstGeom prst="rect">
            <a:avLst/>
          </a:prstGeom>
        </p:spPr>
      </p:pic>
      <p:pic>
        <p:nvPicPr>
          <p:cNvPr id="8" name="Immagine 7">
            <a:extLst>
              <a:ext uri="{FF2B5EF4-FFF2-40B4-BE49-F238E27FC236}">
                <a16:creationId xmlns:a16="http://schemas.microsoft.com/office/drawing/2014/main" id="{A81E9C62-DF20-438F-A3A4-609DFB6052A8}"/>
              </a:ext>
            </a:extLst>
          </p:cNvPr>
          <p:cNvPicPr>
            <a:picLocks noChangeAspect="1"/>
          </p:cNvPicPr>
          <p:nvPr/>
        </p:nvPicPr>
        <p:blipFill>
          <a:blip r:embed="rId7"/>
          <a:stretch>
            <a:fillRect/>
          </a:stretch>
        </p:blipFill>
        <p:spPr>
          <a:xfrm>
            <a:off x="1363519" y="5619935"/>
            <a:ext cx="6416959" cy="812412"/>
          </a:xfrm>
          <a:prstGeom prst="rect">
            <a:avLst/>
          </a:prstGeom>
        </p:spPr>
      </p:pic>
    </p:spTree>
    <p:extLst>
      <p:ext uri="{BB962C8B-B14F-4D97-AF65-F5344CB8AC3E}">
        <p14:creationId xmlns:p14="http://schemas.microsoft.com/office/powerpoint/2010/main" val="4075391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6276C7-60DA-4962-8705-69EEB79D80EA}"/>
              </a:ext>
            </a:extLst>
          </p:cNvPr>
          <p:cNvSpPr>
            <a:spLocks noGrp="1"/>
          </p:cNvSpPr>
          <p:nvPr>
            <p:ph type="title"/>
          </p:nvPr>
        </p:nvSpPr>
        <p:spPr>
          <a:xfrm>
            <a:off x="457200" y="810705"/>
            <a:ext cx="8229600" cy="754144"/>
          </a:xfrm>
        </p:spPr>
        <p:txBody>
          <a:bodyPr>
            <a:normAutofit/>
          </a:bodyPr>
          <a:lstStyle/>
          <a:p>
            <a:r>
              <a:rPr lang="it-IT" sz="3600" b="1" dirty="0">
                <a:latin typeface="Times New Roman" panose="02020603050405020304" pitchFamily="18" charset="0"/>
                <a:cs typeface="Times New Roman" panose="02020603050405020304" pitchFamily="18" charset="0"/>
              </a:rPr>
              <a:t>Open Economy General Equilibrium (1)</a:t>
            </a:r>
            <a:endParaRPr lang="en-US" sz="36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FD77B826-FDE5-40D9-A983-A5DF5C9FBDAF}"/>
                  </a:ext>
                </a:extLst>
              </p:cNvPr>
              <p:cNvSpPr>
                <a:spLocks noGrp="1"/>
              </p:cNvSpPr>
              <p:nvPr>
                <p:ph idx="1"/>
              </p:nvPr>
            </p:nvSpPr>
            <p:spPr>
              <a:xfrm>
                <a:off x="457200" y="1564848"/>
                <a:ext cx="8229600" cy="5137609"/>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As in the Closed Economy case, </a:t>
                </a:r>
                <a:r>
                  <a:rPr lang="en-US" sz="2000" i="1" dirty="0">
                    <a:latin typeface="Times New Roman" panose="02020603050405020304" pitchFamily="18" charset="0"/>
                    <a:cs typeface="Times New Roman" panose="02020603050405020304" pitchFamily="18" charset="0"/>
                  </a:rPr>
                  <a:t>FE</a:t>
                </a:r>
                <a:r>
                  <a:rPr lang="en-US" sz="2000" dirty="0">
                    <a:latin typeface="Times New Roman" panose="02020603050405020304" pitchFamily="18" charset="0"/>
                    <a:cs typeface="Times New Roman" panose="02020603050405020304" pitchFamily="18" charset="0"/>
                  </a:rPr>
                  <a:t> and </a:t>
                </a:r>
                <a:r>
                  <a:rPr lang="en-US" sz="2000" i="1" dirty="0">
                    <a:latin typeface="Times New Roman" panose="02020603050405020304" pitchFamily="18" charset="0"/>
                    <a:cs typeface="Times New Roman" panose="02020603050405020304" pitchFamily="18" charset="0"/>
                  </a:rPr>
                  <a:t>ZCP</a:t>
                </a:r>
                <a:r>
                  <a:rPr lang="en-US" sz="2000" dirty="0">
                    <a:latin typeface="Times New Roman" panose="02020603050405020304" pitchFamily="18" charset="0"/>
                    <a:cs typeface="Times New Roman" panose="02020603050405020304" pitchFamily="18" charset="0"/>
                  </a:rPr>
                  <a:t> conditions identify a unique equilibrium (</a:t>
                </a:r>
                <a14:m>
                  <m:oMath xmlns:m="http://schemas.openxmlformats.org/officeDocument/2006/math">
                    <m:sSup>
                      <m:s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b="1" i="1">
                            <a:solidFill>
                              <a:prstClr val="black"/>
                            </a:solidFill>
                            <a:latin typeface="Cambria Math" panose="02040503050406030204" pitchFamily="18" charset="0"/>
                            <a:cs typeface="Times New Roman" panose="02020603050405020304" pitchFamily="18" charset="0"/>
                          </a:rPr>
                        </m:ctrlPr>
                      </m:accPr>
                      <m:e>
                        <m:r>
                          <a:rPr lang="en-US" sz="24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𝝅</m:t>
                        </m:r>
                      </m:e>
                    </m:acc>
                  </m:oMath>
                </a14:m>
                <a:r>
                  <a:rPr lang="en-US" sz="2000" dirty="0">
                    <a:latin typeface="Times New Roman" panose="02020603050405020304" pitchFamily="18" charset="0"/>
                    <a:cs typeface="Times New Roman" panose="02020603050405020304" pitchFamily="18" charset="0"/>
                  </a:rPr>
                  <a:t>). All the following variables can be expressed as functions of </a:t>
                </a:r>
                <a14:m>
                  <m:oMath xmlns:m="http://schemas.openxmlformats.org/officeDocument/2006/math">
                    <m:sSup>
                      <m:s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b>
                        <m:r>
                          <a:rPr lang="it-IT"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𝒙</m:t>
                        </m:r>
                      </m:sub>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oMath>
                </a14:m>
                <a:r>
                  <a:rPr lang="en-US" sz="2000" dirty="0">
                    <a:latin typeface="Times New Roman" panose="02020603050405020304" pitchFamily="18" charset="0"/>
                    <a:cs typeface="Times New Roman" panose="02020603050405020304" pitchFamily="18" charset="0"/>
                  </a:rPr>
                  <a:t> (as previously discussed), </a:t>
                </a:r>
                <a14:m>
                  <m:oMath xmlns:m="http://schemas.openxmlformats.org/officeDocument/2006/math">
                    <m:acc>
                      <m:accPr>
                        <m:chr m:val="̃"/>
                        <m:ctrlPr>
                          <a:rPr lang="en-US" sz="2000" b="1" i="1">
                            <a:solidFill>
                              <a:prstClr val="black"/>
                            </a:solidFill>
                            <a:latin typeface="Cambria Math" panose="02040503050406030204" pitchFamily="18" charset="0"/>
                            <a:cs typeface="Times New Roman" panose="02020603050405020304" pitchFamily="18" charset="0"/>
                          </a:rPr>
                        </m:ctrlPr>
                      </m:acc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acc>
                  </m:oMath>
                </a14:m>
                <a:r>
                  <a:rPr lang="en-US" sz="2000" i="1"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b="1" i="1">
                            <a:solidFill>
                              <a:prstClr val="black"/>
                            </a:solidFill>
                            <a:latin typeface="Cambria Math" panose="02040503050406030204" pitchFamily="18" charset="0"/>
                            <a:cs typeface="Times New Roman" panose="02020603050405020304" pitchFamily="18" charset="0"/>
                          </a:rPr>
                        </m:ctrlPr>
                      </m:acc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acc>
                  </m:oMath>
                </a14:m>
                <a:r>
                  <a:rPr lang="it-IT" sz="2000" b="1" i="1" baseline="-25000" dirty="0">
                    <a:solidFill>
                      <a:prstClr val="black"/>
                    </a:solidFill>
                    <a:latin typeface="Times New Roman" panose="02020603050405020304" pitchFamily="18" charset="0"/>
                    <a:cs typeface="Times New Roman" panose="02020603050405020304" pitchFamily="18" charset="0"/>
                  </a:rPr>
                  <a:t>x</a:t>
                </a:r>
                <a:r>
                  <a:rPr lang="it-IT" sz="2000" dirty="0">
                    <a:solidFill>
                      <a:prstClr val="black"/>
                    </a:solidFill>
                    <a:latin typeface="Times New Roman" panose="02020603050405020304" pitchFamily="18" charset="0"/>
                    <a:cs typeface="Times New Roman" panose="02020603050405020304" pitchFamily="18" charset="0"/>
                  </a:rPr>
                  <a:t>,</a:t>
                </a:r>
                <a:r>
                  <a:rPr lang="it-IT" sz="2000" b="1" dirty="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as well as </a:t>
                </a:r>
                <a:r>
                  <a:rPr lang="en-US" sz="2000" b="1" i="1" dirty="0">
                    <a:solidFill>
                      <a:prstClr val="black"/>
                    </a:solidFill>
                    <a:latin typeface="Times New Roman" panose="02020603050405020304" pitchFamily="18" charset="0"/>
                    <a:cs typeface="Times New Roman" panose="02020603050405020304" pitchFamily="18" charset="0"/>
                  </a:rPr>
                  <a:t>p</a:t>
                </a:r>
                <a:r>
                  <a:rPr lang="en-US" sz="2000" b="1" i="1" baseline="-25000" dirty="0">
                    <a:solidFill>
                      <a:prstClr val="black"/>
                    </a:solidFill>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and </a:t>
                </a:r>
                <a:r>
                  <a:rPr lang="en-US" sz="2000" b="1" i="1" dirty="0">
                    <a:solidFill>
                      <a:prstClr val="black"/>
                    </a:solidFill>
                    <a:latin typeface="Times New Roman" panose="02020603050405020304" pitchFamily="18" charset="0"/>
                    <a:cs typeface="Times New Roman" panose="02020603050405020304" pitchFamily="18" charset="0"/>
                  </a:rPr>
                  <a:t>p</a:t>
                </a:r>
                <a:r>
                  <a:rPr lang="en-US" sz="2000" b="1" i="1" baseline="-25000" dirty="0">
                    <a:solidFill>
                      <a:prstClr val="black"/>
                    </a:solidFill>
                    <a:latin typeface="Times New Roman" panose="02020603050405020304" pitchFamily="18" charset="0"/>
                    <a:cs typeface="Times New Roman" panose="02020603050405020304" pitchFamily="18" charset="0"/>
                  </a:rPr>
                  <a:t>x</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a:t>
                </a:r>
              </a:p>
              <a:p>
                <a:pPr marL="0" indent="0" algn="just">
                  <a:buNone/>
                </a:pPr>
                <a:endParaRPr lang="en-US" sz="1000" dirty="0">
                  <a:latin typeface="Times New Roman" panose="02020603050405020304" pitchFamily="18" charset="0"/>
                  <a:cs typeface="Times New Roman" panose="02020603050405020304" pitchFamily="18" charset="0"/>
                </a:endParaRPr>
              </a:p>
              <a:p>
                <a:pPr algn="just"/>
                <a:r>
                  <a:rPr lang="en-US" sz="2000" i="1" u="sng" dirty="0">
                    <a:latin typeface="Times New Roman" panose="02020603050405020304" pitchFamily="18" charset="0"/>
                    <a:cs typeface="Times New Roman" panose="02020603050405020304" pitchFamily="18" charset="0"/>
                  </a:rPr>
                  <a:t>Aggregate Stability Condition</a:t>
                </a:r>
                <a:r>
                  <a:rPr lang="en-US" sz="2000" dirty="0">
                    <a:latin typeface="Times New Roman" panose="02020603050405020304" pitchFamily="18" charset="0"/>
                    <a:cs typeface="Times New Roman" panose="02020603050405020304" pitchFamily="18" charset="0"/>
                  </a:rPr>
                  <a:t>: the mass of successful entrants, </a:t>
                </a:r>
                <a:r>
                  <a:rPr lang="en-US" sz="2000" i="1" dirty="0">
                    <a:latin typeface="Times New Roman" panose="02020603050405020304" pitchFamily="18" charset="0"/>
                    <a:cs typeface="Times New Roman" panose="02020603050405020304" pitchFamily="18" charset="0"/>
                  </a:rPr>
                  <a:t>p</a:t>
                </a:r>
                <a:r>
                  <a:rPr lang="en-US" sz="2000" i="1" baseline="-25000" dirty="0">
                    <a:latin typeface="Times New Roman" panose="02020603050405020304" pitchFamily="18" charset="0"/>
                    <a:cs typeface="Times New Roman" panose="02020603050405020304" pitchFamily="18" charset="0"/>
                  </a:rPr>
                  <a:t>in</a:t>
                </a: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 exactly replaces the mass </a:t>
                </a:r>
                <a:r>
                  <a:rPr lang="en-US" sz="2000" i="1" dirty="0">
                    <a:latin typeface="Times New Roman" panose="02020603050405020304" pitchFamily="18" charset="0"/>
                    <a:cs typeface="Times New Roman" panose="02020603050405020304" pitchFamily="18" charset="0"/>
                  </a:rPr>
                  <a:t>δM</a:t>
                </a:r>
                <a:r>
                  <a:rPr lang="en-US" sz="2000" dirty="0">
                    <a:latin typeface="Times New Roman" panose="02020603050405020304" pitchFamily="18" charset="0"/>
                    <a:cs typeface="Times New Roman" panose="02020603050405020304" pitchFamily="18" charset="0"/>
                  </a:rPr>
                  <a:t> of incumbents who are hit with the bad shock and exit: </a:t>
                </a:r>
                <a:r>
                  <a:rPr lang="en-US" sz="2000" b="1" i="1" dirty="0">
                    <a:latin typeface="Times New Roman" panose="02020603050405020304" pitchFamily="18" charset="0"/>
                    <a:cs typeface="Times New Roman" panose="02020603050405020304" pitchFamily="18" charset="0"/>
                  </a:rPr>
                  <a:t>p</a:t>
                </a:r>
                <a:r>
                  <a:rPr lang="en-US" sz="2000" b="1" i="1" baseline="-25000" dirty="0">
                    <a:latin typeface="Times New Roman" panose="02020603050405020304" pitchFamily="18" charset="0"/>
                    <a:cs typeface="Times New Roman" panose="02020603050405020304" pitchFamily="18" charset="0"/>
                  </a:rPr>
                  <a:t>in</a:t>
                </a:r>
                <a:r>
                  <a:rPr lang="en-US" sz="2000" b="1" i="1" dirty="0">
                    <a:latin typeface="Times New Roman" panose="02020603050405020304" pitchFamily="18" charset="0"/>
                    <a:cs typeface="Times New Roman" panose="02020603050405020304" pitchFamily="18" charset="0"/>
                  </a:rPr>
                  <a:t>M</a:t>
                </a:r>
                <a:r>
                  <a:rPr lang="en-US" sz="2000" b="1" i="1" baseline="-25000" dirty="0">
                    <a:latin typeface="Times New Roman" panose="02020603050405020304" pitchFamily="18" charset="0"/>
                    <a:cs typeface="Times New Roman" panose="02020603050405020304" pitchFamily="18" charset="0"/>
                  </a:rPr>
                  <a:t>e</a:t>
                </a:r>
                <a:r>
                  <a:rPr lang="en-US" sz="2000" b="1" i="1" dirty="0">
                    <a:latin typeface="Times New Roman" panose="02020603050405020304" pitchFamily="18" charset="0"/>
                    <a:cs typeface="Times New Roman" panose="02020603050405020304" pitchFamily="18" charset="0"/>
                  </a:rPr>
                  <a:t> = δM.</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Aggregate labor </a:t>
                </a:r>
                <a:r>
                  <a:rPr lang="en-US" sz="2000" i="1" dirty="0">
                    <a:latin typeface="Times New Roman" panose="02020603050405020304" pitchFamily="18" charset="0"/>
                    <a:cs typeface="Times New Roman" panose="02020603050405020304" pitchFamily="18" charset="0"/>
                  </a:rPr>
                  <a:t>L </a:t>
                </a:r>
                <a:r>
                  <a:rPr lang="en-US" sz="2000" dirty="0">
                    <a:latin typeface="Times New Roman" panose="02020603050405020304" pitchFamily="18" charset="0"/>
                    <a:cs typeface="Times New Roman" panose="02020603050405020304" pitchFamily="18" charset="0"/>
                  </a:rPr>
                  <a:t>(also used as an index of country size)</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equal to the sum of aggregate labor used for production </a:t>
                </a:r>
                <a:r>
                  <a:rPr lang="en-US" sz="2000" i="1" dirty="0">
                    <a:latin typeface="Times New Roman" panose="02020603050405020304" pitchFamily="18" charset="0"/>
                    <a:cs typeface="Times New Roman" panose="02020603050405020304" pitchFamily="18" charset="0"/>
                  </a:rPr>
                  <a:t>L</a:t>
                </a:r>
                <a:r>
                  <a:rPr lang="en-US" sz="2000" i="1" baseline="-25000"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 and for investment </a:t>
                </a:r>
                <a:r>
                  <a:rPr lang="en-US" sz="2000" i="1" dirty="0">
                    <a:latin typeface="Times New Roman" panose="02020603050405020304" pitchFamily="18" charset="0"/>
                    <a:cs typeface="Times New Roman" panose="02020603050405020304" pitchFamily="18" charset="0"/>
                  </a:rPr>
                  <a:t>L</a:t>
                </a:r>
                <a:r>
                  <a:rPr lang="en-US" sz="2000" i="1" baseline="-25000"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 (by new entrants): </a:t>
                </a:r>
                <a:r>
                  <a:rPr lang="en-US" sz="2000" b="1" i="1" dirty="0">
                    <a:latin typeface="Times New Roman" panose="02020603050405020304" pitchFamily="18" charset="0"/>
                    <a:cs typeface="Times New Roman" panose="02020603050405020304" pitchFamily="18" charset="0"/>
                  </a:rPr>
                  <a:t>L = L</a:t>
                </a:r>
                <a:r>
                  <a:rPr lang="en-US" sz="2000" b="1" i="1" baseline="-25000" dirty="0">
                    <a:latin typeface="Times New Roman" panose="02020603050405020304" pitchFamily="18" charset="0"/>
                    <a:cs typeface="Times New Roman" panose="02020603050405020304" pitchFamily="18" charset="0"/>
                  </a:rPr>
                  <a:t>p</a:t>
                </a:r>
                <a:r>
                  <a:rPr lang="en-US" sz="2000" b="1" i="1" dirty="0">
                    <a:latin typeface="Times New Roman" panose="02020603050405020304" pitchFamily="18" charset="0"/>
                    <a:cs typeface="Times New Roman" panose="02020603050405020304" pitchFamily="18" charset="0"/>
                  </a:rPr>
                  <a:t> + L</a:t>
                </a:r>
                <a:r>
                  <a:rPr lang="en-US" sz="2000" b="1" i="1" baseline="-25000"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a:t>
                </a:r>
              </a:p>
              <a:p>
                <a:pPr algn="just"/>
                <a:r>
                  <a:rPr lang="en-US" sz="2000" i="1" u="sng" dirty="0">
                    <a:latin typeface="Times New Roman" panose="02020603050405020304" pitchFamily="18" charset="0"/>
                    <a:cs typeface="Times New Roman" panose="02020603050405020304" pitchFamily="18" charset="0"/>
                  </a:rPr>
                  <a:t>Market clearing condition for production workers</a:t>
                </a:r>
                <a:r>
                  <a:rPr lang="it-IT" sz="2000" dirty="0">
                    <a:latin typeface="Times New Roman" panose="02020603050405020304" pitchFamily="18" charset="0"/>
                    <a:cs typeface="Times New Roman" panose="02020603050405020304" pitchFamily="18" charset="0"/>
                  </a:rPr>
                  <a:t>: </a:t>
                </a:r>
                <a:r>
                  <a:rPr lang="it-IT" sz="2000" b="1" i="1" dirty="0">
                    <a:latin typeface="Times New Roman" panose="02020603050405020304" pitchFamily="18" charset="0"/>
                    <a:cs typeface="Times New Roman" panose="02020603050405020304" pitchFamily="18" charset="0"/>
                  </a:rPr>
                  <a:t>L</a:t>
                </a:r>
                <a:r>
                  <a:rPr lang="it-IT" sz="2000" b="1" i="1" baseline="-25000" dirty="0">
                    <a:latin typeface="Times New Roman" panose="02020603050405020304" pitchFamily="18" charset="0"/>
                    <a:cs typeface="Times New Roman" panose="02020603050405020304" pitchFamily="18" charset="0"/>
                  </a:rPr>
                  <a:t>p</a:t>
                </a:r>
                <a:r>
                  <a:rPr lang="it-IT" sz="2000" b="1" i="1" dirty="0">
                    <a:latin typeface="Times New Roman" panose="02020603050405020304" pitchFamily="18" charset="0"/>
                    <a:cs typeface="Times New Roman" panose="02020603050405020304" pitchFamily="18" charset="0"/>
                  </a:rPr>
                  <a:t> = R – </a:t>
                </a:r>
                <a:r>
                  <a:rPr lang="el-GR" sz="2000" b="1" i="1" dirty="0">
                    <a:latin typeface="Times New Roman" panose="02020603050405020304" pitchFamily="18" charset="0"/>
                    <a:cs typeface="Times New Roman" panose="02020603050405020304" pitchFamily="18" charset="0"/>
                  </a:rPr>
                  <a:t>Π</a:t>
                </a:r>
                <a:r>
                  <a:rPr lang="it-IT" sz="2000" i="1" dirty="0">
                    <a:latin typeface="Times New Roman" panose="02020603050405020304" pitchFamily="18" charset="0"/>
                    <a:cs typeface="Times New Roman" panose="02020603050405020304" pitchFamily="18" charset="0"/>
                  </a:rPr>
                  <a:t>.</a:t>
                </a:r>
              </a:p>
              <a:p>
                <a:pPr algn="just"/>
                <a:r>
                  <a:rPr lang="en-US" sz="2000" i="1" u="sng" dirty="0">
                    <a:latin typeface="Times New Roman" panose="02020603050405020304" pitchFamily="18" charset="0"/>
                    <a:cs typeface="Times New Roman" panose="02020603050405020304" pitchFamily="18" charset="0"/>
                  </a:rPr>
                  <a:t>Market clearing condition for investment workers</a:t>
                </a:r>
                <a:r>
                  <a:rPr lang="en-US" sz="2000"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L</a:t>
                </a:r>
                <a:r>
                  <a:rPr lang="en-US" sz="2000" b="1" i="1" baseline="-25000" dirty="0">
                    <a:latin typeface="Times New Roman" panose="02020603050405020304" pitchFamily="18" charset="0"/>
                    <a:cs typeface="Times New Roman" panose="02020603050405020304" pitchFamily="18" charset="0"/>
                  </a:rPr>
                  <a:t>e</a:t>
                </a:r>
                <a:r>
                  <a:rPr lang="en-US" sz="2000" b="1" i="1" dirty="0">
                    <a:latin typeface="Times New Roman" panose="02020603050405020304" pitchFamily="18" charset="0"/>
                    <a:cs typeface="Times New Roman" panose="02020603050405020304" pitchFamily="18" charset="0"/>
                  </a:rPr>
                  <a:t> = M</a:t>
                </a:r>
                <a:r>
                  <a:rPr lang="en-US" sz="2000" b="1" i="1" baseline="-25000" dirty="0">
                    <a:latin typeface="Times New Roman" panose="02020603050405020304" pitchFamily="18" charset="0"/>
                    <a:cs typeface="Times New Roman" panose="02020603050405020304" pitchFamily="18" charset="0"/>
                  </a:rPr>
                  <a:t>e </a:t>
                </a:r>
                <a:r>
                  <a:rPr lang="en-US" sz="2000" b="1"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From </a:t>
                </a:r>
                <a:r>
                  <a:rPr lang="en-US" sz="2000" i="1" dirty="0">
                    <a:latin typeface="Times New Roman" panose="02020603050405020304" pitchFamily="18" charset="0"/>
                    <a:cs typeface="Times New Roman" panose="02020603050405020304" pitchFamily="18" charset="0"/>
                  </a:rPr>
                  <a:t>FE</a:t>
                </a:r>
                <a:r>
                  <a:rPr lang="en-US" sz="2000" dirty="0">
                    <a:latin typeface="Times New Roman" panose="02020603050405020304" pitchFamily="18" charset="0"/>
                    <a:cs typeface="Times New Roman" panose="02020603050405020304" pitchFamily="18" charset="0"/>
                  </a:rPr>
                  <a:t> and </a:t>
                </a:r>
                <a:r>
                  <a:rPr lang="en-US" sz="2000" i="1" dirty="0">
                    <a:latin typeface="Times New Roman" panose="02020603050405020304" pitchFamily="18" charset="0"/>
                    <a:cs typeface="Times New Roman" panose="02020603050405020304" pitchFamily="18" charset="0"/>
                  </a:rPr>
                  <a:t>Aggregate Stability</a:t>
                </a:r>
                <a:r>
                  <a:rPr lang="en-US" sz="2000" dirty="0">
                    <a:latin typeface="Times New Roman" panose="02020603050405020304" pitchFamily="18" charset="0"/>
                    <a:cs typeface="Times New Roman" panose="02020603050405020304" pitchFamily="18" charset="0"/>
                  </a:rPr>
                  <a:t> conditions</a:t>
                </a:r>
                <a:r>
                  <a:rPr lang="it-IT"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endParaRPr lang="en-US" sz="2000" b="1" i="1" dirty="0">
                  <a:latin typeface="Times New Roman" panose="02020603050405020304" pitchFamily="18" charset="0"/>
                  <a:cs typeface="Times New Roman" panose="02020603050405020304" pitchFamily="18" charset="0"/>
                </a:endParaRPr>
              </a:p>
            </p:txBody>
          </p:sp>
        </mc:Choice>
        <mc:Fallback xmlns="">
          <p:sp>
            <p:nvSpPr>
              <p:cNvPr id="3" name="Segnaposto contenuto 2">
                <a:extLst>
                  <a:ext uri="{FF2B5EF4-FFF2-40B4-BE49-F238E27FC236}">
                    <a16:creationId xmlns:a16="http://schemas.microsoft.com/office/drawing/2014/main" id="{FD77B826-FDE5-40D9-A983-A5DF5C9FBDAF}"/>
                  </a:ext>
                </a:extLst>
              </p:cNvPr>
              <p:cNvSpPr>
                <a:spLocks noGrp="1" noRot="1" noChangeAspect="1" noMove="1" noResize="1" noEditPoints="1" noAdjustHandles="1" noChangeArrowheads="1" noChangeShapeType="1" noTextEdit="1"/>
              </p:cNvSpPr>
              <p:nvPr>
                <p:ph idx="1"/>
              </p:nvPr>
            </p:nvSpPr>
            <p:spPr>
              <a:xfrm>
                <a:off x="457200" y="1564848"/>
                <a:ext cx="8229600" cy="5137609"/>
              </a:xfrm>
              <a:blipFill>
                <a:blip r:embed="rId2"/>
                <a:stretch>
                  <a:fillRect l="-741" t="-713" r="-741"/>
                </a:stretch>
              </a:blipFill>
            </p:spPr>
            <p:txBody>
              <a:bodyPr/>
              <a:lstStyle/>
              <a:p>
                <a:r>
                  <a:rPr lang="en-US">
                    <a:noFill/>
                  </a:rPr>
                  <a:t> </a:t>
                </a:r>
              </a:p>
            </p:txBody>
          </p:sp>
        </mc:Fallback>
      </mc:AlternateContent>
      <p:pic>
        <p:nvPicPr>
          <p:cNvPr id="4" name="Immagine 3">
            <a:extLst>
              <a:ext uri="{FF2B5EF4-FFF2-40B4-BE49-F238E27FC236}">
                <a16:creationId xmlns:a16="http://schemas.microsoft.com/office/drawing/2014/main" id="{8C2E032B-826F-48CA-8B1C-B5DF16D208F2}"/>
              </a:ext>
            </a:extLst>
          </p:cNvPr>
          <p:cNvPicPr>
            <a:picLocks noChangeAspect="1"/>
          </p:cNvPicPr>
          <p:nvPr/>
        </p:nvPicPr>
        <p:blipFill>
          <a:blip r:embed="rId3"/>
          <a:stretch>
            <a:fillRect/>
          </a:stretch>
        </p:blipFill>
        <p:spPr>
          <a:xfrm>
            <a:off x="2834424" y="5845896"/>
            <a:ext cx="3475152" cy="695030"/>
          </a:xfrm>
          <a:prstGeom prst="rect">
            <a:avLst/>
          </a:prstGeom>
        </p:spPr>
      </p:pic>
    </p:spTree>
    <p:extLst>
      <p:ext uri="{BB962C8B-B14F-4D97-AF65-F5344CB8AC3E}">
        <p14:creationId xmlns:p14="http://schemas.microsoft.com/office/powerpoint/2010/main" val="2563059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915958-401B-446C-8146-9D2DF8CC11C3}"/>
              </a:ext>
            </a:extLst>
          </p:cNvPr>
          <p:cNvSpPr>
            <a:spLocks noGrp="1"/>
          </p:cNvSpPr>
          <p:nvPr>
            <p:ph type="title"/>
          </p:nvPr>
        </p:nvSpPr>
        <p:spPr>
          <a:xfrm>
            <a:off x="457200" y="651710"/>
            <a:ext cx="8229600" cy="1143000"/>
          </a:xfrm>
        </p:spPr>
        <p:txBody>
          <a:bodyPr>
            <a:noAutofit/>
          </a:bodyPr>
          <a:lstStyle/>
          <a:p>
            <a:r>
              <a:rPr lang="en-US" sz="3600" b="1" dirty="0">
                <a:latin typeface="Times New Roman" panose="02020603050405020304" pitchFamily="18" charset="0"/>
                <a:cs typeface="Times New Roman" panose="02020603050405020304" pitchFamily="18" charset="0"/>
              </a:rPr>
              <a:t>Open Economy General Equilibrium (2)</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97431F9D-BFB5-420C-95F3-487E2FA7D44F}"/>
                  </a:ext>
                </a:extLst>
              </p:cNvPr>
              <p:cNvSpPr>
                <a:spLocks noGrp="1"/>
              </p:cNvSpPr>
              <p:nvPr>
                <p:ph idx="1"/>
              </p:nvPr>
            </p:nvSpPr>
            <p:spPr>
              <a:xfrm>
                <a:off x="457200" y="1687399"/>
                <a:ext cx="8229600" cy="4895964"/>
              </a:xfrm>
            </p:spPr>
            <p:txBody>
              <a:bodyPr>
                <a:normAutofit/>
              </a:bodyPr>
              <a:lstStyle/>
              <a:p>
                <a:r>
                  <a:rPr lang="it-IT" sz="2000" i="1" dirty="0">
                    <a:latin typeface="Times New Roman" panose="02020603050405020304" pitchFamily="18" charset="0"/>
                    <a:cs typeface="Times New Roman" panose="02020603050405020304" pitchFamily="18" charset="0"/>
                  </a:rPr>
                  <a:t>L</a:t>
                </a:r>
                <a:r>
                  <a:rPr lang="it-IT" sz="2000" i="1" baseline="-25000" dirty="0">
                    <a:latin typeface="Times New Roman" panose="02020603050405020304" pitchFamily="18" charset="0"/>
                    <a:cs typeface="Times New Roman" panose="02020603050405020304" pitchFamily="18" charset="0"/>
                  </a:rPr>
                  <a:t>e</a:t>
                </a:r>
                <a:r>
                  <a:rPr lang="it-IT" sz="2000" i="1" dirty="0">
                    <a:latin typeface="Times New Roman" panose="02020603050405020304" pitchFamily="18" charset="0"/>
                    <a:cs typeface="Times New Roman" panose="02020603050405020304" pitchFamily="18" charset="0"/>
                  </a:rPr>
                  <a:t> = </a:t>
                </a:r>
                <a:r>
                  <a:rPr lang="el-GR" sz="2000" i="1" dirty="0">
                    <a:latin typeface="Times New Roman" panose="02020603050405020304" pitchFamily="18" charset="0"/>
                    <a:cs typeface="Times New Roman" panose="02020603050405020304" pitchFamily="18" charset="0"/>
                  </a:rPr>
                  <a:t>Π</a:t>
                </a:r>
                <a:r>
                  <a:rPr lang="it-IT"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implies </a:t>
                </a:r>
                <a:r>
                  <a:rPr lang="it-IT" sz="2000" i="1" dirty="0">
                    <a:latin typeface="Times New Roman" panose="02020603050405020304" pitchFamily="18" charset="0"/>
                    <a:cs typeface="Times New Roman" panose="02020603050405020304" pitchFamily="18" charset="0"/>
                  </a:rPr>
                  <a:t>R = L</a:t>
                </a:r>
                <a:r>
                  <a:rPr lang="it-IT" sz="2000" i="1" baseline="-25000" dirty="0">
                    <a:latin typeface="Times New Roman" panose="02020603050405020304" pitchFamily="18" charset="0"/>
                    <a:cs typeface="Times New Roman" panose="02020603050405020304" pitchFamily="18" charset="0"/>
                  </a:rPr>
                  <a:t>p</a:t>
                </a:r>
                <a:r>
                  <a:rPr lang="it-IT" sz="2000" i="1" dirty="0">
                    <a:latin typeface="Times New Roman" panose="02020603050405020304" pitchFamily="18" charset="0"/>
                    <a:cs typeface="Times New Roman" panose="02020603050405020304" pitchFamily="18" charset="0"/>
                  </a:rPr>
                  <a:t> + </a:t>
                </a:r>
                <a:r>
                  <a:rPr lang="el-GR" sz="2000" i="1" dirty="0">
                    <a:latin typeface="Times New Roman" panose="02020603050405020304" pitchFamily="18" charset="0"/>
                    <a:cs typeface="Times New Roman" panose="02020603050405020304" pitchFamily="18" charset="0"/>
                  </a:rPr>
                  <a:t>Π</a:t>
                </a:r>
                <a:r>
                  <a:rPr lang="it-IT" sz="2000" i="1" dirty="0">
                    <a:latin typeface="Times New Roman" panose="02020603050405020304" pitchFamily="18" charset="0"/>
                    <a:cs typeface="Times New Roman" panose="02020603050405020304" pitchFamily="18" charset="0"/>
                  </a:rPr>
                  <a:t> = L</a:t>
                </a:r>
                <a:r>
                  <a:rPr lang="it-IT" sz="2000" i="1" baseline="-25000" dirty="0">
                    <a:latin typeface="Times New Roman" panose="02020603050405020304" pitchFamily="18" charset="0"/>
                    <a:cs typeface="Times New Roman" panose="02020603050405020304" pitchFamily="18" charset="0"/>
                  </a:rPr>
                  <a:t>p</a:t>
                </a:r>
                <a:r>
                  <a:rPr lang="it-IT" sz="2000" i="1" dirty="0">
                    <a:latin typeface="Times New Roman" panose="02020603050405020304" pitchFamily="18" charset="0"/>
                    <a:cs typeface="Times New Roman" panose="02020603050405020304" pitchFamily="18" charset="0"/>
                  </a:rPr>
                  <a:t> + L</a:t>
                </a:r>
                <a:r>
                  <a:rPr lang="it-IT" sz="2000" i="1" baseline="-25000" dirty="0">
                    <a:latin typeface="Times New Roman" panose="02020603050405020304" pitchFamily="18" charset="0"/>
                    <a:cs typeface="Times New Roman" panose="02020603050405020304" pitchFamily="18" charset="0"/>
                  </a:rPr>
                  <a:t>e</a:t>
                </a:r>
                <a:r>
                  <a:rPr lang="it-IT" sz="2000" i="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aggregate</a:t>
                </a:r>
                <a:r>
                  <a:rPr lang="it-IT"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Revenue must equal the total payment to labor </a:t>
                </a:r>
                <a:r>
                  <a:rPr lang="en-US" sz="2000" i="1" dirty="0">
                    <a:latin typeface="Times New Roman" panose="02020603050405020304" pitchFamily="18" charset="0"/>
                    <a:cs typeface="Times New Roman" panose="02020603050405020304" pitchFamily="18" charset="0"/>
                  </a:rPr>
                  <a:t>L</a:t>
                </a:r>
                <a:r>
                  <a:rPr lang="en-US" sz="2000" dirty="0">
                    <a:latin typeface="Times New Roman" panose="02020603050405020304" pitchFamily="18" charset="0"/>
                    <a:cs typeface="Times New Roman" panose="02020603050405020304" pitchFamily="18" charset="0"/>
                  </a:rPr>
                  <a:t> → </a:t>
                </a:r>
                <a:r>
                  <a:rPr lang="en-US" sz="2000" i="1"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is exogenously fixed by the size of the labor force (</a:t>
                </a:r>
                <a:r>
                  <a:rPr lang="en-US" sz="2000" b="1" i="1" dirty="0">
                    <a:latin typeface="Times New Roman" panose="02020603050405020304" pitchFamily="18" charset="0"/>
                    <a:cs typeface="Times New Roman" panose="02020603050405020304" pitchFamily="18" charset="0"/>
                  </a:rPr>
                  <a:t>R = L</a:t>
                </a:r>
                <a:r>
                  <a:rPr lang="en-US" sz="2000" dirty="0">
                    <a:latin typeface="Times New Roman" panose="02020603050405020304" pitchFamily="18" charset="0"/>
                    <a:cs typeface="Times New Roman" panose="02020603050405020304" pitchFamily="18" charset="0"/>
                  </a:rPr>
                  <a:t>). These results hold both in closed and open economy cases.</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We can determine the mass of variety available in every country as: </a:t>
                </a:r>
              </a:p>
              <a:p>
                <a:pPr marL="0" indent="0" algn="ctr">
                  <a:buNone/>
                </a:pPr>
                <a:r>
                  <a:rPr lang="en-US" sz="2000" i="1" dirty="0">
                    <a:latin typeface="Times New Roman" panose="02020603050405020304" pitchFamily="18" charset="0"/>
                    <a:cs typeface="Times New Roman" panose="02020603050405020304" pitchFamily="18" charset="0"/>
                  </a:rPr>
                  <a:t>M</a:t>
                </a:r>
                <a:r>
                  <a:rPr lang="en-US" sz="2000" i="1" baseline="-25000" dirty="0">
                    <a:latin typeface="Times New Roman" panose="02020603050405020304" pitchFamily="18" charset="0"/>
                    <a:cs typeface="Times New Roman" panose="02020603050405020304" pitchFamily="18" charset="0"/>
                  </a:rPr>
                  <a:t>t</a:t>
                </a:r>
                <a:r>
                  <a:rPr lang="en-US" sz="2000" i="1" dirty="0">
                    <a:latin typeface="Times New Roman" panose="02020603050405020304" pitchFamily="18" charset="0"/>
                    <a:cs typeface="Times New Roman" panose="02020603050405020304" pitchFamily="18" charset="0"/>
                  </a:rPr>
                  <a:t> = (1 + np</a:t>
                </a:r>
                <a:r>
                  <a:rPr lang="en-US" sz="2000" i="1" baseline="-25000" dirty="0">
                    <a:latin typeface="Times New Roman" panose="02020603050405020304" pitchFamily="18" charset="0"/>
                    <a:cs typeface="Times New Roman" panose="02020603050405020304" pitchFamily="18" charset="0"/>
                  </a:rPr>
                  <a:t>x</a:t>
                </a:r>
                <a:r>
                  <a:rPr lang="en-US" sz="2000" i="1" dirty="0">
                    <a:latin typeface="Times New Roman" panose="02020603050405020304" pitchFamily="18" charset="0"/>
                    <a:cs typeface="Times New Roman" panose="02020603050405020304" pitchFamily="18" charset="0"/>
                  </a:rPr>
                  <a:t>)M  </a:t>
                </a:r>
                <a:r>
                  <a:rPr lang="it-IT" sz="2000" i="1" dirty="0">
                    <a:latin typeface="Times New Roman" panose="02020603050405020304" pitchFamily="18" charset="0"/>
                    <a:cs typeface="Times New Roman" panose="02020603050405020304" pitchFamily="18" charset="0"/>
                  </a:rPr>
                  <a:t>&gt; M.</a:t>
                </a:r>
                <a:endParaRPr lang="en-US" sz="2000" noProof="1">
                  <a:latin typeface="Times New Roman" panose="02020603050405020304" pitchFamily="18" charset="0"/>
                  <a:cs typeface="Times New Roman" panose="02020603050405020304" pitchFamily="18" charset="0"/>
                </a:endParaRPr>
              </a:p>
              <a:p>
                <a:pPr marL="0" indent="0" algn="just">
                  <a:buNone/>
                </a:pPr>
                <a:r>
                  <a:rPr lang="en-US" sz="2000" noProof="1">
                    <a:latin typeface="Times New Roman" panose="02020603050405020304" pitchFamily="18" charset="0"/>
                    <a:cs typeface="Times New Roman" panose="02020603050405020304" pitchFamily="18" charset="0"/>
                  </a:rPr>
                  <a:t>As we will see, openness to trade expands the variety of goods available to consumers, as long as the actual bundle of goods available is different across countries. Since consumers have a preference for variety, this has a positive impact on their utility.</a:t>
                </a:r>
              </a:p>
              <a:p>
                <a:pPr marL="0" indent="0" algn="just">
                  <a:buNone/>
                </a:pPr>
                <a:endParaRPr lang="en-US" sz="1000" noProof="1">
                  <a:latin typeface="Times New Roman" panose="02020603050405020304" pitchFamily="18" charset="0"/>
                  <a:cs typeface="Times New Roman" panose="02020603050405020304" pitchFamily="18" charset="0"/>
                </a:endParaRPr>
              </a:p>
              <a:p>
                <a:pPr algn="just"/>
                <a:r>
                  <a:rPr lang="en-US" sz="2000" noProof="1">
                    <a:latin typeface="Times New Roman" panose="02020603050405020304" pitchFamily="18" charset="0"/>
                    <a:cs typeface="Times New Roman" panose="02020603050405020304" pitchFamily="18" charset="0"/>
                  </a:rPr>
                  <a:t>Note also that all the firm-level variables </a:t>
                </a:r>
                <a:r>
                  <a:rPr lang="it-IT" sz="2000" noProof="1">
                    <a:latin typeface="Times New Roman" panose="02020603050405020304" pitchFamily="18" charset="0"/>
                    <a:cs typeface="Times New Roman" panose="02020603050405020304" pitchFamily="18" charset="0"/>
                  </a:rPr>
                  <a:t>(such as the productivity cutoffs, the average productivity levels and the average firm profit </a:t>
                </a:r>
                <a14:m>
                  <m:oMath xmlns:m="http://schemas.openxmlformats.org/officeDocument/2006/math">
                    <m:acc>
                      <m:accPr>
                        <m:chr m:val="̅"/>
                        <m:ctrlPr>
                          <a:rPr lang="en-US" sz="2000" b="1" i="1">
                            <a:solidFill>
                              <a:prstClr val="black"/>
                            </a:solidFill>
                            <a:latin typeface="Cambria Math" panose="02040503050406030204" pitchFamily="18" charset="0"/>
                            <a:cs typeface="Times New Roman" panose="02020603050405020304" pitchFamily="18" charset="0"/>
                          </a:rPr>
                        </m:ctrlPr>
                      </m:acc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𝝅</m:t>
                        </m:r>
                      </m:e>
                    </m:acc>
                  </m:oMath>
                </a14:m>
                <a:r>
                  <a:rPr lang="it-IT" sz="2000" noProof="1">
                    <a:latin typeface="Times New Roman" panose="02020603050405020304" pitchFamily="18" charset="0"/>
                    <a:cs typeface="Times New Roman" panose="02020603050405020304" pitchFamily="18" charset="0"/>
                  </a:rPr>
                  <a:t> and revenue </a:t>
                </a:r>
                <a14:m>
                  <m:oMath xmlns:m="http://schemas.openxmlformats.org/officeDocument/2006/math">
                    <m:acc>
                      <m:accPr>
                        <m:chr m:val="̅"/>
                        <m:ctrlPr>
                          <a:rPr lang="en-US" sz="2000" b="1" i="1">
                            <a:solidFill>
                              <a:prstClr val="black"/>
                            </a:solidFill>
                            <a:latin typeface="Cambria Math" panose="02040503050406030204" pitchFamily="18" charset="0"/>
                            <a:cs typeface="Times New Roman" panose="02020603050405020304" pitchFamily="18" charset="0"/>
                          </a:rPr>
                        </m:ctrlPr>
                      </m:accPr>
                      <m:e>
                        <m:r>
                          <a:rPr lang="it-IT" sz="2000" b="1" i="1" smtClean="0">
                            <a:solidFill>
                              <a:prstClr val="black"/>
                            </a:solidFill>
                            <a:latin typeface="Cambria Math" panose="02040503050406030204" pitchFamily="18" charset="0"/>
                            <a:cs typeface="Times New Roman" panose="02020603050405020304" pitchFamily="18" charset="0"/>
                          </a:rPr>
                          <m:t>𝒓</m:t>
                        </m:r>
                      </m:e>
                    </m:acc>
                  </m:oMath>
                </a14:m>
                <a:r>
                  <a:rPr lang="en-US" sz="2000" noProof="1">
                    <a:latin typeface="Times New Roman" panose="02020603050405020304" pitchFamily="18" charset="0"/>
                    <a:cs typeface="Times New Roman" panose="02020603050405020304" pitchFamily="18" charset="0"/>
                  </a:rPr>
                  <a:t>) are independent of the country size </a:t>
                </a:r>
                <a:r>
                  <a:rPr lang="en-US" sz="2000" i="1" noProof="1">
                    <a:latin typeface="Times New Roman" panose="02020603050405020304" pitchFamily="18" charset="0"/>
                    <a:cs typeface="Times New Roman" panose="02020603050405020304" pitchFamily="18" charset="0"/>
                  </a:rPr>
                  <a:t>L.</a:t>
                </a:r>
              </a:p>
              <a:p>
                <a:pPr marL="0" indent="0" algn="just">
                  <a:buNone/>
                </a:pPr>
                <a:endParaRPr lang="en-US" sz="2000" noProof="1">
                  <a:latin typeface="Times New Roman" panose="02020603050405020304" pitchFamily="18" charset="0"/>
                  <a:cs typeface="Times New Roman" panose="02020603050405020304" pitchFamily="18" charset="0"/>
                </a:endParaRPr>
              </a:p>
              <a:p>
                <a:pPr marL="0" indent="0" algn="just">
                  <a:buNone/>
                </a:pPr>
                <a:endParaRPr lang="en-US" sz="2000" i="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Choice>
        <mc:Fallback xmlns="">
          <p:sp>
            <p:nvSpPr>
              <p:cNvPr id="3" name="Segnaposto contenuto 2">
                <a:extLst>
                  <a:ext uri="{FF2B5EF4-FFF2-40B4-BE49-F238E27FC236}">
                    <a16:creationId xmlns:a16="http://schemas.microsoft.com/office/drawing/2014/main" id="{97431F9D-BFB5-420C-95F3-487E2FA7D44F}"/>
                  </a:ext>
                </a:extLst>
              </p:cNvPr>
              <p:cNvSpPr>
                <a:spLocks noGrp="1" noRot="1" noChangeAspect="1" noMove="1" noResize="1" noEditPoints="1" noAdjustHandles="1" noChangeArrowheads="1" noChangeShapeType="1" noTextEdit="1"/>
              </p:cNvSpPr>
              <p:nvPr>
                <p:ph idx="1"/>
              </p:nvPr>
            </p:nvSpPr>
            <p:spPr>
              <a:xfrm>
                <a:off x="457200" y="1687399"/>
                <a:ext cx="8229600" cy="4895964"/>
              </a:xfrm>
              <a:blipFill>
                <a:blip r:embed="rId2"/>
                <a:stretch>
                  <a:fillRect l="-741" t="-747" r="-741"/>
                </a:stretch>
              </a:blipFill>
            </p:spPr>
            <p:txBody>
              <a:bodyPr/>
              <a:lstStyle/>
              <a:p>
                <a:r>
                  <a:rPr lang="en-US">
                    <a:noFill/>
                  </a:rPr>
                  <a:t> </a:t>
                </a:r>
              </a:p>
            </p:txBody>
          </p:sp>
        </mc:Fallback>
      </mc:AlternateContent>
    </p:spTree>
    <p:extLst>
      <p:ext uri="{BB962C8B-B14F-4D97-AF65-F5344CB8AC3E}">
        <p14:creationId xmlns:p14="http://schemas.microsoft.com/office/powerpoint/2010/main" val="301867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3965BD1D-8FB5-45F6-B8BB-EA27B81CC00B}"/>
              </a:ext>
            </a:extLst>
          </p:cNvPr>
          <p:cNvSpPr>
            <a:spLocks noGrp="1"/>
          </p:cNvSpPr>
          <p:nvPr>
            <p:ph idx="1"/>
          </p:nvPr>
        </p:nvSpPr>
        <p:spPr>
          <a:xfrm>
            <a:off x="457200" y="984250"/>
            <a:ext cx="8229600" cy="5416550"/>
          </a:xfrm>
        </p:spPr>
        <p:txBody>
          <a:bodyPr>
            <a:normAutofit/>
          </a:bodyPr>
          <a:lstStyle/>
          <a:p>
            <a:pPr marL="0" indent="0" algn="ctr">
              <a:buNone/>
            </a:pPr>
            <a:r>
              <a:rPr lang="en-US" sz="3600" b="1" dirty="0">
                <a:latin typeface="Times New Roman" panose="02020603050405020304" pitchFamily="18" charset="0"/>
                <a:cs typeface="Times New Roman" panose="02020603050405020304" pitchFamily="18" charset="0"/>
              </a:rPr>
              <a:t>About the model</a:t>
            </a:r>
          </a:p>
          <a:p>
            <a:pPr marL="0" indent="0" algn="ctr">
              <a:buNone/>
            </a:pPr>
            <a:endParaRPr lang="en-US" sz="2000" dirty="0"/>
          </a:p>
          <a:p>
            <a:pPr algn="just"/>
            <a:r>
              <a:rPr lang="en-US" sz="2000" dirty="0">
                <a:latin typeface="Times New Roman" panose="02020603050405020304" pitchFamily="18" charset="0"/>
                <a:cs typeface="Times New Roman" panose="02020603050405020304" pitchFamily="18" charset="0"/>
              </a:rPr>
              <a:t>Use of literature about firms’ self-selection into export markets. Bernard and Jensen (1999a) (for the U.S.); Aw, Chung and Roberts (2000) (for Taiwan); and </a:t>
            </a:r>
            <a:r>
              <a:rPr lang="en-US" sz="2000" dirty="0" err="1">
                <a:latin typeface="Times New Roman" panose="02020603050405020304" pitchFamily="18" charset="0"/>
                <a:cs typeface="Times New Roman" panose="02020603050405020304" pitchFamily="18" charset="0"/>
              </a:rPr>
              <a:t>Clerides</a:t>
            </a:r>
            <a:r>
              <a:rPr lang="en-US" sz="2000" dirty="0">
                <a:latin typeface="Times New Roman" panose="02020603050405020304" pitchFamily="18" charset="0"/>
                <a:cs typeface="Times New Roman" panose="02020603050405020304" pitchFamily="18" charset="0"/>
              </a:rPr>
              <a:t>, Lack, and </a:t>
            </a:r>
            <a:r>
              <a:rPr lang="en-US" sz="2000" dirty="0" err="1">
                <a:latin typeface="Times New Roman" panose="02020603050405020304" pitchFamily="18" charset="0"/>
                <a:cs typeface="Times New Roman" panose="02020603050405020304" pitchFamily="18" charset="0"/>
              </a:rPr>
              <a:t>Tybout</a:t>
            </a:r>
            <a:r>
              <a:rPr lang="en-US" sz="2000" dirty="0">
                <a:latin typeface="Times New Roman" panose="02020603050405020304" pitchFamily="18" charset="0"/>
                <a:cs typeface="Times New Roman" panose="02020603050405020304" pitchFamily="18" charset="0"/>
              </a:rPr>
              <a:t> (1998) (for Colombia, Mexico and Morocco).</a:t>
            </a:r>
          </a:p>
          <a:p>
            <a:pPr algn="just"/>
            <a:r>
              <a:rPr lang="en-US" sz="2000" dirty="0">
                <a:latin typeface="Times New Roman" panose="02020603050405020304" pitchFamily="18" charset="0"/>
                <a:cs typeface="Times New Roman" panose="02020603050405020304" pitchFamily="18" charset="0"/>
              </a:rPr>
              <a:t>Use of Krugman’s model of trade under monopolistic competition and increasing returns. See Krugman (1979), Krugman (1980).</a:t>
            </a:r>
          </a:p>
          <a:p>
            <a:pPr algn="just"/>
            <a:r>
              <a:rPr lang="en-US" sz="2000" dirty="0">
                <a:latin typeface="Times New Roman" panose="02020603050405020304" pitchFamily="18" charset="0"/>
                <a:cs typeface="Times New Roman" panose="02020603050405020304" pitchFamily="18" charset="0"/>
              </a:rPr>
              <a:t>Use of Dixit and Stiglitz model of monopolistic competition to stress the importance of firms’ uncertainty when deciding whether or not to enter the market, and to introduce varieties. See </a:t>
            </a:r>
            <a:r>
              <a:rPr lang="en-US" sz="2000" dirty="0" err="1">
                <a:latin typeface="Times New Roman" panose="02020603050405020304" pitchFamily="18" charset="0"/>
                <a:cs typeface="Times New Roman" panose="02020603050405020304" pitchFamily="18" charset="0"/>
              </a:rPr>
              <a:t>Dixit&amp;Stiglitz</a:t>
            </a:r>
            <a:r>
              <a:rPr lang="en-US" sz="2000" dirty="0">
                <a:latin typeface="Times New Roman" panose="02020603050405020304" pitchFamily="18" charset="0"/>
                <a:cs typeface="Times New Roman" panose="02020603050405020304" pitchFamily="18" charset="0"/>
              </a:rPr>
              <a:t> (1977).</a:t>
            </a:r>
          </a:p>
          <a:p>
            <a:pPr algn="just"/>
            <a:r>
              <a:rPr lang="en-US" sz="2000" dirty="0">
                <a:latin typeface="Times New Roman" panose="02020603050405020304" pitchFamily="18" charset="0"/>
                <a:cs typeface="Times New Roman" panose="02020603050405020304" pitchFamily="18" charset="0"/>
              </a:rPr>
              <a:t>Use of </a:t>
            </a:r>
            <a:r>
              <a:rPr lang="en-US" sz="2000" dirty="0" err="1">
                <a:latin typeface="Times New Roman" panose="02020603050405020304" pitchFamily="18" charset="0"/>
                <a:cs typeface="Times New Roman" panose="02020603050405020304" pitchFamily="18" charset="0"/>
              </a:rPr>
              <a:t>Hopenhayn’s</a:t>
            </a:r>
            <a:r>
              <a:rPr lang="en-US" sz="2000" dirty="0">
                <a:latin typeface="Times New Roman" panose="02020603050405020304" pitchFamily="18" charset="0"/>
                <a:cs typeface="Times New Roman" panose="02020603050405020304" pitchFamily="18" charset="0"/>
              </a:rPr>
              <a:t> work on endogenous selection of heterogenous firms adapting it to monopolistic competition since </a:t>
            </a:r>
            <a:r>
              <a:rPr lang="en-US" sz="2000" dirty="0" err="1">
                <a:latin typeface="Times New Roman" panose="02020603050405020304" pitchFamily="18" charset="0"/>
                <a:cs typeface="Times New Roman" panose="02020603050405020304" pitchFamily="18" charset="0"/>
              </a:rPr>
              <a:t>Hopenhayn</a:t>
            </a:r>
            <a:r>
              <a:rPr lang="en-US" sz="2000" dirty="0">
                <a:latin typeface="Times New Roman" panose="02020603050405020304" pitchFamily="18" charset="0"/>
                <a:cs typeface="Times New Roman" panose="02020603050405020304" pitchFamily="18" charset="0"/>
              </a:rPr>
              <a:t> uses perfect </a:t>
            </a:r>
            <a:r>
              <a:rPr lang="en-US" sz="2000" dirty="0" err="1">
                <a:latin typeface="Times New Roman" panose="02020603050405020304" pitchFamily="18" charset="0"/>
                <a:cs typeface="Times New Roman" panose="02020603050405020304" pitchFamily="18" charset="0"/>
              </a:rPr>
              <a:t>competiton</a:t>
            </a:r>
            <a:r>
              <a:rPr lang="en-US" sz="2000" dirty="0">
                <a:latin typeface="Times New Roman" panose="02020603050405020304" pitchFamily="18" charset="0"/>
                <a:cs typeface="Times New Roman" panose="02020603050405020304" pitchFamily="18" charset="0"/>
              </a:rPr>
              <a:t>. See </a:t>
            </a:r>
            <a:r>
              <a:rPr lang="en-US" sz="2000" dirty="0" err="1">
                <a:latin typeface="Times New Roman" panose="02020603050405020304" pitchFamily="18" charset="0"/>
                <a:cs typeface="Times New Roman" panose="02020603050405020304" pitchFamily="18" charset="0"/>
              </a:rPr>
              <a:t>Hopenhayn</a:t>
            </a:r>
            <a:r>
              <a:rPr lang="en-US" sz="2000" dirty="0">
                <a:latin typeface="Times New Roman" panose="02020603050405020304" pitchFamily="18" charset="0"/>
                <a:cs typeface="Times New Roman" panose="02020603050405020304" pitchFamily="18" charset="0"/>
              </a:rPr>
              <a:t> (1992), </a:t>
            </a:r>
            <a:r>
              <a:rPr lang="en-US" sz="2000" dirty="0" err="1">
                <a:latin typeface="Times New Roman" panose="02020603050405020304" pitchFamily="18" charset="0"/>
                <a:cs typeface="Times New Roman" panose="02020603050405020304" pitchFamily="18" charset="0"/>
              </a:rPr>
              <a:t>Hopenhayn</a:t>
            </a:r>
            <a:r>
              <a:rPr lang="en-US" sz="2000" dirty="0">
                <a:latin typeface="Times New Roman" panose="02020603050405020304" pitchFamily="18" charset="0"/>
                <a:cs typeface="Times New Roman" panose="02020603050405020304" pitchFamily="18" charset="0"/>
              </a:rPr>
              <a:t> (1993).</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174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54716" y="887172"/>
            <a:ext cx="8234567" cy="982995"/>
          </a:xfrm>
        </p:spPr>
        <p:txBody>
          <a:bodyPr>
            <a:normAutofit/>
          </a:bodyPr>
          <a:lstStyle/>
          <a:p>
            <a:r>
              <a:rPr lang="en-US" sz="4000" b="1" u="sng" dirty="0">
                <a:latin typeface="Times New Roman" panose="02020603050405020304" pitchFamily="18" charset="0"/>
                <a:cs typeface="Times New Roman" panose="02020603050405020304" pitchFamily="18" charset="0"/>
              </a:rPr>
              <a:t>The Impact of Trade</a:t>
            </a:r>
            <a:endParaRPr lang="it-IT" sz="4000" b="1" i="1" u="sng"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454716" y="1970835"/>
            <a:ext cx="8234567" cy="4140618"/>
          </a:xfrm>
        </p:spPr>
        <p:txBody>
          <a:bodyPr vert="horz" lIns="91440" tIns="45720" rIns="91440" bIns="45720" rtlCol="0" anchor="t">
            <a:normAutofit/>
          </a:bodyPr>
          <a:lstStyle/>
          <a:p>
            <a:pPr lvl="0" algn="just"/>
            <a:r>
              <a:rPr lang="en-US" sz="2400" dirty="0">
                <a:solidFill>
                  <a:schemeClr val="tx1"/>
                </a:solidFill>
                <a:latin typeface="Times New Roman" panose="02020603050405020304" pitchFamily="18" charset="0"/>
                <a:cs typeface="Times New Roman" panose="02020603050405020304" pitchFamily="18" charset="0"/>
              </a:rPr>
              <a:t>Now that we have discussed the Open Economy Equilibria and introduced enough concepts, we will move on with the final part of the paper, right before its conclusion.</a:t>
            </a:r>
          </a:p>
          <a:p>
            <a:pPr lvl="0" algn="just"/>
            <a:endParaRPr lang="en-US" sz="2400" dirty="0">
              <a:solidFill>
                <a:schemeClr val="tx1"/>
              </a:solidFill>
              <a:latin typeface="Times New Roman" panose="02020603050405020304" pitchFamily="18" charset="0"/>
              <a:cs typeface="Times New Roman" panose="02020603050405020304" pitchFamily="18" charset="0"/>
            </a:endParaRPr>
          </a:p>
          <a:p>
            <a:pPr lvl="0" algn="just"/>
            <a:r>
              <a:rPr lang="en-US" sz="2400" dirty="0">
                <a:solidFill>
                  <a:schemeClr val="tx1"/>
                </a:solidFill>
                <a:latin typeface="Times New Roman" panose="02020603050405020304" pitchFamily="18" charset="0"/>
                <a:cs typeface="Times New Roman" panose="02020603050405020304" pitchFamily="18" charset="0"/>
              </a:rPr>
              <a:t>This final part will attempt to answer the following questions:</a:t>
            </a:r>
          </a:p>
          <a:p>
            <a:pPr lvl="0" algn="just"/>
            <a:endParaRPr lang="en-US" sz="2400" dirty="0">
              <a:solidFill>
                <a:schemeClr val="tx1"/>
              </a:solidFill>
              <a:latin typeface="Times New Roman" panose="02020603050405020304" pitchFamily="18" charset="0"/>
              <a:cs typeface="Times New Roman" panose="02020603050405020304" pitchFamily="18" charset="0"/>
            </a:endParaRPr>
          </a:p>
          <a:p>
            <a:pPr marL="342900" lvl="0" indent="-342900" algn="just">
              <a:buChar char="•"/>
            </a:pPr>
            <a:r>
              <a:rPr lang="en-US" sz="2400" dirty="0">
                <a:solidFill>
                  <a:schemeClr val="tx1"/>
                </a:solidFill>
                <a:latin typeface="Times New Roman" panose="02020603050405020304" pitchFamily="18" charset="0"/>
                <a:cs typeface="Times New Roman" panose="02020603050405020304" pitchFamily="18" charset="0"/>
              </a:rPr>
              <a:t>Does openness to trade affect firms 'market share and profits? </a:t>
            </a:r>
          </a:p>
          <a:p>
            <a:pPr marL="342900" lvl="0" indent="-342900" algn="just">
              <a:buChar char="•"/>
            </a:pPr>
            <a:r>
              <a:rPr lang="en-US" sz="2400" dirty="0">
                <a:solidFill>
                  <a:schemeClr val="tx1"/>
                </a:solidFill>
                <a:latin typeface="Times New Roman" panose="02020603050405020304" pitchFamily="18" charset="0"/>
                <a:cs typeface="Times New Roman" panose="02020603050405020304" pitchFamily="18" charset="0"/>
              </a:rPr>
              <a:t>Who loses and who gains when a country opens-up to trade and why?</a:t>
            </a:r>
          </a:p>
        </p:txBody>
      </p:sp>
    </p:spTree>
    <p:extLst>
      <p:ext uri="{BB962C8B-B14F-4D97-AF65-F5344CB8AC3E}">
        <p14:creationId xmlns:p14="http://schemas.microsoft.com/office/powerpoint/2010/main" val="1896211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8E70-5547-4ED3-80AC-9D6C0FE08812}"/>
              </a:ext>
            </a:extLst>
          </p:cNvPr>
          <p:cNvSpPr>
            <a:spLocks noGrp="1"/>
          </p:cNvSpPr>
          <p:nvPr>
            <p:ph type="title"/>
          </p:nvPr>
        </p:nvSpPr>
        <p:spPr>
          <a:xfrm>
            <a:off x="457200" y="846138"/>
            <a:ext cx="8229600" cy="761946"/>
          </a:xfrm>
        </p:spPr>
        <p:txBody>
          <a:bodyPr>
            <a:normAutofit/>
          </a:bodyPr>
          <a:lstStyle/>
          <a:p>
            <a:r>
              <a:rPr lang="en-US" sz="4000" b="1" dirty="0">
                <a:latin typeface="Times New Roman" panose="02020603050405020304" pitchFamily="18" charset="0"/>
                <a:cs typeface="Times New Roman" panose="02020603050405020304" pitchFamily="18" charset="0"/>
              </a:rPr>
              <a:t>Impact of Trade (1)</a:t>
            </a:r>
            <a:endParaRPr lang="en-GB" sz="40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0F5277-2206-4017-95DE-091E37C37D29}"/>
                  </a:ext>
                </a:extLst>
              </p:cNvPr>
              <p:cNvSpPr>
                <a:spLocks noGrp="1"/>
              </p:cNvSpPr>
              <p:nvPr>
                <p:ph idx="1"/>
              </p:nvPr>
            </p:nvSpPr>
            <p:spPr>
              <a:xfrm>
                <a:off x="457200" y="1726326"/>
                <a:ext cx="8229600" cy="4706006"/>
              </a:xfrm>
            </p:spPr>
            <p:txBody>
              <a:bodyPr>
                <a:normAutofit fontScale="92500"/>
              </a:bodyPr>
              <a:lstStyle/>
              <a:p>
                <a:pPr marL="0" indent="0" algn="just">
                  <a:buNone/>
                </a:pPr>
                <a:r>
                  <a:rPr lang="en-US" sz="2000" dirty="0">
                    <a:latin typeface="Times New Roman" panose="02020603050405020304" pitchFamily="18" charset="0"/>
                    <a:cs typeface="Times New Roman" panose="02020603050405020304" pitchFamily="18" charset="0"/>
                  </a:rPr>
                  <a:t>To test such impact, Melitz analyzes both the closed and open economy equilibria. By comparing their steady state equilibria, Melitz attempt to capture the long run consequences of trade, which will be listed here below and then discussed:</a:t>
                </a:r>
              </a:p>
              <a:p>
                <a:pPr marL="0" indent="0" algn="just">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FE condition same in both closed and open economy</a:t>
                </a:r>
              </a:p>
              <a:p>
                <a:r>
                  <a:rPr lang="en-GB" sz="2000" dirty="0">
                    <a:latin typeface="Times New Roman" panose="02020603050405020304" pitchFamily="18" charset="0"/>
                    <a:cs typeface="Times New Roman" panose="02020603050405020304" pitchFamily="18" charset="0"/>
                  </a:rPr>
                  <a:t>ZCP curve shifts upwards </a:t>
                </a:r>
                <a:r>
                  <a:rPr lang="en-GB" sz="2000" dirty="0">
                    <a:latin typeface="Times New Roman" panose="02020603050405020304" pitchFamily="18" charset="0"/>
                    <a:cs typeface="Times New Roman" panose="02020603050405020304" pitchFamily="18" charset="0"/>
                    <a:sym typeface="Wingdings" panose="05000000000000000000" pitchFamily="2" charset="2"/>
                  </a:rPr>
                  <a:t> cut-off productivity level increase </a:t>
                </a:r>
                <a14:m>
                  <m:oMath xmlns:m="http://schemas.openxmlformats.org/officeDocument/2006/math">
                    <m:sSup>
                      <m:s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GB" sz="2000" b="1" i="1" dirty="0">
                    <a:latin typeface="Times New Roman" panose="02020603050405020304" pitchFamily="18" charset="0"/>
                    <a:cs typeface="Times New Roman" panose="02020603050405020304" pitchFamily="18" charset="0"/>
                  </a:rPr>
                  <a:t>&gt;</a:t>
                </a:r>
                <a:r>
                  <a:rPr lang="en-GB" sz="20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b>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m:t>
                        </m:r>
                      </m:sub>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oMath>
                </a14:m>
                <a:r>
                  <a:rPr lang="en-GB" sz="2000" dirty="0">
                    <a:latin typeface="Times New Roman" panose="02020603050405020304" pitchFamily="18" charset="0"/>
                    <a:cs typeface="Times New Roman" panose="02020603050405020304" pitchFamily="18" charset="0"/>
                  </a:rPr>
                  <a:t>  </a:t>
                </a:r>
              </a:p>
              <a:p>
                <a:r>
                  <a:rPr lang="en-GB" sz="2000" dirty="0">
                    <a:latin typeface="Times New Roman" panose="02020603050405020304" pitchFamily="18" charset="0"/>
                    <a:cs typeface="Times New Roman" panose="02020603050405020304" pitchFamily="18" charset="0"/>
                  </a:rPr>
                  <a:t>Firms with productivity </a:t>
                </a:r>
                <a14:m>
                  <m:oMath xmlns:m="http://schemas.openxmlformats.org/officeDocument/2006/math">
                    <m:sSubSup>
                      <m:sSub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b>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m:t>
                        </m:r>
                      </m:sub>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oMath>
                </a14:m>
                <a:r>
                  <a:rPr lang="en-GB" sz="2000" dirty="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&lt;</a:t>
                </a:r>
                <a:r>
                  <a:rPr lang="en-GB"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dirty="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&lt;</a:t>
                </a:r>
                <a:r>
                  <a:rPr lang="en-GB" sz="20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GB" sz="2000" dirty="0">
                    <a:latin typeface="Times New Roman" panose="02020603050405020304" pitchFamily="18" charset="0"/>
                    <a:cs typeface="Times New Roman" panose="02020603050405020304" pitchFamily="18" charset="0"/>
                  </a:rPr>
                  <a:t> can no longer earn </a:t>
                </a:r>
                <a:r>
                  <a:rPr lang="el-GR" sz="2000" b="1" dirty="0">
                    <a:latin typeface="Times New Roman" panose="02020603050405020304" pitchFamily="18" charset="0"/>
                    <a:cs typeface="Times New Roman" panose="02020603050405020304" pitchFamily="18" charset="0"/>
                  </a:rPr>
                  <a:t>π</a:t>
                </a:r>
                <a:r>
                  <a:rPr lang="en-US" sz="2000" b="1" dirty="0">
                    <a:latin typeface="Times New Roman" panose="02020603050405020304" pitchFamily="18" charset="0"/>
                    <a:cs typeface="Times New Roman" panose="02020603050405020304" pitchFamily="18" charset="0"/>
                  </a:rPr>
                  <a:t>(</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dirty="0">
                    <a:latin typeface="Times New Roman" panose="02020603050405020304" pitchFamily="18" charset="0"/>
                    <a:cs typeface="Times New Roman" panose="02020603050405020304" pitchFamily="18" charset="0"/>
                  </a:rPr>
                  <a:t>) &gt; 0</a:t>
                </a:r>
                <a:r>
                  <a:rPr lang="en-GB" sz="2000" dirty="0">
                    <a:latin typeface="Times New Roman" panose="02020603050405020304" pitchFamily="18" charset="0"/>
                    <a:cs typeface="Times New Roman" panose="02020603050405020304" pitchFamily="18" charset="0"/>
                  </a:rPr>
                  <a:t>. Therefore, they exit.</a:t>
                </a:r>
              </a:p>
              <a:p>
                <a:r>
                  <a:rPr lang="en-GB" sz="2000" dirty="0">
                    <a:latin typeface="Times New Roman" panose="02020603050405020304" pitchFamily="18" charset="0"/>
                    <a:cs typeface="Times New Roman" panose="02020603050405020304" pitchFamily="18" charset="0"/>
                    <a:sym typeface="Wingdings" panose="05000000000000000000" pitchFamily="2" charset="2"/>
                  </a:rPr>
                  <a:t>the number of firms shrinks: </a:t>
                </a:r>
                <a:r>
                  <a:rPr lang="en-GB" sz="2000" b="1" dirty="0">
                    <a:latin typeface="Times New Roman" panose="02020603050405020304" pitchFamily="18" charset="0"/>
                    <a:cs typeface="Times New Roman" panose="02020603050405020304" pitchFamily="18" charset="0"/>
                  </a:rPr>
                  <a:t>M &lt; M</a:t>
                </a:r>
                <a:r>
                  <a:rPr lang="en-GB" sz="2000" b="1" baseline="-25000" dirty="0">
                    <a:latin typeface="Times New Roman" panose="02020603050405020304" pitchFamily="18" charset="0"/>
                    <a:cs typeface="Times New Roman" panose="02020603050405020304" pitchFamily="18" charset="0"/>
                  </a:rPr>
                  <a:t>a</a:t>
                </a:r>
                <a:r>
                  <a:rPr lang="en-GB" sz="2000" b="1"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Another selection process starts where only firms with productivity level above </a:t>
                </a:r>
                <a14:m>
                  <m:oMath xmlns:m="http://schemas.openxmlformats.org/officeDocument/2006/math">
                    <m:sSubSup>
                      <m:sSub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b>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𝒙</m:t>
                        </m:r>
                      </m:sub>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GB" sz="2000" dirty="0">
                    <a:latin typeface="Times New Roman" panose="02020603050405020304" pitchFamily="18" charset="0"/>
                    <a:cs typeface="Times New Roman" panose="02020603050405020304" pitchFamily="18" charset="0"/>
                  </a:rPr>
                  <a:t>enter the export markets.</a:t>
                </a:r>
              </a:p>
              <a:p>
                <a:r>
                  <a:rPr lang="en-GB" sz="2000" dirty="0">
                    <a:latin typeface="Times New Roman" panose="02020603050405020304" pitchFamily="18" charset="0"/>
                    <a:cs typeface="Times New Roman" panose="02020603050405020304" pitchFamily="18" charset="0"/>
                    <a:sym typeface="Wingdings" panose="05000000000000000000" pitchFamily="2" charset="2"/>
                  </a:rPr>
                  <a:t>Aggregate productivity</a:t>
                </a:r>
                <a:r>
                  <a:rPr lang="en-GB" sz="2000" baseline="30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rises</a:t>
                </a:r>
                <a:r>
                  <a:rPr lang="en-GB" sz="2000" dirty="0">
                    <a:latin typeface="Times New Roman" panose="02020603050405020304" pitchFamily="18" charset="0"/>
                    <a:cs typeface="Times New Roman" panose="02020603050405020304" pitchFamily="18" charset="0"/>
                    <a:sym typeface="Wingdings" panose="05000000000000000000" pitchFamily="2" charset="2"/>
                  </a:rPr>
                  <a:t> as the </a:t>
                </a:r>
                <a:r>
                  <a:rPr lang="en-GB" sz="2000" dirty="0">
                    <a:latin typeface="Times New Roman" panose="02020603050405020304" pitchFamily="18" charset="0"/>
                    <a:cs typeface="Times New Roman" panose="02020603050405020304" pitchFamily="18" charset="0"/>
                  </a:rPr>
                  <a:t>more efficient firms are the only ones surviving the market share reallocation of both domestic and export markets.</a:t>
                </a:r>
              </a:p>
              <a:p>
                <a:r>
                  <a:rPr lang="en-GB" sz="2000" dirty="0">
                    <a:latin typeface="Times New Roman" panose="02020603050405020304" pitchFamily="18" charset="0"/>
                    <a:cs typeface="Times New Roman" panose="02020603050405020304" pitchFamily="18" charset="0"/>
                  </a:rPr>
                  <a:t>Consumers enjoy greater product variety as: </a:t>
                </a:r>
                <a:r>
                  <a:rPr lang="en-GB" sz="2000" b="1" dirty="0">
                    <a:latin typeface="Times New Roman" panose="02020603050405020304" pitchFamily="18" charset="0"/>
                    <a:cs typeface="Times New Roman" panose="02020603050405020304" pitchFamily="18" charset="0"/>
                  </a:rPr>
                  <a:t>M</a:t>
                </a:r>
                <a:r>
                  <a:rPr lang="en-GB" sz="2000" b="1" baseline="-25000" dirty="0">
                    <a:latin typeface="Times New Roman" panose="02020603050405020304" pitchFamily="18" charset="0"/>
                    <a:cs typeface="Times New Roman" panose="02020603050405020304" pitchFamily="18" charset="0"/>
                  </a:rPr>
                  <a:t>t</a:t>
                </a:r>
                <a:r>
                  <a:rPr lang="en-GB" sz="2000" b="1" dirty="0">
                    <a:latin typeface="Times New Roman" panose="02020603050405020304" pitchFamily="18" charset="0"/>
                    <a:cs typeface="Times New Roman" panose="02020603050405020304" pitchFamily="18" charset="0"/>
                  </a:rPr>
                  <a:t> = (1+np</a:t>
                </a:r>
                <a:r>
                  <a:rPr lang="en-GB" sz="2000" b="1" baseline="-25000" dirty="0">
                    <a:latin typeface="Times New Roman" panose="02020603050405020304" pitchFamily="18" charset="0"/>
                    <a:cs typeface="Times New Roman" panose="02020603050405020304" pitchFamily="18" charset="0"/>
                  </a:rPr>
                  <a:t>x</a:t>
                </a:r>
                <a:r>
                  <a:rPr lang="en-GB" sz="2000" b="1" dirty="0">
                    <a:latin typeface="Times New Roman" panose="02020603050405020304" pitchFamily="18" charset="0"/>
                    <a:cs typeface="Times New Roman" panose="02020603050405020304" pitchFamily="18" charset="0"/>
                  </a:rPr>
                  <a:t>)M</a:t>
                </a:r>
                <a:r>
                  <a:rPr lang="en-GB" sz="2000" b="1" i="1" dirty="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&gt; M</a:t>
                </a:r>
                <a:r>
                  <a:rPr lang="en-GB" sz="2000" b="1" baseline="-25000" dirty="0">
                    <a:latin typeface="Times New Roman" panose="02020603050405020304" pitchFamily="18" charset="0"/>
                    <a:cs typeface="Times New Roman" panose="02020603050405020304" pitchFamily="18" charset="0"/>
                  </a:rPr>
                  <a:t>a</a:t>
                </a:r>
                <a:r>
                  <a:rPr lang="en-GB" sz="2000" b="1" dirty="0">
                    <a:latin typeface="Times New Roman" panose="02020603050405020304" pitchFamily="18" charset="0"/>
                    <a:cs typeface="Times New Roman" panose="02020603050405020304" pitchFamily="18" charset="0"/>
                  </a:rPr>
                  <a:t> </a:t>
                </a:r>
              </a:p>
              <a:p>
                <a:endParaRPr lang="en-GB" dirty="0"/>
              </a:p>
            </p:txBody>
          </p:sp>
        </mc:Choice>
        <mc:Fallback xmlns="">
          <p:sp>
            <p:nvSpPr>
              <p:cNvPr id="3" name="Content Placeholder 2">
                <a:extLst>
                  <a:ext uri="{FF2B5EF4-FFF2-40B4-BE49-F238E27FC236}">
                    <a16:creationId xmlns:a16="http://schemas.microsoft.com/office/drawing/2014/main" id="{F00F5277-2206-4017-95DE-091E37C37D29}"/>
                  </a:ext>
                </a:extLst>
              </p:cNvPr>
              <p:cNvSpPr>
                <a:spLocks noGrp="1" noRot="1" noChangeAspect="1" noMove="1" noResize="1" noEditPoints="1" noAdjustHandles="1" noChangeArrowheads="1" noChangeShapeType="1" noTextEdit="1"/>
              </p:cNvSpPr>
              <p:nvPr>
                <p:ph idx="1"/>
              </p:nvPr>
            </p:nvSpPr>
            <p:spPr>
              <a:xfrm>
                <a:off x="457200" y="1726326"/>
                <a:ext cx="8229600" cy="4706006"/>
              </a:xfrm>
              <a:blipFill>
                <a:blip r:embed="rId3"/>
                <a:stretch>
                  <a:fillRect l="-667" t="-648" r="-741" b="-259"/>
                </a:stretch>
              </a:blipFill>
            </p:spPr>
            <p:txBody>
              <a:bodyPr/>
              <a:lstStyle/>
              <a:p>
                <a:r>
                  <a:rPr lang="en-GB">
                    <a:noFill/>
                  </a:rPr>
                  <a:t> </a:t>
                </a:r>
              </a:p>
            </p:txBody>
          </p:sp>
        </mc:Fallback>
      </mc:AlternateContent>
    </p:spTree>
    <p:extLst>
      <p:ext uri="{BB962C8B-B14F-4D97-AF65-F5344CB8AC3E}">
        <p14:creationId xmlns:p14="http://schemas.microsoft.com/office/powerpoint/2010/main" val="2654825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19E4F-218E-4410-832F-9D31E6CF6943}"/>
              </a:ext>
            </a:extLst>
          </p:cNvPr>
          <p:cNvSpPr>
            <a:spLocks noGrp="1"/>
          </p:cNvSpPr>
          <p:nvPr>
            <p:ph type="title"/>
          </p:nvPr>
        </p:nvSpPr>
        <p:spPr>
          <a:xfrm>
            <a:off x="457200" y="843282"/>
            <a:ext cx="8229600" cy="1009166"/>
          </a:xfrm>
        </p:spPr>
        <p:txBody>
          <a:bodyPr>
            <a:noAutofit/>
          </a:bodyPr>
          <a:lstStyle/>
          <a:p>
            <a:r>
              <a:rPr lang="en-US" sz="3200" b="1" dirty="0">
                <a:latin typeface="Times New Roman" panose="02020603050405020304" pitchFamily="18" charset="0"/>
                <a:cs typeface="Times New Roman" panose="02020603050405020304" pitchFamily="18" charset="0"/>
              </a:rPr>
              <a:t>Reallocation of Market Shares and Profits across Firms</a:t>
            </a:r>
            <a:r>
              <a:rPr lang="en-US" sz="3200" dirty="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F14276-E58D-4921-95E9-C18F6E0B3D62}"/>
                  </a:ext>
                </a:extLst>
              </p:cNvPr>
              <p:cNvSpPr>
                <a:spLocks noGrp="1"/>
              </p:cNvSpPr>
              <p:nvPr>
                <p:ph idx="1"/>
              </p:nvPr>
            </p:nvSpPr>
            <p:spPr>
              <a:xfrm>
                <a:off x="457200" y="2002221"/>
                <a:ext cx="8229600" cy="4587766"/>
              </a:xfrm>
            </p:spPr>
            <p:txBody>
              <a:bodyPr>
                <a:normAutofit fontScale="92500" lnSpcReduction="10000"/>
              </a:bodyPr>
              <a:lstStyle/>
              <a:p>
                <a:pPr marL="0" indent="0">
                  <a:buNone/>
                </a:pPr>
                <a:r>
                  <a:rPr lang="en-US" sz="2000" dirty="0">
                    <a:latin typeface="Times New Roman" panose="02020603050405020304" pitchFamily="18" charset="0"/>
                    <a:cs typeface="Times New Roman" panose="02020603050405020304" pitchFamily="18" charset="0"/>
                  </a:rPr>
                  <a:t>Melitz observes the performance of firms with productivity </a:t>
                </a:r>
                <a:r>
                  <a:rPr lang="en-GB" sz="2000" i="1" dirty="0">
                    <a:latin typeface="Times New Roman" panose="02020603050405020304" pitchFamily="18" charset="0"/>
                    <a:cs typeface="Times New Roman" panose="02020603050405020304" pitchFamily="18" charset="0"/>
                  </a:rPr>
                  <a:t> </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dirty="0">
                    <a:latin typeface="Times New Roman" panose="02020603050405020304" pitchFamily="18" charset="0"/>
                    <a:cs typeface="Times New Roman" panose="02020603050405020304" pitchFamily="18" charset="0"/>
                  </a:rPr>
                  <a:t> </a:t>
                </a:r>
                <a:r>
                  <a:rPr lang="en-GB" sz="2000" b="1" i="1"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b>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m:t>
                        </m:r>
                      </m:sub>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GB" sz="2000" dirty="0">
                    <a:latin typeface="Times New Roman" panose="02020603050405020304" pitchFamily="18" charset="0"/>
                    <a:cs typeface="Times New Roman" panose="02020603050405020304" pitchFamily="18" charset="0"/>
                  </a:rPr>
                  <a:t>before and after the transition to trade. </a:t>
                </a:r>
              </a:p>
              <a:p>
                <a:pPr marL="0" indent="0">
                  <a:buNone/>
                </a:pPr>
                <a:endParaRPr lang="en-GB" sz="12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Now, remember:</a:t>
                </a:r>
              </a:p>
              <a:p>
                <a:r>
                  <a:rPr lang="en-GB" sz="2000" b="1" i="1" dirty="0" err="1">
                    <a:latin typeface="Times New Roman" panose="02020603050405020304" pitchFamily="18" charset="0"/>
                    <a:cs typeface="Times New Roman" panose="02020603050405020304" pitchFamily="18" charset="0"/>
                  </a:rPr>
                  <a:t>r</a:t>
                </a:r>
                <a:r>
                  <a:rPr lang="en-GB" sz="2000" b="1" i="1" baseline="-25000" dirty="0" err="1">
                    <a:latin typeface="Times New Roman" panose="02020603050405020304" pitchFamily="18" charset="0"/>
                    <a:cs typeface="Times New Roman" panose="02020603050405020304" pitchFamily="18" charset="0"/>
                  </a:rPr>
                  <a:t>a</a:t>
                </a:r>
                <a:r>
                  <a:rPr lang="en-GB" sz="2000" b="1" i="1" dirty="0">
                    <a:latin typeface="Times New Roman" panose="02020603050405020304" pitchFamily="18" charset="0"/>
                    <a:cs typeface="Times New Roman" panose="02020603050405020304" pitchFamily="18" charset="0"/>
                  </a:rPr>
                  <a:t>(</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 &gt; 0 </a:t>
                </a:r>
                <a:r>
                  <a:rPr lang="en-GB" sz="2000" dirty="0">
                    <a:latin typeface="Times New Roman" panose="02020603050405020304" pitchFamily="18" charset="0"/>
                    <a:cs typeface="Times New Roman" panose="02020603050405020304" pitchFamily="18" charset="0"/>
                  </a:rPr>
                  <a:t>is denoted as firm’s revenue in autarky</a:t>
                </a:r>
              </a:p>
              <a:p>
                <a:r>
                  <a:rPr lang="en-GB" sz="2000" b="1" i="1" dirty="0">
                    <a:latin typeface="Times New Roman" panose="02020603050405020304" pitchFamily="18" charset="0"/>
                    <a:cs typeface="Times New Roman" panose="02020603050405020304" pitchFamily="18" charset="0"/>
                  </a:rPr>
                  <a:t>π</a:t>
                </a:r>
                <a:r>
                  <a:rPr lang="en-GB" sz="2000" b="1" i="1" baseline="-25000" dirty="0">
                    <a:latin typeface="Times New Roman" panose="02020603050405020304" pitchFamily="18" charset="0"/>
                    <a:cs typeface="Times New Roman" panose="02020603050405020304" pitchFamily="18" charset="0"/>
                  </a:rPr>
                  <a:t>a</a:t>
                </a:r>
                <a:r>
                  <a:rPr lang="en-GB" sz="2000" b="1" i="1" dirty="0">
                    <a:latin typeface="Times New Roman" panose="02020603050405020304" pitchFamily="18" charset="0"/>
                    <a:cs typeface="Times New Roman" panose="02020603050405020304" pitchFamily="18" charset="0"/>
                  </a:rPr>
                  <a:t>(</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 ≥ 0 </a:t>
                </a:r>
                <a:r>
                  <a:rPr lang="en-GB" sz="2000" dirty="0">
                    <a:latin typeface="Times New Roman" panose="02020603050405020304" pitchFamily="18" charset="0"/>
                    <a:cs typeface="Times New Roman" panose="02020603050405020304" pitchFamily="18" charset="0"/>
                  </a:rPr>
                  <a:t>is denoted as firm’s profit in autarky</a:t>
                </a:r>
              </a:p>
              <a:p>
                <a:r>
                  <a:rPr lang="en-GB" sz="2000" b="1" i="1" dirty="0">
                    <a:latin typeface="Times New Roman" panose="02020603050405020304" pitchFamily="18" charset="0"/>
                    <a:cs typeface="Times New Roman" panose="02020603050405020304" pitchFamily="18" charset="0"/>
                  </a:rPr>
                  <a:t>R = L </a:t>
                </a:r>
                <a:r>
                  <a:rPr lang="en-GB" sz="2000" dirty="0">
                    <a:latin typeface="Times New Roman" panose="02020603050405020304" pitchFamily="18" charset="0"/>
                    <a:cs typeface="Times New Roman" panose="02020603050405020304" pitchFamily="18" charset="0"/>
                  </a:rPr>
                  <a:t>is, in both closed and open economy, the aggregate revenue of domestic firms, which is exogenously given by the country size</a:t>
                </a:r>
              </a:p>
              <a:p>
                <a:pPr marL="0" indent="0">
                  <a:buNone/>
                </a:pPr>
                <a:endParaRPr lang="en-GB" sz="12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Hence:</a:t>
                </a:r>
              </a:p>
              <a:p>
                <a:r>
                  <a:rPr lang="en-GB" sz="2000" b="1" i="1" dirty="0" err="1">
                    <a:latin typeface="Times New Roman" panose="02020603050405020304" pitchFamily="18" charset="0"/>
                    <a:cs typeface="Times New Roman" panose="02020603050405020304" pitchFamily="18" charset="0"/>
                  </a:rPr>
                  <a:t>r</a:t>
                </a:r>
                <a:r>
                  <a:rPr lang="en-GB" sz="2000" b="1" i="1" baseline="-25000" dirty="0" err="1">
                    <a:latin typeface="Times New Roman" panose="02020603050405020304" pitchFamily="18" charset="0"/>
                    <a:cs typeface="Times New Roman" panose="02020603050405020304" pitchFamily="18" charset="0"/>
                  </a:rPr>
                  <a:t>a</a:t>
                </a:r>
                <a:r>
                  <a:rPr lang="en-GB" sz="2000" b="1" i="1" dirty="0">
                    <a:latin typeface="Times New Roman" panose="02020603050405020304" pitchFamily="18" charset="0"/>
                    <a:cs typeface="Times New Roman" panose="02020603050405020304" pitchFamily="18" charset="0"/>
                  </a:rPr>
                  <a:t>(</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)/R </a:t>
                </a:r>
                <a:r>
                  <a:rPr lang="en-GB" sz="2000" dirty="0">
                    <a:latin typeface="Times New Roman" panose="02020603050405020304" pitchFamily="18" charset="0"/>
                    <a:cs typeface="Times New Roman" panose="02020603050405020304" pitchFamily="18" charset="0"/>
                  </a:rPr>
                  <a:t>represents the firm’s market share (within the domestic industry) in autarky</a:t>
                </a:r>
              </a:p>
              <a:p>
                <a:r>
                  <a:rPr lang="en-GB" sz="2000" b="1" i="1" dirty="0">
                    <a:latin typeface="Times New Roman" panose="02020603050405020304" pitchFamily="18" charset="0"/>
                    <a:cs typeface="Times New Roman" panose="02020603050405020304" pitchFamily="18" charset="0"/>
                  </a:rPr>
                  <a:t>r(</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)/R </a:t>
                </a:r>
                <a:r>
                  <a:rPr lang="en-GB" sz="2000" dirty="0">
                    <a:latin typeface="Times New Roman" panose="02020603050405020304" pitchFamily="18" charset="0"/>
                    <a:cs typeface="Times New Roman" panose="02020603050405020304" pitchFamily="18" charset="0"/>
                  </a:rPr>
                  <a:t>represents the firm’s market share (within the domestic industry) in the equilibrium with trade</a:t>
                </a:r>
              </a:p>
              <a:p>
                <a:r>
                  <a:rPr lang="en-GB" sz="2000" b="1" i="1" dirty="0" err="1">
                    <a:latin typeface="Times New Roman" panose="02020603050405020304" pitchFamily="18" charset="0"/>
                    <a:cs typeface="Times New Roman" panose="02020603050405020304" pitchFamily="18" charset="0"/>
                  </a:rPr>
                  <a:t>r</a:t>
                </a:r>
                <a:r>
                  <a:rPr lang="en-GB" sz="2000" b="1" i="1" baseline="-25000" dirty="0" err="1">
                    <a:latin typeface="Times New Roman" panose="02020603050405020304" pitchFamily="18" charset="0"/>
                    <a:cs typeface="Times New Roman" panose="02020603050405020304" pitchFamily="18" charset="0"/>
                  </a:rPr>
                  <a:t>d</a:t>
                </a:r>
                <a:r>
                  <a:rPr lang="en-GB" sz="2000" b="1" i="1" dirty="0">
                    <a:latin typeface="Times New Roman" panose="02020603050405020304" pitchFamily="18" charset="0"/>
                    <a:cs typeface="Times New Roman" panose="02020603050405020304" pitchFamily="18" charset="0"/>
                  </a:rPr>
                  <a:t>(</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)/R </a:t>
                </a:r>
                <a:r>
                  <a:rPr lang="en-GB" sz="2000" dirty="0">
                    <a:latin typeface="Times New Roman" panose="02020603050405020304" pitchFamily="18" charset="0"/>
                    <a:cs typeface="Times New Roman" panose="02020603050405020304" pitchFamily="18" charset="0"/>
                  </a:rPr>
                  <a:t>represents the firm’s share of its domestic market</a:t>
                </a:r>
                <a:br>
                  <a:rPr lang="en-GB" sz="2000" dirty="0">
                    <a:latin typeface="Times New Roman" panose="02020603050405020304" pitchFamily="18" charset="0"/>
                    <a:cs typeface="Times New Roman" panose="02020603050405020304" pitchFamily="18" charset="0"/>
                  </a:rPr>
                </a:br>
                <a:r>
                  <a:rPr lang="en-GB" sz="2000" dirty="0">
                    <a:latin typeface="Times New Roman" panose="02020603050405020304" pitchFamily="18" charset="0"/>
                    <a:cs typeface="Times New Roman" panose="02020603050405020304" pitchFamily="18" charset="0"/>
                  </a:rPr>
                  <a:t>(Remember </a:t>
                </a:r>
                <a:r>
                  <a:rPr lang="en-GB" sz="2000" b="1" i="1" u="sng" dirty="0">
                    <a:latin typeface="Times New Roman" panose="02020603050405020304" pitchFamily="18" charset="0"/>
                    <a:cs typeface="Times New Roman" panose="02020603050405020304" pitchFamily="18" charset="0"/>
                  </a:rPr>
                  <a:t>R</a:t>
                </a:r>
                <a:r>
                  <a:rPr lang="en-GB" sz="2000" dirty="0">
                    <a:latin typeface="Times New Roman" panose="02020603050405020304" pitchFamily="18" charset="0"/>
                    <a:cs typeface="Times New Roman" panose="02020603050405020304" pitchFamily="18" charset="0"/>
                  </a:rPr>
                  <a:t> also represents aggregate consumer expenditure in the country)</a:t>
                </a:r>
              </a:p>
              <a:p>
                <a:pPr marL="0" indent="0">
                  <a:buNone/>
                </a:pPr>
                <a:endParaRPr lang="en-GB"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43F14276-E58D-4921-95E9-C18F6E0B3D62}"/>
                  </a:ext>
                </a:extLst>
              </p:cNvPr>
              <p:cNvSpPr>
                <a:spLocks noGrp="1" noRot="1" noChangeAspect="1" noMove="1" noResize="1" noEditPoints="1" noAdjustHandles="1" noChangeArrowheads="1" noChangeShapeType="1" noTextEdit="1"/>
              </p:cNvSpPr>
              <p:nvPr>
                <p:ph idx="1"/>
              </p:nvPr>
            </p:nvSpPr>
            <p:spPr>
              <a:xfrm>
                <a:off x="457200" y="2002221"/>
                <a:ext cx="8229600" cy="4587766"/>
              </a:xfrm>
              <a:blipFill>
                <a:blip r:embed="rId2"/>
                <a:stretch>
                  <a:fillRect l="-667" t="-1328" b="-1992"/>
                </a:stretch>
              </a:blipFill>
            </p:spPr>
            <p:txBody>
              <a:bodyPr/>
              <a:lstStyle/>
              <a:p>
                <a:r>
                  <a:rPr lang="en-GB">
                    <a:noFill/>
                  </a:rPr>
                  <a:t> </a:t>
                </a:r>
              </a:p>
            </p:txBody>
          </p:sp>
        </mc:Fallback>
      </mc:AlternateContent>
    </p:spTree>
    <p:extLst>
      <p:ext uri="{BB962C8B-B14F-4D97-AF65-F5344CB8AC3E}">
        <p14:creationId xmlns:p14="http://schemas.microsoft.com/office/powerpoint/2010/main" val="4108155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A07F-46A4-4569-86DE-15AE144E357E}"/>
              </a:ext>
            </a:extLst>
          </p:cNvPr>
          <p:cNvSpPr>
            <a:spLocks noGrp="1"/>
          </p:cNvSpPr>
          <p:nvPr>
            <p:ph type="title"/>
          </p:nvPr>
        </p:nvSpPr>
        <p:spPr>
          <a:xfrm>
            <a:off x="457200" y="970925"/>
            <a:ext cx="8229600" cy="976116"/>
          </a:xfrm>
        </p:spPr>
        <p:txBody>
          <a:bodyPr>
            <a:normAutofit fontScale="90000"/>
          </a:bodyPr>
          <a:lstStyle/>
          <a:p>
            <a:r>
              <a:rPr lang="en-US" sz="3200" b="1" dirty="0">
                <a:latin typeface="Times New Roman" panose="02020603050405020304" pitchFamily="18" charset="0"/>
                <a:cs typeface="Times New Roman" panose="02020603050405020304" pitchFamily="18" charset="0"/>
              </a:rPr>
              <a:t>Reallocation of Market Shares and Profits across Firms (1)</a:t>
            </a:r>
            <a:endParaRPr lang="en-GB" sz="3200"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9DDEB6-9285-4936-B995-328BE76AE2E8}"/>
                  </a:ext>
                </a:extLst>
              </p:cNvPr>
              <p:cNvSpPr>
                <a:spLocks noGrp="1"/>
              </p:cNvSpPr>
              <p:nvPr>
                <p:ph idx="1"/>
              </p:nvPr>
            </p:nvSpPr>
            <p:spPr>
              <a:xfrm>
                <a:off x="457200" y="2197916"/>
                <a:ext cx="8229600" cy="4379054"/>
              </a:xfrm>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The </a:t>
                </a:r>
                <a:r>
                  <a:rPr lang="en-GB" sz="2000" dirty="0">
                    <a:latin typeface="Times New Roman" panose="02020603050405020304" pitchFamily="18" charset="0"/>
                    <a:cs typeface="Times New Roman" panose="02020603050405020304" pitchFamily="18" charset="0"/>
                  </a:rPr>
                  <a:t>impact of trade on this firm’s market share can be evaluated with the following inequalities</a:t>
                </a: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					</a:t>
                </a:r>
              </a:p>
              <a:p>
                <a:pPr marL="0" indent="0">
                  <a:buNone/>
                </a:pPr>
                <a:r>
                  <a:rPr lang="en-GB" sz="2000" dirty="0">
                    <a:latin typeface="Times New Roman" panose="02020603050405020304" pitchFamily="18" charset="0"/>
                    <a:cs typeface="Times New Roman" panose="02020603050405020304" pitchFamily="18" charset="0"/>
                    <a:sym typeface="Wingdings" panose="05000000000000000000" pitchFamily="2" charset="2"/>
                  </a:rPr>
                  <a:t>As all firms incur a loss in domestic sales as the economy opens to trade:</a:t>
                </a:r>
              </a:p>
              <a:p>
                <a:r>
                  <a:rPr lang="en-GB" sz="2000" b="1" i="1" dirty="0" err="1">
                    <a:latin typeface="Times New Roman" panose="02020603050405020304" pitchFamily="18" charset="0"/>
                    <a:cs typeface="Times New Roman" panose="02020603050405020304" pitchFamily="18" charset="0"/>
                  </a:rPr>
                  <a:t>r</a:t>
                </a:r>
                <a:r>
                  <a:rPr lang="en-GB" sz="2000" b="1" i="1" baseline="-25000" dirty="0" err="1">
                    <a:latin typeface="Times New Roman" panose="02020603050405020304" pitchFamily="18" charset="0"/>
                    <a:cs typeface="Times New Roman" panose="02020603050405020304" pitchFamily="18" charset="0"/>
                  </a:rPr>
                  <a:t>d</a:t>
                </a:r>
                <a:r>
                  <a:rPr lang="en-GB" sz="2000" b="1" i="1" dirty="0">
                    <a:latin typeface="Times New Roman" panose="02020603050405020304" pitchFamily="18" charset="0"/>
                    <a:cs typeface="Times New Roman" panose="02020603050405020304" pitchFamily="18" charset="0"/>
                  </a:rPr>
                  <a:t>(</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 &lt; </a:t>
                </a:r>
                <a:r>
                  <a:rPr lang="en-GB" sz="2000" b="1" i="1" dirty="0" err="1">
                    <a:latin typeface="Times New Roman" panose="02020603050405020304" pitchFamily="18" charset="0"/>
                    <a:cs typeface="Times New Roman" panose="02020603050405020304" pitchFamily="18" charset="0"/>
                  </a:rPr>
                  <a:t>r</a:t>
                </a:r>
                <a:r>
                  <a:rPr lang="en-GB" sz="2000" b="1" i="1" baseline="-25000" dirty="0" err="1">
                    <a:latin typeface="Times New Roman" panose="02020603050405020304" pitchFamily="18" charset="0"/>
                    <a:cs typeface="Times New Roman" panose="02020603050405020304" pitchFamily="18" charset="0"/>
                  </a:rPr>
                  <a:t>a</a:t>
                </a:r>
                <a:r>
                  <a:rPr lang="en-GB" sz="2000" b="1" i="1" dirty="0">
                    <a:latin typeface="Times New Roman" panose="02020603050405020304" pitchFamily="18" charset="0"/>
                    <a:cs typeface="Times New Roman" panose="02020603050405020304" pitchFamily="18" charset="0"/>
                  </a:rPr>
                  <a:t>(</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sym typeface="Wingdings" panose="05000000000000000000" pitchFamily="2" charset="2"/>
                  </a:rPr>
                  <a:t> Non-exporting firms will see their market share  shrinking total revenue loss</a:t>
                </a:r>
              </a:p>
              <a:p>
                <a:r>
                  <a:rPr lang="en-GB" sz="2000" b="1" i="1" dirty="0" err="1">
                    <a:latin typeface="Times New Roman" panose="02020603050405020304" pitchFamily="18" charset="0"/>
                    <a:cs typeface="Times New Roman" panose="02020603050405020304" pitchFamily="18" charset="0"/>
                  </a:rPr>
                  <a:t>r</a:t>
                </a:r>
                <a:r>
                  <a:rPr lang="en-GB" sz="2000" b="1" i="1" baseline="-25000" dirty="0" err="1">
                    <a:latin typeface="Times New Roman" panose="02020603050405020304" pitchFamily="18" charset="0"/>
                    <a:cs typeface="Times New Roman" panose="02020603050405020304" pitchFamily="18" charset="0"/>
                  </a:rPr>
                  <a:t>a</a:t>
                </a:r>
                <a:r>
                  <a:rPr lang="en-GB" sz="2000" b="1" i="1" dirty="0">
                    <a:latin typeface="Times New Roman" panose="02020603050405020304" pitchFamily="18" charset="0"/>
                    <a:cs typeface="Times New Roman" panose="02020603050405020304" pitchFamily="18" charset="0"/>
                  </a:rPr>
                  <a:t>(</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 &lt; </a:t>
                </a:r>
                <a:r>
                  <a:rPr lang="en-GB" sz="2000" b="1" i="1" dirty="0" err="1">
                    <a:latin typeface="Times New Roman" panose="02020603050405020304" pitchFamily="18" charset="0"/>
                    <a:cs typeface="Times New Roman" panose="02020603050405020304" pitchFamily="18" charset="0"/>
                  </a:rPr>
                  <a:t>r</a:t>
                </a:r>
                <a:r>
                  <a:rPr lang="en-GB" sz="2000" b="1" i="1" baseline="-25000" dirty="0" err="1">
                    <a:latin typeface="Times New Roman" panose="02020603050405020304" pitchFamily="18" charset="0"/>
                    <a:cs typeface="Times New Roman" panose="02020603050405020304" pitchFamily="18" charset="0"/>
                  </a:rPr>
                  <a:t>d</a:t>
                </a:r>
                <a:r>
                  <a:rPr lang="en-GB" sz="2000" b="1" i="1" dirty="0">
                    <a:latin typeface="Times New Roman" panose="02020603050405020304" pitchFamily="18" charset="0"/>
                    <a:cs typeface="Times New Roman" panose="02020603050405020304" pitchFamily="18" charset="0"/>
                  </a:rPr>
                  <a:t>(</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 + </a:t>
                </a:r>
                <a:r>
                  <a:rPr lang="en-GB" sz="2000" b="1" i="1" dirty="0" err="1">
                    <a:latin typeface="Times New Roman" panose="02020603050405020304" pitchFamily="18" charset="0"/>
                    <a:cs typeface="Times New Roman" panose="02020603050405020304" pitchFamily="18" charset="0"/>
                  </a:rPr>
                  <a:t>nr</a:t>
                </a:r>
                <a:r>
                  <a:rPr lang="en-GB" sz="2000" b="1" i="1" baseline="-25000" dirty="0" err="1">
                    <a:latin typeface="Times New Roman" panose="02020603050405020304" pitchFamily="18" charset="0"/>
                    <a:cs typeface="Times New Roman" panose="02020603050405020304" pitchFamily="18" charset="0"/>
                  </a:rPr>
                  <a:t>x</a:t>
                </a:r>
                <a:r>
                  <a:rPr lang="en-GB" sz="2000" b="1" i="1" dirty="0">
                    <a:latin typeface="Times New Roman" panose="02020603050405020304" pitchFamily="18" charset="0"/>
                    <a:cs typeface="Times New Roman" panose="02020603050405020304" pitchFamily="18" charset="0"/>
                  </a:rPr>
                  <a:t>(</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sym typeface="Wingdings" panose="05000000000000000000" pitchFamily="2" charset="2"/>
                  </a:rPr>
                  <a:t> Exporting firms increase their revenue if they make up their domestic loss with export sales  increase of share of industry revenues</a:t>
                </a:r>
              </a:p>
              <a:p>
                <a:endParaRPr lang="en-GB" sz="20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GB" sz="2000" dirty="0">
                    <a:latin typeface="Times New Roman" panose="02020603050405020304" pitchFamily="18" charset="0"/>
                    <a:cs typeface="Times New Roman" panose="02020603050405020304" pitchFamily="18" charset="0"/>
                    <a:sym typeface="Wingdings" panose="05000000000000000000" pitchFamily="2" charset="2"/>
                  </a:rPr>
                  <a:t>As </a:t>
                </a:r>
                <a:r>
                  <a:rPr lang="en-GB" sz="2000" dirty="0">
                    <a:latin typeface="Times New Roman" panose="02020603050405020304" pitchFamily="18" charset="0"/>
                    <a:cs typeface="Times New Roman" panose="02020603050405020304" pitchFamily="18" charset="0"/>
                  </a:rPr>
                  <a:t>ZCP curve shifts upwards, the least productive firms with productivity between </a:t>
                </a:r>
                <a14:m>
                  <m:oMath xmlns:m="http://schemas.openxmlformats.org/officeDocument/2006/math">
                    <m:sSubSup>
                      <m:sSub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b>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𝒂</m:t>
                        </m:r>
                      </m:sub>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oMath>
                </a14:m>
                <a:r>
                  <a:rPr lang="en-GB" sz="2000" dirty="0">
                    <a:latin typeface="Times New Roman" panose="02020603050405020304" pitchFamily="18" charset="0"/>
                    <a:cs typeface="Times New Roman" panose="02020603050405020304" pitchFamily="18" charset="0"/>
                  </a:rPr>
                  <a:t> and </a:t>
                </a:r>
                <a14:m>
                  <m:oMath xmlns:m="http://schemas.openxmlformats.org/officeDocument/2006/math">
                    <m:r>
                      <a:rPr lang="en-US" sz="2000" b="1" i="1" smtClean="0">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dirty="0">
                    <a:latin typeface="Times New Roman" panose="02020603050405020304" pitchFamily="18" charset="0"/>
                    <a:cs typeface="Times New Roman" panose="02020603050405020304" pitchFamily="18" charset="0"/>
                  </a:rPr>
                  <a:t> will exit the market, hence their market share drops to zero.</a:t>
                </a:r>
              </a:p>
              <a:p>
                <a:pPr marL="0" indent="0">
                  <a:buNone/>
                </a:pPr>
                <a:endParaRPr lang="en-GB" sz="2000" dirty="0">
                  <a:latin typeface="Times New Roman" panose="02020603050405020304" pitchFamily="18" charset="0"/>
                  <a:cs typeface="Times New Roman" panose="02020603050405020304" pitchFamily="18" charset="0"/>
                  <a:sym typeface="Wingdings" panose="05000000000000000000" pitchFamily="2" charset="2"/>
                </a:endParaRPr>
              </a:p>
              <a:p>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19DDEB6-9285-4936-B995-328BE76AE2E8}"/>
                  </a:ext>
                </a:extLst>
              </p:cNvPr>
              <p:cNvSpPr>
                <a:spLocks noGrp="1" noRot="1" noChangeAspect="1" noMove="1" noResize="1" noEditPoints="1" noAdjustHandles="1" noChangeArrowheads="1" noChangeShapeType="1" noTextEdit="1"/>
              </p:cNvSpPr>
              <p:nvPr>
                <p:ph idx="1"/>
              </p:nvPr>
            </p:nvSpPr>
            <p:spPr>
              <a:xfrm>
                <a:off x="457200" y="2197916"/>
                <a:ext cx="8229600" cy="4379054"/>
              </a:xfrm>
              <a:blipFill>
                <a:blip r:embed="rId2"/>
                <a:stretch>
                  <a:fillRect l="-741" t="-1532" r="-444"/>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5A734172-68C7-47CB-A7E0-82CAB4533B30}"/>
              </a:ext>
            </a:extLst>
          </p:cNvPr>
          <p:cNvPicPr>
            <a:picLocks noChangeAspect="1"/>
          </p:cNvPicPr>
          <p:nvPr/>
        </p:nvPicPr>
        <p:blipFill>
          <a:blip r:embed="rId3"/>
          <a:stretch>
            <a:fillRect/>
          </a:stretch>
        </p:blipFill>
        <p:spPr>
          <a:xfrm>
            <a:off x="1420786" y="2776757"/>
            <a:ext cx="5944748" cy="652244"/>
          </a:xfrm>
          <a:prstGeom prst="rect">
            <a:avLst/>
          </a:prstGeom>
        </p:spPr>
      </p:pic>
    </p:spTree>
    <p:extLst>
      <p:ext uri="{BB962C8B-B14F-4D97-AF65-F5344CB8AC3E}">
        <p14:creationId xmlns:p14="http://schemas.microsoft.com/office/powerpoint/2010/main" val="1844378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F06A-F464-4821-A4B4-A1DE3FCD9E3F}"/>
              </a:ext>
            </a:extLst>
          </p:cNvPr>
          <p:cNvSpPr>
            <a:spLocks noGrp="1"/>
          </p:cNvSpPr>
          <p:nvPr>
            <p:ph type="title"/>
          </p:nvPr>
        </p:nvSpPr>
        <p:spPr>
          <a:xfrm>
            <a:off x="457200" y="962536"/>
            <a:ext cx="8229600" cy="968740"/>
          </a:xfrm>
        </p:spPr>
        <p:txBody>
          <a:bodyPr>
            <a:normAutofit fontScale="90000"/>
          </a:bodyPr>
          <a:lstStyle/>
          <a:p>
            <a:r>
              <a:rPr lang="en-US" sz="3200" b="1" dirty="0">
                <a:latin typeface="Times New Roman" panose="02020603050405020304" pitchFamily="18" charset="0"/>
                <a:cs typeface="Times New Roman" panose="02020603050405020304" pitchFamily="18" charset="0"/>
              </a:rPr>
              <a:t>Reallocation of Market Shares and Profits across Firms (2)</a:t>
            </a:r>
            <a:endParaRPr lang="en-GB" sz="3200"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FFADA5-EBC6-4E55-B3DB-72A31A879007}"/>
                  </a:ext>
                </a:extLst>
              </p:cNvPr>
              <p:cNvSpPr>
                <a:spLocks noGrp="1"/>
              </p:cNvSpPr>
              <p:nvPr>
                <p:ph idx="1"/>
              </p:nvPr>
            </p:nvSpPr>
            <p:spPr>
              <a:xfrm>
                <a:off x="457199" y="2034302"/>
                <a:ext cx="8229600" cy="4437877"/>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However, productivity above or equal to </a:t>
                </a:r>
                <a14:m>
                  <m:oMath xmlns:m="http://schemas.openxmlformats.org/officeDocument/2006/math">
                    <m:sSubSup>
                      <m:sSub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b>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𝒙</m:t>
                        </m:r>
                      </m:sub>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oMath>
                </a14:m>
                <a:r>
                  <a:rPr lang="en-GB" sz="2000" baseline="30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doesn’t necessarily translate into profits as it involves a trade off between increasing revenues and increasing costs related to additional export costs.</a:t>
                </a: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The profit change of such a firm can be so rewritten:</a:t>
                </a: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																																																			</a:t>
                </a:r>
              </a:p>
              <a:p>
                <a:pPr marL="0" indent="0" algn="just">
                  <a:buNone/>
                </a:pPr>
                <a:r>
                  <a:rPr lang="en-GB" sz="2000" dirty="0">
                    <a:latin typeface="Times New Roman" panose="02020603050405020304" pitchFamily="18" charset="0"/>
                    <a:cs typeface="Times New Roman" panose="02020603050405020304" pitchFamily="18" charset="0"/>
                  </a:rPr>
                  <a:t>The term in the first bracket must be positive since </a:t>
                </a:r>
                <a:r>
                  <a:rPr lang="en-GB" sz="2000" b="1" i="1" dirty="0" err="1">
                    <a:latin typeface="Times New Roman" panose="02020603050405020304" pitchFamily="18" charset="0"/>
                    <a:cs typeface="Times New Roman" panose="02020603050405020304" pitchFamily="18" charset="0"/>
                  </a:rPr>
                  <a:t>r</a:t>
                </a:r>
                <a:r>
                  <a:rPr lang="en-GB" sz="2000" b="1" i="1" baseline="-25000" dirty="0" err="1">
                    <a:latin typeface="Times New Roman" panose="02020603050405020304" pitchFamily="18" charset="0"/>
                    <a:cs typeface="Times New Roman" panose="02020603050405020304" pitchFamily="18" charset="0"/>
                  </a:rPr>
                  <a:t>d</a:t>
                </a:r>
                <a:r>
                  <a:rPr lang="en-GB" sz="2000" b="1" i="1" dirty="0">
                    <a:latin typeface="Times New Roman" panose="02020603050405020304" pitchFamily="18" charset="0"/>
                    <a:cs typeface="Times New Roman" panose="02020603050405020304" pitchFamily="18" charset="0"/>
                  </a:rPr>
                  <a:t>(</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 + nr(</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 &gt; </a:t>
                </a:r>
                <a:r>
                  <a:rPr lang="en-GB" sz="2000" b="1" i="1" dirty="0" err="1">
                    <a:latin typeface="Times New Roman" panose="02020603050405020304" pitchFamily="18" charset="0"/>
                    <a:cs typeface="Times New Roman" panose="02020603050405020304" pitchFamily="18" charset="0"/>
                  </a:rPr>
                  <a:t>r</a:t>
                </a:r>
                <a:r>
                  <a:rPr lang="en-GB" sz="2000" b="1" i="1" baseline="-25000" dirty="0" err="1">
                    <a:latin typeface="Times New Roman" panose="02020603050405020304" pitchFamily="18" charset="0"/>
                    <a:cs typeface="Times New Roman" panose="02020603050405020304" pitchFamily="18" charset="0"/>
                  </a:rPr>
                  <a:t>a</a:t>
                </a:r>
                <a:r>
                  <a:rPr lang="en-GB" sz="2000" b="1" i="1" dirty="0">
                    <a:latin typeface="Times New Roman" panose="02020603050405020304" pitchFamily="18" charset="0"/>
                    <a:cs typeface="Times New Roman" panose="02020603050405020304" pitchFamily="18" charset="0"/>
                  </a:rPr>
                  <a:t>(</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for all </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 &gt; </a:t>
                </a:r>
                <a14:m>
                  <m:oMath xmlns:m="http://schemas.openxmlformats.org/officeDocument/2006/math">
                    <m:sSup>
                      <m:s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GB" sz="2000" dirty="0">
                    <a:latin typeface="Times New Roman" panose="02020603050405020304" pitchFamily="18" charset="0"/>
                    <a:cs typeface="Times New Roman" panose="02020603050405020304" pitchFamily="18" charset="0"/>
                  </a:rPr>
                  <a:t>. Then, the profit change </a:t>
                </a:r>
                <a:r>
                  <a:rPr lang="el-GR" sz="2000" b="1" i="1" dirty="0">
                    <a:latin typeface="Times New Roman" panose="02020603050405020304" pitchFamily="18" charset="0"/>
                    <a:cs typeface="Times New Roman" panose="02020603050405020304" pitchFamily="18" charset="0"/>
                  </a:rPr>
                  <a:t>Δπ</a:t>
                </a:r>
                <a:r>
                  <a:rPr lang="en-US" sz="2000" b="1" i="1" dirty="0">
                    <a:latin typeface="Times New Roman" panose="02020603050405020304" pitchFamily="18" charset="0"/>
                    <a:cs typeface="Times New Roman" panose="02020603050405020304" pitchFamily="18" charset="0"/>
                  </a:rPr>
                  <a:t>(</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b="1" i="1"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is an increasing function of the firm’s productivity level </a:t>
                </a:r>
                <a14:m>
                  <m:oMath xmlns:m="http://schemas.openxmlformats.org/officeDocument/2006/math">
                    <m:r>
                      <a:rPr lang="en-US" sz="2000" b="1" i="1">
                        <a:latin typeface="Cambria Math" panose="02040503050406030204" pitchFamily="18" charset="0"/>
                        <a:ea typeface="Cambria Math" panose="02040503050406030204" pitchFamily="18" charset="0"/>
                        <a:cs typeface="Times New Roman" panose="02020603050405020304" pitchFamily="18" charset="0"/>
                      </a:rPr>
                      <m:t>𝝋</m:t>
                    </m:r>
                  </m:oMath>
                </a14:m>
                <a:r>
                  <a:rPr lang="en-GB" sz="2000" dirty="0">
                    <a:latin typeface="Times New Roman" panose="02020603050405020304" pitchFamily="18" charset="0"/>
                    <a:cs typeface="Times New Roman" panose="02020603050405020304" pitchFamily="18" charset="0"/>
                  </a:rPr>
                  <a:t>. While this change is not profitable (negative) for the exporting firms with the cut-off productivity level </a:t>
                </a:r>
                <a14:m>
                  <m:oMath xmlns:m="http://schemas.openxmlformats.org/officeDocument/2006/math">
                    <m:sSubSup>
                      <m:sSubSupPr>
                        <m:ctrlP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𝝋</m:t>
                        </m:r>
                      </m:e>
                      <m:sub>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𝒙</m:t>
                        </m:r>
                      </m:sub>
                      <m:sup>
                        <m:r>
                          <a:rPr lang="en-US" sz="2000" b="1"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oMath>
                </a14:m>
                <a:r>
                  <a:rPr lang="en-GB" sz="2000" baseline="30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15FFADA5-EBC6-4E55-B3DB-72A31A879007}"/>
                  </a:ext>
                </a:extLst>
              </p:cNvPr>
              <p:cNvSpPr>
                <a:spLocks noGrp="1" noRot="1" noChangeAspect="1" noMove="1" noResize="1" noEditPoints="1" noAdjustHandles="1" noChangeArrowheads="1" noChangeShapeType="1" noTextEdit="1"/>
              </p:cNvSpPr>
              <p:nvPr>
                <p:ph idx="1"/>
              </p:nvPr>
            </p:nvSpPr>
            <p:spPr>
              <a:xfrm>
                <a:off x="457199" y="2034302"/>
                <a:ext cx="8229600" cy="4437877"/>
              </a:xfrm>
              <a:blipFill>
                <a:blip r:embed="rId2"/>
                <a:stretch>
                  <a:fillRect l="-741" t="-824" r="-741" b="-687"/>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42CFBB25-8BD6-4330-86CF-448D2CDF9580}"/>
              </a:ext>
            </a:extLst>
          </p:cNvPr>
          <p:cNvPicPr>
            <a:picLocks noChangeAspect="1"/>
          </p:cNvPicPr>
          <p:nvPr/>
        </p:nvPicPr>
        <p:blipFill>
          <a:blip r:embed="rId3"/>
          <a:stretch>
            <a:fillRect/>
          </a:stretch>
        </p:blipFill>
        <p:spPr>
          <a:xfrm>
            <a:off x="1560575" y="3773482"/>
            <a:ext cx="6022849" cy="1297229"/>
          </a:xfrm>
          <a:prstGeom prst="rect">
            <a:avLst/>
          </a:prstGeom>
        </p:spPr>
      </p:pic>
    </p:spTree>
    <p:extLst>
      <p:ext uri="{BB962C8B-B14F-4D97-AF65-F5344CB8AC3E}">
        <p14:creationId xmlns:p14="http://schemas.microsoft.com/office/powerpoint/2010/main" val="4218428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D87A4-BAA5-40E7-B3A0-EBDDEE45FBE8}"/>
              </a:ext>
            </a:extLst>
          </p:cNvPr>
          <p:cNvSpPr>
            <a:spLocks noGrp="1"/>
          </p:cNvSpPr>
          <p:nvPr>
            <p:ph type="title"/>
          </p:nvPr>
        </p:nvSpPr>
        <p:spPr>
          <a:xfrm>
            <a:off x="457200" y="755486"/>
            <a:ext cx="8229600" cy="994486"/>
          </a:xfrm>
        </p:spPr>
        <p:txBody>
          <a:bodyPr>
            <a:normAutofit fontScale="90000"/>
          </a:bodyPr>
          <a:lstStyle/>
          <a:p>
            <a:r>
              <a:rPr lang="en-US" sz="3200" b="1" dirty="0">
                <a:latin typeface="Times New Roman" panose="02020603050405020304" pitchFamily="18" charset="0"/>
                <a:cs typeface="Times New Roman" panose="02020603050405020304" pitchFamily="18" charset="0"/>
              </a:rPr>
              <a:t>Reallocation of Market Shares and Profits across Firms (3)</a:t>
            </a:r>
            <a:endParaRPr lang="en-GB" sz="3200" b="1" dirty="0"/>
          </a:p>
        </p:txBody>
      </p:sp>
      <p:sp>
        <p:nvSpPr>
          <p:cNvPr id="3" name="Content Placeholder 2">
            <a:extLst>
              <a:ext uri="{FF2B5EF4-FFF2-40B4-BE49-F238E27FC236}">
                <a16:creationId xmlns:a16="http://schemas.microsoft.com/office/drawing/2014/main" id="{3C7F6A45-319C-4BC6-8C2F-774592C39B7F}"/>
              </a:ext>
            </a:extLst>
          </p:cNvPr>
          <p:cNvSpPr>
            <a:spLocks noGrp="1"/>
          </p:cNvSpPr>
          <p:nvPr>
            <p:ph idx="1"/>
          </p:nvPr>
        </p:nvSpPr>
        <p:spPr>
          <a:xfrm>
            <a:off x="252248" y="1805153"/>
            <a:ext cx="8560676" cy="4950372"/>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Given their level of productivity, we can split firms into two big groups, depending whether they gain or lose from trade. Those are not completely homogeneous groups as firms gain or lose with different degrees. </a:t>
            </a:r>
          </a:p>
          <a:p>
            <a:pPr marL="0" indent="0">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From the subset of gaining firms, we can distinguish “the most productive” firms, which gain both market share and profits, and those “more productive”, which keep exporting, gain market shares but lose profits when the economy is open.</a:t>
            </a:r>
          </a:p>
          <a:p>
            <a:pPr marL="0" indent="0">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From the subset of losing firms instead, we will have “less productive” companies who still operate exclusively in the domestic market losing both market shares and profits and, finally, the “least productive” firms that will be driven out of the industry.</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Such Darwinian selection can be better interpreted with the help of the next graph.</a:t>
            </a: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466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E637-1830-4CEC-8469-F905417E71D6}"/>
              </a:ext>
            </a:extLst>
          </p:cNvPr>
          <p:cNvSpPr>
            <a:spLocks noGrp="1"/>
          </p:cNvSpPr>
          <p:nvPr>
            <p:ph type="title"/>
          </p:nvPr>
        </p:nvSpPr>
        <p:spPr>
          <a:xfrm>
            <a:off x="457200" y="668776"/>
            <a:ext cx="8229600" cy="663410"/>
          </a:xfrm>
        </p:spPr>
        <p:txBody>
          <a:bodyPr>
            <a:normAutofit/>
          </a:bodyPr>
          <a:lstStyle/>
          <a:p>
            <a:r>
              <a:rPr lang="en-US" sz="2400" b="1" dirty="0">
                <a:latin typeface="Times New Roman" panose="02020603050405020304" pitchFamily="18" charset="0"/>
                <a:cs typeface="Times New Roman" panose="02020603050405020304" pitchFamily="18" charset="0"/>
              </a:rPr>
              <a:t>Reallocation of Market Shares and Profits across Firms (4)</a:t>
            </a:r>
            <a:endParaRPr lang="en-GB" sz="2400" b="1" dirty="0"/>
          </a:p>
        </p:txBody>
      </p:sp>
      <p:pic>
        <p:nvPicPr>
          <p:cNvPr id="5" name="Content Placeholder 4" descr="A close up of a map&#10;&#10;Description automatically generated">
            <a:extLst>
              <a:ext uri="{FF2B5EF4-FFF2-40B4-BE49-F238E27FC236}">
                <a16:creationId xmlns:a16="http://schemas.microsoft.com/office/drawing/2014/main" id="{E172AC9B-AF5B-48C8-9DE1-BC38F788035E}"/>
              </a:ext>
            </a:extLst>
          </p:cNvPr>
          <p:cNvPicPr>
            <a:picLocks noGrp="1" noChangeAspect="1"/>
          </p:cNvPicPr>
          <p:nvPr>
            <p:ph idx="1"/>
          </p:nvPr>
        </p:nvPicPr>
        <p:blipFill>
          <a:blip r:embed="rId2"/>
          <a:stretch>
            <a:fillRect/>
          </a:stretch>
        </p:blipFill>
        <p:spPr>
          <a:xfrm>
            <a:off x="1048050" y="1332186"/>
            <a:ext cx="6606466" cy="5312980"/>
          </a:xfrm>
        </p:spPr>
      </p:pic>
    </p:spTree>
    <p:extLst>
      <p:ext uri="{BB962C8B-B14F-4D97-AF65-F5344CB8AC3E}">
        <p14:creationId xmlns:p14="http://schemas.microsoft.com/office/powerpoint/2010/main" val="3047352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0C86-C2B1-4D9E-AF19-E8E68D1B06AA}"/>
              </a:ext>
            </a:extLst>
          </p:cNvPr>
          <p:cNvSpPr>
            <a:spLocks noGrp="1"/>
          </p:cNvSpPr>
          <p:nvPr>
            <p:ph type="title"/>
          </p:nvPr>
        </p:nvSpPr>
        <p:spPr>
          <a:xfrm>
            <a:off x="457200" y="988028"/>
            <a:ext cx="8229600" cy="1053606"/>
          </a:xfrm>
        </p:spPr>
        <p:txBody>
          <a:bodyPr>
            <a:normAutofit fontScale="90000"/>
          </a:bodyPr>
          <a:lstStyle/>
          <a:p>
            <a:r>
              <a:rPr lang="en-US" sz="4000" b="1" dirty="0">
                <a:latin typeface="Times New Roman" panose="02020603050405020304" pitchFamily="18" charset="0"/>
                <a:cs typeface="Times New Roman" panose="02020603050405020304" pitchFamily="18" charset="0"/>
              </a:rPr>
              <a:t>How Does Trade Force the Least Productive Firms to Exit?</a:t>
            </a:r>
            <a:endParaRPr lang="en-GB"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AD023C8-B25A-403F-A79E-A50999F2CF70}"/>
              </a:ext>
            </a:extLst>
          </p:cNvPr>
          <p:cNvSpPr>
            <a:spLocks noGrp="1"/>
          </p:cNvSpPr>
          <p:nvPr>
            <p:ph idx="1"/>
          </p:nvPr>
        </p:nvSpPr>
        <p:spPr>
          <a:xfrm>
            <a:off x="520262" y="2230820"/>
            <a:ext cx="8229600" cy="4485289"/>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There are two potential channels through which trade can affect the distribution of surviving firms .While an increase of product market competition may be the most intuitive one, this channel doesn’t fit this model due to the restrictive property of monopolistic competition under C.E.S. preferences, which provides that the price elasticity of demand for any variety does not respond to changes in the number or prices of competing varieties.</a:t>
            </a:r>
          </a:p>
          <a:p>
            <a:pPr marL="0" indent="0" algn="just">
              <a:buNone/>
            </a:pPr>
            <a:endParaRPr lang="en-US" sz="11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Thus, the model relies on a second channel based on factor scarcity (labor) in the domestic factor market where firms compete for a common source of labor. </a:t>
            </a:r>
          </a:p>
          <a:p>
            <a:pPr marL="0" indent="0" algn="just">
              <a:buNone/>
            </a:pPr>
            <a:endParaRPr lang="en-US" sz="11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As the entry into new export markets is costly, we can assume that only more productive firms who can “afford” such cost will enter the market seeking new profit opportunities. The increase in labor demand by the more productive firms will make real wages surge, forcing the least productive firms to exit.</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392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2EC63-957D-4ED9-BF59-AD4185878333}"/>
              </a:ext>
            </a:extLst>
          </p:cNvPr>
          <p:cNvSpPr>
            <a:spLocks noGrp="1"/>
          </p:cNvSpPr>
          <p:nvPr>
            <p:ph type="title"/>
          </p:nvPr>
        </p:nvSpPr>
        <p:spPr>
          <a:xfrm>
            <a:off x="457200" y="906517"/>
            <a:ext cx="8229600" cy="748862"/>
          </a:xfrm>
        </p:spPr>
        <p:txBody>
          <a:bodyPr>
            <a:normAutofit/>
          </a:bodyPr>
          <a:lstStyle/>
          <a:p>
            <a:r>
              <a:rPr lang="en-US" sz="4000" b="1" dirty="0">
                <a:latin typeface="Times New Roman" panose="02020603050405020304" pitchFamily="18" charset="0"/>
                <a:cs typeface="Times New Roman" panose="02020603050405020304" pitchFamily="18" charset="0"/>
              </a:rPr>
              <a:t>Conclusion</a:t>
            </a:r>
            <a:endParaRPr lang="en-GB"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FA96F39-2B98-4E38-B30A-411B29854C2C}"/>
              </a:ext>
            </a:extLst>
          </p:cNvPr>
          <p:cNvSpPr>
            <a:spLocks noGrp="1"/>
          </p:cNvSpPr>
          <p:nvPr>
            <p:ph idx="1"/>
          </p:nvPr>
        </p:nvSpPr>
        <p:spPr>
          <a:xfrm>
            <a:off x="457200" y="1702675"/>
            <a:ext cx="8229600" cy="4525963"/>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Melitz’s paper gives a relevant contribution to the study of openness to trade and its effect on heterogeneous firms within the same industry. Although this paper extensively highlights the long-run benefits and not </a:t>
            </a:r>
            <a:r>
              <a:rPr lang="en-US" sz="2000">
                <a:latin typeface="Times New Roman" panose="02020603050405020304" pitchFamily="18" charset="0"/>
                <a:cs typeface="Times New Roman" panose="02020603050405020304" pitchFamily="18" charset="0"/>
              </a:rPr>
              <a:t>the short-run </a:t>
            </a:r>
            <a:r>
              <a:rPr lang="en-US" sz="2000" dirty="0">
                <a:latin typeface="Times New Roman" panose="02020603050405020304" pitchFamily="18" charset="0"/>
                <a:cs typeface="Times New Roman" panose="02020603050405020304" pitchFamily="18" charset="0"/>
              </a:rPr>
              <a:t>costs, it successfully shows and analyzes:</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Intra-industry reallocation across heterogenous firms.</a:t>
            </a:r>
          </a:p>
          <a:p>
            <a:r>
              <a:rPr lang="en-US" sz="2000" dirty="0">
                <a:latin typeface="Times New Roman" panose="02020603050405020304" pitchFamily="18" charset="0"/>
                <a:cs typeface="Times New Roman" panose="02020603050405020304" pitchFamily="18" charset="0"/>
              </a:rPr>
              <a:t>How export market entry costs can affect the way the impact of trade is distributed across different types of firms.</a:t>
            </a:r>
          </a:p>
          <a:p>
            <a:r>
              <a:rPr lang="en-US" sz="2000" dirty="0">
                <a:latin typeface="Times New Roman" panose="02020603050405020304" pitchFamily="18" charset="0"/>
                <a:cs typeface="Times New Roman" panose="02020603050405020304" pitchFamily="18" charset="0"/>
              </a:rPr>
              <a:t>That a country’s exposure to trade leads to welfare gains that can offset potential costs caused by changes in the country’s aggregate environment resulted from intra-industry reallocations. </a:t>
            </a:r>
          </a:p>
          <a:p>
            <a:r>
              <a:rPr lang="en-US" sz="2000" dirty="0">
                <a:latin typeface="Times New Roman" panose="02020603050405020304" pitchFamily="18" charset="0"/>
                <a:cs typeface="Times New Roman" panose="02020603050405020304" pitchFamily="18" charset="0"/>
              </a:rPr>
              <a:t>That exposure to trade may lead to aggregate productivity gains independently of the possible productivity changes of individual firms.</a:t>
            </a: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155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39000" t="4000" r="-39000" b="-4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80393" y="3021177"/>
            <a:ext cx="7772400" cy="1470025"/>
          </a:xfrm>
        </p:spPr>
        <p:txBody>
          <a:bodyPr>
            <a:normAutofit/>
          </a:bodyPr>
          <a:lstStyle/>
          <a:p>
            <a:r>
              <a:rPr lang="it-IT" sz="4800" b="1" dirty="0">
                <a:latin typeface="Times New Roman" panose="02020603050405020304" pitchFamily="18" charset="0"/>
                <a:cs typeface="Times New Roman" panose="02020603050405020304" pitchFamily="18" charset="0"/>
              </a:rPr>
              <a:t>Thanks For Your </a:t>
            </a:r>
            <a:r>
              <a:rPr lang="it-IT" sz="4800" b="1" dirty="0" err="1">
                <a:latin typeface="Times New Roman" panose="02020603050405020304" pitchFamily="18" charset="0"/>
                <a:cs typeface="Times New Roman" panose="02020603050405020304" pitchFamily="18" charset="0"/>
              </a:rPr>
              <a:t>Attention</a:t>
            </a:r>
            <a:r>
              <a:rPr lang="it-IT" sz="4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422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162A6341-3EE6-4DD4-8F5E-655DC1653009}"/>
              </a:ext>
            </a:extLst>
          </p:cNvPr>
          <p:cNvSpPr>
            <a:spLocks noGrp="1"/>
          </p:cNvSpPr>
          <p:nvPr>
            <p:ph idx="1"/>
          </p:nvPr>
        </p:nvSpPr>
        <p:spPr>
          <a:xfrm>
            <a:off x="457200" y="1041009"/>
            <a:ext cx="8229600" cy="5373859"/>
          </a:xfrm>
        </p:spPr>
        <p:txBody>
          <a:bodyPr>
            <a:normAutofit lnSpcReduction="10000"/>
          </a:bodyPr>
          <a:lstStyle/>
          <a:p>
            <a:pPr marL="0" indent="0" algn="ctr">
              <a:buNone/>
            </a:pPr>
            <a:r>
              <a:rPr lang="en-US" sz="3600" b="1" dirty="0">
                <a:latin typeface="Times New Roman" panose="02020603050405020304" pitchFamily="18" charset="0"/>
                <a:cs typeface="Times New Roman" panose="02020603050405020304" pitchFamily="18" charset="0"/>
              </a:rPr>
              <a:t>About the Model</a:t>
            </a:r>
            <a:endParaRPr lang="en-US" sz="24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Use of Bernard, Eaton, Jenson and </a:t>
            </a:r>
            <a:r>
              <a:rPr lang="en-US" sz="2000" dirty="0" err="1">
                <a:latin typeface="Times New Roman" panose="02020603050405020304" pitchFamily="18" charset="0"/>
                <a:cs typeface="Times New Roman" panose="02020603050405020304" pitchFamily="18" charset="0"/>
              </a:rPr>
              <a:t>Kortum</a:t>
            </a:r>
            <a:r>
              <a:rPr lang="en-US" sz="2000" dirty="0">
                <a:latin typeface="Times New Roman" panose="02020603050405020304" pitchFamily="18" charset="0"/>
                <a:cs typeface="Times New Roman" panose="02020603050405020304" pitchFamily="18" charset="0"/>
              </a:rPr>
              <a:t> (2000) that introduce firm-level heterogeneity to a model of trade by adapting a Ricardian model to firm specific comparative advantage. In BEJK domestic and foreign firms compete for the same variety, in Melitz varieties produced vary with the exposure to trade.</a:t>
            </a:r>
          </a:p>
          <a:p>
            <a:pPr algn="just"/>
            <a:r>
              <a:rPr lang="en-US" sz="2000" dirty="0">
                <a:latin typeface="Times New Roman" panose="02020603050405020304" pitchFamily="18" charset="0"/>
                <a:cs typeface="Times New Roman" panose="02020603050405020304" pitchFamily="18" charset="0"/>
              </a:rPr>
              <a:t>Differences in countries’ sizes only affect the number of firms, not their productivity.</a:t>
            </a:r>
          </a:p>
          <a:p>
            <a:pPr marL="0" indent="0" algn="just">
              <a:buNone/>
            </a:pPr>
            <a:r>
              <a:rPr lang="en-US" sz="2400" b="1" i="1" u="sng" dirty="0">
                <a:latin typeface="Times New Roman" panose="02020603050405020304" pitchFamily="18" charset="0"/>
                <a:cs typeface="Times New Roman" panose="02020603050405020304" pitchFamily="18" charset="0"/>
              </a:rPr>
              <a:t>Model Overview </a:t>
            </a:r>
            <a:r>
              <a:rPr lang="en-US" sz="2400" i="1" u="sng" dirty="0">
                <a:latin typeface="Times New Roman" panose="02020603050405020304" pitchFamily="18" charset="0"/>
                <a:cs typeface="Times New Roman" panose="02020603050405020304" pitchFamily="18" charset="0"/>
              </a:rPr>
              <a:t>(</a:t>
            </a:r>
            <a:r>
              <a:rPr lang="en-US" sz="2400" b="1" i="1" u="sng" dirty="0">
                <a:latin typeface="Times New Roman" panose="02020603050405020304" pitchFamily="18" charset="0"/>
                <a:cs typeface="Times New Roman" panose="02020603050405020304" pitchFamily="18" charset="0"/>
              </a:rPr>
              <a:t>Timing</a:t>
            </a:r>
            <a:r>
              <a:rPr lang="en-US" sz="2400" i="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Firms do not know their own </a:t>
            </a:r>
            <a:r>
              <a:rPr lang="en-US" sz="2000" i="1" dirty="0">
                <a:latin typeface="Times New Roman" panose="02020603050405020304" pitchFamily="18" charset="0"/>
                <a:cs typeface="Times New Roman" panose="02020603050405020304" pitchFamily="18" charset="0"/>
              </a:rPr>
              <a:t>productivity level </a:t>
            </a:r>
            <a:r>
              <a:rPr lang="el-GR" sz="2000" b="1" i="1" dirty="0">
                <a:solidFill>
                  <a:prstClr val="black"/>
                </a:solidFill>
                <a:latin typeface="MTMIDDB"/>
              </a:rPr>
              <a:t>ϕ</a:t>
            </a:r>
            <a:r>
              <a:rPr lang="fr-FR" sz="2000" dirty="0">
                <a:latin typeface="Times New Roman" panose="02020603050405020304" pitchFamily="18" charset="0"/>
                <a:cs typeface="Times New Roman" panose="02020603050405020304" pitchFamily="18" charset="0"/>
              </a:rPr>
              <a:t>. They have to </a:t>
            </a:r>
            <a:r>
              <a:rPr lang="fr-FR" sz="2000" dirty="0" err="1">
                <a:latin typeface="Times New Roman" panose="02020603050405020304" pitchFamily="18" charset="0"/>
                <a:cs typeface="Times New Roman" panose="02020603050405020304" pitchFamily="18" charset="0"/>
              </a:rPr>
              <a:t>pay</a:t>
            </a:r>
            <a:r>
              <a:rPr lang="fr-FR" sz="2000" dirty="0">
                <a:latin typeface="Times New Roman" panose="02020603050405020304" pitchFamily="18" charset="0"/>
                <a:cs typeface="Times New Roman" panose="02020603050405020304" pitchFamily="18" charset="0"/>
              </a:rPr>
              <a:t> a </a:t>
            </a:r>
            <a:r>
              <a:rPr lang="fr-FR" sz="2000" i="1" dirty="0" err="1">
                <a:latin typeface="Times New Roman" panose="02020603050405020304" pitchFamily="18" charset="0"/>
                <a:cs typeface="Times New Roman" panose="02020603050405020304" pitchFamily="18" charset="0"/>
              </a:rPr>
              <a:t>fixed</a:t>
            </a:r>
            <a:r>
              <a:rPr lang="fr-FR" sz="2000" i="1" dirty="0">
                <a:latin typeface="Times New Roman" panose="02020603050405020304" pitchFamily="18" charset="0"/>
                <a:cs typeface="Times New Roman" panose="02020603050405020304" pitchFamily="18" charset="0"/>
              </a:rPr>
              <a:t> (sunk) </a:t>
            </a:r>
            <a:r>
              <a:rPr lang="fr-FR" sz="2000" i="1" dirty="0" err="1">
                <a:latin typeface="Times New Roman" panose="02020603050405020304" pitchFamily="18" charset="0"/>
                <a:cs typeface="Times New Roman" panose="02020603050405020304" pitchFamily="18" charset="0"/>
              </a:rPr>
              <a:t>cost</a:t>
            </a:r>
            <a:r>
              <a:rPr lang="fr-FR" sz="2000"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ea typeface="Calibri" panose="020F0502020204030204" pitchFamily="34" charset="0"/>
              </a:rPr>
              <a:t>f</a:t>
            </a:r>
            <a:r>
              <a:rPr lang="fr-F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order to discover it.</a:t>
            </a: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Once they have discovered</a:t>
            </a:r>
            <a:r>
              <a:rPr lang="el-GR" sz="2000" b="1" i="1" dirty="0">
                <a:solidFill>
                  <a:prstClr val="black"/>
                </a:solidFill>
                <a:latin typeface="MTMIDDB"/>
              </a:rPr>
              <a:t> ϕ</a:t>
            </a:r>
            <a:r>
              <a:rPr lang="en-US" sz="2000" dirty="0">
                <a:latin typeface="Times New Roman" panose="02020603050405020304" pitchFamily="18" charset="0"/>
                <a:cs typeface="Times New Roman" panose="02020603050405020304" pitchFamily="18" charset="0"/>
              </a:rPr>
              <a:t>, they decide whether to enter the domestic market or to exit immediately. This choice depends only on the level of </a:t>
            </a:r>
            <a:r>
              <a:rPr lang="el-GR" sz="2000" b="1" i="1" dirty="0">
                <a:solidFill>
                  <a:prstClr val="black"/>
                </a:solidFill>
                <a:latin typeface="MTMIDDB"/>
              </a:rPr>
              <a:t>ϕ</a:t>
            </a:r>
            <a:r>
              <a:rPr lang="en-US" sz="2000" dirty="0">
                <a:latin typeface="Times New Roman" panose="02020603050405020304" pitchFamily="18" charset="0"/>
                <a:cs typeface="Times New Roman" panose="02020603050405020304" pitchFamily="18" charset="0"/>
              </a:rPr>
              <a:t>: only the most productive will start the production.</a:t>
            </a: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Firms who entered the domestic market may pay another </a:t>
            </a:r>
            <a:r>
              <a:rPr lang="en-US" sz="2000" i="1" dirty="0">
                <a:latin typeface="Times New Roman" panose="02020603050405020304" pitchFamily="18" charset="0"/>
                <a:cs typeface="Times New Roman" panose="02020603050405020304" pitchFamily="18" charset="0"/>
              </a:rPr>
              <a:t>initial fixed investment </a:t>
            </a:r>
            <a:r>
              <a:rPr lang="en-US" sz="2000" b="1" i="1" dirty="0">
                <a:latin typeface="Times New Roman" panose="02020603050405020304" pitchFamily="18" charset="0"/>
                <a:ea typeface="Calibri" panose="020F0502020204030204" pitchFamily="34" charset="0"/>
              </a:rPr>
              <a:t>f</a:t>
            </a:r>
            <a:r>
              <a:rPr lang="en-US" sz="2000" b="1" i="1" baseline="-25000" dirty="0">
                <a:latin typeface="Times New Roman" panose="02020603050405020304" pitchFamily="18" charset="0"/>
                <a:ea typeface="Calibri" panose="020F0502020204030204" pitchFamily="34" charset="0"/>
              </a:rPr>
              <a:t>x</a:t>
            </a:r>
            <a:r>
              <a:rPr lang="en-US" sz="2000" dirty="0">
                <a:latin typeface="Times New Roman" panose="02020603050405020304" pitchFamily="18" charset="0"/>
                <a:cs typeface="Times New Roman" panose="02020603050405020304" pitchFamily="18" charset="0"/>
              </a:rPr>
              <a:t> to enter the export market.</a:t>
            </a:r>
          </a:p>
        </p:txBody>
      </p:sp>
    </p:spTree>
    <p:extLst>
      <p:ext uri="{BB962C8B-B14F-4D97-AF65-F5344CB8AC3E}">
        <p14:creationId xmlns:p14="http://schemas.microsoft.com/office/powerpoint/2010/main" val="207620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7565821C-27A0-4250-B4F6-5FE02F7917B9}"/>
              </a:ext>
            </a:extLst>
          </p:cNvPr>
          <p:cNvSpPr>
            <a:spLocks noGrp="1"/>
          </p:cNvSpPr>
          <p:nvPr>
            <p:ph idx="1"/>
          </p:nvPr>
        </p:nvSpPr>
        <p:spPr>
          <a:xfrm>
            <a:off x="457200" y="1068388"/>
            <a:ext cx="8229600" cy="5057775"/>
          </a:xfrm>
        </p:spPr>
        <p:txBody>
          <a:bodyPr>
            <a:normAutofit/>
          </a:bodyPr>
          <a:lstStyle/>
          <a:p>
            <a:pPr marL="0" indent="0" algn="ctr">
              <a:buNone/>
            </a:pPr>
            <a:r>
              <a:rPr lang="en-US" sz="3600" b="1" dirty="0">
                <a:latin typeface="Times New Roman" panose="02020603050405020304" pitchFamily="18" charset="0"/>
                <a:cs typeface="Times New Roman" panose="02020603050405020304" pitchFamily="18" charset="0"/>
              </a:rPr>
              <a:t>Setup of the Model </a:t>
            </a:r>
          </a:p>
          <a:p>
            <a:pPr marL="0" indent="0">
              <a:buNone/>
            </a:pPr>
            <a:endParaRPr lang="en-US" sz="2000" u="sng" dirty="0">
              <a:latin typeface="Times New Roman" panose="02020603050405020304" pitchFamily="18" charset="0"/>
              <a:cs typeface="Times New Roman" panose="02020603050405020304" pitchFamily="18" charset="0"/>
            </a:endParaRPr>
          </a:p>
          <a:p>
            <a:pPr marL="0" indent="0">
              <a:buNone/>
            </a:pPr>
            <a:r>
              <a:rPr lang="en-US" sz="2000" u="sng" dirty="0">
                <a:latin typeface="Times New Roman" panose="02020603050405020304" pitchFamily="18" charset="0"/>
                <a:cs typeface="Times New Roman" panose="02020603050405020304" pitchFamily="18" charset="0"/>
              </a:rPr>
              <a:t>Demand side: </a:t>
            </a:r>
          </a:p>
          <a:p>
            <a:pPr marL="0" indent="0">
              <a:buNone/>
            </a:pPr>
            <a:endParaRPr lang="en-US" sz="2000" u="sng"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Utility function:</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Where </a:t>
            </a:r>
            <a:r>
              <a:rPr lang="el-GR" sz="2000" dirty="0">
                <a:latin typeface="Times New Roman" panose="02020603050405020304" pitchFamily="18" charset="0"/>
                <a:cs typeface="Times New Roman" panose="02020603050405020304" pitchFamily="18" charset="0"/>
              </a:rPr>
              <a:t>Ω</a:t>
            </a:r>
            <a:r>
              <a:rPr lang="fr-FR" sz="2000" dirty="0">
                <a:latin typeface="Times New Roman" panose="02020603050405020304" pitchFamily="18" charset="0"/>
                <a:cs typeface="Times New Roman" panose="02020603050405020304" pitchFamily="18" charset="0"/>
              </a:rPr>
              <a:t> is the total </a:t>
            </a:r>
            <a:r>
              <a:rPr lang="fr-FR" sz="2000" dirty="0" err="1">
                <a:latin typeface="Times New Roman" panose="02020603050405020304" pitchFamily="18" charset="0"/>
                <a:cs typeface="Times New Roman" panose="02020603050405020304" pitchFamily="18" charset="0"/>
              </a:rPr>
              <a:t>available</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goods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These</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goods</a:t>
            </a:r>
            <a:r>
              <a:rPr lang="fr-FR" sz="2000" dirty="0">
                <a:latin typeface="Times New Roman" panose="02020603050405020304" pitchFamily="18" charset="0"/>
                <a:cs typeface="Times New Roman" panose="02020603050405020304" pitchFamily="18" charset="0"/>
              </a:rPr>
              <a:t> are substitues, </a:t>
            </a:r>
            <a:r>
              <a:rPr lang="fr-FR" sz="2000" dirty="0" err="1">
                <a:latin typeface="Times New Roman" panose="02020603050405020304" pitchFamily="18" charset="0"/>
                <a:cs typeface="Times New Roman" panose="02020603050405020304" pitchFamily="18" charset="0"/>
              </a:rPr>
              <a:t>implying</a:t>
            </a:r>
            <a:r>
              <a:rPr lang="fr-FR" sz="2000" dirty="0">
                <a:latin typeface="Times New Roman" panose="02020603050405020304" pitchFamily="18" charset="0"/>
                <a:cs typeface="Times New Roman" panose="02020603050405020304" pitchFamily="18" charset="0"/>
              </a:rPr>
              <a:t> </a:t>
            </a:r>
          </a:p>
          <a:p>
            <a:pPr marL="0" indent="0">
              <a:buNone/>
            </a:pPr>
            <a:r>
              <a:rPr lang="fr-FR"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0&lt; ρ &lt; 1</a:t>
            </a:r>
            <a:r>
              <a:rPr lang="fr-FR" sz="2000" dirty="0">
                <a:latin typeface="Times New Roman" panose="02020603050405020304" pitchFamily="18" charset="0"/>
                <a:cs typeface="Times New Roman" panose="02020603050405020304" pitchFamily="18" charset="0"/>
              </a:rPr>
              <a:t>,  and an </a:t>
            </a:r>
            <a:r>
              <a:rPr lang="fr-FR" sz="2000" dirty="0" err="1">
                <a:latin typeface="Times New Roman" panose="02020603050405020304" pitchFamily="18" charset="0"/>
                <a:cs typeface="Times New Roman" panose="02020603050405020304" pitchFamily="18" charset="0"/>
              </a:rPr>
              <a:t>elasticity</a:t>
            </a:r>
            <a:r>
              <a:rPr lang="fr-FR" sz="2000" dirty="0">
                <a:latin typeface="Times New Roman" panose="02020603050405020304" pitchFamily="18" charset="0"/>
                <a:cs typeface="Times New Roman" panose="02020603050405020304" pitchFamily="18" charset="0"/>
              </a:rPr>
              <a:t> of substitution </a:t>
            </a:r>
            <a:r>
              <a:rPr lang="fr-FR" sz="2000" dirty="0" err="1">
                <a:latin typeface="Times New Roman" panose="02020603050405020304" pitchFamily="18" charset="0"/>
                <a:cs typeface="Times New Roman" panose="02020603050405020304" pitchFamily="18" charset="0"/>
              </a:rPr>
              <a:t>between</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any</a:t>
            </a:r>
            <a:r>
              <a:rPr lang="fr-FR" sz="2000" dirty="0">
                <a:latin typeface="Times New Roman" panose="02020603050405020304" pitchFamily="18" charset="0"/>
                <a:cs typeface="Times New Roman" panose="02020603050405020304" pitchFamily="18" charset="0"/>
              </a:rPr>
              <a:t> 2 </a:t>
            </a:r>
            <a:r>
              <a:rPr lang="fr-FR" sz="2000" dirty="0" err="1">
                <a:latin typeface="Times New Roman" panose="02020603050405020304" pitchFamily="18" charset="0"/>
                <a:cs typeface="Times New Roman" panose="02020603050405020304" pitchFamily="18" charset="0"/>
              </a:rPr>
              <a:t>goods</a:t>
            </a:r>
            <a:r>
              <a:rPr lang="fr-FR" sz="2000" dirty="0">
                <a:latin typeface="Times New Roman" panose="02020603050405020304" pitchFamily="18" charset="0"/>
                <a:cs typeface="Times New Roman" panose="02020603050405020304" pitchFamily="18" charset="0"/>
              </a:rPr>
              <a:t> of    </a:t>
            </a:r>
          </a:p>
          <a:p>
            <a:pPr marL="0" indent="0">
              <a:buNone/>
            </a:pPr>
            <a:r>
              <a:rPr lang="el-GR" sz="2000" dirty="0">
                <a:latin typeface="Times New Roman" panose="02020603050405020304" pitchFamily="18" charset="0"/>
                <a:cs typeface="Times New Roman" panose="02020603050405020304" pitchFamily="18" charset="0"/>
              </a:rPr>
              <a:t>σ = 1/(1 − ρ) &gt; 1.</a:t>
            </a:r>
            <a:r>
              <a:rPr lang="fr-FR" sz="2000" dirty="0">
                <a:latin typeface="Times New Roman" panose="02020603050405020304" pitchFamily="18" charset="0"/>
                <a:cs typeface="Times New Roman" panose="02020603050405020304" pitchFamily="18" charset="0"/>
              </a:rPr>
              <a:t> Consumer </a:t>
            </a:r>
            <a:r>
              <a:rPr lang="fr-FR" sz="2000" dirty="0" err="1">
                <a:latin typeface="Times New Roman" panose="02020603050405020304" pitchFamily="18" charset="0"/>
                <a:cs typeface="Times New Roman" panose="02020603050405020304" pitchFamily="18" charset="0"/>
              </a:rPr>
              <a:t>behaviour</a:t>
            </a:r>
            <a:r>
              <a:rPr lang="fr-FR" sz="2000" dirty="0">
                <a:latin typeface="Times New Roman" panose="02020603050405020304" pitchFamily="18" charset="0"/>
                <a:cs typeface="Times New Roman" panose="02020603050405020304" pitchFamily="18" charset="0"/>
              </a:rPr>
              <a:t> can </a:t>
            </a:r>
            <a:r>
              <a:rPr lang="fr-FR" sz="2000" dirty="0" err="1">
                <a:latin typeface="Times New Roman" panose="02020603050405020304" pitchFamily="18" charset="0"/>
                <a:cs typeface="Times New Roman" panose="02020603050405020304" pitchFamily="18" charset="0"/>
              </a:rPr>
              <a:t>be</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modeled</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considering</a:t>
            </a:r>
            <a:r>
              <a:rPr lang="fr-FR" sz="2000" dirty="0">
                <a:latin typeface="Times New Roman" panose="02020603050405020304" pitchFamily="18" charset="0"/>
                <a:cs typeface="Times New Roman" panose="02020603050405020304" pitchFamily="18" charset="0"/>
              </a:rPr>
              <a:t> the set of </a:t>
            </a:r>
            <a:r>
              <a:rPr lang="fr-FR" sz="2000" dirty="0" err="1">
                <a:latin typeface="Times New Roman" panose="02020603050405020304" pitchFamily="18" charset="0"/>
                <a:cs typeface="Times New Roman" panose="02020603050405020304" pitchFamily="18" charset="0"/>
              </a:rPr>
              <a:t>varieties</a:t>
            </a:r>
            <a:r>
              <a:rPr lang="fr-FR" sz="2000" dirty="0">
                <a:latin typeface="Times New Roman" panose="02020603050405020304" pitchFamily="18" charset="0"/>
                <a:cs typeface="Times New Roman" panose="02020603050405020304" pitchFamily="18" charset="0"/>
              </a:rPr>
              <a:t> as an </a:t>
            </a:r>
            <a:r>
              <a:rPr lang="fr-FR" sz="2000" dirty="0" err="1">
                <a:latin typeface="Times New Roman" panose="02020603050405020304" pitchFamily="18" charset="0"/>
                <a:cs typeface="Times New Roman" panose="02020603050405020304" pitchFamily="18" charset="0"/>
              </a:rPr>
              <a:t>aggreagate</a:t>
            </a:r>
            <a:r>
              <a:rPr lang="fr-FR" sz="2000" dirty="0">
                <a:latin typeface="Times New Roman" panose="02020603050405020304" pitchFamily="18" charset="0"/>
                <a:cs typeface="Times New Roman" panose="02020603050405020304" pitchFamily="18" charset="0"/>
              </a:rPr>
              <a:t> good </a:t>
            </a:r>
            <a:r>
              <a:rPr lang="en-US" sz="2000" dirty="0">
                <a:latin typeface="Times New Roman" panose="02020603050405020304" pitchFamily="18" charset="0"/>
                <a:cs typeface="Times New Roman" panose="02020603050405020304" pitchFamily="18" charset="0"/>
              </a:rPr>
              <a:t>Q ≡ U associated with an aggregate price:</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Aggregate price: </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B2FA3257-DC1D-4BD9-9B2F-65EBB30BD832}"/>
              </a:ext>
            </a:extLst>
          </p:cNvPr>
          <p:cNvPicPr>
            <a:picLocks noChangeAspect="1"/>
          </p:cNvPicPr>
          <p:nvPr/>
        </p:nvPicPr>
        <p:blipFill>
          <a:blip r:embed="rId2"/>
          <a:stretch>
            <a:fillRect/>
          </a:stretch>
        </p:blipFill>
        <p:spPr>
          <a:xfrm>
            <a:off x="3175895" y="2362883"/>
            <a:ext cx="2792210" cy="1234392"/>
          </a:xfrm>
          <a:prstGeom prst="rect">
            <a:avLst/>
          </a:prstGeom>
        </p:spPr>
      </p:pic>
      <p:pic>
        <p:nvPicPr>
          <p:cNvPr id="6" name="Image 5">
            <a:extLst>
              <a:ext uri="{FF2B5EF4-FFF2-40B4-BE49-F238E27FC236}">
                <a16:creationId xmlns:a16="http://schemas.microsoft.com/office/drawing/2014/main" id="{81BA4503-3C3B-4671-BCEE-71D6090EF8FD}"/>
              </a:ext>
            </a:extLst>
          </p:cNvPr>
          <p:cNvPicPr>
            <a:picLocks noChangeAspect="1"/>
          </p:cNvPicPr>
          <p:nvPr/>
        </p:nvPicPr>
        <p:blipFill>
          <a:blip r:embed="rId3"/>
          <a:stretch>
            <a:fillRect/>
          </a:stretch>
        </p:blipFill>
        <p:spPr>
          <a:xfrm>
            <a:off x="3175895" y="5043460"/>
            <a:ext cx="3249450" cy="963251"/>
          </a:xfrm>
          <a:prstGeom prst="rect">
            <a:avLst/>
          </a:prstGeom>
        </p:spPr>
      </p:pic>
    </p:spTree>
    <p:extLst>
      <p:ext uri="{BB962C8B-B14F-4D97-AF65-F5344CB8AC3E}">
        <p14:creationId xmlns:p14="http://schemas.microsoft.com/office/powerpoint/2010/main" val="172868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789F6C19-31D3-4530-8754-0D5C55D9DECA}"/>
              </a:ext>
            </a:extLst>
          </p:cNvPr>
          <p:cNvPicPr>
            <a:picLocks noGrp="1" noChangeAspect="1"/>
          </p:cNvPicPr>
          <p:nvPr>
            <p:ph idx="1"/>
          </p:nvPr>
        </p:nvPicPr>
        <p:blipFill rotWithShape="1">
          <a:blip r:embed="rId3"/>
          <a:srcRect t="13591"/>
          <a:stretch/>
        </p:blipFill>
        <p:spPr>
          <a:xfrm>
            <a:off x="462752" y="1703575"/>
            <a:ext cx="8218495" cy="4464184"/>
          </a:xfrm>
          <a:prstGeom prst="rect">
            <a:avLst/>
          </a:prstGeom>
        </p:spPr>
      </p:pic>
      <p:pic>
        <p:nvPicPr>
          <p:cNvPr id="5" name="Image 4">
            <a:extLst>
              <a:ext uri="{FF2B5EF4-FFF2-40B4-BE49-F238E27FC236}">
                <a16:creationId xmlns:a16="http://schemas.microsoft.com/office/drawing/2014/main" id="{77A37027-E2E6-4D83-96C9-774AC7F6CF7D}"/>
              </a:ext>
            </a:extLst>
          </p:cNvPr>
          <p:cNvPicPr>
            <a:picLocks noChangeAspect="1"/>
          </p:cNvPicPr>
          <p:nvPr/>
        </p:nvPicPr>
        <p:blipFill>
          <a:blip r:embed="rId4"/>
          <a:stretch>
            <a:fillRect/>
          </a:stretch>
        </p:blipFill>
        <p:spPr>
          <a:xfrm>
            <a:off x="1337021" y="5293647"/>
            <a:ext cx="2615411" cy="603556"/>
          </a:xfrm>
          <a:prstGeom prst="rect">
            <a:avLst/>
          </a:prstGeom>
        </p:spPr>
      </p:pic>
      <p:pic>
        <p:nvPicPr>
          <p:cNvPr id="6" name="Image 5">
            <a:extLst>
              <a:ext uri="{FF2B5EF4-FFF2-40B4-BE49-F238E27FC236}">
                <a16:creationId xmlns:a16="http://schemas.microsoft.com/office/drawing/2014/main" id="{4C612207-531D-415B-83C4-DEF48BC1ECB3}"/>
              </a:ext>
            </a:extLst>
          </p:cNvPr>
          <p:cNvPicPr>
            <a:picLocks noChangeAspect="1"/>
          </p:cNvPicPr>
          <p:nvPr/>
        </p:nvPicPr>
        <p:blipFill>
          <a:blip r:embed="rId5"/>
          <a:stretch>
            <a:fillRect/>
          </a:stretch>
        </p:blipFill>
        <p:spPr>
          <a:xfrm>
            <a:off x="3328308" y="3201294"/>
            <a:ext cx="2487384" cy="1018120"/>
          </a:xfrm>
          <a:prstGeom prst="rect">
            <a:avLst/>
          </a:prstGeom>
        </p:spPr>
      </p:pic>
      <p:pic>
        <p:nvPicPr>
          <p:cNvPr id="7" name="Image 6">
            <a:extLst>
              <a:ext uri="{FF2B5EF4-FFF2-40B4-BE49-F238E27FC236}">
                <a16:creationId xmlns:a16="http://schemas.microsoft.com/office/drawing/2014/main" id="{DD39A7DF-2CA4-4282-9FF2-C30617C2C0B5}"/>
              </a:ext>
            </a:extLst>
          </p:cNvPr>
          <p:cNvPicPr>
            <a:picLocks noChangeAspect="1"/>
          </p:cNvPicPr>
          <p:nvPr/>
        </p:nvPicPr>
        <p:blipFill>
          <a:blip r:embed="rId6"/>
          <a:stretch>
            <a:fillRect/>
          </a:stretch>
        </p:blipFill>
        <p:spPr>
          <a:xfrm>
            <a:off x="3328308" y="4292174"/>
            <a:ext cx="2591025" cy="1012024"/>
          </a:xfrm>
          <a:prstGeom prst="rect">
            <a:avLst/>
          </a:prstGeom>
        </p:spPr>
      </p:pic>
      <p:sp>
        <p:nvSpPr>
          <p:cNvPr id="2" name="CasellaDiTesto 1">
            <a:extLst>
              <a:ext uri="{FF2B5EF4-FFF2-40B4-BE49-F238E27FC236}">
                <a16:creationId xmlns:a16="http://schemas.microsoft.com/office/drawing/2014/main" id="{FE4DBD2A-2323-496E-B88D-AA6D4E8A1DB3}"/>
              </a:ext>
            </a:extLst>
          </p:cNvPr>
          <p:cNvSpPr txBox="1"/>
          <p:nvPr/>
        </p:nvSpPr>
        <p:spPr>
          <a:xfrm>
            <a:off x="1451570" y="1054314"/>
            <a:ext cx="6240857"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Setup of the Model</a:t>
            </a:r>
          </a:p>
        </p:txBody>
      </p:sp>
    </p:spTree>
    <p:extLst>
      <p:ext uri="{BB962C8B-B14F-4D97-AF65-F5344CB8AC3E}">
        <p14:creationId xmlns:p14="http://schemas.microsoft.com/office/powerpoint/2010/main" val="303468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65484" y="957515"/>
            <a:ext cx="7993300" cy="846902"/>
          </a:xfrm>
        </p:spPr>
        <p:txBody>
          <a:bodyPr/>
          <a:lstStyle/>
          <a:p>
            <a:r>
              <a:rPr lang="it-IT" sz="4000" b="1" u="sng" dirty="0">
                <a:latin typeface="Times New Roman" panose="02020603050405020304" pitchFamily="18" charset="0"/>
                <a:cs typeface="Times New Roman" panose="02020603050405020304" pitchFamily="18" charset="0"/>
              </a:rPr>
              <a:t>Production</a:t>
            </a:r>
          </a:p>
        </p:txBody>
      </p:sp>
      <p:sp>
        <p:nvSpPr>
          <p:cNvPr id="3" name="Sottotitolo 2"/>
          <p:cNvSpPr>
            <a:spLocks noGrp="1"/>
          </p:cNvSpPr>
          <p:nvPr>
            <p:ph type="subTitle" idx="1"/>
          </p:nvPr>
        </p:nvSpPr>
        <p:spPr>
          <a:xfrm>
            <a:off x="308113" y="2061029"/>
            <a:ext cx="8617226" cy="4267200"/>
          </a:xfrm>
        </p:spPr>
        <p:txBody>
          <a:bodyPr vert="horz" lIns="91440" tIns="45720" rIns="91440" bIns="45720" rtlCol="0" anchor="t">
            <a:normAutofit/>
          </a:bodyPr>
          <a:lstStyle/>
          <a:p>
            <a:pPr marL="457200" indent="-457200" algn="just">
              <a:buFont typeface="Arial" panose="020B0604020202020204" pitchFamily="34" charset="0"/>
              <a:buChar char="•"/>
            </a:pPr>
            <a:r>
              <a:rPr lang="en-GB" sz="2400" dirty="0">
                <a:solidFill>
                  <a:schemeClr val="tx1"/>
                </a:solidFill>
                <a:latin typeface="Times New Roman" panose="02020603050405020304" pitchFamily="18" charset="0"/>
                <a:cs typeface="Times New Roman" panose="02020603050405020304" pitchFamily="18" charset="0"/>
              </a:rPr>
              <a:t>There is a continuum of firms, each choosing to produce a </a:t>
            </a:r>
            <a:r>
              <a:rPr lang="en-GB" sz="2400" u="sng" dirty="0">
                <a:solidFill>
                  <a:schemeClr val="tx1"/>
                </a:solidFill>
                <a:latin typeface="Times New Roman" panose="02020603050405020304" pitchFamily="18" charset="0"/>
                <a:cs typeface="Times New Roman" panose="02020603050405020304" pitchFamily="18" charset="0"/>
              </a:rPr>
              <a:t>different variety </a:t>
            </a:r>
            <a:r>
              <a:rPr lang="en-GB" sz="2400" b="1" u="sng" dirty="0" err="1">
                <a:solidFill>
                  <a:schemeClr val="tx1"/>
                </a:solidFill>
                <a:latin typeface="Times New Roman" panose="02020603050405020304" pitchFamily="18" charset="0"/>
                <a:cs typeface="Times New Roman" panose="02020603050405020304" pitchFamily="18" charset="0"/>
              </a:rPr>
              <a:t>ω</a:t>
            </a:r>
            <a:r>
              <a:rPr lang="en-GB" sz="2400" dirty="0">
                <a:solidFill>
                  <a:schemeClr val="tx1"/>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GB" sz="2400" dirty="0">
                <a:solidFill>
                  <a:schemeClr val="tx1"/>
                </a:solidFill>
                <a:latin typeface="Times New Roman" panose="02020603050405020304" pitchFamily="18" charset="0"/>
                <a:cs typeface="Times New Roman" panose="02020603050405020304" pitchFamily="18" charset="0"/>
              </a:rPr>
              <a:t>Production requires only one factor, labour, which in aggregate level is  L, an index of the economy’s size.</a:t>
            </a:r>
          </a:p>
          <a:p>
            <a:pPr marL="457200" indent="-457200" algn="just">
              <a:buFont typeface="Arial" panose="020B0604020202020204" pitchFamily="34" charset="0"/>
              <a:buChar char="•"/>
            </a:pPr>
            <a:r>
              <a:rPr lang="en-GB" sz="2400" u="sng" dirty="0">
                <a:solidFill>
                  <a:schemeClr val="tx1"/>
                </a:solidFill>
                <a:latin typeface="Times New Roman" panose="02020603050405020304" pitchFamily="18" charset="0"/>
                <a:cs typeface="Times New Roman" panose="02020603050405020304" pitchFamily="18" charset="0"/>
              </a:rPr>
              <a:t>Cost function</a:t>
            </a:r>
            <a:r>
              <a:rPr lang="en-GB" sz="2400" dirty="0">
                <a:solidFill>
                  <a:schemeClr val="tx1"/>
                </a:solidFill>
                <a:latin typeface="Times New Roman" panose="02020603050405020304" pitchFamily="18" charset="0"/>
                <a:cs typeface="Times New Roman" panose="02020603050405020304" pitchFamily="18" charset="0"/>
              </a:rPr>
              <a:t> of firm is a linear function of output q:</a:t>
            </a:r>
          </a:p>
          <a:p>
            <a:pPr marL="457200" indent="-457200" algn="just">
              <a:buFont typeface="Arial" panose="020B0604020202020204" pitchFamily="34" charset="0"/>
              <a:buChar char="•"/>
            </a:pPr>
            <a:endParaRPr lang="en-GB" sz="24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GB" sz="24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GB" sz="2400" dirty="0">
                <a:solidFill>
                  <a:schemeClr val="tx1"/>
                </a:solidFill>
                <a:latin typeface="Times New Roman" panose="02020603050405020304" pitchFamily="18" charset="0"/>
                <a:cs typeface="Times New Roman" panose="02020603050405020304" pitchFamily="18" charset="0"/>
              </a:rPr>
              <a:t>All firms share the same fixed cost </a:t>
            </a:r>
            <a:r>
              <a:rPr lang="en-GB" sz="2400" b="1" i="1" dirty="0">
                <a:solidFill>
                  <a:schemeClr val="tx1"/>
                </a:solidFill>
                <a:latin typeface="Times New Roman" panose="02020603050405020304" pitchFamily="18" charset="0"/>
                <a:cs typeface="Times New Roman" panose="02020603050405020304" pitchFamily="18" charset="0"/>
              </a:rPr>
              <a:t>f</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i="1" dirty="0">
                <a:solidFill>
                  <a:schemeClr val="tx1"/>
                </a:solidFill>
                <a:latin typeface="Times New Roman" panose="02020603050405020304" pitchFamily="18" charset="0"/>
                <a:cs typeface="Times New Roman" panose="02020603050405020304" pitchFamily="18" charset="0"/>
              </a:rPr>
              <a:t>&gt; 0 </a:t>
            </a:r>
            <a:r>
              <a:rPr lang="en-GB" sz="2400" dirty="0">
                <a:solidFill>
                  <a:schemeClr val="tx1"/>
                </a:solidFill>
                <a:latin typeface="Times New Roman" panose="02020603050405020304" pitchFamily="18" charset="0"/>
                <a:cs typeface="Times New Roman" panose="02020603050405020304" pitchFamily="18" charset="0"/>
              </a:rPr>
              <a:t>but have </a:t>
            </a:r>
            <a:r>
              <a:rPr lang="en-GB" sz="2400" u="sng" dirty="0">
                <a:solidFill>
                  <a:schemeClr val="tx1"/>
                </a:solidFill>
                <a:latin typeface="Times New Roman" panose="02020603050405020304" pitchFamily="18" charset="0"/>
                <a:cs typeface="Times New Roman" panose="02020603050405020304" pitchFamily="18" charset="0"/>
              </a:rPr>
              <a:t>different productivity levels indexed by </a:t>
            </a:r>
            <a:r>
              <a:rPr lang="en-GB" sz="2400" b="1" i="1" u="sng" dirty="0" err="1">
                <a:solidFill>
                  <a:schemeClr val="tx1"/>
                </a:solidFill>
                <a:latin typeface="Times New Roman" panose="02020603050405020304" pitchFamily="18" charset="0"/>
                <a:cs typeface="Times New Roman" panose="02020603050405020304" pitchFamily="18" charset="0"/>
              </a:rPr>
              <a:t>φ</a:t>
            </a:r>
            <a:r>
              <a:rPr lang="en-GB" sz="2400" b="1" i="1" u="sng" dirty="0">
                <a:solidFill>
                  <a:schemeClr val="tx1"/>
                </a:solidFill>
                <a:latin typeface="Times New Roman" panose="02020603050405020304" pitchFamily="18" charset="0"/>
                <a:cs typeface="Times New Roman" panose="02020603050405020304" pitchFamily="18" charset="0"/>
              </a:rPr>
              <a:t> &gt; 0 </a:t>
            </a:r>
            <a:r>
              <a:rPr lang="en-GB" sz="2400" i="1" dirty="0">
                <a:solidFill>
                  <a:schemeClr val="tx1"/>
                </a:solidFill>
                <a:latin typeface="Times New Roman" panose="02020603050405020304" pitchFamily="18" charset="0"/>
                <a:cs typeface="Times New Roman" panose="02020603050405020304" pitchFamily="18" charset="0"/>
              </a:rPr>
              <a:t>. </a:t>
            </a:r>
          </a:p>
          <a:p>
            <a:pPr marL="457200" indent="-457200" algn="l">
              <a:buFont typeface="Arial" panose="020B0604020202020204" pitchFamily="34" charset="0"/>
              <a:buChar char="•"/>
            </a:pPr>
            <a:endParaRPr lang="en-GB" sz="2400" dirty="0">
              <a:solidFill>
                <a:schemeClr val="tx1"/>
              </a:solidFill>
              <a:latin typeface="Times New Roman" panose="02020603050405020304" pitchFamily="18" charset="0"/>
              <a:cs typeface="Times New Roman" panose="02020603050405020304" pitchFamily="18" charset="0"/>
            </a:endParaRPr>
          </a:p>
          <a:p>
            <a:endParaRPr lang="en-GB" sz="2400" b="1" i="1" dirty="0">
              <a:solidFill>
                <a:schemeClr val="tx1"/>
              </a:solidFill>
              <a:latin typeface="Times New Roman" panose="02020603050405020304" pitchFamily="18" charset="0"/>
              <a:cs typeface="Times New Roman" panose="02020603050405020304" pitchFamily="18" charset="0"/>
            </a:endParaRPr>
          </a:p>
        </p:txBody>
      </p:sp>
      <p:pic>
        <p:nvPicPr>
          <p:cNvPr id="5" name="Immagine 4" descr="Immagine che contiene orologio, sgabello, tavolo&#10;&#10;Descrizione generata automaticamente">
            <a:extLst>
              <a:ext uri="{FF2B5EF4-FFF2-40B4-BE49-F238E27FC236}">
                <a16:creationId xmlns:a16="http://schemas.microsoft.com/office/drawing/2014/main" id="{C0558DE3-F79C-664A-85C3-927877F9675C}"/>
              </a:ext>
            </a:extLst>
          </p:cNvPr>
          <p:cNvPicPr>
            <a:picLocks noChangeAspect="1"/>
          </p:cNvPicPr>
          <p:nvPr/>
        </p:nvPicPr>
        <p:blipFill>
          <a:blip r:embed="rId2"/>
          <a:stretch>
            <a:fillRect/>
          </a:stretch>
        </p:blipFill>
        <p:spPr>
          <a:xfrm>
            <a:off x="3386582" y="4304432"/>
            <a:ext cx="2087626" cy="555349"/>
          </a:xfrm>
          <a:prstGeom prst="rect">
            <a:avLst/>
          </a:prstGeom>
        </p:spPr>
      </p:pic>
    </p:spTree>
    <p:extLst>
      <p:ext uri="{BB962C8B-B14F-4D97-AF65-F5344CB8AC3E}">
        <p14:creationId xmlns:p14="http://schemas.microsoft.com/office/powerpoint/2010/main" val="277208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C4900B93-F711-254C-BDF7-4A5A2A5314E1}"/>
              </a:ext>
            </a:extLst>
          </p:cNvPr>
          <p:cNvSpPr>
            <a:spLocks noGrp="1"/>
          </p:cNvSpPr>
          <p:nvPr>
            <p:ph type="ctrTitle"/>
          </p:nvPr>
        </p:nvSpPr>
        <p:spPr>
          <a:xfrm>
            <a:off x="979932" y="916257"/>
            <a:ext cx="7312152" cy="955070"/>
          </a:xfrm>
        </p:spPr>
        <p:txBody>
          <a:bodyPr>
            <a:normAutofit/>
          </a:bodyPr>
          <a:lstStyle/>
          <a:p>
            <a:r>
              <a:rPr lang="en-GB" sz="4000" b="1" dirty="0">
                <a:latin typeface="Times New Roman" panose="02020603050405020304" pitchFamily="18" charset="0"/>
                <a:cs typeface="Times New Roman" panose="02020603050405020304" pitchFamily="18" charset="0"/>
              </a:rPr>
              <a:t>Production (1)</a:t>
            </a:r>
          </a:p>
        </p:txBody>
      </p:sp>
      <p:sp>
        <p:nvSpPr>
          <p:cNvPr id="8" name="Sottotitolo 7">
            <a:extLst>
              <a:ext uri="{FF2B5EF4-FFF2-40B4-BE49-F238E27FC236}">
                <a16:creationId xmlns:a16="http://schemas.microsoft.com/office/drawing/2014/main" id="{DCB5B386-8BDE-4A45-BA1D-EA5F175FAF67}"/>
              </a:ext>
            </a:extLst>
          </p:cNvPr>
          <p:cNvSpPr>
            <a:spLocks noGrp="1"/>
          </p:cNvSpPr>
          <p:nvPr>
            <p:ph type="subTitle" idx="1"/>
          </p:nvPr>
        </p:nvSpPr>
        <p:spPr>
          <a:xfrm>
            <a:off x="588264" y="1975104"/>
            <a:ext cx="8095488" cy="4255008"/>
          </a:xfrm>
        </p:spPr>
        <p:txBody>
          <a:bodyPr>
            <a:normAutofit/>
          </a:bodyPr>
          <a:lstStyle/>
          <a:p>
            <a:pPr algn="l"/>
            <a:r>
              <a:rPr lang="en-US" sz="2200" dirty="0">
                <a:solidFill>
                  <a:schemeClr val="tx1"/>
                </a:solidFill>
                <a:latin typeface="Times New Roman" panose="02020603050405020304" pitchFamily="18" charset="0"/>
                <a:cs typeface="Times New Roman" panose="02020603050405020304" pitchFamily="18" charset="0"/>
              </a:rPr>
              <a:t>Profit maximization problem of firm:</a:t>
            </a:r>
          </a:p>
          <a:p>
            <a:pPr algn="l"/>
            <a:endParaRPr lang="en-US" sz="2200" dirty="0">
              <a:solidFill>
                <a:schemeClr val="tx1"/>
              </a:solidFill>
              <a:latin typeface="Times New Roman" panose="02020603050405020304" pitchFamily="18" charset="0"/>
              <a:cs typeface="Times New Roman" panose="02020603050405020304" pitchFamily="18" charset="0"/>
            </a:endParaRPr>
          </a:p>
          <a:p>
            <a:pPr algn="l"/>
            <a:endParaRPr lang="en-US" sz="2200" dirty="0">
              <a:solidFill>
                <a:schemeClr val="tx1"/>
              </a:solidFill>
              <a:latin typeface="Times New Roman" panose="02020603050405020304" pitchFamily="18" charset="0"/>
              <a:cs typeface="Times New Roman" panose="02020603050405020304" pitchFamily="18" charset="0"/>
            </a:endParaRPr>
          </a:p>
          <a:p>
            <a:pPr algn="l"/>
            <a:r>
              <a:rPr lang="en-US" sz="2200" dirty="0">
                <a:solidFill>
                  <a:schemeClr val="tx1"/>
                </a:solidFill>
                <a:latin typeface="Times New Roman" panose="02020603050405020304" pitchFamily="18" charset="0"/>
                <a:cs typeface="Times New Roman" panose="02020603050405020304" pitchFamily="18" charset="0"/>
              </a:rPr>
              <a:t>The first-order condition yields the </a:t>
            </a:r>
            <a:r>
              <a:rPr lang="en-US" sz="2200" u="sng" dirty="0">
                <a:solidFill>
                  <a:schemeClr val="tx1"/>
                </a:solidFill>
                <a:latin typeface="Times New Roman" panose="02020603050405020304" pitchFamily="18" charset="0"/>
                <a:cs typeface="Times New Roman" panose="02020603050405020304" pitchFamily="18" charset="0"/>
              </a:rPr>
              <a:t>equilibrium pricing rule</a:t>
            </a:r>
            <a:r>
              <a:rPr lang="en-US" sz="2200" dirty="0">
                <a:solidFill>
                  <a:schemeClr val="tx1"/>
                </a:solidFill>
                <a:latin typeface="Times New Roman" panose="02020603050405020304" pitchFamily="18" charset="0"/>
                <a:cs typeface="Times New Roman" panose="02020603050405020304" pitchFamily="18" charset="0"/>
              </a:rPr>
              <a:t>:</a:t>
            </a:r>
          </a:p>
          <a:p>
            <a:pPr algn="l"/>
            <a:endParaRPr lang="en-US" sz="2200" dirty="0">
              <a:solidFill>
                <a:schemeClr val="tx1"/>
              </a:solidFill>
              <a:latin typeface="Times New Roman" panose="02020603050405020304" pitchFamily="18" charset="0"/>
              <a:cs typeface="Times New Roman" panose="02020603050405020304" pitchFamily="18" charset="0"/>
            </a:endParaRPr>
          </a:p>
          <a:p>
            <a:pPr algn="l"/>
            <a:endParaRPr lang="en-US" sz="2200" dirty="0">
              <a:solidFill>
                <a:schemeClr val="tx1"/>
              </a:solidFill>
              <a:latin typeface="Times New Roman" panose="02020603050405020304" pitchFamily="18" charset="0"/>
              <a:cs typeface="Times New Roman" panose="02020603050405020304" pitchFamily="18" charset="0"/>
            </a:endParaRPr>
          </a:p>
          <a:p>
            <a:pPr algn="l"/>
            <a:endParaRPr lang="en-US" sz="2200" dirty="0">
              <a:solidFill>
                <a:schemeClr val="tx1"/>
              </a:solidFill>
              <a:latin typeface="Times New Roman" panose="02020603050405020304" pitchFamily="18" charset="0"/>
              <a:cs typeface="Times New Roman" panose="02020603050405020304" pitchFamily="18" charset="0"/>
            </a:endParaRPr>
          </a:p>
          <a:p>
            <a:pPr algn="l"/>
            <a:r>
              <a:rPr lang="en-US" sz="2200" dirty="0">
                <a:solidFill>
                  <a:schemeClr val="tx1"/>
                </a:solidFill>
                <a:latin typeface="Times New Roman" panose="02020603050405020304" pitchFamily="18" charset="0"/>
                <a:cs typeface="Times New Roman" panose="02020603050405020304" pitchFamily="18" charset="0"/>
              </a:rPr>
              <a:t>where we choose the wage normalized to one, </a:t>
            </a:r>
            <a:r>
              <a:rPr lang="en-US" sz="2200" i="1" dirty="0">
                <a:solidFill>
                  <a:schemeClr val="tx1"/>
                </a:solidFill>
                <a:latin typeface="Times New Roman" panose="02020603050405020304" pitchFamily="18" charset="0"/>
                <a:cs typeface="Times New Roman" panose="02020603050405020304" pitchFamily="18" charset="0"/>
              </a:rPr>
              <a:t>w = 1; 1/</a:t>
            </a:r>
            <a:r>
              <a:rPr lang="en-US" sz="2200" i="1" dirty="0" err="1">
                <a:solidFill>
                  <a:schemeClr val="tx1"/>
                </a:solidFill>
                <a:latin typeface="Times New Roman" panose="02020603050405020304" pitchFamily="18" charset="0"/>
                <a:cs typeface="Times New Roman" panose="02020603050405020304" pitchFamily="18" charset="0"/>
              </a:rPr>
              <a:t>φ</a:t>
            </a:r>
            <a:r>
              <a:rPr lang="en-US" sz="2200" i="1"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is the </a:t>
            </a:r>
            <a:r>
              <a:rPr lang="en-US" sz="2200" dirty="0" err="1">
                <a:solidFill>
                  <a:schemeClr val="tx1"/>
                </a:solidFill>
                <a:latin typeface="Times New Roman" panose="02020603050405020304" pitchFamily="18" charset="0"/>
                <a:cs typeface="Times New Roman" panose="02020603050405020304" pitchFamily="18" charset="0"/>
              </a:rPr>
              <a:t>mrginal</a:t>
            </a:r>
            <a:r>
              <a:rPr lang="en-US" sz="2200" dirty="0">
                <a:solidFill>
                  <a:schemeClr val="tx1"/>
                </a:solidFill>
                <a:latin typeface="Times New Roman" panose="02020603050405020304" pitchFamily="18" charset="0"/>
                <a:cs typeface="Times New Roman" panose="02020603050405020304" pitchFamily="18" charset="0"/>
              </a:rPr>
              <a:t> cost and </a:t>
            </a:r>
            <a:r>
              <a:rPr lang="en-US" sz="2200" i="1" dirty="0">
                <a:solidFill>
                  <a:schemeClr val="tx1"/>
                </a:solidFill>
                <a:latin typeface="Times New Roman" panose="02020603050405020304" pitchFamily="18" charset="0"/>
                <a:cs typeface="Times New Roman" panose="02020603050405020304" pitchFamily="18" charset="0"/>
              </a:rPr>
              <a:t>1/</a:t>
            </a:r>
            <a:r>
              <a:rPr lang="en-US" sz="2200" i="1" dirty="0" err="1">
                <a:solidFill>
                  <a:schemeClr val="tx1"/>
                </a:solidFill>
                <a:latin typeface="Times New Roman" panose="02020603050405020304" pitchFamily="18" charset="0"/>
                <a:cs typeface="Times New Roman" panose="02020603050405020304" pitchFamily="18" charset="0"/>
              </a:rPr>
              <a:t>ρ</a:t>
            </a:r>
            <a:r>
              <a:rPr lang="en-US" sz="2200" i="1"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is the mark-up.</a:t>
            </a:r>
            <a:endParaRPr lang="en-US" sz="2200" i="1" dirty="0">
              <a:solidFill>
                <a:schemeClr val="tx1"/>
              </a:solidFill>
              <a:latin typeface="Times New Roman" panose="02020603050405020304" pitchFamily="18" charset="0"/>
              <a:cs typeface="Times New Roman" panose="02020603050405020304" pitchFamily="18" charset="0"/>
            </a:endParaRPr>
          </a:p>
          <a:p>
            <a:pPr algn="l"/>
            <a:endParaRPr lang="en-US" sz="2200" i="1" dirty="0">
              <a:solidFill>
                <a:schemeClr val="tx1"/>
              </a:solidFill>
              <a:latin typeface="Times New Roman" panose="02020603050405020304" pitchFamily="18" charset="0"/>
              <a:cs typeface="Times New Roman" panose="02020603050405020304" pitchFamily="18" charset="0"/>
            </a:endParaRPr>
          </a:p>
        </p:txBody>
      </p:sp>
      <p:pic>
        <p:nvPicPr>
          <p:cNvPr id="3" name="Immagine 2" descr="Immagine che contiene oggetto, orologio&#10;&#10;Descrizione generata automaticamente">
            <a:extLst>
              <a:ext uri="{FF2B5EF4-FFF2-40B4-BE49-F238E27FC236}">
                <a16:creationId xmlns:a16="http://schemas.microsoft.com/office/drawing/2014/main" id="{29063234-FF39-EC4B-90D3-319B7A195D4B}"/>
              </a:ext>
            </a:extLst>
          </p:cNvPr>
          <p:cNvPicPr>
            <a:picLocks noChangeAspect="1"/>
          </p:cNvPicPr>
          <p:nvPr/>
        </p:nvPicPr>
        <p:blipFill>
          <a:blip r:embed="rId2"/>
          <a:stretch>
            <a:fillRect/>
          </a:stretch>
        </p:blipFill>
        <p:spPr>
          <a:xfrm>
            <a:off x="2613660" y="3950185"/>
            <a:ext cx="3707466" cy="999767"/>
          </a:xfrm>
          <a:prstGeom prst="rect">
            <a:avLst/>
          </a:prstGeom>
        </p:spPr>
      </p:pic>
      <p:pic>
        <p:nvPicPr>
          <p:cNvPr id="5" name="Immagine 4" descr="Immagine che contiene disegnando&#10;&#10;Descrizione generata automaticamente">
            <a:extLst>
              <a:ext uri="{FF2B5EF4-FFF2-40B4-BE49-F238E27FC236}">
                <a16:creationId xmlns:a16="http://schemas.microsoft.com/office/drawing/2014/main" id="{1EFB192F-835E-584E-898A-9DF1B257B89A}"/>
              </a:ext>
            </a:extLst>
          </p:cNvPr>
          <p:cNvPicPr>
            <a:picLocks noChangeAspect="1"/>
          </p:cNvPicPr>
          <p:nvPr/>
        </p:nvPicPr>
        <p:blipFill>
          <a:blip r:embed="rId3"/>
          <a:stretch>
            <a:fillRect/>
          </a:stretch>
        </p:blipFill>
        <p:spPr>
          <a:xfrm>
            <a:off x="2613660" y="2401463"/>
            <a:ext cx="3916679" cy="896083"/>
          </a:xfrm>
          <a:prstGeom prst="rect">
            <a:avLst/>
          </a:prstGeom>
        </p:spPr>
      </p:pic>
      <p:sp>
        <p:nvSpPr>
          <p:cNvPr id="9" name="Titolo 5">
            <a:extLst>
              <a:ext uri="{FF2B5EF4-FFF2-40B4-BE49-F238E27FC236}">
                <a16:creationId xmlns:a16="http://schemas.microsoft.com/office/drawing/2014/main" id="{DB2BA057-E8F9-DC42-A7EF-F7E2237A524C}"/>
              </a:ext>
            </a:extLst>
          </p:cNvPr>
          <p:cNvSpPr txBox="1">
            <a:spLocks/>
          </p:cNvSpPr>
          <p:nvPr/>
        </p:nvSpPr>
        <p:spPr>
          <a:xfrm>
            <a:off x="765019" y="916257"/>
            <a:ext cx="7312152" cy="9550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90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C4900B93-F711-254C-BDF7-4A5A2A5314E1}"/>
              </a:ext>
            </a:extLst>
          </p:cNvPr>
          <p:cNvSpPr>
            <a:spLocks noGrp="1"/>
          </p:cNvSpPr>
          <p:nvPr>
            <p:ph type="ctrTitle"/>
          </p:nvPr>
        </p:nvSpPr>
        <p:spPr>
          <a:xfrm>
            <a:off x="957072" y="909369"/>
            <a:ext cx="7312152" cy="955070"/>
          </a:xfrm>
        </p:spPr>
        <p:txBody>
          <a:bodyPr>
            <a:normAutofit/>
          </a:bodyPr>
          <a:lstStyle/>
          <a:p>
            <a:r>
              <a:rPr lang="en-GB" sz="4000" b="1" dirty="0">
                <a:latin typeface="Times New Roman" panose="02020603050405020304" pitchFamily="18" charset="0"/>
                <a:cs typeface="Times New Roman" panose="02020603050405020304" pitchFamily="18" charset="0"/>
              </a:rPr>
              <a:t>Production (2)</a:t>
            </a:r>
          </a:p>
        </p:txBody>
      </p:sp>
      <p:sp>
        <p:nvSpPr>
          <p:cNvPr id="8" name="Sottotitolo 7">
            <a:extLst>
              <a:ext uri="{FF2B5EF4-FFF2-40B4-BE49-F238E27FC236}">
                <a16:creationId xmlns:a16="http://schemas.microsoft.com/office/drawing/2014/main" id="{DCB5B386-8BDE-4A45-BA1D-EA5F175FAF67}"/>
              </a:ext>
            </a:extLst>
          </p:cNvPr>
          <p:cNvSpPr>
            <a:spLocks noGrp="1"/>
          </p:cNvSpPr>
          <p:nvPr>
            <p:ph type="subTitle" idx="1"/>
          </p:nvPr>
        </p:nvSpPr>
        <p:spPr>
          <a:xfrm>
            <a:off x="460248" y="1767840"/>
            <a:ext cx="8305800" cy="4742687"/>
          </a:xfrm>
        </p:spPr>
        <p:txBody>
          <a:bodyPr>
            <a:normAutofit fontScale="85000" lnSpcReduction="20000"/>
          </a:bodyPr>
          <a:lstStyle/>
          <a:p>
            <a:pPr algn="just"/>
            <a:r>
              <a:rPr lang="en-GB" sz="2400" dirty="0">
                <a:solidFill>
                  <a:schemeClr val="tx1"/>
                </a:solidFill>
                <a:latin typeface="Times New Roman" panose="02020603050405020304" pitchFamily="18" charset="0"/>
                <a:cs typeface="Times New Roman" panose="02020603050405020304" pitchFamily="18" charset="0"/>
              </a:rPr>
              <a:t>Substituting pricing rule into equilibrium revenue (expenditure decision for consumer) we obtain </a:t>
            </a:r>
            <a:r>
              <a:rPr lang="en-GB" sz="2400" u="sng" dirty="0">
                <a:solidFill>
                  <a:schemeClr val="tx1"/>
                </a:solidFill>
                <a:latin typeface="Times New Roman" panose="02020603050405020304" pitchFamily="18" charset="0"/>
                <a:cs typeface="Times New Roman" panose="02020603050405020304" pitchFamily="18" charset="0"/>
              </a:rPr>
              <a:t>firm revenue</a:t>
            </a:r>
            <a:r>
              <a:rPr lang="en-GB" sz="2400" dirty="0">
                <a:solidFill>
                  <a:schemeClr val="tx1"/>
                </a:solidFill>
                <a:latin typeface="Times New Roman" panose="02020603050405020304" pitchFamily="18" charset="0"/>
                <a:cs typeface="Times New Roman" panose="02020603050405020304" pitchFamily="18" charset="0"/>
              </a:rPr>
              <a:t>:</a:t>
            </a:r>
          </a:p>
          <a:p>
            <a:pPr algn="just"/>
            <a:endParaRPr lang="en-GB" sz="2400" dirty="0">
              <a:solidFill>
                <a:schemeClr val="tx1"/>
              </a:solidFill>
              <a:latin typeface="Times New Roman" panose="02020603050405020304" pitchFamily="18" charset="0"/>
              <a:cs typeface="Times New Roman" panose="02020603050405020304" pitchFamily="18" charset="0"/>
            </a:endParaRPr>
          </a:p>
          <a:p>
            <a:pPr algn="just"/>
            <a:endParaRPr lang="en-GB" sz="2400" u="sng" dirty="0">
              <a:solidFill>
                <a:schemeClr val="tx1"/>
              </a:solidFill>
              <a:latin typeface="Times New Roman" panose="02020603050405020304" pitchFamily="18" charset="0"/>
              <a:cs typeface="Times New Roman" panose="02020603050405020304" pitchFamily="18" charset="0"/>
            </a:endParaRPr>
          </a:p>
          <a:p>
            <a:pPr algn="just"/>
            <a:r>
              <a:rPr lang="en-GB" sz="2400" u="sng" dirty="0">
                <a:solidFill>
                  <a:schemeClr val="tx1"/>
                </a:solidFill>
                <a:latin typeface="Times New Roman" panose="02020603050405020304" pitchFamily="18" charset="0"/>
                <a:cs typeface="Times New Roman" panose="02020603050405020304" pitchFamily="18" charset="0"/>
              </a:rPr>
              <a:t>firm profit</a:t>
            </a:r>
            <a:r>
              <a:rPr lang="en-GB" sz="2400" dirty="0">
                <a:solidFill>
                  <a:schemeClr val="tx1"/>
                </a:solidFill>
                <a:latin typeface="Times New Roman" panose="02020603050405020304" pitchFamily="18" charset="0"/>
                <a:cs typeface="Times New Roman" panose="02020603050405020304" pitchFamily="18" charset="0"/>
              </a:rPr>
              <a:t> is then:</a:t>
            </a:r>
          </a:p>
          <a:p>
            <a:pPr algn="just"/>
            <a:endParaRPr lang="en-GB" sz="2400" dirty="0">
              <a:solidFill>
                <a:schemeClr val="tx1"/>
              </a:solidFill>
              <a:latin typeface="Times New Roman" panose="02020603050405020304" pitchFamily="18" charset="0"/>
              <a:cs typeface="Times New Roman" panose="02020603050405020304" pitchFamily="18" charset="0"/>
            </a:endParaRPr>
          </a:p>
          <a:p>
            <a:pPr algn="just"/>
            <a:endParaRPr lang="it-IT" sz="2400" dirty="0">
              <a:solidFill>
                <a:schemeClr val="tx1"/>
              </a:solidFill>
              <a:latin typeface="Times New Roman" panose="02020603050405020304" pitchFamily="18" charset="0"/>
              <a:cs typeface="Times New Roman" panose="02020603050405020304" pitchFamily="18" charset="0"/>
            </a:endParaRPr>
          </a:p>
          <a:p>
            <a:pPr algn="just"/>
            <a:endParaRPr lang="en-GB" sz="2400" dirty="0">
              <a:solidFill>
                <a:schemeClr val="tx1"/>
              </a:solidFill>
              <a:latin typeface="Times New Roman" panose="02020603050405020304" pitchFamily="18" charset="0"/>
              <a:cs typeface="Times New Roman" panose="02020603050405020304" pitchFamily="18" charset="0"/>
            </a:endParaRPr>
          </a:p>
          <a:p>
            <a:pPr algn="just"/>
            <a:endParaRPr lang="en-GB" sz="2400" dirty="0">
              <a:solidFill>
                <a:schemeClr val="tx1"/>
              </a:solidFill>
              <a:latin typeface="Times New Roman" panose="02020603050405020304" pitchFamily="18" charset="0"/>
              <a:cs typeface="Times New Roman" panose="02020603050405020304" pitchFamily="18" charset="0"/>
            </a:endParaRPr>
          </a:p>
          <a:p>
            <a:pPr algn="just"/>
            <a:r>
              <a:rPr lang="en-GB" sz="2400" dirty="0">
                <a:solidFill>
                  <a:schemeClr val="tx1"/>
                </a:solidFill>
                <a:latin typeface="Times New Roman" panose="02020603050405020304" pitchFamily="18" charset="0"/>
                <a:cs typeface="Times New Roman" panose="02020603050405020304" pitchFamily="18" charset="0"/>
              </a:rPr>
              <a:t>Hence </a:t>
            </a:r>
            <a:r>
              <a:rPr lang="en-GB" sz="2400" u="sng" dirty="0">
                <a:solidFill>
                  <a:schemeClr val="tx1"/>
                </a:solidFill>
                <a:latin typeface="Times New Roman" panose="02020603050405020304" pitchFamily="18" charset="0"/>
                <a:cs typeface="Times New Roman" panose="02020603050405020304" pitchFamily="18" charset="0"/>
              </a:rPr>
              <a:t>firm profit equals variable profits minus the fixed cost</a:t>
            </a:r>
            <a:r>
              <a:rPr lang="en-GB" sz="2400" dirty="0">
                <a:solidFill>
                  <a:schemeClr val="tx1"/>
                </a:solidFill>
                <a:latin typeface="Times New Roman" panose="02020603050405020304" pitchFamily="18" charset="0"/>
                <a:cs typeface="Times New Roman" panose="02020603050405020304" pitchFamily="18" charset="0"/>
              </a:rPr>
              <a:t>. That is also equal to:</a:t>
            </a:r>
          </a:p>
          <a:p>
            <a:pPr algn="just"/>
            <a:endParaRPr lang="en-GB" sz="2400" dirty="0">
              <a:solidFill>
                <a:schemeClr val="tx1"/>
              </a:solidFill>
              <a:latin typeface="Times New Roman" panose="02020603050405020304" pitchFamily="18" charset="0"/>
              <a:cs typeface="Times New Roman" panose="02020603050405020304" pitchFamily="18" charset="0"/>
            </a:endParaRPr>
          </a:p>
          <a:p>
            <a:pPr algn="just"/>
            <a:endParaRPr lang="en-GB" sz="2400" dirty="0">
              <a:solidFill>
                <a:schemeClr val="tx1"/>
              </a:solidFill>
              <a:latin typeface="Times New Roman" panose="02020603050405020304" pitchFamily="18" charset="0"/>
              <a:cs typeface="Times New Roman" panose="02020603050405020304" pitchFamily="18" charset="0"/>
            </a:endParaRPr>
          </a:p>
          <a:p>
            <a:pPr algn="just"/>
            <a:endParaRPr lang="en-GB"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where R is the aggregate revenue, P the aggregate price and </a:t>
            </a:r>
            <a:r>
              <a:rPr lang="en-US" sz="2400" i="1" dirty="0" err="1">
                <a:solidFill>
                  <a:schemeClr val="tx1"/>
                </a:solidFill>
                <a:latin typeface="Times New Roman" panose="02020603050405020304" pitchFamily="18" charset="0"/>
                <a:cs typeface="Times New Roman" panose="02020603050405020304" pitchFamily="18" charset="0"/>
              </a:rPr>
              <a:t>σ</a:t>
            </a: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an elasticity of substitution between any two goods.</a:t>
            </a:r>
            <a:endParaRPr lang="en-US" sz="2400" dirty="0">
              <a:latin typeface="Times New Roman" panose="02020603050405020304" pitchFamily="18" charset="0"/>
              <a:cs typeface="Times New Roman" panose="02020603050405020304" pitchFamily="18" charset="0"/>
            </a:endParaRPr>
          </a:p>
          <a:p>
            <a:pPr algn="l"/>
            <a:endParaRPr lang="en-GB" sz="2400" dirty="0">
              <a:solidFill>
                <a:schemeClr val="tx1"/>
              </a:solidFill>
              <a:latin typeface="Times New Roman" panose="02020603050405020304" pitchFamily="18" charset="0"/>
              <a:cs typeface="Times New Roman" panose="02020603050405020304" pitchFamily="18" charset="0"/>
            </a:endParaRPr>
          </a:p>
          <a:p>
            <a:pPr algn="l"/>
            <a:endParaRPr lang="en-GB" sz="2400" dirty="0">
              <a:solidFill>
                <a:schemeClr val="tx1"/>
              </a:solidFill>
              <a:latin typeface="Times New Roman" panose="02020603050405020304" pitchFamily="18" charset="0"/>
              <a:cs typeface="Times New Roman" panose="02020603050405020304" pitchFamily="18" charset="0"/>
            </a:endParaRPr>
          </a:p>
          <a:p>
            <a:pPr algn="l"/>
            <a:endParaRPr lang="en-GB" sz="2400" dirty="0">
              <a:solidFill>
                <a:schemeClr val="tx1"/>
              </a:solidFill>
              <a:latin typeface="Times New Roman" panose="02020603050405020304" pitchFamily="18" charset="0"/>
              <a:cs typeface="Times New Roman" panose="02020603050405020304" pitchFamily="18" charset="0"/>
            </a:endParaRPr>
          </a:p>
        </p:txBody>
      </p:sp>
      <p:pic>
        <p:nvPicPr>
          <p:cNvPr id="9" name="Immagine 8" descr="Immagine che contiene disegnando&#10;&#10;Descrizione generata automaticamente">
            <a:extLst>
              <a:ext uri="{FF2B5EF4-FFF2-40B4-BE49-F238E27FC236}">
                <a16:creationId xmlns:a16="http://schemas.microsoft.com/office/drawing/2014/main" id="{F2A7B5A1-D82C-4844-AFC3-C328FA8C6BB5}"/>
              </a:ext>
            </a:extLst>
          </p:cNvPr>
          <p:cNvPicPr>
            <a:picLocks noChangeAspect="1"/>
          </p:cNvPicPr>
          <p:nvPr/>
        </p:nvPicPr>
        <p:blipFill>
          <a:blip r:embed="rId2"/>
          <a:stretch>
            <a:fillRect/>
          </a:stretch>
        </p:blipFill>
        <p:spPr>
          <a:xfrm>
            <a:off x="2386736" y="3343318"/>
            <a:ext cx="3953104" cy="788446"/>
          </a:xfrm>
          <a:prstGeom prst="rect">
            <a:avLst/>
          </a:prstGeom>
        </p:spPr>
      </p:pic>
      <p:pic>
        <p:nvPicPr>
          <p:cNvPr id="10" name="Immagine 9" descr="Immagine che contiene disegnando&#10;&#10;Descrizione generata automaticamente">
            <a:extLst>
              <a:ext uri="{FF2B5EF4-FFF2-40B4-BE49-F238E27FC236}">
                <a16:creationId xmlns:a16="http://schemas.microsoft.com/office/drawing/2014/main" id="{C9B766AB-3B41-564B-B4E4-F161BC122CD3}"/>
              </a:ext>
            </a:extLst>
          </p:cNvPr>
          <p:cNvPicPr>
            <a:picLocks noChangeAspect="1"/>
          </p:cNvPicPr>
          <p:nvPr/>
        </p:nvPicPr>
        <p:blipFill>
          <a:blip r:embed="rId3"/>
          <a:stretch>
            <a:fillRect/>
          </a:stretch>
        </p:blipFill>
        <p:spPr>
          <a:xfrm>
            <a:off x="2896438" y="2349951"/>
            <a:ext cx="2703576" cy="675894"/>
          </a:xfrm>
          <a:prstGeom prst="rect">
            <a:avLst/>
          </a:prstGeom>
        </p:spPr>
      </p:pic>
      <p:pic>
        <p:nvPicPr>
          <p:cNvPr id="18" name="Immagine 17" descr="Immagine che contiene disegnando&#10;&#10;Descrizione generata automaticamente">
            <a:extLst>
              <a:ext uri="{FF2B5EF4-FFF2-40B4-BE49-F238E27FC236}">
                <a16:creationId xmlns:a16="http://schemas.microsoft.com/office/drawing/2014/main" id="{95D47E0B-F710-3F45-8ED5-7C28D9652932}"/>
              </a:ext>
            </a:extLst>
          </p:cNvPr>
          <p:cNvPicPr>
            <a:picLocks noChangeAspect="1"/>
          </p:cNvPicPr>
          <p:nvPr/>
        </p:nvPicPr>
        <p:blipFill>
          <a:blip r:embed="rId4"/>
          <a:stretch>
            <a:fillRect/>
          </a:stretch>
        </p:blipFill>
        <p:spPr>
          <a:xfrm>
            <a:off x="2896438" y="4955222"/>
            <a:ext cx="2933700" cy="635635"/>
          </a:xfrm>
          <a:prstGeom prst="rect">
            <a:avLst/>
          </a:prstGeom>
        </p:spPr>
      </p:pic>
    </p:spTree>
    <p:extLst>
      <p:ext uri="{BB962C8B-B14F-4D97-AF65-F5344CB8AC3E}">
        <p14:creationId xmlns:p14="http://schemas.microsoft.com/office/powerpoint/2010/main" val="24597484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3605</Words>
  <Application>Microsoft Office PowerPoint</Application>
  <PresentationFormat>Presentazione su schermo (4:3)</PresentationFormat>
  <Paragraphs>317</Paragraphs>
  <Slides>39</Slides>
  <Notes>2</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39</vt:i4>
      </vt:variant>
    </vt:vector>
  </HeadingPairs>
  <TitlesOfParts>
    <vt:vector size="47" baseType="lpstr">
      <vt:lpstr>Arial</vt:lpstr>
      <vt:lpstr>Calibri</vt:lpstr>
      <vt:lpstr>Cambria Math</vt:lpstr>
      <vt:lpstr>MTMIDDB</vt:lpstr>
      <vt:lpstr>Times New Roman</vt:lpstr>
      <vt:lpstr>Wingdings</vt:lpstr>
      <vt:lpstr>Tema di Office</vt:lpstr>
      <vt:lpstr>1_Tema di Office</vt:lpstr>
      <vt:lpstr>MELITZ MODEL New New Trade Theory</vt:lpstr>
      <vt:lpstr>Presentazione standard di PowerPoint</vt:lpstr>
      <vt:lpstr>Presentazione standard di PowerPoint</vt:lpstr>
      <vt:lpstr>Presentazione standard di PowerPoint</vt:lpstr>
      <vt:lpstr>Presentazione standard di PowerPoint</vt:lpstr>
      <vt:lpstr>Presentazione standard di PowerPoint</vt:lpstr>
      <vt:lpstr>Production</vt:lpstr>
      <vt:lpstr>Production (1)</vt:lpstr>
      <vt:lpstr>Production (2)</vt:lpstr>
      <vt:lpstr>Production (3)</vt:lpstr>
      <vt:lpstr>Aggregation</vt:lpstr>
      <vt:lpstr>Aggregation (1)</vt:lpstr>
      <vt:lpstr>Firm entry and exit</vt:lpstr>
      <vt:lpstr>Firm entry and exit (1)</vt:lpstr>
      <vt:lpstr>Firm entry and exit (2)</vt:lpstr>
      <vt:lpstr>Firm entry and exit (3)</vt:lpstr>
      <vt:lpstr>Zero cutoff profit condition </vt:lpstr>
      <vt:lpstr>Free Entry and the Value of Firms  </vt:lpstr>
      <vt:lpstr>EQUILIBRIUM IN A CLOSED ECONOMY  </vt:lpstr>
      <vt:lpstr>EQUILIBRIUM IN A CLOSED ECONOMY (1)  </vt:lpstr>
      <vt:lpstr>Open Economy </vt:lpstr>
      <vt:lpstr>Open Economy (1)</vt:lpstr>
      <vt:lpstr>Open Economy (2)</vt:lpstr>
      <vt:lpstr>Open Economy (3)</vt:lpstr>
      <vt:lpstr>Open Economy (4)</vt:lpstr>
      <vt:lpstr>Open Economy (5)</vt:lpstr>
      <vt:lpstr>Open Economy (6)</vt:lpstr>
      <vt:lpstr>Open Economy General Equilibrium (1)</vt:lpstr>
      <vt:lpstr>Open Economy General Equilibrium (2)</vt:lpstr>
      <vt:lpstr>The Impact of Trade</vt:lpstr>
      <vt:lpstr>Impact of Trade (1)</vt:lpstr>
      <vt:lpstr>Reallocation of Market Shares and Profits across Firms </vt:lpstr>
      <vt:lpstr>Reallocation of Market Shares and Profits across Firms (1)</vt:lpstr>
      <vt:lpstr>Reallocation of Market Shares and Profits across Firms (2)</vt:lpstr>
      <vt:lpstr>Reallocation of Market Shares and Profits across Firms (3)</vt:lpstr>
      <vt:lpstr>Reallocation of Market Shares and Profits across Firms (4)</vt:lpstr>
      <vt:lpstr>How Does Trade Force the Least Productive Firms to Exit?</vt:lpstr>
      <vt:lpstr>Conclusion</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susanna</dc:creator>
  <cp:lastModifiedBy>Giovanni</cp:lastModifiedBy>
  <cp:revision>85</cp:revision>
  <dcterms:created xsi:type="dcterms:W3CDTF">2012-12-06T09:21:12Z</dcterms:created>
  <dcterms:modified xsi:type="dcterms:W3CDTF">2019-12-02T09:15:14Z</dcterms:modified>
</cp:coreProperties>
</file>