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handoutMasterIdLst>
    <p:handoutMasterId r:id="rId32"/>
  </p:handoutMasterIdLst>
  <p:sldIdLst>
    <p:sldId id="484" r:id="rId2"/>
    <p:sldId id="332" r:id="rId3"/>
    <p:sldId id="450" r:id="rId4"/>
    <p:sldId id="452" r:id="rId5"/>
    <p:sldId id="456" r:id="rId6"/>
    <p:sldId id="483" r:id="rId7"/>
    <p:sldId id="461" r:id="rId8"/>
    <p:sldId id="437" r:id="rId9"/>
    <p:sldId id="458" r:id="rId10"/>
    <p:sldId id="459" r:id="rId11"/>
    <p:sldId id="480" r:id="rId12"/>
    <p:sldId id="492" r:id="rId13"/>
    <p:sldId id="488" r:id="rId14"/>
    <p:sldId id="464" r:id="rId15"/>
    <p:sldId id="485" r:id="rId16"/>
    <p:sldId id="491" r:id="rId17"/>
    <p:sldId id="486" r:id="rId18"/>
    <p:sldId id="467" r:id="rId19"/>
    <p:sldId id="496" r:id="rId20"/>
    <p:sldId id="499" r:id="rId21"/>
    <p:sldId id="498" r:id="rId22"/>
    <p:sldId id="501" r:id="rId23"/>
    <p:sldId id="500" r:id="rId24"/>
    <p:sldId id="445" r:id="rId25"/>
    <p:sldId id="493" r:id="rId26"/>
    <p:sldId id="497" r:id="rId27"/>
    <p:sldId id="502" r:id="rId28"/>
    <p:sldId id="503" r:id="rId29"/>
    <p:sldId id="487" r:id="rId30"/>
    <p:sldId id="495" r:id="rId31"/>
  </p:sldIdLst>
  <p:sldSz cx="9144000" cy="6858000" type="screen4x3"/>
  <p:notesSz cx="7315200" cy="9601200"/>
  <p:defaultTextStyle>
    <a:defPPr>
      <a:defRPr lang="it-IT"/>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00"/>
    <a:srgbClr val="F6882E"/>
    <a:srgbClr val="F8A45E"/>
    <a:srgbClr val="F8A7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3141" autoAdjust="0"/>
    <p:restoredTop sz="86478" autoAdjust="0"/>
  </p:normalViewPr>
  <p:slideViewPr>
    <p:cSldViewPr>
      <p:cViewPr varScale="1">
        <p:scale>
          <a:sx n="85" d="100"/>
          <a:sy n="85" d="100"/>
        </p:scale>
        <p:origin x="192" y="496"/>
      </p:cViewPr>
      <p:guideLst>
        <p:guide orient="horz" pos="2160"/>
        <p:guide pos="2880"/>
      </p:guideLst>
    </p:cSldViewPr>
  </p:slideViewPr>
  <p:outlineViewPr>
    <p:cViewPr>
      <p:scale>
        <a:sx n="33" d="100"/>
        <a:sy n="33" d="100"/>
      </p:scale>
      <p:origin x="258" y="1572"/>
    </p:cViewPr>
  </p:outlineViewPr>
  <p:notesTextViewPr>
    <p:cViewPr>
      <p:scale>
        <a:sx n="100" d="100"/>
        <a:sy n="100" d="100"/>
      </p:scale>
      <p:origin x="0" y="0"/>
    </p:cViewPr>
  </p:notesTextViewPr>
  <p:sorterViewPr>
    <p:cViewPr>
      <p:scale>
        <a:sx n="66" d="100"/>
        <a:sy n="66" d="100"/>
      </p:scale>
      <p:origin x="0" y="546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3170238" cy="479425"/>
          </a:xfrm>
          <a:prstGeom prst="rect">
            <a:avLst/>
          </a:prstGeom>
        </p:spPr>
        <p:txBody>
          <a:bodyPr vert="horz" lIns="96661" tIns="48331" rIns="96661" bIns="48331" rtlCol="0"/>
          <a:lstStyle>
            <a:lvl1pPr algn="l">
              <a:defRPr sz="1300"/>
            </a:lvl1pPr>
          </a:lstStyle>
          <a:p>
            <a:pPr>
              <a:defRPr/>
            </a:pPr>
            <a:endParaRPr lang="it-IT"/>
          </a:p>
        </p:txBody>
      </p:sp>
      <p:sp>
        <p:nvSpPr>
          <p:cNvPr id="3" name="Segnaposto data 2"/>
          <p:cNvSpPr>
            <a:spLocks noGrp="1"/>
          </p:cNvSpPr>
          <p:nvPr>
            <p:ph type="dt" sz="quarter" idx="1"/>
          </p:nvPr>
        </p:nvSpPr>
        <p:spPr>
          <a:xfrm>
            <a:off x="4143375" y="0"/>
            <a:ext cx="3170238" cy="479425"/>
          </a:xfrm>
          <a:prstGeom prst="rect">
            <a:avLst/>
          </a:prstGeom>
        </p:spPr>
        <p:txBody>
          <a:bodyPr vert="horz" lIns="96661" tIns="48331" rIns="96661" bIns="48331" rtlCol="0"/>
          <a:lstStyle>
            <a:lvl1pPr algn="r">
              <a:defRPr sz="1300"/>
            </a:lvl1pPr>
          </a:lstStyle>
          <a:p>
            <a:pPr>
              <a:defRPr/>
            </a:pPr>
            <a:fld id="{5741613A-EAB3-4BFD-B5A7-403B8BB3FF8D}" type="datetimeFigureOut">
              <a:rPr lang="it-IT"/>
              <a:pPr>
                <a:defRPr/>
              </a:pPr>
              <a:t>14/10/19</a:t>
            </a:fld>
            <a:endParaRPr lang="it-IT"/>
          </a:p>
        </p:txBody>
      </p:sp>
      <p:sp>
        <p:nvSpPr>
          <p:cNvPr id="4" name="Segnaposto piè di pagina 3"/>
          <p:cNvSpPr>
            <a:spLocks noGrp="1"/>
          </p:cNvSpPr>
          <p:nvPr>
            <p:ph type="ftr" sz="quarter" idx="2"/>
          </p:nvPr>
        </p:nvSpPr>
        <p:spPr>
          <a:xfrm>
            <a:off x="0" y="9120188"/>
            <a:ext cx="3170238" cy="479425"/>
          </a:xfrm>
          <a:prstGeom prst="rect">
            <a:avLst/>
          </a:prstGeom>
        </p:spPr>
        <p:txBody>
          <a:bodyPr vert="horz" lIns="96661" tIns="48331" rIns="96661" bIns="48331" rtlCol="0" anchor="b"/>
          <a:lstStyle>
            <a:lvl1pPr algn="l">
              <a:defRPr sz="1300"/>
            </a:lvl1pPr>
          </a:lstStyle>
          <a:p>
            <a:pPr>
              <a:defRPr/>
            </a:pPr>
            <a:endParaRPr lang="it-IT"/>
          </a:p>
        </p:txBody>
      </p:sp>
      <p:sp>
        <p:nvSpPr>
          <p:cNvPr id="5" name="Segnaposto numero diapositiva 4"/>
          <p:cNvSpPr>
            <a:spLocks noGrp="1"/>
          </p:cNvSpPr>
          <p:nvPr>
            <p:ph type="sldNum" sz="quarter" idx="3"/>
          </p:nvPr>
        </p:nvSpPr>
        <p:spPr>
          <a:xfrm>
            <a:off x="4143375" y="9120188"/>
            <a:ext cx="3170238" cy="479425"/>
          </a:xfrm>
          <a:prstGeom prst="rect">
            <a:avLst/>
          </a:prstGeom>
        </p:spPr>
        <p:txBody>
          <a:bodyPr vert="horz" lIns="96661" tIns="48331" rIns="96661" bIns="48331" rtlCol="0" anchor="b"/>
          <a:lstStyle>
            <a:lvl1pPr algn="r">
              <a:defRPr sz="1300"/>
            </a:lvl1pPr>
          </a:lstStyle>
          <a:p>
            <a:pPr>
              <a:defRPr/>
            </a:pPr>
            <a:fld id="{CF0A1C2D-5A0C-4A5F-8F93-B61C48C70516}" type="slidenum">
              <a:rPr lang="it-IT"/>
              <a:pPr>
                <a:defRPr/>
              </a:pPr>
              <a:t>‹N›</a:t>
            </a:fld>
            <a:endParaRPr lang="it-IT"/>
          </a:p>
        </p:txBody>
      </p:sp>
    </p:spTree>
    <p:extLst>
      <p:ext uri="{BB962C8B-B14F-4D97-AF65-F5344CB8AC3E}">
        <p14:creationId xmlns:p14="http://schemas.microsoft.com/office/powerpoint/2010/main" val="316062715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lvl1pPr>
              <a:defRPr/>
            </a:lvl1pPr>
          </a:lstStyle>
          <a:p>
            <a:pPr>
              <a:defRPr/>
            </a:pPr>
            <a:fld id="{501ADED1-E9DD-4334-A529-B073F8FD24E5}" type="datetimeFigureOut">
              <a:rPr lang="it-IT"/>
              <a:pPr>
                <a:defRPr/>
              </a:pPr>
              <a:t>14/10/19</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F0A62A82-9E8B-4D29-ACE9-D991AE2C1DB6}"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BF4A06A5-8FAA-47F0-A304-CE7D6E91DD84}" type="datetimeFigureOut">
              <a:rPr lang="it-IT"/>
              <a:pPr>
                <a:defRPr/>
              </a:pPr>
              <a:t>14/10/19</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A6000C69-B687-49BE-9045-4F38A4A279F2}"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124E8245-07AF-4D5B-9176-3E367D67E3C5}" type="datetimeFigureOut">
              <a:rPr lang="it-IT"/>
              <a:pPr>
                <a:defRPr/>
              </a:pPr>
              <a:t>14/10/19</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98F243D6-BEC4-432F-A52F-77F92857B3A6}"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9F5730EC-A420-4CD6-ADB2-377D5EBB60C6}" type="datetimeFigureOut">
              <a:rPr lang="it-IT"/>
              <a:pPr>
                <a:defRPr/>
              </a:pPr>
              <a:t>14/10/19</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9F36822E-B485-4851-B8AD-924ED0B5DA33}"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lvl1pPr>
              <a:defRPr/>
            </a:lvl1pPr>
          </a:lstStyle>
          <a:p>
            <a:pPr>
              <a:defRPr/>
            </a:pPr>
            <a:fld id="{B86E4590-B57D-43E4-A63E-5C5DBB677F43}" type="datetimeFigureOut">
              <a:rPr lang="it-IT"/>
              <a:pPr>
                <a:defRPr/>
              </a:pPr>
              <a:t>14/10/19</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721BBCD9-D00C-43A7-86E2-E869F0F69335}"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3"/>
          <p:cNvSpPr>
            <a:spLocks noGrp="1"/>
          </p:cNvSpPr>
          <p:nvPr>
            <p:ph type="dt" sz="half" idx="10"/>
          </p:nvPr>
        </p:nvSpPr>
        <p:spPr/>
        <p:txBody>
          <a:bodyPr/>
          <a:lstStyle>
            <a:lvl1pPr>
              <a:defRPr/>
            </a:lvl1pPr>
          </a:lstStyle>
          <a:p>
            <a:pPr>
              <a:defRPr/>
            </a:pPr>
            <a:fld id="{04954908-2F38-4248-AB1A-5FCAD3B8DED8}" type="datetimeFigureOut">
              <a:rPr lang="it-IT"/>
              <a:pPr>
                <a:defRPr/>
              </a:pPr>
              <a:t>14/10/19</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7C72E3A7-35A0-44F6-8323-E21661B5145B}"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3"/>
          <p:cNvSpPr>
            <a:spLocks noGrp="1"/>
          </p:cNvSpPr>
          <p:nvPr>
            <p:ph type="dt" sz="half" idx="10"/>
          </p:nvPr>
        </p:nvSpPr>
        <p:spPr/>
        <p:txBody>
          <a:bodyPr/>
          <a:lstStyle>
            <a:lvl1pPr>
              <a:defRPr/>
            </a:lvl1pPr>
          </a:lstStyle>
          <a:p>
            <a:pPr>
              <a:defRPr/>
            </a:pPr>
            <a:fld id="{1C57C628-5FA4-47B7-8474-BB6619A5A925}" type="datetimeFigureOut">
              <a:rPr lang="it-IT"/>
              <a:pPr>
                <a:defRPr/>
              </a:pPr>
              <a:t>14/10/19</a:t>
            </a:fld>
            <a:endParaRPr lang="it-IT"/>
          </a:p>
        </p:txBody>
      </p:sp>
      <p:sp>
        <p:nvSpPr>
          <p:cNvPr id="8" name="Segnaposto piè di pagina 4"/>
          <p:cNvSpPr>
            <a:spLocks noGrp="1"/>
          </p:cNvSpPr>
          <p:nvPr>
            <p:ph type="ftr" sz="quarter" idx="11"/>
          </p:nvPr>
        </p:nvSpPr>
        <p:spPr/>
        <p:txBody>
          <a:bodyPr/>
          <a:lstStyle>
            <a:lvl1pPr>
              <a:defRPr/>
            </a:lvl1pPr>
          </a:lstStyle>
          <a:p>
            <a:pPr>
              <a:defRPr/>
            </a:pPr>
            <a:endParaRPr lang="it-IT"/>
          </a:p>
        </p:txBody>
      </p:sp>
      <p:sp>
        <p:nvSpPr>
          <p:cNvPr id="9" name="Segnaposto numero diapositiva 5"/>
          <p:cNvSpPr>
            <a:spLocks noGrp="1"/>
          </p:cNvSpPr>
          <p:nvPr>
            <p:ph type="sldNum" sz="quarter" idx="12"/>
          </p:nvPr>
        </p:nvSpPr>
        <p:spPr/>
        <p:txBody>
          <a:bodyPr/>
          <a:lstStyle>
            <a:lvl1pPr>
              <a:defRPr/>
            </a:lvl1pPr>
          </a:lstStyle>
          <a:p>
            <a:pPr>
              <a:defRPr/>
            </a:pPr>
            <a:fld id="{9CFF0303-DEBD-4943-B2AB-F8B4FA3A0E8E}"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3"/>
          <p:cNvSpPr>
            <a:spLocks noGrp="1"/>
          </p:cNvSpPr>
          <p:nvPr>
            <p:ph type="dt" sz="half" idx="10"/>
          </p:nvPr>
        </p:nvSpPr>
        <p:spPr/>
        <p:txBody>
          <a:bodyPr/>
          <a:lstStyle>
            <a:lvl1pPr>
              <a:defRPr/>
            </a:lvl1pPr>
          </a:lstStyle>
          <a:p>
            <a:pPr>
              <a:defRPr/>
            </a:pPr>
            <a:fld id="{9A54A7A9-B40B-4450-8D9A-1C14BDED318E}" type="datetimeFigureOut">
              <a:rPr lang="it-IT"/>
              <a:pPr>
                <a:defRPr/>
              </a:pPr>
              <a:t>14/10/19</a:t>
            </a:fld>
            <a:endParaRPr lang="it-IT"/>
          </a:p>
        </p:txBody>
      </p:sp>
      <p:sp>
        <p:nvSpPr>
          <p:cNvPr id="4" name="Segnaposto piè di pagina 4"/>
          <p:cNvSpPr>
            <a:spLocks noGrp="1"/>
          </p:cNvSpPr>
          <p:nvPr>
            <p:ph type="ftr" sz="quarter" idx="11"/>
          </p:nvPr>
        </p:nvSpPr>
        <p:spPr/>
        <p:txBody>
          <a:bodyPr/>
          <a:lstStyle>
            <a:lvl1pPr>
              <a:defRPr/>
            </a:lvl1pPr>
          </a:lstStyle>
          <a:p>
            <a:pPr>
              <a:defRPr/>
            </a:pPr>
            <a:endParaRPr lang="it-IT"/>
          </a:p>
        </p:txBody>
      </p:sp>
      <p:sp>
        <p:nvSpPr>
          <p:cNvPr id="5" name="Segnaposto numero diapositiva 5"/>
          <p:cNvSpPr>
            <a:spLocks noGrp="1"/>
          </p:cNvSpPr>
          <p:nvPr>
            <p:ph type="sldNum" sz="quarter" idx="12"/>
          </p:nvPr>
        </p:nvSpPr>
        <p:spPr/>
        <p:txBody>
          <a:bodyPr/>
          <a:lstStyle>
            <a:lvl1pPr>
              <a:defRPr/>
            </a:lvl1pPr>
          </a:lstStyle>
          <a:p>
            <a:pPr>
              <a:defRPr/>
            </a:pPr>
            <a:fld id="{A033F874-3FB6-4747-B45A-C87E6C249E40}"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3"/>
          <p:cNvSpPr>
            <a:spLocks noGrp="1"/>
          </p:cNvSpPr>
          <p:nvPr>
            <p:ph type="dt" sz="half" idx="10"/>
          </p:nvPr>
        </p:nvSpPr>
        <p:spPr/>
        <p:txBody>
          <a:bodyPr/>
          <a:lstStyle>
            <a:lvl1pPr>
              <a:defRPr/>
            </a:lvl1pPr>
          </a:lstStyle>
          <a:p>
            <a:pPr>
              <a:defRPr/>
            </a:pPr>
            <a:fld id="{A8861E9D-C0BA-443B-8A00-C49ACFEF95A8}" type="datetimeFigureOut">
              <a:rPr lang="it-IT"/>
              <a:pPr>
                <a:defRPr/>
              </a:pPr>
              <a:t>14/10/19</a:t>
            </a:fld>
            <a:endParaRPr lang="it-IT"/>
          </a:p>
        </p:txBody>
      </p:sp>
      <p:sp>
        <p:nvSpPr>
          <p:cNvPr id="3" name="Segnaposto piè di pagina 4"/>
          <p:cNvSpPr>
            <a:spLocks noGrp="1"/>
          </p:cNvSpPr>
          <p:nvPr>
            <p:ph type="ftr" sz="quarter" idx="11"/>
          </p:nvPr>
        </p:nvSpPr>
        <p:spPr/>
        <p:txBody>
          <a:bodyPr/>
          <a:lstStyle>
            <a:lvl1pPr>
              <a:defRPr/>
            </a:lvl1pPr>
          </a:lstStyle>
          <a:p>
            <a:pPr>
              <a:defRPr/>
            </a:pPr>
            <a:endParaRPr lang="it-IT"/>
          </a:p>
        </p:txBody>
      </p:sp>
      <p:sp>
        <p:nvSpPr>
          <p:cNvPr id="4" name="Segnaposto numero diapositiva 5"/>
          <p:cNvSpPr>
            <a:spLocks noGrp="1"/>
          </p:cNvSpPr>
          <p:nvPr>
            <p:ph type="sldNum" sz="quarter" idx="12"/>
          </p:nvPr>
        </p:nvSpPr>
        <p:spPr/>
        <p:txBody>
          <a:bodyPr/>
          <a:lstStyle>
            <a:lvl1pPr>
              <a:defRPr/>
            </a:lvl1pPr>
          </a:lstStyle>
          <a:p>
            <a:pPr>
              <a:defRPr/>
            </a:pPr>
            <a:fld id="{F7FA58DB-F8AA-47CA-83F6-3B3967CC4217}"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3E8616A6-9643-4DF8-9A29-28CCABB3A42A}" type="datetimeFigureOut">
              <a:rPr lang="it-IT"/>
              <a:pPr>
                <a:defRPr/>
              </a:pPr>
              <a:t>14/10/19</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D4E16ADC-A045-4781-8CD1-DC1A6180EFA3}"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DF4A280E-1BB3-4B64-8BDA-6A447361A572}" type="datetimeFigureOut">
              <a:rPr lang="it-IT"/>
              <a:pPr>
                <a:defRPr/>
              </a:pPr>
              <a:t>14/10/19</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F0A4D580-EB0F-456A-B894-6EE02C60AB54}"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1026" name="Segnaposto titolo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a:t>Fare clic per modificare lo stile del titolo</a:t>
            </a:r>
          </a:p>
        </p:txBody>
      </p:sp>
      <p:sp>
        <p:nvSpPr>
          <p:cNvPr id="1027" name="Segnaposto testo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6C1C420F-44C0-4F07-8348-F293E0C696CA}" type="datetimeFigureOut">
              <a:rPr lang="it-IT"/>
              <a:pPr>
                <a:defRPr/>
              </a:pPr>
              <a:t>14/10/19</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A7D33391-1680-4123-A955-2CD11B8640EA}"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5" Type="http://schemas.openxmlformats.org/officeDocument/2006/relationships/image" Target="../media/image4.jpg"/><Relationship Id="rId4" Type="http://schemas.openxmlformats.org/officeDocument/2006/relationships/image" Target="../media/image3.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A12AD59-0FDD-1440-8C9B-31F3A8646989}"/>
              </a:ext>
            </a:extLst>
          </p:cNvPr>
          <p:cNvSpPr>
            <a:spLocks noGrp="1"/>
          </p:cNvSpPr>
          <p:nvPr>
            <p:ph type="ctrTitle"/>
          </p:nvPr>
        </p:nvSpPr>
        <p:spPr/>
        <p:txBody>
          <a:bodyPr/>
          <a:lstStyle/>
          <a:p>
            <a:r>
              <a:rPr lang="it-IT" b="1" i="1" dirty="0"/>
              <a:t>Irruzione di Alcibiade, elogio di Socrate ed epilogo</a:t>
            </a:r>
          </a:p>
        </p:txBody>
      </p:sp>
    </p:spTree>
    <p:extLst>
      <p:ext uri="{BB962C8B-B14F-4D97-AF65-F5344CB8AC3E}">
        <p14:creationId xmlns:p14="http://schemas.microsoft.com/office/powerpoint/2010/main" val="1272599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683568" y="928670"/>
            <a:ext cx="7920880" cy="5452658"/>
          </a:xfrm>
        </p:spPr>
        <p:txBody>
          <a:bodyPr>
            <a:noAutofit/>
          </a:bodyPr>
          <a:lstStyle/>
          <a:p>
            <a:pPr>
              <a:lnSpc>
                <a:spcPct val="80000"/>
              </a:lnSpc>
            </a:pPr>
            <a:endParaRPr lang="it-IT" sz="2400" dirty="0"/>
          </a:p>
          <a:p>
            <a:pPr>
              <a:lnSpc>
                <a:spcPct val="80000"/>
              </a:lnSpc>
            </a:pPr>
            <a:r>
              <a:rPr lang="it-IT" sz="2400" dirty="0"/>
              <a:t>risentimento per  aver  disprezzato e deriso il fiore della sua giovinezza, oltraggiandolo; </a:t>
            </a:r>
          </a:p>
          <a:p>
            <a:pPr>
              <a:lnSpc>
                <a:spcPct val="80000"/>
              </a:lnSpc>
            </a:pPr>
            <a:r>
              <a:rPr lang="it-IT" sz="2400" dirty="0"/>
              <a:t>Ammirazione per Socrate, scaturita da quell’oltraggio e disprezzo, che lo porta ad essere consapevole che la vita a cui non riesce a rinunciare è effimera e superficiale, condotta all’insegna di vanagloria. Da amato Alcibiade si trova nella posizione dell’amante di Socrate</a:t>
            </a:r>
          </a:p>
          <a:p>
            <a:pPr>
              <a:lnSpc>
                <a:spcPct val="80000"/>
              </a:lnSpc>
            </a:pPr>
            <a:r>
              <a:rPr lang="it-IT" sz="2400" dirty="0"/>
              <a:t>La parola di Socrate continuano a produrre i suoi effetti; Alcibiade è teso tra il seguire il richiamo della voce socratica che, proprio in quanto richiamo alla verità, è irresistibile come il canto delle sirene, e il prestare orecchio alle lusinghe della folla</a:t>
            </a:r>
          </a:p>
          <a:p>
            <a:pPr>
              <a:lnSpc>
                <a:spcPct val="80000"/>
              </a:lnSpc>
            </a:pPr>
            <a:r>
              <a:rPr lang="it-IT" sz="2400" dirty="0"/>
              <a:t>Socrate: </a:t>
            </a:r>
            <a:r>
              <a:rPr lang="it-IT" sz="2400" b="1" dirty="0"/>
              <a:t>da amante ad amato </a:t>
            </a:r>
            <a:r>
              <a:rPr lang="it-IT" sz="2400" dirty="0"/>
              <a:t>(ma in realtà </a:t>
            </a:r>
            <a:r>
              <a:rPr lang="it-IT" sz="2400" b="1" dirty="0"/>
              <a:t>è l’amore</a:t>
            </a:r>
            <a:r>
              <a:rPr lang="it-IT" sz="2400" dirty="0"/>
              <a:t>, cioè eros per </a:t>
            </a:r>
            <a:r>
              <a:rPr lang="it-IT" sz="2400" dirty="0" err="1"/>
              <a:t>eccellezza</a:t>
            </a:r>
            <a:r>
              <a:rPr lang="it-IT" sz="2400" dirty="0"/>
              <a:t>, cioè il desiderio-di-sapere o filosofia; rifiuta, infatti, il ruolo di </a:t>
            </a:r>
            <a:r>
              <a:rPr lang="it-IT" sz="2400" i="1" dirty="0" err="1"/>
              <a:t>eromenos</a:t>
            </a:r>
            <a:r>
              <a:rPr lang="it-IT" sz="2400" dirty="0"/>
              <a:t>)</a:t>
            </a:r>
          </a:p>
          <a:p>
            <a:pPr>
              <a:lnSpc>
                <a:spcPct val="80000"/>
              </a:lnSpc>
              <a:spcBef>
                <a:spcPts val="3600"/>
              </a:spcBef>
              <a:buNone/>
            </a:pPr>
            <a:r>
              <a:rPr lang="it-IT" sz="2400" dirty="0"/>
              <a:t>	</a:t>
            </a:r>
          </a:p>
        </p:txBody>
      </p:sp>
      <p:sp>
        <p:nvSpPr>
          <p:cNvPr id="2" name="Titolo 1"/>
          <p:cNvSpPr>
            <a:spLocks noGrp="1"/>
          </p:cNvSpPr>
          <p:nvPr>
            <p:ph type="title"/>
          </p:nvPr>
        </p:nvSpPr>
        <p:spPr>
          <a:xfrm>
            <a:off x="214282" y="108000"/>
            <a:ext cx="8715436" cy="725470"/>
          </a:xfrm>
          <a:solidFill>
            <a:schemeClr val="accent6">
              <a:lumMod val="20000"/>
              <a:lumOff val="80000"/>
            </a:schemeClr>
          </a:solidFill>
          <a:ln>
            <a:solidFill>
              <a:schemeClr val="tx1">
                <a:lumMod val="50000"/>
                <a:lumOff val="50000"/>
              </a:schemeClr>
            </a:solidFill>
          </a:ln>
          <a:effectLst>
            <a:innerShdw blurRad="63500" dist="50800" dir="2700000">
              <a:prstClr val="black">
                <a:alpha val="50000"/>
              </a:prstClr>
            </a:innerShdw>
          </a:effectLst>
        </p:spPr>
        <p:txBody>
          <a:bodyPr/>
          <a:lstStyle/>
          <a:p>
            <a:r>
              <a:rPr lang="it-IT" sz="4000" b="1" dirty="0"/>
              <a:t>Ambivalenza dei sentimenti di Alcibiade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28BA075-3B6C-9345-AA14-19CE5C08EE31}"/>
              </a:ext>
            </a:extLst>
          </p:cNvPr>
          <p:cNvSpPr>
            <a:spLocks noGrp="1"/>
          </p:cNvSpPr>
          <p:nvPr>
            <p:ph type="title"/>
          </p:nvPr>
        </p:nvSpPr>
        <p:spPr>
          <a:xfrm>
            <a:off x="457200" y="-6052"/>
            <a:ext cx="8229600" cy="1143000"/>
          </a:xfrm>
        </p:spPr>
        <p:txBody>
          <a:bodyPr/>
          <a:lstStyle/>
          <a:p>
            <a:r>
              <a:rPr lang="it-IT" b="1" dirty="0"/>
              <a:t>Riforma della pederastia</a:t>
            </a:r>
          </a:p>
        </p:txBody>
      </p:sp>
      <p:sp>
        <p:nvSpPr>
          <p:cNvPr id="3" name="Segnaposto contenuto 2">
            <a:extLst>
              <a:ext uri="{FF2B5EF4-FFF2-40B4-BE49-F238E27FC236}">
                <a16:creationId xmlns:a16="http://schemas.microsoft.com/office/drawing/2014/main" id="{0D19BA45-D9E2-7349-87A3-AC1ABB8207EA}"/>
              </a:ext>
            </a:extLst>
          </p:cNvPr>
          <p:cNvSpPr>
            <a:spLocks noGrp="1"/>
          </p:cNvSpPr>
          <p:nvPr>
            <p:ph idx="1"/>
          </p:nvPr>
        </p:nvSpPr>
        <p:spPr>
          <a:xfrm>
            <a:off x="457200" y="908720"/>
            <a:ext cx="8229600" cy="4525963"/>
          </a:xfrm>
        </p:spPr>
        <p:txBody>
          <a:bodyPr/>
          <a:lstStyle/>
          <a:p>
            <a:pPr marL="0" indent="0">
              <a:buNone/>
            </a:pPr>
            <a:r>
              <a:rPr lang="it-IT" sz="2000" dirty="0"/>
              <a:t>Così come era nella relazione «tradizionale» di pederastia, anche la relazione peculiarmente «filosofica» tra Socrate e Alcibiade ha delle finalità educative, ma si distingue dalla pederastia tradizionale per i seguenti motivi:  </a:t>
            </a:r>
          </a:p>
          <a:p>
            <a:r>
              <a:rPr lang="it-IT" sz="2000" dirty="0"/>
              <a:t>L’attrazione fisica e il desiderio sessuale, tra Socrate e Alcibiade, non sono soddisfatti; </a:t>
            </a:r>
          </a:p>
          <a:p>
            <a:r>
              <a:rPr lang="it-IT" sz="2000" dirty="0"/>
              <a:t>Alcibiade è un uomo, o almeno un giovane uomo, non un ragazzino (un </a:t>
            </a:r>
            <a:r>
              <a:rPr lang="it-IT" sz="2000" i="1" dirty="0" err="1"/>
              <a:t>pais</a:t>
            </a:r>
            <a:r>
              <a:rPr lang="it-IT" sz="2000" dirty="0"/>
              <a:t>);</a:t>
            </a:r>
          </a:p>
          <a:p>
            <a:r>
              <a:rPr lang="it-IT" sz="2000" dirty="0"/>
              <a:t>I ruoli dell’</a:t>
            </a:r>
            <a:r>
              <a:rPr lang="it-IT" sz="2000" i="1" dirty="0" err="1"/>
              <a:t>erastes</a:t>
            </a:r>
            <a:r>
              <a:rPr lang="it-IT" sz="2000" i="1" dirty="0"/>
              <a:t> </a:t>
            </a:r>
            <a:r>
              <a:rPr lang="it-IT" sz="2000" dirty="0"/>
              <a:t>e dell’</a:t>
            </a:r>
            <a:r>
              <a:rPr lang="it-IT" sz="2000" i="1" dirty="0" err="1"/>
              <a:t>eromenos</a:t>
            </a:r>
            <a:r>
              <a:rPr lang="it-IT" sz="2000" i="1" dirty="0"/>
              <a:t>, </a:t>
            </a:r>
            <a:r>
              <a:rPr lang="it-IT" sz="2000" dirty="0"/>
              <a:t>cioè dell’amante e dell’amato, non sono fissi [</a:t>
            </a:r>
            <a:r>
              <a:rPr lang="it-IT" sz="2000" dirty="0" err="1"/>
              <a:t>eromenos</a:t>
            </a:r>
            <a:r>
              <a:rPr lang="it-IT" sz="2000" dirty="0"/>
              <a:t> passivo, e interessato al sapere; </a:t>
            </a:r>
            <a:r>
              <a:rPr lang="it-IT" sz="2000" dirty="0" err="1"/>
              <a:t>erastes</a:t>
            </a:r>
            <a:r>
              <a:rPr lang="it-IT" sz="2000" dirty="0"/>
              <a:t> attivo e interessato alla soddisfazione sessuale]; rovesciamento filosofico-carnevalesco</a:t>
            </a:r>
          </a:p>
          <a:p>
            <a:r>
              <a:rPr lang="it-IT" sz="2000" dirty="0"/>
              <a:t>Socrate non è l’</a:t>
            </a:r>
            <a:r>
              <a:rPr lang="it-IT" sz="2000" i="1" dirty="0" err="1"/>
              <a:t>erastes</a:t>
            </a:r>
            <a:r>
              <a:rPr lang="it-IT" sz="2000" i="1" dirty="0"/>
              <a:t> </a:t>
            </a:r>
            <a:r>
              <a:rPr lang="it-IT" sz="2000" dirty="0"/>
              <a:t>ben posizionato dal punto di vista sociale che può introdurre Alcibiade alla politica e all’economia della città. Al contrario, Socrate cerca di dissuadere Alcibiade dal suo ruolo attivo nella città perché si dedichi solo alla filosofia</a:t>
            </a:r>
          </a:p>
          <a:p>
            <a:r>
              <a:rPr lang="it-IT" sz="2000" dirty="0"/>
              <a:t>Il desiderio di Socrate è filosofico; desidera «sapere»</a:t>
            </a:r>
          </a:p>
          <a:p>
            <a:pPr marL="0" indent="0" algn="ctr">
              <a:buNone/>
            </a:pPr>
            <a:r>
              <a:rPr lang="it-IT" sz="2000" b="1" dirty="0"/>
              <a:t>NUOVO VALORE EPISTEMICO DELL’EROS SOCRATIVO</a:t>
            </a:r>
          </a:p>
          <a:p>
            <a:endParaRPr lang="it-IT" dirty="0"/>
          </a:p>
        </p:txBody>
      </p:sp>
    </p:spTree>
    <p:extLst>
      <p:ext uri="{BB962C8B-B14F-4D97-AF65-F5344CB8AC3E}">
        <p14:creationId xmlns:p14="http://schemas.microsoft.com/office/powerpoint/2010/main" val="19858915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egnaposto contenuto 4">
            <a:extLst>
              <a:ext uri="{FF2B5EF4-FFF2-40B4-BE49-F238E27FC236}">
                <a16:creationId xmlns:a16="http://schemas.microsoft.com/office/drawing/2014/main" id="{359C64A2-C173-E543-B3D8-E225E5CE151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33024" y="548680"/>
            <a:ext cx="2972743" cy="2378195"/>
          </a:xfrm>
        </p:spPr>
      </p:pic>
      <p:pic>
        <p:nvPicPr>
          <p:cNvPr id="7" name="Immagine 6">
            <a:extLst>
              <a:ext uri="{FF2B5EF4-FFF2-40B4-BE49-F238E27FC236}">
                <a16:creationId xmlns:a16="http://schemas.microsoft.com/office/drawing/2014/main" id="{313BB0D6-E237-B74B-A59E-6212CD16BBC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32040" y="2420888"/>
            <a:ext cx="3755257" cy="4144194"/>
          </a:xfrm>
          <a:prstGeom prst="rect">
            <a:avLst/>
          </a:prstGeom>
        </p:spPr>
      </p:pic>
      <p:pic>
        <p:nvPicPr>
          <p:cNvPr id="9" name="Immagine 8">
            <a:extLst>
              <a:ext uri="{FF2B5EF4-FFF2-40B4-BE49-F238E27FC236}">
                <a16:creationId xmlns:a16="http://schemas.microsoft.com/office/drawing/2014/main" id="{4C91EF15-32B2-0B41-8452-8D1EF1989CD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1687" y="3161482"/>
            <a:ext cx="2387600" cy="3403600"/>
          </a:xfrm>
          <a:prstGeom prst="rect">
            <a:avLst/>
          </a:prstGeom>
        </p:spPr>
      </p:pic>
      <p:pic>
        <p:nvPicPr>
          <p:cNvPr id="11" name="Immagine 10">
            <a:extLst>
              <a:ext uri="{FF2B5EF4-FFF2-40B4-BE49-F238E27FC236}">
                <a16:creationId xmlns:a16="http://schemas.microsoft.com/office/drawing/2014/main" id="{FC3509B6-CDA4-B34C-8F44-2379DEDF366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419872" y="188640"/>
            <a:ext cx="1872208" cy="2508514"/>
          </a:xfrm>
          <a:prstGeom prst="rect">
            <a:avLst/>
          </a:prstGeom>
        </p:spPr>
      </p:pic>
    </p:spTree>
    <p:extLst>
      <p:ext uri="{BB962C8B-B14F-4D97-AF65-F5344CB8AC3E}">
        <p14:creationId xmlns:p14="http://schemas.microsoft.com/office/powerpoint/2010/main" val="21420062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D32C3990-D775-7D4B-A52D-D75895DB7446}"/>
              </a:ext>
            </a:extLst>
          </p:cNvPr>
          <p:cNvSpPr>
            <a:spLocks noGrp="1"/>
          </p:cNvSpPr>
          <p:nvPr>
            <p:ph idx="1"/>
          </p:nvPr>
        </p:nvSpPr>
        <p:spPr>
          <a:xfrm>
            <a:off x="539552" y="692696"/>
            <a:ext cx="8229600" cy="5721499"/>
          </a:xfrm>
        </p:spPr>
        <p:txBody>
          <a:bodyPr/>
          <a:lstStyle/>
          <a:p>
            <a:pPr marL="0" indent="0">
              <a:buNone/>
            </a:pPr>
            <a:r>
              <a:rPr lang="it-IT" sz="2600" dirty="0"/>
              <a:t>Le </a:t>
            </a:r>
            <a:r>
              <a:rPr lang="it-IT" sz="2600" b="1" dirty="0"/>
              <a:t>forze fisiche e spirituali di Socrate</a:t>
            </a:r>
          </a:p>
          <a:p>
            <a:pPr marL="0" indent="0">
              <a:buNone/>
            </a:pPr>
            <a:r>
              <a:rPr lang="it-IT" sz="2600" dirty="0"/>
              <a:t>«nelle fatiche era superiore non solo a me, ma anche a tutti gli altri […] Ma quando c’erano molte provviste, </a:t>
            </a:r>
            <a:r>
              <a:rPr lang="it-IT" sz="2600" b="1" dirty="0"/>
              <a:t>era il solo che sapesse godersele</a:t>
            </a:r>
            <a:r>
              <a:rPr lang="it-IT" sz="2600" dirty="0"/>
              <a:t>»</a:t>
            </a:r>
          </a:p>
          <a:p>
            <a:pPr marL="0" indent="0">
              <a:buNone/>
            </a:pPr>
            <a:endParaRPr lang="it-IT" sz="2600" b="1" dirty="0"/>
          </a:p>
          <a:p>
            <a:pPr marL="0" indent="0">
              <a:buNone/>
            </a:pPr>
            <a:r>
              <a:rPr lang="it-IT" sz="2600" b="1" dirty="0"/>
              <a:t>Momenti di concentrazione e rapimenti estatici di Socrate</a:t>
            </a:r>
          </a:p>
          <a:p>
            <a:pPr marL="0" indent="0">
              <a:buNone/>
            </a:pPr>
            <a:endParaRPr lang="it-IT" sz="2600" b="1" dirty="0"/>
          </a:p>
          <a:p>
            <a:pPr marL="0" indent="0">
              <a:buNone/>
            </a:pPr>
            <a:r>
              <a:rPr lang="it-IT" sz="2600" b="1" dirty="0"/>
              <a:t>Il coraggio di Socrate in guerra</a:t>
            </a:r>
          </a:p>
          <a:p>
            <a:pPr marL="0" indent="0">
              <a:buNone/>
            </a:pPr>
            <a:r>
              <a:rPr lang="it-IT" sz="2600" dirty="0"/>
              <a:t>«Quando ci fu la battaglia in cui gli strateghi diedero a me il premio di valore, nessun altro uomo mi salvò la vita se non costui, che non volle abbandonarmi ferito e riuscì a trarre in salvo me stesso e le armi insieme»</a:t>
            </a:r>
          </a:p>
          <a:p>
            <a:pPr marL="0" indent="0">
              <a:buNone/>
            </a:pPr>
            <a:endParaRPr lang="it-IT" dirty="0"/>
          </a:p>
        </p:txBody>
      </p:sp>
    </p:spTree>
    <p:extLst>
      <p:ext uri="{BB962C8B-B14F-4D97-AF65-F5344CB8AC3E}">
        <p14:creationId xmlns:p14="http://schemas.microsoft.com/office/powerpoint/2010/main" val="38353121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85720" y="1142984"/>
            <a:ext cx="8643998" cy="5616000"/>
          </a:xfrm>
          <a:noFill/>
        </p:spPr>
        <p:txBody>
          <a:bodyPr anchor="ctr">
            <a:noAutofit/>
          </a:bodyPr>
          <a:lstStyle/>
          <a:p>
            <a:pPr marL="216000" indent="-216000">
              <a:lnSpc>
                <a:spcPct val="80000"/>
              </a:lnSpc>
            </a:pPr>
            <a:r>
              <a:rPr lang="it-IT" sz="2600" dirty="0"/>
              <a:t>Alcibiade, con la sua figura e il suo discorso, evoca Dioniso</a:t>
            </a:r>
          </a:p>
          <a:p>
            <a:pPr marL="616050" lvl="1" indent="-216000">
              <a:lnSpc>
                <a:spcPct val="80000"/>
              </a:lnSpc>
            </a:pPr>
            <a:r>
              <a:rPr lang="it-IT" sz="2600" dirty="0"/>
              <a:t> appartenente al corteo di Dioniso, che parla attraverso di lui e che, equiparando Socrate ai satiri /sileni e ai coribanti, reclama a sé e al suo corteo anche la figura di Socrate </a:t>
            </a:r>
            <a:r>
              <a:rPr lang="it-IT" sz="2600" dirty="0">
                <a:cs typeface="Arial"/>
              </a:rPr>
              <a:t>→ </a:t>
            </a:r>
          </a:p>
          <a:p>
            <a:pPr marL="616050" lvl="1" indent="-216000">
              <a:lnSpc>
                <a:spcPct val="80000"/>
              </a:lnSpc>
            </a:pPr>
            <a:r>
              <a:rPr lang="it-IT" sz="2600" b="1" dirty="0"/>
              <a:t> Non è un reclamo fuori luogo</a:t>
            </a:r>
            <a:r>
              <a:rPr lang="it-IT" sz="2600" dirty="0"/>
              <a:t>: il discorso di Alcibiade è volto a mostrare che se Socrate non è soggetto ai poteri di Dioniso è perché </a:t>
            </a:r>
            <a:r>
              <a:rPr lang="it-IT" sz="2600" b="1" dirty="0"/>
              <a:t>lo conosce e gli dà il giusto spazio</a:t>
            </a:r>
            <a:r>
              <a:rPr lang="it-IT" sz="2600" dirty="0"/>
              <a:t>, usando i suoi doni per il fine cui deve tendere l’esistenza (la misura, l’equilibrio e il dominio di sé, cioè Apollo)</a:t>
            </a:r>
          </a:p>
        </p:txBody>
      </p:sp>
      <p:sp>
        <p:nvSpPr>
          <p:cNvPr id="4" name="Titolo 1"/>
          <p:cNvSpPr>
            <a:spLocks noGrp="1"/>
          </p:cNvSpPr>
          <p:nvPr>
            <p:ph type="title"/>
          </p:nvPr>
        </p:nvSpPr>
        <p:spPr>
          <a:xfrm>
            <a:off x="285720" y="108000"/>
            <a:ext cx="8643998" cy="936000"/>
          </a:xfrm>
          <a:solidFill>
            <a:schemeClr val="accent6">
              <a:lumMod val="20000"/>
              <a:lumOff val="80000"/>
            </a:schemeClr>
          </a:solidFill>
          <a:ln>
            <a:solidFill>
              <a:schemeClr val="tx1">
                <a:lumMod val="50000"/>
                <a:lumOff val="50000"/>
              </a:schemeClr>
            </a:solidFill>
          </a:ln>
          <a:effectLst>
            <a:innerShdw blurRad="63500" dist="50800" dir="2700000">
              <a:prstClr val="black">
                <a:alpha val="50000"/>
              </a:prstClr>
            </a:innerShdw>
          </a:effectLst>
        </p:spPr>
        <p:txBody>
          <a:bodyPr anchor="ctr"/>
          <a:lstStyle/>
          <a:p>
            <a:pPr>
              <a:lnSpc>
                <a:spcPct val="70000"/>
              </a:lnSpc>
            </a:pPr>
            <a:r>
              <a:rPr lang="it-IT" sz="4000" b="1" dirty="0"/>
              <a:t>Dioniso ed Apollo</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D89AD50-4634-B840-93BF-93B0207CDFCB}"/>
              </a:ext>
            </a:extLst>
          </p:cNvPr>
          <p:cNvSpPr>
            <a:spLocks noGrp="1"/>
          </p:cNvSpPr>
          <p:nvPr>
            <p:ph idx="1"/>
          </p:nvPr>
        </p:nvSpPr>
        <p:spPr>
          <a:xfrm>
            <a:off x="457200" y="1484784"/>
            <a:ext cx="8229600" cy="4525963"/>
          </a:xfrm>
        </p:spPr>
        <p:txBody>
          <a:bodyPr/>
          <a:lstStyle/>
          <a:p>
            <a:pPr marL="0" indent="0">
              <a:buNone/>
            </a:pPr>
            <a:r>
              <a:rPr lang="it-IT" sz="2200" dirty="0"/>
              <a:t>«Di molte e di altre straordinarie cose si potrebbe continuare a lodare Socrate. Ma per queste altre qualità si potrebbero dire le stesse cose anche di altri. Infatti, del fatto che egli non sia simile a nessuno degli uomini, né degli antichi né dei contemporanei, questa è la cosa degna di ogni meraviglia.</a:t>
            </a:r>
          </a:p>
          <a:p>
            <a:pPr marL="0" indent="0">
              <a:buNone/>
            </a:pPr>
            <a:r>
              <a:rPr lang="it-IT" sz="2200" dirty="0"/>
              <a:t>Infatti, Achille per le qualità che ebbe si potrebbe paragonare anche a </a:t>
            </a:r>
            <a:r>
              <a:rPr lang="it-IT" sz="2200" dirty="0" err="1"/>
              <a:t>Brasida</a:t>
            </a:r>
            <a:r>
              <a:rPr lang="it-IT" sz="2200" dirty="0"/>
              <a:t> o ad altri, e le qualità di Pericle si potrebbero paragonare anche a quelle di Nestore e Antenore; e ci sono anche altri esempi. E allo stesso modo si potrebbe fare il paragone anche per altri. </a:t>
            </a:r>
          </a:p>
          <a:p>
            <a:pPr marL="0" indent="0">
              <a:buNone/>
            </a:pPr>
            <a:r>
              <a:rPr lang="it-IT" sz="2200" b="1" dirty="0"/>
              <a:t>Ma non si troverebbe, cercandolo, un uomo fuori del normale, simile a costui</a:t>
            </a:r>
            <a:r>
              <a:rPr lang="it-IT" sz="2200" dirty="0"/>
              <a:t>, sia per quello che lui stesso è sia per i discorsi che fa, neppure uno che gli si avvicini, né fra i contemporanei né fra gli antichi. A meno che non lo si paragoni a quello che dico, ossia non a uomini, ma ai Sileni e ai Satiri, e lui e i suoi discorsi» (Simposio, 212C </a:t>
            </a:r>
            <a:r>
              <a:rPr lang="it-IT" sz="2200" dirty="0" err="1"/>
              <a:t>ss</a:t>
            </a:r>
            <a:r>
              <a:rPr lang="it-IT" sz="2200" dirty="0"/>
              <a:t>)</a:t>
            </a:r>
          </a:p>
        </p:txBody>
      </p:sp>
      <p:sp>
        <p:nvSpPr>
          <p:cNvPr id="4" name="Titolo 1">
            <a:extLst>
              <a:ext uri="{FF2B5EF4-FFF2-40B4-BE49-F238E27FC236}">
                <a16:creationId xmlns:a16="http://schemas.microsoft.com/office/drawing/2014/main" id="{676C0C4A-37EB-254A-8718-85695677BD85}"/>
              </a:ext>
            </a:extLst>
          </p:cNvPr>
          <p:cNvSpPr>
            <a:spLocks noGrp="1"/>
          </p:cNvSpPr>
          <p:nvPr>
            <p:ph type="title"/>
          </p:nvPr>
        </p:nvSpPr>
        <p:spPr>
          <a:solidFill>
            <a:schemeClr val="accent6">
              <a:lumMod val="20000"/>
              <a:lumOff val="80000"/>
            </a:schemeClr>
          </a:solidFill>
          <a:ln>
            <a:solidFill>
              <a:schemeClr val="tx1">
                <a:lumMod val="50000"/>
                <a:lumOff val="50000"/>
              </a:schemeClr>
            </a:solidFill>
          </a:ln>
          <a:effectLst>
            <a:innerShdw blurRad="63500" dist="50800" dir="2700000">
              <a:prstClr val="black">
                <a:alpha val="50000"/>
              </a:prstClr>
            </a:innerShdw>
          </a:effectLst>
        </p:spPr>
        <p:txBody>
          <a:bodyPr anchor="ctr"/>
          <a:lstStyle/>
          <a:p>
            <a:pPr>
              <a:lnSpc>
                <a:spcPct val="70000"/>
              </a:lnSpc>
            </a:pPr>
            <a:r>
              <a:rPr lang="it-IT" sz="4000" b="1" dirty="0"/>
              <a:t>L’unicum di Socrate</a:t>
            </a:r>
          </a:p>
        </p:txBody>
      </p:sp>
    </p:spTree>
    <p:extLst>
      <p:ext uri="{BB962C8B-B14F-4D97-AF65-F5344CB8AC3E}">
        <p14:creationId xmlns:p14="http://schemas.microsoft.com/office/powerpoint/2010/main" val="18687627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8057174-FC4C-3E40-83EA-C2ADF28A53C4}"/>
              </a:ext>
            </a:extLst>
          </p:cNvPr>
          <p:cNvSpPr>
            <a:spLocks noGrp="1"/>
          </p:cNvSpPr>
          <p:nvPr>
            <p:ph idx="1"/>
          </p:nvPr>
        </p:nvSpPr>
        <p:spPr>
          <a:xfrm>
            <a:off x="466204" y="1009080"/>
            <a:ext cx="8435280" cy="4929411"/>
          </a:xfrm>
        </p:spPr>
        <p:txBody>
          <a:bodyPr/>
          <a:lstStyle/>
          <a:p>
            <a:pPr marL="0" indent="0">
              <a:buNone/>
            </a:pPr>
            <a:r>
              <a:rPr lang="it-IT" sz="2400" dirty="0"/>
              <a:t>«Anche questo in principio non vi ho detto: </a:t>
            </a:r>
            <a:r>
              <a:rPr lang="it-IT" sz="2400" b="1" dirty="0"/>
              <a:t>che i suoi discorsi assomigliano moltissimo ai Sileni che si aprono</a:t>
            </a:r>
            <a:r>
              <a:rPr lang="it-IT" sz="2400" dirty="0"/>
              <a:t>.</a:t>
            </a:r>
          </a:p>
          <a:p>
            <a:pPr marL="0" indent="0">
              <a:buNone/>
            </a:pPr>
            <a:r>
              <a:rPr lang="it-IT" sz="2400" dirty="0"/>
              <a:t>Infatti, se uno intendesse ascoltare i discorsi di Socrate, gli potrebbero sembrare del tutto </a:t>
            </a:r>
            <a:r>
              <a:rPr lang="it-IT" sz="2400" b="1" dirty="0"/>
              <a:t>ridicoli</a:t>
            </a:r>
            <a:r>
              <a:rPr lang="it-IT" sz="2400" dirty="0"/>
              <a:t>: tali sono i termini e le espressioni con cui sono avvolti dal di fuori, appunto come la pelle di un arrogante Satiro. Infatti, parla di asini da soma e di fabbri e di calzolai e conciapelli, e sembra che dica sempre le medesime cose con le medesime parole, al punto che ogni uomo che non lo abbia praticato e non capisca riderebbe dei suoi discorsi.</a:t>
            </a:r>
          </a:p>
          <a:p>
            <a:pPr marL="0" indent="0">
              <a:buNone/>
            </a:pPr>
            <a:r>
              <a:rPr lang="it-IT" sz="2400" dirty="0"/>
              <a:t>Ma se uno li vede aperti ed entra in essi, troverà, in primo luogo, che </a:t>
            </a:r>
            <a:r>
              <a:rPr lang="it-IT" sz="2400" b="1" dirty="0"/>
              <a:t>sono i soli discorsi che hanno dentro un pensiero</a:t>
            </a:r>
            <a:r>
              <a:rPr lang="it-IT" sz="2400" dirty="0"/>
              <a:t> e, poi, che sono divinissimi e hanno in sé moltissime immagini di virtù, e che mirano alla maggior parte delle cose e, anzi, meglio ancora, a tutte quelle cose sulle quali deve riflettere colui che vuole diventare un uomo buono» (221 E – 222 A)</a:t>
            </a:r>
          </a:p>
        </p:txBody>
      </p:sp>
      <p:sp>
        <p:nvSpPr>
          <p:cNvPr id="4" name="Titolo 1">
            <a:extLst>
              <a:ext uri="{FF2B5EF4-FFF2-40B4-BE49-F238E27FC236}">
                <a16:creationId xmlns:a16="http://schemas.microsoft.com/office/drawing/2014/main" id="{98DA70B2-0E59-3F4F-A328-EDBA60C8E464}"/>
              </a:ext>
            </a:extLst>
          </p:cNvPr>
          <p:cNvSpPr>
            <a:spLocks noGrp="1"/>
          </p:cNvSpPr>
          <p:nvPr>
            <p:ph type="title"/>
          </p:nvPr>
        </p:nvSpPr>
        <p:spPr>
          <a:xfrm>
            <a:off x="457200" y="274638"/>
            <a:ext cx="8229600" cy="706090"/>
          </a:xfrm>
          <a:solidFill>
            <a:schemeClr val="accent6">
              <a:lumMod val="20000"/>
              <a:lumOff val="80000"/>
            </a:schemeClr>
          </a:solidFill>
          <a:ln>
            <a:solidFill>
              <a:schemeClr val="tx1">
                <a:lumMod val="50000"/>
                <a:lumOff val="50000"/>
              </a:schemeClr>
            </a:solidFill>
          </a:ln>
          <a:effectLst>
            <a:innerShdw blurRad="63500" dist="50800" dir="2700000">
              <a:prstClr val="black">
                <a:alpha val="50000"/>
              </a:prstClr>
            </a:innerShdw>
          </a:effectLst>
        </p:spPr>
        <p:txBody>
          <a:bodyPr anchor="ctr"/>
          <a:lstStyle/>
          <a:p>
            <a:pPr>
              <a:lnSpc>
                <a:spcPct val="70000"/>
              </a:lnSpc>
            </a:pPr>
            <a:r>
              <a:rPr lang="it-IT" sz="4000" b="1" dirty="0"/>
              <a:t>I discorsi di Socrate</a:t>
            </a:r>
          </a:p>
        </p:txBody>
      </p:sp>
    </p:spTree>
    <p:extLst>
      <p:ext uri="{BB962C8B-B14F-4D97-AF65-F5344CB8AC3E}">
        <p14:creationId xmlns:p14="http://schemas.microsoft.com/office/powerpoint/2010/main" val="19817108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78BF19B-D77B-F745-8AF7-DF3DEBB38B59}"/>
              </a:ext>
            </a:extLst>
          </p:cNvPr>
          <p:cNvSpPr>
            <a:spLocks noGrp="1"/>
          </p:cNvSpPr>
          <p:nvPr>
            <p:ph type="title"/>
          </p:nvPr>
        </p:nvSpPr>
        <p:spPr>
          <a:xfrm>
            <a:off x="323528" y="332656"/>
            <a:ext cx="8229600" cy="1143000"/>
          </a:xfrm>
        </p:spPr>
        <p:txBody>
          <a:bodyPr/>
          <a:lstStyle/>
          <a:p>
            <a:r>
              <a:rPr lang="it-IT" dirty="0"/>
              <a:t>Poesia e filosofia</a:t>
            </a:r>
          </a:p>
        </p:txBody>
      </p:sp>
      <p:sp>
        <p:nvSpPr>
          <p:cNvPr id="3" name="Segnaposto contenuto 2">
            <a:extLst>
              <a:ext uri="{FF2B5EF4-FFF2-40B4-BE49-F238E27FC236}">
                <a16:creationId xmlns:a16="http://schemas.microsoft.com/office/drawing/2014/main" id="{602DE21F-7E9C-D34C-B0DC-94ED20B69854}"/>
              </a:ext>
            </a:extLst>
          </p:cNvPr>
          <p:cNvSpPr>
            <a:spLocks noGrp="1"/>
          </p:cNvSpPr>
          <p:nvPr>
            <p:ph idx="1"/>
          </p:nvPr>
        </p:nvSpPr>
        <p:spPr>
          <a:xfrm>
            <a:off x="863588" y="1660724"/>
            <a:ext cx="7416824" cy="5184576"/>
          </a:xfrm>
        </p:spPr>
        <p:txBody>
          <a:bodyPr/>
          <a:lstStyle/>
          <a:p>
            <a:pPr marL="0" indent="0">
              <a:buNone/>
            </a:pPr>
            <a:r>
              <a:rPr lang="it-IT" sz="2300" dirty="0"/>
              <a:t>«Ma non sei riuscito a nasconderti! Anzi, questo tuo </a:t>
            </a:r>
            <a:r>
              <a:rPr lang="it-IT" sz="2300" b="1" u="sng" dirty="0"/>
              <a:t>dramma satiresco </a:t>
            </a:r>
            <a:r>
              <a:rPr lang="it-IT" sz="2300" b="1" dirty="0"/>
              <a:t>e </a:t>
            </a:r>
            <a:r>
              <a:rPr lang="it-IT" sz="2300" b="1" dirty="0" err="1"/>
              <a:t>silenico</a:t>
            </a:r>
            <a:r>
              <a:rPr lang="it-IT" sz="2300" b="1" dirty="0"/>
              <a:t> </a:t>
            </a:r>
            <a:r>
              <a:rPr lang="it-IT" sz="2300" dirty="0"/>
              <a:t>si è dimostrato molto chiaro. Però, caro Agatone, Alcibiade non deve averla vinta: stai attento che nessuno metta discordia tra te e me!»</a:t>
            </a:r>
          </a:p>
          <a:p>
            <a:pPr marL="0" indent="0">
              <a:buNone/>
            </a:pPr>
            <a:endParaRPr lang="it-IT" sz="2300" dirty="0"/>
          </a:p>
          <a:p>
            <a:pPr marL="0" indent="0">
              <a:buNone/>
            </a:pPr>
            <a:r>
              <a:rPr lang="it-IT" sz="2300" dirty="0"/>
              <a:t>Elogio della filosofia alla poesia (Elogio di Socrate ad Agatone): «Lascia stare, o amico divino, e non invidiare a questo giovane il fatto che venga lodato da me, perché io ho gran desiderio di fargli l’elogio» […] «Agatone, allora, si alzò per andarsi a sdraiare accanto a Socrate. </a:t>
            </a:r>
            <a:r>
              <a:rPr lang="it-IT" sz="2300" b="1" dirty="0"/>
              <a:t>Ma</a:t>
            </a:r>
            <a:r>
              <a:rPr lang="it-IT" sz="2300" dirty="0"/>
              <a:t> all’improvviso arrivò alle porte un gran numero di festaioli in baldoria…»</a:t>
            </a:r>
          </a:p>
          <a:p>
            <a:pPr marL="0" indent="0">
              <a:buNone/>
            </a:pPr>
            <a:endParaRPr lang="it-IT" dirty="0"/>
          </a:p>
          <a:p>
            <a:pPr marL="0" indent="0">
              <a:buNone/>
            </a:pPr>
            <a:endParaRPr lang="it-IT" dirty="0"/>
          </a:p>
          <a:p>
            <a:pPr marL="0" indent="0">
              <a:buNone/>
            </a:pPr>
            <a:r>
              <a:rPr lang="it-IT" dirty="0"/>
              <a:t> </a:t>
            </a:r>
          </a:p>
        </p:txBody>
      </p:sp>
    </p:spTree>
    <p:extLst>
      <p:ext uri="{BB962C8B-B14F-4D97-AF65-F5344CB8AC3E}">
        <p14:creationId xmlns:p14="http://schemas.microsoft.com/office/powerpoint/2010/main" val="12784850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a:xfrm>
            <a:off x="285720" y="274638"/>
            <a:ext cx="8643998" cy="796908"/>
          </a:xfrm>
          <a:solidFill>
            <a:schemeClr val="accent6">
              <a:lumMod val="20000"/>
              <a:lumOff val="80000"/>
            </a:schemeClr>
          </a:solidFill>
          <a:ln>
            <a:solidFill>
              <a:schemeClr val="tx1">
                <a:lumMod val="50000"/>
                <a:lumOff val="50000"/>
              </a:schemeClr>
            </a:solidFill>
          </a:ln>
          <a:effectLst>
            <a:innerShdw blurRad="63500" dist="50800" dir="2700000">
              <a:prstClr val="black">
                <a:alpha val="50000"/>
              </a:prstClr>
            </a:innerShdw>
          </a:effectLst>
        </p:spPr>
        <p:txBody>
          <a:bodyPr/>
          <a:lstStyle/>
          <a:p>
            <a:r>
              <a:rPr lang="it-IT" sz="3600" b="1" dirty="0"/>
              <a:t>Poeta tragico e poeta comico</a:t>
            </a:r>
          </a:p>
        </p:txBody>
      </p:sp>
      <p:sp>
        <p:nvSpPr>
          <p:cNvPr id="5" name="Segnaposto contenuto 4"/>
          <p:cNvSpPr>
            <a:spLocks noGrp="1"/>
          </p:cNvSpPr>
          <p:nvPr>
            <p:ph idx="1"/>
          </p:nvPr>
        </p:nvSpPr>
        <p:spPr>
          <a:xfrm>
            <a:off x="407179" y="1268760"/>
            <a:ext cx="8401080" cy="5286412"/>
          </a:xfrm>
        </p:spPr>
        <p:txBody>
          <a:bodyPr>
            <a:normAutofit/>
          </a:bodyPr>
          <a:lstStyle/>
          <a:p>
            <a:pPr marL="0" indent="0">
              <a:buNone/>
            </a:pPr>
            <a:r>
              <a:rPr lang="it-IT" sz="2600" dirty="0"/>
              <a:t>«Mix» di elementi dialogici e discorsivi nel </a:t>
            </a:r>
            <a:r>
              <a:rPr lang="it-IT" sz="2600" i="1" dirty="0"/>
              <a:t>Simposio</a:t>
            </a:r>
          </a:p>
          <a:p>
            <a:pPr marL="0" indent="0">
              <a:buNone/>
            </a:pPr>
            <a:r>
              <a:rPr lang="it-IT" sz="2800" dirty="0"/>
              <a:t>Discorso di Aristofane (toni comici)</a:t>
            </a:r>
          </a:p>
          <a:p>
            <a:pPr marL="0" indent="0">
              <a:buNone/>
            </a:pPr>
            <a:r>
              <a:rPr lang="it-IT" sz="2800" dirty="0"/>
              <a:t>Discorso di Agatone (toni elevati/tragici)</a:t>
            </a:r>
          </a:p>
          <a:p>
            <a:pPr marL="0" indent="0">
              <a:buNone/>
            </a:pPr>
            <a:endParaRPr lang="it-IT" sz="2800" dirty="0"/>
          </a:p>
          <a:p>
            <a:pPr marL="0" indent="0">
              <a:buNone/>
            </a:pPr>
            <a:r>
              <a:rPr lang="it-IT" sz="2600" dirty="0"/>
              <a:t>«Solo Agatone, Aristofane e Socrate, erano ancora svegli, e continuavano a bere da una grande coppa che si passavano a destra. Socrate discuteva con loro» e «li costringeva ad ammettere che </a:t>
            </a:r>
            <a:r>
              <a:rPr lang="it-IT" sz="2600" b="1" dirty="0"/>
              <a:t>è proprio dello stesso uomo il </a:t>
            </a:r>
            <a:r>
              <a:rPr lang="it-IT" sz="2600" b="1" u="sng" dirty="0"/>
              <a:t>saper</a:t>
            </a:r>
            <a:r>
              <a:rPr lang="it-IT" sz="2600" b="1" dirty="0"/>
              <a:t> comporre tragedie e commedie, e che chi è poeta tragico </a:t>
            </a:r>
            <a:r>
              <a:rPr lang="it-IT" sz="2600" b="1" u="sng" dirty="0"/>
              <a:t>per arte </a:t>
            </a:r>
            <a:r>
              <a:rPr lang="it-IT" sz="2600" b="1" dirty="0"/>
              <a:t>è anche poeta comico</a:t>
            </a:r>
            <a:r>
              <a:rPr lang="it-IT" sz="2600" dirty="0"/>
              <a:t>. Quelli, costretti ad ammettere queste cose senza seguirlo molto, ciondolavano la testa dal sonno»</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C44E32E-D403-894F-BFD4-6CF70F0DA675}"/>
              </a:ext>
            </a:extLst>
          </p:cNvPr>
          <p:cNvSpPr>
            <a:spLocks noGrp="1"/>
          </p:cNvSpPr>
          <p:nvPr>
            <p:ph idx="1"/>
          </p:nvPr>
        </p:nvSpPr>
        <p:spPr>
          <a:xfrm>
            <a:off x="395536" y="260648"/>
            <a:ext cx="8136904" cy="4958011"/>
          </a:xfrm>
        </p:spPr>
        <p:txBody>
          <a:bodyPr/>
          <a:lstStyle/>
          <a:p>
            <a:pPr marL="0" indent="0">
              <a:buNone/>
            </a:pPr>
            <a:r>
              <a:rPr lang="it-IT" sz="2400" dirty="0"/>
              <a:t>«</a:t>
            </a:r>
            <a:r>
              <a:rPr lang="it-IT" sz="2400" i="1" dirty="0"/>
              <a:t>è proprio dello stesso uomo il saper comporre tragedie e commedie, e chi è poeta tragico per arte è anche poeta comico</a:t>
            </a:r>
            <a:r>
              <a:rPr lang="it-IT" sz="2400" dirty="0"/>
              <a:t>»</a:t>
            </a:r>
          </a:p>
          <a:p>
            <a:pPr marL="0" indent="0" algn="ctr">
              <a:buNone/>
            </a:pPr>
            <a:r>
              <a:rPr lang="el-GR" sz="2400" dirty="0" err="1"/>
              <a:t>οὐ</a:t>
            </a:r>
            <a:r>
              <a:rPr lang="el-GR" sz="2400" dirty="0"/>
              <a:t> </a:t>
            </a:r>
            <a:r>
              <a:rPr lang="el-GR" sz="2400" dirty="0" err="1"/>
              <a:t>γὰρ</a:t>
            </a:r>
            <a:r>
              <a:rPr lang="el-GR" sz="2400" dirty="0"/>
              <a:t> </a:t>
            </a:r>
            <a:r>
              <a:rPr lang="el-GR" sz="2400" b="1" dirty="0"/>
              <a:t>τέχνῃ</a:t>
            </a:r>
            <a:r>
              <a:rPr lang="el-GR" sz="2400" dirty="0"/>
              <a:t> </a:t>
            </a:r>
            <a:r>
              <a:rPr lang="it-IT" sz="2400" dirty="0"/>
              <a:t>+ scienza/conoscenza: «</a:t>
            </a:r>
            <a:r>
              <a:rPr lang="it-IT" sz="2400" b="1" dirty="0"/>
              <a:t>saper</a:t>
            </a:r>
            <a:r>
              <a:rPr lang="it-IT" sz="2400" dirty="0"/>
              <a:t> comporre»</a:t>
            </a:r>
            <a:endParaRPr lang="el-GR" sz="2400" dirty="0"/>
          </a:p>
          <a:p>
            <a:pPr marL="0" indent="0" algn="ctr">
              <a:buNone/>
            </a:pPr>
            <a:endParaRPr lang="it-IT" sz="2400" dirty="0"/>
          </a:p>
          <a:p>
            <a:pPr marL="0" indent="0" algn="ctr">
              <a:buNone/>
            </a:pPr>
            <a:r>
              <a:rPr lang="it-IT" sz="2400" dirty="0"/>
              <a:t>Che cosa vuol dire? Chi è il poeta per «arte»?</a:t>
            </a:r>
          </a:p>
          <a:p>
            <a:pPr marL="0" indent="0" algn="ctr">
              <a:buNone/>
            </a:pPr>
            <a:r>
              <a:rPr lang="it-IT" sz="2400" dirty="0"/>
              <a:t>Si tratta di una critica alla poesia «per arte» oppure di una prefigurazione di una </a:t>
            </a:r>
            <a:r>
              <a:rPr lang="it-IT" sz="2400" i="1" dirty="0"/>
              <a:t>nuova</a:t>
            </a:r>
            <a:r>
              <a:rPr lang="it-IT" sz="2400" dirty="0"/>
              <a:t> poesia basata su conoscenza e verità?</a:t>
            </a:r>
          </a:p>
          <a:p>
            <a:pPr marL="0" indent="0">
              <a:buNone/>
            </a:pPr>
            <a:endParaRPr lang="it-IT" sz="2400" dirty="0"/>
          </a:p>
          <a:p>
            <a:pPr marL="0" indent="0">
              <a:buNone/>
            </a:pPr>
            <a:r>
              <a:rPr lang="it-IT" sz="2400" dirty="0"/>
              <a:t>Nessun autore avrebbe scritto, nel 416 </a:t>
            </a:r>
            <a:r>
              <a:rPr lang="it-IT" sz="2400" dirty="0" err="1"/>
              <a:t>a.C</a:t>
            </a:r>
            <a:r>
              <a:rPr lang="it-IT" sz="2400" dirty="0"/>
              <a:t>, sia commedie che tragedie</a:t>
            </a:r>
          </a:p>
          <a:p>
            <a:pPr marL="0" indent="0">
              <a:buNone/>
            </a:pPr>
            <a:r>
              <a:rPr lang="it-IT" sz="2400" dirty="0"/>
              <a:t>Dramma satiresco</a:t>
            </a:r>
            <a:r>
              <a:rPr lang="el-GR" sz="2400" dirty="0"/>
              <a:t> </a:t>
            </a:r>
            <a:r>
              <a:rPr lang="it-IT" sz="2400" dirty="0"/>
              <a:t>(</a:t>
            </a:r>
            <a:r>
              <a:rPr lang="el-GR" sz="2400" dirty="0" err="1"/>
              <a:t>σαρυρικὸν</a:t>
            </a:r>
            <a:r>
              <a:rPr lang="el-GR" sz="2400" dirty="0"/>
              <a:t> </a:t>
            </a:r>
            <a:r>
              <a:rPr lang="el-GR" sz="2400" dirty="0" err="1"/>
              <a:t>δρᾶμα</a:t>
            </a:r>
            <a:r>
              <a:rPr lang="it-IT" sz="2400" dirty="0"/>
              <a:t>):  nella </a:t>
            </a:r>
            <a:r>
              <a:rPr lang="it-IT" sz="2400" i="1" dirty="0"/>
              <a:t>Poetica</a:t>
            </a:r>
            <a:r>
              <a:rPr lang="it-IT" sz="2400" dirty="0"/>
              <a:t>, Aristotele parla di </a:t>
            </a:r>
            <a:r>
              <a:rPr lang="it-IT" sz="2400" i="1" dirty="0" err="1"/>
              <a:t>satyrikòn</a:t>
            </a:r>
            <a:r>
              <a:rPr lang="it-IT" sz="2400" dirty="0"/>
              <a:t> riferendosi non al dramma satiresco ormai stabilizzato e perfezionato ma a oscuri antecedenti satireschi (quindi anche, in certo modo, «comici») della tragedia vera e propria</a:t>
            </a:r>
          </a:p>
          <a:p>
            <a:pPr marL="0" indent="0">
              <a:buNone/>
            </a:pPr>
            <a:endParaRPr lang="it-IT" sz="2400" dirty="0"/>
          </a:p>
          <a:p>
            <a:pPr marL="0" indent="0" algn="ctr">
              <a:buNone/>
            </a:pPr>
            <a:endParaRPr lang="it-IT" sz="2400" dirty="0"/>
          </a:p>
        </p:txBody>
      </p:sp>
    </p:spTree>
    <p:extLst>
      <p:ext uri="{BB962C8B-B14F-4D97-AF65-F5344CB8AC3E}">
        <p14:creationId xmlns:p14="http://schemas.microsoft.com/office/powerpoint/2010/main" val="12836334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928662" y="2143116"/>
            <a:ext cx="8001056" cy="20002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 name="Rettangolo 4"/>
          <p:cNvSpPr/>
          <p:nvPr/>
        </p:nvSpPr>
        <p:spPr>
          <a:xfrm>
            <a:off x="4608000" y="5508000"/>
            <a:ext cx="2304000" cy="28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Rettangolo 7"/>
          <p:cNvSpPr/>
          <p:nvPr/>
        </p:nvSpPr>
        <p:spPr>
          <a:xfrm>
            <a:off x="7000892" y="5796000"/>
            <a:ext cx="1571636"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Segnaposto contenuto 6"/>
          <p:cNvSpPr>
            <a:spLocks noGrp="1"/>
          </p:cNvSpPr>
          <p:nvPr>
            <p:ph sz="half" idx="2"/>
          </p:nvPr>
        </p:nvSpPr>
        <p:spPr>
          <a:xfrm>
            <a:off x="285720" y="1142984"/>
            <a:ext cx="8643998" cy="5500726"/>
          </a:xfrm>
        </p:spPr>
        <p:txBody>
          <a:bodyPr>
            <a:normAutofit fontScale="85000" lnSpcReduction="20000"/>
          </a:bodyPr>
          <a:lstStyle/>
          <a:p>
            <a:r>
              <a:rPr lang="it-IT" dirty="0"/>
              <a:t>Alcibiade irrompe all’improvviso nel dialogo in tutta la sua fisicità e concretezza, imponendosi prepotentemente e rumorosamente come corpo </a:t>
            </a:r>
          </a:p>
          <a:p>
            <a:pPr marL="720000" indent="-144000">
              <a:spcBef>
                <a:spcPts val="1200"/>
              </a:spcBef>
              <a:buNone/>
            </a:pPr>
            <a:r>
              <a:rPr lang="it-IT" dirty="0"/>
              <a:t>	</a:t>
            </a:r>
            <a:r>
              <a:rPr lang="it-IT" sz="2600" dirty="0"/>
              <a:t>“all'improvviso, si picchiò alla porta del vestibolo e ci fu un gran chiasso come di festaioli, e si udì la voce di una suonatrice di flauto […]</a:t>
            </a:r>
          </a:p>
          <a:p>
            <a:pPr marL="720000" indent="-144000">
              <a:spcBef>
                <a:spcPts val="0"/>
              </a:spcBef>
              <a:buNone/>
            </a:pPr>
            <a:r>
              <a:rPr lang="it-IT" sz="2600" dirty="0"/>
              <a:t>	Poco dopo si sentì nel vestibolo la voce di Alcibiade, molto ubriaco, che gridava forte, domandando dove fosse </a:t>
            </a:r>
            <a:r>
              <a:rPr lang="it-IT" sz="2600" dirty="0" err="1"/>
              <a:t>Agatone</a:t>
            </a:r>
            <a:r>
              <a:rPr lang="it-IT" sz="2600" dirty="0"/>
              <a:t> e comandando che lo portassero da </a:t>
            </a:r>
            <a:r>
              <a:rPr lang="it-IT" sz="2600" dirty="0" err="1"/>
              <a:t>Agatone</a:t>
            </a:r>
            <a:r>
              <a:rPr lang="it-IT" sz="2600" dirty="0"/>
              <a:t>”.  </a:t>
            </a:r>
          </a:p>
          <a:p>
            <a:pPr marL="720000" indent="-144000" algn="r">
              <a:spcBef>
                <a:spcPts val="0"/>
              </a:spcBef>
              <a:buNone/>
            </a:pPr>
            <a:r>
              <a:rPr lang="it-IT" sz="2600" b="1" i="1" dirty="0"/>
              <a:t>Simposio</a:t>
            </a:r>
            <a:r>
              <a:rPr lang="it-IT" sz="2600" b="1" dirty="0"/>
              <a:t>, 212 C</a:t>
            </a:r>
          </a:p>
          <a:p>
            <a:pPr>
              <a:spcBef>
                <a:spcPts val="1800"/>
              </a:spcBef>
            </a:pPr>
            <a:r>
              <a:rPr lang="it-IT" dirty="0"/>
              <a:t>A differenza di quanto accade per gli altri personaggi, lo vediamo muoversi, lo sentiamo arrivare, udiamo il suono della sua voce. Dal momento della sua entrata ci troviamo davanti a un carattere che si rapporta con l’esterno principalmente attraverso la fisicità: quando vede Socrate “balza all’indietro” e ribatte a Socrate che invita Agatone a mettere pace tra loro, “gridando” contro di lui</a:t>
            </a:r>
            <a:endParaRPr lang="it-IT" sz="2600" b="1" dirty="0"/>
          </a:p>
          <a:p>
            <a:pPr marL="914400" lvl="1" indent="-457200">
              <a:buFont typeface="+mj-lt"/>
              <a:buAutoNum type="arabicPeriod"/>
            </a:pPr>
            <a:endParaRPr lang="it-IT" sz="2600" b="1" dirty="0"/>
          </a:p>
          <a:p>
            <a:pPr marL="914400" lvl="1" indent="-457200">
              <a:buFont typeface="+mj-lt"/>
              <a:buAutoNum type="arabicPeriod"/>
            </a:pPr>
            <a:endParaRPr lang="it-IT" sz="2600" b="1" dirty="0"/>
          </a:p>
        </p:txBody>
      </p:sp>
      <p:sp>
        <p:nvSpPr>
          <p:cNvPr id="6" name="Titolo 5"/>
          <p:cNvSpPr>
            <a:spLocks noGrp="1"/>
          </p:cNvSpPr>
          <p:nvPr>
            <p:ph type="title"/>
          </p:nvPr>
        </p:nvSpPr>
        <p:spPr>
          <a:xfrm>
            <a:off x="457200" y="144000"/>
            <a:ext cx="8401080" cy="796908"/>
          </a:xfrm>
          <a:solidFill>
            <a:schemeClr val="accent6">
              <a:lumMod val="20000"/>
              <a:lumOff val="80000"/>
            </a:schemeClr>
          </a:solidFill>
          <a:ln>
            <a:solidFill>
              <a:schemeClr val="tx1">
                <a:lumMod val="50000"/>
                <a:lumOff val="50000"/>
              </a:schemeClr>
            </a:solidFill>
          </a:ln>
          <a:effectLst>
            <a:innerShdw blurRad="63500" dist="50800" dir="2700000">
              <a:prstClr val="black">
                <a:alpha val="50000"/>
              </a:prstClr>
            </a:innerShdw>
          </a:effectLst>
        </p:spPr>
        <p:style>
          <a:lnRef idx="1">
            <a:schemeClr val="accent6"/>
          </a:lnRef>
          <a:fillRef idx="2">
            <a:schemeClr val="accent6"/>
          </a:fillRef>
          <a:effectRef idx="1">
            <a:schemeClr val="accent6"/>
          </a:effectRef>
          <a:fontRef idx="minor">
            <a:schemeClr val="dk1"/>
          </a:fontRef>
        </p:style>
        <p:txBody>
          <a:bodyPr/>
          <a:lstStyle/>
          <a:p>
            <a:r>
              <a:rPr lang="it-IT" sz="4000" b="1" dirty="0"/>
              <a:t>La «fisicità» dell’amore</a:t>
            </a:r>
          </a:p>
        </p:txBody>
      </p:sp>
      <p:cxnSp>
        <p:nvCxnSpPr>
          <p:cNvPr id="11" name="Connettore 4 10"/>
          <p:cNvCxnSpPr/>
          <p:nvPr/>
        </p:nvCxnSpPr>
        <p:spPr>
          <a:xfrm>
            <a:off x="11930114" y="5357826"/>
            <a:ext cx="914400" cy="914400"/>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Connettore 4 11"/>
          <p:cNvCxnSpPr/>
          <p:nvPr/>
        </p:nvCxnSpPr>
        <p:spPr>
          <a:xfrm rot="16200000" flipH="1">
            <a:off x="3383422" y="903364"/>
            <a:ext cx="216000" cy="2268000"/>
          </a:xfrm>
          <a:prstGeom prst="bentConnector3">
            <a:avLst>
              <a:gd name="adj1" fmla="val 1716"/>
            </a:avLst>
          </a:prstGeom>
          <a:ln>
            <a:tailEnd type="arrow"/>
          </a:ln>
        </p:spPr>
        <p:style>
          <a:lnRef idx="3">
            <a:schemeClr val="dk1"/>
          </a:lnRef>
          <a:fillRef idx="0">
            <a:schemeClr val="dk1"/>
          </a:fillRef>
          <a:effectRef idx="2">
            <a:schemeClr val="dk1"/>
          </a:effectRef>
          <a:fontRef idx="minor">
            <a:schemeClr val="tx1"/>
          </a:fontRef>
        </p:style>
      </p:cxn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D003DC2F-B1A7-C741-BBB8-BD9FDBB6D7A7}"/>
              </a:ext>
            </a:extLst>
          </p:cNvPr>
          <p:cNvSpPr>
            <a:spLocks noGrp="1"/>
          </p:cNvSpPr>
          <p:nvPr>
            <p:ph idx="1"/>
          </p:nvPr>
        </p:nvSpPr>
        <p:spPr>
          <a:xfrm>
            <a:off x="251520" y="260648"/>
            <a:ext cx="8712968" cy="4525963"/>
          </a:xfrm>
        </p:spPr>
        <p:txBody>
          <a:bodyPr/>
          <a:lstStyle/>
          <a:p>
            <a:pPr marL="0" indent="0">
              <a:buNone/>
            </a:pPr>
            <a:r>
              <a:rPr lang="it-IT" sz="2400" i="1" dirty="0"/>
              <a:t>Rep.</a:t>
            </a:r>
            <a:r>
              <a:rPr lang="it-IT" sz="2400" dirty="0"/>
              <a:t>, libri II e III: </a:t>
            </a:r>
            <a:r>
              <a:rPr lang="it-IT" sz="2400" b="1" dirty="0"/>
              <a:t>I poeti tragici non scrivono commedie</a:t>
            </a:r>
          </a:p>
          <a:p>
            <a:pPr marL="0" indent="0">
              <a:buNone/>
            </a:pPr>
            <a:endParaRPr lang="it-IT" sz="2400" dirty="0"/>
          </a:p>
          <a:p>
            <a:pPr marL="0" indent="0">
              <a:buNone/>
            </a:pPr>
            <a:r>
              <a:rPr lang="it-IT" sz="2200" dirty="0"/>
              <a:t>«occorreva concordare se permettere ai poeti di farci le loro narrazioni ricorrendo all’imitazione, oppure imitando alcune cose e altre no, e quali in entrambi i casi, o del tutto senza imitazione» (</a:t>
            </a:r>
            <a:r>
              <a:rPr lang="it-IT" sz="2200" i="1" dirty="0"/>
              <a:t>Rep</a:t>
            </a:r>
            <a:r>
              <a:rPr lang="it-IT" sz="2200" dirty="0"/>
              <a:t>. III)</a:t>
            </a:r>
          </a:p>
          <a:p>
            <a:pPr marL="0" indent="0">
              <a:buNone/>
            </a:pPr>
            <a:r>
              <a:rPr lang="it-IT" sz="2200" b="1" dirty="0"/>
              <a:t>L’educazione dei custodi</a:t>
            </a:r>
            <a:r>
              <a:rPr lang="it-IT" sz="2200" dirty="0"/>
              <a:t>: non devono imitare nient’altro oltre alla occupazione cui si dedicano</a:t>
            </a:r>
          </a:p>
          <a:p>
            <a:pPr marL="0" indent="0">
              <a:buNone/>
            </a:pPr>
            <a:r>
              <a:rPr lang="it-IT" sz="2200" dirty="0"/>
              <a:t>«</a:t>
            </a:r>
            <a:r>
              <a:rPr lang="it-IT" sz="2200" b="1" dirty="0"/>
              <a:t>ciascuno può dedicarsi bene ad una sola occupazione</a:t>
            </a:r>
            <a:r>
              <a:rPr lang="it-IT" sz="2200" dirty="0"/>
              <a:t>, ma non a molte, e se invece ci provasse mettendo mano a molte cose in nessuna riuscirebbe a raggiungere in qualche modo l’eccellenza? […] Ma non si può fare lo stesso discorso anche a proposito </a:t>
            </a:r>
            <a:r>
              <a:rPr lang="it-IT" sz="2200" b="1" dirty="0"/>
              <a:t>dell’imitazione</a:t>
            </a:r>
            <a:r>
              <a:rPr lang="it-IT" sz="2200" dirty="0"/>
              <a:t>, cioè che lo stesso uomo non può imitare molte cose così bene come una sola?»</a:t>
            </a:r>
          </a:p>
          <a:p>
            <a:pPr marL="0" indent="0">
              <a:buNone/>
            </a:pPr>
            <a:r>
              <a:rPr lang="it-IT" sz="2200" dirty="0"/>
              <a:t>«Tanto meno dunque potrà dedicarsi ad un’occupazione degna di nota e al tempo stesso imitare molte cose con abilità mimetica, se è vero </a:t>
            </a:r>
            <a:r>
              <a:rPr lang="it-IT" sz="2200" b="1" dirty="0"/>
              <a:t>che uno stesso poeta non è capace di praticare bene i due tipi di imitazione che sembrano esser vicini tra loro</a:t>
            </a:r>
            <a:r>
              <a:rPr lang="it-IT" sz="2200" dirty="0"/>
              <a:t>, cioè di comporre insieme commedie e tragedie» (</a:t>
            </a:r>
            <a:r>
              <a:rPr lang="it-IT" sz="2200" i="1" dirty="0"/>
              <a:t>Repubblica</a:t>
            </a:r>
            <a:r>
              <a:rPr lang="it-IT" sz="2200" dirty="0"/>
              <a:t>, 395a)</a:t>
            </a:r>
          </a:p>
          <a:p>
            <a:endParaRPr lang="it-IT" dirty="0"/>
          </a:p>
        </p:txBody>
      </p:sp>
    </p:spTree>
    <p:extLst>
      <p:ext uri="{BB962C8B-B14F-4D97-AF65-F5344CB8AC3E}">
        <p14:creationId xmlns:p14="http://schemas.microsoft.com/office/powerpoint/2010/main" val="38290518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F5B5BCF-E449-3040-B023-BF12C128FABD}"/>
              </a:ext>
            </a:extLst>
          </p:cNvPr>
          <p:cNvSpPr>
            <a:spLocks noGrp="1"/>
          </p:cNvSpPr>
          <p:nvPr>
            <p:ph idx="1"/>
          </p:nvPr>
        </p:nvSpPr>
        <p:spPr>
          <a:xfrm>
            <a:off x="395536" y="476672"/>
            <a:ext cx="8640960" cy="4525963"/>
          </a:xfrm>
        </p:spPr>
        <p:txBody>
          <a:bodyPr/>
          <a:lstStyle/>
          <a:p>
            <a:pPr marL="0" indent="0">
              <a:buNone/>
            </a:pPr>
            <a:r>
              <a:rPr lang="it-IT" sz="2400" i="1" dirty="0"/>
              <a:t>Repubblica</a:t>
            </a:r>
            <a:r>
              <a:rPr lang="it-IT" sz="2400" dirty="0"/>
              <a:t>, X: </a:t>
            </a:r>
            <a:r>
              <a:rPr lang="it-IT" sz="2400" b="1" dirty="0"/>
              <a:t>I poeti imitano tutto, perché non conoscono nulla</a:t>
            </a:r>
          </a:p>
          <a:p>
            <a:pPr marL="0" indent="0">
              <a:buNone/>
            </a:pPr>
            <a:endParaRPr lang="it-IT" sz="2400" i="1" dirty="0"/>
          </a:p>
          <a:p>
            <a:pPr marL="0" indent="0">
              <a:buNone/>
            </a:pPr>
            <a:r>
              <a:rPr lang="it-IT" sz="2400" i="1" dirty="0"/>
              <a:t>Il poeta come il pittore</a:t>
            </a:r>
            <a:r>
              <a:rPr lang="it-IT" sz="2400" dirty="0"/>
              <a:t>: </a:t>
            </a:r>
            <a:r>
              <a:rPr lang="el-GR" sz="2400" dirty="0"/>
              <a:t>τέχνῃ</a:t>
            </a:r>
            <a:r>
              <a:rPr lang="it-IT" sz="2400" dirty="0"/>
              <a:t>, </a:t>
            </a:r>
            <a:r>
              <a:rPr lang="it-IT" sz="2400" b="1" dirty="0"/>
              <a:t>non conosce</a:t>
            </a:r>
            <a:r>
              <a:rPr lang="it-IT" sz="2400" dirty="0"/>
              <a:t> </a:t>
            </a:r>
            <a:r>
              <a:rPr lang="it-IT" sz="2400" b="1" dirty="0"/>
              <a:t>né ha retta opinione</a:t>
            </a:r>
            <a:r>
              <a:rPr lang="it-IT" sz="2400" dirty="0"/>
              <a:t> (che deriva dall’</a:t>
            </a:r>
            <a:r>
              <a:rPr lang="it-IT" sz="2400" b="1" dirty="0"/>
              <a:t>uso</a:t>
            </a:r>
            <a:r>
              <a:rPr lang="it-IT" sz="2400" dirty="0"/>
              <a:t>) di ciò di cui racconta nei suoi versi; </a:t>
            </a:r>
          </a:p>
          <a:p>
            <a:pPr marL="0" indent="0">
              <a:buNone/>
            </a:pPr>
            <a:r>
              <a:rPr lang="it-IT" sz="2400" dirty="0"/>
              <a:t>«il pittore, diciamo, ci ritrarrà un calzolaio, un falegname, e gli altri artigiani, </a:t>
            </a:r>
            <a:r>
              <a:rPr lang="it-IT" sz="2400" b="1" dirty="0"/>
              <a:t>senza avere alcuna competenza nelle loro tecniche</a:t>
            </a:r>
            <a:r>
              <a:rPr lang="it-IT" sz="2400" dirty="0"/>
              <a:t>; tuttavia, se fosse un bravo pittore, ritraendo un falegname e mostrandolo da lontano, potrebbe ingannare almeno bambini e uomini di poco senno, facendo loro credere che si tratti veramente di un falegname» (598 c)</a:t>
            </a:r>
          </a:p>
          <a:p>
            <a:pPr marL="0" indent="0">
              <a:buNone/>
            </a:pPr>
            <a:r>
              <a:rPr lang="it-IT" sz="2400" dirty="0"/>
              <a:t>«l’imitatore </a:t>
            </a:r>
            <a:r>
              <a:rPr lang="it-IT" sz="2400" b="1" dirty="0"/>
              <a:t>non sa nulla che valga la pena menzionare circa le cose che imita</a:t>
            </a:r>
            <a:r>
              <a:rPr lang="it-IT" sz="2400" dirty="0"/>
              <a:t>, bensì l’imitazione è una sorta di </a:t>
            </a:r>
            <a:r>
              <a:rPr lang="it-IT" sz="2400" b="1" dirty="0"/>
              <a:t>gioco senza serietà</a:t>
            </a:r>
            <a:r>
              <a:rPr lang="it-IT" sz="2400" dirty="0"/>
              <a:t>, e </a:t>
            </a:r>
            <a:r>
              <a:rPr lang="it-IT" sz="2400" b="1" dirty="0"/>
              <a:t>coloro che si dedicano alla poesia tragica, in giambi e versi epici, sono tutti imitatori come più non si potrebbe</a:t>
            </a:r>
            <a:r>
              <a:rPr lang="it-IT" sz="2400" dirty="0"/>
              <a:t>» (602 b)</a:t>
            </a:r>
          </a:p>
        </p:txBody>
      </p:sp>
    </p:spTree>
    <p:extLst>
      <p:ext uri="{BB962C8B-B14F-4D97-AF65-F5344CB8AC3E}">
        <p14:creationId xmlns:p14="http://schemas.microsoft.com/office/powerpoint/2010/main" val="23562704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3F0FF2BB-1B94-B147-9D3F-90AFB0C2A98C}"/>
              </a:ext>
            </a:extLst>
          </p:cNvPr>
          <p:cNvSpPr>
            <a:spLocks noGrp="1"/>
          </p:cNvSpPr>
          <p:nvPr>
            <p:ph idx="1"/>
          </p:nvPr>
        </p:nvSpPr>
        <p:spPr>
          <a:xfrm>
            <a:off x="755576" y="1628800"/>
            <a:ext cx="8229600" cy="4525963"/>
          </a:xfrm>
        </p:spPr>
        <p:txBody>
          <a:bodyPr/>
          <a:lstStyle/>
          <a:p>
            <a:pPr marL="0" indent="0">
              <a:buNone/>
            </a:pPr>
            <a:r>
              <a:rPr lang="it-IT" sz="2600" dirty="0"/>
              <a:t>«un uomo dunque, a quanto pare, </a:t>
            </a:r>
            <a:r>
              <a:rPr lang="it-IT" sz="2600" b="1" dirty="0"/>
              <a:t>capace per una sua sapienza di trasformarsi in ogni sembianza e di imitare tutte le cose</a:t>
            </a:r>
            <a:r>
              <a:rPr lang="it-IT" sz="2600" dirty="0"/>
              <a:t> – se venisse in città da noi volendosi esibire con i suoi poemi, ci prosterneremmo davanti a lui come persona sacra e ammirevole e gradevole, ma gli diremmo che non esiste nella nostra città un uomo siffatto e neppure è lecito che vi sopraggiunga e, cosparsogli il capo di mirra e incoronatolo di bende, lo manderemo via verso un’altra città» (</a:t>
            </a:r>
            <a:r>
              <a:rPr lang="it-IT" sz="2600" i="1" dirty="0"/>
              <a:t>Rep</a:t>
            </a:r>
            <a:r>
              <a:rPr lang="it-IT" sz="2600" dirty="0"/>
              <a:t>. III 398 a)</a:t>
            </a:r>
          </a:p>
        </p:txBody>
      </p:sp>
      <p:sp>
        <p:nvSpPr>
          <p:cNvPr id="4" name="CasellaDiTesto 3">
            <a:extLst>
              <a:ext uri="{FF2B5EF4-FFF2-40B4-BE49-F238E27FC236}">
                <a16:creationId xmlns:a16="http://schemas.microsoft.com/office/drawing/2014/main" id="{C8F44A8B-E369-3144-B9A9-3FF62F64253A}"/>
              </a:ext>
            </a:extLst>
          </p:cNvPr>
          <p:cNvSpPr txBox="1"/>
          <p:nvPr/>
        </p:nvSpPr>
        <p:spPr>
          <a:xfrm>
            <a:off x="539552" y="476672"/>
            <a:ext cx="8215711" cy="461665"/>
          </a:xfrm>
          <a:prstGeom prst="rect">
            <a:avLst/>
          </a:prstGeom>
          <a:noFill/>
        </p:spPr>
        <p:txBody>
          <a:bodyPr wrap="none" rtlCol="0">
            <a:spAutoFit/>
          </a:bodyPr>
          <a:lstStyle/>
          <a:p>
            <a:r>
              <a:rPr lang="it-IT" sz="2400" b="1" i="1" dirty="0"/>
              <a:t>La città deve fare a meno di uomini «che imitano tutto»</a:t>
            </a:r>
          </a:p>
        </p:txBody>
      </p:sp>
    </p:spTree>
    <p:extLst>
      <p:ext uri="{BB962C8B-B14F-4D97-AF65-F5344CB8AC3E}">
        <p14:creationId xmlns:p14="http://schemas.microsoft.com/office/powerpoint/2010/main" val="17725910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2DE269F-C678-014B-BB7C-B9D8473C4A6B}"/>
              </a:ext>
            </a:extLst>
          </p:cNvPr>
          <p:cNvSpPr>
            <a:spLocks noGrp="1"/>
          </p:cNvSpPr>
          <p:nvPr>
            <p:ph idx="1"/>
          </p:nvPr>
        </p:nvSpPr>
        <p:spPr>
          <a:xfrm>
            <a:off x="395536" y="764704"/>
            <a:ext cx="8507288" cy="5721499"/>
          </a:xfrm>
        </p:spPr>
        <p:txBody>
          <a:bodyPr/>
          <a:lstStyle/>
          <a:p>
            <a:pPr marL="0" indent="0">
              <a:buNone/>
            </a:pPr>
            <a:r>
              <a:rPr lang="it-IT" sz="2300" dirty="0"/>
              <a:t>«E allora, </a:t>
            </a:r>
            <a:r>
              <a:rPr lang="it-IT" sz="2300" dirty="0" err="1"/>
              <a:t>Glaucone</a:t>
            </a:r>
            <a:r>
              <a:rPr lang="it-IT" sz="2300" dirty="0"/>
              <a:t>, quando ti capiti di incontrare lodatori di Omero che dicono che questo poeta ha educato l’</a:t>
            </a:r>
            <a:r>
              <a:rPr lang="it-IT" sz="2300" dirty="0" err="1"/>
              <a:t>Ellade</a:t>
            </a:r>
            <a:r>
              <a:rPr lang="it-IT" sz="2300" dirty="0"/>
              <a:t>, che è degno da un lato di esser ripreso e studiato in vista del governo e dell’educazione delle cose umane, dall’altro che si viva tutta la propria vita fondandola sull’insegnamento di questo poeta, bisogna […] concedere che Omero è grandissimo nella poesia e primo tra i tragici; ma occorre poi sapere che </a:t>
            </a:r>
            <a:r>
              <a:rPr lang="it-IT" sz="2300" b="1" dirty="0"/>
              <a:t>in una città si deve accogliere solo quel tanto della poesia che consiste negli inni agli dei e negli encomi degli uomini buoni </a:t>
            </a:r>
            <a:r>
              <a:rPr lang="it-IT" sz="2300" dirty="0"/>
              <a:t>[…]</a:t>
            </a:r>
          </a:p>
          <a:p>
            <a:pPr marL="0" indent="0">
              <a:buNone/>
            </a:pPr>
            <a:r>
              <a:rPr lang="it-IT" sz="2300" dirty="0"/>
              <a:t>Come chi è stato innamorato, se giunge a convincersi che quell’amore non è utile, magari a forza però se ne distacca, così anche noi, per via dell’amore di un tal genere di poesia indotto dall’allevamento sotto queste belle costituzioni […] la ascolteremo continuando a cantarci, come per proteggerci con un incantesimo, questo discorso che veniamo facendo» (Rep. X 607 a – 608 a)</a:t>
            </a:r>
          </a:p>
        </p:txBody>
      </p:sp>
    </p:spTree>
    <p:extLst>
      <p:ext uri="{BB962C8B-B14F-4D97-AF65-F5344CB8AC3E}">
        <p14:creationId xmlns:p14="http://schemas.microsoft.com/office/powerpoint/2010/main" val="25386185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9F211D3-F761-2648-9400-30B267B2D98A}"/>
              </a:ext>
            </a:extLst>
          </p:cNvPr>
          <p:cNvSpPr>
            <a:spLocks noGrp="1"/>
          </p:cNvSpPr>
          <p:nvPr>
            <p:ph type="title"/>
          </p:nvPr>
        </p:nvSpPr>
        <p:spPr>
          <a:xfrm>
            <a:off x="529208" y="-27260"/>
            <a:ext cx="8229600" cy="1143000"/>
          </a:xfrm>
        </p:spPr>
        <p:txBody>
          <a:bodyPr/>
          <a:lstStyle/>
          <a:p>
            <a:r>
              <a:rPr lang="it-IT" sz="2600" b="1" i="1" dirty="0"/>
              <a:t>Fedro e Ione: Eros, poesia e mania</a:t>
            </a:r>
            <a:r>
              <a:rPr lang="it-IT" sz="2600" dirty="0"/>
              <a:t>: il poeta non è un tecnico (= è invasato dal dio)</a:t>
            </a:r>
            <a:endParaRPr lang="it-IT" sz="2600" b="1" i="1" dirty="0"/>
          </a:p>
        </p:txBody>
      </p:sp>
      <p:sp>
        <p:nvSpPr>
          <p:cNvPr id="3" name="Segnaposto contenuto 2">
            <a:extLst>
              <a:ext uri="{FF2B5EF4-FFF2-40B4-BE49-F238E27FC236}">
                <a16:creationId xmlns:a16="http://schemas.microsoft.com/office/drawing/2014/main" id="{C8DFC33A-EBB8-9E4B-A8D3-2CDC5B4FE679}"/>
              </a:ext>
            </a:extLst>
          </p:cNvPr>
          <p:cNvSpPr>
            <a:spLocks noGrp="1"/>
          </p:cNvSpPr>
          <p:nvPr>
            <p:ph idx="1"/>
          </p:nvPr>
        </p:nvSpPr>
        <p:spPr>
          <a:xfrm>
            <a:off x="323528" y="1097732"/>
            <a:ext cx="8640960" cy="4525963"/>
          </a:xfrm>
        </p:spPr>
        <p:txBody>
          <a:bodyPr/>
          <a:lstStyle/>
          <a:p>
            <a:pPr marL="0" indent="0">
              <a:buNone/>
            </a:pPr>
            <a:endParaRPr lang="it-IT" sz="2600" dirty="0"/>
          </a:p>
          <a:p>
            <a:pPr marL="0" indent="0">
              <a:buNone/>
            </a:pPr>
            <a:r>
              <a:rPr lang="it-IT" sz="2600" dirty="0"/>
              <a:t>«Il delirio non è invariabilmente un male»</a:t>
            </a:r>
          </a:p>
          <a:p>
            <a:pPr marL="0" indent="0">
              <a:buNone/>
            </a:pPr>
            <a:r>
              <a:rPr lang="it-IT" sz="2600" dirty="0"/>
              <a:t>Nel </a:t>
            </a:r>
            <a:r>
              <a:rPr lang="it-IT" sz="2600" i="1" dirty="0"/>
              <a:t>Fedro</a:t>
            </a:r>
            <a:r>
              <a:rPr lang="it-IT" sz="2600" dirty="0"/>
              <a:t>, Platone distingue </a:t>
            </a:r>
            <a:r>
              <a:rPr lang="it-IT" sz="2600" b="1" dirty="0"/>
              <a:t>quattro</a:t>
            </a:r>
            <a:r>
              <a:rPr lang="it-IT" sz="2600" dirty="0"/>
              <a:t> specie di delirio, o mania:</a:t>
            </a:r>
          </a:p>
          <a:p>
            <a:pPr marL="0" indent="0">
              <a:buNone/>
            </a:pPr>
            <a:r>
              <a:rPr lang="it-IT" sz="2600" dirty="0"/>
              <a:t>«gli antichi artefici dei nomi non tennero il delirio dell’esaltazione né in vergogna né in disprezzo, perché altrimenti non avrebbero connesso questo stesso nome con l’arte bellissima, per la quale si discerne il futuro, chiamandola esaltazione </a:t>
            </a:r>
            <a:r>
              <a:rPr lang="it-IT" sz="2600" b="1" dirty="0"/>
              <a:t>profetica</a:t>
            </a:r>
            <a:r>
              <a:rPr lang="it-IT" sz="2600" dirty="0"/>
              <a:t> («manica») […] In secondo luogo, in occasione di malattie e pene grandissime, che colpirono i membri di certe stirpi, l’esaltazione divina apparve in coloro in cui doveva e, profetando, assicurò la </a:t>
            </a:r>
            <a:r>
              <a:rPr lang="it-IT" sz="2600" b="1" dirty="0"/>
              <a:t>liberazione dai mali </a:t>
            </a:r>
            <a:r>
              <a:rPr lang="it-IT" sz="2600" dirty="0"/>
              <a:t>[…] Vi è una terza forma di esaltazione e  delirio, di cui sono autrici le </a:t>
            </a:r>
            <a:r>
              <a:rPr lang="it-IT" sz="2600" b="1" dirty="0"/>
              <a:t>Muse</a:t>
            </a:r>
            <a:r>
              <a:rPr lang="it-IT" sz="2600" dirty="0"/>
              <a:t>»; la quarta forma di </a:t>
            </a:r>
            <a:r>
              <a:rPr lang="it-IT" sz="2600" dirty="0" err="1"/>
              <a:t>manìa</a:t>
            </a:r>
            <a:r>
              <a:rPr lang="it-IT" sz="2600" dirty="0"/>
              <a:t> è quella erotica (</a:t>
            </a:r>
            <a:r>
              <a:rPr lang="it-IT" sz="2600" b="1" dirty="0"/>
              <a:t>amore</a:t>
            </a:r>
            <a:r>
              <a:rPr lang="it-IT" sz="2600" dirty="0"/>
              <a:t>).  </a:t>
            </a:r>
          </a:p>
          <a:p>
            <a:pPr marL="0" indent="0">
              <a:buNone/>
            </a:pPr>
            <a:r>
              <a:rPr lang="it-IT" sz="2600" dirty="0"/>
              <a:t> </a:t>
            </a:r>
          </a:p>
        </p:txBody>
      </p:sp>
    </p:spTree>
    <p:extLst>
      <p:ext uri="{BB962C8B-B14F-4D97-AF65-F5344CB8AC3E}">
        <p14:creationId xmlns:p14="http://schemas.microsoft.com/office/powerpoint/2010/main" val="38563110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56A2A5B9-CE4C-3749-BBBA-E73B66A2DEC5}"/>
              </a:ext>
            </a:extLst>
          </p:cNvPr>
          <p:cNvSpPr>
            <a:spLocks noGrp="1"/>
          </p:cNvSpPr>
          <p:nvPr>
            <p:ph idx="1"/>
          </p:nvPr>
        </p:nvSpPr>
        <p:spPr>
          <a:xfrm>
            <a:off x="457200" y="620688"/>
            <a:ext cx="8229600" cy="5505475"/>
          </a:xfrm>
        </p:spPr>
        <p:txBody>
          <a:bodyPr/>
          <a:lstStyle/>
          <a:p>
            <a:pPr marL="0" indent="0">
              <a:buNone/>
            </a:pPr>
            <a:r>
              <a:rPr lang="it-IT" sz="2600" dirty="0"/>
              <a:t>Non ci si può dedicare </a:t>
            </a:r>
            <a:r>
              <a:rPr lang="it-IT" sz="2600" b="1" dirty="0"/>
              <a:t>a tutte le forme di poesia (benché, all’interno di ciascuna forma poetica, si possa – se si vuole – imitare tutto; es. Omero) </a:t>
            </a:r>
            <a:r>
              <a:rPr lang="it-IT" sz="2600" dirty="0"/>
              <a:t>perché il principio dell’arte poetica non sta nella disponibilità di chi poeta: è invasamento</a:t>
            </a:r>
          </a:p>
          <a:p>
            <a:pPr marL="0" indent="0">
              <a:buNone/>
            </a:pPr>
            <a:endParaRPr lang="it-IT" dirty="0"/>
          </a:p>
          <a:p>
            <a:pPr marL="0" indent="0">
              <a:buNone/>
            </a:pPr>
            <a:r>
              <a:rPr lang="it-IT" dirty="0"/>
              <a:t>«Ma chi giunga alle soglie della poesia senza il delirio delle Muse, </a:t>
            </a:r>
            <a:r>
              <a:rPr lang="it-IT" b="1" dirty="0"/>
              <a:t>convinto che la sola abilità (</a:t>
            </a:r>
            <a:r>
              <a:rPr lang="it-IT" b="1" i="1" dirty="0" err="1"/>
              <a:t>tèchne</a:t>
            </a:r>
            <a:r>
              <a:rPr lang="it-IT" b="1" dirty="0"/>
              <a:t>) lo renda poeta</a:t>
            </a:r>
            <a:r>
              <a:rPr lang="it-IT" dirty="0"/>
              <a:t>, sarà un poeta incompiuto e la poesia del savio sarà offuscata da quella dei poeti in delirio» (</a:t>
            </a:r>
            <a:r>
              <a:rPr lang="it-IT" i="1" dirty="0"/>
              <a:t>Fedro</a:t>
            </a:r>
            <a:r>
              <a:rPr lang="it-IT" dirty="0"/>
              <a:t>, 245a) </a:t>
            </a:r>
          </a:p>
        </p:txBody>
      </p:sp>
    </p:spTree>
    <p:extLst>
      <p:ext uri="{BB962C8B-B14F-4D97-AF65-F5344CB8AC3E}">
        <p14:creationId xmlns:p14="http://schemas.microsoft.com/office/powerpoint/2010/main" val="23454958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133812A-9596-1B4A-B70A-AF879A4F84B5}"/>
              </a:ext>
            </a:extLst>
          </p:cNvPr>
          <p:cNvSpPr>
            <a:spLocks noGrp="1"/>
          </p:cNvSpPr>
          <p:nvPr>
            <p:ph type="title"/>
          </p:nvPr>
        </p:nvSpPr>
        <p:spPr>
          <a:xfrm>
            <a:off x="457200" y="188640"/>
            <a:ext cx="8229600" cy="562074"/>
          </a:xfrm>
        </p:spPr>
        <p:txBody>
          <a:bodyPr/>
          <a:lstStyle/>
          <a:p>
            <a:r>
              <a:rPr lang="it-IT" i="1" dirty="0"/>
              <a:t>Ione</a:t>
            </a:r>
          </a:p>
        </p:txBody>
      </p:sp>
      <p:sp>
        <p:nvSpPr>
          <p:cNvPr id="3" name="Segnaposto contenuto 2">
            <a:extLst>
              <a:ext uri="{FF2B5EF4-FFF2-40B4-BE49-F238E27FC236}">
                <a16:creationId xmlns:a16="http://schemas.microsoft.com/office/drawing/2014/main" id="{0A1774D6-7FF0-4649-AD10-864AAAABAF48}"/>
              </a:ext>
            </a:extLst>
          </p:cNvPr>
          <p:cNvSpPr>
            <a:spLocks noGrp="1"/>
          </p:cNvSpPr>
          <p:nvPr>
            <p:ph idx="1"/>
          </p:nvPr>
        </p:nvSpPr>
        <p:spPr>
          <a:xfrm>
            <a:off x="457200" y="852240"/>
            <a:ext cx="8229600" cy="5289451"/>
          </a:xfrm>
        </p:spPr>
        <p:txBody>
          <a:bodyPr/>
          <a:lstStyle/>
          <a:p>
            <a:pPr marL="0" indent="0">
              <a:buNone/>
            </a:pPr>
            <a:r>
              <a:rPr lang="it-IT" sz="2400" dirty="0"/>
              <a:t>Dialogo giovanile di Platone</a:t>
            </a:r>
          </a:p>
          <a:p>
            <a:pPr>
              <a:buFontTx/>
              <a:buChar char="-"/>
            </a:pPr>
            <a:r>
              <a:rPr lang="it-IT" sz="2400" dirty="0"/>
              <a:t>Apertura ironica di Socrate</a:t>
            </a:r>
          </a:p>
          <a:p>
            <a:pPr>
              <a:buFontTx/>
              <a:buChar char="-"/>
            </a:pPr>
            <a:r>
              <a:rPr lang="it-IT" sz="2400" dirty="0"/>
              <a:t>L’attività del rapsodo </a:t>
            </a:r>
            <a:r>
              <a:rPr lang="it-IT" sz="2400" b="1" dirty="0"/>
              <a:t>non è un’arte </a:t>
            </a:r>
            <a:r>
              <a:rPr lang="it-IT" sz="2400" dirty="0"/>
              <a:t>(Ione sa cantare solo Omero, non altri poeti, né migliori – se ne esistono – né peggiori di Omero); se tuttavia la sua poesia fosse un’arte, egli saprebbe farlo; «è chiaro a ciascuno, infatti, che tu non sai parlare di Omero per arte e scienza, perché, se lo sapessi fare per arte, sapresti parlare </a:t>
            </a:r>
            <a:r>
              <a:rPr lang="it-IT" sz="2400" b="1" dirty="0"/>
              <a:t>anche di tutti gli altri poeti</a:t>
            </a:r>
            <a:r>
              <a:rPr lang="it-IT" sz="2400" dirty="0"/>
              <a:t>. L’</a:t>
            </a:r>
            <a:r>
              <a:rPr lang="it-IT" sz="2400" b="1" dirty="0"/>
              <a:t>arte</a:t>
            </a:r>
            <a:r>
              <a:rPr lang="it-IT" sz="2400" dirty="0"/>
              <a:t> poetica costituisce, infatti, </a:t>
            </a:r>
            <a:r>
              <a:rPr lang="it-IT" sz="2400" b="1" dirty="0"/>
              <a:t>un intero</a:t>
            </a:r>
            <a:r>
              <a:rPr lang="it-IT" sz="2400" dirty="0"/>
              <a:t>» (</a:t>
            </a:r>
            <a:r>
              <a:rPr lang="it-IT" sz="2400" i="1" dirty="0"/>
              <a:t>Ione</a:t>
            </a:r>
            <a:r>
              <a:rPr lang="it-IT" sz="2400" dirty="0"/>
              <a:t>, 532C) </a:t>
            </a:r>
          </a:p>
          <a:p>
            <a:pPr>
              <a:buFontTx/>
              <a:buChar char="-"/>
            </a:pPr>
            <a:r>
              <a:rPr lang="it-IT" sz="2400" dirty="0"/>
              <a:t>L’attività del rapsodo </a:t>
            </a:r>
            <a:r>
              <a:rPr lang="it-IT" sz="2400" b="1" dirty="0"/>
              <a:t>è ispirata dal dio, e sollecita le emozioni </a:t>
            </a:r>
            <a:r>
              <a:rPr lang="it-IT" sz="2400" dirty="0"/>
              <a:t>(cfr. Alcibiade in </a:t>
            </a:r>
            <a:r>
              <a:rPr lang="it-IT" sz="2400" i="1" dirty="0"/>
              <a:t>Simposio</a:t>
            </a:r>
            <a:r>
              <a:rPr lang="it-IT" sz="2400" dirty="0"/>
              <a:t> 215E):</a:t>
            </a:r>
          </a:p>
          <a:p>
            <a:pPr>
              <a:buFontTx/>
              <a:buChar char="-"/>
            </a:pPr>
            <a:r>
              <a:rPr lang="it-IT" sz="2400" dirty="0"/>
              <a:t>L’attività del rapsodo </a:t>
            </a:r>
            <a:r>
              <a:rPr lang="it-IT" sz="2400" b="1" dirty="0"/>
              <a:t>è priva di scienza</a:t>
            </a:r>
            <a:r>
              <a:rPr lang="it-IT" sz="2400" dirty="0"/>
              <a:t>: i rapsodi e i poeti trattano di molte cose di cui non hanno alcuna conoscenza (confutazione della pretesa di Ione di essere esperto della cose di cui canta)</a:t>
            </a:r>
          </a:p>
          <a:p>
            <a:pPr marL="0" indent="0">
              <a:buNone/>
            </a:pPr>
            <a:endParaRPr lang="it-IT" dirty="0"/>
          </a:p>
        </p:txBody>
      </p:sp>
    </p:spTree>
    <p:extLst>
      <p:ext uri="{BB962C8B-B14F-4D97-AF65-F5344CB8AC3E}">
        <p14:creationId xmlns:p14="http://schemas.microsoft.com/office/powerpoint/2010/main" val="23905185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F368947-D85D-E54F-B07F-E05F9DA75E72}"/>
              </a:ext>
            </a:extLst>
          </p:cNvPr>
          <p:cNvSpPr>
            <a:spLocks noGrp="1"/>
          </p:cNvSpPr>
          <p:nvPr>
            <p:ph idx="1"/>
          </p:nvPr>
        </p:nvSpPr>
        <p:spPr>
          <a:xfrm>
            <a:off x="1115616" y="1772816"/>
            <a:ext cx="7344816" cy="5793507"/>
          </a:xfrm>
        </p:spPr>
        <p:txBody>
          <a:bodyPr/>
          <a:lstStyle/>
          <a:p>
            <a:pPr marL="0" indent="0">
              <a:buNone/>
            </a:pPr>
            <a:r>
              <a:rPr lang="it-IT" sz="2600" dirty="0"/>
              <a:t>«</a:t>
            </a:r>
            <a:r>
              <a:rPr lang="it-IT" sz="2600" b="1" dirty="0"/>
              <a:t>tutti i buoni poeti epici non per possesso di arte</a:t>
            </a:r>
            <a:r>
              <a:rPr lang="it-IT" sz="2600" dirty="0"/>
              <a:t>, ma perché sono ispirati e posseduti dal dio compongono tutti questi bei poemi, e così anche i buoni poeti melici: e come i </a:t>
            </a:r>
            <a:r>
              <a:rPr lang="it-IT" sz="2600" b="1" dirty="0"/>
              <a:t>coribanti</a:t>
            </a:r>
            <a:r>
              <a:rPr lang="it-IT" sz="2600" dirty="0"/>
              <a:t> danzano fuori di senno, i poeti melici compongono i loro bei carmi, e quando entrano nell’armonia e nel ritmo, sono invasati e squassati da furore bacchico» (</a:t>
            </a:r>
            <a:r>
              <a:rPr lang="it-IT" sz="2600" i="1" dirty="0"/>
              <a:t>Ione</a:t>
            </a:r>
            <a:r>
              <a:rPr lang="it-IT" sz="2600" dirty="0"/>
              <a:t>, 534 a)</a:t>
            </a:r>
          </a:p>
          <a:p>
            <a:pPr marL="0" indent="0">
              <a:buNone/>
            </a:pPr>
            <a:endParaRPr lang="it-IT" sz="2600" dirty="0"/>
          </a:p>
        </p:txBody>
      </p:sp>
    </p:spTree>
    <p:extLst>
      <p:ext uri="{BB962C8B-B14F-4D97-AF65-F5344CB8AC3E}">
        <p14:creationId xmlns:p14="http://schemas.microsoft.com/office/powerpoint/2010/main" val="14643084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643BC7D-9403-584C-9670-DE906C397BE6}"/>
              </a:ext>
            </a:extLst>
          </p:cNvPr>
          <p:cNvSpPr>
            <a:spLocks noGrp="1"/>
          </p:cNvSpPr>
          <p:nvPr>
            <p:ph idx="1"/>
          </p:nvPr>
        </p:nvSpPr>
        <p:spPr>
          <a:xfrm>
            <a:off x="457200" y="332656"/>
            <a:ext cx="8229600" cy="5793507"/>
          </a:xfrm>
        </p:spPr>
        <p:txBody>
          <a:bodyPr/>
          <a:lstStyle/>
          <a:p>
            <a:pPr marL="0" indent="0">
              <a:buNone/>
            </a:pPr>
            <a:r>
              <a:rPr lang="it-IT" sz="2200" dirty="0"/>
              <a:t>«cosa lieve, alata e sacra è il poeta, e incapace di poetare, se prima non sia ispirato dal dio e non sia fuori di senno, e se la mente non sia interamente rapita. Finché rimane in possesso delle sue facoltà, nessun uomo sa poetare o vaticinare. </a:t>
            </a:r>
          </a:p>
          <a:p>
            <a:pPr marL="0" indent="0">
              <a:buNone/>
            </a:pPr>
            <a:r>
              <a:rPr lang="it-IT" sz="2200" dirty="0"/>
              <a:t>Dunque, poiché non per arte poetano e dicono molte e belle cose intorno agli argomenti di cui trattano, come tu intorno ad Omero, bensì per sorte divina, ciascuno dei poeti può fare bene solamente ciò a cui la Musa lo spinge: chi ditirambi, chi encomi, chi iporchemi, chi poemi, chi giambi; per tutto il resto, invece, ciascuno di essi non vale nulla. </a:t>
            </a:r>
          </a:p>
          <a:p>
            <a:pPr marL="0" indent="0">
              <a:buNone/>
            </a:pPr>
            <a:r>
              <a:rPr lang="it-IT" sz="2200" dirty="0"/>
              <a:t>In effetti, non per scienza compongono i loro carmi, ma per una forza divina, perché, se sapessero parlare bene di una cosa per arte, saprebbero parlare bene anche di tutte le altre. E il dio toglie loro la mente e si serve di loro come di ministri, così come fa con i vati e con i profeti, perché noi, ascoltandoli, possiamo comprendere che non sono essi che dicono cose tanto mirabili, dal momento che la loro mente non è in loro, ma che è il dio stesso che le dice, e parla a noi attraverso loro» (</a:t>
            </a:r>
            <a:r>
              <a:rPr lang="it-IT" sz="2200" i="1" dirty="0"/>
              <a:t>Ione</a:t>
            </a:r>
            <a:r>
              <a:rPr lang="it-IT" sz="2200" dirty="0"/>
              <a:t>, 534 c-e)</a:t>
            </a:r>
          </a:p>
        </p:txBody>
      </p:sp>
    </p:spTree>
    <p:extLst>
      <p:ext uri="{BB962C8B-B14F-4D97-AF65-F5344CB8AC3E}">
        <p14:creationId xmlns:p14="http://schemas.microsoft.com/office/powerpoint/2010/main" val="24516278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B8610F3-DE82-FC4D-BDC2-ABC72EA28F8A}"/>
              </a:ext>
            </a:extLst>
          </p:cNvPr>
          <p:cNvSpPr>
            <a:spLocks noGrp="1"/>
          </p:cNvSpPr>
          <p:nvPr>
            <p:ph idx="1"/>
          </p:nvPr>
        </p:nvSpPr>
        <p:spPr>
          <a:xfrm>
            <a:off x="683568" y="1124744"/>
            <a:ext cx="8229600" cy="3312367"/>
          </a:xfrm>
        </p:spPr>
        <p:txBody>
          <a:bodyPr/>
          <a:lstStyle/>
          <a:p>
            <a:pPr marL="0" indent="0" algn="ctr">
              <a:buNone/>
            </a:pPr>
            <a:r>
              <a:rPr lang="it-IT" sz="2700" b="1" i="1" dirty="0"/>
              <a:t>Un argomento a metà</a:t>
            </a:r>
          </a:p>
          <a:p>
            <a:pPr marL="0" indent="0">
              <a:buNone/>
            </a:pPr>
            <a:endParaRPr lang="it-IT" sz="2700" dirty="0"/>
          </a:p>
          <a:p>
            <a:pPr marL="0" indent="0">
              <a:buNone/>
            </a:pPr>
            <a:r>
              <a:rPr lang="it-IT" sz="2700" dirty="0"/>
              <a:t>Socrate cerca di convincere Agatone e Aristofane che </a:t>
            </a:r>
            <a:r>
              <a:rPr lang="it-IT" sz="2700" b="1" dirty="0"/>
              <a:t>o</a:t>
            </a:r>
            <a:r>
              <a:rPr lang="it-IT" sz="2700" dirty="0"/>
              <a:t> il poeta è invasato dal Dio </a:t>
            </a:r>
            <a:r>
              <a:rPr lang="it-IT" sz="2700" b="1" dirty="0"/>
              <a:t>oppure</a:t>
            </a:r>
            <a:r>
              <a:rPr lang="it-IT" sz="2700" dirty="0"/>
              <a:t> chi è poeta per arte può indifferentemente comporre sia tragedie sia commedie; ma nessuno può comporre insieme tragedie e commedie; allora il poeta «per arte» non esiste e ne viene confermato che il poeta è un «entusiasta» </a:t>
            </a:r>
          </a:p>
          <a:p>
            <a:pPr marL="0" indent="0">
              <a:buNone/>
            </a:pPr>
            <a:r>
              <a:rPr lang="it-IT" sz="2700" dirty="0"/>
              <a:t>(ascoltiamo </a:t>
            </a:r>
            <a:r>
              <a:rPr lang="it-IT" sz="2700" u="sng" dirty="0"/>
              <a:t>solo una parte </a:t>
            </a:r>
            <a:r>
              <a:rPr lang="it-IT" sz="2700" dirty="0"/>
              <a:t>del discorso di Socrate)</a:t>
            </a:r>
          </a:p>
          <a:p>
            <a:pPr marL="0" indent="0">
              <a:buNone/>
            </a:pPr>
            <a:endParaRPr lang="it-IT" sz="2800" dirty="0"/>
          </a:p>
          <a:p>
            <a:pPr marL="0" indent="0">
              <a:buNone/>
            </a:pPr>
            <a:endParaRPr lang="it-IT" sz="2700" dirty="0"/>
          </a:p>
          <a:p>
            <a:pPr marL="0" indent="0">
              <a:buNone/>
            </a:pPr>
            <a:endParaRPr lang="it-IT" dirty="0"/>
          </a:p>
        </p:txBody>
      </p:sp>
    </p:spTree>
    <p:extLst>
      <p:ext uri="{BB962C8B-B14F-4D97-AF65-F5344CB8AC3E}">
        <p14:creationId xmlns:p14="http://schemas.microsoft.com/office/powerpoint/2010/main" val="11081077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5"/>
          <p:cNvSpPr>
            <a:spLocks noGrp="1"/>
          </p:cNvSpPr>
          <p:nvPr>
            <p:ph type="title"/>
          </p:nvPr>
        </p:nvSpPr>
        <p:spPr>
          <a:xfrm>
            <a:off x="457200" y="144000"/>
            <a:ext cx="8401080" cy="927546"/>
          </a:xfrm>
          <a:solidFill>
            <a:schemeClr val="accent6">
              <a:lumMod val="20000"/>
              <a:lumOff val="80000"/>
            </a:schemeClr>
          </a:solidFill>
          <a:ln>
            <a:solidFill>
              <a:schemeClr val="tx1">
                <a:lumMod val="50000"/>
                <a:lumOff val="50000"/>
              </a:schemeClr>
            </a:solidFill>
          </a:ln>
          <a:effectLst>
            <a:innerShdw blurRad="63500" dist="50800" dir="2700000">
              <a:prstClr val="black">
                <a:alpha val="50000"/>
              </a:prstClr>
            </a:innerShdw>
          </a:effectLst>
        </p:spPr>
        <p:style>
          <a:lnRef idx="1">
            <a:schemeClr val="accent6"/>
          </a:lnRef>
          <a:fillRef idx="2">
            <a:schemeClr val="accent6"/>
          </a:fillRef>
          <a:effectRef idx="1">
            <a:schemeClr val="accent6"/>
          </a:effectRef>
          <a:fontRef idx="minor">
            <a:schemeClr val="dk1"/>
          </a:fontRef>
        </p:style>
        <p:txBody>
          <a:bodyPr anchor="b"/>
          <a:lstStyle/>
          <a:p>
            <a:pPr>
              <a:lnSpc>
                <a:spcPct val="70000"/>
              </a:lnSpc>
            </a:pPr>
            <a:r>
              <a:rPr lang="it-IT" sz="3600" b="1" dirty="0"/>
              <a:t>I contenuti del discorso</a:t>
            </a:r>
          </a:p>
        </p:txBody>
      </p:sp>
      <p:sp>
        <p:nvSpPr>
          <p:cNvPr id="7" name="Segnaposto contenuto 6"/>
          <p:cNvSpPr>
            <a:spLocks noGrp="1"/>
          </p:cNvSpPr>
          <p:nvPr>
            <p:ph sz="half" idx="2"/>
          </p:nvPr>
        </p:nvSpPr>
        <p:spPr>
          <a:xfrm>
            <a:off x="472356" y="1036398"/>
            <a:ext cx="8136904" cy="5429288"/>
          </a:xfrm>
        </p:spPr>
        <p:txBody>
          <a:bodyPr>
            <a:noAutofit/>
          </a:bodyPr>
          <a:lstStyle/>
          <a:p>
            <a:pPr marL="144000" indent="-144000">
              <a:lnSpc>
                <a:spcPct val="80000"/>
              </a:lnSpc>
            </a:pPr>
            <a:endParaRPr lang="it-IT" b="1" dirty="0"/>
          </a:p>
          <a:p>
            <a:pPr marL="0" indent="0">
              <a:lnSpc>
                <a:spcPct val="80000"/>
              </a:lnSpc>
              <a:buNone/>
            </a:pPr>
            <a:r>
              <a:rPr lang="it-IT" b="1" dirty="0"/>
              <a:t> I contenuti del discorso di Alcibiade</a:t>
            </a:r>
            <a:r>
              <a:rPr lang="it-IT" dirty="0">
                <a:latin typeface="Arial"/>
                <a:cs typeface="Arial"/>
              </a:rPr>
              <a:t>→ </a:t>
            </a:r>
            <a:r>
              <a:rPr lang="it-IT" dirty="0"/>
              <a:t>unico a pronunciare un discorso in onore di una persona reale, Alcibiade introdurrà una prospettica radicalmente diversa: non più definizioni astratte sulla natura di </a:t>
            </a:r>
            <a:r>
              <a:rPr lang="it-IT" i="1" dirty="0"/>
              <a:t>eros</a:t>
            </a:r>
            <a:r>
              <a:rPr lang="it-IT" dirty="0"/>
              <a:t> ma </a:t>
            </a:r>
          </a:p>
          <a:p>
            <a:pPr marL="857250" lvl="1" indent="-457200">
              <a:lnSpc>
                <a:spcPct val="80000"/>
              </a:lnSpc>
              <a:buFont typeface="+mj-lt"/>
              <a:buAutoNum type="arabicPeriod"/>
            </a:pPr>
            <a:r>
              <a:rPr lang="it-IT" sz="2800" dirty="0"/>
              <a:t>la descrizione di un individuo particolare (Socrate), presentato in carne ed ossa (Socrate come un Sileno; un «demone» sensuale), nel suo aspetto fisico come nel suo modo di muoversi e di comportarsi</a:t>
            </a:r>
          </a:p>
          <a:p>
            <a:pPr marL="857250" lvl="1" indent="-457200">
              <a:lnSpc>
                <a:spcPct val="80000"/>
              </a:lnSpc>
              <a:buFont typeface="+mj-lt"/>
              <a:buAutoNum type="arabicPeriod"/>
            </a:pPr>
            <a:r>
              <a:rPr lang="it-IT" sz="2800" dirty="0"/>
              <a:t>il racconto di una particolare storia d’amore</a:t>
            </a:r>
          </a:p>
          <a:p>
            <a:pPr marL="857250" lvl="1" indent="-457200">
              <a:lnSpc>
                <a:spcPct val="80000"/>
              </a:lnSpc>
              <a:buFont typeface="+mj-lt"/>
              <a:buAutoNum type="arabicPeriod"/>
            </a:pPr>
            <a:r>
              <a:rPr lang="it-IT" sz="2800" dirty="0"/>
              <a:t>Irruzione del tema </a:t>
            </a:r>
            <a:r>
              <a:rPr lang="it-IT" sz="2800" b="1" dirty="0"/>
              <a:t>dionisiaco</a:t>
            </a:r>
            <a:r>
              <a:rPr lang="it-IT" sz="2800" dirty="0"/>
              <a:t> (dalla morigeratezza di </a:t>
            </a:r>
            <a:r>
              <a:rPr lang="it-IT" sz="2800" dirty="0" err="1"/>
              <a:t>Erissimaco</a:t>
            </a:r>
            <a:r>
              <a:rPr lang="it-IT" sz="2800" dirty="0"/>
              <a:t> alla ubriachezza di Alcibiade)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D8F20F20-DB85-CA41-9BAB-5E2973FCE1B2}"/>
              </a:ext>
            </a:extLst>
          </p:cNvPr>
          <p:cNvSpPr>
            <a:spLocks noGrp="1"/>
          </p:cNvSpPr>
          <p:nvPr>
            <p:ph idx="1"/>
          </p:nvPr>
        </p:nvSpPr>
        <p:spPr>
          <a:xfrm>
            <a:off x="467544" y="332656"/>
            <a:ext cx="8229600" cy="5433467"/>
          </a:xfrm>
        </p:spPr>
        <p:txBody>
          <a:bodyPr/>
          <a:lstStyle/>
          <a:p>
            <a:pPr marL="0" indent="0" algn="ctr">
              <a:buNone/>
            </a:pPr>
            <a:r>
              <a:rPr lang="it-IT" sz="2300" b="1" i="1" dirty="0"/>
              <a:t>Una nuova poesia</a:t>
            </a:r>
          </a:p>
          <a:p>
            <a:pPr marL="0" indent="0">
              <a:buNone/>
            </a:pPr>
            <a:endParaRPr lang="it-IT" sz="2300"/>
          </a:p>
          <a:p>
            <a:pPr marL="0" indent="0">
              <a:buNone/>
            </a:pPr>
            <a:r>
              <a:rPr lang="it-IT" sz="2300"/>
              <a:t>Chi </a:t>
            </a:r>
            <a:r>
              <a:rPr lang="it-IT" sz="2300" dirty="0"/>
              <a:t>è il «vero» poeta in grado di comporre tanto tragedie quanto commedie?</a:t>
            </a:r>
          </a:p>
          <a:p>
            <a:pPr marL="0" indent="0">
              <a:buNone/>
            </a:pPr>
            <a:r>
              <a:rPr lang="it-IT" sz="2300" dirty="0"/>
              <a:t>Platone iniziò la sua carriera letteraria come autore di tragedie; bruciò tutti i suoi scritti tragici quando conobbe il maestro Socrate;</a:t>
            </a:r>
          </a:p>
          <a:p>
            <a:pPr marL="0" indent="0">
              <a:buNone/>
            </a:pPr>
            <a:r>
              <a:rPr lang="it-IT" sz="2300" dirty="0"/>
              <a:t>mise a punto, con i suoi scritti, una nuova forma letteraria (il dialogo socratico, che pure non è un’invenzione di Platone)</a:t>
            </a:r>
          </a:p>
          <a:p>
            <a:pPr marL="0" indent="0" algn="ctr">
              <a:buNone/>
            </a:pPr>
            <a:endParaRPr lang="it-IT" sz="2300" dirty="0"/>
          </a:p>
          <a:p>
            <a:pPr marL="0" indent="0" algn="ctr">
              <a:buNone/>
            </a:pPr>
            <a:r>
              <a:rPr lang="it-IT" sz="2300" dirty="0"/>
              <a:t>Progetto di una nuova «poesia filosofica» che abbia alla sua base sapere e arte</a:t>
            </a:r>
          </a:p>
          <a:p>
            <a:pPr marL="0" indent="0">
              <a:buNone/>
            </a:pPr>
            <a:r>
              <a:rPr lang="it-IT" sz="2300" dirty="0"/>
              <a:t>«L’</a:t>
            </a:r>
            <a:r>
              <a:rPr lang="it-IT" sz="2300" b="1" dirty="0"/>
              <a:t>arte</a:t>
            </a:r>
            <a:r>
              <a:rPr lang="it-IT" sz="2300" dirty="0"/>
              <a:t> poetica costituisce, infatti, </a:t>
            </a:r>
            <a:r>
              <a:rPr lang="it-IT" sz="2300" b="1" dirty="0"/>
              <a:t>un intero</a:t>
            </a:r>
            <a:r>
              <a:rPr lang="it-IT" sz="2300" dirty="0"/>
              <a:t>» (</a:t>
            </a:r>
            <a:r>
              <a:rPr lang="it-IT" sz="2300" i="1" dirty="0"/>
              <a:t>Ione</a:t>
            </a:r>
            <a:r>
              <a:rPr lang="it-IT" sz="2300" dirty="0"/>
              <a:t>, 532C): la nuova «arte» poetica suggerita da Platone può adattarsi allo stile tragico e comico, poiché retta da conoscenza e non basata su invasamento</a:t>
            </a:r>
          </a:p>
          <a:p>
            <a:pPr marL="0" indent="0">
              <a:buNone/>
            </a:pPr>
            <a:endParaRPr lang="it-IT" sz="2500" dirty="0"/>
          </a:p>
          <a:p>
            <a:endParaRPr lang="it-IT" dirty="0"/>
          </a:p>
        </p:txBody>
      </p:sp>
    </p:spTree>
    <p:extLst>
      <p:ext uri="{BB962C8B-B14F-4D97-AF65-F5344CB8AC3E}">
        <p14:creationId xmlns:p14="http://schemas.microsoft.com/office/powerpoint/2010/main" val="37158425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p:cNvSpPr/>
          <p:nvPr/>
        </p:nvSpPr>
        <p:spPr>
          <a:xfrm>
            <a:off x="788596" y="1362221"/>
            <a:ext cx="8172000" cy="159243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Titolo 5"/>
          <p:cNvSpPr>
            <a:spLocks noGrp="1"/>
          </p:cNvSpPr>
          <p:nvPr>
            <p:ph type="title"/>
          </p:nvPr>
        </p:nvSpPr>
        <p:spPr>
          <a:xfrm>
            <a:off x="457200" y="144000"/>
            <a:ext cx="8401080" cy="927546"/>
          </a:xfrm>
          <a:solidFill>
            <a:schemeClr val="accent6">
              <a:lumMod val="20000"/>
              <a:lumOff val="80000"/>
            </a:schemeClr>
          </a:solidFill>
          <a:ln>
            <a:solidFill>
              <a:schemeClr val="tx1">
                <a:lumMod val="50000"/>
                <a:lumOff val="50000"/>
              </a:schemeClr>
            </a:solidFill>
          </a:ln>
          <a:effectLst>
            <a:innerShdw blurRad="63500" dist="50800" dir="2700000">
              <a:prstClr val="black">
                <a:alpha val="50000"/>
              </a:prstClr>
            </a:innerShdw>
          </a:effectLst>
        </p:spPr>
        <p:style>
          <a:lnRef idx="1">
            <a:schemeClr val="accent6"/>
          </a:lnRef>
          <a:fillRef idx="2">
            <a:schemeClr val="accent6"/>
          </a:fillRef>
          <a:effectRef idx="1">
            <a:schemeClr val="accent6"/>
          </a:effectRef>
          <a:fontRef idx="minor">
            <a:schemeClr val="dk1"/>
          </a:fontRef>
        </p:style>
        <p:txBody>
          <a:bodyPr anchor="ctr"/>
          <a:lstStyle/>
          <a:p>
            <a:pPr>
              <a:lnSpc>
                <a:spcPct val="70000"/>
              </a:lnSpc>
            </a:pPr>
            <a:r>
              <a:rPr lang="it-IT" sz="3600" b="1" dirty="0"/>
              <a:t>Parlare per immagini</a:t>
            </a:r>
          </a:p>
        </p:txBody>
      </p:sp>
      <p:sp>
        <p:nvSpPr>
          <p:cNvPr id="7" name="Segnaposto contenuto 6"/>
          <p:cNvSpPr>
            <a:spLocks noGrp="1"/>
          </p:cNvSpPr>
          <p:nvPr>
            <p:ph sz="half" idx="2"/>
          </p:nvPr>
        </p:nvSpPr>
        <p:spPr>
          <a:xfrm>
            <a:off x="106282" y="1214422"/>
            <a:ext cx="8929718" cy="5643578"/>
          </a:xfrm>
        </p:spPr>
        <p:txBody>
          <a:bodyPr>
            <a:normAutofit lnSpcReduction="10000"/>
          </a:bodyPr>
          <a:lstStyle/>
          <a:p>
            <a:pPr marL="720000" lvl="1" indent="-144000">
              <a:lnSpc>
                <a:spcPct val="80000"/>
              </a:lnSpc>
              <a:spcBef>
                <a:spcPts val="1200"/>
              </a:spcBef>
              <a:buNone/>
            </a:pPr>
            <a:r>
              <a:rPr lang="it-IT" sz="2600" dirty="0">
                <a:cs typeface="Arial"/>
              </a:rPr>
              <a:t>	</a:t>
            </a:r>
          </a:p>
          <a:p>
            <a:pPr marL="720000" lvl="1" indent="-144000">
              <a:lnSpc>
                <a:spcPct val="80000"/>
              </a:lnSpc>
              <a:spcBef>
                <a:spcPts val="1200"/>
              </a:spcBef>
              <a:buNone/>
            </a:pPr>
            <a:r>
              <a:rPr lang="it-IT" sz="2200" dirty="0">
                <a:cs typeface="Arial"/>
              </a:rPr>
              <a:t>“Signori miei, io comincerò a lodare Socrate così, mediante immagini. </a:t>
            </a:r>
            <a:r>
              <a:rPr lang="it-IT" sz="2200" dirty="0"/>
              <a:t>Forse egli crederà che io voglia rappresentarlo in modo ridicolo. Ma l'immagine mira allo scopo del vero e non a quello del riso” (</a:t>
            </a:r>
            <a:r>
              <a:rPr lang="it-IT" sz="2200" b="1" dirty="0"/>
              <a:t>215 A)</a:t>
            </a:r>
            <a:endParaRPr lang="it-IT" sz="2200" dirty="0"/>
          </a:p>
          <a:p>
            <a:pPr marL="0" lvl="1" indent="0">
              <a:lnSpc>
                <a:spcPct val="80000"/>
              </a:lnSpc>
              <a:spcBef>
                <a:spcPts val="0"/>
              </a:spcBef>
              <a:buNone/>
            </a:pPr>
            <a:endParaRPr lang="it-IT" sz="2600" dirty="0">
              <a:cs typeface="Arial"/>
            </a:endParaRPr>
          </a:p>
          <a:p>
            <a:pPr marL="720000" lvl="1" indent="-144000">
              <a:lnSpc>
                <a:spcPct val="80000"/>
              </a:lnSpc>
              <a:spcBef>
                <a:spcPts val="1200"/>
              </a:spcBef>
              <a:buNone/>
            </a:pPr>
            <a:r>
              <a:rPr lang="it-IT" sz="2600" dirty="0"/>
              <a:t>	</a:t>
            </a:r>
          </a:p>
          <a:p>
            <a:pPr marL="720000" lvl="1" indent="-144000">
              <a:lnSpc>
                <a:spcPct val="80000"/>
              </a:lnSpc>
              <a:spcBef>
                <a:spcPts val="1200"/>
              </a:spcBef>
              <a:buNone/>
            </a:pPr>
            <a:r>
              <a:rPr lang="it-IT" sz="2600" dirty="0"/>
              <a:t>EIDOLON (apparenze sensibili; nel greco </a:t>
            </a:r>
            <a:r>
              <a:rPr lang="it-IT" sz="2600" dirty="0" err="1"/>
              <a:t>pre</a:t>
            </a:r>
            <a:r>
              <a:rPr lang="it-IT" sz="2600" dirty="0"/>
              <a:t>-platonico, una «superficie senza profondità»; per Omero i morti sono </a:t>
            </a:r>
            <a:r>
              <a:rPr lang="it-IT" sz="2600" dirty="0" err="1"/>
              <a:t>eidola</a:t>
            </a:r>
            <a:r>
              <a:rPr lang="it-IT" sz="2600" dirty="0"/>
              <a:t>); la </a:t>
            </a:r>
            <a:r>
              <a:rPr lang="it-IT" sz="2600" b="1" dirty="0"/>
              <a:t>presenza di un assente </a:t>
            </a:r>
            <a:r>
              <a:rPr lang="it-IT" sz="2600" dirty="0"/>
              <a:t>– cioè </a:t>
            </a:r>
            <a:r>
              <a:rPr lang="it-IT" sz="2600" dirty="0" err="1"/>
              <a:t>l’</a:t>
            </a:r>
            <a:r>
              <a:rPr lang="it-IT" sz="2600" b="1" dirty="0" err="1"/>
              <a:t>eidos</a:t>
            </a:r>
            <a:r>
              <a:rPr lang="it-IT" sz="2600" dirty="0"/>
              <a:t>, idea. </a:t>
            </a:r>
          </a:p>
          <a:p>
            <a:pPr marL="720000" lvl="1" indent="-144000">
              <a:lnSpc>
                <a:spcPct val="80000"/>
              </a:lnSpc>
              <a:spcBef>
                <a:spcPts val="1200"/>
              </a:spcBef>
              <a:buNone/>
            </a:pPr>
            <a:r>
              <a:rPr lang="it-IT" sz="2600" dirty="0"/>
              <a:t>EIKON (cfr. </a:t>
            </a:r>
            <a:r>
              <a:rPr lang="it-IT" sz="2600" dirty="0" err="1"/>
              <a:t>mimesis</a:t>
            </a:r>
            <a:r>
              <a:rPr lang="it-IT" sz="2600" dirty="0"/>
              <a:t> icastica)</a:t>
            </a:r>
          </a:p>
          <a:p>
            <a:pPr marL="720000" lvl="1" indent="-144000">
              <a:lnSpc>
                <a:spcPct val="80000"/>
              </a:lnSpc>
              <a:spcBef>
                <a:spcPts val="1200"/>
              </a:spcBef>
              <a:buNone/>
            </a:pPr>
            <a:r>
              <a:rPr lang="it-IT" sz="2600" dirty="0"/>
              <a:t>PHANTASMA (cfr. </a:t>
            </a:r>
            <a:r>
              <a:rPr lang="it-IT" sz="2600" dirty="0" err="1"/>
              <a:t>mimesis</a:t>
            </a:r>
            <a:r>
              <a:rPr lang="it-IT" sz="2600" dirty="0"/>
              <a:t> fantastica)</a:t>
            </a:r>
          </a:p>
          <a:p>
            <a:pPr marL="720000" lvl="1" indent="-144000">
              <a:lnSpc>
                <a:spcPct val="80000"/>
              </a:lnSpc>
              <a:spcBef>
                <a:spcPts val="1200"/>
              </a:spcBef>
              <a:buNone/>
            </a:pPr>
            <a:r>
              <a:rPr lang="it-IT" sz="2600" dirty="0"/>
              <a:t>AGALMA («gioia», «esultanza»; immagine sacra non come oggetto bensì come evento; l’a. ha una bella superficie, ma ciò che conta è l’evento che avviene in essa; il dio è veramente all’opera)</a:t>
            </a:r>
          </a:p>
          <a:p>
            <a:pPr marL="720000" lvl="1" indent="-144000">
              <a:lnSpc>
                <a:spcPct val="80000"/>
              </a:lnSpc>
              <a:spcBef>
                <a:spcPts val="1200"/>
              </a:spcBef>
              <a:buNone/>
            </a:pPr>
            <a:r>
              <a:rPr lang="it-IT" sz="2600" dirty="0"/>
              <a:t>MIMEMA (cioè frutto di </a:t>
            </a:r>
            <a:r>
              <a:rPr lang="it-IT" sz="2600" dirty="0" err="1"/>
              <a:t>mimesis</a:t>
            </a:r>
            <a:r>
              <a:rPr lang="it-IT" sz="2600" dirty="0"/>
              <a:t>)</a:t>
            </a:r>
            <a:endParaRPr lang="it-IT"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14282" y="144000"/>
            <a:ext cx="8715436" cy="684000"/>
          </a:xfrm>
          <a:solidFill>
            <a:schemeClr val="accent6">
              <a:lumMod val="20000"/>
              <a:lumOff val="80000"/>
            </a:schemeClr>
          </a:solidFill>
          <a:ln>
            <a:solidFill>
              <a:schemeClr val="bg1">
                <a:lumMod val="50000"/>
              </a:schemeClr>
            </a:solidFill>
          </a:ln>
          <a:effectLst>
            <a:innerShdw blurRad="63500" dist="50800" dir="2700000">
              <a:prstClr val="black">
                <a:alpha val="50000"/>
              </a:prstClr>
            </a:innerShdw>
          </a:effectLst>
        </p:spPr>
        <p:txBody>
          <a:bodyPr/>
          <a:lstStyle/>
          <a:p>
            <a:r>
              <a:rPr lang="it-IT" sz="4000" b="1" dirty="0"/>
              <a:t>Il Sileno e Marsia</a:t>
            </a:r>
          </a:p>
        </p:txBody>
      </p:sp>
      <p:sp>
        <p:nvSpPr>
          <p:cNvPr id="3" name="Segnaposto contenuto 2"/>
          <p:cNvSpPr>
            <a:spLocks noGrp="1"/>
          </p:cNvSpPr>
          <p:nvPr>
            <p:ph idx="1"/>
          </p:nvPr>
        </p:nvSpPr>
        <p:spPr>
          <a:xfrm>
            <a:off x="214282" y="928670"/>
            <a:ext cx="8715436" cy="5715040"/>
          </a:xfrm>
        </p:spPr>
        <p:txBody>
          <a:bodyPr/>
          <a:lstStyle/>
          <a:p>
            <a:pPr marL="0" indent="0">
              <a:lnSpc>
                <a:spcPct val="80000"/>
              </a:lnSpc>
              <a:buNone/>
            </a:pPr>
            <a:endParaRPr lang="it-IT" sz="2600" dirty="0">
              <a:latin typeface="+mj-lt"/>
            </a:endParaRPr>
          </a:p>
          <a:p>
            <a:pPr marL="0" indent="0">
              <a:lnSpc>
                <a:spcPct val="80000"/>
              </a:lnSpc>
              <a:buNone/>
            </a:pPr>
            <a:endParaRPr lang="it-IT" sz="2600" dirty="0">
              <a:latin typeface="+mj-lt"/>
            </a:endParaRPr>
          </a:p>
          <a:p>
            <a:pPr marL="0" indent="0">
              <a:lnSpc>
                <a:spcPct val="80000"/>
              </a:lnSpc>
              <a:buNone/>
            </a:pPr>
            <a:endParaRPr lang="it-IT" sz="2600" dirty="0">
              <a:latin typeface="+mj-lt"/>
            </a:endParaRPr>
          </a:p>
          <a:p>
            <a:pPr marL="0" indent="0">
              <a:lnSpc>
                <a:spcPct val="80000"/>
              </a:lnSpc>
              <a:buNone/>
            </a:pPr>
            <a:endParaRPr lang="it-IT" sz="2600" dirty="0">
              <a:latin typeface="+mj-lt"/>
            </a:endParaRPr>
          </a:p>
          <a:p>
            <a:pPr marL="0" indent="0">
              <a:lnSpc>
                <a:spcPct val="80000"/>
              </a:lnSpc>
              <a:buNone/>
            </a:pPr>
            <a:endParaRPr lang="it-IT" sz="2600" dirty="0">
              <a:latin typeface="+mj-lt"/>
            </a:endParaRPr>
          </a:p>
          <a:p>
            <a:pPr marL="0" indent="0">
              <a:lnSpc>
                <a:spcPct val="80000"/>
              </a:lnSpc>
              <a:buNone/>
            </a:pPr>
            <a:endParaRPr lang="it-IT" sz="2600" dirty="0">
              <a:latin typeface="+mj-lt"/>
            </a:endParaRPr>
          </a:p>
          <a:p>
            <a:pPr marL="0" indent="0">
              <a:lnSpc>
                <a:spcPct val="80000"/>
              </a:lnSpc>
              <a:buNone/>
            </a:pPr>
            <a:endParaRPr lang="it-IT" sz="2600" dirty="0">
              <a:latin typeface="+mj-lt"/>
            </a:endParaRPr>
          </a:p>
          <a:p>
            <a:pPr marL="0" indent="0">
              <a:lnSpc>
                <a:spcPct val="80000"/>
              </a:lnSpc>
              <a:buNone/>
            </a:pPr>
            <a:endParaRPr lang="it-IT" sz="2600" dirty="0">
              <a:latin typeface="+mj-lt"/>
            </a:endParaRPr>
          </a:p>
          <a:p>
            <a:pPr marL="0" indent="0">
              <a:lnSpc>
                <a:spcPct val="80000"/>
              </a:lnSpc>
              <a:buNone/>
            </a:pPr>
            <a:endParaRPr lang="it-IT" sz="2600" dirty="0">
              <a:latin typeface="+mj-lt"/>
            </a:endParaRPr>
          </a:p>
        </p:txBody>
      </p:sp>
      <p:sp>
        <p:nvSpPr>
          <p:cNvPr id="5" name="Rettangolo 4"/>
          <p:cNvSpPr/>
          <p:nvPr/>
        </p:nvSpPr>
        <p:spPr>
          <a:xfrm>
            <a:off x="750067" y="928670"/>
            <a:ext cx="7643866" cy="559667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80000"/>
              </a:lnSpc>
            </a:pPr>
            <a:endParaRPr lang="it-IT" sz="2400" dirty="0">
              <a:solidFill>
                <a:schemeClr val="tx1"/>
              </a:solidFill>
            </a:endParaRPr>
          </a:p>
          <a:p>
            <a:pPr>
              <a:lnSpc>
                <a:spcPct val="80000"/>
              </a:lnSpc>
            </a:pPr>
            <a:endParaRPr lang="it-IT" sz="2400" dirty="0">
              <a:solidFill>
                <a:schemeClr val="tx1"/>
              </a:solidFill>
            </a:endParaRPr>
          </a:p>
          <a:p>
            <a:pPr>
              <a:lnSpc>
                <a:spcPct val="80000"/>
              </a:lnSpc>
            </a:pPr>
            <a:r>
              <a:rPr lang="it-IT" sz="2400" dirty="0">
                <a:solidFill>
                  <a:schemeClr val="tx1"/>
                </a:solidFill>
              </a:rPr>
              <a:t>Socrate somiglia a quei </a:t>
            </a:r>
            <a:r>
              <a:rPr lang="it-IT" sz="2400" b="1" dirty="0">
                <a:solidFill>
                  <a:schemeClr val="tx1"/>
                </a:solidFill>
              </a:rPr>
              <a:t>Sileni</a:t>
            </a:r>
            <a:r>
              <a:rPr lang="it-IT" sz="2400" dirty="0">
                <a:solidFill>
                  <a:schemeClr val="tx1"/>
                </a:solidFill>
              </a:rPr>
              <a:t>, «messi in mostra nelle botteghe degli scultori, che gli artigiani costruiscono con zampogne e flauti in mano e che, quando vengono aperti in due, rivelano di contenere dentro immagini di dei. E inoltre dico che assomiglia al satiro </a:t>
            </a:r>
            <a:r>
              <a:rPr lang="it-IT" sz="2400" b="1" dirty="0">
                <a:solidFill>
                  <a:schemeClr val="tx1"/>
                </a:solidFill>
              </a:rPr>
              <a:t>Marsia»</a:t>
            </a:r>
            <a:r>
              <a:rPr lang="it-IT" sz="2400" dirty="0">
                <a:solidFill>
                  <a:schemeClr val="tx1"/>
                </a:solidFill>
              </a:rPr>
              <a:t>(Simposio 215 B)</a:t>
            </a:r>
          </a:p>
          <a:p>
            <a:pPr>
              <a:lnSpc>
                <a:spcPct val="80000"/>
              </a:lnSpc>
            </a:pPr>
            <a:endParaRPr lang="it-IT" sz="2400" dirty="0">
              <a:solidFill>
                <a:schemeClr val="tx1"/>
              </a:solidFill>
            </a:endParaRPr>
          </a:p>
          <a:p>
            <a:pPr>
              <a:lnSpc>
                <a:spcPct val="80000"/>
              </a:lnSpc>
            </a:pPr>
            <a:endParaRPr lang="it-IT" sz="2400" dirty="0">
              <a:solidFill>
                <a:schemeClr val="tx1"/>
              </a:solidFill>
            </a:endParaRPr>
          </a:p>
          <a:p>
            <a:pPr>
              <a:lnSpc>
                <a:spcPct val="80000"/>
              </a:lnSpc>
            </a:pPr>
            <a:r>
              <a:rPr lang="it-IT" sz="2400" dirty="0">
                <a:solidFill>
                  <a:schemeClr val="tx1"/>
                </a:solidFill>
              </a:rPr>
              <a:t>«Socrate è sempre innamorato dei belli, sta sempre intorno a loro e si strugge d'amore. […] Questo suo atteggiamento non è forse da </a:t>
            </a:r>
            <a:r>
              <a:rPr lang="it-IT" sz="2400" b="1" dirty="0">
                <a:solidFill>
                  <a:schemeClr val="tx1"/>
                </a:solidFill>
              </a:rPr>
              <a:t>Sileno</a:t>
            </a:r>
            <a:r>
              <a:rPr lang="it-IT" sz="2400" dirty="0">
                <a:solidFill>
                  <a:schemeClr val="tx1"/>
                </a:solidFill>
              </a:rPr>
              <a:t>? Altro che, se lo è! Ma questo è proprio un suo rivestimento esteriore, come nel Sileno scolpito; […] dentro, se lo si apre, immaginate[…]di quanta temperanza sia ripieno?» (Simposio</a:t>
            </a:r>
            <a:r>
              <a:rPr lang="it-IT" sz="2400" i="1" dirty="0">
                <a:solidFill>
                  <a:schemeClr val="tx1"/>
                </a:solidFill>
              </a:rPr>
              <a:t> </a:t>
            </a:r>
            <a:r>
              <a:rPr lang="it-IT" sz="2400" dirty="0">
                <a:solidFill>
                  <a:schemeClr val="tx1"/>
                </a:solidFill>
              </a:rPr>
              <a:t>216 D)</a:t>
            </a:r>
          </a:p>
          <a:p>
            <a:pPr>
              <a:lnSpc>
                <a:spcPct val="80000"/>
              </a:lnSpc>
            </a:pPr>
            <a:endParaRPr lang="it-IT" sz="2400" dirty="0">
              <a:solidFill>
                <a:schemeClr val="tx1"/>
              </a:solidFill>
            </a:endParaRPr>
          </a:p>
          <a:p>
            <a:pPr>
              <a:lnSpc>
                <a:spcPct val="80000"/>
              </a:lnSpc>
            </a:pPr>
            <a:endParaRPr lang="it-IT" sz="2400" dirty="0">
              <a:solidFill>
                <a:schemeClr val="tx1"/>
              </a:solidFill>
            </a:endParaRPr>
          </a:p>
          <a:p>
            <a:pPr>
              <a:lnSpc>
                <a:spcPct val="80000"/>
              </a:lnSpc>
            </a:pPr>
            <a:endParaRPr lang="it-IT" sz="2400" dirty="0">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939784"/>
          </a:xfrm>
          <a:solidFill>
            <a:schemeClr val="accent6">
              <a:lumMod val="20000"/>
              <a:lumOff val="80000"/>
            </a:schemeClr>
          </a:solidFill>
          <a:ln>
            <a:solidFill>
              <a:schemeClr val="tx1">
                <a:lumMod val="50000"/>
                <a:lumOff val="50000"/>
              </a:schemeClr>
            </a:solidFill>
          </a:ln>
          <a:effectLst>
            <a:innerShdw blurRad="63500" dist="50800" dir="2700000">
              <a:prstClr val="black">
                <a:alpha val="50000"/>
              </a:prstClr>
            </a:innerShdw>
          </a:effectLst>
        </p:spPr>
        <p:txBody>
          <a:bodyPr/>
          <a:lstStyle/>
          <a:p>
            <a:r>
              <a:rPr lang="it-IT" b="1" dirty="0"/>
              <a:t>I coribanti I</a:t>
            </a:r>
          </a:p>
        </p:txBody>
      </p:sp>
      <p:sp>
        <p:nvSpPr>
          <p:cNvPr id="3" name="Segnaposto contenuto 2"/>
          <p:cNvSpPr>
            <a:spLocks noGrp="1"/>
          </p:cNvSpPr>
          <p:nvPr>
            <p:ph idx="1"/>
          </p:nvPr>
        </p:nvSpPr>
        <p:spPr>
          <a:xfrm>
            <a:off x="457200" y="1428736"/>
            <a:ext cx="8329642" cy="5214974"/>
          </a:xfrm>
        </p:spPr>
        <p:txBody>
          <a:bodyPr>
            <a:normAutofit fontScale="92500"/>
          </a:bodyPr>
          <a:lstStyle/>
          <a:p>
            <a:pPr marL="0" indent="0">
              <a:spcBef>
                <a:spcPts val="3000"/>
              </a:spcBef>
              <a:buNone/>
            </a:pPr>
            <a:r>
              <a:rPr lang="it-IT" sz="2600" dirty="0">
                <a:latin typeface="+mj-lt"/>
              </a:rPr>
              <a:t>«Cari amici, se non rischiassi di sembrare completamente ubriaco, vi riferirei, con giuramento, che cosa ho provato io stesso nell'ascoltare i discorsi di quest'uomo, e anche ora continuo a provare. Infatti, quando io lo ascolto, nel sentire le sue parole, mi batte il cuore e mi vengono le lacrime</a:t>
            </a:r>
            <a:r>
              <a:rPr lang="it-IT" sz="2600" b="1" dirty="0">
                <a:latin typeface="+mj-lt"/>
              </a:rPr>
              <a:t>, molto più che ai coribanti; </a:t>
            </a:r>
            <a:r>
              <a:rPr lang="it-IT" sz="2600" dirty="0">
                <a:latin typeface="+mj-lt"/>
              </a:rPr>
              <a:t>e vedo che moltissimi altri provano le stesse cose» </a:t>
            </a:r>
            <a:r>
              <a:rPr lang="it-IT" sz="2600" b="1" dirty="0">
                <a:latin typeface="+mj-lt"/>
              </a:rPr>
              <a:t>(</a:t>
            </a:r>
            <a:r>
              <a:rPr lang="it-IT" sz="2600" b="1" i="1" dirty="0">
                <a:latin typeface="+mj-lt"/>
              </a:rPr>
              <a:t>Simposio </a:t>
            </a:r>
            <a:r>
              <a:rPr lang="it-IT" sz="2600" b="1" dirty="0">
                <a:latin typeface="+mj-lt"/>
              </a:rPr>
              <a:t>215 D-E)</a:t>
            </a:r>
          </a:p>
          <a:p>
            <a:pPr marL="0" indent="0">
              <a:spcBef>
                <a:spcPts val="3000"/>
              </a:spcBef>
              <a:buNone/>
            </a:pPr>
            <a:r>
              <a:rPr lang="it-IT" sz="2300" b="1" dirty="0">
                <a:latin typeface="+mj-lt"/>
              </a:rPr>
              <a:t>Effetto duraturo («e anche ora continuo a provare») delle parole di Socrate su Alcibiade; a confronto dell’effetto travolgente che le parole di Socrate hanno su di lui, persino i Coribanti sembrano del tutto sani.</a:t>
            </a:r>
          </a:p>
          <a:p>
            <a:pPr marL="0" indent="0">
              <a:spcBef>
                <a:spcPts val="3000"/>
              </a:spcBef>
              <a:buNone/>
            </a:pPr>
            <a:r>
              <a:rPr lang="it-IT" sz="2300" b="1" dirty="0">
                <a:latin typeface="+mj-lt"/>
              </a:rPr>
              <a:t>Coribanti: al seguito di </a:t>
            </a:r>
            <a:r>
              <a:rPr lang="it-IT" sz="2300" b="1" dirty="0" err="1">
                <a:latin typeface="+mj-lt"/>
              </a:rPr>
              <a:t>Cibele</a:t>
            </a:r>
            <a:r>
              <a:rPr lang="it-IT" sz="2300" b="1" dirty="0">
                <a:latin typeface="+mj-lt"/>
              </a:rPr>
              <a:t>; inventori delle danze orgiastiche a fini di esorcismo-purificazione (per mezzo della musica)</a:t>
            </a:r>
          </a:p>
        </p:txBody>
      </p:sp>
    </p:spTree>
    <p:extLst>
      <p:ext uri="{BB962C8B-B14F-4D97-AF65-F5344CB8AC3E}">
        <p14:creationId xmlns:p14="http://schemas.microsoft.com/office/powerpoint/2010/main" val="10887219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p:cNvSpPr/>
          <p:nvPr/>
        </p:nvSpPr>
        <p:spPr>
          <a:xfrm>
            <a:off x="285720" y="4581128"/>
            <a:ext cx="7715304" cy="211038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 name="Segnaposto contenuto 2"/>
          <p:cNvSpPr>
            <a:spLocks noGrp="1"/>
          </p:cNvSpPr>
          <p:nvPr>
            <p:ph idx="1"/>
          </p:nvPr>
        </p:nvSpPr>
        <p:spPr>
          <a:xfrm>
            <a:off x="305936" y="501648"/>
            <a:ext cx="8643998" cy="5830314"/>
          </a:xfrm>
          <a:noFill/>
        </p:spPr>
        <p:txBody>
          <a:bodyPr>
            <a:noAutofit/>
          </a:bodyPr>
          <a:lstStyle/>
          <a:p>
            <a:pPr marL="360000" indent="-342000">
              <a:lnSpc>
                <a:spcPct val="80000"/>
              </a:lnSpc>
              <a:spcBef>
                <a:spcPts val="1200"/>
              </a:spcBef>
            </a:pPr>
            <a:endParaRPr lang="it-IT" sz="2400" dirty="0"/>
          </a:p>
          <a:p>
            <a:pPr marL="360000" indent="-342000">
              <a:lnSpc>
                <a:spcPct val="80000"/>
              </a:lnSpc>
              <a:spcBef>
                <a:spcPts val="1200"/>
              </a:spcBef>
            </a:pPr>
            <a:r>
              <a:rPr lang="it-IT" sz="2400" dirty="0"/>
              <a:t>Socrate fa lo stesso effetto di Eros, in quanto ha il potere, al pari di quel demone, di innescare nell’uomo il desiderio di toccare il divino, di accrescere la parte divina che si intuisce in sé e che si concretizza come filosofia</a:t>
            </a:r>
          </a:p>
          <a:p>
            <a:pPr marL="360000" indent="-342000">
              <a:lnSpc>
                <a:spcPct val="80000"/>
              </a:lnSpc>
              <a:spcBef>
                <a:spcPts val="1200"/>
              </a:spcBef>
            </a:pPr>
            <a:r>
              <a:rPr lang="it-IT" sz="2400" dirty="0"/>
              <a:t>Alcibiade paragona il suo stato a una possessione coribantica, un invasamento divino che, nel momento in cui si impadronisce dell’uomo, lo fa agire alla stregua di un tarantolato. </a:t>
            </a:r>
          </a:p>
          <a:p>
            <a:pPr marL="360000" indent="-342000">
              <a:lnSpc>
                <a:spcPct val="80000"/>
              </a:lnSpc>
              <a:spcBef>
                <a:spcPts val="1200"/>
              </a:spcBef>
            </a:pPr>
            <a:endParaRPr lang="it-IT" sz="2400" dirty="0"/>
          </a:p>
          <a:p>
            <a:pPr marL="360000" indent="-342000">
              <a:lnSpc>
                <a:spcPct val="80000"/>
              </a:lnSpc>
              <a:spcBef>
                <a:spcPts val="1200"/>
              </a:spcBef>
            </a:pPr>
            <a:endParaRPr lang="it-IT" sz="2400" dirty="0"/>
          </a:p>
          <a:p>
            <a:pPr marL="0" indent="0">
              <a:lnSpc>
                <a:spcPct val="80000"/>
              </a:lnSpc>
              <a:spcBef>
                <a:spcPts val="0"/>
              </a:spcBef>
              <a:buNone/>
            </a:pPr>
            <a:endParaRPr lang="it-IT" sz="2400" dirty="0"/>
          </a:p>
          <a:p>
            <a:pPr marL="0" indent="0">
              <a:lnSpc>
                <a:spcPct val="80000"/>
              </a:lnSpc>
              <a:spcBef>
                <a:spcPts val="0"/>
              </a:spcBef>
              <a:buNone/>
            </a:pPr>
            <a:endParaRPr lang="it-IT" sz="2400" dirty="0"/>
          </a:p>
          <a:p>
            <a:pPr marL="0" indent="0">
              <a:lnSpc>
                <a:spcPct val="80000"/>
              </a:lnSpc>
              <a:spcBef>
                <a:spcPts val="0"/>
              </a:spcBef>
              <a:buNone/>
            </a:pPr>
            <a:endParaRPr lang="it-IT" sz="2400" dirty="0"/>
          </a:p>
          <a:p>
            <a:pPr marL="0" indent="0">
              <a:lnSpc>
                <a:spcPct val="80000"/>
              </a:lnSpc>
              <a:spcBef>
                <a:spcPts val="0"/>
              </a:spcBef>
              <a:buNone/>
            </a:pPr>
            <a:r>
              <a:rPr lang="it-IT" sz="2400" dirty="0"/>
              <a:t>mi sento  come l'effetto di uno che sia stato morsicato da una vipera. […] anch'io sono stato morsicato, e nel punto più </a:t>
            </a:r>
          </a:p>
          <a:p>
            <a:pPr marL="0" indent="0">
              <a:lnSpc>
                <a:spcPct val="80000"/>
              </a:lnSpc>
              <a:spcBef>
                <a:spcPts val="0"/>
              </a:spcBef>
              <a:buNone/>
            </a:pPr>
            <a:r>
              <a:rPr lang="it-IT" sz="2400" dirty="0"/>
              <a:t>doloroso in cui si possa essere morsi. Infatti, è nel cuore e nell'anima, [che] io sono stato colpito e morso dai suoi </a:t>
            </a:r>
          </a:p>
          <a:p>
            <a:pPr marL="0" indent="0">
              <a:lnSpc>
                <a:spcPct val="80000"/>
              </a:lnSpc>
              <a:spcBef>
                <a:spcPts val="0"/>
              </a:spcBef>
              <a:buNone/>
            </a:pPr>
            <a:r>
              <a:rPr lang="it-IT" sz="2400" dirty="0"/>
              <a:t>discorsi di filosofia </a:t>
            </a:r>
            <a:r>
              <a:rPr lang="it-IT" sz="2000" b="1" dirty="0"/>
              <a:t>(</a:t>
            </a:r>
            <a:r>
              <a:rPr lang="it-IT" sz="2000" b="1" i="1" dirty="0"/>
              <a:t>Simposio</a:t>
            </a:r>
            <a:r>
              <a:rPr lang="it-IT" sz="2000" b="1" dirty="0"/>
              <a:t>, 217 E- 218 A)</a:t>
            </a:r>
          </a:p>
        </p:txBody>
      </p:sp>
      <p:sp>
        <p:nvSpPr>
          <p:cNvPr id="4" name="Titolo 1"/>
          <p:cNvSpPr>
            <a:spLocks noGrp="1"/>
          </p:cNvSpPr>
          <p:nvPr>
            <p:ph type="title"/>
          </p:nvPr>
        </p:nvSpPr>
        <p:spPr>
          <a:xfrm>
            <a:off x="285720" y="108000"/>
            <a:ext cx="8643998" cy="749232"/>
          </a:xfrm>
          <a:solidFill>
            <a:schemeClr val="accent6">
              <a:lumMod val="20000"/>
              <a:lumOff val="80000"/>
            </a:schemeClr>
          </a:solidFill>
          <a:ln>
            <a:solidFill>
              <a:schemeClr val="tx1">
                <a:lumMod val="50000"/>
                <a:lumOff val="50000"/>
              </a:schemeClr>
            </a:solidFill>
          </a:ln>
          <a:effectLst>
            <a:innerShdw blurRad="63500" dist="50800" dir="2700000">
              <a:prstClr val="black">
                <a:alpha val="50000"/>
              </a:prstClr>
            </a:innerShdw>
          </a:effectLst>
        </p:spPr>
        <p:txBody>
          <a:bodyPr anchor="ctr"/>
          <a:lstStyle/>
          <a:p>
            <a:pPr>
              <a:lnSpc>
                <a:spcPct val="70000"/>
              </a:lnSpc>
            </a:pPr>
            <a:r>
              <a:rPr lang="it-IT" sz="4000" b="1" dirty="0"/>
              <a:t>I coribanti II</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85720" y="108000"/>
            <a:ext cx="8643998" cy="868346"/>
          </a:xfrm>
          <a:solidFill>
            <a:schemeClr val="accent6">
              <a:lumMod val="20000"/>
              <a:lumOff val="80000"/>
            </a:schemeClr>
          </a:solidFill>
          <a:ln>
            <a:solidFill>
              <a:schemeClr val="tx1">
                <a:lumMod val="50000"/>
                <a:lumOff val="50000"/>
              </a:schemeClr>
            </a:solidFill>
          </a:ln>
          <a:effectLst>
            <a:innerShdw blurRad="63500" dist="50800" dir="2700000">
              <a:prstClr val="black">
                <a:alpha val="50000"/>
              </a:prstClr>
            </a:innerShdw>
          </a:effectLst>
        </p:spPr>
        <p:txBody>
          <a:bodyPr/>
          <a:lstStyle/>
          <a:p>
            <a:r>
              <a:rPr lang="it-IT" b="1" dirty="0"/>
              <a:t>La vergogna di Alcibiade</a:t>
            </a:r>
          </a:p>
        </p:txBody>
      </p:sp>
      <p:sp>
        <p:nvSpPr>
          <p:cNvPr id="3" name="Segnaposto contenuto 2"/>
          <p:cNvSpPr>
            <a:spLocks noGrp="1"/>
          </p:cNvSpPr>
          <p:nvPr>
            <p:ph idx="1"/>
          </p:nvPr>
        </p:nvSpPr>
        <p:spPr>
          <a:xfrm>
            <a:off x="285720" y="1124744"/>
            <a:ext cx="8568952" cy="6173878"/>
          </a:xfrm>
        </p:spPr>
        <p:txBody>
          <a:bodyPr>
            <a:noAutofit/>
          </a:bodyPr>
          <a:lstStyle/>
          <a:p>
            <a:pPr>
              <a:lnSpc>
                <a:spcPct val="80000"/>
              </a:lnSpc>
            </a:pPr>
            <a:endParaRPr lang="it-IT" sz="2800" dirty="0"/>
          </a:p>
          <a:p>
            <a:pPr>
              <a:lnSpc>
                <a:spcPct val="80000"/>
              </a:lnSpc>
            </a:pPr>
            <a:r>
              <a:rPr lang="it-IT" sz="2500" dirty="0"/>
              <a:t>Alcibiade riconosce il valore di Socrate e sa che l’origine del suo amore risiede in quello che, secondo Diotima, è la sola cosa degna di essere amata. </a:t>
            </a:r>
          </a:p>
          <a:p>
            <a:pPr>
              <a:lnSpc>
                <a:spcPct val="80000"/>
              </a:lnSpc>
            </a:pPr>
            <a:r>
              <a:rPr lang="it-IT" sz="2500" dirty="0"/>
              <a:t>«Solamente nei confronti di quest'uomo io ho</a:t>
            </a:r>
            <a:r>
              <a:rPr lang="it-IT" sz="2500" baseline="30000" dirty="0"/>
              <a:t> </a:t>
            </a:r>
            <a:r>
              <a:rPr lang="it-IT" sz="2500" dirty="0"/>
              <a:t>provato quello che nessuno penserebbe esserci dentro di me, ossia il </a:t>
            </a:r>
            <a:r>
              <a:rPr lang="it-IT" sz="2500" b="1" dirty="0"/>
              <a:t>vergognarsi</a:t>
            </a:r>
            <a:r>
              <a:rPr lang="it-IT" sz="2500" dirty="0"/>
              <a:t> di fronte a qualcuno. Solo di fronte a lui, in verità, io mi vergogno. Infatti, io sono ben consapevole di non essere in grado di contraddirlo, mostrandogli che non bisogna fare le cose che egli mi esorta a fare. Ma poi, non appena io mi allontano da lui, mi lascio avvincere dagli onori che la moltitudine tributa. Perciò mi sottraggo a lui e lo rifuggo. E quando lo rivedo, mi vergogno per quelle cose che mi aveva fatto ammettere» (Simposio, 215 E-216 A)</a:t>
            </a:r>
          </a:p>
          <a:p>
            <a:pPr>
              <a:lnSpc>
                <a:spcPct val="80000"/>
              </a:lnSpc>
            </a:pPr>
            <a:r>
              <a:rPr lang="it-IT" sz="2500" dirty="0"/>
              <a:t>Pur sapendo, Alcibiade non mette in pratica ciò che sa: non vi si attiene con fermezza, non si </a:t>
            </a:r>
            <a:r>
              <a:rPr lang="it-IT" sz="2500" i="1" dirty="0"/>
              <a:t>con-verte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p:cNvSpPr/>
          <p:nvPr/>
        </p:nvSpPr>
        <p:spPr>
          <a:xfrm>
            <a:off x="571472" y="2857496"/>
            <a:ext cx="8143932" cy="37862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olo 1"/>
          <p:cNvSpPr>
            <a:spLocks noGrp="1"/>
          </p:cNvSpPr>
          <p:nvPr>
            <p:ph type="title"/>
          </p:nvPr>
        </p:nvSpPr>
        <p:spPr>
          <a:xfrm>
            <a:off x="457200" y="274638"/>
            <a:ext cx="8472518" cy="725470"/>
          </a:xfrm>
          <a:solidFill>
            <a:schemeClr val="accent6">
              <a:lumMod val="20000"/>
              <a:lumOff val="80000"/>
            </a:schemeClr>
          </a:solidFill>
          <a:ln>
            <a:solidFill>
              <a:schemeClr val="tx1">
                <a:lumMod val="50000"/>
                <a:lumOff val="50000"/>
              </a:schemeClr>
            </a:solidFill>
          </a:ln>
          <a:effectLst>
            <a:innerShdw blurRad="63500" dist="50800" dir="2700000">
              <a:prstClr val="black">
                <a:alpha val="50000"/>
              </a:prstClr>
            </a:innerShdw>
          </a:effectLst>
        </p:spPr>
        <p:txBody>
          <a:bodyPr/>
          <a:lstStyle/>
          <a:p>
            <a:r>
              <a:rPr lang="it-IT" sz="4000" b="1" dirty="0"/>
              <a:t>Le armi di bronzo</a:t>
            </a:r>
          </a:p>
        </p:txBody>
      </p:sp>
      <p:sp>
        <p:nvSpPr>
          <p:cNvPr id="3" name="Segnaposto contenuto 2"/>
          <p:cNvSpPr>
            <a:spLocks noGrp="1"/>
          </p:cNvSpPr>
          <p:nvPr>
            <p:ph idx="1"/>
          </p:nvPr>
        </p:nvSpPr>
        <p:spPr>
          <a:xfrm>
            <a:off x="214282" y="1214422"/>
            <a:ext cx="8472518" cy="5429288"/>
          </a:xfrm>
        </p:spPr>
        <p:txBody>
          <a:bodyPr>
            <a:noAutofit/>
          </a:bodyPr>
          <a:lstStyle/>
          <a:p>
            <a:pPr>
              <a:lnSpc>
                <a:spcPct val="80000"/>
              </a:lnSpc>
            </a:pPr>
            <a:r>
              <a:rPr lang="it-IT" sz="2200" dirty="0"/>
              <a:t>Avvicinato da Socrate e convinto che Socrate fosse innamorato della sua bellezza fisica, Alcibiade ha creduto di poter guadagnarsi la “verità del bello” in cambio dell’“apparenza del bello”, cioè la sapienza in cambio della bellezza fisica</a:t>
            </a:r>
          </a:p>
          <a:p>
            <a:pPr marL="0" indent="0">
              <a:lnSpc>
                <a:spcPct val="80000"/>
              </a:lnSpc>
              <a:buNone/>
            </a:pPr>
            <a:endParaRPr lang="it-IT" sz="2200" dirty="0"/>
          </a:p>
          <a:p>
            <a:pPr>
              <a:lnSpc>
                <a:spcPct val="80000"/>
              </a:lnSpc>
            </a:pPr>
            <a:endParaRPr lang="it-IT" sz="2200" dirty="0"/>
          </a:p>
          <a:p>
            <a:pPr marL="0" indent="0">
              <a:lnSpc>
                <a:spcPct val="80000"/>
              </a:lnSpc>
              <a:buNone/>
            </a:pPr>
            <a:r>
              <a:rPr lang="it-IT" sz="2200" dirty="0"/>
              <a:t>	</a:t>
            </a:r>
          </a:p>
          <a:p>
            <a:pPr>
              <a:lnSpc>
                <a:spcPct val="80000"/>
              </a:lnSpc>
              <a:buNone/>
            </a:pPr>
            <a:r>
              <a:rPr lang="it-IT" sz="2200" dirty="0"/>
              <a:t>	Caro Alcibiade, si da il caso che tu sia veramente un uomo non da poco, se ciò che dici di me è proprio vero, e se in me c'è una forza per la quale potresti diventare migliore. Tu vedresti in me una bellezza straordinaria, molto diversa dalla tua avvenenza fisica. E se, contemplandola, cerchi di averne parte con me, e di scambiare bellezza con bellezza, pensi di trarre non poco vantaggio ai miei danni: in cambio dell'apparenza del bello, tu cerchi dì guadagnarti la verità del bello</a:t>
            </a:r>
            <a:r>
              <a:rPr lang="it-IT" sz="2200" baseline="30000" dirty="0"/>
              <a:t> </a:t>
            </a:r>
            <a:r>
              <a:rPr lang="it-IT" sz="2200" dirty="0"/>
              <a:t>e veramente pensi di scambiare </a:t>
            </a:r>
            <a:r>
              <a:rPr lang="it-IT" sz="2200" i="1" dirty="0"/>
              <a:t>armi d'oro con armi di bronzo.</a:t>
            </a:r>
          </a:p>
          <a:p>
            <a:pPr algn="r">
              <a:lnSpc>
                <a:spcPct val="80000"/>
              </a:lnSpc>
              <a:buNone/>
            </a:pPr>
            <a:r>
              <a:rPr lang="it-IT" sz="2200" b="1" i="1" dirty="0"/>
              <a:t>Simposio</a:t>
            </a:r>
            <a:r>
              <a:rPr lang="it-IT" sz="2200" b="1" dirty="0"/>
              <a:t>, 218 E- 219 A</a:t>
            </a:r>
            <a:endParaRPr lang="it-IT" sz="2400" b="1" dirty="0"/>
          </a:p>
          <a:p>
            <a:pPr>
              <a:lnSpc>
                <a:spcPct val="80000"/>
              </a:lnSpc>
              <a:buNone/>
            </a:pPr>
            <a:endParaRPr lang="it-IT" sz="2400" dirty="0"/>
          </a:p>
        </p:txBody>
      </p:sp>
    </p:spTree>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28770</TotalTime>
  <Words>3401</Words>
  <Application>Microsoft Macintosh PowerPoint</Application>
  <PresentationFormat>Presentazione su schermo (4:3)</PresentationFormat>
  <Paragraphs>168</Paragraphs>
  <Slides>30</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30</vt:i4>
      </vt:variant>
    </vt:vector>
  </HeadingPairs>
  <TitlesOfParts>
    <vt:vector size="33" baseType="lpstr">
      <vt:lpstr>Arial</vt:lpstr>
      <vt:lpstr>Calibri</vt:lpstr>
      <vt:lpstr>Tema di Office</vt:lpstr>
      <vt:lpstr>Irruzione di Alcibiade, elogio di Socrate ed epilogo</vt:lpstr>
      <vt:lpstr>La «fisicità» dell’amore</vt:lpstr>
      <vt:lpstr>I contenuti del discorso</vt:lpstr>
      <vt:lpstr>Parlare per immagini</vt:lpstr>
      <vt:lpstr>Il Sileno e Marsia</vt:lpstr>
      <vt:lpstr>I coribanti I</vt:lpstr>
      <vt:lpstr>I coribanti II</vt:lpstr>
      <vt:lpstr>La vergogna di Alcibiade</vt:lpstr>
      <vt:lpstr>Le armi di bronzo</vt:lpstr>
      <vt:lpstr>Ambivalenza dei sentimenti di Alcibiade</vt:lpstr>
      <vt:lpstr>Riforma della pederastia</vt:lpstr>
      <vt:lpstr>Presentazione standard di PowerPoint</vt:lpstr>
      <vt:lpstr>Presentazione standard di PowerPoint</vt:lpstr>
      <vt:lpstr>Dioniso ed Apollo</vt:lpstr>
      <vt:lpstr>L’unicum di Socrate</vt:lpstr>
      <vt:lpstr>I discorsi di Socrate</vt:lpstr>
      <vt:lpstr>Poesia e filosofia</vt:lpstr>
      <vt:lpstr>Poeta tragico e poeta comico</vt:lpstr>
      <vt:lpstr>Presentazione standard di PowerPoint</vt:lpstr>
      <vt:lpstr>Presentazione standard di PowerPoint</vt:lpstr>
      <vt:lpstr>Presentazione standard di PowerPoint</vt:lpstr>
      <vt:lpstr>Presentazione standard di PowerPoint</vt:lpstr>
      <vt:lpstr>Presentazione standard di PowerPoint</vt:lpstr>
      <vt:lpstr>Fedro e Ione: Eros, poesia e mania: il poeta non è un tecnico (= è invasato dal dio)</vt:lpstr>
      <vt:lpstr>Presentazione standard di PowerPoint</vt:lpstr>
      <vt:lpstr>Ione</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PLATONE</dc:title>
  <cp:lastModifiedBy>Mariagrazia Portera</cp:lastModifiedBy>
  <cp:revision>277</cp:revision>
  <dcterms:modified xsi:type="dcterms:W3CDTF">2019-10-14T08:48:10Z</dcterms:modified>
</cp:coreProperties>
</file>