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66" r:id="rId4"/>
    <p:sldId id="267" r:id="rId5"/>
    <p:sldId id="263" r:id="rId6"/>
    <p:sldId id="257" r:id="rId7"/>
    <p:sldId id="258" r:id="rId8"/>
    <p:sldId id="259" r:id="rId9"/>
    <p:sldId id="260" r:id="rId10"/>
    <p:sldId id="261" r:id="rId11"/>
    <p:sldId id="262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ABD8F-BFF4-4FDB-B4EB-EC0E03E0996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90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C50B3-6607-4925-B0BE-0DF3AD9FE13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9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E12BB-0B84-475D-993F-8CD5E3B248E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94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AFE4F-E0A1-409C-939A-8C3FDCA0AB2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5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AAD5F-BA30-422A-8EB3-9ABD8362AAF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5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AD7EA-0865-4D87-8BAB-E81DEBA3C68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2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2081-5F4F-4C6F-B724-654D4C6AB83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17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DFA46-99A2-4FD7-BAFB-A5C4D728B2E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23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44A2F-EF68-443F-929D-28288FF6BE9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23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DDC76-44DF-4A26-A171-549E456B674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97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C3198-CA72-4E4D-9460-3F83C4130B1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66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E0A306-EF1B-4FB3-9257-B50F801968D9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1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1.png"/><Relationship Id="rId2" Type="http://schemas.microsoft.com/office/2007/relationships/media" Target="../media/media10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1.png"/><Relationship Id="rId2" Type="http://schemas.microsoft.com/office/2007/relationships/media" Target="../media/media11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38" y="1988840"/>
            <a:ext cx="91418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000" dirty="0">
                <a:solidFill>
                  <a:srgbClr val="000000"/>
                </a:solidFill>
              </a:rPr>
              <a:t>Come si trasmette l’aumentata risposta allo SC dei neuroni dell’amigdala laterale alle altre strutture cerebrali?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4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000" dirty="0">
                <a:solidFill>
                  <a:srgbClr val="000000"/>
                </a:solidFill>
              </a:rPr>
              <a:t>L’amigdala centrale (o nucleo centrale dell’amigdala)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8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4"/>
          <p:cNvGraphicFramePr>
            <a:graphicFrameLocks noChangeAspect="1"/>
          </p:cNvGraphicFramePr>
          <p:nvPr/>
        </p:nvGraphicFramePr>
        <p:xfrm>
          <a:off x="1143000" y="1143000"/>
          <a:ext cx="6781800" cy="407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Grafico" r:id="rId5" imgW="7620000" imgH="4429125" progId="Excel.Chart.8">
                  <p:embed/>
                </p:oleObj>
              </mc:Choice>
              <mc:Fallback>
                <p:oleObj name="Grafico" r:id="rId5" imgW="7620000" imgH="442912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143000"/>
                        <a:ext cx="6781800" cy="407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-12700" y="115888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</a:rPr>
              <a:t>La componente esplicita ed implicita della memoria emotiva hanno un decorso di ritenzione diverso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8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4"/>
          <p:cNvGraphicFramePr>
            <a:graphicFrameLocks noChangeAspect="1"/>
          </p:cNvGraphicFramePr>
          <p:nvPr/>
        </p:nvGraphicFramePr>
        <p:xfrm>
          <a:off x="684213" y="908050"/>
          <a:ext cx="7488237" cy="511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Grafico" r:id="rId5" imgW="5886450" imgH="4019550" progId="Excel.Chart.8">
                  <p:embed/>
                </p:oleObj>
              </mc:Choice>
              <mc:Fallback>
                <p:oleObj name="Grafico" r:id="rId5" imgW="5886450" imgH="401955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908050"/>
                        <a:ext cx="7488237" cy="511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9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7026" y="980728"/>
            <a:ext cx="91440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000" dirty="0">
                <a:solidFill>
                  <a:srgbClr val="000000"/>
                </a:solidFill>
              </a:rPr>
              <a:t>Il nucleo laterale dell’amigdala proietta al nucleo centrale, che costituisce la principale uscita dell’amigdala.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40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000" dirty="0">
                <a:solidFill>
                  <a:srgbClr val="000000"/>
                </a:solidFill>
              </a:rPr>
              <a:t>La maggior risposta del nucleo laterale allo stimolo condizionato determinerà una maggior attivazione del nucleo centrale.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0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1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0" y="44450"/>
            <a:ext cx="9144000" cy="686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000" dirty="0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000" dirty="0">
                <a:solidFill>
                  <a:srgbClr val="000000"/>
                </a:solidFill>
              </a:rPr>
              <a:t>Le proiezioni del nucleo centrale, ed in particolare del </a:t>
            </a:r>
            <a:r>
              <a:rPr lang="it-IT" altLang="it-IT" sz="4000" b="1" dirty="0">
                <a:solidFill>
                  <a:srgbClr val="000000"/>
                </a:solidFill>
              </a:rPr>
              <a:t>nucleo centrale mediale </a:t>
            </a:r>
            <a:r>
              <a:rPr lang="it-IT" altLang="it-IT" sz="4000" dirty="0">
                <a:solidFill>
                  <a:srgbClr val="000000"/>
                </a:solidFill>
              </a:rPr>
              <a:t>sono dirette all’ipotalamo e alle strutture del tronco dell’encefalo coinvolte nel controllo del sistema nervoso autonomo: in questo modo l’amigdala controlla sia il sistema nervoso autonomo che il sistema endocrino che l’asse ipotalamo-ipofisi-surrene.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5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2715"/>
          <a:stretch>
            <a:fillRect/>
          </a:stretch>
        </p:blipFill>
        <p:spPr bwMode="auto">
          <a:xfrm>
            <a:off x="0" y="0"/>
            <a:ext cx="5724525" cy="512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5181600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>
                <a:solidFill>
                  <a:srgbClr val="000000"/>
                </a:solidFill>
              </a:rPr>
              <a:t>Coronal section of the mouse brain indicating the location of the central amygdala (CEA). CEl/CEm, lateral/medial subdivisions of CEA. Numbers indicate the antero-posterior coordinates caudal to bregma. </a:t>
            </a:r>
            <a:r>
              <a:rPr lang="it-IT" altLang="it-IT" sz="1400" b="1">
                <a:solidFill>
                  <a:srgbClr val="000000"/>
                </a:solidFill>
              </a:rPr>
              <a:t>b</a:t>
            </a:r>
            <a:r>
              <a:rPr lang="it-IT" altLang="it-IT" sz="1400">
                <a:solidFill>
                  <a:srgbClr val="000000"/>
                </a:solidFill>
              </a:rPr>
              <a:t>, Red fluorescent neurons in CEm infected with AAV-ChR22A-tdimer. Scale bar, 100 μm. </a:t>
            </a:r>
            <a:r>
              <a:rPr lang="it-IT" altLang="it-IT" sz="1400" b="1">
                <a:solidFill>
                  <a:srgbClr val="000000"/>
                </a:solidFill>
              </a:rPr>
              <a:t>c</a:t>
            </a:r>
            <a:r>
              <a:rPr lang="it-IT" altLang="it-IT" sz="1400">
                <a:solidFill>
                  <a:srgbClr val="000000"/>
                </a:solidFill>
              </a:rPr>
              <a:t>, </a:t>
            </a:r>
            <a:r>
              <a:rPr lang="it-IT" altLang="it-IT" sz="1600" b="1">
                <a:solidFill>
                  <a:srgbClr val="000000"/>
                </a:solidFill>
              </a:rPr>
              <a:t>Left: example experiment illustrating rapid and reversible freezing induced by bilateral stimulation of ChR2-expressing CEm neurons</a:t>
            </a:r>
            <a:r>
              <a:rPr lang="it-IT" altLang="it-IT" sz="1400">
                <a:solidFill>
                  <a:srgbClr val="000000"/>
                </a:solidFill>
              </a:rPr>
              <a:t> with 10 s of blue light (inter-stimulation intervals, 30–60 s). Right: summary data demonstrating significant light-induced freezing responses in AAV-ChR22A-tdimer infected animals, but not in sham-operated controls. 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580063" y="765175"/>
            <a:ext cx="3563937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Indurre risposte di paura in assenza di stimoli condizionati (o incondizionati) attraverso la semplice stimolazione optogenetica dell’amigdala centrale mediale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0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188913"/>
            <a:ext cx="9144000" cy="6553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4" b="72874"/>
          <a:stretch>
            <a:fillRect/>
          </a:stretch>
        </p:blipFill>
        <p:spPr bwMode="auto">
          <a:xfrm>
            <a:off x="0" y="188913"/>
            <a:ext cx="3995738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 descr="nature09559-f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0" t="56645" r="4376"/>
          <a:stretch>
            <a:fillRect/>
          </a:stretch>
        </p:blipFill>
        <p:spPr bwMode="auto">
          <a:xfrm>
            <a:off x="5148263" y="2133600"/>
            <a:ext cx="3816350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643438" y="6453188"/>
            <a:ext cx="45370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1400">
                <a:solidFill>
                  <a:srgbClr val="000000"/>
                </a:solidFill>
              </a:rPr>
              <a:t>S Ciocchi </a:t>
            </a:r>
            <a:r>
              <a:rPr lang="en-GB" altLang="it-IT" sz="1400" i="1">
                <a:solidFill>
                  <a:srgbClr val="000000"/>
                </a:solidFill>
              </a:rPr>
              <a:t>et al.</a:t>
            </a:r>
            <a:r>
              <a:rPr lang="en-GB" altLang="it-IT" sz="1400">
                <a:solidFill>
                  <a:srgbClr val="000000"/>
                </a:solidFill>
              </a:rPr>
              <a:t> </a:t>
            </a:r>
            <a:r>
              <a:rPr lang="en-GB" altLang="it-IT" sz="1400" i="1">
                <a:solidFill>
                  <a:srgbClr val="000000"/>
                </a:solidFill>
              </a:rPr>
              <a:t>Nature</a:t>
            </a:r>
            <a:r>
              <a:rPr lang="en-GB" altLang="it-IT" sz="1400">
                <a:solidFill>
                  <a:srgbClr val="000000"/>
                </a:solidFill>
              </a:rPr>
              <a:t> </a:t>
            </a:r>
            <a:r>
              <a:rPr lang="en-GB" altLang="it-IT" sz="1400" b="1">
                <a:solidFill>
                  <a:srgbClr val="000000"/>
                </a:solidFill>
              </a:rPr>
              <a:t>468</a:t>
            </a:r>
            <a:r>
              <a:rPr lang="en-GB" altLang="it-IT" sz="1400">
                <a:solidFill>
                  <a:srgbClr val="000000"/>
                </a:solidFill>
              </a:rPr>
              <a:t>, 277-282 (2010)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7672388" y="4652963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Fear </a:t>
            </a:r>
          </a:p>
        </p:txBody>
      </p:sp>
      <p:sp>
        <p:nvSpPr>
          <p:cNvPr id="41991" name="Arc 7"/>
          <p:cNvSpPr>
            <a:spLocks/>
          </p:cNvSpPr>
          <p:nvPr/>
        </p:nvSpPr>
        <p:spPr bwMode="auto">
          <a:xfrm rot="18090201" flipH="1">
            <a:off x="6337300" y="3349625"/>
            <a:ext cx="431800" cy="11874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 flipV="1">
            <a:off x="6661150" y="3933825"/>
            <a:ext cx="287338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1246188" y="450850"/>
            <a:ext cx="288925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8" r="60985" b="25534"/>
          <a:stretch>
            <a:fillRect/>
          </a:stretch>
        </p:blipFill>
        <p:spPr bwMode="auto">
          <a:xfrm>
            <a:off x="4716463" y="1989138"/>
            <a:ext cx="757237" cy="14398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9" name="Oval 11"/>
          <p:cNvSpPr>
            <a:spLocks noChangeArrowheads="1"/>
          </p:cNvSpPr>
          <p:nvPr/>
        </p:nvSpPr>
        <p:spPr bwMode="auto">
          <a:xfrm>
            <a:off x="5186363" y="4076700"/>
            <a:ext cx="217487" cy="2159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grpSp>
        <p:nvGrpSpPr>
          <p:cNvPr id="37900" name="Group 12"/>
          <p:cNvGrpSpPr>
            <a:grpSpLocks/>
          </p:cNvGrpSpPr>
          <p:nvPr/>
        </p:nvGrpSpPr>
        <p:grpSpPr bwMode="auto">
          <a:xfrm>
            <a:off x="5292725" y="3365500"/>
            <a:ext cx="1008063" cy="665163"/>
            <a:chOff x="3152" y="986"/>
            <a:chExt cx="635" cy="419"/>
          </a:xfrm>
        </p:grpSpPr>
        <p:sp>
          <p:nvSpPr>
            <p:cNvPr id="42023" name="Freeform 13"/>
            <p:cNvSpPr>
              <a:spLocks/>
            </p:cNvSpPr>
            <p:nvPr/>
          </p:nvSpPr>
          <p:spPr bwMode="auto">
            <a:xfrm rot="-2680978">
              <a:off x="3152" y="1223"/>
              <a:ext cx="635" cy="182"/>
            </a:xfrm>
            <a:custGeom>
              <a:avLst/>
              <a:gdLst>
                <a:gd name="T0" fmla="*/ 0 w 771"/>
                <a:gd name="T1" fmla="*/ 1 h 288"/>
                <a:gd name="T2" fmla="*/ 16 w 771"/>
                <a:gd name="T3" fmla="*/ 1 h 288"/>
                <a:gd name="T4" fmla="*/ 35 w 771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1" h="288">
                  <a:moveTo>
                    <a:pt x="0" y="91"/>
                  </a:moveTo>
                  <a:cubicBezTo>
                    <a:pt x="117" y="189"/>
                    <a:pt x="235" y="288"/>
                    <a:pt x="363" y="273"/>
                  </a:cubicBezTo>
                  <a:cubicBezTo>
                    <a:pt x="491" y="258"/>
                    <a:pt x="703" y="45"/>
                    <a:pt x="771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42024" name="Line 14"/>
            <p:cNvSpPr>
              <a:spLocks noChangeShapeType="1"/>
            </p:cNvSpPr>
            <p:nvPr/>
          </p:nvSpPr>
          <p:spPr bwMode="auto">
            <a:xfrm rot="19600592" flipV="1">
              <a:off x="3598" y="986"/>
              <a:ext cx="90" cy="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37903" name="Group 15"/>
          <p:cNvGrpSpPr>
            <a:grpSpLocks/>
          </p:cNvGrpSpPr>
          <p:nvPr/>
        </p:nvGrpSpPr>
        <p:grpSpPr bwMode="auto">
          <a:xfrm>
            <a:off x="4983163" y="3108325"/>
            <a:ext cx="195262" cy="1082675"/>
            <a:chOff x="2957" y="824"/>
            <a:chExt cx="123" cy="682"/>
          </a:xfrm>
        </p:grpSpPr>
        <p:sp>
          <p:nvSpPr>
            <p:cNvPr id="42021" name="Freeform 16"/>
            <p:cNvSpPr>
              <a:spLocks/>
            </p:cNvSpPr>
            <p:nvPr/>
          </p:nvSpPr>
          <p:spPr bwMode="auto">
            <a:xfrm>
              <a:off x="2957" y="824"/>
              <a:ext cx="104" cy="656"/>
            </a:xfrm>
            <a:custGeom>
              <a:avLst/>
              <a:gdLst>
                <a:gd name="T0" fmla="*/ 0 w 104"/>
                <a:gd name="T1" fmla="*/ 0 h 656"/>
                <a:gd name="T2" fmla="*/ 0 w 104"/>
                <a:gd name="T3" fmla="*/ 320 h 656"/>
                <a:gd name="T4" fmla="*/ 8 w 104"/>
                <a:gd name="T5" fmla="*/ 456 h 656"/>
                <a:gd name="T6" fmla="*/ 0 w 104"/>
                <a:gd name="T7" fmla="*/ 480 h 656"/>
                <a:gd name="T8" fmla="*/ 48 w 104"/>
                <a:gd name="T9" fmla="*/ 592 h 656"/>
                <a:gd name="T10" fmla="*/ 104 w 104"/>
                <a:gd name="T11" fmla="*/ 656 h 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4" h="656">
                  <a:moveTo>
                    <a:pt x="0" y="0"/>
                  </a:moveTo>
                  <a:cubicBezTo>
                    <a:pt x="11" y="103"/>
                    <a:pt x="59" y="231"/>
                    <a:pt x="0" y="320"/>
                  </a:cubicBezTo>
                  <a:cubicBezTo>
                    <a:pt x="3" y="365"/>
                    <a:pt x="8" y="411"/>
                    <a:pt x="8" y="456"/>
                  </a:cubicBezTo>
                  <a:cubicBezTo>
                    <a:pt x="8" y="464"/>
                    <a:pt x="0" y="472"/>
                    <a:pt x="0" y="480"/>
                  </a:cubicBezTo>
                  <a:cubicBezTo>
                    <a:pt x="0" y="526"/>
                    <a:pt x="10" y="567"/>
                    <a:pt x="48" y="592"/>
                  </a:cubicBezTo>
                  <a:cubicBezTo>
                    <a:pt x="65" y="625"/>
                    <a:pt x="79" y="631"/>
                    <a:pt x="104" y="656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42022" name="Line 17"/>
            <p:cNvSpPr>
              <a:spLocks noChangeShapeType="1"/>
            </p:cNvSpPr>
            <p:nvPr/>
          </p:nvSpPr>
          <p:spPr bwMode="auto">
            <a:xfrm>
              <a:off x="2989" y="1416"/>
              <a:ext cx="91" cy="9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</a:endParaRPr>
            </a:p>
          </p:txBody>
        </p:sp>
      </p:grpSp>
      <p:pic>
        <p:nvPicPr>
          <p:cNvPr id="37907" name="Picture 19" descr="nature09559-f2"/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75" r="49794" b="31360"/>
          <a:stretch>
            <a:fillRect/>
          </a:stretch>
        </p:blipFill>
        <p:spPr bwMode="auto">
          <a:xfrm>
            <a:off x="107950" y="2060575"/>
            <a:ext cx="405923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-11113" y="6326188"/>
            <a:ext cx="451167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rgbClr val="000000"/>
                </a:solidFill>
              </a:rPr>
              <a:t>CS presentation induced an increase (in CElon neurons) or a decrease (in CEloff neurons) in firing. </a:t>
            </a:r>
          </a:p>
        </p:txBody>
      </p:sp>
      <p:grpSp>
        <p:nvGrpSpPr>
          <p:cNvPr id="37909" name="Group 21"/>
          <p:cNvGrpSpPr>
            <a:grpSpLocks/>
          </p:cNvGrpSpPr>
          <p:nvPr/>
        </p:nvGrpSpPr>
        <p:grpSpPr bwMode="auto">
          <a:xfrm>
            <a:off x="4779963" y="3979863"/>
            <a:ext cx="490537" cy="949325"/>
            <a:chOff x="3011" y="1877"/>
            <a:chExt cx="309" cy="598"/>
          </a:xfrm>
        </p:grpSpPr>
        <p:grpSp>
          <p:nvGrpSpPr>
            <p:cNvPr id="42014" name="Group 22"/>
            <p:cNvGrpSpPr>
              <a:grpSpLocks/>
            </p:cNvGrpSpPr>
            <p:nvPr/>
          </p:nvGrpSpPr>
          <p:grpSpPr bwMode="auto">
            <a:xfrm rot="-2911268">
              <a:off x="3051" y="2056"/>
              <a:ext cx="447" cy="90"/>
              <a:chOff x="3334" y="3113"/>
              <a:chExt cx="1043" cy="226"/>
            </a:xfrm>
          </p:grpSpPr>
          <p:sp>
            <p:nvSpPr>
              <p:cNvPr id="42019" name="Rectangle 23"/>
              <p:cNvSpPr>
                <a:spLocks noChangeArrowheads="1"/>
              </p:cNvSpPr>
              <p:nvPr/>
            </p:nvSpPr>
            <p:spPr bwMode="auto">
              <a:xfrm>
                <a:off x="3334" y="3113"/>
                <a:ext cx="544" cy="226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it-IT" altLang="it-IT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20" name="AutoShape 24"/>
              <p:cNvSpPr>
                <a:spLocks noChangeArrowheads="1"/>
              </p:cNvSpPr>
              <p:nvPr/>
            </p:nvSpPr>
            <p:spPr bwMode="auto">
              <a:xfrm rot="5400000">
                <a:off x="4105" y="2974"/>
                <a:ext cx="46" cy="499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it-IT" altLang="it-IT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2015" name="Group 25"/>
            <p:cNvGrpSpPr>
              <a:grpSpLocks/>
            </p:cNvGrpSpPr>
            <p:nvPr/>
          </p:nvGrpSpPr>
          <p:grpSpPr bwMode="auto">
            <a:xfrm rot="-2911268">
              <a:off x="2929" y="2304"/>
              <a:ext cx="253" cy="90"/>
              <a:chOff x="3024" y="3113"/>
              <a:chExt cx="355" cy="227"/>
            </a:xfrm>
          </p:grpSpPr>
          <p:sp>
            <p:nvSpPr>
              <p:cNvPr id="42016" name="Line 26"/>
              <p:cNvSpPr>
                <a:spLocks noChangeShapeType="1"/>
              </p:cNvSpPr>
              <p:nvPr/>
            </p:nvSpPr>
            <p:spPr bwMode="auto">
              <a:xfrm>
                <a:off x="3379" y="3113"/>
                <a:ext cx="0" cy="22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2017" name="Line 27"/>
              <p:cNvSpPr>
                <a:spLocks noChangeShapeType="1"/>
              </p:cNvSpPr>
              <p:nvPr/>
            </p:nvSpPr>
            <p:spPr bwMode="auto">
              <a:xfrm>
                <a:off x="3032" y="3219"/>
                <a:ext cx="31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2018" name="Line 28"/>
              <p:cNvSpPr>
                <a:spLocks noChangeShapeType="1"/>
              </p:cNvSpPr>
              <p:nvPr/>
            </p:nvSpPr>
            <p:spPr bwMode="auto">
              <a:xfrm>
                <a:off x="3024" y="315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7917" name="Group 29"/>
          <p:cNvGrpSpPr>
            <a:grpSpLocks/>
          </p:cNvGrpSpPr>
          <p:nvPr/>
        </p:nvGrpSpPr>
        <p:grpSpPr bwMode="auto">
          <a:xfrm>
            <a:off x="4932363" y="2484438"/>
            <a:ext cx="971550" cy="465137"/>
            <a:chOff x="3086" y="944"/>
            <a:chExt cx="612" cy="293"/>
          </a:xfrm>
        </p:grpSpPr>
        <p:grpSp>
          <p:nvGrpSpPr>
            <p:cNvPr id="42007" name="Group 30"/>
            <p:cNvGrpSpPr>
              <a:grpSpLocks/>
            </p:cNvGrpSpPr>
            <p:nvPr/>
          </p:nvGrpSpPr>
          <p:grpSpPr bwMode="auto">
            <a:xfrm rot="8531333">
              <a:off x="3086" y="1147"/>
              <a:ext cx="447" cy="90"/>
              <a:chOff x="3334" y="3113"/>
              <a:chExt cx="1043" cy="226"/>
            </a:xfrm>
          </p:grpSpPr>
          <p:sp>
            <p:nvSpPr>
              <p:cNvPr id="42012" name="Rectangle 31"/>
              <p:cNvSpPr>
                <a:spLocks noChangeArrowheads="1"/>
              </p:cNvSpPr>
              <p:nvPr/>
            </p:nvSpPr>
            <p:spPr bwMode="auto">
              <a:xfrm>
                <a:off x="3334" y="3113"/>
                <a:ext cx="544" cy="226"/>
              </a:xfrm>
              <a:prstGeom prst="rect">
                <a:avLst/>
              </a:prstGeom>
              <a:solidFill>
                <a:srgbClr val="00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it-IT" altLang="it-IT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13" name="AutoShape 32"/>
              <p:cNvSpPr>
                <a:spLocks noChangeArrowheads="1"/>
              </p:cNvSpPr>
              <p:nvPr/>
            </p:nvSpPr>
            <p:spPr bwMode="auto">
              <a:xfrm rot="5400000">
                <a:off x="4105" y="2974"/>
                <a:ext cx="46" cy="499"/>
              </a:xfrm>
              <a:prstGeom prst="triangle">
                <a:avLst>
                  <a:gd name="adj" fmla="val 50000"/>
                </a:avLst>
              </a:prstGeom>
              <a:solidFill>
                <a:srgbClr val="00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it-IT" altLang="it-IT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2008" name="Group 33"/>
            <p:cNvGrpSpPr>
              <a:grpSpLocks/>
            </p:cNvGrpSpPr>
            <p:nvPr/>
          </p:nvGrpSpPr>
          <p:grpSpPr bwMode="auto">
            <a:xfrm rot="8531333">
              <a:off x="3445" y="944"/>
              <a:ext cx="253" cy="90"/>
              <a:chOff x="3024" y="3113"/>
              <a:chExt cx="355" cy="227"/>
            </a:xfrm>
          </p:grpSpPr>
          <p:sp>
            <p:nvSpPr>
              <p:cNvPr id="42009" name="Line 34"/>
              <p:cNvSpPr>
                <a:spLocks noChangeShapeType="1"/>
              </p:cNvSpPr>
              <p:nvPr/>
            </p:nvSpPr>
            <p:spPr bwMode="auto">
              <a:xfrm>
                <a:off x="3379" y="3113"/>
                <a:ext cx="0" cy="22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2010" name="Line 35"/>
              <p:cNvSpPr>
                <a:spLocks noChangeShapeType="1"/>
              </p:cNvSpPr>
              <p:nvPr/>
            </p:nvSpPr>
            <p:spPr bwMode="auto">
              <a:xfrm>
                <a:off x="3032" y="3219"/>
                <a:ext cx="31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2011" name="Line 36"/>
              <p:cNvSpPr>
                <a:spLocks noChangeShapeType="1"/>
              </p:cNvSpPr>
              <p:nvPr/>
            </p:nvSpPr>
            <p:spPr bwMode="auto">
              <a:xfrm>
                <a:off x="3024" y="315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925" name="Oval 37"/>
          <p:cNvSpPr>
            <a:spLocks noChangeArrowheads="1"/>
          </p:cNvSpPr>
          <p:nvPr/>
        </p:nvSpPr>
        <p:spPr bwMode="auto">
          <a:xfrm>
            <a:off x="5435600" y="3708400"/>
            <a:ext cx="217488" cy="215900"/>
          </a:xfrm>
          <a:prstGeom prst="ellipse">
            <a:avLst/>
          </a:prstGeom>
          <a:solidFill>
            <a:srgbClr val="00FFCC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37926" name="Freeform 38"/>
          <p:cNvSpPr>
            <a:spLocks/>
          </p:cNvSpPr>
          <p:nvPr/>
        </p:nvSpPr>
        <p:spPr bwMode="auto">
          <a:xfrm>
            <a:off x="4940300" y="2867025"/>
            <a:ext cx="568325" cy="849313"/>
          </a:xfrm>
          <a:custGeom>
            <a:avLst/>
            <a:gdLst>
              <a:gd name="T0" fmla="*/ 0 w 318"/>
              <a:gd name="T1" fmla="*/ 0 h 362"/>
              <a:gd name="T2" fmla="*/ 2147483647 w 318"/>
              <a:gd name="T3" fmla="*/ 2147483647 h 36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18" h="362">
                <a:moveTo>
                  <a:pt x="0" y="0"/>
                </a:moveTo>
                <a:cubicBezTo>
                  <a:pt x="132" y="151"/>
                  <a:pt x="265" y="302"/>
                  <a:pt x="318" y="362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2005" name="Text Box 39"/>
          <p:cNvSpPr txBox="1">
            <a:spLocks noChangeArrowheads="1"/>
          </p:cNvSpPr>
          <p:nvPr/>
        </p:nvSpPr>
        <p:spPr bwMode="auto">
          <a:xfrm>
            <a:off x="4572000" y="220663"/>
            <a:ext cx="45370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Circuiti nei quali si manifesta plasticità nell’acquisizione e nell’estinzione del “fear conditioning”</a:t>
            </a:r>
          </a:p>
        </p:txBody>
      </p:sp>
      <p:sp>
        <p:nvSpPr>
          <p:cNvPr id="42006" name="Text Box 40"/>
          <p:cNvSpPr txBox="1">
            <a:spLocks noChangeArrowheads="1"/>
          </p:cNvSpPr>
          <p:nvPr/>
        </p:nvSpPr>
        <p:spPr bwMode="auto">
          <a:xfrm>
            <a:off x="2751138" y="1916113"/>
            <a:ext cx="976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PKC-</a:t>
            </a:r>
            <a:r>
              <a:rPr lang="it-IT" altLang="it-IT" sz="180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it-IT" altLang="it-IT" sz="1800">
                <a:solidFill>
                  <a:srgbClr val="000000"/>
                </a:solidFill>
              </a:rPr>
              <a:t>+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0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0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03142 -0.09467 " pathEditMode="relative" ptsTypes="AA">
                                      <p:cBhvr>
                                        <p:cTn id="60" dur="20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894" grpId="0"/>
      <p:bldP spid="37899" grpId="0" animBg="1"/>
      <p:bldP spid="37908" grpId="0"/>
      <p:bldP spid="37925" grpId="0" animBg="1"/>
      <p:bldP spid="379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6361" y="548680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dirty="0">
                <a:solidFill>
                  <a:srgbClr val="000000"/>
                </a:solidFill>
              </a:rPr>
              <a:t>Una riflessione sulla validità di facciata dei modelli di </a:t>
            </a:r>
            <a:r>
              <a:rPr lang="it-IT" sz="3600" dirty="0" err="1">
                <a:solidFill>
                  <a:srgbClr val="000000"/>
                </a:solidFill>
              </a:rPr>
              <a:t>Fear</a:t>
            </a:r>
            <a:r>
              <a:rPr lang="it-IT" sz="3600" dirty="0">
                <a:solidFill>
                  <a:srgbClr val="000000"/>
                </a:solidFill>
              </a:rPr>
              <a:t> </a:t>
            </a:r>
            <a:r>
              <a:rPr lang="it-IT" sz="3600" dirty="0" err="1">
                <a:solidFill>
                  <a:srgbClr val="000000"/>
                </a:solidFill>
              </a:rPr>
              <a:t>Conditioning</a:t>
            </a:r>
            <a:r>
              <a:rPr lang="it-IT" sz="3600" dirty="0">
                <a:solidFill>
                  <a:srgbClr val="000000"/>
                </a:solidFill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dirty="0">
                <a:solidFill>
                  <a:srgbClr val="000000"/>
                </a:solidFill>
              </a:rPr>
              <a:t>quando misuro il </a:t>
            </a:r>
            <a:r>
              <a:rPr lang="it-IT" sz="3600" dirty="0" err="1">
                <a:solidFill>
                  <a:srgbClr val="000000"/>
                </a:solidFill>
              </a:rPr>
              <a:t>freezing</a:t>
            </a:r>
            <a:r>
              <a:rPr lang="it-IT" sz="3600" dirty="0">
                <a:solidFill>
                  <a:srgbClr val="000000"/>
                </a:solidFill>
              </a:rPr>
              <a:t> o la conduttanza cutanea, misuro in entrambi i casi l’attivazione del SNA, è la  misurazione </a:t>
            </a:r>
            <a:r>
              <a:rPr lang="it-IT" sz="3600" b="1" dirty="0">
                <a:solidFill>
                  <a:srgbClr val="000000"/>
                </a:solidFill>
              </a:rPr>
              <a:t>OGGETTIVA</a:t>
            </a:r>
            <a:r>
              <a:rPr lang="it-IT" sz="3600" dirty="0">
                <a:solidFill>
                  <a:srgbClr val="000000"/>
                </a:solidFill>
              </a:rPr>
              <a:t> della risposta emozionale.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dirty="0">
                <a:solidFill>
                  <a:srgbClr val="000000"/>
                </a:solidFill>
              </a:rPr>
              <a:t>Ma nell’uomo posso misurare anche la forza </a:t>
            </a:r>
            <a:r>
              <a:rPr lang="it-IT" sz="3600" b="1" dirty="0">
                <a:solidFill>
                  <a:srgbClr val="000000"/>
                </a:solidFill>
              </a:rPr>
              <a:t>SOGGETTIVA</a:t>
            </a:r>
            <a:r>
              <a:rPr lang="it-IT" sz="3600" dirty="0">
                <a:solidFill>
                  <a:srgbClr val="000000"/>
                </a:solidFill>
              </a:rPr>
              <a:t> dell’emozione di paura.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dirty="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6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0" y="382935"/>
            <a:ext cx="9144000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dirty="0" err="1">
                <a:solidFill>
                  <a:srgbClr val="000000"/>
                </a:solidFill>
              </a:rPr>
              <a:t>Is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freezing</a:t>
            </a:r>
            <a:r>
              <a:rPr lang="it-IT" altLang="it-IT" b="1" dirty="0">
                <a:solidFill>
                  <a:srgbClr val="000000"/>
                </a:solidFill>
              </a:rPr>
              <a:t> a </a:t>
            </a:r>
            <a:r>
              <a:rPr lang="it-IT" altLang="it-IT" b="1" dirty="0" err="1">
                <a:solidFill>
                  <a:srgbClr val="000000"/>
                </a:solidFill>
              </a:rPr>
              <a:t>suitable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behavioural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parameter</a:t>
            </a:r>
            <a:r>
              <a:rPr lang="it-IT" altLang="it-IT" b="1" dirty="0">
                <a:solidFill>
                  <a:srgbClr val="000000"/>
                </a:solidFill>
              </a:rPr>
              <a:t> to </a:t>
            </a:r>
            <a:r>
              <a:rPr lang="it-IT" altLang="it-IT" b="1" dirty="0" err="1">
                <a:solidFill>
                  <a:srgbClr val="000000"/>
                </a:solidFill>
              </a:rPr>
              <a:t>assess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contextual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fear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conditioning</a:t>
            </a:r>
            <a:r>
              <a:rPr lang="it-IT" altLang="it-IT" b="1" dirty="0">
                <a:solidFill>
                  <a:srgbClr val="000000"/>
                </a:solidFill>
              </a:rPr>
              <a:t>?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 err="1">
                <a:solidFill>
                  <a:srgbClr val="000000"/>
                </a:solidFill>
              </a:rPr>
              <a:t>Studies</a:t>
            </a:r>
            <a:r>
              <a:rPr lang="it-IT" altLang="it-IT" dirty="0">
                <a:solidFill>
                  <a:srgbClr val="000000"/>
                </a:solidFill>
              </a:rPr>
              <a:t> from </a:t>
            </a:r>
            <a:r>
              <a:rPr lang="it-IT" altLang="it-IT" dirty="0" err="1">
                <a:solidFill>
                  <a:srgbClr val="000000"/>
                </a:solidFill>
              </a:rPr>
              <a:t>many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laboratories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have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reported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that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b="1" dirty="0">
                <a:solidFill>
                  <a:srgbClr val="000000"/>
                </a:solidFill>
              </a:rPr>
              <a:t>in </a:t>
            </a:r>
            <a:r>
              <a:rPr lang="it-IT" altLang="it-IT" b="1" dirty="0" err="1">
                <a:solidFill>
                  <a:srgbClr val="000000"/>
                </a:solidFill>
              </a:rPr>
              <a:t>rats</a:t>
            </a:r>
            <a:r>
              <a:rPr lang="it-IT" altLang="it-IT" b="1" dirty="0">
                <a:solidFill>
                  <a:srgbClr val="000000"/>
                </a:solidFill>
              </a:rPr>
              <a:t>, </a:t>
            </a:r>
            <a:r>
              <a:rPr lang="it-IT" altLang="it-IT" b="1" dirty="0" err="1">
                <a:solidFill>
                  <a:srgbClr val="000000"/>
                </a:solidFill>
              </a:rPr>
              <a:t>lesions</a:t>
            </a:r>
            <a:r>
              <a:rPr lang="it-IT" altLang="it-IT" b="1" dirty="0">
                <a:solidFill>
                  <a:srgbClr val="000000"/>
                </a:solidFill>
              </a:rPr>
              <a:t> or </a:t>
            </a:r>
            <a:r>
              <a:rPr lang="it-IT" altLang="it-IT" b="1" dirty="0" err="1">
                <a:solidFill>
                  <a:srgbClr val="000000"/>
                </a:solidFill>
              </a:rPr>
              <a:t>inactivation</a:t>
            </a:r>
            <a:r>
              <a:rPr lang="it-IT" altLang="it-IT" b="1" dirty="0">
                <a:solidFill>
                  <a:srgbClr val="000000"/>
                </a:solidFill>
              </a:rPr>
              <a:t> of the </a:t>
            </a:r>
            <a:r>
              <a:rPr lang="it-IT" altLang="it-IT" b="1" dirty="0" err="1">
                <a:solidFill>
                  <a:srgbClr val="000000"/>
                </a:solidFill>
              </a:rPr>
              <a:t>basolateral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amygdala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complex</a:t>
            </a:r>
            <a:r>
              <a:rPr lang="it-IT" altLang="it-IT" dirty="0">
                <a:solidFill>
                  <a:srgbClr val="000000"/>
                </a:solidFill>
              </a:rPr>
              <a:t> (BLA or BLC; the set of </a:t>
            </a:r>
            <a:r>
              <a:rPr lang="it-IT" altLang="it-IT" dirty="0" err="1">
                <a:solidFill>
                  <a:srgbClr val="000000"/>
                </a:solidFill>
              </a:rPr>
              <a:t>lateral</a:t>
            </a:r>
            <a:r>
              <a:rPr lang="it-IT" altLang="it-IT" dirty="0">
                <a:solidFill>
                  <a:srgbClr val="000000"/>
                </a:solidFill>
              </a:rPr>
              <a:t>, </a:t>
            </a:r>
            <a:r>
              <a:rPr lang="it-IT" altLang="it-IT" dirty="0" err="1">
                <a:solidFill>
                  <a:srgbClr val="000000"/>
                </a:solidFill>
              </a:rPr>
              <a:t>basal</a:t>
            </a:r>
            <a:r>
              <a:rPr lang="it-IT" altLang="it-IT" dirty="0">
                <a:solidFill>
                  <a:srgbClr val="000000"/>
                </a:solidFill>
              </a:rPr>
              <a:t>, and </a:t>
            </a:r>
            <a:r>
              <a:rPr lang="it-IT" altLang="it-IT" dirty="0" err="1">
                <a:solidFill>
                  <a:srgbClr val="000000"/>
                </a:solidFill>
              </a:rPr>
              <a:t>accessory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basal</a:t>
            </a:r>
            <a:r>
              <a:rPr lang="it-IT" altLang="it-IT" dirty="0">
                <a:solidFill>
                  <a:srgbClr val="000000"/>
                </a:solidFill>
              </a:rPr>
              <a:t> nuclei of the </a:t>
            </a:r>
            <a:r>
              <a:rPr lang="it-IT" altLang="it-IT" dirty="0" err="1">
                <a:solidFill>
                  <a:srgbClr val="000000"/>
                </a:solidFill>
              </a:rPr>
              <a:t>amygdala</a:t>
            </a:r>
            <a:r>
              <a:rPr lang="it-IT" altLang="it-IT" dirty="0">
                <a:solidFill>
                  <a:srgbClr val="000000"/>
                </a:solidFill>
              </a:rPr>
              <a:t>) </a:t>
            </a:r>
            <a:r>
              <a:rPr lang="it-IT" altLang="it-IT" b="1" dirty="0" err="1">
                <a:solidFill>
                  <a:srgbClr val="000000"/>
                </a:solidFill>
              </a:rPr>
              <a:t>decrease</a:t>
            </a:r>
            <a:r>
              <a:rPr lang="it-IT" altLang="it-IT" b="1" dirty="0">
                <a:solidFill>
                  <a:srgbClr val="000000"/>
                </a:solidFill>
              </a:rPr>
              <a:t> the </a:t>
            </a:r>
            <a:r>
              <a:rPr lang="it-IT" altLang="it-IT" b="1" dirty="0" err="1">
                <a:solidFill>
                  <a:srgbClr val="000000"/>
                </a:solidFill>
              </a:rPr>
              <a:t>immobility</a:t>
            </a:r>
            <a:r>
              <a:rPr lang="it-IT" altLang="it-IT" b="1" dirty="0">
                <a:solidFill>
                  <a:srgbClr val="000000"/>
                </a:solidFill>
              </a:rPr>
              <a:t> or “</a:t>
            </a:r>
            <a:r>
              <a:rPr lang="it-IT" altLang="it-IT" b="1" dirty="0" err="1">
                <a:solidFill>
                  <a:srgbClr val="000000"/>
                </a:solidFill>
              </a:rPr>
              <a:t>freezing</a:t>
            </a:r>
            <a:r>
              <a:rPr lang="it-IT" altLang="it-IT" b="1" dirty="0">
                <a:solidFill>
                  <a:srgbClr val="000000"/>
                </a:solidFill>
              </a:rPr>
              <a:t>”</a:t>
            </a:r>
            <a:r>
              <a:rPr lang="it-IT" altLang="it-IT" dirty="0">
                <a:solidFill>
                  <a:srgbClr val="000000"/>
                </a:solidFill>
              </a:rPr>
              <a:t> (</a:t>
            </a:r>
            <a:r>
              <a:rPr lang="it-IT" altLang="it-IT" dirty="0" err="1">
                <a:solidFill>
                  <a:srgbClr val="000000"/>
                </a:solidFill>
              </a:rPr>
              <a:t>defined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as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lack</a:t>
            </a:r>
            <a:r>
              <a:rPr lang="it-IT" altLang="it-IT" dirty="0">
                <a:solidFill>
                  <a:srgbClr val="000000"/>
                </a:solidFill>
              </a:rPr>
              <a:t> of </a:t>
            </a:r>
            <a:r>
              <a:rPr lang="it-IT" altLang="it-IT" dirty="0" err="1">
                <a:solidFill>
                  <a:srgbClr val="000000"/>
                </a:solidFill>
              </a:rPr>
              <a:t>movement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except</a:t>
            </a:r>
            <a:r>
              <a:rPr lang="it-IT" altLang="it-IT" dirty="0">
                <a:solidFill>
                  <a:srgbClr val="000000"/>
                </a:solidFill>
              </a:rPr>
              <a:t> for </a:t>
            </a:r>
            <a:r>
              <a:rPr lang="it-IT" altLang="it-IT" dirty="0" err="1">
                <a:solidFill>
                  <a:srgbClr val="000000"/>
                </a:solidFill>
              </a:rPr>
              <a:t>respiration</a:t>
            </a:r>
            <a:r>
              <a:rPr lang="it-IT" altLang="it-IT" dirty="0">
                <a:solidFill>
                  <a:srgbClr val="000000"/>
                </a:solidFill>
              </a:rPr>
              <a:t>) </a:t>
            </a:r>
            <a:r>
              <a:rPr lang="it-IT" altLang="it-IT" dirty="0" err="1">
                <a:solidFill>
                  <a:srgbClr val="000000"/>
                </a:solidFill>
              </a:rPr>
              <a:t>displayed</a:t>
            </a:r>
            <a:r>
              <a:rPr lang="it-IT" altLang="it-IT" dirty="0">
                <a:solidFill>
                  <a:srgbClr val="000000"/>
                </a:solidFill>
              </a:rPr>
              <a:t> in the </a:t>
            </a:r>
            <a:r>
              <a:rPr lang="it-IT" altLang="it-IT" dirty="0" err="1">
                <a:solidFill>
                  <a:srgbClr val="000000"/>
                </a:solidFill>
              </a:rPr>
              <a:t>presence</a:t>
            </a:r>
            <a:r>
              <a:rPr lang="it-IT" altLang="it-IT" dirty="0">
                <a:solidFill>
                  <a:srgbClr val="000000"/>
                </a:solidFill>
              </a:rPr>
              <a:t> of </a:t>
            </a:r>
            <a:r>
              <a:rPr lang="it-IT" altLang="it-IT" dirty="0" err="1">
                <a:solidFill>
                  <a:srgbClr val="000000"/>
                </a:solidFill>
              </a:rPr>
              <a:t>specific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cues</a:t>
            </a:r>
            <a:r>
              <a:rPr lang="it-IT" altLang="it-IT" dirty="0">
                <a:solidFill>
                  <a:srgbClr val="000000"/>
                </a:solidFill>
              </a:rPr>
              <a:t> or </a:t>
            </a:r>
            <a:r>
              <a:rPr lang="it-IT" altLang="it-IT" dirty="0" err="1">
                <a:solidFill>
                  <a:srgbClr val="000000"/>
                </a:solidFill>
              </a:rPr>
              <a:t>contexts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previously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paired</a:t>
            </a:r>
            <a:r>
              <a:rPr lang="it-IT" altLang="it-IT" dirty="0">
                <a:solidFill>
                  <a:srgbClr val="000000"/>
                </a:solidFill>
              </a:rPr>
              <a:t> with </a:t>
            </a:r>
            <a:r>
              <a:rPr lang="it-IT" altLang="it-IT" dirty="0" err="1">
                <a:solidFill>
                  <a:srgbClr val="000000"/>
                </a:solidFill>
              </a:rPr>
              <a:t>footshock</a:t>
            </a:r>
            <a:endParaRPr lang="it-IT" altLang="it-IT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0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0" y="92075"/>
            <a:ext cx="91440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000000"/>
                </a:solidFill>
              </a:rPr>
              <a:t>Such findings have suggested that the BLC may be critical for storing cue–footshock or context–footshock </a:t>
            </a:r>
            <a:r>
              <a:rPr lang="it-IT" altLang="it-IT" sz="2000" b="1">
                <a:solidFill>
                  <a:srgbClr val="000000"/>
                </a:solidFill>
              </a:rPr>
              <a:t>learned</a:t>
            </a:r>
            <a:r>
              <a:rPr lang="it-IT" altLang="it-IT" sz="2000">
                <a:solidFill>
                  <a:srgbClr val="000000"/>
                </a:solidFill>
              </a:rPr>
              <a:t> associations and that the BLC may be a locus of the neuroplasticity that mediates fear conditioning.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0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000000"/>
                </a:solidFill>
              </a:rPr>
              <a:t>A major difficulty with these interpretations is that lesions and other treatments that disrupt amygdala functioning also decrease </a:t>
            </a:r>
            <a:r>
              <a:rPr lang="it-IT" altLang="it-IT" sz="2000" b="1">
                <a:solidFill>
                  <a:srgbClr val="000000"/>
                </a:solidFill>
              </a:rPr>
              <a:t>unlearned</a:t>
            </a:r>
            <a:r>
              <a:rPr lang="it-IT" altLang="it-IT" sz="2000">
                <a:solidFill>
                  <a:srgbClr val="000000"/>
                </a:solidFill>
              </a:rPr>
              <a:t> fear, or anxiety. (Vazdarijanova e McGaugh, 1998)  </a:t>
            </a:r>
          </a:p>
        </p:txBody>
      </p:sp>
      <p:pic>
        <p:nvPicPr>
          <p:cNvPr id="4403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81300"/>
            <a:ext cx="381000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25738"/>
            <a:ext cx="38100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1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ChangeArrowheads="1"/>
          </p:cNvSpPr>
          <p:nvPr/>
        </p:nvSpPr>
        <p:spPr bwMode="auto">
          <a:xfrm>
            <a:off x="-180975" y="161925"/>
            <a:ext cx="9255125" cy="658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I comportamenti rintracciabili dopo un training di apprendimento che possono essere presi in considerazione come </a:t>
            </a:r>
            <a:r>
              <a:rPr lang="it-IT" altLang="it-IT" b="1">
                <a:solidFill>
                  <a:srgbClr val="000000"/>
                </a:solidFill>
              </a:rPr>
              <a:t>indici di un apprendimento nel paradigma del </a:t>
            </a:r>
            <a:r>
              <a:rPr lang="it-IT" altLang="it-IT" b="1" i="1">
                <a:solidFill>
                  <a:srgbClr val="000000"/>
                </a:solidFill>
              </a:rPr>
              <a:t>contextual fear condition</a:t>
            </a:r>
            <a:r>
              <a:rPr lang="it-IT" altLang="it-IT">
                <a:solidFill>
                  <a:srgbClr val="000000"/>
                </a:solidFill>
              </a:rPr>
              <a:t> sono </a:t>
            </a:r>
            <a:r>
              <a:rPr lang="it-IT" altLang="it-IT" sz="2000">
                <a:solidFill>
                  <a:srgbClr val="000000"/>
                </a:solidFill>
              </a:rPr>
              <a:t>(Vazdarjanova McGaugh 1998):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000">
              <a:solidFill>
                <a:srgbClr val="000000"/>
              </a:solidFill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it-IT" altLang="it-IT" sz="3200">
                <a:solidFill>
                  <a:srgbClr val="000000"/>
                </a:solidFill>
              </a:rPr>
              <a:t>La </a:t>
            </a:r>
            <a:r>
              <a:rPr lang="it-IT" altLang="it-IT" sz="3200" b="1" i="1">
                <a:solidFill>
                  <a:srgbClr val="000000"/>
                </a:solidFill>
              </a:rPr>
              <a:t>latenza della prima</a:t>
            </a:r>
            <a:r>
              <a:rPr lang="it-IT" altLang="it-IT" sz="3200" b="1">
                <a:solidFill>
                  <a:srgbClr val="000000"/>
                </a:solidFill>
              </a:rPr>
              <a:t> </a:t>
            </a:r>
            <a:r>
              <a:rPr lang="it-IT" altLang="it-IT" sz="3200" b="1" i="1">
                <a:solidFill>
                  <a:srgbClr val="000000"/>
                </a:solidFill>
              </a:rPr>
              <a:t>entrata</a:t>
            </a:r>
            <a:r>
              <a:rPr lang="it-IT" altLang="it-IT" sz="3200">
                <a:solidFill>
                  <a:srgbClr val="000000"/>
                </a:solidFill>
              </a:rPr>
              <a:t> nella zona dell’apparato in cui è avvenuto l’apprendimento (</a:t>
            </a:r>
            <a:r>
              <a:rPr lang="it-IT" altLang="it-IT" sz="3200" b="1">
                <a:solidFill>
                  <a:srgbClr val="000000"/>
                </a:solidFill>
              </a:rPr>
              <a:t>memoria esplicita</a:t>
            </a:r>
            <a:r>
              <a:rPr lang="it-IT" altLang="it-IT" sz="3200">
                <a:solidFill>
                  <a:srgbClr val="000000"/>
                </a:solidFill>
              </a:rPr>
              <a:t>);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it-IT" altLang="it-IT" sz="3200">
                <a:solidFill>
                  <a:srgbClr val="000000"/>
                </a:solidFill>
              </a:rPr>
              <a:t>Il </a:t>
            </a:r>
            <a:r>
              <a:rPr lang="it-IT" altLang="it-IT" sz="3200" b="1" i="1">
                <a:solidFill>
                  <a:srgbClr val="000000"/>
                </a:solidFill>
              </a:rPr>
              <a:t>numero di entrate</a:t>
            </a:r>
            <a:r>
              <a:rPr lang="it-IT" altLang="it-IT" sz="3200">
                <a:solidFill>
                  <a:srgbClr val="000000"/>
                </a:solidFill>
              </a:rPr>
              <a:t> nei singoli bracci (</a:t>
            </a:r>
            <a:r>
              <a:rPr lang="it-IT" altLang="it-IT" sz="3200" b="1">
                <a:solidFill>
                  <a:srgbClr val="000000"/>
                </a:solidFill>
              </a:rPr>
              <a:t>memoria esplicita</a:t>
            </a:r>
            <a:r>
              <a:rPr lang="it-IT" altLang="it-IT" sz="3200">
                <a:solidFill>
                  <a:srgbClr val="000000"/>
                </a:solidFill>
              </a:rPr>
              <a:t>);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it-IT" altLang="it-IT" sz="3200">
                <a:solidFill>
                  <a:srgbClr val="000000"/>
                </a:solidFill>
              </a:rPr>
              <a:t>Il </a:t>
            </a:r>
            <a:r>
              <a:rPr lang="it-IT" altLang="it-IT" sz="3200" b="1" i="1">
                <a:solidFill>
                  <a:srgbClr val="000000"/>
                </a:solidFill>
              </a:rPr>
              <a:t>freezing</a:t>
            </a:r>
            <a:r>
              <a:rPr lang="it-IT" altLang="it-IT" sz="3200" i="1">
                <a:solidFill>
                  <a:srgbClr val="808080"/>
                </a:solidFill>
              </a:rPr>
              <a:t> </a:t>
            </a:r>
            <a:r>
              <a:rPr lang="it-IT" altLang="it-IT" sz="3200">
                <a:solidFill>
                  <a:srgbClr val="000000"/>
                </a:solidFill>
              </a:rPr>
              <a:t>definito come l’assenza totale di movimenti eccetto quelli respiratori (</a:t>
            </a:r>
            <a:r>
              <a:rPr lang="it-IT" altLang="it-IT" sz="3200" b="1">
                <a:solidFill>
                  <a:srgbClr val="000000"/>
                </a:solidFill>
              </a:rPr>
              <a:t>memoria implicita</a:t>
            </a:r>
            <a:r>
              <a:rPr lang="it-IT" altLang="it-IT" sz="3200">
                <a:solidFill>
                  <a:srgbClr val="000000"/>
                </a:solidFill>
              </a:rPr>
              <a:t>);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507</Words>
  <Application>Microsoft Office PowerPoint</Application>
  <PresentationFormat>Presentazione su schermo (4:3)</PresentationFormat>
  <Paragraphs>32</Paragraphs>
  <Slides>11</Slides>
  <Notes>0</Notes>
  <HiddenSlides>0</HiddenSlides>
  <MMClips>11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3" baseType="lpstr">
      <vt:lpstr>Struttura predefinita</vt:lpstr>
      <vt:lpstr>Grafico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3</cp:revision>
  <dcterms:created xsi:type="dcterms:W3CDTF">2020-04-29T17:38:59Z</dcterms:created>
  <dcterms:modified xsi:type="dcterms:W3CDTF">2020-04-29T17:48:13Z</dcterms:modified>
</cp:coreProperties>
</file>