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59" r:id="rId3"/>
    <p:sldId id="258" r:id="rId4"/>
    <p:sldId id="261" r:id="rId5"/>
    <p:sldId id="303" r:id="rId6"/>
    <p:sldId id="260" r:id="rId7"/>
    <p:sldId id="265" r:id="rId8"/>
    <p:sldId id="291" r:id="rId9"/>
    <p:sldId id="262" r:id="rId10"/>
    <p:sldId id="263" r:id="rId11"/>
    <p:sldId id="267" r:id="rId12"/>
    <p:sldId id="272" r:id="rId13"/>
    <p:sldId id="270" r:id="rId14"/>
    <p:sldId id="264" r:id="rId15"/>
    <p:sldId id="269" r:id="rId16"/>
    <p:sldId id="274" r:id="rId17"/>
    <p:sldId id="273" r:id="rId18"/>
    <p:sldId id="275" r:id="rId19"/>
    <p:sldId id="268" r:id="rId20"/>
    <p:sldId id="292" r:id="rId21"/>
    <p:sldId id="290" r:id="rId22"/>
    <p:sldId id="293" r:id="rId23"/>
    <p:sldId id="266" r:id="rId24"/>
    <p:sldId id="276" r:id="rId25"/>
    <p:sldId id="277" r:id="rId26"/>
    <p:sldId id="278" r:id="rId27"/>
    <p:sldId id="294" r:id="rId28"/>
    <p:sldId id="279" r:id="rId29"/>
    <p:sldId id="295" r:id="rId30"/>
    <p:sldId id="287" r:id="rId31"/>
    <p:sldId id="288" r:id="rId32"/>
    <p:sldId id="281" r:id="rId33"/>
    <p:sldId id="297" r:id="rId34"/>
    <p:sldId id="301" r:id="rId35"/>
    <p:sldId id="296" r:id="rId36"/>
    <p:sldId id="280" r:id="rId37"/>
    <p:sldId id="298" r:id="rId38"/>
    <p:sldId id="289" r:id="rId39"/>
    <p:sldId id="302" r:id="rId40"/>
    <p:sldId id="299" r:id="rId41"/>
    <p:sldId id="284" r:id="rId42"/>
    <p:sldId id="283" r:id="rId43"/>
    <p:sldId id="282"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2880" userDrawn="1">
          <p15:clr>
            <a:srgbClr val="A4A3A4"/>
          </p15:clr>
        </p15:guide>
        <p15:guide id="2" orient="horz" pos="2137" userDrawn="1">
          <p15:clr>
            <a:srgbClr val="A4A3A4"/>
          </p15:clr>
        </p15:guide>
        <p15:guide id="3" pos="288" userDrawn="1">
          <p15:clr>
            <a:srgbClr val="A4A3A4"/>
          </p15:clr>
        </p15:guide>
        <p15:guide id="4" pos="5472" userDrawn="1">
          <p15:clr>
            <a:srgbClr val="A4A3A4"/>
          </p15:clr>
        </p15:guide>
        <p15:guide id="5" orient="horz" pos="4032" userDrawn="1">
          <p15:clr>
            <a:srgbClr val="A4A3A4"/>
          </p15:clr>
        </p15:guide>
        <p15:guide id="6" orient="horz" pos="2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83875" autoAdjust="0"/>
  </p:normalViewPr>
  <p:slideViewPr>
    <p:cSldViewPr snapToGrid="0">
      <p:cViewPr>
        <p:scale>
          <a:sx n="62" d="100"/>
          <a:sy n="62" d="100"/>
        </p:scale>
        <p:origin x="-1410" y="-60"/>
      </p:cViewPr>
      <p:guideLst>
        <p:guide orient="horz" pos="2137"/>
        <p:guide orient="horz" pos="4032"/>
        <p:guide orient="horz" pos="288"/>
        <p:guide pos="2880"/>
        <p:guide pos="288"/>
        <p:guide pos="54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88C1F-4E8A-401C-BE9B-1EB9A29E0CDA}" type="datetimeFigureOut">
              <a:rPr lang="en-US" smtClean="0"/>
              <a:t>3/7/2020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56E9B9-D7AD-4AF1-BF2E-9A8AC26828FD}" type="slidenum">
              <a:rPr lang="en-US" smtClean="0"/>
              <a:t>‹N›</a:t>
            </a:fld>
            <a:endParaRPr lang="en-US"/>
          </a:p>
        </p:txBody>
      </p:sp>
    </p:spTree>
    <p:extLst>
      <p:ext uri="{BB962C8B-B14F-4D97-AF65-F5344CB8AC3E}">
        <p14:creationId xmlns:p14="http://schemas.microsoft.com/office/powerpoint/2010/main" val="1619876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Presentazione (Chi sono, come contattarmi)</a:t>
            </a:r>
          </a:p>
          <a:p>
            <a:r>
              <a:rPr lang="it-IT" dirty="0"/>
              <a:t>Domande libere</a:t>
            </a:r>
          </a:p>
          <a:p>
            <a:r>
              <a:rPr lang="it-IT" dirty="0"/>
              <a:t>Scopo della lezione -&gt; capire meglio le tecniche che verranno usate nel resto del corso</a:t>
            </a:r>
            <a:endParaRPr lang="en-US" dirty="0"/>
          </a:p>
        </p:txBody>
      </p:sp>
      <p:sp>
        <p:nvSpPr>
          <p:cNvPr id="4" name="Slide Number Placeholder 3"/>
          <p:cNvSpPr>
            <a:spLocks noGrp="1"/>
          </p:cNvSpPr>
          <p:nvPr>
            <p:ph type="sldNum" sz="quarter" idx="10"/>
          </p:nvPr>
        </p:nvSpPr>
        <p:spPr/>
        <p:txBody>
          <a:bodyPr/>
          <a:lstStyle/>
          <a:p>
            <a:fld id="{4156E9B9-D7AD-4AF1-BF2E-9A8AC26828FD}" type="slidenum">
              <a:rPr lang="en-US" smtClean="0"/>
              <a:t>1</a:t>
            </a:fld>
            <a:endParaRPr lang="en-US"/>
          </a:p>
        </p:txBody>
      </p:sp>
    </p:spTree>
    <p:extLst>
      <p:ext uri="{BB962C8B-B14F-4D97-AF65-F5344CB8AC3E}">
        <p14:creationId xmlns:p14="http://schemas.microsoft.com/office/powerpoint/2010/main" val="2321739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solidFill>
                  <a:srgbClr val="242021"/>
                </a:solidFill>
                <a:latin typeface="Roboto Condensed" pitchFamily="2" charset="0"/>
                <a:ea typeface="Roboto Condensed" pitchFamily="2" charset="0"/>
              </a:rPr>
              <a:t>A single neuron’s dipole is too small to be measured as far away as the scalp. However, because electrodes detect the sum of charges in their vicinity, the dipoles from multiple neurons in a region will sum together. The sum of many individual dipoles in an area is measurable as a single dipole whose magnitude reflects the number of neurons whose dipoles are summing together (</a:t>
            </a:r>
            <a:r>
              <a:rPr lang="en-US" sz="1200" dirty="0" err="1">
                <a:solidFill>
                  <a:srgbClr val="242021"/>
                </a:solidFill>
                <a:latin typeface="Roboto Condensed" pitchFamily="2" charset="0"/>
                <a:ea typeface="Roboto Condensed" pitchFamily="2" charset="0"/>
              </a:rPr>
              <a:t>Dugdale</a:t>
            </a:r>
            <a:r>
              <a:rPr lang="en-US" sz="1200" dirty="0">
                <a:solidFill>
                  <a:srgbClr val="242021"/>
                </a:solidFill>
                <a:latin typeface="Roboto Condensed" pitchFamily="2" charset="0"/>
                <a:ea typeface="Roboto Condensed" pitchFamily="2" charset="0"/>
              </a:rPr>
              <a:t>, 1993; </a:t>
            </a:r>
            <a:r>
              <a:rPr lang="en-US" sz="1200" dirty="0" err="1">
                <a:solidFill>
                  <a:srgbClr val="242021"/>
                </a:solidFill>
                <a:latin typeface="Roboto Condensed" pitchFamily="2" charset="0"/>
                <a:ea typeface="Roboto Condensed" pitchFamily="2" charset="0"/>
              </a:rPr>
              <a:t>Kandel</a:t>
            </a:r>
            <a:r>
              <a:rPr lang="en-US" sz="1200" dirty="0">
                <a:solidFill>
                  <a:srgbClr val="242021"/>
                </a:solidFill>
                <a:latin typeface="Roboto Condensed" pitchFamily="2" charset="0"/>
                <a:ea typeface="Roboto Condensed" pitchFamily="2" charset="0"/>
              </a:rPr>
              <a:t> et al., 2000). However, because electrodes will measure the sum of both the positive and the negative ends of dipoles in the brain, in order to produce a measurable (nonzero) signal, neurons must be both (a) arranged in a parallel fashion, and (b) synchronously active (Figure 2). </a:t>
            </a:r>
          </a:p>
          <a:p>
            <a:pPr algn="just"/>
            <a:r>
              <a:rPr lang="en-US" sz="1200" dirty="0">
                <a:solidFill>
                  <a:srgbClr val="242021"/>
                </a:solidFill>
                <a:latin typeface="Roboto Condensed" pitchFamily="2" charset="0"/>
                <a:ea typeface="Roboto Condensed" pitchFamily="2" charset="0"/>
              </a:rPr>
              <a:t>The parallel arrangement is necessary to produce a measurable dipole because, if the neurons are all arrayed in the same orientation, then their signals can sum to form a larger signal. In any other configuration, the individual dipoles’ positive and negative ends will sum and cancel each other out. The synchronization of activity is necessary in order to yield (a) a net charge on the scalp-facing side of the dipole sheet, rather than charges cancelling each other out; and (b) a signal large enough to be measured </a:t>
            </a:r>
            <a:endParaRPr lang="en-US" sz="1200" dirty="0">
              <a:latin typeface="Roboto Condensed" pitchFamily="2" charset="0"/>
              <a:ea typeface="Roboto Condensed" pitchFamily="2" charset="0"/>
            </a:endParaRPr>
          </a:p>
          <a:p>
            <a:endParaRPr lang="en-US" dirty="0"/>
          </a:p>
        </p:txBody>
      </p:sp>
      <p:sp>
        <p:nvSpPr>
          <p:cNvPr id="4" name="Slide Number Placeholder 3"/>
          <p:cNvSpPr>
            <a:spLocks noGrp="1"/>
          </p:cNvSpPr>
          <p:nvPr>
            <p:ph type="sldNum" sz="quarter" idx="10"/>
          </p:nvPr>
        </p:nvSpPr>
        <p:spPr/>
        <p:txBody>
          <a:bodyPr/>
          <a:lstStyle/>
          <a:p>
            <a:fld id="{4156E9B9-D7AD-4AF1-BF2E-9A8AC26828FD}" type="slidenum">
              <a:rPr lang="en-US" smtClean="0"/>
              <a:t>12</a:t>
            </a:fld>
            <a:endParaRPr lang="en-US"/>
          </a:p>
        </p:txBody>
      </p:sp>
    </p:spTree>
    <p:extLst>
      <p:ext uri="{BB962C8B-B14F-4D97-AF65-F5344CB8AC3E}">
        <p14:creationId xmlns:p14="http://schemas.microsoft.com/office/powerpoint/2010/main" val="562804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EEG recordings from epileptic animals. A: Baseline EEG activity. B: A typical seizure event in an epileptic animal. This seizure was associated with behavioral rearing and loss of postural control (falling). C: An example of </a:t>
            </a:r>
            <a:r>
              <a:rPr lang="en-US" sz="1200" b="0" i="0" kern="1200" dirty="0" err="1">
                <a:solidFill>
                  <a:schemeClr val="tx1"/>
                </a:solidFill>
                <a:effectLst/>
                <a:latin typeface="+mn-lt"/>
                <a:ea typeface="+mn-ea"/>
                <a:cs typeface="+mn-cs"/>
              </a:rPr>
              <a:t>epileptiform</a:t>
            </a:r>
            <a:r>
              <a:rPr lang="en-US" sz="1200" b="0" i="0" kern="1200" dirty="0">
                <a:solidFill>
                  <a:schemeClr val="tx1"/>
                </a:solidFill>
                <a:effectLst/>
                <a:latin typeface="+mn-lt"/>
                <a:ea typeface="+mn-ea"/>
                <a:cs typeface="+mn-cs"/>
              </a:rPr>
              <a:t> activity recorded from an epileptic animal. The EEG segments shown below B and C are expansions of the periods marked by the solid bars. Animals were typically motionless or exhibited myoclonic jerks during </a:t>
            </a:r>
            <a:r>
              <a:rPr lang="en-US" sz="1200" b="0" i="0" kern="1200" dirty="0" err="1">
                <a:solidFill>
                  <a:schemeClr val="tx1"/>
                </a:solidFill>
                <a:effectLst/>
                <a:latin typeface="+mn-lt"/>
                <a:ea typeface="+mn-ea"/>
                <a:cs typeface="+mn-cs"/>
              </a:rPr>
              <a:t>epileptiform</a:t>
            </a:r>
            <a:r>
              <a:rPr lang="en-US" sz="1200" b="0" i="0" kern="1200" dirty="0">
                <a:solidFill>
                  <a:schemeClr val="tx1"/>
                </a:solidFill>
                <a:effectLst/>
                <a:latin typeface="+mn-lt"/>
                <a:ea typeface="+mn-ea"/>
                <a:cs typeface="+mn-cs"/>
              </a:rPr>
              <a:t> events. doi:10.1371/journal.pone.0046044.g001</a:t>
            </a:r>
          </a:p>
          <a:p>
            <a:endParaRPr lang="en-US" dirty="0"/>
          </a:p>
        </p:txBody>
      </p:sp>
      <p:sp>
        <p:nvSpPr>
          <p:cNvPr id="4" name="Slide Number Placeholder 3"/>
          <p:cNvSpPr>
            <a:spLocks noGrp="1"/>
          </p:cNvSpPr>
          <p:nvPr>
            <p:ph type="sldNum" sz="quarter" idx="10"/>
          </p:nvPr>
        </p:nvSpPr>
        <p:spPr/>
        <p:txBody>
          <a:bodyPr/>
          <a:lstStyle/>
          <a:p>
            <a:fld id="{4156E9B9-D7AD-4AF1-BF2E-9A8AC26828FD}" type="slidenum">
              <a:rPr lang="en-US" smtClean="0"/>
              <a:t>13</a:t>
            </a:fld>
            <a:endParaRPr lang="en-US"/>
          </a:p>
        </p:txBody>
      </p:sp>
    </p:spTree>
    <p:extLst>
      <p:ext uri="{BB962C8B-B14F-4D97-AF65-F5344CB8AC3E}">
        <p14:creationId xmlns:p14="http://schemas.microsoft.com/office/powerpoint/2010/main" val="3039256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pitchFamily="2" charset="0"/>
                <a:ea typeface="Roboto Condensed" pitchFamily="2" charset="0"/>
              </a:rPr>
              <a:t>LFPs have a critical role in coordinating the activity of different regions of the brain, and synchronizing the activity of individual neurons with that of a neural network, through phase locking to the global rhythm10. For example, theta-frequency (4–8 Hz) oscillations and phase-locked discharge of neurons to theta waves are found in the hippocampus and some cortical areas, providing potential mechanisms to synchronize neuronal assemblies involved in complex processes and functions of the brain, such as memory formation and neuroplasticity </a:t>
            </a:r>
          </a:p>
          <a:p>
            <a:endParaRPr lang="en-US" dirty="0"/>
          </a:p>
        </p:txBody>
      </p:sp>
      <p:sp>
        <p:nvSpPr>
          <p:cNvPr id="4" name="Slide Number Placeholder 3"/>
          <p:cNvSpPr>
            <a:spLocks noGrp="1"/>
          </p:cNvSpPr>
          <p:nvPr>
            <p:ph type="sldNum" sz="quarter" idx="10"/>
          </p:nvPr>
        </p:nvSpPr>
        <p:spPr/>
        <p:txBody>
          <a:bodyPr/>
          <a:lstStyle/>
          <a:p>
            <a:fld id="{4156E9B9-D7AD-4AF1-BF2E-9A8AC26828FD}" type="slidenum">
              <a:rPr lang="en-US" smtClean="0"/>
              <a:t>14</a:t>
            </a:fld>
            <a:endParaRPr lang="en-US"/>
          </a:p>
        </p:txBody>
      </p:sp>
    </p:spTree>
    <p:extLst>
      <p:ext uri="{BB962C8B-B14F-4D97-AF65-F5344CB8AC3E}">
        <p14:creationId xmlns:p14="http://schemas.microsoft.com/office/powerpoint/2010/main" val="3280928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6 Whole-cell patch clamp recordings from an LPeD1 neuron cultured on-chip. (a) Voltage responses (top) of an LPeD1 neuron to graded series of intracellular current pulses (bottom), after the rupture of the patch membrane and the attainment of the whole-cell configuration. The two upper curves were shifted up for clarity.</a:t>
            </a:r>
          </a:p>
        </p:txBody>
      </p:sp>
      <p:sp>
        <p:nvSpPr>
          <p:cNvPr id="4" name="Slide Number Placeholder 3"/>
          <p:cNvSpPr>
            <a:spLocks noGrp="1"/>
          </p:cNvSpPr>
          <p:nvPr>
            <p:ph type="sldNum" sz="quarter" idx="10"/>
          </p:nvPr>
        </p:nvSpPr>
        <p:spPr/>
        <p:txBody>
          <a:bodyPr/>
          <a:lstStyle/>
          <a:p>
            <a:fld id="{4156E9B9-D7AD-4AF1-BF2E-9A8AC26828FD}" type="slidenum">
              <a:rPr lang="en-US" smtClean="0"/>
              <a:t>21</a:t>
            </a:fld>
            <a:endParaRPr lang="en-US"/>
          </a:p>
        </p:txBody>
      </p:sp>
    </p:spTree>
    <p:extLst>
      <p:ext uri="{BB962C8B-B14F-4D97-AF65-F5344CB8AC3E}">
        <p14:creationId xmlns:p14="http://schemas.microsoft.com/office/powerpoint/2010/main" val="92521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6E9B9-D7AD-4AF1-BF2E-9A8AC26828FD}" type="slidenum">
              <a:rPr lang="en-US" smtClean="0"/>
              <a:t>33</a:t>
            </a:fld>
            <a:endParaRPr lang="en-US"/>
          </a:p>
        </p:txBody>
      </p:sp>
    </p:spTree>
    <p:extLst>
      <p:ext uri="{BB962C8B-B14F-4D97-AF65-F5344CB8AC3E}">
        <p14:creationId xmlns:p14="http://schemas.microsoft.com/office/powerpoint/2010/main" val="3623170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8.</a:t>
            </a:r>
            <a:r>
              <a:rPr lang="en-US" dirty="0"/>
              <a:t> Calcium Imaging in the Behaving Animal(A) Calcium imaging in the motor cortex of head-fixed mice engaged in an olfactory-related choice behavior with lick/no lick response. (Aa) Scheme of </a:t>
            </a:r>
            <a:r>
              <a:rPr lang="en-US" dirty="0" err="1"/>
              <a:t>theexperimental</a:t>
            </a:r>
            <a:r>
              <a:rPr lang="en-US" dirty="0"/>
              <a:t> set-up showing a head-fixed mouse under a two-photon microscope while performing the task. The task consists of the differentiation </a:t>
            </a:r>
            <a:r>
              <a:rPr lang="en-US" dirty="0" err="1"/>
              <a:t>betweenodor</a:t>
            </a:r>
            <a:r>
              <a:rPr lang="en-US" dirty="0"/>
              <a:t> A and B. The mouse is trained to lick only in response to one of the two odors. (Ab) Two-photon image of layer 2/3 cells. Left, overlay of </a:t>
            </a:r>
            <a:r>
              <a:rPr lang="en-US" dirty="0" err="1"/>
              <a:t>sulforhodamine</a:t>
            </a:r>
            <a:r>
              <a:rPr lang="en-US" dirty="0"/>
              <a:t> 101(SR101, red) and Oregon Green BAPTA-1 AM (green). Astrocytes are labeled by both dyes and thus appear yellow, whereas neurons are green. Right, </a:t>
            </a:r>
            <a:r>
              <a:rPr lang="en-US" dirty="0" err="1"/>
              <a:t>regionsofinterest</a:t>
            </a:r>
            <a:r>
              <a:rPr lang="en-US" dirty="0"/>
              <a:t> (ROI, green) overlaid on the Oregon Green BAPTA-1 channel. (Ac) Example of spontaneous calcium traces from ten neurons (black) and one astrocyte(gray). Panels (Ab) and (Ac) adapted by permission </a:t>
            </a:r>
            <a:r>
              <a:rPr lang="en-US" dirty="0" err="1"/>
              <a:t>fromKomiyama</a:t>
            </a:r>
            <a:r>
              <a:rPr lang="en-US" dirty="0"/>
              <a:t> et al. (2010).(B) Calcium imaging of place cells in the CA1 hippocampal region of mice which are placed on a spherical treadmill. (Ba) Experimental set-up: it consists </a:t>
            </a:r>
            <a:r>
              <a:rPr lang="en-US" dirty="0" err="1"/>
              <a:t>ofa</a:t>
            </a:r>
            <a:r>
              <a:rPr lang="en-US" dirty="0"/>
              <a:t> spherical treadmill, a virtual reality apparatus (with projector and surrounding screens) and a custom-made two-photon microscope. (Bb) Two-photon images </a:t>
            </a:r>
            <a:r>
              <a:rPr lang="en-US" dirty="0" err="1"/>
              <a:t>ofneuron</a:t>
            </a:r>
            <a:r>
              <a:rPr lang="en-US" dirty="0"/>
              <a:t> cell bodies in stratum </a:t>
            </a:r>
            <a:r>
              <a:rPr lang="en-US" dirty="0" err="1"/>
              <a:t>pyramidale</a:t>
            </a:r>
            <a:r>
              <a:rPr lang="en-US" dirty="0"/>
              <a:t> of CA1 labeled with the genetically encoded calcium indicator GCaMP3 (left). (</a:t>
            </a:r>
            <a:r>
              <a:rPr lang="en-US" dirty="0" err="1"/>
              <a:t>Bc</a:t>
            </a:r>
            <a:r>
              <a:rPr lang="en-US" dirty="0"/>
              <a:t>) Imaging CA1 place cells while </a:t>
            </a:r>
            <a:r>
              <a:rPr lang="en-US" dirty="0" err="1"/>
              <a:t>themouse</a:t>
            </a:r>
            <a:r>
              <a:rPr lang="en-US" dirty="0"/>
              <a:t> is running along a virtual linear track. Calcium traces are shown in black. The respective regions of interest are shown in (Bb), right panel. Red </a:t>
            </a:r>
            <a:r>
              <a:rPr lang="en-US" dirty="0" err="1"/>
              <a:t>tracesindicate</a:t>
            </a:r>
            <a:r>
              <a:rPr lang="en-US" dirty="0"/>
              <a:t> significant calcium transients. In parallel, the position of the mouse along the virtual linear track is recorded. Reward times are shown at the bottom. (</a:t>
            </a:r>
            <a:r>
              <a:rPr lang="en-US" dirty="0" err="1"/>
              <a:t>Bd</a:t>
            </a:r>
            <a:r>
              <a:rPr lang="en-US" dirty="0"/>
              <a:t>)Expanded view of the period indicated by the dashed box in (c). Panels (b)–(d) adapted by permission </a:t>
            </a:r>
            <a:r>
              <a:rPr lang="en-US" dirty="0" err="1"/>
              <a:t>fromDombeck</a:t>
            </a:r>
            <a:r>
              <a:rPr lang="en-US" dirty="0"/>
              <a:t> et al. (2010).876Neuron73, March 8, 2012ª2012 Elsevier </a:t>
            </a:r>
            <a:r>
              <a:rPr lang="en-US" dirty="0" err="1"/>
              <a:t>Inc.NeuronPrimer</a:t>
            </a:r>
            <a:r>
              <a:rPr lang="en-US" dirty="0"/>
              <a:t> </a:t>
            </a:r>
          </a:p>
        </p:txBody>
      </p:sp>
      <p:sp>
        <p:nvSpPr>
          <p:cNvPr id="4" name="Slide Number Placeholder 3"/>
          <p:cNvSpPr>
            <a:spLocks noGrp="1"/>
          </p:cNvSpPr>
          <p:nvPr>
            <p:ph type="sldNum" sz="quarter" idx="10"/>
          </p:nvPr>
        </p:nvSpPr>
        <p:spPr/>
        <p:txBody>
          <a:bodyPr/>
          <a:lstStyle/>
          <a:p>
            <a:fld id="{4156E9B9-D7AD-4AF1-BF2E-9A8AC26828FD}" type="slidenum">
              <a:rPr lang="en-US" smtClean="0"/>
              <a:t>38</a:t>
            </a:fld>
            <a:endParaRPr lang="en-US"/>
          </a:p>
        </p:txBody>
      </p:sp>
    </p:spTree>
    <p:extLst>
      <p:ext uri="{BB962C8B-B14F-4D97-AF65-F5344CB8AC3E}">
        <p14:creationId xmlns:p14="http://schemas.microsoft.com/office/powerpoint/2010/main" val="188913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472AF9-E788-4889-9F8B-99F818F6B0A6}" type="datetimeFigureOut">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73A39-200E-4C60-9AC7-A77245D19C1A}" type="slidenum">
              <a:rPr lang="en-US" smtClean="0"/>
              <a:t>‹N›</a:t>
            </a:fld>
            <a:endParaRPr lang="en-US"/>
          </a:p>
        </p:txBody>
      </p:sp>
    </p:spTree>
    <p:extLst>
      <p:ext uri="{BB962C8B-B14F-4D97-AF65-F5344CB8AC3E}">
        <p14:creationId xmlns:p14="http://schemas.microsoft.com/office/powerpoint/2010/main" val="389871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472AF9-E788-4889-9F8B-99F818F6B0A6}" type="datetimeFigureOut">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73A39-200E-4C60-9AC7-A77245D19C1A}" type="slidenum">
              <a:rPr lang="en-US" smtClean="0"/>
              <a:t>‹N›</a:t>
            </a:fld>
            <a:endParaRPr lang="en-US"/>
          </a:p>
        </p:txBody>
      </p:sp>
    </p:spTree>
    <p:extLst>
      <p:ext uri="{BB962C8B-B14F-4D97-AF65-F5344CB8AC3E}">
        <p14:creationId xmlns:p14="http://schemas.microsoft.com/office/powerpoint/2010/main" val="512279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472AF9-E788-4889-9F8B-99F818F6B0A6}" type="datetimeFigureOut">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73A39-200E-4C60-9AC7-A77245D19C1A}" type="slidenum">
              <a:rPr lang="en-US" smtClean="0"/>
              <a:t>‹N›</a:t>
            </a:fld>
            <a:endParaRPr lang="en-US"/>
          </a:p>
        </p:txBody>
      </p:sp>
    </p:spTree>
    <p:extLst>
      <p:ext uri="{BB962C8B-B14F-4D97-AF65-F5344CB8AC3E}">
        <p14:creationId xmlns:p14="http://schemas.microsoft.com/office/powerpoint/2010/main" val="137321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472AF9-E788-4889-9F8B-99F818F6B0A6}" type="datetimeFigureOut">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73A39-200E-4C60-9AC7-A77245D19C1A}" type="slidenum">
              <a:rPr lang="en-US" smtClean="0"/>
              <a:t>‹N›</a:t>
            </a:fld>
            <a:endParaRPr lang="en-US"/>
          </a:p>
        </p:txBody>
      </p:sp>
    </p:spTree>
    <p:extLst>
      <p:ext uri="{BB962C8B-B14F-4D97-AF65-F5344CB8AC3E}">
        <p14:creationId xmlns:p14="http://schemas.microsoft.com/office/powerpoint/2010/main" val="361558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472AF9-E788-4889-9F8B-99F818F6B0A6}" type="datetimeFigureOut">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73A39-200E-4C60-9AC7-A77245D19C1A}" type="slidenum">
              <a:rPr lang="en-US" smtClean="0"/>
              <a:t>‹N›</a:t>
            </a:fld>
            <a:endParaRPr lang="en-US"/>
          </a:p>
        </p:txBody>
      </p:sp>
    </p:spTree>
    <p:extLst>
      <p:ext uri="{BB962C8B-B14F-4D97-AF65-F5344CB8AC3E}">
        <p14:creationId xmlns:p14="http://schemas.microsoft.com/office/powerpoint/2010/main" val="159751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472AF9-E788-4889-9F8B-99F818F6B0A6}" type="datetimeFigureOut">
              <a:rPr lang="en-US" smtClean="0"/>
              <a:t>3/7/2020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73A39-200E-4C60-9AC7-A77245D19C1A}" type="slidenum">
              <a:rPr lang="en-US" smtClean="0"/>
              <a:t>‹N›</a:t>
            </a:fld>
            <a:endParaRPr lang="en-US"/>
          </a:p>
        </p:txBody>
      </p:sp>
    </p:spTree>
    <p:extLst>
      <p:ext uri="{BB962C8B-B14F-4D97-AF65-F5344CB8AC3E}">
        <p14:creationId xmlns:p14="http://schemas.microsoft.com/office/powerpoint/2010/main" val="323187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472AF9-E788-4889-9F8B-99F818F6B0A6}" type="datetimeFigureOut">
              <a:rPr lang="en-US" smtClean="0"/>
              <a:t>3/7/2020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673A39-200E-4C60-9AC7-A77245D19C1A}" type="slidenum">
              <a:rPr lang="en-US" smtClean="0"/>
              <a:t>‹N›</a:t>
            </a:fld>
            <a:endParaRPr lang="en-US"/>
          </a:p>
        </p:txBody>
      </p:sp>
    </p:spTree>
    <p:extLst>
      <p:ext uri="{BB962C8B-B14F-4D97-AF65-F5344CB8AC3E}">
        <p14:creationId xmlns:p14="http://schemas.microsoft.com/office/powerpoint/2010/main" val="3718437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472AF9-E788-4889-9F8B-99F818F6B0A6}" type="datetimeFigureOut">
              <a:rPr lang="en-US" smtClean="0"/>
              <a:t>3/7/2020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673A39-200E-4C60-9AC7-A77245D19C1A}" type="slidenum">
              <a:rPr lang="en-US" smtClean="0"/>
              <a:t>‹N›</a:t>
            </a:fld>
            <a:endParaRPr lang="en-US"/>
          </a:p>
        </p:txBody>
      </p:sp>
    </p:spTree>
    <p:extLst>
      <p:ext uri="{BB962C8B-B14F-4D97-AF65-F5344CB8AC3E}">
        <p14:creationId xmlns:p14="http://schemas.microsoft.com/office/powerpoint/2010/main" val="257808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472AF9-E788-4889-9F8B-99F818F6B0A6}" type="datetimeFigureOut">
              <a:rPr lang="en-US" smtClean="0"/>
              <a:t>3/7/2020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673A39-200E-4C60-9AC7-A77245D19C1A}" type="slidenum">
              <a:rPr lang="en-US" smtClean="0"/>
              <a:t>‹N›</a:t>
            </a:fld>
            <a:endParaRPr lang="en-US"/>
          </a:p>
        </p:txBody>
      </p:sp>
    </p:spTree>
    <p:extLst>
      <p:ext uri="{BB962C8B-B14F-4D97-AF65-F5344CB8AC3E}">
        <p14:creationId xmlns:p14="http://schemas.microsoft.com/office/powerpoint/2010/main" val="1604334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472AF9-E788-4889-9F8B-99F818F6B0A6}" type="datetimeFigureOut">
              <a:rPr lang="en-US" smtClean="0"/>
              <a:t>3/7/2020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73A39-200E-4C60-9AC7-A77245D19C1A}" type="slidenum">
              <a:rPr lang="en-US" smtClean="0"/>
              <a:t>‹N›</a:t>
            </a:fld>
            <a:endParaRPr lang="en-US"/>
          </a:p>
        </p:txBody>
      </p:sp>
    </p:spTree>
    <p:extLst>
      <p:ext uri="{BB962C8B-B14F-4D97-AF65-F5344CB8AC3E}">
        <p14:creationId xmlns:p14="http://schemas.microsoft.com/office/powerpoint/2010/main" val="3475381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472AF9-E788-4889-9F8B-99F818F6B0A6}" type="datetimeFigureOut">
              <a:rPr lang="en-US" smtClean="0"/>
              <a:t>3/7/2020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73A39-200E-4C60-9AC7-A77245D19C1A}" type="slidenum">
              <a:rPr lang="en-US" smtClean="0"/>
              <a:t>‹N›</a:t>
            </a:fld>
            <a:endParaRPr lang="en-US"/>
          </a:p>
        </p:txBody>
      </p:sp>
    </p:spTree>
    <p:extLst>
      <p:ext uri="{BB962C8B-B14F-4D97-AF65-F5344CB8AC3E}">
        <p14:creationId xmlns:p14="http://schemas.microsoft.com/office/powerpoint/2010/main" val="275083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72AF9-E788-4889-9F8B-99F818F6B0A6}" type="datetimeFigureOut">
              <a:rPr lang="en-US" smtClean="0"/>
              <a:t>3/7/2020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73A39-200E-4C60-9AC7-A77245D19C1A}" type="slidenum">
              <a:rPr lang="en-US" smtClean="0"/>
              <a:t>‹N›</a:t>
            </a:fld>
            <a:endParaRPr lang="en-US"/>
          </a:p>
        </p:txBody>
      </p:sp>
    </p:spTree>
    <p:extLst>
      <p:ext uri="{BB962C8B-B14F-4D97-AF65-F5344CB8AC3E}">
        <p14:creationId xmlns:p14="http://schemas.microsoft.com/office/powerpoint/2010/main" val="40654169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39.gif"/><Relationship Id="rId3" Type="http://schemas.microsoft.com/office/2007/relationships/hdphoto" Target="../media/hdphoto1.wdp"/><Relationship Id="rId7" Type="http://schemas.openxmlformats.org/officeDocument/2006/relationships/image" Target="../media/image38.gif"/><Relationship Id="rId12" Type="http://schemas.openxmlformats.org/officeDocument/2006/relationships/image" Target="../media/image42.jpe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7.gif"/><Relationship Id="rId11"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gif"/></Relationships>
</file>

<file path=ppt/slides/_rels/slide3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57200" y="457200"/>
            <a:ext cx="8229600" cy="1446550"/>
          </a:xfrm>
          <a:prstGeom prst="rect">
            <a:avLst/>
          </a:prstGeom>
          <a:noFill/>
        </p:spPr>
        <p:txBody>
          <a:bodyPr wrap="square" rtlCol="0">
            <a:spAutoFit/>
          </a:bodyPr>
          <a:lstStyle/>
          <a:p>
            <a:r>
              <a:rPr lang="en-US" sz="4400" b="1" dirty="0">
                <a:latin typeface="Roboto Condensed" pitchFamily="2" charset="0"/>
                <a:ea typeface="Roboto Condensed" pitchFamily="2" charset="0"/>
              </a:rPr>
              <a:t>Neurophysiological techniques in animal models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0910" y="2230410"/>
            <a:ext cx="7282180" cy="3471890"/>
          </a:xfrm>
          <a:prstGeom prst="rect">
            <a:avLst/>
          </a:prstGeom>
        </p:spPr>
      </p:pic>
      <p:pic>
        <p:nvPicPr>
          <p:cNvPr id="1026" name="Picture 2" descr="Image result for twitt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3875" y="6340360"/>
            <a:ext cx="352425" cy="28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297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99682" y="3086343"/>
            <a:ext cx="6744636" cy="3495432"/>
          </a:xfrm>
          <a:prstGeom prst="rect">
            <a:avLst/>
          </a:prstGeom>
        </p:spPr>
      </p:pic>
      <p:sp>
        <p:nvSpPr>
          <p:cNvPr id="6" name="TextBox 5"/>
          <p:cNvSpPr txBox="1"/>
          <p:nvPr/>
        </p:nvSpPr>
        <p:spPr>
          <a:xfrm>
            <a:off x="457200" y="457200"/>
            <a:ext cx="6732872" cy="646331"/>
          </a:xfrm>
          <a:prstGeom prst="rect">
            <a:avLst/>
          </a:prstGeom>
          <a:noFill/>
        </p:spPr>
        <p:txBody>
          <a:bodyPr wrap="square" rtlCol="0">
            <a:spAutoFit/>
          </a:bodyPr>
          <a:lstStyle/>
          <a:p>
            <a:r>
              <a:rPr lang="en-US" sz="3600" b="1" dirty="0">
                <a:latin typeface="Roboto Condensed" pitchFamily="2" charset="0"/>
                <a:ea typeface="Roboto Condensed" pitchFamily="2" charset="0"/>
              </a:rPr>
              <a:t>Extracellular Electrophysiology</a:t>
            </a:r>
          </a:p>
        </p:txBody>
      </p:sp>
      <p:sp>
        <p:nvSpPr>
          <p:cNvPr id="7" name="Rectangle 6"/>
          <p:cNvSpPr/>
          <p:nvPr/>
        </p:nvSpPr>
        <p:spPr>
          <a:xfrm>
            <a:off x="457200" y="1186996"/>
            <a:ext cx="8229600" cy="1815882"/>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The broadband neural signals recorded from the extracellular space by either penetrating depth electrodes or surface electrodes can be processed to extract signals in different </a:t>
            </a:r>
            <a:r>
              <a:rPr lang="en-US" sz="1600" b="1" dirty="0">
                <a:latin typeface="Roboto Condensed" pitchFamily="2" charset="0"/>
                <a:ea typeface="Roboto Condensed" pitchFamily="2" charset="0"/>
              </a:rPr>
              <a:t>frequency bands</a:t>
            </a:r>
            <a:r>
              <a:rPr lang="en-US" sz="1600" dirty="0">
                <a:latin typeface="Roboto Condensed" pitchFamily="2" charset="0"/>
                <a:ea typeface="Roboto Condensed" pitchFamily="2" charset="0"/>
              </a:rPr>
              <a:t>, enabling the detection of at least </a:t>
            </a:r>
            <a:r>
              <a:rPr lang="en-US" sz="1600" b="1" dirty="0">
                <a:latin typeface="Roboto Condensed" pitchFamily="2" charset="0"/>
                <a:ea typeface="Roboto Condensed" pitchFamily="2" charset="0"/>
              </a:rPr>
              <a:t>two different types of voltage signals</a:t>
            </a:r>
            <a:r>
              <a:rPr lang="en-US" sz="1600" dirty="0">
                <a:latin typeface="Roboto Condensed" pitchFamily="2" charset="0"/>
                <a:ea typeface="Roboto Condensed" pitchFamily="2" charset="0"/>
              </a:rPr>
              <a:t> </a:t>
            </a:r>
          </a:p>
          <a:p>
            <a:pPr marL="742950" lvl="1" indent="-285750" algn="just">
              <a:buFont typeface="Arial" panose="020B0604020202020204" pitchFamily="34" charset="0"/>
              <a:buChar char="•"/>
            </a:pPr>
            <a:r>
              <a:rPr lang="en-US" sz="1600" dirty="0">
                <a:latin typeface="Roboto Condensed" pitchFamily="2" charset="0"/>
                <a:ea typeface="Roboto Condensed" pitchFamily="2" charset="0"/>
              </a:rPr>
              <a:t>Slow-varying potentials (</a:t>
            </a:r>
            <a:r>
              <a:rPr lang="en-US" sz="1600" b="1" dirty="0">
                <a:latin typeface="Roboto Condensed" pitchFamily="2" charset="0"/>
                <a:ea typeface="Roboto Condensed" pitchFamily="2" charset="0"/>
              </a:rPr>
              <a:t>EEG</a:t>
            </a:r>
            <a:r>
              <a:rPr lang="en-US" sz="1600" dirty="0">
                <a:latin typeface="Roboto Condensed" pitchFamily="2" charset="0"/>
                <a:ea typeface="Roboto Condensed" pitchFamily="2" charset="0"/>
              </a:rPr>
              <a:t> and </a:t>
            </a:r>
            <a:r>
              <a:rPr lang="en-US" sz="1600" b="1" dirty="0">
                <a:latin typeface="Roboto Condensed" pitchFamily="2" charset="0"/>
                <a:ea typeface="Roboto Condensed" pitchFamily="2" charset="0"/>
              </a:rPr>
              <a:t>LFPs</a:t>
            </a:r>
            <a:r>
              <a:rPr lang="en-US" sz="1600" dirty="0">
                <a:latin typeface="Roboto Condensed" pitchFamily="2" charset="0"/>
                <a:ea typeface="Roboto Condensed" pitchFamily="2" charset="0"/>
              </a:rPr>
              <a:t>), which reflect collective transmembrane currents from multiple neurons;</a:t>
            </a:r>
          </a:p>
          <a:p>
            <a:pPr marL="742950" lvl="1" indent="-285750" algn="just">
              <a:buFont typeface="Arial" panose="020B0604020202020204" pitchFamily="34" charset="0"/>
              <a:buChar char="•"/>
            </a:pPr>
            <a:r>
              <a:rPr lang="en-US" sz="1600" dirty="0">
                <a:latin typeface="Roboto Condensed" pitchFamily="2" charset="0"/>
                <a:ea typeface="Roboto Condensed" pitchFamily="2" charset="0"/>
              </a:rPr>
              <a:t>Action potentials, which last on the order of milliseconds (‘</a:t>
            </a:r>
            <a:r>
              <a:rPr lang="en-US" sz="1600" b="1" dirty="0">
                <a:latin typeface="Roboto Condensed" pitchFamily="2" charset="0"/>
                <a:ea typeface="Roboto Condensed" pitchFamily="2" charset="0"/>
              </a:rPr>
              <a:t>spikes</a:t>
            </a:r>
            <a:r>
              <a:rPr lang="en-US" sz="1600" dirty="0">
                <a:latin typeface="Roboto Condensed" pitchFamily="2" charset="0"/>
                <a:ea typeface="Roboto Condensed" pitchFamily="2" charset="0"/>
              </a:rPr>
              <a:t>’), from individual neurons or single units.</a:t>
            </a:r>
          </a:p>
        </p:txBody>
      </p:sp>
    </p:spTree>
    <p:extLst>
      <p:ext uri="{BB962C8B-B14F-4D97-AF65-F5344CB8AC3E}">
        <p14:creationId xmlns:p14="http://schemas.microsoft.com/office/powerpoint/2010/main" val="37314563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EEG - </a:t>
            </a:r>
            <a:r>
              <a:rPr lang="en-US" sz="3600" dirty="0">
                <a:solidFill>
                  <a:srgbClr val="242021"/>
                </a:solidFill>
                <a:latin typeface="Roboto Condensed" pitchFamily="2" charset="0"/>
                <a:ea typeface="Roboto Condensed" pitchFamily="2" charset="0"/>
              </a:rPr>
              <a:t>Electroencephalography</a:t>
            </a:r>
            <a:endParaRPr lang="en-US" sz="3600" b="1" dirty="0">
              <a:latin typeface="Roboto Condensed" pitchFamily="2" charset="0"/>
              <a:ea typeface="Roboto Condensed" pitchFamily="2" charset="0"/>
            </a:endParaRPr>
          </a:p>
        </p:txBody>
      </p:sp>
      <p:sp>
        <p:nvSpPr>
          <p:cNvPr id="5" name="Rectangle 4"/>
          <p:cNvSpPr/>
          <p:nvPr/>
        </p:nvSpPr>
        <p:spPr>
          <a:xfrm>
            <a:off x="4042230" y="1225149"/>
            <a:ext cx="4644569" cy="2800767"/>
          </a:xfrm>
          <a:prstGeom prst="rect">
            <a:avLst/>
          </a:prstGeom>
        </p:spPr>
        <p:txBody>
          <a:bodyPr wrap="square">
            <a:spAutoFit/>
          </a:bodyPr>
          <a:lstStyle/>
          <a:p>
            <a:pPr marL="285750" indent="-285750" algn="just">
              <a:buFont typeface="Arial" panose="020B0604020202020204" pitchFamily="34" charset="0"/>
              <a:buChar char="•"/>
            </a:pPr>
            <a:r>
              <a:rPr lang="en-US" sz="1600" dirty="0">
                <a:solidFill>
                  <a:srgbClr val="000000"/>
                </a:solidFill>
                <a:latin typeface="Roboto Condensed" pitchFamily="2" charset="0"/>
                <a:ea typeface="Roboto Condensed" pitchFamily="2" charset="0"/>
              </a:rPr>
              <a:t>The </a:t>
            </a:r>
            <a:r>
              <a:rPr lang="en-US" sz="1600" b="1" dirty="0">
                <a:solidFill>
                  <a:srgbClr val="000000"/>
                </a:solidFill>
                <a:latin typeface="Roboto Condensed" pitchFamily="2" charset="0"/>
                <a:ea typeface="Roboto Condensed" pitchFamily="2" charset="0"/>
              </a:rPr>
              <a:t>electroencephalogram (EEG)</a:t>
            </a:r>
            <a:r>
              <a:rPr lang="en-US" sz="1600" dirty="0">
                <a:solidFill>
                  <a:srgbClr val="000000"/>
                </a:solidFill>
                <a:latin typeface="Roboto Condensed" pitchFamily="2" charset="0"/>
                <a:ea typeface="Roboto Condensed" pitchFamily="2" charset="0"/>
              </a:rPr>
              <a:t> is a recording of the electric potentials measured most commonly from the scalp in humans and from the skull in model animals</a:t>
            </a:r>
          </a:p>
          <a:p>
            <a:pPr marL="285750" indent="-285750" algn="just">
              <a:buFont typeface="Arial" panose="020B0604020202020204" pitchFamily="34" charset="0"/>
              <a:buChar char="•"/>
            </a:pPr>
            <a:endParaRPr lang="en-US" sz="1600" dirty="0">
              <a:solidFill>
                <a:srgbClr val="000000"/>
              </a:solidFill>
              <a:latin typeface="Roboto Condensed" pitchFamily="2" charset="0"/>
              <a:ea typeface="Roboto Condensed" pitchFamily="2" charset="0"/>
            </a:endParaRPr>
          </a:p>
          <a:p>
            <a:pPr marL="285750" indent="-285750" algn="just">
              <a:buFont typeface="Arial" panose="020B0604020202020204" pitchFamily="34" charset="0"/>
              <a:buChar char="•"/>
            </a:pPr>
            <a:r>
              <a:rPr lang="en-US" sz="1600" dirty="0">
                <a:solidFill>
                  <a:srgbClr val="242021"/>
                </a:solidFill>
                <a:latin typeface="Roboto Condensed" pitchFamily="2" charset="0"/>
                <a:ea typeface="Roboto Condensed" pitchFamily="2" charset="0"/>
              </a:rPr>
              <a:t>The EEG is one of the </a:t>
            </a:r>
            <a:r>
              <a:rPr lang="en-US" sz="1600" b="1" dirty="0">
                <a:solidFill>
                  <a:srgbClr val="242021"/>
                </a:solidFill>
                <a:latin typeface="Roboto Condensed" pitchFamily="2" charset="0"/>
                <a:ea typeface="Roboto Condensed" pitchFamily="2" charset="0"/>
              </a:rPr>
              <a:t>oldest</a:t>
            </a:r>
            <a:r>
              <a:rPr lang="en-US" sz="1600" dirty="0">
                <a:solidFill>
                  <a:srgbClr val="242021"/>
                </a:solidFill>
                <a:latin typeface="Roboto Condensed" pitchFamily="2" charset="0"/>
                <a:ea typeface="Roboto Condensed" pitchFamily="2" charset="0"/>
              </a:rPr>
              <a:t> and most widely used methods for the investigation of the electric activity of the brain.</a:t>
            </a:r>
          </a:p>
          <a:p>
            <a:pPr marL="285750" indent="-285750" algn="just">
              <a:buFont typeface="Arial" panose="020B0604020202020204" pitchFamily="34" charset="0"/>
              <a:buChar char="•"/>
            </a:pPr>
            <a:endParaRPr lang="en-US" sz="1600" dirty="0">
              <a:solidFill>
                <a:srgbClr val="242021"/>
              </a:solidFill>
              <a:latin typeface="Roboto Condensed" pitchFamily="2" charset="0"/>
              <a:ea typeface="Roboto Condensed" pitchFamily="2" charset="0"/>
            </a:endParaRPr>
          </a:p>
          <a:p>
            <a:pPr marL="285750" indent="-285750" algn="just">
              <a:buFont typeface="Arial" panose="020B0604020202020204" pitchFamily="34" charset="0"/>
              <a:buChar char="•"/>
            </a:pPr>
            <a:r>
              <a:rPr lang="en-US" sz="1600" dirty="0">
                <a:solidFill>
                  <a:srgbClr val="242021"/>
                </a:solidFill>
                <a:latin typeface="Roboto Condensed" pitchFamily="2" charset="0"/>
                <a:ea typeface="Roboto Condensed" pitchFamily="2" charset="0"/>
              </a:rPr>
              <a:t>it has little discernible relationship with the firing patterns of the contributing individual neurons</a:t>
            </a:r>
            <a:endParaRPr lang="en-US" sz="1600" dirty="0">
              <a:latin typeface="Roboto Condensed" pitchFamily="2" charset="0"/>
              <a:ea typeface="Roboto Condensed" pitchFamily="2" charset="0"/>
            </a:endParaRPr>
          </a:p>
        </p:txBody>
      </p:sp>
      <p:pic>
        <p:nvPicPr>
          <p:cNvPr id="1026" name="Picture 2" descr="http://www.scholarpedia.org/w/images/1/10/Electroencephalogram_figHe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1591072"/>
            <a:ext cx="3352800" cy="43032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042229" y="4160756"/>
            <a:ext cx="4355321" cy="2062103"/>
          </a:xfrm>
          <a:prstGeom prst="rect">
            <a:avLst/>
          </a:prstGeom>
        </p:spPr>
        <p:txBody>
          <a:bodyPr wrap="square">
            <a:spAutoFit/>
          </a:bodyPr>
          <a:lstStyle/>
          <a:p>
            <a:pPr algn="just"/>
            <a:r>
              <a:rPr lang="en-US" sz="2000" b="1" dirty="0">
                <a:solidFill>
                  <a:srgbClr val="000000"/>
                </a:solidFill>
                <a:latin typeface="Roboto Condensed" pitchFamily="2" charset="0"/>
                <a:ea typeface="Roboto Condensed" pitchFamily="2" charset="0"/>
              </a:rPr>
              <a:t>Common uses of EEG</a:t>
            </a:r>
          </a:p>
          <a:p>
            <a:pPr algn="just"/>
            <a:endParaRPr lang="en-US" sz="1200" dirty="0">
              <a:solidFill>
                <a:srgbClr val="000000"/>
              </a:solidFill>
              <a:latin typeface="Roboto Condensed" pitchFamily="2" charset="0"/>
              <a:ea typeface="Roboto Condensed" pitchFamily="2" charset="0"/>
            </a:endParaRPr>
          </a:p>
          <a:p>
            <a:pPr marL="285750" indent="-285750" algn="just">
              <a:buFont typeface="Arial" panose="020B0604020202020204" pitchFamily="34" charset="0"/>
              <a:buChar char="•"/>
            </a:pPr>
            <a:r>
              <a:rPr lang="en-US" sz="1600" dirty="0">
                <a:latin typeface="Roboto Condensed" pitchFamily="2" charset="0"/>
                <a:ea typeface="Roboto Condensed" pitchFamily="2" charset="0"/>
              </a:rPr>
              <a:t>Detect different states of </a:t>
            </a:r>
            <a:r>
              <a:rPr lang="en-US" sz="1600" b="1" dirty="0">
                <a:latin typeface="Roboto Condensed" pitchFamily="2" charset="0"/>
                <a:ea typeface="Roboto Condensed" pitchFamily="2" charset="0"/>
              </a:rPr>
              <a:t>consciousness</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Identify distinct </a:t>
            </a:r>
            <a:r>
              <a:rPr lang="en-US" sz="1600" b="1" dirty="0">
                <a:latin typeface="Roboto Condensed" pitchFamily="2" charset="0"/>
                <a:ea typeface="Roboto Condensed" pitchFamily="2" charset="0"/>
              </a:rPr>
              <a:t>sleep</a:t>
            </a:r>
            <a:r>
              <a:rPr lang="en-US" sz="1600" dirty="0">
                <a:latin typeface="Roboto Condensed" pitchFamily="2" charset="0"/>
                <a:ea typeface="Roboto Condensed" pitchFamily="2" charset="0"/>
              </a:rPr>
              <a:t> stages (REM vs non REM)</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Detect the depth of </a:t>
            </a:r>
            <a:r>
              <a:rPr lang="en-US" sz="1600" b="1" dirty="0">
                <a:latin typeface="Roboto Condensed" pitchFamily="2" charset="0"/>
                <a:ea typeface="Roboto Condensed" pitchFamily="2" charset="0"/>
              </a:rPr>
              <a:t>anesthesia</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Check connections and correlation between different areas of the cortex</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Detect epileptic </a:t>
            </a:r>
            <a:r>
              <a:rPr lang="en-US" sz="1600" b="1" dirty="0">
                <a:latin typeface="Roboto Condensed" pitchFamily="2" charset="0"/>
                <a:ea typeface="Roboto Condensed" pitchFamily="2" charset="0"/>
              </a:rPr>
              <a:t>seizures</a:t>
            </a:r>
          </a:p>
        </p:txBody>
      </p:sp>
    </p:spTree>
    <p:extLst>
      <p:ext uri="{BB962C8B-B14F-4D97-AF65-F5344CB8AC3E}">
        <p14:creationId xmlns:p14="http://schemas.microsoft.com/office/powerpoint/2010/main" val="386810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The origin of the EEG signal</a:t>
            </a:r>
            <a:endParaRPr lang="en-US" sz="3600" b="1" dirty="0">
              <a:latin typeface="Roboto Condensed" pitchFamily="2" charset="0"/>
              <a:ea typeface="Roboto Condensed" pitchFamily="2" charset="0"/>
            </a:endParaRPr>
          </a:p>
        </p:txBody>
      </p:sp>
      <p:pic>
        <p:nvPicPr>
          <p:cNvPr id="3" name="Picture 2"/>
          <p:cNvPicPr>
            <a:picLocks noChangeAspect="1"/>
          </p:cNvPicPr>
          <p:nvPr/>
        </p:nvPicPr>
        <p:blipFill>
          <a:blip r:embed="rId3"/>
          <a:stretch>
            <a:fillRect/>
          </a:stretch>
        </p:blipFill>
        <p:spPr>
          <a:xfrm>
            <a:off x="145058" y="1457186"/>
            <a:ext cx="3924028" cy="4583142"/>
          </a:xfrm>
          <a:prstGeom prst="rect">
            <a:avLst/>
          </a:prstGeom>
        </p:spPr>
      </p:pic>
      <p:sp>
        <p:nvSpPr>
          <p:cNvPr id="5" name="Rectangle 4"/>
          <p:cNvSpPr/>
          <p:nvPr/>
        </p:nvSpPr>
        <p:spPr>
          <a:xfrm>
            <a:off x="4069086" y="1188135"/>
            <a:ext cx="4617713" cy="5509200"/>
          </a:xfrm>
          <a:prstGeom prst="rect">
            <a:avLst/>
          </a:prstGeom>
        </p:spPr>
        <p:txBody>
          <a:bodyPr wrap="square">
            <a:spAutoFit/>
          </a:bodyPr>
          <a:lstStyle/>
          <a:p>
            <a:pPr marL="285750" indent="-285750" algn="just">
              <a:buFont typeface="Arial" panose="020B0604020202020204" pitchFamily="34" charset="0"/>
              <a:buChar char="•"/>
            </a:pPr>
            <a:r>
              <a:rPr lang="en-US" sz="1600" dirty="0">
                <a:solidFill>
                  <a:srgbClr val="242021"/>
                </a:solidFill>
                <a:latin typeface="Roboto Condensed" pitchFamily="2" charset="0"/>
                <a:ea typeface="Roboto Condensed" pitchFamily="2" charset="0"/>
              </a:rPr>
              <a:t>The EEG arises from </a:t>
            </a:r>
            <a:r>
              <a:rPr lang="en-US" sz="1600" b="1" dirty="0">
                <a:solidFill>
                  <a:srgbClr val="242021"/>
                </a:solidFill>
                <a:latin typeface="Roboto Condensed" pitchFamily="2" charset="0"/>
                <a:ea typeface="Roboto Condensed" pitchFamily="2" charset="0"/>
              </a:rPr>
              <a:t>synchronized synaptic activity</a:t>
            </a:r>
            <a:r>
              <a:rPr lang="en-US" sz="1600" dirty="0">
                <a:solidFill>
                  <a:srgbClr val="242021"/>
                </a:solidFill>
                <a:latin typeface="Roboto Condensed" pitchFamily="2" charset="0"/>
                <a:ea typeface="Roboto Condensed" pitchFamily="2" charset="0"/>
              </a:rPr>
              <a:t> in populations of cortical neurons.</a:t>
            </a:r>
          </a:p>
          <a:p>
            <a:pPr marL="285750" indent="-285750" algn="just">
              <a:buFont typeface="Arial" panose="020B0604020202020204" pitchFamily="34" charset="0"/>
              <a:buChar char="•"/>
            </a:pPr>
            <a:r>
              <a:rPr lang="en-US" sz="1600" dirty="0">
                <a:solidFill>
                  <a:srgbClr val="242021"/>
                </a:solidFill>
                <a:latin typeface="Roboto Condensed" pitchFamily="2" charset="0"/>
                <a:ea typeface="Roboto Condensed" pitchFamily="2" charset="0"/>
              </a:rPr>
              <a:t>Excitation of postsynaptic neurons creates an extracellular negative voltage on the dendrites as opposed to other parts of the neuron. This situation is referred to as a </a:t>
            </a:r>
            <a:r>
              <a:rPr lang="en-US" sz="1600" b="1" dirty="0">
                <a:solidFill>
                  <a:srgbClr val="242021"/>
                </a:solidFill>
                <a:latin typeface="Roboto Condensed" pitchFamily="2" charset="0"/>
                <a:ea typeface="Roboto Condensed" pitchFamily="2" charset="0"/>
              </a:rPr>
              <a:t>dipole</a:t>
            </a:r>
            <a:r>
              <a:rPr lang="en-US" sz="1600" dirty="0">
                <a:solidFill>
                  <a:srgbClr val="242021"/>
                </a:solidFill>
                <a:latin typeface="Roboto Condensed" pitchFamily="2" charset="0"/>
                <a:ea typeface="Roboto Condensed" pitchFamily="2" charset="0"/>
              </a:rPr>
              <a:t>: </a:t>
            </a:r>
            <a:r>
              <a:rPr lang="en-US" sz="1600" i="1" dirty="0">
                <a:solidFill>
                  <a:srgbClr val="242021"/>
                </a:solidFill>
                <a:latin typeface="Roboto Condensed" pitchFamily="2" charset="0"/>
                <a:ea typeface="Roboto Condensed" pitchFamily="2" charset="0"/>
              </a:rPr>
              <a:t>a region of positive charge separated from a region of negative charge by some distance</a:t>
            </a:r>
            <a:r>
              <a:rPr lang="en-US" sz="1600" dirty="0">
                <a:solidFill>
                  <a:srgbClr val="242021"/>
                </a:solidFill>
                <a:latin typeface="Roboto Condensed" pitchFamily="2" charset="0"/>
                <a:ea typeface="Roboto Condensed" pitchFamily="2" charset="0"/>
              </a:rPr>
              <a:t>.</a:t>
            </a:r>
          </a:p>
          <a:p>
            <a:pPr marL="285750" indent="-285750" algn="just">
              <a:buFont typeface="Arial" panose="020B0604020202020204" pitchFamily="34" charset="0"/>
              <a:buChar char="•"/>
            </a:pPr>
            <a:r>
              <a:rPr lang="en-US" sz="1600" dirty="0">
                <a:solidFill>
                  <a:srgbClr val="242021"/>
                </a:solidFill>
                <a:latin typeface="Roboto Condensed" pitchFamily="2" charset="0"/>
                <a:ea typeface="Roboto Condensed" pitchFamily="2" charset="0"/>
              </a:rPr>
              <a:t>The EEG signal detection is limited by the size of the electric field produced by a set of neurons. It needs to be large enough to be measurable at the </a:t>
            </a:r>
            <a:r>
              <a:rPr lang="en-US" sz="1600" b="1" dirty="0">
                <a:solidFill>
                  <a:srgbClr val="242021"/>
                </a:solidFill>
                <a:latin typeface="Roboto Condensed" pitchFamily="2" charset="0"/>
                <a:ea typeface="Roboto Condensed" pitchFamily="2" charset="0"/>
              </a:rPr>
              <a:t>surface</a:t>
            </a:r>
            <a:r>
              <a:rPr lang="en-US" sz="1600" dirty="0">
                <a:solidFill>
                  <a:srgbClr val="242021"/>
                </a:solidFill>
                <a:latin typeface="Roboto Condensed" pitchFamily="2" charset="0"/>
                <a:ea typeface="Roboto Condensed" pitchFamily="2" charset="0"/>
              </a:rPr>
              <a:t>. (</a:t>
            </a:r>
            <a:r>
              <a:rPr lang="en-US" sz="1600" b="1" dirty="0">
                <a:solidFill>
                  <a:srgbClr val="242021"/>
                </a:solidFill>
                <a:latin typeface="Roboto Condensed" pitchFamily="2" charset="0"/>
                <a:ea typeface="Roboto Condensed" pitchFamily="2" charset="0"/>
              </a:rPr>
              <a:t>Capacitive</a:t>
            </a:r>
            <a:r>
              <a:rPr lang="en-US" sz="1600" dirty="0">
                <a:solidFill>
                  <a:srgbClr val="242021"/>
                </a:solidFill>
                <a:latin typeface="Roboto Condensed" pitchFamily="2" charset="0"/>
                <a:ea typeface="Roboto Condensed" pitchFamily="2" charset="0"/>
              </a:rPr>
              <a:t> vs </a:t>
            </a:r>
            <a:r>
              <a:rPr lang="en-US" sz="1600" b="1" dirty="0">
                <a:solidFill>
                  <a:srgbClr val="242021"/>
                </a:solidFill>
                <a:latin typeface="Roboto Condensed" pitchFamily="2" charset="0"/>
                <a:ea typeface="Roboto Condensed" pitchFamily="2" charset="0"/>
              </a:rPr>
              <a:t>Volume</a:t>
            </a:r>
            <a:r>
              <a:rPr lang="en-US" sz="1600" dirty="0">
                <a:solidFill>
                  <a:srgbClr val="242021"/>
                </a:solidFill>
                <a:latin typeface="Roboto Condensed" pitchFamily="2" charset="0"/>
                <a:ea typeface="Roboto Condensed" pitchFamily="2" charset="0"/>
              </a:rPr>
              <a:t> conduction)</a:t>
            </a:r>
          </a:p>
          <a:p>
            <a:pPr marL="285750" indent="-285750" algn="just">
              <a:buFont typeface="Arial" panose="020B0604020202020204" pitchFamily="34" charset="0"/>
              <a:buChar char="•"/>
            </a:pPr>
            <a:r>
              <a:rPr lang="en-US" sz="1600" dirty="0">
                <a:solidFill>
                  <a:srgbClr val="242021"/>
                </a:solidFill>
                <a:latin typeface="Roboto Condensed" pitchFamily="2" charset="0"/>
                <a:ea typeface="Roboto Condensed" pitchFamily="2" charset="0"/>
              </a:rPr>
              <a:t>A single neuron’s dipole is </a:t>
            </a:r>
            <a:r>
              <a:rPr lang="en-US" sz="1600" b="1" dirty="0">
                <a:solidFill>
                  <a:srgbClr val="242021"/>
                </a:solidFill>
                <a:latin typeface="Roboto Condensed" pitchFamily="2" charset="0"/>
                <a:ea typeface="Roboto Condensed" pitchFamily="2" charset="0"/>
              </a:rPr>
              <a:t>too small </a:t>
            </a:r>
            <a:r>
              <a:rPr lang="en-US" sz="1600" dirty="0">
                <a:solidFill>
                  <a:srgbClr val="242021"/>
                </a:solidFill>
                <a:latin typeface="Roboto Condensed" pitchFamily="2" charset="0"/>
                <a:ea typeface="Roboto Condensed" pitchFamily="2" charset="0"/>
              </a:rPr>
              <a:t>to be measured at the scalp. However, because electrodes detect the sum of charges in their vicinity, the dipoles from multiple neurons in a region will sum together</a:t>
            </a:r>
          </a:p>
          <a:p>
            <a:pPr marL="285750" indent="-285750" algn="just">
              <a:buFont typeface="Arial" panose="020B0604020202020204" pitchFamily="34" charset="0"/>
              <a:buChar char="•"/>
            </a:pPr>
            <a:r>
              <a:rPr lang="en-US" sz="1600" dirty="0">
                <a:solidFill>
                  <a:srgbClr val="242021"/>
                </a:solidFill>
                <a:latin typeface="Roboto Condensed" pitchFamily="2" charset="0"/>
                <a:ea typeface="Roboto Condensed" pitchFamily="2" charset="0"/>
              </a:rPr>
              <a:t>Because electrodes will measure the sum of both the positive and the negative ends of dipoles in the brain, in order to produce a measurable (nonzero) signal, neurons must be both arranged in a </a:t>
            </a:r>
            <a:r>
              <a:rPr lang="en-US" sz="1600" b="1" dirty="0">
                <a:solidFill>
                  <a:srgbClr val="242021"/>
                </a:solidFill>
                <a:latin typeface="Roboto Condensed" pitchFamily="2" charset="0"/>
                <a:ea typeface="Roboto Condensed" pitchFamily="2" charset="0"/>
              </a:rPr>
              <a:t>parallel fashion</a:t>
            </a:r>
            <a:r>
              <a:rPr lang="en-US" sz="1600" dirty="0">
                <a:solidFill>
                  <a:srgbClr val="242021"/>
                </a:solidFill>
                <a:latin typeface="Roboto Condensed" pitchFamily="2" charset="0"/>
                <a:ea typeface="Roboto Condensed" pitchFamily="2" charset="0"/>
              </a:rPr>
              <a:t>, and </a:t>
            </a:r>
            <a:r>
              <a:rPr lang="en-US" sz="1600" b="1" dirty="0">
                <a:solidFill>
                  <a:srgbClr val="242021"/>
                </a:solidFill>
                <a:latin typeface="Roboto Condensed" pitchFamily="2" charset="0"/>
                <a:ea typeface="Roboto Condensed" pitchFamily="2" charset="0"/>
              </a:rPr>
              <a:t>synchronously</a:t>
            </a:r>
            <a:r>
              <a:rPr lang="en-US" sz="1600" dirty="0">
                <a:solidFill>
                  <a:srgbClr val="242021"/>
                </a:solidFill>
                <a:latin typeface="Roboto Condensed" pitchFamily="2" charset="0"/>
                <a:ea typeface="Roboto Condensed" pitchFamily="2" charset="0"/>
              </a:rPr>
              <a:t> active </a:t>
            </a:r>
          </a:p>
        </p:txBody>
      </p:sp>
    </p:spTree>
    <p:extLst>
      <p:ext uri="{BB962C8B-B14F-4D97-AF65-F5344CB8AC3E}">
        <p14:creationId xmlns:p14="http://schemas.microsoft.com/office/powerpoint/2010/main" val="38050844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EEG for epilepsy</a:t>
            </a:r>
            <a:endParaRPr lang="en-US" sz="3600" b="1" dirty="0">
              <a:latin typeface="Roboto Condensed" pitchFamily="2" charset="0"/>
              <a:ea typeface="Roboto Condensed" pitchFamily="2" charset="0"/>
            </a:endParaRPr>
          </a:p>
        </p:txBody>
      </p:sp>
      <p:sp>
        <p:nvSpPr>
          <p:cNvPr id="8" name="Rectangle 7"/>
          <p:cNvSpPr/>
          <p:nvPr/>
        </p:nvSpPr>
        <p:spPr>
          <a:xfrm>
            <a:off x="457200" y="1082249"/>
            <a:ext cx="8229600" cy="584775"/>
          </a:xfrm>
          <a:prstGeom prst="rect">
            <a:avLst/>
          </a:prstGeom>
        </p:spPr>
        <p:txBody>
          <a:bodyPr wrap="square">
            <a:spAutoFit/>
          </a:bodyPr>
          <a:lstStyle/>
          <a:p>
            <a:r>
              <a:rPr lang="en-US" sz="1600" dirty="0">
                <a:solidFill>
                  <a:srgbClr val="242021"/>
                </a:solidFill>
                <a:latin typeface="Roboto Condensed" pitchFamily="2" charset="0"/>
                <a:ea typeface="Roboto Condensed" pitchFamily="2" charset="0"/>
              </a:rPr>
              <a:t>The EEG is the defining study for epilepsy and is used to support the diagnosis and the study of epilepsy both in humans and in model animals</a:t>
            </a:r>
            <a:endParaRPr lang="en-US" sz="1600" dirty="0">
              <a:latin typeface="Roboto Condensed" pitchFamily="2" charset="0"/>
              <a:ea typeface="Roboto Condensed" pitchFamily="2" charset="0"/>
            </a:endParaRPr>
          </a:p>
        </p:txBody>
      </p:sp>
      <p:pic>
        <p:nvPicPr>
          <p:cNvPr id="1026" name="Picture 2" descr="EEG recordings from epileptic animals. A: Baseline EEG activity. B: A typical seizure event in an epileptic animal. This seizure was associated with behavioral rearing and loss of postural control (falling). C: An example of epileptiform activity recorded from an epileptic animal. The EEG segments shown below B and C are expansions of the periods marked by the solid bars. Animals were typically motionless or exhibited myoclonic jerks during epileptiform events. doi:10.1371/journal.pone.0046044.g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5027" y="1790135"/>
            <a:ext cx="6477000" cy="4633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460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034458"/>
            <a:ext cx="8396579" cy="3595600"/>
            <a:chOff x="-6558780" y="-2798009"/>
            <a:chExt cx="11707859" cy="5013563"/>
          </a:xfrm>
        </p:grpSpPr>
        <p:pic>
          <p:nvPicPr>
            <p:cNvPr id="7" name="Picture 6"/>
            <p:cNvPicPr>
              <a:picLocks noChangeAspect="1"/>
            </p:cNvPicPr>
            <p:nvPr/>
          </p:nvPicPr>
          <p:blipFill>
            <a:blip r:embed="rId3"/>
            <a:stretch>
              <a:fillRect/>
            </a:stretch>
          </p:blipFill>
          <p:spPr>
            <a:xfrm>
              <a:off x="-6558780" y="-2798009"/>
              <a:ext cx="11707859" cy="4982270"/>
            </a:xfrm>
            <a:prstGeom prst="rect">
              <a:avLst/>
            </a:prstGeom>
          </p:spPr>
        </p:pic>
        <p:sp>
          <p:nvSpPr>
            <p:cNvPr id="8" name="Rectangle 7"/>
            <p:cNvSpPr/>
            <p:nvPr/>
          </p:nvSpPr>
          <p:spPr>
            <a:xfrm>
              <a:off x="-3562350" y="0"/>
              <a:ext cx="8629650" cy="2215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LFP - </a:t>
            </a:r>
            <a:r>
              <a:rPr lang="en-US" sz="4000" dirty="0">
                <a:latin typeface="Roboto Condensed" pitchFamily="2" charset="0"/>
                <a:ea typeface="Roboto Condensed" pitchFamily="2" charset="0"/>
              </a:rPr>
              <a:t>Local Field Potentials</a:t>
            </a:r>
            <a:endParaRPr lang="en-US" sz="3600" dirty="0">
              <a:latin typeface="Roboto Condensed" pitchFamily="2" charset="0"/>
              <a:ea typeface="Roboto Condensed" pitchFamily="2" charset="0"/>
            </a:endParaRPr>
          </a:p>
        </p:txBody>
      </p:sp>
      <p:sp>
        <p:nvSpPr>
          <p:cNvPr id="4" name="Rectangle 3"/>
          <p:cNvSpPr/>
          <p:nvPr/>
        </p:nvSpPr>
        <p:spPr>
          <a:xfrm>
            <a:off x="1873405" y="3574405"/>
            <a:ext cx="6813395" cy="3046988"/>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LFPs differ from the EEG, in that LFPs are recorded in depth, from </a:t>
            </a:r>
            <a:r>
              <a:rPr lang="en-US" sz="1600" b="1" dirty="0">
                <a:latin typeface="Roboto Condensed" pitchFamily="2" charset="0"/>
                <a:ea typeface="Roboto Condensed" pitchFamily="2" charset="0"/>
              </a:rPr>
              <a:t>within the cortical</a:t>
            </a:r>
            <a:r>
              <a:rPr lang="en-US" sz="1600" dirty="0">
                <a:latin typeface="Roboto Condensed" pitchFamily="2" charset="0"/>
                <a:ea typeface="Roboto Condensed" pitchFamily="2" charset="0"/>
              </a:rPr>
              <a:t> tissue (or other deep brain structures) with microelectrodes. LFPs refer to the electric potential in the extracellular space </a:t>
            </a:r>
            <a:r>
              <a:rPr lang="en-US" sz="1600" b="1" dirty="0">
                <a:latin typeface="Roboto Condensed" pitchFamily="2" charset="0"/>
                <a:ea typeface="Roboto Condensed" pitchFamily="2" charset="0"/>
              </a:rPr>
              <a:t>around neurons</a:t>
            </a:r>
            <a:r>
              <a:rPr lang="en-US" sz="1600" dirty="0">
                <a:latin typeface="Roboto Condensed" pitchFamily="2" charset="0"/>
                <a:ea typeface="Roboto Condensed" pitchFamily="2" charset="0"/>
              </a:rPr>
              <a:t>.</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LFPs sample relatively localized populations of neurons (100um-1mm). In contrast, the EEG samples much larger populations. For this reason LFP can be used to </a:t>
            </a:r>
            <a:r>
              <a:rPr lang="en-US" sz="1600" b="1" dirty="0">
                <a:latin typeface="Roboto Condensed" pitchFamily="2" charset="0"/>
                <a:ea typeface="Roboto Condensed" pitchFamily="2" charset="0"/>
              </a:rPr>
              <a:t>dissect activity </a:t>
            </a:r>
            <a:r>
              <a:rPr lang="en-US" sz="1600" dirty="0">
                <a:latin typeface="Roboto Condensed" pitchFamily="2" charset="0"/>
                <a:ea typeface="Roboto Condensed" pitchFamily="2" charset="0"/>
              </a:rPr>
              <a:t>in areas of the brain closer to each other (e.g., </a:t>
            </a:r>
            <a:r>
              <a:rPr lang="en-US" sz="1600" b="1" dirty="0">
                <a:latin typeface="Roboto Condensed" pitchFamily="2" charset="0"/>
                <a:ea typeface="Roboto Condensed" pitchFamily="2" charset="0"/>
              </a:rPr>
              <a:t>layers</a:t>
            </a:r>
            <a:r>
              <a:rPr lang="en-US" sz="1600" dirty="0">
                <a:latin typeface="Roboto Condensed" pitchFamily="2" charset="0"/>
                <a:ea typeface="Roboto Condensed" pitchFamily="2" charset="0"/>
              </a:rPr>
              <a:t> of the cortex)</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Even if recorded close to the neuronal sources, LFP signals are also </a:t>
            </a:r>
            <a:r>
              <a:rPr lang="en-US" sz="1600" b="1" dirty="0">
                <a:latin typeface="Roboto Condensed" pitchFamily="2" charset="0"/>
                <a:ea typeface="Roboto Condensed" pitchFamily="2" charset="0"/>
              </a:rPr>
              <a:t>filtered</a:t>
            </a:r>
            <a:r>
              <a:rPr lang="en-US" sz="1600" dirty="0">
                <a:latin typeface="Roboto Condensed" pitchFamily="2" charset="0"/>
                <a:ea typeface="Roboto Condensed" pitchFamily="2" charset="0"/>
              </a:rPr>
              <a:t>, because the recording electrode is separated from the sources by portions of cortical tissue. </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Besides these differences, EEG and LFP signals display </a:t>
            </a:r>
            <a:r>
              <a:rPr lang="en-US" sz="1600" b="1" dirty="0">
                <a:latin typeface="Roboto Condensed" pitchFamily="2" charset="0"/>
                <a:ea typeface="Roboto Condensed" pitchFamily="2" charset="0"/>
              </a:rPr>
              <a:t>analogous</a:t>
            </a:r>
            <a:r>
              <a:rPr lang="en-US" sz="1600" dirty="0">
                <a:latin typeface="Roboto Condensed" pitchFamily="2" charset="0"/>
                <a:ea typeface="Roboto Condensed" pitchFamily="2" charset="0"/>
              </a:rPr>
              <a:t> types of </a:t>
            </a:r>
            <a:r>
              <a:rPr lang="en-US" sz="1600" b="1" dirty="0">
                <a:latin typeface="Roboto Condensed" pitchFamily="2" charset="0"/>
                <a:ea typeface="Roboto Condensed" pitchFamily="2" charset="0"/>
              </a:rPr>
              <a:t>oscillations</a:t>
            </a:r>
            <a:r>
              <a:rPr lang="en-US" sz="1600" dirty="0">
                <a:latin typeface="Roboto Condensed" pitchFamily="2" charset="0"/>
                <a:ea typeface="Roboto Condensed" pitchFamily="2" charset="0"/>
              </a:rPr>
              <a:t> during wake and sleep states.</a:t>
            </a:r>
          </a:p>
        </p:txBody>
      </p:sp>
    </p:spTree>
    <p:extLst>
      <p:ext uri="{BB962C8B-B14F-4D97-AF65-F5344CB8AC3E}">
        <p14:creationId xmlns:p14="http://schemas.microsoft.com/office/powerpoint/2010/main" val="1052937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vep mouse visual"/>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25" b="967"/>
          <a:stretch/>
        </p:blipFill>
        <p:spPr bwMode="auto">
          <a:xfrm rot="-60000">
            <a:off x="4802487" y="971975"/>
            <a:ext cx="4081260" cy="461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Evoked Potentials</a:t>
            </a:r>
            <a:endParaRPr lang="en-US" sz="3600" b="1" dirty="0">
              <a:latin typeface="Roboto Condensed" pitchFamily="2" charset="0"/>
              <a:ea typeface="Roboto Condensed" pitchFamily="2" charset="0"/>
            </a:endParaRPr>
          </a:p>
        </p:txBody>
      </p:sp>
      <p:sp>
        <p:nvSpPr>
          <p:cNvPr id="3" name="Rectangle 2"/>
          <p:cNvSpPr/>
          <p:nvPr/>
        </p:nvSpPr>
        <p:spPr>
          <a:xfrm>
            <a:off x="261257" y="1476563"/>
            <a:ext cx="4539343" cy="4031873"/>
          </a:xfrm>
          <a:prstGeom prst="rect">
            <a:avLst/>
          </a:prstGeom>
        </p:spPr>
        <p:txBody>
          <a:bodyPr wrap="square">
            <a:spAutoFit/>
          </a:bodyPr>
          <a:lstStyle/>
          <a:p>
            <a:pPr marL="285750" indent="-285750" algn="just">
              <a:buFont typeface="Arial" panose="020B0604020202020204" pitchFamily="34" charset="0"/>
              <a:buChar char="•"/>
            </a:pPr>
            <a:r>
              <a:rPr lang="en-US" sz="1600" b="1" dirty="0">
                <a:latin typeface="Roboto Condensed" pitchFamily="2" charset="0"/>
                <a:ea typeface="Roboto Condensed" pitchFamily="2" charset="0"/>
              </a:rPr>
              <a:t>Evoked potentials</a:t>
            </a:r>
            <a:r>
              <a:rPr lang="en-US" sz="1600" dirty="0">
                <a:latin typeface="Roboto Condensed" pitchFamily="2" charset="0"/>
                <a:ea typeface="Roboto Condensed" pitchFamily="2" charset="0"/>
              </a:rPr>
              <a:t> are an electrical potential recorded from a specific part of the nervous system, especially the brain, following presentation of a </a:t>
            </a:r>
            <a:r>
              <a:rPr lang="en-US" sz="1600" b="1" dirty="0">
                <a:latin typeface="Roboto Condensed" pitchFamily="2" charset="0"/>
                <a:ea typeface="Roboto Condensed" pitchFamily="2" charset="0"/>
              </a:rPr>
              <a:t>stimulus</a:t>
            </a:r>
            <a:r>
              <a:rPr lang="en-US" sz="1600" dirty="0">
                <a:latin typeface="Roboto Condensed" pitchFamily="2" charset="0"/>
                <a:ea typeface="Roboto Condensed" pitchFamily="2" charset="0"/>
              </a:rPr>
              <a:t> such as a light flash or a pure tone.</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EP can be recorded by measuring either </a:t>
            </a:r>
            <a:r>
              <a:rPr lang="en-US" sz="1600" b="1" dirty="0">
                <a:latin typeface="Roboto Condensed" pitchFamily="2" charset="0"/>
                <a:ea typeface="Roboto Condensed" pitchFamily="2" charset="0"/>
              </a:rPr>
              <a:t>EEG</a:t>
            </a:r>
            <a:r>
              <a:rPr lang="en-US" sz="1600" dirty="0">
                <a:latin typeface="Roboto Condensed" pitchFamily="2" charset="0"/>
                <a:ea typeface="Roboto Condensed" pitchFamily="2" charset="0"/>
              </a:rPr>
              <a:t> or </a:t>
            </a:r>
            <a:r>
              <a:rPr lang="en-US" sz="1600" b="1" dirty="0">
                <a:latin typeface="Roboto Condensed" pitchFamily="2" charset="0"/>
                <a:ea typeface="Roboto Condensed" pitchFamily="2" charset="0"/>
              </a:rPr>
              <a:t>LFP</a:t>
            </a:r>
            <a:r>
              <a:rPr lang="en-US" sz="1600" dirty="0">
                <a:latin typeface="Roboto Condensed" pitchFamily="2" charset="0"/>
                <a:ea typeface="Roboto Condensed" pitchFamily="2" charset="0"/>
              </a:rPr>
              <a:t> signal</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EP amplitudes tend to be low (&lt;1uV to several </a:t>
            </a:r>
            <a:r>
              <a:rPr lang="en-US" sz="1600" dirty="0" err="1">
                <a:latin typeface="Roboto Condensed" pitchFamily="2" charset="0"/>
                <a:ea typeface="Roboto Condensed" pitchFamily="2" charset="0"/>
              </a:rPr>
              <a:t>uV</a:t>
            </a:r>
            <a:r>
              <a:rPr lang="en-US" sz="1600" dirty="0">
                <a:latin typeface="Roboto Condensed" pitchFamily="2" charset="0"/>
                <a:ea typeface="Roboto Condensed" pitchFamily="2" charset="0"/>
              </a:rPr>
              <a:t>), compared to tens of microvolts for EEG, and often close to 20 millivolts for ECG. To resolve these low-amplitude potentials against the background of ongoing EEG, ECG, EMG, and ambient noise, </a:t>
            </a:r>
            <a:r>
              <a:rPr lang="en-US" sz="1600" b="1" dirty="0">
                <a:latin typeface="Roboto Condensed" pitchFamily="2" charset="0"/>
                <a:ea typeface="Roboto Condensed" pitchFamily="2" charset="0"/>
              </a:rPr>
              <a:t>signal averaging</a:t>
            </a:r>
            <a:r>
              <a:rPr lang="en-US" sz="1600" dirty="0">
                <a:latin typeface="Roboto Condensed" pitchFamily="2" charset="0"/>
                <a:ea typeface="Roboto Condensed" pitchFamily="2" charset="0"/>
              </a:rPr>
              <a:t> is usually required. </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The signal is </a:t>
            </a:r>
            <a:r>
              <a:rPr lang="en-US" sz="1600" b="1" dirty="0">
                <a:latin typeface="Roboto Condensed" pitchFamily="2" charset="0"/>
                <a:ea typeface="Roboto Condensed" pitchFamily="2" charset="0"/>
              </a:rPr>
              <a:t>time-locked</a:t>
            </a:r>
            <a:r>
              <a:rPr lang="en-US" sz="1600" dirty="0">
                <a:latin typeface="Roboto Condensed" pitchFamily="2" charset="0"/>
                <a:ea typeface="Roboto Condensed" pitchFamily="2" charset="0"/>
              </a:rPr>
              <a:t> to the stimulus and most of the noise occurs randomly, allowing the noise to be averaged out with averaging of repeated responses.</a:t>
            </a:r>
          </a:p>
        </p:txBody>
      </p:sp>
      <p:sp>
        <p:nvSpPr>
          <p:cNvPr id="7" name="Rectangle 6"/>
          <p:cNvSpPr/>
          <p:nvPr/>
        </p:nvSpPr>
        <p:spPr>
          <a:xfrm>
            <a:off x="261256" y="5650635"/>
            <a:ext cx="8425544" cy="830997"/>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A common type of evoked potential often measured in animals and humans are </a:t>
            </a:r>
            <a:r>
              <a:rPr lang="en-US" sz="1600" b="1" dirty="0">
                <a:latin typeface="Roboto Condensed" pitchFamily="2" charset="0"/>
                <a:ea typeface="Roboto Condensed" pitchFamily="2" charset="0"/>
              </a:rPr>
              <a:t>Visually Evoked Potentials </a:t>
            </a:r>
            <a:r>
              <a:rPr lang="en-US" sz="1600" dirty="0">
                <a:latin typeface="Roboto Condensed" pitchFamily="2" charset="0"/>
                <a:ea typeface="Roboto Condensed" pitchFamily="2" charset="0"/>
              </a:rPr>
              <a:t>(</a:t>
            </a:r>
            <a:r>
              <a:rPr lang="en-US" sz="1600" b="1" dirty="0">
                <a:latin typeface="Roboto Condensed" pitchFamily="2" charset="0"/>
                <a:ea typeface="Roboto Condensed" pitchFamily="2" charset="0"/>
              </a:rPr>
              <a:t>VEP</a:t>
            </a:r>
            <a:r>
              <a:rPr lang="en-US" sz="1600" dirty="0">
                <a:latin typeface="Roboto Condensed" pitchFamily="2" charset="0"/>
                <a:ea typeface="Roboto Condensed" pitchFamily="2" charset="0"/>
              </a:rPr>
              <a:t>) that are signal evoked in the visual part of the cortex after the presentation of a visual stimulus</a:t>
            </a:r>
          </a:p>
        </p:txBody>
      </p:sp>
    </p:spTree>
    <p:extLst>
      <p:ext uri="{BB962C8B-B14F-4D97-AF65-F5344CB8AC3E}">
        <p14:creationId xmlns:p14="http://schemas.microsoft.com/office/powerpoint/2010/main" val="37261157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646331"/>
          </a:xfrm>
          <a:prstGeom prst="rect">
            <a:avLst/>
          </a:prstGeom>
          <a:noFill/>
        </p:spPr>
        <p:txBody>
          <a:bodyPr wrap="square" rtlCol="0">
            <a:spAutoFit/>
          </a:bodyPr>
          <a:lstStyle/>
          <a:p>
            <a:r>
              <a:rPr lang="en-US" sz="3600" b="1" dirty="0">
                <a:latin typeface="Roboto Condensed" pitchFamily="2" charset="0"/>
                <a:ea typeface="Roboto Condensed" pitchFamily="2" charset="0"/>
              </a:rPr>
              <a:t>VEP to study animal models</a:t>
            </a:r>
            <a:endParaRPr lang="en-US" sz="3200" b="1" dirty="0">
              <a:latin typeface="Roboto Condensed" pitchFamily="2" charset="0"/>
              <a:ea typeface="Roboto Condensed" pitchFamily="2"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00" y="3608334"/>
            <a:ext cx="5034643" cy="2592466"/>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156" y="1103531"/>
            <a:ext cx="5156200" cy="224515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0556" y="1023213"/>
            <a:ext cx="3032799" cy="2325469"/>
          </a:xfrm>
          <a:prstGeom prst="rect">
            <a:avLst/>
          </a:prstGeom>
        </p:spPr>
      </p:pic>
      <p:sp>
        <p:nvSpPr>
          <p:cNvPr id="6" name="Rectangle 5"/>
          <p:cNvSpPr/>
          <p:nvPr/>
        </p:nvSpPr>
        <p:spPr>
          <a:xfrm>
            <a:off x="5136243" y="3608334"/>
            <a:ext cx="3362999" cy="2800767"/>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EP (in this case </a:t>
            </a:r>
            <a:r>
              <a:rPr lang="en-US" sz="1600" b="1" dirty="0">
                <a:latin typeface="Roboto Condensed" pitchFamily="2" charset="0"/>
                <a:ea typeface="Roboto Condensed" pitchFamily="2" charset="0"/>
              </a:rPr>
              <a:t>VEP</a:t>
            </a:r>
            <a:r>
              <a:rPr lang="en-US" sz="1600" dirty="0">
                <a:latin typeface="Roboto Condensed" pitchFamily="2" charset="0"/>
                <a:ea typeface="Roboto Condensed" pitchFamily="2" charset="0"/>
              </a:rPr>
              <a:t>) can be used to probe the function of a specific part of the brain to search for abnormalities and, possibly, for </a:t>
            </a:r>
            <a:r>
              <a:rPr lang="en-US" sz="1600" b="1" dirty="0">
                <a:latin typeface="Roboto Condensed" pitchFamily="2" charset="0"/>
                <a:ea typeface="Roboto Condensed" pitchFamily="2" charset="0"/>
              </a:rPr>
              <a:t>biomarkers</a:t>
            </a:r>
            <a:r>
              <a:rPr lang="en-US" sz="1600" dirty="0">
                <a:latin typeface="Roboto Condensed" pitchFamily="2" charset="0"/>
                <a:ea typeface="Roboto Condensed" pitchFamily="2" charset="0"/>
              </a:rPr>
              <a:t> of a disease.</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Since a large portion of the neural circuitry is shared between mice and humans, findings in animal models of a disease can be extrapolated to search for the same markers in humans</a:t>
            </a:r>
          </a:p>
        </p:txBody>
      </p:sp>
    </p:spTree>
    <p:extLst>
      <p:ext uri="{BB962C8B-B14F-4D97-AF65-F5344CB8AC3E}">
        <p14:creationId xmlns:p14="http://schemas.microsoft.com/office/powerpoint/2010/main" val="3887758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94852" y="3777489"/>
            <a:ext cx="6189726" cy="2923340"/>
            <a:chOff x="574868" y="3952567"/>
            <a:chExt cx="6614495" cy="3123954"/>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4868" y="3952567"/>
              <a:ext cx="6614495" cy="3123954"/>
            </a:xfrm>
            <a:prstGeom prst="rect">
              <a:avLst/>
            </a:prstGeom>
          </p:spPr>
        </p:pic>
        <p:sp>
          <p:nvSpPr>
            <p:cNvPr id="7" name="Rectangle 6"/>
            <p:cNvSpPr/>
            <p:nvPr/>
          </p:nvSpPr>
          <p:spPr>
            <a:xfrm>
              <a:off x="2623596" y="4064675"/>
              <a:ext cx="2845856" cy="1544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Single Units (aka “Spikes”)</a:t>
            </a:r>
            <a:endParaRPr lang="en-US" sz="3600" b="1" dirty="0">
              <a:latin typeface="Roboto Condensed" pitchFamily="2" charset="0"/>
              <a:ea typeface="Roboto Condensed" pitchFamily="2"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1105" y="1187086"/>
            <a:ext cx="2295832" cy="2590403"/>
          </a:xfrm>
          <a:prstGeom prst="rect">
            <a:avLst/>
          </a:prstGeom>
        </p:spPr>
      </p:pic>
      <p:sp>
        <p:nvSpPr>
          <p:cNvPr id="4" name="Rectangle 3"/>
          <p:cNvSpPr/>
          <p:nvPr/>
        </p:nvSpPr>
        <p:spPr>
          <a:xfrm>
            <a:off x="2821858" y="1196383"/>
            <a:ext cx="6076336" cy="3539430"/>
          </a:xfrm>
          <a:prstGeom prst="rect">
            <a:avLst/>
          </a:prstGeom>
        </p:spPr>
        <p:txBody>
          <a:bodyPr wrap="square">
            <a:spAutoFit/>
          </a:bodyPr>
          <a:lstStyle/>
          <a:p>
            <a:pPr marL="285750" indent="-285750" algn="just">
              <a:buFont typeface="Arial" panose="020B0604020202020204" pitchFamily="34" charset="0"/>
              <a:buChar char="•"/>
            </a:pPr>
            <a:r>
              <a:rPr lang="en-US" sz="1600" dirty="0">
                <a:solidFill>
                  <a:srgbClr val="000000"/>
                </a:solidFill>
                <a:latin typeface="Roboto Condensed" pitchFamily="2" charset="0"/>
                <a:ea typeface="Roboto Condensed" pitchFamily="2" charset="0"/>
              </a:rPr>
              <a:t>Individual neurons represent the structural and functional units of the nervous system, </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Single-unit spikes are filtered from neural signals in the high-frequency spectrum (&gt;250 Hz). </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Importantly, extracellular electrodes provide information </a:t>
            </a:r>
            <a:r>
              <a:rPr lang="en-US" sz="1600" b="1" dirty="0">
                <a:latin typeface="Roboto Condensed" pitchFamily="2" charset="0"/>
                <a:ea typeface="Roboto Condensed" pitchFamily="2" charset="0"/>
              </a:rPr>
              <a:t>distinct</a:t>
            </a:r>
            <a:r>
              <a:rPr lang="en-US" sz="1600" dirty="0">
                <a:latin typeface="Roboto Condensed" pitchFamily="2" charset="0"/>
                <a:ea typeface="Roboto Condensed" pitchFamily="2" charset="0"/>
              </a:rPr>
              <a:t> from that of intracellular patch clamp recordings from single neurons: extracellular electrodes can record spiking from </a:t>
            </a:r>
            <a:r>
              <a:rPr lang="en-US" sz="1600" b="1" dirty="0">
                <a:latin typeface="Roboto Condensed" pitchFamily="2" charset="0"/>
                <a:ea typeface="Roboto Condensed" pitchFamily="2" charset="0"/>
              </a:rPr>
              <a:t>multiple nearby neurons </a:t>
            </a:r>
            <a:r>
              <a:rPr lang="en-US" sz="1600" dirty="0">
                <a:latin typeface="Roboto Condensed" pitchFamily="2" charset="0"/>
                <a:ea typeface="Roboto Condensed" pitchFamily="2" charset="0"/>
              </a:rPr>
              <a:t>(usually within a distance of ~140µm). </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Spikes recorded at the same electrode can be temporally resolved and assigned to individual neurons with a procedure called </a:t>
            </a:r>
            <a:r>
              <a:rPr lang="en-US" sz="1600" b="1" dirty="0">
                <a:latin typeface="Roboto Condensed" pitchFamily="2" charset="0"/>
                <a:ea typeface="Roboto Condensed" pitchFamily="2" charset="0"/>
              </a:rPr>
              <a:t>spike sorting</a:t>
            </a:r>
            <a:r>
              <a:rPr lang="en-US" sz="1600" dirty="0">
                <a:latin typeface="Roboto Condensed" pitchFamily="2" charset="0"/>
                <a:ea typeface="Roboto Condensed" pitchFamily="2" charset="0"/>
              </a:rPr>
              <a:t>.</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When spiking activity from multiple neurons cannot be resolved for assignment to individual neurons, it is usually referred to as </a:t>
            </a:r>
            <a:r>
              <a:rPr lang="en-US" sz="1600" b="1" dirty="0">
                <a:latin typeface="Roboto Condensed" pitchFamily="2" charset="0"/>
                <a:ea typeface="Roboto Condensed" pitchFamily="2" charset="0"/>
              </a:rPr>
              <a:t>multi-unit activity</a:t>
            </a:r>
            <a:r>
              <a:rPr lang="en-US" sz="1600" dirty="0">
                <a:latin typeface="Roboto Condensed" pitchFamily="2" charset="0"/>
                <a:ea typeface="Roboto Condensed" pitchFamily="2" charset="0"/>
              </a:rPr>
              <a:t> (MUA).</a:t>
            </a:r>
          </a:p>
        </p:txBody>
      </p:sp>
    </p:spTree>
    <p:extLst>
      <p:ext uri="{BB962C8B-B14F-4D97-AF65-F5344CB8AC3E}">
        <p14:creationId xmlns:p14="http://schemas.microsoft.com/office/powerpoint/2010/main" val="3933227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Spike Sorting</a:t>
            </a:r>
            <a:endParaRPr lang="en-US" sz="3600" b="1" dirty="0">
              <a:latin typeface="Roboto Condensed" pitchFamily="2" charset="0"/>
              <a:ea typeface="Roboto Condensed" pitchFamily="2" charset="0"/>
            </a:endParaRPr>
          </a:p>
        </p:txBody>
      </p:sp>
      <p:pic>
        <p:nvPicPr>
          <p:cNvPr id="4" name="Picture 4" descr="File:QQ Fig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2629" y="1110734"/>
            <a:ext cx="3548743" cy="29184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02629" y="1228397"/>
            <a:ext cx="3851728" cy="2800767"/>
          </a:xfrm>
          <a:prstGeom prst="rect">
            <a:avLst/>
          </a:prstGeom>
        </p:spPr>
        <p:txBody>
          <a:bodyPr wrap="square">
            <a:spAutoFit/>
          </a:bodyPr>
          <a:lstStyle/>
          <a:p>
            <a:pPr marL="285750" indent="-285750" algn="just">
              <a:buFont typeface="Arial" panose="020B0604020202020204" pitchFamily="34" charset="0"/>
              <a:buChar char="•"/>
            </a:pPr>
            <a:r>
              <a:rPr lang="en-US" sz="1600" dirty="0">
                <a:solidFill>
                  <a:srgbClr val="000000"/>
                </a:solidFill>
                <a:latin typeface="Roboto Condensed" pitchFamily="2" charset="0"/>
                <a:ea typeface="Roboto Condensed" pitchFamily="2" charset="0"/>
              </a:rPr>
              <a:t>It is already well established that complex brain processes are reflected by the activity of large neural populations and that the study of single-cells in isolation gives only a very </a:t>
            </a:r>
            <a:r>
              <a:rPr lang="en-US" sz="1600" b="1" dirty="0">
                <a:solidFill>
                  <a:srgbClr val="000000"/>
                </a:solidFill>
                <a:latin typeface="Roboto Condensed" pitchFamily="2" charset="0"/>
                <a:ea typeface="Roboto Condensed" pitchFamily="2" charset="0"/>
              </a:rPr>
              <a:t>limited</a:t>
            </a:r>
            <a:r>
              <a:rPr lang="en-US" sz="1600" dirty="0">
                <a:solidFill>
                  <a:srgbClr val="000000"/>
                </a:solidFill>
                <a:latin typeface="Roboto Condensed" pitchFamily="2" charset="0"/>
                <a:ea typeface="Roboto Condensed" pitchFamily="2" charset="0"/>
              </a:rPr>
              <a:t> view of the whole picture.</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Spike sorting is of a critical importance, since it can allow the simultaneous analysis of the activity of a few individual close-by neurons from each recording electrode.</a:t>
            </a:r>
          </a:p>
        </p:txBody>
      </p:sp>
      <p:sp>
        <p:nvSpPr>
          <p:cNvPr id="6" name="Rectangle 5"/>
          <p:cNvSpPr/>
          <p:nvPr/>
        </p:nvSpPr>
        <p:spPr>
          <a:xfrm>
            <a:off x="457200" y="4092476"/>
            <a:ext cx="8229600" cy="2308324"/>
          </a:xfrm>
          <a:prstGeom prst="rect">
            <a:avLst/>
          </a:prstGeom>
        </p:spPr>
        <p:txBody>
          <a:bodyPr wrap="square">
            <a:spAutoFit/>
          </a:bodyPr>
          <a:lstStyle/>
          <a:p>
            <a:pPr marL="285750" indent="-285750" algn="just">
              <a:buFont typeface="Arial" panose="020B0604020202020204" pitchFamily="34" charset="0"/>
              <a:buChar char="•"/>
            </a:pPr>
            <a:r>
              <a:rPr lang="en-US" sz="1600" dirty="0">
                <a:solidFill>
                  <a:srgbClr val="000000"/>
                </a:solidFill>
                <a:latin typeface="Roboto Condensed" pitchFamily="2" charset="0"/>
                <a:ea typeface="Roboto Condensed" pitchFamily="2" charset="0"/>
              </a:rPr>
              <a:t>Spike sorting is the </a:t>
            </a:r>
            <a:r>
              <a:rPr lang="en-US" sz="1600" b="1" dirty="0">
                <a:solidFill>
                  <a:srgbClr val="000000"/>
                </a:solidFill>
                <a:latin typeface="Roboto Condensed" pitchFamily="2" charset="0"/>
                <a:ea typeface="Roboto Condensed" pitchFamily="2" charset="0"/>
              </a:rPr>
              <a:t>grouping</a:t>
            </a:r>
            <a:r>
              <a:rPr lang="en-US" sz="1600" dirty="0">
                <a:solidFill>
                  <a:srgbClr val="000000"/>
                </a:solidFill>
                <a:latin typeface="Roboto Condensed" pitchFamily="2" charset="0"/>
                <a:ea typeface="Roboto Condensed" pitchFamily="2" charset="0"/>
              </a:rPr>
              <a:t> of spikes into clusters based on the similarity of their </a:t>
            </a:r>
            <a:r>
              <a:rPr lang="en-US" sz="1600" b="1" dirty="0">
                <a:solidFill>
                  <a:srgbClr val="000000"/>
                </a:solidFill>
                <a:latin typeface="Roboto Condensed" pitchFamily="2" charset="0"/>
                <a:ea typeface="Roboto Condensed" pitchFamily="2" charset="0"/>
              </a:rPr>
              <a:t>shapes</a:t>
            </a:r>
            <a:r>
              <a:rPr lang="en-US" sz="1600" dirty="0">
                <a:solidFill>
                  <a:srgbClr val="000000"/>
                </a:solidFill>
                <a:latin typeface="Roboto Condensed" pitchFamily="2" charset="0"/>
                <a:ea typeface="Roboto Condensed" pitchFamily="2" charset="0"/>
              </a:rPr>
              <a:t>. Given that, in principle, each neuron tends to fire spikes of a particular shape, the resulting clusters correspond to the activity of different putative neurons. The end result of spike sorting is the determination of which spike corresponds to which of these neurons. </a:t>
            </a:r>
          </a:p>
          <a:p>
            <a:pPr marL="285750" indent="-285750" algn="just">
              <a:buFont typeface="Arial" panose="020B0604020202020204" pitchFamily="34" charset="0"/>
              <a:buChar char="•"/>
            </a:pPr>
            <a:r>
              <a:rPr lang="en-US" sz="1600" b="1" dirty="0">
                <a:latin typeface="Roboto Condensed" pitchFamily="2" charset="0"/>
                <a:ea typeface="Roboto Condensed" pitchFamily="2" charset="0"/>
              </a:rPr>
              <a:t>Oversampling</a:t>
            </a:r>
            <a:r>
              <a:rPr lang="en-US" sz="1600" dirty="0">
                <a:latin typeface="Roboto Condensed" pitchFamily="2" charset="0"/>
                <a:ea typeface="Roboto Condensed" pitchFamily="2" charset="0"/>
              </a:rPr>
              <a:t> recording electrodes such as tetrodes and high-density Michigan-type silicon probes further facilitate spike separation and assignment to individual neurons. Thus, single-unit signals generated by different neurons can be </a:t>
            </a:r>
            <a:r>
              <a:rPr lang="en-US" sz="1600" b="1" dirty="0">
                <a:latin typeface="Roboto Condensed" pitchFamily="2" charset="0"/>
                <a:ea typeface="Roboto Condensed" pitchFamily="2" charset="0"/>
              </a:rPr>
              <a:t>temporally resolved</a:t>
            </a:r>
            <a:r>
              <a:rPr lang="en-US" sz="1600" dirty="0">
                <a:latin typeface="Roboto Condensed" pitchFamily="2" charset="0"/>
                <a:ea typeface="Roboto Condensed" pitchFamily="2" charset="0"/>
              </a:rPr>
              <a:t> and, on the basis of the distinct </a:t>
            </a:r>
            <a:r>
              <a:rPr lang="en-US" sz="1600" b="1" dirty="0">
                <a:latin typeface="Roboto Condensed" pitchFamily="2" charset="0"/>
                <a:ea typeface="Roboto Condensed" pitchFamily="2" charset="0"/>
              </a:rPr>
              <a:t>amplitudes</a:t>
            </a:r>
            <a:r>
              <a:rPr lang="en-US" sz="1600" dirty="0">
                <a:latin typeface="Roboto Condensed" pitchFamily="2" charset="0"/>
                <a:ea typeface="Roboto Condensed" pitchFamily="2" charset="0"/>
              </a:rPr>
              <a:t> and </a:t>
            </a:r>
            <a:r>
              <a:rPr lang="en-US" sz="1600" b="1" dirty="0">
                <a:latin typeface="Roboto Condensed" pitchFamily="2" charset="0"/>
                <a:ea typeface="Roboto Condensed" pitchFamily="2" charset="0"/>
              </a:rPr>
              <a:t>waveforms</a:t>
            </a:r>
            <a:r>
              <a:rPr lang="en-US" sz="1600" dirty="0">
                <a:latin typeface="Roboto Condensed" pitchFamily="2" charset="0"/>
                <a:ea typeface="Roboto Condensed" pitchFamily="2" charset="0"/>
              </a:rPr>
              <a:t> of action potentials, the identity of each putative neuron can be discerned</a:t>
            </a:r>
          </a:p>
        </p:txBody>
      </p:sp>
    </p:spTree>
    <p:extLst>
      <p:ext uri="{BB962C8B-B14F-4D97-AF65-F5344CB8AC3E}">
        <p14:creationId xmlns:p14="http://schemas.microsoft.com/office/powerpoint/2010/main" val="17140046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04200" cy="1077218"/>
          </a:xfrm>
          <a:prstGeom prst="rect">
            <a:avLst/>
          </a:prstGeom>
          <a:noFill/>
        </p:spPr>
        <p:txBody>
          <a:bodyPr wrap="square" rtlCol="0">
            <a:spAutoFit/>
          </a:bodyPr>
          <a:lstStyle/>
          <a:p>
            <a:r>
              <a:rPr lang="en-US" sz="3200" b="1" dirty="0">
                <a:latin typeface="Roboto Condensed" pitchFamily="2" charset="0"/>
                <a:ea typeface="Roboto Condensed" pitchFamily="2" charset="0"/>
              </a:rPr>
              <a:t>Extracellular traces using different recording methods are fundamentally similar</a:t>
            </a:r>
            <a:endParaRPr lang="en-US" sz="2800" b="1" dirty="0">
              <a:latin typeface="Roboto Condensed" pitchFamily="2" charset="0"/>
              <a:ea typeface="Roboto Condensed" pitchFamily="2" charset="0"/>
            </a:endParaRPr>
          </a:p>
        </p:txBody>
      </p:sp>
      <p:pic>
        <p:nvPicPr>
          <p:cNvPr id="4" name="Picture 3"/>
          <p:cNvPicPr>
            <a:picLocks noChangeAspect="1"/>
          </p:cNvPicPr>
          <p:nvPr/>
        </p:nvPicPr>
        <p:blipFill>
          <a:blip r:embed="rId2"/>
          <a:stretch>
            <a:fillRect/>
          </a:stretch>
        </p:blipFill>
        <p:spPr>
          <a:xfrm>
            <a:off x="457200" y="1534418"/>
            <a:ext cx="4462878" cy="5019845"/>
          </a:xfrm>
          <a:prstGeom prst="rect">
            <a:avLst/>
          </a:prstGeom>
        </p:spPr>
      </p:pic>
      <p:sp>
        <p:nvSpPr>
          <p:cNvPr id="5" name="Rectangle 4"/>
          <p:cNvSpPr/>
          <p:nvPr/>
        </p:nvSpPr>
        <p:spPr>
          <a:xfrm>
            <a:off x="4988926" y="2520846"/>
            <a:ext cx="3603625" cy="3046988"/>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A 6s epoch of slow waves</a:t>
            </a:r>
          </a:p>
          <a:p>
            <a:pPr marL="285750" indent="-285750" algn="just">
              <a:buFont typeface="Arial" panose="020B0604020202020204" pitchFamily="34" charset="0"/>
              <a:buChar char="•"/>
            </a:pPr>
            <a:r>
              <a:rPr lang="en-US" sz="1600" b="1" dirty="0">
                <a:latin typeface="Roboto Condensed" pitchFamily="2" charset="0"/>
                <a:ea typeface="Roboto Condensed" pitchFamily="2" charset="0"/>
              </a:rPr>
              <a:t>scalp EEG </a:t>
            </a:r>
            <a:r>
              <a:rPr lang="en-US" sz="1600" dirty="0">
                <a:latin typeface="Roboto Condensed" pitchFamily="2" charset="0"/>
                <a:ea typeface="Roboto Condensed" pitchFamily="2" charset="0"/>
              </a:rPr>
              <a:t>(</a:t>
            </a:r>
            <a:r>
              <a:rPr lang="en-US" sz="1600" dirty="0" err="1">
                <a:latin typeface="Roboto Condensed" pitchFamily="2" charset="0"/>
                <a:ea typeface="Roboto Condensed" pitchFamily="2" charset="0"/>
              </a:rPr>
              <a:t>Cz</a:t>
            </a:r>
            <a:r>
              <a:rPr lang="en-US" sz="1600" dirty="0">
                <a:latin typeface="Roboto Condensed" pitchFamily="2" charset="0"/>
                <a:ea typeface="Roboto Condensed" pitchFamily="2" charset="0"/>
              </a:rPr>
              <a:t>, red), and </a:t>
            </a:r>
            <a:r>
              <a:rPr lang="en-US" sz="1600" b="1" dirty="0">
                <a:latin typeface="Roboto Condensed" pitchFamily="2" charset="0"/>
                <a:ea typeface="Roboto Condensed" pitchFamily="2" charset="0"/>
              </a:rPr>
              <a:t>LFP</a:t>
            </a:r>
            <a:r>
              <a:rPr lang="en-US" sz="1600" dirty="0">
                <a:latin typeface="Roboto Condensed" pitchFamily="2" charset="0"/>
                <a:ea typeface="Roboto Condensed" pitchFamily="2" charset="0"/>
              </a:rPr>
              <a:t> (blue) recorded by depth electrodes placed in the deep layers of the </a:t>
            </a:r>
          </a:p>
          <a:p>
            <a:pPr marL="742950" lvl="1" indent="-285750" algn="just">
              <a:buFont typeface="Arial" panose="020B0604020202020204" pitchFamily="34" charset="0"/>
              <a:buChar char="•"/>
            </a:pPr>
            <a:r>
              <a:rPr lang="en-US" sz="1600" dirty="0">
                <a:latin typeface="Roboto Condensed" pitchFamily="2" charset="0"/>
                <a:ea typeface="Roboto Condensed" pitchFamily="2" charset="0"/>
              </a:rPr>
              <a:t>supplementary motor area (SM)</a:t>
            </a:r>
          </a:p>
          <a:p>
            <a:pPr marL="742950" lvl="1" indent="-285750" algn="just">
              <a:buFont typeface="Arial" panose="020B0604020202020204" pitchFamily="34" charset="0"/>
              <a:buChar char="•"/>
            </a:pPr>
            <a:r>
              <a:rPr lang="en-US" sz="1600" dirty="0">
                <a:latin typeface="Roboto Condensed" pitchFamily="2" charset="0"/>
                <a:ea typeface="Roboto Condensed" pitchFamily="2" charset="0"/>
              </a:rPr>
              <a:t>entorhinal cortex (EC)</a:t>
            </a:r>
          </a:p>
          <a:p>
            <a:pPr marL="742950" lvl="1" indent="-285750" algn="just">
              <a:buFont typeface="Arial" panose="020B0604020202020204" pitchFamily="34" charset="0"/>
              <a:buChar char="•"/>
            </a:pPr>
            <a:r>
              <a:rPr lang="en-US" sz="1600" dirty="0">
                <a:latin typeface="Roboto Condensed" pitchFamily="2" charset="0"/>
                <a:ea typeface="Roboto Condensed" pitchFamily="2" charset="0"/>
              </a:rPr>
              <a:t>hippocampus (HC)</a:t>
            </a:r>
          </a:p>
          <a:p>
            <a:pPr marL="742950" lvl="1" indent="-285750" algn="just">
              <a:buFont typeface="Arial" panose="020B0604020202020204" pitchFamily="34" charset="0"/>
              <a:buChar char="•"/>
            </a:pPr>
            <a:r>
              <a:rPr lang="en-US" sz="1600" dirty="0">
                <a:latin typeface="Roboto Condensed" pitchFamily="2" charset="0"/>
                <a:ea typeface="Roboto Condensed" pitchFamily="2" charset="0"/>
              </a:rPr>
              <a:t>amygdala (Am)</a:t>
            </a:r>
          </a:p>
          <a:p>
            <a:pPr marL="285750" indent="-285750" algn="just">
              <a:buFont typeface="Arial" panose="020B0604020202020204" pitchFamily="34" charset="0"/>
              <a:buChar char="•"/>
            </a:pPr>
            <a:endParaRPr lang="en-US" sz="1600" dirty="0">
              <a:latin typeface="Roboto Condensed" pitchFamily="2" charset="0"/>
              <a:ea typeface="Roboto Condensed" pitchFamily="2" charset="0"/>
            </a:endParaRPr>
          </a:p>
          <a:p>
            <a:pPr marL="285750" indent="-285750" algn="just">
              <a:buFont typeface="Arial" panose="020B0604020202020204" pitchFamily="34" charset="0"/>
              <a:buChar char="•"/>
            </a:pPr>
            <a:r>
              <a:rPr lang="en-US" sz="1600" dirty="0">
                <a:latin typeface="Roboto Condensed" pitchFamily="2" charset="0"/>
                <a:ea typeface="Roboto Condensed" pitchFamily="2" charset="0"/>
              </a:rPr>
              <a:t>Also shown are </a:t>
            </a:r>
            <a:r>
              <a:rPr lang="en-US" sz="1600" b="1" dirty="0">
                <a:latin typeface="Roboto Condensed" pitchFamily="2" charset="0"/>
                <a:ea typeface="Roboto Condensed" pitchFamily="2" charset="0"/>
              </a:rPr>
              <a:t>multiple-unit</a:t>
            </a:r>
            <a:r>
              <a:rPr lang="en-US" sz="1600" dirty="0">
                <a:latin typeface="Roboto Condensed" pitchFamily="2" charset="0"/>
                <a:ea typeface="Roboto Condensed" pitchFamily="2" charset="0"/>
              </a:rPr>
              <a:t> activity (MUA) (green) and </a:t>
            </a:r>
            <a:r>
              <a:rPr lang="en-US" sz="1600" b="1" dirty="0">
                <a:latin typeface="Roboto Condensed" pitchFamily="2" charset="0"/>
                <a:ea typeface="Roboto Condensed" pitchFamily="2" charset="0"/>
              </a:rPr>
              <a:t>spikes</a:t>
            </a:r>
            <a:r>
              <a:rPr lang="en-US" sz="1600" dirty="0">
                <a:latin typeface="Roboto Condensed" pitchFamily="2" charset="0"/>
                <a:ea typeface="Roboto Condensed" pitchFamily="2" charset="0"/>
              </a:rPr>
              <a:t> of isolated neurons (black ticks).</a:t>
            </a:r>
          </a:p>
        </p:txBody>
      </p:sp>
    </p:spTree>
    <p:extLst>
      <p:ext uri="{BB962C8B-B14F-4D97-AF65-F5344CB8AC3E}">
        <p14:creationId xmlns:p14="http://schemas.microsoft.com/office/powerpoint/2010/main" val="3834979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1077218"/>
          </a:xfrm>
          <a:prstGeom prst="rect">
            <a:avLst/>
          </a:prstGeom>
          <a:noFill/>
        </p:spPr>
        <p:txBody>
          <a:bodyPr wrap="square" rtlCol="0">
            <a:spAutoFit/>
          </a:bodyPr>
          <a:lstStyle/>
          <a:p>
            <a:r>
              <a:rPr lang="en-US" sz="3200" b="1" dirty="0">
                <a:latin typeface="Roboto Condensed" pitchFamily="2" charset="0"/>
                <a:ea typeface="Roboto Condensed" pitchFamily="2" charset="0"/>
              </a:rPr>
              <a:t>It is essential to have a toolbox of techniques to study the brain function</a:t>
            </a:r>
            <a:endParaRPr lang="en-US" sz="2800" b="1" dirty="0">
              <a:latin typeface="Roboto Condensed" pitchFamily="2" charset="0"/>
              <a:ea typeface="Roboto Condensed" pitchFamily="2" charset="0"/>
            </a:endParaRPr>
          </a:p>
        </p:txBody>
      </p:sp>
      <p:pic>
        <p:nvPicPr>
          <p:cNvPr id="3" name="Picture 4" descr="https://www.futurity.org/wp/wp-content/uploads/2019/07/gray_matter_murderer_brains_160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62884" y="2270138"/>
            <a:ext cx="5155946" cy="29485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42314" y="5496913"/>
            <a:ext cx="2144486" cy="1200329"/>
          </a:xfrm>
          <a:prstGeom prst="rect">
            <a:avLst/>
          </a:prstGeom>
          <a:noFill/>
        </p:spPr>
        <p:txBody>
          <a:bodyPr wrap="square" rtlCol="0">
            <a:spAutoFit/>
          </a:bodyPr>
          <a:lstStyle/>
          <a:p>
            <a:pPr algn="ctr"/>
            <a:r>
              <a:rPr lang="it-IT" sz="3600" dirty="0">
                <a:latin typeface="Roboto Condensed" pitchFamily="2" charset="0"/>
                <a:ea typeface="Roboto Condensed" pitchFamily="2" charset="0"/>
                <a:cs typeface="Lucida Sans Unicode" panose="020B0602030504020204" pitchFamily="34" charset="0"/>
              </a:rPr>
              <a:t>Motor output</a:t>
            </a:r>
          </a:p>
        </p:txBody>
      </p:sp>
      <p:sp>
        <p:nvSpPr>
          <p:cNvPr id="5" name="TextBox 4"/>
          <p:cNvSpPr txBox="1"/>
          <p:nvPr/>
        </p:nvSpPr>
        <p:spPr>
          <a:xfrm>
            <a:off x="397731" y="2093866"/>
            <a:ext cx="2465153" cy="1200329"/>
          </a:xfrm>
          <a:prstGeom prst="rect">
            <a:avLst/>
          </a:prstGeom>
          <a:noFill/>
        </p:spPr>
        <p:txBody>
          <a:bodyPr wrap="square" rtlCol="0">
            <a:spAutoFit/>
          </a:bodyPr>
          <a:lstStyle/>
          <a:p>
            <a:pPr algn="ctr"/>
            <a:r>
              <a:rPr lang="it-IT" sz="3600" dirty="0">
                <a:latin typeface="Roboto Condensed" pitchFamily="2" charset="0"/>
                <a:ea typeface="Roboto Condensed" pitchFamily="2" charset="0"/>
                <a:cs typeface="Lucida Sans Unicode" panose="020B0602030504020204" pitchFamily="34" charset="0"/>
              </a:rPr>
              <a:t>Sensory input</a:t>
            </a:r>
            <a:endParaRPr lang="it-IT" sz="2800" dirty="0">
              <a:latin typeface="Roboto Condensed" pitchFamily="2" charset="0"/>
              <a:ea typeface="Roboto Condensed" pitchFamily="2" charset="0"/>
              <a:cs typeface="Lucida Sans Unicode" panose="020B0602030504020204" pitchFamily="34" charset="0"/>
            </a:endParaRPr>
          </a:p>
        </p:txBody>
      </p:sp>
      <p:sp>
        <p:nvSpPr>
          <p:cNvPr id="6" name="TextBox 5"/>
          <p:cNvSpPr txBox="1"/>
          <p:nvPr/>
        </p:nvSpPr>
        <p:spPr>
          <a:xfrm>
            <a:off x="2083862" y="4531085"/>
            <a:ext cx="3761365" cy="646331"/>
          </a:xfrm>
          <a:prstGeom prst="rect">
            <a:avLst/>
          </a:prstGeom>
          <a:noFill/>
        </p:spPr>
        <p:txBody>
          <a:bodyPr wrap="square" rtlCol="0">
            <a:spAutoFit/>
          </a:bodyPr>
          <a:lstStyle/>
          <a:p>
            <a:pPr algn="ctr"/>
            <a:r>
              <a:rPr lang="it-IT" sz="3600" dirty="0">
                <a:latin typeface="Roboto Condensed" pitchFamily="2" charset="0"/>
                <a:ea typeface="Roboto Condensed" pitchFamily="2" charset="0"/>
                <a:cs typeface="Lucida Sans Unicode" panose="020B0602030504020204" pitchFamily="34" charset="0"/>
              </a:rPr>
              <a:t>Model of the world</a:t>
            </a:r>
          </a:p>
        </p:txBody>
      </p:sp>
      <p:sp>
        <p:nvSpPr>
          <p:cNvPr id="9" name="Curved Down Arrow 8"/>
          <p:cNvSpPr/>
          <p:nvPr/>
        </p:nvSpPr>
        <p:spPr>
          <a:xfrm rot="1623809">
            <a:off x="3759137" y="4028615"/>
            <a:ext cx="957402" cy="553033"/>
          </a:xfrm>
          <a:prstGeom prst="curvedDownArrow">
            <a:avLst>
              <a:gd name="adj1" fmla="val 20766"/>
              <a:gd name="adj2" fmla="val 50000"/>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Curved Down Arrow 9"/>
          <p:cNvSpPr/>
          <p:nvPr/>
        </p:nvSpPr>
        <p:spPr>
          <a:xfrm rot="12163124">
            <a:off x="3130401" y="5151246"/>
            <a:ext cx="875712" cy="505846"/>
          </a:xfrm>
          <a:prstGeom prst="curvedDownArrow">
            <a:avLst>
              <a:gd name="adj1" fmla="val 20766"/>
              <a:gd name="adj2" fmla="val 50000"/>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1" name="Right Arrow 10"/>
          <p:cNvSpPr/>
          <p:nvPr/>
        </p:nvSpPr>
        <p:spPr>
          <a:xfrm rot="991238">
            <a:off x="2727120" y="2880592"/>
            <a:ext cx="962609" cy="34499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2426437">
            <a:off x="6579632" y="4959323"/>
            <a:ext cx="962609" cy="34499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776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4114800" cy="646331"/>
          </a:xfrm>
          <a:prstGeom prst="rect">
            <a:avLst/>
          </a:prstGeom>
          <a:noFill/>
        </p:spPr>
        <p:txBody>
          <a:bodyPr wrap="square" rtlCol="0">
            <a:spAutoFit/>
          </a:bodyPr>
          <a:lstStyle/>
          <a:p>
            <a:r>
              <a:rPr lang="en-US" sz="3600" b="1" dirty="0">
                <a:latin typeface="Roboto Condensed" pitchFamily="2" charset="0"/>
                <a:ea typeface="Roboto Condensed" pitchFamily="2" charset="0"/>
              </a:rPr>
              <a:t>Electrophysiology</a:t>
            </a:r>
          </a:p>
        </p:txBody>
      </p:sp>
      <p:sp>
        <p:nvSpPr>
          <p:cNvPr id="3" name="TextBox 2"/>
          <p:cNvSpPr txBox="1"/>
          <p:nvPr/>
        </p:nvSpPr>
        <p:spPr>
          <a:xfrm>
            <a:off x="457200" y="3751180"/>
            <a:ext cx="4637314" cy="646331"/>
          </a:xfrm>
          <a:prstGeom prst="rect">
            <a:avLst/>
          </a:prstGeom>
          <a:noFill/>
        </p:spPr>
        <p:txBody>
          <a:bodyPr wrap="square" rtlCol="0">
            <a:spAutoFit/>
          </a:bodyPr>
          <a:lstStyle/>
          <a:p>
            <a:r>
              <a:rPr lang="en-US" sz="3600" b="1" dirty="0">
                <a:solidFill>
                  <a:schemeClr val="bg1">
                    <a:lumMod val="85000"/>
                  </a:schemeClr>
                </a:solidFill>
                <a:latin typeface="Roboto Condensed" pitchFamily="2" charset="0"/>
                <a:ea typeface="Roboto Condensed" pitchFamily="2" charset="0"/>
              </a:rPr>
              <a:t>Imaging and light</a:t>
            </a:r>
          </a:p>
        </p:txBody>
      </p:sp>
      <p:sp>
        <p:nvSpPr>
          <p:cNvPr id="4" name="TextBox 3"/>
          <p:cNvSpPr txBox="1"/>
          <p:nvPr/>
        </p:nvSpPr>
        <p:spPr>
          <a:xfrm>
            <a:off x="730336" y="1103531"/>
            <a:ext cx="7046877" cy="2677656"/>
          </a:xfrm>
          <a:prstGeom prst="rect">
            <a:avLst/>
          </a:prstGeom>
          <a:noFill/>
        </p:spPr>
        <p:txBody>
          <a:bodyPr wrap="square" rtlCol="0">
            <a:spAutoFit/>
          </a:bodyPr>
          <a:lstStyle/>
          <a:p>
            <a:pPr marL="571500" indent="-571500">
              <a:buFont typeface="Arial" panose="020B0604020202020204" pitchFamily="34" charset="0"/>
              <a:buChar char="•"/>
            </a:pPr>
            <a:r>
              <a:rPr lang="en-US" sz="2400" b="1" dirty="0">
                <a:solidFill>
                  <a:schemeClr val="bg1">
                    <a:lumMod val="85000"/>
                  </a:schemeClr>
                </a:solidFill>
                <a:latin typeface="Roboto Condensed" pitchFamily="2" charset="0"/>
                <a:ea typeface="Roboto Condensed" pitchFamily="2" charset="0"/>
              </a:rPr>
              <a:t>Extracellular</a:t>
            </a:r>
          </a:p>
          <a:p>
            <a:pPr marL="1028700" lvl="1"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EEG (electroencephalography)</a:t>
            </a:r>
          </a:p>
          <a:p>
            <a:pPr marL="1028700" lvl="1" indent="-571500">
              <a:buFont typeface="Arial" panose="020B0604020202020204" pitchFamily="34" charset="0"/>
              <a:buChar char="•"/>
            </a:pPr>
            <a:r>
              <a:rPr lang="en-US" sz="2400" i="1" dirty="0">
                <a:solidFill>
                  <a:schemeClr val="bg1">
                    <a:lumMod val="85000"/>
                  </a:schemeClr>
                </a:solidFill>
                <a:latin typeface="Roboto Condensed" pitchFamily="2" charset="0"/>
                <a:ea typeface="Roboto Condensed" pitchFamily="2" charset="0"/>
              </a:rPr>
              <a:t>LFP</a:t>
            </a:r>
            <a:endParaRPr lang="en-US" sz="2400" dirty="0">
              <a:solidFill>
                <a:schemeClr val="bg1">
                  <a:lumMod val="85000"/>
                </a:schemeClr>
              </a:solidFill>
              <a:latin typeface="Roboto Condensed" pitchFamily="2" charset="0"/>
              <a:ea typeface="Roboto Condensed" pitchFamily="2" charset="0"/>
            </a:endParaRPr>
          </a:p>
          <a:p>
            <a:pPr marL="1485900" lvl="2"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EP (evoked potentials)</a:t>
            </a:r>
          </a:p>
          <a:p>
            <a:pPr marL="1028700" lvl="1" indent="-571500">
              <a:buFont typeface="Arial" panose="020B0604020202020204" pitchFamily="34" charset="0"/>
              <a:buChar char="•"/>
            </a:pPr>
            <a:r>
              <a:rPr lang="en-US" sz="2400" i="1" dirty="0">
                <a:solidFill>
                  <a:schemeClr val="bg1">
                    <a:lumMod val="85000"/>
                  </a:schemeClr>
                </a:solidFill>
                <a:latin typeface="Roboto Condensed" pitchFamily="2" charset="0"/>
                <a:ea typeface="Roboto Condensed" pitchFamily="2" charset="0"/>
              </a:rPr>
              <a:t>Single Units (“Spikes”)</a:t>
            </a:r>
          </a:p>
          <a:p>
            <a:pPr marL="571500" indent="-571500">
              <a:buFont typeface="Arial" panose="020B0604020202020204" pitchFamily="34" charset="0"/>
              <a:buChar char="•"/>
            </a:pPr>
            <a:r>
              <a:rPr lang="en-US" sz="2400" b="1" dirty="0">
                <a:latin typeface="Roboto Condensed" pitchFamily="2" charset="0"/>
                <a:ea typeface="Roboto Condensed" pitchFamily="2" charset="0"/>
              </a:rPr>
              <a:t>Intracellular</a:t>
            </a:r>
          </a:p>
          <a:p>
            <a:pPr marL="1028700" lvl="1" indent="-571500">
              <a:buFont typeface="Arial" panose="020B0604020202020204" pitchFamily="34" charset="0"/>
              <a:buChar char="•"/>
            </a:pPr>
            <a:r>
              <a:rPr lang="en-US" sz="2400" dirty="0">
                <a:latin typeface="Roboto Condensed" pitchFamily="2" charset="0"/>
                <a:ea typeface="Roboto Condensed" pitchFamily="2" charset="0"/>
              </a:rPr>
              <a:t>Patch Clamp</a:t>
            </a:r>
          </a:p>
        </p:txBody>
      </p:sp>
      <p:sp>
        <p:nvSpPr>
          <p:cNvPr id="5" name="TextBox 4"/>
          <p:cNvSpPr txBox="1"/>
          <p:nvPr/>
        </p:nvSpPr>
        <p:spPr>
          <a:xfrm>
            <a:off x="730336" y="4325920"/>
            <a:ext cx="5722257" cy="2308324"/>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Intrinsic signal Optical Imaging (IOS)</a:t>
            </a:r>
          </a:p>
          <a:p>
            <a:pPr marL="571500" indent="-571500">
              <a:lnSpc>
                <a:spcPct val="150000"/>
              </a:lnSpc>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Wide-field Calcium Imaging</a:t>
            </a:r>
          </a:p>
          <a:p>
            <a:pPr marL="571500" indent="-571500">
              <a:lnSpc>
                <a:spcPct val="150000"/>
              </a:lnSpc>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2 Photon microscopy</a:t>
            </a:r>
          </a:p>
          <a:p>
            <a:pPr marL="571500" indent="-571500">
              <a:lnSpc>
                <a:spcPct val="150000"/>
              </a:lnSpc>
              <a:buFont typeface="Arial" panose="020B0604020202020204" pitchFamily="34" charset="0"/>
              <a:buChar char="•"/>
            </a:pPr>
            <a:r>
              <a:rPr lang="en-US" sz="2400" dirty="0" err="1">
                <a:solidFill>
                  <a:schemeClr val="bg1">
                    <a:lumMod val="85000"/>
                  </a:schemeClr>
                </a:solidFill>
                <a:latin typeface="Roboto Condensed" pitchFamily="2" charset="0"/>
                <a:ea typeface="Roboto Condensed" pitchFamily="2" charset="0"/>
              </a:rPr>
              <a:t>Optogenetics</a:t>
            </a:r>
            <a:endParaRPr lang="en-US" sz="2400" dirty="0">
              <a:solidFill>
                <a:schemeClr val="bg1">
                  <a:lumMod val="85000"/>
                </a:schemeClr>
              </a:solidFill>
              <a:latin typeface="Roboto Condensed" pitchFamily="2" charset="0"/>
              <a:ea typeface="Roboto Condensed" pitchFamily="2" charset="0"/>
            </a:endParaRPr>
          </a:p>
        </p:txBody>
      </p:sp>
    </p:spTree>
    <p:extLst>
      <p:ext uri="{BB962C8B-B14F-4D97-AF65-F5344CB8AC3E}">
        <p14:creationId xmlns:p14="http://schemas.microsoft.com/office/powerpoint/2010/main" val="2449226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57200"/>
            <a:ext cx="6732872" cy="646331"/>
          </a:xfrm>
          <a:prstGeom prst="rect">
            <a:avLst/>
          </a:prstGeom>
          <a:noFill/>
        </p:spPr>
        <p:txBody>
          <a:bodyPr wrap="square" rtlCol="0">
            <a:spAutoFit/>
          </a:bodyPr>
          <a:lstStyle/>
          <a:p>
            <a:r>
              <a:rPr lang="en-US" sz="3600" b="1" dirty="0">
                <a:latin typeface="Roboto Condensed" pitchFamily="2" charset="0"/>
                <a:ea typeface="Roboto Condensed" pitchFamily="2" charset="0"/>
              </a:rPr>
              <a:t>Intracellular Electrophysiology</a:t>
            </a:r>
          </a:p>
        </p:txBody>
      </p:sp>
      <p:sp>
        <p:nvSpPr>
          <p:cNvPr id="8" name="TextBox 7"/>
          <p:cNvSpPr txBox="1"/>
          <p:nvPr/>
        </p:nvSpPr>
        <p:spPr>
          <a:xfrm>
            <a:off x="457200" y="2639312"/>
            <a:ext cx="3272971" cy="707886"/>
          </a:xfrm>
          <a:prstGeom prst="rect">
            <a:avLst/>
          </a:prstGeom>
          <a:noFill/>
        </p:spPr>
        <p:txBody>
          <a:bodyPr wrap="square" rtlCol="0">
            <a:spAutoFit/>
          </a:bodyPr>
          <a:lstStyle/>
          <a:p>
            <a:r>
              <a:rPr lang="en-US" sz="4000" b="1" dirty="0">
                <a:latin typeface="Roboto Condensed" pitchFamily="2" charset="0"/>
                <a:ea typeface="Roboto Condensed" pitchFamily="2" charset="0"/>
              </a:rPr>
              <a:t>Patch Clamp</a:t>
            </a:r>
            <a:endParaRPr lang="en-US" sz="3600" b="1" dirty="0">
              <a:latin typeface="Roboto Condensed" pitchFamily="2" charset="0"/>
              <a:ea typeface="Roboto Condensed" pitchFamily="2"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419" y="3390900"/>
            <a:ext cx="4028188" cy="3124845"/>
          </a:xfrm>
          <a:prstGeom prst="rect">
            <a:avLst/>
          </a:prstGeom>
        </p:spPr>
      </p:pic>
      <p:sp>
        <p:nvSpPr>
          <p:cNvPr id="9" name="Rectangle 8"/>
          <p:cNvSpPr/>
          <p:nvPr/>
        </p:nvSpPr>
        <p:spPr>
          <a:xfrm>
            <a:off x="457200" y="1070097"/>
            <a:ext cx="8229600" cy="1569660"/>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Extracellular electrophysiology techniques measure neurophysiological signals by using a </a:t>
            </a:r>
            <a:r>
              <a:rPr lang="en-US" sz="1600" b="1" dirty="0">
                <a:latin typeface="Roboto Condensed" pitchFamily="2" charset="0"/>
                <a:ea typeface="Roboto Condensed" pitchFamily="2" charset="0"/>
              </a:rPr>
              <a:t>probe</a:t>
            </a:r>
            <a:r>
              <a:rPr lang="en-US" sz="1600" dirty="0">
                <a:latin typeface="Roboto Condensed" pitchFamily="2" charset="0"/>
                <a:ea typeface="Roboto Condensed" pitchFamily="2" charset="0"/>
              </a:rPr>
              <a:t> that records the voltage changes of the intracellular space.</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These kind of recordings are usually done using micropipettes with very fine tips, size comparable to a dendrite.</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We can obtain very </a:t>
            </a:r>
            <a:r>
              <a:rPr lang="en-US" sz="1600" b="1" dirty="0">
                <a:latin typeface="Roboto Condensed" pitchFamily="2" charset="0"/>
                <a:ea typeface="Roboto Condensed" pitchFamily="2" charset="0"/>
              </a:rPr>
              <a:t>thorough information</a:t>
            </a:r>
            <a:r>
              <a:rPr lang="en-US" sz="1600" dirty="0">
                <a:latin typeface="Roboto Condensed" pitchFamily="2" charset="0"/>
                <a:ea typeface="Roboto Condensed" pitchFamily="2" charset="0"/>
              </a:rPr>
              <a:t> of a very </a:t>
            </a:r>
            <a:r>
              <a:rPr lang="en-US" sz="1600" b="1" dirty="0">
                <a:latin typeface="Roboto Condensed" pitchFamily="2" charset="0"/>
                <a:ea typeface="Roboto Condensed" pitchFamily="2" charset="0"/>
              </a:rPr>
              <a:t>limited number of cells </a:t>
            </a:r>
            <a:r>
              <a:rPr lang="en-US" sz="1600" dirty="0">
                <a:latin typeface="Roboto Condensed" pitchFamily="2" charset="0"/>
                <a:ea typeface="Roboto Condensed" pitchFamily="2" charset="0"/>
              </a:rPr>
              <a:t>(in most cases only one) for each experiment.</a:t>
            </a:r>
          </a:p>
        </p:txBody>
      </p:sp>
      <p:sp>
        <p:nvSpPr>
          <p:cNvPr id="11" name="Rectangle 10"/>
          <p:cNvSpPr/>
          <p:nvPr/>
        </p:nvSpPr>
        <p:spPr>
          <a:xfrm>
            <a:off x="4485388" y="2837133"/>
            <a:ext cx="4114800" cy="1323439"/>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Patch clamp is used to study </a:t>
            </a:r>
            <a:r>
              <a:rPr lang="en-US" sz="1600" b="1" dirty="0">
                <a:latin typeface="Roboto Condensed" pitchFamily="2" charset="0"/>
                <a:ea typeface="Roboto Condensed" pitchFamily="2" charset="0"/>
              </a:rPr>
              <a:t>ionic currents</a:t>
            </a:r>
            <a:r>
              <a:rPr lang="en-US" sz="1600" dirty="0">
                <a:latin typeface="Roboto Condensed" pitchFamily="2" charset="0"/>
                <a:ea typeface="Roboto Condensed" pitchFamily="2" charset="0"/>
              </a:rPr>
              <a:t> in individual isolated neurons, or patches of cell membrane. </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Patch clamping can be performed in </a:t>
            </a:r>
            <a:r>
              <a:rPr lang="en-US" sz="1600" b="1" dirty="0">
                <a:latin typeface="Roboto Condensed" pitchFamily="2" charset="0"/>
                <a:ea typeface="Roboto Condensed" pitchFamily="2" charset="0"/>
              </a:rPr>
              <a:t>voltage clamp</a:t>
            </a:r>
            <a:r>
              <a:rPr lang="en-US" sz="1600" dirty="0">
                <a:latin typeface="Roboto Condensed" pitchFamily="2" charset="0"/>
                <a:ea typeface="Roboto Condensed" pitchFamily="2" charset="0"/>
              </a:rPr>
              <a:t> or in </a:t>
            </a:r>
            <a:r>
              <a:rPr lang="en-US" sz="1600" b="1" dirty="0">
                <a:latin typeface="Roboto Condensed" pitchFamily="2" charset="0"/>
                <a:ea typeface="Roboto Condensed" pitchFamily="2" charset="0"/>
              </a:rPr>
              <a:t>current clamp </a:t>
            </a:r>
            <a:r>
              <a:rPr lang="en-US" sz="1600" dirty="0">
                <a:latin typeface="Roboto Condensed" pitchFamily="2" charset="0"/>
                <a:ea typeface="Roboto Condensed" pitchFamily="2" charset="0"/>
              </a:rPr>
              <a:t>mode.</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5388" y="4357948"/>
            <a:ext cx="4240511" cy="2281253"/>
          </a:xfrm>
          <a:prstGeom prst="rect">
            <a:avLst/>
          </a:prstGeom>
        </p:spPr>
      </p:pic>
    </p:spTree>
    <p:extLst>
      <p:ext uri="{BB962C8B-B14F-4D97-AF65-F5344CB8AC3E}">
        <p14:creationId xmlns:p14="http://schemas.microsoft.com/office/powerpoint/2010/main" val="6656216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4114800" cy="646331"/>
          </a:xfrm>
          <a:prstGeom prst="rect">
            <a:avLst/>
          </a:prstGeom>
          <a:noFill/>
        </p:spPr>
        <p:txBody>
          <a:bodyPr wrap="square" rtlCol="0">
            <a:spAutoFit/>
          </a:bodyPr>
          <a:lstStyle/>
          <a:p>
            <a:r>
              <a:rPr lang="en-US" sz="3600" b="1" dirty="0">
                <a:solidFill>
                  <a:schemeClr val="bg1">
                    <a:lumMod val="85000"/>
                  </a:schemeClr>
                </a:solidFill>
                <a:latin typeface="Roboto Condensed" pitchFamily="2" charset="0"/>
                <a:ea typeface="Roboto Condensed" pitchFamily="2" charset="0"/>
              </a:rPr>
              <a:t>Electrophysiology</a:t>
            </a:r>
          </a:p>
        </p:txBody>
      </p:sp>
      <p:sp>
        <p:nvSpPr>
          <p:cNvPr id="3" name="TextBox 2"/>
          <p:cNvSpPr txBox="1"/>
          <p:nvPr/>
        </p:nvSpPr>
        <p:spPr>
          <a:xfrm>
            <a:off x="457200" y="3751180"/>
            <a:ext cx="4637314" cy="646331"/>
          </a:xfrm>
          <a:prstGeom prst="rect">
            <a:avLst/>
          </a:prstGeom>
          <a:noFill/>
        </p:spPr>
        <p:txBody>
          <a:bodyPr wrap="square" rtlCol="0">
            <a:spAutoFit/>
          </a:bodyPr>
          <a:lstStyle/>
          <a:p>
            <a:r>
              <a:rPr lang="en-US" sz="3600" b="1" dirty="0">
                <a:latin typeface="Roboto Condensed" pitchFamily="2" charset="0"/>
                <a:ea typeface="Roboto Condensed" pitchFamily="2" charset="0"/>
              </a:rPr>
              <a:t>Imaging and light</a:t>
            </a:r>
          </a:p>
        </p:txBody>
      </p:sp>
      <p:sp>
        <p:nvSpPr>
          <p:cNvPr id="4" name="TextBox 3"/>
          <p:cNvSpPr txBox="1"/>
          <p:nvPr/>
        </p:nvSpPr>
        <p:spPr>
          <a:xfrm>
            <a:off x="730336" y="1103531"/>
            <a:ext cx="7046877" cy="2677656"/>
          </a:xfrm>
          <a:prstGeom prst="rect">
            <a:avLst/>
          </a:prstGeom>
          <a:noFill/>
        </p:spPr>
        <p:txBody>
          <a:bodyPr wrap="square" rtlCol="0">
            <a:spAutoFit/>
          </a:bodyPr>
          <a:lstStyle/>
          <a:p>
            <a:pPr marL="571500" indent="-571500">
              <a:buFont typeface="Arial" panose="020B0604020202020204" pitchFamily="34" charset="0"/>
              <a:buChar char="•"/>
            </a:pPr>
            <a:r>
              <a:rPr lang="en-US" sz="2400" b="1" dirty="0">
                <a:solidFill>
                  <a:schemeClr val="bg1">
                    <a:lumMod val="85000"/>
                  </a:schemeClr>
                </a:solidFill>
                <a:latin typeface="Roboto Condensed" pitchFamily="2" charset="0"/>
                <a:ea typeface="Roboto Condensed" pitchFamily="2" charset="0"/>
              </a:rPr>
              <a:t>Extracellular</a:t>
            </a:r>
          </a:p>
          <a:p>
            <a:pPr marL="1028700" lvl="1"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EEG (electroencephalography)</a:t>
            </a:r>
          </a:p>
          <a:p>
            <a:pPr marL="1028700" lvl="1" indent="-571500">
              <a:buFont typeface="Arial" panose="020B0604020202020204" pitchFamily="34" charset="0"/>
              <a:buChar char="•"/>
            </a:pPr>
            <a:r>
              <a:rPr lang="en-US" sz="2400" i="1" dirty="0">
                <a:solidFill>
                  <a:schemeClr val="bg1">
                    <a:lumMod val="85000"/>
                  </a:schemeClr>
                </a:solidFill>
                <a:latin typeface="Roboto Condensed" pitchFamily="2" charset="0"/>
                <a:ea typeface="Roboto Condensed" pitchFamily="2" charset="0"/>
              </a:rPr>
              <a:t>LFP</a:t>
            </a:r>
            <a:endParaRPr lang="en-US" sz="2400" dirty="0">
              <a:solidFill>
                <a:schemeClr val="bg1">
                  <a:lumMod val="85000"/>
                </a:schemeClr>
              </a:solidFill>
              <a:latin typeface="Roboto Condensed" pitchFamily="2" charset="0"/>
              <a:ea typeface="Roboto Condensed" pitchFamily="2" charset="0"/>
            </a:endParaRPr>
          </a:p>
          <a:p>
            <a:pPr marL="1485900" lvl="2"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EP (evoked potentials)</a:t>
            </a:r>
          </a:p>
          <a:p>
            <a:pPr marL="1028700" lvl="1" indent="-571500">
              <a:buFont typeface="Arial" panose="020B0604020202020204" pitchFamily="34" charset="0"/>
              <a:buChar char="•"/>
            </a:pPr>
            <a:r>
              <a:rPr lang="en-US" sz="2400" i="1" dirty="0">
                <a:solidFill>
                  <a:schemeClr val="bg1">
                    <a:lumMod val="85000"/>
                  </a:schemeClr>
                </a:solidFill>
                <a:latin typeface="Roboto Condensed" pitchFamily="2" charset="0"/>
                <a:ea typeface="Roboto Condensed" pitchFamily="2" charset="0"/>
              </a:rPr>
              <a:t>Single Units (“Spikes”)</a:t>
            </a:r>
          </a:p>
          <a:p>
            <a:pPr marL="571500" indent="-571500">
              <a:buFont typeface="Arial" panose="020B0604020202020204" pitchFamily="34" charset="0"/>
              <a:buChar char="•"/>
            </a:pPr>
            <a:r>
              <a:rPr lang="en-US" sz="2400" b="1" dirty="0">
                <a:solidFill>
                  <a:schemeClr val="bg1">
                    <a:lumMod val="85000"/>
                  </a:schemeClr>
                </a:solidFill>
                <a:latin typeface="Roboto Condensed" pitchFamily="2" charset="0"/>
                <a:ea typeface="Roboto Condensed" pitchFamily="2" charset="0"/>
              </a:rPr>
              <a:t>Intracellular</a:t>
            </a:r>
          </a:p>
          <a:p>
            <a:pPr marL="1028700" lvl="1"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Patch Clamp</a:t>
            </a:r>
          </a:p>
        </p:txBody>
      </p:sp>
      <p:sp>
        <p:nvSpPr>
          <p:cNvPr id="5" name="TextBox 4"/>
          <p:cNvSpPr txBox="1"/>
          <p:nvPr/>
        </p:nvSpPr>
        <p:spPr>
          <a:xfrm>
            <a:off x="730336" y="4325920"/>
            <a:ext cx="5722257" cy="2308324"/>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2400" dirty="0">
                <a:latin typeface="Roboto Condensed" pitchFamily="2" charset="0"/>
                <a:ea typeface="Roboto Condensed" pitchFamily="2" charset="0"/>
              </a:rPr>
              <a:t>Intrinsic signal Optical Imaging (IOS)</a:t>
            </a:r>
          </a:p>
          <a:p>
            <a:pPr marL="571500" indent="-571500">
              <a:lnSpc>
                <a:spcPct val="150000"/>
              </a:lnSpc>
              <a:buFont typeface="Arial" panose="020B0604020202020204" pitchFamily="34" charset="0"/>
              <a:buChar char="•"/>
            </a:pPr>
            <a:r>
              <a:rPr lang="en-US" sz="2400" dirty="0">
                <a:latin typeface="Roboto Condensed" pitchFamily="2" charset="0"/>
                <a:ea typeface="Roboto Condensed" pitchFamily="2" charset="0"/>
              </a:rPr>
              <a:t>Wide-field Calcium Imaging</a:t>
            </a:r>
          </a:p>
          <a:p>
            <a:pPr marL="571500" indent="-571500">
              <a:lnSpc>
                <a:spcPct val="150000"/>
              </a:lnSpc>
              <a:buFont typeface="Arial" panose="020B0604020202020204" pitchFamily="34" charset="0"/>
              <a:buChar char="•"/>
            </a:pPr>
            <a:r>
              <a:rPr lang="en-US" sz="2400" dirty="0">
                <a:latin typeface="Roboto Condensed" pitchFamily="2" charset="0"/>
                <a:ea typeface="Roboto Condensed" pitchFamily="2" charset="0"/>
              </a:rPr>
              <a:t>2 Photon microscopy</a:t>
            </a:r>
          </a:p>
          <a:p>
            <a:pPr marL="571500" indent="-571500">
              <a:lnSpc>
                <a:spcPct val="150000"/>
              </a:lnSpc>
              <a:buFont typeface="Arial" panose="020B0604020202020204" pitchFamily="34" charset="0"/>
              <a:buChar char="•"/>
            </a:pPr>
            <a:r>
              <a:rPr lang="en-US" sz="2400" dirty="0" err="1">
                <a:latin typeface="Roboto Condensed" pitchFamily="2" charset="0"/>
                <a:ea typeface="Roboto Condensed" pitchFamily="2" charset="0"/>
              </a:rPr>
              <a:t>Optogenetics</a:t>
            </a:r>
            <a:endParaRPr lang="en-US" sz="2400" dirty="0">
              <a:latin typeface="Roboto Condensed" pitchFamily="2" charset="0"/>
              <a:ea typeface="Roboto Condensed" pitchFamily="2" charset="0"/>
            </a:endParaRPr>
          </a:p>
        </p:txBody>
      </p:sp>
    </p:spTree>
    <p:extLst>
      <p:ext uri="{BB962C8B-B14F-4D97-AF65-F5344CB8AC3E}">
        <p14:creationId xmlns:p14="http://schemas.microsoft.com/office/powerpoint/2010/main" val="30222608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Imaging and light</a:t>
            </a:r>
            <a:endParaRPr lang="en-US" sz="3600" b="1" dirty="0">
              <a:latin typeface="Roboto Condensed" pitchFamily="2" charset="0"/>
              <a:ea typeface="Roboto Condensed" pitchFamily="2" charset="0"/>
            </a:endParaRPr>
          </a:p>
        </p:txBody>
      </p:sp>
      <p:sp>
        <p:nvSpPr>
          <p:cNvPr id="3" name="Rectangle 2"/>
          <p:cNvSpPr/>
          <p:nvPr/>
        </p:nvSpPr>
        <p:spPr>
          <a:xfrm>
            <a:off x="457200" y="1436958"/>
            <a:ext cx="4848225" cy="369332"/>
          </a:xfrm>
          <a:prstGeom prst="rect">
            <a:avLst/>
          </a:prstGeom>
        </p:spPr>
        <p:txBody>
          <a:bodyPr wrap="square">
            <a:spAutoFit/>
          </a:bodyPr>
          <a:lstStyle/>
          <a:p>
            <a:pPr algn="just"/>
            <a:r>
              <a:rPr lang="en-US" b="1" dirty="0">
                <a:latin typeface="Roboto Condensed" pitchFamily="2" charset="0"/>
                <a:ea typeface="Roboto Condensed" pitchFamily="2" charset="0"/>
              </a:rPr>
              <a:t>Why should we use light to study the brain?</a:t>
            </a:r>
          </a:p>
        </p:txBody>
      </p:sp>
      <p:sp>
        <p:nvSpPr>
          <p:cNvPr id="4" name="Rectangle 3"/>
          <p:cNvSpPr/>
          <p:nvPr/>
        </p:nvSpPr>
        <p:spPr>
          <a:xfrm>
            <a:off x="457200" y="1944812"/>
            <a:ext cx="8229600" cy="830997"/>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Light is an </a:t>
            </a:r>
            <a:r>
              <a:rPr lang="en-US" sz="1600" b="1" dirty="0">
                <a:latin typeface="Roboto Condensed" pitchFamily="2" charset="0"/>
                <a:ea typeface="Roboto Condensed" pitchFamily="2" charset="0"/>
              </a:rPr>
              <a:t>orthogonal</a:t>
            </a:r>
            <a:r>
              <a:rPr lang="en-US" sz="1600" dirty="0">
                <a:latin typeface="Roboto Condensed" pitchFamily="2" charset="0"/>
                <a:ea typeface="Roboto Condensed" pitchFamily="2" charset="0"/>
              </a:rPr>
              <a:t> stimulus for the vast majority of the brain tissue</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By forming an image of the neural tissue of interest it is possible to actually </a:t>
            </a:r>
            <a:r>
              <a:rPr lang="en-US" sz="1600" b="1" dirty="0">
                <a:latin typeface="Roboto Condensed" pitchFamily="2" charset="0"/>
                <a:ea typeface="Roboto Condensed" pitchFamily="2" charset="0"/>
              </a:rPr>
              <a:t>see</a:t>
            </a:r>
            <a:r>
              <a:rPr lang="en-US" sz="1600" dirty="0">
                <a:latin typeface="Roboto Condensed" pitchFamily="2" charset="0"/>
                <a:ea typeface="Roboto Condensed" pitchFamily="2" charset="0"/>
              </a:rPr>
              <a:t> the neurons that we are recording from and select specific regions instead of recording electrical signals </a:t>
            </a:r>
            <a:r>
              <a:rPr lang="en-US" sz="1600" i="1" dirty="0">
                <a:latin typeface="Roboto Condensed" pitchFamily="2" charset="0"/>
                <a:ea typeface="Roboto Condensed" pitchFamily="2" charset="0"/>
              </a:rPr>
              <a:t>blindly</a:t>
            </a:r>
          </a:p>
        </p:txBody>
      </p:sp>
      <p:graphicFrame>
        <p:nvGraphicFramePr>
          <p:cNvPr id="6" name="Table 5"/>
          <p:cNvGraphicFramePr>
            <a:graphicFrameLocks noGrp="1"/>
          </p:cNvGraphicFramePr>
          <p:nvPr>
            <p:extLst>
              <p:ext uri="{D42A27DB-BD31-4B8C-83A1-F6EECF244321}">
                <p14:modId xmlns:p14="http://schemas.microsoft.com/office/powerpoint/2010/main" val="2910779692"/>
              </p:ext>
            </p:extLst>
          </p:nvPr>
        </p:nvGraphicFramePr>
        <p:xfrm>
          <a:off x="457200" y="2971481"/>
          <a:ext cx="8229600" cy="3512820"/>
        </p:xfrm>
        <a:graphic>
          <a:graphicData uri="http://schemas.openxmlformats.org/drawingml/2006/table">
            <a:tbl>
              <a:tblPr firstRow="1" bandRow="1">
                <a:tableStyleId>{073A0DAA-6AF3-43AB-8588-CEC1D06C72B9}</a:tableStyleId>
              </a:tblPr>
              <a:tblGrid>
                <a:gridCol w="3868057">
                  <a:extLst>
                    <a:ext uri="{9D8B030D-6E8A-4147-A177-3AD203B41FA5}">
                      <a16:colId xmlns:a16="http://schemas.microsoft.com/office/drawing/2014/main" xmlns="" val="4010260921"/>
                    </a:ext>
                  </a:extLst>
                </a:gridCol>
                <a:gridCol w="4361543">
                  <a:extLst>
                    <a:ext uri="{9D8B030D-6E8A-4147-A177-3AD203B41FA5}">
                      <a16:colId xmlns:a16="http://schemas.microsoft.com/office/drawing/2014/main" xmlns="" val="3059361640"/>
                    </a:ext>
                  </a:extLst>
                </a:gridCol>
              </a:tblGrid>
              <a:tr h="466725">
                <a:tc>
                  <a:txBody>
                    <a:bodyPr/>
                    <a:lstStyle/>
                    <a:p>
                      <a:pPr algn="ctr"/>
                      <a:r>
                        <a:rPr lang="en-US" sz="2800" dirty="0">
                          <a:latin typeface="Roboto Condensed" pitchFamily="2" charset="0"/>
                          <a:ea typeface="Roboto Condensed" pitchFamily="2" charset="0"/>
                        </a:rPr>
                        <a:t>Pros</a:t>
                      </a:r>
                      <a:endParaRPr lang="en-US" sz="2400" dirty="0">
                        <a:latin typeface="Roboto Condensed" pitchFamily="2" charset="0"/>
                        <a:ea typeface="Roboto Condensed" pitchFamily="2" charset="0"/>
                      </a:endParaRPr>
                    </a:p>
                  </a:txBody>
                  <a:tcPr marL="123444" marR="123444" marT="61722" marB="61722"/>
                </a:tc>
                <a:tc>
                  <a:txBody>
                    <a:bodyPr/>
                    <a:lstStyle/>
                    <a:p>
                      <a:pPr algn="ctr"/>
                      <a:r>
                        <a:rPr lang="en-US" sz="2800" dirty="0">
                          <a:latin typeface="Roboto Condensed" pitchFamily="2" charset="0"/>
                          <a:ea typeface="Roboto Condensed" pitchFamily="2" charset="0"/>
                        </a:rPr>
                        <a:t>Cons</a:t>
                      </a:r>
                      <a:endParaRPr lang="en-US" sz="2400" dirty="0">
                        <a:latin typeface="Roboto Condensed" pitchFamily="2" charset="0"/>
                        <a:ea typeface="Roboto Condensed" pitchFamily="2" charset="0"/>
                      </a:endParaRPr>
                    </a:p>
                  </a:txBody>
                  <a:tcPr marL="123444" marR="123444" marT="61722" marB="61722"/>
                </a:tc>
                <a:extLst>
                  <a:ext uri="{0D108BD9-81ED-4DB2-BD59-A6C34878D82A}">
                    <a16:rowId xmlns:a16="http://schemas.microsoft.com/office/drawing/2014/main" xmlns="" val="2902124938"/>
                  </a:ext>
                </a:extLst>
              </a:tr>
              <a:tr h="500634">
                <a:tc>
                  <a:txBody>
                    <a:bodyPr/>
                    <a:lstStyle/>
                    <a:p>
                      <a:r>
                        <a:rPr lang="en-US" sz="1800" dirty="0">
                          <a:latin typeface="Roboto Condensed" pitchFamily="2" charset="0"/>
                          <a:ea typeface="Roboto Condensed" pitchFamily="2" charset="0"/>
                        </a:rPr>
                        <a:t>Samples</a:t>
                      </a:r>
                      <a:r>
                        <a:rPr lang="en-US" sz="1800" baseline="0" dirty="0">
                          <a:latin typeface="Roboto Condensed" pitchFamily="2" charset="0"/>
                          <a:ea typeface="Roboto Condensed" pitchFamily="2" charset="0"/>
                        </a:rPr>
                        <a:t> many neurons simultaneously</a:t>
                      </a:r>
                      <a:endParaRPr lang="en-US" sz="1800" dirty="0">
                        <a:latin typeface="Roboto Condensed" pitchFamily="2" charset="0"/>
                        <a:ea typeface="Roboto Condensed" pitchFamily="2" charset="0"/>
                      </a:endParaRPr>
                    </a:p>
                  </a:txBody>
                  <a:tcPr marL="123444" marR="123444" marT="61722" marB="61722"/>
                </a:tc>
                <a:tc>
                  <a:txBody>
                    <a:bodyPr/>
                    <a:lstStyle/>
                    <a:p>
                      <a:r>
                        <a:rPr lang="en-US" sz="1800" dirty="0">
                          <a:latin typeface="Roboto Condensed" pitchFamily="2" charset="0"/>
                          <a:ea typeface="Roboto Condensed" pitchFamily="2" charset="0"/>
                        </a:rPr>
                        <a:t>Often</a:t>
                      </a:r>
                      <a:r>
                        <a:rPr lang="en-US" sz="1800" baseline="0" dirty="0">
                          <a:latin typeface="Roboto Condensed" pitchFamily="2" charset="0"/>
                          <a:ea typeface="Roboto Condensed" pitchFamily="2" charset="0"/>
                        </a:rPr>
                        <a:t> m</a:t>
                      </a:r>
                      <a:r>
                        <a:rPr lang="en-US" sz="1800" dirty="0">
                          <a:latin typeface="Roboto Condensed" pitchFamily="2" charset="0"/>
                          <a:ea typeface="Roboto Condensed" pitchFamily="2" charset="0"/>
                        </a:rPr>
                        <a:t>easures</a:t>
                      </a:r>
                      <a:r>
                        <a:rPr lang="en-US" sz="1800" baseline="0" dirty="0">
                          <a:latin typeface="Roboto Condensed" pitchFamily="2" charset="0"/>
                          <a:ea typeface="Roboto Condensed" pitchFamily="2" charset="0"/>
                        </a:rPr>
                        <a:t> optical phenomena that are </a:t>
                      </a:r>
                      <a:r>
                        <a:rPr lang="en-US" sz="1800" b="1" baseline="0" dirty="0">
                          <a:latin typeface="Roboto Condensed" pitchFamily="2" charset="0"/>
                          <a:ea typeface="Roboto Condensed" pitchFamily="2" charset="0"/>
                        </a:rPr>
                        <a:t>correlated</a:t>
                      </a:r>
                      <a:r>
                        <a:rPr lang="en-US" sz="1800" baseline="0" dirty="0">
                          <a:latin typeface="Roboto Condensed" pitchFamily="2" charset="0"/>
                          <a:ea typeface="Roboto Condensed" pitchFamily="2" charset="0"/>
                        </a:rPr>
                        <a:t> to electrical activity</a:t>
                      </a:r>
                      <a:endParaRPr lang="en-US" sz="1800" dirty="0">
                        <a:latin typeface="Roboto Condensed" pitchFamily="2" charset="0"/>
                        <a:ea typeface="Roboto Condensed" pitchFamily="2" charset="0"/>
                      </a:endParaRPr>
                    </a:p>
                  </a:txBody>
                  <a:tcPr marL="123444" marR="123444" marT="61722" marB="61722"/>
                </a:tc>
                <a:extLst>
                  <a:ext uri="{0D108BD9-81ED-4DB2-BD59-A6C34878D82A}">
                    <a16:rowId xmlns:a16="http://schemas.microsoft.com/office/drawing/2014/main" xmlns="" val="4280544781"/>
                  </a:ext>
                </a:extLst>
              </a:tr>
              <a:tr h="500634">
                <a:tc>
                  <a:txBody>
                    <a:bodyPr/>
                    <a:lstStyle/>
                    <a:p>
                      <a:r>
                        <a:rPr lang="en-US" sz="1800" dirty="0">
                          <a:latin typeface="Roboto Condensed" pitchFamily="2" charset="0"/>
                          <a:ea typeface="Roboto Condensed" pitchFamily="2" charset="0"/>
                        </a:rPr>
                        <a:t>Overall</a:t>
                      </a:r>
                      <a:r>
                        <a:rPr lang="en-US" sz="1800" baseline="0" dirty="0">
                          <a:latin typeface="Roboto Condensed" pitchFamily="2" charset="0"/>
                          <a:ea typeface="Roboto Condensed" pitchFamily="2" charset="0"/>
                        </a:rPr>
                        <a:t> much less invasive for the brain tissue</a:t>
                      </a:r>
                      <a:endParaRPr lang="en-US" sz="1800" dirty="0">
                        <a:latin typeface="Roboto Condensed" pitchFamily="2" charset="0"/>
                        <a:ea typeface="Roboto Condensed" pitchFamily="2" charset="0"/>
                      </a:endParaRPr>
                    </a:p>
                  </a:txBody>
                  <a:tcPr marL="123444" marR="123444" marT="61722" marB="61722"/>
                </a:tc>
                <a:tc>
                  <a:txBody>
                    <a:bodyPr/>
                    <a:lstStyle/>
                    <a:p>
                      <a:r>
                        <a:rPr lang="en-US" sz="1800" dirty="0">
                          <a:latin typeface="Roboto Condensed" pitchFamily="2" charset="0"/>
                          <a:ea typeface="Roboto Condensed" pitchFamily="2" charset="0"/>
                        </a:rPr>
                        <a:t>Lower</a:t>
                      </a:r>
                      <a:r>
                        <a:rPr lang="en-US" sz="1800" baseline="0" dirty="0">
                          <a:latin typeface="Roboto Condensed" pitchFamily="2" charset="0"/>
                          <a:ea typeface="Roboto Condensed" pitchFamily="2" charset="0"/>
                        </a:rPr>
                        <a:t> temporal resolution (almost impossible to detect single Action Potentials)</a:t>
                      </a:r>
                      <a:endParaRPr lang="en-US" sz="1800" dirty="0">
                        <a:latin typeface="Roboto Condensed" pitchFamily="2" charset="0"/>
                        <a:ea typeface="Roboto Condensed" pitchFamily="2" charset="0"/>
                      </a:endParaRPr>
                    </a:p>
                  </a:txBody>
                  <a:tcPr marL="123444" marR="123444" marT="61722" marB="61722"/>
                </a:tc>
                <a:extLst>
                  <a:ext uri="{0D108BD9-81ED-4DB2-BD59-A6C34878D82A}">
                    <a16:rowId xmlns:a16="http://schemas.microsoft.com/office/drawing/2014/main" xmlns="" val="828561374"/>
                  </a:ext>
                </a:extLst>
              </a:tr>
              <a:tr h="500634">
                <a:tc>
                  <a:txBody>
                    <a:bodyPr/>
                    <a:lstStyle/>
                    <a:p>
                      <a:r>
                        <a:rPr lang="en-US" sz="1800" dirty="0">
                          <a:latin typeface="Roboto Condensed" pitchFamily="2" charset="0"/>
                          <a:ea typeface="Roboto Condensed" pitchFamily="2" charset="0"/>
                        </a:rPr>
                        <a:t>Easy</a:t>
                      </a:r>
                      <a:r>
                        <a:rPr lang="en-US" sz="1800" baseline="0" dirty="0">
                          <a:latin typeface="Roboto Condensed" pitchFamily="2" charset="0"/>
                          <a:ea typeface="Roboto Condensed" pitchFamily="2" charset="0"/>
                        </a:rPr>
                        <a:t> to identify which neuron are we recording from</a:t>
                      </a:r>
                      <a:endParaRPr lang="en-US" sz="1800" dirty="0">
                        <a:latin typeface="Roboto Condensed" pitchFamily="2" charset="0"/>
                        <a:ea typeface="Roboto Condensed" pitchFamily="2" charset="0"/>
                      </a:endParaRPr>
                    </a:p>
                  </a:txBody>
                  <a:tcPr marL="123444" marR="123444" marT="61722" marB="61722"/>
                </a:tc>
                <a:tc>
                  <a:txBody>
                    <a:bodyPr/>
                    <a:lstStyle/>
                    <a:p>
                      <a:r>
                        <a:rPr lang="en-US" sz="1800" dirty="0">
                          <a:latin typeface="Roboto Condensed" pitchFamily="2" charset="0"/>
                          <a:ea typeface="Roboto Condensed" pitchFamily="2" charset="0"/>
                        </a:rPr>
                        <a:t>Overall higher cost</a:t>
                      </a:r>
                    </a:p>
                  </a:txBody>
                  <a:tcPr marL="123444" marR="123444" marT="61722" marB="61722"/>
                </a:tc>
                <a:extLst>
                  <a:ext uri="{0D108BD9-81ED-4DB2-BD59-A6C34878D82A}">
                    <a16:rowId xmlns:a16="http://schemas.microsoft.com/office/drawing/2014/main" xmlns="" val="3146557671"/>
                  </a:ext>
                </a:extLst>
              </a:tr>
              <a:tr h="500634">
                <a:tc>
                  <a:txBody>
                    <a:bodyPr/>
                    <a:lstStyle/>
                    <a:p>
                      <a:r>
                        <a:rPr lang="en-US" sz="1800" dirty="0">
                          <a:latin typeface="Roboto Condensed" pitchFamily="2" charset="0"/>
                          <a:ea typeface="Roboto Condensed" pitchFamily="2" charset="0"/>
                        </a:rPr>
                        <a:t>Easy</a:t>
                      </a:r>
                      <a:r>
                        <a:rPr lang="en-US" sz="1800" baseline="0" dirty="0">
                          <a:latin typeface="Roboto Condensed" pitchFamily="2" charset="0"/>
                          <a:ea typeface="Roboto Condensed" pitchFamily="2" charset="0"/>
                        </a:rPr>
                        <a:t> to record longitudinally from the same neurons</a:t>
                      </a:r>
                      <a:endParaRPr lang="en-US" sz="1800" dirty="0">
                        <a:latin typeface="Roboto Condensed" pitchFamily="2" charset="0"/>
                        <a:ea typeface="Roboto Condensed" pitchFamily="2" charset="0"/>
                      </a:endParaRPr>
                    </a:p>
                  </a:txBody>
                  <a:tcPr marL="123444" marR="123444" marT="61722" marB="61722"/>
                </a:tc>
                <a:tc>
                  <a:txBody>
                    <a:bodyPr/>
                    <a:lstStyle/>
                    <a:p>
                      <a:r>
                        <a:rPr lang="en-US" sz="1800" dirty="0">
                          <a:latin typeface="Roboto Condensed" pitchFamily="2" charset="0"/>
                          <a:ea typeface="Roboto Condensed" pitchFamily="2" charset="0"/>
                        </a:rPr>
                        <a:t>Hard to record</a:t>
                      </a:r>
                      <a:r>
                        <a:rPr lang="en-US" sz="1800" baseline="0" dirty="0">
                          <a:latin typeface="Roboto Condensed" pitchFamily="2" charset="0"/>
                          <a:ea typeface="Roboto Condensed" pitchFamily="2" charset="0"/>
                        </a:rPr>
                        <a:t> from deep areas of the brain</a:t>
                      </a:r>
                      <a:endParaRPr lang="en-US" sz="1800" dirty="0">
                        <a:latin typeface="Roboto Condensed" pitchFamily="2" charset="0"/>
                        <a:ea typeface="Roboto Condensed" pitchFamily="2" charset="0"/>
                      </a:endParaRPr>
                    </a:p>
                  </a:txBody>
                  <a:tcPr marL="123444" marR="123444" marT="61722" marB="61722"/>
                </a:tc>
                <a:extLst>
                  <a:ext uri="{0D108BD9-81ED-4DB2-BD59-A6C34878D82A}">
                    <a16:rowId xmlns:a16="http://schemas.microsoft.com/office/drawing/2014/main" xmlns="" val="2066036464"/>
                  </a:ext>
                </a:extLst>
              </a:tr>
            </a:tbl>
          </a:graphicData>
        </a:graphic>
      </p:graphicFrame>
    </p:spTree>
    <p:extLst>
      <p:ext uri="{BB962C8B-B14F-4D97-AF65-F5344CB8AC3E}">
        <p14:creationId xmlns:p14="http://schemas.microsoft.com/office/powerpoint/2010/main" val="22977263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Intrinsic Signal Optical Imaging (IOS)</a:t>
            </a:r>
            <a:endParaRPr lang="en-US" sz="3600" b="1" dirty="0">
              <a:latin typeface="Roboto Condensed" pitchFamily="2" charset="0"/>
              <a:ea typeface="Roboto Condensed" pitchFamily="2"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3265086"/>
            <a:ext cx="7933675" cy="3161114"/>
          </a:xfrm>
          <a:prstGeom prst="rect">
            <a:avLst/>
          </a:prstGeom>
        </p:spPr>
      </p:pic>
      <p:sp>
        <p:nvSpPr>
          <p:cNvPr id="7" name="Rectangle 6"/>
          <p:cNvSpPr/>
          <p:nvPr/>
        </p:nvSpPr>
        <p:spPr>
          <a:xfrm>
            <a:off x="457200" y="1294445"/>
            <a:ext cx="8229600" cy="2062103"/>
          </a:xfrm>
          <a:prstGeom prst="rect">
            <a:avLst/>
          </a:prstGeom>
        </p:spPr>
        <p:txBody>
          <a:bodyPr wrap="square">
            <a:spAutoFit/>
          </a:bodyPr>
          <a:lstStyle/>
          <a:p>
            <a:pPr marL="285750" indent="-285750">
              <a:buFont typeface="Arial" panose="020B0604020202020204" pitchFamily="34" charset="0"/>
              <a:buChar char="•"/>
            </a:pPr>
            <a:r>
              <a:rPr lang="en-US" sz="1600" dirty="0">
                <a:latin typeface="Roboto Condensed" pitchFamily="2" charset="0"/>
                <a:ea typeface="Roboto Condensed" pitchFamily="2" charset="0"/>
              </a:rPr>
              <a:t>Active areas of the brain consume more </a:t>
            </a:r>
            <a:r>
              <a:rPr lang="en-US" sz="1600" b="1" dirty="0">
                <a:latin typeface="Roboto Condensed" pitchFamily="2" charset="0"/>
                <a:ea typeface="Roboto Condensed" pitchFamily="2" charset="0"/>
              </a:rPr>
              <a:t>energy</a:t>
            </a:r>
          </a:p>
          <a:p>
            <a:pPr marL="285750" indent="-285750">
              <a:buFont typeface="Arial" panose="020B0604020202020204" pitchFamily="34" charset="0"/>
              <a:buChar char="•"/>
            </a:pPr>
            <a:r>
              <a:rPr lang="en-US" sz="1600" dirty="0">
                <a:latin typeface="Roboto Condensed" pitchFamily="2" charset="0"/>
                <a:ea typeface="Roboto Condensed" pitchFamily="2" charset="0"/>
              </a:rPr>
              <a:t>In order for the ATP to be reconstituted, neurons need </a:t>
            </a:r>
            <a:r>
              <a:rPr lang="en-US" sz="1600" b="1" dirty="0">
                <a:latin typeface="Roboto Condensed" pitchFamily="2" charset="0"/>
                <a:ea typeface="Roboto Condensed" pitchFamily="2" charset="0"/>
              </a:rPr>
              <a:t>oxygen</a:t>
            </a:r>
            <a:r>
              <a:rPr lang="en-US" sz="1600" dirty="0">
                <a:latin typeface="Roboto Condensed" pitchFamily="2" charset="0"/>
                <a:ea typeface="Roboto Condensed" pitchFamily="2" charset="0"/>
              </a:rPr>
              <a:t> to sustain the oxidative metabolism</a:t>
            </a:r>
          </a:p>
          <a:p>
            <a:pPr marL="285750" indent="-285750">
              <a:buFont typeface="Arial" panose="020B0604020202020204" pitchFamily="34" charset="0"/>
              <a:buChar char="•"/>
            </a:pPr>
            <a:r>
              <a:rPr lang="en-US" sz="1600" dirty="0">
                <a:latin typeface="Roboto Condensed" pitchFamily="2" charset="0"/>
                <a:ea typeface="Roboto Condensed" pitchFamily="2" charset="0"/>
              </a:rPr>
              <a:t>After a period of intense activity in an area of the brain there is a local and temporary depletion of </a:t>
            </a:r>
            <a:r>
              <a:rPr lang="en-US" sz="1600" b="1" dirty="0">
                <a:latin typeface="Roboto Condensed" pitchFamily="2" charset="0"/>
                <a:ea typeface="Roboto Condensed" pitchFamily="2" charset="0"/>
              </a:rPr>
              <a:t>oxygenated hemoglobin </a:t>
            </a:r>
            <a:r>
              <a:rPr lang="en-US" sz="1600" dirty="0">
                <a:latin typeface="Roboto Condensed" pitchFamily="2" charset="0"/>
                <a:ea typeface="Roboto Condensed" pitchFamily="2" charset="0"/>
              </a:rPr>
              <a:t>and a temporary increase in </a:t>
            </a:r>
            <a:r>
              <a:rPr lang="en-US" sz="1600" b="1" dirty="0">
                <a:latin typeface="Roboto Condensed" pitchFamily="2" charset="0"/>
                <a:ea typeface="Roboto Condensed" pitchFamily="2" charset="0"/>
              </a:rPr>
              <a:t>blood flow </a:t>
            </a:r>
            <a:r>
              <a:rPr lang="en-US" sz="1600" dirty="0">
                <a:latin typeface="Roboto Condensed" pitchFamily="2" charset="0"/>
                <a:ea typeface="Roboto Condensed" pitchFamily="2" charset="0"/>
              </a:rPr>
              <a:t>(</a:t>
            </a:r>
            <a:r>
              <a:rPr lang="en-US" sz="1600" b="1" dirty="0">
                <a:latin typeface="Roboto Condensed" pitchFamily="2" charset="0"/>
                <a:ea typeface="Roboto Condensed" pitchFamily="2" charset="0"/>
              </a:rPr>
              <a:t>neurovascular coupling</a:t>
            </a:r>
            <a:r>
              <a:rPr lang="en-US" sz="1600" dirty="0">
                <a:latin typeface="Roboto Condensed" pitchFamily="2" charset="0"/>
                <a:ea typeface="Roboto Condensed" pitchFamily="2" charset="0"/>
              </a:rPr>
              <a:t>)</a:t>
            </a:r>
          </a:p>
          <a:p>
            <a:pPr marL="285750" indent="-285750">
              <a:buFont typeface="Arial" panose="020B0604020202020204" pitchFamily="34" charset="0"/>
              <a:buChar char="•"/>
            </a:pPr>
            <a:r>
              <a:rPr lang="en-US" sz="1600" dirty="0">
                <a:latin typeface="Roboto Condensed" pitchFamily="2" charset="0"/>
                <a:ea typeface="Roboto Condensed" pitchFamily="2" charset="0"/>
              </a:rPr>
              <a:t>Oxygenated and deoxygenated form of hemoglobin have </a:t>
            </a:r>
            <a:r>
              <a:rPr lang="en-US" sz="1600" b="1" dirty="0">
                <a:latin typeface="Roboto Condensed" pitchFamily="2" charset="0"/>
                <a:ea typeface="Roboto Condensed" pitchFamily="2" charset="0"/>
              </a:rPr>
              <a:t>different optical properties</a:t>
            </a:r>
          </a:p>
          <a:p>
            <a:pPr marL="285750" indent="-285750">
              <a:buFont typeface="Arial" panose="020B0604020202020204" pitchFamily="34" charset="0"/>
              <a:buChar char="•"/>
            </a:pPr>
            <a:r>
              <a:rPr lang="en-US" sz="1600" dirty="0">
                <a:latin typeface="Roboto Condensed" pitchFamily="2" charset="0"/>
                <a:ea typeface="Roboto Condensed" pitchFamily="2" charset="0"/>
              </a:rPr>
              <a:t>We can use this </a:t>
            </a:r>
            <a:r>
              <a:rPr lang="en-US" sz="1600" b="1" dirty="0">
                <a:latin typeface="Roboto Condensed" pitchFamily="2" charset="0"/>
                <a:ea typeface="Roboto Condensed" pitchFamily="2" charset="0"/>
              </a:rPr>
              <a:t>local</a:t>
            </a:r>
            <a:r>
              <a:rPr lang="en-US" sz="1600" dirty="0">
                <a:latin typeface="Roboto Condensed" pitchFamily="2" charset="0"/>
                <a:ea typeface="Roboto Condensed" pitchFamily="2" charset="0"/>
              </a:rPr>
              <a:t> change in optical absorption to </a:t>
            </a:r>
            <a:r>
              <a:rPr lang="en-US" sz="1600" b="1" dirty="0">
                <a:latin typeface="Roboto Condensed" pitchFamily="2" charset="0"/>
                <a:ea typeface="Roboto Condensed" pitchFamily="2" charset="0"/>
              </a:rPr>
              <a:t>infer</a:t>
            </a:r>
            <a:r>
              <a:rPr lang="en-US" sz="1600" dirty="0">
                <a:latin typeface="Roboto Condensed" pitchFamily="2" charset="0"/>
                <a:ea typeface="Roboto Condensed" pitchFamily="2" charset="0"/>
              </a:rPr>
              <a:t> the underlying electrical activity</a:t>
            </a:r>
          </a:p>
          <a:p>
            <a:pPr marL="285750" indent="-285750">
              <a:buFont typeface="Arial" panose="020B0604020202020204" pitchFamily="34" charset="0"/>
              <a:buChar char="•"/>
            </a:pPr>
            <a:r>
              <a:rPr lang="en-US" sz="1600" dirty="0">
                <a:latin typeface="Roboto Condensed" pitchFamily="2" charset="0"/>
                <a:ea typeface="Roboto Condensed" pitchFamily="2" charset="0"/>
              </a:rPr>
              <a:t>Tis signal is </a:t>
            </a:r>
            <a:r>
              <a:rPr lang="en-US" sz="1600" b="1" dirty="0">
                <a:latin typeface="Roboto Condensed" pitchFamily="2" charset="0"/>
                <a:ea typeface="Roboto Condensed" pitchFamily="2" charset="0"/>
              </a:rPr>
              <a:t>INTRINSIC.</a:t>
            </a:r>
            <a:r>
              <a:rPr lang="en-US" sz="1600" dirty="0">
                <a:latin typeface="Roboto Condensed" pitchFamily="2" charset="0"/>
                <a:ea typeface="Roboto Condensed" pitchFamily="2" charset="0"/>
              </a:rPr>
              <a:t> All animals (us included) have it</a:t>
            </a:r>
          </a:p>
        </p:txBody>
      </p:sp>
    </p:spTree>
    <p:extLst>
      <p:ext uri="{BB962C8B-B14F-4D97-AF65-F5344CB8AC3E}">
        <p14:creationId xmlns:p14="http://schemas.microsoft.com/office/powerpoint/2010/main" val="3654023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Intrinsic Signal Optical Imaging</a:t>
            </a:r>
            <a:endParaRPr lang="en-US" sz="3600" b="1" dirty="0">
              <a:latin typeface="Roboto Condensed" pitchFamily="2" charset="0"/>
              <a:ea typeface="Roboto Condensed" pitchFamily="2" charset="0"/>
            </a:endParaRPr>
          </a:p>
        </p:txBody>
      </p:sp>
      <p:pic>
        <p:nvPicPr>
          <p:cNvPr id="4" name="Picture 3">
            <a:extLst>
              <a:ext uri="{FF2B5EF4-FFF2-40B4-BE49-F238E27FC236}">
                <a16:creationId xmlns:a16="http://schemas.microsoft.com/office/drawing/2014/main" xmlns="" id="{651D1BBF-91FB-466D-A6A5-709D29D9C2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374" t="14594" r="1001" b="23906"/>
          <a:stretch/>
        </p:blipFill>
        <p:spPr>
          <a:xfrm>
            <a:off x="5036115" y="1512829"/>
            <a:ext cx="3650686" cy="2347892"/>
          </a:xfrm>
          <a:prstGeom prst="rect">
            <a:avLst/>
          </a:prstGeom>
        </p:spPr>
      </p:pic>
      <p:pic>
        <p:nvPicPr>
          <p:cNvPr id="5" name="Picture 4">
            <a:extLst>
              <a:ext uri="{FF2B5EF4-FFF2-40B4-BE49-F238E27FC236}">
                <a16:creationId xmlns:a16="http://schemas.microsoft.com/office/drawing/2014/main" xmlns="" id="{3BA25E66-0F9D-4554-B3D5-9A7EF5D98C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137" y="4210110"/>
            <a:ext cx="9250150" cy="2371833"/>
          </a:xfrm>
          <a:prstGeom prst="rect">
            <a:avLst/>
          </a:prstGeom>
        </p:spPr>
      </p:pic>
      <p:sp>
        <p:nvSpPr>
          <p:cNvPr id="6" name="Rectangle 5"/>
          <p:cNvSpPr/>
          <p:nvPr/>
        </p:nvSpPr>
        <p:spPr>
          <a:xfrm>
            <a:off x="457200" y="1512829"/>
            <a:ext cx="4578915" cy="2554545"/>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The technique employs appropriate </a:t>
            </a:r>
            <a:r>
              <a:rPr lang="en-US" sz="1600" b="1" dirty="0">
                <a:latin typeface="Roboto Condensed" pitchFamily="2" charset="0"/>
                <a:ea typeface="Roboto Condensed" pitchFamily="2" charset="0"/>
              </a:rPr>
              <a:t>sensory stimuli </a:t>
            </a:r>
            <a:r>
              <a:rPr lang="en-US" sz="1600" dirty="0">
                <a:latin typeface="Roboto Condensed" pitchFamily="2" charset="0"/>
                <a:ea typeface="Roboto Condensed" pitchFamily="2" charset="0"/>
              </a:rPr>
              <a:t>to obtain high resolution functional maps from a relatively large area. </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Think of it like an </a:t>
            </a:r>
            <a:r>
              <a:rPr lang="en-US" sz="1600" b="1" dirty="0">
                <a:latin typeface="Roboto Condensed" pitchFamily="2" charset="0"/>
                <a:ea typeface="Roboto Condensed" pitchFamily="2" charset="0"/>
              </a:rPr>
              <a:t>optical</a:t>
            </a:r>
            <a:r>
              <a:rPr lang="en-US" sz="1600" dirty="0">
                <a:latin typeface="Roboto Condensed" pitchFamily="2" charset="0"/>
                <a:ea typeface="Roboto Condensed" pitchFamily="2" charset="0"/>
              </a:rPr>
              <a:t> version of an </a:t>
            </a:r>
            <a:r>
              <a:rPr lang="en-US" sz="1600" b="1" dirty="0">
                <a:latin typeface="Roboto Condensed" pitchFamily="2" charset="0"/>
                <a:ea typeface="Roboto Condensed" pitchFamily="2" charset="0"/>
              </a:rPr>
              <a:t>Evoked Potential</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Optical imaging is probably the technique that best combines spatial resolution, coverage, speed and cost effectiveness for functional mapping of the mammalian cortex.</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However, it has a very </a:t>
            </a:r>
            <a:r>
              <a:rPr lang="en-US" sz="1600" b="1" dirty="0">
                <a:latin typeface="Roboto Condensed" pitchFamily="2" charset="0"/>
                <a:ea typeface="Roboto Condensed" pitchFamily="2" charset="0"/>
              </a:rPr>
              <a:t>low temporal resolution</a:t>
            </a:r>
          </a:p>
        </p:txBody>
      </p:sp>
    </p:spTree>
    <p:extLst>
      <p:ext uri="{BB962C8B-B14F-4D97-AF65-F5344CB8AC3E}">
        <p14:creationId xmlns:p14="http://schemas.microsoft.com/office/powerpoint/2010/main" val="100333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IOS Imaging to study animal models </a:t>
            </a:r>
            <a:endParaRPr lang="en-US" sz="3600" b="1" dirty="0">
              <a:latin typeface="Roboto Condensed" pitchFamily="2" charset="0"/>
              <a:ea typeface="Roboto Condensed" pitchFamily="2" charset="0"/>
            </a:endParaRPr>
          </a:p>
        </p:txBody>
      </p:sp>
      <p:grpSp>
        <p:nvGrpSpPr>
          <p:cNvPr id="6" name="Group 5">
            <a:extLst>
              <a:ext uri="{FF2B5EF4-FFF2-40B4-BE49-F238E27FC236}">
                <a16:creationId xmlns:a16="http://schemas.microsoft.com/office/drawing/2014/main" xmlns="" id="{39F10446-BC44-4C0A-95E7-F471ABF4A284}"/>
              </a:ext>
            </a:extLst>
          </p:cNvPr>
          <p:cNvGrpSpPr/>
          <p:nvPr/>
        </p:nvGrpSpPr>
        <p:grpSpPr>
          <a:xfrm>
            <a:off x="636295" y="3395241"/>
            <a:ext cx="6160288" cy="3325465"/>
            <a:chOff x="0" y="1883156"/>
            <a:chExt cx="3768337" cy="2034235"/>
          </a:xfrm>
        </p:grpSpPr>
        <p:pic>
          <p:nvPicPr>
            <p:cNvPr id="7" name="Picture 6">
              <a:extLst>
                <a:ext uri="{FF2B5EF4-FFF2-40B4-BE49-F238E27FC236}">
                  <a16:creationId xmlns:a16="http://schemas.microsoft.com/office/drawing/2014/main" xmlns="" id="{5E396662-3A21-4973-B170-2FAAC4EFC5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0045" y="1883156"/>
              <a:ext cx="1875150" cy="1982758"/>
            </a:xfrm>
            <a:prstGeom prst="rect">
              <a:avLst/>
            </a:prstGeom>
          </p:spPr>
        </p:pic>
        <p:sp>
          <p:nvSpPr>
            <p:cNvPr id="8" name="Rectangle 7">
              <a:extLst>
                <a:ext uri="{FF2B5EF4-FFF2-40B4-BE49-F238E27FC236}">
                  <a16:creationId xmlns:a16="http://schemas.microsoft.com/office/drawing/2014/main" xmlns="" id="{B51E2317-0D0A-4D57-BA4A-0F47F689FB41}"/>
                </a:ext>
              </a:extLst>
            </p:cNvPr>
            <p:cNvSpPr/>
            <p:nvPr/>
          </p:nvSpPr>
          <p:spPr>
            <a:xfrm>
              <a:off x="3565321" y="1934633"/>
              <a:ext cx="142613" cy="288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96549BFA-1C07-4CB4-81AB-8E2B91A2FC8C}"/>
                </a:ext>
              </a:extLst>
            </p:cNvPr>
            <p:cNvSpPr/>
            <p:nvPr/>
          </p:nvSpPr>
          <p:spPr>
            <a:xfrm>
              <a:off x="170045" y="1934633"/>
              <a:ext cx="308127" cy="288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DA4E2741-5C26-4A5D-864C-D52B1D2A182F}"/>
                </a:ext>
              </a:extLst>
            </p:cNvPr>
            <p:cNvSpPr/>
            <p:nvPr/>
          </p:nvSpPr>
          <p:spPr>
            <a:xfrm flipH="1">
              <a:off x="0" y="3628941"/>
              <a:ext cx="569053" cy="288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B6AB69C6-C99B-4E8F-961A-CD6035509F06}"/>
                </a:ext>
              </a:extLst>
            </p:cNvPr>
            <p:cNvSpPr/>
            <p:nvPr/>
          </p:nvSpPr>
          <p:spPr>
            <a:xfrm flipH="1">
              <a:off x="3199285" y="3705511"/>
              <a:ext cx="569052" cy="182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xmlns="" id="{697C38F8-6390-4819-8461-265B70EE8BA3}"/>
              </a:ext>
            </a:extLst>
          </p:cNvPr>
          <p:cNvGrpSpPr/>
          <p:nvPr/>
        </p:nvGrpSpPr>
        <p:grpSpPr>
          <a:xfrm>
            <a:off x="5066069" y="3543300"/>
            <a:ext cx="3263541" cy="3147518"/>
            <a:chOff x="4546072" y="1692889"/>
            <a:chExt cx="2075604" cy="2001814"/>
          </a:xfrm>
        </p:grpSpPr>
        <p:pic>
          <p:nvPicPr>
            <p:cNvPr id="13" name="Picture 12">
              <a:extLst>
                <a:ext uri="{FF2B5EF4-FFF2-40B4-BE49-F238E27FC236}">
                  <a16:creationId xmlns:a16="http://schemas.microsoft.com/office/drawing/2014/main" xmlns="" id="{A36FF312-CC48-47C9-BA31-DECF7CED51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4555460" y="1692889"/>
              <a:ext cx="1813761" cy="1763041"/>
            </a:xfrm>
            <a:prstGeom prst="rect">
              <a:avLst/>
            </a:prstGeom>
          </p:spPr>
        </p:pic>
        <p:sp>
          <p:nvSpPr>
            <p:cNvPr id="14" name="Rectangle 13">
              <a:extLst>
                <a:ext uri="{FF2B5EF4-FFF2-40B4-BE49-F238E27FC236}">
                  <a16:creationId xmlns:a16="http://schemas.microsoft.com/office/drawing/2014/main" xmlns="" id="{0A0FAD8B-5048-483D-B41F-D2DD9EDDD284}"/>
                </a:ext>
              </a:extLst>
            </p:cNvPr>
            <p:cNvSpPr/>
            <p:nvPr/>
          </p:nvSpPr>
          <p:spPr>
            <a:xfrm>
              <a:off x="4546072" y="1743152"/>
              <a:ext cx="218875" cy="288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4D9A6298-08FB-4AC4-BC17-3E3B3CC5F018}"/>
                </a:ext>
              </a:extLst>
            </p:cNvPr>
            <p:cNvSpPr/>
            <p:nvPr/>
          </p:nvSpPr>
          <p:spPr>
            <a:xfrm>
              <a:off x="4555460" y="3514340"/>
              <a:ext cx="629315" cy="18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48C1D19-2A5A-4E40-96CA-6E0E278C2C76}"/>
                </a:ext>
              </a:extLst>
            </p:cNvPr>
            <p:cNvSpPr/>
            <p:nvPr/>
          </p:nvSpPr>
          <p:spPr>
            <a:xfrm>
              <a:off x="6327481" y="1754318"/>
              <a:ext cx="293615" cy="277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3BD9605F-2067-4B0C-9725-181143E54E5F}"/>
                </a:ext>
              </a:extLst>
            </p:cNvPr>
            <p:cNvSpPr/>
            <p:nvPr/>
          </p:nvSpPr>
          <p:spPr>
            <a:xfrm>
              <a:off x="6328061" y="3514340"/>
              <a:ext cx="293615" cy="18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4423309" y="1521070"/>
            <a:ext cx="4082787" cy="1569660"/>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Much like with the VEP,  Intrinsic Signal recordings of evoked activity can be used to </a:t>
            </a:r>
            <a:r>
              <a:rPr lang="en-US" sz="1600" b="1" dirty="0">
                <a:latin typeface="Roboto Condensed" pitchFamily="2" charset="0"/>
                <a:ea typeface="Roboto Condensed" pitchFamily="2" charset="0"/>
              </a:rPr>
              <a:t>search for abnormalities </a:t>
            </a:r>
            <a:r>
              <a:rPr lang="en-US" sz="1600" dirty="0">
                <a:latin typeface="Roboto Condensed" pitchFamily="2" charset="0"/>
                <a:ea typeface="Roboto Condensed" pitchFamily="2" charset="0"/>
              </a:rPr>
              <a:t>in the function of a brain region in a  mouse model.</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IOS it’s also very useful to </a:t>
            </a:r>
            <a:r>
              <a:rPr lang="en-US" sz="1600" b="1" dirty="0">
                <a:latin typeface="Roboto Condensed" pitchFamily="2" charset="0"/>
                <a:ea typeface="Roboto Condensed" pitchFamily="2" charset="0"/>
              </a:rPr>
              <a:t>locate spatially</a:t>
            </a:r>
            <a:r>
              <a:rPr lang="en-US" sz="1600" dirty="0">
                <a:latin typeface="Roboto Condensed" pitchFamily="2" charset="0"/>
                <a:ea typeface="Roboto Condensed" pitchFamily="2" charset="0"/>
              </a:rPr>
              <a:t> areas of the cortex functionally distinct</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2602" y="1177702"/>
            <a:ext cx="2248748" cy="2272993"/>
          </a:xfrm>
          <a:prstGeom prst="rect">
            <a:avLst/>
          </a:prstGeom>
        </p:spPr>
      </p:pic>
    </p:spTree>
    <p:extLst>
      <p:ext uri="{BB962C8B-B14F-4D97-AF65-F5344CB8AC3E}">
        <p14:creationId xmlns:p14="http://schemas.microsoft.com/office/powerpoint/2010/main" val="218245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4114800" cy="646331"/>
          </a:xfrm>
          <a:prstGeom prst="rect">
            <a:avLst/>
          </a:prstGeom>
          <a:noFill/>
        </p:spPr>
        <p:txBody>
          <a:bodyPr wrap="square" rtlCol="0">
            <a:spAutoFit/>
          </a:bodyPr>
          <a:lstStyle/>
          <a:p>
            <a:r>
              <a:rPr lang="en-US" sz="3600" b="1" dirty="0">
                <a:solidFill>
                  <a:schemeClr val="bg1">
                    <a:lumMod val="85000"/>
                  </a:schemeClr>
                </a:solidFill>
                <a:latin typeface="Roboto Condensed" pitchFamily="2" charset="0"/>
                <a:ea typeface="Roboto Condensed" pitchFamily="2" charset="0"/>
              </a:rPr>
              <a:t>Electrophysiology</a:t>
            </a:r>
          </a:p>
        </p:txBody>
      </p:sp>
      <p:sp>
        <p:nvSpPr>
          <p:cNvPr id="3" name="TextBox 2"/>
          <p:cNvSpPr txBox="1"/>
          <p:nvPr/>
        </p:nvSpPr>
        <p:spPr>
          <a:xfrm>
            <a:off x="457200" y="3751180"/>
            <a:ext cx="4637314" cy="646331"/>
          </a:xfrm>
          <a:prstGeom prst="rect">
            <a:avLst/>
          </a:prstGeom>
          <a:noFill/>
        </p:spPr>
        <p:txBody>
          <a:bodyPr wrap="square" rtlCol="0">
            <a:spAutoFit/>
          </a:bodyPr>
          <a:lstStyle/>
          <a:p>
            <a:r>
              <a:rPr lang="en-US" sz="3600" b="1" dirty="0">
                <a:latin typeface="Roboto Condensed" pitchFamily="2" charset="0"/>
                <a:ea typeface="Roboto Condensed" pitchFamily="2" charset="0"/>
              </a:rPr>
              <a:t>Imaging and light</a:t>
            </a:r>
          </a:p>
        </p:txBody>
      </p:sp>
      <p:sp>
        <p:nvSpPr>
          <p:cNvPr id="4" name="TextBox 3"/>
          <p:cNvSpPr txBox="1"/>
          <p:nvPr/>
        </p:nvSpPr>
        <p:spPr>
          <a:xfrm>
            <a:off x="730336" y="1103531"/>
            <a:ext cx="7046877" cy="2677656"/>
          </a:xfrm>
          <a:prstGeom prst="rect">
            <a:avLst/>
          </a:prstGeom>
          <a:noFill/>
        </p:spPr>
        <p:txBody>
          <a:bodyPr wrap="square" rtlCol="0">
            <a:spAutoFit/>
          </a:bodyPr>
          <a:lstStyle/>
          <a:p>
            <a:pPr marL="571500" indent="-571500">
              <a:buFont typeface="Arial" panose="020B0604020202020204" pitchFamily="34" charset="0"/>
              <a:buChar char="•"/>
            </a:pPr>
            <a:r>
              <a:rPr lang="en-US" sz="2400" b="1" dirty="0">
                <a:solidFill>
                  <a:schemeClr val="bg1">
                    <a:lumMod val="85000"/>
                  </a:schemeClr>
                </a:solidFill>
                <a:latin typeface="Roboto Condensed" pitchFamily="2" charset="0"/>
                <a:ea typeface="Roboto Condensed" pitchFamily="2" charset="0"/>
              </a:rPr>
              <a:t>Extracellular</a:t>
            </a:r>
          </a:p>
          <a:p>
            <a:pPr marL="1028700" lvl="1"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EEG (electroencephalography)</a:t>
            </a:r>
          </a:p>
          <a:p>
            <a:pPr marL="1028700" lvl="1" indent="-571500">
              <a:buFont typeface="Arial" panose="020B0604020202020204" pitchFamily="34" charset="0"/>
              <a:buChar char="•"/>
            </a:pPr>
            <a:r>
              <a:rPr lang="en-US" sz="2400" i="1" dirty="0">
                <a:solidFill>
                  <a:schemeClr val="bg1">
                    <a:lumMod val="85000"/>
                  </a:schemeClr>
                </a:solidFill>
                <a:latin typeface="Roboto Condensed" pitchFamily="2" charset="0"/>
                <a:ea typeface="Roboto Condensed" pitchFamily="2" charset="0"/>
              </a:rPr>
              <a:t>LFP</a:t>
            </a:r>
            <a:endParaRPr lang="en-US" sz="2400" dirty="0">
              <a:solidFill>
                <a:schemeClr val="bg1">
                  <a:lumMod val="85000"/>
                </a:schemeClr>
              </a:solidFill>
              <a:latin typeface="Roboto Condensed" pitchFamily="2" charset="0"/>
              <a:ea typeface="Roboto Condensed" pitchFamily="2" charset="0"/>
            </a:endParaRPr>
          </a:p>
          <a:p>
            <a:pPr marL="1485900" lvl="2"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EP (evoked potentials)</a:t>
            </a:r>
          </a:p>
          <a:p>
            <a:pPr marL="1028700" lvl="1" indent="-571500">
              <a:buFont typeface="Arial" panose="020B0604020202020204" pitchFamily="34" charset="0"/>
              <a:buChar char="•"/>
            </a:pPr>
            <a:r>
              <a:rPr lang="en-US" sz="2400" i="1" dirty="0">
                <a:solidFill>
                  <a:schemeClr val="bg1">
                    <a:lumMod val="85000"/>
                  </a:schemeClr>
                </a:solidFill>
                <a:latin typeface="Roboto Condensed" pitchFamily="2" charset="0"/>
                <a:ea typeface="Roboto Condensed" pitchFamily="2" charset="0"/>
              </a:rPr>
              <a:t>Single Units (“Spikes”)</a:t>
            </a:r>
          </a:p>
          <a:p>
            <a:pPr marL="571500" indent="-571500">
              <a:buFont typeface="Arial" panose="020B0604020202020204" pitchFamily="34" charset="0"/>
              <a:buChar char="•"/>
            </a:pPr>
            <a:r>
              <a:rPr lang="en-US" sz="2400" b="1" dirty="0">
                <a:solidFill>
                  <a:schemeClr val="bg1">
                    <a:lumMod val="85000"/>
                  </a:schemeClr>
                </a:solidFill>
                <a:latin typeface="Roboto Condensed" pitchFamily="2" charset="0"/>
                <a:ea typeface="Roboto Condensed" pitchFamily="2" charset="0"/>
              </a:rPr>
              <a:t>Intracellular</a:t>
            </a:r>
          </a:p>
          <a:p>
            <a:pPr marL="1028700" lvl="1"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Patch Clamp</a:t>
            </a:r>
          </a:p>
        </p:txBody>
      </p:sp>
      <p:sp>
        <p:nvSpPr>
          <p:cNvPr id="5" name="TextBox 4"/>
          <p:cNvSpPr txBox="1"/>
          <p:nvPr/>
        </p:nvSpPr>
        <p:spPr>
          <a:xfrm>
            <a:off x="730336" y="4325920"/>
            <a:ext cx="5722257" cy="2308324"/>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Intrinsic signal Optical Imaging (IOS)</a:t>
            </a:r>
          </a:p>
          <a:p>
            <a:pPr marL="571500" indent="-571500">
              <a:lnSpc>
                <a:spcPct val="150000"/>
              </a:lnSpc>
              <a:buFont typeface="Arial" panose="020B0604020202020204" pitchFamily="34" charset="0"/>
              <a:buChar char="•"/>
            </a:pPr>
            <a:r>
              <a:rPr lang="en-US" sz="2400" dirty="0">
                <a:latin typeface="Roboto Condensed" pitchFamily="2" charset="0"/>
                <a:ea typeface="Roboto Condensed" pitchFamily="2" charset="0"/>
              </a:rPr>
              <a:t>Wide-field Calcium Imaging</a:t>
            </a:r>
          </a:p>
          <a:p>
            <a:pPr marL="571500" indent="-571500">
              <a:lnSpc>
                <a:spcPct val="150000"/>
              </a:lnSpc>
              <a:buFont typeface="Arial" panose="020B0604020202020204" pitchFamily="34" charset="0"/>
              <a:buChar char="•"/>
            </a:pPr>
            <a:r>
              <a:rPr lang="en-US" sz="2400" dirty="0">
                <a:latin typeface="Roboto Condensed" pitchFamily="2" charset="0"/>
                <a:ea typeface="Roboto Condensed" pitchFamily="2" charset="0"/>
              </a:rPr>
              <a:t>2 Photon microscopy</a:t>
            </a:r>
          </a:p>
          <a:p>
            <a:pPr marL="571500" indent="-571500">
              <a:lnSpc>
                <a:spcPct val="150000"/>
              </a:lnSpc>
              <a:buFont typeface="Arial" panose="020B0604020202020204" pitchFamily="34" charset="0"/>
              <a:buChar char="•"/>
            </a:pPr>
            <a:r>
              <a:rPr lang="en-US" sz="2400" dirty="0" err="1">
                <a:solidFill>
                  <a:schemeClr val="bg1">
                    <a:lumMod val="85000"/>
                  </a:schemeClr>
                </a:solidFill>
                <a:latin typeface="Roboto Condensed" pitchFamily="2" charset="0"/>
                <a:ea typeface="Roboto Condensed" pitchFamily="2" charset="0"/>
              </a:rPr>
              <a:t>Optogenetics</a:t>
            </a:r>
            <a:endParaRPr lang="en-US" sz="2400" dirty="0">
              <a:solidFill>
                <a:schemeClr val="bg1">
                  <a:lumMod val="85000"/>
                </a:schemeClr>
              </a:solidFill>
              <a:latin typeface="Roboto Condensed" pitchFamily="2" charset="0"/>
              <a:ea typeface="Roboto Condensed" pitchFamily="2" charset="0"/>
            </a:endParaRPr>
          </a:p>
        </p:txBody>
      </p:sp>
    </p:spTree>
    <p:extLst>
      <p:ext uri="{BB962C8B-B14F-4D97-AF65-F5344CB8AC3E}">
        <p14:creationId xmlns:p14="http://schemas.microsoft.com/office/powerpoint/2010/main" val="4340421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54000" y="1165086"/>
            <a:ext cx="8309585" cy="4941266"/>
            <a:chOff x="127000" y="1072667"/>
            <a:chExt cx="8309585" cy="4941266"/>
          </a:xfrm>
        </p:grpSpPr>
        <p:grpSp>
          <p:nvGrpSpPr>
            <p:cNvPr id="7" name="Group 6"/>
            <p:cNvGrpSpPr/>
            <p:nvPr/>
          </p:nvGrpSpPr>
          <p:grpSpPr>
            <a:xfrm>
              <a:off x="127000" y="1072667"/>
              <a:ext cx="8309585" cy="4941266"/>
              <a:chOff x="0" y="1200256"/>
              <a:chExt cx="8309585" cy="4941266"/>
            </a:xfrm>
          </p:grpSpPr>
          <p:pic>
            <p:nvPicPr>
              <p:cNvPr id="5" name="Picture 4"/>
              <p:cNvPicPr>
                <a:picLocks noChangeAspect="1"/>
              </p:cNvPicPr>
              <p:nvPr/>
            </p:nvPicPr>
            <p:blipFill>
              <a:blip r:embed="rId2"/>
              <a:stretch>
                <a:fillRect/>
              </a:stretch>
            </p:blipFill>
            <p:spPr>
              <a:xfrm>
                <a:off x="0" y="1200256"/>
                <a:ext cx="8309585" cy="4906096"/>
              </a:xfrm>
              <a:prstGeom prst="rect">
                <a:avLst/>
              </a:prstGeom>
            </p:spPr>
          </p:pic>
          <p:sp>
            <p:nvSpPr>
              <p:cNvPr id="6" name="Rectangle 5"/>
              <p:cNvSpPr/>
              <p:nvPr/>
            </p:nvSpPr>
            <p:spPr>
              <a:xfrm>
                <a:off x="4902200" y="4076700"/>
                <a:ext cx="3403600" cy="2064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p:cNvSpPr/>
            <p:nvPr/>
          </p:nvSpPr>
          <p:spPr>
            <a:xfrm>
              <a:off x="1427842" y="1399552"/>
              <a:ext cx="807358" cy="8864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75742" y="1670651"/>
              <a:ext cx="896258" cy="8864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022600" y="3543300"/>
              <a:ext cx="1056821" cy="1219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Calcium Imaging</a:t>
            </a:r>
            <a:endParaRPr lang="en-US" sz="3600" b="1" dirty="0">
              <a:latin typeface="Roboto Condensed" pitchFamily="2" charset="0"/>
              <a:ea typeface="Roboto Condensed" pitchFamily="2" charset="0"/>
            </a:endParaRPr>
          </a:p>
        </p:txBody>
      </p:sp>
      <p:sp>
        <p:nvSpPr>
          <p:cNvPr id="4" name="Rectangle 3"/>
          <p:cNvSpPr/>
          <p:nvPr/>
        </p:nvSpPr>
        <p:spPr>
          <a:xfrm>
            <a:off x="4686300" y="4610096"/>
            <a:ext cx="4121150" cy="2062103"/>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An influx of </a:t>
            </a:r>
            <a:r>
              <a:rPr lang="en-US" sz="1600" b="1" dirty="0">
                <a:latin typeface="Roboto Condensed" pitchFamily="2" charset="0"/>
                <a:ea typeface="Roboto Condensed" pitchFamily="2" charset="0"/>
              </a:rPr>
              <a:t>calcium</a:t>
            </a:r>
            <a:r>
              <a:rPr lang="en-US" sz="1600" dirty="0">
                <a:latin typeface="Roboto Condensed" pitchFamily="2" charset="0"/>
                <a:ea typeface="Roboto Condensed" pitchFamily="2" charset="0"/>
              </a:rPr>
              <a:t> in the cell is </a:t>
            </a:r>
            <a:r>
              <a:rPr lang="en-US" sz="1600" b="1" dirty="0">
                <a:latin typeface="Roboto Condensed" pitchFamily="2" charset="0"/>
                <a:ea typeface="Roboto Condensed" pitchFamily="2" charset="0"/>
              </a:rPr>
              <a:t>correlated</a:t>
            </a:r>
            <a:r>
              <a:rPr lang="en-US" sz="1600" dirty="0">
                <a:latin typeface="Roboto Condensed" pitchFamily="2" charset="0"/>
                <a:ea typeface="Roboto Condensed" pitchFamily="2" charset="0"/>
              </a:rPr>
              <a:t> with electrical activity</a:t>
            </a:r>
          </a:p>
          <a:p>
            <a:pPr marL="742950" lvl="1" indent="-285750" algn="just">
              <a:buFont typeface="Arial" panose="020B0604020202020204" pitchFamily="34" charset="0"/>
              <a:buChar char="•"/>
            </a:pPr>
            <a:r>
              <a:rPr lang="en-US" sz="1600" dirty="0">
                <a:latin typeface="Roboto Condensed" pitchFamily="2" charset="0"/>
                <a:ea typeface="Roboto Condensed" pitchFamily="2" charset="0"/>
              </a:rPr>
              <a:t>NMDA receptors</a:t>
            </a:r>
          </a:p>
          <a:p>
            <a:pPr marL="742950" lvl="1" indent="-285750" algn="just">
              <a:buFont typeface="Arial" panose="020B0604020202020204" pitchFamily="34" charset="0"/>
              <a:buChar char="•"/>
            </a:pPr>
            <a:r>
              <a:rPr lang="en-US" sz="1600" dirty="0">
                <a:latin typeface="Roboto Condensed" pitchFamily="2" charset="0"/>
                <a:ea typeface="Roboto Condensed" pitchFamily="2" charset="0"/>
              </a:rPr>
              <a:t>Voltage gated Ca</a:t>
            </a:r>
            <a:r>
              <a:rPr lang="en-US" sz="1600" baseline="30000" dirty="0">
                <a:latin typeface="Roboto Condensed" pitchFamily="2" charset="0"/>
                <a:ea typeface="Roboto Condensed" pitchFamily="2" charset="0"/>
              </a:rPr>
              <a:t>2+</a:t>
            </a:r>
            <a:r>
              <a:rPr lang="en-US" sz="1600" dirty="0">
                <a:latin typeface="Roboto Condensed" pitchFamily="2" charset="0"/>
                <a:ea typeface="Roboto Condensed" pitchFamily="2" charset="0"/>
              </a:rPr>
              <a:t>channels (soma and for vesicle release)</a:t>
            </a:r>
          </a:p>
          <a:p>
            <a:pPr marL="742950" lvl="1" indent="-285750" algn="just">
              <a:buFont typeface="Arial" panose="020B0604020202020204" pitchFamily="34" charset="0"/>
              <a:buChar char="•"/>
            </a:pPr>
            <a:r>
              <a:rPr lang="en-US" sz="1600" dirty="0">
                <a:latin typeface="Roboto Condensed" pitchFamily="2" charset="0"/>
                <a:ea typeface="Roboto Condensed" pitchFamily="2" charset="0"/>
              </a:rPr>
              <a:t>Release from internal stores like the Endoplasmic Reticulum</a:t>
            </a:r>
          </a:p>
          <a:p>
            <a:pPr marL="742950" lvl="1" indent="-285750" algn="just">
              <a:buFont typeface="Arial" panose="020B0604020202020204" pitchFamily="34" charset="0"/>
              <a:buChar char="•"/>
            </a:pPr>
            <a:endParaRPr lang="en-US" sz="1600" dirty="0">
              <a:latin typeface="Roboto Condensed" pitchFamily="2" charset="0"/>
              <a:ea typeface="Roboto Condensed" pitchFamily="2" charset="0"/>
            </a:endParaRPr>
          </a:p>
        </p:txBody>
      </p:sp>
    </p:spTree>
    <p:extLst>
      <p:ext uri="{BB962C8B-B14F-4D97-AF65-F5344CB8AC3E}">
        <p14:creationId xmlns:p14="http://schemas.microsoft.com/office/powerpoint/2010/main" val="3214058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Calcium Imaging</a:t>
            </a:r>
            <a:endParaRPr lang="en-US" sz="3600" b="1" dirty="0">
              <a:latin typeface="Roboto Condensed" pitchFamily="2" charset="0"/>
              <a:ea typeface="Roboto Condensed" pitchFamily="2" charset="0"/>
            </a:endParaRPr>
          </a:p>
        </p:txBody>
      </p:sp>
      <p:sp>
        <p:nvSpPr>
          <p:cNvPr id="12" name="Rectangle 11"/>
          <p:cNvSpPr/>
          <p:nvPr/>
        </p:nvSpPr>
        <p:spPr>
          <a:xfrm>
            <a:off x="457200" y="1404253"/>
            <a:ext cx="8229600" cy="5016758"/>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Optical measurements of brain activity are attractive because they allow for </a:t>
            </a:r>
            <a:r>
              <a:rPr lang="en-US" sz="1600" b="1" dirty="0">
                <a:latin typeface="Roboto Condensed" pitchFamily="2" charset="0"/>
                <a:ea typeface="Roboto Condensed" pitchFamily="2" charset="0"/>
              </a:rPr>
              <a:t>simultaneous</a:t>
            </a:r>
            <a:r>
              <a:rPr lang="en-US" sz="1600" dirty="0">
                <a:latin typeface="Roboto Condensed" pitchFamily="2" charset="0"/>
                <a:ea typeface="Roboto Condensed" pitchFamily="2" charset="0"/>
              </a:rPr>
              <a:t> and </a:t>
            </a:r>
            <a:r>
              <a:rPr lang="en-US" sz="1600" b="1" dirty="0">
                <a:latin typeface="Roboto Condensed" pitchFamily="2" charset="0"/>
                <a:ea typeface="Roboto Condensed" pitchFamily="2" charset="0"/>
              </a:rPr>
              <a:t>noninvasive</a:t>
            </a:r>
            <a:r>
              <a:rPr lang="en-US" sz="1600" dirty="0">
                <a:latin typeface="Roboto Condensed" pitchFamily="2" charset="0"/>
                <a:ea typeface="Roboto Condensed" pitchFamily="2" charset="0"/>
              </a:rPr>
              <a:t> monitoring of activity from many individual neurons or from many different brain regions (population signals)</a:t>
            </a:r>
          </a:p>
          <a:p>
            <a:pPr marL="285750" indent="-285750" algn="just">
              <a:buFont typeface="Arial" panose="020B0604020202020204" pitchFamily="34" charset="0"/>
              <a:buChar char="•"/>
            </a:pPr>
            <a:endParaRPr lang="en-US" sz="1600" dirty="0">
              <a:latin typeface="Roboto Condensed" pitchFamily="2" charset="0"/>
              <a:ea typeface="Roboto Condensed" pitchFamily="2" charset="0"/>
            </a:endParaRPr>
          </a:p>
          <a:p>
            <a:pPr marL="285750" indent="-285750" algn="just">
              <a:buFont typeface="Arial" panose="020B0604020202020204" pitchFamily="34" charset="0"/>
              <a:buChar char="•"/>
            </a:pPr>
            <a:r>
              <a:rPr lang="en-US" sz="1600" dirty="0">
                <a:latin typeface="Roboto Condensed" pitchFamily="2" charset="0"/>
                <a:ea typeface="Roboto Condensed" pitchFamily="2" charset="0"/>
              </a:rPr>
              <a:t>Since many years, calcium signals have been used as a correlate measure of action potentials in single cells and in brain areas.</a:t>
            </a:r>
          </a:p>
          <a:p>
            <a:pPr marL="285750" indent="-285750" algn="just">
              <a:buFont typeface="Arial" panose="020B0604020202020204" pitchFamily="34" charset="0"/>
              <a:buChar char="•"/>
            </a:pPr>
            <a:endParaRPr lang="en-US" sz="1600" dirty="0">
              <a:latin typeface="Roboto Condensed" pitchFamily="2" charset="0"/>
              <a:ea typeface="Roboto Condensed" pitchFamily="2" charset="0"/>
            </a:endParaRPr>
          </a:p>
          <a:p>
            <a:pPr marL="285750" indent="-285750" algn="just">
              <a:buFont typeface="Arial" panose="020B0604020202020204" pitchFamily="34" charset="0"/>
              <a:buChar char="•"/>
            </a:pPr>
            <a:endParaRPr lang="en-US" sz="1600" dirty="0">
              <a:latin typeface="Roboto Condensed" pitchFamily="2" charset="0"/>
              <a:ea typeface="Roboto Condensed" pitchFamily="2" charset="0"/>
            </a:endParaRPr>
          </a:p>
          <a:p>
            <a:pPr marL="285750" indent="-285750" algn="just">
              <a:buFont typeface="Arial" panose="020B0604020202020204" pitchFamily="34" charset="0"/>
              <a:buChar char="•"/>
            </a:pPr>
            <a:r>
              <a:rPr lang="en-US" sz="1600" dirty="0">
                <a:latin typeface="Roboto Condensed" pitchFamily="2" charset="0"/>
                <a:ea typeface="Roboto Condensed" pitchFamily="2" charset="0"/>
              </a:rPr>
              <a:t>The main </a:t>
            </a:r>
            <a:r>
              <a:rPr lang="en-US" sz="1600" b="1" dirty="0">
                <a:latin typeface="Roboto Condensed" pitchFamily="2" charset="0"/>
                <a:ea typeface="Roboto Condensed" pitchFamily="2" charset="0"/>
              </a:rPr>
              <a:t>advantages</a:t>
            </a:r>
            <a:r>
              <a:rPr lang="en-US" sz="1600" dirty="0">
                <a:latin typeface="Roboto Condensed" pitchFamily="2" charset="0"/>
                <a:ea typeface="Roboto Condensed" pitchFamily="2" charset="0"/>
              </a:rPr>
              <a:t> of Calcium Imaging are</a:t>
            </a:r>
          </a:p>
          <a:p>
            <a:pPr marL="742950" lvl="1" indent="-285750" algn="just">
              <a:buFont typeface="Arial" panose="020B0604020202020204" pitchFamily="34" charset="0"/>
              <a:buChar char="•"/>
            </a:pPr>
            <a:r>
              <a:rPr lang="en-US" sz="1600" dirty="0">
                <a:latin typeface="Roboto Condensed" pitchFamily="2" charset="0"/>
                <a:ea typeface="Roboto Condensed" pitchFamily="2" charset="0"/>
              </a:rPr>
              <a:t>Very </a:t>
            </a:r>
            <a:r>
              <a:rPr lang="en-US" sz="1600" b="1" dirty="0">
                <a:latin typeface="Roboto Condensed" pitchFamily="2" charset="0"/>
                <a:ea typeface="Roboto Condensed" pitchFamily="2" charset="0"/>
              </a:rPr>
              <a:t>high signal-to-noise</a:t>
            </a:r>
            <a:r>
              <a:rPr lang="en-US" sz="1600" dirty="0">
                <a:latin typeface="Roboto Condensed" pitchFamily="2" charset="0"/>
                <a:ea typeface="Roboto Condensed" pitchFamily="2" charset="0"/>
              </a:rPr>
              <a:t> Ratio (indicators and Ca dynamics)</a:t>
            </a:r>
          </a:p>
          <a:p>
            <a:pPr marL="742950" lvl="1" indent="-285750" algn="just">
              <a:buFont typeface="Arial" panose="020B0604020202020204" pitchFamily="34" charset="0"/>
              <a:buChar char="•"/>
            </a:pPr>
            <a:r>
              <a:rPr lang="en-US" sz="1600" dirty="0">
                <a:latin typeface="Roboto Condensed" pitchFamily="2" charset="0"/>
                <a:ea typeface="Roboto Condensed" pitchFamily="2" charset="0"/>
              </a:rPr>
              <a:t>The strong signal makes it possible to record in situation in which there is more background biological noise like in </a:t>
            </a:r>
            <a:r>
              <a:rPr lang="en-US" sz="1600" b="1" dirty="0">
                <a:latin typeface="Roboto Condensed" pitchFamily="2" charset="0"/>
                <a:ea typeface="Roboto Condensed" pitchFamily="2" charset="0"/>
              </a:rPr>
              <a:t>awake</a:t>
            </a:r>
            <a:r>
              <a:rPr lang="en-US" sz="1600" dirty="0">
                <a:latin typeface="Roboto Condensed" pitchFamily="2" charset="0"/>
                <a:ea typeface="Roboto Condensed" pitchFamily="2" charset="0"/>
              </a:rPr>
              <a:t> and </a:t>
            </a:r>
            <a:r>
              <a:rPr lang="en-US" sz="1600" b="1" dirty="0">
                <a:latin typeface="Roboto Condensed" pitchFamily="2" charset="0"/>
                <a:ea typeface="Roboto Condensed" pitchFamily="2" charset="0"/>
              </a:rPr>
              <a:t>behaving animals</a:t>
            </a:r>
            <a:r>
              <a:rPr lang="en-US" sz="1600" dirty="0">
                <a:latin typeface="Roboto Condensed" pitchFamily="2" charset="0"/>
                <a:ea typeface="Roboto Condensed" pitchFamily="2" charset="0"/>
              </a:rPr>
              <a:t>.</a:t>
            </a:r>
          </a:p>
          <a:p>
            <a:pPr marL="742950" lvl="1" indent="-285750" algn="just">
              <a:buFont typeface="Arial" panose="020B0604020202020204" pitchFamily="34" charset="0"/>
              <a:buChar char="•"/>
            </a:pPr>
            <a:r>
              <a:rPr lang="en-US" sz="1600" b="1" dirty="0">
                <a:latin typeface="Roboto Condensed" pitchFamily="2" charset="0"/>
                <a:ea typeface="Roboto Condensed" pitchFamily="2" charset="0"/>
              </a:rPr>
              <a:t>Cell specificity </a:t>
            </a:r>
            <a:r>
              <a:rPr lang="en-US" sz="1600" dirty="0">
                <a:latin typeface="Roboto Condensed" pitchFamily="2" charset="0"/>
                <a:ea typeface="Roboto Condensed" pitchFamily="2" charset="0"/>
              </a:rPr>
              <a:t>with Genetically Encoded Calcium Indicators</a:t>
            </a:r>
          </a:p>
          <a:p>
            <a:pPr marL="285750" indent="-285750" algn="just">
              <a:buFont typeface="Arial" panose="020B0604020202020204" pitchFamily="34" charset="0"/>
              <a:buChar char="•"/>
            </a:pPr>
            <a:endParaRPr lang="en-US" sz="1600" dirty="0">
              <a:latin typeface="Roboto Condensed" pitchFamily="2" charset="0"/>
              <a:ea typeface="Roboto Condensed" pitchFamily="2" charset="0"/>
            </a:endParaRPr>
          </a:p>
          <a:p>
            <a:pPr marL="285750" indent="-285750" algn="just">
              <a:buFont typeface="Arial" panose="020B0604020202020204" pitchFamily="34" charset="0"/>
              <a:buChar char="•"/>
            </a:pPr>
            <a:r>
              <a:rPr lang="en-US" sz="1600" dirty="0">
                <a:latin typeface="Roboto Condensed" pitchFamily="2" charset="0"/>
                <a:ea typeface="Roboto Condensed" pitchFamily="2" charset="0"/>
              </a:rPr>
              <a:t>There are some </a:t>
            </a:r>
            <a:r>
              <a:rPr lang="en-US" sz="1600" b="1" dirty="0">
                <a:latin typeface="Roboto Condensed" pitchFamily="2" charset="0"/>
                <a:ea typeface="Roboto Condensed" pitchFamily="2" charset="0"/>
              </a:rPr>
              <a:t>limitations</a:t>
            </a:r>
            <a:r>
              <a:rPr lang="en-US" sz="1600" dirty="0">
                <a:latin typeface="Roboto Condensed" pitchFamily="2" charset="0"/>
                <a:ea typeface="Roboto Condensed" pitchFamily="2" charset="0"/>
              </a:rPr>
              <a:t> to keep in mind:</a:t>
            </a:r>
          </a:p>
          <a:p>
            <a:pPr marL="742950" lvl="1" indent="-285750" algn="just">
              <a:buFont typeface="Arial" panose="020B0604020202020204" pitchFamily="34" charset="0"/>
              <a:buChar char="•"/>
            </a:pPr>
            <a:r>
              <a:rPr lang="en-US" sz="1600" dirty="0">
                <a:latin typeface="Roboto Condensed" pitchFamily="2" charset="0"/>
                <a:ea typeface="Roboto Condensed" pitchFamily="2" charset="0"/>
              </a:rPr>
              <a:t>The </a:t>
            </a:r>
            <a:r>
              <a:rPr lang="en-US" sz="1600" b="1" dirty="0">
                <a:latin typeface="Roboto Condensed" pitchFamily="2" charset="0"/>
                <a:ea typeface="Roboto Condensed" pitchFamily="2" charset="0"/>
              </a:rPr>
              <a:t>relationship</a:t>
            </a:r>
            <a:r>
              <a:rPr lang="en-US" sz="1600" dirty="0">
                <a:latin typeface="Roboto Condensed" pitchFamily="2" charset="0"/>
                <a:ea typeface="Roboto Condensed" pitchFamily="2" charset="0"/>
              </a:rPr>
              <a:t> between action potentials and calcium may not be the same in all cells</a:t>
            </a:r>
          </a:p>
          <a:p>
            <a:pPr marL="742950" lvl="1" indent="-285750" algn="just">
              <a:buFont typeface="Arial" panose="020B0604020202020204" pitchFamily="34" charset="0"/>
              <a:buChar char="•"/>
            </a:pPr>
            <a:r>
              <a:rPr lang="en-US" sz="1600" dirty="0">
                <a:latin typeface="Roboto Condensed" pitchFamily="2" charset="0"/>
                <a:ea typeface="Roboto Condensed" pitchFamily="2" charset="0"/>
              </a:rPr>
              <a:t>Many calcium indicators have </a:t>
            </a:r>
            <a:r>
              <a:rPr lang="en-US" sz="1600" b="1" dirty="0">
                <a:latin typeface="Roboto Condensed" pitchFamily="2" charset="0"/>
                <a:ea typeface="Roboto Condensed" pitchFamily="2" charset="0"/>
              </a:rPr>
              <a:t>nonlinearities</a:t>
            </a:r>
            <a:r>
              <a:rPr lang="en-US" sz="1600" dirty="0">
                <a:latin typeface="Roboto Condensed" pitchFamily="2" charset="0"/>
                <a:ea typeface="Roboto Condensed" pitchFamily="2" charset="0"/>
              </a:rPr>
              <a:t> resulting from high Hill coefficients</a:t>
            </a:r>
          </a:p>
          <a:p>
            <a:pPr marL="742950" lvl="1" indent="-285750" algn="just">
              <a:buFont typeface="Arial" panose="020B0604020202020204" pitchFamily="34" charset="0"/>
              <a:buChar char="•"/>
            </a:pPr>
            <a:r>
              <a:rPr lang="en-US" sz="1600" dirty="0">
                <a:latin typeface="Roboto Condensed" pitchFamily="2" charset="0"/>
                <a:ea typeface="Roboto Condensed" pitchFamily="2" charset="0"/>
              </a:rPr>
              <a:t>Calcium dynamics are </a:t>
            </a:r>
            <a:r>
              <a:rPr lang="en-US" sz="1600" b="1" dirty="0">
                <a:latin typeface="Roboto Condensed" pitchFamily="2" charset="0"/>
                <a:ea typeface="Roboto Condensed" pitchFamily="2" charset="0"/>
              </a:rPr>
              <a:t>slow</a:t>
            </a:r>
            <a:r>
              <a:rPr lang="en-US" sz="1600" dirty="0">
                <a:latin typeface="Roboto Condensed" pitchFamily="2" charset="0"/>
                <a:ea typeface="Roboto Condensed" pitchFamily="2" charset="0"/>
              </a:rPr>
              <a:t> in contrast to voltage changes</a:t>
            </a:r>
          </a:p>
          <a:p>
            <a:pPr marL="742950" lvl="1" indent="-285750" algn="just">
              <a:buFont typeface="Arial" panose="020B0604020202020204" pitchFamily="34" charset="0"/>
              <a:buChar char="•"/>
            </a:pPr>
            <a:r>
              <a:rPr lang="en-US" sz="1600" b="1" dirty="0">
                <a:latin typeface="Roboto Condensed" pitchFamily="2" charset="0"/>
                <a:ea typeface="Roboto Condensed" pitchFamily="2" charset="0"/>
              </a:rPr>
              <a:t>Hyperpolarization</a:t>
            </a:r>
            <a:r>
              <a:rPr lang="en-US" sz="1600" dirty="0">
                <a:latin typeface="Roboto Condensed" pitchFamily="2" charset="0"/>
                <a:ea typeface="Roboto Condensed" pitchFamily="2" charset="0"/>
              </a:rPr>
              <a:t> is likely to be missed by calcium indicators (caution to interpret negative calcium signals)</a:t>
            </a:r>
          </a:p>
        </p:txBody>
      </p:sp>
    </p:spTree>
    <p:extLst>
      <p:ext uri="{BB962C8B-B14F-4D97-AF65-F5344CB8AC3E}">
        <p14:creationId xmlns:p14="http://schemas.microsoft.com/office/powerpoint/2010/main" val="359437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4114800" cy="646331"/>
          </a:xfrm>
          <a:prstGeom prst="rect">
            <a:avLst/>
          </a:prstGeom>
          <a:noFill/>
        </p:spPr>
        <p:txBody>
          <a:bodyPr wrap="square" rtlCol="0">
            <a:spAutoFit/>
          </a:bodyPr>
          <a:lstStyle/>
          <a:p>
            <a:r>
              <a:rPr lang="en-US" sz="3600" b="1" dirty="0">
                <a:latin typeface="Roboto Condensed" pitchFamily="2" charset="0"/>
                <a:ea typeface="Roboto Condensed" pitchFamily="2" charset="0"/>
              </a:rPr>
              <a:t>Electrophysiology</a:t>
            </a:r>
          </a:p>
        </p:txBody>
      </p:sp>
      <p:sp>
        <p:nvSpPr>
          <p:cNvPr id="3" name="TextBox 2"/>
          <p:cNvSpPr txBox="1"/>
          <p:nvPr/>
        </p:nvSpPr>
        <p:spPr>
          <a:xfrm>
            <a:off x="457200" y="3751180"/>
            <a:ext cx="4637314" cy="646331"/>
          </a:xfrm>
          <a:prstGeom prst="rect">
            <a:avLst/>
          </a:prstGeom>
          <a:noFill/>
        </p:spPr>
        <p:txBody>
          <a:bodyPr wrap="square" rtlCol="0">
            <a:spAutoFit/>
          </a:bodyPr>
          <a:lstStyle/>
          <a:p>
            <a:r>
              <a:rPr lang="en-US" sz="3600" b="1" dirty="0">
                <a:latin typeface="Roboto Condensed" pitchFamily="2" charset="0"/>
                <a:ea typeface="Roboto Condensed" pitchFamily="2" charset="0"/>
              </a:rPr>
              <a:t>Imaging and light</a:t>
            </a:r>
          </a:p>
        </p:txBody>
      </p:sp>
      <p:sp>
        <p:nvSpPr>
          <p:cNvPr id="4" name="TextBox 3"/>
          <p:cNvSpPr txBox="1"/>
          <p:nvPr/>
        </p:nvSpPr>
        <p:spPr>
          <a:xfrm>
            <a:off x="730336" y="1103531"/>
            <a:ext cx="7046877" cy="2677656"/>
          </a:xfrm>
          <a:prstGeom prst="rect">
            <a:avLst/>
          </a:prstGeom>
          <a:noFill/>
        </p:spPr>
        <p:txBody>
          <a:bodyPr wrap="square" rtlCol="0">
            <a:spAutoFit/>
          </a:bodyPr>
          <a:lstStyle/>
          <a:p>
            <a:pPr marL="571500" indent="-571500">
              <a:buFont typeface="Arial" panose="020B0604020202020204" pitchFamily="34" charset="0"/>
              <a:buChar char="•"/>
            </a:pPr>
            <a:r>
              <a:rPr lang="en-US" sz="2400" b="1" dirty="0">
                <a:latin typeface="Roboto Condensed" pitchFamily="2" charset="0"/>
                <a:ea typeface="Roboto Condensed" pitchFamily="2" charset="0"/>
              </a:rPr>
              <a:t>Extracellular</a:t>
            </a:r>
          </a:p>
          <a:p>
            <a:pPr marL="1028700" lvl="1" indent="-571500">
              <a:buFont typeface="Arial" panose="020B0604020202020204" pitchFamily="34" charset="0"/>
              <a:buChar char="•"/>
            </a:pPr>
            <a:r>
              <a:rPr lang="en-US" sz="2400" dirty="0">
                <a:latin typeface="Roboto Condensed" pitchFamily="2" charset="0"/>
                <a:ea typeface="Roboto Condensed" pitchFamily="2" charset="0"/>
              </a:rPr>
              <a:t>EEG (electroencephalography)</a:t>
            </a:r>
          </a:p>
          <a:p>
            <a:pPr marL="1028700" lvl="1" indent="-571500">
              <a:buFont typeface="Arial" panose="020B0604020202020204" pitchFamily="34" charset="0"/>
              <a:buChar char="•"/>
            </a:pPr>
            <a:r>
              <a:rPr lang="en-US" sz="2400" i="1" dirty="0">
                <a:latin typeface="Roboto Condensed" pitchFamily="2" charset="0"/>
                <a:ea typeface="Roboto Condensed" pitchFamily="2" charset="0"/>
              </a:rPr>
              <a:t>LFP</a:t>
            </a:r>
            <a:endParaRPr lang="en-US" sz="2400" dirty="0">
              <a:latin typeface="Roboto Condensed" pitchFamily="2" charset="0"/>
              <a:ea typeface="Roboto Condensed" pitchFamily="2" charset="0"/>
            </a:endParaRPr>
          </a:p>
          <a:p>
            <a:pPr marL="1485900" lvl="2" indent="-571500">
              <a:buFont typeface="Arial" panose="020B0604020202020204" pitchFamily="34" charset="0"/>
              <a:buChar char="•"/>
            </a:pPr>
            <a:r>
              <a:rPr lang="en-US" sz="2400" dirty="0">
                <a:latin typeface="Roboto Condensed" pitchFamily="2" charset="0"/>
                <a:ea typeface="Roboto Condensed" pitchFamily="2" charset="0"/>
              </a:rPr>
              <a:t>EP (evoked potentials)</a:t>
            </a:r>
          </a:p>
          <a:p>
            <a:pPr marL="1028700" lvl="1" indent="-571500">
              <a:buFont typeface="Arial" panose="020B0604020202020204" pitchFamily="34" charset="0"/>
              <a:buChar char="•"/>
            </a:pPr>
            <a:r>
              <a:rPr lang="en-US" sz="2400" i="1" dirty="0">
                <a:latin typeface="Roboto Condensed" pitchFamily="2" charset="0"/>
                <a:ea typeface="Roboto Condensed" pitchFamily="2" charset="0"/>
              </a:rPr>
              <a:t>Single Units (“Spikes”)</a:t>
            </a:r>
          </a:p>
          <a:p>
            <a:pPr marL="571500" indent="-571500">
              <a:buFont typeface="Arial" panose="020B0604020202020204" pitchFamily="34" charset="0"/>
              <a:buChar char="•"/>
            </a:pPr>
            <a:r>
              <a:rPr lang="en-US" sz="2400" b="1" dirty="0">
                <a:latin typeface="Roboto Condensed" pitchFamily="2" charset="0"/>
                <a:ea typeface="Roboto Condensed" pitchFamily="2" charset="0"/>
              </a:rPr>
              <a:t>Intracellular</a:t>
            </a:r>
          </a:p>
          <a:p>
            <a:pPr marL="1028700" lvl="1" indent="-571500">
              <a:buFont typeface="Arial" panose="020B0604020202020204" pitchFamily="34" charset="0"/>
              <a:buChar char="•"/>
            </a:pPr>
            <a:r>
              <a:rPr lang="en-US" sz="2400" dirty="0">
                <a:latin typeface="Roboto Condensed" pitchFamily="2" charset="0"/>
                <a:ea typeface="Roboto Condensed" pitchFamily="2" charset="0"/>
              </a:rPr>
              <a:t>Patch Clamp</a:t>
            </a:r>
          </a:p>
        </p:txBody>
      </p:sp>
      <p:sp>
        <p:nvSpPr>
          <p:cNvPr id="5" name="TextBox 4"/>
          <p:cNvSpPr txBox="1"/>
          <p:nvPr/>
        </p:nvSpPr>
        <p:spPr>
          <a:xfrm>
            <a:off x="730336" y="4325920"/>
            <a:ext cx="5722257" cy="2308324"/>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2400" dirty="0">
                <a:latin typeface="Roboto Condensed" pitchFamily="2" charset="0"/>
                <a:ea typeface="Roboto Condensed" pitchFamily="2" charset="0"/>
              </a:rPr>
              <a:t>Intrinsic signal Optical Imaging (IOS)</a:t>
            </a:r>
          </a:p>
          <a:p>
            <a:pPr marL="571500" indent="-571500">
              <a:lnSpc>
                <a:spcPct val="150000"/>
              </a:lnSpc>
              <a:buFont typeface="Arial" panose="020B0604020202020204" pitchFamily="34" charset="0"/>
              <a:buChar char="•"/>
            </a:pPr>
            <a:r>
              <a:rPr lang="en-US" sz="2400" dirty="0">
                <a:latin typeface="Roboto Condensed" pitchFamily="2" charset="0"/>
                <a:ea typeface="Roboto Condensed" pitchFamily="2" charset="0"/>
              </a:rPr>
              <a:t>Wide-field Calcium Imaging</a:t>
            </a:r>
          </a:p>
          <a:p>
            <a:pPr marL="571500" indent="-571500">
              <a:lnSpc>
                <a:spcPct val="150000"/>
              </a:lnSpc>
              <a:buFont typeface="Arial" panose="020B0604020202020204" pitchFamily="34" charset="0"/>
              <a:buChar char="•"/>
            </a:pPr>
            <a:r>
              <a:rPr lang="en-US" sz="2400" dirty="0">
                <a:latin typeface="Roboto Condensed" pitchFamily="2" charset="0"/>
                <a:ea typeface="Roboto Condensed" pitchFamily="2" charset="0"/>
              </a:rPr>
              <a:t>2 Photon microscopy</a:t>
            </a:r>
          </a:p>
          <a:p>
            <a:pPr marL="571500" indent="-571500">
              <a:lnSpc>
                <a:spcPct val="150000"/>
              </a:lnSpc>
              <a:buFont typeface="Arial" panose="020B0604020202020204" pitchFamily="34" charset="0"/>
              <a:buChar char="•"/>
            </a:pPr>
            <a:r>
              <a:rPr lang="en-US" sz="2400" dirty="0" err="1">
                <a:latin typeface="Roboto Condensed" pitchFamily="2" charset="0"/>
                <a:ea typeface="Roboto Condensed" pitchFamily="2" charset="0"/>
              </a:rPr>
              <a:t>Optogenetics</a:t>
            </a:r>
            <a:endParaRPr lang="en-US" sz="2400" dirty="0">
              <a:latin typeface="Roboto Condensed" pitchFamily="2" charset="0"/>
              <a:ea typeface="Roboto Condensed" pitchFamily="2" charset="0"/>
            </a:endParaRPr>
          </a:p>
        </p:txBody>
      </p:sp>
    </p:spTree>
    <p:extLst>
      <p:ext uri="{BB962C8B-B14F-4D97-AF65-F5344CB8AC3E}">
        <p14:creationId xmlns:p14="http://schemas.microsoft.com/office/powerpoint/2010/main" val="575477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Calcium Indicators</a:t>
            </a:r>
            <a:endParaRPr lang="en-US" sz="3600" b="1" dirty="0">
              <a:latin typeface="Roboto Condensed" pitchFamily="2" charset="0"/>
              <a:ea typeface="Roboto Condensed" pitchFamily="2" charset="0"/>
            </a:endParaRPr>
          </a:p>
        </p:txBody>
      </p:sp>
      <p:grpSp>
        <p:nvGrpSpPr>
          <p:cNvPr id="7" name="Group 6"/>
          <p:cNvGrpSpPr/>
          <p:nvPr/>
        </p:nvGrpSpPr>
        <p:grpSpPr>
          <a:xfrm>
            <a:off x="1174750" y="1165086"/>
            <a:ext cx="6794500" cy="5604014"/>
            <a:chOff x="1079500" y="1165086"/>
            <a:chExt cx="6794500" cy="5604014"/>
          </a:xfrm>
        </p:grpSpPr>
        <p:pic>
          <p:nvPicPr>
            <p:cNvPr id="5" name="Picture 4"/>
            <p:cNvPicPr>
              <a:picLocks noChangeAspect="1"/>
            </p:cNvPicPr>
            <p:nvPr/>
          </p:nvPicPr>
          <p:blipFill>
            <a:blip r:embed="rId2"/>
            <a:stretch>
              <a:fillRect/>
            </a:stretch>
          </p:blipFill>
          <p:spPr>
            <a:xfrm>
              <a:off x="1079500" y="1165086"/>
              <a:ext cx="6743700" cy="5595369"/>
            </a:xfrm>
            <a:prstGeom prst="rect">
              <a:avLst/>
            </a:prstGeom>
          </p:spPr>
        </p:pic>
        <p:sp>
          <p:nvSpPr>
            <p:cNvPr id="6" name="Rectangle 5"/>
            <p:cNvSpPr/>
            <p:nvPr/>
          </p:nvSpPr>
          <p:spPr>
            <a:xfrm>
              <a:off x="5499100" y="4241800"/>
              <a:ext cx="2374900" cy="252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p:cNvSpPr/>
          <p:nvPr/>
        </p:nvSpPr>
        <p:spPr>
          <a:xfrm>
            <a:off x="1078592" y="5473701"/>
            <a:ext cx="1810658" cy="3282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168400" y="2362200"/>
            <a:ext cx="1858737" cy="3412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8156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57200"/>
            <a:ext cx="8229600" cy="707886"/>
          </a:xfrm>
          <a:prstGeom prst="rect">
            <a:avLst/>
          </a:prstGeom>
          <a:noFill/>
        </p:spPr>
        <p:txBody>
          <a:bodyPr wrap="square" rtlCol="0">
            <a:spAutoFit/>
          </a:bodyPr>
          <a:lstStyle/>
          <a:p>
            <a:r>
              <a:rPr lang="en-US" sz="4000" b="1" dirty="0" err="1">
                <a:latin typeface="Roboto Condensed" pitchFamily="2" charset="0"/>
                <a:ea typeface="Roboto Condensed" pitchFamily="2" charset="0"/>
              </a:rPr>
              <a:t>Widefield</a:t>
            </a:r>
            <a:r>
              <a:rPr lang="en-US" sz="4000" b="1" dirty="0">
                <a:latin typeface="Roboto Condensed" pitchFamily="2" charset="0"/>
                <a:ea typeface="Roboto Condensed" pitchFamily="2" charset="0"/>
              </a:rPr>
              <a:t> Calcium Imaging</a:t>
            </a:r>
            <a:endParaRPr lang="en-US" sz="3600" b="1" dirty="0">
              <a:latin typeface="Roboto Condensed" pitchFamily="2" charset="0"/>
              <a:ea typeface="Roboto Condensed" pitchFamily="2" charset="0"/>
            </a:endParaRPr>
          </a:p>
        </p:txBody>
      </p:sp>
      <p:sp>
        <p:nvSpPr>
          <p:cNvPr id="4" name="Rectangle 3"/>
          <p:cNvSpPr/>
          <p:nvPr/>
        </p:nvSpPr>
        <p:spPr>
          <a:xfrm>
            <a:off x="457200" y="1234976"/>
            <a:ext cx="8229600" cy="2062103"/>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It is performed with a wide-field </a:t>
            </a:r>
            <a:r>
              <a:rPr lang="en-US" sz="1600" b="1" dirty="0">
                <a:latin typeface="Roboto Condensed" pitchFamily="2" charset="0"/>
                <a:ea typeface="Roboto Condensed" pitchFamily="2" charset="0"/>
              </a:rPr>
              <a:t>fluorescence microscope</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It is limited to the </a:t>
            </a:r>
            <a:r>
              <a:rPr lang="en-US" sz="1600" b="1" dirty="0">
                <a:latin typeface="Roboto Condensed" pitchFamily="2" charset="0"/>
                <a:ea typeface="Roboto Condensed" pitchFamily="2" charset="0"/>
              </a:rPr>
              <a:t>superficial</a:t>
            </a:r>
            <a:r>
              <a:rPr lang="en-US" sz="1600" dirty="0">
                <a:latin typeface="Roboto Condensed" pitchFamily="2" charset="0"/>
                <a:ea typeface="Roboto Condensed" pitchFamily="2" charset="0"/>
              </a:rPr>
              <a:t> structures of the brain</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Doesn’t have cellular resolution (but…)</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It is possible to image up to the </a:t>
            </a:r>
            <a:r>
              <a:rPr lang="en-US" sz="1600" b="1" dirty="0">
                <a:latin typeface="Roboto Condensed" pitchFamily="2" charset="0"/>
                <a:ea typeface="Roboto Condensed" pitchFamily="2" charset="0"/>
              </a:rPr>
              <a:t>entire cortex</a:t>
            </a:r>
            <a:r>
              <a:rPr lang="en-US" sz="1600" dirty="0">
                <a:latin typeface="Roboto Condensed" pitchFamily="2" charset="0"/>
                <a:ea typeface="Roboto Condensed" pitchFamily="2" charset="0"/>
              </a:rPr>
              <a:t> simultaneously with a good spatial resolution. For this reason it is possible to discriminate the neural activity of different areas of the cortex and the flow of activity from one area to the other during a complex task</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Can be performed in awake, behaving and even freely moving mice.</a:t>
            </a:r>
          </a:p>
          <a:p>
            <a:pPr marL="285750" indent="-285750" algn="just">
              <a:buFont typeface="Arial" panose="020B0604020202020204" pitchFamily="34" charset="0"/>
              <a:buChar char="•"/>
            </a:pPr>
            <a:endParaRPr lang="en-US" sz="1600" dirty="0">
              <a:latin typeface="Roboto Condensed" pitchFamily="2" charset="0"/>
              <a:ea typeface="Roboto Condensed" pitchFamily="2" charset="0"/>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99916" y="3060700"/>
            <a:ext cx="6039083" cy="3797300"/>
          </a:xfrm>
          <a:prstGeom prst="rect">
            <a:avLst/>
          </a:prstGeom>
        </p:spPr>
      </p:pic>
    </p:spTree>
    <p:extLst>
      <p:ext uri="{BB962C8B-B14F-4D97-AF65-F5344CB8AC3E}">
        <p14:creationId xmlns:p14="http://schemas.microsoft.com/office/powerpoint/2010/main" val="2677582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err="1">
                <a:latin typeface="Roboto Condensed" pitchFamily="2" charset="0"/>
                <a:ea typeface="Roboto Condensed" pitchFamily="2" charset="0"/>
              </a:rPr>
              <a:t>Widefield</a:t>
            </a:r>
            <a:r>
              <a:rPr lang="en-US" sz="4000" b="1" dirty="0">
                <a:latin typeface="Roboto Condensed" pitchFamily="2" charset="0"/>
                <a:ea typeface="Roboto Condensed" pitchFamily="2" charset="0"/>
              </a:rPr>
              <a:t> Calcium Imaging</a:t>
            </a:r>
            <a:endParaRPr lang="en-US" sz="3600" b="1" dirty="0">
              <a:latin typeface="Roboto Condensed" pitchFamily="2" charset="0"/>
              <a:ea typeface="Roboto Condensed" pitchFamily="2" charset="0"/>
            </a:endParaRPr>
          </a:p>
        </p:txBody>
      </p:sp>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5500642" y="2161429"/>
            <a:ext cx="2474837" cy="2088053"/>
          </a:xfrm>
          <a:prstGeom prst="rect">
            <a:avLst/>
          </a:prstGeom>
        </p:spPr>
      </p:pic>
      <p:pic>
        <p:nvPicPr>
          <p:cNvPr id="4" name="Picture 3"/>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5500642" y="4472243"/>
            <a:ext cx="2443847" cy="2061906"/>
          </a:xfrm>
          <a:prstGeom prst="rect">
            <a:avLst/>
          </a:prstGeom>
        </p:spPr>
      </p:pic>
      <p:grpSp>
        <p:nvGrpSpPr>
          <p:cNvPr id="5" name="Group 4"/>
          <p:cNvGrpSpPr/>
          <p:nvPr/>
        </p:nvGrpSpPr>
        <p:grpSpPr>
          <a:xfrm>
            <a:off x="3859911" y="1976039"/>
            <a:ext cx="1398760" cy="2282519"/>
            <a:chOff x="426720" y="818181"/>
            <a:chExt cx="1836420" cy="2996700"/>
          </a:xfrm>
        </p:grpSpPr>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273" y="2367316"/>
              <a:ext cx="1659074" cy="1397545"/>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9273" y="915680"/>
              <a:ext cx="1659074" cy="1405718"/>
            </a:xfrm>
            <a:prstGeom prst="rect">
              <a:avLst/>
            </a:prstGeom>
          </p:spPr>
        </p:pic>
        <p:sp>
          <p:nvSpPr>
            <p:cNvPr id="8" name="Rectangle 7"/>
            <p:cNvSpPr/>
            <p:nvPr/>
          </p:nvSpPr>
          <p:spPr>
            <a:xfrm>
              <a:off x="426720" y="818181"/>
              <a:ext cx="1836420" cy="29967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3859911" y="4361937"/>
            <a:ext cx="1398760" cy="2282519"/>
            <a:chOff x="2410530" y="818181"/>
            <a:chExt cx="1836420" cy="2996700"/>
          </a:xfrm>
        </p:grpSpPr>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01246" y="2364979"/>
              <a:ext cx="1659074" cy="1397545"/>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97160" y="914900"/>
              <a:ext cx="1663160" cy="1401631"/>
            </a:xfrm>
            <a:prstGeom prst="rect">
              <a:avLst/>
            </a:prstGeom>
          </p:spPr>
        </p:pic>
        <p:sp>
          <p:nvSpPr>
            <p:cNvPr id="12" name="Rectangle 11"/>
            <p:cNvSpPr/>
            <p:nvPr/>
          </p:nvSpPr>
          <p:spPr>
            <a:xfrm>
              <a:off x="2410530" y="818181"/>
              <a:ext cx="1836420" cy="29967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a:ext>
            </a:extLst>
          </a:blip>
          <a:srcRect/>
          <a:stretch/>
        </p:blipFill>
        <p:spPr>
          <a:xfrm>
            <a:off x="492035" y="3335989"/>
            <a:ext cx="2563448" cy="2360283"/>
          </a:xfrm>
          <a:prstGeom prst="rect">
            <a:avLst/>
          </a:prstGeom>
        </p:spPr>
      </p:pic>
      <p:grpSp>
        <p:nvGrpSpPr>
          <p:cNvPr id="14" name="Group 13"/>
          <p:cNvGrpSpPr/>
          <p:nvPr/>
        </p:nvGrpSpPr>
        <p:grpSpPr>
          <a:xfrm>
            <a:off x="2243667" y="2291229"/>
            <a:ext cx="1374273" cy="961991"/>
            <a:chOff x="339552" y="1625657"/>
            <a:chExt cx="2351752" cy="1646226"/>
          </a:xfrm>
        </p:grpSpPr>
        <p:pic>
          <p:nvPicPr>
            <p:cNvPr id="15" name="Picture 14">
              <a:extLst>
                <a:ext uri="{FF2B5EF4-FFF2-40B4-BE49-F238E27FC236}">
                  <a16:creationId xmlns:a16="http://schemas.microsoft.com/office/drawing/2014/main" xmlns="" id="{74F610D5-4FCA-4686-8FDC-7D16003D453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9552" y="1625657"/>
              <a:ext cx="2351752" cy="1646226"/>
            </a:xfrm>
            <a:prstGeom prst="rect">
              <a:avLst/>
            </a:prstGeom>
          </p:spPr>
        </p:pic>
        <p:sp>
          <p:nvSpPr>
            <p:cNvPr id="16" name="Rectangle 15">
              <a:extLst>
                <a:ext uri="{FF2B5EF4-FFF2-40B4-BE49-F238E27FC236}">
                  <a16:creationId xmlns:a16="http://schemas.microsoft.com/office/drawing/2014/main" xmlns="" id="{54052D84-77E2-4149-8F05-BAE2F13D057B}"/>
                </a:ext>
              </a:extLst>
            </p:cNvPr>
            <p:cNvSpPr/>
            <p:nvPr/>
          </p:nvSpPr>
          <p:spPr>
            <a:xfrm>
              <a:off x="456965" y="1719612"/>
              <a:ext cx="212217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193E5E02-6373-4ABD-97F0-44BD79B95E6E}"/>
                </a:ext>
              </a:extLst>
            </p:cNvPr>
            <p:cNvSpPr/>
            <p:nvPr/>
          </p:nvSpPr>
          <p:spPr>
            <a:xfrm>
              <a:off x="926749" y="1719612"/>
              <a:ext cx="121920" cy="1223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
              <a:extLst>
                <a:ext uri="{FF2B5EF4-FFF2-40B4-BE49-F238E27FC236}">
                  <a16:creationId xmlns:a16="http://schemas.microsoft.com/office/drawing/2014/main" xmlns="" id="{67E8EFB4-9098-4711-B29A-1B2E2C397CA6}"/>
                </a:ext>
              </a:extLst>
            </p:cNvPr>
            <p:cNvSpPr/>
            <p:nvPr/>
          </p:nvSpPr>
          <p:spPr>
            <a:xfrm>
              <a:off x="1133170" y="2253711"/>
              <a:ext cx="595618" cy="151002"/>
            </a:xfrm>
            <a:prstGeom prst="rightArrow">
              <a:avLst>
                <a:gd name="adj1" fmla="val 44953"/>
                <a:gd name="adj2" fmla="val 94155"/>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2223035" y="5779042"/>
            <a:ext cx="1374273" cy="961991"/>
            <a:chOff x="339552" y="3837982"/>
            <a:chExt cx="2351752" cy="1646226"/>
          </a:xfrm>
        </p:grpSpPr>
        <p:pic>
          <p:nvPicPr>
            <p:cNvPr id="20" name="Picture 19">
              <a:extLst>
                <a:ext uri="{FF2B5EF4-FFF2-40B4-BE49-F238E27FC236}">
                  <a16:creationId xmlns:a16="http://schemas.microsoft.com/office/drawing/2014/main" xmlns="" id="{81EF14EF-F265-40D1-B394-3EF1E4E0C37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9552" y="3837982"/>
              <a:ext cx="2351752" cy="1646226"/>
            </a:xfrm>
            <a:prstGeom prst="rect">
              <a:avLst/>
            </a:prstGeom>
          </p:spPr>
        </p:pic>
        <p:sp>
          <p:nvSpPr>
            <p:cNvPr id="21" name="Rectangle 20">
              <a:extLst>
                <a:ext uri="{FF2B5EF4-FFF2-40B4-BE49-F238E27FC236}">
                  <a16:creationId xmlns:a16="http://schemas.microsoft.com/office/drawing/2014/main" xmlns="" id="{A6A6F445-6884-4D02-AF15-A25D98550961}"/>
                </a:ext>
              </a:extLst>
            </p:cNvPr>
            <p:cNvSpPr/>
            <p:nvPr/>
          </p:nvSpPr>
          <p:spPr>
            <a:xfrm>
              <a:off x="456965" y="3931937"/>
              <a:ext cx="212217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6CD23B9A-41D2-4EDA-AC32-33A3B8096AC8}"/>
                </a:ext>
              </a:extLst>
            </p:cNvPr>
            <p:cNvSpPr/>
            <p:nvPr/>
          </p:nvSpPr>
          <p:spPr>
            <a:xfrm>
              <a:off x="456965" y="4272076"/>
              <a:ext cx="2122170" cy="108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15">
              <a:extLst>
                <a:ext uri="{FF2B5EF4-FFF2-40B4-BE49-F238E27FC236}">
                  <a16:creationId xmlns:a16="http://schemas.microsoft.com/office/drawing/2014/main" xmlns="" id="{A04C3ED2-9A3E-4885-A20C-C08E5CAEF93E}"/>
                </a:ext>
              </a:extLst>
            </p:cNvPr>
            <p:cNvSpPr/>
            <p:nvPr/>
          </p:nvSpPr>
          <p:spPr>
            <a:xfrm rot="5400000">
              <a:off x="1304391" y="4585594"/>
              <a:ext cx="422074" cy="151002"/>
            </a:xfrm>
            <a:prstGeom prst="rightArrow">
              <a:avLst>
                <a:gd name="adj1" fmla="val 34860"/>
                <a:gd name="adj2" fmla="val 94155"/>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457200" y="1431379"/>
            <a:ext cx="8229600" cy="338554"/>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Can be used to identify specific properties of the visual cortex</a:t>
            </a:r>
          </a:p>
        </p:txBody>
      </p:sp>
    </p:spTree>
    <p:extLst>
      <p:ext uri="{BB962C8B-B14F-4D97-AF65-F5344CB8AC3E}">
        <p14:creationId xmlns:p14="http://schemas.microsoft.com/office/powerpoint/2010/main" val="39346247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500" y="2030773"/>
            <a:ext cx="7132604" cy="1864065"/>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7500" y="2119673"/>
            <a:ext cx="1524000" cy="1946072"/>
          </a:xfrm>
          <a:prstGeom prst="rect">
            <a:avLst/>
          </a:prstGeom>
        </p:spPr>
      </p:pic>
      <p:sp>
        <p:nvSpPr>
          <p:cNvPr id="6" name="Rectangle 5"/>
          <p:cNvSpPr/>
          <p:nvPr/>
        </p:nvSpPr>
        <p:spPr>
          <a:xfrm>
            <a:off x="457200" y="1282172"/>
            <a:ext cx="8229600" cy="584775"/>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Can be used to detect activity in the motor cortex during the learning and execution of a specific motor task</a:t>
            </a:r>
          </a:p>
        </p:txBody>
      </p:sp>
      <p:sp>
        <p:nvSpPr>
          <p:cNvPr id="7" name="TextBox 6"/>
          <p:cNvSpPr txBox="1"/>
          <p:nvPr/>
        </p:nvSpPr>
        <p:spPr>
          <a:xfrm>
            <a:off x="457200" y="457200"/>
            <a:ext cx="8229600" cy="707886"/>
          </a:xfrm>
          <a:prstGeom prst="rect">
            <a:avLst/>
          </a:prstGeom>
          <a:noFill/>
        </p:spPr>
        <p:txBody>
          <a:bodyPr wrap="square" rtlCol="0">
            <a:spAutoFit/>
          </a:bodyPr>
          <a:lstStyle/>
          <a:p>
            <a:r>
              <a:rPr lang="en-US" sz="4000" b="1" dirty="0" err="1">
                <a:latin typeface="Roboto Condensed" pitchFamily="2" charset="0"/>
                <a:ea typeface="Roboto Condensed" pitchFamily="2" charset="0"/>
              </a:rPr>
              <a:t>Widefield</a:t>
            </a:r>
            <a:r>
              <a:rPr lang="en-US" sz="4000" b="1" dirty="0">
                <a:latin typeface="Roboto Condensed" pitchFamily="2" charset="0"/>
                <a:ea typeface="Roboto Condensed" pitchFamily="2" charset="0"/>
              </a:rPr>
              <a:t> Calcium Imaging</a:t>
            </a:r>
            <a:endParaRPr lang="en-US" sz="3600" b="1" dirty="0">
              <a:latin typeface="Roboto Condensed" pitchFamily="2" charset="0"/>
              <a:ea typeface="Roboto Condensed" pitchFamily="2" charset="0"/>
            </a:endParaRPr>
          </a:p>
        </p:txBody>
      </p:sp>
      <p:grpSp>
        <p:nvGrpSpPr>
          <p:cNvPr id="8" name="Group 7">
            <a:extLst>
              <a:ext uri="{FF2B5EF4-FFF2-40B4-BE49-F238E27FC236}">
                <a16:creationId xmlns:a16="http://schemas.microsoft.com/office/drawing/2014/main" xmlns="" id="{274AF70F-3E88-4513-AC1B-266B4A992E9A}"/>
              </a:ext>
            </a:extLst>
          </p:cNvPr>
          <p:cNvGrpSpPr/>
          <p:nvPr/>
        </p:nvGrpSpPr>
        <p:grpSpPr>
          <a:xfrm>
            <a:off x="0" y="4318471"/>
            <a:ext cx="9162784" cy="1946072"/>
            <a:chOff x="0" y="4318471"/>
            <a:chExt cx="9162784" cy="1946072"/>
          </a:xfrm>
        </p:grpSpPr>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t="1" b="-3581"/>
            <a:stretch/>
          </p:blipFill>
          <p:spPr>
            <a:xfrm>
              <a:off x="0" y="4318471"/>
              <a:ext cx="9162784" cy="1946072"/>
            </a:xfrm>
            <a:prstGeom prst="rect">
              <a:avLst/>
            </a:prstGeom>
          </p:spPr>
        </p:pic>
        <p:sp>
          <p:nvSpPr>
            <p:cNvPr id="2" name="Rectangle 1">
              <a:extLst>
                <a:ext uri="{FF2B5EF4-FFF2-40B4-BE49-F238E27FC236}">
                  <a16:creationId xmlns:a16="http://schemas.microsoft.com/office/drawing/2014/main" xmlns="" id="{CC643DB8-C4A3-48D5-8AC4-8E70D25DA69A}"/>
                </a:ext>
              </a:extLst>
            </p:cNvPr>
            <p:cNvSpPr/>
            <p:nvPr/>
          </p:nvSpPr>
          <p:spPr>
            <a:xfrm>
              <a:off x="5267739" y="6082748"/>
              <a:ext cx="2743200" cy="181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513581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4114800" cy="646331"/>
          </a:xfrm>
          <a:prstGeom prst="rect">
            <a:avLst/>
          </a:prstGeom>
          <a:noFill/>
        </p:spPr>
        <p:txBody>
          <a:bodyPr wrap="square" rtlCol="0">
            <a:spAutoFit/>
          </a:bodyPr>
          <a:lstStyle/>
          <a:p>
            <a:r>
              <a:rPr lang="en-US" sz="3600" b="1" dirty="0">
                <a:solidFill>
                  <a:schemeClr val="bg1">
                    <a:lumMod val="85000"/>
                  </a:schemeClr>
                </a:solidFill>
                <a:latin typeface="Roboto Condensed" pitchFamily="2" charset="0"/>
                <a:ea typeface="Roboto Condensed" pitchFamily="2" charset="0"/>
              </a:rPr>
              <a:t>Electrophysiology</a:t>
            </a:r>
          </a:p>
        </p:txBody>
      </p:sp>
      <p:sp>
        <p:nvSpPr>
          <p:cNvPr id="3" name="TextBox 2"/>
          <p:cNvSpPr txBox="1"/>
          <p:nvPr/>
        </p:nvSpPr>
        <p:spPr>
          <a:xfrm>
            <a:off x="457200" y="3751180"/>
            <a:ext cx="4637314" cy="646331"/>
          </a:xfrm>
          <a:prstGeom prst="rect">
            <a:avLst/>
          </a:prstGeom>
          <a:noFill/>
        </p:spPr>
        <p:txBody>
          <a:bodyPr wrap="square" rtlCol="0">
            <a:spAutoFit/>
          </a:bodyPr>
          <a:lstStyle/>
          <a:p>
            <a:r>
              <a:rPr lang="en-US" sz="3600" b="1" dirty="0">
                <a:latin typeface="Roboto Condensed" pitchFamily="2" charset="0"/>
                <a:ea typeface="Roboto Condensed" pitchFamily="2" charset="0"/>
              </a:rPr>
              <a:t>Imaging and light</a:t>
            </a:r>
          </a:p>
        </p:txBody>
      </p:sp>
      <p:sp>
        <p:nvSpPr>
          <p:cNvPr id="4" name="TextBox 3"/>
          <p:cNvSpPr txBox="1"/>
          <p:nvPr/>
        </p:nvSpPr>
        <p:spPr>
          <a:xfrm>
            <a:off x="730336" y="1103531"/>
            <a:ext cx="7046877" cy="2677656"/>
          </a:xfrm>
          <a:prstGeom prst="rect">
            <a:avLst/>
          </a:prstGeom>
          <a:noFill/>
        </p:spPr>
        <p:txBody>
          <a:bodyPr wrap="square" rtlCol="0">
            <a:spAutoFit/>
          </a:bodyPr>
          <a:lstStyle/>
          <a:p>
            <a:pPr marL="571500" indent="-571500">
              <a:buFont typeface="Arial" panose="020B0604020202020204" pitchFamily="34" charset="0"/>
              <a:buChar char="•"/>
            </a:pPr>
            <a:r>
              <a:rPr lang="en-US" sz="2400" b="1" dirty="0">
                <a:solidFill>
                  <a:schemeClr val="bg1">
                    <a:lumMod val="85000"/>
                  </a:schemeClr>
                </a:solidFill>
                <a:latin typeface="Roboto Condensed" pitchFamily="2" charset="0"/>
                <a:ea typeface="Roboto Condensed" pitchFamily="2" charset="0"/>
              </a:rPr>
              <a:t>Extracellular</a:t>
            </a:r>
          </a:p>
          <a:p>
            <a:pPr marL="1028700" lvl="1"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EEG (electroencephalography)</a:t>
            </a:r>
          </a:p>
          <a:p>
            <a:pPr marL="1028700" lvl="1" indent="-571500">
              <a:buFont typeface="Arial" panose="020B0604020202020204" pitchFamily="34" charset="0"/>
              <a:buChar char="•"/>
            </a:pPr>
            <a:r>
              <a:rPr lang="en-US" sz="2400" i="1" dirty="0">
                <a:solidFill>
                  <a:schemeClr val="bg1">
                    <a:lumMod val="85000"/>
                  </a:schemeClr>
                </a:solidFill>
                <a:latin typeface="Roboto Condensed" pitchFamily="2" charset="0"/>
                <a:ea typeface="Roboto Condensed" pitchFamily="2" charset="0"/>
              </a:rPr>
              <a:t>LFP</a:t>
            </a:r>
            <a:endParaRPr lang="en-US" sz="2400" dirty="0">
              <a:solidFill>
                <a:schemeClr val="bg1">
                  <a:lumMod val="85000"/>
                </a:schemeClr>
              </a:solidFill>
              <a:latin typeface="Roboto Condensed" pitchFamily="2" charset="0"/>
              <a:ea typeface="Roboto Condensed" pitchFamily="2" charset="0"/>
            </a:endParaRPr>
          </a:p>
          <a:p>
            <a:pPr marL="1485900" lvl="2"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EP (evoked potentials)</a:t>
            </a:r>
          </a:p>
          <a:p>
            <a:pPr marL="1028700" lvl="1" indent="-571500">
              <a:buFont typeface="Arial" panose="020B0604020202020204" pitchFamily="34" charset="0"/>
              <a:buChar char="•"/>
            </a:pPr>
            <a:r>
              <a:rPr lang="en-US" sz="2400" i="1" dirty="0">
                <a:solidFill>
                  <a:schemeClr val="bg1">
                    <a:lumMod val="85000"/>
                  </a:schemeClr>
                </a:solidFill>
                <a:latin typeface="Roboto Condensed" pitchFamily="2" charset="0"/>
                <a:ea typeface="Roboto Condensed" pitchFamily="2" charset="0"/>
              </a:rPr>
              <a:t>Single Units (“Spikes”)</a:t>
            </a:r>
          </a:p>
          <a:p>
            <a:pPr marL="571500" indent="-571500">
              <a:buFont typeface="Arial" panose="020B0604020202020204" pitchFamily="34" charset="0"/>
              <a:buChar char="•"/>
            </a:pPr>
            <a:r>
              <a:rPr lang="en-US" sz="2400" b="1" dirty="0">
                <a:solidFill>
                  <a:schemeClr val="bg1">
                    <a:lumMod val="85000"/>
                  </a:schemeClr>
                </a:solidFill>
                <a:latin typeface="Roboto Condensed" pitchFamily="2" charset="0"/>
                <a:ea typeface="Roboto Condensed" pitchFamily="2" charset="0"/>
              </a:rPr>
              <a:t>Intracellular</a:t>
            </a:r>
          </a:p>
          <a:p>
            <a:pPr marL="1028700" lvl="1"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Patch Clamp</a:t>
            </a:r>
          </a:p>
        </p:txBody>
      </p:sp>
      <p:sp>
        <p:nvSpPr>
          <p:cNvPr id="5" name="TextBox 4"/>
          <p:cNvSpPr txBox="1"/>
          <p:nvPr/>
        </p:nvSpPr>
        <p:spPr>
          <a:xfrm>
            <a:off x="730336" y="4325920"/>
            <a:ext cx="5722257" cy="2308324"/>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Intrinsic signal Optical Imaging (IOS)</a:t>
            </a:r>
          </a:p>
          <a:p>
            <a:pPr marL="571500" indent="-571500">
              <a:lnSpc>
                <a:spcPct val="150000"/>
              </a:lnSpc>
              <a:buFont typeface="Arial" panose="020B0604020202020204" pitchFamily="34" charset="0"/>
              <a:buChar char="•"/>
            </a:pPr>
            <a:r>
              <a:rPr lang="en-US" sz="2400" dirty="0">
                <a:latin typeface="Roboto Condensed" pitchFamily="2" charset="0"/>
                <a:ea typeface="Roboto Condensed" pitchFamily="2" charset="0"/>
              </a:rPr>
              <a:t>Wide-field Calcium Imaging</a:t>
            </a:r>
          </a:p>
          <a:p>
            <a:pPr marL="571500" indent="-571500">
              <a:lnSpc>
                <a:spcPct val="150000"/>
              </a:lnSpc>
              <a:buFont typeface="Arial" panose="020B0604020202020204" pitchFamily="34" charset="0"/>
              <a:buChar char="•"/>
            </a:pPr>
            <a:r>
              <a:rPr lang="en-US" sz="2400" dirty="0">
                <a:latin typeface="Roboto Condensed" pitchFamily="2" charset="0"/>
                <a:ea typeface="Roboto Condensed" pitchFamily="2" charset="0"/>
              </a:rPr>
              <a:t>2 Photon microscopy</a:t>
            </a:r>
          </a:p>
          <a:p>
            <a:pPr marL="571500" indent="-571500">
              <a:lnSpc>
                <a:spcPct val="150000"/>
              </a:lnSpc>
              <a:buFont typeface="Arial" panose="020B0604020202020204" pitchFamily="34" charset="0"/>
              <a:buChar char="•"/>
            </a:pPr>
            <a:r>
              <a:rPr lang="en-US" sz="2400" dirty="0" err="1">
                <a:solidFill>
                  <a:schemeClr val="bg1">
                    <a:lumMod val="85000"/>
                  </a:schemeClr>
                </a:solidFill>
                <a:latin typeface="Roboto Condensed" pitchFamily="2" charset="0"/>
                <a:ea typeface="Roboto Condensed" pitchFamily="2" charset="0"/>
              </a:rPr>
              <a:t>Optogenetics</a:t>
            </a:r>
            <a:endParaRPr lang="en-US" sz="2400" dirty="0">
              <a:solidFill>
                <a:schemeClr val="bg1">
                  <a:lumMod val="85000"/>
                </a:schemeClr>
              </a:solidFill>
              <a:latin typeface="Roboto Condensed" pitchFamily="2" charset="0"/>
              <a:ea typeface="Roboto Condensed" pitchFamily="2" charset="0"/>
            </a:endParaRPr>
          </a:p>
        </p:txBody>
      </p:sp>
    </p:spTree>
    <p:extLst>
      <p:ext uri="{BB962C8B-B14F-4D97-AF65-F5344CB8AC3E}">
        <p14:creationId xmlns:p14="http://schemas.microsoft.com/office/powerpoint/2010/main" val="35125160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33728" t="10290" r="21077" b="3694"/>
          <a:stretch/>
        </p:blipFill>
        <p:spPr>
          <a:xfrm>
            <a:off x="368300" y="1308096"/>
            <a:ext cx="3733800" cy="5114365"/>
          </a:xfrm>
          <a:prstGeom prst="rect">
            <a:avLst/>
          </a:prstGeom>
        </p:spPr>
      </p:pic>
      <p:sp>
        <p:nvSpPr>
          <p:cNvPr id="6" name="TextBox 5"/>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2-Photon microscopy</a:t>
            </a:r>
            <a:endParaRPr lang="en-US" sz="3600" b="1" dirty="0">
              <a:latin typeface="Roboto Condensed" pitchFamily="2" charset="0"/>
              <a:ea typeface="Roboto Condensed" pitchFamily="2" charset="0"/>
            </a:endParaRPr>
          </a:p>
        </p:txBody>
      </p:sp>
      <p:sp>
        <p:nvSpPr>
          <p:cNvPr id="7" name="Rectangle 6"/>
          <p:cNvSpPr/>
          <p:nvPr/>
        </p:nvSpPr>
        <p:spPr>
          <a:xfrm>
            <a:off x="4368800" y="1308096"/>
            <a:ext cx="4318000" cy="4524315"/>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It is performed with a </a:t>
            </a:r>
            <a:r>
              <a:rPr lang="en-US" sz="1600" b="1" dirty="0">
                <a:latin typeface="Roboto Condensed" pitchFamily="2" charset="0"/>
                <a:ea typeface="Roboto Condensed" pitchFamily="2" charset="0"/>
              </a:rPr>
              <a:t>2-photon LASER scanning microscope </a:t>
            </a:r>
            <a:r>
              <a:rPr lang="en-US" sz="1600" dirty="0">
                <a:latin typeface="Roboto Condensed" pitchFamily="2" charset="0"/>
                <a:ea typeface="Roboto Condensed" pitchFamily="2" charset="0"/>
              </a:rPr>
              <a:t>(TPLSM)</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It is intrinsically </a:t>
            </a:r>
            <a:r>
              <a:rPr lang="en-US" sz="1600" b="1" dirty="0">
                <a:latin typeface="Roboto Condensed" pitchFamily="2" charset="0"/>
                <a:ea typeface="Roboto Condensed" pitchFamily="2" charset="0"/>
              </a:rPr>
              <a:t>CONFOCAL</a:t>
            </a:r>
            <a:r>
              <a:rPr lang="en-US" sz="1600" dirty="0">
                <a:latin typeface="Roboto Condensed" pitchFamily="2" charset="0"/>
                <a:ea typeface="Roboto Condensed" pitchFamily="2" charset="0"/>
              </a:rPr>
              <a:t> which means that the images are the result of optical sectioning of a single plane in the depth axis</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It is limited to structures of the brain that are mostly superficial (up to 5-600um of depth), like the first layers of the cortex.</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It’s possible to image deeper by using specific tricks (cannulas, prisms)</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Is has </a:t>
            </a:r>
            <a:r>
              <a:rPr lang="en-US" sz="1600" b="1" dirty="0">
                <a:latin typeface="Roboto Condensed" pitchFamily="2" charset="0"/>
                <a:ea typeface="Roboto Condensed" pitchFamily="2" charset="0"/>
              </a:rPr>
              <a:t>cellular</a:t>
            </a:r>
            <a:r>
              <a:rPr lang="en-US" sz="1600" dirty="0">
                <a:latin typeface="Roboto Condensed" pitchFamily="2" charset="0"/>
                <a:ea typeface="Roboto Condensed" pitchFamily="2" charset="0"/>
              </a:rPr>
              <a:t> and even </a:t>
            </a:r>
            <a:r>
              <a:rPr lang="en-US" sz="1600" b="1" dirty="0">
                <a:latin typeface="Roboto Condensed" pitchFamily="2" charset="0"/>
                <a:ea typeface="Roboto Condensed" pitchFamily="2" charset="0"/>
              </a:rPr>
              <a:t>subcellular</a:t>
            </a:r>
            <a:r>
              <a:rPr lang="en-US" sz="1600" dirty="0">
                <a:latin typeface="Roboto Condensed" pitchFamily="2" charset="0"/>
                <a:ea typeface="Roboto Condensed" pitchFamily="2" charset="0"/>
              </a:rPr>
              <a:t> resolution</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It is possible to image up to a large portion of the cortex simultaneously (it’s common to record the activity of 100-200 neurons at the same time)</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Can be performed in awake and behaving mice (mostly head-fixed)</a:t>
            </a:r>
          </a:p>
          <a:p>
            <a:pPr marL="285750" indent="-285750" algn="just">
              <a:buFont typeface="Arial" panose="020B0604020202020204" pitchFamily="34" charset="0"/>
              <a:buChar char="•"/>
            </a:pPr>
            <a:endParaRPr lang="en-US" sz="1600" dirty="0">
              <a:latin typeface="Roboto Condensed" pitchFamily="2" charset="0"/>
              <a:ea typeface="Roboto Condensed" pitchFamily="2" charset="0"/>
            </a:endParaRPr>
          </a:p>
        </p:txBody>
      </p:sp>
    </p:spTree>
    <p:extLst>
      <p:ext uri="{BB962C8B-B14F-4D97-AF65-F5344CB8AC3E}">
        <p14:creationId xmlns:p14="http://schemas.microsoft.com/office/powerpoint/2010/main" val="7325535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a:solidFill>
                  <a:schemeClr val="bg1"/>
                </a:solidFill>
                <a:latin typeface="Roboto Condensed" pitchFamily="2" charset="0"/>
                <a:ea typeface="Roboto Condensed" pitchFamily="2" charset="0"/>
              </a:rPr>
              <a:t>2-Photon microscopy</a:t>
            </a:r>
            <a:endParaRPr lang="en-US" sz="3600" b="1" dirty="0">
              <a:solidFill>
                <a:schemeClr val="bg1"/>
              </a:solidFill>
              <a:latin typeface="Roboto Condensed" pitchFamily="2" charset="0"/>
              <a:ea typeface="Roboto Condensed" pitchFamily="2" charset="0"/>
            </a:endParaRPr>
          </a:p>
        </p:txBody>
      </p:sp>
      <p:pic>
        <p:nvPicPr>
          <p:cNvPr id="3" name="In-Vivo Functional Neural Imaging - Thorlabs Multiphoton Microscop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3150" y="1165086"/>
            <a:ext cx="5237699" cy="5578614"/>
          </a:xfrm>
          <a:prstGeom prst="rect">
            <a:avLst/>
          </a:prstGeom>
        </p:spPr>
      </p:pic>
    </p:spTree>
    <p:extLst>
      <p:ext uri="{BB962C8B-B14F-4D97-AF65-F5344CB8AC3E}">
        <p14:creationId xmlns:p14="http://schemas.microsoft.com/office/powerpoint/2010/main" val="38872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3 Mesoscale two-photon calcium imaging of neural activity with the 2p-RAM">
            <a:hlinkClick r:id="" action="ppaction://media"/>
          </p:cNvPr>
          <p:cNvPicPr>
            <a:picLocks noChangeAspect="1"/>
          </p:cNvPicPr>
          <p:nvPr>
            <a:videoFile r:link="rId1"/>
            <p:extLst>
              <p:ext uri="{DAA4B4D4-6D71-4841-9C94-3DE7FCFB9230}">
                <p14:media xmlns:p14="http://schemas.microsoft.com/office/powerpoint/2010/main" r:embed="rId2">
                  <p14:trim st="794"/>
                </p14:media>
              </p:ext>
            </p:extLst>
          </p:nvPr>
        </p:nvPicPr>
        <p:blipFill>
          <a:blip r:embed="rId4"/>
          <a:stretch>
            <a:fillRect/>
          </a:stretch>
        </p:blipFill>
        <p:spPr>
          <a:xfrm>
            <a:off x="1143000" y="0"/>
            <a:ext cx="6858000" cy="6858000"/>
          </a:xfrm>
          <a:prstGeom prst="rect">
            <a:avLst/>
          </a:prstGeom>
        </p:spPr>
      </p:pic>
    </p:spTree>
    <p:extLst>
      <p:ext uri="{BB962C8B-B14F-4D97-AF65-F5344CB8AC3E}">
        <p14:creationId xmlns:p14="http://schemas.microsoft.com/office/powerpoint/2010/main" val="384683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4312" y="1165086"/>
            <a:ext cx="5598186" cy="5235714"/>
          </a:xfrm>
          <a:prstGeom prst="rect">
            <a:avLst/>
          </a:prstGeom>
        </p:spPr>
      </p:pic>
      <p:sp>
        <p:nvSpPr>
          <p:cNvPr id="5" name="TextBox 4"/>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2-Photon microscopy</a:t>
            </a:r>
            <a:endParaRPr lang="en-US" sz="3600" b="1" dirty="0">
              <a:latin typeface="Roboto Condensed" pitchFamily="2" charset="0"/>
              <a:ea typeface="Roboto Condensed" pitchFamily="2" charset="0"/>
            </a:endParaRPr>
          </a:p>
        </p:txBody>
      </p:sp>
      <p:sp>
        <p:nvSpPr>
          <p:cNvPr id="6" name="Rectangle 5"/>
          <p:cNvSpPr/>
          <p:nvPr/>
        </p:nvSpPr>
        <p:spPr>
          <a:xfrm>
            <a:off x="5765800" y="2094972"/>
            <a:ext cx="2921000" cy="2800767"/>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Can be used to record activity of </a:t>
            </a:r>
            <a:r>
              <a:rPr lang="en-US" sz="1600" b="1" dirty="0">
                <a:latin typeface="Roboto Condensed" pitchFamily="2" charset="0"/>
                <a:ea typeface="Roboto Condensed" pitchFamily="2" charset="0"/>
              </a:rPr>
              <a:t>single cells </a:t>
            </a:r>
            <a:r>
              <a:rPr lang="en-US" sz="1600" dirty="0">
                <a:latin typeface="Roboto Condensed" pitchFamily="2" charset="0"/>
                <a:ea typeface="Roboto Condensed" pitchFamily="2" charset="0"/>
              </a:rPr>
              <a:t>in an area of the cortex</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The activity of cells can be </a:t>
            </a:r>
            <a:r>
              <a:rPr lang="en-US" sz="1600" b="1" dirty="0">
                <a:latin typeface="Roboto Condensed" pitchFamily="2" charset="0"/>
                <a:ea typeface="Roboto Condensed" pitchFamily="2" charset="0"/>
              </a:rPr>
              <a:t>correlated</a:t>
            </a:r>
            <a:r>
              <a:rPr lang="en-US" sz="1600" dirty="0">
                <a:latin typeface="Roboto Condensed" pitchFamily="2" charset="0"/>
                <a:ea typeface="Roboto Condensed" pitchFamily="2" charset="0"/>
              </a:rPr>
              <a:t> with a specific behavioral task of with a specific stimulus</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It is possible to explore the </a:t>
            </a:r>
            <a:r>
              <a:rPr lang="en-US" sz="1600" b="1" dirty="0">
                <a:latin typeface="Roboto Condensed" pitchFamily="2" charset="0"/>
                <a:ea typeface="Roboto Condensed" pitchFamily="2" charset="0"/>
              </a:rPr>
              <a:t>connectivity</a:t>
            </a:r>
            <a:r>
              <a:rPr lang="en-US" sz="1600" dirty="0">
                <a:latin typeface="Roboto Condensed" pitchFamily="2" charset="0"/>
                <a:ea typeface="Roboto Condensed" pitchFamily="2" charset="0"/>
              </a:rPr>
              <a:t> of neurons with respect to their physical spatial location</a:t>
            </a:r>
          </a:p>
        </p:txBody>
      </p:sp>
    </p:spTree>
    <p:extLst>
      <p:ext uri="{BB962C8B-B14F-4D97-AF65-F5344CB8AC3E}">
        <p14:creationId xmlns:p14="http://schemas.microsoft.com/office/powerpoint/2010/main" val="40996900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4114800" cy="646331"/>
          </a:xfrm>
          <a:prstGeom prst="rect">
            <a:avLst/>
          </a:prstGeom>
          <a:noFill/>
        </p:spPr>
        <p:txBody>
          <a:bodyPr wrap="square" rtlCol="0">
            <a:spAutoFit/>
          </a:bodyPr>
          <a:lstStyle/>
          <a:p>
            <a:r>
              <a:rPr lang="en-US" sz="3600" b="1" dirty="0">
                <a:solidFill>
                  <a:schemeClr val="bg1">
                    <a:lumMod val="85000"/>
                  </a:schemeClr>
                </a:solidFill>
                <a:latin typeface="Roboto Condensed" pitchFamily="2" charset="0"/>
                <a:ea typeface="Roboto Condensed" pitchFamily="2" charset="0"/>
              </a:rPr>
              <a:t>Electrophysiology</a:t>
            </a:r>
          </a:p>
        </p:txBody>
      </p:sp>
      <p:sp>
        <p:nvSpPr>
          <p:cNvPr id="3" name="TextBox 2"/>
          <p:cNvSpPr txBox="1"/>
          <p:nvPr/>
        </p:nvSpPr>
        <p:spPr>
          <a:xfrm>
            <a:off x="457200" y="3751180"/>
            <a:ext cx="4637314" cy="646331"/>
          </a:xfrm>
          <a:prstGeom prst="rect">
            <a:avLst/>
          </a:prstGeom>
          <a:noFill/>
        </p:spPr>
        <p:txBody>
          <a:bodyPr wrap="square" rtlCol="0">
            <a:spAutoFit/>
          </a:bodyPr>
          <a:lstStyle/>
          <a:p>
            <a:r>
              <a:rPr lang="en-US" sz="3600" b="1" dirty="0">
                <a:latin typeface="Roboto Condensed" pitchFamily="2" charset="0"/>
                <a:ea typeface="Roboto Condensed" pitchFamily="2" charset="0"/>
              </a:rPr>
              <a:t>Imaging and light</a:t>
            </a:r>
          </a:p>
        </p:txBody>
      </p:sp>
      <p:sp>
        <p:nvSpPr>
          <p:cNvPr id="4" name="TextBox 3"/>
          <p:cNvSpPr txBox="1"/>
          <p:nvPr/>
        </p:nvSpPr>
        <p:spPr>
          <a:xfrm>
            <a:off x="730336" y="1103531"/>
            <a:ext cx="7046877" cy="2677656"/>
          </a:xfrm>
          <a:prstGeom prst="rect">
            <a:avLst/>
          </a:prstGeom>
          <a:noFill/>
        </p:spPr>
        <p:txBody>
          <a:bodyPr wrap="square" rtlCol="0">
            <a:spAutoFit/>
          </a:bodyPr>
          <a:lstStyle/>
          <a:p>
            <a:pPr marL="571500" indent="-571500">
              <a:buFont typeface="Arial" panose="020B0604020202020204" pitchFamily="34" charset="0"/>
              <a:buChar char="•"/>
            </a:pPr>
            <a:r>
              <a:rPr lang="en-US" sz="2400" b="1" dirty="0">
                <a:solidFill>
                  <a:schemeClr val="bg1">
                    <a:lumMod val="85000"/>
                  </a:schemeClr>
                </a:solidFill>
                <a:latin typeface="Roboto Condensed" pitchFamily="2" charset="0"/>
                <a:ea typeface="Roboto Condensed" pitchFamily="2" charset="0"/>
              </a:rPr>
              <a:t>Extracellular</a:t>
            </a:r>
          </a:p>
          <a:p>
            <a:pPr marL="1028700" lvl="1"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EEG (electroencephalography)</a:t>
            </a:r>
          </a:p>
          <a:p>
            <a:pPr marL="1028700" lvl="1" indent="-571500">
              <a:buFont typeface="Arial" panose="020B0604020202020204" pitchFamily="34" charset="0"/>
              <a:buChar char="•"/>
            </a:pPr>
            <a:r>
              <a:rPr lang="en-US" sz="2400" i="1" dirty="0">
                <a:solidFill>
                  <a:schemeClr val="bg1">
                    <a:lumMod val="85000"/>
                  </a:schemeClr>
                </a:solidFill>
                <a:latin typeface="Roboto Condensed" pitchFamily="2" charset="0"/>
                <a:ea typeface="Roboto Condensed" pitchFamily="2" charset="0"/>
              </a:rPr>
              <a:t>LFP</a:t>
            </a:r>
            <a:endParaRPr lang="en-US" sz="2400" dirty="0">
              <a:solidFill>
                <a:schemeClr val="bg1">
                  <a:lumMod val="85000"/>
                </a:schemeClr>
              </a:solidFill>
              <a:latin typeface="Roboto Condensed" pitchFamily="2" charset="0"/>
              <a:ea typeface="Roboto Condensed" pitchFamily="2" charset="0"/>
            </a:endParaRPr>
          </a:p>
          <a:p>
            <a:pPr marL="1485900" lvl="2"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EP (evoked potentials)</a:t>
            </a:r>
          </a:p>
          <a:p>
            <a:pPr marL="1028700" lvl="1" indent="-571500">
              <a:buFont typeface="Arial" panose="020B0604020202020204" pitchFamily="34" charset="0"/>
              <a:buChar char="•"/>
            </a:pPr>
            <a:r>
              <a:rPr lang="en-US" sz="2400" i="1" dirty="0">
                <a:solidFill>
                  <a:schemeClr val="bg1">
                    <a:lumMod val="85000"/>
                  </a:schemeClr>
                </a:solidFill>
                <a:latin typeface="Roboto Condensed" pitchFamily="2" charset="0"/>
                <a:ea typeface="Roboto Condensed" pitchFamily="2" charset="0"/>
              </a:rPr>
              <a:t>Single Units (“Spikes”)</a:t>
            </a:r>
          </a:p>
          <a:p>
            <a:pPr marL="571500" indent="-571500">
              <a:buFont typeface="Arial" panose="020B0604020202020204" pitchFamily="34" charset="0"/>
              <a:buChar char="•"/>
            </a:pPr>
            <a:r>
              <a:rPr lang="en-US" sz="2400" b="1" dirty="0">
                <a:solidFill>
                  <a:schemeClr val="bg1">
                    <a:lumMod val="85000"/>
                  </a:schemeClr>
                </a:solidFill>
                <a:latin typeface="Roboto Condensed" pitchFamily="2" charset="0"/>
                <a:ea typeface="Roboto Condensed" pitchFamily="2" charset="0"/>
              </a:rPr>
              <a:t>Intracellular</a:t>
            </a:r>
          </a:p>
          <a:p>
            <a:pPr marL="1028700" lvl="1"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Patch Clamp</a:t>
            </a:r>
          </a:p>
        </p:txBody>
      </p:sp>
      <p:sp>
        <p:nvSpPr>
          <p:cNvPr id="5" name="TextBox 4"/>
          <p:cNvSpPr txBox="1"/>
          <p:nvPr/>
        </p:nvSpPr>
        <p:spPr>
          <a:xfrm>
            <a:off x="730336" y="4325920"/>
            <a:ext cx="5722257" cy="2308324"/>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Intrinsic signal Optical Imaging (IOS)</a:t>
            </a:r>
          </a:p>
          <a:p>
            <a:pPr marL="571500" indent="-571500">
              <a:lnSpc>
                <a:spcPct val="150000"/>
              </a:lnSpc>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Wide-field Calcium Imaging</a:t>
            </a:r>
          </a:p>
          <a:p>
            <a:pPr marL="571500" indent="-571500">
              <a:lnSpc>
                <a:spcPct val="150000"/>
              </a:lnSpc>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2 Photon microscopy</a:t>
            </a:r>
          </a:p>
          <a:p>
            <a:pPr marL="571500" indent="-571500">
              <a:lnSpc>
                <a:spcPct val="150000"/>
              </a:lnSpc>
              <a:buFont typeface="Arial" panose="020B0604020202020204" pitchFamily="34" charset="0"/>
              <a:buChar char="•"/>
            </a:pPr>
            <a:r>
              <a:rPr lang="en-US" sz="2400" dirty="0" err="1">
                <a:latin typeface="Roboto Condensed" pitchFamily="2" charset="0"/>
                <a:ea typeface="Roboto Condensed" pitchFamily="2" charset="0"/>
              </a:rPr>
              <a:t>Optogenetics</a:t>
            </a:r>
            <a:endParaRPr lang="en-US" sz="2400" dirty="0">
              <a:latin typeface="Roboto Condensed" pitchFamily="2" charset="0"/>
              <a:ea typeface="Roboto Condensed" pitchFamily="2" charset="0"/>
            </a:endParaRPr>
          </a:p>
        </p:txBody>
      </p:sp>
    </p:spTree>
    <p:extLst>
      <p:ext uri="{BB962C8B-B14F-4D97-AF65-F5344CB8AC3E}">
        <p14:creationId xmlns:p14="http://schemas.microsoft.com/office/powerpoint/2010/main" val="353158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Overview </a:t>
            </a:r>
            <a:endParaRPr lang="en-US" sz="3600" b="1" dirty="0">
              <a:latin typeface="Roboto Condensed" pitchFamily="2" charset="0"/>
              <a:ea typeface="Roboto Condensed" pitchFamily="2" charset="0"/>
            </a:endParaRPr>
          </a:p>
        </p:txBody>
      </p:sp>
      <p:pic>
        <p:nvPicPr>
          <p:cNvPr id="3" name="Picture 2"/>
          <p:cNvPicPr>
            <a:picLocks noChangeAspect="1"/>
          </p:cNvPicPr>
          <p:nvPr/>
        </p:nvPicPr>
        <p:blipFill>
          <a:blip r:embed="rId2"/>
          <a:stretch>
            <a:fillRect/>
          </a:stretch>
        </p:blipFill>
        <p:spPr>
          <a:xfrm>
            <a:off x="964960" y="1436915"/>
            <a:ext cx="6974354" cy="5236855"/>
          </a:xfrm>
          <a:prstGeom prst="rect">
            <a:avLst/>
          </a:prstGeom>
        </p:spPr>
      </p:pic>
      <p:sp>
        <p:nvSpPr>
          <p:cNvPr id="4" name="Oval 3"/>
          <p:cNvSpPr/>
          <p:nvPr/>
        </p:nvSpPr>
        <p:spPr>
          <a:xfrm>
            <a:off x="1821542" y="2728686"/>
            <a:ext cx="2431144" cy="7003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474686" y="1799773"/>
            <a:ext cx="863600" cy="3047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821542" y="4219717"/>
            <a:ext cx="1843314" cy="3193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049484" y="1647531"/>
            <a:ext cx="1059544" cy="457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392315" y="1830764"/>
            <a:ext cx="537028" cy="276999"/>
          </a:xfrm>
          <a:prstGeom prst="rect">
            <a:avLst/>
          </a:prstGeom>
          <a:noFill/>
        </p:spPr>
        <p:txBody>
          <a:bodyPr wrap="square" rtlCol="0">
            <a:spAutoFit/>
          </a:bodyPr>
          <a:lstStyle/>
          <a:p>
            <a:r>
              <a:rPr lang="en-US" sz="1200" dirty="0">
                <a:latin typeface="Roboto Condensed" pitchFamily="2" charset="0"/>
                <a:ea typeface="Roboto Condensed" pitchFamily="2" charset="0"/>
              </a:rPr>
              <a:t>IOS</a:t>
            </a:r>
            <a:endParaRPr lang="en-US" sz="1100" dirty="0">
              <a:latin typeface="Roboto Condensed" pitchFamily="2" charset="0"/>
              <a:ea typeface="Roboto Condensed" pitchFamily="2" charset="0"/>
            </a:endParaRPr>
          </a:p>
        </p:txBody>
      </p:sp>
    </p:spTree>
    <p:extLst>
      <p:ext uri="{BB962C8B-B14F-4D97-AF65-F5344CB8AC3E}">
        <p14:creationId xmlns:p14="http://schemas.microsoft.com/office/powerpoint/2010/main" val="24258856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err="1">
                <a:latin typeface="Roboto Condensed" pitchFamily="2" charset="0"/>
                <a:ea typeface="Roboto Condensed" pitchFamily="2" charset="0"/>
              </a:rPr>
              <a:t>Optogenetics</a:t>
            </a:r>
            <a:endParaRPr lang="en-US" sz="3600" b="1" dirty="0">
              <a:latin typeface="Roboto Condensed" pitchFamily="2" charset="0"/>
              <a:ea typeface="Roboto Condensed" pitchFamily="2" charset="0"/>
            </a:endParaRPr>
          </a:p>
        </p:txBody>
      </p:sp>
      <p:pic>
        <p:nvPicPr>
          <p:cNvPr id="3" name="Picture 2"/>
          <p:cNvPicPr>
            <a:picLocks noChangeAspect="1"/>
          </p:cNvPicPr>
          <p:nvPr/>
        </p:nvPicPr>
        <p:blipFill>
          <a:blip r:embed="rId2"/>
          <a:stretch>
            <a:fillRect/>
          </a:stretch>
        </p:blipFill>
        <p:spPr>
          <a:xfrm>
            <a:off x="254000" y="3441599"/>
            <a:ext cx="2343477" cy="3324689"/>
          </a:xfrm>
          <a:prstGeom prst="rect">
            <a:avLst/>
          </a:prstGeom>
        </p:spPr>
      </p:pic>
      <p:pic>
        <p:nvPicPr>
          <p:cNvPr id="4" name="Picture 3"/>
          <p:cNvPicPr>
            <a:picLocks noChangeAspect="1"/>
          </p:cNvPicPr>
          <p:nvPr/>
        </p:nvPicPr>
        <p:blipFill>
          <a:blip r:embed="rId3"/>
          <a:stretch>
            <a:fillRect/>
          </a:stretch>
        </p:blipFill>
        <p:spPr>
          <a:xfrm>
            <a:off x="2597477" y="3700101"/>
            <a:ext cx="6431722" cy="2700699"/>
          </a:xfrm>
          <a:prstGeom prst="rect">
            <a:avLst/>
          </a:prstGeom>
        </p:spPr>
      </p:pic>
      <p:sp>
        <p:nvSpPr>
          <p:cNvPr id="5" name="Rectangle 4"/>
          <p:cNvSpPr/>
          <p:nvPr/>
        </p:nvSpPr>
        <p:spPr>
          <a:xfrm>
            <a:off x="457200" y="1279436"/>
            <a:ext cx="8229600" cy="2062103"/>
          </a:xfrm>
          <a:prstGeom prst="rect">
            <a:avLst/>
          </a:prstGeom>
        </p:spPr>
        <p:txBody>
          <a:bodyPr wrap="square">
            <a:spAutoFit/>
          </a:bodyPr>
          <a:lstStyle/>
          <a:p>
            <a:pPr marL="285750" indent="-285750" algn="just">
              <a:buFont typeface="Arial" panose="020B0604020202020204" pitchFamily="34" charset="0"/>
              <a:buChar char="•"/>
            </a:pPr>
            <a:r>
              <a:rPr lang="en-US" sz="1600" dirty="0" err="1">
                <a:latin typeface="Roboto Condensed" pitchFamily="2" charset="0"/>
                <a:ea typeface="Roboto Condensed" pitchFamily="2" charset="0"/>
              </a:rPr>
              <a:t>Optogenetics</a:t>
            </a:r>
            <a:r>
              <a:rPr lang="en-US" sz="1600" dirty="0">
                <a:latin typeface="Roboto Condensed" pitchFamily="2" charset="0"/>
                <a:ea typeface="Roboto Condensed" pitchFamily="2" charset="0"/>
              </a:rPr>
              <a:t> is the combination of </a:t>
            </a:r>
            <a:r>
              <a:rPr lang="en-US" sz="1600" b="1" dirty="0">
                <a:latin typeface="Roboto Condensed" pitchFamily="2" charset="0"/>
                <a:ea typeface="Roboto Condensed" pitchFamily="2" charset="0"/>
              </a:rPr>
              <a:t>genetic</a:t>
            </a:r>
            <a:r>
              <a:rPr lang="en-US" sz="1600" dirty="0">
                <a:latin typeface="Roboto Condensed" pitchFamily="2" charset="0"/>
                <a:ea typeface="Roboto Condensed" pitchFamily="2" charset="0"/>
              </a:rPr>
              <a:t> and </a:t>
            </a:r>
            <a:r>
              <a:rPr lang="en-US" sz="1600" b="1" dirty="0">
                <a:latin typeface="Roboto Condensed" pitchFamily="2" charset="0"/>
                <a:ea typeface="Roboto Condensed" pitchFamily="2" charset="0"/>
              </a:rPr>
              <a:t>optical</a:t>
            </a:r>
            <a:r>
              <a:rPr lang="en-US" sz="1600" dirty="0">
                <a:latin typeface="Roboto Condensed" pitchFamily="2" charset="0"/>
                <a:ea typeface="Roboto Condensed" pitchFamily="2" charset="0"/>
              </a:rPr>
              <a:t> methods to cause or inhibit electrical events in specific cells of living tissue and behaving animals</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It uses engineered version of light-sensitive bacterial proteins (</a:t>
            </a:r>
            <a:r>
              <a:rPr lang="en-US" sz="1600" b="1" dirty="0">
                <a:latin typeface="Roboto Condensed" pitchFamily="2" charset="0"/>
                <a:ea typeface="Roboto Condensed" pitchFamily="2" charset="0"/>
              </a:rPr>
              <a:t>Opsins</a:t>
            </a:r>
            <a:r>
              <a:rPr lang="en-US" sz="1600" dirty="0">
                <a:latin typeface="Roboto Condensed" pitchFamily="2" charset="0"/>
                <a:ea typeface="Roboto Condensed" pitchFamily="2" charset="0"/>
              </a:rPr>
              <a:t>). These proteins are mainly </a:t>
            </a:r>
            <a:r>
              <a:rPr lang="en-US" sz="1600" b="1" dirty="0">
                <a:latin typeface="Roboto Condensed" pitchFamily="2" charset="0"/>
                <a:ea typeface="Roboto Condensed" pitchFamily="2" charset="0"/>
              </a:rPr>
              <a:t>transmembrane channels</a:t>
            </a:r>
            <a:r>
              <a:rPr lang="en-US" sz="1600" dirty="0">
                <a:latin typeface="Roboto Condensed" pitchFamily="2" charset="0"/>
                <a:ea typeface="Roboto Condensed" pitchFamily="2" charset="0"/>
              </a:rPr>
              <a:t> that open in response to light of a specific wavelength.</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The most common protein used is called </a:t>
            </a:r>
            <a:r>
              <a:rPr lang="en-US" sz="1600" i="1" dirty="0" err="1">
                <a:latin typeface="Roboto Condensed" pitchFamily="2" charset="0"/>
                <a:ea typeface="Roboto Condensed" pitchFamily="2" charset="0"/>
              </a:rPr>
              <a:t>ChannelRhodopsin</a:t>
            </a:r>
            <a:r>
              <a:rPr lang="en-US" sz="1600" dirty="0">
                <a:latin typeface="Roboto Condensed" pitchFamily="2" charset="0"/>
                <a:ea typeface="Roboto Condensed" pitchFamily="2" charset="0"/>
              </a:rPr>
              <a:t> and it </a:t>
            </a:r>
            <a:r>
              <a:rPr lang="en-US" sz="1600" b="1" dirty="0">
                <a:latin typeface="Roboto Condensed" pitchFamily="2" charset="0"/>
                <a:ea typeface="Roboto Condensed" pitchFamily="2" charset="0"/>
              </a:rPr>
              <a:t>activates</a:t>
            </a:r>
            <a:r>
              <a:rPr lang="en-US" sz="1600" dirty="0">
                <a:latin typeface="Roboto Condensed" pitchFamily="2" charset="0"/>
                <a:ea typeface="Roboto Condensed" pitchFamily="2" charset="0"/>
              </a:rPr>
              <a:t> a neuron when it’s activated by blue light</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Many opsins are now available, varying in preferred wavelength and excitatory on inhibitory function</a:t>
            </a:r>
          </a:p>
        </p:txBody>
      </p:sp>
    </p:spTree>
    <p:extLst>
      <p:ext uri="{BB962C8B-B14F-4D97-AF65-F5344CB8AC3E}">
        <p14:creationId xmlns:p14="http://schemas.microsoft.com/office/powerpoint/2010/main" val="2831650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457200"/>
            <a:ext cx="8229600" cy="707886"/>
          </a:xfrm>
          <a:prstGeom prst="rect">
            <a:avLst/>
          </a:prstGeom>
          <a:noFill/>
        </p:spPr>
        <p:txBody>
          <a:bodyPr wrap="square" rtlCol="0">
            <a:spAutoFit/>
          </a:bodyPr>
          <a:lstStyle/>
          <a:p>
            <a:r>
              <a:rPr lang="en-US" sz="4000" b="1" dirty="0" err="1">
                <a:latin typeface="Roboto Condensed" pitchFamily="2" charset="0"/>
                <a:ea typeface="Roboto Condensed" pitchFamily="2" charset="0"/>
              </a:rPr>
              <a:t>Optogenetics</a:t>
            </a:r>
            <a:endParaRPr lang="en-US" sz="3600" b="1" dirty="0">
              <a:latin typeface="Roboto Condensed" pitchFamily="2" charset="0"/>
              <a:ea typeface="Roboto Condensed" pitchFamily="2" charset="0"/>
            </a:endParaRPr>
          </a:p>
        </p:txBody>
      </p:sp>
      <p:sp>
        <p:nvSpPr>
          <p:cNvPr id="6" name="Rectangle 5"/>
          <p:cNvSpPr/>
          <p:nvPr/>
        </p:nvSpPr>
        <p:spPr>
          <a:xfrm>
            <a:off x="457200" y="4757341"/>
            <a:ext cx="8229600" cy="1569660"/>
          </a:xfrm>
          <a:prstGeom prst="rect">
            <a:avLst/>
          </a:prstGeom>
        </p:spPr>
        <p:txBody>
          <a:bodyPr wrap="square">
            <a:spAutoFit/>
          </a:bodyPr>
          <a:lstStyle/>
          <a:p>
            <a:pPr marL="285750" indent="-285750">
              <a:buFont typeface="Arial" panose="020B0604020202020204" pitchFamily="34" charset="0"/>
              <a:buChar char="•"/>
            </a:pPr>
            <a:r>
              <a:rPr lang="en-US" sz="1600" dirty="0">
                <a:latin typeface="Roboto Condensed" pitchFamily="2" charset="0"/>
                <a:ea typeface="Roboto Condensed" pitchFamily="2" charset="0"/>
              </a:rPr>
              <a:t>A variety of applications use </a:t>
            </a:r>
            <a:r>
              <a:rPr lang="en-US" sz="1600" dirty="0" err="1">
                <a:latin typeface="Roboto Condensed" pitchFamily="2" charset="0"/>
                <a:ea typeface="Roboto Condensed" pitchFamily="2" charset="0"/>
              </a:rPr>
              <a:t>optogenetic</a:t>
            </a:r>
            <a:r>
              <a:rPr lang="en-US" sz="1600" dirty="0">
                <a:latin typeface="Roboto Condensed" pitchFamily="2" charset="0"/>
                <a:ea typeface="Roboto Condensed" pitchFamily="2" charset="0"/>
              </a:rPr>
              <a:t> probes manipulate activity. </a:t>
            </a:r>
            <a:r>
              <a:rPr lang="en-US" sz="1600" b="1" dirty="0">
                <a:latin typeface="Roboto Condensed" pitchFamily="2" charset="0"/>
                <a:ea typeface="Roboto Condensed" pitchFamily="2" charset="0"/>
              </a:rPr>
              <a:t>Specificity</a:t>
            </a:r>
            <a:r>
              <a:rPr lang="en-US" sz="1600" dirty="0">
                <a:latin typeface="Roboto Condensed" pitchFamily="2" charset="0"/>
                <a:ea typeface="Roboto Condensed" pitchFamily="2" charset="0"/>
              </a:rPr>
              <a:t> can be achieved either by targeting probe expression to relevant cellular compartments or network elements or by targeting light to these elements. </a:t>
            </a:r>
          </a:p>
          <a:p>
            <a:pPr marL="285750" indent="-285750">
              <a:buFont typeface="Arial" panose="020B0604020202020204" pitchFamily="34" charset="0"/>
              <a:buChar char="•"/>
            </a:pPr>
            <a:r>
              <a:rPr lang="en-US" sz="1600" dirty="0">
                <a:latin typeface="Roboto Condensed" pitchFamily="2" charset="0"/>
                <a:ea typeface="Roboto Condensed" pitchFamily="2" charset="0"/>
              </a:rPr>
              <a:t>The ability to implement </a:t>
            </a:r>
            <a:r>
              <a:rPr lang="en-US" sz="1600" dirty="0" err="1">
                <a:latin typeface="Roboto Condensed" pitchFamily="2" charset="0"/>
                <a:ea typeface="Roboto Condensed" pitchFamily="2" charset="0"/>
              </a:rPr>
              <a:t>optogenetics</a:t>
            </a:r>
            <a:r>
              <a:rPr lang="en-US" sz="1600" dirty="0">
                <a:latin typeface="Roboto Condensed" pitchFamily="2" charset="0"/>
                <a:ea typeface="Roboto Condensed" pitchFamily="2" charset="0"/>
              </a:rPr>
              <a:t> at different levels of nervous system function provides a powerful way to make </a:t>
            </a:r>
            <a:r>
              <a:rPr lang="en-US" sz="1600" b="1" dirty="0">
                <a:latin typeface="Roboto Condensed" pitchFamily="2" charset="0"/>
                <a:ea typeface="Roboto Condensed" pitchFamily="2" charset="0"/>
              </a:rPr>
              <a:t>causal links </a:t>
            </a:r>
            <a:r>
              <a:rPr lang="en-US" sz="1600" dirty="0">
                <a:latin typeface="Roboto Condensed" pitchFamily="2" charset="0"/>
                <a:ea typeface="Roboto Condensed" pitchFamily="2" charset="0"/>
              </a:rPr>
              <a:t>between these levels. (from </a:t>
            </a:r>
            <a:r>
              <a:rPr lang="en-US" sz="1600" b="1" dirty="0">
                <a:latin typeface="Roboto Condensed" pitchFamily="2" charset="0"/>
                <a:ea typeface="Roboto Condensed" pitchFamily="2" charset="0"/>
              </a:rPr>
              <a:t>correlation to causation </a:t>
            </a:r>
            <a:r>
              <a:rPr lang="en-US" sz="1600" dirty="0">
                <a:latin typeface="Roboto Condensed" pitchFamily="2" charset="0"/>
                <a:ea typeface="Roboto Condensed" pitchFamily="2" charset="0"/>
              </a:rPr>
              <a:t>– big breakthrough in neuroscience)</a:t>
            </a:r>
          </a:p>
        </p:txBody>
      </p:sp>
      <p:pic>
        <p:nvPicPr>
          <p:cNvPr id="7" name="Picture 6"/>
          <p:cNvPicPr>
            <a:picLocks noChangeAspect="1"/>
          </p:cNvPicPr>
          <p:nvPr/>
        </p:nvPicPr>
        <p:blipFill>
          <a:blip r:embed="rId2"/>
          <a:stretch>
            <a:fillRect/>
          </a:stretch>
        </p:blipFill>
        <p:spPr>
          <a:xfrm>
            <a:off x="133350" y="2176383"/>
            <a:ext cx="8877300" cy="2056419"/>
          </a:xfrm>
          <a:prstGeom prst="rect">
            <a:avLst/>
          </a:prstGeom>
        </p:spPr>
      </p:pic>
      <p:sp>
        <p:nvSpPr>
          <p:cNvPr id="8" name="Rectangle 7"/>
          <p:cNvSpPr/>
          <p:nvPr/>
        </p:nvSpPr>
        <p:spPr>
          <a:xfrm>
            <a:off x="457200" y="1255236"/>
            <a:ext cx="8229600" cy="830997"/>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A key feature is the ability to target probes to genetically defined cell types and subcellular compartments, which allows the probes to be used for investigating multiple levels of nervous system function</a:t>
            </a:r>
          </a:p>
        </p:txBody>
      </p:sp>
    </p:spTree>
    <p:extLst>
      <p:ext uri="{BB962C8B-B14F-4D97-AF65-F5344CB8AC3E}">
        <p14:creationId xmlns:p14="http://schemas.microsoft.com/office/powerpoint/2010/main" val="1122393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use ChR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6858000"/>
          </a:xfrm>
          <a:prstGeom prst="rect">
            <a:avLst/>
          </a:prstGeom>
        </p:spPr>
      </p:pic>
    </p:spTree>
    <p:extLst>
      <p:ext uri="{BB962C8B-B14F-4D97-AF65-F5344CB8AC3E}">
        <p14:creationId xmlns:p14="http://schemas.microsoft.com/office/powerpoint/2010/main" val="301676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Scientists use laser to activate predatory switch in mi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19150"/>
            <a:ext cx="9144000" cy="5143500"/>
          </a:xfrm>
          <a:prstGeom prst="rect">
            <a:avLst/>
          </a:prstGeom>
        </p:spPr>
      </p:pic>
    </p:spTree>
    <p:extLst>
      <p:ext uri="{BB962C8B-B14F-4D97-AF65-F5344CB8AC3E}">
        <p14:creationId xmlns:p14="http://schemas.microsoft.com/office/powerpoint/2010/main" val="394506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4114800" cy="646331"/>
          </a:xfrm>
          <a:prstGeom prst="rect">
            <a:avLst/>
          </a:prstGeom>
          <a:noFill/>
        </p:spPr>
        <p:txBody>
          <a:bodyPr wrap="square" rtlCol="0">
            <a:spAutoFit/>
          </a:bodyPr>
          <a:lstStyle/>
          <a:p>
            <a:r>
              <a:rPr lang="en-US" sz="3600" b="1" dirty="0">
                <a:latin typeface="Roboto Condensed" pitchFamily="2" charset="0"/>
                <a:ea typeface="Roboto Condensed" pitchFamily="2" charset="0"/>
              </a:rPr>
              <a:t>Electrophysiology</a:t>
            </a:r>
          </a:p>
        </p:txBody>
      </p:sp>
      <p:sp>
        <p:nvSpPr>
          <p:cNvPr id="3" name="TextBox 2"/>
          <p:cNvSpPr txBox="1"/>
          <p:nvPr/>
        </p:nvSpPr>
        <p:spPr>
          <a:xfrm>
            <a:off x="457200" y="3751180"/>
            <a:ext cx="4637314" cy="646331"/>
          </a:xfrm>
          <a:prstGeom prst="rect">
            <a:avLst/>
          </a:prstGeom>
          <a:noFill/>
        </p:spPr>
        <p:txBody>
          <a:bodyPr wrap="square" rtlCol="0">
            <a:spAutoFit/>
          </a:bodyPr>
          <a:lstStyle/>
          <a:p>
            <a:r>
              <a:rPr lang="en-US" sz="3600" b="1" dirty="0">
                <a:solidFill>
                  <a:schemeClr val="bg1">
                    <a:lumMod val="85000"/>
                  </a:schemeClr>
                </a:solidFill>
                <a:latin typeface="Roboto Condensed" pitchFamily="2" charset="0"/>
                <a:ea typeface="Roboto Condensed" pitchFamily="2" charset="0"/>
              </a:rPr>
              <a:t>Imaging and light</a:t>
            </a:r>
          </a:p>
        </p:txBody>
      </p:sp>
      <p:sp>
        <p:nvSpPr>
          <p:cNvPr id="4" name="TextBox 3"/>
          <p:cNvSpPr txBox="1"/>
          <p:nvPr/>
        </p:nvSpPr>
        <p:spPr>
          <a:xfrm>
            <a:off x="730336" y="1103531"/>
            <a:ext cx="7046877" cy="2677656"/>
          </a:xfrm>
          <a:prstGeom prst="rect">
            <a:avLst/>
          </a:prstGeom>
          <a:noFill/>
        </p:spPr>
        <p:txBody>
          <a:bodyPr wrap="square" rtlCol="0">
            <a:spAutoFit/>
          </a:bodyPr>
          <a:lstStyle/>
          <a:p>
            <a:pPr marL="571500" indent="-571500">
              <a:buFont typeface="Arial" panose="020B0604020202020204" pitchFamily="34" charset="0"/>
              <a:buChar char="•"/>
            </a:pPr>
            <a:r>
              <a:rPr lang="en-US" sz="2400" b="1" dirty="0">
                <a:solidFill>
                  <a:schemeClr val="bg1">
                    <a:lumMod val="85000"/>
                  </a:schemeClr>
                </a:solidFill>
                <a:latin typeface="Roboto Condensed" pitchFamily="2" charset="0"/>
                <a:ea typeface="Roboto Condensed" pitchFamily="2" charset="0"/>
              </a:rPr>
              <a:t>Extracellular</a:t>
            </a:r>
          </a:p>
          <a:p>
            <a:pPr marL="1028700" lvl="1"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EEG (electroencephalography)</a:t>
            </a:r>
          </a:p>
          <a:p>
            <a:pPr marL="1028700" lvl="1" indent="-571500">
              <a:buFont typeface="Arial" panose="020B0604020202020204" pitchFamily="34" charset="0"/>
              <a:buChar char="•"/>
            </a:pPr>
            <a:r>
              <a:rPr lang="en-US" sz="2400" i="1" dirty="0">
                <a:solidFill>
                  <a:schemeClr val="bg1">
                    <a:lumMod val="85000"/>
                  </a:schemeClr>
                </a:solidFill>
                <a:latin typeface="Roboto Condensed" pitchFamily="2" charset="0"/>
                <a:ea typeface="Roboto Condensed" pitchFamily="2" charset="0"/>
              </a:rPr>
              <a:t>LFP</a:t>
            </a:r>
            <a:endParaRPr lang="en-US" sz="2400" dirty="0">
              <a:solidFill>
                <a:schemeClr val="bg1">
                  <a:lumMod val="85000"/>
                </a:schemeClr>
              </a:solidFill>
              <a:latin typeface="Roboto Condensed" pitchFamily="2" charset="0"/>
              <a:ea typeface="Roboto Condensed" pitchFamily="2" charset="0"/>
            </a:endParaRPr>
          </a:p>
          <a:p>
            <a:pPr marL="1485900" lvl="2"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EP (evoked potentials)</a:t>
            </a:r>
          </a:p>
          <a:p>
            <a:pPr marL="1028700" lvl="1" indent="-571500">
              <a:buFont typeface="Arial" panose="020B0604020202020204" pitchFamily="34" charset="0"/>
              <a:buChar char="•"/>
            </a:pPr>
            <a:r>
              <a:rPr lang="en-US" sz="2400" i="1" dirty="0">
                <a:solidFill>
                  <a:schemeClr val="bg1">
                    <a:lumMod val="85000"/>
                  </a:schemeClr>
                </a:solidFill>
                <a:latin typeface="Roboto Condensed" pitchFamily="2" charset="0"/>
                <a:ea typeface="Roboto Condensed" pitchFamily="2" charset="0"/>
              </a:rPr>
              <a:t>Single Units (“Spikes”)</a:t>
            </a:r>
          </a:p>
          <a:p>
            <a:pPr marL="571500" indent="-571500">
              <a:buFont typeface="Arial" panose="020B0604020202020204" pitchFamily="34" charset="0"/>
              <a:buChar char="•"/>
            </a:pPr>
            <a:r>
              <a:rPr lang="en-US" sz="2400" b="1" dirty="0">
                <a:solidFill>
                  <a:schemeClr val="bg1">
                    <a:lumMod val="85000"/>
                  </a:schemeClr>
                </a:solidFill>
                <a:latin typeface="Roboto Condensed" pitchFamily="2" charset="0"/>
                <a:ea typeface="Roboto Condensed" pitchFamily="2" charset="0"/>
              </a:rPr>
              <a:t>Intracellular</a:t>
            </a:r>
          </a:p>
          <a:p>
            <a:pPr marL="1028700" lvl="1"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Patch Clamp</a:t>
            </a:r>
          </a:p>
        </p:txBody>
      </p:sp>
      <p:sp>
        <p:nvSpPr>
          <p:cNvPr id="5" name="TextBox 4"/>
          <p:cNvSpPr txBox="1"/>
          <p:nvPr/>
        </p:nvSpPr>
        <p:spPr>
          <a:xfrm>
            <a:off x="730336" y="4325920"/>
            <a:ext cx="5722257" cy="2308324"/>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Intrinsic signal Optical Imaging (IOS)</a:t>
            </a:r>
          </a:p>
          <a:p>
            <a:pPr marL="571500" indent="-571500">
              <a:lnSpc>
                <a:spcPct val="150000"/>
              </a:lnSpc>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Wide-field Calcium Imaging</a:t>
            </a:r>
          </a:p>
          <a:p>
            <a:pPr marL="571500" indent="-571500">
              <a:lnSpc>
                <a:spcPct val="150000"/>
              </a:lnSpc>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2 Photon microscopy</a:t>
            </a:r>
          </a:p>
          <a:p>
            <a:pPr marL="571500" indent="-571500">
              <a:lnSpc>
                <a:spcPct val="150000"/>
              </a:lnSpc>
              <a:buFont typeface="Arial" panose="020B0604020202020204" pitchFamily="34" charset="0"/>
              <a:buChar char="•"/>
            </a:pPr>
            <a:r>
              <a:rPr lang="en-US" sz="2400" dirty="0" err="1">
                <a:solidFill>
                  <a:schemeClr val="bg1">
                    <a:lumMod val="85000"/>
                  </a:schemeClr>
                </a:solidFill>
                <a:latin typeface="Roboto Condensed" pitchFamily="2" charset="0"/>
                <a:ea typeface="Roboto Condensed" pitchFamily="2" charset="0"/>
              </a:rPr>
              <a:t>Optogenetics</a:t>
            </a:r>
            <a:endParaRPr lang="en-US" sz="2400" dirty="0">
              <a:solidFill>
                <a:schemeClr val="bg1">
                  <a:lumMod val="85000"/>
                </a:schemeClr>
              </a:solidFill>
              <a:latin typeface="Roboto Condensed" pitchFamily="2" charset="0"/>
              <a:ea typeface="Roboto Condensed" pitchFamily="2" charset="0"/>
            </a:endParaRPr>
          </a:p>
        </p:txBody>
      </p:sp>
    </p:spTree>
    <p:extLst>
      <p:ext uri="{BB962C8B-B14F-4D97-AF65-F5344CB8AC3E}">
        <p14:creationId xmlns:p14="http://schemas.microsoft.com/office/powerpoint/2010/main" val="24649919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21743" y="401932"/>
            <a:ext cx="3137835" cy="756865"/>
          </a:xfrm>
          <a:prstGeom prst="rect">
            <a:avLst/>
          </a:prstGeom>
        </p:spPr>
      </p:pic>
      <p:sp>
        <p:nvSpPr>
          <p:cNvPr id="4" name="TextBox 3"/>
          <p:cNvSpPr txBox="1"/>
          <p:nvPr/>
        </p:nvSpPr>
        <p:spPr>
          <a:xfrm>
            <a:off x="457200" y="457200"/>
            <a:ext cx="4114800" cy="646331"/>
          </a:xfrm>
          <a:prstGeom prst="rect">
            <a:avLst/>
          </a:prstGeom>
          <a:noFill/>
        </p:spPr>
        <p:txBody>
          <a:bodyPr wrap="square" rtlCol="0">
            <a:spAutoFit/>
          </a:bodyPr>
          <a:lstStyle/>
          <a:p>
            <a:r>
              <a:rPr lang="en-US" sz="3600" b="1" dirty="0">
                <a:latin typeface="Roboto Condensed" pitchFamily="2" charset="0"/>
                <a:ea typeface="Roboto Condensed" pitchFamily="2" charset="0"/>
              </a:rPr>
              <a:t>Electrophysiology</a:t>
            </a:r>
          </a:p>
        </p:txBody>
      </p:sp>
      <p:sp>
        <p:nvSpPr>
          <p:cNvPr id="5" name="TextBox 4"/>
          <p:cNvSpPr txBox="1"/>
          <p:nvPr/>
        </p:nvSpPr>
        <p:spPr>
          <a:xfrm>
            <a:off x="457200" y="1295282"/>
            <a:ext cx="8229600" cy="1569660"/>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In the nervous system, massive numbers of neurons constantly generate and transmit </a:t>
            </a:r>
            <a:r>
              <a:rPr lang="en-US" sz="1600" b="1" dirty="0">
                <a:latin typeface="Roboto Condensed" pitchFamily="2" charset="0"/>
                <a:ea typeface="Roboto Condensed" pitchFamily="2" charset="0"/>
              </a:rPr>
              <a:t>electrophysiological signals </a:t>
            </a:r>
            <a:r>
              <a:rPr lang="en-US" sz="1600" dirty="0">
                <a:latin typeface="Roboto Condensed" pitchFamily="2" charset="0"/>
                <a:ea typeface="Roboto Condensed" pitchFamily="2" charset="0"/>
              </a:rPr>
              <a:t>to communicate between neurons and brain regions. </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The electrical nature of neurophysiology was first revealed by Italian scientist Luigi Galvani</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In the last two centuries, neuroscientists detected neural activity from relatively large dissected nerves and axons, for example, the 0.5–1 mm-wide </a:t>
            </a:r>
            <a:r>
              <a:rPr lang="en-US" sz="1600" b="1" dirty="0">
                <a:latin typeface="Roboto Condensed" pitchFamily="2" charset="0"/>
                <a:ea typeface="Roboto Condensed" pitchFamily="2" charset="0"/>
              </a:rPr>
              <a:t>giant squid axons </a:t>
            </a:r>
            <a:r>
              <a:rPr lang="en-US" sz="1600" dirty="0">
                <a:latin typeface="Roboto Condensed" pitchFamily="2" charset="0"/>
                <a:ea typeface="Roboto Condensed" pitchFamily="2" charset="0"/>
              </a:rPr>
              <a:t>studied by Hodgkin and Huxley. </a:t>
            </a:r>
          </a:p>
        </p:txBody>
      </p:sp>
      <p:graphicFrame>
        <p:nvGraphicFramePr>
          <p:cNvPr id="7" name="Table 6"/>
          <p:cNvGraphicFramePr>
            <a:graphicFrameLocks noGrp="1"/>
          </p:cNvGraphicFramePr>
          <p:nvPr>
            <p:extLst>
              <p:ext uri="{D42A27DB-BD31-4B8C-83A1-F6EECF244321}">
                <p14:modId xmlns:p14="http://schemas.microsoft.com/office/powerpoint/2010/main" val="414100884"/>
              </p:ext>
            </p:extLst>
          </p:nvPr>
        </p:nvGraphicFramePr>
        <p:xfrm>
          <a:off x="457200" y="3162300"/>
          <a:ext cx="8229600" cy="3238500"/>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xmlns="" val="3059361640"/>
                    </a:ext>
                  </a:extLst>
                </a:gridCol>
                <a:gridCol w="4114800">
                  <a:extLst>
                    <a:ext uri="{9D8B030D-6E8A-4147-A177-3AD203B41FA5}">
                      <a16:colId xmlns:a16="http://schemas.microsoft.com/office/drawing/2014/main" xmlns="" val="525987910"/>
                    </a:ext>
                  </a:extLst>
                </a:gridCol>
              </a:tblGrid>
              <a:tr h="466725">
                <a:tc>
                  <a:txBody>
                    <a:bodyPr/>
                    <a:lstStyle/>
                    <a:p>
                      <a:pPr algn="ctr"/>
                      <a:r>
                        <a:rPr lang="en-US" sz="2800" dirty="0">
                          <a:latin typeface="Roboto Condensed" pitchFamily="2" charset="0"/>
                          <a:ea typeface="Roboto Condensed" pitchFamily="2" charset="0"/>
                        </a:rPr>
                        <a:t>Pros</a:t>
                      </a:r>
                      <a:endParaRPr lang="en-US" sz="2400" dirty="0">
                        <a:latin typeface="Roboto Condensed" pitchFamily="2" charset="0"/>
                        <a:ea typeface="Roboto Condensed" pitchFamily="2" charset="0"/>
                      </a:endParaRPr>
                    </a:p>
                  </a:txBody>
                  <a:tcPr marL="123444" marR="123444" marT="61722" marB="61722"/>
                </a:tc>
                <a:tc>
                  <a:txBody>
                    <a:bodyPr/>
                    <a:lstStyle/>
                    <a:p>
                      <a:pPr algn="ctr"/>
                      <a:r>
                        <a:rPr lang="en-US" sz="2800" dirty="0">
                          <a:latin typeface="Roboto Condensed" pitchFamily="2" charset="0"/>
                          <a:ea typeface="Roboto Condensed" pitchFamily="2" charset="0"/>
                        </a:rPr>
                        <a:t>Cons</a:t>
                      </a:r>
                      <a:endParaRPr lang="en-US" sz="2400" dirty="0">
                        <a:latin typeface="Roboto Condensed" pitchFamily="2" charset="0"/>
                        <a:ea typeface="Roboto Condensed" pitchFamily="2" charset="0"/>
                      </a:endParaRPr>
                    </a:p>
                  </a:txBody>
                  <a:tcPr marL="123444" marR="123444" marT="61722" marB="61722"/>
                </a:tc>
                <a:extLst>
                  <a:ext uri="{0D108BD9-81ED-4DB2-BD59-A6C34878D82A}">
                    <a16:rowId xmlns:a16="http://schemas.microsoft.com/office/drawing/2014/main" xmlns="" val="2902124938"/>
                  </a:ext>
                </a:extLst>
              </a:tr>
              <a:tr h="500634">
                <a:tc>
                  <a:txBody>
                    <a:bodyPr/>
                    <a:lstStyle/>
                    <a:p>
                      <a:r>
                        <a:rPr lang="en-US" sz="1800" dirty="0">
                          <a:latin typeface="Roboto Condensed" pitchFamily="2" charset="0"/>
                          <a:ea typeface="Roboto Condensed" pitchFamily="2" charset="0"/>
                        </a:rPr>
                        <a:t>Measures</a:t>
                      </a:r>
                      <a:r>
                        <a:rPr lang="en-US" sz="1800" baseline="0" dirty="0">
                          <a:latin typeface="Roboto Condensed" pitchFamily="2" charset="0"/>
                          <a:ea typeface="Roboto Condensed" pitchFamily="2" charset="0"/>
                        </a:rPr>
                        <a:t> directly electrical activity of neurons</a:t>
                      </a:r>
                      <a:endParaRPr lang="en-US" sz="1800" dirty="0">
                        <a:latin typeface="Roboto Condensed" pitchFamily="2" charset="0"/>
                        <a:ea typeface="Roboto Condensed" pitchFamily="2" charset="0"/>
                      </a:endParaRPr>
                    </a:p>
                  </a:txBody>
                  <a:tcPr marL="123444" marR="123444" marT="61722" marB="61722"/>
                </a:tc>
                <a:tc>
                  <a:txBody>
                    <a:bodyPr/>
                    <a:lstStyle/>
                    <a:p>
                      <a:r>
                        <a:rPr lang="en-US" sz="1800" dirty="0">
                          <a:latin typeface="Roboto Condensed" pitchFamily="2" charset="0"/>
                          <a:ea typeface="Roboto Condensed" pitchFamily="2" charset="0"/>
                        </a:rPr>
                        <a:t>Samples</a:t>
                      </a:r>
                      <a:r>
                        <a:rPr lang="en-US" sz="1800" baseline="0" dirty="0">
                          <a:latin typeface="Roboto Condensed" pitchFamily="2" charset="0"/>
                          <a:ea typeface="Roboto Condensed" pitchFamily="2" charset="0"/>
                        </a:rPr>
                        <a:t> fewer neurons simultaneously</a:t>
                      </a:r>
                      <a:endParaRPr lang="en-US" sz="1800" dirty="0">
                        <a:latin typeface="Roboto Condensed" pitchFamily="2" charset="0"/>
                        <a:ea typeface="Roboto Condensed" pitchFamily="2" charset="0"/>
                      </a:endParaRPr>
                    </a:p>
                  </a:txBody>
                  <a:tcPr marL="123444" marR="123444" marT="61722" marB="61722"/>
                </a:tc>
                <a:extLst>
                  <a:ext uri="{0D108BD9-81ED-4DB2-BD59-A6C34878D82A}">
                    <a16:rowId xmlns:a16="http://schemas.microsoft.com/office/drawing/2014/main" xmlns="" val="4280544781"/>
                  </a:ext>
                </a:extLst>
              </a:tr>
              <a:tr h="500634">
                <a:tc>
                  <a:txBody>
                    <a:bodyPr/>
                    <a:lstStyle/>
                    <a:p>
                      <a:r>
                        <a:rPr lang="en-US" sz="1800" dirty="0">
                          <a:latin typeface="Roboto Condensed" pitchFamily="2" charset="0"/>
                          <a:ea typeface="Roboto Condensed" pitchFamily="2" charset="0"/>
                        </a:rPr>
                        <a:t>High</a:t>
                      </a:r>
                      <a:r>
                        <a:rPr lang="en-US" sz="1800" baseline="0" dirty="0">
                          <a:latin typeface="Roboto Condensed" pitchFamily="2" charset="0"/>
                          <a:ea typeface="Roboto Condensed" pitchFamily="2" charset="0"/>
                        </a:rPr>
                        <a:t> temporal resolution (can detect single Action Potentials)</a:t>
                      </a:r>
                      <a:endParaRPr lang="en-US" sz="1800" dirty="0">
                        <a:latin typeface="Roboto Condensed" pitchFamily="2" charset="0"/>
                        <a:ea typeface="Roboto Condensed" pitchFamily="2" charset="0"/>
                      </a:endParaRPr>
                    </a:p>
                  </a:txBody>
                  <a:tcPr marL="123444" marR="123444" marT="61722" marB="61722"/>
                </a:tc>
                <a:tc>
                  <a:txBody>
                    <a:bodyPr/>
                    <a:lstStyle/>
                    <a:p>
                      <a:r>
                        <a:rPr lang="en-US" sz="1800" dirty="0">
                          <a:latin typeface="Roboto Condensed" pitchFamily="2" charset="0"/>
                          <a:ea typeface="Roboto Condensed" pitchFamily="2" charset="0"/>
                        </a:rPr>
                        <a:t>Overall</a:t>
                      </a:r>
                      <a:r>
                        <a:rPr lang="en-US" sz="1800" baseline="0" dirty="0">
                          <a:latin typeface="Roboto Condensed" pitchFamily="2" charset="0"/>
                          <a:ea typeface="Roboto Condensed" pitchFamily="2" charset="0"/>
                        </a:rPr>
                        <a:t> more invasive for the brain tissue</a:t>
                      </a:r>
                      <a:endParaRPr lang="en-US" sz="1800" dirty="0">
                        <a:latin typeface="Roboto Condensed" pitchFamily="2" charset="0"/>
                        <a:ea typeface="Roboto Condensed" pitchFamily="2" charset="0"/>
                      </a:endParaRPr>
                    </a:p>
                  </a:txBody>
                  <a:tcPr marL="123444" marR="123444" marT="61722" marB="61722"/>
                </a:tc>
                <a:extLst>
                  <a:ext uri="{0D108BD9-81ED-4DB2-BD59-A6C34878D82A}">
                    <a16:rowId xmlns:a16="http://schemas.microsoft.com/office/drawing/2014/main" xmlns="" val="828561374"/>
                  </a:ext>
                </a:extLst>
              </a:tr>
              <a:tr h="500634">
                <a:tc>
                  <a:txBody>
                    <a:bodyPr/>
                    <a:lstStyle/>
                    <a:p>
                      <a:r>
                        <a:rPr lang="en-US" sz="1800" dirty="0">
                          <a:latin typeface="Roboto Condensed" pitchFamily="2" charset="0"/>
                          <a:ea typeface="Roboto Condensed" pitchFamily="2" charset="0"/>
                        </a:rPr>
                        <a:t>Slightly overall lower cost</a:t>
                      </a:r>
                    </a:p>
                  </a:txBody>
                  <a:tcPr marL="123444" marR="123444" marT="61722" marB="61722"/>
                </a:tc>
                <a:tc>
                  <a:txBody>
                    <a:bodyPr/>
                    <a:lstStyle/>
                    <a:p>
                      <a:r>
                        <a:rPr lang="en-US" sz="1800" dirty="0">
                          <a:latin typeface="Roboto Condensed" pitchFamily="2" charset="0"/>
                          <a:ea typeface="Roboto Condensed" pitchFamily="2" charset="0"/>
                        </a:rPr>
                        <a:t>Hard</a:t>
                      </a:r>
                      <a:r>
                        <a:rPr lang="en-US" sz="1800" baseline="0" dirty="0">
                          <a:latin typeface="Roboto Condensed" pitchFamily="2" charset="0"/>
                          <a:ea typeface="Roboto Condensed" pitchFamily="2" charset="0"/>
                        </a:rPr>
                        <a:t> or impossible to identify which neuron are we recording from</a:t>
                      </a:r>
                      <a:endParaRPr lang="en-US" sz="1800" dirty="0">
                        <a:latin typeface="Roboto Condensed" pitchFamily="2" charset="0"/>
                        <a:ea typeface="Roboto Condensed" pitchFamily="2" charset="0"/>
                      </a:endParaRPr>
                    </a:p>
                  </a:txBody>
                  <a:tcPr marL="123444" marR="123444" marT="61722" marB="61722"/>
                </a:tc>
                <a:extLst>
                  <a:ext uri="{0D108BD9-81ED-4DB2-BD59-A6C34878D82A}">
                    <a16:rowId xmlns:a16="http://schemas.microsoft.com/office/drawing/2014/main" xmlns="" val="3146557671"/>
                  </a:ext>
                </a:extLst>
              </a:tr>
              <a:tr h="500634">
                <a:tc>
                  <a:txBody>
                    <a:bodyPr/>
                    <a:lstStyle/>
                    <a:p>
                      <a:endParaRPr lang="en-US" sz="1800" dirty="0">
                        <a:latin typeface="Roboto Condensed" pitchFamily="2" charset="0"/>
                        <a:ea typeface="Roboto Condensed" pitchFamily="2" charset="0"/>
                      </a:endParaRPr>
                    </a:p>
                  </a:txBody>
                  <a:tcPr marL="123444" marR="123444" marT="61722" marB="61722"/>
                </a:tc>
                <a:tc>
                  <a:txBody>
                    <a:bodyPr/>
                    <a:lstStyle/>
                    <a:p>
                      <a:r>
                        <a:rPr lang="en-US" sz="1800" dirty="0">
                          <a:latin typeface="Roboto Condensed" pitchFamily="2" charset="0"/>
                          <a:ea typeface="Roboto Condensed" pitchFamily="2" charset="0"/>
                        </a:rPr>
                        <a:t>Trickier</a:t>
                      </a:r>
                      <a:r>
                        <a:rPr lang="en-US" sz="1800" baseline="0" dirty="0">
                          <a:latin typeface="Roboto Condensed" pitchFamily="2" charset="0"/>
                          <a:ea typeface="Roboto Condensed" pitchFamily="2" charset="0"/>
                        </a:rPr>
                        <a:t> to record longitudinally from the same neurons</a:t>
                      </a:r>
                      <a:endParaRPr lang="en-US" sz="1800" dirty="0">
                        <a:latin typeface="Roboto Condensed" pitchFamily="2" charset="0"/>
                        <a:ea typeface="Roboto Condensed" pitchFamily="2" charset="0"/>
                      </a:endParaRPr>
                    </a:p>
                  </a:txBody>
                  <a:tcPr marL="123444" marR="123444" marT="61722" marB="61722"/>
                </a:tc>
                <a:extLst>
                  <a:ext uri="{0D108BD9-81ED-4DB2-BD59-A6C34878D82A}">
                    <a16:rowId xmlns:a16="http://schemas.microsoft.com/office/drawing/2014/main" xmlns="" val="2066036464"/>
                  </a:ext>
                </a:extLst>
              </a:tr>
            </a:tbl>
          </a:graphicData>
        </a:graphic>
      </p:graphicFrame>
    </p:spTree>
    <p:extLst>
      <p:ext uri="{BB962C8B-B14F-4D97-AF65-F5344CB8AC3E}">
        <p14:creationId xmlns:p14="http://schemas.microsoft.com/office/powerpoint/2010/main" val="2841535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9487" y="3156624"/>
            <a:ext cx="3350862" cy="808248"/>
          </a:xfrm>
          <a:prstGeom prst="rect">
            <a:avLst/>
          </a:prstGeom>
        </p:spPr>
      </p:pic>
      <p:sp>
        <p:nvSpPr>
          <p:cNvPr id="8" name="TextBox 7"/>
          <p:cNvSpPr txBox="1"/>
          <p:nvPr/>
        </p:nvSpPr>
        <p:spPr>
          <a:xfrm>
            <a:off x="457200" y="4220567"/>
            <a:ext cx="8229600" cy="2308324"/>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The electrical activity of one or more neurons can be observed by recording </a:t>
            </a:r>
            <a:r>
              <a:rPr lang="en-US" sz="1600" b="1" dirty="0">
                <a:latin typeface="Roboto Condensed" pitchFamily="2" charset="0"/>
                <a:ea typeface="Roboto Condensed" pitchFamily="2" charset="0"/>
              </a:rPr>
              <a:t>voltage changes over time</a:t>
            </a:r>
            <a:r>
              <a:rPr lang="en-US" sz="1600" dirty="0">
                <a:latin typeface="Roboto Condensed" pitchFamily="2" charset="0"/>
                <a:ea typeface="Roboto Condensed" pitchFamily="2" charset="0"/>
              </a:rPr>
              <a:t>, thus producing a </a:t>
            </a:r>
            <a:r>
              <a:rPr lang="en-US" sz="1600" b="1" i="1" dirty="0">
                <a:latin typeface="Roboto Condensed" pitchFamily="2" charset="0"/>
                <a:ea typeface="Roboto Condensed" pitchFamily="2" charset="0"/>
              </a:rPr>
              <a:t>waveform</a:t>
            </a:r>
            <a:r>
              <a:rPr lang="en-US" sz="1600" dirty="0">
                <a:latin typeface="Roboto Condensed" pitchFamily="2" charset="0"/>
                <a:ea typeface="Roboto Condensed" pitchFamily="2" charset="0"/>
              </a:rPr>
              <a:t> that can be further analyzed</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This kind of signal is surprisingly similar to what can be recorded by placing a </a:t>
            </a:r>
            <a:r>
              <a:rPr lang="en-US" sz="1600" b="1" dirty="0">
                <a:latin typeface="Roboto Condensed" pitchFamily="2" charset="0"/>
                <a:ea typeface="Roboto Condensed" pitchFamily="2" charset="0"/>
              </a:rPr>
              <a:t>microphone</a:t>
            </a:r>
            <a:r>
              <a:rPr lang="en-US" sz="1600" dirty="0">
                <a:latin typeface="Roboto Condensed" pitchFamily="2" charset="0"/>
                <a:ea typeface="Roboto Condensed" pitchFamily="2" charset="0"/>
              </a:rPr>
              <a:t> in front of </a:t>
            </a:r>
            <a:r>
              <a:rPr lang="en-US" sz="1600" b="1" dirty="0">
                <a:latin typeface="Roboto Condensed" pitchFamily="2" charset="0"/>
                <a:ea typeface="Roboto Condensed" pitchFamily="2" charset="0"/>
              </a:rPr>
              <a:t>a group of people talking</a:t>
            </a:r>
            <a:r>
              <a:rPr lang="en-US" sz="1600" dirty="0">
                <a:latin typeface="Roboto Condensed" pitchFamily="2" charset="0"/>
                <a:ea typeface="Roboto Condensed" pitchFamily="2" charset="0"/>
              </a:rPr>
              <a:t>. In this case the signal represent the oscillations in voltage produced in the microphone by the changes in air pressure (sound), but the core characteristics of the signal are closely related</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This analogy (</a:t>
            </a:r>
            <a:r>
              <a:rPr lang="en-US" sz="1600" i="1" dirty="0">
                <a:latin typeface="Roboto Condensed" pitchFamily="2" charset="0"/>
                <a:ea typeface="Roboto Condensed" pitchFamily="2" charset="0"/>
              </a:rPr>
              <a:t>highlighted in </a:t>
            </a:r>
            <a:r>
              <a:rPr lang="en-US" sz="1600" b="1" i="1" dirty="0">
                <a:solidFill>
                  <a:schemeClr val="accent1"/>
                </a:solidFill>
                <a:latin typeface="Roboto Condensed" pitchFamily="2" charset="0"/>
                <a:ea typeface="Roboto Condensed" pitchFamily="2" charset="0"/>
              </a:rPr>
              <a:t>red</a:t>
            </a:r>
            <a:r>
              <a:rPr lang="en-US" sz="1600" i="1" dirty="0">
                <a:solidFill>
                  <a:schemeClr val="accent1"/>
                </a:solidFill>
                <a:latin typeface="Roboto Condensed" pitchFamily="2" charset="0"/>
                <a:ea typeface="Roboto Condensed" pitchFamily="2" charset="0"/>
              </a:rPr>
              <a:t> </a:t>
            </a:r>
            <a:r>
              <a:rPr lang="en-US" sz="1600" i="1" dirty="0">
                <a:latin typeface="Roboto Condensed" pitchFamily="2" charset="0"/>
                <a:ea typeface="Roboto Condensed" pitchFamily="2" charset="0"/>
              </a:rPr>
              <a:t>throughout the lecture</a:t>
            </a:r>
            <a:r>
              <a:rPr lang="en-US" sz="1600" dirty="0">
                <a:latin typeface="Roboto Condensed" pitchFamily="2" charset="0"/>
                <a:ea typeface="Roboto Condensed" pitchFamily="2" charset="0"/>
              </a:rPr>
              <a:t>) will be didactically useful to make some concepts more intuitive, however as with all the analogies, there are </a:t>
            </a:r>
            <a:r>
              <a:rPr lang="en-US" sz="1600" b="1" dirty="0">
                <a:latin typeface="Roboto Condensed" pitchFamily="2" charset="0"/>
                <a:ea typeface="Roboto Condensed" pitchFamily="2" charset="0"/>
              </a:rPr>
              <a:t>limitations</a:t>
            </a:r>
            <a:r>
              <a:rPr lang="en-US" sz="1600" dirty="0">
                <a:latin typeface="Roboto Condensed" pitchFamily="2" charset="0"/>
                <a:ea typeface="Roboto Condensed" pitchFamily="2" charset="0"/>
              </a:rPr>
              <a:t> (</a:t>
            </a:r>
            <a:r>
              <a:rPr lang="en-US" sz="1600" i="1" dirty="0">
                <a:latin typeface="Roboto Condensed" pitchFamily="2" charset="0"/>
                <a:ea typeface="Roboto Condensed" pitchFamily="2" charset="0"/>
              </a:rPr>
              <a:t>It’s an analogy, treat it like so</a:t>
            </a:r>
            <a:r>
              <a:rPr lang="en-US" sz="1600" dirty="0">
                <a:latin typeface="Roboto Condensed" pitchFamily="2" charset="0"/>
                <a:ea typeface="Roboto Condensed" pitchFamily="2" charset="0"/>
              </a:rPr>
              <a:t>)</a:t>
            </a:r>
          </a:p>
        </p:txBody>
      </p:sp>
      <p:pic>
        <p:nvPicPr>
          <p:cNvPr id="1028" name="Picture 4" descr="https://cdn.shopify.com/s/files/1/0067/9378/9499/products/Yv4hLRpDehQU_530x@2x.png?v=157565872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V="1">
            <a:off x="4672778" y="3003550"/>
            <a:ext cx="3926362" cy="1181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457200"/>
            <a:ext cx="8229600" cy="707886"/>
          </a:xfrm>
          <a:prstGeom prst="rect">
            <a:avLst/>
          </a:prstGeom>
          <a:noFill/>
        </p:spPr>
        <p:txBody>
          <a:bodyPr wrap="square" rtlCol="0">
            <a:spAutoFit/>
          </a:bodyPr>
          <a:lstStyle/>
          <a:p>
            <a:r>
              <a:rPr lang="en-US" sz="4000" b="1" dirty="0">
                <a:latin typeface="Roboto Condensed" pitchFamily="2" charset="0"/>
                <a:ea typeface="Roboto Condensed" pitchFamily="2" charset="0"/>
              </a:rPr>
              <a:t>The sound-electricity analogy</a:t>
            </a:r>
            <a:endParaRPr lang="en-US" sz="3600" b="1" dirty="0">
              <a:latin typeface="Roboto Condensed" pitchFamily="2" charset="0"/>
              <a:ea typeface="Roboto Condensed" pitchFamily="2" charset="0"/>
            </a:endParaRPr>
          </a:p>
        </p:txBody>
      </p:sp>
      <p:pic>
        <p:nvPicPr>
          <p:cNvPr id="1032" name="Picture 8" descr="https://encrypted-tbn0.gstatic.com/images?q=tbn%3AANd9GcQtH1NM2j8U_zcy75Iy5j4SWMWm4hcb5tz-9x7zhRP1hI8QIDtX"/>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35384"/>
          <a:stretch/>
        </p:blipFill>
        <p:spPr bwMode="auto">
          <a:xfrm>
            <a:off x="4572000" y="1563441"/>
            <a:ext cx="4121571" cy="12701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www.futurity.org/wp/wp-content/uploads/2019/07/gray_matter_murderer_brains_16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9487" y="1420781"/>
            <a:ext cx="3143549" cy="1797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764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4114800" cy="646331"/>
          </a:xfrm>
          <a:prstGeom prst="rect">
            <a:avLst/>
          </a:prstGeom>
          <a:noFill/>
        </p:spPr>
        <p:txBody>
          <a:bodyPr wrap="square" rtlCol="0">
            <a:spAutoFit/>
          </a:bodyPr>
          <a:lstStyle/>
          <a:p>
            <a:r>
              <a:rPr lang="en-US" sz="3600" b="1" dirty="0">
                <a:latin typeface="Roboto Condensed" pitchFamily="2" charset="0"/>
                <a:ea typeface="Roboto Condensed" pitchFamily="2" charset="0"/>
              </a:rPr>
              <a:t>Electrophysiology</a:t>
            </a:r>
          </a:p>
        </p:txBody>
      </p:sp>
      <p:sp>
        <p:nvSpPr>
          <p:cNvPr id="3" name="TextBox 2"/>
          <p:cNvSpPr txBox="1"/>
          <p:nvPr/>
        </p:nvSpPr>
        <p:spPr>
          <a:xfrm>
            <a:off x="457200" y="3751180"/>
            <a:ext cx="4637314" cy="646331"/>
          </a:xfrm>
          <a:prstGeom prst="rect">
            <a:avLst/>
          </a:prstGeom>
          <a:noFill/>
        </p:spPr>
        <p:txBody>
          <a:bodyPr wrap="square" rtlCol="0">
            <a:spAutoFit/>
          </a:bodyPr>
          <a:lstStyle/>
          <a:p>
            <a:r>
              <a:rPr lang="en-US" sz="3600" b="1" dirty="0">
                <a:solidFill>
                  <a:schemeClr val="bg1">
                    <a:lumMod val="85000"/>
                  </a:schemeClr>
                </a:solidFill>
                <a:latin typeface="Roboto Condensed" pitchFamily="2" charset="0"/>
                <a:ea typeface="Roboto Condensed" pitchFamily="2" charset="0"/>
              </a:rPr>
              <a:t>Imaging and light</a:t>
            </a:r>
          </a:p>
        </p:txBody>
      </p:sp>
      <p:sp>
        <p:nvSpPr>
          <p:cNvPr id="4" name="TextBox 3"/>
          <p:cNvSpPr txBox="1"/>
          <p:nvPr/>
        </p:nvSpPr>
        <p:spPr>
          <a:xfrm>
            <a:off x="730336" y="1103531"/>
            <a:ext cx="7046877" cy="2677656"/>
          </a:xfrm>
          <a:prstGeom prst="rect">
            <a:avLst/>
          </a:prstGeom>
          <a:noFill/>
        </p:spPr>
        <p:txBody>
          <a:bodyPr wrap="square" rtlCol="0">
            <a:spAutoFit/>
          </a:bodyPr>
          <a:lstStyle/>
          <a:p>
            <a:pPr marL="571500" indent="-571500">
              <a:buFont typeface="Arial" panose="020B0604020202020204" pitchFamily="34" charset="0"/>
              <a:buChar char="•"/>
            </a:pPr>
            <a:r>
              <a:rPr lang="en-US" sz="2400" b="1" dirty="0">
                <a:latin typeface="Roboto Condensed" pitchFamily="2" charset="0"/>
                <a:ea typeface="Roboto Condensed" pitchFamily="2" charset="0"/>
              </a:rPr>
              <a:t>Extracellular</a:t>
            </a:r>
          </a:p>
          <a:p>
            <a:pPr marL="1028700" lvl="1" indent="-571500">
              <a:buFont typeface="Arial" panose="020B0604020202020204" pitchFamily="34" charset="0"/>
              <a:buChar char="•"/>
            </a:pPr>
            <a:r>
              <a:rPr lang="en-US" sz="2400" dirty="0">
                <a:latin typeface="Roboto Condensed" pitchFamily="2" charset="0"/>
                <a:ea typeface="Roboto Condensed" pitchFamily="2" charset="0"/>
              </a:rPr>
              <a:t>EEG (electroencephalography)</a:t>
            </a:r>
          </a:p>
          <a:p>
            <a:pPr marL="1028700" lvl="1" indent="-571500">
              <a:buFont typeface="Arial" panose="020B0604020202020204" pitchFamily="34" charset="0"/>
              <a:buChar char="•"/>
            </a:pPr>
            <a:r>
              <a:rPr lang="en-US" sz="2400" i="1" dirty="0">
                <a:latin typeface="Roboto Condensed" pitchFamily="2" charset="0"/>
                <a:ea typeface="Roboto Condensed" pitchFamily="2" charset="0"/>
              </a:rPr>
              <a:t>LFP</a:t>
            </a:r>
            <a:endParaRPr lang="en-US" sz="2400" dirty="0">
              <a:latin typeface="Roboto Condensed" pitchFamily="2" charset="0"/>
              <a:ea typeface="Roboto Condensed" pitchFamily="2" charset="0"/>
            </a:endParaRPr>
          </a:p>
          <a:p>
            <a:pPr marL="1485900" lvl="2" indent="-571500">
              <a:buFont typeface="Arial" panose="020B0604020202020204" pitchFamily="34" charset="0"/>
              <a:buChar char="•"/>
            </a:pPr>
            <a:r>
              <a:rPr lang="en-US" sz="2400" dirty="0">
                <a:latin typeface="Roboto Condensed" pitchFamily="2" charset="0"/>
                <a:ea typeface="Roboto Condensed" pitchFamily="2" charset="0"/>
              </a:rPr>
              <a:t>EP (evoked potentials)</a:t>
            </a:r>
          </a:p>
          <a:p>
            <a:pPr marL="1028700" lvl="1" indent="-571500">
              <a:buFont typeface="Arial" panose="020B0604020202020204" pitchFamily="34" charset="0"/>
              <a:buChar char="•"/>
            </a:pPr>
            <a:r>
              <a:rPr lang="en-US" sz="2400" i="1" dirty="0">
                <a:latin typeface="Roboto Condensed" pitchFamily="2" charset="0"/>
                <a:ea typeface="Roboto Condensed" pitchFamily="2" charset="0"/>
              </a:rPr>
              <a:t>Single Units (“Spikes”)</a:t>
            </a:r>
          </a:p>
          <a:p>
            <a:pPr marL="571500" indent="-571500">
              <a:buFont typeface="Arial" panose="020B0604020202020204" pitchFamily="34" charset="0"/>
              <a:buChar char="•"/>
            </a:pPr>
            <a:r>
              <a:rPr lang="en-US" sz="2400" b="1" dirty="0">
                <a:solidFill>
                  <a:schemeClr val="bg1">
                    <a:lumMod val="85000"/>
                  </a:schemeClr>
                </a:solidFill>
                <a:latin typeface="Roboto Condensed" pitchFamily="2" charset="0"/>
                <a:ea typeface="Roboto Condensed" pitchFamily="2" charset="0"/>
              </a:rPr>
              <a:t>Intracellular</a:t>
            </a:r>
          </a:p>
          <a:p>
            <a:pPr marL="1028700" lvl="1" indent="-571500">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Patch Clamp</a:t>
            </a:r>
          </a:p>
        </p:txBody>
      </p:sp>
      <p:sp>
        <p:nvSpPr>
          <p:cNvPr id="5" name="TextBox 4"/>
          <p:cNvSpPr txBox="1"/>
          <p:nvPr/>
        </p:nvSpPr>
        <p:spPr>
          <a:xfrm>
            <a:off x="730336" y="4325920"/>
            <a:ext cx="5722257" cy="2308324"/>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Intrinsic signal Optical Imaging (IOS)</a:t>
            </a:r>
          </a:p>
          <a:p>
            <a:pPr marL="571500" indent="-571500">
              <a:lnSpc>
                <a:spcPct val="150000"/>
              </a:lnSpc>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Wide-field Calcium Imaging</a:t>
            </a:r>
          </a:p>
          <a:p>
            <a:pPr marL="571500" indent="-571500">
              <a:lnSpc>
                <a:spcPct val="150000"/>
              </a:lnSpc>
              <a:buFont typeface="Arial" panose="020B0604020202020204" pitchFamily="34" charset="0"/>
              <a:buChar char="•"/>
            </a:pPr>
            <a:r>
              <a:rPr lang="en-US" sz="2400" dirty="0">
                <a:solidFill>
                  <a:schemeClr val="bg1">
                    <a:lumMod val="85000"/>
                  </a:schemeClr>
                </a:solidFill>
                <a:latin typeface="Roboto Condensed" pitchFamily="2" charset="0"/>
                <a:ea typeface="Roboto Condensed" pitchFamily="2" charset="0"/>
              </a:rPr>
              <a:t>2 Photon microscopy</a:t>
            </a:r>
          </a:p>
          <a:p>
            <a:pPr marL="571500" indent="-571500">
              <a:lnSpc>
                <a:spcPct val="150000"/>
              </a:lnSpc>
              <a:buFont typeface="Arial" panose="020B0604020202020204" pitchFamily="34" charset="0"/>
              <a:buChar char="•"/>
            </a:pPr>
            <a:r>
              <a:rPr lang="en-US" sz="2400" dirty="0" err="1">
                <a:solidFill>
                  <a:schemeClr val="bg1">
                    <a:lumMod val="85000"/>
                  </a:schemeClr>
                </a:solidFill>
                <a:latin typeface="Roboto Condensed" pitchFamily="2" charset="0"/>
                <a:ea typeface="Roboto Condensed" pitchFamily="2" charset="0"/>
              </a:rPr>
              <a:t>Optogenetics</a:t>
            </a:r>
            <a:endParaRPr lang="en-US" sz="2400" dirty="0">
              <a:solidFill>
                <a:schemeClr val="bg1">
                  <a:lumMod val="85000"/>
                </a:schemeClr>
              </a:solidFill>
              <a:latin typeface="Roboto Condensed" pitchFamily="2" charset="0"/>
              <a:ea typeface="Roboto Condensed" pitchFamily="2" charset="0"/>
            </a:endParaRPr>
          </a:p>
        </p:txBody>
      </p:sp>
    </p:spTree>
    <p:extLst>
      <p:ext uri="{BB962C8B-B14F-4D97-AF65-F5344CB8AC3E}">
        <p14:creationId xmlns:p14="http://schemas.microsoft.com/office/powerpoint/2010/main" val="271509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57200"/>
            <a:ext cx="6732872" cy="646331"/>
          </a:xfrm>
          <a:prstGeom prst="rect">
            <a:avLst/>
          </a:prstGeom>
          <a:noFill/>
        </p:spPr>
        <p:txBody>
          <a:bodyPr wrap="square" rtlCol="0">
            <a:spAutoFit/>
          </a:bodyPr>
          <a:lstStyle/>
          <a:p>
            <a:r>
              <a:rPr lang="en-US" sz="3600" b="1" dirty="0">
                <a:latin typeface="Roboto Condensed" pitchFamily="2" charset="0"/>
                <a:ea typeface="Roboto Condensed" pitchFamily="2" charset="0"/>
              </a:rPr>
              <a:t>Extracellular Electrophysiology</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1" y="1225097"/>
            <a:ext cx="3850644" cy="4344706"/>
          </a:xfrm>
          <a:prstGeom prst="rect">
            <a:avLst/>
          </a:prstGeom>
        </p:spPr>
      </p:pic>
      <p:sp>
        <p:nvSpPr>
          <p:cNvPr id="6" name="Rectangle 5"/>
          <p:cNvSpPr/>
          <p:nvPr/>
        </p:nvSpPr>
        <p:spPr>
          <a:xfrm>
            <a:off x="4292600" y="1103531"/>
            <a:ext cx="4394200" cy="4278094"/>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Roboto Condensed" pitchFamily="2" charset="0"/>
                <a:ea typeface="Roboto Condensed" pitchFamily="2" charset="0"/>
              </a:rPr>
              <a:t>Extracellular electrophysiology techniques measure neurophysiological signals by using a </a:t>
            </a:r>
            <a:r>
              <a:rPr lang="en-US" sz="1600" b="1" dirty="0">
                <a:latin typeface="Roboto Condensed" pitchFamily="2" charset="0"/>
                <a:ea typeface="Roboto Condensed" pitchFamily="2" charset="0"/>
              </a:rPr>
              <a:t>probe</a:t>
            </a:r>
            <a:r>
              <a:rPr lang="en-US" sz="1600" dirty="0">
                <a:latin typeface="Roboto Condensed" pitchFamily="2" charset="0"/>
                <a:ea typeface="Roboto Condensed" pitchFamily="2" charset="0"/>
              </a:rPr>
              <a:t> that records the voltage changes of the extracellular space.</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The ionic movements underlying </a:t>
            </a:r>
            <a:r>
              <a:rPr lang="en-US" sz="1600" b="1" dirty="0">
                <a:latin typeface="Roboto Condensed" pitchFamily="2" charset="0"/>
                <a:ea typeface="Roboto Condensed" pitchFamily="2" charset="0"/>
              </a:rPr>
              <a:t>synaptic potentials</a:t>
            </a:r>
            <a:r>
              <a:rPr lang="en-US" sz="1600" dirty="0">
                <a:latin typeface="Roboto Condensed" pitchFamily="2" charset="0"/>
                <a:ea typeface="Roboto Condensed" pitchFamily="2" charset="0"/>
              </a:rPr>
              <a:t> (EPSPs and IPSPs) and </a:t>
            </a:r>
            <a:r>
              <a:rPr lang="en-US" sz="1600" b="1" dirty="0">
                <a:latin typeface="Roboto Condensed" pitchFamily="2" charset="0"/>
                <a:ea typeface="Roboto Condensed" pitchFamily="2" charset="0"/>
              </a:rPr>
              <a:t>action potentials</a:t>
            </a:r>
            <a:r>
              <a:rPr lang="en-US" sz="1600" dirty="0">
                <a:latin typeface="Roboto Condensed" pitchFamily="2" charset="0"/>
                <a:ea typeface="Roboto Condensed" pitchFamily="2" charset="0"/>
              </a:rPr>
              <a:t> generate a voltage change also in the extracellular space.</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Since the probe is </a:t>
            </a:r>
            <a:r>
              <a:rPr lang="en-US" sz="1600" b="1" dirty="0">
                <a:latin typeface="Roboto Condensed" pitchFamily="2" charset="0"/>
                <a:ea typeface="Roboto Condensed" pitchFamily="2" charset="0"/>
              </a:rPr>
              <a:t>extracellular</a:t>
            </a:r>
            <a:r>
              <a:rPr lang="en-US" sz="1600" dirty="0">
                <a:latin typeface="Roboto Condensed" pitchFamily="2" charset="0"/>
                <a:ea typeface="Roboto Condensed" pitchFamily="2" charset="0"/>
              </a:rPr>
              <a:t>, we don’t have a precise idea of which cell is responsible for the signal that we are recording. </a:t>
            </a:r>
            <a:r>
              <a:rPr lang="en-US" sz="1600" dirty="0">
                <a:solidFill>
                  <a:schemeClr val="accent1"/>
                </a:solidFill>
                <a:latin typeface="Roboto Condensed" pitchFamily="2" charset="0"/>
                <a:ea typeface="Roboto Condensed" pitchFamily="2" charset="0"/>
              </a:rPr>
              <a:t>We don’t know who are we listening to.</a:t>
            </a:r>
          </a:p>
          <a:p>
            <a:pPr marL="285750" indent="-285750" algn="just">
              <a:buFont typeface="Arial" panose="020B0604020202020204" pitchFamily="34" charset="0"/>
              <a:buChar char="•"/>
            </a:pPr>
            <a:r>
              <a:rPr lang="en-US" sz="1600" dirty="0">
                <a:latin typeface="Roboto Condensed" pitchFamily="2" charset="0"/>
                <a:ea typeface="Roboto Condensed" pitchFamily="2" charset="0"/>
              </a:rPr>
              <a:t>In this situation we can either decide to record the integrated activity of a group of numerous neurons, thus recording a </a:t>
            </a:r>
            <a:r>
              <a:rPr lang="en-US" sz="1600" b="1" dirty="0">
                <a:latin typeface="Roboto Condensed" pitchFamily="2" charset="0"/>
                <a:ea typeface="Roboto Condensed" pitchFamily="2" charset="0"/>
              </a:rPr>
              <a:t>population activity</a:t>
            </a:r>
            <a:r>
              <a:rPr lang="en-US" sz="1600" dirty="0">
                <a:latin typeface="Roboto Condensed" pitchFamily="2" charset="0"/>
                <a:ea typeface="Roboto Condensed" pitchFamily="2" charset="0"/>
              </a:rPr>
              <a:t>, or to employ some smart tricks to try to distinguish between different </a:t>
            </a:r>
            <a:r>
              <a:rPr lang="en-US" sz="1600" b="1" dirty="0">
                <a:latin typeface="Roboto Condensed" pitchFamily="2" charset="0"/>
                <a:ea typeface="Roboto Condensed" pitchFamily="2" charset="0"/>
              </a:rPr>
              <a:t>single neurons</a:t>
            </a:r>
            <a:r>
              <a:rPr lang="en-US" sz="1600" dirty="0">
                <a:latin typeface="Roboto Condensed" pitchFamily="2" charset="0"/>
                <a:ea typeface="Roboto Condensed" pitchFamily="2" charset="0"/>
              </a:rPr>
              <a:t>.</a:t>
            </a:r>
          </a:p>
        </p:txBody>
      </p:sp>
      <p:sp>
        <p:nvSpPr>
          <p:cNvPr id="7" name="Rectangle 6"/>
          <p:cNvSpPr/>
          <p:nvPr/>
        </p:nvSpPr>
        <p:spPr>
          <a:xfrm>
            <a:off x="457200" y="5569803"/>
            <a:ext cx="8229600" cy="830997"/>
          </a:xfrm>
          <a:prstGeom prst="rect">
            <a:avLst/>
          </a:prstGeom>
        </p:spPr>
        <p:txBody>
          <a:bodyPr wrap="square">
            <a:spAutoFit/>
          </a:bodyPr>
          <a:lstStyle/>
          <a:p>
            <a:pPr marL="285750" indent="-285750" algn="just">
              <a:buFont typeface="Arial" panose="020B0604020202020204" pitchFamily="34" charset="0"/>
              <a:buChar char="•"/>
            </a:pPr>
            <a:r>
              <a:rPr lang="en-US" sz="1600" dirty="0">
                <a:solidFill>
                  <a:schemeClr val="accent1"/>
                </a:solidFill>
                <a:latin typeface="Roboto Condensed" pitchFamily="2" charset="0"/>
                <a:ea typeface="Roboto Condensed" pitchFamily="2" charset="0"/>
              </a:rPr>
              <a:t>Imagine to be in a room full of people and recording the sound. You can either decide to listen to the general buzzing sound of the crowd, or you can try really hard to distinguish the voice of a single person in the room. </a:t>
            </a:r>
          </a:p>
        </p:txBody>
      </p:sp>
    </p:spTree>
    <p:extLst>
      <p:ext uri="{BB962C8B-B14F-4D97-AF65-F5344CB8AC3E}">
        <p14:creationId xmlns:p14="http://schemas.microsoft.com/office/powerpoint/2010/main" val="3842581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Leo1">
      <a:dk1>
        <a:sysClr val="windowText" lastClr="000000"/>
      </a:dk1>
      <a:lt1>
        <a:sysClr val="window" lastClr="FFFFFF"/>
      </a:lt1>
      <a:dk2>
        <a:srgbClr val="22333B"/>
      </a:dk2>
      <a:lt2>
        <a:srgbClr val="EFE6DD"/>
      </a:lt2>
      <a:accent1>
        <a:srgbClr val="BC4430"/>
      </a:accent1>
      <a:accent2>
        <a:srgbClr val="7FBDC2"/>
      </a:accent2>
      <a:accent3>
        <a:srgbClr val="F3DFA2"/>
      </a:accent3>
      <a:accent4>
        <a:srgbClr val="C7AD8F"/>
      </a:accent4>
      <a:accent5>
        <a:srgbClr val="5F5040"/>
      </a:accent5>
      <a:accent6>
        <a:srgbClr val="4E6766"/>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900</TotalTime>
  <Words>3589</Words>
  <Application>Microsoft Office PowerPoint</Application>
  <PresentationFormat>Presentazione su schermo (4:3)</PresentationFormat>
  <Paragraphs>299</Paragraphs>
  <Slides>43</Slides>
  <Notes>7</Notes>
  <HiddenSlides>0</HiddenSlides>
  <MMClips>4</MMClips>
  <ScaleCrop>false</ScaleCrop>
  <HeadingPairs>
    <vt:vector size="4" baseType="variant">
      <vt:variant>
        <vt:lpstr>Tema</vt:lpstr>
      </vt:variant>
      <vt:variant>
        <vt:i4>1</vt:i4>
      </vt:variant>
      <vt:variant>
        <vt:lpstr>Titoli diapositive</vt:lpstr>
      </vt:variant>
      <vt:variant>
        <vt:i4>43</vt:i4>
      </vt:variant>
    </vt:vector>
  </HeadingPairs>
  <TitlesOfParts>
    <vt:vector size="44" baseType="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Utente Windows</dc:creator>
  <cp:lastModifiedBy>tommaso</cp:lastModifiedBy>
  <cp:revision>109</cp:revision>
  <dcterms:created xsi:type="dcterms:W3CDTF">2020-02-28T13:25:21Z</dcterms:created>
  <dcterms:modified xsi:type="dcterms:W3CDTF">2020-03-07T20:10:15Z</dcterms:modified>
</cp:coreProperties>
</file>