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354" r:id="rId2"/>
    <p:sldId id="355" r:id="rId3"/>
    <p:sldId id="392" r:id="rId4"/>
    <p:sldId id="353" r:id="rId5"/>
    <p:sldId id="340" r:id="rId6"/>
    <p:sldId id="341" r:id="rId7"/>
    <p:sldId id="391" r:id="rId8"/>
    <p:sldId id="342" r:id="rId9"/>
    <p:sldId id="399" r:id="rId10"/>
    <p:sldId id="400" r:id="rId11"/>
    <p:sldId id="401" r:id="rId12"/>
    <p:sldId id="405" r:id="rId13"/>
    <p:sldId id="343" r:id="rId14"/>
    <p:sldId id="344" r:id="rId15"/>
    <p:sldId id="403" r:id="rId16"/>
    <p:sldId id="396" r:id="rId17"/>
    <p:sldId id="394" r:id="rId18"/>
    <p:sldId id="404" r:id="rId19"/>
    <p:sldId id="397" r:id="rId20"/>
    <p:sldId id="406" r:id="rId21"/>
    <p:sldId id="398" r:id="rId22"/>
    <p:sldId id="407" r:id="rId23"/>
    <p:sldId id="402" r:id="rId24"/>
    <p:sldId id="393" r:id="rId25"/>
    <p:sldId id="267" r:id="rId26"/>
    <p:sldId id="361" r:id="rId27"/>
    <p:sldId id="278" r:id="rId28"/>
    <p:sldId id="427" r:id="rId29"/>
    <p:sldId id="418" r:id="rId30"/>
    <p:sldId id="350" r:id="rId31"/>
    <p:sldId id="408" r:id="rId32"/>
    <p:sldId id="419" r:id="rId33"/>
    <p:sldId id="420" r:id="rId34"/>
    <p:sldId id="421" r:id="rId35"/>
    <p:sldId id="276" r:id="rId36"/>
    <p:sldId id="261" r:id="rId37"/>
    <p:sldId id="334" r:id="rId38"/>
    <p:sldId id="422" r:id="rId39"/>
    <p:sldId id="387" r:id="rId40"/>
    <p:sldId id="425" r:id="rId41"/>
    <p:sldId id="356" r:id="rId42"/>
    <p:sldId id="257" r:id="rId43"/>
    <p:sldId id="288" r:id="rId44"/>
    <p:sldId id="416" r:id="rId45"/>
    <p:sldId id="413" r:id="rId46"/>
    <p:sldId id="415" r:id="rId47"/>
    <p:sldId id="414" r:id="rId48"/>
    <p:sldId id="412" r:id="rId4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92765"/>
  </p:normalViewPr>
  <p:slideViewPr>
    <p:cSldViewPr snapToGrid="0" snapToObjects="1">
      <p:cViewPr varScale="1">
        <p:scale>
          <a:sx n="59" d="100"/>
          <a:sy n="59" d="100"/>
        </p:scale>
        <p:origin x="6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958CF-7676-0640-86A4-D00C6F2BE1E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8396FC7B-F86C-8F45-9A58-C0CDD57CEDB0}">
      <dgm:prSet phldrT="[Testo]" custT="1"/>
      <dgm:spPr/>
      <dgm:t>
        <a:bodyPr/>
        <a:lstStyle/>
        <a:p>
          <a:r>
            <a:rPr lang="it-IT" dirty="0"/>
            <a:t>Platone </a:t>
          </a:r>
        </a:p>
      </dgm:t>
    </dgm:pt>
    <dgm:pt modelId="{26666973-0A2F-F145-9D06-7E3EF28C9DC3}" type="parTrans" cxnId="{363D05DE-981A-BE49-86C8-D37B7EFD2B5E}">
      <dgm:prSet/>
      <dgm:spPr/>
      <dgm:t>
        <a:bodyPr/>
        <a:lstStyle/>
        <a:p>
          <a:endParaRPr lang="it-IT"/>
        </a:p>
      </dgm:t>
    </dgm:pt>
    <dgm:pt modelId="{0ABF7EA3-837F-C04C-A64B-C75C0A603DA4}" type="sibTrans" cxnId="{363D05DE-981A-BE49-86C8-D37B7EFD2B5E}">
      <dgm:prSet/>
      <dgm:spPr/>
      <dgm:t>
        <a:bodyPr/>
        <a:lstStyle/>
        <a:p>
          <a:endParaRPr lang="it-IT"/>
        </a:p>
      </dgm:t>
    </dgm:pt>
    <dgm:pt modelId="{14748230-5AE1-6146-B3D4-FBEFAC12EB82}">
      <dgm:prSet phldrT="[Testo]" custT="1"/>
      <dgm:spPr/>
      <dgm:t>
        <a:bodyPr/>
        <a:lstStyle/>
        <a:p>
          <a:pPr>
            <a:buNone/>
          </a:pPr>
          <a:r>
            <a:rPr lang="it-IT" sz="3600" dirty="0"/>
            <a:t>Aristotele</a:t>
          </a:r>
        </a:p>
      </dgm:t>
    </dgm:pt>
    <dgm:pt modelId="{003E2A7C-45C9-CE43-A818-EABC18D1ECD0}" type="parTrans" cxnId="{F97B6FA1-4CF4-C04C-AAD5-72927DB27B9D}">
      <dgm:prSet/>
      <dgm:spPr/>
      <dgm:t>
        <a:bodyPr/>
        <a:lstStyle/>
        <a:p>
          <a:endParaRPr lang="it-IT"/>
        </a:p>
      </dgm:t>
    </dgm:pt>
    <dgm:pt modelId="{FF22FD1E-934C-2A43-8281-C24595A906CE}" type="sibTrans" cxnId="{F97B6FA1-4CF4-C04C-AAD5-72927DB27B9D}">
      <dgm:prSet/>
      <dgm:spPr/>
      <dgm:t>
        <a:bodyPr/>
        <a:lstStyle/>
        <a:p>
          <a:endParaRPr lang="it-IT"/>
        </a:p>
      </dgm:t>
    </dgm:pt>
    <dgm:pt modelId="{BFA370F6-EC19-7D42-AC9D-4299AEDD49C7}">
      <dgm:prSet phldrT="[Testo]" custT="1"/>
      <dgm:spPr/>
      <dgm:t>
        <a:bodyPr/>
        <a:lstStyle/>
        <a:p>
          <a:r>
            <a:rPr lang="it-IT" dirty="0"/>
            <a:t>Agostino </a:t>
          </a:r>
        </a:p>
      </dgm:t>
    </dgm:pt>
    <dgm:pt modelId="{3E02AA92-4881-C54C-B800-6952351CAD45}" type="parTrans" cxnId="{5EE9A744-524D-7F4C-861B-98C5D3E64B05}">
      <dgm:prSet/>
      <dgm:spPr/>
      <dgm:t>
        <a:bodyPr/>
        <a:lstStyle/>
        <a:p>
          <a:endParaRPr lang="it-IT"/>
        </a:p>
      </dgm:t>
    </dgm:pt>
    <dgm:pt modelId="{46C51C0C-0ED1-1E4B-A8E3-D0FEEBCCBA86}" type="sibTrans" cxnId="{5EE9A744-524D-7F4C-861B-98C5D3E64B05}">
      <dgm:prSet/>
      <dgm:spPr/>
      <dgm:t>
        <a:bodyPr/>
        <a:lstStyle/>
        <a:p>
          <a:endParaRPr lang="it-IT"/>
        </a:p>
      </dgm:t>
    </dgm:pt>
    <dgm:pt modelId="{533A82C6-042B-D942-AFF4-DF39ADE605C0}">
      <dgm:prSet phldrT="[Testo]" custT="1"/>
      <dgm:spPr/>
      <dgm:t>
        <a:bodyPr/>
        <a:lstStyle/>
        <a:p>
          <a:r>
            <a:rPr lang="it-IT" dirty="0"/>
            <a:t>Tommaso </a:t>
          </a:r>
        </a:p>
      </dgm:t>
    </dgm:pt>
    <dgm:pt modelId="{644BC542-8313-9E48-A62C-E902CCC5D48F}" type="parTrans" cxnId="{6F71C8F3-E920-B14F-9CEF-719F76BBF37A}">
      <dgm:prSet/>
      <dgm:spPr/>
      <dgm:t>
        <a:bodyPr/>
        <a:lstStyle/>
        <a:p>
          <a:endParaRPr lang="it-IT"/>
        </a:p>
      </dgm:t>
    </dgm:pt>
    <dgm:pt modelId="{BD6F4D8E-A415-9B40-AC0F-BE1D81B12AFC}" type="sibTrans" cxnId="{6F71C8F3-E920-B14F-9CEF-719F76BBF37A}">
      <dgm:prSet/>
      <dgm:spPr/>
      <dgm:t>
        <a:bodyPr/>
        <a:lstStyle/>
        <a:p>
          <a:endParaRPr lang="it-IT"/>
        </a:p>
      </dgm:t>
    </dgm:pt>
    <dgm:pt modelId="{4539AF10-4811-894E-8301-0DE4AB2AD73E}">
      <dgm:prSet phldrT="[Testo]" custT="1"/>
      <dgm:spPr/>
      <dgm:t>
        <a:bodyPr/>
        <a:lstStyle/>
        <a:p>
          <a:r>
            <a:rPr lang="it-IT" dirty="0"/>
            <a:t>Alberti </a:t>
          </a:r>
        </a:p>
      </dgm:t>
    </dgm:pt>
    <dgm:pt modelId="{FEBF6584-8A09-A740-B90F-957E1C9A286D}" type="parTrans" cxnId="{1BD0933D-802C-6F40-9EE1-708601FD1494}">
      <dgm:prSet/>
      <dgm:spPr/>
      <dgm:t>
        <a:bodyPr/>
        <a:lstStyle/>
        <a:p>
          <a:endParaRPr lang="it-IT"/>
        </a:p>
      </dgm:t>
    </dgm:pt>
    <dgm:pt modelId="{4502D324-1CBB-684E-9D6F-845BD1974CD2}" type="sibTrans" cxnId="{1BD0933D-802C-6F40-9EE1-708601FD1494}">
      <dgm:prSet/>
      <dgm:spPr/>
      <dgm:t>
        <a:bodyPr/>
        <a:lstStyle/>
        <a:p>
          <a:endParaRPr lang="it-IT"/>
        </a:p>
      </dgm:t>
    </dgm:pt>
    <dgm:pt modelId="{E5283B54-EF8D-8B42-B53D-F232099DE52B}">
      <dgm:prSet custT="1"/>
      <dgm:spPr/>
      <dgm:t>
        <a:bodyPr/>
        <a:lstStyle/>
        <a:p>
          <a:r>
            <a:rPr lang="it-IT" dirty="0" err="1"/>
            <a:t>Baumgarten</a:t>
          </a:r>
          <a:r>
            <a:rPr lang="it-IT" dirty="0"/>
            <a:t> </a:t>
          </a:r>
        </a:p>
      </dgm:t>
    </dgm:pt>
    <dgm:pt modelId="{48F0A4CC-1421-DC42-9977-8183ACA70EF9}" type="parTrans" cxnId="{8B6D1B1F-EF06-DA47-85DB-7A9F369D52FE}">
      <dgm:prSet/>
      <dgm:spPr/>
      <dgm:t>
        <a:bodyPr/>
        <a:lstStyle/>
        <a:p>
          <a:endParaRPr lang="it-IT"/>
        </a:p>
      </dgm:t>
    </dgm:pt>
    <dgm:pt modelId="{5366FEED-A387-B145-B135-4C1505068320}" type="sibTrans" cxnId="{8B6D1B1F-EF06-DA47-85DB-7A9F369D52FE}">
      <dgm:prSet/>
      <dgm:spPr/>
      <dgm:t>
        <a:bodyPr/>
        <a:lstStyle/>
        <a:p>
          <a:endParaRPr lang="it-IT"/>
        </a:p>
      </dgm:t>
    </dgm:pt>
    <dgm:pt modelId="{080144DD-3CDD-8840-ACDA-DEE04379D3B1}">
      <dgm:prSet custT="1"/>
      <dgm:spPr/>
      <dgm:t>
        <a:bodyPr/>
        <a:lstStyle/>
        <a:p>
          <a:r>
            <a:rPr lang="it-IT" dirty="0"/>
            <a:t>Hume</a:t>
          </a:r>
        </a:p>
      </dgm:t>
    </dgm:pt>
    <dgm:pt modelId="{398574F2-DB45-3940-B94C-CC2FBE566D9B}" type="parTrans" cxnId="{FFAD0FB9-2DDD-154C-BC6F-1E5B714BF76F}">
      <dgm:prSet/>
      <dgm:spPr/>
      <dgm:t>
        <a:bodyPr/>
        <a:lstStyle/>
        <a:p>
          <a:endParaRPr lang="it-IT"/>
        </a:p>
      </dgm:t>
    </dgm:pt>
    <dgm:pt modelId="{DD54343D-4241-424E-99CD-407C37B2E6C0}" type="sibTrans" cxnId="{FFAD0FB9-2DDD-154C-BC6F-1E5B714BF76F}">
      <dgm:prSet/>
      <dgm:spPr/>
      <dgm:t>
        <a:bodyPr/>
        <a:lstStyle/>
        <a:p>
          <a:endParaRPr lang="it-IT"/>
        </a:p>
      </dgm:t>
    </dgm:pt>
    <dgm:pt modelId="{33A5403B-27E9-E34E-A6C6-DF94F718B53C}">
      <dgm:prSet custT="1"/>
      <dgm:spPr/>
      <dgm:t>
        <a:bodyPr/>
        <a:lstStyle/>
        <a:p>
          <a:r>
            <a:rPr lang="it-IT" dirty="0"/>
            <a:t>Burke</a:t>
          </a:r>
        </a:p>
      </dgm:t>
    </dgm:pt>
    <dgm:pt modelId="{A67350E7-14AE-7F49-B29B-1E4E7864A407}" type="parTrans" cxnId="{21912041-3733-CE41-85A9-55B354B046FA}">
      <dgm:prSet/>
      <dgm:spPr/>
      <dgm:t>
        <a:bodyPr/>
        <a:lstStyle/>
        <a:p>
          <a:endParaRPr lang="it-IT"/>
        </a:p>
      </dgm:t>
    </dgm:pt>
    <dgm:pt modelId="{223C92F5-76B0-D04C-85AC-3011FD3EFC15}" type="sibTrans" cxnId="{21912041-3733-CE41-85A9-55B354B046FA}">
      <dgm:prSet/>
      <dgm:spPr/>
      <dgm:t>
        <a:bodyPr/>
        <a:lstStyle/>
        <a:p>
          <a:endParaRPr lang="it-IT"/>
        </a:p>
      </dgm:t>
    </dgm:pt>
    <dgm:pt modelId="{6217AA4A-5405-A94A-94C8-B20E8AC5BDF4}">
      <dgm:prSet custT="1"/>
      <dgm:spPr/>
      <dgm:t>
        <a:bodyPr/>
        <a:lstStyle/>
        <a:p>
          <a:r>
            <a:rPr lang="it-IT" dirty="0"/>
            <a:t>Kant </a:t>
          </a:r>
        </a:p>
      </dgm:t>
    </dgm:pt>
    <dgm:pt modelId="{403675F0-9124-DA45-B139-746E93BA85E5}" type="parTrans" cxnId="{CE18C989-AE86-1B47-BCB4-3B0F3DCFF4BF}">
      <dgm:prSet/>
      <dgm:spPr/>
      <dgm:t>
        <a:bodyPr/>
        <a:lstStyle/>
        <a:p>
          <a:endParaRPr lang="it-IT"/>
        </a:p>
      </dgm:t>
    </dgm:pt>
    <dgm:pt modelId="{2382E0E5-F6B4-E747-9F44-7B16F2212A9C}" type="sibTrans" cxnId="{CE18C989-AE86-1B47-BCB4-3B0F3DCFF4BF}">
      <dgm:prSet/>
      <dgm:spPr/>
      <dgm:t>
        <a:bodyPr/>
        <a:lstStyle/>
        <a:p>
          <a:endParaRPr lang="it-IT"/>
        </a:p>
      </dgm:t>
    </dgm:pt>
    <dgm:pt modelId="{A345BB79-6405-9740-9CCA-BB8BB2C7366F}">
      <dgm:prSet custT="1"/>
      <dgm:spPr/>
      <dgm:t>
        <a:bodyPr/>
        <a:lstStyle/>
        <a:p>
          <a:r>
            <a:rPr lang="it-IT" dirty="0" err="1"/>
            <a:t>Schelling</a:t>
          </a:r>
          <a:r>
            <a:rPr lang="it-IT" dirty="0"/>
            <a:t> </a:t>
          </a:r>
        </a:p>
      </dgm:t>
    </dgm:pt>
    <dgm:pt modelId="{95AA315E-786C-FF4C-9CB1-ADC5325C6D1B}" type="parTrans" cxnId="{10286B09-AD5D-DC4D-9529-FF3B2D126462}">
      <dgm:prSet/>
      <dgm:spPr/>
      <dgm:t>
        <a:bodyPr/>
        <a:lstStyle/>
        <a:p>
          <a:endParaRPr lang="it-IT"/>
        </a:p>
      </dgm:t>
    </dgm:pt>
    <dgm:pt modelId="{2A3DA54F-326F-0E4F-88A5-9AD75937157C}" type="sibTrans" cxnId="{10286B09-AD5D-DC4D-9529-FF3B2D126462}">
      <dgm:prSet/>
      <dgm:spPr/>
      <dgm:t>
        <a:bodyPr/>
        <a:lstStyle/>
        <a:p>
          <a:endParaRPr lang="it-IT"/>
        </a:p>
      </dgm:t>
    </dgm:pt>
    <dgm:pt modelId="{FA67C8DD-F54B-5D4B-B373-22F897053D4B}">
      <dgm:prSet custT="1"/>
      <dgm:spPr/>
      <dgm:t>
        <a:bodyPr/>
        <a:lstStyle/>
        <a:p>
          <a:r>
            <a:rPr lang="it-IT" dirty="0"/>
            <a:t>Hegel</a:t>
          </a:r>
        </a:p>
      </dgm:t>
    </dgm:pt>
    <dgm:pt modelId="{30A0A154-3A07-3B47-82C6-82C2EAA8D846}" type="parTrans" cxnId="{930DB0A0-E2EA-C845-ABEB-C824DD6302DD}">
      <dgm:prSet/>
      <dgm:spPr/>
      <dgm:t>
        <a:bodyPr/>
        <a:lstStyle/>
        <a:p>
          <a:endParaRPr lang="it-IT"/>
        </a:p>
      </dgm:t>
    </dgm:pt>
    <dgm:pt modelId="{33CC393B-EA53-444A-AFD9-111FC7CCC8AB}" type="sibTrans" cxnId="{930DB0A0-E2EA-C845-ABEB-C824DD6302DD}">
      <dgm:prSet/>
      <dgm:spPr/>
      <dgm:t>
        <a:bodyPr/>
        <a:lstStyle/>
        <a:p>
          <a:endParaRPr lang="it-IT"/>
        </a:p>
      </dgm:t>
    </dgm:pt>
    <dgm:pt modelId="{707C08FD-7780-7248-A695-968D47EE4A73}" type="pres">
      <dgm:prSet presAssocID="{545958CF-7676-0640-86A4-D00C6F2BE1ED}" presName="diagram" presStyleCnt="0">
        <dgm:presLayoutVars>
          <dgm:dir/>
          <dgm:resizeHandles val="exact"/>
        </dgm:presLayoutVars>
      </dgm:prSet>
      <dgm:spPr/>
    </dgm:pt>
    <dgm:pt modelId="{5B1AE92A-F4CA-2845-ABB2-8E08C77684CC}" type="pres">
      <dgm:prSet presAssocID="{8396FC7B-F86C-8F45-9A58-C0CDD57CEDB0}" presName="node" presStyleLbl="node1" presStyleIdx="0" presStyleCnt="11">
        <dgm:presLayoutVars>
          <dgm:bulletEnabled val="1"/>
        </dgm:presLayoutVars>
      </dgm:prSet>
      <dgm:spPr/>
    </dgm:pt>
    <dgm:pt modelId="{7279C367-FB68-FF48-B9E4-61EF91D26F8E}" type="pres">
      <dgm:prSet presAssocID="{0ABF7EA3-837F-C04C-A64B-C75C0A603DA4}" presName="sibTrans" presStyleCnt="0"/>
      <dgm:spPr/>
    </dgm:pt>
    <dgm:pt modelId="{D9133CD0-0006-E14B-B029-164C78C3C464}" type="pres">
      <dgm:prSet presAssocID="{14748230-5AE1-6146-B3D4-FBEFAC12EB82}" presName="node" presStyleLbl="node1" presStyleIdx="1" presStyleCnt="11">
        <dgm:presLayoutVars>
          <dgm:bulletEnabled val="1"/>
        </dgm:presLayoutVars>
      </dgm:prSet>
      <dgm:spPr/>
    </dgm:pt>
    <dgm:pt modelId="{C97CAABA-21C8-874D-8C9F-3E6AC9F587DC}" type="pres">
      <dgm:prSet presAssocID="{FF22FD1E-934C-2A43-8281-C24595A906CE}" presName="sibTrans" presStyleCnt="0"/>
      <dgm:spPr/>
    </dgm:pt>
    <dgm:pt modelId="{8D3784CC-0944-5A49-AF40-F533DE6DE4BE}" type="pres">
      <dgm:prSet presAssocID="{BFA370F6-EC19-7D42-AC9D-4299AEDD49C7}" presName="node" presStyleLbl="node1" presStyleIdx="2" presStyleCnt="11">
        <dgm:presLayoutVars>
          <dgm:bulletEnabled val="1"/>
        </dgm:presLayoutVars>
      </dgm:prSet>
      <dgm:spPr/>
    </dgm:pt>
    <dgm:pt modelId="{A32291B8-5242-844A-9FBE-380F0E8D21F8}" type="pres">
      <dgm:prSet presAssocID="{46C51C0C-0ED1-1E4B-A8E3-D0FEEBCCBA86}" presName="sibTrans" presStyleCnt="0"/>
      <dgm:spPr/>
    </dgm:pt>
    <dgm:pt modelId="{BEB25C32-851B-6A42-9C1F-AF9B040ED910}" type="pres">
      <dgm:prSet presAssocID="{533A82C6-042B-D942-AFF4-DF39ADE605C0}" presName="node" presStyleLbl="node1" presStyleIdx="3" presStyleCnt="11">
        <dgm:presLayoutVars>
          <dgm:bulletEnabled val="1"/>
        </dgm:presLayoutVars>
      </dgm:prSet>
      <dgm:spPr/>
    </dgm:pt>
    <dgm:pt modelId="{63CEF3E4-C7A0-F340-9BC2-D5A8FDB5A404}" type="pres">
      <dgm:prSet presAssocID="{BD6F4D8E-A415-9B40-AC0F-BE1D81B12AFC}" presName="sibTrans" presStyleCnt="0"/>
      <dgm:spPr/>
    </dgm:pt>
    <dgm:pt modelId="{BED6EAA5-FD49-1349-98DA-EF3182372306}" type="pres">
      <dgm:prSet presAssocID="{4539AF10-4811-894E-8301-0DE4AB2AD73E}" presName="node" presStyleLbl="node1" presStyleIdx="4" presStyleCnt="11">
        <dgm:presLayoutVars>
          <dgm:bulletEnabled val="1"/>
        </dgm:presLayoutVars>
      </dgm:prSet>
      <dgm:spPr/>
    </dgm:pt>
    <dgm:pt modelId="{609A8254-B66A-ED4E-929C-E436CA4A8F25}" type="pres">
      <dgm:prSet presAssocID="{4502D324-1CBB-684E-9D6F-845BD1974CD2}" presName="sibTrans" presStyleCnt="0"/>
      <dgm:spPr/>
    </dgm:pt>
    <dgm:pt modelId="{7F40C3B2-4440-D248-9F5D-1927F23B4FE1}" type="pres">
      <dgm:prSet presAssocID="{E5283B54-EF8D-8B42-B53D-F232099DE52B}" presName="node" presStyleLbl="node1" presStyleIdx="5" presStyleCnt="11">
        <dgm:presLayoutVars>
          <dgm:bulletEnabled val="1"/>
        </dgm:presLayoutVars>
      </dgm:prSet>
      <dgm:spPr/>
    </dgm:pt>
    <dgm:pt modelId="{D433D0EE-1CE1-DF4C-8C46-A23D91DB12CF}" type="pres">
      <dgm:prSet presAssocID="{5366FEED-A387-B145-B135-4C1505068320}" presName="sibTrans" presStyleCnt="0"/>
      <dgm:spPr/>
    </dgm:pt>
    <dgm:pt modelId="{0B943E60-CE73-2345-92D6-CCAF4D316E54}" type="pres">
      <dgm:prSet presAssocID="{080144DD-3CDD-8840-ACDA-DEE04379D3B1}" presName="node" presStyleLbl="node1" presStyleIdx="6" presStyleCnt="11">
        <dgm:presLayoutVars>
          <dgm:bulletEnabled val="1"/>
        </dgm:presLayoutVars>
      </dgm:prSet>
      <dgm:spPr/>
    </dgm:pt>
    <dgm:pt modelId="{8EEF8A7C-54DE-284E-8860-3C2946FC422A}" type="pres">
      <dgm:prSet presAssocID="{DD54343D-4241-424E-99CD-407C37B2E6C0}" presName="sibTrans" presStyleCnt="0"/>
      <dgm:spPr/>
    </dgm:pt>
    <dgm:pt modelId="{0C30745C-9C62-814A-AF0C-E3B2B79EBDC9}" type="pres">
      <dgm:prSet presAssocID="{33A5403B-27E9-E34E-A6C6-DF94F718B53C}" presName="node" presStyleLbl="node1" presStyleIdx="7" presStyleCnt="11">
        <dgm:presLayoutVars>
          <dgm:bulletEnabled val="1"/>
        </dgm:presLayoutVars>
      </dgm:prSet>
      <dgm:spPr/>
    </dgm:pt>
    <dgm:pt modelId="{B6C9168A-0B4F-304F-B372-B08891D6057A}" type="pres">
      <dgm:prSet presAssocID="{223C92F5-76B0-D04C-85AC-3011FD3EFC15}" presName="sibTrans" presStyleCnt="0"/>
      <dgm:spPr/>
    </dgm:pt>
    <dgm:pt modelId="{B713234D-AA2A-F246-BE93-A6B7B856CA2A}" type="pres">
      <dgm:prSet presAssocID="{6217AA4A-5405-A94A-94C8-B20E8AC5BDF4}" presName="node" presStyleLbl="node1" presStyleIdx="8" presStyleCnt="11">
        <dgm:presLayoutVars>
          <dgm:bulletEnabled val="1"/>
        </dgm:presLayoutVars>
      </dgm:prSet>
      <dgm:spPr/>
    </dgm:pt>
    <dgm:pt modelId="{8021283C-EC4D-3340-B030-01840631F694}" type="pres">
      <dgm:prSet presAssocID="{2382E0E5-F6B4-E747-9F44-7B16F2212A9C}" presName="sibTrans" presStyleCnt="0"/>
      <dgm:spPr/>
    </dgm:pt>
    <dgm:pt modelId="{AB186E61-93FA-BE44-8997-6D29EC28CFC0}" type="pres">
      <dgm:prSet presAssocID="{A345BB79-6405-9740-9CCA-BB8BB2C7366F}" presName="node" presStyleLbl="node1" presStyleIdx="9" presStyleCnt="11">
        <dgm:presLayoutVars>
          <dgm:bulletEnabled val="1"/>
        </dgm:presLayoutVars>
      </dgm:prSet>
      <dgm:spPr/>
    </dgm:pt>
    <dgm:pt modelId="{4CDB8996-BB61-804A-BFFF-5B077B6BA276}" type="pres">
      <dgm:prSet presAssocID="{2A3DA54F-326F-0E4F-88A5-9AD75937157C}" presName="sibTrans" presStyleCnt="0"/>
      <dgm:spPr/>
    </dgm:pt>
    <dgm:pt modelId="{F1BE5D40-92EA-054E-BCAB-5F53388EFC44}" type="pres">
      <dgm:prSet presAssocID="{FA67C8DD-F54B-5D4B-B373-22F897053D4B}" presName="node" presStyleLbl="node1" presStyleIdx="10" presStyleCnt="11">
        <dgm:presLayoutVars>
          <dgm:bulletEnabled val="1"/>
        </dgm:presLayoutVars>
      </dgm:prSet>
      <dgm:spPr/>
    </dgm:pt>
  </dgm:ptLst>
  <dgm:cxnLst>
    <dgm:cxn modelId="{60832707-AA53-CD4D-8713-C7382B25527B}" type="presOf" srcId="{BFA370F6-EC19-7D42-AC9D-4299AEDD49C7}" destId="{8D3784CC-0944-5A49-AF40-F533DE6DE4BE}" srcOrd="0" destOrd="0" presId="urn:microsoft.com/office/officeart/2005/8/layout/default"/>
    <dgm:cxn modelId="{507B9008-EA5A-DD45-A0C1-AE28B0227642}" type="presOf" srcId="{8396FC7B-F86C-8F45-9A58-C0CDD57CEDB0}" destId="{5B1AE92A-F4CA-2845-ABB2-8E08C77684CC}" srcOrd="0" destOrd="0" presId="urn:microsoft.com/office/officeart/2005/8/layout/default"/>
    <dgm:cxn modelId="{10286B09-AD5D-DC4D-9529-FF3B2D126462}" srcId="{545958CF-7676-0640-86A4-D00C6F2BE1ED}" destId="{A345BB79-6405-9740-9CCA-BB8BB2C7366F}" srcOrd="9" destOrd="0" parTransId="{95AA315E-786C-FF4C-9CB1-ADC5325C6D1B}" sibTransId="{2A3DA54F-326F-0E4F-88A5-9AD75937157C}"/>
    <dgm:cxn modelId="{59256A0A-B1A1-3842-BC2D-A07BE7EDDBE7}" type="presOf" srcId="{080144DD-3CDD-8840-ACDA-DEE04379D3B1}" destId="{0B943E60-CE73-2345-92D6-CCAF4D316E54}" srcOrd="0" destOrd="0" presId="urn:microsoft.com/office/officeart/2005/8/layout/default"/>
    <dgm:cxn modelId="{D8F43919-99BA-6442-A86F-4149C06FC646}" type="presOf" srcId="{545958CF-7676-0640-86A4-D00C6F2BE1ED}" destId="{707C08FD-7780-7248-A695-968D47EE4A73}" srcOrd="0" destOrd="0" presId="urn:microsoft.com/office/officeart/2005/8/layout/default"/>
    <dgm:cxn modelId="{8B6D1B1F-EF06-DA47-85DB-7A9F369D52FE}" srcId="{545958CF-7676-0640-86A4-D00C6F2BE1ED}" destId="{E5283B54-EF8D-8B42-B53D-F232099DE52B}" srcOrd="5" destOrd="0" parTransId="{48F0A4CC-1421-DC42-9977-8183ACA70EF9}" sibTransId="{5366FEED-A387-B145-B135-4C1505068320}"/>
    <dgm:cxn modelId="{2B7A0027-BDDF-9746-A8FD-9B385281D6E2}" type="presOf" srcId="{6217AA4A-5405-A94A-94C8-B20E8AC5BDF4}" destId="{B713234D-AA2A-F246-BE93-A6B7B856CA2A}" srcOrd="0" destOrd="0" presId="urn:microsoft.com/office/officeart/2005/8/layout/default"/>
    <dgm:cxn modelId="{1BD0933D-802C-6F40-9EE1-708601FD1494}" srcId="{545958CF-7676-0640-86A4-D00C6F2BE1ED}" destId="{4539AF10-4811-894E-8301-0DE4AB2AD73E}" srcOrd="4" destOrd="0" parTransId="{FEBF6584-8A09-A740-B90F-957E1C9A286D}" sibTransId="{4502D324-1CBB-684E-9D6F-845BD1974CD2}"/>
    <dgm:cxn modelId="{8D903B3F-2043-EA47-AC62-569F9A99FD43}" type="presOf" srcId="{14748230-5AE1-6146-B3D4-FBEFAC12EB82}" destId="{D9133CD0-0006-E14B-B029-164C78C3C464}" srcOrd="0" destOrd="0" presId="urn:microsoft.com/office/officeart/2005/8/layout/default"/>
    <dgm:cxn modelId="{21912041-3733-CE41-85A9-55B354B046FA}" srcId="{545958CF-7676-0640-86A4-D00C6F2BE1ED}" destId="{33A5403B-27E9-E34E-A6C6-DF94F718B53C}" srcOrd="7" destOrd="0" parTransId="{A67350E7-14AE-7F49-B29B-1E4E7864A407}" sibTransId="{223C92F5-76B0-D04C-85AC-3011FD3EFC15}"/>
    <dgm:cxn modelId="{5EE9A744-524D-7F4C-861B-98C5D3E64B05}" srcId="{545958CF-7676-0640-86A4-D00C6F2BE1ED}" destId="{BFA370F6-EC19-7D42-AC9D-4299AEDD49C7}" srcOrd="2" destOrd="0" parTransId="{3E02AA92-4881-C54C-B800-6952351CAD45}" sibTransId="{46C51C0C-0ED1-1E4B-A8E3-D0FEEBCCBA86}"/>
    <dgm:cxn modelId="{4D0CC859-3094-CB42-8CCA-7A97E7EF8726}" type="presOf" srcId="{FA67C8DD-F54B-5D4B-B373-22F897053D4B}" destId="{F1BE5D40-92EA-054E-BCAB-5F53388EFC44}" srcOrd="0" destOrd="0" presId="urn:microsoft.com/office/officeart/2005/8/layout/default"/>
    <dgm:cxn modelId="{5DC7387B-C4FF-5542-B51E-7FC1077A0793}" type="presOf" srcId="{A345BB79-6405-9740-9CCA-BB8BB2C7366F}" destId="{AB186E61-93FA-BE44-8997-6D29EC28CFC0}" srcOrd="0" destOrd="0" presId="urn:microsoft.com/office/officeart/2005/8/layout/default"/>
    <dgm:cxn modelId="{52D87183-7E94-4F44-8D9D-63B9B138BF22}" type="presOf" srcId="{4539AF10-4811-894E-8301-0DE4AB2AD73E}" destId="{BED6EAA5-FD49-1349-98DA-EF3182372306}" srcOrd="0" destOrd="0" presId="urn:microsoft.com/office/officeart/2005/8/layout/default"/>
    <dgm:cxn modelId="{CE18C989-AE86-1B47-BCB4-3B0F3DCFF4BF}" srcId="{545958CF-7676-0640-86A4-D00C6F2BE1ED}" destId="{6217AA4A-5405-A94A-94C8-B20E8AC5BDF4}" srcOrd="8" destOrd="0" parTransId="{403675F0-9124-DA45-B139-746E93BA85E5}" sibTransId="{2382E0E5-F6B4-E747-9F44-7B16F2212A9C}"/>
    <dgm:cxn modelId="{930DB0A0-E2EA-C845-ABEB-C824DD6302DD}" srcId="{545958CF-7676-0640-86A4-D00C6F2BE1ED}" destId="{FA67C8DD-F54B-5D4B-B373-22F897053D4B}" srcOrd="10" destOrd="0" parTransId="{30A0A154-3A07-3B47-82C6-82C2EAA8D846}" sibTransId="{33CC393B-EA53-444A-AFD9-111FC7CCC8AB}"/>
    <dgm:cxn modelId="{F97B6FA1-4CF4-C04C-AAD5-72927DB27B9D}" srcId="{545958CF-7676-0640-86A4-D00C6F2BE1ED}" destId="{14748230-5AE1-6146-B3D4-FBEFAC12EB82}" srcOrd="1" destOrd="0" parTransId="{003E2A7C-45C9-CE43-A818-EABC18D1ECD0}" sibTransId="{FF22FD1E-934C-2A43-8281-C24595A906CE}"/>
    <dgm:cxn modelId="{46ED92B0-A799-3944-8800-413B82E69A9A}" type="presOf" srcId="{E5283B54-EF8D-8B42-B53D-F232099DE52B}" destId="{7F40C3B2-4440-D248-9F5D-1927F23B4FE1}" srcOrd="0" destOrd="0" presId="urn:microsoft.com/office/officeart/2005/8/layout/default"/>
    <dgm:cxn modelId="{FFAD0FB9-2DDD-154C-BC6F-1E5B714BF76F}" srcId="{545958CF-7676-0640-86A4-D00C6F2BE1ED}" destId="{080144DD-3CDD-8840-ACDA-DEE04379D3B1}" srcOrd="6" destOrd="0" parTransId="{398574F2-DB45-3940-B94C-CC2FBE566D9B}" sibTransId="{DD54343D-4241-424E-99CD-407C37B2E6C0}"/>
    <dgm:cxn modelId="{0A1521C4-5134-C749-BBD6-206518115CEA}" type="presOf" srcId="{33A5403B-27E9-E34E-A6C6-DF94F718B53C}" destId="{0C30745C-9C62-814A-AF0C-E3B2B79EBDC9}" srcOrd="0" destOrd="0" presId="urn:microsoft.com/office/officeart/2005/8/layout/default"/>
    <dgm:cxn modelId="{363D05DE-981A-BE49-86C8-D37B7EFD2B5E}" srcId="{545958CF-7676-0640-86A4-D00C6F2BE1ED}" destId="{8396FC7B-F86C-8F45-9A58-C0CDD57CEDB0}" srcOrd="0" destOrd="0" parTransId="{26666973-0A2F-F145-9D06-7E3EF28C9DC3}" sibTransId="{0ABF7EA3-837F-C04C-A64B-C75C0A603DA4}"/>
    <dgm:cxn modelId="{8A9F66E4-050B-B34A-82B2-3029B76ECBFC}" type="presOf" srcId="{533A82C6-042B-D942-AFF4-DF39ADE605C0}" destId="{BEB25C32-851B-6A42-9C1F-AF9B040ED910}" srcOrd="0" destOrd="0" presId="urn:microsoft.com/office/officeart/2005/8/layout/default"/>
    <dgm:cxn modelId="{6F71C8F3-E920-B14F-9CEF-719F76BBF37A}" srcId="{545958CF-7676-0640-86A4-D00C6F2BE1ED}" destId="{533A82C6-042B-D942-AFF4-DF39ADE605C0}" srcOrd="3" destOrd="0" parTransId="{644BC542-8313-9E48-A62C-E902CCC5D48F}" sibTransId="{BD6F4D8E-A415-9B40-AC0F-BE1D81B12AFC}"/>
    <dgm:cxn modelId="{6E92994D-C542-6C46-B8A7-821FD19BE368}" type="presParOf" srcId="{707C08FD-7780-7248-A695-968D47EE4A73}" destId="{5B1AE92A-F4CA-2845-ABB2-8E08C77684CC}" srcOrd="0" destOrd="0" presId="urn:microsoft.com/office/officeart/2005/8/layout/default"/>
    <dgm:cxn modelId="{71852F13-1928-074D-8F8D-3D2776397B88}" type="presParOf" srcId="{707C08FD-7780-7248-A695-968D47EE4A73}" destId="{7279C367-FB68-FF48-B9E4-61EF91D26F8E}" srcOrd="1" destOrd="0" presId="urn:microsoft.com/office/officeart/2005/8/layout/default"/>
    <dgm:cxn modelId="{1342E636-C386-3547-A272-601B9359AF7A}" type="presParOf" srcId="{707C08FD-7780-7248-A695-968D47EE4A73}" destId="{D9133CD0-0006-E14B-B029-164C78C3C464}" srcOrd="2" destOrd="0" presId="urn:microsoft.com/office/officeart/2005/8/layout/default"/>
    <dgm:cxn modelId="{C9F56114-758C-ED4B-898E-2D0172F75008}" type="presParOf" srcId="{707C08FD-7780-7248-A695-968D47EE4A73}" destId="{C97CAABA-21C8-874D-8C9F-3E6AC9F587DC}" srcOrd="3" destOrd="0" presId="urn:microsoft.com/office/officeart/2005/8/layout/default"/>
    <dgm:cxn modelId="{95090A8A-E92C-FA44-80C7-089FA84C9594}" type="presParOf" srcId="{707C08FD-7780-7248-A695-968D47EE4A73}" destId="{8D3784CC-0944-5A49-AF40-F533DE6DE4BE}" srcOrd="4" destOrd="0" presId="urn:microsoft.com/office/officeart/2005/8/layout/default"/>
    <dgm:cxn modelId="{8BF77A04-519B-EF40-8970-BD7DBB8368F5}" type="presParOf" srcId="{707C08FD-7780-7248-A695-968D47EE4A73}" destId="{A32291B8-5242-844A-9FBE-380F0E8D21F8}" srcOrd="5" destOrd="0" presId="urn:microsoft.com/office/officeart/2005/8/layout/default"/>
    <dgm:cxn modelId="{E22C1A02-2F36-5F49-A16B-979391863105}" type="presParOf" srcId="{707C08FD-7780-7248-A695-968D47EE4A73}" destId="{BEB25C32-851B-6A42-9C1F-AF9B040ED910}" srcOrd="6" destOrd="0" presId="urn:microsoft.com/office/officeart/2005/8/layout/default"/>
    <dgm:cxn modelId="{E9278716-8B82-D348-97ED-1F6E12203EC6}" type="presParOf" srcId="{707C08FD-7780-7248-A695-968D47EE4A73}" destId="{63CEF3E4-C7A0-F340-9BC2-D5A8FDB5A404}" srcOrd="7" destOrd="0" presId="urn:microsoft.com/office/officeart/2005/8/layout/default"/>
    <dgm:cxn modelId="{F3425D91-6122-9D40-B607-D4A13A457CFB}" type="presParOf" srcId="{707C08FD-7780-7248-A695-968D47EE4A73}" destId="{BED6EAA5-FD49-1349-98DA-EF3182372306}" srcOrd="8" destOrd="0" presId="urn:microsoft.com/office/officeart/2005/8/layout/default"/>
    <dgm:cxn modelId="{3DB120A0-9213-3F4A-B021-AADFF47CAA95}" type="presParOf" srcId="{707C08FD-7780-7248-A695-968D47EE4A73}" destId="{609A8254-B66A-ED4E-929C-E436CA4A8F25}" srcOrd="9" destOrd="0" presId="urn:microsoft.com/office/officeart/2005/8/layout/default"/>
    <dgm:cxn modelId="{EF65889F-68E3-114D-BD19-C1594A2484C7}" type="presParOf" srcId="{707C08FD-7780-7248-A695-968D47EE4A73}" destId="{7F40C3B2-4440-D248-9F5D-1927F23B4FE1}" srcOrd="10" destOrd="0" presId="urn:microsoft.com/office/officeart/2005/8/layout/default"/>
    <dgm:cxn modelId="{CC9E3944-DDD9-C44C-A319-CCC49DE351C4}" type="presParOf" srcId="{707C08FD-7780-7248-A695-968D47EE4A73}" destId="{D433D0EE-1CE1-DF4C-8C46-A23D91DB12CF}" srcOrd="11" destOrd="0" presId="urn:microsoft.com/office/officeart/2005/8/layout/default"/>
    <dgm:cxn modelId="{00AF11E1-2C92-1B4C-8EBB-6B7844B9F7B1}" type="presParOf" srcId="{707C08FD-7780-7248-A695-968D47EE4A73}" destId="{0B943E60-CE73-2345-92D6-CCAF4D316E54}" srcOrd="12" destOrd="0" presId="urn:microsoft.com/office/officeart/2005/8/layout/default"/>
    <dgm:cxn modelId="{387FE375-83AA-A74B-993C-B347208CC492}" type="presParOf" srcId="{707C08FD-7780-7248-A695-968D47EE4A73}" destId="{8EEF8A7C-54DE-284E-8860-3C2946FC422A}" srcOrd="13" destOrd="0" presId="urn:microsoft.com/office/officeart/2005/8/layout/default"/>
    <dgm:cxn modelId="{D839B526-3F7A-BE4E-9662-A6E6BE124E66}" type="presParOf" srcId="{707C08FD-7780-7248-A695-968D47EE4A73}" destId="{0C30745C-9C62-814A-AF0C-E3B2B79EBDC9}" srcOrd="14" destOrd="0" presId="urn:microsoft.com/office/officeart/2005/8/layout/default"/>
    <dgm:cxn modelId="{903576C2-ADE9-4B44-B703-EB1CC7FC6692}" type="presParOf" srcId="{707C08FD-7780-7248-A695-968D47EE4A73}" destId="{B6C9168A-0B4F-304F-B372-B08891D6057A}" srcOrd="15" destOrd="0" presId="urn:microsoft.com/office/officeart/2005/8/layout/default"/>
    <dgm:cxn modelId="{E42DF716-DD2A-364E-8892-EF10653792BB}" type="presParOf" srcId="{707C08FD-7780-7248-A695-968D47EE4A73}" destId="{B713234D-AA2A-F246-BE93-A6B7B856CA2A}" srcOrd="16" destOrd="0" presId="urn:microsoft.com/office/officeart/2005/8/layout/default"/>
    <dgm:cxn modelId="{604C7210-8337-A448-8628-2F1D4198A722}" type="presParOf" srcId="{707C08FD-7780-7248-A695-968D47EE4A73}" destId="{8021283C-EC4D-3340-B030-01840631F694}" srcOrd="17" destOrd="0" presId="urn:microsoft.com/office/officeart/2005/8/layout/default"/>
    <dgm:cxn modelId="{A59C13ED-F223-8F48-97F0-4F53D00EAF44}" type="presParOf" srcId="{707C08FD-7780-7248-A695-968D47EE4A73}" destId="{AB186E61-93FA-BE44-8997-6D29EC28CFC0}" srcOrd="18" destOrd="0" presId="urn:microsoft.com/office/officeart/2005/8/layout/default"/>
    <dgm:cxn modelId="{D727D111-C8F5-2345-89B1-01883E8D8B40}" type="presParOf" srcId="{707C08FD-7780-7248-A695-968D47EE4A73}" destId="{4CDB8996-BB61-804A-BFFF-5B077B6BA276}" srcOrd="19" destOrd="0" presId="urn:microsoft.com/office/officeart/2005/8/layout/default"/>
    <dgm:cxn modelId="{9E9B5D9E-8514-F84D-81D2-4E4AB5889E40}" type="presParOf" srcId="{707C08FD-7780-7248-A695-968D47EE4A73}" destId="{F1BE5D40-92EA-054E-BCAB-5F53388EFC44}"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AE92A-F4CA-2845-ABB2-8E08C77684CC}">
      <dsp:nvSpPr>
        <dsp:cNvPr id="0" name=""/>
        <dsp:cNvSpPr/>
      </dsp:nvSpPr>
      <dsp:spPr>
        <a:xfrm>
          <a:off x="3274" y="338959"/>
          <a:ext cx="2597915" cy="15587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Platone </a:t>
          </a:r>
        </a:p>
      </dsp:txBody>
      <dsp:txXfrm>
        <a:off x="3274" y="338959"/>
        <a:ext cx="2597915" cy="1558749"/>
      </dsp:txXfrm>
    </dsp:sp>
    <dsp:sp modelId="{D9133CD0-0006-E14B-B029-164C78C3C464}">
      <dsp:nvSpPr>
        <dsp:cNvPr id="0" name=""/>
        <dsp:cNvSpPr/>
      </dsp:nvSpPr>
      <dsp:spPr>
        <a:xfrm>
          <a:off x="2860982" y="338959"/>
          <a:ext cx="2597915" cy="15587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Aristotele</a:t>
          </a:r>
        </a:p>
      </dsp:txBody>
      <dsp:txXfrm>
        <a:off x="2860982" y="338959"/>
        <a:ext cx="2597915" cy="1558749"/>
      </dsp:txXfrm>
    </dsp:sp>
    <dsp:sp modelId="{8D3784CC-0944-5A49-AF40-F533DE6DE4BE}">
      <dsp:nvSpPr>
        <dsp:cNvPr id="0" name=""/>
        <dsp:cNvSpPr/>
      </dsp:nvSpPr>
      <dsp:spPr>
        <a:xfrm>
          <a:off x="5718689" y="338959"/>
          <a:ext cx="2597915" cy="15587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Agostino </a:t>
          </a:r>
        </a:p>
      </dsp:txBody>
      <dsp:txXfrm>
        <a:off x="5718689" y="338959"/>
        <a:ext cx="2597915" cy="1558749"/>
      </dsp:txXfrm>
    </dsp:sp>
    <dsp:sp modelId="{BEB25C32-851B-6A42-9C1F-AF9B040ED910}">
      <dsp:nvSpPr>
        <dsp:cNvPr id="0" name=""/>
        <dsp:cNvSpPr/>
      </dsp:nvSpPr>
      <dsp:spPr>
        <a:xfrm>
          <a:off x="8576397" y="338959"/>
          <a:ext cx="2597915" cy="15587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Tommaso </a:t>
          </a:r>
        </a:p>
      </dsp:txBody>
      <dsp:txXfrm>
        <a:off x="8576397" y="338959"/>
        <a:ext cx="2597915" cy="1558749"/>
      </dsp:txXfrm>
    </dsp:sp>
    <dsp:sp modelId="{BED6EAA5-FD49-1349-98DA-EF3182372306}">
      <dsp:nvSpPr>
        <dsp:cNvPr id="0" name=""/>
        <dsp:cNvSpPr/>
      </dsp:nvSpPr>
      <dsp:spPr>
        <a:xfrm>
          <a:off x="3274" y="2157500"/>
          <a:ext cx="2597915" cy="15587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Alberti </a:t>
          </a:r>
        </a:p>
      </dsp:txBody>
      <dsp:txXfrm>
        <a:off x="3274" y="2157500"/>
        <a:ext cx="2597915" cy="1558749"/>
      </dsp:txXfrm>
    </dsp:sp>
    <dsp:sp modelId="{7F40C3B2-4440-D248-9F5D-1927F23B4FE1}">
      <dsp:nvSpPr>
        <dsp:cNvPr id="0" name=""/>
        <dsp:cNvSpPr/>
      </dsp:nvSpPr>
      <dsp:spPr>
        <a:xfrm>
          <a:off x="2860982" y="2157500"/>
          <a:ext cx="2597915" cy="15587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err="1"/>
            <a:t>Baumgarten</a:t>
          </a:r>
          <a:r>
            <a:rPr lang="it-IT" sz="3600" kern="1200" dirty="0"/>
            <a:t> </a:t>
          </a:r>
        </a:p>
      </dsp:txBody>
      <dsp:txXfrm>
        <a:off x="2860982" y="2157500"/>
        <a:ext cx="2597915" cy="1558749"/>
      </dsp:txXfrm>
    </dsp:sp>
    <dsp:sp modelId="{0B943E60-CE73-2345-92D6-CCAF4D316E54}">
      <dsp:nvSpPr>
        <dsp:cNvPr id="0" name=""/>
        <dsp:cNvSpPr/>
      </dsp:nvSpPr>
      <dsp:spPr>
        <a:xfrm>
          <a:off x="5718689" y="2157500"/>
          <a:ext cx="2597915" cy="15587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Hume</a:t>
          </a:r>
        </a:p>
      </dsp:txBody>
      <dsp:txXfrm>
        <a:off x="5718689" y="2157500"/>
        <a:ext cx="2597915" cy="1558749"/>
      </dsp:txXfrm>
    </dsp:sp>
    <dsp:sp modelId="{0C30745C-9C62-814A-AF0C-E3B2B79EBDC9}">
      <dsp:nvSpPr>
        <dsp:cNvPr id="0" name=""/>
        <dsp:cNvSpPr/>
      </dsp:nvSpPr>
      <dsp:spPr>
        <a:xfrm>
          <a:off x="8576397" y="2157500"/>
          <a:ext cx="2597915" cy="15587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Burke</a:t>
          </a:r>
        </a:p>
      </dsp:txBody>
      <dsp:txXfrm>
        <a:off x="8576397" y="2157500"/>
        <a:ext cx="2597915" cy="1558749"/>
      </dsp:txXfrm>
    </dsp:sp>
    <dsp:sp modelId="{B713234D-AA2A-F246-BE93-A6B7B856CA2A}">
      <dsp:nvSpPr>
        <dsp:cNvPr id="0" name=""/>
        <dsp:cNvSpPr/>
      </dsp:nvSpPr>
      <dsp:spPr>
        <a:xfrm>
          <a:off x="1432128" y="3976041"/>
          <a:ext cx="2597915" cy="15587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Kant </a:t>
          </a:r>
        </a:p>
      </dsp:txBody>
      <dsp:txXfrm>
        <a:off x="1432128" y="3976041"/>
        <a:ext cx="2597915" cy="1558749"/>
      </dsp:txXfrm>
    </dsp:sp>
    <dsp:sp modelId="{AB186E61-93FA-BE44-8997-6D29EC28CFC0}">
      <dsp:nvSpPr>
        <dsp:cNvPr id="0" name=""/>
        <dsp:cNvSpPr/>
      </dsp:nvSpPr>
      <dsp:spPr>
        <a:xfrm>
          <a:off x="4289836" y="3976041"/>
          <a:ext cx="2597915" cy="15587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err="1"/>
            <a:t>Schelling</a:t>
          </a:r>
          <a:r>
            <a:rPr lang="it-IT" sz="3600" kern="1200" dirty="0"/>
            <a:t> </a:t>
          </a:r>
        </a:p>
      </dsp:txBody>
      <dsp:txXfrm>
        <a:off x="4289836" y="3976041"/>
        <a:ext cx="2597915" cy="1558749"/>
      </dsp:txXfrm>
    </dsp:sp>
    <dsp:sp modelId="{F1BE5D40-92EA-054E-BCAB-5F53388EFC44}">
      <dsp:nvSpPr>
        <dsp:cNvPr id="0" name=""/>
        <dsp:cNvSpPr/>
      </dsp:nvSpPr>
      <dsp:spPr>
        <a:xfrm>
          <a:off x="7147543" y="3976041"/>
          <a:ext cx="2597915" cy="15587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Hegel</a:t>
          </a:r>
        </a:p>
      </dsp:txBody>
      <dsp:txXfrm>
        <a:off x="7147543" y="3976041"/>
        <a:ext cx="2597915" cy="155874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5D396C-4CB7-6945-B2C5-90AA801078E5}" type="datetimeFigureOut">
              <a:rPr lang="it-IT" smtClean="0"/>
              <a:t>05/06/19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D459B-7C8B-E84F-B67B-7DB432528981}" type="slidenum">
              <a:rPr lang="it-IT" smtClean="0"/>
              <a:t>‹N›</a:t>
            </a:fld>
            <a:endParaRPr lang="it-IT"/>
          </a:p>
        </p:txBody>
      </p:sp>
    </p:spTree>
    <p:extLst>
      <p:ext uri="{BB962C8B-B14F-4D97-AF65-F5344CB8AC3E}">
        <p14:creationId xmlns:p14="http://schemas.microsoft.com/office/powerpoint/2010/main" val="63549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1FD459B-7C8B-E84F-B67B-7DB432528981}" type="slidenum">
              <a:rPr lang="it-IT" smtClean="0"/>
              <a:t>10</a:t>
            </a:fld>
            <a:endParaRPr lang="it-IT"/>
          </a:p>
        </p:txBody>
      </p:sp>
    </p:spTree>
    <p:extLst>
      <p:ext uri="{BB962C8B-B14F-4D97-AF65-F5344CB8AC3E}">
        <p14:creationId xmlns:p14="http://schemas.microsoft.com/office/powerpoint/2010/main" val="4255552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1FD459B-7C8B-E84F-B67B-7DB432528981}" type="slidenum">
              <a:rPr lang="it-IT" smtClean="0"/>
              <a:t>11</a:t>
            </a:fld>
            <a:endParaRPr lang="it-IT"/>
          </a:p>
        </p:txBody>
      </p:sp>
    </p:spTree>
    <p:extLst>
      <p:ext uri="{BB962C8B-B14F-4D97-AF65-F5344CB8AC3E}">
        <p14:creationId xmlns:p14="http://schemas.microsoft.com/office/powerpoint/2010/main" val="3183432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1FD459B-7C8B-E84F-B67B-7DB432528981}" type="slidenum">
              <a:rPr lang="it-IT" smtClean="0"/>
              <a:t>12</a:t>
            </a:fld>
            <a:endParaRPr lang="it-IT"/>
          </a:p>
        </p:txBody>
      </p:sp>
    </p:spTree>
    <p:extLst>
      <p:ext uri="{BB962C8B-B14F-4D97-AF65-F5344CB8AC3E}">
        <p14:creationId xmlns:p14="http://schemas.microsoft.com/office/powerpoint/2010/main" val="2388873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1FD459B-7C8B-E84F-B67B-7DB432528981}" type="slidenum">
              <a:rPr lang="it-IT" smtClean="0"/>
              <a:t>13</a:t>
            </a:fld>
            <a:endParaRPr lang="it-IT"/>
          </a:p>
        </p:txBody>
      </p:sp>
    </p:spTree>
    <p:extLst>
      <p:ext uri="{BB962C8B-B14F-4D97-AF65-F5344CB8AC3E}">
        <p14:creationId xmlns:p14="http://schemas.microsoft.com/office/powerpoint/2010/main" val="321182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1FD459B-7C8B-E84F-B67B-7DB432528981}" type="slidenum">
              <a:rPr lang="it-IT" smtClean="0"/>
              <a:t>16</a:t>
            </a:fld>
            <a:endParaRPr lang="it-IT"/>
          </a:p>
        </p:txBody>
      </p:sp>
    </p:spTree>
    <p:extLst>
      <p:ext uri="{BB962C8B-B14F-4D97-AF65-F5344CB8AC3E}">
        <p14:creationId xmlns:p14="http://schemas.microsoft.com/office/powerpoint/2010/main" val="92057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5"/>
          </p:nvPr>
        </p:nvSpPr>
        <p:spPr/>
        <p:txBody>
          <a:bodyPr/>
          <a:lstStyle/>
          <a:p>
            <a:fld id="{B1FD459B-7C8B-E84F-B67B-7DB432528981}" type="slidenum">
              <a:rPr lang="it-IT" smtClean="0"/>
              <a:t>17</a:t>
            </a:fld>
            <a:endParaRPr lang="it-IT"/>
          </a:p>
        </p:txBody>
      </p:sp>
    </p:spTree>
    <p:extLst>
      <p:ext uri="{BB962C8B-B14F-4D97-AF65-F5344CB8AC3E}">
        <p14:creationId xmlns:p14="http://schemas.microsoft.com/office/powerpoint/2010/main" val="1636279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1FD459B-7C8B-E84F-B67B-7DB432528981}" type="slidenum">
              <a:rPr lang="it-IT" smtClean="0"/>
              <a:t>21</a:t>
            </a:fld>
            <a:endParaRPr lang="it-IT"/>
          </a:p>
        </p:txBody>
      </p:sp>
    </p:spTree>
    <p:extLst>
      <p:ext uri="{BB962C8B-B14F-4D97-AF65-F5344CB8AC3E}">
        <p14:creationId xmlns:p14="http://schemas.microsoft.com/office/powerpoint/2010/main" val="2174639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FB68391-E9D3-1F45-BB84-83F438D5CD9A}" type="slidenum">
              <a:rPr lang="it-IT" smtClean="0"/>
              <a:t>36</a:t>
            </a:fld>
            <a:endParaRPr lang="it-IT"/>
          </a:p>
        </p:txBody>
      </p:sp>
    </p:spTree>
    <p:extLst>
      <p:ext uri="{BB962C8B-B14F-4D97-AF65-F5344CB8AC3E}">
        <p14:creationId xmlns:p14="http://schemas.microsoft.com/office/powerpoint/2010/main" val="755008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2A6A88-C9CA-FD4A-9B5A-32BEE779B7D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675B786-EC13-7148-AED8-99632BCA0D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D99B94B-997F-AF49-BE1B-EA629D96D6B2}"/>
              </a:ext>
            </a:extLst>
          </p:cNvPr>
          <p:cNvSpPr>
            <a:spLocks noGrp="1"/>
          </p:cNvSpPr>
          <p:nvPr>
            <p:ph type="dt" sz="half" idx="10"/>
          </p:nvPr>
        </p:nvSpPr>
        <p:spPr/>
        <p:txBody>
          <a:bodyPr/>
          <a:lstStyle/>
          <a:p>
            <a:fld id="{609A6D9E-E926-DC48-B785-B7DC6D1D3A1E}" type="datetimeFigureOut">
              <a:rPr lang="it-IT" smtClean="0"/>
              <a:t>05/06/19</a:t>
            </a:fld>
            <a:endParaRPr lang="it-IT"/>
          </a:p>
        </p:txBody>
      </p:sp>
      <p:sp>
        <p:nvSpPr>
          <p:cNvPr id="5" name="Segnaposto piè di pagina 4">
            <a:extLst>
              <a:ext uri="{FF2B5EF4-FFF2-40B4-BE49-F238E27FC236}">
                <a16:creationId xmlns:a16="http://schemas.microsoft.com/office/drawing/2014/main" id="{CD7A250D-186F-FB49-A0A5-C26BE456DEC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FA9E8E5-F48E-5F4C-A8A1-D89CEC641209}"/>
              </a:ext>
            </a:extLst>
          </p:cNvPr>
          <p:cNvSpPr>
            <a:spLocks noGrp="1"/>
          </p:cNvSpPr>
          <p:nvPr>
            <p:ph type="sldNum" sz="quarter" idx="12"/>
          </p:nvPr>
        </p:nvSpPr>
        <p:spPr/>
        <p:txBody>
          <a:bodyPr/>
          <a:lstStyle/>
          <a:p>
            <a:fld id="{BA56EEB7-FAC9-564F-B92A-A4C451CD5677}" type="slidenum">
              <a:rPr lang="it-IT" smtClean="0"/>
              <a:t>‹N›</a:t>
            </a:fld>
            <a:endParaRPr lang="it-IT"/>
          </a:p>
        </p:txBody>
      </p:sp>
    </p:spTree>
    <p:extLst>
      <p:ext uri="{BB962C8B-B14F-4D97-AF65-F5344CB8AC3E}">
        <p14:creationId xmlns:p14="http://schemas.microsoft.com/office/powerpoint/2010/main" val="105962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4CA8F3-2757-F54C-93D9-C31995A187C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E842B2-5D84-3F4D-8ED3-CDE86A29A7DF}"/>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1125D36F-0A10-2948-889B-10D96CB7373B}"/>
              </a:ext>
            </a:extLst>
          </p:cNvPr>
          <p:cNvSpPr>
            <a:spLocks noGrp="1"/>
          </p:cNvSpPr>
          <p:nvPr>
            <p:ph type="dt" sz="half" idx="10"/>
          </p:nvPr>
        </p:nvSpPr>
        <p:spPr/>
        <p:txBody>
          <a:bodyPr/>
          <a:lstStyle/>
          <a:p>
            <a:fld id="{609A6D9E-E926-DC48-B785-B7DC6D1D3A1E}" type="datetimeFigureOut">
              <a:rPr lang="it-IT" smtClean="0"/>
              <a:t>05/06/19</a:t>
            </a:fld>
            <a:endParaRPr lang="it-IT"/>
          </a:p>
        </p:txBody>
      </p:sp>
      <p:sp>
        <p:nvSpPr>
          <p:cNvPr id="5" name="Segnaposto piè di pagina 4">
            <a:extLst>
              <a:ext uri="{FF2B5EF4-FFF2-40B4-BE49-F238E27FC236}">
                <a16:creationId xmlns:a16="http://schemas.microsoft.com/office/drawing/2014/main" id="{B27974B6-5261-5A41-9668-75D4EB81757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93BBD00-97FA-7B4C-AC2A-C3A51B86A1BC}"/>
              </a:ext>
            </a:extLst>
          </p:cNvPr>
          <p:cNvSpPr>
            <a:spLocks noGrp="1"/>
          </p:cNvSpPr>
          <p:nvPr>
            <p:ph type="sldNum" sz="quarter" idx="12"/>
          </p:nvPr>
        </p:nvSpPr>
        <p:spPr/>
        <p:txBody>
          <a:bodyPr/>
          <a:lstStyle/>
          <a:p>
            <a:fld id="{BA56EEB7-FAC9-564F-B92A-A4C451CD5677}" type="slidenum">
              <a:rPr lang="it-IT" smtClean="0"/>
              <a:t>‹N›</a:t>
            </a:fld>
            <a:endParaRPr lang="it-IT"/>
          </a:p>
        </p:txBody>
      </p:sp>
    </p:spTree>
    <p:extLst>
      <p:ext uri="{BB962C8B-B14F-4D97-AF65-F5344CB8AC3E}">
        <p14:creationId xmlns:p14="http://schemas.microsoft.com/office/powerpoint/2010/main" val="1781747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14679FD-CCBA-2045-B059-BFAEF3FE413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A51C124-EBC9-B441-BBB5-1A926122E260}"/>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9EEBFC15-72A9-9F4B-99F0-40615E38CBDB}"/>
              </a:ext>
            </a:extLst>
          </p:cNvPr>
          <p:cNvSpPr>
            <a:spLocks noGrp="1"/>
          </p:cNvSpPr>
          <p:nvPr>
            <p:ph type="dt" sz="half" idx="10"/>
          </p:nvPr>
        </p:nvSpPr>
        <p:spPr/>
        <p:txBody>
          <a:bodyPr/>
          <a:lstStyle/>
          <a:p>
            <a:fld id="{609A6D9E-E926-DC48-B785-B7DC6D1D3A1E}" type="datetimeFigureOut">
              <a:rPr lang="it-IT" smtClean="0"/>
              <a:t>05/06/19</a:t>
            </a:fld>
            <a:endParaRPr lang="it-IT"/>
          </a:p>
        </p:txBody>
      </p:sp>
      <p:sp>
        <p:nvSpPr>
          <p:cNvPr id="5" name="Segnaposto piè di pagina 4">
            <a:extLst>
              <a:ext uri="{FF2B5EF4-FFF2-40B4-BE49-F238E27FC236}">
                <a16:creationId xmlns:a16="http://schemas.microsoft.com/office/drawing/2014/main" id="{F9459AAA-6190-A34E-990E-C1FBB5D414C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CFEF71A-9617-1741-A8E4-E857D08A748B}"/>
              </a:ext>
            </a:extLst>
          </p:cNvPr>
          <p:cNvSpPr>
            <a:spLocks noGrp="1"/>
          </p:cNvSpPr>
          <p:nvPr>
            <p:ph type="sldNum" sz="quarter" idx="12"/>
          </p:nvPr>
        </p:nvSpPr>
        <p:spPr/>
        <p:txBody>
          <a:bodyPr/>
          <a:lstStyle/>
          <a:p>
            <a:fld id="{BA56EEB7-FAC9-564F-B92A-A4C451CD5677}" type="slidenum">
              <a:rPr lang="it-IT" smtClean="0"/>
              <a:t>‹N›</a:t>
            </a:fld>
            <a:endParaRPr lang="it-IT"/>
          </a:p>
        </p:txBody>
      </p:sp>
    </p:spTree>
    <p:extLst>
      <p:ext uri="{BB962C8B-B14F-4D97-AF65-F5344CB8AC3E}">
        <p14:creationId xmlns:p14="http://schemas.microsoft.com/office/powerpoint/2010/main" val="327175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01197D-AECE-FF40-81E7-EDA8055F0F3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C3A7994-C3CB-1148-9309-794EF05E66C0}"/>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05AB3FA3-9E05-FF45-8D14-D1C6819AC044}"/>
              </a:ext>
            </a:extLst>
          </p:cNvPr>
          <p:cNvSpPr>
            <a:spLocks noGrp="1"/>
          </p:cNvSpPr>
          <p:nvPr>
            <p:ph type="dt" sz="half" idx="10"/>
          </p:nvPr>
        </p:nvSpPr>
        <p:spPr/>
        <p:txBody>
          <a:bodyPr/>
          <a:lstStyle/>
          <a:p>
            <a:fld id="{609A6D9E-E926-DC48-B785-B7DC6D1D3A1E}" type="datetimeFigureOut">
              <a:rPr lang="it-IT" smtClean="0"/>
              <a:t>05/06/19</a:t>
            </a:fld>
            <a:endParaRPr lang="it-IT"/>
          </a:p>
        </p:txBody>
      </p:sp>
      <p:sp>
        <p:nvSpPr>
          <p:cNvPr id="5" name="Segnaposto piè di pagina 4">
            <a:extLst>
              <a:ext uri="{FF2B5EF4-FFF2-40B4-BE49-F238E27FC236}">
                <a16:creationId xmlns:a16="http://schemas.microsoft.com/office/drawing/2014/main" id="{96E18CC7-30B2-5D4D-BEA0-F413B9744DC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F6D19E1-1746-474A-BC93-8269594D1857}"/>
              </a:ext>
            </a:extLst>
          </p:cNvPr>
          <p:cNvSpPr>
            <a:spLocks noGrp="1"/>
          </p:cNvSpPr>
          <p:nvPr>
            <p:ph type="sldNum" sz="quarter" idx="12"/>
          </p:nvPr>
        </p:nvSpPr>
        <p:spPr/>
        <p:txBody>
          <a:bodyPr/>
          <a:lstStyle/>
          <a:p>
            <a:fld id="{BA56EEB7-FAC9-564F-B92A-A4C451CD5677}" type="slidenum">
              <a:rPr lang="it-IT" smtClean="0"/>
              <a:t>‹N›</a:t>
            </a:fld>
            <a:endParaRPr lang="it-IT"/>
          </a:p>
        </p:txBody>
      </p:sp>
    </p:spTree>
    <p:extLst>
      <p:ext uri="{BB962C8B-B14F-4D97-AF65-F5344CB8AC3E}">
        <p14:creationId xmlns:p14="http://schemas.microsoft.com/office/powerpoint/2010/main" val="1844674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41D994-2BC1-DB42-AA94-110F4759969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1DEB184-47F0-9442-902F-7C1441A1BB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A6B9A458-4903-8D4C-8658-901AFE188A1C}"/>
              </a:ext>
            </a:extLst>
          </p:cNvPr>
          <p:cNvSpPr>
            <a:spLocks noGrp="1"/>
          </p:cNvSpPr>
          <p:nvPr>
            <p:ph type="dt" sz="half" idx="10"/>
          </p:nvPr>
        </p:nvSpPr>
        <p:spPr/>
        <p:txBody>
          <a:bodyPr/>
          <a:lstStyle/>
          <a:p>
            <a:fld id="{609A6D9E-E926-DC48-B785-B7DC6D1D3A1E}" type="datetimeFigureOut">
              <a:rPr lang="it-IT" smtClean="0"/>
              <a:t>05/06/19</a:t>
            </a:fld>
            <a:endParaRPr lang="it-IT"/>
          </a:p>
        </p:txBody>
      </p:sp>
      <p:sp>
        <p:nvSpPr>
          <p:cNvPr id="5" name="Segnaposto piè di pagina 4">
            <a:extLst>
              <a:ext uri="{FF2B5EF4-FFF2-40B4-BE49-F238E27FC236}">
                <a16:creationId xmlns:a16="http://schemas.microsoft.com/office/drawing/2014/main" id="{BF784E68-DBC6-5C48-B78B-AAEA7B9DFB8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2A1CCF9-E3B6-774F-BCE6-BAD09D472757}"/>
              </a:ext>
            </a:extLst>
          </p:cNvPr>
          <p:cNvSpPr>
            <a:spLocks noGrp="1"/>
          </p:cNvSpPr>
          <p:nvPr>
            <p:ph type="sldNum" sz="quarter" idx="12"/>
          </p:nvPr>
        </p:nvSpPr>
        <p:spPr/>
        <p:txBody>
          <a:bodyPr/>
          <a:lstStyle/>
          <a:p>
            <a:fld id="{BA56EEB7-FAC9-564F-B92A-A4C451CD5677}" type="slidenum">
              <a:rPr lang="it-IT" smtClean="0"/>
              <a:t>‹N›</a:t>
            </a:fld>
            <a:endParaRPr lang="it-IT"/>
          </a:p>
        </p:txBody>
      </p:sp>
    </p:spTree>
    <p:extLst>
      <p:ext uri="{BB962C8B-B14F-4D97-AF65-F5344CB8AC3E}">
        <p14:creationId xmlns:p14="http://schemas.microsoft.com/office/powerpoint/2010/main" val="6923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97C9F1-8649-B540-8C24-A9A91FB5E2B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59982D3-A0DC-C74F-98B7-C8980A6DC0B3}"/>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9167403D-1273-6440-8126-3DDD1614E9AD}"/>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3B9A952C-3DBE-894D-AD24-3AD4F5AFBFE6}"/>
              </a:ext>
            </a:extLst>
          </p:cNvPr>
          <p:cNvSpPr>
            <a:spLocks noGrp="1"/>
          </p:cNvSpPr>
          <p:nvPr>
            <p:ph type="dt" sz="half" idx="10"/>
          </p:nvPr>
        </p:nvSpPr>
        <p:spPr/>
        <p:txBody>
          <a:bodyPr/>
          <a:lstStyle/>
          <a:p>
            <a:fld id="{609A6D9E-E926-DC48-B785-B7DC6D1D3A1E}" type="datetimeFigureOut">
              <a:rPr lang="it-IT" smtClean="0"/>
              <a:t>05/06/19</a:t>
            </a:fld>
            <a:endParaRPr lang="it-IT"/>
          </a:p>
        </p:txBody>
      </p:sp>
      <p:sp>
        <p:nvSpPr>
          <p:cNvPr id="6" name="Segnaposto piè di pagina 5">
            <a:extLst>
              <a:ext uri="{FF2B5EF4-FFF2-40B4-BE49-F238E27FC236}">
                <a16:creationId xmlns:a16="http://schemas.microsoft.com/office/drawing/2014/main" id="{689E1E6A-10D6-E845-87F7-FAE242179F3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401F0BC-FC3E-4C4F-8A86-3DE21C44F986}"/>
              </a:ext>
            </a:extLst>
          </p:cNvPr>
          <p:cNvSpPr>
            <a:spLocks noGrp="1"/>
          </p:cNvSpPr>
          <p:nvPr>
            <p:ph type="sldNum" sz="quarter" idx="12"/>
          </p:nvPr>
        </p:nvSpPr>
        <p:spPr/>
        <p:txBody>
          <a:bodyPr/>
          <a:lstStyle/>
          <a:p>
            <a:fld id="{BA56EEB7-FAC9-564F-B92A-A4C451CD5677}" type="slidenum">
              <a:rPr lang="it-IT" smtClean="0"/>
              <a:t>‹N›</a:t>
            </a:fld>
            <a:endParaRPr lang="it-IT"/>
          </a:p>
        </p:txBody>
      </p:sp>
    </p:spTree>
    <p:extLst>
      <p:ext uri="{BB962C8B-B14F-4D97-AF65-F5344CB8AC3E}">
        <p14:creationId xmlns:p14="http://schemas.microsoft.com/office/powerpoint/2010/main" val="2793717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EE7E95-162D-9345-9F34-CA2D2123B80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CF33A15-D40F-6A46-87CB-32C3B45554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7040C71F-63AD-B649-A6A3-71DBF3A51589}"/>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B6D286A9-009A-4047-B81D-F331E0832B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56918ED0-6E9D-CF4B-B97A-9A046591F7BA}"/>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6F0B4CC8-D9CB-FF45-98FD-1B084DBB0BE2}"/>
              </a:ext>
            </a:extLst>
          </p:cNvPr>
          <p:cNvSpPr>
            <a:spLocks noGrp="1"/>
          </p:cNvSpPr>
          <p:nvPr>
            <p:ph type="dt" sz="half" idx="10"/>
          </p:nvPr>
        </p:nvSpPr>
        <p:spPr/>
        <p:txBody>
          <a:bodyPr/>
          <a:lstStyle/>
          <a:p>
            <a:fld id="{609A6D9E-E926-DC48-B785-B7DC6D1D3A1E}" type="datetimeFigureOut">
              <a:rPr lang="it-IT" smtClean="0"/>
              <a:t>05/06/19</a:t>
            </a:fld>
            <a:endParaRPr lang="it-IT"/>
          </a:p>
        </p:txBody>
      </p:sp>
      <p:sp>
        <p:nvSpPr>
          <p:cNvPr id="8" name="Segnaposto piè di pagina 7">
            <a:extLst>
              <a:ext uri="{FF2B5EF4-FFF2-40B4-BE49-F238E27FC236}">
                <a16:creationId xmlns:a16="http://schemas.microsoft.com/office/drawing/2014/main" id="{5E76D6B7-94E8-2842-971B-37C6BA6382B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E892B6E-7F24-854D-B37C-52907EC00C43}"/>
              </a:ext>
            </a:extLst>
          </p:cNvPr>
          <p:cNvSpPr>
            <a:spLocks noGrp="1"/>
          </p:cNvSpPr>
          <p:nvPr>
            <p:ph type="sldNum" sz="quarter" idx="12"/>
          </p:nvPr>
        </p:nvSpPr>
        <p:spPr/>
        <p:txBody>
          <a:bodyPr/>
          <a:lstStyle/>
          <a:p>
            <a:fld id="{BA56EEB7-FAC9-564F-B92A-A4C451CD5677}" type="slidenum">
              <a:rPr lang="it-IT" smtClean="0"/>
              <a:t>‹N›</a:t>
            </a:fld>
            <a:endParaRPr lang="it-IT"/>
          </a:p>
        </p:txBody>
      </p:sp>
    </p:spTree>
    <p:extLst>
      <p:ext uri="{BB962C8B-B14F-4D97-AF65-F5344CB8AC3E}">
        <p14:creationId xmlns:p14="http://schemas.microsoft.com/office/powerpoint/2010/main" val="3435334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D1A1BE-5D99-6C4B-A28A-72604519B82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71B3E59-ADF8-9846-806C-0568A2ED0EF4}"/>
              </a:ext>
            </a:extLst>
          </p:cNvPr>
          <p:cNvSpPr>
            <a:spLocks noGrp="1"/>
          </p:cNvSpPr>
          <p:nvPr>
            <p:ph type="dt" sz="half" idx="10"/>
          </p:nvPr>
        </p:nvSpPr>
        <p:spPr/>
        <p:txBody>
          <a:bodyPr/>
          <a:lstStyle/>
          <a:p>
            <a:fld id="{609A6D9E-E926-DC48-B785-B7DC6D1D3A1E}" type="datetimeFigureOut">
              <a:rPr lang="it-IT" smtClean="0"/>
              <a:t>05/06/19</a:t>
            </a:fld>
            <a:endParaRPr lang="it-IT"/>
          </a:p>
        </p:txBody>
      </p:sp>
      <p:sp>
        <p:nvSpPr>
          <p:cNvPr id="4" name="Segnaposto piè di pagina 3">
            <a:extLst>
              <a:ext uri="{FF2B5EF4-FFF2-40B4-BE49-F238E27FC236}">
                <a16:creationId xmlns:a16="http://schemas.microsoft.com/office/drawing/2014/main" id="{01E078E1-C553-4F43-8750-2DE5D3580F1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E0C71D9-D68B-AE4D-9007-340CEA93775C}"/>
              </a:ext>
            </a:extLst>
          </p:cNvPr>
          <p:cNvSpPr>
            <a:spLocks noGrp="1"/>
          </p:cNvSpPr>
          <p:nvPr>
            <p:ph type="sldNum" sz="quarter" idx="12"/>
          </p:nvPr>
        </p:nvSpPr>
        <p:spPr/>
        <p:txBody>
          <a:bodyPr/>
          <a:lstStyle/>
          <a:p>
            <a:fld id="{BA56EEB7-FAC9-564F-B92A-A4C451CD5677}" type="slidenum">
              <a:rPr lang="it-IT" smtClean="0"/>
              <a:t>‹N›</a:t>
            </a:fld>
            <a:endParaRPr lang="it-IT"/>
          </a:p>
        </p:txBody>
      </p:sp>
    </p:spTree>
    <p:extLst>
      <p:ext uri="{BB962C8B-B14F-4D97-AF65-F5344CB8AC3E}">
        <p14:creationId xmlns:p14="http://schemas.microsoft.com/office/powerpoint/2010/main" val="141013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95F4C56-D1CF-CC49-A0AE-C42B36230B1E}"/>
              </a:ext>
            </a:extLst>
          </p:cNvPr>
          <p:cNvSpPr>
            <a:spLocks noGrp="1"/>
          </p:cNvSpPr>
          <p:nvPr>
            <p:ph type="dt" sz="half" idx="10"/>
          </p:nvPr>
        </p:nvSpPr>
        <p:spPr/>
        <p:txBody>
          <a:bodyPr/>
          <a:lstStyle/>
          <a:p>
            <a:fld id="{609A6D9E-E926-DC48-B785-B7DC6D1D3A1E}" type="datetimeFigureOut">
              <a:rPr lang="it-IT" smtClean="0"/>
              <a:t>05/06/19</a:t>
            </a:fld>
            <a:endParaRPr lang="it-IT"/>
          </a:p>
        </p:txBody>
      </p:sp>
      <p:sp>
        <p:nvSpPr>
          <p:cNvPr id="3" name="Segnaposto piè di pagina 2">
            <a:extLst>
              <a:ext uri="{FF2B5EF4-FFF2-40B4-BE49-F238E27FC236}">
                <a16:creationId xmlns:a16="http://schemas.microsoft.com/office/drawing/2014/main" id="{8B015D72-18BF-A84B-8CA9-675D9154D68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10A3824-A83B-0547-9A05-21931CC720D8}"/>
              </a:ext>
            </a:extLst>
          </p:cNvPr>
          <p:cNvSpPr>
            <a:spLocks noGrp="1"/>
          </p:cNvSpPr>
          <p:nvPr>
            <p:ph type="sldNum" sz="quarter" idx="12"/>
          </p:nvPr>
        </p:nvSpPr>
        <p:spPr/>
        <p:txBody>
          <a:bodyPr/>
          <a:lstStyle/>
          <a:p>
            <a:fld id="{BA56EEB7-FAC9-564F-B92A-A4C451CD5677}" type="slidenum">
              <a:rPr lang="it-IT" smtClean="0"/>
              <a:t>‹N›</a:t>
            </a:fld>
            <a:endParaRPr lang="it-IT"/>
          </a:p>
        </p:txBody>
      </p:sp>
    </p:spTree>
    <p:extLst>
      <p:ext uri="{BB962C8B-B14F-4D97-AF65-F5344CB8AC3E}">
        <p14:creationId xmlns:p14="http://schemas.microsoft.com/office/powerpoint/2010/main" val="1432619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CD7A8D-1C86-2A42-A91B-B792049B66B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6FA8C8C-22C2-D443-9FF9-689168AC4E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AF0B6C90-10CE-4A43-B6AA-B52E9CA70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36976F50-1B02-D14B-BBD3-FA2194885E4A}"/>
              </a:ext>
            </a:extLst>
          </p:cNvPr>
          <p:cNvSpPr>
            <a:spLocks noGrp="1"/>
          </p:cNvSpPr>
          <p:nvPr>
            <p:ph type="dt" sz="half" idx="10"/>
          </p:nvPr>
        </p:nvSpPr>
        <p:spPr/>
        <p:txBody>
          <a:bodyPr/>
          <a:lstStyle/>
          <a:p>
            <a:fld id="{609A6D9E-E926-DC48-B785-B7DC6D1D3A1E}" type="datetimeFigureOut">
              <a:rPr lang="it-IT" smtClean="0"/>
              <a:t>05/06/19</a:t>
            </a:fld>
            <a:endParaRPr lang="it-IT"/>
          </a:p>
        </p:txBody>
      </p:sp>
      <p:sp>
        <p:nvSpPr>
          <p:cNvPr id="6" name="Segnaposto piè di pagina 5">
            <a:extLst>
              <a:ext uri="{FF2B5EF4-FFF2-40B4-BE49-F238E27FC236}">
                <a16:creationId xmlns:a16="http://schemas.microsoft.com/office/drawing/2014/main" id="{366F376D-D227-8D4E-B0AB-A4AA26A3F56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2314691-8358-514E-BB3E-9C707E8CFB2C}"/>
              </a:ext>
            </a:extLst>
          </p:cNvPr>
          <p:cNvSpPr>
            <a:spLocks noGrp="1"/>
          </p:cNvSpPr>
          <p:nvPr>
            <p:ph type="sldNum" sz="quarter" idx="12"/>
          </p:nvPr>
        </p:nvSpPr>
        <p:spPr/>
        <p:txBody>
          <a:bodyPr/>
          <a:lstStyle/>
          <a:p>
            <a:fld id="{BA56EEB7-FAC9-564F-B92A-A4C451CD5677}" type="slidenum">
              <a:rPr lang="it-IT" smtClean="0"/>
              <a:t>‹N›</a:t>
            </a:fld>
            <a:endParaRPr lang="it-IT"/>
          </a:p>
        </p:txBody>
      </p:sp>
    </p:spTree>
    <p:extLst>
      <p:ext uri="{BB962C8B-B14F-4D97-AF65-F5344CB8AC3E}">
        <p14:creationId xmlns:p14="http://schemas.microsoft.com/office/powerpoint/2010/main" val="3724151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2D8408-12CB-1940-9F1F-6DF7DC4A87A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A9CDB5C-FFBE-C242-9B7E-25F59704C4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167D4DF-B3F1-6441-8773-6CE3CFC17F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B25B31A1-7D58-C44F-A207-AE336C6683C2}"/>
              </a:ext>
            </a:extLst>
          </p:cNvPr>
          <p:cNvSpPr>
            <a:spLocks noGrp="1"/>
          </p:cNvSpPr>
          <p:nvPr>
            <p:ph type="dt" sz="half" idx="10"/>
          </p:nvPr>
        </p:nvSpPr>
        <p:spPr/>
        <p:txBody>
          <a:bodyPr/>
          <a:lstStyle/>
          <a:p>
            <a:fld id="{609A6D9E-E926-DC48-B785-B7DC6D1D3A1E}" type="datetimeFigureOut">
              <a:rPr lang="it-IT" smtClean="0"/>
              <a:t>05/06/19</a:t>
            </a:fld>
            <a:endParaRPr lang="it-IT"/>
          </a:p>
        </p:txBody>
      </p:sp>
      <p:sp>
        <p:nvSpPr>
          <p:cNvPr id="6" name="Segnaposto piè di pagina 5">
            <a:extLst>
              <a:ext uri="{FF2B5EF4-FFF2-40B4-BE49-F238E27FC236}">
                <a16:creationId xmlns:a16="http://schemas.microsoft.com/office/drawing/2014/main" id="{8B9F000C-1FDA-8A41-93C2-FF1071FE6F8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12C4461-1EF5-B94D-B5E5-5EF3A7AB74BA}"/>
              </a:ext>
            </a:extLst>
          </p:cNvPr>
          <p:cNvSpPr>
            <a:spLocks noGrp="1"/>
          </p:cNvSpPr>
          <p:nvPr>
            <p:ph type="sldNum" sz="quarter" idx="12"/>
          </p:nvPr>
        </p:nvSpPr>
        <p:spPr/>
        <p:txBody>
          <a:bodyPr/>
          <a:lstStyle/>
          <a:p>
            <a:fld id="{BA56EEB7-FAC9-564F-B92A-A4C451CD5677}" type="slidenum">
              <a:rPr lang="it-IT" smtClean="0"/>
              <a:t>‹N›</a:t>
            </a:fld>
            <a:endParaRPr lang="it-IT"/>
          </a:p>
        </p:txBody>
      </p:sp>
    </p:spTree>
    <p:extLst>
      <p:ext uri="{BB962C8B-B14F-4D97-AF65-F5344CB8AC3E}">
        <p14:creationId xmlns:p14="http://schemas.microsoft.com/office/powerpoint/2010/main" val="131025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FAB11A4-8330-584C-857D-089E11FB92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CA5143D-ECAA-B44A-A80C-48BD3EABD6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CD3AFD43-8EF1-5F44-9C76-72DB15667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A6D9E-E926-DC48-B785-B7DC6D1D3A1E}" type="datetimeFigureOut">
              <a:rPr lang="it-IT" smtClean="0"/>
              <a:t>05/06/19</a:t>
            </a:fld>
            <a:endParaRPr lang="it-IT"/>
          </a:p>
        </p:txBody>
      </p:sp>
      <p:sp>
        <p:nvSpPr>
          <p:cNvPr id="5" name="Segnaposto piè di pagina 4">
            <a:extLst>
              <a:ext uri="{FF2B5EF4-FFF2-40B4-BE49-F238E27FC236}">
                <a16:creationId xmlns:a16="http://schemas.microsoft.com/office/drawing/2014/main" id="{828185CF-C257-9B40-8695-ADBA252D86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ABE8C96-7DDF-E243-8E22-B5B5C8DBAD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6EEB7-FAC9-564F-B92A-A4C451CD5677}" type="slidenum">
              <a:rPr lang="it-IT" smtClean="0"/>
              <a:t>‹N›</a:t>
            </a:fld>
            <a:endParaRPr lang="it-IT"/>
          </a:p>
        </p:txBody>
      </p:sp>
    </p:spTree>
    <p:extLst>
      <p:ext uri="{BB962C8B-B14F-4D97-AF65-F5344CB8AC3E}">
        <p14:creationId xmlns:p14="http://schemas.microsoft.com/office/powerpoint/2010/main" val="2779324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instructionaldesign.org/theories/transformative-learnin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researchgate.net/profile/Andrea_Gaggioli3/publication/304170093_Transformative_Experience_Design/links/5a9bc6620f7e9be379669b5d/Transformative-Experience-Design.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8940E9-8990-364A-BD73-8FAE2AC2C263}"/>
              </a:ext>
            </a:extLst>
          </p:cNvPr>
          <p:cNvSpPr>
            <a:spLocks noGrp="1"/>
          </p:cNvSpPr>
          <p:nvPr>
            <p:ph type="title"/>
          </p:nvPr>
        </p:nvSpPr>
        <p:spPr>
          <a:xfrm>
            <a:off x="631372" y="365125"/>
            <a:ext cx="10515600" cy="1325563"/>
          </a:xfrm>
        </p:spPr>
        <p:txBody>
          <a:bodyPr/>
          <a:lstStyle/>
          <a:p>
            <a:r>
              <a:rPr lang="it-IT" b="1" dirty="0">
                <a:solidFill>
                  <a:srgbClr val="C00000"/>
                </a:solidFill>
              </a:rPr>
              <a:t>Dall’estetica alla filosofia dell’arte</a:t>
            </a:r>
          </a:p>
        </p:txBody>
      </p:sp>
      <p:sp>
        <p:nvSpPr>
          <p:cNvPr id="3" name="Segnaposto contenuto 2">
            <a:extLst>
              <a:ext uri="{FF2B5EF4-FFF2-40B4-BE49-F238E27FC236}">
                <a16:creationId xmlns:a16="http://schemas.microsoft.com/office/drawing/2014/main" id="{DA1EADD5-FA45-6B4C-8BC2-7A2155FE7398}"/>
              </a:ext>
            </a:extLst>
          </p:cNvPr>
          <p:cNvSpPr>
            <a:spLocks noGrp="1"/>
          </p:cNvSpPr>
          <p:nvPr>
            <p:ph idx="1"/>
          </p:nvPr>
        </p:nvSpPr>
        <p:spPr>
          <a:xfrm>
            <a:off x="653143" y="1690688"/>
            <a:ext cx="11081657" cy="5167312"/>
          </a:xfrm>
        </p:spPr>
        <p:txBody>
          <a:bodyPr>
            <a:normAutofit/>
          </a:bodyPr>
          <a:lstStyle/>
          <a:p>
            <a:pPr marL="0" indent="0">
              <a:buNone/>
            </a:pPr>
            <a:r>
              <a:rPr lang="it-IT" dirty="0"/>
              <a:t>Dall’estetica come scienza della conoscenza sensibile alla filosofia dell’arte come </a:t>
            </a:r>
            <a:r>
              <a:rPr lang="it-IT" b="1" dirty="0"/>
              <a:t>organo della Verità</a:t>
            </a:r>
          </a:p>
          <a:p>
            <a:pPr marL="0" indent="0">
              <a:buNone/>
            </a:pPr>
            <a:r>
              <a:rPr lang="it-IT" dirty="0"/>
              <a:t>Esplicitare </a:t>
            </a:r>
            <a:r>
              <a:rPr lang="it-IT" b="1" dirty="0"/>
              <a:t>le premesse del discorso kantiano</a:t>
            </a:r>
            <a:r>
              <a:rPr lang="it-IT" dirty="0"/>
              <a:t>: «La filosofia non è ancora giunta alla fine. Kant ha dato i risultati; mancano ancora le premesse. E chi può comprendere i risultati senza le premesse?»</a:t>
            </a:r>
          </a:p>
          <a:p>
            <a:pPr marL="0" indent="0">
              <a:buNone/>
            </a:pPr>
            <a:r>
              <a:rPr lang="it-IT" dirty="0"/>
              <a:t>[a Tubinga] «vi è già una grande schiera di kantiani […] Essi hanno estratto alcuni ingredienti del sistema kantiano (dalla superficie, s’intende), da cui […] la teologia che cominciava a intisichire presto si leverà più sana e più forte che mai» (</a:t>
            </a:r>
            <a:r>
              <a:rPr lang="it-IT" dirty="0" err="1"/>
              <a:t>Schelling</a:t>
            </a:r>
            <a:r>
              <a:rPr lang="it-IT" dirty="0"/>
              <a:t> a Hegel, 6 gennaio 1795) </a:t>
            </a:r>
          </a:p>
          <a:p>
            <a:pPr marL="0" indent="0">
              <a:buNone/>
            </a:pPr>
            <a:r>
              <a:rPr lang="it-IT" dirty="0" err="1"/>
              <a:t>Fichte</a:t>
            </a:r>
            <a:r>
              <a:rPr lang="it-IT" dirty="0"/>
              <a:t>; l’esperienza proto-romantica </a:t>
            </a:r>
            <a:r>
              <a:rPr lang="it-IT" dirty="0" err="1"/>
              <a:t>jenese</a:t>
            </a:r>
            <a:r>
              <a:rPr lang="it-IT" dirty="0"/>
              <a:t>; </a:t>
            </a:r>
            <a:r>
              <a:rPr lang="it-IT" i="1" dirty="0"/>
              <a:t>Spinoza-</a:t>
            </a:r>
            <a:r>
              <a:rPr lang="it-IT" i="1" dirty="0" err="1"/>
              <a:t>Renaissance</a:t>
            </a:r>
            <a:endParaRPr lang="it-IT" i="1" dirty="0"/>
          </a:p>
        </p:txBody>
      </p:sp>
    </p:spTree>
    <p:extLst>
      <p:ext uri="{BB962C8B-B14F-4D97-AF65-F5344CB8AC3E}">
        <p14:creationId xmlns:p14="http://schemas.microsoft.com/office/powerpoint/2010/main" val="260486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EEAA61-03D8-4247-94B4-661FED4A15FE}"/>
              </a:ext>
            </a:extLst>
          </p:cNvPr>
          <p:cNvSpPr>
            <a:spLocks noGrp="1"/>
          </p:cNvSpPr>
          <p:nvPr>
            <p:ph type="title"/>
          </p:nvPr>
        </p:nvSpPr>
        <p:spPr/>
        <p:txBody>
          <a:bodyPr/>
          <a:lstStyle/>
          <a:p>
            <a:r>
              <a:rPr lang="it-IT" b="1" dirty="0">
                <a:solidFill>
                  <a:srgbClr val="C00000"/>
                </a:solidFill>
              </a:rPr>
              <a:t>Il bello come apparire sensibile dell’idea</a:t>
            </a:r>
          </a:p>
        </p:txBody>
      </p:sp>
      <p:sp>
        <p:nvSpPr>
          <p:cNvPr id="3" name="Segnaposto contenuto 2">
            <a:extLst>
              <a:ext uri="{FF2B5EF4-FFF2-40B4-BE49-F238E27FC236}">
                <a16:creationId xmlns:a16="http://schemas.microsoft.com/office/drawing/2014/main" id="{ACF30326-B9C4-8840-8776-C959AE9C6F25}"/>
              </a:ext>
            </a:extLst>
          </p:cNvPr>
          <p:cNvSpPr>
            <a:spLocks noGrp="1"/>
          </p:cNvSpPr>
          <p:nvPr>
            <p:ph idx="1"/>
          </p:nvPr>
        </p:nvSpPr>
        <p:spPr>
          <a:xfrm>
            <a:off x="838200" y="1594779"/>
            <a:ext cx="10515600" cy="5032375"/>
          </a:xfrm>
        </p:spPr>
        <p:txBody>
          <a:bodyPr>
            <a:normAutofit/>
          </a:bodyPr>
          <a:lstStyle/>
          <a:p>
            <a:pPr marL="0" indent="0">
              <a:buNone/>
            </a:pPr>
            <a:r>
              <a:rPr lang="it-IT" dirty="0"/>
              <a:t>«Solo oltre l’immediatezza del sentire e degli oggetti esterni va cercata </a:t>
            </a:r>
            <a:r>
              <a:rPr lang="it-IT" b="1" dirty="0"/>
              <a:t>l’autentica realtà. </a:t>
            </a:r>
            <a:r>
              <a:rPr lang="it-IT" dirty="0"/>
              <a:t>Infatti, veramente reale </a:t>
            </a:r>
            <a:r>
              <a:rPr lang="it-IT" b="1" dirty="0"/>
              <a:t>è ciò che è in sé e per sé</a:t>
            </a:r>
            <a:r>
              <a:rPr lang="it-IT" dirty="0"/>
              <a:t>, il sostanziale della natura e dello spirito che dà a sé sì presenza ed esistenza, ma in questa esistenza rimane ciò che è in sé e per sé, e così soltanto è veramente reale» </a:t>
            </a:r>
          </a:p>
          <a:p>
            <a:pPr marL="0" indent="0">
              <a:buNone/>
            </a:pPr>
            <a:endParaRPr lang="it-IT" b="1" dirty="0"/>
          </a:p>
          <a:p>
            <a:pPr marL="0" indent="0">
              <a:buNone/>
            </a:pPr>
            <a:r>
              <a:rPr lang="it-IT" b="1" dirty="0"/>
              <a:t>Il bisogno dell’arte: l’</a:t>
            </a:r>
            <a:r>
              <a:rPr lang="it-IT" b="1" dirty="0" err="1"/>
              <a:t>antropo</a:t>
            </a:r>
            <a:r>
              <a:rPr lang="it-IT" b="1" dirty="0"/>
              <a:t>-poiesi</a:t>
            </a:r>
            <a:endParaRPr lang="it-IT" dirty="0"/>
          </a:p>
          <a:p>
            <a:pPr marL="0" indent="0">
              <a:buNone/>
            </a:pPr>
            <a:r>
              <a:rPr lang="it-IT" dirty="0"/>
              <a:t>«Le cose naturali </a:t>
            </a:r>
            <a:r>
              <a:rPr lang="it-IT" b="1" dirty="0"/>
              <a:t>sono solo in modo immediato e una volta sola</a:t>
            </a:r>
            <a:r>
              <a:rPr lang="it-IT" dirty="0"/>
              <a:t>, ma l’uomo come spirito si </a:t>
            </a:r>
            <a:r>
              <a:rPr lang="it-IT" b="1" dirty="0"/>
              <a:t>raddoppia</a:t>
            </a:r>
            <a:r>
              <a:rPr lang="it-IT" dirty="0"/>
              <a:t>, in quanto egli dapprima è come la cosa di natura, ma poi è parimenti per sé, si intuisce, si rappresenta, pensa, e solo con questo attivo essere per sé è spirito»</a:t>
            </a:r>
          </a:p>
        </p:txBody>
      </p:sp>
    </p:spTree>
    <p:extLst>
      <p:ext uri="{BB962C8B-B14F-4D97-AF65-F5344CB8AC3E}">
        <p14:creationId xmlns:p14="http://schemas.microsoft.com/office/powerpoint/2010/main" val="3561317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487DD1-8E1B-9B4C-8DE5-6F6430C3010C}"/>
              </a:ext>
            </a:extLst>
          </p:cNvPr>
          <p:cNvSpPr>
            <a:spLocks noGrp="1"/>
          </p:cNvSpPr>
          <p:nvPr>
            <p:ph type="title"/>
          </p:nvPr>
        </p:nvSpPr>
        <p:spPr/>
        <p:txBody>
          <a:bodyPr/>
          <a:lstStyle/>
          <a:p>
            <a:r>
              <a:rPr lang="it-IT" b="1" dirty="0">
                <a:solidFill>
                  <a:srgbClr val="C00000"/>
                </a:solidFill>
              </a:rPr>
              <a:t>Il bello come apparire sensibile dell’idea II</a:t>
            </a:r>
            <a:endParaRPr lang="it-IT" dirty="0"/>
          </a:p>
        </p:txBody>
      </p:sp>
      <p:sp>
        <p:nvSpPr>
          <p:cNvPr id="3" name="Segnaposto contenuto 2">
            <a:extLst>
              <a:ext uri="{FF2B5EF4-FFF2-40B4-BE49-F238E27FC236}">
                <a16:creationId xmlns:a16="http://schemas.microsoft.com/office/drawing/2014/main" id="{E52E91C8-05BF-714D-8B08-CE49A9AFA14E}"/>
              </a:ext>
            </a:extLst>
          </p:cNvPr>
          <p:cNvSpPr>
            <a:spLocks noGrp="1"/>
          </p:cNvSpPr>
          <p:nvPr>
            <p:ph idx="1"/>
          </p:nvPr>
        </p:nvSpPr>
        <p:spPr>
          <a:xfrm>
            <a:off x="838200" y="1825624"/>
            <a:ext cx="10515600" cy="4687717"/>
          </a:xfrm>
        </p:spPr>
        <p:txBody>
          <a:bodyPr>
            <a:normAutofit fontScale="92500" lnSpcReduction="10000"/>
          </a:bodyPr>
          <a:lstStyle/>
          <a:p>
            <a:pPr marL="0" indent="0">
              <a:buNone/>
            </a:pPr>
            <a:r>
              <a:rPr lang="it-IT" dirty="0"/>
              <a:t>Il sensibile dell’arte e il sensibile immediato:</a:t>
            </a:r>
          </a:p>
          <a:p>
            <a:pPr marL="0" indent="0">
              <a:buNone/>
            </a:pPr>
            <a:r>
              <a:rPr lang="it-IT" dirty="0"/>
              <a:t>«in confronto con la parvenza della immediata esistenza sensibile e con quella della storiografia, </a:t>
            </a:r>
            <a:r>
              <a:rPr lang="it-IT" b="1" dirty="0"/>
              <a:t>la parvenza dell’arte ha il vantaggio di additare qualcosa tramite se stessa</a:t>
            </a:r>
            <a:r>
              <a:rPr lang="it-IT" dirty="0"/>
              <a:t> e di richiamare l’attenzione da sé ad un elemento </a:t>
            </a:r>
            <a:r>
              <a:rPr lang="it-IT" b="1" dirty="0"/>
              <a:t>spirituale</a:t>
            </a:r>
            <a:r>
              <a:rPr lang="it-IT" dirty="0"/>
              <a:t> che per mezzo suo deve venire a rappresentazione; </a:t>
            </a:r>
          </a:p>
          <a:p>
            <a:pPr marL="0" indent="0">
              <a:buNone/>
            </a:pPr>
            <a:r>
              <a:rPr lang="it-IT" dirty="0"/>
              <a:t>Invece </a:t>
            </a:r>
            <a:r>
              <a:rPr lang="it-IT" b="1" dirty="0"/>
              <a:t>l’apparenza immediata non presenta se stessa come illusoria</a:t>
            </a:r>
            <a:r>
              <a:rPr lang="it-IT" dirty="0"/>
              <a:t>, </a:t>
            </a:r>
            <a:r>
              <a:rPr lang="it-IT" b="1" dirty="0"/>
              <a:t>ma come il reale e il vero</a:t>
            </a:r>
            <a:r>
              <a:rPr lang="it-IT" dirty="0"/>
              <a:t>, pur essendo il vero reso impuro e nascosto dal sensibile immediato. </a:t>
            </a:r>
            <a:r>
              <a:rPr lang="it-IT" b="1" dirty="0"/>
              <a:t>La dura scorza della natura e del mondo abituale rendono allo spirito più difficile spingersi fino alle idee che non le opere d’arte</a:t>
            </a:r>
            <a:r>
              <a:rPr lang="it-IT" dirty="0"/>
              <a:t>»</a:t>
            </a:r>
          </a:p>
          <a:p>
            <a:pPr marL="0" indent="0">
              <a:buNone/>
            </a:pPr>
            <a:r>
              <a:rPr lang="it-IT" dirty="0"/>
              <a:t>«l’arte fa di ogni sua produzione un </a:t>
            </a:r>
            <a:r>
              <a:rPr lang="it-IT" b="1" dirty="0"/>
              <a:t>Argo dai mille occhi</a:t>
            </a:r>
            <a:r>
              <a:rPr lang="it-IT" dirty="0"/>
              <a:t>, perché si veda in ogni punto l’anima interna e la spiritualità»; «L’arte dà all’oggetto mille occhi affinché possa essere visto dappertutto </a:t>
            </a:r>
            <a:r>
              <a:rPr lang="it-IT" i="1" dirty="0"/>
              <a:t>(</a:t>
            </a:r>
            <a:r>
              <a:rPr lang="it-IT" i="1" dirty="0" err="1"/>
              <a:t>überall</a:t>
            </a:r>
            <a:r>
              <a:rPr lang="it-IT" dirty="0"/>
              <a:t>) [1823]</a:t>
            </a:r>
          </a:p>
        </p:txBody>
      </p:sp>
    </p:spTree>
    <p:extLst>
      <p:ext uri="{BB962C8B-B14F-4D97-AF65-F5344CB8AC3E}">
        <p14:creationId xmlns:p14="http://schemas.microsoft.com/office/powerpoint/2010/main" val="3745190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DC8B2E-F2A0-B74A-A1E6-A0080319A69D}"/>
              </a:ext>
            </a:extLst>
          </p:cNvPr>
          <p:cNvSpPr>
            <a:spLocks noGrp="1"/>
          </p:cNvSpPr>
          <p:nvPr>
            <p:ph type="title"/>
          </p:nvPr>
        </p:nvSpPr>
        <p:spPr/>
        <p:txBody>
          <a:bodyPr/>
          <a:lstStyle/>
          <a:p>
            <a:r>
              <a:rPr lang="it-IT" b="1" dirty="0">
                <a:solidFill>
                  <a:srgbClr val="C00000"/>
                </a:solidFill>
              </a:rPr>
              <a:t>Il bello come apparire sensibile dell’idea III</a:t>
            </a:r>
            <a:endParaRPr lang="it-IT" dirty="0"/>
          </a:p>
        </p:txBody>
      </p:sp>
      <p:sp>
        <p:nvSpPr>
          <p:cNvPr id="3" name="Segnaposto contenuto 2">
            <a:extLst>
              <a:ext uri="{FF2B5EF4-FFF2-40B4-BE49-F238E27FC236}">
                <a16:creationId xmlns:a16="http://schemas.microsoft.com/office/drawing/2014/main" id="{BB844480-F221-C144-A7B7-5BC38FE8DAA7}"/>
              </a:ext>
            </a:extLst>
          </p:cNvPr>
          <p:cNvSpPr>
            <a:spLocks noGrp="1"/>
          </p:cNvSpPr>
          <p:nvPr>
            <p:ph idx="1"/>
          </p:nvPr>
        </p:nvSpPr>
        <p:spPr>
          <a:xfrm>
            <a:off x="838200" y="1505243"/>
            <a:ext cx="10515600" cy="5205046"/>
          </a:xfrm>
        </p:spPr>
        <p:txBody>
          <a:bodyPr>
            <a:normAutofit lnSpcReduction="10000"/>
          </a:bodyPr>
          <a:lstStyle/>
          <a:p>
            <a:pPr marL="0" indent="0">
              <a:buNone/>
            </a:pPr>
            <a:r>
              <a:rPr lang="it-IT" dirty="0"/>
              <a:t>In un’opera d’arte [in generale]: esterno sensibile + suo </a:t>
            </a:r>
            <a:r>
              <a:rPr lang="it-IT" b="1" dirty="0"/>
              <a:t>significato</a:t>
            </a:r>
            <a:r>
              <a:rPr lang="it-IT" dirty="0"/>
              <a:t> o contenuto [concezione </a:t>
            </a:r>
            <a:r>
              <a:rPr lang="it-IT" b="1" dirty="0"/>
              <a:t>semantico-</a:t>
            </a:r>
            <a:r>
              <a:rPr lang="it-IT" b="1" dirty="0" err="1"/>
              <a:t>intenzionalista</a:t>
            </a:r>
            <a:r>
              <a:rPr lang="it-IT" dirty="0"/>
              <a:t> dell’opera]</a:t>
            </a:r>
          </a:p>
          <a:p>
            <a:pPr marL="0" indent="0">
              <a:buNone/>
            </a:pPr>
            <a:r>
              <a:rPr lang="it-IT" dirty="0"/>
              <a:t>«Quell’</a:t>
            </a:r>
            <a:r>
              <a:rPr lang="it-IT" b="1" dirty="0"/>
              <a:t>esterno</a:t>
            </a:r>
            <a:r>
              <a:rPr lang="it-IT" dirty="0"/>
              <a:t> non vale per noi immediatamente, ma assumiamo che dietro vi sia un </a:t>
            </a:r>
            <a:r>
              <a:rPr lang="it-IT" b="1" dirty="0"/>
              <a:t>interno</a:t>
            </a:r>
            <a:r>
              <a:rPr lang="it-IT" dirty="0"/>
              <a:t>, un significato, che spiritualizza l’apparenza esterna. </a:t>
            </a:r>
            <a:r>
              <a:rPr lang="it-IT" b="1" dirty="0"/>
              <a:t>L’esterno allude a questa sua anima</a:t>
            </a:r>
            <a:r>
              <a:rPr lang="it-IT" dirty="0"/>
              <a:t>. Infatti un’apparenza che significhi qualcosa, non rappresenta se stessa e ciò che essa è come esterno [cfr. la morale della fiaba o il significato del simbolo] ] il significato è sempre qualcosa di più vasto di quel che non si mostri nell’apparenza immediata. </a:t>
            </a:r>
            <a:r>
              <a:rPr lang="it-IT" b="1" dirty="0"/>
              <a:t>In tal modo l’opera d’arte deve essere significativa e non deve apparire esaurita solo in queste linee, curve, superfici, incavi, scannellature della pietra, in questi colori, suoni, accordi di parole o in qualsiasi materiale</a:t>
            </a:r>
            <a:r>
              <a:rPr lang="it-IT" dirty="0"/>
              <a:t> venga impiegato, ma deve dispiegare una vitalità interna, un sentimento, un’anima, un contenuto, uno spirito, che è ciò che noi chiamiamo </a:t>
            </a:r>
            <a:r>
              <a:rPr lang="it-IT" b="1" dirty="0"/>
              <a:t>significato dell’opera d’arte</a:t>
            </a:r>
            <a:r>
              <a:rPr lang="it-IT" dirty="0"/>
              <a:t>»</a:t>
            </a:r>
          </a:p>
        </p:txBody>
      </p:sp>
    </p:spTree>
    <p:extLst>
      <p:ext uri="{BB962C8B-B14F-4D97-AF65-F5344CB8AC3E}">
        <p14:creationId xmlns:p14="http://schemas.microsoft.com/office/powerpoint/2010/main" val="3430077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5B3312-EE2F-46C1-AC19-709A2E2FBA4E}"/>
              </a:ext>
            </a:extLst>
          </p:cNvPr>
          <p:cNvSpPr>
            <a:spLocks noGrp="1"/>
          </p:cNvSpPr>
          <p:nvPr>
            <p:ph type="title"/>
          </p:nvPr>
        </p:nvSpPr>
        <p:spPr/>
        <p:txBody>
          <a:bodyPr>
            <a:normAutofit/>
          </a:bodyPr>
          <a:lstStyle/>
          <a:p>
            <a:r>
              <a:rPr lang="it-IT" sz="4000" b="1" dirty="0">
                <a:solidFill>
                  <a:srgbClr val="C00000"/>
                </a:solidFill>
              </a:rPr>
              <a:t>Filosofia della storia dell’arte </a:t>
            </a:r>
          </a:p>
        </p:txBody>
      </p:sp>
      <p:sp>
        <p:nvSpPr>
          <p:cNvPr id="3" name="Segnaposto contenuto 2">
            <a:extLst>
              <a:ext uri="{FF2B5EF4-FFF2-40B4-BE49-F238E27FC236}">
                <a16:creationId xmlns:a16="http://schemas.microsoft.com/office/drawing/2014/main" id="{39A3E75E-DA2F-4F91-852B-92E4BD82B8B4}"/>
              </a:ext>
            </a:extLst>
          </p:cNvPr>
          <p:cNvSpPr>
            <a:spLocks noGrp="1"/>
          </p:cNvSpPr>
          <p:nvPr>
            <p:ph idx="1"/>
          </p:nvPr>
        </p:nvSpPr>
        <p:spPr>
          <a:xfrm>
            <a:off x="838200" y="1690688"/>
            <a:ext cx="10515600" cy="4906055"/>
          </a:xfrm>
        </p:spPr>
        <p:txBody>
          <a:bodyPr>
            <a:normAutofit/>
          </a:bodyPr>
          <a:lstStyle/>
          <a:p>
            <a:pPr marL="0" indent="0">
              <a:buNone/>
            </a:pPr>
            <a:r>
              <a:rPr lang="it-IT" sz="3000" dirty="0"/>
              <a:t>Il processo storico che realizza l’unità concreta e la perfetta conciliazione tra idea e apparenza sensibile (estetica) è scandito in tre forme fondamentali che corrispondono a tre epoche della storia dello spirito:</a:t>
            </a:r>
          </a:p>
          <a:p>
            <a:pPr marL="0" indent="0">
              <a:buNone/>
            </a:pPr>
            <a:endParaRPr lang="it-IT" sz="3000" dirty="0"/>
          </a:p>
          <a:p>
            <a:pPr marL="0" indent="0">
              <a:buNone/>
            </a:pPr>
            <a:r>
              <a:rPr lang="it-IT" sz="3000" dirty="0"/>
              <a:t>- l’arte </a:t>
            </a:r>
            <a:r>
              <a:rPr lang="it-IT" sz="3000" b="1" dirty="0"/>
              <a:t>simbolica</a:t>
            </a:r>
            <a:r>
              <a:rPr lang="it-IT" sz="3000" dirty="0"/>
              <a:t> propria della civiltà dell’Oriente antico: Cina, India, Persia, Egitto);</a:t>
            </a:r>
          </a:p>
          <a:p>
            <a:pPr marL="0" indent="0">
              <a:buNone/>
            </a:pPr>
            <a:r>
              <a:rPr lang="it-IT" sz="3000" dirty="0"/>
              <a:t>- l’arte </a:t>
            </a:r>
            <a:r>
              <a:rPr lang="it-IT" sz="3000" b="1" dirty="0"/>
              <a:t>classica</a:t>
            </a:r>
            <a:r>
              <a:rPr lang="it-IT" sz="3000" dirty="0"/>
              <a:t> (propria della civiltà greca);</a:t>
            </a:r>
          </a:p>
          <a:p>
            <a:pPr marL="0" indent="0">
              <a:buNone/>
            </a:pPr>
            <a:r>
              <a:rPr lang="it-IT" sz="3000" dirty="0"/>
              <a:t>- l’arte </a:t>
            </a:r>
            <a:r>
              <a:rPr lang="it-IT" sz="3000" b="1" dirty="0"/>
              <a:t>romantica</a:t>
            </a:r>
            <a:r>
              <a:rPr lang="it-IT" sz="3000" dirty="0"/>
              <a:t> (propria della civiltà cristiana fino a comprendere tutta la modernità)</a:t>
            </a:r>
          </a:p>
        </p:txBody>
      </p:sp>
    </p:spTree>
    <p:extLst>
      <p:ext uri="{BB962C8B-B14F-4D97-AF65-F5344CB8AC3E}">
        <p14:creationId xmlns:p14="http://schemas.microsoft.com/office/powerpoint/2010/main" val="3517057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5B3312-EE2F-46C1-AC19-709A2E2FBA4E}"/>
              </a:ext>
            </a:extLst>
          </p:cNvPr>
          <p:cNvSpPr>
            <a:spLocks noGrp="1"/>
          </p:cNvSpPr>
          <p:nvPr>
            <p:ph type="title"/>
          </p:nvPr>
        </p:nvSpPr>
        <p:spPr>
          <a:xfrm>
            <a:off x="435429" y="154894"/>
            <a:ext cx="10515600" cy="1325563"/>
          </a:xfrm>
        </p:spPr>
        <p:txBody>
          <a:bodyPr>
            <a:normAutofit/>
          </a:bodyPr>
          <a:lstStyle/>
          <a:p>
            <a:r>
              <a:rPr lang="it-IT" sz="4000" b="1" dirty="0">
                <a:solidFill>
                  <a:srgbClr val="C00000"/>
                </a:solidFill>
              </a:rPr>
              <a:t>Filosofia della storia dell’arte II</a:t>
            </a:r>
          </a:p>
        </p:txBody>
      </p:sp>
      <p:sp>
        <p:nvSpPr>
          <p:cNvPr id="3" name="Segnaposto contenuto 2">
            <a:extLst>
              <a:ext uri="{FF2B5EF4-FFF2-40B4-BE49-F238E27FC236}">
                <a16:creationId xmlns:a16="http://schemas.microsoft.com/office/drawing/2014/main" id="{39A3E75E-DA2F-4F91-852B-92E4BD82B8B4}"/>
              </a:ext>
            </a:extLst>
          </p:cNvPr>
          <p:cNvSpPr>
            <a:spLocks noGrp="1"/>
          </p:cNvSpPr>
          <p:nvPr>
            <p:ph idx="1"/>
          </p:nvPr>
        </p:nvSpPr>
        <p:spPr>
          <a:xfrm>
            <a:off x="435429" y="1298582"/>
            <a:ext cx="11321141" cy="5116286"/>
          </a:xfrm>
        </p:spPr>
        <p:txBody>
          <a:bodyPr>
            <a:noAutofit/>
          </a:bodyPr>
          <a:lstStyle/>
          <a:p>
            <a:pPr marL="0" indent="0">
              <a:buNone/>
            </a:pPr>
            <a:r>
              <a:rPr lang="it-IT" dirty="0"/>
              <a:t>Arte </a:t>
            </a:r>
            <a:r>
              <a:rPr lang="it-IT" b="1" dirty="0"/>
              <a:t>simbolica</a:t>
            </a:r>
            <a:r>
              <a:rPr lang="it-IT" dirty="0"/>
              <a:t>: l’idea non riesce a trovare una forma di espressione e di manifestazione adeguata: arte enigmatica e </a:t>
            </a:r>
            <a:r>
              <a:rPr lang="it-IT" b="1" dirty="0"/>
              <a:t>monumentale</a:t>
            </a:r>
            <a:r>
              <a:rPr lang="it-IT" dirty="0"/>
              <a:t> – l’arte simbolica per eccellenza è </a:t>
            </a:r>
            <a:r>
              <a:rPr lang="it-IT" b="1" dirty="0"/>
              <a:t>l’architettura</a:t>
            </a:r>
            <a:r>
              <a:rPr lang="it-IT" dirty="0"/>
              <a:t>.</a:t>
            </a:r>
          </a:p>
          <a:p>
            <a:pPr marL="0" indent="0">
              <a:buNone/>
            </a:pPr>
            <a:r>
              <a:rPr lang="it-IT" dirty="0"/>
              <a:t>Arte </a:t>
            </a:r>
            <a:r>
              <a:rPr lang="it-IT" b="1" dirty="0"/>
              <a:t>classica</a:t>
            </a:r>
            <a:r>
              <a:rPr lang="it-IT" dirty="0"/>
              <a:t>: raggiunge la forma del supremo equilibrio tra interno ed esterno, tra intenzione espressiva e forma estetica – l’arte classica per eccellenza è la </a:t>
            </a:r>
            <a:r>
              <a:rPr lang="it-IT" b="1" dirty="0"/>
              <a:t>scultura</a:t>
            </a:r>
            <a:r>
              <a:rPr lang="it-IT" dirty="0"/>
              <a:t> (unità tra la rappresentazione umana e quella divina) – importanza del rapporto con </a:t>
            </a:r>
            <a:r>
              <a:rPr lang="it-IT" dirty="0" err="1"/>
              <a:t>Winckelmann</a:t>
            </a:r>
            <a:r>
              <a:rPr lang="it-IT" dirty="0"/>
              <a:t> per la definizione hegeliana di arte classica</a:t>
            </a:r>
          </a:p>
          <a:p>
            <a:pPr marL="0" indent="0">
              <a:buNone/>
            </a:pPr>
            <a:r>
              <a:rPr lang="it-IT" dirty="0"/>
              <a:t>Arte </a:t>
            </a:r>
            <a:r>
              <a:rPr lang="it-IT" b="1" dirty="0"/>
              <a:t>romantica</a:t>
            </a:r>
            <a:r>
              <a:rPr lang="it-IT" dirty="0"/>
              <a:t>: lo spirito si mostra consapevole di sorpassare ogni manifestazione sensibile, prendendo coscienza di essere in sé stesso l’unità del finito e dell’infinito – le arti romantiche per eccellenza sono la </a:t>
            </a:r>
            <a:r>
              <a:rPr lang="it-IT" b="1" dirty="0"/>
              <a:t>pittura</a:t>
            </a:r>
            <a:r>
              <a:rPr lang="it-IT" dirty="0"/>
              <a:t>, la </a:t>
            </a:r>
            <a:r>
              <a:rPr lang="it-IT" b="1" dirty="0"/>
              <a:t>poesia</a:t>
            </a:r>
            <a:r>
              <a:rPr lang="it-IT" dirty="0"/>
              <a:t> e la </a:t>
            </a:r>
            <a:r>
              <a:rPr lang="it-IT" b="1" dirty="0"/>
              <a:t>musica</a:t>
            </a:r>
            <a:r>
              <a:rPr lang="it-IT" dirty="0"/>
              <a:t>.</a:t>
            </a:r>
          </a:p>
        </p:txBody>
      </p:sp>
    </p:spTree>
    <p:extLst>
      <p:ext uri="{BB962C8B-B14F-4D97-AF65-F5344CB8AC3E}">
        <p14:creationId xmlns:p14="http://schemas.microsoft.com/office/powerpoint/2010/main" val="429653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31B5CC-234C-2D4D-9E6F-99A63935FA16}"/>
              </a:ext>
            </a:extLst>
          </p:cNvPr>
          <p:cNvSpPr>
            <a:spLocks noGrp="1"/>
          </p:cNvSpPr>
          <p:nvPr>
            <p:ph type="title"/>
          </p:nvPr>
        </p:nvSpPr>
        <p:spPr/>
        <p:txBody>
          <a:bodyPr/>
          <a:lstStyle/>
          <a:p>
            <a:r>
              <a:rPr lang="it-IT" b="1" dirty="0">
                <a:solidFill>
                  <a:srgbClr val="C00000"/>
                </a:solidFill>
              </a:rPr>
              <a:t>Simbolica, classica, romantica</a:t>
            </a:r>
          </a:p>
        </p:txBody>
      </p:sp>
      <p:sp>
        <p:nvSpPr>
          <p:cNvPr id="3" name="Segnaposto contenuto 2">
            <a:extLst>
              <a:ext uri="{FF2B5EF4-FFF2-40B4-BE49-F238E27FC236}">
                <a16:creationId xmlns:a16="http://schemas.microsoft.com/office/drawing/2014/main" id="{6C018384-C59E-9D43-8AFC-A2B0DA5429B0}"/>
              </a:ext>
            </a:extLst>
          </p:cNvPr>
          <p:cNvSpPr>
            <a:spLocks noGrp="1"/>
          </p:cNvSpPr>
          <p:nvPr>
            <p:ph idx="1"/>
          </p:nvPr>
        </p:nvSpPr>
        <p:spPr/>
        <p:txBody>
          <a:bodyPr/>
          <a:lstStyle/>
          <a:p>
            <a:pPr marL="0" indent="0">
              <a:buNone/>
            </a:pPr>
            <a:endParaRPr lang="it-IT" dirty="0"/>
          </a:p>
          <a:p>
            <a:pPr marL="0" indent="0">
              <a:buNone/>
            </a:pPr>
            <a:r>
              <a:rPr lang="it-IT" dirty="0"/>
              <a:t>«L’arte simbolica </a:t>
            </a:r>
            <a:r>
              <a:rPr lang="it-IT" b="1" i="1" dirty="0"/>
              <a:t>cerca</a:t>
            </a:r>
            <a:r>
              <a:rPr lang="it-IT" dirty="0"/>
              <a:t> quella unità compiuta di significato interno e forma esterna, che la forma classica </a:t>
            </a:r>
            <a:r>
              <a:rPr lang="it-IT" b="1" i="1" dirty="0"/>
              <a:t>trova</a:t>
            </a:r>
            <a:r>
              <a:rPr lang="it-IT" dirty="0"/>
              <a:t> nella rappresentazione, per l’intuizione sensibile, della individualità sostanziale, e che l’arte romantica </a:t>
            </a:r>
            <a:r>
              <a:rPr lang="it-IT" b="1" i="1" dirty="0"/>
              <a:t>oltrepassa</a:t>
            </a:r>
            <a:r>
              <a:rPr lang="it-IT" dirty="0"/>
              <a:t> nella sua preminente spiritualità»</a:t>
            </a:r>
          </a:p>
          <a:p>
            <a:pPr marL="0" indent="0">
              <a:buNone/>
            </a:pPr>
            <a:endParaRPr lang="it-IT" dirty="0"/>
          </a:p>
          <a:p>
            <a:pPr marL="0" indent="0">
              <a:buNone/>
            </a:pPr>
            <a:r>
              <a:rPr lang="it-IT" dirty="0"/>
              <a:t>«La prima forma d’arte è quindi più una semplice </a:t>
            </a:r>
            <a:r>
              <a:rPr lang="it-IT" b="1" dirty="0"/>
              <a:t>ricerca della raffigurazione</a:t>
            </a:r>
            <a:r>
              <a:rPr lang="it-IT" dirty="0"/>
              <a:t> che possibilità di vera rappresentazione»</a:t>
            </a:r>
          </a:p>
        </p:txBody>
      </p:sp>
    </p:spTree>
    <p:extLst>
      <p:ext uri="{BB962C8B-B14F-4D97-AF65-F5344CB8AC3E}">
        <p14:creationId xmlns:p14="http://schemas.microsoft.com/office/powerpoint/2010/main" val="2233731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5448A4-E5A8-A641-9F79-E47583A320AA}"/>
              </a:ext>
            </a:extLst>
          </p:cNvPr>
          <p:cNvSpPr>
            <a:spLocks noGrp="1"/>
          </p:cNvSpPr>
          <p:nvPr>
            <p:ph type="title"/>
          </p:nvPr>
        </p:nvSpPr>
        <p:spPr>
          <a:xfrm>
            <a:off x="548640" y="252583"/>
            <a:ext cx="10515600" cy="1325563"/>
          </a:xfrm>
        </p:spPr>
        <p:txBody>
          <a:bodyPr/>
          <a:lstStyle/>
          <a:p>
            <a:r>
              <a:rPr lang="it-IT" b="1" dirty="0">
                <a:solidFill>
                  <a:srgbClr val="C00000"/>
                </a:solidFill>
              </a:rPr>
              <a:t>Arte simbolica</a:t>
            </a:r>
          </a:p>
        </p:txBody>
      </p:sp>
      <p:sp>
        <p:nvSpPr>
          <p:cNvPr id="3" name="Segnaposto contenuto 2">
            <a:extLst>
              <a:ext uri="{FF2B5EF4-FFF2-40B4-BE49-F238E27FC236}">
                <a16:creationId xmlns:a16="http://schemas.microsoft.com/office/drawing/2014/main" id="{31C92B8E-5E7B-C243-97B3-3016FC20AEF9}"/>
              </a:ext>
            </a:extLst>
          </p:cNvPr>
          <p:cNvSpPr>
            <a:spLocks noGrp="1"/>
          </p:cNvSpPr>
          <p:nvPr>
            <p:ph idx="1"/>
          </p:nvPr>
        </p:nvSpPr>
        <p:spPr>
          <a:xfrm>
            <a:off x="548640" y="1420838"/>
            <a:ext cx="10805160" cy="5437162"/>
          </a:xfrm>
        </p:spPr>
        <p:txBody>
          <a:bodyPr>
            <a:normAutofit fontScale="92500" lnSpcReduction="10000"/>
          </a:bodyPr>
          <a:lstStyle/>
          <a:p>
            <a:pPr marL="0" indent="0">
              <a:buNone/>
            </a:pPr>
            <a:r>
              <a:rPr lang="it-IT" dirty="0"/>
              <a:t>Simbolo come segno [vs Goethe, </a:t>
            </a:r>
            <a:r>
              <a:rPr lang="it-IT" dirty="0" err="1"/>
              <a:t>Schelling</a:t>
            </a:r>
            <a:r>
              <a:rPr lang="it-IT" dirty="0"/>
              <a:t>]</a:t>
            </a:r>
          </a:p>
          <a:p>
            <a:pPr marL="0" indent="0">
              <a:buNone/>
            </a:pPr>
            <a:r>
              <a:rPr lang="it-IT" dirty="0"/>
              <a:t>Arte persiana, indiana, arte dell’estremo Oriente</a:t>
            </a:r>
          </a:p>
          <a:p>
            <a:pPr marL="0" indent="0">
              <a:buNone/>
            </a:pPr>
            <a:r>
              <a:rPr lang="it-IT" dirty="0"/>
              <a:t>Gli Egizi: immortalità dell’anima e vita «inadeguata» dello spirito</a:t>
            </a:r>
          </a:p>
          <a:p>
            <a:pPr marL="0" indent="0">
              <a:buNone/>
            </a:pPr>
            <a:r>
              <a:rPr lang="it-IT" dirty="0"/>
              <a:t>«Le piramidi ci pongono dinanzi </a:t>
            </a:r>
            <a:r>
              <a:rPr lang="it-IT" b="1" dirty="0"/>
              <a:t>l’immagine semplice dell’arte simbolica stessa</a:t>
            </a:r>
            <a:r>
              <a:rPr lang="it-IT" dirty="0"/>
              <a:t>; sono cristalli immensi che nascondono in sé un </a:t>
            </a:r>
            <a:r>
              <a:rPr lang="it-IT" b="1" dirty="0"/>
              <a:t>interno</a:t>
            </a:r>
            <a:r>
              <a:rPr lang="it-IT" dirty="0"/>
              <a:t> che essi, come </a:t>
            </a:r>
            <a:r>
              <a:rPr lang="it-IT" b="1" dirty="0"/>
              <a:t>forma esterna prodotta dall’arte</a:t>
            </a:r>
            <a:r>
              <a:rPr lang="it-IT" dirty="0"/>
              <a:t>, così avvolgono che risulta chiaro che essi stessi esistono per questo interno, </a:t>
            </a:r>
            <a:r>
              <a:rPr lang="it-IT" b="1" dirty="0"/>
              <a:t>morto alla semplice naturalità</a:t>
            </a:r>
            <a:r>
              <a:rPr lang="it-IT" dirty="0"/>
              <a:t>, e solo in relazione ad esso. Ma questo regno della morte e dell’invisibile, che qui costituisce il </a:t>
            </a:r>
            <a:r>
              <a:rPr lang="it-IT" b="1" dirty="0"/>
              <a:t>significato</a:t>
            </a:r>
            <a:r>
              <a:rPr lang="it-IT" dirty="0"/>
              <a:t>, ha solo un lato, e più precisamente un lato formale, che appartenga al vero contenuto artistico, cioè </a:t>
            </a:r>
            <a:r>
              <a:rPr lang="it-IT" b="1" dirty="0"/>
              <a:t>l’essere sottratto all’esistenza immediata</a:t>
            </a:r>
            <a:r>
              <a:rPr lang="it-IT" dirty="0"/>
              <a:t>; e così per ora vi è solo l’Ade, e non ancora una vitalità, che, pur sottratta al sensibile come tale, sia al contempo spirito in sé esistente e quindi in sé libero e vivo. Perciò la forma per un tale interno resta al contenuto determinato di esso interamente esterna e semplice involucro»</a:t>
            </a:r>
          </a:p>
        </p:txBody>
      </p:sp>
    </p:spTree>
    <p:extLst>
      <p:ext uri="{BB962C8B-B14F-4D97-AF65-F5344CB8AC3E}">
        <p14:creationId xmlns:p14="http://schemas.microsoft.com/office/powerpoint/2010/main" val="1652651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70DA80-4E32-504C-A13B-1019B81A486C}"/>
              </a:ext>
            </a:extLst>
          </p:cNvPr>
          <p:cNvSpPr>
            <a:spLocks noGrp="1"/>
          </p:cNvSpPr>
          <p:nvPr>
            <p:ph type="title"/>
          </p:nvPr>
        </p:nvSpPr>
        <p:spPr>
          <a:xfrm>
            <a:off x="590005" y="260622"/>
            <a:ext cx="10515600" cy="1325563"/>
          </a:xfrm>
        </p:spPr>
        <p:txBody>
          <a:bodyPr/>
          <a:lstStyle/>
          <a:p>
            <a:r>
              <a:rPr lang="it-IT" b="1" dirty="0">
                <a:solidFill>
                  <a:srgbClr val="C00000"/>
                </a:solidFill>
              </a:rPr>
              <a:t>Il simbolico enigmatico</a:t>
            </a:r>
          </a:p>
        </p:txBody>
      </p:sp>
      <p:sp>
        <p:nvSpPr>
          <p:cNvPr id="3" name="Segnaposto contenuto 2">
            <a:extLst>
              <a:ext uri="{FF2B5EF4-FFF2-40B4-BE49-F238E27FC236}">
                <a16:creationId xmlns:a16="http://schemas.microsoft.com/office/drawing/2014/main" id="{08F33F19-CFA2-5E45-802D-14A4336EE470}"/>
              </a:ext>
            </a:extLst>
          </p:cNvPr>
          <p:cNvSpPr>
            <a:spLocks noGrp="1"/>
          </p:cNvSpPr>
          <p:nvPr>
            <p:ph idx="1"/>
          </p:nvPr>
        </p:nvSpPr>
        <p:spPr>
          <a:xfrm>
            <a:off x="692331" y="1586184"/>
            <a:ext cx="10661469" cy="5271815"/>
          </a:xfrm>
        </p:spPr>
        <p:txBody>
          <a:bodyPr>
            <a:normAutofit fontScale="85000" lnSpcReduction="20000"/>
          </a:bodyPr>
          <a:lstStyle/>
          <a:p>
            <a:pPr marL="0" indent="0">
              <a:buNone/>
            </a:pPr>
            <a:r>
              <a:rPr lang="it-IT" sz="3100" dirty="0"/>
              <a:t>Inadeguatezza tra forma materiale e contenuto spirituale dovuta </a:t>
            </a:r>
            <a:r>
              <a:rPr lang="it-IT" sz="3100" b="1" dirty="0"/>
              <a:t>all’incapacità del contenuto a determinarsi in forme sensibili compenetrando la materia della rappresentazione</a:t>
            </a:r>
          </a:p>
          <a:p>
            <a:pPr marL="0" indent="0">
              <a:buNone/>
            </a:pPr>
            <a:r>
              <a:rPr lang="it-IT" sz="3100" dirty="0"/>
              <a:t>«In quantità innumerevole, poste a centinaia una accanto all’altra, si incontrano in Egitto le </a:t>
            </a:r>
            <a:r>
              <a:rPr lang="it-IT" sz="3100" b="1" dirty="0" err="1"/>
              <a:t>Sﬁngi</a:t>
            </a:r>
            <a:r>
              <a:rPr lang="it-IT" sz="3100" dirty="0"/>
              <a:t>, fatte con la pietra più dura, levigate, coperte di </a:t>
            </a:r>
            <a:r>
              <a:rPr lang="it-IT" sz="3100" dirty="0" err="1"/>
              <a:t>gerogliﬁci</a:t>
            </a:r>
            <a:r>
              <a:rPr lang="it-IT" sz="3100" dirty="0"/>
              <a:t>, e presso il Cairo di così colossale grandezza che i soli artigli di leone hanno l’altezza di un uomo. Esse sono corpi di animali in riposo, la cui parte superiore ha </a:t>
            </a:r>
            <a:r>
              <a:rPr lang="it-IT" sz="3100" dirty="0" err="1"/>
              <a:t>ﬁgura</a:t>
            </a:r>
            <a:r>
              <a:rPr lang="it-IT" sz="3100" dirty="0"/>
              <a:t> umana sormontata talvolta da una testa di ariete, ma per lo più da una testa di donna. </a:t>
            </a:r>
            <a:r>
              <a:rPr lang="it-IT" sz="3100" b="1" dirty="0"/>
              <a:t>Lo spirito [...] tende a venir fuori dalla forza ottusa e brutale della bestia, ma non può giungere a manifestare completamente la propria libertà e mobilità di </a:t>
            </a:r>
            <a:r>
              <a:rPr lang="it-IT" sz="3100" b="1" dirty="0" err="1"/>
              <a:t>ﬁgura</a:t>
            </a:r>
            <a:r>
              <a:rPr lang="it-IT" sz="3100" b="1" dirty="0"/>
              <a:t>, poiché deve ancora restare mescolato ed associato con l’altro da sé stesso</a:t>
            </a:r>
            <a:r>
              <a:rPr lang="it-IT" sz="3100" dirty="0"/>
              <a:t>. Questa tensione a una spiritualità autocosciente, che non si coglie in base a sé  nella realtà a lei sola conforme, ma solo si intuisce in ciò che le è </a:t>
            </a:r>
            <a:r>
              <a:rPr lang="it-IT" sz="3100" dirty="0" err="1"/>
              <a:t>afﬁne</a:t>
            </a:r>
            <a:r>
              <a:rPr lang="it-IT" sz="3100" dirty="0"/>
              <a:t> e viene a coscienza in ciò che le è del pari estraneo</a:t>
            </a:r>
            <a:r>
              <a:rPr lang="it-IT" sz="3100" b="1" dirty="0"/>
              <a:t>, è il simbolico in generale, che giunto a questo punto culminante diviene enigma</a:t>
            </a:r>
            <a:r>
              <a:rPr lang="it-IT" sz="3100" dirty="0"/>
              <a:t>»</a:t>
            </a:r>
          </a:p>
          <a:p>
            <a:endParaRPr lang="it-IT" dirty="0"/>
          </a:p>
        </p:txBody>
      </p:sp>
    </p:spTree>
    <p:extLst>
      <p:ext uri="{BB962C8B-B14F-4D97-AF65-F5344CB8AC3E}">
        <p14:creationId xmlns:p14="http://schemas.microsoft.com/office/powerpoint/2010/main" val="1155443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FBBC7B-31F4-2344-BEAC-15232E5FB7DA}"/>
              </a:ext>
            </a:extLst>
          </p:cNvPr>
          <p:cNvSpPr>
            <a:spLocks noGrp="1"/>
          </p:cNvSpPr>
          <p:nvPr>
            <p:ph type="title"/>
          </p:nvPr>
        </p:nvSpPr>
        <p:spPr/>
        <p:txBody>
          <a:bodyPr/>
          <a:lstStyle/>
          <a:p>
            <a:r>
              <a:rPr lang="it-IT" b="1" dirty="0">
                <a:solidFill>
                  <a:srgbClr val="C00000"/>
                </a:solidFill>
              </a:rPr>
              <a:t>Il simbolico «sublime»</a:t>
            </a:r>
          </a:p>
        </p:txBody>
      </p:sp>
      <p:sp>
        <p:nvSpPr>
          <p:cNvPr id="3" name="Segnaposto contenuto 2">
            <a:extLst>
              <a:ext uri="{FF2B5EF4-FFF2-40B4-BE49-F238E27FC236}">
                <a16:creationId xmlns:a16="http://schemas.microsoft.com/office/drawing/2014/main" id="{85E1623E-88F2-1244-93C7-669BE6B569E5}"/>
              </a:ext>
            </a:extLst>
          </p:cNvPr>
          <p:cNvSpPr>
            <a:spLocks noGrp="1"/>
          </p:cNvSpPr>
          <p:nvPr>
            <p:ph idx="1"/>
          </p:nvPr>
        </p:nvSpPr>
        <p:spPr/>
        <p:txBody>
          <a:bodyPr>
            <a:normAutofit fontScale="92500" lnSpcReduction="20000"/>
          </a:bodyPr>
          <a:lstStyle/>
          <a:p>
            <a:pPr marL="0" indent="0">
              <a:buNone/>
            </a:pPr>
            <a:r>
              <a:rPr lang="it-IT" dirty="0"/>
              <a:t>[ebraismo e islam; Dio nelle religione monoteiste]</a:t>
            </a:r>
          </a:p>
          <a:p>
            <a:pPr marL="0" indent="0">
              <a:buNone/>
            </a:pPr>
            <a:r>
              <a:rPr lang="it-IT" dirty="0"/>
              <a:t>Kant e il sublime come sentimento dell’animo (non proprietà dell’oggetto)</a:t>
            </a:r>
          </a:p>
          <a:p>
            <a:pPr marL="0" indent="0">
              <a:buNone/>
            </a:pPr>
            <a:r>
              <a:rPr lang="it-IT" dirty="0"/>
              <a:t>«il sublime in generale è il </a:t>
            </a:r>
            <a:r>
              <a:rPr lang="it-IT" b="1" dirty="0"/>
              <a:t>tentativo di esprimere l’infinito senza trovare nel regno dei fenomeni un oggetto che si mostri adeguato a questa rappresentazione</a:t>
            </a:r>
            <a:r>
              <a:rPr lang="it-IT" dirty="0"/>
              <a:t>. L’infinito, proprio perché è per sé posto fuori dell’intero complesso dell’oggettività e interiorizzato come significato invisibile e privo di forma, rimane inesprimibile nella sua infinità e superiore a ogni espressione per mezzo del finito» </a:t>
            </a:r>
          </a:p>
          <a:p>
            <a:pPr marL="0" indent="0">
              <a:buNone/>
            </a:pPr>
            <a:endParaRPr lang="it-IT" dirty="0"/>
          </a:p>
          <a:p>
            <a:pPr marL="0" indent="0">
              <a:buNone/>
            </a:pPr>
            <a:r>
              <a:rPr lang="it-IT" dirty="0"/>
              <a:t>«Il sublime presuppone il significato in una </a:t>
            </a:r>
            <a:r>
              <a:rPr lang="it-IT" b="1" dirty="0"/>
              <a:t>autonomia</a:t>
            </a:r>
            <a:r>
              <a:rPr lang="it-IT" dirty="0"/>
              <a:t> di fronte a cui l’esterno deve apparire solo come </a:t>
            </a:r>
            <a:r>
              <a:rPr lang="it-IT" b="1" dirty="0"/>
              <a:t>subordinato</a:t>
            </a:r>
            <a:r>
              <a:rPr lang="it-IT" dirty="0"/>
              <a:t>, nella misura in cui l’interno non vi appare ma va tanto oltre che a rappresentazione non viene appunto nient’altro che questo essere e andare oltre»</a:t>
            </a:r>
          </a:p>
        </p:txBody>
      </p:sp>
    </p:spTree>
    <p:extLst>
      <p:ext uri="{BB962C8B-B14F-4D97-AF65-F5344CB8AC3E}">
        <p14:creationId xmlns:p14="http://schemas.microsoft.com/office/powerpoint/2010/main" val="2345013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D6D047-3F99-0C49-AE50-47B1A32FB821}"/>
              </a:ext>
            </a:extLst>
          </p:cNvPr>
          <p:cNvSpPr>
            <a:spLocks noGrp="1"/>
          </p:cNvSpPr>
          <p:nvPr>
            <p:ph type="title"/>
          </p:nvPr>
        </p:nvSpPr>
        <p:spPr/>
        <p:txBody>
          <a:bodyPr/>
          <a:lstStyle/>
          <a:p>
            <a:r>
              <a:rPr lang="it-IT" b="1" dirty="0">
                <a:solidFill>
                  <a:srgbClr val="C00000"/>
                </a:solidFill>
              </a:rPr>
              <a:t>Arte classica</a:t>
            </a:r>
          </a:p>
        </p:txBody>
      </p:sp>
      <p:sp>
        <p:nvSpPr>
          <p:cNvPr id="3" name="Segnaposto contenuto 2">
            <a:extLst>
              <a:ext uri="{FF2B5EF4-FFF2-40B4-BE49-F238E27FC236}">
                <a16:creationId xmlns:a16="http://schemas.microsoft.com/office/drawing/2014/main" id="{34E2F5E3-FC54-744E-B474-C35FFD4FBE9E}"/>
              </a:ext>
            </a:extLst>
          </p:cNvPr>
          <p:cNvSpPr>
            <a:spLocks noGrp="1"/>
          </p:cNvSpPr>
          <p:nvPr>
            <p:ph idx="1"/>
          </p:nvPr>
        </p:nvSpPr>
        <p:spPr/>
        <p:txBody>
          <a:bodyPr>
            <a:normAutofit lnSpcReduction="10000"/>
          </a:bodyPr>
          <a:lstStyle/>
          <a:p>
            <a:pPr marL="0" indent="0">
              <a:buNone/>
            </a:pPr>
            <a:r>
              <a:rPr lang="it-IT" dirty="0"/>
              <a:t>«Per quel che riguarda la realizzazione storica del classico, è appena necessario notare che </a:t>
            </a:r>
            <a:r>
              <a:rPr lang="it-IT" b="1" dirty="0"/>
              <a:t>noi dobbiamo cercarla presso i Greci</a:t>
            </a:r>
            <a:r>
              <a:rPr lang="it-IT" dirty="0"/>
              <a:t>. La bellezza classica con la sua </a:t>
            </a:r>
            <a:r>
              <a:rPr lang="it-IT" b="1" dirty="0"/>
              <a:t>infinita estensione di contenuto, materia e forma </a:t>
            </a:r>
            <a:r>
              <a:rPr lang="it-IT" dirty="0"/>
              <a:t>è stata il dono conferito al popolo greco e noi dobbiamo onorare questo popolo per aver creato l’arte nella sua più alta vitalità. I Greci, secondo la loro realtà immediata, vivevano nel giusto mezzo tra la liberà </a:t>
            </a:r>
            <a:r>
              <a:rPr lang="it-IT" b="1" dirty="0"/>
              <a:t>soggettiva autocosciente e la sostanza etica </a:t>
            </a:r>
            <a:r>
              <a:rPr lang="it-IT" dirty="0"/>
              <a:t>[…]. Nella vita etica greca […] l’individuo era in sé libero e autonomo, pur senza distaccarsi dagli esistenti interessi universali dello stato reale»</a:t>
            </a:r>
          </a:p>
          <a:p>
            <a:pPr marL="0" indent="0">
              <a:buNone/>
            </a:pPr>
            <a:r>
              <a:rPr lang="it-IT" dirty="0"/>
              <a:t>«il popolo greco anche negli dei ha preso coscienza del suo spirito sensibilmente; l’arte è stata in Grecia la più alta espressione dell’assoluto, e la religione greca è la religione stessa dell’arte»</a:t>
            </a:r>
          </a:p>
        </p:txBody>
      </p:sp>
    </p:spTree>
    <p:extLst>
      <p:ext uri="{BB962C8B-B14F-4D97-AF65-F5344CB8AC3E}">
        <p14:creationId xmlns:p14="http://schemas.microsoft.com/office/powerpoint/2010/main" val="1485292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EBEB59-0C33-244C-B33A-6206EC62E7F3}"/>
              </a:ext>
            </a:extLst>
          </p:cNvPr>
          <p:cNvSpPr>
            <a:spLocks noGrp="1"/>
          </p:cNvSpPr>
          <p:nvPr>
            <p:ph type="title"/>
          </p:nvPr>
        </p:nvSpPr>
        <p:spPr>
          <a:xfrm>
            <a:off x="838200" y="365125"/>
            <a:ext cx="10515600" cy="1325563"/>
          </a:xfrm>
        </p:spPr>
        <p:txBody>
          <a:bodyPr/>
          <a:lstStyle/>
          <a:p>
            <a:r>
              <a:rPr lang="it-IT" b="1" dirty="0" err="1">
                <a:solidFill>
                  <a:srgbClr val="C00000"/>
                </a:solidFill>
              </a:rPr>
              <a:t>Schelling</a:t>
            </a:r>
            <a:r>
              <a:rPr lang="it-IT" b="1" dirty="0">
                <a:solidFill>
                  <a:srgbClr val="C00000"/>
                </a:solidFill>
              </a:rPr>
              <a:t>. La poesia organo della filosofia </a:t>
            </a:r>
          </a:p>
        </p:txBody>
      </p:sp>
      <p:sp>
        <p:nvSpPr>
          <p:cNvPr id="3" name="Segnaposto contenuto 2">
            <a:extLst>
              <a:ext uri="{FF2B5EF4-FFF2-40B4-BE49-F238E27FC236}">
                <a16:creationId xmlns:a16="http://schemas.microsoft.com/office/drawing/2014/main" id="{484106C8-F563-264F-BAA5-431D0A191E0C}"/>
              </a:ext>
            </a:extLst>
          </p:cNvPr>
          <p:cNvSpPr>
            <a:spLocks noGrp="1"/>
          </p:cNvSpPr>
          <p:nvPr>
            <p:ph idx="1"/>
          </p:nvPr>
        </p:nvSpPr>
        <p:spPr/>
        <p:txBody>
          <a:bodyPr>
            <a:normAutofit/>
          </a:bodyPr>
          <a:lstStyle/>
          <a:p>
            <a:pPr marL="0" indent="0">
              <a:buNone/>
            </a:pPr>
            <a:r>
              <a:rPr lang="it-IT" i="1" dirty="0"/>
              <a:t>Il sistema dell’idealismo trascendentale </a:t>
            </a:r>
            <a:r>
              <a:rPr lang="it-IT" dirty="0"/>
              <a:t>(1800)</a:t>
            </a:r>
          </a:p>
          <a:p>
            <a:pPr marL="0" indent="0">
              <a:buNone/>
            </a:pPr>
            <a:endParaRPr lang="it-IT" dirty="0"/>
          </a:p>
          <a:p>
            <a:pPr marL="0" indent="0">
              <a:buNone/>
            </a:pPr>
            <a:r>
              <a:rPr lang="it-IT" dirty="0"/>
              <a:t>ARTE E POESIA, CONSCIO E INCONSCIO</a:t>
            </a:r>
          </a:p>
          <a:p>
            <a:pPr marL="0" indent="0">
              <a:buNone/>
            </a:pPr>
            <a:r>
              <a:rPr lang="it-IT" dirty="0"/>
              <a:t>«Risulta di per sé </a:t>
            </a:r>
            <a:r>
              <a:rPr lang="it-IT" b="1" dirty="0"/>
              <a:t>che tanto la poesia e l’arte di per sé sole</a:t>
            </a:r>
            <a:r>
              <a:rPr lang="it-IT" dirty="0"/>
              <a:t>, quanto una esistenza separata di entrambe, non possano dar luogo al perfetto; che dunque [...] il perfetto non sia possibile se non per opera del genio, il quale, appunto per questo, è per l’estetica quello stesso che </a:t>
            </a:r>
            <a:r>
              <a:rPr lang="it-IT" b="1" dirty="0"/>
              <a:t>è l’Io per la </a:t>
            </a:r>
            <a:r>
              <a:rPr lang="it-IT" b="1" dirty="0" err="1"/>
              <a:t>ﬁlosoﬁa</a:t>
            </a:r>
            <a:r>
              <a:rPr lang="it-IT" b="1" dirty="0"/>
              <a:t>, cioè la suprema ed assoluta realtà</a:t>
            </a:r>
            <a:r>
              <a:rPr lang="it-IT" dirty="0"/>
              <a:t>, quel che, pur non divenendo mai obbiettivo, è causa di tutto l’obbiettivo»</a:t>
            </a:r>
          </a:p>
          <a:p>
            <a:pPr marL="0" indent="0">
              <a:buNone/>
            </a:pPr>
            <a:endParaRPr lang="it-IT" dirty="0"/>
          </a:p>
        </p:txBody>
      </p:sp>
    </p:spTree>
    <p:extLst>
      <p:ext uri="{BB962C8B-B14F-4D97-AF65-F5344CB8AC3E}">
        <p14:creationId xmlns:p14="http://schemas.microsoft.com/office/powerpoint/2010/main" val="3042409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50B6F9-AB80-F745-A7DB-D47614BB5A38}"/>
              </a:ext>
            </a:extLst>
          </p:cNvPr>
          <p:cNvSpPr>
            <a:spLocks noGrp="1"/>
          </p:cNvSpPr>
          <p:nvPr>
            <p:ph type="title"/>
          </p:nvPr>
        </p:nvSpPr>
        <p:spPr/>
        <p:txBody>
          <a:bodyPr/>
          <a:lstStyle/>
          <a:p>
            <a:r>
              <a:rPr lang="it-IT" b="1" dirty="0">
                <a:solidFill>
                  <a:srgbClr val="C00000"/>
                </a:solidFill>
              </a:rPr>
              <a:t>Verità classica e moderna</a:t>
            </a:r>
          </a:p>
        </p:txBody>
      </p:sp>
      <p:sp>
        <p:nvSpPr>
          <p:cNvPr id="3" name="Segnaposto contenuto 2">
            <a:extLst>
              <a:ext uri="{FF2B5EF4-FFF2-40B4-BE49-F238E27FC236}">
                <a16:creationId xmlns:a16="http://schemas.microsoft.com/office/drawing/2014/main" id="{9995611E-D2FF-A642-BBA3-7FAB3A810B87}"/>
              </a:ext>
            </a:extLst>
          </p:cNvPr>
          <p:cNvSpPr>
            <a:spLocks noGrp="1"/>
          </p:cNvSpPr>
          <p:nvPr>
            <p:ph idx="1"/>
          </p:nvPr>
        </p:nvSpPr>
        <p:spPr/>
        <p:txBody>
          <a:bodyPr/>
          <a:lstStyle/>
          <a:p>
            <a:pPr marL="0" indent="0">
              <a:buNone/>
            </a:pPr>
            <a:r>
              <a:rPr lang="it-IT" dirty="0"/>
              <a:t>«Vi è una concezione </a:t>
            </a:r>
            <a:r>
              <a:rPr lang="it-IT" b="1" dirty="0"/>
              <a:t>più profonda della verità </a:t>
            </a:r>
            <a:r>
              <a:rPr lang="it-IT" dirty="0"/>
              <a:t>in cui questa non è più così affine e amica al sensibile da poter essere accolta ed espressa da questo materiale in maniera adeguata. </a:t>
            </a:r>
            <a:r>
              <a:rPr lang="it-IT" b="1" dirty="0"/>
              <a:t>Di tale specie è la concezione cristiana della verità </a:t>
            </a:r>
            <a:r>
              <a:rPr lang="it-IT" dirty="0"/>
              <a:t>[…] </a:t>
            </a:r>
          </a:p>
          <a:p>
            <a:pPr marL="0" indent="0">
              <a:buNone/>
            </a:pPr>
            <a:r>
              <a:rPr lang="it-IT" dirty="0"/>
              <a:t>Il genere della produzione artistica e delle sue opere non soddisfa più il nostro bisogno più alto; </a:t>
            </a:r>
            <a:r>
              <a:rPr lang="it-IT" b="1" dirty="0"/>
              <a:t>noi siamo ben oltre il poter onorare in maniera divina e venerare le opere d’arte</a:t>
            </a:r>
            <a:r>
              <a:rPr lang="it-IT" dirty="0"/>
              <a:t>; l’impressione che esse fanno è di natura più ponderata, e quel che da esse è suscitato in noi richiede una pietra di paragone più alta e una conferma diversa. </a:t>
            </a:r>
            <a:r>
              <a:rPr lang="it-IT" b="1" dirty="0"/>
              <a:t>Il pensiero e la riflessione hanno sopravanzato la bella arte</a:t>
            </a:r>
            <a:r>
              <a:rPr lang="it-IT" dirty="0"/>
              <a:t>»</a:t>
            </a:r>
          </a:p>
        </p:txBody>
      </p:sp>
    </p:spTree>
    <p:extLst>
      <p:ext uri="{BB962C8B-B14F-4D97-AF65-F5344CB8AC3E}">
        <p14:creationId xmlns:p14="http://schemas.microsoft.com/office/powerpoint/2010/main" val="227390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320170-11BA-FB40-8D2F-53C671DE184E}"/>
              </a:ext>
            </a:extLst>
          </p:cNvPr>
          <p:cNvSpPr>
            <a:spLocks noGrp="1"/>
          </p:cNvSpPr>
          <p:nvPr>
            <p:ph type="title"/>
          </p:nvPr>
        </p:nvSpPr>
        <p:spPr/>
        <p:txBody>
          <a:bodyPr/>
          <a:lstStyle/>
          <a:p>
            <a:r>
              <a:rPr lang="it-IT" b="1" dirty="0">
                <a:solidFill>
                  <a:srgbClr val="C00000"/>
                </a:solidFill>
              </a:rPr>
              <a:t>Arte romantica</a:t>
            </a:r>
          </a:p>
        </p:txBody>
      </p:sp>
      <p:sp>
        <p:nvSpPr>
          <p:cNvPr id="3" name="Segnaposto contenuto 2">
            <a:extLst>
              <a:ext uri="{FF2B5EF4-FFF2-40B4-BE49-F238E27FC236}">
                <a16:creationId xmlns:a16="http://schemas.microsoft.com/office/drawing/2014/main" id="{9171E2C8-8BCE-4D41-8866-C1F28842B6FB}"/>
              </a:ext>
            </a:extLst>
          </p:cNvPr>
          <p:cNvSpPr>
            <a:spLocks noGrp="1"/>
          </p:cNvSpPr>
          <p:nvPr>
            <p:ph idx="1"/>
          </p:nvPr>
        </p:nvSpPr>
        <p:spPr>
          <a:xfrm>
            <a:off x="838200" y="1690688"/>
            <a:ext cx="10515600" cy="5167312"/>
          </a:xfrm>
        </p:spPr>
        <p:txBody>
          <a:bodyPr>
            <a:normAutofit fontScale="92500" lnSpcReduction="10000"/>
          </a:bodyPr>
          <a:lstStyle/>
          <a:p>
            <a:pPr marL="0" indent="0">
              <a:buNone/>
            </a:pPr>
            <a:r>
              <a:rPr lang="it-IT" dirty="0"/>
              <a:t>«Nell’arte classica lo spirito dominava, compenetrandola completamente, l’apparenza empirica, giacché era in essa che doveva acquistare la sua completa realtà. </a:t>
            </a:r>
          </a:p>
          <a:p>
            <a:pPr marL="0" indent="0">
              <a:buNone/>
            </a:pPr>
            <a:r>
              <a:rPr lang="it-IT" dirty="0"/>
              <a:t>Ma ora </a:t>
            </a:r>
            <a:r>
              <a:rPr lang="it-IT" b="1" dirty="0"/>
              <a:t>l’interno è indifferente </a:t>
            </a:r>
            <a:r>
              <a:rPr lang="it-IT" dirty="0"/>
              <a:t>verso il modo di rappresentazione del mondo immediato, giacché </a:t>
            </a:r>
            <a:r>
              <a:rPr lang="it-IT" b="1" dirty="0"/>
              <a:t>l’immediatezza</a:t>
            </a:r>
            <a:r>
              <a:rPr lang="it-IT" dirty="0"/>
              <a:t> è indegna della beatitudine dell’anima in sé. Quel che esteriormente appare non può più esprimere l’interiorità, e quando pur tuttavia è chiamato a farlo, assume solo il compito di render chiaro che </a:t>
            </a:r>
            <a:r>
              <a:rPr lang="it-IT" b="1" dirty="0"/>
              <a:t>l’esistenza è l’esistenza che non soddisfa </a:t>
            </a:r>
            <a:r>
              <a:rPr lang="it-IT" dirty="0"/>
              <a:t>e deve rimandare all’interno, all’animo e al sentimento, come l’elemento essenziale. </a:t>
            </a:r>
          </a:p>
          <a:p>
            <a:pPr marL="0" indent="0">
              <a:buNone/>
            </a:pPr>
            <a:r>
              <a:rPr lang="it-IT" dirty="0"/>
              <a:t>Proprio per questo l’arte romantica lascia ora l’esteriorità libera di effondersi per sé, </a:t>
            </a:r>
            <a:r>
              <a:rPr lang="it-IT" b="1" dirty="0"/>
              <a:t>e permette a questo riguardo a qualsiasi materia, persino ai fiori, agli alberi e ai più comuni utensili domestici</a:t>
            </a:r>
            <a:r>
              <a:rPr lang="it-IT" dirty="0"/>
              <a:t>, di venire indisturbati a rappresentazione, anche nell’accidentalità naturale dell’esistenza»</a:t>
            </a:r>
          </a:p>
          <a:p>
            <a:pPr marL="0" indent="0">
              <a:buNone/>
            </a:pPr>
            <a:r>
              <a:rPr lang="it-IT" dirty="0"/>
              <a:t>La SCIENZA dell’arte</a:t>
            </a:r>
          </a:p>
        </p:txBody>
      </p:sp>
    </p:spTree>
    <p:extLst>
      <p:ext uri="{BB962C8B-B14F-4D97-AF65-F5344CB8AC3E}">
        <p14:creationId xmlns:p14="http://schemas.microsoft.com/office/powerpoint/2010/main" val="3068263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5B67C1-E670-5546-8A47-38C6CD169B2C}"/>
              </a:ext>
            </a:extLst>
          </p:cNvPr>
          <p:cNvSpPr>
            <a:spLocks noGrp="1"/>
          </p:cNvSpPr>
          <p:nvPr>
            <p:ph type="title"/>
          </p:nvPr>
        </p:nvSpPr>
        <p:spPr/>
        <p:txBody>
          <a:bodyPr>
            <a:normAutofit/>
          </a:bodyPr>
          <a:lstStyle/>
          <a:p>
            <a:r>
              <a:rPr lang="it-IT" sz="4000" b="1" dirty="0">
                <a:solidFill>
                  <a:srgbClr val="C00000"/>
                </a:solidFill>
              </a:rPr>
              <a:t>Simbolico e romantico: </a:t>
            </a:r>
            <a:br>
              <a:rPr lang="it-IT" sz="4000" b="1" dirty="0">
                <a:solidFill>
                  <a:srgbClr val="C00000"/>
                </a:solidFill>
              </a:rPr>
            </a:br>
            <a:r>
              <a:rPr lang="it-IT" sz="4000" b="1" dirty="0">
                <a:solidFill>
                  <a:srgbClr val="C00000"/>
                </a:solidFill>
              </a:rPr>
              <a:t>il romantico come ritorno al simbolico</a:t>
            </a:r>
          </a:p>
        </p:txBody>
      </p:sp>
      <p:sp>
        <p:nvSpPr>
          <p:cNvPr id="3" name="Segnaposto contenuto 2">
            <a:extLst>
              <a:ext uri="{FF2B5EF4-FFF2-40B4-BE49-F238E27FC236}">
                <a16:creationId xmlns:a16="http://schemas.microsoft.com/office/drawing/2014/main" id="{D4504713-FAFE-984A-A2E9-3BD9FF758555}"/>
              </a:ext>
            </a:extLst>
          </p:cNvPr>
          <p:cNvSpPr>
            <a:spLocks noGrp="1"/>
          </p:cNvSpPr>
          <p:nvPr>
            <p:ph idx="1"/>
          </p:nvPr>
        </p:nvSpPr>
        <p:spPr>
          <a:xfrm>
            <a:off x="838200" y="1825624"/>
            <a:ext cx="10515600" cy="4673649"/>
          </a:xfrm>
        </p:spPr>
        <p:txBody>
          <a:bodyPr>
            <a:normAutofit fontScale="92500" lnSpcReduction="20000"/>
          </a:bodyPr>
          <a:lstStyle/>
          <a:p>
            <a:pPr marL="0" indent="0">
              <a:buNone/>
            </a:pPr>
            <a:r>
              <a:rPr lang="it-IT" dirty="0"/>
              <a:t>Triade simbolico-classico-romantico</a:t>
            </a:r>
          </a:p>
          <a:p>
            <a:pPr marL="0" indent="0">
              <a:buNone/>
            </a:pPr>
            <a:r>
              <a:rPr lang="it-IT" dirty="0"/>
              <a:t>Diade classico-romantico / ingenuo-sentimentale</a:t>
            </a:r>
          </a:p>
          <a:p>
            <a:pPr marL="0" indent="0">
              <a:buNone/>
            </a:pPr>
            <a:r>
              <a:rPr lang="it-IT" dirty="0"/>
              <a:t>Due </a:t>
            </a:r>
            <a:r>
              <a:rPr lang="it-IT" b="1" dirty="0"/>
              <a:t>forme</a:t>
            </a:r>
            <a:r>
              <a:rPr lang="it-IT" dirty="0"/>
              <a:t> dell’inadeguatezza:</a:t>
            </a:r>
          </a:p>
          <a:p>
            <a:pPr marL="0" indent="0">
              <a:buNone/>
            </a:pPr>
            <a:r>
              <a:rPr lang="it-IT" dirty="0"/>
              <a:t>Ma una (il simbolico) per «incapacità» del contenuto, l’altra per «incapacità» della forma sensibile</a:t>
            </a:r>
          </a:p>
          <a:p>
            <a:pPr marL="0" indent="0">
              <a:buNone/>
            </a:pPr>
            <a:r>
              <a:rPr lang="it-IT" dirty="0"/>
              <a:t>Ma noi non possiamo conoscere questa incapacità attraverso </a:t>
            </a:r>
            <a:r>
              <a:rPr lang="it-IT" b="1" dirty="0"/>
              <a:t>l’arte</a:t>
            </a:r>
            <a:r>
              <a:rPr lang="it-IT" dirty="0"/>
              <a:t>, perché se fosse così la forma artistica sarebbe adeguata alla «inferiorità/superiorità» del contenuto</a:t>
            </a:r>
          </a:p>
          <a:p>
            <a:pPr marL="0" indent="0">
              <a:buNone/>
            </a:pPr>
            <a:r>
              <a:rPr lang="it-IT" dirty="0"/>
              <a:t>Simbolico e romantico sono identici nella loro inadeguatezza</a:t>
            </a:r>
          </a:p>
          <a:p>
            <a:pPr marL="0" indent="0">
              <a:buNone/>
            </a:pPr>
            <a:r>
              <a:rPr lang="it-IT" dirty="0"/>
              <a:t>Il valore del simbolico nell’estetica hegeliana: </a:t>
            </a:r>
            <a:r>
              <a:rPr lang="it-IT" b="1" dirty="0"/>
              <a:t>tutta l’arte è simbolica?</a:t>
            </a:r>
          </a:p>
          <a:p>
            <a:pPr marL="0" indent="0">
              <a:buNone/>
            </a:pPr>
            <a:r>
              <a:rPr lang="it-IT" dirty="0"/>
              <a:t>Il simbolico come </a:t>
            </a:r>
            <a:r>
              <a:rPr lang="it-IT" b="1" dirty="0"/>
              <a:t>genesi del senso</a:t>
            </a:r>
            <a:r>
              <a:rPr lang="it-IT" dirty="0"/>
              <a:t>, cioè come genesi – da cui non si può prescindere - del pensiero; l’esaltazione dell’arte classica è «debito» a </a:t>
            </a:r>
            <a:r>
              <a:rPr lang="it-IT" dirty="0" err="1"/>
              <a:t>Winckelmann</a:t>
            </a:r>
            <a:endParaRPr lang="it-IT" dirty="0"/>
          </a:p>
        </p:txBody>
      </p:sp>
    </p:spTree>
    <p:extLst>
      <p:ext uri="{BB962C8B-B14F-4D97-AF65-F5344CB8AC3E}">
        <p14:creationId xmlns:p14="http://schemas.microsoft.com/office/powerpoint/2010/main" val="3888304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CCB60E-5D55-294B-9E6D-56DB945DA26E}"/>
              </a:ext>
            </a:extLst>
          </p:cNvPr>
          <p:cNvSpPr>
            <a:spLocks noGrp="1"/>
          </p:cNvSpPr>
          <p:nvPr>
            <p:ph type="title"/>
          </p:nvPr>
        </p:nvSpPr>
        <p:spPr>
          <a:xfrm>
            <a:off x="838199" y="365125"/>
            <a:ext cx="10837985" cy="1325563"/>
          </a:xfrm>
        </p:spPr>
        <p:txBody>
          <a:bodyPr>
            <a:normAutofit/>
          </a:bodyPr>
          <a:lstStyle/>
          <a:p>
            <a:r>
              <a:rPr lang="it-IT" sz="4000" b="1" dirty="0">
                <a:solidFill>
                  <a:srgbClr val="C00000"/>
                </a:solidFill>
              </a:rPr>
              <a:t>L’arte e lo spirito. La morte dell’arte</a:t>
            </a:r>
            <a:endParaRPr lang="it-IT" sz="4000" dirty="0"/>
          </a:p>
        </p:txBody>
      </p:sp>
      <p:sp>
        <p:nvSpPr>
          <p:cNvPr id="3" name="Segnaposto contenuto 2">
            <a:extLst>
              <a:ext uri="{FF2B5EF4-FFF2-40B4-BE49-F238E27FC236}">
                <a16:creationId xmlns:a16="http://schemas.microsoft.com/office/drawing/2014/main" id="{40EBF684-53CB-7D45-A41B-7CBBFAF04602}"/>
              </a:ext>
            </a:extLst>
          </p:cNvPr>
          <p:cNvSpPr>
            <a:spLocks noGrp="1"/>
          </p:cNvSpPr>
          <p:nvPr>
            <p:ph idx="1"/>
          </p:nvPr>
        </p:nvSpPr>
        <p:spPr/>
        <p:txBody>
          <a:bodyPr>
            <a:normAutofit fontScale="92500" lnSpcReduction="10000"/>
          </a:bodyPr>
          <a:lstStyle/>
          <a:p>
            <a:pPr marL="0" indent="0">
              <a:buNone/>
            </a:pPr>
            <a:r>
              <a:rPr lang="it-IT" dirty="0"/>
              <a:t>«La potenza dello spirito pensante </a:t>
            </a:r>
            <a:r>
              <a:rPr lang="it-IT" b="1" dirty="0"/>
              <a:t>consiste </a:t>
            </a:r>
            <a:r>
              <a:rPr lang="it-IT" b="1" i="1" dirty="0"/>
              <a:t>non già soltanto </a:t>
            </a:r>
            <a:r>
              <a:rPr lang="it-IT" b="1" dirty="0"/>
              <a:t>nell’apprendere </a:t>
            </a:r>
            <a:r>
              <a:rPr lang="it-IT" b="1" i="1" dirty="0"/>
              <a:t>se stesso </a:t>
            </a:r>
            <a:r>
              <a:rPr lang="it-IT" b="1" dirty="0"/>
              <a:t>nella sua forma peculiare come pensiero</a:t>
            </a:r>
            <a:r>
              <a:rPr lang="it-IT" dirty="0"/>
              <a:t>, ma parimenti nel </a:t>
            </a:r>
            <a:r>
              <a:rPr lang="it-IT" b="1" dirty="0"/>
              <a:t>riconoscersi nella sua estraneazione </a:t>
            </a:r>
            <a:r>
              <a:rPr lang="it-IT" dirty="0"/>
              <a:t>in sentimento e sensibilità, nel concepirsi nel suo altro, in quanto trasforma l’alienato in pensiero e riconduce così a sé […] </a:t>
            </a:r>
          </a:p>
          <a:p>
            <a:pPr marL="0" indent="0">
              <a:buNone/>
            </a:pPr>
            <a:r>
              <a:rPr lang="it-IT" dirty="0"/>
              <a:t>Così anche </a:t>
            </a:r>
            <a:r>
              <a:rPr lang="it-IT" b="1" dirty="0"/>
              <a:t>l’opera d’arte in cui il pensiero estranea se stesso appartiene alla sfera del pensiero concettuale</a:t>
            </a:r>
            <a:r>
              <a:rPr lang="it-IT" dirty="0"/>
              <a:t>, e lo spirito, col sottometterla alla considerazione scientifica, non soddisfa altro che il </a:t>
            </a:r>
            <a:r>
              <a:rPr lang="it-IT" b="1" dirty="0"/>
              <a:t>bisogno</a:t>
            </a:r>
            <a:r>
              <a:rPr lang="it-IT" dirty="0"/>
              <a:t> della sua più intima natura. Infatti, poiché il pensiero è la sua essenza e il suo concetto, lo spirito </a:t>
            </a:r>
            <a:r>
              <a:rPr lang="it-IT" b="1" dirty="0"/>
              <a:t>è soddisfatto soltanto quando ha penetrato anche col pensiero tutti i prodotti della sua attività, e solo così li ha fatti veramente propri</a:t>
            </a:r>
            <a:r>
              <a:rPr lang="it-IT" dirty="0"/>
              <a:t>. Ma l’arte, lungi dall’essere la suprema forma dello spirito, trova la sua autentica conferma solo nella scienza»</a:t>
            </a:r>
          </a:p>
        </p:txBody>
      </p:sp>
    </p:spTree>
    <p:extLst>
      <p:ext uri="{BB962C8B-B14F-4D97-AF65-F5344CB8AC3E}">
        <p14:creationId xmlns:p14="http://schemas.microsoft.com/office/powerpoint/2010/main" val="605561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EEF206-EEAE-3E45-938F-67CA4F8A1E83}"/>
              </a:ext>
            </a:extLst>
          </p:cNvPr>
          <p:cNvSpPr>
            <a:spLocks noGrp="1"/>
          </p:cNvSpPr>
          <p:nvPr>
            <p:ph type="title"/>
          </p:nvPr>
        </p:nvSpPr>
        <p:spPr>
          <a:xfrm>
            <a:off x="482237" y="125638"/>
            <a:ext cx="10940143" cy="1325563"/>
          </a:xfrm>
        </p:spPr>
        <p:txBody>
          <a:bodyPr>
            <a:normAutofit/>
          </a:bodyPr>
          <a:lstStyle/>
          <a:p>
            <a:r>
              <a:rPr lang="it-IT" sz="4000" b="1" dirty="0">
                <a:solidFill>
                  <a:srgbClr val="C00000"/>
                </a:solidFill>
              </a:rPr>
              <a:t>La «morte dell’arte»</a:t>
            </a:r>
            <a:endParaRPr lang="it-IT" sz="4000" dirty="0"/>
          </a:p>
        </p:txBody>
      </p:sp>
      <p:sp>
        <p:nvSpPr>
          <p:cNvPr id="3" name="Segnaposto contenuto 2">
            <a:extLst>
              <a:ext uri="{FF2B5EF4-FFF2-40B4-BE49-F238E27FC236}">
                <a16:creationId xmlns:a16="http://schemas.microsoft.com/office/drawing/2014/main" id="{BD3413C2-C7BE-114E-B49E-19E84873AA6A}"/>
              </a:ext>
            </a:extLst>
          </p:cNvPr>
          <p:cNvSpPr>
            <a:spLocks noGrp="1"/>
          </p:cNvSpPr>
          <p:nvPr>
            <p:ph idx="1"/>
          </p:nvPr>
        </p:nvSpPr>
        <p:spPr>
          <a:xfrm>
            <a:off x="482237" y="1372824"/>
            <a:ext cx="11108872" cy="5485176"/>
          </a:xfrm>
        </p:spPr>
        <p:txBody>
          <a:bodyPr>
            <a:normAutofit/>
          </a:bodyPr>
          <a:lstStyle/>
          <a:p>
            <a:pPr marL="0" indent="0">
              <a:buNone/>
            </a:pPr>
            <a:r>
              <a:rPr lang="it-IT" b="1" i="1" dirty="0"/>
              <a:t>La morte dell’arte (bella) </a:t>
            </a:r>
          </a:p>
          <a:p>
            <a:pPr marL="0" indent="0">
              <a:buNone/>
            </a:pPr>
            <a:r>
              <a:rPr lang="it-IT" dirty="0"/>
              <a:t>«L’arte, dal lato della sua suprema destinazione, rimane per noi un passato»</a:t>
            </a:r>
          </a:p>
          <a:p>
            <a:pPr marL="0" indent="0">
              <a:buNone/>
            </a:pPr>
            <a:r>
              <a:rPr lang="it-IT" dirty="0"/>
              <a:t>«per quanto possiamo trovare eccellenti le immagini degli </a:t>
            </a:r>
            <a:r>
              <a:rPr lang="it-IT" dirty="0" err="1"/>
              <a:t>dèi</a:t>
            </a:r>
            <a:r>
              <a:rPr lang="it-IT" dirty="0"/>
              <a:t> greci […], tuttavia questo non basta più a farci inginocchiare» </a:t>
            </a:r>
          </a:p>
          <a:p>
            <a:pPr marL="0" indent="0">
              <a:buNone/>
            </a:pPr>
            <a:r>
              <a:rPr lang="it-IT" dirty="0"/>
              <a:t>«Non si può raffigurare </a:t>
            </a:r>
            <a:r>
              <a:rPr lang="it-IT" b="1" dirty="0"/>
              <a:t>nella forma della bellezza greca</a:t>
            </a:r>
            <a:r>
              <a:rPr lang="it-IT" dirty="0"/>
              <a:t> Cristo flagellato, coronato di spine, trascinante la croce fino al luogo del supplizio, crocifisso, agonizzante nei tormenti di una lunga e martoriata agonia. Ma la superiorità di queste situazioni è </a:t>
            </a:r>
            <a:r>
              <a:rPr lang="it-IT" b="1" dirty="0"/>
              <a:t>dalla santità in sé</a:t>
            </a:r>
            <a:r>
              <a:rPr lang="it-IT" dirty="0"/>
              <a:t>, dalla profondità dell’intimo, dall’infinità del dolore come momento eterno dello spirito, dalla rassegnazione e dalla calma divina» </a:t>
            </a:r>
          </a:p>
          <a:p>
            <a:pPr marL="0" indent="0">
              <a:buNone/>
            </a:pPr>
            <a:r>
              <a:rPr lang="it-IT" b="1" dirty="0"/>
              <a:t>Non</a:t>
            </a:r>
            <a:r>
              <a:rPr lang="it-IT" dirty="0"/>
              <a:t>: non si danno più opere d’arte, </a:t>
            </a:r>
            <a:r>
              <a:rPr lang="it-IT" b="1" dirty="0"/>
              <a:t>bensì</a:t>
            </a:r>
            <a:r>
              <a:rPr lang="it-IT" dirty="0"/>
              <a:t>: si è esaurita la missione storica dell’arte</a:t>
            </a:r>
          </a:p>
        </p:txBody>
      </p:sp>
    </p:spTree>
    <p:extLst>
      <p:ext uri="{BB962C8B-B14F-4D97-AF65-F5344CB8AC3E}">
        <p14:creationId xmlns:p14="http://schemas.microsoft.com/office/powerpoint/2010/main" val="1444173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62A44CF-A7C8-5F4D-880E-D5431D78D034}"/>
              </a:ext>
            </a:extLst>
          </p:cNvPr>
          <p:cNvPicPr>
            <a:picLocks noChangeAspect="1"/>
          </p:cNvPicPr>
          <p:nvPr/>
        </p:nvPicPr>
        <p:blipFill>
          <a:blip r:embed="rId2"/>
          <a:stretch>
            <a:fillRect/>
          </a:stretch>
        </p:blipFill>
        <p:spPr>
          <a:xfrm>
            <a:off x="4089510" y="1120602"/>
            <a:ext cx="3716806" cy="4381919"/>
          </a:xfrm>
          <a:prstGeom prst="rect">
            <a:avLst/>
          </a:prstGeom>
        </p:spPr>
      </p:pic>
      <p:pic>
        <p:nvPicPr>
          <p:cNvPr id="6" name="Immagine 5">
            <a:extLst>
              <a:ext uri="{FF2B5EF4-FFF2-40B4-BE49-F238E27FC236}">
                <a16:creationId xmlns:a16="http://schemas.microsoft.com/office/drawing/2014/main" id="{C5CD6012-EC13-DA44-95BA-42595EFDE1A5}"/>
              </a:ext>
            </a:extLst>
          </p:cNvPr>
          <p:cNvPicPr>
            <a:picLocks noChangeAspect="1"/>
          </p:cNvPicPr>
          <p:nvPr/>
        </p:nvPicPr>
        <p:blipFill>
          <a:blip r:embed="rId3"/>
          <a:stretch>
            <a:fillRect/>
          </a:stretch>
        </p:blipFill>
        <p:spPr>
          <a:xfrm>
            <a:off x="292675" y="2303442"/>
            <a:ext cx="3544869" cy="4064536"/>
          </a:xfrm>
          <a:prstGeom prst="rect">
            <a:avLst/>
          </a:prstGeom>
        </p:spPr>
      </p:pic>
      <p:pic>
        <p:nvPicPr>
          <p:cNvPr id="8" name="Immagine 7">
            <a:extLst>
              <a:ext uri="{FF2B5EF4-FFF2-40B4-BE49-F238E27FC236}">
                <a16:creationId xmlns:a16="http://schemas.microsoft.com/office/drawing/2014/main" id="{9607E36C-C375-E14E-98EE-66F5922B0E23}"/>
              </a:ext>
            </a:extLst>
          </p:cNvPr>
          <p:cNvPicPr>
            <a:picLocks noChangeAspect="1"/>
          </p:cNvPicPr>
          <p:nvPr/>
        </p:nvPicPr>
        <p:blipFill>
          <a:blip r:embed="rId4"/>
          <a:stretch>
            <a:fillRect/>
          </a:stretch>
        </p:blipFill>
        <p:spPr>
          <a:xfrm>
            <a:off x="8058282" y="697795"/>
            <a:ext cx="4008922" cy="4135902"/>
          </a:xfrm>
          <a:prstGeom prst="rect">
            <a:avLst/>
          </a:prstGeom>
        </p:spPr>
      </p:pic>
    </p:spTree>
    <p:extLst>
      <p:ext uri="{BB962C8B-B14F-4D97-AF65-F5344CB8AC3E}">
        <p14:creationId xmlns:p14="http://schemas.microsoft.com/office/powerpoint/2010/main" val="1706079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FADBAC8D-0F4B-A446-AE36-72508C411F56}"/>
              </a:ext>
            </a:extLst>
          </p:cNvPr>
          <p:cNvPicPr>
            <a:picLocks noGrp="1" noChangeAspect="1"/>
          </p:cNvPicPr>
          <p:nvPr>
            <p:ph idx="1"/>
          </p:nvPr>
        </p:nvPicPr>
        <p:blipFill>
          <a:blip r:embed="rId2"/>
          <a:stretch>
            <a:fillRect/>
          </a:stretch>
        </p:blipFill>
        <p:spPr>
          <a:xfrm>
            <a:off x="7048266" y="1255610"/>
            <a:ext cx="4305534" cy="4351338"/>
          </a:xfrm>
        </p:spPr>
      </p:pic>
      <p:pic>
        <p:nvPicPr>
          <p:cNvPr id="7" name="Immagine 6">
            <a:extLst>
              <a:ext uri="{FF2B5EF4-FFF2-40B4-BE49-F238E27FC236}">
                <a16:creationId xmlns:a16="http://schemas.microsoft.com/office/drawing/2014/main" id="{1ED3713C-D46D-5146-BABE-88535C043CF6}"/>
              </a:ext>
            </a:extLst>
          </p:cNvPr>
          <p:cNvPicPr>
            <a:picLocks noChangeAspect="1"/>
          </p:cNvPicPr>
          <p:nvPr/>
        </p:nvPicPr>
        <p:blipFill>
          <a:blip r:embed="rId3"/>
          <a:stretch>
            <a:fillRect/>
          </a:stretch>
        </p:blipFill>
        <p:spPr>
          <a:xfrm>
            <a:off x="546574" y="1110712"/>
            <a:ext cx="5905500" cy="3695700"/>
          </a:xfrm>
          <a:prstGeom prst="rect">
            <a:avLst/>
          </a:prstGeom>
        </p:spPr>
      </p:pic>
    </p:spTree>
    <p:extLst>
      <p:ext uri="{BB962C8B-B14F-4D97-AF65-F5344CB8AC3E}">
        <p14:creationId xmlns:p14="http://schemas.microsoft.com/office/powerpoint/2010/main" val="3823548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193A825-738B-0E41-84EF-E8AF1B3CF8E1}"/>
              </a:ext>
            </a:extLst>
          </p:cNvPr>
          <p:cNvSpPr>
            <a:spLocks noGrp="1"/>
          </p:cNvSpPr>
          <p:nvPr>
            <p:ph idx="1"/>
          </p:nvPr>
        </p:nvSpPr>
        <p:spPr>
          <a:xfrm>
            <a:off x="838200" y="783771"/>
            <a:ext cx="10515600" cy="5393192"/>
          </a:xfrm>
        </p:spPr>
        <p:txBody>
          <a:bodyPr/>
          <a:lstStyle/>
          <a:p>
            <a:pPr marL="0" indent="0">
              <a:buNone/>
            </a:pPr>
            <a:endParaRPr lang="it-IT" dirty="0"/>
          </a:p>
          <a:p>
            <a:pPr marL="0" indent="0">
              <a:buNone/>
            </a:pPr>
            <a:r>
              <a:rPr lang="it-IT" dirty="0"/>
              <a:t>ARTHUR COLEMAN DANTO (1924 – 2013)</a:t>
            </a:r>
          </a:p>
          <a:p>
            <a:pPr marL="0" indent="0">
              <a:buNone/>
            </a:pPr>
            <a:endParaRPr lang="it-IT" dirty="0"/>
          </a:p>
          <a:p>
            <a:pPr marL="0" indent="0">
              <a:buNone/>
            </a:pPr>
            <a:r>
              <a:rPr lang="it-IT" dirty="0"/>
              <a:t>Perché mai queste cose sono arte? Perché le Brillo Boxes di Warhol sono considerate arte (e vendute al prezzo di 300 dollari), mentre nessuno si azzarderebbe a considerare tali le loro omologhe da supermercato, vendute a pochi centesimi l’una? </a:t>
            </a:r>
          </a:p>
          <a:p>
            <a:pPr marL="0" indent="0">
              <a:buNone/>
            </a:pPr>
            <a:endParaRPr lang="it-IT" dirty="0"/>
          </a:p>
          <a:p>
            <a:pPr marL="0" indent="0" algn="just">
              <a:buNone/>
            </a:pPr>
            <a:r>
              <a:rPr lang="it-IT" dirty="0"/>
              <a:t>Due cose percettivamente </a:t>
            </a:r>
            <a:r>
              <a:rPr lang="it-IT" b="1" dirty="0"/>
              <a:t>indiscernibili</a:t>
            </a:r>
            <a:r>
              <a:rPr lang="it-IT" dirty="0"/>
              <a:t>, cioè identiche, hanno uno statuto ontologico diverso, nel senso che una è un’opera d’arte e l’altra no. Perché?</a:t>
            </a:r>
          </a:p>
          <a:p>
            <a:pPr marL="0" indent="0" algn="just">
              <a:buNone/>
            </a:pPr>
            <a:endParaRPr lang="it-IT" dirty="0"/>
          </a:p>
          <a:p>
            <a:pPr marL="0" indent="0">
              <a:buNone/>
            </a:pPr>
            <a:endParaRPr lang="it-IT" dirty="0"/>
          </a:p>
        </p:txBody>
      </p:sp>
    </p:spTree>
    <p:extLst>
      <p:ext uri="{BB962C8B-B14F-4D97-AF65-F5344CB8AC3E}">
        <p14:creationId xmlns:p14="http://schemas.microsoft.com/office/powerpoint/2010/main" val="3835789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78306B-88EF-3F4B-B9EF-07CD2CCA9B8D}"/>
              </a:ext>
            </a:extLst>
          </p:cNvPr>
          <p:cNvSpPr>
            <a:spLocks noGrp="1"/>
          </p:cNvSpPr>
          <p:nvPr>
            <p:ph type="title"/>
          </p:nvPr>
        </p:nvSpPr>
        <p:spPr>
          <a:xfrm>
            <a:off x="1208315" y="2455183"/>
            <a:ext cx="10515600" cy="1325563"/>
          </a:xfrm>
        </p:spPr>
        <p:txBody>
          <a:bodyPr/>
          <a:lstStyle/>
          <a:p>
            <a:pPr algn="ctr"/>
            <a:r>
              <a:rPr lang="it-IT" b="1" dirty="0">
                <a:solidFill>
                  <a:srgbClr val="C00000"/>
                </a:solidFill>
              </a:rPr>
              <a:t>Estetiche anti-idealiste + </a:t>
            </a:r>
            <a:br>
              <a:rPr lang="it-IT" b="1" dirty="0">
                <a:solidFill>
                  <a:srgbClr val="C00000"/>
                </a:solidFill>
              </a:rPr>
            </a:br>
            <a:r>
              <a:rPr lang="it-IT" b="1" dirty="0">
                <a:solidFill>
                  <a:srgbClr val="C00000"/>
                </a:solidFill>
              </a:rPr>
              <a:t>revisione generale della materia </a:t>
            </a:r>
          </a:p>
        </p:txBody>
      </p:sp>
    </p:spTree>
    <p:extLst>
      <p:ext uri="{BB962C8B-B14F-4D97-AF65-F5344CB8AC3E}">
        <p14:creationId xmlns:p14="http://schemas.microsoft.com/office/powerpoint/2010/main" val="2417620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09E9B6-22EE-1940-A5D5-D7C71B1B0902}"/>
              </a:ext>
            </a:extLst>
          </p:cNvPr>
          <p:cNvSpPr>
            <a:spLocks noGrp="1"/>
          </p:cNvSpPr>
          <p:nvPr>
            <p:ph type="title"/>
          </p:nvPr>
        </p:nvSpPr>
        <p:spPr>
          <a:xfrm>
            <a:off x="631372" y="350838"/>
            <a:ext cx="10515600" cy="1325563"/>
          </a:xfrm>
        </p:spPr>
        <p:txBody>
          <a:bodyPr/>
          <a:lstStyle/>
          <a:p>
            <a:r>
              <a:rPr lang="it-IT" b="1" dirty="0">
                <a:solidFill>
                  <a:srgbClr val="C00000"/>
                </a:solidFill>
              </a:rPr>
              <a:t>Lo Spirito e la Volontà</a:t>
            </a:r>
          </a:p>
        </p:txBody>
      </p:sp>
      <p:sp>
        <p:nvSpPr>
          <p:cNvPr id="3" name="Segnaposto contenuto 2">
            <a:extLst>
              <a:ext uri="{FF2B5EF4-FFF2-40B4-BE49-F238E27FC236}">
                <a16:creationId xmlns:a16="http://schemas.microsoft.com/office/drawing/2014/main" id="{774FBCA9-1F75-7249-A8A8-AF23ECD28DF7}"/>
              </a:ext>
            </a:extLst>
          </p:cNvPr>
          <p:cNvSpPr>
            <a:spLocks noGrp="1"/>
          </p:cNvSpPr>
          <p:nvPr>
            <p:ph idx="1"/>
          </p:nvPr>
        </p:nvSpPr>
        <p:spPr>
          <a:xfrm>
            <a:off x="631372" y="1719944"/>
            <a:ext cx="11190514" cy="5464628"/>
          </a:xfrm>
        </p:spPr>
        <p:txBody>
          <a:bodyPr>
            <a:noAutofit/>
          </a:bodyPr>
          <a:lstStyle/>
          <a:p>
            <a:pPr marL="0" indent="0">
              <a:buNone/>
            </a:pPr>
            <a:r>
              <a:rPr lang="it-IT" dirty="0"/>
              <a:t>A. Schopenhauer, </a:t>
            </a:r>
            <a:r>
              <a:rPr lang="it-IT" i="1" dirty="0"/>
              <a:t>Il mondo come volontà e rappresentazione</a:t>
            </a:r>
            <a:r>
              <a:rPr lang="it-IT" dirty="0"/>
              <a:t>, I, 31 e I, 32 </a:t>
            </a:r>
          </a:p>
          <a:p>
            <a:pPr marL="0" indent="0">
              <a:buNone/>
            </a:pPr>
            <a:r>
              <a:rPr lang="it-IT" dirty="0"/>
              <a:t>«Debbo fare, innanzitutto, una considerazione assai essenziale. [L]a </a:t>
            </a:r>
            <a:r>
              <a:rPr lang="it-IT" i="1" dirty="0"/>
              <a:t>cosa in sé </a:t>
            </a:r>
            <a:r>
              <a:rPr lang="it-IT" dirty="0"/>
              <a:t>della filosofia kantiana […] altro non [è] se non la </a:t>
            </a:r>
            <a:r>
              <a:rPr lang="it-IT" i="1" dirty="0"/>
              <a:t>volontà, </a:t>
            </a:r>
            <a:r>
              <a:rPr lang="it-IT" dirty="0"/>
              <a:t>nel senso più vasto e preciso […] di questo concetto.</a:t>
            </a:r>
          </a:p>
          <a:p>
            <a:pPr marL="0" indent="0">
              <a:buNone/>
            </a:pPr>
            <a:r>
              <a:rPr lang="it-IT" dirty="0"/>
              <a:t> Spero poi che, dopo quanto ho detto, non vi saranno ostacoli nel riconoscere nei gradi determinati dell’oggettivazione di quella volontà, che costituisce l’in-sé del mondo, quelle che Platone chiamava le </a:t>
            </a:r>
            <a:r>
              <a:rPr lang="it-IT" i="1" dirty="0"/>
              <a:t>idee eterne, </a:t>
            </a:r>
            <a:r>
              <a:rPr lang="it-IT" dirty="0"/>
              <a:t>ossia le forze immutabili, le quali, riconosciute insieme come il più importante e il più oscuro e paradossale dogma della sua dottrina, furono per secoli oggetto di meditazione, di contesa, di scherno e di venerazione da parte di molti cervelli diversamente orientati»</a:t>
            </a:r>
          </a:p>
          <a:p>
            <a:pPr marL="0" indent="0">
              <a:buNone/>
            </a:pPr>
            <a:endParaRPr lang="it-IT" sz="2700" dirty="0"/>
          </a:p>
        </p:txBody>
      </p:sp>
    </p:spTree>
    <p:extLst>
      <p:ext uri="{BB962C8B-B14F-4D97-AF65-F5344CB8AC3E}">
        <p14:creationId xmlns:p14="http://schemas.microsoft.com/office/powerpoint/2010/main" val="1472832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DC6E520-B020-FB43-920F-64016FE368A1}"/>
              </a:ext>
            </a:extLst>
          </p:cNvPr>
          <p:cNvSpPr>
            <a:spLocks noGrp="1"/>
          </p:cNvSpPr>
          <p:nvPr>
            <p:ph idx="1"/>
          </p:nvPr>
        </p:nvSpPr>
        <p:spPr>
          <a:xfrm>
            <a:off x="457200" y="261258"/>
            <a:ext cx="11734800" cy="5921828"/>
          </a:xfrm>
        </p:spPr>
        <p:txBody>
          <a:bodyPr>
            <a:noAutofit/>
          </a:bodyPr>
          <a:lstStyle/>
          <a:p>
            <a:pPr marL="0" indent="0">
              <a:buNone/>
            </a:pPr>
            <a:r>
              <a:rPr lang="it-IT" sz="2700" dirty="0"/>
              <a:t>«quel fondamento originario di ogni armonia fra il soggettivo e l’oggettivo, fondamento il quale poteva venire esposto nella sua originaria identità unicamente tramite l’intuizione intellettuale, grazie all’opera d’arte è stato tratto completamente fuori dal soggettivo ed è divenuto del tutto oggettivo […]. </a:t>
            </a:r>
          </a:p>
          <a:p>
            <a:pPr marL="0" indent="0">
              <a:buNone/>
            </a:pPr>
            <a:r>
              <a:rPr lang="it-IT" sz="2700" dirty="0"/>
              <a:t>Ora, se soltanto l’arte riesce a rendere oggettivo, con valore universale, quel che il filosofo può esporre unicamente in modo soggettivo, c’è da attendersi – per trarre qui ancora questa conclusione – che la filosofia, com’è scaturita ed è stata nutrita dalla poesia nell’infanzia del sapere, e con essa tutte quelle scienze che per mezzo suo vengono recate a perfezione, una volta giunte alla loro pienezza, come altrettanti singoli fiumi riconfluiranno in quell’universale oceano della poesia da cui erano uscite. Quale poi sarà il tramite del ritorno della scienza alla poesia, non è in generale difficile a dirsi, questo termine intermedio essendo esistito nella </a:t>
            </a:r>
            <a:r>
              <a:rPr lang="it-IT" sz="2700" b="1" dirty="0"/>
              <a:t>mitologia</a:t>
            </a:r>
            <a:r>
              <a:rPr lang="it-IT" sz="2700" dirty="0"/>
              <a:t>, prima che fosse avvenuta questa separazione la quale ora sembra insuperabile. Ma come possa nascere una nuova mitologia, che non sia invenzione del singolo poeta </a:t>
            </a:r>
            <a:r>
              <a:rPr lang="it-IT" sz="2700" b="1" dirty="0"/>
              <a:t>ma di una generazione nuova che quasi rappresenti, per dir così, </a:t>
            </a:r>
            <a:r>
              <a:rPr lang="it-IT" sz="2700" b="1" i="1" dirty="0"/>
              <a:t>un unico</a:t>
            </a:r>
            <a:r>
              <a:rPr lang="it-IT" sz="2700" b="1" dirty="0"/>
              <a:t> poeta</a:t>
            </a:r>
            <a:r>
              <a:rPr lang="it-IT" sz="2700" dirty="0"/>
              <a:t>, ciò è un problema la cui soluzione si può attendere solamente dai futuri destini del mondo e dal corso ulteriore della storia” </a:t>
            </a:r>
          </a:p>
        </p:txBody>
      </p:sp>
    </p:spTree>
    <p:extLst>
      <p:ext uri="{BB962C8B-B14F-4D97-AF65-F5344CB8AC3E}">
        <p14:creationId xmlns:p14="http://schemas.microsoft.com/office/powerpoint/2010/main" val="1355569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2E30EC-D415-1943-8D5A-6E2ACDF52966}"/>
              </a:ext>
            </a:extLst>
          </p:cNvPr>
          <p:cNvSpPr>
            <a:spLocks noGrp="1"/>
          </p:cNvSpPr>
          <p:nvPr>
            <p:ph type="title"/>
          </p:nvPr>
        </p:nvSpPr>
        <p:spPr>
          <a:xfrm>
            <a:off x="478970" y="-200932"/>
            <a:ext cx="10874829" cy="1325563"/>
          </a:xfrm>
        </p:spPr>
        <p:txBody>
          <a:bodyPr/>
          <a:lstStyle/>
          <a:p>
            <a:r>
              <a:rPr lang="it-IT" b="1" dirty="0">
                <a:solidFill>
                  <a:srgbClr val="C00000"/>
                </a:solidFill>
              </a:rPr>
              <a:t>La disconvenienza del bello</a:t>
            </a:r>
          </a:p>
        </p:txBody>
      </p:sp>
      <p:sp>
        <p:nvSpPr>
          <p:cNvPr id="3" name="Segnaposto contenuto 2">
            <a:extLst>
              <a:ext uri="{FF2B5EF4-FFF2-40B4-BE49-F238E27FC236}">
                <a16:creationId xmlns:a16="http://schemas.microsoft.com/office/drawing/2014/main" id="{6ECFE72C-3844-7D4A-928C-D721241C7B44}"/>
              </a:ext>
            </a:extLst>
          </p:cNvPr>
          <p:cNvSpPr>
            <a:spLocks noGrp="1"/>
          </p:cNvSpPr>
          <p:nvPr>
            <p:ph idx="1"/>
          </p:nvPr>
        </p:nvSpPr>
        <p:spPr>
          <a:xfrm>
            <a:off x="478970" y="906916"/>
            <a:ext cx="11342916" cy="4949598"/>
          </a:xfrm>
        </p:spPr>
        <p:txBody>
          <a:bodyPr>
            <a:noAutofit/>
          </a:bodyPr>
          <a:lstStyle/>
          <a:p>
            <a:pPr marL="0" indent="0">
              <a:buNone/>
            </a:pPr>
            <a:r>
              <a:rPr lang="it-IT" sz="2300" dirty="0"/>
              <a:t>«Dimostrato che nell’idea del bello non convengono né gli uomini naturali fra loro, né gli spiriti incorrotti e semplici come quelli de’ fanciulli, e quindi ch’essa idea non si trova una in natura; e che d’altronde gli uomini colti, savi, esercitati, profondi, gli artisti medesimi e i poeti </a:t>
            </a:r>
            <a:r>
              <a:rPr lang="it-IT" sz="2300" dirty="0" err="1"/>
              <a:t>ec</a:t>
            </a:r>
            <a:r>
              <a:rPr lang="it-IT" sz="2300" dirty="0"/>
              <a:t>. disconvengono circa il bello, ed anche in cose essenziali, più o meno, secondo la differenza delle nazioni, climi, opinioni, assuefazioni, costumi, generi di vita, secoli; disconvengono, dico, eziandio bene spesso dove credono di convenire (</a:t>
            </a:r>
            <a:r>
              <a:rPr lang="it-IT" sz="2300" dirty="0" err="1"/>
              <a:t>perocché</a:t>
            </a:r>
            <a:r>
              <a:rPr lang="it-IT" sz="2300" dirty="0"/>
              <a:t> tra loro non s’intendono); disconvengono tra loro, e dai fanciulli, e dagli uomini o naturali o ignoranti; e che tali differenze circa l’idea del bello, si trovano fra individuo e individuo in una stessa nazione, si trovano in un medesimo individuo in diverse et. e circostanze, si trovano, e costantemente, fra nazione e nazione, clima e clima, secolo e secolo, civili e non civili, si trovano fra barbari e barbari, dotti e dotti, ignoranti e ignoranti, selvaggi e selvaggi, colti e colti, più e meno barbari, più e meno civili, fanciulli e fanciulli, adulti e adulti, intendenti e intendenti, artisti e artisti, speculatori e speculatori, </a:t>
            </a:r>
            <a:r>
              <a:rPr lang="it-IT" sz="2300" dirty="0" err="1"/>
              <a:t>ﬁlosoﬁ</a:t>
            </a:r>
            <a:r>
              <a:rPr lang="it-IT" sz="2300" dirty="0"/>
              <a:t> e </a:t>
            </a:r>
            <a:r>
              <a:rPr lang="it-IT" sz="2300" dirty="0" err="1"/>
              <a:t>ﬁlosoﬁ</a:t>
            </a:r>
            <a:r>
              <a:rPr lang="it-IT" sz="2300" dirty="0"/>
              <a:t>; dimostrato, dico, tutto questo, come ho già fatto in molti luoghi, viene a esser provato che il bello ideale, unico, eterno, immutabile, universale, è una chimera, poiché né la natura l’insegna o lo mostra, né i </a:t>
            </a:r>
            <a:r>
              <a:rPr lang="it-IT" sz="2300" dirty="0" err="1"/>
              <a:t>ﬁlosoﬁ</a:t>
            </a:r>
            <a:r>
              <a:rPr lang="it-IT" sz="2300" dirty="0"/>
              <a:t> o gli artisti l’hanno mai scoperto o lo </a:t>
            </a:r>
            <a:r>
              <a:rPr lang="it-IT" sz="2300" dirty="0" err="1"/>
              <a:t>scuoprono</a:t>
            </a:r>
            <a:r>
              <a:rPr lang="it-IT" sz="2300" dirty="0"/>
              <a:t>, a forza di osservazioni e di cognizioni, come si sono scoperte e si </a:t>
            </a:r>
            <a:r>
              <a:rPr lang="it-IT" sz="2300" dirty="0" err="1"/>
              <a:t>scuoprono</a:t>
            </a:r>
            <a:r>
              <a:rPr lang="it-IT" sz="2300" dirty="0"/>
              <a:t> le altre idee stabili e invariabili appartenenti alle scienze del vero </a:t>
            </a:r>
            <a:r>
              <a:rPr lang="it-IT" sz="2300" dirty="0" err="1"/>
              <a:t>ec</a:t>
            </a:r>
            <a:r>
              <a:rPr lang="it-IT" sz="2300" dirty="0"/>
              <a:t>. </a:t>
            </a:r>
            <a:r>
              <a:rPr lang="it-IT" sz="2300" dirty="0" err="1"/>
              <a:t>ec</a:t>
            </a:r>
            <a:r>
              <a:rPr lang="it-IT" sz="2300" dirty="0"/>
              <a:t>.» (Leopardi, </a:t>
            </a:r>
            <a:r>
              <a:rPr lang="it-IT" sz="2300" i="1" dirty="0"/>
              <a:t>Zibaldone</a:t>
            </a:r>
            <a:r>
              <a:rPr lang="it-IT" sz="2300" dirty="0"/>
              <a:t>)</a:t>
            </a:r>
          </a:p>
        </p:txBody>
      </p:sp>
    </p:spTree>
    <p:extLst>
      <p:ext uri="{BB962C8B-B14F-4D97-AF65-F5344CB8AC3E}">
        <p14:creationId xmlns:p14="http://schemas.microsoft.com/office/powerpoint/2010/main" val="1151818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egnaposto contenuto 6">
            <a:extLst>
              <a:ext uri="{FF2B5EF4-FFF2-40B4-BE49-F238E27FC236}">
                <a16:creationId xmlns:a16="http://schemas.microsoft.com/office/drawing/2014/main" id="{7A8AFD34-CB7C-944F-A5C3-75A6ABDD03B1}"/>
              </a:ext>
            </a:extLst>
          </p:cNvPr>
          <p:cNvGraphicFramePr>
            <a:graphicFrameLocks noGrp="1"/>
          </p:cNvGraphicFramePr>
          <p:nvPr>
            <p:ph idx="1"/>
            <p:extLst/>
          </p:nvPr>
        </p:nvGraphicFramePr>
        <p:xfrm>
          <a:off x="549275" y="663575"/>
          <a:ext cx="11177588" cy="5873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5623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27E88BD-B1EF-C941-88B6-2810FE93A155}"/>
              </a:ext>
            </a:extLst>
          </p:cNvPr>
          <p:cNvSpPr>
            <a:spLocks noGrp="1"/>
          </p:cNvSpPr>
          <p:nvPr>
            <p:ph idx="1"/>
          </p:nvPr>
        </p:nvSpPr>
        <p:spPr>
          <a:xfrm>
            <a:off x="239486" y="500742"/>
            <a:ext cx="11691258" cy="6357257"/>
          </a:xfrm>
        </p:spPr>
        <p:txBody>
          <a:bodyPr>
            <a:normAutofit fontScale="62500" lnSpcReduction="20000"/>
          </a:bodyPr>
          <a:lstStyle/>
          <a:p>
            <a:pPr marL="0" indent="0">
              <a:lnSpc>
                <a:spcPct val="120000"/>
              </a:lnSpc>
              <a:buNone/>
            </a:pPr>
            <a:r>
              <a:rPr lang="it-IT" sz="4000" dirty="0"/>
              <a:t>«Chi è stato educato </a:t>
            </a:r>
            <a:r>
              <a:rPr lang="it-IT" sz="4000" dirty="0" err="1"/>
              <a:t>ﬁno</a:t>
            </a:r>
            <a:r>
              <a:rPr lang="it-IT" sz="4000" dirty="0"/>
              <a:t> a questo punto nelle cose d’amore, contemplando una dopo l’altra, e nel modo giusto le cose belle, quando ormai sta per giungere al termine delle cose d’amore, </a:t>
            </a:r>
            <a:r>
              <a:rPr lang="it-IT" sz="4000" b="1" dirty="0"/>
              <a:t>scorgerà immediatamente qualcosa di bello, per sua natura meraviglioso </a:t>
            </a:r>
            <a:r>
              <a:rPr lang="it-IT" sz="4000" dirty="0"/>
              <a:t>[...]: in primo luogo qualcosa che sempre che non nasce né perisce, non cresce né diminuisce, qualcosa, inoltre, che non è bello da un lato e dall’altro brutto, né talora bello e talora no, né bello in relazione a una cosa e brutto in relazione a un’altra, né bello in una parte e brutto in un’altra parte, né che possa essere bello per alcuni e brutto per altri. E questo bello neppure si mostrerà a lui come un volto, o come delle mani, né come alcun’altra delle cose di cui il corpo partecipa; né gli si mostrerà come un discorso o come una scienza, né come qualcosa che si trovi in qualche cos’altro, per esempio in un essere vivente, oppure in terra o in cielo, o in qualcos’altro, ma si manifesterà in se stesso, per se stesso e con se stesso come forma unica che sempre. Tutte le altre cose belle, invece, partecipano di quello in un modo tale che, mentre esse nascono e periscono, quello in nulla diventa maggiore o minore, né patisce nulla [...]. È  questo il momento nella vita [...] che più di ogni altro è degno di essere vissuto da un uomo, quando egli </a:t>
            </a:r>
            <a:r>
              <a:rPr lang="it-IT" sz="4000" b="1" dirty="0"/>
              <a:t>contempla il bello in sé</a:t>
            </a:r>
            <a:r>
              <a:rPr lang="it-IT" sz="4000" dirty="0"/>
              <a:t>» (Platone, </a:t>
            </a:r>
            <a:r>
              <a:rPr lang="it-IT" sz="4000" i="1" dirty="0"/>
              <a:t>Simposio</a:t>
            </a:r>
            <a:r>
              <a:rPr lang="it-IT" sz="4000" dirty="0"/>
              <a:t>)</a:t>
            </a:r>
          </a:p>
          <a:p>
            <a:pPr marL="0" indent="0">
              <a:buNone/>
            </a:pPr>
            <a:endParaRPr lang="it-IT" b="1" dirty="0"/>
          </a:p>
        </p:txBody>
      </p:sp>
    </p:spTree>
    <p:extLst>
      <p:ext uri="{BB962C8B-B14F-4D97-AF65-F5344CB8AC3E}">
        <p14:creationId xmlns:p14="http://schemas.microsoft.com/office/powerpoint/2010/main" val="2279063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7B8F59-A6B6-8C47-8F28-EE992E9B8E2E}"/>
              </a:ext>
            </a:extLst>
          </p:cNvPr>
          <p:cNvSpPr>
            <a:spLocks noGrp="1"/>
          </p:cNvSpPr>
          <p:nvPr>
            <p:ph type="title"/>
          </p:nvPr>
        </p:nvSpPr>
        <p:spPr>
          <a:xfrm>
            <a:off x="838200" y="365125"/>
            <a:ext cx="10515600" cy="1325563"/>
          </a:xfrm>
        </p:spPr>
        <p:txBody>
          <a:bodyPr/>
          <a:lstStyle/>
          <a:p>
            <a:r>
              <a:rPr lang="it-IT" b="1" dirty="0">
                <a:solidFill>
                  <a:srgbClr val="C00000"/>
                </a:solidFill>
              </a:rPr>
              <a:t>Aristotele: bellezza e organicità</a:t>
            </a:r>
          </a:p>
        </p:txBody>
      </p:sp>
      <p:sp>
        <p:nvSpPr>
          <p:cNvPr id="3" name="Segnaposto contenuto 2">
            <a:extLst>
              <a:ext uri="{FF2B5EF4-FFF2-40B4-BE49-F238E27FC236}">
                <a16:creationId xmlns:a16="http://schemas.microsoft.com/office/drawing/2014/main" id="{C2CF83E2-2499-154E-B3E7-B321DE48944C}"/>
              </a:ext>
            </a:extLst>
          </p:cNvPr>
          <p:cNvSpPr>
            <a:spLocks noGrp="1"/>
          </p:cNvSpPr>
          <p:nvPr>
            <p:ph idx="1"/>
          </p:nvPr>
        </p:nvSpPr>
        <p:spPr/>
        <p:txBody>
          <a:bodyPr>
            <a:normAutofit fontScale="92500" lnSpcReduction="10000"/>
          </a:bodyPr>
          <a:lstStyle/>
          <a:p>
            <a:pPr marL="0" indent="0">
              <a:buNone/>
            </a:pPr>
            <a:r>
              <a:rPr lang="it-IT" dirty="0"/>
              <a:t>Bellezza = </a:t>
            </a:r>
            <a:r>
              <a:rPr lang="it-IT" b="1" dirty="0"/>
              <a:t>disposizione ordinata </a:t>
            </a:r>
            <a:r>
              <a:rPr lang="it-IT" dirty="0"/>
              <a:t>e </a:t>
            </a:r>
            <a:r>
              <a:rPr lang="it-IT" b="1" dirty="0"/>
              <a:t>grandezza</a:t>
            </a:r>
          </a:p>
          <a:p>
            <a:pPr marL="0" indent="0">
              <a:buNone/>
            </a:pPr>
            <a:r>
              <a:rPr lang="it-IT" dirty="0"/>
              <a:t>«Si è stabilito che la tragedia è imitazione di un’azione compiuta e intera, dotata di una certa </a:t>
            </a:r>
            <a:r>
              <a:rPr lang="it-IT" b="1" dirty="0"/>
              <a:t>grandezza</a:t>
            </a:r>
            <a:r>
              <a:rPr lang="it-IT" dirty="0"/>
              <a:t> […] Intero è ciò che ha un inizio, una fase mediana e una conclusione […] Le trame ben composte non devono cominciare finire come capita […]</a:t>
            </a:r>
          </a:p>
          <a:p>
            <a:pPr marL="0" indent="0">
              <a:buNone/>
            </a:pPr>
            <a:r>
              <a:rPr lang="it-IT" dirty="0"/>
              <a:t>Inoltre il bello, sia animato o sia tutto ciò che è composto di parti, deve non solo avere queste parti ordinate, </a:t>
            </a:r>
            <a:r>
              <a:rPr lang="it-IT" b="1" dirty="0"/>
              <a:t>ma possedere una grandezza non casuale</a:t>
            </a:r>
            <a:r>
              <a:rPr lang="it-IT" dirty="0"/>
              <a:t>. Il bello è infatti tale per grandezza e disposizione: un bell’animale non può essere minuscolo (perché la vista si confonde in tempi che sono quasi impercettibili) né gigantesco, perché in questo caso non si dà una vista complessiva, e chi guarda perde l’unità e l’interezza […] Così anche le trame devono avere una loro lunghezza, abbracciabile con la memoria»</a:t>
            </a:r>
          </a:p>
        </p:txBody>
      </p:sp>
    </p:spTree>
    <p:extLst>
      <p:ext uri="{BB962C8B-B14F-4D97-AF65-F5344CB8AC3E}">
        <p14:creationId xmlns:p14="http://schemas.microsoft.com/office/powerpoint/2010/main" val="1353463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2A2582-271D-E34D-BE10-FB83DCDC76AC}"/>
              </a:ext>
            </a:extLst>
          </p:cNvPr>
          <p:cNvSpPr>
            <a:spLocks noGrp="1"/>
          </p:cNvSpPr>
          <p:nvPr>
            <p:ph type="title"/>
          </p:nvPr>
        </p:nvSpPr>
        <p:spPr/>
        <p:txBody>
          <a:bodyPr/>
          <a:lstStyle/>
          <a:p>
            <a:r>
              <a:rPr lang="it-IT" b="1" dirty="0">
                <a:solidFill>
                  <a:srgbClr val="C00000"/>
                </a:solidFill>
              </a:rPr>
              <a:t>Agostino: bello come </a:t>
            </a:r>
            <a:r>
              <a:rPr lang="it-IT" b="1" i="1" dirty="0" err="1">
                <a:solidFill>
                  <a:srgbClr val="C00000"/>
                </a:solidFill>
              </a:rPr>
              <a:t>claritas</a:t>
            </a:r>
            <a:endParaRPr lang="it-IT" b="1" i="1" dirty="0">
              <a:solidFill>
                <a:srgbClr val="C00000"/>
              </a:solidFill>
            </a:endParaRPr>
          </a:p>
        </p:txBody>
      </p:sp>
      <p:sp>
        <p:nvSpPr>
          <p:cNvPr id="3" name="Segnaposto contenuto 2">
            <a:extLst>
              <a:ext uri="{FF2B5EF4-FFF2-40B4-BE49-F238E27FC236}">
                <a16:creationId xmlns:a16="http://schemas.microsoft.com/office/drawing/2014/main" id="{21A2C157-56B4-9842-B7CB-3C0F0671EAC1}"/>
              </a:ext>
            </a:extLst>
          </p:cNvPr>
          <p:cNvSpPr>
            <a:spLocks noGrp="1"/>
          </p:cNvSpPr>
          <p:nvPr>
            <p:ph idx="1"/>
          </p:nvPr>
        </p:nvSpPr>
        <p:spPr>
          <a:xfrm>
            <a:off x="838200" y="1825624"/>
            <a:ext cx="10515600" cy="4662261"/>
          </a:xfrm>
        </p:spPr>
        <p:txBody>
          <a:bodyPr>
            <a:normAutofit fontScale="92500" lnSpcReduction="10000"/>
          </a:bodyPr>
          <a:lstStyle/>
          <a:p>
            <a:pPr marL="0" indent="0">
              <a:buNone/>
            </a:pPr>
            <a:r>
              <a:rPr lang="it-IT" dirty="0"/>
              <a:t>La bellezza: </a:t>
            </a:r>
            <a:r>
              <a:rPr lang="it-IT" b="1" dirty="0" err="1"/>
              <a:t>claritas</a:t>
            </a:r>
            <a:r>
              <a:rPr lang="it-IT" dirty="0"/>
              <a:t> di una </a:t>
            </a:r>
            <a:r>
              <a:rPr lang="it-IT" dirty="0" err="1"/>
              <a:t>species</a:t>
            </a:r>
            <a:r>
              <a:rPr lang="it-IT" dirty="0"/>
              <a:t> o forma intelligibile che custodisce la </a:t>
            </a:r>
            <a:r>
              <a:rPr lang="it-IT" b="1" dirty="0"/>
              <a:t>verità</a:t>
            </a:r>
            <a:r>
              <a:rPr lang="it-IT" dirty="0"/>
              <a:t> interiore della cosa</a:t>
            </a:r>
          </a:p>
          <a:p>
            <a:pPr marL="0" indent="0">
              <a:buNone/>
            </a:pPr>
            <a:endParaRPr lang="it-IT" dirty="0"/>
          </a:p>
          <a:p>
            <a:pPr marL="0" indent="0">
              <a:buNone/>
            </a:pPr>
            <a:r>
              <a:rPr lang="it-IT" dirty="0"/>
              <a:t>L’apprensione della </a:t>
            </a:r>
            <a:r>
              <a:rPr lang="it-IT" b="1" dirty="0"/>
              <a:t>(vera) bellezza </a:t>
            </a:r>
            <a:r>
              <a:rPr lang="it-IT" dirty="0"/>
              <a:t>è un atto </a:t>
            </a:r>
            <a:r>
              <a:rPr lang="it-IT" b="1" dirty="0"/>
              <a:t>intellettuale</a:t>
            </a:r>
            <a:r>
              <a:rPr lang="it-IT" dirty="0"/>
              <a:t>, anche se a spingerci a cercare la bellezza è la </a:t>
            </a:r>
            <a:r>
              <a:rPr lang="it-IT" b="1" dirty="0"/>
              <a:t>bellezza sensibile</a:t>
            </a:r>
          </a:p>
          <a:p>
            <a:pPr marL="0" indent="0">
              <a:buNone/>
            </a:pPr>
            <a:r>
              <a:rPr lang="it-IT" b="1" dirty="0"/>
              <a:t>Caratteri </a:t>
            </a:r>
            <a:r>
              <a:rPr lang="it-IT" dirty="0"/>
              <a:t>della bellezza, secondo Agostino: </a:t>
            </a:r>
            <a:r>
              <a:rPr lang="it-IT" b="1" dirty="0"/>
              <a:t>eguaglianza</a:t>
            </a:r>
            <a:r>
              <a:rPr lang="it-IT" dirty="0"/>
              <a:t> (</a:t>
            </a:r>
            <a:r>
              <a:rPr lang="it-IT" dirty="0" err="1"/>
              <a:t>aequalitas</a:t>
            </a:r>
            <a:r>
              <a:rPr lang="it-IT" dirty="0"/>
              <a:t>), </a:t>
            </a:r>
            <a:r>
              <a:rPr lang="it-IT" b="1" dirty="0"/>
              <a:t>corrispondenza</a:t>
            </a:r>
            <a:r>
              <a:rPr lang="it-IT" dirty="0"/>
              <a:t> (</a:t>
            </a:r>
            <a:r>
              <a:rPr lang="it-IT" dirty="0" err="1"/>
              <a:t>similitudo</a:t>
            </a:r>
            <a:r>
              <a:rPr lang="it-IT" dirty="0"/>
              <a:t>) e </a:t>
            </a:r>
            <a:r>
              <a:rPr lang="it-IT" b="1" dirty="0"/>
              <a:t>congruenza</a:t>
            </a:r>
            <a:r>
              <a:rPr lang="it-IT" dirty="0"/>
              <a:t> (</a:t>
            </a:r>
            <a:r>
              <a:rPr lang="it-IT" dirty="0" err="1"/>
              <a:t>consonantia</a:t>
            </a:r>
            <a:r>
              <a:rPr lang="it-IT" dirty="0"/>
              <a:t>) riscontrabili nelle cose</a:t>
            </a:r>
          </a:p>
          <a:p>
            <a:pPr marL="0" indent="0">
              <a:buNone/>
            </a:pPr>
            <a:r>
              <a:rPr lang="it-IT" dirty="0"/>
              <a:t>De vera religione, «</a:t>
            </a:r>
            <a:r>
              <a:rPr lang="it-IT" b="1" dirty="0"/>
              <a:t>le cose non sono belle perché piacciono, bensì piacciono perché sono belle</a:t>
            </a:r>
            <a:r>
              <a:rPr lang="it-IT" dirty="0"/>
              <a:t>», cioè sono tra loro </a:t>
            </a:r>
            <a:r>
              <a:rPr lang="it-IT" b="1" dirty="0"/>
              <a:t>ordinate</a:t>
            </a:r>
            <a:r>
              <a:rPr lang="it-IT" dirty="0"/>
              <a:t> e </a:t>
            </a:r>
            <a:r>
              <a:rPr lang="it-IT" b="1" dirty="0"/>
              <a:t>caratterizzate</a:t>
            </a:r>
            <a:r>
              <a:rPr lang="it-IT" dirty="0"/>
              <a:t>, nel reciproco riferirsi delle parti costituenti tra loro, da un rapporto di proporzione </a:t>
            </a:r>
          </a:p>
          <a:p>
            <a:pPr marL="0" indent="0">
              <a:buNone/>
            </a:pPr>
            <a:endParaRPr lang="it-IT" dirty="0"/>
          </a:p>
        </p:txBody>
      </p:sp>
    </p:spTree>
    <p:extLst>
      <p:ext uri="{BB962C8B-B14F-4D97-AF65-F5344CB8AC3E}">
        <p14:creationId xmlns:p14="http://schemas.microsoft.com/office/powerpoint/2010/main" val="1489226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D8F126-E51B-6041-BAD4-D98218960E33}"/>
              </a:ext>
            </a:extLst>
          </p:cNvPr>
          <p:cNvSpPr>
            <a:spLocks noGrp="1"/>
          </p:cNvSpPr>
          <p:nvPr>
            <p:ph type="title"/>
          </p:nvPr>
        </p:nvSpPr>
        <p:spPr>
          <a:xfrm>
            <a:off x="838199" y="293687"/>
            <a:ext cx="10515600" cy="1325563"/>
          </a:xfrm>
        </p:spPr>
        <p:txBody>
          <a:bodyPr/>
          <a:lstStyle/>
          <a:p>
            <a:r>
              <a:rPr lang="it-IT" b="1" dirty="0">
                <a:solidFill>
                  <a:srgbClr val="C00000"/>
                </a:solidFill>
              </a:rPr>
              <a:t>Tommaso: </a:t>
            </a:r>
            <a:r>
              <a:rPr lang="it-IT" b="1" dirty="0" err="1">
                <a:solidFill>
                  <a:srgbClr val="C00000"/>
                </a:solidFill>
              </a:rPr>
              <a:t>integritas</a:t>
            </a:r>
            <a:r>
              <a:rPr lang="it-IT" b="1" dirty="0">
                <a:solidFill>
                  <a:srgbClr val="C00000"/>
                </a:solidFill>
              </a:rPr>
              <a:t>, </a:t>
            </a:r>
            <a:r>
              <a:rPr lang="it-IT" b="1" dirty="0" err="1">
                <a:solidFill>
                  <a:srgbClr val="C00000"/>
                </a:solidFill>
              </a:rPr>
              <a:t>proportio</a:t>
            </a:r>
            <a:r>
              <a:rPr lang="it-IT" b="1" dirty="0">
                <a:solidFill>
                  <a:srgbClr val="C00000"/>
                </a:solidFill>
              </a:rPr>
              <a:t>, </a:t>
            </a:r>
            <a:r>
              <a:rPr lang="it-IT" b="1" dirty="0" err="1">
                <a:solidFill>
                  <a:srgbClr val="C00000"/>
                </a:solidFill>
              </a:rPr>
              <a:t>claritas</a:t>
            </a:r>
            <a:endParaRPr lang="it-IT" b="1" dirty="0">
              <a:solidFill>
                <a:srgbClr val="C00000"/>
              </a:solidFill>
            </a:endParaRPr>
          </a:p>
        </p:txBody>
      </p:sp>
      <p:sp>
        <p:nvSpPr>
          <p:cNvPr id="3" name="Segnaposto contenuto 2">
            <a:extLst>
              <a:ext uri="{FF2B5EF4-FFF2-40B4-BE49-F238E27FC236}">
                <a16:creationId xmlns:a16="http://schemas.microsoft.com/office/drawing/2014/main" id="{527D7447-00E4-8E4F-8E00-D3A0B197F9A2}"/>
              </a:ext>
            </a:extLst>
          </p:cNvPr>
          <p:cNvSpPr>
            <a:spLocks noGrp="1"/>
          </p:cNvSpPr>
          <p:nvPr>
            <p:ph idx="1"/>
          </p:nvPr>
        </p:nvSpPr>
        <p:spPr>
          <a:xfrm>
            <a:off x="838199" y="1825624"/>
            <a:ext cx="10748963" cy="4689475"/>
          </a:xfrm>
        </p:spPr>
        <p:txBody>
          <a:bodyPr>
            <a:normAutofit fontScale="85000" lnSpcReduction="10000"/>
          </a:bodyPr>
          <a:lstStyle/>
          <a:p>
            <a:pPr marL="0" indent="0">
              <a:buNone/>
            </a:pPr>
            <a:r>
              <a:rPr lang="it-IT" dirty="0"/>
              <a:t>I tre caratteri propri del bello o </a:t>
            </a:r>
            <a:r>
              <a:rPr lang="it-IT" dirty="0" err="1"/>
              <a:t>pulchrum</a:t>
            </a:r>
            <a:r>
              <a:rPr lang="it-IT" dirty="0"/>
              <a:t>: </a:t>
            </a:r>
            <a:r>
              <a:rPr lang="it-IT" dirty="0" err="1"/>
              <a:t>proportio</a:t>
            </a:r>
            <a:r>
              <a:rPr lang="it-IT" dirty="0"/>
              <a:t>, </a:t>
            </a:r>
            <a:r>
              <a:rPr lang="it-IT" dirty="0" err="1"/>
              <a:t>integritas</a:t>
            </a:r>
            <a:r>
              <a:rPr lang="it-IT" dirty="0"/>
              <a:t> e </a:t>
            </a:r>
            <a:r>
              <a:rPr lang="it-IT" dirty="0" err="1"/>
              <a:t>claritas</a:t>
            </a:r>
            <a:r>
              <a:rPr lang="it-IT" dirty="0"/>
              <a:t>.</a:t>
            </a:r>
          </a:p>
          <a:p>
            <a:r>
              <a:rPr lang="it-IT" dirty="0" err="1"/>
              <a:t>Proportio</a:t>
            </a:r>
            <a:r>
              <a:rPr lang="it-IT" dirty="0"/>
              <a:t> (</a:t>
            </a:r>
            <a:r>
              <a:rPr lang="it-IT" i="1" dirty="0" err="1"/>
              <a:t>consonantia</a:t>
            </a:r>
            <a:r>
              <a:rPr lang="it-IT" dirty="0"/>
              <a:t> di sé a sé)</a:t>
            </a:r>
          </a:p>
          <a:p>
            <a:r>
              <a:rPr lang="it-IT" dirty="0" err="1"/>
              <a:t>Integritas</a:t>
            </a:r>
            <a:r>
              <a:rPr lang="it-IT" dirty="0"/>
              <a:t>: </a:t>
            </a:r>
            <a:r>
              <a:rPr lang="it-IT" dirty="0" err="1"/>
              <a:t>perfectio</a:t>
            </a:r>
            <a:r>
              <a:rPr lang="it-IT" dirty="0"/>
              <a:t> prima e </a:t>
            </a:r>
            <a:r>
              <a:rPr lang="it-IT" dirty="0" err="1"/>
              <a:t>perfectio</a:t>
            </a:r>
            <a:r>
              <a:rPr lang="it-IT" dirty="0"/>
              <a:t> </a:t>
            </a:r>
            <a:r>
              <a:rPr lang="it-IT" dirty="0" err="1"/>
              <a:t>secunda</a:t>
            </a:r>
            <a:r>
              <a:rPr lang="it-IT" dirty="0"/>
              <a:t>, realizzazione perfetta della propria forma [</a:t>
            </a:r>
            <a:r>
              <a:rPr lang="it-IT" b="1" dirty="0"/>
              <a:t>nessuna parte mancante</a:t>
            </a:r>
            <a:r>
              <a:rPr lang="it-IT" dirty="0"/>
              <a:t>] e realizzazione perfetta del proprio </a:t>
            </a:r>
            <a:r>
              <a:rPr lang="it-IT" b="1" dirty="0"/>
              <a:t>fine</a:t>
            </a:r>
          </a:p>
          <a:p>
            <a:r>
              <a:rPr lang="it-IT" dirty="0" err="1"/>
              <a:t>Proportio</a:t>
            </a:r>
            <a:r>
              <a:rPr lang="it-IT" dirty="0"/>
              <a:t> + </a:t>
            </a:r>
            <a:r>
              <a:rPr lang="it-IT" dirty="0" err="1"/>
              <a:t>integritas</a:t>
            </a:r>
            <a:r>
              <a:rPr lang="it-IT" dirty="0"/>
              <a:t> = </a:t>
            </a:r>
            <a:r>
              <a:rPr lang="it-IT" b="1" dirty="0" err="1"/>
              <a:t>claritas</a:t>
            </a:r>
            <a:r>
              <a:rPr lang="it-IT" dirty="0"/>
              <a:t>, splendore della forma delle cose che emerge dal loro interno, cioè dall’integrazione armonica di forma e materia [</a:t>
            </a:r>
            <a:r>
              <a:rPr lang="it-IT" b="1" dirty="0"/>
              <a:t>riconoscimento dell’unità formale dell’oggetto</a:t>
            </a:r>
            <a:r>
              <a:rPr lang="it-IT" dirty="0"/>
              <a:t>]</a:t>
            </a:r>
          </a:p>
          <a:p>
            <a:pPr marL="0" indent="0">
              <a:buNone/>
            </a:pPr>
            <a:r>
              <a:rPr lang="it-IT" dirty="0"/>
              <a:t>«Ad </a:t>
            </a:r>
            <a:r>
              <a:rPr lang="it-IT" dirty="0" err="1"/>
              <a:t>pulchritudinem</a:t>
            </a:r>
            <a:r>
              <a:rPr lang="it-IT" dirty="0"/>
              <a:t> tria </a:t>
            </a:r>
            <a:r>
              <a:rPr lang="it-IT" dirty="0" err="1"/>
              <a:t>requiruntur</a:t>
            </a:r>
            <a:r>
              <a:rPr lang="it-IT" dirty="0"/>
              <a:t>. Primo </a:t>
            </a:r>
            <a:r>
              <a:rPr lang="it-IT" dirty="0" err="1"/>
              <a:t>quidem</a:t>
            </a:r>
            <a:r>
              <a:rPr lang="it-IT" dirty="0"/>
              <a:t> </a:t>
            </a:r>
            <a:r>
              <a:rPr lang="it-IT" dirty="0" err="1"/>
              <a:t>integritas</a:t>
            </a:r>
            <a:r>
              <a:rPr lang="it-IT" dirty="0"/>
              <a:t>, </a:t>
            </a:r>
            <a:r>
              <a:rPr lang="it-IT" dirty="0" err="1"/>
              <a:t>sive</a:t>
            </a:r>
            <a:r>
              <a:rPr lang="it-IT" dirty="0"/>
              <a:t> </a:t>
            </a:r>
            <a:r>
              <a:rPr lang="it-IT" dirty="0" err="1"/>
              <a:t>perfectio</a:t>
            </a:r>
            <a:r>
              <a:rPr lang="it-IT" dirty="0"/>
              <a:t>: </a:t>
            </a:r>
            <a:r>
              <a:rPr lang="it-IT" dirty="0" err="1"/>
              <a:t>quae</a:t>
            </a:r>
            <a:r>
              <a:rPr lang="it-IT" dirty="0"/>
              <a:t> </a:t>
            </a:r>
            <a:r>
              <a:rPr lang="it-IT" dirty="0" err="1"/>
              <a:t>enim</a:t>
            </a:r>
            <a:r>
              <a:rPr lang="it-IT" dirty="0"/>
              <a:t> </a:t>
            </a:r>
            <a:r>
              <a:rPr lang="it-IT" dirty="0" err="1"/>
              <a:t>diminuta</a:t>
            </a:r>
            <a:r>
              <a:rPr lang="it-IT" dirty="0"/>
              <a:t> </a:t>
            </a:r>
            <a:r>
              <a:rPr lang="it-IT" dirty="0" err="1"/>
              <a:t>sunt</a:t>
            </a:r>
            <a:r>
              <a:rPr lang="it-IT" dirty="0"/>
              <a:t>, hoc ipso </a:t>
            </a:r>
            <a:r>
              <a:rPr lang="it-IT" dirty="0" err="1"/>
              <a:t>turpia</a:t>
            </a:r>
            <a:r>
              <a:rPr lang="it-IT" dirty="0"/>
              <a:t> </a:t>
            </a:r>
            <a:r>
              <a:rPr lang="it-IT" dirty="0" err="1"/>
              <a:t>sunt</a:t>
            </a:r>
            <a:r>
              <a:rPr lang="it-IT" dirty="0"/>
              <a:t>. Et debita </a:t>
            </a:r>
            <a:r>
              <a:rPr lang="it-IT" dirty="0" err="1"/>
              <a:t>proportio</a:t>
            </a:r>
            <a:r>
              <a:rPr lang="it-IT" dirty="0"/>
              <a:t> </a:t>
            </a:r>
            <a:r>
              <a:rPr lang="it-IT" dirty="0" err="1"/>
              <a:t>sive</a:t>
            </a:r>
            <a:r>
              <a:rPr lang="it-IT" dirty="0"/>
              <a:t> </a:t>
            </a:r>
            <a:r>
              <a:rPr lang="it-IT" dirty="0" err="1"/>
              <a:t>consonantia</a:t>
            </a:r>
            <a:r>
              <a:rPr lang="it-IT" dirty="0"/>
              <a:t>. Et </a:t>
            </a:r>
            <a:r>
              <a:rPr lang="it-IT" dirty="0" err="1"/>
              <a:t>iterum</a:t>
            </a:r>
            <a:r>
              <a:rPr lang="it-IT" dirty="0"/>
              <a:t> </a:t>
            </a:r>
            <a:r>
              <a:rPr lang="it-IT" dirty="0" err="1"/>
              <a:t>claritas</a:t>
            </a:r>
            <a:r>
              <a:rPr lang="it-IT" dirty="0"/>
              <a:t>; </a:t>
            </a:r>
            <a:r>
              <a:rPr lang="it-IT" dirty="0" err="1"/>
              <a:t>unde</a:t>
            </a:r>
            <a:r>
              <a:rPr lang="it-IT" dirty="0"/>
              <a:t> </a:t>
            </a:r>
            <a:r>
              <a:rPr lang="it-IT" dirty="0" err="1"/>
              <a:t>quae</a:t>
            </a:r>
            <a:r>
              <a:rPr lang="it-IT" dirty="0"/>
              <a:t> </a:t>
            </a:r>
            <a:r>
              <a:rPr lang="it-IT" dirty="0" err="1"/>
              <a:t>habent</a:t>
            </a:r>
            <a:r>
              <a:rPr lang="it-IT" dirty="0"/>
              <a:t> </a:t>
            </a:r>
            <a:r>
              <a:rPr lang="it-IT" dirty="0" err="1"/>
              <a:t>colorem</a:t>
            </a:r>
            <a:r>
              <a:rPr lang="it-IT" dirty="0"/>
              <a:t> </a:t>
            </a:r>
            <a:r>
              <a:rPr lang="it-IT" dirty="0" err="1"/>
              <a:t>nitidum</a:t>
            </a:r>
            <a:r>
              <a:rPr lang="it-IT" dirty="0"/>
              <a:t>, </a:t>
            </a:r>
            <a:r>
              <a:rPr lang="it-IT" dirty="0" err="1"/>
              <a:t>pulchra</a:t>
            </a:r>
            <a:r>
              <a:rPr lang="it-IT" dirty="0"/>
              <a:t> esse </a:t>
            </a:r>
            <a:r>
              <a:rPr lang="it-IT" dirty="0" err="1"/>
              <a:t>dicuntur</a:t>
            </a:r>
            <a:r>
              <a:rPr lang="it-IT" dirty="0"/>
              <a:t>»</a:t>
            </a:r>
          </a:p>
          <a:p>
            <a:pPr marL="0" indent="0">
              <a:buNone/>
            </a:pPr>
            <a:r>
              <a:rPr lang="it-IT" dirty="0"/>
              <a:t>Dimensione percettiva essenziale alla manifestazione della bellezza di una cosa, al pari di </a:t>
            </a:r>
            <a:r>
              <a:rPr lang="it-IT" i="1" dirty="0" err="1"/>
              <a:t>proportio</a:t>
            </a:r>
            <a:r>
              <a:rPr lang="it-IT" i="1" dirty="0"/>
              <a:t>, </a:t>
            </a:r>
            <a:r>
              <a:rPr lang="it-IT" i="1" dirty="0" err="1"/>
              <a:t>integritas</a:t>
            </a:r>
            <a:r>
              <a:rPr lang="it-IT" i="1" dirty="0"/>
              <a:t> e </a:t>
            </a:r>
            <a:r>
              <a:rPr lang="it-IT" i="1" dirty="0" err="1"/>
              <a:t>claritas</a:t>
            </a:r>
            <a:r>
              <a:rPr lang="it-IT" i="1" dirty="0"/>
              <a:t> </a:t>
            </a:r>
            <a:r>
              <a:rPr lang="it-IT" dirty="0"/>
              <a:t>: «</a:t>
            </a:r>
            <a:r>
              <a:rPr lang="it-IT" dirty="0" err="1"/>
              <a:t>pulchra</a:t>
            </a:r>
            <a:r>
              <a:rPr lang="it-IT" dirty="0"/>
              <a:t> </a:t>
            </a:r>
            <a:r>
              <a:rPr lang="it-IT" dirty="0" err="1"/>
              <a:t>dicuntur</a:t>
            </a:r>
            <a:r>
              <a:rPr lang="it-IT" dirty="0"/>
              <a:t> </a:t>
            </a:r>
            <a:r>
              <a:rPr lang="it-IT" dirty="0" err="1"/>
              <a:t>quae</a:t>
            </a:r>
            <a:r>
              <a:rPr lang="it-IT" dirty="0"/>
              <a:t> visa </a:t>
            </a:r>
            <a:r>
              <a:rPr lang="it-IT" dirty="0" err="1"/>
              <a:t>placent</a:t>
            </a:r>
            <a:r>
              <a:rPr lang="it-IT" dirty="0"/>
              <a:t>»</a:t>
            </a:r>
          </a:p>
          <a:p>
            <a:pPr marL="0" indent="0">
              <a:buNone/>
            </a:pPr>
            <a:endParaRPr lang="it-IT" dirty="0"/>
          </a:p>
        </p:txBody>
      </p:sp>
    </p:spTree>
    <p:extLst>
      <p:ext uri="{BB962C8B-B14F-4D97-AF65-F5344CB8AC3E}">
        <p14:creationId xmlns:p14="http://schemas.microsoft.com/office/powerpoint/2010/main" val="43878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939606-BB0E-8C4E-876C-BB0222FE75D7}"/>
              </a:ext>
            </a:extLst>
          </p:cNvPr>
          <p:cNvSpPr>
            <a:spLocks noGrp="1"/>
          </p:cNvSpPr>
          <p:nvPr>
            <p:ph type="title"/>
          </p:nvPr>
        </p:nvSpPr>
        <p:spPr>
          <a:xfrm>
            <a:off x="812800" y="365125"/>
            <a:ext cx="10515600" cy="1325563"/>
          </a:xfrm>
        </p:spPr>
        <p:txBody>
          <a:bodyPr/>
          <a:lstStyle/>
          <a:p>
            <a:r>
              <a:rPr lang="it-IT" b="1" dirty="0">
                <a:solidFill>
                  <a:srgbClr val="C00000"/>
                </a:solidFill>
              </a:rPr>
              <a:t>Alberti: «</a:t>
            </a:r>
            <a:r>
              <a:rPr lang="it-IT" b="1" dirty="0" err="1">
                <a:solidFill>
                  <a:srgbClr val="C00000"/>
                </a:solidFill>
              </a:rPr>
              <a:t>concinnitas</a:t>
            </a:r>
            <a:r>
              <a:rPr lang="it-IT" b="1" dirty="0">
                <a:solidFill>
                  <a:srgbClr val="C00000"/>
                </a:solidFill>
              </a:rPr>
              <a:t>»</a:t>
            </a:r>
          </a:p>
        </p:txBody>
      </p:sp>
      <p:sp>
        <p:nvSpPr>
          <p:cNvPr id="3" name="Segnaposto contenuto 2">
            <a:extLst>
              <a:ext uri="{FF2B5EF4-FFF2-40B4-BE49-F238E27FC236}">
                <a16:creationId xmlns:a16="http://schemas.microsoft.com/office/drawing/2014/main" id="{683F97FB-4A4A-684D-AEA2-5F46909A1100}"/>
              </a:ext>
            </a:extLst>
          </p:cNvPr>
          <p:cNvSpPr>
            <a:spLocks noGrp="1"/>
          </p:cNvSpPr>
          <p:nvPr>
            <p:ph idx="1"/>
          </p:nvPr>
        </p:nvSpPr>
        <p:spPr>
          <a:xfrm>
            <a:off x="812800" y="1690688"/>
            <a:ext cx="10515600" cy="4486275"/>
          </a:xfrm>
        </p:spPr>
        <p:txBody>
          <a:bodyPr>
            <a:normAutofit/>
          </a:bodyPr>
          <a:lstStyle/>
          <a:p>
            <a:pPr marL="0" indent="0">
              <a:buNone/>
            </a:pPr>
            <a:r>
              <a:rPr lang="it-IT" dirty="0"/>
              <a:t>Nel libro VI del </a:t>
            </a:r>
            <a:r>
              <a:rPr lang="it-IT" i="1" dirty="0"/>
              <a:t>De re </a:t>
            </a:r>
            <a:r>
              <a:rPr lang="it-IT" i="1" dirty="0" err="1"/>
              <a:t>ædificatoria</a:t>
            </a:r>
            <a:r>
              <a:rPr lang="it-IT" i="1" dirty="0"/>
              <a:t> </a:t>
            </a:r>
            <a:r>
              <a:rPr lang="it-IT" dirty="0"/>
              <a:t>la bellezza è definita come: «l’armonia [</a:t>
            </a:r>
            <a:r>
              <a:rPr lang="it-IT" b="1" dirty="0" err="1"/>
              <a:t>concinnitas</a:t>
            </a:r>
            <a:r>
              <a:rPr lang="it-IT" dirty="0"/>
              <a:t>] tra tutte le membra, nell’unità di cui fan parte, fondata sopra una </a:t>
            </a:r>
            <a:r>
              <a:rPr lang="it-IT" b="1" dirty="0"/>
              <a:t>legge precisa</a:t>
            </a:r>
            <a:r>
              <a:rPr lang="it-IT" dirty="0"/>
              <a:t>, per modo che non si possa aggiungere o togliere o cambiare nulla se non in peggio»</a:t>
            </a:r>
          </a:p>
          <a:p>
            <a:pPr marL="0" indent="0">
              <a:buNone/>
            </a:pPr>
            <a:r>
              <a:rPr lang="it-IT" dirty="0"/>
              <a:t>- presente in diversi autori latini. Originariamente, però, non veniva riferito al bello e, pur richiamandosi all’idea di </a:t>
            </a:r>
            <a:r>
              <a:rPr lang="it-IT" b="1" dirty="0"/>
              <a:t>accordo e congruità</a:t>
            </a:r>
            <a:r>
              <a:rPr lang="it-IT" dirty="0"/>
              <a:t>, assumeva nei vari scrittori sfumature diverse [probabilmente mutuato, in Alberti, da Cicerone: accordo, congruenza delle frasi musicali]</a:t>
            </a:r>
          </a:p>
          <a:p>
            <a:pPr marL="0" indent="0">
              <a:buNone/>
            </a:pPr>
            <a:endParaRPr lang="it-IT" dirty="0"/>
          </a:p>
          <a:p>
            <a:pPr marL="0" indent="0">
              <a:buNone/>
            </a:pPr>
            <a:r>
              <a:rPr lang="it-IT" dirty="0" err="1"/>
              <a:t>Mimesis</a:t>
            </a:r>
            <a:r>
              <a:rPr lang="it-IT" dirty="0"/>
              <a:t> </a:t>
            </a:r>
            <a:r>
              <a:rPr lang="it-IT" b="1" dirty="0"/>
              <a:t>perfettiva</a:t>
            </a:r>
            <a:r>
              <a:rPr lang="it-IT" dirty="0"/>
              <a:t> del bello di natura</a:t>
            </a:r>
          </a:p>
          <a:p>
            <a:endParaRPr lang="it-IT" dirty="0"/>
          </a:p>
        </p:txBody>
      </p:sp>
    </p:spTree>
    <p:extLst>
      <p:ext uri="{BB962C8B-B14F-4D97-AF65-F5344CB8AC3E}">
        <p14:creationId xmlns:p14="http://schemas.microsoft.com/office/powerpoint/2010/main" val="3833898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CEE3BE0-CB56-ED45-B5C6-F23C83F19392}"/>
              </a:ext>
            </a:extLst>
          </p:cNvPr>
          <p:cNvSpPr>
            <a:spLocks noGrp="1"/>
          </p:cNvSpPr>
          <p:nvPr>
            <p:ph idx="1"/>
          </p:nvPr>
        </p:nvSpPr>
        <p:spPr>
          <a:xfrm>
            <a:off x="643646" y="1763486"/>
            <a:ext cx="10307383" cy="4880404"/>
          </a:xfrm>
        </p:spPr>
        <p:txBody>
          <a:bodyPr>
            <a:normAutofit lnSpcReduction="10000"/>
          </a:bodyPr>
          <a:lstStyle/>
          <a:p>
            <a:pPr marL="0" indent="0" algn="just">
              <a:buNone/>
            </a:pPr>
            <a:r>
              <a:rPr lang="it-IT" dirty="0"/>
              <a:t>Il bello come perfezione della conoscenza sensibile (dell’oggetto): </a:t>
            </a:r>
            <a:r>
              <a:rPr lang="it-IT" i="1" dirty="0" err="1"/>
              <a:t>cognitio</a:t>
            </a:r>
            <a:r>
              <a:rPr lang="it-IT" i="1" dirty="0"/>
              <a:t> estensive </a:t>
            </a:r>
            <a:r>
              <a:rPr lang="it-IT" i="1" dirty="0" err="1"/>
              <a:t>clarior</a:t>
            </a:r>
            <a:r>
              <a:rPr lang="it-IT" i="1" dirty="0"/>
              <a:t>, </a:t>
            </a:r>
            <a:r>
              <a:rPr lang="it-IT" dirty="0"/>
              <a:t>sempre rivolto al particolare e mai all’universale; es. distinguere due uomini tra loro</a:t>
            </a:r>
          </a:p>
          <a:p>
            <a:pPr marL="0" indent="0" algn="ctr">
              <a:buNone/>
            </a:pPr>
            <a:endParaRPr lang="it-IT" b="1" dirty="0"/>
          </a:p>
          <a:p>
            <a:pPr marL="0" indent="0" algn="ctr">
              <a:buNone/>
            </a:pPr>
            <a:r>
              <a:rPr lang="it-IT" b="1" dirty="0"/>
              <a:t>Chiarezza intensiva </a:t>
            </a:r>
            <a:r>
              <a:rPr lang="it-IT" dirty="0"/>
              <a:t>= che si ha quando gli elementi, le note caratteristiche, di una rappresentazione, sono a loro volta particolarmente </a:t>
            </a:r>
            <a:r>
              <a:rPr lang="it-IT" b="1" dirty="0"/>
              <a:t>chiari [es. definizione scientifica]</a:t>
            </a:r>
          </a:p>
          <a:p>
            <a:pPr marL="0" indent="0" algn="ctr">
              <a:buNone/>
            </a:pPr>
            <a:endParaRPr lang="it-IT" b="1" dirty="0"/>
          </a:p>
          <a:p>
            <a:pPr marL="0" indent="0" algn="ctr">
              <a:buNone/>
            </a:pPr>
            <a:r>
              <a:rPr lang="it-IT" b="1" dirty="0"/>
              <a:t>Chiarezza estensiva</a:t>
            </a:r>
            <a:r>
              <a:rPr lang="it-IT" dirty="0"/>
              <a:t>: quando gli elementi, o note caratteristiche, della rappresentazione sono </a:t>
            </a:r>
            <a:r>
              <a:rPr lang="it-IT" b="1" dirty="0"/>
              <a:t>particolarmente numerosi e coordinati tra loro</a:t>
            </a:r>
            <a:r>
              <a:rPr lang="it-IT" dirty="0"/>
              <a:t>, così da dar vita a una rappresentazione che </a:t>
            </a:r>
            <a:r>
              <a:rPr lang="it-IT" dirty="0" err="1"/>
              <a:t>Baumgarten</a:t>
            </a:r>
            <a:r>
              <a:rPr lang="it-IT" dirty="0"/>
              <a:t> definisce </a:t>
            </a:r>
            <a:r>
              <a:rPr lang="it-IT" b="1" dirty="0"/>
              <a:t>vivida</a:t>
            </a:r>
            <a:r>
              <a:rPr lang="it-IT" dirty="0"/>
              <a:t> – e che è l’oggetto vero e proprio del discorso estetico</a:t>
            </a:r>
          </a:p>
        </p:txBody>
      </p:sp>
      <p:sp>
        <p:nvSpPr>
          <p:cNvPr id="4" name="Titolo 1">
            <a:extLst>
              <a:ext uri="{FF2B5EF4-FFF2-40B4-BE49-F238E27FC236}">
                <a16:creationId xmlns:a16="http://schemas.microsoft.com/office/drawing/2014/main" id="{E6248998-9069-5D43-8851-C486DF67BB85}"/>
              </a:ext>
            </a:extLst>
          </p:cNvPr>
          <p:cNvSpPr>
            <a:spLocks noGrp="1"/>
          </p:cNvSpPr>
          <p:nvPr>
            <p:ph type="title"/>
          </p:nvPr>
        </p:nvSpPr>
        <p:spPr>
          <a:xfrm>
            <a:off x="643647" y="267848"/>
            <a:ext cx="10515600" cy="1325563"/>
          </a:xfrm>
        </p:spPr>
        <p:txBody>
          <a:bodyPr>
            <a:normAutofit/>
          </a:bodyPr>
          <a:lstStyle/>
          <a:p>
            <a:r>
              <a:rPr lang="it-IT" b="1" dirty="0" err="1">
                <a:solidFill>
                  <a:srgbClr val="C00000"/>
                </a:solidFill>
              </a:rPr>
              <a:t>Baumgarten</a:t>
            </a:r>
            <a:r>
              <a:rPr lang="it-IT" b="1" dirty="0">
                <a:solidFill>
                  <a:srgbClr val="C00000"/>
                </a:solidFill>
              </a:rPr>
              <a:t>: il bello</a:t>
            </a:r>
          </a:p>
        </p:txBody>
      </p:sp>
    </p:spTree>
    <p:extLst>
      <p:ext uri="{BB962C8B-B14F-4D97-AF65-F5344CB8AC3E}">
        <p14:creationId xmlns:p14="http://schemas.microsoft.com/office/powerpoint/2010/main" val="3738744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E10C8A-598A-0A42-99E7-A0B0E83E6E4E}"/>
              </a:ext>
            </a:extLst>
          </p:cNvPr>
          <p:cNvSpPr>
            <a:spLocks noGrp="1"/>
          </p:cNvSpPr>
          <p:nvPr>
            <p:ph type="title"/>
          </p:nvPr>
        </p:nvSpPr>
        <p:spPr/>
        <p:txBody>
          <a:bodyPr/>
          <a:lstStyle/>
          <a:p>
            <a:r>
              <a:rPr lang="it-IT" b="1" dirty="0">
                <a:solidFill>
                  <a:srgbClr val="C00000"/>
                </a:solidFill>
              </a:rPr>
              <a:t>Hume: il bello e la regola del gusto</a:t>
            </a:r>
          </a:p>
        </p:txBody>
      </p:sp>
      <p:sp>
        <p:nvSpPr>
          <p:cNvPr id="3" name="Segnaposto contenuto 2">
            <a:extLst>
              <a:ext uri="{FF2B5EF4-FFF2-40B4-BE49-F238E27FC236}">
                <a16:creationId xmlns:a16="http://schemas.microsoft.com/office/drawing/2014/main" id="{679E8A23-39A3-034B-A1EA-010F6EDE84A0}"/>
              </a:ext>
            </a:extLst>
          </p:cNvPr>
          <p:cNvSpPr>
            <a:spLocks noGrp="1"/>
          </p:cNvSpPr>
          <p:nvPr>
            <p:ph idx="1"/>
          </p:nvPr>
        </p:nvSpPr>
        <p:spPr/>
        <p:txBody>
          <a:bodyPr>
            <a:normAutofit lnSpcReduction="10000"/>
          </a:bodyPr>
          <a:lstStyle/>
          <a:p>
            <a:pPr marL="0" indent="0">
              <a:buNone/>
            </a:pPr>
            <a:r>
              <a:rPr lang="it-IT" i="1" dirty="0"/>
              <a:t>Senso</a:t>
            </a:r>
            <a:r>
              <a:rPr lang="it-IT" dirty="0"/>
              <a:t> e </a:t>
            </a:r>
            <a:r>
              <a:rPr lang="it-IT" i="1" dirty="0"/>
              <a:t>senso estetico</a:t>
            </a:r>
          </a:p>
          <a:p>
            <a:pPr marL="0" indent="0">
              <a:buNone/>
            </a:pPr>
            <a:endParaRPr lang="it-IT" dirty="0"/>
          </a:p>
          <a:p>
            <a:pPr marL="0" indent="0">
              <a:buNone/>
            </a:pPr>
            <a:r>
              <a:rPr lang="it-IT" dirty="0"/>
              <a:t>«Sono persuaso che nulla sia più idoneo a guarirci dalla delicatezza delle passioni che il coltivare quel gusto più alto e più raffinato che ci permette di giudicare i caratteri degli uomini, le composizioni del genio e le produzioni delle arti più nobili. </a:t>
            </a:r>
          </a:p>
          <a:p>
            <a:pPr marL="0" indent="0">
              <a:buNone/>
            </a:pPr>
            <a:r>
              <a:rPr lang="it-IT" dirty="0"/>
              <a:t>Il maggiore o minor diletto per quelle </a:t>
            </a:r>
            <a:r>
              <a:rPr lang="it-IT" b="1" dirty="0"/>
              <a:t>bellezze evidenti </a:t>
            </a:r>
            <a:r>
              <a:rPr lang="it-IT" dirty="0"/>
              <a:t>che colpiscono i nostri sensi dipende totalmente dalla maggiore o minore sensibilità del temperamento; ma, </a:t>
            </a:r>
            <a:r>
              <a:rPr lang="it-IT" b="1" dirty="0"/>
              <a:t>per quel che riguarda le scienze e le arti liberali, il buon gusto è, in qualche misura, assimilabile al buon senso</a:t>
            </a:r>
            <a:r>
              <a:rPr lang="it-IT" dirty="0"/>
              <a:t>, o almeno ne dipende a tal punto da esserne inseparabile»</a:t>
            </a:r>
          </a:p>
        </p:txBody>
      </p:sp>
    </p:spTree>
    <p:extLst>
      <p:ext uri="{BB962C8B-B14F-4D97-AF65-F5344CB8AC3E}">
        <p14:creationId xmlns:p14="http://schemas.microsoft.com/office/powerpoint/2010/main" val="692306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2B01CB-5456-0A49-AC2B-7BE30CAC9C23}"/>
              </a:ext>
            </a:extLst>
          </p:cNvPr>
          <p:cNvSpPr>
            <a:spLocks noGrp="1"/>
          </p:cNvSpPr>
          <p:nvPr>
            <p:ph type="title"/>
          </p:nvPr>
        </p:nvSpPr>
        <p:spPr>
          <a:xfrm>
            <a:off x="685800" y="195262"/>
            <a:ext cx="10515600" cy="1325563"/>
          </a:xfrm>
        </p:spPr>
        <p:txBody>
          <a:bodyPr/>
          <a:lstStyle/>
          <a:p>
            <a:r>
              <a:rPr lang="it-IT" b="1" dirty="0">
                <a:solidFill>
                  <a:srgbClr val="C00000"/>
                </a:solidFill>
              </a:rPr>
              <a:t>Burke: Il bello</a:t>
            </a:r>
          </a:p>
        </p:txBody>
      </p:sp>
      <p:sp>
        <p:nvSpPr>
          <p:cNvPr id="3" name="Segnaposto contenuto 2">
            <a:extLst>
              <a:ext uri="{FF2B5EF4-FFF2-40B4-BE49-F238E27FC236}">
                <a16:creationId xmlns:a16="http://schemas.microsoft.com/office/drawing/2014/main" id="{01C857F5-6250-BA40-B6E5-A0176ECF34B7}"/>
              </a:ext>
            </a:extLst>
          </p:cNvPr>
          <p:cNvSpPr>
            <a:spLocks noGrp="1"/>
          </p:cNvSpPr>
          <p:nvPr>
            <p:ph idx="1"/>
          </p:nvPr>
        </p:nvSpPr>
        <p:spPr>
          <a:xfrm>
            <a:off x="685800" y="1520825"/>
            <a:ext cx="10515600" cy="4858204"/>
          </a:xfrm>
        </p:spPr>
        <p:txBody>
          <a:bodyPr>
            <a:normAutofit/>
          </a:bodyPr>
          <a:lstStyle/>
          <a:p>
            <a:pPr marL="0" indent="0">
              <a:buNone/>
            </a:pPr>
            <a:endParaRPr lang="it-IT" dirty="0"/>
          </a:p>
          <a:p>
            <a:pPr marL="0" indent="0">
              <a:buNone/>
            </a:pPr>
            <a:r>
              <a:rPr lang="it-IT" dirty="0"/>
              <a:t>«Chiamo la bellezza una </a:t>
            </a:r>
            <a:r>
              <a:rPr lang="it-IT" b="1" dirty="0"/>
              <a:t>qualità sociale</a:t>
            </a:r>
            <a:r>
              <a:rPr lang="it-IT" dirty="0"/>
              <a:t>, perché quando gli uomini e le donne, e non solo essi, ma anche altri animali, ci danno un senso di gioia e di piacere nel guardarli</a:t>
            </a:r>
            <a:r>
              <a:rPr lang="it-IT" b="1" dirty="0"/>
              <a:t> </a:t>
            </a:r>
            <a:r>
              <a:rPr lang="it-IT" dirty="0"/>
              <a:t>[…] </a:t>
            </a:r>
            <a:r>
              <a:rPr lang="it-IT" b="1" dirty="0"/>
              <a:t>ci ispirano sentimenti di tenerezza e di affetto</a:t>
            </a:r>
            <a:r>
              <a:rPr lang="it-IT" dirty="0"/>
              <a:t>» (74)</a:t>
            </a:r>
          </a:p>
          <a:p>
            <a:pPr marL="0" indent="0">
              <a:buNone/>
            </a:pPr>
            <a:r>
              <a:rPr lang="it-IT" dirty="0"/>
              <a:t>«L’uomo, creatura capace di una maggiore varietà e complicazione di relazioni, connette con la </a:t>
            </a:r>
            <a:r>
              <a:rPr lang="it-IT" b="1" dirty="0"/>
              <a:t>passione</a:t>
            </a:r>
            <a:r>
              <a:rPr lang="it-IT" dirty="0"/>
              <a:t> in genere </a:t>
            </a:r>
            <a:r>
              <a:rPr lang="it-IT" b="1" dirty="0"/>
              <a:t>l’idea di alcune qualità sociali</a:t>
            </a:r>
            <a:r>
              <a:rPr lang="it-IT" dirty="0"/>
              <a:t>, che guidano e rendono più sicuro l’istinto […] </a:t>
            </a:r>
            <a:r>
              <a:rPr lang="it-IT" b="1" dirty="0"/>
              <a:t>L’oggetto di questa passione complessiva che chiamiamo amore è la </a:t>
            </a:r>
            <a:r>
              <a:rPr lang="it-IT" b="1" i="1" dirty="0"/>
              <a:t>bellezza</a:t>
            </a:r>
            <a:r>
              <a:rPr lang="it-IT" b="1" dirty="0"/>
              <a:t> del </a:t>
            </a:r>
            <a:r>
              <a:rPr lang="it-IT" b="1" i="1" dirty="0"/>
              <a:t>sesso</a:t>
            </a:r>
            <a:r>
              <a:rPr lang="it-IT" dirty="0"/>
              <a:t>. Gli uomini sono attratti […] verso individui particolari dalla loro </a:t>
            </a:r>
            <a:r>
              <a:rPr lang="it-IT" i="1" dirty="0"/>
              <a:t>bellezza personale</a:t>
            </a:r>
            <a:r>
              <a:rPr lang="it-IT" dirty="0"/>
              <a:t>» (73-74)</a:t>
            </a:r>
          </a:p>
        </p:txBody>
      </p:sp>
    </p:spTree>
    <p:extLst>
      <p:ext uri="{BB962C8B-B14F-4D97-AF65-F5344CB8AC3E}">
        <p14:creationId xmlns:p14="http://schemas.microsoft.com/office/powerpoint/2010/main" val="2024765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E1A7DB-F4B6-3F44-BAD8-7A189F0A32D0}"/>
              </a:ext>
            </a:extLst>
          </p:cNvPr>
          <p:cNvSpPr>
            <a:spLocks noGrp="1"/>
          </p:cNvSpPr>
          <p:nvPr>
            <p:ph type="title"/>
          </p:nvPr>
        </p:nvSpPr>
        <p:spPr>
          <a:xfrm>
            <a:off x="653143" y="500062"/>
            <a:ext cx="10515600" cy="1325563"/>
          </a:xfrm>
        </p:spPr>
        <p:txBody>
          <a:bodyPr/>
          <a:lstStyle/>
          <a:p>
            <a:r>
              <a:rPr lang="it-IT" b="1" dirty="0">
                <a:solidFill>
                  <a:srgbClr val="C00000"/>
                </a:solidFill>
              </a:rPr>
              <a:t>Hegel prima di Hegel</a:t>
            </a:r>
          </a:p>
        </p:txBody>
      </p:sp>
      <p:sp>
        <p:nvSpPr>
          <p:cNvPr id="3" name="Segnaposto contenuto 2">
            <a:extLst>
              <a:ext uri="{FF2B5EF4-FFF2-40B4-BE49-F238E27FC236}">
                <a16:creationId xmlns:a16="http://schemas.microsoft.com/office/drawing/2014/main" id="{C8CFAE44-4447-4E4E-8A4F-6242689B59AC}"/>
              </a:ext>
            </a:extLst>
          </p:cNvPr>
          <p:cNvSpPr>
            <a:spLocks noGrp="1"/>
          </p:cNvSpPr>
          <p:nvPr>
            <p:ph idx="1"/>
          </p:nvPr>
        </p:nvSpPr>
        <p:spPr>
          <a:xfrm>
            <a:off x="653143" y="1825625"/>
            <a:ext cx="10972799" cy="4351338"/>
          </a:xfrm>
        </p:spPr>
        <p:txBody>
          <a:bodyPr/>
          <a:lstStyle/>
          <a:p>
            <a:pPr marL="0" indent="0">
              <a:buNone/>
            </a:pPr>
            <a:r>
              <a:rPr lang="it-IT" sz="3500" i="1" dirty="0"/>
              <a:t>Il più antico programma sistematico dell’idealismo tedesco</a:t>
            </a:r>
            <a:r>
              <a:rPr lang="it-IT" sz="3500" dirty="0"/>
              <a:t> (1796)</a:t>
            </a:r>
          </a:p>
          <a:p>
            <a:pPr marL="0" indent="0">
              <a:buNone/>
            </a:pPr>
            <a:endParaRPr lang="it-IT" dirty="0"/>
          </a:p>
          <a:p>
            <a:pPr marL="0" indent="0">
              <a:buNone/>
            </a:pPr>
            <a:r>
              <a:rPr lang="it-IT" dirty="0"/>
              <a:t>«Se non daremo alle </a:t>
            </a:r>
            <a:r>
              <a:rPr lang="it-IT" b="1" dirty="0"/>
              <a:t>idee una forma estetica</a:t>
            </a:r>
            <a:r>
              <a:rPr lang="it-IT" dirty="0"/>
              <a:t>, cioè mitologica, esse non avranno interesse per il popolo: se la mitologia non è razionale, il filosofo ne deve provare vergogna […], </a:t>
            </a:r>
            <a:r>
              <a:rPr lang="it-IT" b="1" dirty="0"/>
              <a:t>la mitologia deve divenire filosofica, così da rendere il popolo razionale, e la filosofia deve divenire mitologica</a:t>
            </a:r>
            <a:r>
              <a:rPr lang="it-IT" dirty="0"/>
              <a:t>, così da rendere sensibili i filosofi»</a:t>
            </a:r>
          </a:p>
        </p:txBody>
      </p:sp>
    </p:spTree>
    <p:extLst>
      <p:ext uri="{BB962C8B-B14F-4D97-AF65-F5344CB8AC3E}">
        <p14:creationId xmlns:p14="http://schemas.microsoft.com/office/powerpoint/2010/main" val="713546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4A8AA4-CAAD-D746-B0B6-EDAD03846742}"/>
              </a:ext>
            </a:extLst>
          </p:cNvPr>
          <p:cNvSpPr>
            <a:spLocks noGrp="1"/>
          </p:cNvSpPr>
          <p:nvPr>
            <p:ph type="title"/>
          </p:nvPr>
        </p:nvSpPr>
        <p:spPr>
          <a:xfrm>
            <a:off x="566058" y="2196"/>
            <a:ext cx="11625942" cy="1325563"/>
          </a:xfrm>
        </p:spPr>
        <p:txBody>
          <a:bodyPr/>
          <a:lstStyle/>
          <a:p>
            <a:r>
              <a:rPr lang="it-IT" b="1" dirty="0">
                <a:solidFill>
                  <a:srgbClr val="C00000"/>
                </a:solidFill>
              </a:rPr>
              <a:t>Burke: il bello II</a:t>
            </a:r>
          </a:p>
        </p:txBody>
      </p:sp>
      <p:sp>
        <p:nvSpPr>
          <p:cNvPr id="3" name="Segnaposto contenuto 2">
            <a:extLst>
              <a:ext uri="{FF2B5EF4-FFF2-40B4-BE49-F238E27FC236}">
                <a16:creationId xmlns:a16="http://schemas.microsoft.com/office/drawing/2014/main" id="{7B17485B-2415-6E49-AFF9-FD785FF59574}"/>
              </a:ext>
            </a:extLst>
          </p:cNvPr>
          <p:cNvSpPr>
            <a:spLocks noGrp="1"/>
          </p:cNvSpPr>
          <p:nvPr>
            <p:ph idx="1"/>
          </p:nvPr>
        </p:nvSpPr>
        <p:spPr>
          <a:xfrm>
            <a:off x="525050" y="1327759"/>
            <a:ext cx="11144436" cy="5361140"/>
          </a:xfrm>
        </p:spPr>
        <p:txBody>
          <a:bodyPr>
            <a:normAutofit fontScale="92500" lnSpcReduction="20000"/>
          </a:bodyPr>
          <a:lstStyle/>
          <a:p>
            <a:pPr marL="0" indent="0">
              <a:buNone/>
            </a:pPr>
            <a:r>
              <a:rPr lang="it-IT" b="1" dirty="0"/>
              <a:t>«La bellezza è, per la maggior parte, una qualità de corpi che agisce meccanicamente sulla mente umana attraverso i sensi» (126)</a:t>
            </a:r>
          </a:p>
          <a:p>
            <a:r>
              <a:rPr lang="it-IT" dirty="0"/>
              <a:t>Piccolezza</a:t>
            </a:r>
          </a:p>
          <a:p>
            <a:r>
              <a:rPr lang="it-IT" dirty="0"/>
              <a:t>Levigatezza</a:t>
            </a:r>
          </a:p>
          <a:p>
            <a:r>
              <a:rPr lang="it-IT" dirty="0"/>
              <a:t>Variazione graduale: corpi le cui «parti non continuano mai per lungo tratto nella stessa linea retta»; «mutamento di superficie continuo, eppure appena percepibile in ogni suo punto, che forma uno degli elementi principali della bellezza» (128)</a:t>
            </a:r>
          </a:p>
          <a:p>
            <a:r>
              <a:rPr lang="it-IT" dirty="0"/>
              <a:t>Parti fuse l’una nell’altra</a:t>
            </a:r>
          </a:p>
          <a:p>
            <a:r>
              <a:rPr lang="it-IT" dirty="0"/>
              <a:t>La delicatezza</a:t>
            </a:r>
          </a:p>
          <a:p>
            <a:r>
              <a:rPr lang="it-IT" dirty="0"/>
              <a:t>Colori: non forti, puri e chiari, tenui, se vivaci allora molteplici (smorzare il colore squillante con l’aggiunta di altri colori)</a:t>
            </a:r>
          </a:p>
          <a:p>
            <a:r>
              <a:rPr lang="it-IT" dirty="0"/>
              <a:t>«Queste sono, credo, le proprietà dalle quali dipende la bellezza; </a:t>
            </a:r>
            <a:r>
              <a:rPr lang="it-IT" b="1" dirty="0"/>
              <a:t>proprietà che operano per natura, e sono meno soggette d’ogni altra ad essere alterate dal capriccio o confuse dalla diversità dei gusti</a:t>
            </a:r>
            <a:r>
              <a:rPr lang="it-IT" dirty="0"/>
              <a:t>» (130)</a:t>
            </a:r>
          </a:p>
        </p:txBody>
      </p:sp>
    </p:spTree>
    <p:extLst>
      <p:ext uri="{BB962C8B-B14F-4D97-AF65-F5344CB8AC3E}">
        <p14:creationId xmlns:p14="http://schemas.microsoft.com/office/powerpoint/2010/main" val="3039877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4D197F-DF28-6945-88DD-44AB2BE5083A}"/>
              </a:ext>
            </a:extLst>
          </p:cNvPr>
          <p:cNvSpPr>
            <a:spLocks noGrp="1"/>
          </p:cNvSpPr>
          <p:nvPr>
            <p:ph type="title"/>
          </p:nvPr>
        </p:nvSpPr>
        <p:spPr>
          <a:xfrm>
            <a:off x="685800" y="0"/>
            <a:ext cx="10515600" cy="1325563"/>
          </a:xfrm>
        </p:spPr>
        <p:txBody>
          <a:bodyPr/>
          <a:lstStyle/>
          <a:p>
            <a:r>
              <a:rPr lang="it-IT" b="1" dirty="0">
                <a:solidFill>
                  <a:srgbClr val="C00000"/>
                </a:solidFill>
              </a:rPr>
              <a:t>Kant: il bello</a:t>
            </a:r>
          </a:p>
        </p:txBody>
      </p:sp>
      <p:sp>
        <p:nvSpPr>
          <p:cNvPr id="3" name="Segnaposto contenuto 2">
            <a:extLst>
              <a:ext uri="{FF2B5EF4-FFF2-40B4-BE49-F238E27FC236}">
                <a16:creationId xmlns:a16="http://schemas.microsoft.com/office/drawing/2014/main" id="{21E509E0-11A0-C440-9236-797E4DD8A8A6}"/>
              </a:ext>
            </a:extLst>
          </p:cNvPr>
          <p:cNvSpPr>
            <a:spLocks noGrp="1"/>
          </p:cNvSpPr>
          <p:nvPr>
            <p:ph idx="1"/>
          </p:nvPr>
        </p:nvSpPr>
        <p:spPr>
          <a:xfrm>
            <a:off x="348343" y="1325563"/>
            <a:ext cx="11517086" cy="4749346"/>
          </a:xfrm>
        </p:spPr>
        <p:txBody>
          <a:bodyPr>
            <a:noAutofit/>
          </a:bodyPr>
          <a:lstStyle/>
          <a:p>
            <a:pPr marL="0" indent="0">
              <a:buNone/>
            </a:pPr>
            <a:r>
              <a:rPr lang="it-IT" sz="2700" u="sng" dirty="0"/>
              <a:t>Definizione</a:t>
            </a:r>
            <a:r>
              <a:rPr lang="it-IT" sz="2700" dirty="0"/>
              <a:t> del bello derivata dal </a:t>
            </a:r>
            <a:r>
              <a:rPr lang="it-IT" sz="2700" b="1" dirty="0"/>
              <a:t>primo</a:t>
            </a:r>
            <a:r>
              <a:rPr lang="it-IT" sz="2700" dirty="0"/>
              <a:t> momento: </a:t>
            </a:r>
          </a:p>
          <a:p>
            <a:pPr marL="0" indent="0">
              <a:buNone/>
            </a:pPr>
            <a:r>
              <a:rPr lang="it-IT" sz="2700" dirty="0"/>
              <a:t>«Gusto è la facoltà di valutare un oggetto o una maniera di rappresentazione mediante un compiacimento, o dispiacimento, senza alcun interesse. L’oggetto di un tale compiacimento di dice </a:t>
            </a:r>
            <a:r>
              <a:rPr lang="it-IT" sz="2700" i="1" dirty="0"/>
              <a:t>bello</a:t>
            </a:r>
          </a:p>
          <a:p>
            <a:pPr marL="0" indent="0">
              <a:buNone/>
            </a:pPr>
            <a:r>
              <a:rPr lang="it-IT" sz="2700" u="sng" dirty="0"/>
              <a:t>Definizione</a:t>
            </a:r>
            <a:r>
              <a:rPr lang="it-IT" sz="2700" dirty="0"/>
              <a:t> del bello derivata dal </a:t>
            </a:r>
            <a:r>
              <a:rPr lang="it-IT" sz="2700" b="1" dirty="0"/>
              <a:t>secondo</a:t>
            </a:r>
            <a:r>
              <a:rPr lang="it-IT" sz="2700" dirty="0"/>
              <a:t> momento: </a:t>
            </a:r>
          </a:p>
          <a:p>
            <a:pPr marL="0" indent="0">
              <a:buNone/>
            </a:pPr>
            <a:r>
              <a:rPr lang="it-IT" sz="2700" dirty="0"/>
              <a:t>Bello è ciò che, senza concetto, piace universalmente.</a:t>
            </a:r>
          </a:p>
          <a:p>
            <a:pPr marL="0" indent="0">
              <a:buNone/>
            </a:pPr>
            <a:r>
              <a:rPr lang="it-IT" sz="2700" u="sng" dirty="0"/>
              <a:t>Definizione</a:t>
            </a:r>
            <a:r>
              <a:rPr lang="it-IT" sz="2700" dirty="0"/>
              <a:t> del bello tratta dal </a:t>
            </a:r>
            <a:r>
              <a:rPr lang="it-IT" sz="2700" b="1" dirty="0"/>
              <a:t>terzo</a:t>
            </a:r>
            <a:r>
              <a:rPr lang="it-IT" sz="2700" dirty="0"/>
              <a:t> momento: </a:t>
            </a:r>
          </a:p>
          <a:p>
            <a:pPr marL="0" indent="0">
              <a:buNone/>
            </a:pPr>
            <a:r>
              <a:rPr lang="it-IT" sz="2700" dirty="0"/>
              <a:t>La bellezza è la forma della finalità di un oggetto in quanto essa vi viene percepito senza la rappresentazione di un fine</a:t>
            </a:r>
          </a:p>
          <a:p>
            <a:pPr marL="0" indent="0">
              <a:buNone/>
            </a:pPr>
            <a:r>
              <a:rPr lang="it-IT" sz="2700" u="sng" dirty="0"/>
              <a:t>Definizione</a:t>
            </a:r>
            <a:r>
              <a:rPr lang="it-IT" sz="2700" dirty="0"/>
              <a:t> del bello derivata dal </a:t>
            </a:r>
            <a:r>
              <a:rPr lang="it-IT" sz="2700" b="1" dirty="0"/>
              <a:t>quarto</a:t>
            </a:r>
            <a:r>
              <a:rPr lang="it-IT" sz="2700" dirty="0"/>
              <a:t> momento:</a:t>
            </a:r>
          </a:p>
          <a:p>
            <a:pPr marL="0" indent="0">
              <a:buNone/>
            </a:pPr>
            <a:r>
              <a:rPr lang="it-IT" sz="2700" dirty="0"/>
              <a:t>Bello è ciò che, senza concetto, viene riconosciuto come oggetto di un compiacimento necessario. </a:t>
            </a:r>
          </a:p>
        </p:txBody>
      </p:sp>
    </p:spTree>
    <p:extLst>
      <p:ext uri="{BB962C8B-B14F-4D97-AF65-F5344CB8AC3E}">
        <p14:creationId xmlns:p14="http://schemas.microsoft.com/office/powerpoint/2010/main" val="2378641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000251" y="650876"/>
            <a:ext cx="8064499" cy="1920875"/>
          </a:xfrm>
        </p:spPr>
        <p:txBody>
          <a:bodyPr>
            <a:normAutofit/>
          </a:bodyPr>
          <a:lstStyle/>
          <a:p>
            <a:pPr marL="0" indent="0">
              <a:buNone/>
            </a:pPr>
            <a:r>
              <a:rPr lang="it-IT" i="1" dirty="0">
                <a:solidFill>
                  <a:srgbClr val="000000"/>
                </a:solidFill>
                <a:latin typeface="Avenir Next Regular"/>
                <a:cs typeface="Avenir Next Regular"/>
              </a:rPr>
              <a:t>Che cosa ci succede quando sperimentiamo qualcosa di bello? </a:t>
            </a:r>
          </a:p>
        </p:txBody>
      </p:sp>
      <p:pic>
        <p:nvPicPr>
          <p:cNvPr id="2" name="Immagine 1" descr="17822216_bra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5537" y="2571750"/>
            <a:ext cx="2589212" cy="36988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Segnaposto contenuto 3"/>
          <p:cNvPicPr>
            <a:picLocks noChangeAspect="1"/>
          </p:cNvPicPr>
          <p:nvPr/>
        </p:nvPicPr>
        <p:blipFill>
          <a:blip r:embed="rId3"/>
          <a:srcRect l="-35098" r="-35098"/>
          <a:stretch>
            <a:fillRect/>
          </a:stretch>
        </p:blipFill>
        <p:spPr>
          <a:xfrm>
            <a:off x="457704" y="2242457"/>
            <a:ext cx="6840750" cy="3762149"/>
          </a:xfrm>
          <a:prstGeom prst="rect">
            <a:avLst/>
          </a:prstGeom>
        </p:spPr>
      </p:pic>
    </p:spTree>
    <p:extLst>
      <p:ext uri="{BB962C8B-B14F-4D97-AF65-F5344CB8AC3E}">
        <p14:creationId xmlns:p14="http://schemas.microsoft.com/office/powerpoint/2010/main" val="4826080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rcRect t="-2338" b="-2338"/>
          <a:stretch>
            <a:fillRect/>
          </a:stretch>
        </p:blipFill>
        <p:spPr>
          <a:xfrm>
            <a:off x="1417411" y="1694215"/>
            <a:ext cx="9389358" cy="5163785"/>
          </a:xfrm>
        </p:spPr>
      </p:pic>
      <p:sp>
        <p:nvSpPr>
          <p:cNvPr id="2" name="Rettangolo 1"/>
          <p:cNvSpPr/>
          <p:nvPr/>
        </p:nvSpPr>
        <p:spPr>
          <a:xfrm>
            <a:off x="2185283" y="520265"/>
            <a:ext cx="8229600" cy="954107"/>
          </a:xfrm>
          <a:prstGeom prst="rect">
            <a:avLst/>
          </a:prstGeom>
        </p:spPr>
        <p:txBody>
          <a:bodyPr wrap="square">
            <a:spAutoFit/>
          </a:bodyPr>
          <a:lstStyle/>
          <a:p>
            <a:r>
              <a:rPr lang="it-IT" sz="2800" i="1" dirty="0">
                <a:latin typeface="Avenir Next Regular"/>
                <a:cs typeface="Avenir Next Regular"/>
              </a:rPr>
              <a:t>Che cosa significa formulare un giudizio estetico? </a:t>
            </a:r>
          </a:p>
          <a:p>
            <a:r>
              <a:rPr lang="it-IT" sz="2800" i="1" dirty="0">
                <a:latin typeface="Avenir Next Regular"/>
                <a:cs typeface="Avenir Next Regular"/>
              </a:rPr>
              <a:t>Quali sono le sue componenti? </a:t>
            </a:r>
          </a:p>
        </p:txBody>
      </p:sp>
    </p:spTree>
    <p:extLst>
      <p:ext uri="{BB962C8B-B14F-4D97-AF65-F5344CB8AC3E}">
        <p14:creationId xmlns:p14="http://schemas.microsoft.com/office/powerpoint/2010/main" val="576247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23A1BF31-5D3D-F443-A98A-D4617B781B0F}"/>
              </a:ext>
            </a:extLst>
          </p:cNvPr>
          <p:cNvPicPr>
            <a:picLocks noGrp="1" noChangeAspect="1"/>
          </p:cNvPicPr>
          <p:nvPr>
            <p:ph idx="1"/>
          </p:nvPr>
        </p:nvPicPr>
        <p:blipFill>
          <a:blip r:embed="rId2"/>
          <a:stretch>
            <a:fillRect/>
          </a:stretch>
        </p:blipFill>
        <p:spPr>
          <a:xfrm>
            <a:off x="1535225" y="948186"/>
            <a:ext cx="5631315" cy="4640490"/>
          </a:xfrm>
          <a:prstGeom prst="rect">
            <a:avLst/>
          </a:prstGeom>
        </p:spPr>
      </p:pic>
      <p:sp>
        <p:nvSpPr>
          <p:cNvPr id="5" name="Rettangolo 4">
            <a:extLst>
              <a:ext uri="{FF2B5EF4-FFF2-40B4-BE49-F238E27FC236}">
                <a16:creationId xmlns:a16="http://schemas.microsoft.com/office/drawing/2014/main" id="{488B7BCE-75B4-6349-B889-7B4A0938D3BB}"/>
              </a:ext>
            </a:extLst>
          </p:cNvPr>
          <p:cNvSpPr/>
          <p:nvPr/>
        </p:nvSpPr>
        <p:spPr>
          <a:xfrm>
            <a:off x="3251425" y="5588676"/>
            <a:ext cx="2198913" cy="9144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tx1"/>
                </a:solidFill>
              </a:rPr>
              <a:t>Visceral</a:t>
            </a:r>
            <a:r>
              <a:rPr lang="it-IT" dirty="0">
                <a:solidFill>
                  <a:schemeClr val="tx1"/>
                </a:solidFill>
              </a:rPr>
              <a:t> </a:t>
            </a:r>
            <a:r>
              <a:rPr lang="it-IT" dirty="0" err="1">
                <a:solidFill>
                  <a:schemeClr val="tx1"/>
                </a:solidFill>
              </a:rPr>
              <a:t>sensory</a:t>
            </a:r>
            <a:r>
              <a:rPr lang="it-IT" dirty="0">
                <a:solidFill>
                  <a:schemeClr val="tx1"/>
                </a:solidFill>
              </a:rPr>
              <a:t> </a:t>
            </a:r>
            <a:r>
              <a:rPr lang="it-IT" dirty="0" err="1">
                <a:solidFill>
                  <a:schemeClr val="tx1"/>
                </a:solidFill>
              </a:rPr>
              <a:t>pathways</a:t>
            </a:r>
            <a:endParaRPr lang="it-IT" dirty="0">
              <a:solidFill>
                <a:schemeClr val="tx1"/>
              </a:solidFill>
            </a:endParaRPr>
          </a:p>
        </p:txBody>
      </p:sp>
      <p:sp>
        <p:nvSpPr>
          <p:cNvPr id="6" name="Rettangolo 5">
            <a:extLst>
              <a:ext uri="{FF2B5EF4-FFF2-40B4-BE49-F238E27FC236}">
                <a16:creationId xmlns:a16="http://schemas.microsoft.com/office/drawing/2014/main" id="{6BE89CE0-3202-1D48-AF66-9F843A08176F}"/>
              </a:ext>
            </a:extLst>
          </p:cNvPr>
          <p:cNvSpPr/>
          <p:nvPr/>
        </p:nvSpPr>
        <p:spPr>
          <a:xfrm>
            <a:off x="400606" y="628196"/>
            <a:ext cx="3648880" cy="646331"/>
          </a:xfrm>
          <a:prstGeom prst="rect">
            <a:avLst/>
          </a:prstGeom>
        </p:spPr>
        <p:txBody>
          <a:bodyPr wrap="square">
            <a:spAutoFit/>
          </a:bodyPr>
          <a:lstStyle/>
          <a:p>
            <a:r>
              <a:rPr lang="it-IT" dirty="0">
                <a:latin typeface="Times" pitchFamily="2" charset="0"/>
              </a:rPr>
              <a:t>S. </a:t>
            </a:r>
            <a:r>
              <a:rPr lang="it-IT" dirty="0" err="1">
                <a:latin typeface="Times" pitchFamily="2" charset="0"/>
              </a:rPr>
              <a:t>Brown</a:t>
            </a:r>
            <a:r>
              <a:rPr lang="it-IT" dirty="0">
                <a:latin typeface="Times" pitchFamily="2" charset="0"/>
              </a:rPr>
              <a:t> et al. / </a:t>
            </a:r>
            <a:r>
              <a:rPr lang="it-IT" dirty="0" err="1">
                <a:latin typeface="Times" pitchFamily="2" charset="0"/>
              </a:rPr>
              <a:t>NeuroImage</a:t>
            </a:r>
            <a:r>
              <a:rPr lang="it-IT" dirty="0">
                <a:latin typeface="Times" pitchFamily="2" charset="0"/>
              </a:rPr>
              <a:t> 58 (2011) 250</a:t>
            </a:r>
            <a:r>
              <a:rPr lang="it-IT" dirty="0">
                <a:latin typeface="Helvetica" pitchFamily="2" charset="0"/>
              </a:rPr>
              <a:t>–</a:t>
            </a:r>
            <a:r>
              <a:rPr lang="it-IT" dirty="0">
                <a:latin typeface="Times" pitchFamily="2" charset="0"/>
              </a:rPr>
              <a:t>258</a:t>
            </a:r>
            <a:endParaRPr lang="it-IT" dirty="0">
              <a:effectLst/>
              <a:latin typeface="Times" pitchFamily="2" charset="0"/>
            </a:endParaRPr>
          </a:p>
        </p:txBody>
      </p:sp>
      <p:sp>
        <p:nvSpPr>
          <p:cNvPr id="7" name="CasellaDiTesto 6">
            <a:extLst>
              <a:ext uri="{FF2B5EF4-FFF2-40B4-BE49-F238E27FC236}">
                <a16:creationId xmlns:a16="http://schemas.microsoft.com/office/drawing/2014/main" id="{35E9C9AE-1AFC-D34F-9433-8EEDDE4E8168}"/>
              </a:ext>
            </a:extLst>
          </p:cNvPr>
          <p:cNvSpPr txBox="1"/>
          <p:nvPr/>
        </p:nvSpPr>
        <p:spPr>
          <a:xfrm>
            <a:off x="1110962" y="4525557"/>
            <a:ext cx="2228168" cy="1200329"/>
          </a:xfrm>
          <a:prstGeom prst="rect">
            <a:avLst/>
          </a:prstGeom>
          <a:noFill/>
        </p:spPr>
        <p:txBody>
          <a:bodyPr wrap="square" rtlCol="0">
            <a:spAutoFit/>
          </a:bodyPr>
          <a:lstStyle/>
          <a:p>
            <a:r>
              <a:rPr lang="it-IT" dirty="0"/>
              <a:t>[Emotività e regolazione dell’omeostasi corporea]</a:t>
            </a:r>
          </a:p>
        </p:txBody>
      </p:sp>
      <p:sp>
        <p:nvSpPr>
          <p:cNvPr id="8" name="CasellaDiTesto 7">
            <a:extLst>
              <a:ext uri="{FF2B5EF4-FFF2-40B4-BE49-F238E27FC236}">
                <a16:creationId xmlns:a16="http://schemas.microsoft.com/office/drawing/2014/main" id="{D96E432D-455C-6648-9007-496D7A13A76F}"/>
              </a:ext>
            </a:extLst>
          </p:cNvPr>
          <p:cNvSpPr txBox="1"/>
          <p:nvPr/>
        </p:nvSpPr>
        <p:spPr>
          <a:xfrm>
            <a:off x="6106883" y="1610533"/>
            <a:ext cx="1676400" cy="1200329"/>
          </a:xfrm>
          <a:prstGeom prst="rect">
            <a:avLst/>
          </a:prstGeom>
          <a:noFill/>
        </p:spPr>
        <p:txBody>
          <a:bodyPr wrap="square" rtlCol="0">
            <a:spAutoFit/>
          </a:bodyPr>
          <a:lstStyle/>
          <a:p>
            <a:r>
              <a:rPr lang="it-IT" dirty="0"/>
              <a:t>[Informazioni relative al riconoscimento dell’oggetto]</a:t>
            </a:r>
          </a:p>
        </p:txBody>
      </p:sp>
      <p:sp>
        <p:nvSpPr>
          <p:cNvPr id="9" name="Rettangolo 8">
            <a:extLst>
              <a:ext uri="{FF2B5EF4-FFF2-40B4-BE49-F238E27FC236}">
                <a16:creationId xmlns:a16="http://schemas.microsoft.com/office/drawing/2014/main" id="{4E2867D9-9CB1-FF43-88E8-94B566531046}"/>
              </a:ext>
            </a:extLst>
          </p:cNvPr>
          <p:cNvSpPr/>
          <p:nvPr/>
        </p:nvSpPr>
        <p:spPr>
          <a:xfrm>
            <a:off x="8490856" y="1895357"/>
            <a:ext cx="2852057" cy="3970318"/>
          </a:xfrm>
          <a:prstGeom prst="rect">
            <a:avLst/>
          </a:prstGeom>
        </p:spPr>
        <p:txBody>
          <a:bodyPr wrap="square">
            <a:spAutoFit/>
          </a:bodyPr>
          <a:lstStyle/>
          <a:p>
            <a:r>
              <a:rPr lang="it-IT" dirty="0">
                <a:latin typeface="Times" pitchFamily="2" charset="0"/>
              </a:rPr>
              <a:t>«an </a:t>
            </a:r>
            <a:r>
              <a:rPr lang="it-IT" dirty="0" err="1">
                <a:latin typeface="Times" pitchFamily="2" charset="0"/>
              </a:rPr>
              <a:t>important</a:t>
            </a:r>
            <a:r>
              <a:rPr lang="it-IT" dirty="0">
                <a:latin typeface="Times" pitchFamily="2" charset="0"/>
              </a:rPr>
              <a:t> way to </a:t>
            </a:r>
            <a:r>
              <a:rPr lang="it-IT" dirty="0" err="1">
                <a:latin typeface="Times" pitchFamily="2" charset="0"/>
              </a:rPr>
              <a:t>naturalize</a:t>
            </a:r>
            <a:r>
              <a:rPr lang="it-IT" dirty="0">
                <a:latin typeface="Times" pitchFamily="2" charset="0"/>
              </a:rPr>
              <a:t> </a:t>
            </a:r>
            <a:r>
              <a:rPr lang="it-IT" dirty="0" err="1">
                <a:latin typeface="Times" pitchFamily="2" charset="0"/>
              </a:rPr>
              <a:t>aesthetics</a:t>
            </a:r>
            <a:r>
              <a:rPr lang="it-IT" dirty="0">
                <a:latin typeface="Times" pitchFamily="2" charset="0"/>
              </a:rPr>
              <a:t> </a:t>
            </a:r>
            <a:r>
              <a:rPr lang="it-IT" dirty="0" err="1">
                <a:latin typeface="Times" pitchFamily="2" charset="0"/>
              </a:rPr>
              <a:t>is</a:t>
            </a:r>
            <a:r>
              <a:rPr lang="it-IT" dirty="0">
                <a:latin typeface="Times" pitchFamily="2" charset="0"/>
              </a:rPr>
              <a:t> to </a:t>
            </a:r>
            <a:r>
              <a:rPr lang="it-IT" dirty="0" err="1">
                <a:latin typeface="Times" pitchFamily="2" charset="0"/>
              </a:rPr>
              <a:t>argue</a:t>
            </a:r>
            <a:r>
              <a:rPr lang="it-IT" dirty="0">
                <a:latin typeface="Times" pitchFamily="2" charset="0"/>
              </a:rPr>
              <a:t> </a:t>
            </a:r>
            <a:r>
              <a:rPr lang="it-IT" dirty="0" err="1">
                <a:latin typeface="Times" pitchFamily="2" charset="0"/>
              </a:rPr>
              <a:t>that</a:t>
            </a:r>
            <a:r>
              <a:rPr lang="it-IT" dirty="0">
                <a:latin typeface="Times" pitchFamily="2" charset="0"/>
              </a:rPr>
              <a:t> </a:t>
            </a:r>
            <a:r>
              <a:rPr lang="it-IT" dirty="0" err="1">
                <a:latin typeface="Times" pitchFamily="2" charset="0"/>
              </a:rPr>
              <a:t>such</a:t>
            </a:r>
            <a:r>
              <a:rPr lang="it-IT" dirty="0">
                <a:latin typeface="Times" pitchFamily="2" charset="0"/>
              </a:rPr>
              <a:t> a </a:t>
            </a:r>
            <a:r>
              <a:rPr lang="it-IT" dirty="0" err="1">
                <a:latin typeface="Times" pitchFamily="2" charset="0"/>
              </a:rPr>
              <a:t>systemevolved</a:t>
            </a:r>
            <a:r>
              <a:rPr lang="it-IT" dirty="0">
                <a:latin typeface="Times" pitchFamily="2" charset="0"/>
              </a:rPr>
              <a:t> </a:t>
            </a:r>
            <a:r>
              <a:rPr lang="it-IT" dirty="0">
                <a:latin typeface="Helvetica" pitchFamily="2" charset="0"/>
              </a:rPr>
              <a:t>fi</a:t>
            </a:r>
            <a:r>
              <a:rPr lang="it-IT" dirty="0">
                <a:latin typeface="Times" pitchFamily="2" charset="0"/>
              </a:rPr>
              <a:t>rst for the </a:t>
            </a:r>
            <a:r>
              <a:rPr lang="it-IT" dirty="0" err="1">
                <a:latin typeface="Times" pitchFamily="2" charset="0"/>
              </a:rPr>
              <a:t>appraisal</a:t>
            </a:r>
            <a:r>
              <a:rPr lang="it-IT" dirty="0">
                <a:latin typeface="Times" pitchFamily="2" charset="0"/>
              </a:rPr>
              <a:t> of appetitive </a:t>
            </a:r>
            <a:r>
              <a:rPr lang="it-IT" dirty="0" err="1">
                <a:latin typeface="Times" pitchFamily="2" charset="0"/>
              </a:rPr>
              <a:t>objects</a:t>
            </a:r>
            <a:r>
              <a:rPr lang="it-IT" dirty="0">
                <a:latin typeface="Times" pitchFamily="2" charset="0"/>
              </a:rPr>
              <a:t> of </a:t>
            </a:r>
            <a:r>
              <a:rPr lang="it-IT" dirty="0" err="1">
                <a:latin typeface="Times" pitchFamily="2" charset="0"/>
              </a:rPr>
              <a:t>biological</a:t>
            </a:r>
            <a:r>
              <a:rPr lang="it-IT" dirty="0">
                <a:latin typeface="Times" pitchFamily="2" charset="0"/>
              </a:rPr>
              <a:t> </a:t>
            </a:r>
            <a:r>
              <a:rPr lang="it-IT" dirty="0" err="1">
                <a:latin typeface="Times" pitchFamily="2" charset="0"/>
              </a:rPr>
              <a:t>importance</a:t>
            </a:r>
            <a:r>
              <a:rPr lang="it-IT" dirty="0">
                <a:latin typeface="Times" pitchFamily="2" charset="0"/>
              </a:rPr>
              <a:t>, </a:t>
            </a:r>
            <a:r>
              <a:rPr lang="it-IT" dirty="0" err="1">
                <a:latin typeface="Times" pitchFamily="2" charset="0"/>
              </a:rPr>
              <a:t>including</a:t>
            </a:r>
            <a:r>
              <a:rPr lang="it-IT" dirty="0">
                <a:latin typeface="Times" pitchFamily="2" charset="0"/>
              </a:rPr>
              <a:t> </a:t>
            </a:r>
            <a:r>
              <a:rPr lang="it-IT" dirty="0" err="1">
                <a:latin typeface="Times" pitchFamily="2" charset="0"/>
              </a:rPr>
              <a:t>food</a:t>
            </a:r>
            <a:r>
              <a:rPr lang="it-IT" dirty="0">
                <a:latin typeface="Times" pitchFamily="2" charset="0"/>
              </a:rPr>
              <a:t> </a:t>
            </a:r>
            <a:r>
              <a:rPr lang="it-IT" dirty="0" err="1">
                <a:latin typeface="Times" pitchFamily="2" charset="0"/>
              </a:rPr>
              <a:t>sources</a:t>
            </a:r>
            <a:r>
              <a:rPr lang="it-IT" dirty="0">
                <a:latin typeface="Times" pitchFamily="2" charset="0"/>
              </a:rPr>
              <a:t> and </a:t>
            </a:r>
            <a:r>
              <a:rPr lang="it-IT" dirty="0" err="1">
                <a:latin typeface="Times" pitchFamily="2" charset="0"/>
              </a:rPr>
              <a:t>suitable</a:t>
            </a:r>
            <a:r>
              <a:rPr lang="it-IT" dirty="0">
                <a:latin typeface="Times" pitchFamily="2" charset="0"/>
              </a:rPr>
              <a:t> </a:t>
            </a:r>
            <a:r>
              <a:rPr lang="it-IT" dirty="0" err="1">
                <a:latin typeface="Times" pitchFamily="2" charset="0"/>
              </a:rPr>
              <a:t>mates</a:t>
            </a:r>
            <a:r>
              <a:rPr lang="it-IT" dirty="0">
                <a:latin typeface="Times" pitchFamily="2" charset="0"/>
              </a:rPr>
              <a:t>, and </a:t>
            </a:r>
            <a:r>
              <a:rPr lang="it-IT" dirty="0" err="1">
                <a:latin typeface="Times" pitchFamily="2" charset="0"/>
              </a:rPr>
              <a:t>was</a:t>
            </a:r>
            <a:r>
              <a:rPr lang="it-IT" dirty="0">
                <a:latin typeface="Times" pitchFamily="2" charset="0"/>
              </a:rPr>
              <a:t> </a:t>
            </a:r>
            <a:r>
              <a:rPr lang="it-IT" dirty="0" err="1">
                <a:latin typeface="Times" pitchFamily="2" charset="0"/>
              </a:rPr>
              <a:t>later</a:t>
            </a:r>
            <a:r>
              <a:rPr lang="it-IT" dirty="0">
                <a:latin typeface="Times" pitchFamily="2" charset="0"/>
              </a:rPr>
              <a:t> co-</a:t>
            </a:r>
            <a:r>
              <a:rPr lang="it-IT" dirty="0" err="1">
                <a:latin typeface="Times" pitchFamily="2" charset="0"/>
              </a:rPr>
              <a:t>opted</a:t>
            </a:r>
            <a:r>
              <a:rPr lang="it-IT" dirty="0">
                <a:latin typeface="Times" pitchFamily="2" charset="0"/>
              </a:rPr>
              <a:t> for </a:t>
            </a:r>
            <a:r>
              <a:rPr lang="it-IT" dirty="0" err="1">
                <a:latin typeface="Times" pitchFamily="2" charset="0"/>
              </a:rPr>
              <a:t>artworks</a:t>
            </a:r>
            <a:r>
              <a:rPr lang="it-IT" dirty="0">
                <a:latin typeface="Times" pitchFamily="2" charset="0"/>
              </a:rPr>
              <a:t> </a:t>
            </a:r>
            <a:r>
              <a:rPr lang="it-IT" dirty="0" err="1">
                <a:latin typeface="Times" pitchFamily="2" charset="0"/>
              </a:rPr>
              <a:t>such</a:t>
            </a:r>
            <a:r>
              <a:rPr lang="it-IT" dirty="0">
                <a:latin typeface="Times" pitchFamily="2" charset="0"/>
              </a:rPr>
              <a:t> </a:t>
            </a:r>
            <a:r>
              <a:rPr lang="it-IT" dirty="0" err="1">
                <a:latin typeface="Times" pitchFamily="2" charset="0"/>
              </a:rPr>
              <a:t>as</a:t>
            </a:r>
            <a:r>
              <a:rPr lang="it-IT" dirty="0">
                <a:latin typeface="Times" pitchFamily="2" charset="0"/>
              </a:rPr>
              <a:t> </a:t>
            </a:r>
            <a:r>
              <a:rPr lang="it-IT" dirty="0" err="1">
                <a:latin typeface="Times" pitchFamily="2" charset="0"/>
              </a:rPr>
              <a:t>songs</a:t>
            </a:r>
            <a:r>
              <a:rPr lang="it-IT" dirty="0">
                <a:latin typeface="Times" pitchFamily="2" charset="0"/>
              </a:rPr>
              <a:t> and </a:t>
            </a:r>
            <a:r>
              <a:rPr lang="it-IT" dirty="0" err="1">
                <a:latin typeface="Times" pitchFamily="2" charset="0"/>
              </a:rPr>
              <a:t>paintings</a:t>
            </a:r>
            <a:r>
              <a:rPr lang="it-IT" dirty="0">
                <a:latin typeface="Times" pitchFamily="2" charset="0"/>
              </a:rPr>
              <a:t>»</a:t>
            </a:r>
          </a:p>
          <a:p>
            <a:endParaRPr lang="it-IT" dirty="0">
              <a:latin typeface="Times" pitchFamily="2" charset="0"/>
            </a:endParaRPr>
          </a:p>
          <a:p>
            <a:r>
              <a:rPr lang="it-IT" dirty="0">
                <a:effectLst/>
                <a:latin typeface="Times" pitchFamily="2" charset="0"/>
              </a:rPr>
              <a:t>GUSTO GASTRONOMICO </a:t>
            </a:r>
            <a:r>
              <a:rPr lang="it-IT" dirty="0">
                <a:latin typeface="Times" pitchFamily="2" charset="0"/>
              </a:rPr>
              <a:t>/ GUSTO ESTETICO</a:t>
            </a:r>
            <a:endParaRPr lang="it-IT" dirty="0">
              <a:effectLst/>
              <a:latin typeface="Times" pitchFamily="2" charset="0"/>
            </a:endParaRPr>
          </a:p>
        </p:txBody>
      </p:sp>
    </p:spTree>
    <p:extLst>
      <p:ext uri="{BB962C8B-B14F-4D97-AF65-F5344CB8AC3E}">
        <p14:creationId xmlns:p14="http://schemas.microsoft.com/office/powerpoint/2010/main" val="18119815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350018-C640-D74C-BE13-E3E04BDF5445}"/>
              </a:ext>
            </a:extLst>
          </p:cNvPr>
          <p:cNvSpPr>
            <a:spLocks noGrp="1"/>
          </p:cNvSpPr>
          <p:nvPr>
            <p:ph type="title"/>
          </p:nvPr>
        </p:nvSpPr>
        <p:spPr/>
        <p:txBody>
          <a:bodyPr/>
          <a:lstStyle/>
          <a:p>
            <a:r>
              <a:rPr lang="it-IT" b="1" dirty="0">
                <a:solidFill>
                  <a:srgbClr val="C00000"/>
                </a:solidFill>
              </a:rPr>
              <a:t>Studi empirici sul sublime</a:t>
            </a:r>
            <a:endParaRPr lang="it-IT" dirty="0"/>
          </a:p>
        </p:txBody>
      </p:sp>
      <p:sp>
        <p:nvSpPr>
          <p:cNvPr id="3" name="Segnaposto contenuto 2">
            <a:extLst>
              <a:ext uri="{FF2B5EF4-FFF2-40B4-BE49-F238E27FC236}">
                <a16:creationId xmlns:a16="http://schemas.microsoft.com/office/drawing/2014/main" id="{2B199B52-D9C5-4E43-9A0C-0857DDEF0176}"/>
              </a:ext>
            </a:extLst>
          </p:cNvPr>
          <p:cNvSpPr>
            <a:spLocks noGrp="1"/>
          </p:cNvSpPr>
          <p:nvPr>
            <p:ph idx="1"/>
          </p:nvPr>
        </p:nvSpPr>
        <p:spPr/>
        <p:txBody>
          <a:bodyPr>
            <a:normAutofit fontScale="92500" lnSpcReduction="20000"/>
          </a:bodyPr>
          <a:lstStyle/>
          <a:p>
            <a:pPr marL="0" indent="0">
              <a:buNone/>
            </a:pPr>
            <a:r>
              <a:rPr lang="it-IT" b="1" dirty="0"/>
              <a:t>David </a:t>
            </a:r>
            <a:r>
              <a:rPr lang="it-IT" b="1" dirty="0" err="1"/>
              <a:t>Yaden</a:t>
            </a:r>
            <a:r>
              <a:rPr lang="it-IT" b="1" dirty="0"/>
              <a:t>, Penn </a:t>
            </a:r>
            <a:r>
              <a:rPr lang="it-IT" b="1" dirty="0" err="1"/>
              <a:t>University</a:t>
            </a:r>
            <a:r>
              <a:rPr lang="it-IT" b="1" dirty="0"/>
              <a:t> (Philadelphia); </a:t>
            </a:r>
          </a:p>
          <a:p>
            <a:pPr marL="0" indent="0">
              <a:buNone/>
            </a:pPr>
            <a:r>
              <a:rPr lang="it-IT" b="1" dirty="0"/>
              <a:t>gruppo di ricerca diretto da G. Riva e A. Gaggioli, cattedra di Psicologia generale, Università Cattolica del Sacro Cuore, sede di Milano</a:t>
            </a:r>
            <a:endParaRPr lang="it-IT" dirty="0"/>
          </a:p>
          <a:p>
            <a:pPr marL="0" indent="0">
              <a:buNone/>
            </a:pPr>
            <a:r>
              <a:rPr lang="it-IT" dirty="0"/>
              <a:t>Positive </a:t>
            </a:r>
            <a:r>
              <a:rPr lang="it-IT" dirty="0" err="1"/>
              <a:t>technology</a:t>
            </a:r>
            <a:r>
              <a:rPr lang="it-IT" dirty="0"/>
              <a:t> ed «esperienze trasformative»</a:t>
            </a:r>
          </a:p>
          <a:p>
            <a:pPr marL="0" indent="0">
              <a:buNone/>
            </a:pPr>
            <a:r>
              <a:rPr lang="it-IT" dirty="0"/>
              <a:t>«</a:t>
            </a:r>
            <a:r>
              <a:rPr lang="it-IT" dirty="0" err="1"/>
              <a:t>experiences</a:t>
            </a:r>
            <a:r>
              <a:rPr lang="it-IT" dirty="0"/>
              <a:t> </a:t>
            </a:r>
            <a:r>
              <a:rPr lang="it-IT" dirty="0" err="1"/>
              <a:t>that</a:t>
            </a:r>
            <a:r>
              <a:rPr lang="it-IT" dirty="0"/>
              <a:t> are </a:t>
            </a:r>
            <a:r>
              <a:rPr lang="it-IT" dirty="0" err="1"/>
              <a:t>able</a:t>
            </a:r>
            <a:r>
              <a:rPr lang="it-IT" dirty="0"/>
              <a:t> to generate </a:t>
            </a:r>
            <a:r>
              <a:rPr lang="it-IT" dirty="0" err="1"/>
              <a:t>profound</a:t>
            </a:r>
            <a:r>
              <a:rPr lang="it-IT" dirty="0"/>
              <a:t> and long-</a:t>
            </a:r>
            <a:r>
              <a:rPr lang="it-IT" dirty="0" err="1"/>
              <a:t>lasting</a:t>
            </a:r>
            <a:r>
              <a:rPr lang="it-IT" dirty="0"/>
              <a:t> </a:t>
            </a:r>
            <a:r>
              <a:rPr lang="it-IT" dirty="0" err="1"/>
              <a:t>shifts</a:t>
            </a:r>
            <a:r>
              <a:rPr lang="it-IT" dirty="0"/>
              <a:t> in core </a:t>
            </a:r>
            <a:r>
              <a:rPr lang="it-IT" dirty="0" err="1"/>
              <a:t>beliefs</a:t>
            </a:r>
            <a:r>
              <a:rPr lang="it-IT" dirty="0"/>
              <a:t> and </a:t>
            </a:r>
            <a:r>
              <a:rPr lang="it-IT" dirty="0" err="1"/>
              <a:t>attitudes</a:t>
            </a:r>
            <a:r>
              <a:rPr lang="it-IT" dirty="0"/>
              <a:t>, </a:t>
            </a:r>
            <a:r>
              <a:rPr lang="it-IT" dirty="0" err="1"/>
              <a:t>including</a:t>
            </a:r>
            <a:r>
              <a:rPr lang="it-IT" dirty="0"/>
              <a:t> </a:t>
            </a:r>
            <a:r>
              <a:rPr lang="it-IT" dirty="0" err="1"/>
              <a:t>subjective</a:t>
            </a:r>
            <a:r>
              <a:rPr lang="it-IT" dirty="0"/>
              <a:t> self-</a:t>
            </a:r>
            <a:r>
              <a:rPr lang="it-IT" dirty="0" err="1"/>
              <a:t>transformation</a:t>
            </a:r>
            <a:r>
              <a:rPr lang="it-IT" dirty="0"/>
              <a:t>. </a:t>
            </a:r>
            <a:r>
              <a:rPr lang="it-IT" dirty="0" err="1"/>
              <a:t>These</a:t>
            </a:r>
            <a:r>
              <a:rPr lang="it-IT" dirty="0"/>
              <a:t> </a:t>
            </a:r>
            <a:r>
              <a:rPr lang="it-IT" dirty="0" err="1"/>
              <a:t>experiences</a:t>
            </a:r>
            <a:r>
              <a:rPr lang="it-IT" dirty="0"/>
              <a:t> </a:t>
            </a:r>
            <a:r>
              <a:rPr lang="it-IT" dirty="0" err="1"/>
              <a:t>have</a:t>
            </a:r>
            <a:r>
              <a:rPr lang="it-IT" dirty="0"/>
              <a:t> the </a:t>
            </a:r>
            <a:r>
              <a:rPr lang="it-IT" dirty="0" err="1"/>
              <a:t>capacity</a:t>
            </a:r>
            <a:r>
              <a:rPr lang="it-IT" dirty="0"/>
              <a:t> of </a:t>
            </a:r>
            <a:r>
              <a:rPr lang="it-IT" b="1" dirty="0" err="1"/>
              <a:t>changing</a:t>
            </a:r>
            <a:r>
              <a:rPr lang="it-IT" b="1" dirty="0"/>
              <a:t> </a:t>
            </a:r>
            <a:r>
              <a:rPr lang="it-IT" b="1" dirty="0" err="1"/>
              <a:t>not</a:t>
            </a:r>
            <a:r>
              <a:rPr lang="it-IT" b="1" dirty="0"/>
              <a:t> </a:t>
            </a:r>
            <a:r>
              <a:rPr lang="it-IT" b="1" dirty="0" err="1"/>
              <a:t>only</a:t>
            </a:r>
            <a:r>
              <a:rPr lang="it-IT" b="1" dirty="0"/>
              <a:t> </a:t>
            </a:r>
            <a:r>
              <a:rPr lang="it-IT" b="1" dirty="0" err="1"/>
              <a:t>what</a:t>
            </a:r>
            <a:r>
              <a:rPr lang="it-IT" b="1" dirty="0"/>
              <a:t> </a:t>
            </a:r>
            <a:r>
              <a:rPr lang="it-IT" b="1" dirty="0" err="1"/>
              <a:t>individuals</a:t>
            </a:r>
            <a:r>
              <a:rPr lang="it-IT" b="1" dirty="0"/>
              <a:t> </a:t>
            </a:r>
            <a:r>
              <a:rPr lang="it-IT" b="1" dirty="0" err="1"/>
              <a:t>know</a:t>
            </a:r>
            <a:r>
              <a:rPr lang="it-IT" b="1" dirty="0"/>
              <a:t> and </a:t>
            </a:r>
            <a:r>
              <a:rPr lang="it-IT" b="1" dirty="0" err="1"/>
              <a:t>value</a:t>
            </a:r>
            <a:r>
              <a:rPr lang="it-IT" b="1" dirty="0"/>
              <a:t>, </a:t>
            </a:r>
            <a:r>
              <a:rPr lang="it-IT" b="1" dirty="0" err="1"/>
              <a:t>but</a:t>
            </a:r>
            <a:r>
              <a:rPr lang="it-IT" b="1" dirty="0"/>
              <a:t> </a:t>
            </a:r>
            <a:r>
              <a:rPr lang="it-IT" b="1" dirty="0" err="1"/>
              <a:t>also</a:t>
            </a:r>
            <a:r>
              <a:rPr lang="it-IT" b="1" dirty="0"/>
              <a:t> </a:t>
            </a:r>
            <a:r>
              <a:rPr lang="it-IT" b="1" dirty="0" err="1"/>
              <a:t>how</a:t>
            </a:r>
            <a:r>
              <a:rPr lang="it-IT" b="1" dirty="0"/>
              <a:t> </a:t>
            </a:r>
            <a:r>
              <a:rPr lang="it-IT" b="1" dirty="0" err="1"/>
              <a:t>they</a:t>
            </a:r>
            <a:r>
              <a:rPr lang="it-IT" b="1" dirty="0"/>
              <a:t> </a:t>
            </a:r>
            <a:r>
              <a:rPr lang="it-IT" b="1" dirty="0" err="1"/>
              <a:t>see</a:t>
            </a:r>
            <a:r>
              <a:rPr lang="it-IT" b="1" dirty="0"/>
              <a:t> the world</a:t>
            </a:r>
            <a:r>
              <a:rPr lang="it-IT" dirty="0"/>
              <a:t>. </a:t>
            </a:r>
          </a:p>
          <a:p>
            <a:pPr marL="0" indent="0">
              <a:buNone/>
            </a:pPr>
            <a:r>
              <a:rPr lang="it-IT" dirty="0" err="1"/>
              <a:t>According</a:t>
            </a:r>
            <a:r>
              <a:rPr lang="it-IT" dirty="0"/>
              <a:t> to </a:t>
            </a:r>
            <a:r>
              <a:rPr lang="it-IT" dirty="0">
                <a:hlinkClick r:id="rId2"/>
              </a:rPr>
              <a:t>Mezirow’s Transformative Learning Theory</a:t>
            </a:r>
            <a:r>
              <a:rPr lang="it-IT" dirty="0"/>
              <a:t>, </a:t>
            </a:r>
            <a:r>
              <a:rPr lang="it-IT" dirty="0" err="1"/>
              <a:t>these</a:t>
            </a:r>
            <a:r>
              <a:rPr lang="it-IT" dirty="0"/>
              <a:t> </a:t>
            </a:r>
            <a:r>
              <a:rPr lang="it-IT" dirty="0" err="1"/>
              <a:t>experiences</a:t>
            </a:r>
            <a:r>
              <a:rPr lang="it-IT" dirty="0"/>
              <a:t> can be </a:t>
            </a:r>
            <a:r>
              <a:rPr lang="it-IT" dirty="0" err="1"/>
              <a:t>triggered</a:t>
            </a:r>
            <a:r>
              <a:rPr lang="it-IT" dirty="0"/>
              <a:t> by a “</a:t>
            </a:r>
            <a:r>
              <a:rPr lang="it-IT" b="1" dirty="0" err="1"/>
              <a:t>disorienting</a:t>
            </a:r>
            <a:r>
              <a:rPr lang="it-IT" b="1" dirty="0"/>
              <a:t> dilemma</a:t>
            </a:r>
            <a:r>
              <a:rPr lang="it-IT" dirty="0"/>
              <a:t>” </a:t>
            </a:r>
            <a:r>
              <a:rPr lang="it-IT" dirty="0" err="1"/>
              <a:t>usually</a:t>
            </a:r>
            <a:r>
              <a:rPr lang="it-IT" dirty="0"/>
              <a:t> </a:t>
            </a:r>
            <a:r>
              <a:rPr lang="it-IT" dirty="0" err="1"/>
              <a:t>related</a:t>
            </a:r>
            <a:r>
              <a:rPr lang="it-IT" dirty="0"/>
              <a:t> to a life </a:t>
            </a:r>
            <a:r>
              <a:rPr lang="it-IT" dirty="0" err="1"/>
              <a:t>crisis</a:t>
            </a:r>
            <a:r>
              <a:rPr lang="it-IT" dirty="0"/>
              <a:t> or major life </a:t>
            </a:r>
            <a:r>
              <a:rPr lang="it-IT" dirty="0" err="1"/>
              <a:t>transition</a:t>
            </a:r>
            <a:r>
              <a:rPr lang="it-IT" dirty="0"/>
              <a:t> (e.g., </a:t>
            </a:r>
            <a:r>
              <a:rPr lang="it-IT" dirty="0" err="1"/>
              <a:t>death</a:t>
            </a:r>
            <a:r>
              <a:rPr lang="it-IT" dirty="0"/>
              <a:t>, </a:t>
            </a:r>
            <a:r>
              <a:rPr lang="it-IT" dirty="0" err="1"/>
              <a:t>illness</a:t>
            </a:r>
            <a:r>
              <a:rPr lang="it-IT" dirty="0"/>
              <a:t>, </a:t>
            </a:r>
            <a:r>
              <a:rPr lang="it-IT" dirty="0" err="1"/>
              <a:t>separation</a:t>
            </a:r>
            <a:r>
              <a:rPr lang="it-IT" dirty="0"/>
              <a:t>, or </a:t>
            </a:r>
            <a:r>
              <a:rPr lang="it-IT" dirty="0" err="1"/>
              <a:t>divorce</a:t>
            </a:r>
            <a:r>
              <a:rPr lang="it-IT" dirty="0"/>
              <a:t>), </a:t>
            </a:r>
            <a:r>
              <a:rPr lang="it-IT" dirty="0" err="1"/>
              <a:t>which</a:t>
            </a:r>
            <a:r>
              <a:rPr lang="it-IT" dirty="0"/>
              <a:t> </a:t>
            </a:r>
            <a:r>
              <a:rPr lang="it-IT" dirty="0" err="1"/>
              <a:t>forces</a:t>
            </a:r>
            <a:r>
              <a:rPr lang="it-IT" dirty="0"/>
              <a:t> </a:t>
            </a:r>
            <a:r>
              <a:rPr lang="it-IT" dirty="0" err="1"/>
              <a:t>individuals</a:t>
            </a:r>
            <a:r>
              <a:rPr lang="it-IT" dirty="0"/>
              <a:t> to </a:t>
            </a:r>
            <a:r>
              <a:rPr lang="it-IT" dirty="0" err="1"/>
              <a:t>critically</a:t>
            </a:r>
            <a:r>
              <a:rPr lang="it-IT" dirty="0"/>
              <a:t> </a:t>
            </a:r>
            <a:r>
              <a:rPr lang="it-IT" dirty="0" err="1"/>
              <a:t>examine</a:t>
            </a:r>
            <a:r>
              <a:rPr lang="it-IT" dirty="0"/>
              <a:t> and </a:t>
            </a:r>
            <a:r>
              <a:rPr lang="it-IT" dirty="0" err="1"/>
              <a:t>eventually</a:t>
            </a:r>
            <a:r>
              <a:rPr lang="it-IT" dirty="0"/>
              <a:t> </a:t>
            </a:r>
            <a:r>
              <a:rPr lang="it-IT" dirty="0" err="1"/>
              <a:t>revise</a:t>
            </a:r>
            <a:r>
              <a:rPr lang="it-IT" dirty="0"/>
              <a:t> </a:t>
            </a:r>
            <a:r>
              <a:rPr lang="it-IT" dirty="0" err="1"/>
              <a:t>their</a:t>
            </a:r>
            <a:r>
              <a:rPr lang="it-IT" dirty="0"/>
              <a:t> core </a:t>
            </a:r>
            <a:r>
              <a:rPr lang="it-IT" dirty="0" err="1"/>
              <a:t>assumptions</a:t>
            </a:r>
            <a:r>
              <a:rPr lang="it-IT" dirty="0"/>
              <a:t> and </a:t>
            </a:r>
            <a:r>
              <a:rPr lang="it-IT" dirty="0" err="1"/>
              <a:t>beliefs</a:t>
            </a:r>
            <a:r>
              <a:rPr lang="it-IT" dirty="0"/>
              <a:t>» [</a:t>
            </a:r>
            <a:r>
              <a:rPr lang="it-IT" dirty="0" err="1"/>
              <a:t>cit</a:t>
            </a:r>
            <a:r>
              <a:rPr lang="it-IT" dirty="0"/>
              <a:t> Riva]</a:t>
            </a:r>
          </a:p>
          <a:p>
            <a:endParaRPr lang="it-IT" dirty="0"/>
          </a:p>
        </p:txBody>
      </p:sp>
    </p:spTree>
    <p:extLst>
      <p:ext uri="{BB962C8B-B14F-4D97-AF65-F5344CB8AC3E}">
        <p14:creationId xmlns:p14="http://schemas.microsoft.com/office/powerpoint/2010/main" val="21162254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9B7F83-FF21-5C41-9481-8531A95626FC}"/>
              </a:ext>
            </a:extLst>
          </p:cNvPr>
          <p:cNvSpPr>
            <a:spLocks noGrp="1"/>
          </p:cNvSpPr>
          <p:nvPr>
            <p:ph type="title"/>
          </p:nvPr>
        </p:nvSpPr>
        <p:spPr/>
        <p:txBody>
          <a:bodyPr/>
          <a:lstStyle/>
          <a:p>
            <a:r>
              <a:rPr lang="it-IT" b="1" dirty="0">
                <a:solidFill>
                  <a:srgbClr val="C00000"/>
                </a:solidFill>
              </a:rPr>
              <a:t>Studi empirici sul sublime II</a:t>
            </a:r>
            <a:endParaRPr lang="it-IT" dirty="0"/>
          </a:p>
        </p:txBody>
      </p:sp>
      <p:sp>
        <p:nvSpPr>
          <p:cNvPr id="3" name="Segnaposto contenuto 2">
            <a:extLst>
              <a:ext uri="{FF2B5EF4-FFF2-40B4-BE49-F238E27FC236}">
                <a16:creationId xmlns:a16="http://schemas.microsoft.com/office/drawing/2014/main" id="{B04855AA-6C36-5948-BEEB-A488E8B09D4D}"/>
              </a:ext>
            </a:extLst>
          </p:cNvPr>
          <p:cNvSpPr>
            <a:spLocks noGrp="1"/>
          </p:cNvSpPr>
          <p:nvPr>
            <p:ph idx="1"/>
          </p:nvPr>
        </p:nvSpPr>
        <p:spPr>
          <a:xfrm>
            <a:off x="838200" y="1690688"/>
            <a:ext cx="10515600" cy="4862511"/>
          </a:xfrm>
        </p:spPr>
        <p:txBody>
          <a:bodyPr>
            <a:normAutofit fontScale="92500" lnSpcReduction="20000"/>
          </a:bodyPr>
          <a:lstStyle/>
          <a:p>
            <a:pPr marL="0" indent="0">
              <a:buNone/>
            </a:pPr>
            <a:r>
              <a:rPr lang="it-IT" dirty="0"/>
              <a:t>Esperienza trasformative ed esperienze di auto-trascendenza</a:t>
            </a:r>
          </a:p>
          <a:p>
            <a:pPr marL="0" indent="0">
              <a:buNone/>
            </a:pPr>
            <a:r>
              <a:rPr lang="it-IT" dirty="0"/>
              <a:t>«</a:t>
            </a:r>
            <a:r>
              <a:rPr lang="it-IT" dirty="0" err="1"/>
              <a:t>Transformative</a:t>
            </a:r>
            <a:r>
              <a:rPr lang="it-IT" dirty="0"/>
              <a:t> </a:t>
            </a:r>
            <a:r>
              <a:rPr lang="it-IT" dirty="0" err="1"/>
              <a:t>change</a:t>
            </a:r>
            <a:r>
              <a:rPr lang="it-IT" dirty="0"/>
              <a:t> </a:t>
            </a:r>
            <a:r>
              <a:rPr lang="it-IT" dirty="0" err="1"/>
              <a:t>is</a:t>
            </a:r>
            <a:r>
              <a:rPr lang="it-IT" dirty="0"/>
              <a:t> </a:t>
            </a:r>
            <a:r>
              <a:rPr lang="it-IT" dirty="0" err="1"/>
              <a:t>often</a:t>
            </a:r>
            <a:r>
              <a:rPr lang="it-IT" dirty="0"/>
              <a:t> </a:t>
            </a:r>
            <a:r>
              <a:rPr lang="it-IT" dirty="0" err="1"/>
              <a:t>associated</a:t>
            </a:r>
            <a:r>
              <a:rPr lang="it-IT" dirty="0"/>
              <a:t> to </a:t>
            </a:r>
            <a:r>
              <a:rPr lang="it-IT" dirty="0" err="1"/>
              <a:t>specific</a:t>
            </a:r>
            <a:r>
              <a:rPr lang="it-IT" dirty="0"/>
              <a:t> </a:t>
            </a:r>
            <a:r>
              <a:rPr lang="it-IT" dirty="0" err="1"/>
              <a:t>experiential</a:t>
            </a:r>
            <a:r>
              <a:rPr lang="it-IT" dirty="0"/>
              <a:t> </a:t>
            </a:r>
            <a:r>
              <a:rPr lang="it-IT" dirty="0" err="1"/>
              <a:t>states</a:t>
            </a:r>
            <a:r>
              <a:rPr lang="it-IT" dirty="0"/>
              <a:t>, </a:t>
            </a:r>
            <a:r>
              <a:rPr lang="it-IT" dirty="0" err="1"/>
              <a:t>defined</a:t>
            </a:r>
            <a:r>
              <a:rPr lang="it-IT" dirty="0"/>
              <a:t> “</a:t>
            </a:r>
            <a:r>
              <a:rPr lang="it-IT" b="1" dirty="0"/>
              <a:t>self-</a:t>
            </a:r>
            <a:r>
              <a:rPr lang="it-IT" b="1" dirty="0" err="1"/>
              <a:t>transcendence</a:t>
            </a:r>
            <a:r>
              <a:rPr lang="it-IT" b="1" dirty="0"/>
              <a:t> </a:t>
            </a:r>
            <a:r>
              <a:rPr lang="it-IT" b="1" dirty="0" err="1"/>
              <a:t>experiences</a:t>
            </a:r>
            <a:r>
              <a:rPr lang="it-IT" dirty="0"/>
              <a:t>”. </a:t>
            </a:r>
          </a:p>
          <a:p>
            <a:pPr marL="0" indent="0">
              <a:buNone/>
            </a:pPr>
            <a:r>
              <a:rPr lang="it-IT" dirty="0" err="1"/>
              <a:t>These</a:t>
            </a:r>
            <a:r>
              <a:rPr lang="it-IT" dirty="0"/>
              <a:t> are </a:t>
            </a:r>
            <a:r>
              <a:rPr lang="it-IT" dirty="0" err="1"/>
              <a:t>transient</a:t>
            </a:r>
            <a:r>
              <a:rPr lang="it-IT" dirty="0"/>
              <a:t> </a:t>
            </a:r>
            <a:r>
              <a:rPr lang="it-IT" dirty="0" err="1"/>
              <a:t>mental</a:t>
            </a:r>
            <a:r>
              <a:rPr lang="it-IT" dirty="0"/>
              <a:t> </a:t>
            </a:r>
            <a:r>
              <a:rPr lang="it-IT" dirty="0" err="1"/>
              <a:t>states</a:t>
            </a:r>
            <a:r>
              <a:rPr lang="it-IT" dirty="0"/>
              <a:t> </a:t>
            </a:r>
            <a:r>
              <a:rPr lang="it-IT" dirty="0" err="1"/>
              <a:t>that</a:t>
            </a:r>
            <a:r>
              <a:rPr lang="it-IT" dirty="0"/>
              <a:t> </a:t>
            </a:r>
            <a:r>
              <a:rPr lang="it-IT" dirty="0" err="1"/>
              <a:t>allow</a:t>
            </a:r>
            <a:r>
              <a:rPr lang="it-IT" dirty="0"/>
              <a:t> </a:t>
            </a:r>
            <a:r>
              <a:rPr lang="it-IT" dirty="0" err="1"/>
              <a:t>individuals</a:t>
            </a:r>
            <a:r>
              <a:rPr lang="it-IT" dirty="0"/>
              <a:t> </a:t>
            </a:r>
            <a:r>
              <a:rPr lang="it-IT" dirty="0" err="1"/>
              <a:t>experiencing</a:t>
            </a:r>
            <a:r>
              <a:rPr lang="it-IT" dirty="0"/>
              <a:t> </a:t>
            </a:r>
            <a:r>
              <a:rPr lang="it-IT" dirty="0" err="1"/>
              <a:t>something</a:t>
            </a:r>
            <a:r>
              <a:rPr lang="it-IT" dirty="0"/>
              <a:t> </a:t>
            </a:r>
            <a:r>
              <a:rPr lang="it-IT" dirty="0" err="1"/>
              <a:t>greater</a:t>
            </a:r>
            <a:r>
              <a:rPr lang="it-IT" dirty="0"/>
              <a:t> of </a:t>
            </a:r>
            <a:r>
              <a:rPr lang="it-IT" dirty="0" err="1"/>
              <a:t>themselves</a:t>
            </a:r>
            <a:r>
              <a:rPr lang="it-IT" b="1" dirty="0"/>
              <a:t>, </a:t>
            </a:r>
            <a:r>
              <a:rPr lang="it-IT" b="1" dirty="0" err="1"/>
              <a:t>reflecting</a:t>
            </a:r>
            <a:r>
              <a:rPr lang="it-IT" b="1" dirty="0"/>
              <a:t> on </a:t>
            </a:r>
            <a:r>
              <a:rPr lang="it-IT" b="1" dirty="0" err="1"/>
              <a:t>deeper</a:t>
            </a:r>
            <a:r>
              <a:rPr lang="it-IT" b="1" dirty="0"/>
              <a:t> </a:t>
            </a:r>
            <a:r>
              <a:rPr lang="it-IT" b="1" dirty="0" err="1"/>
              <a:t>dimensions</a:t>
            </a:r>
            <a:r>
              <a:rPr lang="it-IT" b="1" dirty="0"/>
              <a:t> of </a:t>
            </a:r>
            <a:r>
              <a:rPr lang="it-IT" b="1" dirty="0" err="1"/>
              <a:t>their</a:t>
            </a:r>
            <a:r>
              <a:rPr lang="it-IT" b="1" dirty="0"/>
              <a:t> </a:t>
            </a:r>
            <a:r>
              <a:rPr lang="it-IT" b="1" dirty="0" err="1"/>
              <a:t>existence</a:t>
            </a:r>
            <a:r>
              <a:rPr lang="it-IT" b="1" dirty="0"/>
              <a:t> and </a:t>
            </a:r>
            <a:r>
              <a:rPr lang="it-IT" b="1" dirty="0" err="1"/>
              <a:t>shaping</a:t>
            </a:r>
            <a:r>
              <a:rPr lang="it-IT" b="1" dirty="0"/>
              <a:t> </a:t>
            </a:r>
            <a:r>
              <a:rPr lang="it-IT" b="1" dirty="0" err="1"/>
              <a:t>lasting</a:t>
            </a:r>
            <a:r>
              <a:rPr lang="it-IT" b="1" dirty="0"/>
              <a:t> spiritual </a:t>
            </a:r>
            <a:r>
              <a:rPr lang="it-IT" b="1" dirty="0" err="1"/>
              <a:t>beliefs</a:t>
            </a:r>
            <a:r>
              <a:rPr lang="it-IT" dirty="0"/>
              <a:t>. </a:t>
            </a:r>
            <a:r>
              <a:rPr lang="it-IT" dirty="0" err="1"/>
              <a:t>These</a:t>
            </a:r>
            <a:r>
              <a:rPr lang="it-IT" dirty="0"/>
              <a:t> </a:t>
            </a:r>
            <a:r>
              <a:rPr lang="it-IT" dirty="0" err="1"/>
              <a:t>experiences</a:t>
            </a:r>
            <a:r>
              <a:rPr lang="it-IT" dirty="0"/>
              <a:t> </a:t>
            </a:r>
            <a:r>
              <a:rPr lang="it-IT" dirty="0" err="1"/>
              <a:t>encompass</a:t>
            </a:r>
            <a:r>
              <a:rPr lang="it-IT" dirty="0"/>
              <a:t> </a:t>
            </a:r>
            <a:r>
              <a:rPr lang="it-IT" dirty="0" err="1"/>
              <a:t>several</a:t>
            </a:r>
            <a:r>
              <a:rPr lang="it-IT" dirty="0"/>
              <a:t> </a:t>
            </a:r>
            <a:r>
              <a:rPr lang="it-IT" dirty="0" err="1"/>
              <a:t>mental</a:t>
            </a:r>
            <a:r>
              <a:rPr lang="it-IT" dirty="0"/>
              <a:t> </a:t>
            </a:r>
            <a:r>
              <a:rPr lang="it-IT" dirty="0" err="1"/>
              <a:t>states</a:t>
            </a:r>
            <a:r>
              <a:rPr lang="it-IT" dirty="0"/>
              <a:t>, </a:t>
            </a:r>
            <a:r>
              <a:rPr lang="it-IT" dirty="0" err="1"/>
              <a:t>including</a:t>
            </a:r>
            <a:r>
              <a:rPr lang="it-IT" dirty="0"/>
              <a:t> </a:t>
            </a:r>
            <a:r>
              <a:rPr lang="it-IT" b="1" dirty="0"/>
              <a:t>flow, positive </a:t>
            </a:r>
            <a:r>
              <a:rPr lang="it-IT" b="1" dirty="0" err="1"/>
              <a:t>emotions</a:t>
            </a:r>
            <a:r>
              <a:rPr lang="it-IT" b="1" dirty="0"/>
              <a:t> </a:t>
            </a:r>
            <a:r>
              <a:rPr lang="it-IT" b="1" dirty="0" err="1"/>
              <a:t>such</a:t>
            </a:r>
            <a:r>
              <a:rPr lang="it-IT" b="1" dirty="0"/>
              <a:t> </a:t>
            </a:r>
            <a:r>
              <a:rPr lang="it-IT" b="1" dirty="0" err="1"/>
              <a:t>as</a:t>
            </a:r>
            <a:r>
              <a:rPr lang="it-IT" b="1" dirty="0"/>
              <a:t> </a:t>
            </a:r>
            <a:r>
              <a:rPr lang="it-IT" b="1" dirty="0" err="1"/>
              <a:t>awe</a:t>
            </a:r>
            <a:r>
              <a:rPr lang="it-IT" b="1" dirty="0"/>
              <a:t> and </a:t>
            </a:r>
            <a:r>
              <a:rPr lang="it-IT" b="1" dirty="0" err="1"/>
              <a:t>elevation</a:t>
            </a:r>
            <a:r>
              <a:rPr lang="it-IT" b="1" dirty="0"/>
              <a:t>, “</a:t>
            </a:r>
            <a:r>
              <a:rPr lang="it-IT" b="1" dirty="0" err="1"/>
              <a:t>peak</a:t>
            </a:r>
            <a:r>
              <a:rPr lang="it-IT" b="1" dirty="0"/>
              <a:t>” </a:t>
            </a:r>
            <a:r>
              <a:rPr lang="it-IT" b="1" dirty="0" err="1"/>
              <a:t>experiences</a:t>
            </a:r>
            <a:r>
              <a:rPr lang="it-IT" b="1" dirty="0"/>
              <a:t>, “</a:t>
            </a:r>
            <a:r>
              <a:rPr lang="it-IT" b="1" dirty="0" err="1"/>
              <a:t>mystical</a:t>
            </a:r>
            <a:r>
              <a:rPr lang="it-IT" b="1" dirty="0"/>
              <a:t>” </a:t>
            </a:r>
            <a:r>
              <a:rPr lang="it-IT" b="1" dirty="0" err="1"/>
              <a:t>experiences</a:t>
            </a:r>
            <a:r>
              <a:rPr lang="it-IT" b="1" dirty="0"/>
              <a:t> and </a:t>
            </a:r>
            <a:r>
              <a:rPr lang="it-IT" b="1" dirty="0" err="1"/>
              <a:t>mindfulness</a:t>
            </a:r>
            <a:r>
              <a:rPr lang="it-IT" b="1" dirty="0"/>
              <a:t>»</a:t>
            </a:r>
          </a:p>
          <a:p>
            <a:pPr marL="0" indent="0">
              <a:buNone/>
            </a:pPr>
            <a:r>
              <a:rPr lang="it-IT" b="1" dirty="0"/>
              <a:t>IL sublime come esperienza trasformativa di self-</a:t>
            </a:r>
            <a:r>
              <a:rPr lang="it-IT" b="1" dirty="0" err="1"/>
              <a:t>transcendence</a:t>
            </a:r>
            <a:endParaRPr lang="it-IT" b="1" dirty="0"/>
          </a:p>
          <a:p>
            <a:pPr marL="0" indent="0">
              <a:buNone/>
            </a:pPr>
            <a:r>
              <a:rPr lang="it-IT" dirty="0"/>
              <a:t>«è un piacere che sorge solo indirettamente (e precisamente in questo modo: viene prodotto dal sentimento di un momentaneo </a:t>
            </a:r>
            <a:r>
              <a:rPr lang="it-IT" b="1" dirty="0"/>
              <a:t>impedimento delle energie vitali </a:t>
            </a:r>
            <a:r>
              <a:rPr lang="it-IT" dirty="0"/>
              <a:t>e di una subito successiva, tanto più forte espansione delle medesime)» (Kant)</a:t>
            </a:r>
          </a:p>
          <a:p>
            <a:pPr marL="0" indent="0">
              <a:buNone/>
            </a:pPr>
            <a:endParaRPr lang="it-IT" dirty="0"/>
          </a:p>
        </p:txBody>
      </p:sp>
    </p:spTree>
    <p:extLst>
      <p:ext uri="{BB962C8B-B14F-4D97-AF65-F5344CB8AC3E}">
        <p14:creationId xmlns:p14="http://schemas.microsoft.com/office/powerpoint/2010/main" val="1124910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233129-223E-7340-A564-965E037B959D}"/>
              </a:ext>
            </a:extLst>
          </p:cNvPr>
          <p:cNvSpPr>
            <a:spLocks noGrp="1"/>
          </p:cNvSpPr>
          <p:nvPr>
            <p:ph type="title"/>
          </p:nvPr>
        </p:nvSpPr>
        <p:spPr/>
        <p:txBody>
          <a:bodyPr/>
          <a:lstStyle/>
          <a:p>
            <a:r>
              <a:rPr lang="it-IT" b="1" dirty="0">
                <a:solidFill>
                  <a:srgbClr val="C00000"/>
                </a:solidFill>
              </a:rPr>
              <a:t>Studi empirici sul sublime III</a:t>
            </a:r>
            <a:endParaRPr lang="it-IT" dirty="0"/>
          </a:p>
        </p:txBody>
      </p:sp>
      <p:sp>
        <p:nvSpPr>
          <p:cNvPr id="3" name="Segnaposto contenuto 2">
            <a:extLst>
              <a:ext uri="{FF2B5EF4-FFF2-40B4-BE49-F238E27FC236}">
                <a16:creationId xmlns:a16="http://schemas.microsoft.com/office/drawing/2014/main" id="{A9CE189F-0523-5940-A62E-0121FC9A91B4}"/>
              </a:ext>
            </a:extLst>
          </p:cNvPr>
          <p:cNvSpPr>
            <a:spLocks noGrp="1"/>
          </p:cNvSpPr>
          <p:nvPr>
            <p:ph idx="1"/>
          </p:nvPr>
        </p:nvSpPr>
        <p:spPr/>
        <p:txBody>
          <a:bodyPr>
            <a:normAutofit fontScale="92500" lnSpcReduction="10000"/>
          </a:bodyPr>
          <a:lstStyle/>
          <a:p>
            <a:pPr marL="0" indent="0">
              <a:buNone/>
            </a:pPr>
            <a:r>
              <a:rPr lang="it-IT" dirty="0"/>
              <a:t>Induzione di esperienze trasformative in ambienti digitali per promuovere il benessere psico-fisico</a:t>
            </a:r>
          </a:p>
          <a:p>
            <a:pPr marL="0" indent="0">
              <a:buNone/>
            </a:pPr>
            <a:r>
              <a:rPr lang="it-IT" dirty="0"/>
              <a:t>Verificare «</a:t>
            </a:r>
            <a:r>
              <a:rPr lang="it-IT" dirty="0" err="1"/>
              <a:t>whether</a:t>
            </a:r>
            <a:r>
              <a:rPr lang="it-IT" dirty="0"/>
              <a:t>, and to </a:t>
            </a:r>
            <a:r>
              <a:rPr lang="it-IT" dirty="0" err="1"/>
              <a:t>which</a:t>
            </a:r>
            <a:r>
              <a:rPr lang="it-IT" dirty="0"/>
              <a:t> </a:t>
            </a:r>
            <a:r>
              <a:rPr lang="it-IT" dirty="0" err="1"/>
              <a:t>extent</a:t>
            </a:r>
            <a:r>
              <a:rPr lang="it-IT" dirty="0"/>
              <a:t>, </a:t>
            </a:r>
            <a:r>
              <a:rPr lang="it-IT" dirty="0" err="1"/>
              <a:t>these</a:t>
            </a:r>
            <a:r>
              <a:rPr lang="it-IT" dirty="0"/>
              <a:t> </a:t>
            </a:r>
            <a:r>
              <a:rPr lang="it-IT" dirty="0" err="1"/>
              <a:t>mental</a:t>
            </a:r>
            <a:r>
              <a:rPr lang="it-IT" dirty="0"/>
              <a:t> </a:t>
            </a:r>
            <a:r>
              <a:rPr lang="it-IT" dirty="0" err="1"/>
              <a:t>states</a:t>
            </a:r>
            <a:r>
              <a:rPr lang="it-IT" dirty="0"/>
              <a:t> can be </a:t>
            </a:r>
            <a:r>
              <a:rPr lang="it-IT" dirty="0" err="1"/>
              <a:t>invited</a:t>
            </a:r>
            <a:r>
              <a:rPr lang="it-IT" dirty="0"/>
              <a:t> or </a:t>
            </a:r>
            <a:r>
              <a:rPr lang="it-IT" dirty="0" err="1"/>
              <a:t>elicited</a:t>
            </a:r>
            <a:r>
              <a:rPr lang="it-IT" dirty="0"/>
              <a:t> by </a:t>
            </a:r>
            <a:r>
              <a:rPr lang="it-IT" dirty="0" err="1"/>
              <a:t>means</a:t>
            </a:r>
            <a:r>
              <a:rPr lang="it-IT" dirty="0"/>
              <a:t> of </a:t>
            </a:r>
            <a:r>
              <a:rPr lang="it-IT" dirty="0" err="1"/>
              <a:t>interactive</a:t>
            </a:r>
            <a:r>
              <a:rPr lang="it-IT" dirty="0"/>
              <a:t> </a:t>
            </a:r>
            <a:r>
              <a:rPr lang="it-IT" dirty="0" err="1"/>
              <a:t>technologies</a:t>
            </a:r>
            <a:r>
              <a:rPr lang="it-IT" dirty="0"/>
              <a:t>»</a:t>
            </a:r>
          </a:p>
          <a:p>
            <a:pPr marL="0" indent="0">
              <a:buNone/>
            </a:pPr>
            <a:r>
              <a:rPr lang="it-IT" dirty="0"/>
              <a:t> Progetto di ricerca: </a:t>
            </a:r>
            <a:r>
              <a:rPr lang="it-IT" dirty="0">
                <a:hlinkClick r:id="rId2"/>
              </a:rPr>
              <a:t>Transformative Experience Design (TED)</a:t>
            </a:r>
            <a:r>
              <a:rPr lang="it-IT" dirty="0"/>
              <a:t>; obiettivi: </a:t>
            </a:r>
          </a:p>
          <a:p>
            <a:r>
              <a:rPr lang="it-IT" dirty="0"/>
              <a:t>«to </a:t>
            </a:r>
            <a:r>
              <a:rPr lang="it-IT" dirty="0" err="1"/>
              <a:t>systematically</a:t>
            </a:r>
            <a:r>
              <a:rPr lang="it-IT" dirty="0"/>
              <a:t> investigate the </a:t>
            </a:r>
            <a:r>
              <a:rPr lang="it-IT" dirty="0" err="1"/>
              <a:t>phenomenological</a:t>
            </a:r>
            <a:r>
              <a:rPr lang="it-IT" dirty="0"/>
              <a:t> and neuro-cognitive </a:t>
            </a:r>
            <a:r>
              <a:rPr lang="it-IT" b="1" dirty="0" err="1"/>
              <a:t>aspects</a:t>
            </a:r>
            <a:r>
              <a:rPr lang="it-IT" b="1" dirty="0"/>
              <a:t> of self-</a:t>
            </a:r>
            <a:r>
              <a:rPr lang="it-IT" b="1" dirty="0" err="1"/>
              <a:t>transcendent</a:t>
            </a:r>
            <a:r>
              <a:rPr lang="it-IT" b="1" dirty="0"/>
              <a:t> </a:t>
            </a:r>
            <a:r>
              <a:rPr lang="it-IT" b="1" dirty="0" err="1"/>
              <a:t>experiences</a:t>
            </a:r>
            <a:r>
              <a:rPr lang="it-IT" dirty="0"/>
              <a:t>, </a:t>
            </a:r>
            <a:r>
              <a:rPr lang="it-IT" dirty="0" err="1"/>
              <a:t>as</a:t>
            </a:r>
            <a:r>
              <a:rPr lang="it-IT" dirty="0"/>
              <a:t> </a:t>
            </a:r>
            <a:r>
              <a:rPr lang="it-IT" dirty="0" err="1"/>
              <a:t>well</a:t>
            </a:r>
            <a:r>
              <a:rPr lang="it-IT" dirty="0"/>
              <a:t> </a:t>
            </a:r>
            <a:r>
              <a:rPr lang="it-IT" dirty="0" err="1"/>
              <a:t>as</a:t>
            </a:r>
            <a:r>
              <a:rPr lang="it-IT" dirty="0"/>
              <a:t> </a:t>
            </a:r>
            <a:r>
              <a:rPr lang="it-IT" dirty="0" err="1"/>
              <a:t>their</a:t>
            </a:r>
            <a:r>
              <a:rPr lang="it-IT" dirty="0"/>
              <a:t> </a:t>
            </a:r>
            <a:r>
              <a:rPr lang="it-IT" dirty="0" err="1"/>
              <a:t>implications</a:t>
            </a:r>
            <a:r>
              <a:rPr lang="it-IT" dirty="0"/>
              <a:t> for </a:t>
            </a:r>
            <a:r>
              <a:rPr lang="it-IT" dirty="0" err="1"/>
              <a:t>individual</a:t>
            </a:r>
            <a:r>
              <a:rPr lang="it-IT" dirty="0"/>
              <a:t> </a:t>
            </a:r>
            <a:r>
              <a:rPr lang="it-IT" dirty="0" err="1"/>
              <a:t>growth</a:t>
            </a:r>
            <a:r>
              <a:rPr lang="it-IT" dirty="0"/>
              <a:t> and </a:t>
            </a:r>
            <a:r>
              <a:rPr lang="it-IT" dirty="0" err="1"/>
              <a:t>psychological</a:t>
            </a:r>
            <a:r>
              <a:rPr lang="it-IT" dirty="0"/>
              <a:t> </a:t>
            </a:r>
            <a:r>
              <a:rPr lang="it-IT" dirty="0" err="1"/>
              <a:t>wellbeing</a:t>
            </a:r>
            <a:r>
              <a:rPr lang="it-IT" dirty="0"/>
              <a:t>; and</a:t>
            </a:r>
          </a:p>
          <a:p>
            <a:r>
              <a:rPr lang="it-IT" dirty="0"/>
              <a:t>to </a:t>
            </a:r>
            <a:r>
              <a:rPr lang="it-IT" dirty="0" err="1"/>
              <a:t>translate</a:t>
            </a:r>
            <a:r>
              <a:rPr lang="it-IT" dirty="0"/>
              <a:t> </a:t>
            </a:r>
            <a:r>
              <a:rPr lang="it-IT" dirty="0" err="1"/>
              <a:t>such</a:t>
            </a:r>
            <a:r>
              <a:rPr lang="it-IT" dirty="0"/>
              <a:t> </a:t>
            </a:r>
            <a:r>
              <a:rPr lang="it-IT" dirty="0" err="1"/>
              <a:t>knowledge</a:t>
            </a:r>
            <a:r>
              <a:rPr lang="it-IT" dirty="0"/>
              <a:t> </a:t>
            </a:r>
            <a:r>
              <a:rPr lang="it-IT" dirty="0" err="1"/>
              <a:t>into</a:t>
            </a:r>
            <a:r>
              <a:rPr lang="it-IT" dirty="0"/>
              <a:t> </a:t>
            </a:r>
            <a:r>
              <a:rPr lang="it-IT" b="1" dirty="0"/>
              <a:t>a </a:t>
            </a:r>
            <a:r>
              <a:rPr lang="it-IT" b="1" dirty="0" err="1"/>
              <a:t>tentative</a:t>
            </a:r>
            <a:r>
              <a:rPr lang="it-IT" b="1" dirty="0"/>
              <a:t> set of design </a:t>
            </a:r>
            <a:r>
              <a:rPr lang="it-IT" b="1" dirty="0" err="1"/>
              <a:t>principles</a:t>
            </a:r>
            <a:r>
              <a:rPr lang="it-IT" b="1" dirty="0"/>
              <a:t> </a:t>
            </a:r>
            <a:r>
              <a:rPr lang="it-IT" dirty="0"/>
              <a:t>for </a:t>
            </a:r>
            <a:r>
              <a:rPr lang="it-IT" dirty="0" err="1"/>
              <a:t>developing</a:t>
            </a:r>
            <a:r>
              <a:rPr lang="it-IT" dirty="0"/>
              <a:t> “e-</a:t>
            </a:r>
            <a:r>
              <a:rPr lang="it-IT" dirty="0" err="1"/>
              <a:t>experiences</a:t>
            </a:r>
            <a:r>
              <a:rPr lang="it-IT" dirty="0"/>
              <a:t>” </a:t>
            </a:r>
            <a:r>
              <a:rPr lang="it-IT" dirty="0" err="1"/>
              <a:t>that</a:t>
            </a:r>
            <a:r>
              <a:rPr lang="it-IT" dirty="0"/>
              <a:t> </a:t>
            </a:r>
            <a:r>
              <a:rPr lang="it-IT" dirty="0" err="1"/>
              <a:t>support</a:t>
            </a:r>
            <a:r>
              <a:rPr lang="it-IT" dirty="0"/>
              <a:t> </a:t>
            </a:r>
            <a:r>
              <a:rPr lang="it-IT" dirty="0" err="1"/>
              <a:t>meaning</a:t>
            </a:r>
            <a:r>
              <a:rPr lang="it-IT" dirty="0"/>
              <a:t> in life and personal </a:t>
            </a:r>
            <a:r>
              <a:rPr lang="it-IT" dirty="0" err="1"/>
              <a:t>growth</a:t>
            </a:r>
            <a:r>
              <a:rPr lang="it-IT" dirty="0"/>
              <a:t>»</a:t>
            </a:r>
          </a:p>
          <a:p>
            <a:endParaRPr lang="it-IT" dirty="0"/>
          </a:p>
        </p:txBody>
      </p:sp>
    </p:spTree>
    <p:extLst>
      <p:ext uri="{BB962C8B-B14F-4D97-AF65-F5344CB8AC3E}">
        <p14:creationId xmlns:p14="http://schemas.microsoft.com/office/powerpoint/2010/main" val="22250942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5DF8AE-ABF2-074A-BE0E-C9E8E679F67F}"/>
              </a:ext>
            </a:extLst>
          </p:cNvPr>
          <p:cNvSpPr>
            <a:spLocks noGrp="1"/>
          </p:cNvSpPr>
          <p:nvPr>
            <p:ph type="title"/>
          </p:nvPr>
        </p:nvSpPr>
        <p:spPr/>
        <p:txBody>
          <a:bodyPr/>
          <a:lstStyle/>
          <a:p>
            <a:r>
              <a:rPr lang="it-IT" b="1" i="1" u="sng" dirty="0" err="1">
                <a:solidFill>
                  <a:srgbClr val="C00000"/>
                </a:solidFill>
              </a:rPr>
              <a:t>Awe</a:t>
            </a:r>
            <a:r>
              <a:rPr lang="it-IT" b="1" i="1" u="sng" dirty="0">
                <a:solidFill>
                  <a:srgbClr val="C00000"/>
                </a:solidFill>
              </a:rPr>
              <a:t> Experience Scale</a:t>
            </a:r>
            <a:endParaRPr lang="it-IT" b="1" dirty="0">
              <a:solidFill>
                <a:srgbClr val="C00000"/>
              </a:solidFill>
            </a:endParaRPr>
          </a:p>
        </p:txBody>
      </p:sp>
      <p:sp>
        <p:nvSpPr>
          <p:cNvPr id="3" name="Segnaposto contenuto 2">
            <a:extLst>
              <a:ext uri="{FF2B5EF4-FFF2-40B4-BE49-F238E27FC236}">
                <a16:creationId xmlns:a16="http://schemas.microsoft.com/office/drawing/2014/main" id="{E59E90B8-D43F-6141-8FB4-1A6922068CB8}"/>
              </a:ext>
            </a:extLst>
          </p:cNvPr>
          <p:cNvSpPr>
            <a:spLocks noGrp="1"/>
          </p:cNvSpPr>
          <p:nvPr>
            <p:ph idx="1"/>
          </p:nvPr>
        </p:nvSpPr>
        <p:spPr>
          <a:xfrm>
            <a:off x="838200" y="1825624"/>
            <a:ext cx="10515600" cy="5032375"/>
          </a:xfrm>
        </p:spPr>
        <p:txBody>
          <a:bodyPr>
            <a:normAutofit fontScale="92500" lnSpcReduction="20000"/>
          </a:bodyPr>
          <a:lstStyle/>
          <a:p>
            <a:pPr marL="0" indent="0">
              <a:buNone/>
            </a:pPr>
            <a:r>
              <a:rPr lang="it-IT" dirty="0"/>
              <a:t>Scala di quantificazione dell’esperienza del «sublime» strutturata sviluppando domande che permettessero di indagare le seguenti dimensioni principali:</a:t>
            </a:r>
          </a:p>
          <a:p>
            <a:r>
              <a:rPr lang="it-IT" i="1" dirty="0"/>
              <a:t>Vastità </a:t>
            </a:r>
            <a:r>
              <a:rPr lang="it-IT" dirty="0"/>
              <a:t>(es. “Ho sentito di essere in presenza di qualcosa di grandioso”);</a:t>
            </a:r>
          </a:p>
          <a:p>
            <a:r>
              <a:rPr lang="it-IT" i="1" dirty="0"/>
              <a:t>Difficoltà di comprensione </a:t>
            </a:r>
            <a:r>
              <a:rPr lang="it-IT" dirty="0"/>
              <a:t>(es. “Mi sono sentito in difficoltà nell’elaborare mentalmente ciò che stavo sperimentando”);</a:t>
            </a:r>
          </a:p>
          <a:p>
            <a:r>
              <a:rPr lang="it-IT" i="1" dirty="0"/>
              <a:t>Percezione del tempo </a:t>
            </a:r>
            <a:r>
              <a:rPr lang="it-IT" dirty="0"/>
              <a:t>(es. “Ho percepito le cose rallentare momentaneamente”);</a:t>
            </a:r>
          </a:p>
          <a:p>
            <a:r>
              <a:rPr lang="it-IT" i="1" dirty="0"/>
              <a:t>Piccolezza del sé </a:t>
            </a:r>
            <a:r>
              <a:rPr lang="it-IT" dirty="0"/>
              <a:t>(es. “Ho sentito il mio senso del sé rimpicciolire”);</a:t>
            </a:r>
          </a:p>
          <a:p>
            <a:r>
              <a:rPr lang="it-IT" i="1" dirty="0"/>
              <a:t>Connessioni </a:t>
            </a:r>
            <a:r>
              <a:rPr lang="it-IT" dirty="0"/>
              <a:t>(es. “Ho sperimentato un senso di unità con tutte le cose”);</a:t>
            </a:r>
          </a:p>
          <a:p>
            <a:r>
              <a:rPr lang="it-IT" i="1" dirty="0"/>
              <a:t>Sensazioni fisiche</a:t>
            </a:r>
            <a:r>
              <a:rPr lang="it-IT" dirty="0"/>
              <a:t> (es. “Ho sentito la bocca spalancarsi”).</a:t>
            </a:r>
          </a:p>
          <a:p>
            <a:pPr marL="0" indent="0">
              <a:buNone/>
            </a:pPr>
            <a:r>
              <a:rPr lang="it-IT" dirty="0"/>
              <a:t>QUESTIONARIO: </a:t>
            </a:r>
          </a:p>
          <a:p>
            <a:pPr marL="0" indent="0">
              <a:buNone/>
            </a:pPr>
            <a:r>
              <a:rPr lang="it-IT" dirty="0"/>
              <a:t>https://</a:t>
            </a:r>
            <a:r>
              <a:rPr lang="it-IT" dirty="0" err="1"/>
              <a:t>unicatt.eu.qualtrics.com</a:t>
            </a:r>
            <a:r>
              <a:rPr lang="it-IT" dirty="0"/>
              <a:t>/</a:t>
            </a:r>
            <a:r>
              <a:rPr lang="it-IT" dirty="0" err="1"/>
              <a:t>jfe</a:t>
            </a:r>
            <a:r>
              <a:rPr lang="it-IT" dirty="0"/>
              <a:t>/</a:t>
            </a:r>
            <a:r>
              <a:rPr lang="it-IT" dirty="0" err="1"/>
              <a:t>form</a:t>
            </a:r>
            <a:r>
              <a:rPr lang="it-IT" dirty="0"/>
              <a:t>/SV_9zqApmmv92DgB6d</a:t>
            </a:r>
          </a:p>
        </p:txBody>
      </p:sp>
    </p:spTree>
    <p:extLst>
      <p:ext uri="{BB962C8B-B14F-4D97-AF65-F5344CB8AC3E}">
        <p14:creationId xmlns:p14="http://schemas.microsoft.com/office/powerpoint/2010/main" val="1615814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5B3312-EE2F-46C1-AC19-709A2E2FBA4E}"/>
              </a:ext>
            </a:extLst>
          </p:cNvPr>
          <p:cNvSpPr>
            <a:spLocks noGrp="1"/>
          </p:cNvSpPr>
          <p:nvPr>
            <p:ph type="title"/>
          </p:nvPr>
        </p:nvSpPr>
        <p:spPr>
          <a:xfrm>
            <a:off x="566057" y="365125"/>
            <a:ext cx="10515600" cy="1325563"/>
          </a:xfrm>
        </p:spPr>
        <p:txBody>
          <a:bodyPr>
            <a:normAutofit/>
          </a:bodyPr>
          <a:lstStyle/>
          <a:p>
            <a:r>
              <a:rPr lang="it-IT" sz="4000" b="1" dirty="0">
                <a:solidFill>
                  <a:srgbClr val="C00000"/>
                </a:solidFill>
              </a:rPr>
              <a:t>Hegel: l’arte come figura dello Spirito Assoluto I</a:t>
            </a:r>
          </a:p>
        </p:txBody>
      </p:sp>
      <p:sp>
        <p:nvSpPr>
          <p:cNvPr id="3" name="Segnaposto contenuto 2">
            <a:extLst>
              <a:ext uri="{FF2B5EF4-FFF2-40B4-BE49-F238E27FC236}">
                <a16:creationId xmlns:a16="http://schemas.microsoft.com/office/drawing/2014/main" id="{39A3E75E-DA2F-4F91-852B-92E4BD82B8B4}"/>
              </a:ext>
            </a:extLst>
          </p:cNvPr>
          <p:cNvSpPr>
            <a:spLocks noGrp="1"/>
          </p:cNvSpPr>
          <p:nvPr>
            <p:ph idx="1"/>
          </p:nvPr>
        </p:nvSpPr>
        <p:spPr>
          <a:xfrm>
            <a:off x="566057" y="1690688"/>
            <a:ext cx="10765971" cy="5167312"/>
          </a:xfrm>
        </p:spPr>
        <p:txBody>
          <a:bodyPr>
            <a:normAutofit fontScale="92500"/>
          </a:bodyPr>
          <a:lstStyle/>
          <a:p>
            <a:pPr marL="0" indent="0">
              <a:buNone/>
            </a:pPr>
            <a:r>
              <a:rPr lang="it-IT" dirty="0"/>
              <a:t>Hegel sviluppa la sua estetica nella forma di una </a:t>
            </a:r>
            <a:r>
              <a:rPr lang="it-IT" dirty="0" err="1"/>
              <a:t>ﬁlosoﬁa</a:t>
            </a:r>
            <a:r>
              <a:rPr lang="it-IT" dirty="0"/>
              <a:t> dell’arte nell’</a:t>
            </a:r>
            <a:r>
              <a:rPr lang="it-IT" b="1" dirty="0"/>
              <a:t>ultima</a:t>
            </a:r>
            <a:r>
              <a:rPr lang="it-IT" dirty="0"/>
              <a:t> fase della sua vita.</a:t>
            </a:r>
          </a:p>
          <a:p>
            <a:pPr marL="0" indent="0">
              <a:buNone/>
            </a:pPr>
            <a:r>
              <a:rPr lang="it-IT" dirty="0"/>
              <a:t>Cicli di lezioni tenute all’Università di Heidelberg nel </a:t>
            </a:r>
            <a:r>
              <a:rPr lang="it-IT" b="1" dirty="0"/>
              <a:t>1818</a:t>
            </a:r>
            <a:r>
              <a:rPr lang="it-IT" dirty="0"/>
              <a:t> e a quella di Berlino tra il </a:t>
            </a:r>
            <a:r>
              <a:rPr lang="it-IT" b="1" dirty="0"/>
              <a:t>1820 e il 1829</a:t>
            </a:r>
          </a:p>
          <a:p>
            <a:pPr marL="0" indent="0">
              <a:buNone/>
            </a:pPr>
            <a:r>
              <a:rPr lang="it-IT" dirty="0"/>
              <a:t>Gustav </a:t>
            </a:r>
            <a:r>
              <a:rPr lang="it-IT" dirty="0" err="1"/>
              <a:t>Hotho</a:t>
            </a:r>
            <a:r>
              <a:rPr lang="it-IT" dirty="0"/>
              <a:t> pubblica l’</a:t>
            </a:r>
            <a:r>
              <a:rPr lang="it-IT" i="1" dirty="0"/>
              <a:t>Estetica</a:t>
            </a:r>
            <a:r>
              <a:rPr lang="it-IT" dirty="0"/>
              <a:t> in tre tomi tra il </a:t>
            </a:r>
            <a:r>
              <a:rPr lang="it-IT" b="1" dirty="0"/>
              <a:t>1835 e il 1838</a:t>
            </a:r>
          </a:p>
          <a:p>
            <a:pPr marL="0" indent="0">
              <a:buNone/>
            </a:pPr>
            <a:r>
              <a:rPr lang="it-IT" i="1" spc="211" dirty="0"/>
              <a:t>Scritti teologici giovanili </a:t>
            </a:r>
            <a:r>
              <a:rPr lang="it-IT" spc="211" dirty="0"/>
              <a:t>(1793-1800)</a:t>
            </a:r>
          </a:p>
          <a:p>
            <a:pPr marL="0" indent="0">
              <a:buNone/>
            </a:pPr>
            <a:r>
              <a:rPr lang="it-IT" spc="211" dirty="0"/>
              <a:t>Oggetto dell’estetica: opere d’arte e, in genere, da tutti quei prodotti del fare umano che incorporano </a:t>
            </a:r>
            <a:r>
              <a:rPr lang="it-IT" b="1" spc="211" dirty="0"/>
              <a:t>intenzionalmente</a:t>
            </a:r>
            <a:r>
              <a:rPr lang="it-IT" spc="211" dirty="0"/>
              <a:t> ed espressivamente </a:t>
            </a:r>
            <a:r>
              <a:rPr lang="it-IT" b="1" spc="211" dirty="0"/>
              <a:t>significati</a:t>
            </a:r>
          </a:p>
          <a:p>
            <a:pPr marL="0" indent="0">
              <a:buNone/>
            </a:pPr>
            <a:r>
              <a:rPr lang="it-IT" b="1" spc="211" dirty="0"/>
              <a:t>[NB: tutte le citazioni seguenti dall’Estetica hegeliana sono tratte dall’edizione: G.W.F. Hegel, </a:t>
            </a:r>
            <a:r>
              <a:rPr lang="it-IT" b="1" i="1" spc="211" dirty="0"/>
              <a:t>Estetica</a:t>
            </a:r>
            <a:r>
              <a:rPr lang="it-IT" b="1" spc="211" dirty="0"/>
              <a:t>, a cura di N. </a:t>
            </a:r>
            <a:r>
              <a:rPr lang="it-IT" b="1" spc="211" dirty="0" err="1"/>
              <a:t>Merker</a:t>
            </a:r>
            <a:r>
              <a:rPr lang="it-IT" b="1" spc="211" dirty="0"/>
              <a:t>, con un saggio introduttivo di S. </a:t>
            </a:r>
            <a:r>
              <a:rPr lang="it-IT" b="1" spc="211" dirty="0" err="1"/>
              <a:t>Givone</a:t>
            </a:r>
            <a:r>
              <a:rPr lang="it-IT" b="1" spc="211" dirty="0"/>
              <a:t>, Einaudi, Torino 2014]</a:t>
            </a:r>
          </a:p>
        </p:txBody>
      </p:sp>
    </p:spTree>
    <p:extLst>
      <p:ext uri="{BB962C8B-B14F-4D97-AF65-F5344CB8AC3E}">
        <p14:creationId xmlns:p14="http://schemas.microsoft.com/office/powerpoint/2010/main" val="1719322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5B3312-EE2F-46C1-AC19-709A2E2FBA4E}"/>
              </a:ext>
            </a:extLst>
          </p:cNvPr>
          <p:cNvSpPr>
            <a:spLocks noGrp="1"/>
          </p:cNvSpPr>
          <p:nvPr>
            <p:ph type="title"/>
          </p:nvPr>
        </p:nvSpPr>
        <p:spPr/>
        <p:txBody>
          <a:bodyPr>
            <a:normAutofit/>
          </a:bodyPr>
          <a:lstStyle/>
          <a:p>
            <a:r>
              <a:rPr lang="it-IT" sz="4000" b="1" dirty="0">
                <a:solidFill>
                  <a:srgbClr val="C00000"/>
                </a:solidFill>
              </a:rPr>
              <a:t>Hegel: l’arte come figura dello Spirito Assoluto II</a:t>
            </a:r>
            <a:endParaRPr lang="it-IT" sz="4000" dirty="0"/>
          </a:p>
        </p:txBody>
      </p:sp>
      <p:sp>
        <p:nvSpPr>
          <p:cNvPr id="3" name="Segnaposto contenuto 2">
            <a:extLst>
              <a:ext uri="{FF2B5EF4-FFF2-40B4-BE49-F238E27FC236}">
                <a16:creationId xmlns:a16="http://schemas.microsoft.com/office/drawing/2014/main" id="{39A3E75E-DA2F-4F91-852B-92E4BD82B8B4}"/>
              </a:ext>
            </a:extLst>
          </p:cNvPr>
          <p:cNvSpPr>
            <a:spLocks noGrp="1"/>
          </p:cNvSpPr>
          <p:nvPr>
            <p:ph idx="1"/>
          </p:nvPr>
        </p:nvSpPr>
        <p:spPr>
          <a:xfrm>
            <a:off x="838200" y="1825625"/>
            <a:ext cx="11114314" cy="4771118"/>
          </a:xfrm>
        </p:spPr>
        <p:txBody>
          <a:bodyPr>
            <a:normAutofit fontScale="92500" lnSpcReduction="20000"/>
          </a:bodyPr>
          <a:lstStyle/>
          <a:p>
            <a:pPr marL="0" indent="0">
              <a:buNone/>
            </a:pPr>
            <a:r>
              <a:rPr lang="it-IT" sz="3200" dirty="0"/>
              <a:t>Nel sistema hegeliano l’arte, insieme alla </a:t>
            </a:r>
            <a:r>
              <a:rPr lang="it-IT" sz="3200" b="1" dirty="0"/>
              <a:t>religione</a:t>
            </a:r>
            <a:r>
              <a:rPr lang="it-IT" sz="3200" dirty="0"/>
              <a:t> e alla </a:t>
            </a:r>
            <a:r>
              <a:rPr lang="it-IT" sz="3200" b="1" dirty="0"/>
              <a:t>filosofia</a:t>
            </a:r>
            <a:r>
              <a:rPr lang="it-IT" sz="3200" dirty="0"/>
              <a:t>, è una figura dello Spirito Assoluto.</a:t>
            </a:r>
          </a:p>
          <a:p>
            <a:pPr marL="0" indent="0">
              <a:buNone/>
            </a:pPr>
            <a:r>
              <a:rPr lang="it-IT" sz="3200" dirty="0"/>
              <a:t>Spirito Assoluto: ha superato l’opposizione tra Spirito soggettivo (la dimensione psichica e psicologica della soggettività umana) e Spirito oggettivo (il suo incarnarsi in relazioni etiche e sociali, come la famiglia, e in istituzioni, come lo Stato: figura suprema dello spirito oggettivo).</a:t>
            </a:r>
          </a:p>
          <a:p>
            <a:pPr marL="0" indent="0">
              <a:buNone/>
            </a:pPr>
            <a:r>
              <a:rPr lang="it-IT" sz="3200" dirty="0"/>
              <a:t>Il vero oggetto dell’estetica è l’arte </a:t>
            </a:r>
            <a:r>
              <a:rPr lang="it-IT" sz="3200" b="1" dirty="0"/>
              <a:t>in quanto rappresentazione sensibile dell’idea</a:t>
            </a:r>
            <a:r>
              <a:rPr lang="it-IT" sz="3200" dirty="0"/>
              <a:t>, superamento dell’immediatezza della natura</a:t>
            </a:r>
          </a:p>
          <a:p>
            <a:pPr marL="0" indent="0">
              <a:buNone/>
            </a:pPr>
            <a:r>
              <a:rPr lang="it-IT" sz="3200" dirty="0"/>
              <a:t>Idea del bello: a partire da Platone, ma aldilà dell’astrattezza delle idee platoniche</a:t>
            </a:r>
          </a:p>
          <a:p>
            <a:pPr marL="0" indent="0">
              <a:buNone/>
            </a:pPr>
            <a:r>
              <a:rPr lang="it-IT" sz="3200" dirty="0"/>
              <a:t>Obiezioni: - gioco; - senso; - illusione</a:t>
            </a:r>
          </a:p>
        </p:txBody>
      </p:sp>
    </p:spTree>
    <p:extLst>
      <p:ext uri="{BB962C8B-B14F-4D97-AF65-F5344CB8AC3E}">
        <p14:creationId xmlns:p14="http://schemas.microsoft.com/office/powerpoint/2010/main" val="4253826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562A77E-2182-DA44-88EA-7C362B70B2B6}"/>
              </a:ext>
            </a:extLst>
          </p:cNvPr>
          <p:cNvSpPr>
            <a:spLocks noGrp="1"/>
          </p:cNvSpPr>
          <p:nvPr>
            <p:ph idx="1"/>
          </p:nvPr>
        </p:nvSpPr>
        <p:spPr>
          <a:xfrm>
            <a:off x="435429" y="435430"/>
            <a:ext cx="11342914" cy="6422570"/>
          </a:xfrm>
        </p:spPr>
        <p:txBody>
          <a:bodyPr>
            <a:noAutofit/>
          </a:bodyPr>
          <a:lstStyle/>
          <a:p>
            <a:pPr marL="0" indent="0">
              <a:lnSpc>
                <a:spcPct val="100000"/>
              </a:lnSpc>
              <a:buNone/>
            </a:pPr>
            <a:r>
              <a:rPr lang="it-IT" sz="2400" dirty="0"/>
              <a:t>«Signori, queste lezioni sono dedicate all’Estetica; il loro oggetto è il vasto regno del bello e, più dappresso, il loro campo è l’arte, anzi, la bella arte. </a:t>
            </a:r>
            <a:r>
              <a:rPr lang="it-IT" sz="2400" b="1" dirty="0"/>
              <a:t>Certo per questo oggetto il nome di «Estetica» non è completamente appropriato, poiché «Estetica» indica più esattamente la scienza del senso, del sentire</a:t>
            </a:r>
            <a:r>
              <a:rPr lang="it-IT" sz="2400" dirty="0"/>
              <a:t> e, in questo suo significato di una nuova scienza, o piuttosto di qualcosa che avrebbe dovuto divenire disciplina filosofica, ha avuto origine nella scuola </a:t>
            </a:r>
            <a:r>
              <a:rPr lang="it-IT" sz="2400" dirty="0" err="1"/>
              <a:t>wolffiana</a:t>
            </a:r>
            <a:r>
              <a:rPr lang="it-IT" sz="2400" dirty="0"/>
              <a:t> al tempo in cui in Germania si consideravano le opere d’arte in relazione ai sentimenti che dovevano produrre, per es. il sentimento del gradevole, della meraviglia, della paura, compassione ecc. A causa dell’improprietà, o meglio della superficialità di questo nome, si è poi cercato di forgiarne altri, per es. quello di «</a:t>
            </a:r>
            <a:r>
              <a:rPr lang="it-IT" sz="2400" dirty="0" err="1"/>
              <a:t>Callistica</a:t>
            </a:r>
            <a:r>
              <a:rPr lang="it-IT" sz="2400" dirty="0"/>
              <a:t>». Tuttavia, anche questo termine si mostra insufficiente, poiché la scienza che qui s’intende, considera non il bello in generale, ma puramente il bello dell’arte. Noi vogliamo perciò contentarci del nome di Estetica, giacché come semplice nome è per noi indifferente, e del resto è così entrato nel linguaggio comune che può essere conservato come nome. Tuttavia il vero e proprio termine per la nostra scienza è «filosofia dell’arte» e più specificamente «filosofia della bella arte»</a:t>
            </a:r>
          </a:p>
          <a:p>
            <a:pPr marL="0" indent="0">
              <a:lnSpc>
                <a:spcPct val="120000"/>
              </a:lnSpc>
              <a:buNone/>
            </a:pPr>
            <a:r>
              <a:rPr lang="it-IT" sz="2400" dirty="0"/>
              <a:t>Hegel, </a:t>
            </a:r>
            <a:r>
              <a:rPr lang="it-IT" sz="2400" i="1" dirty="0"/>
              <a:t>Estetica</a:t>
            </a:r>
            <a:r>
              <a:rPr lang="it-IT" sz="2400" dirty="0"/>
              <a:t>, Introduzione. </a:t>
            </a:r>
          </a:p>
        </p:txBody>
      </p:sp>
    </p:spTree>
    <p:extLst>
      <p:ext uri="{BB962C8B-B14F-4D97-AF65-F5344CB8AC3E}">
        <p14:creationId xmlns:p14="http://schemas.microsoft.com/office/powerpoint/2010/main" val="2944679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5B3312-EE2F-46C1-AC19-709A2E2FBA4E}"/>
              </a:ext>
            </a:extLst>
          </p:cNvPr>
          <p:cNvSpPr>
            <a:spLocks noGrp="1"/>
          </p:cNvSpPr>
          <p:nvPr>
            <p:ph type="title"/>
          </p:nvPr>
        </p:nvSpPr>
        <p:spPr>
          <a:xfrm>
            <a:off x="685800" y="0"/>
            <a:ext cx="10515600" cy="1325563"/>
          </a:xfrm>
        </p:spPr>
        <p:txBody>
          <a:bodyPr>
            <a:normAutofit/>
          </a:bodyPr>
          <a:lstStyle/>
          <a:p>
            <a:r>
              <a:rPr lang="it-IT" sz="4000" b="1" dirty="0">
                <a:solidFill>
                  <a:srgbClr val="C00000"/>
                </a:solidFill>
              </a:rPr>
              <a:t>Hegel: l’arte come figura dello Spirito Assoluto III</a:t>
            </a:r>
          </a:p>
        </p:txBody>
      </p:sp>
      <p:sp>
        <p:nvSpPr>
          <p:cNvPr id="3" name="Segnaposto contenuto 2">
            <a:extLst>
              <a:ext uri="{FF2B5EF4-FFF2-40B4-BE49-F238E27FC236}">
                <a16:creationId xmlns:a16="http://schemas.microsoft.com/office/drawing/2014/main" id="{39A3E75E-DA2F-4F91-852B-92E4BD82B8B4}"/>
              </a:ext>
            </a:extLst>
          </p:cNvPr>
          <p:cNvSpPr>
            <a:spLocks noGrp="1"/>
          </p:cNvSpPr>
          <p:nvPr>
            <p:ph idx="1"/>
          </p:nvPr>
        </p:nvSpPr>
        <p:spPr>
          <a:xfrm>
            <a:off x="685800" y="1325563"/>
            <a:ext cx="10668000" cy="5532437"/>
          </a:xfrm>
        </p:spPr>
        <p:txBody>
          <a:bodyPr>
            <a:normAutofit lnSpcReduction="10000"/>
          </a:bodyPr>
          <a:lstStyle/>
          <a:p>
            <a:r>
              <a:rPr lang="it-IT" sz="3000" dirty="0"/>
              <a:t>Superiorità del bello artistico rispetto al bello naturale. Solo nell’opera d’arte si concretizza e si manifesta lo spirito nella sua libertà [</a:t>
            </a:r>
            <a:r>
              <a:rPr lang="it-IT" sz="3000" b="1" dirty="0"/>
              <a:t>arte libera</a:t>
            </a:r>
            <a:r>
              <a:rPr lang="it-IT" sz="3000" dirty="0"/>
              <a:t>]</a:t>
            </a:r>
          </a:p>
          <a:p>
            <a:r>
              <a:rPr lang="it-IT" sz="3000" dirty="0"/>
              <a:t>«L’arte può essere usata come fuggevole gioco per servire al diletto e allo svago, per abbellire il nostro ambiente… ma solo nella sua libertà la bella arte è arte vera». Essa porta a coscienza il divino, </a:t>
            </a:r>
            <a:r>
              <a:rPr lang="it-IT" sz="3000" b="1" dirty="0"/>
              <a:t>i più profondi interessi dell’uomo</a:t>
            </a:r>
          </a:p>
          <a:p>
            <a:r>
              <a:rPr lang="it-IT" sz="3000" dirty="0"/>
              <a:t>Attraverso l’Arte lo spirito conosce e realizza sé stesso, superando l’opposizione tra soggettività e oggettività; «La </a:t>
            </a:r>
            <a:r>
              <a:rPr lang="it-IT" sz="3000" b="1" dirty="0"/>
              <a:t>parvenza</a:t>
            </a:r>
            <a:r>
              <a:rPr lang="it-IT" sz="3000" dirty="0"/>
              <a:t> è essenziale all’essenza»</a:t>
            </a:r>
          </a:p>
          <a:p>
            <a:r>
              <a:rPr lang="it-IT" sz="3000" dirty="0"/>
              <a:t>Questo superamento, che conduce a riconoscere il limite sensibile dell’arte, rispetto alla religione e alla filosofia, si dà storicamente: </a:t>
            </a:r>
            <a:r>
              <a:rPr lang="it-IT" sz="3000" b="1" dirty="0"/>
              <a:t>mediante un processo storico.</a:t>
            </a:r>
          </a:p>
        </p:txBody>
      </p:sp>
    </p:spTree>
    <p:extLst>
      <p:ext uri="{BB962C8B-B14F-4D97-AF65-F5344CB8AC3E}">
        <p14:creationId xmlns:p14="http://schemas.microsoft.com/office/powerpoint/2010/main" val="513738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65CEAB6B-73E1-D449-8B1A-49DDAE4C1BA7}"/>
              </a:ext>
            </a:extLst>
          </p:cNvPr>
          <p:cNvPicPr>
            <a:picLocks noGrp="1" noChangeAspect="1"/>
          </p:cNvPicPr>
          <p:nvPr>
            <p:ph idx="1"/>
          </p:nvPr>
        </p:nvPicPr>
        <p:blipFill>
          <a:blip r:embed="rId2"/>
          <a:stretch>
            <a:fillRect/>
          </a:stretch>
        </p:blipFill>
        <p:spPr>
          <a:xfrm>
            <a:off x="6505369" y="588673"/>
            <a:ext cx="4645556" cy="4351338"/>
          </a:xfrm>
        </p:spPr>
      </p:pic>
      <p:pic>
        <p:nvPicPr>
          <p:cNvPr id="7" name="Immagine 6">
            <a:extLst>
              <a:ext uri="{FF2B5EF4-FFF2-40B4-BE49-F238E27FC236}">
                <a16:creationId xmlns:a16="http://schemas.microsoft.com/office/drawing/2014/main" id="{1C3F4D8C-9DAD-5749-B951-10635FBD46D2}"/>
              </a:ext>
            </a:extLst>
          </p:cNvPr>
          <p:cNvPicPr>
            <a:picLocks noChangeAspect="1"/>
          </p:cNvPicPr>
          <p:nvPr/>
        </p:nvPicPr>
        <p:blipFill>
          <a:blip r:embed="rId3"/>
          <a:stretch>
            <a:fillRect/>
          </a:stretch>
        </p:blipFill>
        <p:spPr>
          <a:xfrm>
            <a:off x="606333" y="588673"/>
            <a:ext cx="5271952" cy="3566161"/>
          </a:xfrm>
          <a:prstGeom prst="rect">
            <a:avLst/>
          </a:prstGeom>
        </p:spPr>
      </p:pic>
      <p:sp>
        <p:nvSpPr>
          <p:cNvPr id="8" name="CasellaDiTesto 7">
            <a:extLst>
              <a:ext uri="{FF2B5EF4-FFF2-40B4-BE49-F238E27FC236}">
                <a16:creationId xmlns:a16="http://schemas.microsoft.com/office/drawing/2014/main" id="{E9DD9237-11E4-FD48-91E3-C912C3F98373}"/>
              </a:ext>
            </a:extLst>
          </p:cNvPr>
          <p:cNvSpPr txBox="1"/>
          <p:nvPr/>
        </p:nvSpPr>
        <p:spPr>
          <a:xfrm>
            <a:off x="606333" y="5139732"/>
            <a:ext cx="10872903" cy="1200329"/>
          </a:xfrm>
          <a:prstGeom prst="rect">
            <a:avLst/>
          </a:prstGeom>
          <a:noFill/>
        </p:spPr>
        <p:txBody>
          <a:bodyPr wrap="square" rtlCol="0">
            <a:spAutoFit/>
          </a:bodyPr>
          <a:lstStyle/>
          <a:p>
            <a:r>
              <a:rPr lang="it-IT" sz="2400" dirty="0"/>
              <a:t>«</a:t>
            </a:r>
            <a:r>
              <a:rPr lang="it-IT" sz="2400" b="1" dirty="0"/>
              <a:t>Il bello naturale </a:t>
            </a:r>
            <a:r>
              <a:rPr lang="it-IT" sz="2400" dirty="0"/>
              <a:t>appare solo </a:t>
            </a:r>
            <a:r>
              <a:rPr lang="it-IT" sz="2400" b="1" dirty="0"/>
              <a:t>come un riflesso del bello appartenente allo spirito</a:t>
            </a:r>
            <a:r>
              <a:rPr lang="it-IT" sz="2400" dirty="0"/>
              <a:t>, come un modo imperfetto, incompleto, </a:t>
            </a:r>
            <a:r>
              <a:rPr lang="it-IT" sz="2400" b="1" dirty="0"/>
              <a:t>un modo che secondo la sua sostanza è contenuto nello spirito stesso</a:t>
            </a:r>
            <a:r>
              <a:rPr lang="it-IT" sz="2400" dirty="0"/>
              <a:t>» [vs principio di imitazione]</a:t>
            </a:r>
          </a:p>
        </p:txBody>
      </p:sp>
    </p:spTree>
    <p:extLst>
      <p:ext uri="{BB962C8B-B14F-4D97-AF65-F5344CB8AC3E}">
        <p14:creationId xmlns:p14="http://schemas.microsoft.com/office/powerpoint/2010/main" val="220352810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3878</TotalTime>
  <Words>5476</Words>
  <Application>Microsoft Macintosh PowerPoint</Application>
  <PresentationFormat>Widescreen</PresentationFormat>
  <Paragraphs>234</Paragraphs>
  <Slides>48</Slides>
  <Notes>8</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48</vt:i4>
      </vt:variant>
    </vt:vector>
  </HeadingPairs>
  <TitlesOfParts>
    <vt:vector size="55" baseType="lpstr">
      <vt:lpstr>Arial</vt:lpstr>
      <vt:lpstr>Avenir Next Regular</vt:lpstr>
      <vt:lpstr>Calibri</vt:lpstr>
      <vt:lpstr>Calibri Light</vt:lpstr>
      <vt:lpstr>Helvetica</vt:lpstr>
      <vt:lpstr>Times</vt:lpstr>
      <vt:lpstr>Tema di Office</vt:lpstr>
      <vt:lpstr>Dall’estetica alla filosofia dell’arte</vt:lpstr>
      <vt:lpstr>Schelling. La poesia organo della filosofia </vt:lpstr>
      <vt:lpstr>Presentazione standard di PowerPoint</vt:lpstr>
      <vt:lpstr>Hegel prima di Hegel</vt:lpstr>
      <vt:lpstr>Hegel: l’arte come figura dello Spirito Assoluto I</vt:lpstr>
      <vt:lpstr>Hegel: l’arte come figura dello Spirito Assoluto II</vt:lpstr>
      <vt:lpstr>Presentazione standard di PowerPoint</vt:lpstr>
      <vt:lpstr>Hegel: l’arte come figura dello Spirito Assoluto III</vt:lpstr>
      <vt:lpstr>Presentazione standard di PowerPoint</vt:lpstr>
      <vt:lpstr>Il bello come apparire sensibile dell’idea</vt:lpstr>
      <vt:lpstr>Il bello come apparire sensibile dell’idea II</vt:lpstr>
      <vt:lpstr>Il bello come apparire sensibile dell’idea III</vt:lpstr>
      <vt:lpstr>Filosofia della storia dell’arte </vt:lpstr>
      <vt:lpstr>Filosofia della storia dell’arte II</vt:lpstr>
      <vt:lpstr>Simbolica, classica, romantica</vt:lpstr>
      <vt:lpstr>Arte simbolica</vt:lpstr>
      <vt:lpstr>Il simbolico enigmatico</vt:lpstr>
      <vt:lpstr>Il simbolico «sublime»</vt:lpstr>
      <vt:lpstr>Arte classica</vt:lpstr>
      <vt:lpstr>Verità classica e moderna</vt:lpstr>
      <vt:lpstr>Arte romantica</vt:lpstr>
      <vt:lpstr>Simbolico e romantico:  il romantico come ritorno al simbolico</vt:lpstr>
      <vt:lpstr>L’arte e lo spirito. La morte dell’arte</vt:lpstr>
      <vt:lpstr>La «morte dell’arte»</vt:lpstr>
      <vt:lpstr>Presentazione standard di PowerPoint</vt:lpstr>
      <vt:lpstr>Presentazione standard di PowerPoint</vt:lpstr>
      <vt:lpstr>Presentazione standard di PowerPoint</vt:lpstr>
      <vt:lpstr>Estetiche anti-idealiste +  revisione generale della materia </vt:lpstr>
      <vt:lpstr>Lo Spirito e la Volontà</vt:lpstr>
      <vt:lpstr>La disconvenienza del bello</vt:lpstr>
      <vt:lpstr>Presentazione standard di PowerPoint</vt:lpstr>
      <vt:lpstr>Presentazione standard di PowerPoint</vt:lpstr>
      <vt:lpstr>Aristotele: bellezza e organicità</vt:lpstr>
      <vt:lpstr>Agostino: bello come claritas</vt:lpstr>
      <vt:lpstr>Tommaso: integritas, proportio, claritas</vt:lpstr>
      <vt:lpstr>Alberti: «concinnitas»</vt:lpstr>
      <vt:lpstr>Baumgarten: il bello</vt:lpstr>
      <vt:lpstr>Hume: il bello e la regola del gusto</vt:lpstr>
      <vt:lpstr>Burke: Il bello</vt:lpstr>
      <vt:lpstr>Burke: il bello II</vt:lpstr>
      <vt:lpstr>Kant: il bello</vt:lpstr>
      <vt:lpstr>Presentazione standard di PowerPoint</vt:lpstr>
      <vt:lpstr>Presentazione standard di PowerPoint</vt:lpstr>
      <vt:lpstr>Presentazione standard di PowerPoint</vt:lpstr>
      <vt:lpstr>Studi empirici sul sublime</vt:lpstr>
      <vt:lpstr>Studi empirici sul sublime II</vt:lpstr>
      <vt:lpstr>Studi empirici sul sublime III</vt:lpstr>
      <vt:lpstr>Awe Experience Scale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Estetiche idealistiche e post-idealistiche</dc:title>
  <dc:creator>Mariagrazia Portera</dc:creator>
  <cp:lastModifiedBy>Microsoft Office User</cp:lastModifiedBy>
  <cp:revision>127</cp:revision>
  <dcterms:created xsi:type="dcterms:W3CDTF">2019-05-23T07:40:47Z</dcterms:created>
  <dcterms:modified xsi:type="dcterms:W3CDTF">2019-06-05T15:38:11Z</dcterms:modified>
</cp:coreProperties>
</file>