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sldIdLst>
    <p:sldId id="260" r:id="rId2"/>
    <p:sldId id="259" r:id="rId3"/>
    <p:sldId id="257" r:id="rId4"/>
    <p:sldId id="272" r:id="rId5"/>
    <p:sldId id="261" r:id="rId6"/>
    <p:sldId id="263" r:id="rId7"/>
    <p:sldId id="264" r:id="rId8"/>
    <p:sldId id="265" r:id="rId9"/>
    <p:sldId id="266" r:id="rId10"/>
    <p:sldId id="270" r:id="rId11"/>
    <p:sldId id="271" r:id="rId12"/>
    <p:sldId id="273" r:id="rId13"/>
    <p:sldId id="274" r:id="rId14"/>
    <p:sldId id="345" r:id="rId15"/>
    <p:sldId id="275" r:id="rId16"/>
    <p:sldId id="276" r:id="rId17"/>
    <p:sldId id="333" r:id="rId18"/>
    <p:sldId id="334" r:id="rId19"/>
    <p:sldId id="335" r:id="rId20"/>
    <p:sldId id="336" r:id="rId21"/>
    <p:sldId id="337" r:id="rId22"/>
    <p:sldId id="338" r:id="rId23"/>
    <p:sldId id="339" r:id="rId24"/>
    <p:sldId id="340" r:id="rId25"/>
    <p:sldId id="342" r:id="rId26"/>
    <p:sldId id="343" r:id="rId27"/>
    <p:sldId id="344" r:id="rId28"/>
    <p:sldId id="341" r:id="rId29"/>
    <p:sldId id="277" r:id="rId30"/>
    <p:sldId id="279" r:id="rId31"/>
    <p:sldId id="280" r:id="rId32"/>
    <p:sldId id="281" r:id="rId33"/>
    <p:sldId id="283" r:id="rId34"/>
    <p:sldId id="284" r:id="rId35"/>
    <p:sldId id="285" r:id="rId36"/>
    <p:sldId id="286" r:id="rId37"/>
    <p:sldId id="287" r:id="rId38"/>
    <p:sldId id="288" r:id="rId39"/>
    <p:sldId id="294" r:id="rId40"/>
    <p:sldId id="295" r:id="rId41"/>
    <p:sldId id="296" r:id="rId42"/>
    <p:sldId id="297" r:id="rId43"/>
    <p:sldId id="298" r:id="rId44"/>
    <p:sldId id="301" r:id="rId45"/>
    <p:sldId id="302" r:id="rId46"/>
    <p:sldId id="303" r:id="rId47"/>
    <p:sldId id="306" r:id="rId48"/>
    <p:sldId id="307" r:id="rId49"/>
    <p:sldId id="308" r:id="rId50"/>
    <p:sldId id="309" r:id="rId51"/>
    <p:sldId id="310" r:id="rId52"/>
    <p:sldId id="311" r:id="rId53"/>
    <p:sldId id="312"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258" r:id="rId7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53"/>
    <p:restoredTop sz="94607"/>
  </p:normalViewPr>
  <p:slideViewPr>
    <p:cSldViewPr snapToGrid="0" snapToObjects="1">
      <p:cViewPr>
        <p:scale>
          <a:sx n="100" d="100"/>
          <a:sy n="100" d="100"/>
        </p:scale>
        <p:origin x="-1464"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6BF7A4-707D-4724-93F7-97C4AE030F65}"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it-IT"/>
        </a:p>
      </dgm:t>
    </dgm:pt>
    <dgm:pt modelId="{CA4CC64F-D95C-44D8-983A-6C3E0F594E45}">
      <dgm:prSet phldrT="[Testo]" custT="1"/>
      <dgm:spPr/>
      <dgm:t>
        <a:bodyPr/>
        <a:lstStyle/>
        <a:p>
          <a:pPr algn="ctr">
            <a:lnSpc>
              <a:spcPct val="100000"/>
            </a:lnSpc>
            <a:spcBef>
              <a:spcPts val="0"/>
            </a:spcBef>
            <a:spcAft>
              <a:spcPts val="0"/>
            </a:spcAft>
          </a:pPr>
          <a:r>
            <a:rPr lang="it-IT" sz="1000" b="1" dirty="0" smtClean="0"/>
            <a:t>FIXED SELF</a:t>
          </a:r>
          <a:endParaRPr lang="it-IT" sz="1000" b="1" dirty="0"/>
        </a:p>
      </dgm:t>
    </dgm:pt>
    <dgm:pt modelId="{2620D5DC-85EA-4C5B-84E1-C53B6DFA40CB}" type="parTrans" cxnId="{609D04FC-405D-4BB9-80B8-56FB24B02DCA}">
      <dgm:prSet/>
      <dgm:spPr/>
      <dgm:t>
        <a:bodyPr/>
        <a:lstStyle/>
        <a:p>
          <a:pPr algn="ctr">
            <a:lnSpc>
              <a:spcPct val="100000"/>
            </a:lnSpc>
            <a:spcBef>
              <a:spcPts val="0"/>
            </a:spcBef>
            <a:spcAft>
              <a:spcPts val="0"/>
            </a:spcAft>
          </a:pPr>
          <a:endParaRPr lang="it-IT" sz="1000" b="1"/>
        </a:p>
      </dgm:t>
    </dgm:pt>
    <dgm:pt modelId="{E58BA3EE-834E-4692-B721-74EC667FD5B2}" type="sibTrans" cxnId="{609D04FC-405D-4BB9-80B8-56FB24B02DCA}">
      <dgm:prSet/>
      <dgm:spPr/>
      <dgm:t>
        <a:bodyPr/>
        <a:lstStyle/>
        <a:p>
          <a:pPr algn="ctr">
            <a:lnSpc>
              <a:spcPct val="100000"/>
            </a:lnSpc>
            <a:spcBef>
              <a:spcPts val="0"/>
            </a:spcBef>
            <a:spcAft>
              <a:spcPts val="0"/>
            </a:spcAft>
          </a:pPr>
          <a:endParaRPr lang="it-IT" sz="1000" b="1"/>
        </a:p>
      </dgm:t>
    </dgm:pt>
    <dgm:pt modelId="{2DF89364-66EF-40A8-9C72-4F90CA6CAC9B}">
      <dgm:prSet phldrT="[Testo]" custT="1"/>
      <dgm:spPr/>
      <dgm:t>
        <a:bodyPr/>
        <a:lstStyle/>
        <a:p>
          <a:pPr algn="ctr">
            <a:lnSpc>
              <a:spcPct val="100000"/>
            </a:lnSpc>
            <a:spcBef>
              <a:spcPts val="0"/>
            </a:spcBef>
            <a:spcAft>
              <a:spcPts val="0"/>
            </a:spcAft>
          </a:pPr>
          <a:r>
            <a:rPr lang="it-IT" sz="1000" b="1" dirty="0" smtClean="0"/>
            <a:t>Parlare negativamente di se stessi</a:t>
          </a:r>
          <a:endParaRPr lang="it-IT" sz="1000" b="1" dirty="0"/>
        </a:p>
      </dgm:t>
    </dgm:pt>
    <dgm:pt modelId="{F3FE8B88-97B7-44FA-B93F-5FD0DE7A61E7}" type="parTrans" cxnId="{F76FA5D1-84A1-400A-8661-B8FF357447CF}">
      <dgm:prSet/>
      <dgm:spPr/>
      <dgm:t>
        <a:bodyPr/>
        <a:lstStyle/>
        <a:p>
          <a:pPr algn="ctr">
            <a:lnSpc>
              <a:spcPct val="100000"/>
            </a:lnSpc>
            <a:spcBef>
              <a:spcPts val="0"/>
            </a:spcBef>
            <a:spcAft>
              <a:spcPts val="0"/>
            </a:spcAft>
          </a:pPr>
          <a:endParaRPr lang="it-IT" sz="1000" b="1"/>
        </a:p>
      </dgm:t>
    </dgm:pt>
    <dgm:pt modelId="{85FABAF1-FAC5-4F36-A58C-57F55B0CCFD5}" type="sibTrans" cxnId="{F76FA5D1-84A1-400A-8661-B8FF357447CF}">
      <dgm:prSet/>
      <dgm:spPr/>
      <dgm:t>
        <a:bodyPr/>
        <a:lstStyle/>
        <a:p>
          <a:pPr algn="ctr">
            <a:lnSpc>
              <a:spcPct val="100000"/>
            </a:lnSpc>
            <a:spcBef>
              <a:spcPts val="0"/>
            </a:spcBef>
            <a:spcAft>
              <a:spcPts val="0"/>
            </a:spcAft>
          </a:pPr>
          <a:endParaRPr lang="it-IT" sz="1000" b="1"/>
        </a:p>
      </dgm:t>
    </dgm:pt>
    <dgm:pt modelId="{D3DE596C-5C20-4ACC-8A88-0D7D313EA433}">
      <dgm:prSet phldrT="[Testo]" custT="1"/>
      <dgm:spPr/>
      <dgm:t>
        <a:bodyPr/>
        <a:lstStyle/>
        <a:p>
          <a:pPr algn="ctr">
            <a:lnSpc>
              <a:spcPct val="100000"/>
            </a:lnSpc>
            <a:spcBef>
              <a:spcPts val="0"/>
            </a:spcBef>
            <a:spcAft>
              <a:spcPts val="0"/>
            </a:spcAft>
          </a:pPr>
          <a:r>
            <a:rPr lang="it-IT" sz="1000" b="1" dirty="0" smtClean="0"/>
            <a:t>LEARNING SELF</a:t>
          </a:r>
          <a:endParaRPr lang="it-IT" sz="1000" b="1" dirty="0"/>
        </a:p>
      </dgm:t>
    </dgm:pt>
    <dgm:pt modelId="{B72F7DD3-A71A-42AC-97CD-5EEC42BC6B52}" type="parTrans" cxnId="{55236B88-C14F-4287-B83C-62F7348207C9}">
      <dgm:prSet/>
      <dgm:spPr/>
      <dgm:t>
        <a:bodyPr/>
        <a:lstStyle/>
        <a:p>
          <a:pPr algn="ctr">
            <a:lnSpc>
              <a:spcPct val="100000"/>
            </a:lnSpc>
            <a:spcBef>
              <a:spcPts val="0"/>
            </a:spcBef>
            <a:spcAft>
              <a:spcPts val="0"/>
            </a:spcAft>
          </a:pPr>
          <a:endParaRPr lang="it-IT" sz="1000" b="1"/>
        </a:p>
      </dgm:t>
    </dgm:pt>
    <dgm:pt modelId="{7F930931-9D2C-49F2-BDA6-D34A001B6CEA}" type="sibTrans" cxnId="{55236B88-C14F-4287-B83C-62F7348207C9}">
      <dgm:prSet/>
      <dgm:spPr/>
      <dgm:t>
        <a:bodyPr/>
        <a:lstStyle/>
        <a:p>
          <a:pPr algn="ctr">
            <a:lnSpc>
              <a:spcPct val="100000"/>
            </a:lnSpc>
            <a:spcBef>
              <a:spcPts val="0"/>
            </a:spcBef>
            <a:spcAft>
              <a:spcPts val="0"/>
            </a:spcAft>
          </a:pPr>
          <a:endParaRPr lang="it-IT" sz="1000" b="1"/>
        </a:p>
      </dgm:t>
    </dgm:pt>
    <dgm:pt modelId="{C020596C-4B2B-4EA0-AD34-0994E3537F77}">
      <dgm:prSet phldrT="[Testo]" custT="1"/>
      <dgm:spPr/>
      <dgm:t>
        <a:bodyPr/>
        <a:lstStyle/>
        <a:p>
          <a:pPr algn="ctr">
            <a:lnSpc>
              <a:spcPct val="100000"/>
            </a:lnSpc>
            <a:spcBef>
              <a:spcPts val="0"/>
            </a:spcBef>
            <a:spcAft>
              <a:spcPts val="0"/>
            </a:spcAft>
          </a:pPr>
          <a:r>
            <a:rPr lang="it-IT" sz="1000" b="1" dirty="0" smtClean="0"/>
            <a:t>Persistere e imparare dagli errori</a:t>
          </a:r>
          <a:endParaRPr lang="it-IT" sz="1000" b="1" dirty="0"/>
        </a:p>
      </dgm:t>
    </dgm:pt>
    <dgm:pt modelId="{7544B28C-1A68-4369-AE06-683273A29838}" type="parTrans" cxnId="{DC62C3D3-86B9-41BB-9B7A-613814C0BAD1}">
      <dgm:prSet/>
      <dgm:spPr/>
      <dgm:t>
        <a:bodyPr/>
        <a:lstStyle/>
        <a:p>
          <a:pPr algn="ctr">
            <a:lnSpc>
              <a:spcPct val="100000"/>
            </a:lnSpc>
            <a:spcBef>
              <a:spcPts val="0"/>
            </a:spcBef>
            <a:spcAft>
              <a:spcPts val="0"/>
            </a:spcAft>
          </a:pPr>
          <a:endParaRPr lang="it-IT" sz="1000" b="1"/>
        </a:p>
      </dgm:t>
    </dgm:pt>
    <dgm:pt modelId="{C4FAD1AE-7430-4FEB-B76A-264999583AE4}" type="sibTrans" cxnId="{DC62C3D3-86B9-41BB-9B7A-613814C0BAD1}">
      <dgm:prSet/>
      <dgm:spPr/>
      <dgm:t>
        <a:bodyPr/>
        <a:lstStyle/>
        <a:p>
          <a:pPr algn="ctr">
            <a:lnSpc>
              <a:spcPct val="100000"/>
            </a:lnSpc>
            <a:spcBef>
              <a:spcPts val="0"/>
            </a:spcBef>
            <a:spcAft>
              <a:spcPts val="0"/>
            </a:spcAft>
          </a:pPr>
          <a:endParaRPr lang="it-IT" sz="1000" b="1"/>
        </a:p>
      </dgm:t>
    </dgm:pt>
    <dgm:pt modelId="{2718C53B-BBA3-4CB0-A72C-84E21B625F7C}">
      <dgm:prSet phldrT="[Testo]" custT="1"/>
      <dgm:spPr/>
      <dgm:t>
        <a:bodyPr/>
        <a:lstStyle/>
        <a:p>
          <a:pPr algn="ctr">
            <a:lnSpc>
              <a:spcPct val="100000"/>
            </a:lnSpc>
            <a:spcBef>
              <a:spcPts val="0"/>
            </a:spcBef>
            <a:spcAft>
              <a:spcPts val="0"/>
            </a:spcAft>
          </a:pPr>
          <a:r>
            <a:rPr lang="it-IT" sz="1000" b="1" dirty="0" smtClean="0"/>
            <a:t>Ricercare nuove esperienze e sfide</a:t>
          </a:r>
          <a:endParaRPr lang="it-IT" sz="1000" b="1" dirty="0"/>
        </a:p>
      </dgm:t>
    </dgm:pt>
    <dgm:pt modelId="{7B7AAD48-C4FC-4102-AC82-C84CFFBC6AB3}" type="parTrans" cxnId="{44CD7B2A-5EE4-4492-BE8A-AD50218ADC79}">
      <dgm:prSet/>
      <dgm:spPr/>
      <dgm:t>
        <a:bodyPr/>
        <a:lstStyle/>
        <a:p>
          <a:pPr algn="ctr">
            <a:lnSpc>
              <a:spcPct val="100000"/>
            </a:lnSpc>
            <a:spcBef>
              <a:spcPts val="0"/>
            </a:spcBef>
            <a:spcAft>
              <a:spcPts val="0"/>
            </a:spcAft>
          </a:pPr>
          <a:endParaRPr lang="it-IT" sz="1000" b="1"/>
        </a:p>
      </dgm:t>
    </dgm:pt>
    <dgm:pt modelId="{101DE16F-EED6-4B6C-95E4-FB0CE511906F}" type="sibTrans" cxnId="{44CD7B2A-5EE4-4492-BE8A-AD50218ADC79}">
      <dgm:prSet/>
      <dgm:spPr/>
      <dgm:t>
        <a:bodyPr/>
        <a:lstStyle/>
        <a:p>
          <a:pPr algn="ctr">
            <a:lnSpc>
              <a:spcPct val="100000"/>
            </a:lnSpc>
            <a:spcBef>
              <a:spcPts val="0"/>
            </a:spcBef>
            <a:spcAft>
              <a:spcPts val="0"/>
            </a:spcAft>
          </a:pPr>
          <a:endParaRPr lang="it-IT" sz="1000" b="1"/>
        </a:p>
      </dgm:t>
    </dgm:pt>
    <dgm:pt modelId="{EC37D226-7A88-44B4-BD30-4E8F76CD3F7E}">
      <dgm:prSet phldrT="[Testo]" custT="1"/>
      <dgm:spPr/>
      <dgm:t>
        <a:bodyPr/>
        <a:lstStyle/>
        <a:p>
          <a:pPr algn="ctr">
            <a:lnSpc>
              <a:spcPct val="100000"/>
            </a:lnSpc>
            <a:spcBef>
              <a:spcPts val="0"/>
            </a:spcBef>
            <a:spcAft>
              <a:spcPts val="0"/>
            </a:spcAft>
          </a:pPr>
          <a:r>
            <a:rPr lang="it-IT" sz="1000" b="1" dirty="0" smtClean="0"/>
            <a:t>Fiducia nel processo di apprendimento dall’esperienza</a:t>
          </a:r>
          <a:endParaRPr lang="it-IT" sz="1000" b="1" dirty="0"/>
        </a:p>
      </dgm:t>
    </dgm:pt>
    <dgm:pt modelId="{9F96DE25-8EE5-43B0-9ACA-A82E9E65AC60}" type="parTrans" cxnId="{AAD320A3-74E8-4E60-AEAC-15370AE408B7}">
      <dgm:prSet/>
      <dgm:spPr/>
      <dgm:t>
        <a:bodyPr/>
        <a:lstStyle/>
        <a:p>
          <a:pPr algn="ctr">
            <a:lnSpc>
              <a:spcPct val="100000"/>
            </a:lnSpc>
            <a:spcBef>
              <a:spcPts val="0"/>
            </a:spcBef>
            <a:spcAft>
              <a:spcPts val="0"/>
            </a:spcAft>
          </a:pPr>
          <a:endParaRPr lang="it-IT" sz="1000" b="1"/>
        </a:p>
      </dgm:t>
    </dgm:pt>
    <dgm:pt modelId="{D863841B-DE0C-48D9-BBE8-3210A9614962}" type="sibTrans" cxnId="{AAD320A3-74E8-4E60-AEAC-15370AE408B7}">
      <dgm:prSet/>
      <dgm:spPr/>
      <dgm:t>
        <a:bodyPr/>
        <a:lstStyle/>
        <a:p>
          <a:pPr algn="ctr">
            <a:lnSpc>
              <a:spcPct val="100000"/>
            </a:lnSpc>
            <a:spcBef>
              <a:spcPts val="0"/>
            </a:spcBef>
            <a:spcAft>
              <a:spcPts val="0"/>
            </a:spcAft>
          </a:pPr>
          <a:endParaRPr lang="it-IT" sz="1000" b="1"/>
        </a:p>
      </dgm:t>
    </dgm:pt>
    <dgm:pt modelId="{88A1B45F-77D6-4E98-8E09-46A51A41A61C}">
      <dgm:prSet custT="1"/>
      <dgm:spPr/>
      <dgm:t>
        <a:bodyPr/>
        <a:lstStyle/>
        <a:p>
          <a:pPr algn="ctr">
            <a:lnSpc>
              <a:spcPct val="100000"/>
            </a:lnSpc>
            <a:spcBef>
              <a:spcPts val="0"/>
            </a:spcBef>
            <a:spcAft>
              <a:spcPts val="0"/>
            </a:spcAft>
          </a:pPr>
          <a:r>
            <a:rPr lang="it-IT" sz="1000" b="1" dirty="0" smtClean="0"/>
            <a:t>Sentirsi minacciato dal successo degli altri</a:t>
          </a:r>
          <a:endParaRPr lang="it-IT" sz="1000" b="1" dirty="0"/>
        </a:p>
      </dgm:t>
    </dgm:pt>
    <dgm:pt modelId="{C5A05FEC-CCAE-45B6-A38C-A747104211FE}" type="parTrans" cxnId="{BB4C59ED-C6AD-41F1-8CA5-4029D0A24B0A}">
      <dgm:prSet/>
      <dgm:spPr/>
      <dgm:t>
        <a:bodyPr/>
        <a:lstStyle/>
        <a:p>
          <a:pPr algn="ctr">
            <a:lnSpc>
              <a:spcPct val="100000"/>
            </a:lnSpc>
            <a:spcBef>
              <a:spcPts val="0"/>
            </a:spcBef>
            <a:spcAft>
              <a:spcPts val="0"/>
            </a:spcAft>
          </a:pPr>
          <a:endParaRPr lang="it-IT" sz="1000" b="1"/>
        </a:p>
      </dgm:t>
    </dgm:pt>
    <dgm:pt modelId="{C640695F-CFF3-4DEE-83EC-D545C8586286}" type="sibTrans" cxnId="{BB4C59ED-C6AD-41F1-8CA5-4029D0A24B0A}">
      <dgm:prSet/>
      <dgm:spPr/>
      <dgm:t>
        <a:bodyPr/>
        <a:lstStyle/>
        <a:p>
          <a:pPr algn="ctr">
            <a:lnSpc>
              <a:spcPct val="100000"/>
            </a:lnSpc>
            <a:spcBef>
              <a:spcPts val="0"/>
            </a:spcBef>
            <a:spcAft>
              <a:spcPts val="0"/>
            </a:spcAft>
          </a:pPr>
          <a:endParaRPr lang="it-IT" sz="1000" b="1"/>
        </a:p>
      </dgm:t>
    </dgm:pt>
    <dgm:pt modelId="{1BD5BB74-3C22-4351-8520-A210C6752F38}">
      <dgm:prSet custT="1"/>
      <dgm:spPr/>
      <dgm:t>
        <a:bodyPr/>
        <a:lstStyle/>
        <a:p>
          <a:pPr algn="ctr">
            <a:lnSpc>
              <a:spcPct val="100000"/>
            </a:lnSpc>
            <a:spcBef>
              <a:spcPts val="0"/>
            </a:spcBef>
            <a:spcAft>
              <a:spcPts val="0"/>
            </a:spcAft>
          </a:pPr>
          <a:r>
            <a:rPr lang="it-IT" sz="1000" b="1" smtClean="0"/>
            <a:t>Evitare rischi e fallimenti</a:t>
          </a:r>
          <a:endParaRPr lang="it-IT" sz="1000" b="1" dirty="0"/>
        </a:p>
      </dgm:t>
    </dgm:pt>
    <dgm:pt modelId="{D1E1B610-D02D-44EE-8D9B-A50257B92084}" type="parTrans" cxnId="{AC9260BD-B97C-4071-9906-9FC6373AD71A}">
      <dgm:prSet/>
      <dgm:spPr/>
      <dgm:t>
        <a:bodyPr/>
        <a:lstStyle/>
        <a:p>
          <a:pPr algn="ctr">
            <a:lnSpc>
              <a:spcPct val="100000"/>
            </a:lnSpc>
            <a:spcBef>
              <a:spcPts val="0"/>
            </a:spcBef>
            <a:spcAft>
              <a:spcPts val="0"/>
            </a:spcAft>
          </a:pPr>
          <a:endParaRPr lang="it-IT" sz="1000" b="1"/>
        </a:p>
      </dgm:t>
    </dgm:pt>
    <dgm:pt modelId="{7E3CAF7A-2026-4079-9722-79381E94294B}" type="sibTrans" cxnId="{AC9260BD-B97C-4071-9906-9FC6373AD71A}">
      <dgm:prSet/>
      <dgm:spPr/>
      <dgm:t>
        <a:bodyPr/>
        <a:lstStyle/>
        <a:p>
          <a:pPr algn="ctr">
            <a:lnSpc>
              <a:spcPct val="100000"/>
            </a:lnSpc>
            <a:spcBef>
              <a:spcPts val="0"/>
            </a:spcBef>
            <a:spcAft>
              <a:spcPts val="0"/>
            </a:spcAft>
          </a:pPr>
          <a:endParaRPr lang="it-IT" sz="1000" b="1"/>
        </a:p>
      </dgm:t>
    </dgm:pt>
    <dgm:pt modelId="{D51C48EF-5BF1-4B9F-814C-CB6E21A02A87}">
      <dgm:prSet custT="1"/>
      <dgm:spPr/>
      <dgm:t>
        <a:bodyPr/>
        <a:lstStyle/>
        <a:p>
          <a:pPr algn="ctr">
            <a:lnSpc>
              <a:spcPct val="100000"/>
            </a:lnSpc>
            <a:spcBef>
              <a:spcPts val="0"/>
            </a:spcBef>
            <a:spcAft>
              <a:spcPts val="0"/>
            </a:spcAft>
          </a:pPr>
          <a:r>
            <a:rPr lang="it-IT" sz="1000" b="1" dirty="0" smtClean="0"/>
            <a:t>Imparare dal successo degli altri</a:t>
          </a:r>
          <a:endParaRPr lang="it-IT" sz="1000" b="1" dirty="0"/>
        </a:p>
      </dgm:t>
    </dgm:pt>
    <dgm:pt modelId="{2586D2FC-B479-420D-BEA5-97D894688792}" type="parTrans" cxnId="{A9D918BE-9949-4FCB-8F0D-AC8EEEAC091A}">
      <dgm:prSet/>
      <dgm:spPr/>
      <dgm:t>
        <a:bodyPr/>
        <a:lstStyle/>
        <a:p>
          <a:pPr algn="ctr">
            <a:lnSpc>
              <a:spcPct val="100000"/>
            </a:lnSpc>
            <a:spcBef>
              <a:spcPts val="0"/>
            </a:spcBef>
            <a:spcAft>
              <a:spcPts val="0"/>
            </a:spcAft>
          </a:pPr>
          <a:endParaRPr lang="it-IT" sz="1000" b="1"/>
        </a:p>
      </dgm:t>
    </dgm:pt>
    <dgm:pt modelId="{28AADF80-C387-4E99-B172-8804FEB6BA0E}" type="sibTrans" cxnId="{A9D918BE-9949-4FCB-8F0D-AC8EEEAC091A}">
      <dgm:prSet/>
      <dgm:spPr/>
      <dgm:t>
        <a:bodyPr/>
        <a:lstStyle/>
        <a:p>
          <a:pPr algn="ctr">
            <a:lnSpc>
              <a:spcPct val="100000"/>
            </a:lnSpc>
            <a:spcBef>
              <a:spcPts val="0"/>
            </a:spcBef>
            <a:spcAft>
              <a:spcPts val="0"/>
            </a:spcAft>
          </a:pPr>
          <a:endParaRPr lang="it-IT" sz="1000" b="1"/>
        </a:p>
      </dgm:t>
    </dgm:pt>
    <dgm:pt modelId="{B0C8BA35-D511-4B05-B83E-9521073A2FAD}" type="pres">
      <dgm:prSet presAssocID="{FD6BF7A4-707D-4724-93F7-97C4AE030F65}" presName="outerComposite" presStyleCnt="0">
        <dgm:presLayoutVars>
          <dgm:chMax val="2"/>
          <dgm:animLvl val="lvl"/>
          <dgm:resizeHandles val="exact"/>
        </dgm:presLayoutVars>
      </dgm:prSet>
      <dgm:spPr/>
      <dgm:t>
        <a:bodyPr/>
        <a:lstStyle/>
        <a:p>
          <a:endParaRPr lang="it-IT"/>
        </a:p>
      </dgm:t>
    </dgm:pt>
    <dgm:pt modelId="{CBB7B886-D41E-4C3F-B5F5-D7899DA88D64}" type="pres">
      <dgm:prSet presAssocID="{FD6BF7A4-707D-4724-93F7-97C4AE030F65}" presName="dummyMaxCanvas" presStyleCnt="0"/>
      <dgm:spPr/>
    </dgm:pt>
    <dgm:pt modelId="{D58E91C5-2356-422B-97A9-24B9DB15D13A}" type="pres">
      <dgm:prSet presAssocID="{FD6BF7A4-707D-4724-93F7-97C4AE030F65}" presName="parentComposite" presStyleCnt="0"/>
      <dgm:spPr/>
    </dgm:pt>
    <dgm:pt modelId="{C2959F09-56DA-4FEE-B8CE-975E1F3E2D02}" type="pres">
      <dgm:prSet presAssocID="{FD6BF7A4-707D-4724-93F7-97C4AE030F65}" presName="parent1" presStyleLbl="alignAccFollowNode1" presStyleIdx="0" presStyleCnt="4" custScaleX="94980" custScaleY="68652" custLinFactNeighborX="7095">
        <dgm:presLayoutVars>
          <dgm:chMax val="4"/>
        </dgm:presLayoutVars>
      </dgm:prSet>
      <dgm:spPr/>
      <dgm:t>
        <a:bodyPr/>
        <a:lstStyle/>
        <a:p>
          <a:endParaRPr lang="it-IT"/>
        </a:p>
      </dgm:t>
    </dgm:pt>
    <dgm:pt modelId="{228E3FDD-BE9B-476B-9235-FCD614B0181E}" type="pres">
      <dgm:prSet presAssocID="{FD6BF7A4-707D-4724-93F7-97C4AE030F65}" presName="parent2" presStyleLbl="alignAccFollowNode1" presStyleIdx="1" presStyleCnt="4" custScaleX="94961" custScaleY="68750" custLinFactNeighborX="11352">
        <dgm:presLayoutVars>
          <dgm:chMax val="4"/>
        </dgm:presLayoutVars>
      </dgm:prSet>
      <dgm:spPr/>
      <dgm:t>
        <a:bodyPr/>
        <a:lstStyle/>
        <a:p>
          <a:endParaRPr lang="it-IT"/>
        </a:p>
      </dgm:t>
    </dgm:pt>
    <dgm:pt modelId="{5ED26107-5D28-4AFC-A6EE-6A551F1C155B}" type="pres">
      <dgm:prSet presAssocID="{FD6BF7A4-707D-4724-93F7-97C4AE030F65}" presName="childrenComposite" presStyleCnt="0"/>
      <dgm:spPr/>
    </dgm:pt>
    <dgm:pt modelId="{18FDC8E2-F613-4860-8B55-83314A10D730}" type="pres">
      <dgm:prSet presAssocID="{FD6BF7A4-707D-4724-93F7-97C4AE030F65}" presName="dummyMaxCanvas_ChildArea" presStyleCnt="0"/>
      <dgm:spPr/>
    </dgm:pt>
    <dgm:pt modelId="{40DC4ED9-1BEB-40E3-9A83-BB84CEEBC9C8}" type="pres">
      <dgm:prSet presAssocID="{FD6BF7A4-707D-4724-93F7-97C4AE030F65}" presName="fulcrum" presStyleLbl="alignAccFollowNode1" presStyleIdx="2" presStyleCnt="4"/>
      <dgm:spPr/>
    </dgm:pt>
    <dgm:pt modelId="{2A891BEC-31CF-4259-9006-850B8AF48394}" type="pres">
      <dgm:prSet presAssocID="{FD6BF7A4-707D-4724-93F7-97C4AE030F65}" presName="balance_34" presStyleLbl="alignAccFollowNode1" presStyleIdx="3" presStyleCnt="4">
        <dgm:presLayoutVars>
          <dgm:bulletEnabled val="1"/>
        </dgm:presLayoutVars>
      </dgm:prSet>
      <dgm:spPr/>
    </dgm:pt>
    <dgm:pt modelId="{B99C61DC-F7E9-4FE0-A89C-B7588669D9A0}" type="pres">
      <dgm:prSet presAssocID="{FD6BF7A4-707D-4724-93F7-97C4AE030F65}" presName="right_34_1" presStyleLbl="node1" presStyleIdx="0" presStyleCnt="7">
        <dgm:presLayoutVars>
          <dgm:bulletEnabled val="1"/>
        </dgm:presLayoutVars>
      </dgm:prSet>
      <dgm:spPr/>
      <dgm:t>
        <a:bodyPr/>
        <a:lstStyle/>
        <a:p>
          <a:endParaRPr lang="it-IT"/>
        </a:p>
      </dgm:t>
    </dgm:pt>
    <dgm:pt modelId="{6FE9EAED-2373-4725-8AD5-1284DB9B9A65}" type="pres">
      <dgm:prSet presAssocID="{FD6BF7A4-707D-4724-93F7-97C4AE030F65}" presName="right_34_2" presStyleLbl="node1" presStyleIdx="1" presStyleCnt="7">
        <dgm:presLayoutVars>
          <dgm:bulletEnabled val="1"/>
        </dgm:presLayoutVars>
      </dgm:prSet>
      <dgm:spPr/>
      <dgm:t>
        <a:bodyPr/>
        <a:lstStyle/>
        <a:p>
          <a:endParaRPr lang="it-IT"/>
        </a:p>
      </dgm:t>
    </dgm:pt>
    <dgm:pt modelId="{D0C9223D-BE5D-4B72-AC56-281B57E3931B}" type="pres">
      <dgm:prSet presAssocID="{FD6BF7A4-707D-4724-93F7-97C4AE030F65}" presName="right_34_3" presStyleLbl="node1" presStyleIdx="2" presStyleCnt="7">
        <dgm:presLayoutVars>
          <dgm:bulletEnabled val="1"/>
        </dgm:presLayoutVars>
      </dgm:prSet>
      <dgm:spPr/>
      <dgm:t>
        <a:bodyPr/>
        <a:lstStyle/>
        <a:p>
          <a:endParaRPr lang="it-IT"/>
        </a:p>
      </dgm:t>
    </dgm:pt>
    <dgm:pt modelId="{A3B15472-6A8F-4E64-9AA7-6C1A5895C05E}" type="pres">
      <dgm:prSet presAssocID="{FD6BF7A4-707D-4724-93F7-97C4AE030F65}" presName="right_34_4" presStyleLbl="node1" presStyleIdx="3" presStyleCnt="7">
        <dgm:presLayoutVars>
          <dgm:bulletEnabled val="1"/>
        </dgm:presLayoutVars>
      </dgm:prSet>
      <dgm:spPr/>
      <dgm:t>
        <a:bodyPr/>
        <a:lstStyle/>
        <a:p>
          <a:endParaRPr lang="it-IT"/>
        </a:p>
      </dgm:t>
    </dgm:pt>
    <dgm:pt modelId="{236EB99D-AB84-40F1-BE4B-A18F7F2DD70E}" type="pres">
      <dgm:prSet presAssocID="{FD6BF7A4-707D-4724-93F7-97C4AE030F65}" presName="left_34_1" presStyleLbl="node1" presStyleIdx="4" presStyleCnt="7">
        <dgm:presLayoutVars>
          <dgm:bulletEnabled val="1"/>
        </dgm:presLayoutVars>
      </dgm:prSet>
      <dgm:spPr/>
      <dgm:t>
        <a:bodyPr/>
        <a:lstStyle/>
        <a:p>
          <a:endParaRPr lang="it-IT"/>
        </a:p>
      </dgm:t>
    </dgm:pt>
    <dgm:pt modelId="{E7DF4835-FFE7-41F4-9005-5EC68B0D6CDF}" type="pres">
      <dgm:prSet presAssocID="{FD6BF7A4-707D-4724-93F7-97C4AE030F65}" presName="left_34_2" presStyleLbl="node1" presStyleIdx="5" presStyleCnt="7">
        <dgm:presLayoutVars>
          <dgm:bulletEnabled val="1"/>
        </dgm:presLayoutVars>
      </dgm:prSet>
      <dgm:spPr/>
      <dgm:t>
        <a:bodyPr/>
        <a:lstStyle/>
        <a:p>
          <a:endParaRPr lang="it-IT"/>
        </a:p>
      </dgm:t>
    </dgm:pt>
    <dgm:pt modelId="{5C026864-7A72-430C-B215-96A5A0DF2A96}" type="pres">
      <dgm:prSet presAssocID="{FD6BF7A4-707D-4724-93F7-97C4AE030F65}" presName="left_34_3" presStyleLbl="node1" presStyleIdx="6" presStyleCnt="7">
        <dgm:presLayoutVars>
          <dgm:bulletEnabled val="1"/>
        </dgm:presLayoutVars>
      </dgm:prSet>
      <dgm:spPr/>
      <dgm:t>
        <a:bodyPr/>
        <a:lstStyle/>
        <a:p>
          <a:endParaRPr lang="it-IT"/>
        </a:p>
      </dgm:t>
    </dgm:pt>
  </dgm:ptLst>
  <dgm:cxnLst>
    <dgm:cxn modelId="{DC62C3D3-86B9-41BB-9B7A-613814C0BAD1}" srcId="{D3DE596C-5C20-4ACC-8A88-0D7D313EA433}" destId="{C020596C-4B2B-4EA0-AD34-0994E3537F77}" srcOrd="1" destOrd="0" parTransId="{7544B28C-1A68-4369-AE06-683273A29838}" sibTransId="{C4FAD1AE-7430-4FEB-B76A-264999583AE4}"/>
    <dgm:cxn modelId="{A9D918BE-9949-4FCB-8F0D-AC8EEEAC091A}" srcId="{D3DE596C-5C20-4ACC-8A88-0D7D313EA433}" destId="{D51C48EF-5BF1-4B9F-814C-CB6E21A02A87}" srcOrd="0" destOrd="0" parTransId="{2586D2FC-B479-420D-BEA5-97D894688792}" sibTransId="{28AADF80-C387-4E99-B172-8804FEB6BA0E}"/>
    <dgm:cxn modelId="{F6A7E351-7BBC-BF48-9EA8-FF76F4080BD8}" type="presOf" srcId="{88A1B45F-77D6-4E98-8E09-46A51A41A61C}" destId="{236EB99D-AB84-40F1-BE4B-A18F7F2DD70E}" srcOrd="0" destOrd="0" presId="urn:microsoft.com/office/officeart/2005/8/layout/balance1"/>
    <dgm:cxn modelId="{1804170E-B76E-664B-A456-62A2E142B8FC}" type="presOf" srcId="{CA4CC64F-D95C-44D8-983A-6C3E0F594E45}" destId="{C2959F09-56DA-4FEE-B8CE-975E1F3E2D02}" srcOrd="0" destOrd="0" presId="urn:microsoft.com/office/officeart/2005/8/layout/balance1"/>
    <dgm:cxn modelId="{AAD320A3-74E8-4E60-AEAC-15370AE408B7}" srcId="{D3DE596C-5C20-4ACC-8A88-0D7D313EA433}" destId="{EC37D226-7A88-44B4-BD30-4E8F76CD3F7E}" srcOrd="3" destOrd="0" parTransId="{9F96DE25-8EE5-43B0-9ACA-A82E9E65AC60}" sibTransId="{D863841B-DE0C-48D9-BBE8-3210A9614962}"/>
    <dgm:cxn modelId="{609D04FC-405D-4BB9-80B8-56FB24B02DCA}" srcId="{FD6BF7A4-707D-4724-93F7-97C4AE030F65}" destId="{CA4CC64F-D95C-44D8-983A-6C3E0F594E45}" srcOrd="0" destOrd="0" parTransId="{2620D5DC-85EA-4C5B-84E1-C53B6DFA40CB}" sibTransId="{E58BA3EE-834E-4692-B721-74EC667FD5B2}"/>
    <dgm:cxn modelId="{6F075C74-E887-0249-B3DA-AF7FC3EEABA3}" type="presOf" srcId="{1BD5BB74-3C22-4351-8520-A210C6752F38}" destId="{E7DF4835-FFE7-41F4-9005-5EC68B0D6CDF}" srcOrd="0" destOrd="0" presId="urn:microsoft.com/office/officeart/2005/8/layout/balance1"/>
    <dgm:cxn modelId="{AC9260BD-B97C-4071-9906-9FC6373AD71A}" srcId="{CA4CC64F-D95C-44D8-983A-6C3E0F594E45}" destId="{1BD5BB74-3C22-4351-8520-A210C6752F38}" srcOrd="1" destOrd="0" parTransId="{D1E1B610-D02D-44EE-8D9B-A50257B92084}" sibTransId="{7E3CAF7A-2026-4079-9722-79381E94294B}"/>
    <dgm:cxn modelId="{2DE8C265-B8A9-5F42-85C2-A8B5A0C880C9}" type="presOf" srcId="{D3DE596C-5C20-4ACC-8A88-0D7D313EA433}" destId="{228E3FDD-BE9B-476B-9235-FCD614B0181E}" srcOrd="0" destOrd="0" presId="urn:microsoft.com/office/officeart/2005/8/layout/balance1"/>
    <dgm:cxn modelId="{D38CFFF3-FDEC-8C45-B3F6-33CDC6BC2588}" type="presOf" srcId="{EC37D226-7A88-44B4-BD30-4E8F76CD3F7E}" destId="{A3B15472-6A8F-4E64-9AA7-6C1A5895C05E}" srcOrd="0" destOrd="0" presId="urn:microsoft.com/office/officeart/2005/8/layout/balance1"/>
    <dgm:cxn modelId="{F76FA5D1-84A1-400A-8661-B8FF357447CF}" srcId="{CA4CC64F-D95C-44D8-983A-6C3E0F594E45}" destId="{2DF89364-66EF-40A8-9C72-4F90CA6CAC9B}" srcOrd="2" destOrd="0" parTransId="{F3FE8B88-97B7-44FA-B93F-5FD0DE7A61E7}" sibTransId="{85FABAF1-FAC5-4F36-A58C-57F55B0CCFD5}"/>
    <dgm:cxn modelId="{55236B88-C14F-4287-B83C-62F7348207C9}" srcId="{FD6BF7A4-707D-4724-93F7-97C4AE030F65}" destId="{D3DE596C-5C20-4ACC-8A88-0D7D313EA433}" srcOrd="1" destOrd="0" parTransId="{B72F7DD3-A71A-42AC-97CD-5EEC42BC6B52}" sibTransId="{7F930931-9D2C-49F2-BDA6-D34A001B6CEA}"/>
    <dgm:cxn modelId="{BB4C59ED-C6AD-41F1-8CA5-4029D0A24B0A}" srcId="{CA4CC64F-D95C-44D8-983A-6C3E0F594E45}" destId="{88A1B45F-77D6-4E98-8E09-46A51A41A61C}" srcOrd="0" destOrd="0" parTransId="{C5A05FEC-CCAE-45B6-A38C-A747104211FE}" sibTransId="{C640695F-CFF3-4DEE-83EC-D545C8586286}"/>
    <dgm:cxn modelId="{44CD7B2A-5EE4-4492-BE8A-AD50218ADC79}" srcId="{D3DE596C-5C20-4ACC-8A88-0D7D313EA433}" destId="{2718C53B-BBA3-4CB0-A72C-84E21B625F7C}" srcOrd="2" destOrd="0" parTransId="{7B7AAD48-C4FC-4102-AC82-C84CFFBC6AB3}" sibTransId="{101DE16F-EED6-4B6C-95E4-FB0CE511906F}"/>
    <dgm:cxn modelId="{C2452962-CF4F-4C43-9064-AB54135E5870}" type="presOf" srcId="{FD6BF7A4-707D-4724-93F7-97C4AE030F65}" destId="{B0C8BA35-D511-4B05-B83E-9521073A2FAD}" srcOrd="0" destOrd="0" presId="urn:microsoft.com/office/officeart/2005/8/layout/balance1"/>
    <dgm:cxn modelId="{9FE33623-5E88-534A-A51D-100BA5474BE8}" type="presOf" srcId="{D51C48EF-5BF1-4B9F-814C-CB6E21A02A87}" destId="{B99C61DC-F7E9-4FE0-A89C-B7588669D9A0}" srcOrd="0" destOrd="0" presId="urn:microsoft.com/office/officeart/2005/8/layout/balance1"/>
    <dgm:cxn modelId="{0965F0B9-14B2-104E-9F8C-04F0242C83DF}" type="presOf" srcId="{C020596C-4B2B-4EA0-AD34-0994E3537F77}" destId="{6FE9EAED-2373-4725-8AD5-1284DB9B9A65}" srcOrd="0" destOrd="0" presId="urn:microsoft.com/office/officeart/2005/8/layout/balance1"/>
    <dgm:cxn modelId="{5B5A6E1A-357E-1049-AA47-3B7F32E5712E}" type="presOf" srcId="{2718C53B-BBA3-4CB0-A72C-84E21B625F7C}" destId="{D0C9223D-BE5D-4B72-AC56-281B57E3931B}" srcOrd="0" destOrd="0" presId="urn:microsoft.com/office/officeart/2005/8/layout/balance1"/>
    <dgm:cxn modelId="{DB6FAEEA-0981-B449-9581-0DBF0C7A7A1F}" type="presOf" srcId="{2DF89364-66EF-40A8-9C72-4F90CA6CAC9B}" destId="{5C026864-7A72-430C-B215-96A5A0DF2A96}" srcOrd="0" destOrd="0" presId="urn:microsoft.com/office/officeart/2005/8/layout/balance1"/>
    <dgm:cxn modelId="{7A49BB8C-797B-5045-8927-711740C34128}" type="presParOf" srcId="{B0C8BA35-D511-4B05-B83E-9521073A2FAD}" destId="{CBB7B886-D41E-4C3F-B5F5-D7899DA88D64}" srcOrd="0" destOrd="0" presId="urn:microsoft.com/office/officeart/2005/8/layout/balance1"/>
    <dgm:cxn modelId="{513ED058-6751-BF4F-BDF7-10693419E9FE}" type="presParOf" srcId="{B0C8BA35-D511-4B05-B83E-9521073A2FAD}" destId="{D58E91C5-2356-422B-97A9-24B9DB15D13A}" srcOrd="1" destOrd="0" presId="urn:microsoft.com/office/officeart/2005/8/layout/balance1"/>
    <dgm:cxn modelId="{77621669-8939-2247-929E-BAF4AE1FB84F}" type="presParOf" srcId="{D58E91C5-2356-422B-97A9-24B9DB15D13A}" destId="{C2959F09-56DA-4FEE-B8CE-975E1F3E2D02}" srcOrd="0" destOrd="0" presId="urn:microsoft.com/office/officeart/2005/8/layout/balance1"/>
    <dgm:cxn modelId="{0E547809-D449-7B49-AE4D-42217EC2E6AA}" type="presParOf" srcId="{D58E91C5-2356-422B-97A9-24B9DB15D13A}" destId="{228E3FDD-BE9B-476B-9235-FCD614B0181E}" srcOrd="1" destOrd="0" presId="urn:microsoft.com/office/officeart/2005/8/layout/balance1"/>
    <dgm:cxn modelId="{22291D69-1724-EF48-8699-DAF32F8FF7CA}" type="presParOf" srcId="{B0C8BA35-D511-4B05-B83E-9521073A2FAD}" destId="{5ED26107-5D28-4AFC-A6EE-6A551F1C155B}" srcOrd="2" destOrd="0" presId="urn:microsoft.com/office/officeart/2005/8/layout/balance1"/>
    <dgm:cxn modelId="{9C732F71-4C8F-0F47-AA78-1CBD0D856E6B}" type="presParOf" srcId="{5ED26107-5D28-4AFC-A6EE-6A551F1C155B}" destId="{18FDC8E2-F613-4860-8B55-83314A10D730}" srcOrd="0" destOrd="0" presId="urn:microsoft.com/office/officeart/2005/8/layout/balance1"/>
    <dgm:cxn modelId="{FED2BBD0-5A84-434D-9158-C98A732EBF21}" type="presParOf" srcId="{5ED26107-5D28-4AFC-A6EE-6A551F1C155B}" destId="{40DC4ED9-1BEB-40E3-9A83-BB84CEEBC9C8}" srcOrd="1" destOrd="0" presId="urn:microsoft.com/office/officeart/2005/8/layout/balance1"/>
    <dgm:cxn modelId="{6AA087A3-7CC4-F64B-B046-E94CAC21ED44}" type="presParOf" srcId="{5ED26107-5D28-4AFC-A6EE-6A551F1C155B}" destId="{2A891BEC-31CF-4259-9006-850B8AF48394}" srcOrd="2" destOrd="0" presId="urn:microsoft.com/office/officeart/2005/8/layout/balance1"/>
    <dgm:cxn modelId="{43E1ABB0-3278-004E-B610-4C01D046787D}" type="presParOf" srcId="{5ED26107-5D28-4AFC-A6EE-6A551F1C155B}" destId="{B99C61DC-F7E9-4FE0-A89C-B7588669D9A0}" srcOrd="3" destOrd="0" presId="urn:microsoft.com/office/officeart/2005/8/layout/balance1"/>
    <dgm:cxn modelId="{7AFB9D01-2143-9448-BB91-4A3B49471029}" type="presParOf" srcId="{5ED26107-5D28-4AFC-A6EE-6A551F1C155B}" destId="{6FE9EAED-2373-4725-8AD5-1284DB9B9A65}" srcOrd="4" destOrd="0" presId="urn:microsoft.com/office/officeart/2005/8/layout/balance1"/>
    <dgm:cxn modelId="{70A5FDA6-A655-9842-A710-FFE1896FF062}" type="presParOf" srcId="{5ED26107-5D28-4AFC-A6EE-6A551F1C155B}" destId="{D0C9223D-BE5D-4B72-AC56-281B57E3931B}" srcOrd="5" destOrd="0" presId="urn:microsoft.com/office/officeart/2005/8/layout/balance1"/>
    <dgm:cxn modelId="{1A74B8FD-1F67-7A4F-8A42-6FD6BDD870E6}" type="presParOf" srcId="{5ED26107-5D28-4AFC-A6EE-6A551F1C155B}" destId="{A3B15472-6A8F-4E64-9AA7-6C1A5895C05E}" srcOrd="6" destOrd="0" presId="urn:microsoft.com/office/officeart/2005/8/layout/balance1"/>
    <dgm:cxn modelId="{658BB153-8A5E-FB47-8D70-5977DD132958}" type="presParOf" srcId="{5ED26107-5D28-4AFC-A6EE-6A551F1C155B}" destId="{236EB99D-AB84-40F1-BE4B-A18F7F2DD70E}" srcOrd="7" destOrd="0" presId="urn:microsoft.com/office/officeart/2005/8/layout/balance1"/>
    <dgm:cxn modelId="{51A37D30-B8D1-8F4F-860F-65311E36E48D}" type="presParOf" srcId="{5ED26107-5D28-4AFC-A6EE-6A551F1C155B}" destId="{E7DF4835-FFE7-41F4-9005-5EC68B0D6CDF}" srcOrd="8" destOrd="0" presId="urn:microsoft.com/office/officeart/2005/8/layout/balance1"/>
    <dgm:cxn modelId="{1AA8F853-0085-5441-8E3A-C90CA0F36B31}" type="presParOf" srcId="{5ED26107-5D28-4AFC-A6EE-6A551F1C155B}" destId="{5C026864-7A72-430C-B215-96A5A0DF2A96}"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660652-8210-1A4B-AF2F-DCA4661A9DAD}" type="doc">
      <dgm:prSet loTypeId="urn:microsoft.com/office/officeart/2005/8/layout/gear1" loCatId="" qsTypeId="urn:microsoft.com/office/officeart/2005/8/quickstyle/simple1" qsCatId="simple" csTypeId="urn:microsoft.com/office/officeart/2005/8/colors/accent1_4" csCatId="accent1" phldr="1"/>
      <dgm:spPr/>
    </dgm:pt>
    <dgm:pt modelId="{30430C3E-E063-9042-8979-832B4996B0FB}">
      <dgm:prSet phldrT="[Testo]" custT="1"/>
      <dgm:spPr/>
      <dgm:t>
        <a:bodyPr/>
        <a:lstStyle/>
        <a:p>
          <a:r>
            <a:rPr lang="it-IT" sz="1800" dirty="0" smtClean="0"/>
            <a:t>Processo Formativo</a:t>
          </a:r>
          <a:endParaRPr lang="it-IT" sz="1800" dirty="0"/>
        </a:p>
      </dgm:t>
    </dgm:pt>
    <dgm:pt modelId="{487B38DB-F624-8B49-9D52-C6D526713E5A}" type="parTrans" cxnId="{ABAF213E-0FD4-F04D-B87D-B295A76FE2B3}">
      <dgm:prSet/>
      <dgm:spPr/>
      <dgm:t>
        <a:bodyPr/>
        <a:lstStyle/>
        <a:p>
          <a:endParaRPr lang="it-IT"/>
        </a:p>
      </dgm:t>
    </dgm:pt>
    <dgm:pt modelId="{10773D5F-EC8C-8644-8E56-E6C09617DF3F}" type="sibTrans" cxnId="{ABAF213E-0FD4-F04D-B87D-B295A76FE2B3}">
      <dgm:prSet/>
      <dgm:spPr/>
      <dgm:t>
        <a:bodyPr/>
        <a:lstStyle/>
        <a:p>
          <a:endParaRPr lang="it-IT"/>
        </a:p>
      </dgm:t>
    </dgm:pt>
    <dgm:pt modelId="{3DAFCAB8-5AAC-4042-BDD0-CFE1E1077DCF}">
      <dgm:prSet phldrT="[Testo]" custT="1"/>
      <dgm:spPr/>
      <dgm:t>
        <a:bodyPr/>
        <a:lstStyle/>
        <a:p>
          <a:r>
            <a:rPr lang="it-IT" sz="1400" dirty="0" smtClean="0">
              <a:solidFill>
                <a:schemeClr val="tx1"/>
              </a:solidFill>
            </a:rPr>
            <a:t>Employability</a:t>
          </a:r>
          <a:endParaRPr lang="it-IT" sz="1400" dirty="0">
            <a:solidFill>
              <a:schemeClr val="tx1"/>
            </a:solidFill>
          </a:endParaRPr>
        </a:p>
      </dgm:t>
    </dgm:pt>
    <dgm:pt modelId="{DBB7A98A-140E-384C-92B5-64F00DC040C9}" type="parTrans" cxnId="{A5037D4D-0CC2-D047-B915-FB56888A18F2}">
      <dgm:prSet/>
      <dgm:spPr/>
      <dgm:t>
        <a:bodyPr/>
        <a:lstStyle/>
        <a:p>
          <a:endParaRPr lang="it-IT"/>
        </a:p>
      </dgm:t>
    </dgm:pt>
    <dgm:pt modelId="{6673F22B-C7E6-C34F-A1B9-5912F8EDEE14}" type="sibTrans" cxnId="{A5037D4D-0CC2-D047-B915-FB56888A18F2}">
      <dgm:prSet/>
      <dgm:spPr/>
      <dgm:t>
        <a:bodyPr/>
        <a:lstStyle/>
        <a:p>
          <a:endParaRPr lang="it-IT"/>
        </a:p>
      </dgm:t>
    </dgm:pt>
    <dgm:pt modelId="{BC230AD4-D8E7-1F44-9CF2-B7C9F4EF8299}" type="pres">
      <dgm:prSet presAssocID="{76660652-8210-1A4B-AF2F-DCA4661A9DAD}" presName="composite" presStyleCnt="0">
        <dgm:presLayoutVars>
          <dgm:chMax val="3"/>
          <dgm:animLvl val="lvl"/>
          <dgm:resizeHandles val="exact"/>
        </dgm:presLayoutVars>
      </dgm:prSet>
      <dgm:spPr/>
    </dgm:pt>
    <dgm:pt modelId="{51B08EBC-64B7-7647-B4C1-B678E57EC1C2}" type="pres">
      <dgm:prSet presAssocID="{30430C3E-E063-9042-8979-832B4996B0FB}" presName="gear1" presStyleLbl="node1" presStyleIdx="0" presStyleCnt="2" custScaleX="116951" custScaleY="117145" custLinFactNeighborX="12860" custLinFactNeighborY="2971">
        <dgm:presLayoutVars>
          <dgm:chMax val="1"/>
          <dgm:bulletEnabled val="1"/>
        </dgm:presLayoutVars>
      </dgm:prSet>
      <dgm:spPr/>
      <dgm:t>
        <a:bodyPr/>
        <a:lstStyle/>
        <a:p>
          <a:endParaRPr lang="it-IT"/>
        </a:p>
      </dgm:t>
    </dgm:pt>
    <dgm:pt modelId="{D958A2F8-F975-AE44-B1BA-813234B81C1B}" type="pres">
      <dgm:prSet presAssocID="{30430C3E-E063-9042-8979-832B4996B0FB}" presName="gear1srcNode" presStyleLbl="node1" presStyleIdx="0" presStyleCnt="2"/>
      <dgm:spPr/>
      <dgm:t>
        <a:bodyPr/>
        <a:lstStyle/>
        <a:p>
          <a:endParaRPr lang="it-IT"/>
        </a:p>
      </dgm:t>
    </dgm:pt>
    <dgm:pt modelId="{662F5643-09CA-D343-9DA5-3526C7D949C4}" type="pres">
      <dgm:prSet presAssocID="{30430C3E-E063-9042-8979-832B4996B0FB}" presName="gear1dstNode" presStyleLbl="node1" presStyleIdx="0" presStyleCnt="2"/>
      <dgm:spPr/>
      <dgm:t>
        <a:bodyPr/>
        <a:lstStyle/>
        <a:p>
          <a:endParaRPr lang="it-IT"/>
        </a:p>
      </dgm:t>
    </dgm:pt>
    <dgm:pt modelId="{95CCB3CA-B397-2F4F-880C-4A4F7413C9A5}" type="pres">
      <dgm:prSet presAssocID="{3DAFCAB8-5AAC-4042-BDD0-CFE1E1077DCF}" presName="gear2" presStyleLbl="node1" presStyleIdx="1" presStyleCnt="2" custScaleX="142628" custScaleY="136370" custLinFactNeighborX="-597" custLinFactNeighborY="-21115">
        <dgm:presLayoutVars>
          <dgm:chMax val="1"/>
          <dgm:bulletEnabled val="1"/>
        </dgm:presLayoutVars>
      </dgm:prSet>
      <dgm:spPr/>
      <dgm:t>
        <a:bodyPr/>
        <a:lstStyle/>
        <a:p>
          <a:endParaRPr lang="it-IT"/>
        </a:p>
      </dgm:t>
    </dgm:pt>
    <dgm:pt modelId="{63CB4434-93F2-F44E-A720-53606E022435}" type="pres">
      <dgm:prSet presAssocID="{3DAFCAB8-5AAC-4042-BDD0-CFE1E1077DCF}" presName="gear2srcNode" presStyleLbl="node1" presStyleIdx="1" presStyleCnt="2"/>
      <dgm:spPr/>
      <dgm:t>
        <a:bodyPr/>
        <a:lstStyle/>
        <a:p>
          <a:endParaRPr lang="it-IT"/>
        </a:p>
      </dgm:t>
    </dgm:pt>
    <dgm:pt modelId="{BEAD0E50-ED6D-CF43-8794-F427B2D9D94B}" type="pres">
      <dgm:prSet presAssocID="{3DAFCAB8-5AAC-4042-BDD0-CFE1E1077DCF}" presName="gear2dstNode" presStyleLbl="node1" presStyleIdx="1" presStyleCnt="2"/>
      <dgm:spPr/>
      <dgm:t>
        <a:bodyPr/>
        <a:lstStyle/>
        <a:p>
          <a:endParaRPr lang="it-IT"/>
        </a:p>
      </dgm:t>
    </dgm:pt>
    <dgm:pt modelId="{6ED8830C-B0C5-3943-9809-186729B3494D}" type="pres">
      <dgm:prSet presAssocID="{10773D5F-EC8C-8644-8E56-E6C09617DF3F}" presName="connector1" presStyleLbl="sibTrans2D1" presStyleIdx="0" presStyleCnt="2" custScaleX="87055" custScaleY="86113" custLinFactNeighborX="27598" custLinFactNeighborY="-12783"/>
      <dgm:spPr/>
      <dgm:t>
        <a:bodyPr/>
        <a:lstStyle/>
        <a:p>
          <a:endParaRPr lang="it-IT"/>
        </a:p>
      </dgm:t>
    </dgm:pt>
    <dgm:pt modelId="{33BE2D96-5A5C-8344-BA49-4A68E740CA7C}" type="pres">
      <dgm:prSet presAssocID="{6673F22B-C7E6-C34F-A1B9-5912F8EDEE14}" presName="connector2" presStyleLbl="sibTrans2D1" presStyleIdx="1" presStyleCnt="2" custLinFactNeighborX="-17171" custLinFactNeighborY="-21227"/>
      <dgm:spPr/>
      <dgm:t>
        <a:bodyPr/>
        <a:lstStyle/>
        <a:p>
          <a:endParaRPr lang="it-IT"/>
        </a:p>
      </dgm:t>
    </dgm:pt>
  </dgm:ptLst>
  <dgm:cxnLst>
    <dgm:cxn modelId="{B85DF4EB-C213-5B4D-A43C-593BF94DE3F9}" type="presOf" srcId="{30430C3E-E063-9042-8979-832B4996B0FB}" destId="{51B08EBC-64B7-7647-B4C1-B678E57EC1C2}" srcOrd="0" destOrd="0" presId="urn:microsoft.com/office/officeart/2005/8/layout/gear1"/>
    <dgm:cxn modelId="{564995A4-2F89-B843-808E-B1086AE8ACC5}" type="presOf" srcId="{30430C3E-E063-9042-8979-832B4996B0FB}" destId="{662F5643-09CA-D343-9DA5-3526C7D949C4}" srcOrd="2" destOrd="0" presId="urn:microsoft.com/office/officeart/2005/8/layout/gear1"/>
    <dgm:cxn modelId="{ABAF213E-0FD4-F04D-B87D-B295A76FE2B3}" srcId="{76660652-8210-1A4B-AF2F-DCA4661A9DAD}" destId="{30430C3E-E063-9042-8979-832B4996B0FB}" srcOrd="0" destOrd="0" parTransId="{487B38DB-F624-8B49-9D52-C6D526713E5A}" sibTransId="{10773D5F-EC8C-8644-8E56-E6C09617DF3F}"/>
    <dgm:cxn modelId="{FE4B5C5F-C821-CC4A-9990-AC9D955809A3}" type="presOf" srcId="{3DAFCAB8-5AAC-4042-BDD0-CFE1E1077DCF}" destId="{95CCB3CA-B397-2F4F-880C-4A4F7413C9A5}" srcOrd="0" destOrd="0" presId="urn:microsoft.com/office/officeart/2005/8/layout/gear1"/>
    <dgm:cxn modelId="{9515B85C-905B-8A43-B645-5A0D8A72C17E}" type="presOf" srcId="{3DAFCAB8-5AAC-4042-BDD0-CFE1E1077DCF}" destId="{BEAD0E50-ED6D-CF43-8794-F427B2D9D94B}" srcOrd="2" destOrd="0" presId="urn:microsoft.com/office/officeart/2005/8/layout/gear1"/>
    <dgm:cxn modelId="{A5037D4D-0CC2-D047-B915-FB56888A18F2}" srcId="{76660652-8210-1A4B-AF2F-DCA4661A9DAD}" destId="{3DAFCAB8-5AAC-4042-BDD0-CFE1E1077DCF}" srcOrd="1" destOrd="0" parTransId="{DBB7A98A-140E-384C-92B5-64F00DC040C9}" sibTransId="{6673F22B-C7E6-C34F-A1B9-5912F8EDEE14}"/>
    <dgm:cxn modelId="{896FDD81-D891-1E42-9FA6-8520174F9304}" type="presOf" srcId="{76660652-8210-1A4B-AF2F-DCA4661A9DAD}" destId="{BC230AD4-D8E7-1F44-9CF2-B7C9F4EF8299}" srcOrd="0" destOrd="0" presId="urn:microsoft.com/office/officeart/2005/8/layout/gear1"/>
    <dgm:cxn modelId="{20C6794D-E6A3-554F-B893-0FCFF26A3AEA}" type="presOf" srcId="{6673F22B-C7E6-C34F-A1B9-5912F8EDEE14}" destId="{33BE2D96-5A5C-8344-BA49-4A68E740CA7C}" srcOrd="0" destOrd="0" presId="urn:microsoft.com/office/officeart/2005/8/layout/gear1"/>
    <dgm:cxn modelId="{D4E552D6-FB73-E04A-9219-8C116902C2FD}" type="presOf" srcId="{3DAFCAB8-5AAC-4042-BDD0-CFE1E1077DCF}" destId="{63CB4434-93F2-F44E-A720-53606E022435}" srcOrd="1" destOrd="0" presId="urn:microsoft.com/office/officeart/2005/8/layout/gear1"/>
    <dgm:cxn modelId="{53E7EEBD-977A-BE47-A37C-319B8D97391E}" type="presOf" srcId="{30430C3E-E063-9042-8979-832B4996B0FB}" destId="{D958A2F8-F975-AE44-B1BA-813234B81C1B}" srcOrd="1" destOrd="0" presId="urn:microsoft.com/office/officeart/2005/8/layout/gear1"/>
    <dgm:cxn modelId="{97698C29-F7C5-1545-A3FD-2496379C7F2E}" type="presOf" srcId="{10773D5F-EC8C-8644-8E56-E6C09617DF3F}" destId="{6ED8830C-B0C5-3943-9809-186729B3494D}" srcOrd="0" destOrd="0" presId="urn:microsoft.com/office/officeart/2005/8/layout/gear1"/>
    <dgm:cxn modelId="{576A889A-E1BE-D442-81A7-C90BD19DB113}" type="presParOf" srcId="{BC230AD4-D8E7-1F44-9CF2-B7C9F4EF8299}" destId="{51B08EBC-64B7-7647-B4C1-B678E57EC1C2}" srcOrd="0" destOrd="0" presId="urn:microsoft.com/office/officeart/2005/8/layout/gear1"/>
    <dgm:cxn modelId="{AAE88330-DC7D-4D4C-8A3A-9F8CE665894D}" type="presParOf" srcId="{BC230AD4-D8E7-1F44-9CF2-B7C9F4EF8299}" destId="{D958A2F8-F975-AE44-B1BA-813234B81C1B}" srcOrd="1" destOrd="0" presId="urn:microsoft.com/office/officeart/2005/8/layout/gear1"/>
    <dgm:cxn modelId="{979A1A25-3365-FA4E-8A62-EBC5E303AB5E}" type="presParOf" srcId="{BC230AD4-D8E7-1F44-9CF2-B7C9F4EF8299}" destId="{662F5643-09CA-D343-9DA5-3526C7D949C4}" srcOrd="2" destOrd="0" presId="urn:microsoft.com/office/officeart/2005/8/layout/gear1"/>
    <dgm:cxn modelId="{0AC73824-20BC-F340-9FB8-EA6AD00C5642}" type="presParOf" srcId="{BC230AD4-D8E7-1F44-9CF2-B7C9F4EF8299}" destId="{95CCB3CA-B397-2F4F-880C-4A4F7413C9A5}" srcOrd="3" destOrd="0" presId="urn:microsoft.com/office/officeart/2005/8/layout/gear1"/>
    <dgm:cxn modelId="{3BE99BE9-B99C-F64B-87F2-C70B43383302}" type="presParOf" srcId="{BC230AD4-D8E7-1F44-9CF2-B7C9F4EF8299}" destId="{63CB4434-93F2-F44E-A720-53606E022435}" srcOrd="4" destOrd="0" presId="urn:microsoft.com/office/officeart/2005/8/layout/gear1"/>
    <dgm:cxn modelId="{6DF88DBB-D0BD-EA45-8E31-B92B76C51E20}" type="presParOf" srcId="{BC230AD4-D8E7-1F44-9CF2-B7C9F4EF8299}" destId="{BEAD0E50-ED6D-CF43-8794-F427B2D9D94B}" srcOrd="5" destOrd="0" presId="urn:microsoft.com/office/officeart/2005/8/layout/gear1"/>
    <dgm:cxn modelId="{080E78B2-999C-1040-8202-7C0D62D27678}" type="presParOf" srcId="{BC230AD4-D8E7-1F44-9CF2-B7C9F4EF8299}" destId="{6ED8830C-B0C5-3943-9809-186729B3494D}" srcOrd="6" destOrd="0" presId="urn:microsoft.com/office/officeart/2005/8/layout/gear1"/>
    <dgm:cxn modelId="{6D730248-F6E9-4643-A544-6BA2DA29A771}" type="presParOf" srcId="{BC230AD4-D8E7-1F44-9CF2-B7C9F4EF8299}" destId="{33BE2D96-5A5C-8344-BA49-4A68E740CA7C}"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7D6298-CF08-574D-A951-058C8B761196}"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it-IT"/>
        </a:p>
      </dgm:t>
    </dgm:pt>
    <dgm:pt modelId="{7DA93445-286D-4645-8AF4-80DA47A61041}">
      <dgm:prSet phldrT="[Testo]" custT="1"/>
      <dgm:spPr/>
      <dgm:t>
        <a:bodyPr/>
        <a:lstStyle/>
        <a:p>
          <a:r>
            <a:rPr lang="it-IT" sz="2400" smtClean="0"/>
            <a:t>Pedagogia del Lavoro e Adult Education </a:t>
          </a:r>
        </a:p>
        <a:p>
          <a:r>
            <a:rPr lang="it-IT" sz="2400" smtClean="0"/>
            <a:t>Paradigma</a:t>
          </a:r>
          <a:r>
            <a:rPr lang="it-IT" sz="2400" baseline="0" smtClean="0"/>
            <a:t> Ecologico e Ricerca empirica</a:t>
          </a:r>
          <a:endParaRPr lang="it-IT" sz="2400" dirty="0"/>
        </a:p>
      </dgm:t>
    </dgm:pt>
    <dgm:pt modelId="{40D76CBA-2F9C-7C4C-A40F-EE54518766D2}" type="parTrans" cxnId="{2B6B6A45-932C-FF4C-A228-26A6EDB82E46}">
      <dgm:prSet/>
      <dgm:spPr/>
      <dgm:t>
        <a:bodyPr/>
        <a:lstStyle/>
        <a:p>
          <a:endParaRPr lang="it-IT"/>
        </a:p>
      </dgm:t>
    </dgm:pt>
    <dgm:pt modelId="{7C5999E7-DF5F-BC41-8D43-625EE149068C}" type="sibTrans" cxnId="{2B6B6A45-932C-FF4C-A228-26A6EDB82E46}">
      <dgm:prSet/>
      <dgm:spPr/>
      <dgm:t>
        <a:bodyPr/>
        <a:lstStyle/>
        <a:p>
          <a:endParaRPr lang="it-IT"/>
        </a:p>
      </dgm:t>
    </dgm:pt>
    <dgm:pt modelId="{28D2C7EC-CAE6-AA4D-81B4-8D9E4B29AEE2}">
      <dgm:prSet custT="1"/>
      <dgm:spPr/>
      <dgm:t>
        <a:bodyPr/>
        <a:lstStyle/>
        <a:p>
          <a:r>
            <a:rPr lang="it-IT" sz="2400" dirty="0" smtClean="0"/>
            <a:t>Competenze per la </a:t>
          </a:r>
          <a:r>
            <a:rPr lang="it-IT" sz="2400" dirty="0" err="1" smtClean="0"/>
            <a:t>professionalizzaione</a:t>
          </a:r>
          <a:r>
            <a:rPr lang="it-IT" sz="2400" dirty="0" smtClean="0"/>
            <a:t> e per l’</a:t>
          </a:r>
          <a:r>
            <a:rPr lang="it-IT" sz="2400" dirty="0" err="1" smtClean="0"/>
            <a:t>autoimprenditoralità</a:t>
          </a:r>
          <a:r>
            <a:rPr lang="it-IT" sz="2400" dirty="0" smtClean="0"/>
            <a:t> </a:t>
          </a:r>
        </a:p>
        <a:p>
          <a:r>
            <a:rPr lang="it-IT" sz="2000" dirty="0" smtClean="0"/>
            <a:t>Epistemologia e Filosofia della ricerca</a:t>
          </a:r>
          <a:endParaRPr lang="it-IT" sz="2000" dirty="0"/>
        </a:p>
      </dgm:t>
    </dgm:pt>
    <dgm:pt modelId="{9AA5DC9A-4CCE-EA4A-974D-F057F0F148C1}" type="parTrans" cxnId="{4922935E-F1B9-A74E-824B-53F43E7BEF8B}">
      <dgm:prSet/>
      <dgm:spPr/>
      <dgm:t>
        <a:bodyPr/>
        <a:lstStyle/>
        <a:p>
          <a:endParaRPr lang="it-IT"/>
        </a:p>
      </dgm:t>
    </dgm:pt>
    <dgm:pt modelId="{7BF7EADF-DC3D-5243-B8F4-CDEC483BF3B1}" type="sibTrans" cxnId="{4922935E-F1B9-A74E-824B-53F43E7BEF8B}">
      <dgm:prSet/>
      <dgm:spPr/>
      <dgm:t>
        <a:bodyPr/>
        <a:lstStyle/>
        <a:p>
          <a:endParaRPr lang="it-IT"/>
        </a:p>
      </dgm:t>
    </dgm:pt>
    <dgm:pt modelId="{7B2E6513-F5BD-0843-8525-8D14C22F7AC9}" type="pres">
      <dgm:prSet presAssocID="{AE7D6298-CF08-574D-A951-058C8B761196}" presName="rootnode" presStyleCnt="0">
        <dgm:presLayoutVars>
          <dgm:chMax/>
          <dgm:chPref/>
          <dgm:dir/>
          <dgm:animLvl val="lvl"/>
        </dgm:presLayoutVars>
      </dgm:prSet>
      <dgm:spPr/>
      <dgm:t>
        <a:bodyPr/>
        <a:lstStyle/>
        <a:p>
          <a:endParaRPr lang="it-IT"/>
        </a:p>
      </dgm:t>
    </dgm:pt>
    <dgm:pt modelId="{06E79742-83F7-B74F-BDB1-6305B88CBFB2}" type="pres">
      <dgm:prSet presAssocID="{7DA93445-286D-4645-8AF4-80DA47A61041}" presName="composite" presStyleCnt="0"/>
      <dgm:spPr/>
      <dgm:t>
        <a:bodyPr/>
        <a:lstStyle/>
        <a:p>
          <a:endParaRPr lang="it-IT"/>
        </a:p>
      </dgm:t>
    </dgm:pt>
    <dgm:pt modelId="{DAFBC920-FA5B-6C47-B6EC-2FF25B7DD7EA}" type="pres">
      <dgm:prSet presAssocID="{7DA93445-286D-4645-8AF4-80DA47A61041}" presName="bentUpArrow1" presStyleLbl="alignImgPlace1" presStyleIdx="0" presStyleCnt="1"/>
      <dgm:spPr/>
      <dgm:t>
        <a:bodyPr/>
        <a:lstStyle/>
        <a:p>
          <a:endParaRPr lang="it-IT"/>
        </a:p>
      </dgm:t>
    </dgm:pt>
    <dgm:pt modelId="{52D8C46D-8D81-EA49-AD08-3B1DD88A576F}" type="pres">
      <dgm:prSet presAssocID="{7DA93445-286D-4645-8AF4-80DA47A61041}" presName="ParentText" presStyleLbl="node1" presStyleIdx="0" presStyleCnt="2" custScaleX="202834" custScaleY="89943" custLinFactNeighborX="-52362" custLinFactNeighborY="4855">
        <dgm:presLayoutVars>
          <dgm:chMax val="1"/>
          <dgm:chPref val="1"/>
          <dgm:bulletEnabled val="1"/>
        </dgm:presLayoutVars>
      </dgm:prSet>
      <dgm:spPr/>
      <dgm:t>
        <a:bodyPr/>
        <a:lstStyle/>
        <a:p>
          <a:endParaRPr lang="it-IT"/>
        </a:p>
      </dgm:t>
    </dgm:pt>
    <dgm:pt modelId="{A3B38B0C-CBA7-1C43-AC3D-0581AE03FA48}" type="pres">
      <dgm:prSet presAssocID="{7DA93445-286D-4645-8AF4-80DA47A61041}" presName="ChildText" presStyleLbl="revTx" presStyleIdx="0" presStyleCnt="1" custScaleX="148240" custScaleY="104408">
        <dgm:presLayoutVars>
          <dgm:chMax val="0"/>
          <dgm:chPref val="0"/>
          <dgm:bulletEnabled val="1"/>
        </dgm:presLayoutVars>
      </dgm:prSet>
      <dgm:spPr/>
      <dgm:t>
        <a:bodyPr/>
        <a:lstStyle/>
        <a:p>
          <a:endParaRPr lang="it-IT"/>
        </a:p>
      </dgm:t>
    </dgm:pt>
    <dgm:pt modelId="{F962E6BD-2A27-6F4E-B7BC-BF9DBBC85F2C}" type="pres">
      <dgm:prSet presAssocID="{7C5999E7-DF5F-BC41-8D43-625EE149068C}" presName="sibTrans" presStyleCnt="0"/>
      <dgm:spPr/>
      <dgm:t>
        <a:bodyPr/>
        <a:lstStyle/>
        <a:p>
          <a:endParaRPr lang="it-IT"/>
        </a:p>
      </dgm:t>
    </dgm:pt>
    <dgm:pt modelId="{5716C4F1-8674-E641-8832-15C721E85CE9}" type="pres">
      <dgm:prSet presAssocID="{28D2C7EC-CAE6-AA4D-81B4-8D9E4B29AEE2}" presName="composite" presStyleCnt="0"/>
      <dgm:spPr/>
      <dgm:t>
        <a:bodyPr/>
        <a:lstStyle/>
        <a:p>
          <a:endParaRPr lang="it-IT"/>
        </a:p>
      </dgm:t>
    </dgm:pt>
    <dgm:pt modelId="{8ED78EF2-9E05-F948-955F-DFDF7F5495E5}" type="pres">
      <dgm:prSet presAssocID="{28D2C7EC-CAE6-AA4D-81B4-8D9E4B29AEE2}" presName="ParentText" presStyleLbl="node1" presStyleIdx="1" presStyleCnt="2" custScaleX="203040" custScaleY="92152" custLinFactNeighborX="10281" custLinFactNeighborY="839">
        <dgm:presLayoutVars>
          <dgm:chMax val="1"/>
          <dgm:chPref val="1"/>
          <dgm:bulletEnabled val="1"/>
        </dgm:presLayoutVars>
      </dgm:prSet>
      <dgm:spPr/>
      <dgm:t>
        <a:bodyPr/>
        <a:lstStyle/>
        <a:p>
          <a:endParaRPr lang="it-IT"/>
        </a:p>
      </dgm:t>
    </dgm:pt>
  </dgm:ptLst>
  <dgm:cxnLst>
    <dgm:cxn modelId="{2B6B6A45-932C-FF4C-A228-26A6EDB82E46}" srcId="{AE7D6298-CF08-574D-A951-058C8B761196}" destId="{7DA93445-286D-4645-8AF4-80DA47A61041}" srcOrd="0" destOrd="0" parTransId="{40D76CBA-2F9C-7C4C-A40F-EE54518766D2}" sibTransId="{7C5999E7-DF5F-BC41-8D43-625EE149068C}"/>
    <dgm:cxn modelId="{DF047502-9973-8C4A-A1F3-D78A07A5F228}" type="presOf" srcId="{7DA93445-286D-4645-8AF4-80DA47A61041}" destId="{52D8C46D-8D81-EA49-AD08-3B1DD88A576F}" srcOrd="0" destOrd="0" presId="urn:microsoft.com/office/officeart/2005/8/layout/StepDownProcess"/>
    <dgm:cxn modelId="{30323DDD-686F-1943-ADE5-B95BFA93003A}" type="presOf" srcId="{AE7D6298-CF08-574D-A951-058C8B761196}" destId="{7B2E6513-F5BD-0843-8525-8D14C22F7AC9}" srcOrd="0" destOrd="0" presId="urn:microsoft.com/office/officeart/2005/8/layout/StepDownProcess"/>
    <dgm:cxn modelId="{4922935E-F1B9-A74E-824B-53F43E7BEF8B}" srcId="{AE7D6298-CF08-574D-A951-058C8B761196}" destId="{28D2C7EC-CAE6-AA4D-81B4-8D9E4B29AEE2}" srcOrd="1" destOrd="0" parTransId="{9AA5DC9A-4CCE-EA4A-974D-F057F0F148C1}" sibTransId="{7BF7EADF-DC3D-5243-B8F4-CDEC483BF3B1}"/>
    <dgm:cxn modelId="{62696FAC-2E2F-FE49-BC1F-2ACC5C9C97BB}" type="presOf" srcId="{28D2C7EC-CAE6-AA4D-81B4-8D9E4B29AEE2}" destId="{8ED78EF2-9E05-F948-955F-DFDF7F5495E5}" srcOrd="0" destOrd="0" presId="urn:microsoft.com/office/officeart/2005/8/layout/StepDownProcess"/>
    <dgm:cxn modelId="{A4F15060-0917-0946-A74D-33AC2ED1899B}" type="presParOf" srcId="{7B2E6513-F5BD-0843-8525-8D14C22F7AC9}" destId="{06E79742-83F7-B74F-BDB1-6305B88CBFB2}" srcOrd="0" destOrd="0" presId="urn:microsoft.com/office/officeart/2005/8/layout/StepDownProcess"/>
    <dgm:cxn modelId="{0BDD6B6B-E571-1645-87D6-EB588148FC07}" type="presParOf" srcId="{06E79742-83F7-B74F-BDB1-6305B88CBFB2}" destId="{DAFBC920-FA5B-6C47-B6EC-2FF25B7DD7EA}" srcOrd="0" destOrd="0" presId="urn:microsoft.com/office/officeart/2005/8/layout/StepDownProcess"/>
    <dgm:cxn modelId="{7CB74C6D-216C-6746-960E-C706315CAF0D}" type="presParOf" srcId="{06E79742-83F7-B74F-BDB1-6305B88CBFB2}" destId="{52D8C46D-8D81-EA49-AD08-3B1DD88A576F}" srcOrd="1" destOrd="0" presId="urn:microsoft.com/office/officeart/2005/8/layout/StepDownProcess"/>
    <dgm:cxn modelId="{3A99A7B0-2BFB-664D-BAEC-A40E0C21FEFA}" type="presParOf" srcId="{06E79742-83F7-B74F-BDB1-6305B88CBFB2}" destId="{A3B38B0C-CBA7-1C43-AC3D-0581AE03FA48}" srcOrd="2" destOrd="0" presId="urn:microsoft.com/office/officeart/2005/8/layout/StepDownProcess"/>
    <dgm:cxn modelId="{6D35E776-64BC-9D42-A3C5-7CB154EA2F82}" type="presParOf" srcId="{7B2E6513-F5BD-0843-8525-8D14C22F7AC9}" destId="{F962E6BD-2A27-6F4E-B7BC-BF9DBBC85F2C}" srcOrd="1" destOrd="0" presId="urn:microsoft.com/office/officeart/2005/8/layout/StepDownProcess"/>
    <dgm:cxn modelId="{D54884CE-C62A-1647-91C0-50826A78123C}" type="presParOf" srcId="{7B2E6513-F5BD-0843-8525-8D14C22F7AC9}" destId="{5716C4F1-8674-E641-8832-15C721E85CE9}" srcOrd="2" destOrd="0" presId="urn:microsoft.com/office/officeart/2005/8/layout/StepDownProcess"/>
    <dgm:cxn modelId="{BAB77A69-560A-6946-86F1-15A4A784E779}" type="presParOf" srcId="{5716C4F1-8674-E641-8832-15C721E85CE9}" destId="{8ED78EF2-9E05-F948-955F-DFDF7F5495E5}"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7D6298-CF08-574D-A951-058C8B761196}"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it-IT"/>
        </a:p>
      </dgm:t>
    </dgm:pt>
    <dgm:pt modelId="{7DA93445-286D-4645-8AF4-80DA47A61041}">
      <dgm:prSet phldrT="[Testo]" custT="1"/>
      <dgm:spPr/>
      <dgm:t>
        <a:bodyPr/>
        <a:lstStyle/>
        <a:p>
          <a:r>
            <a:rPr lang="it-IT" sz="2400" baseline="0" smtClean="0"/>
            <a:t>Costruzione di un nuovo tipo di Curriculum </a:t>
          </a:r>
        </a:p>
        <a:p>
          <a:r>
            <a:rPr lang="it-IT" sz="2400" baseline="0" smtClean="0"/>
            <a:t>Metodo Qualitativo</a:t>
          </a:r>
          <a:endParaRPr lang="it-IT" sz="2400" dirty="0"/>
        </a:p>
      </dgm:t>
    </dgm:pt>
    <dgm:pt modelId="{7C5999E7-DF5F-BC41-8D43-625EE149068C}" type="sibTrans" cxnId="{2B6B6A45-932C-FF4C-A228-26A6EDB82E46}">
      <dgm:prSet/>
      <dgm:spPr/>
      <dgm:t>
        <a:bodyPr/>
        <a:lstStyle/>
        <a:p>
          <a:endParaRPr lang="it-IT"/>
        </a:p>
      </dgm:t>
    </dgm:pt>
    <dgm:pt modelId="{40D76CBA-2F9C-7C4C-A40F-EE54518766D2}" type="parTrans" cxnId="{2B6B6A45-932C-FF4C-A228-26A6EDB82E46}">
      <dgm:prSet/>
      <dgm:spPr/>
      <dgm:t>
        <a:bodyPr/>
        <a:lstStyle/>
        <a:p>
          <a:endParaRPr lang="it-IT"/>
        </a:p>
      </dgm:t>
    </dgm:pt>
    <dgm:pt modelId="{22A6A0C8-FEEF-0F4C-B0FE-4E0371790691}">
      <dgm:prSet phldrT="[Testo]" custT="1"/>
      <dgm:spPr/>
      <dgm:t>
        <a:bodyPr/>
        <a:lstStyle/>
        <a:p>
          <a:r>
            <a:rPr lang="it-IT" sz="2400" dirty="0" smtClean="0"/>
            <a:t>Strategia della ricerca: </a:t>
          </a:r>
        </a:p>
        <a:p>
          <a:r>
            <a:rPr lang="it-IT" sz="2400" dirty="0" smtClean="0"/>
            <a:t>Studio di caso</a:t>
          </a:r>
        </a:p>
        <a:p>
          <a:r>
            <a:rPr lang="it-IT" sz="2400" dirty="0" smtClean="0"/>
            <a:t>Tecnica della ricerca: </a:t>
          </a:r>
        </a:p>
        <a:p>
          <a:r>
            <a:rPr lang="it-IT" sz="2400" dirty="0" smtClean="0"/>
            <a:t>Intervista </a:t>
          </a:r>
          <a:r>
            <a:rPr lang="it-IT" sz="2400" dirty="0" err="1" smtClean="0"/>
            <a:t>Semistrutturata</a:t>
          </a:r>
          <a:endParaRPr lang="it-IT" sz="2400" dirty="0"/>
        </a:p>
      </dgm:t>
    </dgm:pt>
    <dgm:pt modelId="{0409693C-B040-8A45-9B4F-D884955D6766}" type="parTrans" cxnId="{3EE82432-7165-D74D-9AD8-9FCD5DFE0B2B}">
      <dgm:prSet/>
      <dgm:spPr/>
      <dgm:t>
        <a:bodyPr/>
        <a:lstStyle/>
        <a:p>
          <a:endParaRPr lang="it-IT"/>
        </a:p>
      </dgm:t>
    </dgm:pt>
    <dgm:pt modelId="{9712F576-6CBE-774C-B45E-71325BD5580C}" type="sibTrans" cxnId="{3EE82432-7165-D74D-9AD8-9FCD5DFE0B2B}">
      <dgm:prSet/>
      <dgm:spPr/>
      <dgm:t>
        <a:bodyPr/>
        <a:lstStyle/>
        <a:p>
          <a:endParaRPr lang="it-IT"/>
        </a:p>
      </dgm:t>
    </dgm:pt>
    <dgm:pt modelId="{7B2E6513-F5BD-0843-8525-8D14C22F7AC9}" type="pres">
      <dgm:prSet presAssocID="{AE7D6298-CF08-574D-A951-058C8B761196}" presName="rootnode" presStyleCnt="0">
        <dgm:presLayoutVars>
          <dgm:chMax/>
          <dgm:chPref/>
          <dgm:dir/>
          <dgm:animLvl val="lvl"/>
        </dgm:presLayoutVars>
      </dgm:prSet>
      <dgm:spPr/>
      <dgm:t>
        <a:bodyPr/>
        <a:lstStyle/>
        <a:p>
          <a:endParaRPr lang="it-IT"/>
        </a:p>
      </dgm:t>
    </dgm:pt>
    <dgm:pt modelId="{06E79742-83F7-B74F-BDB1-6305B88CBFB2}" type="pres">
      <dgm:prSet presAssocID="{7DA93445-286D-4645-8AF4-80DA47A61041}" presName="composite" presStyleCnt="0"/>
      <dgm:spPr/>
      <dgm:t>
        <a:bodyPr/>
        <a:lstStyle/>
        <a:p>
          <a:endParaRPr lang="it-IT"/>
        </a:p>
      </dgm:t>
    </dgm:pt>
    <dgm:pt modelId="{DAFBC920-FA5B-6C47-B6EC-2FF25B7DD7EA}" type="pres">
      <dgm:prSet presAssocID="{7DA93445-286D-4645-8AF4-80DA47A61041}" presName="bentUpArrow1" presStyleLbl="alignImgPlace1" presStyleIdx="0" presStyleCnt="1"/>
      <dgm:spPr/>
      <dgm:t>
        <a:bodyPr/>
        <a:lstStyle/>
        <a:p>
          <a:endParaRPr lang="it-IT"/>
        </a:p>
      </dgm:t>
    </dgm:pt>
    <dgm:pt modelId="{52D8C46D-8D81-EA49-AD08-3B1DD88A576F}" type="pres">
      <dgm:prSet presAssocID="{7DA93445-286D-4645-8AF4-80DA47A61041}" presName="ParentText" presStyleLbl="node1" presStyleIdx="0" presStyleCnt="2" custScaleX="176459" custScaleY="78865" custLinFactNeighborX="-52362" custLinFactNeighborY="4855">
        <dgm:presLayoutVars>
          <dgm:chMax val="1"/>
          <dgm:chPref val="1"/>
          <dgm:bulletEnabled val="1"/>
        </dgm:presLayoutVars>
      </dgm:prSet>
      <dgm:spPr/>
      <dgm:t>
        <a:bodyPr/>
        <a:lstStyle/>
        <a:p>
          <a:endParaRPr lang="it-IT"/>
        </a:p>
      </dgm:t>
    </dgm:pt>
    <dgm:pt modelId="{A3B38B0C-CBA7-1C43-AC3D-0581AE03FA48}" type="pres">
      <dgm:prSet presAssocID="{7DA93445-286D-4645-8AF4-80DA47A61041}" presName="ChildText" presStyleLbl="revTx" presStyleIdx="0" presStyleCnt="1" custScaleX="148240" custScaleY="104408">
        <dgm:presLayoutVars>
          <dgm:chMax val="0"/>
          <dgm:chPref val="0"/>
          <dgm:bulletEnabled val="1"/>
        </dgm:presLayoutVars>
      </dgm:prSet>
      <dgm:spPr/>
      <dgm:t>
        <a:bodyPr/>
        <a:lstStyle/>
        <a:p>
          <a:endParaRPr lang="it-IT"/>
        </a:p>
      </dgm:t>
    </dgm:pt>
    <dgm:pt modelId="{F962E6BD-2A27-6F4E-B7BC-BF9DBBC85F2C}" type="pres">
      <dgm:prSet presAssocID="{7C5999E7-DF5F-BC41-8D43-625EE149068C}" presName="sibTrans" presStyleCnt="0"/>
      <dgm:spPr/>
      <dgm:t>
        <a:bodyPr/>
        <a:lstStyle/>
        <a:p>
          <a:endParaRPr lang="it-IT"/>
        </a:p>
      </dgm:t>
    </dgm:pt>
    <dgm:pt modelId="{A1BEF929-E81A-E640-A90C-4CD2658DD8F3}" type="pres">
      <dgm:prSet presAssocID="{22A6A0C8-FEEF-0F4C-B0FE-4E0371790691}" presName="composite" presStyleCnt="0"/>
      <dgm:spPr/>
      <dgm:t>
        <a:bodyPr/>
        <a:lstStyle/>
        <a:p>
          <a:endParaRPr lang="it-IT"/>
        </a:p>
      </dgm:t>
    </dgm:pt>
    <dgm:pt modelId="{90676221-6BC8-CD48-B5BD-90F6F6E43F72}" type="pres">
      <dgm:prSet presAssocID="{22A6A0C8-FEEF-0F4C-B0FE-4E0371790691}" presName="ParentText" presStyleLbl="node1" presStyleIdx="1" presStyleCnt="2" custScaleX="182195" custScaleY="86356">
        <dgm:presLayoutVars>
          <dgm:chMax val="1"/>
          <dgm:chPref val="1"/>
          <dgm:bulletEnabled val="1"/>
        </dgm:presLayoutVars>
      </dgm:prSet>
      <dgm:spPr/>
      <dgm:t>
        <a:bodyPr/>
        <a:lstStyle/>
        <a:p>
          <a:endParaRPr lang="it-IT"/>
        </a:p>
      </dgm:t>
    </dgm:pt>
  </dgm:ptLst>
  <dgm:cxnLst>
    <dgm:cxn modelId="{2B6B6A45-932C-FF4C-A228-26A6EDB82E46}" srcId="{AE7D6298-CF08-574D-A951-058C8B761196}" destId="{7DA93445-286D-4645-8AF4-80DA47A61041}" srcOrd="0" destOrd="0" parTransId="{40D76CBA-2F9C-7C4C-A40F-EE54518766D2}" sibTransId="{7C5999E7-DF5F-BC41-8D43-625EE149068C}"/>
    <dgm:cxn modelId="{3EE82432-7165-D74D-9AD8-9FCD5DFE0B2B}" srcId="{AE7D6298-CF08-574D-A951-058C8B761196}" destId="{22A6A0C8-FEEF-0F4C-B0FE-4E0371790691}" srcOrd="1" destOrd="0" parTransId="{0409693C-B040-8A45-9B4F-D884955D6766}" sibTransId="{9712F576-6CBE-774C-B45E-71325BD5580C}"/>
    <dgm:cxn modelId="{8FA87491-F959-074B-89E4-D6CA09F3ACE0}" type="presOf" srcId="{AE7D6298-CF08-574D-A951-058C8B761196}" destId="{7B2E6513-F5BD-0843-8525-8D14C22F7AC9}" srcOrd="0" destOrd="0" presId="urn:microsoft.com/office/officeart/2005/8/layout/StepDownProcess"/>
    <dgm:cxn modelId="{5BFF73E4-AC63-C448-A61A-998971E6D9DA}" type="presOf" srcId="{7DA93445-286D-4645-8AF4-80DA47A61041}" destId="{52D8C46D-8D81-EA49-AD08-3B1DD88A576F}" srcOrd="0" destOrd="0" presId="urn:microsoft.com/office/officeart/2005/8/layout/StepDownProcess"/>
    <dgm:cxn modelId="{6AC600E6-C413-B54C-9267-E3FD4766C96F}" type="presOf" srcId="{22A6A0C8-FEEF-0F4C-B0FE-4E0371790691}" destId="{90676221-6BC8-CD48-B5BD-90F6F6E43F72}" srcOrd="0" destOrd="0" presId="urn:microsoft.com/office/officeart/2005/8/layout/StepDownProcess"/>
    <dgm:cxn modelId="{FA698675-644D-FB49-A94D-8095743D73C2}" type="presParOf" srcId="{7B2E6513-F5BD-0843-8525-8D14C22F7AC9}" destId="{06E79742-83F7-B74F-BDB1-6305B88CBFB2}" srcOrd="0" destOrd="0" presId="urn:microsoft.com/office/officeart/2005/8/layout/StepDownProcess"/>
    <dgm:cxn modelId="{F0640A20-53B9-0B4A-A3BA-DB5022EDCE1C}" type="presParOf" srcId="{06E79742-83F7-B74F-BDB1-6305B88CBFB2}" destId="{DAFBC920-FA5B-6C47-B6EC-2FF25B7DD7EA}" srcOrd="0" destOrd="0" presId="urn:microsoft.com/office/officeart/2005/8/layout/StepDownProcess"/>
    <dgm:cxn modelId="{1C2F315B-9458-E443-B0A1-CE0F013296CA}" type="presParOf" srcId="{06E79742-83F7-B74F-BDB1-6305B88CBFB2}" destId="{52D8C46D-8D81-EA49-AD08-3B1DD88A576F}" srcOrd="1" destOrd="0" presId="urn:microsoft.com/office/officeart/2005/8/layout/StepDownProcess"/>
    <dgm:cxn modelId="{E37167ED-3375-9044-9CC8-61FA670B820F}" type="presParOf" srcId="{06E79742-83F7-B74F-BDB1-6305B88CBFB2}" destId="{A3B38B0C-CBA7-1C43-AC3D-0581AE03FA48}" srcOrd="2" destOrd="0" presId="urn:microsoft.com/office/officeart/2005/8/layout/StepDownProcess"/>
    <dgm:cxn modelId="{35AE0CC8-5C61-9E4C-9CAA-96907DA468F4}" type="presParOf" srcId="{7B2E6513-F5BD-0843-8525-8D14C22F7AC9}" destId="{F962E6BD-2A27-6F4E-B7BC-BF9DBBC85F2C}" srcOrd="1" destOrd="0" presId="urn:microsoft.com/office/officeart/2005/8/layout/StepDownProcess"/>
    <dgm:cxn modelId="{1D9ED872-0212-2844-A2EE-827298C5081C}" type="presParOf" srcId="{7B2E6513-F5BD-0843-8525-8D14C22F7AC9}" destId="{A1BEF929-E81A-E640-A90C-4CD2658DD8F3}" srcOrd="2" destOrd="0" presId="urn:microsoft.com/office/officeart/2005/8/layout/StepDownProcess"/>
    <dgm:cxn modelId="{94470625-6778-AE47-AA9D-E60BFD05A65C}" type="presParOf" srcId="{A1BEF929-E81A-E640-A90C-4CD2658DD8F3}" destId="{90676221-6BC8-CD48-B5BD-90F6F6E43F72}"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D2EEC9-2F3E-F945-B3AE-A9D77122DF75}" type="doc">
      <dgm:prSet loTypeId="urn:microsoft.com/office/officeart/2005/8/layout/vList2" loCatId="" qsTypeId="urn:microsoft.com/office/officeart/2005/8/quickstyle/simple1" qsCatId="simple" csTypeId="urn:microsoft.com/office/officeart/2005/8/colors/colorful5" csCatId="colorful" phldr="1"/>
      <dgm:spPr/>
      <dgm:t>
        <a:bodyPr/>
        <a:lstStyle/>
        <a:p>
          <a:endParaRPr lang="it-IT"/>
        </a:p>
      </dgm:t>
    </dgm:pt>
    <dgm:pt modelId="{D876ABCE-8A39-E647-8756-353329DBE520}">
      <dgm:prSet phldrT="[Testo]" custT="1"/>
      <dgm:spPr/>
      <dgm:t>
        <a:bodyPr/>
        <a:lstStyle/>
        <a:p>
          <a:pPr algn="ctr"/>
          <a:r>
            <a:rPr lang="it-IT" sz="2200" dirty="0" smtClean="0"/>
            <a:t>La domanda di competenze sta cambiando rapidamente come risultato di una trasformazione strutturale</a:t>
          </a:r>
        </a:p>
      </dgm:t>
    </dgm:pt>
    <dgm:pt modelId="{C9732624-90CA-A641-893A-835F5ACED15F}" type="parTrans" cxnId="{9008B834-EB7D-094E-A1B0-521FD9878571}">
      <dgm:prSet/>
      <dgm:spPr/>
      <dgm:t>
        <a:bodyPr/>
        <a:lstStyle/>
        <a:p>
          <a:endParaRPr lang="it-IT" sz="2200"/>
        </a:p>
      </dgm:t>
    </dgm:pt>
    <dgm:pt modelId="{CBA05389-342B-2042-9230-0F7971342322}" type="sibTrans" cxnId="{9008B834-EB7D-094E-A1B0-521FD9878571}">
      <dgm:prSet/>
      <dgm:spPr/>
      <dgm:t>
        <a:bodyPr/>
        <a:lstStyle/>
        <a:p>
          <a:endParaRPr lang="it-IT" sz="2200"/>
        </a:p>
      </dgm:t>
    </dgm:pt>
    <dgm:pt modelId="{882B9AA8-B597-C842-BD69-C8F5A890672A}">
      <dgm:prSet phldrT="[Testo]" custT="1"/>
      <dgm:spPr/>
      <dgm:t>
        <a:bodyPr/>
        <a:lstStyle/>
        <a:p>
          <a:pPr algn="ctr"/>
          <a:r>
            <a:rPr lang="it-IT" sz="2200" dirty="0" smtClean="0"/>
            <a:t>L’employability della forza lavoro è essenziale al fine di interpretare i cambiamenti strutturali come opportunità</a:t>
          </a:r>
        </a:p>
      </dgm:t>
    </dgm:pt>
    <dgm:pt modelId="{24D53FFA-B5D5-504C-B4E7-C127045EAF7D}" type="parTrans" cxnId="{F661C856-278B-EE4F-8992-78EB615741E0}">
      <dgm:prSet/>
      <dgm:spPr/>
      <dgm:t>
        <a:bodyPr/>
        <a:lstStyle/>
        <a:p>
          <a:endParaRPr lang="it-IT" sz="2200"/>
        </a:p>
      </dgm:t>
    </dgm:pt>
    <dgm:pt modelId="{2AD2CF8F-7CDD-9B4D-BAE7-52D838560555}" type="sibTrans" cxnId="{F661C856-278B-EE4F-8992-78EB615741E0}">
      <dgm:prSet/>
      <dgm:spPr/>
      <dgm:t>
        <a:bodyPr/>
        <a:lstStyle/>
        <a:p>
          <a:endParaRPr lang="it-IT" sz="2200"/>
        </a:p>
      </dgm:t>
    </dgm:pt>
    <dgm:pt modelId="{7B1ECFEE-1C13-2F44-9DAB-0D00A237ABC7}">
      <dgm:prSet custT="1"/>
      <dgm:spPr/>
      <dgm:t>
        <a:bodyPr/>
        <a:lstStyle/>
        <a:p>
          <a:pPr algn="ctr"/>
          <a:r>
            <a:rPr lang="it-IT" sz="2200" dirty="0" smtClean="0"/>
            <a:t>I sistemi di educazione e formazione, i diversi mercati del lavoro, i lavoratori e i luoghi di lavoro devono sviluppare la capacità di adattarsi alle molteplici situazioni</a:t>
          </a:r>
        </a:p>
      </dgm:t>
    </dgm:pt>
    <dgm:pt modelId="{583D254C-F5F6-6A40-AB38-0AB8AD05BEC0}" type="parTrans" cxnId="{7D7650A1-A61F-4B49-AC2F-CE7B9F0C5515}">
      <dgm:prSet/>
      <dgm:spPr/>
      <dgm:t>
        <a:bodyPr/>
        <a:lstStyle/>
        <a:p>
          <a:endParaRPr lang="it-IT" sz="2200"/>
        </a:p>
      </dgm:t>
    </dgm:pt>
    <dgm:pt modelId="{FC9A19EA-6B02-BD44-B774-6EC1A07289AE}" type="sibTrans" cxnId="{7D7650A1-A61F-4B49-AC2F-CE7B9F0C5515}">
      <dgm:prSet/>
      <dgm:spPr/>
      <dgm:t>
        <a:bodyPr/>
        <a:lstStyle/>
        <a:p>
          <a:endParaRPr lang="it-IT" sz="2200"/>
        </a:p>
      </dgm:t>
    </dgm:pt>
    <dgm:pt modelId="{5F424D09-2EC4-744C-B0B3-000DC79374DC}" type="pres">
      <dgm:prSet presAssocID="{E0D2EEC9-2F3E-F945-B3AE-A9D77122DF75}" presName="linear" presStyleCnt="0">
        <dgm:presLayoutVars>
          <dgm:animLvl val="lvl"/>
          <dgm:resizeHandles val="exact"/>
        </dgm:presLayoutVars>
      </dgm:prSet>
      <dgm:spPr/>
      <dgm:t>
        <a:bodyPr/>
        <a:lstStyle/>
        <a:p>
          <a:endParaRPr lang="it-IT"/>
        </a:p>
      </dgm:t>
    </dgm:pt>
    <dgm:pt modelId="{DF891533-E4BA-0A42-A65C-D97DC7A96593}" type="pres">
      <dgm:prSet presAssocID="{D876ABCE-8A39-E647-8756-353329DBE520}" presName="parentText" presStyleLbl="node1" presStyleIdx="0" presStyleCnt="3">
        <dgm:presLayoutVars>
          <dgm:chMax val="0"/>
          <dgm:bulletEnabled val="1"/>
        </dgm:presLayoutVars>
      </dgm:prSet>
      <dgm:spPr/>
      <dgm:t>
        <a:bodyPr/>
        <a:lstStyle/>
        <a:p>
          <a:endParaRPr lang="it-IT"/>
        </a:p>
      </dgm:t>
    </dgm:pt>
    <dgm:pt modelId="{3BF6E424-94B0-F74C-9122-964DFF55BBB7}" type="pres">
      <dgm:prSet presAssocID="{CBA05389-342B-2042-9230-0F7971342322}" presName="spacer" presStyleCnt="0"/>
      <dgm:spPr/>
      <dgm:t>
        <a:bodyPr/>
        <a:lstStyle/>
        <a:p>
          <a:endParaRPr lang="it-IT"/>
        </a:p>
      </dgm:t>
    </dgm:pt>
    <dgm:pt modelId="{938D1166-3C4E-E548-BB35-23B71042F35F}" type="pres">
      <dgm:prSet presAssocID="{882B9AA8-B597-C842-BD69-C8F5A890672A}" presName="parentText" presStyleLbl="node1" presStyleIdx="1" presStyleCnt="3">
        <dgm:presLayoutVars>
          <dgm:chMax val="0"/>
          <dgm:bulletEnabled val="1"/>
        </dgm:presLayoutVars>
      </dgm:prSet>
      <dgm:spPr/>
      <dgm:t>
        <a:bodyPr/>
        <a:lstStyle/>
        <a:p>
          <a:endParaRPr lang="it-IT"/>
        </a:p>
      </dgm:t>
    </dgm:pt>
    <dgm:pt modelId="{F101071A-B99F-2C44-BF67-0CFE2E3D6C48}" type="pres">
      <dgm:prSet presAssocID="{2AD2CF8F-7CDD-9B4D-BAE7-52D838560555}" presName="spacer" presStyleCnt="0"/>
      <dgm:spPr/>
      <dgm:t>
        <a:bodyPr/>
        <a:lstStyle/>
        <a:p>
          <a:endParaRPr lang="it-IT"/>
        </a:p>
      </dgm:t>
    </dgm:pt>
    <dgm:pt modelId="{2C442352-BF02-4445-90C2-05985C687F05}" type="pres">
      <dgm:prSet presAssocID="{7B1ECFEE-1C13-2F44-9DAB-0D00A237ABC7}" presName="parentText" presStyleLbl="node1" presStyleIdx="2" presStyleCnt="3">
        <dgm:presLayoutVars>
          <dgm:chMax val="0"/>
          <dgm:bulletEnabled val="1"/>
        </dgm:presLayoutVars>
      </dgm:prSet>
      <dgm:spPr/>
      <dgm:t>
        <a:bodyPr/>
        <a:lstStyle/>
        <a:p>
          <a:endParaRPr lang="it-IT"/>
        </a:p>
      </dgm:t>
    </dgm:pt>
  </dgm:ptLst>
  <dgm:cxnLst>
    <dgm:cxn modelId="{9008B834-EB7D-094E-A1B0-521FD9878571}" srcId="{E0D2EEC9-2F3E-F945-B3AE-A9D77122DF75}" destId="{D876ABCE-8A39-E647-8756-353329DBE520}" srcOrd="0" destOrd="0" parTransId="{C9732624-90CA-A641-893A-835F5ACED15F}" sibTransId="{CBA05389-342B-2042-9230-0F7971342322}"/>
    <dgm:cxn modelId="{7B58A48F-C433-2544-90F2-CD90983F7491}" type="presOf" srcId="{E0D2EEC9-2F3E-F945-B3AE-A9D77122DF75}" destId="{5F424D09-2EC4-744C-B0B3-000DC79374DC}" srcOrd="0" destOrd="0" presId="urn:microsoft.com/office/officeart/2005/8/layout/vList2"/>
    <dgm:cxn modelId="{8F30368D-29D2-074B-AA50-89CBFBC7E606}" type="presOf" srcId="{7B1ECFEE-1C13-2F44-9DAB-0D00A237ABC7}" destId="{2C442352-BF02-4445-90C2-05985C687F05}" srcOrd="0" destOrd="0" presId="urn:microsoft.com/office/officeart/2005/8/layout/vList2"/>
    <dgm:cxn modelId="{7D7650A1-A61F-4B49-AC2F-CE7B9F0C5515}" srcId="{E0D2EEC9-2F3E-F945-B3AE-A9D77122DF75}" destId="{7B1ECFEE-1C13-2F44-9DAB-0D00A237ABC7}" srcOrd="2" destOrd="0" parTransId="{583D254C-F5F6-6A40-AB38-0AB8AD05BEC0}" sibTransId="{FC9A19EA-6B02-BD44-B774-6EC1A07289AE}"/>
    <dgm:cxn modelId="{B74B17E4-E631-F340-87BF-9A5DF5040530}" type="presOf" srcId="{882B9AA8-B597-C842-BD69-C8F5A890672A}" destId="{938D1166-3C4E-E548-BB35-23B71042F35F}" srcOrd="0" destOrd="0" presId="urn:microsoft.com/office/officeart/2005/8/layout/vList2"/>
    <dgm:cxn modelId="{F661C856-278B-EE4F-8992-78EB615741E0}" srcId="{E0D2EEC9-2F3E-F945-B3AE-A9D77122DF75}" destId="{882B9AA8-B597-C842-BD69-C8F5A890672A}" srcOrd="1" destOrd="0" parTransId="{24D53FFA-B5D5-504C-B4E7-C127045EAF7D}" sibTransId="{2AD2CF8F-7CDD-9B4D-BAE7-52D838560555}"/>
    <dgm:cxn modelId="{CBEECD57-78ED-814A-B935-CF9DFAC45438}" type="presOf" srcId="{D876ABCE-8A39-E647-8756-353329DBE520}" destId="{DF891533-E4BA-0A42-A65C-D97DC7A96593}" srcOrd="0" destOrd="0" presId="urn:microsoft.com/office/officeart/2005/8/layout/vList2"/>
    <dgm:cxn modelId="{5D7AFF3A-77F1-4B40-A1FE-7DB15463D6AB}" type="presParOf" srcId="{5F424D09-2EC4-744C-B0B3-000DC79374DC}" destId="{DF891533-E4BA-0A42-A65C-D97DC7A96593}" srcOrd="0" destOrd="0" presId="urn:microsoft.com/office/officeart/2005/8/layout/vList2"/>
    <dgm:cxn modelId="{D91E477C-AFE0-DF48-B13F-682ED7EE7C25}" type="presParOf" srcId="{5F424D09-2EC4-744C-B0B3-000DC79374DC}" destId="{3BF6E424-94B0-F74C-9122-964DFF55BBB7}" srcOrd="1" destOrd="0" presId="urn:microsoft.com/office/officeart/2005/8/layout/vList2"/>
    <dgm:cxn modelId="{394514CF-AFFC-BC44-8A3D-3E05B0C718F1}" type="presParOf" srcId="{5F424D09-2EC4-744C-B0B3-000DC79374DC}" destId="{938D1166-3C4E-E548-BB35-23B71042F35F}" srcOrd="2" destOrd="0" presId="urn:microsoft.com/office/officeart/2005/8/layout/vList2"/>
    <dgm:cxn modelId="{E218AB81-C951-3F41-BAA8-D96DB09ADF52}" type="presParOf" srcId="{5F424D09-2EC4-744C-B0B3-000DC79374DC}" destId="{F101071A-B99F-2C44-BF67-0CFE2E3D6C48}" srcOrd="3" destOrd="0" presId="urn:microsoft.com/office/officeart/2005/8/layout/vList2"/>
    <dgm:cxn modelId="{7892FA80-BBEE-2C4E-A25B-D38DDC29D0C7}" type="presParOf" srcId="{5F424D09-2EC4-744C-B0B3-000DC79374DC}" destId="{2C442352-BF02-4445-90C2-05985C687F0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EC5207-DFF0-4D43-A31D-82C91C368C64}" type="doc">
      <dgm:prSet loTypeId="urn:microsoft.com/office/officeart/2005/8/layout/default" loCatId="" qsTypeId="urn:microsoft.com/office/officeart/2005/8/quickstyle/simple1" qsCatId="simple" csTypeId="urn:microsoft.com/office/officeart/2005/8/colors/colorful5" csCatId="colorful" phldr="1"/>
      <dgm:spPr/>
      <dgm:t>
        <a:bodyPr/>
        <a:lstStyle/>
        <a:p>
          <a:endParaRPr lang="it-IT"/>
        </a:p>
      </dgm:t>
    </dgm:pt>
    <dgm:pt modelId="{39DB7EF1-2C2E-F348-A005-D2EA62748640}">
      <dgm:prSet phldrT="[Testo]"/>
      <dgm:spPr/>
      <dgm:t>
        <a:bodyPr/>
        <a:lstStyle/>
        <a:p>
          <a:r>
            <a:rPr lang="it-IT" dirty="0" smtClean="0"/>
            <a:t>Anticipare i bisogni di competenze emergenti</a:t>
          </a:r>
          <a:endParaRPr lang="it-IT" dirty="0"/>
        </a:p>
      </dgm:t>
    </dgm:pt>
    <dgm:pt modelId="{F178A0C9-617B-2147-B4E0-47614B2A99D1}" type="parTrans" cxnId="{647064F0-222D-EB4C-9CBF-DF1DD44C5BD4}">
      <dgm:prSet/>
      <dgm:spPr/>
      <dgm:t>
        <a:bodyPr/>
        <a:lstStyle/>
        <a:p>
          <a:endParaRPr lang="it-IT"/>
        </a:p>
      </dgm:t>
    </dgm:pt>
    <dgm:pt modelId="{1D959584-EDF8-2F4A-B304-28A714CE2ED0}" type="sibTrans" cxnId="{647064F0-222D-EB4C-9CBF-DF1DD44C5BD4}">
      <dgm:prSet/>
      <dgm:spPr/>
      <dgm:t>
        <a:bodyPr/>
        <a:lstStyle/>
        <a:p>
          <a:endParaRPr lang="it-IT"/>
        </a:p>
      </dgm:t>
    </dgm:pt>
    <dgm:pt modelId="{7A10B7BA-5742-F440-888E-14AFAC085258}">
      <dgm:prSet phldrT="[Testo]"/>
      <dgm:spPr/>
      <dgm:t>
        <a:bodyPr/>
        <a:lstStyle/>
        <a:p>
          <a:r>
            <a:rPr lang="it-IT" dirty="0" smtClean="0"/>
            <a:t>Rinforzare il ruolo della formazione e del work-</a:t>
          </a:r>
          <a:r>
            <a:rPr lang="it-IT" dirty="0" err="1" smtClean="0"/>
            <a:t>based</a:t>
          </a:r>
          <a:r>
            <a:rPr lang="it-IT" dirty="0" smtClean="0"/>
            <a:t> </a:t>
          </a:r>
          <a:r>
            <a:rPr lang="it-IT" dirty="0" err="1" smtClean="0"/>
            <a:t>learning</a:t>
          </a:r>
          <a:endParaRPr lang="it-IT" dirty="0"/>
        </a:p>
      </dgm:t>
    </dgm:pt>
    <dgm:pt modelId="{3A80C407-3F7E-0142-A69E-EADD937BA7DB}" type="parTrans" cxnId="{4AA55CC6-593D-3B49-975C-5DFA48A7F295}">
      <dgm:prSet/>
      <dgm:spPr/>
      <dgm:t>
        <a:bodyPr/>
        <a:lstStyle/>
        <a:p>
          <a:endParaRPr lang="it-IT"/>
        </a:p>
      </dgm:t>
    </dgm:pt>
    <dgm:pt modelId="{F61AA597-534A-1F42-B3C9-754A93A83C44}" type="sibTrans" cxnId="{4AA55CC6-593D-3B49-975C-5DFA48A7F295}">
      <dgm:prSet/>
      <dgm:spPr/>
      <dgm:t>
        <a:bodyPr/>
        <a:lstStyle/>
        <a:p>
          <a:endParaRPr lang="it-IT"/>
        </a:p>
      </dgm:t>
    </dgm:pt>
    <dgm:pt modelId="{0013CFDF-698A-244C-82DA-905BC01E2EBE}">
      <dgm:prSet phldrT="[Testo]"/>
      <dgm:spPr/>
      <dgm:t>
        <a:bodyPr/>
        <a:lstStyle/>
        <a:p>
          <a:r>
            <a:rPr lang="it-IT" dirty="0" smtClean="0"/>
            <a:t>Sostenere l’adattabilità dei luoghi di lavoro</a:t>
          </a:r>
        </a:p>
      </dgm:t>
    </dgm:pt>
    <dgm:pt modelId="{FF087625-9458-114F-8BF1-6189213AFAF2}" type="parTrans" cxnId="{EE71C40D-EB7E-694A-B237-06327F1299B3}">
      <dgm:prSet/>
      <dgm:spPr/>
      <dgm:t>
        <a:bodyPr/>
        <a:lstStyle/>
        <a:p>
          <a:endParaRPr lang="it-IT"/>
        </a:p>
      </dgm:t>
    </dgm:pt>
    <dgm:pt modelId="{829C520D-95B9-494D-8409-ACD47C43E40B}" type="sibTrans" cxnId="{EE71C40D-EB7E-694A-B237-06327F1299B3}">
      <dgm:prSet/>
      <dgm:spPr/>
      <dgm:t>
        <a:bodyPr/>
        <a:lstStyle/>
        <a:p>
          <a:endParaRPr lang="it-IT"/>
        </a:p>
      </dgm:t>
    </dgm:pt>
    <dgm:pt modelId="{638A050C-122F-7147-B798-9EEE003025E6}">
      <dgm:prSet/>
      <dgm:spPr/>
      <dgm:t>
        <a:bodyPr/>
        <a:lstStyle/>
        <a:p>
          <a:r>
            <a:rPr lang="it-IT" dirty="0" smtClean="0"/>
            <a:t>Promuovere mobilità lavorativa</a:t>
          </a:r>
        </a:p>
      </dgm:t>
    </dgm:pt>
    <dgm:pt modelId="{472EBC0E-1F1A-7349-B018-96618A0DBB66}" type="parTrans" cxnId="{3A46CE34-94AC-304F-A246-215F1773B9C9}">
      <dgm:prSet/>
      <dgm:spPr/>
      <dgm:t>
        <a:bodyPr/>
        <a:lstStyle/>
        <a:p>
          <a:endParaRPr lang="it-IT"/>
        </a:p>
      </dgm:t>
    </dgm:pt>
    <dgm:pt modelId="{499CB177-7E88-FC42-9213-0248EEDD1F9F}" type="sibTrans" cxnId="{3A46CE34-94AC-304F-A246-215F1773B9C9}">
      <dgm:prSet/>
      <dgm:spPr/>
      <dgm:t>
        <a:bodyPr/>
        <a:lstStyle/>
        <a:p>
          <a:endParaRPr lang="it-IT"/>
        </a:p>
      </dgm:t>
    </dgm:pt>
    <dgm:pt modelId="{CA682772-88D9-4041-961E-AFA3F9DDF3DE}" type="pres">
      <dgm:prSet presAssocID="{77EC5207-DFF0-4D43-A31D-82C91C368C64}" presName="diagram" presStyleCnt="0">
        <dgm:presLayoutVars>
          <dgm:dir/>
          <dgm:resizeHandles val="exact"/>
        </dgm:presLayoutVars>
      </dgm:prSet>
      <dgm:spPr/>
      <dgm:t>
        <a:bodyPr/>
        <a:lstStyle/>
        <a:p>
          <a:endParaRPr lang="it-IT"/>
        </a:p>
      </dgm:t>
    </dgm:pt>
    <dgm:pt modelId="{65CB0DED-D254-864A-BDBA-168705AF9753}" type="pres">
      <dgm:prSet presAssocID="{39DB7EF1-2C2E-F348-A005-D2EA62748640}" presName="node" presStyleLbl="node1" presStyleIdx="0" presStyleCnt="4" custLinFactNeighborY="-545">
        <dgm:presLayoutVars>
          <dgm:bulletEnabled val="1"/>
        </dgm:presLayoutVars>
      </dgm:prSet>
      <dgm:spPr/>
      <dgm:t>
        <a:bodyPr/>
        <a:lstStyle/>
        <a:p>
          <a:endParaRPr lang="it-IT"/>
        </a:p>
      </dgm:t>
    </dgm:pt>
    <dgm:pt modelId="{E47AD507-6B86-2B49-8C00-D36B4A650A2F}" type="pres">
      <dgm:prSet presAssocID="{1D959584-EDF8-2F4A-B304-28A714CE2ED0}" presName="sibTrans" presStyleCnt="0"/>
      <dgm:spPr/>
      <dgm:t>
        <a:bodyPr/>
        <a:lstStyle/>
        <a:p>
          <a:endParaRPr lang="it-IT"/>
        </a:p>
      </dgm:t>
    </dgm:pt>
    <dgm:pt modelId="{1D3EED17-1AB1-2542-8560-14FB203E04A3}" type="pres">
      <dgm:prSet presAssocID="{7A10B7BA-5742-F440-888E-14AFAC085258}" presName="node" presStyleLbl="node1" presStyleIdx="1" presStyleCnt="4">
        <dgm:presLayoutVars>
          <dgm:bulletEnabled val="1"/>
        </dgm:presLayoutVars>
      </dgm:prSet>
      <dgm:spPr/>
      <dgm:t>
        <a:bodyPr/>
        <a:lstStyle/>
        <a:p>
          <a:endParaRPr lang="it-IT"/>
        </a:p>
      </dgm:t>
    </dgm:pt>
    <dgm:pt modelId="{E93FD122-D688-AD47-8E66-0F476A68BE86}" type="pres">
      <dgm:prSet presAssocID="{F61AA597-534A-1F42-B3C9-754A93A83C44}" presName="sibTrans" presStyleCnt="0"/>
      <dgm:spPr/>
      <dgm:t>
        <a:bodyPr/>
        <a:lstStyle/>
        <a:p>
          <a:endParaRPr lang="it-IT"/>
        </a:p>
      </dgm:t>
    </dgm:pt>
    <dgm:pt modelId="{F41DAB10-12DB-4D4F-A4F0-57A1517A1B83}" type="pres">
      <dgm:prSet presAssocID="{0013CFDF-698A-244C-82DA-905BC01E2EBE}" presName="node" presStyleLbl="node1" presStyleIdx="2" presStyleCnt="4">
        <dgm:presLayoutVars>
          <dgm:bulletEnabled val="1"/>
        </dgm:presLayoutVars>
      </dgm:prSet>
      <dgm:spPr/>
      <dgm:t>
        <a:bodyPr/>
        <a:lstStyle/>
        <a:p>
          <a:endParaRPr lang="it-IT"/>
        </a:p>
      </dgm:t>
    </dgm:pt>
    <dgm:pt modelId="{682CC335-4408-014D-9C65-7D19CBED8446}" type="pres">
      <dgm:prSet presAssocID="{829C520D-95B9-494D-8409-ACD47C43E40B}" presName="sibTrans" presStyleCnt="0"/>
      <dgm:spPr/>
      <dgm:t>
        <a:bodyPr/>
        <a:lstStyle/>
        <a:p>
          <a:endParaRPr lang="it-IT"/>
        </a:p>
      </dgm:t>
    </dgm:pt>
    <dgm:pt modelId="{BBB1693C-8F01-8E4C-8AE6-396238E86363}" type="pres">
      <dgm:prSet presAssocID="{638A050C-122F-7147-B798-9EEE003025E6}" presName="node" presStyleLbl="node1" presStyleIdx="3" presStyleCnt="4">
        <dgm:presLayoutVars>
          <dgm:bulletEnabled val="1"/>
        </dgm:presLayoutVars>
      </dgm:prSet>
      <dgm:spPr/>
      <dgm:t>
        <a:bodyPr/>
        <a:lstStyle/>
        <a:p>
          <a:endParaRPr lang="it-IT"/>
        </a:p>
      </dgm:t>
    </dgm:pt>
  </dgm:ptLst>
  <dgm:cxnLst>
    <dgm:cxn modelId="{713E1CA3-9955-3445-B947-0C15B504CF3F}" type="presOf" srcId="{638A050C-122F-7147-B798-9EEE003025E6}" destId="{BBB1693C-8F01-8E4C-8AE6-396238E86363}" srcOrd="0" destOrd="0" presId="urn:microsoft.com/office/officeart/2005/8/layout/default"/>
    <dgm:cxn modelId="{B0FC6563-48FA-B146-8990-AFF11411D942}" type="presOf" srcId="{7A10B7BA-5742-F440-888E-14AFAC085258}" destId="{1D3EED17-1AB1-2542-8560-14FB203E04A3}" srcOrd="0" destOrd="0" presId="urn:microsoft.com/office/officeart/2005/8/layout/default"/>
    <dgm:cxn modelId="{3A46CE34-94AC-304F-A246-215F1773B9C9}" srcId="{77EC5207-DFF0-4D43-A31D-82C91C368C64}" destId="{638A050C-122F-7147-B798-9EEE003025E6}" srcOrd="3" destOrd="0" parTransId="{472EBC0E-1F1A-7349-B018-96618A0DBB66}" sibTransId="{499CB177-7E88-FC42-9213-0248EEDD1F9F}"/>
    <dgm:cxn modelId="{8D8F6EC0-D7FB-5B46-AD81-30A924C6EF9F}" type="presOf" srcId="{0013CFDF-698A-244C-82DA-905BC01E2EBE}" destId="{F41DAB10-12DB-4D4F-A4F0-57A1517A1B83}" srcOrd="0" destOrd="0" presId="urn:microsoft.com/office/officeart/2005/8/layout/default"/>
    <dgm:cxn modelId="{EE71C40D-EB7E-694A-B237-06327F1299B3}" srcId="{77EC5207-DFF0-4D43-A31D-82C91C368C64}" destId="{0013CFDF-698A-244C-82DA-905BC01E2EBE}" srcOrd="2" destOrd="0" parTransId="{FF087625-9458-114F-8BF1-6189213AFAF2}" sibTransId="{829C520D-95B9-494D-8409-ACD47C43E40B}"/>
    <dgm:cxn modelId="{9F0ED903-45BD-D34D-A2E4-2BE084463410}" type="presOf" srcId="{39DB7EF1-2C2E-F348-A005-D2EA62748640}" destId="{65CB0DED-D254-864A-BDBA-168705AF9753}" srcOrd="0" destOrd="0" presId="urn:microsoft.com/office/officeart/2005/8/layout/default"/>
    <dgm:cxn modelId="{7295F5C0-1E7E-054D-AA69-7A4BFB2EBA27}" type="presOf" srcId="{77EC5207-DFF0-4D43-A31D-82C91C368C64}" destId="{CA682772-88D9-4041-961E-AFA3F9DDF3DE}" srcOrd="0" destOrd="0" presId="urn:microsoft.com/office/officeart/2005/8/layout/default"/>
    <dgm:cxn modelId="{647064F0-222D-EB4C-9CBF-DF1DD44C5BD4}" srcId="{77EC5207-DFF0-4D43-A31D-82C91C368C64}" destId="{39DB7EF1-2C2E-F348-A005-D2EA62748640}" srcOrd="0" destOrd="0" parTransId="{F178A0C9-617B-2147-B4E0-47614B2A99D1}" sibTransId="{1D959584-EDF8-2F4A-B304-28A714CE2ED0}"/>
    <dgm:cxn modelId="{4AA55CC6-593D-3B49-975C-5DFA48A7F295}" srcId="{77EC5207-DFF0-4D43-A31D-82C91C368C64}" destId="{7A10B7BA-5742-F440-888E-14AFAC085258}" srcOrd="1" destOrd="0" parTransId="{3A80C407-3F7E-0142-A69E-EADD937BA7DB}" sibTransId="{F61AA597-534A-1F42-B3C9-754A93A83C44}"/>
    <dgm:cxn modelId="{FDEF5F70-507E-CC4B-818F-D66A8B268BC1}" type="presParOf" srcId="{CA682772-88D9-4041-961E-AFA3F9DDF3DE}" destId="{65CB0DED-D254-864A-BDBA-168705AF9753}" srcOrd="0" destOrd="0" presId="urn:microsoft.com/office/officeart/2005/8/layout/default"/>
    <dgm:cxn modelId="{BAEDB5B1-1488-7E41-A47E-6E36E6143131}" type="presParOf" srcId="{CA682772-88D9-4041-961E-AFA3F9DDF3DE}" destId="{E47AD507-6B86-2B49-8C00-D36B4A650A2F}" srcOrd="1" destOrd="0" presId="urn:microsoft.com/office/officeart/2005/8/layout/default"/>
    <dgm:cxn modelId="{E8168906-3B9E-B24B-B7CD-9ADC4A4C7E98}" type="presParOf" srcId="{CA682772-88D9-4041-961E-AFA3F9DDF3DE}" destId="{1D3EED17-1AB1-2542-8560-14FB203E04A3}" srcOrd="2" destOrd="0" presId="urn:microsoft.com/office/officeart/2005/8/layout/default"/>
    <dgm:cxn modelId="{CE14EFD4-242E-6843-9BE7-43405788A510}" type="presParOf" srcId="{CA682772-88D9-4041-961E-AFA3F9DDF3DE}" destId="{E93FD122-D688-AD47-8E66-0F476A68BE86}" srcOrd="3" destOrd="0" presId="urn:microsoft.com/office/officeart/2005/8/layout/default"/>
    <dgm:cxn modelId="{5A0EAF1F-5268-E044-8F4E-CD841B934D13}" type="presParOf" srcId="{CA682772-88D9-4041-961E-AFA3F9DDF3DE}" destId="{F41DAB10-12DB-4D4F-A4F0-57A1517A1B83}" srcOrd="4" destOrd="0" presId="urn:microsoft.com/office/officeart/2005/8/layout/default"/>
    <dgm:cxn modelId="{5039514C-F726-9749-A56A-6FC857879476}" type="presParOf" srcId="{CA682772-88D9-4041-961E-AFA3F9DDF3DE}" destId="{682CC335-4408-014D-9C65-7D19CBED8446}" srcOrd="5" destOrd="0" presId="urn:microsoft.com/office/officeart/2005/8/layout/default"/>
    <dgm:cxn modelId="{C61FF31E-4576-DF4D-B8F3-317B4E890473}" type="presParOf" srcId="{CA682772-88D9-4041-961E-AFA3F9DDF3DE}" destId="{BBB1693C-8F01-8E4C-8AE6-396238E86363}"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157A73-C9D4-174D-9D49-C6FDCAFF8DFB}" type="doc">
      <dgm:prSet loTypeId="urn:microsoft.com/office/officeart/2005/8/layout/matrix3" loCatId="" qsTypeId="urn:microsoft.com/office/officeart/2005/8/quickstyle/simple1" qsCatId="simple" csTypeId="urn:microsoft.com/office/officeart/2005/8/colors/colorful5" csCatId="colorful" phldr="1"/>
      <dgm:spPr/>
      <dgm:t>
        <a:bodyPr/>
        <a:lstStyle/>
        <a:p>
          <a:endParaRPr lang="it-IT"/>
        </a:p>
      </dgm:t>
    </dgm:pt>
    <dgm:pt modelId="{991C2C79-62A6-0F43-A4A3-94708F1443E6}">
      <dgm:prSet/>
      <dgm:spPr/>
      <dgm:t>
        <a:bodyPr/>
        <a:lstStyle/>
        <a:p>
          <a:pPr rtl="0"/>
          <a:r>
            <a:rPr lang="it-IT" dirty="0" smtClean="0"/>
            <a:t>Accrescere la qualità e la rilevanza dell’apprendimento e dell’insegnamento</a:t>
          </a:r>
          <a:endParaRPr lang="it-IT" dirty="0"/>
        </a:p>
      </dgm:t>
    </dgm:pt>
    <dgm:pt modelId="{827FC851-1032-7F4C-883D-2EC9D730B366}" type="parTrans" cxnId="{0C3765AA-636F-AD4C-80A9-5698DCD4E429}">
      <dgm:prSet/>
      <dgm:spPr/>
      <dgm:t>
        <a:bodyPr/>
        <a:lstStyle/>
        <a:p>
          <a:endParaRPr lang="it-IT"/>
        </a:p>
      </dgm:t>
    </dgm:pt>
    <dgm:pt modelId="{D04D0E79-79C8-184D-A991-AF6745053C65}" type="sibTrans" cxnId="{0C3765AA-636F-AD4C-80A9-5698DCD4E429}">
      <dgm:prSet/>
      <dgm:spPr/>
      <dgm:t>
        <a:bodyPr/>
        <a:lstStyle/>
        <a:p>
          <a:endParaRPr lang="it-IT"/>
        </a:p>
      </dgm:t>
    </dgm:pt>
    <dgm:pt modelId="{CDF4F2AF-0C7D-FF43-B44C-ADC301F8868D}">
      <dgm:prSet/>
      <dgm:spPr/>
      <dgm:t>
        <a:bodyPr/>
        <a:lstStyle/>
        <a:p>
          <a:pPr rtl="0"/>
          <a:r>
            <a:rPr lang="it-IT" dirty="0" smtClean="0"/>
            <a:t>Agevolare l’employability dei laureati per tutta la loro vita lavorativa</a:t>
          </a:r>
          <a:endParaRPr lang="it-IT" dirty="0"/>
        </a:p>
      </dgm:t>
    </dgm:pt>
    <dgm:pt modelId="{A043442B-2E8B-6F43-AD33-2E9F91E6F4C6}" type="parTrans" cxnId="{AF800115-E3C2-AD48-B547-9B2F7AA18857}">
      <dgm:prSet/>
      <dgm:spPr/>
      <dgm:t>
        <a:bodyPr/>
        <a:lstStyle/>
        <a:p>
          <a:endParaRPr lang="it-IT"/>
        </a:p>
      </dgm:t>
    </dgm:pt>
    <dgm:pt modelId="{565AF34F-375F-A042-962D-AE984D7D6BD6}" type="sibTrans" cxnId="{AF800115-E3C2-AD48-B547-9B2F7AA18857}">
      <dgm:prSet/>
      <dgm:spPr/>
      <dgm:t>
        <a:bodyPr/>
        <a:lstStyle/>
        <a:p>
          <a:endParaRPr lang="it-IT"/>
        </a:p>
      </dgm:t>
    </dgm:pt>
    <dgm:pt modelId="{AEED15D6-89AB-2A4C-B516-43F8C15D6541}">
      <dgm:prSet/>
      <dgm:spPr/>
      <dgm:t>
        <a:bodyPr/>
        <a:lstStyle/>
        <a:p>
          <a:pPr rtl="0"/>
          <a:r>
            <a:rPr lang="it-IT" dirty="0" smtClean="0"/>
            <a:t>Rendere i nostri sistemi più inclusivi</a:t>
          </a:r>
          <a:endParaRPr lang="it-IT" dirty="0"/>
        </a:p>
      </dgm:t>
    </dgm:pt>
    <dgm:pt modelId="{36930D38-DCC9-904D-AAE7-DAE706BAFF2F}" type="parTrans" cxnId="{BA0023A7-FE9E-544C-B2B9-E88215A16A41}">
      <dgm:prSet/>
      <dgm:spPr/>
      <dgm:t>
        <a:bodyPr/>
        <a:lstStyle/>
        <a:p>
          <a:endParaRPr lang="it-IT"/>
        </a:p>
      </dgm:t>
    </dgm:pt>
    <dgm:pt modelId="{E379A118-44B9-8742-B5C9-60C0A8D32710}" type="sibTrans" cxnId="{BA0023A7-FE9E-544C-B2B9-E88215A16A41}">
      <dgm:prSet/>
      <dgm:spPr/>
      <dgm:t>
        <a:bodyPr/>
        <a:lstStyle/>
        <a:p>
          <a:endParaRPr lang="it-IT"/>
        </a:p>
      </dgm:t>
    </dgm:pt>
    <dgm:pt modelId="{8985020A-3782-6B43-975E-6ADD2E3873E0}">
      <dgm:prSet/>
      <dgm:spPr/>
      <dgm:t>
        <a:bodyPr/>
        <a:lstStyle/>
        <a:p>
          <a:pPr rtl="0"/>
          <a:r>
            <a:rPr lang="it-IT" dirty="0" smtClean="0"/>
            <a:t/>
          </a:r>
          <a:br>
            <a:rPr lang="it-IT" dirty="0" smtClean="0"/>
          </a:br>
          <a:r>
            <a:rPr lang="it-IT" dirty="0" smtClean="0"/>
            <a:t>Attuare le riforme strutturali concordate</a:t>
          </a:r>
          <a:endParaRPr lang="it-IT" dirty="0"/>
        </a:p>
      </dgm:t>
    </dgm:pt>
    <dgm:pt modelId="{32D213C8-A3F9-E849-844E-145C3479AA55}" type="parTrans" cxnId="{058F7B5D-FC4A-D541-B230-5774F737027E}">
      <dgm:prSet/>
      <dgm:spPr/>
      <dgm:t>
        <a:bodyPr/>
        <a:lstStyle/>
        <a:p>
          <a:endParaRPr lang="it-IT"/>
        </a:p>
      </dgm:t>
    </dgm:pt>
    <dgm:pt modelId="{85B07F4A-7013-E342-8186-DC675113CAFB}" type="sibTrans" cxnId="{058F7B5D-FC4A-D541-B230-5774F737027E}">
      <dgm:prSet/>
      <dgm:spPr/>
      <dgm:t>
        <a:bodyPr/>
        <a:lstStyle/>
        <a:p>
          <a:endParaRPr lang="it-IT"/>
        </a:p>
      </dgm:t>
    </dgm:pt>
    <dgm:pt modelId="{F87E22E3-932B-3D4F-8DD8-78F367B47A64}" type="pres">
      <dgm:prSet presAssocID="{86157A73-C9D4-174D-9D49-C6FDCAFF8DFB}" presName="matrix" presStyleCnt="0">
        <dgm:presLayoutVars>
          <dgm:chMax val="1"/>
          <dgm:dir/>
          <dgm:resizeHandles val="exact"/>
        </dgm:presLayoutVars>
      </dgm:prSet>
      <dgm:spPr/>
      <dgm:t>
        <a:bodyPr/>
        <a:lstStyle/>
        <a:p>
          <a:endParaRPr lang="it-IT"/>
        </a:p>
      </dgm:t>
    </dgm:pt>
    <dgm:pt modelId="{8069B4B2-CF19-B441-8E6E-ABAA205D155C}" type="pres">
      <dgm:prSet presAssocID="{86157A73-C9D4-174D-9D49-C6FDCAFF8DFB}" presName="diamond" presStyleLbl="bgShp" presStyleIdx="0" presStyleCnt="1"/>
      <dgm:spPr/>
      <dgm:t>
        <a:bodyPr/>
        <a:lstStyle/>
        <a:p>
          <a:endParaRPr lang="it-IT"/>
        </a:p>
      </dgm:t>
    </dgm:pt>
    <dgm:pt modelId="{397BF66E-2FC1-7F49-96D6-5A79B705B091}" type="pres">
      <dgm:prSet presAssocID="{86157A73-C9D4-174D-9D49-C6FDCAFF8DFB}" presName="quad1" presStyleLbl="node1" presStyleIdx="0" presStyleCnt="4">
        <dgm:presLayoutVars>
          <dgm:chMax val="0"/>
          <dgm:chPref val="0"/>
          <dgm:bulletEnabled val="1"/>
        </dgm:presLayoutVars>
      </dgm:prSet>
      <dgm:spPr/>
      <dgm:t>
        <a:bodyPr/>
        <a:lstStyle/>
        <a:p>
          <a:endParaRPr lang="it-IT"/>
        </a:p>
      </dgm:t>
    </dgm:pt>
    <dgm:pt modelId="{F03CB67B-D2FA-CF4F-BE37-09DB6470394A}" type="pres">
      <dgm:prSet presAssocID="{86157A73-C9D4-174D-9D49-C6FDCAFF8DFB}" presName="quad2" presStyleLbl="node1" presStyleIdx="1" presStyleCnt="4">
        <dgm:presLayoutVars>
          <dgm:chMax val="0"/>
          <dgm:chPref val="0"/>
          <dgm:bulletEnabled val="1"/>
        </dgm:presLayoutVars>
      </dgm:prSet>
      <dgm:spPr/>
      <dgm:t>
        <a:bodyPr/>
        <a:lstStyle/>
        <a:p>
          <a:endParaRPr lang="it-IT"/>
        </a:p>
      </dgm:t>
    </dgm:pt>
    <dgm:pt modelId="{8B0F07FE-7A36-FB43-84AE-4F1616B509B9}" type="pres">
      <dgm:prSet presAssocID="{86157A73-C9D4-174D-9D49-C6FDCAFF8DFB}" presName="quad3" presStyleLbl="node1" presStyleIdx="2" presStyleCnt="4">
        <dgm:presLayoutVars>
          <dgm:chMax val="0"/>
          <dgm:chPref val="0"/>
          <dgm:bulletEnabled val="1"/>
        </dgm:presLayoutVars>
      </dgm:prSet>
      <dgm:spPr/>
      <dgm:t>
        <a:bodyPr/>
        <a:lstStyle/>
        <a:p>
          <a:endParaRPr lang="it-IT"/>
        </a:p>
      </dgm:t>
    </dgm:pt>
    <dgm:pt modelId="{A2152B11-834E-6542-ABC6-9D970FF8F52F}" type="pres">
      <dgm:prSet presAssocID="{86157A73-C9D4-174D-9D49-C6FDCAFF8DFB}" presName="quad4" presStyleLbl="node1" presStyleIdx="3" presStyleCnt="4">
        <dgm:presLayoutVars>
          <dgm:chMax val="0"/>
          <dgm:chPref val="0"/>
          <dgm:bulletEnabled val="1"/>
        </dgm:presLayoutVars>
      </dgm:prSet>
      <dgm:spPr/>
      <dgm:t>
        <a:bodyPr/>
        <a:lstStyle/>
        <a:p>
          <a:endParaRPr lang="it-IT"/>
        </a:p>
      </dgm:t>
    </dgm:pt>
  </dgm:ptLst>
  <dgm:cxnLst>
    <dgm:cxn modelId="{BA0023A7-FE9E-544C-B2B9-E88215A16A41}" srcId="{86157A73-C9D4-174D-9D49-C6FDCAFF8DFB}" destId="{AEED15D6-89AB-2A4C-B516-43F8C15D6541}" srcOrd="2" destOrd="0" parTransId="{36930D38-DCC9-904D-AAE7-DAE706BAFF2F}" sibTransId="{E379A118-44B9-8742-B5C9-60C0A8D32710}"/>
    <dgm:cxn modelId="{0C3765AA-636F-AD4C-80A9-5698DCD4E429}" srcId="{86157A73-C9D4-174D-9D49-C6FDCAFF8DFB}" destId="{991C2C79-62A6-0F43-A4A3-94708F1443E6}" srcOrd="0" destOrd="0" parTransId="{827FC851-1032-7F4C-883D-2EC9D730B366}" sibTransId="{D04D0E79-79C8-184D-A991-AF6745053C65}"/>
    <dgm:cxn modelId="{541844B5-984F-AF4D-B3C7-6120BE68B1E0}" type="presOf" srcId="{CDF4F2AF-0C7D-FF43-B44C-ADC301F8868D}" destId="{F03CB67B-D2FA-CF4F-BE37-09DB6470394A}" srcOrd="0" destOrd="0" presId="urn:microsoft.com/office/officeart/2005/8/layout/matrix3"/>
    <dgm:cxn modelId="{28E270B5-D56B-1B42-A3FD-5C57251C3324}" type="presOf" srcId="{86157A73-C9D4-174D-9D49-C6FDCAFF8DFB}" destId="{F87E22E3-932B-3D4F-8DD8-78F367B47A64}" srcOrd="0" destOrd="0" presId="urn:microsoft.com/office/officeart/2005/8/layout/matrix3"/>
    <dgm:cxn modelId="{AF800115-E3C2-AD48-B547-9B2F7AA18857}" srcId="{86157A73-C9D4-174D-9D49-C6FDCAFF8DFB}" destId="{CDF4F2AF-0C7D-FF43-B44C-ADC301F8868D}" srcOrd="1" destOrd="0" parTransId="{A043442B-2E8B-6F43-AD33-2E9F91E6F4C6}" sibTransId="{565AF34F-375F-A042-962D-AE984D7D6BD6}"/>
    <dgm:cxn modelId="{058F7B5D-FC4A-D541-B230-5774F737027E}" srcId="{86157A73-C9D4-174D-9D49-C6FDCAFF8DFB}" destId="{8985020A-3782-6B43-975E-6ADD2E3873E0}" srcOrd="3" destOrd="0" parTransId="{32D213C8-A3F9-E849-844E-145C3479AA55}" sibTransId="{85B07F4A-7013-E342-8186-DC675113CAFB}"/>
    <dgm:cxn modelId="{7CE8C43C-BB00-E04D-9D80-8B4FCB53B5F9}" type="presOf" srcId="{991C2C79-62A6-0F43-A4A3-94708F1443E6}" destId="{397BF66E-2FC1-7F49-96D6-5A79B705B091}" srcOrd="0" destOrd="0" presId="urn:microsoft.com/office/officeart/2005/8/layout/matrix3"/>
    <dgm:cxn modelId="{753F8B6F-F105-8649-9B12-E6D9E49200F3}" type="presOf" srcId="{AEED15D6-89AB-2A4C-B516-43F8C15D6541}" destId="{8B0F07FE-7A36-FB43-84AE-4F1616B509B9}" srcOrd="0" destOrd="0" presId="urn:microsoft.com/office/officeart/2005/8/layout/matrix3"/>
    <dgm:cxn modelId="{F5F093B9-DCC2-924C-8D0B-4F99B69DE825}" type="presOf" srcId="{8985020A-3782-6B43-975E-6ADD2E3873E0}" destId="{A2152B11-834E-6542-ABC6-9D970FF8F52F}" srcOrd="0" destOrd="0" presId="urn:microsoft.com/office/officeart/2005/8/layout/matrix3"/>
    <dgm:cxn modelId="{AFEAC5A7-B148-F54E-8607-545FBD4FDDC2}" type="presParOf" srcId="{F87E22E3-932B-3D4F-8DD8-78F367B47A64}" destId="{8069B4B2-CF19-B441-8E6E-ABAA205D155C}" srcOrd="0" destOrd="0" presId="urn:microsoft.com/office/officeart/2005/8/layout/matrix3"/>
    <dgm:cxn modelId="{D35CD477-E9CA-2E43-9116-CFB685E12800}" type="presParOf" srcId="{F87E22E3-932B-3D4F-8DD8-78F367B47A64}" destId="{397BF66E-2FC1-7F49-96D6-5A79B705B091}" srcOrd="1" destOrd="0" presId="urn:microsoft.com/office/officeart/2005/8/layout/matrix3"/>
    <dgm:cxn modelId="{93BC79BE-0871-6F49-9E48-BCA120E54741}" type="presParOf" srcId="{F87E22E3-932B-3D4F-8DD8-78F367B47A64}" destId="{F03CB67B-D2FA-CF4F-BE37-09DB6470394A}" srcOrd="2" destOrd="0" presId="urn:microsoft.com/office/officeart/2005/8/layout/matrix3"/>
    <dgm:cxn modelId="{CE0E517B-656E-1142-AEDB-DE4E0BB346B4}" type="presParOf" srcId="{F87E22E3-932B-3D4F-8DD8-78F367B47A64}" destId="{8B0F07FE-7A36-FB43-84AE-4F1616B509B9}" srcOrd="3" destOrd="0" presId="urn:microsoft.com/office/officeart/2005/8/layout/matrix3"/>
    <dgm:cxn modelId="{75142C66-313F-9643-A5C0-A1A9F5A0D906}" type="presParOf" srcId="{F87E22E3-932B-3D4F-8DD8-78F367B47A64}" destId="{A2152B11-834E-6542-ABC6-9D970FF8F52F}"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9F09-56DA-4FEE-B8CE-975E1F3E2D02}">
      <dsp:nvSpPr>
        <dsp:cNvPr id="0" name=""/>
        <dsp:cNvSpPr/>
      </dsp:nvSpPr>
      <dsp:spPr>
        <a:xfrm>
          <a:off x="1918998" y="157515"/>
          <a:ext cx="1718097" cy="68991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it-IT" sz="1000" b="1" kern="1200" dirty="0" smtClean="0"/>
            <a:t>FIXED SELF</a:t>
          </a:r>
          <a:endParaRPr lang="it-IT" sz="1000" b="1" kern="1200" dirty="0"/>
        </a:p>
      </dsp:txBody>
      <dsp:txXfrm>
        <a:off x="1939205" y="177722"/>
        <a:ext cx="1677683" cy="649502"/>
      </dsp:txXfrm>
    </dsp:sp>
    <dsp:sp modelId="{228E3FDD-BE9B-476B-9235-FCD614B0181E}">
      <dsp:nvSpPr>
        <dsp:cNvPr id="0" name=""/>
        <dsp:cNvSpPr/>
      </dsp:nvSpPr>
      <dsp:spPr>
        <a:xfrm>
          <a:off x="4609036" y="157022"/>
          <a:ext cx="1717753" cy="6909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it-IT" sz="1000" b="1" kern="1200" dirty="0" smtClean="0"/>
            <a:t>LEARNING SELF</a:t>
          </a:r>
          <a:endParaRPr lang="it-IT" sz="1000" b="1" kern="1200" dirty="0"/>
        </a:p>
      </dsp:txBody>
      <dsp:txXfrm>
        <a:off x="4629272" y="177258"/>
        <a:ext cx="1677281" cy="650428"/>
      </dsp:txXfrm>
    </dsp:sp>
    <dsp:sp modelId="{40DC4ED9-1BEB-40E3-9A83-BB84CEEBC9C8}">
      <dsp:nvSpPr>
        <dsp:cNvPr id="0" name=""/>
        <dsp:cNvSpPr/>
      </dsp:nvSpPr>
      <dsp:spPr>
        <a:xfrm>
          <a:off x="3579194" y="4271023"/>
          <a:ext cx="753710" cy="753710"/>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891BEC-31CF-4259-9006-850B8AF48394}">
      <dsp:nvSpPr>
        <dsp:cNvPr id="0" name=""/>
        <dsp:cNvSpPr/>
      </dsp:nvSpPr>
      <dsp:spPr>
        <a:xfrm rot="240000">
          <a:off x="1694229" y="3948050"/>
          <a:ext cx="4523641" cy="3163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9C61DC-F7E9-4FE0-A89C-B7588669D9A0}">
      <dsp:nvSpPr>
        <dsp:cNvPr id="0" name=""/>
        <dsp:cNvSpPr/>
      </dsp:nvSpPr>
      <dsp:spPr>
        <a:xfrm rot="240000">
          <a:off x="4415150" y="3378181"/>
          <a:ext cx="1795155" cy="619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it-IT" sz="1000" b="1" kern="1200" dirty="0" smtClean="0"/>
            <a:t>Imparare dal successo degli altri</a:t>
          </a:r>
          <a:endParaRPr lang="it-IT" sz="1000" b="1" kern="1200" dirty="0"/>
        </a:p>
      </dsp:txBody>
      <dsp:txXfrm>
        <a:off x="4445413" y="3408444"/>
        <a:ext cx="1734629" cy="559421"/>
      </dsp:txXfrm>
    </dsp:sp>
    <dsp:sp modelId="{6FE9EAED-2373-4725-8AD5-1284DB9B9A65}">
      <dsp:nvSpPr>
        <dsp:cNvPr id="0" name=""/>
        <dsp:cNvSpPr/>
      </dsp:nvSpPr>
      <dsp:spPr>
        <a:xfrm rot="240000">
          <a:off x="4465397" y="2714916"/>
          <a:ext cx="1795155" cy="619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it-IT" sz="1000" b="1" kern="1200" dirty="0" smtClean="0"/>
            <a:t>Persistere e imparare dagli errori</a:t>
          </a:r>
          <a:endParaRPr lang="it-IT" sz="1000" b="1" kern="1200" dirty="0"/>
        </a:p>
      </dsp:txBody>
      <dsp:txXfrm>
        <a:off x="4495660" y="2745179"/>
        <a:ext cx="1734629" cy="559421"/>
      </dsp:txXfrm>
    </dsp:sp>
    <dsp:sp modelId="{D0C9223D-BE5D-4B72-AC56-281B57E3931B}">
      <dsp:nvSpPr>
        <dsp:cNvPr id="0" name=""/>
        <dsp:cNvSpPr/>
      </dsp:nvSpPr>
      <dsp:spPr>
        <a:xfrm rot="240000">
          <a:off x="4515645" y="2051651"/>
          <a:ext cx="1795155" cy="619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it-IT" sz="1000" b="1" kern="1200" dirty="0" smtClean="0"/>
            <a:t>Ricercare nuove esperienze e sfide</a:t>
          </a:r>
          <a:endParaRPr lang="it-IT" sz="1000" b="1" kern="1200" dirty="0"/>
        </a:p>
      </dsp:txBody>
      <dsp:txXfrm>
        <a:off x="4545908" y="2081914"/>
        <a:ext cx="1734629" cy="559421"/>
      </dsp:txXfrm>
    </dsp:sp>
    <dsp:sp modelId="{A3B15472-6A8F-4E64-9AA7-6C1A5895C05E}">
      <dsp:nvSpPr>
        <dsp:cNvPr id="0" name=""/>
        <dsp:cNvSpPr/>
      </dsp:nvSpPr>
      <dsp:spPr>
        <a:xfrm rot="240000">
          <a:off x="4565892" y="1388386"/>
          <a:ext cx="1795155" cy="619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it-IT" sz="1000" b="1" kern="1200" dirty="0" smtClean="0"/>
            <a:t>Fiducia nel processo di apprendimento dall’esperienza</a:t>
          </a:r>
          <a:endParaRPr lang="it-IT" sz="1000" b="1" kern="1200" dirty="0"/>
        </a:p>
      </dsp:txBody>
      <dsp:txXfrm>
        <a:off x="4596155" y="1418649"/>
        <a:ext cx="1734629" cy="559421"/>
      </dsp:txXfrm>
    </dsp:sp>
    <dsp:sp modelId="{236EB99D-AB84-40F1-BE4B-A18F7F2DD70E}">
      <dsp:nvSpPr>
        <dsp:cNvPr id="0" name=""/>
        <dsp:cNvSpPr/>
      </dsp:nvSpPr>
      <dsp:spPr>
        <a:xfrm rot="240000">
          <a:off x="1802288" y="3197290"/>
          <a:ext cx="1795155" cy="619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it-IT" sz="1000" b="1" kern="1200" dirty="0" smtClean="0"/>
            <a:t>Sentirsi minacciato dal successo degli altri</a:t>
          </a:r>
          <a:endParaRPr lang="it-IT" sz="1000" b="1" kern="1200" dirty="0"/>
        </a:p>
      </dsp:txBody>
      <dsp:txXfrm>
        <a:off x="1832551" y="3227553"/>
        <a:ext cx="1734629" cy="559421"/>
      </dsp:txXfrm>
    </dsp:sp>
    <dsp:sp modelId="{E7DF4835-FFE7-41F4-9005-5EC68B0D6CDF}">
      <dsp:nvSpPr>
        <dsp:cNvPr id="0" name=""/>
        <dsp:cNvSpPr/>
      </dsp:nvSpPr>
      <dsp:spPr>
        <a:xfrm rot="240000">
          <a:off x="1852536" y="2534025"/>
          <a:ext cx="1795155" cy="619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it-IT" sz="1000" b="1" kern="1200" smtClean="0"/>
            <a:t>Evitare rischi e fallimenti</a:t>
          </a:r>
          <a:endParaRPr lang="it-IT" sz="1000" b="1" kern="1200" dirty="0"/>
        </a:p>
      </dsp:txBody>
      <dsp:txXfrm>
        <a:off x="1882799" y="2564288"/>
        <a:ext cx="1734629" cy="559421"/>
      </dsp:txXfrm>
    </dsp:sp>
    <dsp:sp modelId="{5C026864-7A72-430C-B215-96A5A0DF2A96}">
      <dsp:nvSpPr>
        <dsp:cNvPr id="0" name=""/>
        <dsp:cNvSpPr/>
      </dsp:nvSpPr>
      <dsp:spPr>
        <a:xfrm rot="240000">
          <a:off x="1902783" y="1870761"/>
          <a:ext cx="1795155" cy="619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it-IT" sz="1000" b="1" kern="1200" dirty="0" smtClean="0"/>
            <a:t>Parlare negativamente di se stessi</a:t>
          </a:r>
          <a:endParaRPr lang="it-IT" sz="1000" b="1" kern="1200" dirty="0"/>
        </a:p>
      </dsp:txBody>
      <dsp:txXfrm>
        <a:off x="1933046" y="1901024"/>
        <a:ext cx="1734629" cy="559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1C9BA3-AF8B-8247-81DF-E61C764FDAE1}" type="datetimeFigureOut">
              <a:rPr lang="it-IT" smtClean="0"/>
              <a:t>17/09/19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AD0E91-1C5A-014F-A069-FD74908D8889}" type="slidenum">
              <a:rPr lang="it-IT" smtClean="0"/>
              <a:t>‹n.›</a:t>
            </a:fld>
            <a:endParaRPr lang="it-IT"/>
          </a:p>
        </p:txBody>
      </p:sp>
    </p:spTree>
    <p:extLst>
      <p:ext uri="{BB962C8B-B14F-4D97-AF65-F5344CB8AC3E}">
        <p14:creationId xmlns:p14="http://schemas.microsoft.com/office/powerpoint/2010/main" val="29321302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smtClean="0"/>
              <a:t>Leo, </a:t>
            </a:r>
            <a:r>
              <a:rPr lang="it-IT" dirty="0" err="1" smtClean="0"/>
              <a:t>Ray</a:t>
            </a:r>
            <a:r>
              <a:rPr lang="it-IT" dirty="0" smtClean="0"/>
              <a:t>, Ginevra </a:t>
            </a:r>
            <a:endParaRPr lang="it-IT" dirty="0"/>
          </a:p>
        </p:txBody>
      </p:sp>
      <p:sp>
        <p:nvSpPr>
          <p:cNvPr id="4" name="Segnaposto numero diapositiva 3"/>
          <p:cNvSpPr>
            <a:spLocks noGrp="1"/>
          </p:cNvSpPr>
          <p:nvPr>
            <p:ph type="sldNum" sz="quarter" idx="10"/>
          </p:nvPr>
        </p:nvSpPr>
        <p:spPr/>
        <p:txBody>
          <a:bodyPr/>
          <a:lstStyle/>
          <a:p>
            <a:fld id="{6CAD0E91-1C5A-014F-A069-FD74908D8889}" type="slidenum">
              <a:rPr lang="it-IT" smtClean="0"/>
              <a:t>17</a:t>
            </a:fld>
            <a:endParaRPr lang="it-IT"/>
          </a:p>
        </p:txBody>
      </p:sp>
    </p:spTree>
    <p:extLst>
      <p:ext uri="{BB962C8B-B14F-4D97-AF65-F5344CB8AC3E}">
        <p14:creationId xmlns:p14="http://schemas.microsoft.com/office/powerpoint/2010/main" val="689248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smtClean="0"/>
              <a:t>«employability </a:t>
            </a:r>
            <a:r>
              <a:rPr lang="it-IT" sz="1200" dirty="0" err="1" smtClean="0"/>
              <a:t>raises</a:t>
            </a:r>
            <a:r>
              <a:rPr lang="it-IT" sz="1200" dirty="0" smtClean="0"/>
              <a:t> </a:t>
            </a:r>
            <a:r>
              <a:rPr lang="it-IT" sz="1200" dirty="0" err="1" smtClean="0"/>
              <a:t>fundamental</a:t>
            </a:r>
            <a:r>
              <a:rPr lang="it-IT" sz="1200" dirty="0" smtClean="0"/>
              <a:t> </a:t>
            </a:r>
            <a:r>
              <a:rPr lang="it-IT" sz="1200" dirty="0" err="1" smtClean="0"/>
              <a:t>questions</a:t>
            </a:r>
            <a:r>
              <a:rPr lang="it-IT" sz="1200" dirty="0" smtClean="0"/>
              <a:t> </a:t>
            </a:r>
            <a:r>
              <a:rPr lang="it-IT" sz="1200" dirty="0" err="1" smtClean="0"/>
              <a:t>about</a:t>
            </a:r>
            <a:r>
              <a:rPr lang="it-IT" sz="1200" dirty="0" smtClean="0"/>
              <a:t> the </a:t>
            </a:r>
            <a:r>
              <a:rPr lang="it-IT" sz="1200" dirty="0" err="1" smtClean="0"/>
              <a:t>purpose</a:t>
            </a:r>
            <a:r>
              <a:rPr lang="it-IT" sz="1200" dirty="0" smtClean="0"/>
              <a:t> and </a:t>
            </a:r>
            <a:r>
              <a:rPr lang="it-IT" sz="1200" dirty="0" err="1" smtClean="0"/>
              <a:t>structure</a:t>
            </a:r>
            <a:r>
              <a:rPr lang="it-IT" sz="1200" dirty="0" smtClean="0"/>
              <a:t> of </a:t>
            </a:r>
            <a:r>
              <a:rPr lang="it-IT" sz="1200" dirty="0" err="1" smtClean="0"/>
              <a:t>higher</a:t>
            </a:r>
            <a:r>
              <a:rPr lang="it-IT" sz="1200" dirty="0" smtClean="0"/>
              <a:t> </a:t>
            </a:r>
            <a:r>
              <a:rPr lang="it-IT" sz="1200" dirty="0" err="1" smtClean="0"/>
              <a:t>education</a:t>
            </a:r>
            <a:r>
              <a:rPr lang="it-IT" sz="1200" dirty="0" smtClean="0"/>
              <a:t>. Employability </a:t>
            </a:r>
            <a:r>
              <a:rPr lang="it-IT" sz="1200" dirty="0" err="1" smtClean="0"/>
              <a:t>is</a:t>
            </a:r>
            <a:r>
              <a:rPr lang="it-IT" sz="1200" dirty="0" smtClean="0"/>
              <a:t> </a:t>
            </a:r>
            <a:r>
              <a:rPr lang="it-IT" sz="1200" dirty="0" err="1" smtClean="0"/>
              <a:t>not</a:t>
            </a:r>
            <a:r>
              <a:rPr lang="it-IT" sz="1200" dirty="0" smtClean="0"/>
              <a:t> </a:t>
            </a:r>
            <a:r>
              <a:rPr lang="it-IT" sz="1200" dirty="0" err="1" smtClean="0"/>
              <a:t>about</a:t>
            </a:r>
            <a:r>
              <a:rPr lang="it-IT" sz="1200" dirty="0" smtClean="0"/>
              <a:t> training or </a:t>
            </a:r>
            <a:r>
              <a:rPr lang="it-IT" sz="1200" dirty="0" err="1" smtClean="0"/>
              <a:t>providing</a:t>
            </a:r>
            <a:r>
              <a:rPr lang="it-IT" sz="1200" dirty="0" smtClean="0"/>
              <a:t> </a:t>
            </a:r>
            <a:r>
              <a:rPr lang="it-IT" sz="1200" dirty="0" err="1" smtClean="0"/>
              <a:t>add-on</a:t>
            </a:r>
            <a:r>
              <a:rPr lang="it-IT" sz="1200" dirty="0" smtClean="0"/>
              <a:t> </a:t>
            </a:r>
            <a:r>
              <a:rPr lang="it-IT" sz="1200" dirty="0" err="1" smtClean="0"/>
              <a:t>skills</a:t>
            </a:r>
            <a:r>
              <a:rPr lang="it-IT" sz="1200" dirty="0" smtClean="0"/>
              <a:t> to gain </a:t>
            </a:r>
            <a:r>
              <a:rPr lang="it-IT" sz="1200" dirty="0" err="1" smtClean="0"/>
              <a:t>employment</a:t>
            </a:r>
            <a:r>
              <a:rPr lang="it-IT" sz="1200" dirty="0" smtClean="0"/>
              <a:t>. On the </a:t>
            </a:r>
            <a:r>
              <a:rPr lang="it-IT" sz="1200" dirty="0" err="1" smtClean="0"/>
              <a:t>contrary</a:t>
            </a:r>
            <a:r>
              <a:rPr lang="it-IT" sz="1200" dirty="0" smtClean="0"/>
              <a:t>, </a:t>
            </a:r>
            <a:r>
              <a:rPr lang="it-IT" sz="1200" b="1" dirty="0" smtClean="0"/>
              <a:t>employability </a:t>
            </a:r>
            <a:r>
              <a:rPr lang="it-IT" sz="1200" b="1" dirty="0" err="1" smtClean="0"/>
              <a:t>is</a:t>
            </a:r>
            <a:r>
              <a:rPr lang="it-IT" sz="1200" b="1" dirty="0" smtClean="0"/>
              <a:t> </a:t>
            </a:r>
            <a:r>
              <a:rPr lang="it-IT" sz="1200" b="1" dirty="0" err="1" smtClean="0"/>
              <a:t>about</a:t>
            </a:r>
            <a:r>
              <a:rPr lang="it-IT" sz="1200" b="1" dirty="0" smtClean="0"/>
              <a:t> </a:t>
            </a:r>
            <a:r>
              <a:rPr lang="it-IT" sz="1200" b="1" dirty="0" err="1" smtClean="0"/>
              <a:t>how</a:t>
            </a:r>
            <a:r>
              <a:rPr lang="it-IT" sz="1200" b="1" dirty="0" smtClean="0"/>
              <a:t> </a:t>
            </a:r>
            <a:r>
              <a:rPr lang="it-IT" sz="1200" b="1" dirty="0" err="1" smtClean="0"/>
              <a:t>higher</a:t>
            </a:r>
            <a:r>
              <a:rPr lang="it-IT" sz="1200" b="1" dirty="0" smtClean="0"/>
              <a:t> </a:t>
            </a:r>
            <a:r>
              <a:rPr lang="it-IT" sz="1200" b="1" dirty="0" err="1" smtClean="0"/>
              <a:t>education</a:t>
            </a:r>
            <a:r>
              <a:rPr lang="it-IT" sz="1200" b="1" dirty="0" smtClean="0"/>
              <a:t> </a:t>
            </a:r>
            <a:r>
              <a:rPr lang="it-IT" sz="1200" b="1" dirty="0" err="1" smtClean="0"/>
              <a:t>develops</a:t>
            </a:r>
            <a:r>
              <a:rPr lang="it-IT" sz="1200" b="1" dirty="0" smtClean="0"/>
              <a:t> </a:t>
            </a:r>
            <a:r>
              <a:rPr lang="it-IT" sz="1200" b="1" dirty="0" err="1" smtClean="0"/>
              <a:t>critical</a:t>
            </a:r>
            <a:r>
              <a:rPr lang="it-IT" sz="1200" b="1" dirty="0" smtClean="0"/>
              <a:t>, </a:t>
            </a:r>
            <a:r>
              <a:rPr lang="it-IT" sz="1200" b="1" dirty="0" err="1" smtClean="0"/>
              <a:t>reflective</a:t>
            </a:r>
            <a:r>
              <a:rPr lang="it-IT" sz="1200" b="1" dirty="0" smtClean="0"/>
              <a:t>, </a:t>
            </a:r>
            <a:r>
              <a:rPr lang="it-IT" sz="1200" b="1" dirty="0" err="1" smtClean="0"/>
              <a:t>empowered</a:t>
            </a:r>
            <a:r>
              <a:rPr lang="it-IT" sz="1200" b="1" dirty="0" smtClean="0"/>
              <a:t> </a:t>
            </a:r>
            <a:r>
              <a:rPr lang="it-IT" sz="1200" b="1" dirty="0" err="1" smtClean="0"/>
              <a:t>learners</a:t>
            </a:r>
            <a:r>
              <a:rPr lang="it-IT" sz="1200" b="1" dirty="0" smtClean="0"/>
              <a:t>. </a:t>
            </a:r>
            <a:r>
              <a:rPr lang="it-IT" sz="1200" b="1" dirty="0" err="1" smtClean="0"/>
              <a:t>Despite</a:t>
            </a:r>
            <a:r>
              <a:rPr lang="it-IT" sz="1200" b="1" dirty="0" smtClean="0"/>
              <a:t> </a:t>
            </a:r>
            <a:r>
              <a:rPr lang="it-IT" sz="1200" b="1" dirty="0" err="1" smtClean="0"/>
              <a:t>appearances</a:t>
            </a:r>
            <a:r>
              <a:rPr lang="it-IT" sz="1200" b="1" dirty="0" smtClean="0"/>
              <a:t> to the </a:t>
            </a:r>
            <a:r>
              <a:rPr lang="it-IT" sz="1200" b="1" dirty="0" err="1" smtClean="0"/>
              <a:t>contrary</a:t>
            </a:r>
            <a:r>
              <a:rPr lang="it-IT" sz="1200" b="1" dirty="0" smtClean="0"/>
              <a:t>, the </a:t>
            </a:r>
            <a:r>
              <a:rPr lang="it-IT" sz="1200" b="1" dirty="0" err="1" smtClean="0"/>
              <a:t>real</a:t>
            </a:r>
            <a:r>
              <a:rPr lang="it-IT" sz="1200" b="1" dirty="0" smtClean="0"/>
              <a:t> </a:t>
            </a:r>
            <a:r>
              <a:rPr lang="it-IT" sz="1200" b="1" dirty="0" err="1" smtClean="0"/>
              <a:t>challenge</a:t>
            </a:r>
            <a:r>
              <a:rPr lang="it-IT" sz="1200" b="1" dirty="0" smtClean="0"/>
              <a:t> </a:t>
            </a:r>
            <a:r>
              <a:rPr lang="it-IT" sz="1200" b="1" dirty="0" err="1" smtClean="0"/>
              <a:t>is</a:t>
            </a:r>
            <a:r>
              <a:rPr lang="it-IT" sz="1200" b="1" dirty="0" smtClean="0"/>
              <a:t> </a:t>
            </a:r>
            <a:r>
              <a:rPr lang="it-IT" sz="1200" b="1" dirty="0" err="1" smtClean="0"/>
              <a:t>not</a:t>
            </a:r>
            <a:r>
              <a:rPr lang="it-IT" sz="1200" b="1" dirty="0" smtClean="0"/>
              <a:t> </a:t>
            </a:r>
            <a:r>
              <a:rPr lang="it-IT" sz="1200" b="1" dirty="0" err="1" smtClean="0"/>
              <a:t>how</a:t>
            </a:r>
            <a:r>
              <a:rPr lang="it-IT" sz="1200" b="1" dirty="0" smtClean="0"/>
              <a:t> to </a:t>
            </a:r>
            <a:r>
              <a:rPr lang="it-IT" sz="1200" b="1" dirty="0" err="1" smtClean="0"/>
              <a:t>accommodate</a:t>
            </a:r>
            <a:r>
              <a:rPr lang="it-IT" sz="1200" b="1" dirty="0" smtClean="0"/>
              <a:t> employability </a:t>
            </a:r>
            <a:r>
              <a:rPr lang="it-IT" sz="1200" b="1" dirty="0" err="1" smtClean="0"/>
              <a:t>but</a:t>
            </a:r>
            <a:r>
              <a:rPr lang="it-IT" sz="1200" b="1" dirty="0" smtClean="0"/>
              <a:t> </a:t>
            </a:r>
            <a:r>
              <a:rPr lang="it-IT" sz="1200" b="1" dirty="0" err="1" smtClean="0"/>
              <a:t>how</a:t>
            </a:r>
            <a:r>
              <a:rPr lang="it-IT" sz="1200" b="1" dirty="0" smtClean="0"/>
              <a:t> to </a:t>
            </a:r>
            <a:r>
              <a:rPr lang="it-IT" sz="1200" b="1" dirty="0" err="1" smtClean="0"/>
              <a:t>shift</a:t>
            </a:r>
            <a:r>
              <a:rPr lang="it-IT" sz="1200" b="1" dirty="0" smtClean="0"/>
              <a:t> the </a:t>
            </a:r>
            <a:r>
              <a:rPr lang="it-IT" sz="1200" b="1" dirty="0" err="1" smtClean="0"/>
              <a:t>traditional</a:t>
            </a:r>
            <a:r>
              <a:rPr lang="it-IT" sz="1200" b="1" dirty="0" smtClean="0"/>
              <a:t> balance of </a:t>
            </a:r>
            <a:r>
              <a:rPr lang="it-IT" sz="1200" b="1" dirty="0" err="1" smtClean="0"/>
              <a:t>power</a:t>
            </a:r>
            <a:r>
              <a:rPr lang="it-IT" sz="1200" b="1" dirty="0" smtClean="0"/>
              <a:t> from the </a:t>
            </a:r>
            <a:r>
              <a:rPr lang="it-IT" sz="1200" b="1" dirty="0" err="1" smtClean="0"/>
              <a:t>education</a:t>
            </a:r>
            <a:r>
              <a:rPr lang="it-IT" sz="1200" b="1" dirty="0" smtClean="0"/>
              <a:t> provider to </a:t>
            </a:r>
            <a:r>
              <a:rPr lang="it-IT" sz="1200" b="1" dirty="0" err="1" smtClean="0"/>
              <a:t>those</a:t>
            </a:r>
            <a:r>
              <a:rPr lang="it-IT" sz="1200" b="1" dirty="0" smtClean="0"/>
              <a:t> </a:t>
            </a:r>
            <a:r>
              <a:rPr lang="it-IT" sz="1200" b="1" dirty="0" err="1" smtClean="0"/>
              <a:t>participating</a:t>
            </a:r>
            <a:r>
              <a:rPr lang="it-IT" sz="1200" b="1" dirty="0" smtClean="0"/>
              <a:t> in the </a:t>
            </a:r>
            <a:r>
              <a:rPr lang="it-IT" sz="1200" b="1" dirty="0" err="1" smtClean="0"/>
              <a:t>learning</a:t>
            </a:r>
            <a:r>
              <a:rPr lang="it-IT" sz="1200" b="1" dirty="0" smtClean="0"/>
              <a:t> </a:t>
            </a:r>
            <a:r>
              <a:rPr lang="it-IT" sz="1200" b="1" dirty="0" err="1" smtClean="0"/>
              <a:t>experience</a:t>
            </a:r>
            <a:r>
              <a:rPr lang="it-IT" sz="1200" b="1" dirty="0" smtClean="0"/>
              <a:t>»</a:t>
            </a:r>
            <a:r>
              <a:rPr lang="it-IT" sz="1200" dirty="0" smtClean="0"/>
              <a:t> (Harvey, 1999, p. 13).</a:t>
            </a:r>
          </a:p>
          <a:p>
            <a:endParaRPr lang="it-IT" dirty="0"/>
          </a:p>
        </p:txBody>
      </p:sp>
      <p:sp>
        <p:nvSpPr>
          <p:cNvPr id="4" name="Segnaposto numero diapositiva 3"/>
          <p:cNvSpPr>
            <a:spLocks noGrp="1"/>
          </p:cNvSpPr>
          <p:nvPr>
            <p:ph type="sldNum" sz="quarter" idx="10"/>
          </p:nvPr>
        </p:nvSpPr>
        <p:spPr/>
        <p:txBody>
          <a:bodyPr/>
          <a:lstStyle/>
          <a:p>
            <a:fld id="{96986711-015B-0142-88C4-65D50E44FA77}" type="slidenum">
              <a:rPr lang="it-IT" smtClean="0"/>
              <a:pPr/>
              <a:t>36</a:t>
            </a:fld>
            <a:endParaRPr lang="it-IT"/>
          </a:p>
        </p:txBody>
      </p:sp>
    </p:spTree>
    <p:extLst>
      <p:ext uri="{BB962C8B-B14F-4D97-AF65-F5344CB8AC3E}">
        <p14:creationId xmlns:p14="http://schemas.microsoft.com/office/powerpoint/2010/main" val="61354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r>
              <a:rPr lang="en-CA" sz="1200" kern="1200" dirty="0" smtClean="0">
                <a:solidFill>
                  <a:schemeClr val="tx1"/>
                </a:solidFill>
                <a:effectLst/>
                <a:latin typeface="+mn-lt"/>
                <a:ea typeface="+mn-ea"/>
                <a:cs typeface="+mn-cs"/>
              </a:rPr>
              <a:t>We started the research from two principal  assumptions.</a:t>
            </a:r>
            <a:endParaRPr lang="it-IT" sz="120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it-IT" smtClean="0"/>
              <a:pPr/>
              <a:t>37</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r>
              <a:rPr lang="en-CA" sz="1200" kern="1200" dirty="0" smtClean="0">
                <a:solidFill>
                  <a:schemeClr val="tx1"/>
                </a:solidFill>
                <a:effectLst/>
                <a:latin typeface="+mn-lt"/>
                <a:ea typeface="+mn-ea"/>
                <a:cs typeface="+mn-cs"/>
              </a:rPr>
              <a:t>We started the research from two principal  assumptions.</a:t>
            </a:r>
            <a:endParaRPr lang="it-IT" sz="120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it-IT" smtClean="0"/>
              <a:pPr/>
              <a:t>38</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it-IT"/>
          </a:p>
        </p:txBody>
      </p:sp>
      <p:sp>
        <p:nvSpPr>
          <p:cNvPr id="4" name="Rectangle 3"/>
          <p:cNvSpPr>
            <a:spLocks noGrp="1"/>
          </p:cNvSpPr>
          <p:nvPr>
            <p:ph type="sldNum" sz="quarter" idx="10"/>
          </p:nvPr>
        </p:nvSpPr>
        <p:spPr/>
        <p:txBody>
          <a:bodyPr/>
          <a:lstStyle>
            <a:extLst/>
          </a:lstStyle>
          <a:p>
            <a:fld id="{CA5D3BF3-D352-46FC-8343-31F56E6730EA}" type="slidenum">
              <a:rPr lang="it-IT" smtClean="0"/>
              <a:pPr/>
              <a:t>39</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it-IT"/>
          </a:p>
        </p:txBody>
      </p:sp>
      <p:sp>
        <p:nvSpPr>
          <p:cNvPr id="4" name="Rectangle 3"/>
          <p:cNvSpPr>
            <a:spLocks noGrp="1"/>
          </p:cNvSpPr>
          <p:nvPr>
            <p:ph type="sldNum" sz="quarter" idx="10"/>
          </p:nvPr>
        </p:nvSpPr>
        <p:spPr/>
        <p:txBody>
          <a:bodyPr/>
          <a:lstStyle>
            <a:extLst/>
          </a:lstStyle>
          <a:p>
            <a:fld id="{CA5D3BF3-D352-46FC-8343-31F56E6730EA}" type="slidenum">
              <a:rPr lang="it-IT" smtClean="0"/>
              <a:pPr/>
              <a:t>40</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it-IT"/>
          </a:p>
        </p:txBody>
      </p:sp>
      <p:sp>
        <p:nvSpPr>
          <p:cNvPr id="4" name="Rectangle 3"/>
          <p:cNvSpPr>
            <a:spLocks noGrp="1"/>
          </p:cNvSpPr>
          <p:nvPr>
            <p:ph type="sldNum" sz="quarter" idx="10"/>
          </p:nvPr>
        </p:nvSpPr>
        <p:spPr/>
        <p:txBody>
          <a:bodyPr/>
          <a:lstStyle>
            <a:extLst/>
          </a:lstStyle>
          <a:p>
            <a:fld id="{CA5D3BF3-D352-46FC-8343-31F56E6730EA}" type="slidenum">
              <a:rPr lang="it-IT" smtClean="0"/>
              <a:pPr/>
              <a:t>41</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it-IT"/>
          </a:p>
        </p:txBody>
      </p:sp>
      <p:sp>
        <p:nvSpPr>
          <p:cNvPr id="4" name="Rectangle 3"/>
          <p:cNvSpPr>
            <a:spLocks noGrp="1"/>
          </p:cNvSpPr>
          <p:nvPr>
            <p:ph type="sldNum" sz="quarter" idx="10"/>
          </p:nvPr>
        </p:nvSpPr>
        <p:spPr/>
        <p:txBody>
          <a:bodyPr/>
          <a:lstStyle>
            <a:extLst/>
          </a:lstStyle>
          <a:p>
            <a:fld id="{CA5D3BF3-D352-46FC-8343-31F56E6730EA}" type="slidenum">
              <a:rPr lang="it-IT" smtClean="0"/>
              <a:pPr/>
              <a:t>42</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smtClean="0"/>
              <a:t>4 aree principali di interesse (</a:t>
            </a:r>
            <a:r>
              <a:rPr lang="it-IT" baseline="0" dirty="0" err="1" smtClean="0"/>
              <a:t>cirolo</a:t>
            </a:r>
            <a:r>
              <a:rPr lang="it-IT" baseline="0" dirty="0" smtClean="0"/>
              <a:t> grigio esterno): </a:t>
            </a:r>
            <a:r>
              <a:rPr lang="it-IT" baseline="0" dirty="0" err="1" smtClean="0"/>
              <a:t>education</a:t>
            </a:r>
            <a:r>
              <a:rPr lang="it-IT" baseline="0" dirty="0" smtClean="0"/>
              <a:t>, facilità della transizione, stato di occupazione, condizioni di lavoro</a:t>
            </a:r>
          </a:p>
          <a:p>
            <a:r>
              <a:rPr lang="it-IT" baseline="0" dirty="0" smtClean="0"/>
              <a:t>Vicino al centro= negativo</a:t>
            </a:r>
          </a:p>
          <a:p>
            <a:r>
              <a:rPr lang="it-IT" baseline="0" dirty="0" smtClean="0"/>
              <a:t>Lontano dal centro=positivo</a:t>
            </a:r>
            <a:endParaRPr lang="it-IT" dirty="0" smtClean="0"/>
          </a:p>
          <a:p>
            <a:endParaRPr lang="it-IT" dirty="0" smtClean="0"/>
          </a:p>
          <a:p>
            <a:endParaRPr lang="it-IT" dirty="0" smtClean="0"/>
          </a:p>
          <a:p>
            <a:endParaRPr lang="it-IT" dirty="0" smtClean="0"/>
          </a:p>
        </p:txBody>
      </p:sp>
      <p:sp>
        <p:nvSpPr>
          <p:cNvPr id="4" name="Segnaposto numero diapositiva 3"/>
          <p:cNvSpPr>
            <a:spLocks noGrp="1"/>
          </p:cNvSpPr>
          <p:nvPr>
            <p:ph type="sldNum" sz="quarter" idx="10"/>
          </p:nvPr>
        </p:nvSpPr>
        <p:spPr/>
        <p:txBody>
          <a:bodyPr/>
          <a:lstStyle/>
          <a:p>
            <a:fld id="{1F7EDD23-8F92-8047-9DF8-DE1840B37662}" type="slidenum">
              <a:rPr lang="it-IT" smtClean="0"/>
              <a:t>44</a:t>
            </a:fld>
            <a:endParaRPr lang="it-IT"/>
          </a:p>
        </p:txBody>
      </p:sp>
    </p:spTree>
    <p:extLst>
      <p:ext uri="{BB962C8B-B14F-4D97-AF65-F5344CB8AC3E}">
        <p14:creationId xmlns:p14="http://schemas.microsoft.com/office/powerpoint/2010/main" val="1773203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Comparazione Italia Germania UE28 OECD </a:t>
            </a:r>
          </a:p>
          <a:p>
            <a:r>
              <a:rPr lang="it-IT" dirty="0" smtClean="0"/>
              <a:t>Trend del tasso di occupazione giovanile dal 1991 al 2014.</a:t>
            </a:r>
          </a:p>
          <a:p>
            <a:r>
              <a:rPr lang="it-IT" dirty="0" smtClean="0"/>
              <a:t>Linea bassa= disoccupazione elevata</a:t>
            </a:r>
          </a:p>
          <a:p>
            <a:endParaRPr lang="it-IT" dirty="0"/>
          </a:p>
        </p:txBody>
      </p:sp>
      <p:sp>
        <p:nvSpPr>
          <p:cNvPr id="4" name="Segnaposto numero diapositiva 3"/>
          <p:cNvSpPr>
            <a:spLocks noGrp="1"/>
          </p:cNvSpPr>
          <p:nvPr>
            <p:ph type="sldNum" sz="quarter" idx="10"/>
          </p:nvPr>
        </p:nvSpPr>
        <p:spPr/>
        <p:txBody>
          <a:bodyPr/>
          <a:lstStyle/>
          <a:p>
            <a:fld id="{1F7EDD23-8F92-8047-9DF8-DE1840B37662}" type="slidenum">
              <a:rPr lang="it-IT" smtClean="0"/>
              <a:t>45</a:t>
            </a:fld>
            <a:endParaRPr lang="it-IT"/>
          </a:p>
        </p:txBody>
      </p:sp>
    </p:spTree>
    <p:extLst>
      <p:ext uri="{BB962C8B-B14F-4D97-AF65-F5344CB8AC3E}">
        <p14:creationId xmlns:p14="http://schemas.microsoft.com/office/powerpoint/2010/main" val="372329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47</a:t>
            </a:fld>
            <a:endParaRPr lang="it-IT"/>
          </a:p>
        </p:txBody>
      </p:sp>
    </p:spTree>
    <p:extLst>
      <p:ext uri="{BB962C8B-B14F-4D97-AF65-F5344CB8AC3E}">
        <p14:creationId xmlns:p14="http://schemas.microsoft.com/office/powerpoint/2010/main" val="118686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idx="10"/>
          </p:nvPr>
        </p:nvSpPr>
        <p:spPr/>
        <p:txBody>
          <a:bodyPr/>
          <a:lstStyle/>
          <a:p>
            <a:r>
              <a:rPr lang="it-IT" smtClean="0"/>
              <a:t>Corso di Organizzazione Aziendale - Prof. Vincenzo Cavaliere</a:t>
            </a:r>
            <a:endParaRPr lang="it-IT"/>
          </a:p>
        </p:txBody>
      </p:sp>
      <p:sp>
        <p:nvSpPr>
          <p:cNvPr id="5" name="Segnaposto numero diapositiva 4"/>
          <p:cNvSpPr>
            <a:spLocks noGrp="1"/>
          </p:cNvSpPr>
          <p:nvPr>
            <p:ph type="sldNum" sz="quarter" idx="11"/>
          </p:nvPr>
        </p:nvSpPr>
        <p:spPr/>
        <p:txBody>
          <a:bodyPr/>
          <a:lstStyle/>
          <a:p>
            <a:fld id="{2170CB06-2DD9-4ECE-BE91-64FD0C371C5D}" type="slidenum">
              <a:rPr lang="it-IT" smtClean="0"/>
              <a:pPr/>
              <a:t>25</a:t>
            </a:fld>
            <a:endParaRPr lang="it-IT"/>
          </a:p>
        </p:txBody>
      </p:sp>
    </p:spTree>
    <p:extLst>
      <p:ext uri="{BB962C8B-B14F-4D97-AF65-F5344CB8AC3E}">
        <p14:creationId xmlns:p14="http://schemas.microsoft.com/office/powerpoint/2010/main" val="1985516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48</a:t>
            </a:fld>
            <a:endParaRPr lang="it-IT"/>
          </a:p>
        </p:txBody>
      </p:sp>
    </p:spTree>
    <p:extLst>
      <p:ext uri="{BB962C8B-B14F-4D97-AF65-F5344CB8AC3E}">
        <p14:creationId xmlns:p14="http://schemas.microsoft.com/office/powerpoint/2010/main" val="108806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49</a:t>
            </a:fld>
            <a:endParaRPr lang="it-IT"/>
          </a:p>
        </p:txBody>
      </p:sp>
    </p:spTree>
    <p:extLst>
      <p:ext uri="{BB962C8B-B14F-4D97-AF65-F5344CB8AC3E}">
        <p14:creationId xmlns:p14="http://schemas.microsoft.com/office/powerpoint/2010/main" val="612317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CA" sz="1200" b="1" kern="1200" dirty="0" err="1" smtClean="0">
                <a:solidFill>
                  <a:schemeClr val="tx1"/>
                </a:solidFill>
                <a:latin typeface="+mn-lt"/>
                <a:ea typeface="+mn-ea"/>
                <a:cs typeface="+mn-cs"/>
              </a:rPr>
              <a:t>Sull'utilità</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ed</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importanza</a:t>
            </a:r>
            <a:r>
              <a:rPr lang="fr-CA" sz="1200" b="1" kern="1200" dirty="0" smtClean="0">
                <a:solidFill>
                  <a:schemeClr val="tx1"/>
                </a:solidFill>
                <a:latin typeface="+mn-lt"/>
                <a:ea typeface="+mn-ea"/>
                <a:cs typeface="+mn-cs"/>
              </a:rPr>
              <a:t> delle </a:t>
            </a:r>
            <a:r>
              <a:rPr lang="fr-CA" sz="1200" b="1" kern="1200" dirty="0" err="1" smtClean="0">
                <a:solidFill>
                  <a:schemeClr val="tx1"/>
                </a:solidFill>
                <a:latin typeface="+mn-lt"/>
                <a:ea typeface="+mn-ea"/>
                <a:cs typeface="+mn-cs"/>
              </a:rPr>
              <a:t>molteplici</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occupazioni</a:t>
            </a:r>
            <a:r>
              <a:rPr lang="fr-CA" sz="1200" b="1" kern="1200" dirty="0" smtClean="0">
                <a:solidFill>
                  <a:schemeClr val="tx1"/>
                </a:solidFill>
                <a:latin typeface="+mn-lt"/>
                <a:ea typeface="+mn-ea"/>
                <a:cs typeface="+mn-cs"/>
              </a:rPr>
              <a:t> e dei </a:t>
            </a:r>
            <a:r>
              <a:rPr lang="fr-CA" sz="1200" b="1" kern="1200" dirty="0" err="1" smtClean="0">
                <a:solidFill>
                  <a:schemeClr val="tx1"/>
                </a:solidFill>
                <a:latin typeface="+mn-lt"/>
                <a:ea typeface="+mn-ea"/>
                <a:cs typeface="+mn-cs"/>
              </a:rPr>
              <a:t>molteplici</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esperimenti</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che</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costituiscono</a:t>
            </a:r>
            <a:r>
              <a:rPr lang="fr-CA" sz="1200" b="1" kern="1200" dirty="0" smtClean="0">
                <a:solidFill>
                  <a:schemeClr val="tx1"/>
                </a:solidFill>
                <a:latin typeface="+mn-lt"/>
                <a:ea typeface="+mn-ea"/>
                <a:cs typeface="+mn-cs"/>
              </a:rPr>
              <a:t> il </a:t>
            </a:r>
            <a:r>
              <a:rPr lang="fr-CA" sz="1200" b="1" kern="1200" dirty="0" err="1" smtClean="0">
                <a:solidFill>
                  <a:schemeClr val="tx1"/>
                </a:solidFill>
                <a:latin typeface="+mn-lt"/>
                <a:ea typeface="+mn-ea"/>
                <a:cs typeface="+mn-cs"/>
              </a:rPr>
              <a:t>presente</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metodo</a:t>
            </a:r>
            <a:r>
              <a:rPr lang="fr-CA" sz="1200" b="1" kern="1200" dirty="0" smtClean="0">
                <a:solidFill>
                  <a:schemeClr val="tx1"/>
                </a:solidFill>
                <a:latin typeface="+mn-lt"/>
                <a:ea typeface="+mn-ea"/>
                <a:cs typeface="+mn-cs"/>
              </a:rPr>
              <a:t> d'</a:t>
            </a:r>
            <a:r>
              <a:rPr lang="fr-CA" sz="1200" b="1" kern="1200" dirty="0" err="1" smtClean="0">
                <a:solidFill>
                  <a:schemeClr val="tx1"/>
                </a:solidFill>
                <a:latin typeface="+mn-lt"/>
                <a:ea typeface="+mn-ea"/>
                <a:cs typeface="+mn-cs"/>
              </a:rPr>
              <a:t>educazione</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Discorso</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pronunziato</a:t>
            </a:r>
            <a:r>
              <a:rPr lang="fr-CA" sz="1200" b="1" kern="1200" dirty="0" smtClean="0">
                <a:solidFill>
                  <a:schemeClr val="tx1"/>
                </a:solidFill>
                <a:latin typeface="+mn-lt"/>
                <a:ea typeface="+mn-ea"/>
                <a:cs typeface="+mn-cs"/>
              </a:rPr>
              <a:t> il giorno 17 </a:t>
            </a:r>
            <a:r>
              <a:rPr lang="fr-CA" sz="1200" b="1" kern="1200" dirty="0" err="1" smtClean="0">
                <a:solidFill>
                  <a:schemeClr val="tx1"/>
                </a:solidFill>
                <a:latin typeface="+mn-lt"/>
                <a:ea typeface="+mn-ea"/>
                <a:cs typeface="+mn-cs"/>
              </a:rPr>
              <a:t>giugno</a:t>
            </a:r>
            <a:r>
              <a:rPr lang="fr-CA" sz="1200" b="1" kern="1200" dirty="0" smtClean="0">
                <a:solidFill>
                  <a:schemeClr val="tx1"/>
                </a:solidFill>
                <a:latin typeface="+mn-lt"/>
                <a:ea typeface="+mn-ea"/>
                <a:cs typeface="+mn-cs"/>
              </a:rPr>
              <a:t> 1813 dal </a:t>
            </a:r>
            <a:r>
              <a:rPr lang="fr-CA" sz="1200" b="1" kern="1200" dirty="0" err="1" smtClean="0">
                <a:solidFill>
                  <a:schemeClr val="tx1"/>
                </a:solidFill>
                <a:latin typeface="+mn-lt"/>
                <a:ea typeface="+mn-ea"/>
                <a:cs typeface="+mn-cs"/>
              </a:rPr>
              <a:t>professore</a:t>
            </a:r>
            <a:r>
              <a:rPr lang="fr-CA" sz="1200" b="1" kern="1200" dirty="0" smtClean="0">
                <a:solidFill>
                  <a:schemeClr val="tx1"/>
                </a:solidFill>
                <a:latin typeface="+mn-lt"/>
                <a:ea typeface="+mn-ea"/>
                <a:cs typeface="+mn-cs"/>
              </a:rPr>
              <a:t> Stefano </a:t>
            </a:r>
            <a:r>
              <a:rPr lang="fr-CA" sz="1200" b="1" kern="1200" dirty="0" err="1" smtClean="0">
                <a:solidFill>
                  <a:schemeClr val="tx1"/>
                </a:solidFill>
                <a:latin typeface="+mn-lt"/>
                <a:ea typeface="+mn-ea"/>
                <a:cs typeface="+mn-cs"/>
              </a:rPr>
              <a:t>Gallini</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reggente</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della</a:t>
            </a:r>
            <a:r>
              <a:rPr lang="fr-CA" sz="1200" b="1" kern="1200" dirty="0" smtClean="0">
                <a:solidFill>
                  <a:schemeClr val="tx1"/>
                </a:solidFill>
                <a:latin typeface="+mn-lt"/>
                <a:ea typeface="+mn-ea"/>
                <a:cs typeface="+mn-cs"/>
              </a:rPr>
              <a:t> R. </a:t>
            </a:r>
            <a:r>
              <a:rPr lang="fr-CA" sz="1200" b="1" kern="1200" dirty="0" err="1" smtClean="0">
                <a:solidFill>
                  <a:schemeClr val="tx1"/>
                </a:solidFill>
                <a:latin typeface="+mn-lt"/>
                <a:ea typeface="+mn-ea"/>
                <a:cs typeface="+mn-cs"/>
              </a:rPr>
              <a:t>Università</a:t>
            </a:r>
            <a:r>
              <a:rPr lang="fr-CA" sz="1200" b="1" kern="1200" dirty="0" smtClean="0">
                <a:solidFill>
                  <a:schemeClr val="tx1"/>
                </a:solidFill>
                <a:latin typeface="+mn-lt"/>
                <a:ea typeface="+mn-ea"/>
                <a:cs typeface="+mn-cs"/>
              </a:rPr>
              <a:t> di </a:t>
            </a:r>
            <a:r>
              <a:rPr lang="fr-CA" sz="1200" b="1" kern="1200" dirty="0" err="1" smtClean="0">
                <a:solidFill>
                  <a:schemeClr val="tx1"/>
                </a:solidFill>
                <a:latin typeface="+mn-lt"/>
                <a:ea typeface="+mn-ea"/>
                <a:cs typeface="+mn-cs"/>
              </a:rPr>
              <a:t>Padova</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all'occasione</a:t>
            </a:r>
            <a:r>
              <a:rPr lang="fr-CA" sz="1200" b="1" kern="1200" dirty="0" smtClean="0">
                <a:solidFill>
                  <a:schemeClr val="tx1"/>
                </a:solidFill>
                <a:latin typeface="+mn-lt"/>
                <a:ea typeface="+mn-ea"/>
                <a:cs typeface="+mn-cs"/>
              </a:rPr>
              <a:t> di </a:t>
            </a:r>
            <a:r>
              <a:rPr lang="fr-CA" sz="1200" b="1" kern="1200" dirty="0" err="1" smtClean="0">
                <a:solidFill>
                  <a:schemeClr val="tx1"/>
                </a:solidFill>
                <a:latin typeface="+mn-lt"/>
                <a:ea typeface="+mn-ea"/>
                <a:cs typeface="+mn-cs"/>
              </a:rPr>
              <a:t>conferire</a:t>
            </a:r>
            <a:r>
              <a:rPr lang="fr-CA" sz="1200" b="1" kern="1200" dirty="0" smtClean="0">
                <a:solidFill>
                  <a:schemeClr val="tx1"/>
                </a:solidFill>
                <a:latin typeface="+mn-lt"/>
                <a:ea typeface="+mn-ea"/>
                <a:cs typeface="+mn-cs"/>
              </a:rPr>
              <a:t> la </a:t>
            </a:r>
            <a:r>
              <a:rPr lang="fr-CA" sz="1200" b="1" kern="1200" dirty="0" err="1" smtClean="0">
                <a:solidFill>
                  <a:schemeClr val="tx1"/>
                </a:solidFill>
                <a:latin typeface="+mn-lt"/>
                <a:ea typeface="+mn-ea"/>
                <a:cs typeface="+mn-cs"/>
              </a:rPr>
              <a:t>laurea</a:t>
            </a:r>
            <a:r>
              <a:rPr lang="fr-CA" sz="1200" b="1" kern="1200" dirty="0" smtClean="0">
                <a:solidFill>
                  <a:schemeClr val="tx1"/>
                </a:solidFill>
                <a:latin typeface="+mn-lt"/>
                <a:ea typeface="+mn-ea"/>
                <a:cs typeface="+mn-cs"/>
              </a:rPr>
              <a:t> a tutti </a:t>
            </a:r>
            <a:r>
              <a:rPr lang="fr-CA" sz="1200" b="1" kern="1200" dirty="0" err="1" smtClean="0">
                <a:solidFill>
                  <a:schemeClr val="tx1"/>
                </a:solidFill>
                <a:latin typeface="+mn-lt"/>
                <a:ea typeface="+mn-ea"/>
                <a:cs typeface="+mn-cs"/>
              </a:rPr>
              <a:t>gli</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architetti</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ingegneri</a:t>
            </a:r>
            <a:r>
              <a:rPr lang="fr-CA" sz="1200" b="1" kern="1200" dirty="0" smtClean="0">
                <a:solidFill>
                  <a:schemeClr val="tx1"/>
                </a:solidFill>
                <a:latin typeface="+mn-lt"/>
                <a:ea typeface="+mn-ea"/>
                <a:cs typeface="+mn-cs"/>
              </a:rPr>
              <a:t> a tutti i </a:t>
            </a:r>
            <a:r>
              <a:rPr lang="fr-CA" sz="1200" b="1" kern="1200" dirty="0" err="1" smtClean="0">
                <a:solidFill>
                  <a:schemeClr val="tx1"/>
                </a:solidFill>
                <a:latin typeface="+mn-lt"/>
                <a:ea typeface="+mn-ea"/>
                <a:cs typeface="+mn-cs"/>
              </a:rPr>
              <a:t>medici</a:t>
            </a:r>
            <a:r>
              <a:rPr lang="fr-CA" sz="1200" b="1" kern="1200" dirty="0" smtClean="0">
                <a:solidFill>
                  <a:schemeClr val="tx1"/>
                </a:solidFill>
                <a:latin typeface="+mn-lt"/>
                <a:ea typeface="+mn-ea"/>
                <a:cs typeface="+mn-cs"/>
              </a:rPr>
              <a:t> e </a:t>
            </a:r>
            <a:r>
              <a:rPr lang="fr-CA" sz="1200" b="1" kern="1200" dirty="0" err="1" smtClean="0">
                <a:solidFill>
                  <a:schemeClr val="tx1"/>
                </a:solidFill>
                <a:latin typeface="+mn-lt"/>
                <a:ea typeface="+mn-ea"/>
                <a:cs typeface="+mn-cs"/>
              </a:rPr>
              <a:t>chirurghi</a:t>
            </a:r>
            <a:r>
              <a:rPr lang="fr-CA" sz="1200" b="1" kern="1200" dirty="0" smtClean="0">
                <a:solidFill>
                  <a:schemeClr val="tx1"/>
                </a:solidFill>
                <a:latin typeface="+mn-lt"/>
                <a:ea typeface="+mn-ea"/>
                <a:cs typeface="+mn-cs"/>
              </a:rPr>
              <a:t> e a tutti i </a:t>
            </a:r>
            <a:r>
              <a:rPr lang="fr-CA" sz="1200" b="1" kern="1200" dirty="0" err="1" smtClean="0">
                <a:solidFill>
                  <a:schemeClr val="tx1"/>
                </a:solidFill>
                <a:latin typeface="+mn-lt"/>
                <a:ea typeface="+mn-ea"/>
                <a:cs typeface="+mn-cs"/>
              </a:rPr>
              <a:t>legali</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che</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terminarono</a:t>
            </a:r>
            <a:r>
              <a:rPr lang="fr-CA" sz="1200" b="1" kern="1200" dirty="0" smtClean="0">
                <a:solidFill>
                  <a:schemeClr val="tx1"/>
                </a:solidFill>
                <a:latin typeface="+mn-lt"/>
                <a:ea typeface="+mn-ea"/>
                <a:cs typeface="+mn-cs"/>
              </a:rPr>
              <a:t> il corso de' </a:t>
            </a:r>
            <a:r>
              <a:rPr lang="fr-CA" sz="1200" b="1" kern="1200" dirty="0" err="1" smtClean="0">
                <a:solidFill>
                  <a:schemeClr val="tx1"/>
                </a:solidFill>
                <a:latin typeface="+mn-lt"/>
                <a:ea typeface="+mn-ea"/>
                <a:cs typeface="+mn-cs"/>
              </a:rPr>
              <a:t>loro</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studi</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presiedendovi</a:t>
            </a:r>
            <a:r>
              <a:rPr lang="fr-CA" sz="1200" b="1" kern="1200" dirty="0" smtClean="0">
                <a:solidFill>
                  <a:schemeClr val="tx1"/>
                </a:solidFill>
                <a:latin typeface="+mn-lt"/>
                <a:ea typeface="+mn-ea"/>
                <a:cs typeface="+mn-cs"/>
              </a:rPr>
              <a:t> il </a:t>
            </a:r>
            <a:r>
              <a:rPr lang="fr-CA" sz="1200" b="1" kern="1200" dirty="0" err="1" smtClean="0">
                <a:solidFill>
                  <a:schemeClr val="tx1"/>
                </a:solidFill>
                <a:latin typeface="+mn-lt"/>
                <a:ea typeface="+mn-ea"/>
                <a:cs typeface="+mn-cs"/>
              </a:rPr>
              <a:t>cavaliere</a:t>
            </a:r>
            <a:r>
              <a:rPr lang="fr-CA" sz="1200" b="1" kern="1200" dirty="0" smtClean="0">
                <a:solidFill>
                  <a:schemeClr val="tx1"/>
                </a:solidFill>
                <a:latin typeface="+mn-lt"/>
                <a:ea typeface="+mn-ea"/>
                <a:cs typeface="+mn-cs"/>
              </a:rPr>
              <a:t> Luigi </a:t>
            </a:r>
            <a:r>
              <a:rPr lang="fr-CA" sz="1200" b="1" kern="1200" dirty="0" err="1" smtClean="0">
                <a:solidFill>
                  <a:schemeClr val="tx1"/>
                </a:solidFill>
                <a:latin typeface="+mn-lt"/>
                <a:ea typeface="+mn-ea"/>
                <a:cs typeface="+mn-cs"/>
              </a:rPr>
              <a:t>Lamberti</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ispettore</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generale</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della</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pubblica</a:t>
            </a:r>
            <a:r>
              <a:rPr lang="fr-CA" sz="1200" b="1" kern="1200" dirty="0" smtClean="0">
                <a:solidFill>
                  <a:schemeClr val="tx1"/>
                </a:solidFill>
                <a:latin typeface="+mn-lt"/>
                <a:ea typeface="+mn-ea"/>
                <a:cs typeface="+mn-cs"/>
              </a:rPr>
              <a:t> </a:t>
            </a:r>
            <a:r>
              <a:rPr lang="fr-CA" sz="1200" b="1" kern="1200" dirty="0" err="1" smtClean="0">
                <a:solidFill>
                  <a:schemeClr val="tx1"/>
                </a:solidFill>
                <a:latin typeface="+mn-lt"/>
                <a:ea typeface="+mn-ea"/>
                <a:cs typeface="+mn-cs"/>
              </a:rPr>
              <a:t>istruzione</a:t>
            </a:r>
            <a:endParaRPr lang="fr-CA" dirty="0"/>
          </a:p>
        </p:txBody>
      </p:sp>
      <p:sp>
        <p:nvSpPr>
          <p:cNvPr id="4" name="Segnaposto numero diapositiva 3"/>
          <p:cNvSpPr>
            <a:spLocks noGrp="1"/>
          </p:cNvSpPr>
          <p:nvPr>
            <p:ph type="sldNum" sz="quarter" idx="10"/>
          </p:nvPr>
        </p:nvSpPr>
        <p:spPr/>
        <p:txBody>
          <a:bodyPr/>
          <a:lstStyle/>
          <a:p>
            <a:fld id="{36CE0EE7-A761-934E-94E1-79960664C075}" type="slidenum">
              <a:rPr lang="fr-CA" smtClean="0"/>
              <a:t>62</a:t>
            </a:fld>
            <a:endParaRPr lang="fr-CA"/>
          </a:p>
        </p:txBody>
      </p:sp>
    </p:spTree>
    <p:extLst>
      <p:ext uri="{BB962C8B-B14F-4D97-AF65-F5344CB8AC3E}">
        <p14:creationId xmlns:p14="http://schemas.microsoft.com/office/powerpoint/2010/main" val="3573725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65</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66</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67</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68</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69</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70</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26</a:t>
            </a:fld>
            <a:endParaRPr lang="it-IT"/>
          </a:p>
        </p:txBody>
      </p:sp>
    </p:spTree>
    <p:extLst>
      <p:ext uri="{BB962C8B-B14F-4D97-AF65-F5344CB8AC3E}">
        <p14:creationId xmlns:p14="http://schemas.microsoft.com/office/powerpoint/2010/main" val="3072161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29</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30</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31</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32</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33</a:t>
            </a:fld>
            <a:endParaRPr lang="it-IT"/>
          </a:p>
        </p:txBody>
      </p:sp>
    </p:spTree>
    <p:extLst>
      <p:ext uri="{BB962C8B-B14F-4D97-AF65-F5344CB8AC3E}">
        <p14:creationId xmlns:p14="http://schemas.microsoft.com/office/powerpoint/2010/main" val="315623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34</a:t>
            </a:fld>
            <a:endParaRPr lang="it-IT"/>
          </a:p>
        </p:txBody>
      </p:sp>
    </p:spTree>
    <p:extLst>
      <p:ext uri="{BB962C8B-B14F-4D97-AF65-F5344CB8AC3E}">
        <p14:creationId xmlns:p14="http://schemas.microsoft.com/office/powerpoint/2010/main" val="3156239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stile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FD8BE95-1223-7542-98B7-22687AB1409F}" type="datetimeFigureOut">
              <a:rPr lang="it-IT" smtClean="0"/>
              <a:t>17/09/19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DFD8BE95-1223-7542-98B7-22687AB1409F}" type="datetimeFigureOut">
              <a:rPr lang="it-IT" smtClean="0"/>
              <a:t>17/09/19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stile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DFD8BE95-1223-7542-98B7-22687AB1409F}" type="datetimeFigureOut">
              <a:rPr lang="it-IT" smtClean="0"/>
              <a:t>17/09/19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D8BF249-6BAC-CD40-AAE9-334F110649E5}" type="datetimeFigureOut">
              <a:rPr lang="it-IT" smtClean="0"/>
              <a:pPr/>
              <a:t>17/09/19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B8520A-26EA-DE4B-B141-4532FC98FF0E}" type="slidenum">
              <a:rPr lang="it-IT" smtClean="0"/>
              <a:pPr/>
              <a:t>‹n.›</a:t>
            </a:fld>
            <a:endParaRPr lang="it-IT"/>
          </a:p>
        </p:txBody>
      </p:sp>
    </p:spTree>
    <p:extLst>
      <p:ext uri="{BB962C8B-B14F-4D97-AF65-F5344CB8AC3E}">
        <p14:creationId xmlns:p14="http://schemas.microsoft.com/office/powerpoint/2010/main" val="140422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D8BE95-1223-7542-98B7-22687AB1409F}" type="datetimeFigureOut">
              <a:rPr lang="it-IT" smtClean="0"/>
              <a:t>17/09/19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stile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DFD8BE95-1223-7542-98B7-22687AB1409F}" type="datetimeFigureOut">
              <a:rPr lang="it-IT" smtClean="0"/>
              <a:t>17/09/19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DFD8BE95-1223-7542-98B7-22687AB1409F}" type="datetimeFigureOut">
              <a:rPr lang="it-IT" smtClean="0"/>
              <a:t>17/09/19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stile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DFD8BE95-1223-7542-98B7-22687AB1409F}" type="datetimeFigureOut">
              <a:rPr lang="it-IT" smtClean="0"/>
              <a:t>17/09/19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Date Placeholder 2"/>
          <p:cNvSpPr>
            <a:spLocks noGrp="1"/>
          </p:cNvSpPr>
          <p:nvPr>
            <p:ph type="dt" sz="half" idx="10"/>
          </p:nvPr>
        </p:nvSpPr>
        <p:spPr/>
        <p:txBody>
          <a:bodyPr/>
          <a:lstStyle/>
          <a:p>
            <a:fld id="{DFD8BE95-1223-7542-98B7-22687AB1409F}" type="datetimeFigureOut">
              <a:rPr lang="it-IT" smtClean="0"/>
              <a:t>17/09/19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8BE95-1223-7542-98B7-22687AB1409F}" type="datetimeFigureOut">
              <a:rPr lang="it-IT" smtClean="0"/>
              <a:t>17/09/19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stile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DFD8BE95-1223-7542-98B7-22687AB1409F}" type="datetimeFigureOut">
              <a:rPr lang="it-IT" smtClean="0"/>
              <a:t>17/09/19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stile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DFD8BE95-1223-7542-98B7-22687AB1409F}" type="datetimeFigureOut">
              <a:rPr lang="it-IT" smtClean="0"/>
              <a:t>17/09/19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B3E3D2D-EEB1-FA4D-8D9A-C34BDFCFAE6E}"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stile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8BE95-1223-7542-98B7-22687AB1409F}" type="datetimeFigureOut">
              <a:rPr lang="it-IT" smtClean="0"/>
              <a:t>17/09/19</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E3D2D-EEB1-FA4D-8D9A-C34BDFCFAE6E}" type="slidenum">
              <a:rPr lang="it-IT" smtClean="0"/>
              <a:t>‹n.›</a:t>
            </a:fld>
            <a:endParaRPr lang="it-IT"/>
          </a:p>
        </p:txBody>
      </p:sp>
    </p:spTree>
    <p:extLst>
      <p:ext uri="{BB962C8B-B14F-4D97-AF65-F5344CB8AC3E}">
        <p14:creationId xmlns:p14="http://schemas.microsoft.com/office/powerpoint/2010/main" val="409532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s://it.wikipedia.org/wiki/Energia_sostenibile" TargetMode="External"/><Relationship Id="rId4" Type="http://schemas.openxmlformats.org/officeDocument/2006/relationships/hyperlink" Target="https://it.wikipedia.org/wiki/Sistema_ciberfisico" TargetMode="External"/><Relationship Id="rId1" Type="http://schemas.openxmlformats.org/officeDocument/2006/relationships/slideLayout" Target="../slideLayouts/slideLayout2.xml"/><Relationship Id="rId2" Type="http://schemas.openxmlformats.org/officeDocument/2006/relationships/hyperlink" Target="https://it.wikipedia.org/w/index.php?title=Smart_factory&amp;action=edit&amp;redlink=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t.wikipedia.org/wiki/Sistema_ciberfisico"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t.wikipedia.org/wiki/Sistema_ciberfisico" TargetMode="Externa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t.wikipedia.org/wiki/Sistema_ciberfisico" TargetMode="Externa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hyperlink" Target="https://it.wikipedia.org/wiki/Sistema_ciberfisic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hyperlink" Target="https://it.wikipedia.org/wiki/Sistema_ciberfisic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hyperlink" Target="https://it.wikipedia.org/wiki/Sistema_ciberfisic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0.emf"/></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0.emf"/></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2.xml"/><Relationship Id="rId2" Type="http://schemas.openxmlformats.org/officeDocument/2006/relationships/image" Target="../media/image20.emf"/></Relationships>
</file>

<file path=ppt/slides/_rels/slide36.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24.jpg"/></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7.png"/><Relationship Id="rId5"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s>
</file>

<file path=ppt/slides/_rels/slide47.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9" Type="http://schemas.openxmlformats.org/officeDocument/2006/relationships/image" Target="../media/image28.png"/><Relationship Id="rId10"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image" Target="../media/image20.emf"/></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image" Target="../media/image2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0.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 Id="rId3"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0.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0.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0.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0.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9846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10525955"/>
          </a:xfrm>
          <a:prstGeom prst="rect">
            <a:avLst/>
          </a:prstGeom>
          <a:noFill/>
        </p:spPr>
        <p:txBody>
          <a:bodyPr wrap="square" rtlCol="0">
            <a:spAutoFit/>
          </a:bodyPr>
          <a:lstStyle/>
          <a:p>
            <a:r>
              <a:rPr lang="it-IT" sz="2800" dirty="0" smtClean="0"/>
              <a:t>Educazione degli Adulti</a:t>
            </a:r>
            <a:endParaRPr lang="it-IT" sz="2800" dirty="0"/>
          </a:p>
          <a:p>
            <a:endParaRPr lang="it-IT" sz="2000" dirty="0"/>
          </a:p>
          <a:p>
            <a:r>
              <a:rPr lang="it-IT" sz="2400" dirty="0" smtClean="0"/>
              <a:t>D. Kolbe, </a:t>
            </a:r>
            <a:r>
              <a:rPr lang="en-US" sz="2400" i="1" dirty="0" smtClean="0"/>
              <a:t>Experiential </a:t>
            </a:r>
            <a:r>
              <a:rPr lang="en-US" sz="2400" i="1" dirty="0"/>
              <a:t>learning: Experience as a source of learning and </a:t>
            </a:r>
            <a:r>
              <a:rPr lang="en-US" sz="2400" i="1" dirty="0" smtClean="0"/>
              <a:t>development</a:t>
            </a:r>
            <a:r>
              <a:rPr lang="it-IT" sz="2400" i="1" dirty="0" smtClean="0"/>
              <a:t>, </a:t>
            </a:r>
            <a:r>
              <a:rPr lang="en-US" sz="2400" dirty="0" smtClean="0"/>
              <a:t>1984. </a:t>
            </a:r>
            <a:endParaRPr lang="it-IT" sz="2400" dirty="0" smtClean="0"/>
          </a:p>
          <a:p>
            <a:endParaRPr lang="it-IT" sz="2400" dirty="0" smtClean="0"/>
          </a:p>
          <a:p>
            <a:r>
              <a:rPr lang="it-IT" dirty="0"/>
              <a:t>Il suo metodo </a:t>
            </a:r>
            <a:r>
              <a:rPr lang="it-IT" dirty="0" smtClean="0"/>
              <a:t>(</a:t>
            </a:r>
            <a:r>
              <a:rPr lang="it-IT" dirty="0" err="1" smtClean="0"/>
              <a:t>Experential</a:t>
            </a:r>
            <a:r>
              <a:rPr lang="it-IT" dirty="0" smtClean="0"/>
              <a:t> Learning </a:t>
            </a:r>
            <a:r>
              <a:rPr lang="it-IT" dirty="0" err="1" smtClean="0"/>
              <a:t>Theory</a:t>
            </a:r>
            <a:r>
              <a:rPr lang="it-IT" dirty="0" smtClean="0"/>
              <a:t>, ELT) si </a:t>
            </a:r>
            <a:r>
              <a:rPr lang="it-IT" dirty="0"/>
              <a:t>basa sull’assunto che l’apprendimento </a:t>
            </a:r>
            <a:r>
              <a:rPr lang="it-IT" dirty="0" smtClean="0"/>
              <a:t>sia  </a:t>
            </a:r>
            <a:r>
              <a:rPr lang="it-IT" dirty="0"/>
              <a:t>circolare. </a:t>
            </a:r>
            <a:endParaRPr lang="it-IT" dirty="0" smtClean="0"/>
          </a:p>
          <a:p>
            <a:r>
              <a:rPr lang="it-IT" dirty="0" smtClean="0"/>
              <a:t>Da </a:t>
            </a:r>
            <a:r>
              <a:rPr lang="it-IT" dirty="0" err="1"/>
              <a:t>cio</a:t>
            </a:r>
            <a:r>
              <a:rPr lang="it-IT" dirty="0"/>
              <a:t>̀ deriva il suo </a:t>
            </a:r>
            <a:r>
              <a:rPr lang="it-IT" i="1" dirty="0" err="1"/>
              <a:t>learning</a:t>
            </a:r>
            <a:r>
              <a:rPr lang="it-IT" i="1" dirty="0"/>
              <a:t> </a:t>
            </a:r>
            <a:r>
              <a:rPr lang="it-IT" i="1" dirty="0" err="1"/>
              <a:t>cycle</a:t>
            </a:r>
            <a:r>
              <a:rPr lang="it-IT" dirty="0"/>
              <a:t>, che definisce le fasi dell’apprendimento esperienziale e, soprattutto, offre un modello di pratica formativa. </a:t>
            </a:r>
            <a:endParaRPr lang="it-IT" dirty="0" smtClean="0"/>
          </a:p>
          <a:p>
            <a:endParaRPr lang="it-IT" dirty="0"/>
          </a:p>
          <a:p>
            <a:r>
              <a:rPr lang="it-IT" dirty="0" smtClean="0"/>
              <a:t>4 </a:t>
            </a:r>
            <a:r>
              <a:rPr lang="it-IT" dirty="0"/>
              <a:t>fasi sequenziali: </a:t>
            </a:r>
          </a:p>
          <a:p>
            <a:pPr marL="342900" indent="-342900">
              <a:buAutoNum type="arabicPeriod"/>
            </a:pPr>
            <a:r>
              <a:rPr lang="it-IT" dirty="0" smtClean="0"/>
              <a:t>esperienza </a:t>
            </a:r>
            <a:r>
              <a:rPr lang="it-IT" dirty="0"/>
              <a:t>concreta</a:t>
            </a:r>
            <a:r>
              <a:rPr lang="it-IT" dirty="0" smtClean="0"/>
              <a:t>;</a:t>
            </a:r>
          </a:p>
          <a:p>
            <a:pPr marL="342900" indent="-342900">
              <a:buAutoNum type="arabicPeriod"/>
            </a:pPr>
            <a:r>
              <a:rPr lang="it-IT" dirty="0" smtClean="0"/>
              <a:t>osservazione </a:t>
            </a:r>
            <a:r>
              <a:rPr lang="it-IT" dirty="0"/>
              <a:t>riflessiva</a:t>
            </a:r>
            <a:r>
              <a:rPr lang="it-IT" dirty="0" smtClean="0"/>
              <a:t>;</a:t>
            </a:r>
          </a:p>
          <a:p>
            <a:pPr marL="342900" indent="-342900">
              <a:buAutoNum type="arabicPeriod"/>
            </a:pPr>
            <a:r>
              <a:rPr lang="it-IT" dirty="0" smtClean="0"/>
              <a:t>concettualizzazione </a:t>
            </a:r>
            <a:r>
              <a:rPr lang="it-IT" dirty="0"/>
              <a:t>astratta; </a:t>
            </a:r>
            <a:endParaRPr lang="it-IT" dirty="0" smtClean="0"/>
          </a:p>
          <a:p>
            <a:pPr marL="342900" indent="-342900">
              <a:buAutoNum type="arabicPeriod" startAt="4"/>
            </a:pPr>
            <a:r>
              <a:rPr lang="it-IT" dirty="0" smtClean="0"/>
              <a:t>sperimentazione </a:t>
            </a:r>
            <a:r>
              <a:rPr lang="it-IT" dirty="0"/>
              <a:t>attiva. </a:t>
            </a:r>
            <a:endParaRPr lang="it-IT" dirty="0" smtClean="0"/>
          </a:p>
          <a:p>
            <a:pPr marL="342900" indent="-342900">
              <a:buAutoNum type="arabicPeriod" startAt="4"/>
            </a:pPr>
            <a:endParaRPr lang="it-IT" dirty="0"/>
          </a:p>
          <a:p>
            <a:r>
              <a:rPr lang="it-IT" dirty="0" smtClean="0"/>
              <a:t>Quale stile, forma: </a:t>
            </a:r>
          </a:p>
          <a:p>
            <a:r>
              <a:rPr lang="it-IT" dirty="0"/>
              <a:t>a</a:t>
            </a:r>
            <a:r>
              <a:rPr lang="it-IT" dirty="0" smtClean="0"/>
              <a:t>pprendimento </a:t>
            </a:r>
            <a:r>
              <a:rPr lang="it-IT" dirty="0"/>
              <a:t>concreto (CE), concettualizzazione astratta (AC), osservazione riflessiva (RO) e sperimentazione attiva (AE). </a:t>
            </a:r>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34678952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5478424"/>
          </a:xfrm>
          <a:prstGeom prst="rect">
            <a:avLst/>
          </a:prstGeom>
          <a:noFill/>
        </p:spPr>
        <p:txBody>
          <a:bodyPr wrap="square" rtlCol="0">
            <a:spAutoFit/>
          </a:bodyPr>
          <a:lstStyle/>
          <a:p>
            <a:endParaRPr lang="it-IT" sz="2000" dirty="0"/>
          </a:p>
          <a:p>
            <a:endParaRPr lang="it-IT" sz="2400" dirty="0" smtClean="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3" name="CasellaDiTesto 2"/>
          <p:cNvSpPr txBox="1"/>
          <p:nvPr/>
        </p:nvSpPr>
        <p:spPr>
          <a:xfrm>
            <a:off x="-1485900" y="1346200"/>
            <a:ext cx="184666" cy="369332"/>
          </a:xfrm>
          <a:prstGeom prst="rect">
            <a:avLst/>
          </a:prstGeom>
          <a:noFill/>
        </p:spPr>
        <p:txBody>
          <a:bodyPr wrap="none" rtlCol="0">
            <a:spAutoFit/>
          </a:bodyPr>
          <a:lstStyle/>
          <a:p>
            <a:endParaRPr lang="it-IT"/>
          </a:p>
        </p:txBody>
      </p:sp>
      <p:pic>
        <p:nvPicPr>
          <p:cNvPr id="8" name="Immagin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0" y="990600"/>
            <a:ext cx="6959599" cy="5053568"/>
          </a:xfrm>
          <a:prstGeom prst="rect">
            <a:avLst/>
          </a:prstGeom>
          <a:noFill/>
        </p:spPr>
      </p:pic>
    </p:spTree>
    <p:extLst>
      <p:ext uri="{BB962C8B-B14F-4D97-AF65-F5344CB8AC3E}">
        <p14:creationId xmlns:p14="http://schemas.microsoft.com/office/powerpoint/2010/main" val="22223356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5478424"/>
          </a:xfrm>
          <a:prstGeom prst="rect">
            <a:avLst/>
          </a:prstGeom>
          <a:noFill/>
        </p:spPr>
        <p:txBody>
          <a:bodyPr wrap="square" rtlCol="0">
            <a:spAutoFit/>
          </a:bodyPr>
          <a:lstStyle/>
          <a:p>
            <a:endParaRPr lang="it-IT" sz="2000" dirty="0"/>
          </a:p>
          <a:p>
            <a:endParaRPr lang="it-IT" sz="2400" dirty="0" smtClean="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3" name="CasellaDiTesto 2"/>
          <p:cNvSpPr txBox="1"/>
          <p:nvPr/>
        </p:nvSpPr>
        <p:spPr>
          <a:xfrm>
            <a:off x="-1485900" y="1346200"/>
            <a:ext cx="184666" cy="369332"/>
          </a:xfrm>
          <a:prstGeom prst="rect">
            <a:avLst/>
          </a:prstGeom>
          <a:noFill/>
        </p:spPr>
        <p:txBody>
          <a:bodyPr wrap="none" rtlCol="0">
            <a:spAutoFit/>
          </a:bodyPr>
          <a:lstStyle/>
          <a:p>
            <a:endParaRPr lang="it-IT"/>
          </a:p>
        </p:txBody>
      </p:sp>
      <p:pic>
        <p:nvPicPr>
          <p:cNvPr id="9" name="Immagine 8"/>
          <p:cNvPicPr/>
          <p:nvPr/>
        </p:nvPicPr>
        <p:blipFill>
          <a:blip r:embed="rId2">
            <a:extLst>
              <a:ext uri="{28A0092B-C50C-407E-A947-70E740481C1C}">
                <a14:useLocalDpi xmlns:a14="http://schemas.microsoft.com/office/drawing/2010/main" val="0"/>
              </a:ext>
            </a:extLst>
          </a:blip>
          <a:srcRect/>
          <a:stretch>
            <a:fillRect/>
          </a:stretch>
        </p:blipFill>
        <p:spPr bwMode="auto">
          <a:xfrm>
            <a:off x="1384300" y="1130300"/>
            <a:ext cx="6985000" cy="5041899"/>
          </a:xfrm>
          <a:prstGeom prst="rect">
            <a:avLst/>
          </a:prstGeom>
          <a:noFill/>
        </p:spPr>
      </p:pic>
    </p:spTree>
    <p:extLst>
      <p:ext uri="{BB962C8B-B14F-4D97-AF65-F5344CB8AC3E}">
        <p14:creationId xmlns:p14="http://schemas.microsoft.com/office/powerpoint/2010/main" val="15477253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5478424"/>
          </a:xfrm>
          <a:prstGeom prst="rect">
            <a:avLst/>
          </a:prstGeom>
          <a:noFill/>
        </p:spPr>
        <p:txBody>
          <a:bodyPr wrap="square" rtlCol="0">
            <a:spAutoFit/>
          </a:bodyPr>
          <a:lstStyle/>
          <a:p>
            <a:endParaRPr lang="it-IT" sz="2000" dirty="0"/>
          </a:p>
          <a:p>
            <a:endParaRPr lang="it-IT" sz="2400" dirty="0" smtClean="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3" name="CasellaDiTesto 2"/>
          <p:cNvSpPr txBox="1"/>
          <p:nvPr/>
        </p:nvSpPr>
        <p:spPr>
          <a:xfrm>
            <a:off x="-1485900" y="1346200"/>
            <a:ext cx="184666" cy="369332"/>
          </a:xfrm>
          <a:prstGeom prst="rect">
            <a:avLst/>
          </a:prstGeom>
          <a:noFill/>
        </p:spPr>
        <p:txBody>
          <a:bodyPr wrap="none" rtlCol="0">
            <a:spAutoFit/>
          </a:bodyPr>
          <a:lstStyle/>
          <a:p>
            <a:endParaRPr lang="it-IT"/>
          </a:p>
        </p:txBody>
      </p:sp>
      <p:graphicFrame>
        <p:nvGraphicFramePr>
          <p:cNvPr id="8" name="Diagramma 7"/>
          <p:cNvGraphicFramePr/>
          <p:nvPr>
            <p:extLst>
              <p:ext uri="{D42A27DB-BD31-4B8C-83A1-F6EECF244321}">
                <p14:modId xmlns:p14="http://schemas.microsoft.com/office/powerpoint/2010/main" val="534486920"/>
              </p:ext>
            </p:extLst>
          </p:nvPr>
        </p:nvGraphicFramePr>
        <p:xfrm>
          <a:off x="457200" y="1185566"/>
          <a:ext cx="7912100" cy="5024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p:cNvSpPr txBox="1"/>
          <p:nvPr/>
        </p:nvSpPr>
        <p:spPr>
          <a:xfrm>
            <a:off x="1447800" y="723900"/>
            <a:ext cx="2691124" cy="461665"/>
          </a:xfrm>
          <a:prstGeom prst="rect">
            <a:avLst/>
          </a:prstGeom>
          <a:noFill/>
        </p:spPr>
        <p:txBody>
          <a:bodyPr wrap="none" rtlCol="0">
            <a:spAutoFit/>
          </a:bodyPr>
          <a:lstStyle/>
          <a:p>
            <a:r>
              <a:rPr lang="it-IT" sz="2400" i="1" dirty="0" smtClean="0"/>
              <a:t>Divenire un </a:t>
            </a:r>
            <a:r>
              <a:rPr lang="it-IT" sz="2400" i="1" dirty="0" err="1" smtClean="0"/>
              <a:t>Learner</a:t>
            </a:r>
            <a:endParaRPr lang="it-IT" sz="2400" i="1" dirty="0"/>
          </a:p>
        </p:txBody>
      </p:sp>
    </p:spTree>
    <p:extLst>
      <p:ext uri="{BB962C8B-B14F-4D97-AF65-F5344CB8AC3E}">
        <p14:creationId xmlns:p14="http://schemas.microsoft.com/office/powerpoint/2010/main" val="3753977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10433621"/>
          </a:xfrm>
          <a:prstGeom prst="rect">
            <a:avLst/>
          </a:prstGeom>
          <a:noFill/>
        </p:spPr>
        <p:txBody>
          <a:bodyPr wrap="square" rtlCol="0">
            <a:spAutoFit/>
          </a:bodyPr>
          <a:lstStyle/>
          <a:p>
            <a:r>
              <a:rPr lang="it-IT" sz="2800" dirty="0" smtClean="0"/>
              <a:t>Educazione degli Adulti</a:t>
            </a:r>
            <a:endParaRPr lang="it-IT" sz="2800" dirty="0"/>
          </a:p>
          <a:p>
            <a:endParaRPr lang="it-IT" sz="2000" dirty="0"/>
          </a:p>
          <a:p>
            <a:r>
              <a:rPr lang="it-IT" sz="2800" dirty="0" err="1" smtClean="0"/>
              <a:t>J</a:t>
            </a:r>
            <a:r>
              <a:rPr lang="it-IT" sz="2800" dirty="0" smtClean="0"/>
              <a:t>. </a:t>
            </a:r>
            <a:r>
              <a:rPr lang="it-IT" sz="2800" dirty="0" err="1" smtClean="0"/>
              <a:t>Mezirow</a:t>
            </a:r>
            <a:r>
              <a:rPr lang="it-IT" sz="2800" dirty="0" smtClean="0"/>
              <a:t>, </a:t>
            </a:r>
            <a:r>
              <a:rPr lang="it-IT" sz="2800" i="1" dirty="0" err="1" smtClean="0"/>
              <a:t>Transformative</a:t>
            </a:r>
            <a:r>
              <a:rPr lang="it-IT" sz="2800" i="1" dirty="0" smtClean="0"/>
              <a:t> </a:t>
            </a:r>
            <a:r>
              <a:rPr lang="it-IT" sz="2800" i="1" dirty="0" err="1" smtClean="0"/>
              <a:t>Dimension</a:t>
            </a:r>
            <a:r>
              <a:rPr lang="it-IT" sz="2800" i="1" dirty="0" smtClean="0"/>
              <a:t> of </a:t>
            </a:r>
            <a:r>
              <a:rPr lang="it-IT" sz="2800" i="1" dirty="0" err="1" smtClean="0"/>
              <a:t>Adult</a:t>
            </a:r>
            <a:r>
              <a:rPr lang="it-IT" sz="2800" i="1" dirty="0" smtClean="0"/>
              <a:t> Learning</a:t>
            </a:r>
            <a:r>
              <a:rPr lang="it-IT" sz="2800" dirty="0" smtClean="0"/>
              <a:t>, 1991</a:t>
            </a:r>
          </a:p>
          <a:p>
            <a:endParaRPr lang="it-IT" sz="2800" dirty="0" smtClean="0"/>
          </a:p>
          <a:p>
            <a:pPr algn="just"/>
            <a:r>
              <a:rPr lang="it-IT" sz="2400" dirty="0" smtClean="0"/>
              <a:t>1. La trasformazione delle prospettive</a:t>
            </a:r>
          </a:p>
          <a:p>
            <a:pPr algn="just"/>
            <a:r>
              <a:rPr lang="it-IT" sz="2400" dirty="0" smtClean="0"/>
              <a:t>2. La trasformazione delle prospettive di significato</a:t>
            </a:r>
          </a:p>
          <a:p>
            <a:pPr algn="just"/>
            <a:r>
              <a:rPr lang="it-IT" sz="2400" dirty="0" smtClean="0"/>
              <a:t>3. </a:t>
            </a:r>
            <a:r>
              <a:rPr lang="it-IT" sz="2400" dirty="0" err="1" smtClean="0"/>
              <a:t>Mezirow</a:t>
            </a:r>
            <a:r>
              <a:rPr lang="it-IT" sz="2400" dirty="0" smtClean="0"/>
              <a:t> </a:t>
            </a:r>
            <a:r>
              <a:rPr lang="it-IT" sz="2400" dirty="0"/>
              <a:t>riesce ad integrare nelle idee di </a:t>
            </a:r>
            <a:r>
              <a:rPr lang="it-IT" sz="2400" dirty="0" err="1"/>
              <a:t>Freire</a:t>
            </a:r>
            <a:r>
              <a:rPr lang="it-IT" sz="2400" dirty="0"/>
              <a:t> di apprendimento attraverso i condizionamenti </a:t>
            </a:r>
            <a:r>
              <a:rPr lang="it-IT" sz="2400" dirty="0" smtClean="0"/>
              <a:t>sociali </a:t>
            </a:r>
            <a:r>
              <a:rPr lang="it-IT" sz="2400" dirty="0"/>
              <a:t>una dimensione che concerne le diversità </a:t>
            </a:r>
            <a:r>
              <a:rPr lang="it-IT" sz="2400" dirty="0" err="1"/>
              <a:t>bio</a:t>
            </a:r>
            <a:r>
              <a:rPr lang="it-IT" sz="2400" dirty="0"/>
              <a:t>-psicologiche tra gli individui, ipotizzando quindi percorsi di crescita </a:t>
            </a:r>
            <a:r>
              <a:rPr lang="it-IT" sz="2400" dirty="0" smtClean="0"/>
              <a:t>più </a:t>
            </a:r>
            <a:r>
              <a:rPr lang="it-IT" sz="2400" dirty="0"/>
              <a:t>differenziati e personalizzati. </a:t>
            </a:r>
          </a:p>
          <a:p>
            <a:endParaRPr lang="it-IT" sz="2800" dirty="0"/>
          </a:p>
          <a:p>
            <a:endParaRPr lang="it-IT" sz="2000"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5949598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10064290"/>
          </a:xfrm>
          <a:prstGeom prst="rect">
            <a:avLst/>
          </a:prstGeom>
          <a:noFill/>
        </p:spPr>
        <p:txBody>
          <a:bodyPr wrap="square" rtlCol="0">
            <a:spAutoFit/>
          </a:bodyPr>
          <a:lstStyle/>
          <a:p>
            <a:r>
              <a:rPr lang="it-IT" sz="2800" dirty="0" smtClean="0"/>
              <a:t>Educazione degli Adulti</a:t>
            </a:r>
            <a:endParaRPr lang="it-IT" sz="2800" dirty="0"/>
          </a:p>
          <a:p>
            <a:endParaRPr lang="it-IT" sz="2000" dirty="0"/>
          </a:p>
          <a:p>
            <a:r>
              <a:rPr lang="it-IT" sz="2800" dirty="0" err="1" smtClean="0"/>
              <a:t>J</a:t>
            </a:r>
            <a:r>
              <a:rPr lang="it-IT" sz="2800" dirty="0" smtClean="0"/>
              <a:t>. </a:t>
            </a:r>
            <a:r>
              <a:rPr lang="it-IT" sz="2800" dirty="0" err="1" smtClean="0"/>
              <a:t>Mezirow</a:t>
            </a:r>
            <a:r>
              <a:rPr lang="it-IT" sz="2800" dirty="0" smtClean="0"/>
              <a:t>, </a:t>
            </a:r>
            <a:r>
              <a:rPr lang="it-IT" sz="2800" i="1" dirty="0" err="1" smtClean="0"/>
              <a:t>Transformative</a:t>
            </a:r>
            <a:r>
              <a:rPr lang="it-IT" sz="2800" i="1" dirty="0" smtClean="0"/>
              <a:t> </a:t>
            </a:r>
            <a:r>
              <a:rPr lang="it-IT" sz="2800" i="1" dirty="0" err="1" smtClean="0"/>
              <a:t>Dimension</a:t>
            </a:r>
            <a:r>
              <a:rPr lang="it-IT" sz="2800" i="1" dirty="0" smtClean="0"/>
              <a:t> of </a:t>
            </a:r>
            <a:r>
              <a:rPr lang="it-IT" sz="2800" i="1" dirty="0" err="1" smtClean="0"/>
              <a:t>Adult</a:t>
            </a:r>
            <a:r>
              <a:rPr lang="it-IT" sz="2800" i="1" dirty="0" smtClean="0"/>
              <a:t> Learning</a:t>
            </a:r>
            <a:r>
              <a:rPr lang="it-IT" sz="2800" dirty="0" smtClean="0"/>
              <a:t>, 1991</a:t>
            </a:r>
          </a:p>
          <a:p>
            <a:endParaRPr lang="it-IT" sz="2800" dirty="0" smtClean="0"/>
          </a:p>
          <a:p>
            <a:pPr marL="457200" indent="-457200" algn="just">
              <a:buAutoNum type="arabicPeriod"/>
            </a:pPr>
            <a:r>
              <a:rPr lang="it-IT" sz="2400" dirty="0" smtClean="0"/>
              <a:t>La dimensione riflessiva, intenzionale, comunicativa</a:t>
            </a:r>
          </a:p>
          <a:p>
            <a:pPr marL="457200" indent="-457200" algn="just">
              <a:buAutoNum type="arabicPeriod"/>
            </a:pPr>
            <a:endParaRPr lang="it-IT" sz="2400" dirty="0"/>
          </a:p>
          <a:p>
            <a:pPr marL="457200" indent="-457200" algn="just">
              <a:buAutoNum type="arabicPeriod"/>
            </a:pPr>
            <a:r>
              <a:rPr lang="it-IT" sz="2400" dirty="0" smtClean="0"/>
              <a:t>La trasformazione degli schemi di significato e la trasformazione delle prospettive di significato</a:t>
            </a:r>
          </a:p>
          <a:p>
            <a:pPr marL="457200" indent="-457200" algn="just">
              <a:buAutoNum type="arabicPeriod"/>
            </a:pPr>
            <a:endParaRPr lang="it-IT" sz="2400" dirty="0"/>
          </a:p>
          <a:p>
            <a:pPr marL="457200" indent="-457200" algn="just">
              <a:buAutoNum type="arabicPeriod"/>
            </a:pPr>
            <a:r>
              <a:rPr lang="it-IT" sz="2400" dirty="0" smtClean="0"/>
              <a:t>Il pensiero riflessivo critico permette di passare dalla critica astratta all’autoriflessione critica recuperando l’elemento personale e l’autocomprensione</a:t>
            </a:r>
            <a:endParaRPr lang="it-IT" sz="2000"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14243723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685800" y="584200"/>
            <a:ext cx="7581900" cy="10870799"/>
          </a:xfrm>
          <a:prstGeom prst="rect">
            <a:avLst/>
          </a:prstGeom>
          <a:noFill/>
        </p:spPr>
        <p:txBody>
          <a:bodyPr wrap="square" rtlCol="0">
            <a:spAutoFit/>
          </a:bodyPr>
          <a:lstStyle/>
          <a:p>
            <a:r>
              <a:rPr lang="it-IT" sz="2800" dirty="0" smtClean="0"/>
              <a:t>Educazione degli Adulti</a:t>
            </a:r>
            <a:endParaRPr lang="it-IT" sz="2800" dirty="0"/>
          </a:p>
          <a:p>
            <a:endParaRPr lang="it-IT" sz="2000" dirty="0"/>
          </a:p>
          <a:p>
            <a:r>
              <a:rPr lang="it-IT" sz="2800" dirty="0" err="1" smtClean="0"/>
              <a:t>J</a:t>
            </a:r>
            <a:r>
              <a:rPr lang="it-IT" sz="2800" dirty="0" smtClean="0"/>
              <a:t>. </a:t>
            </a:r>
            <a:r>
              <a:rPr lang="it-IT" sz="2800" dirty="0" err="1" smtClean="0"/>
              <a:t>Mezirow</a:t>
            </a:r>
            <a:r>
              <a:rPr lang="it-IT" sz="2800" dirty="0" smtClean="0"/>
              <a:t>, </a:t>
            </a:r>
            <a:r>
              <a:rPr lang="it-IT" sz="2800" i="1" dirty="0" err="1" smtClean="0"/>
              <a:t>Transformative</a:t>
            </a:r>
            <a:r>
              <a:rPr lang="it-IT" sz="2800" i="1" dirty="0" smtClean="0"/>
              <a:t> </a:t>
            </a:r>
            <a:r>
              <a:rPr lang="it-IT" sz="2800" i="1" dirty="0" err="1" smtClean="0"/>
              <a:t>Dimension</a:t>
            </a:r>
            <a:r>
              <a:rPr lang="it-IT" sz="2800" i="1" dirty="0" smtClean="0"/>
              <a:t> of </a:t>
            </a:r>
            <a:r>
              <a:rPr lang="it-IT" sz="2800" i="1" dirty="0" err="1" smtClean="0"/>
              <a:t>Adult</a:t>
            </a:r>
            <a:r>
              <a:rPr lang="it-IT" sz="2800" i="1" dirty="0" smtClean="0"/>
              <a:t> Learning</a:t>
            </a:r>
            <a:r>
              <a:rPr lang="it-IT" sz="2800" dirty="0" smtClean="0"/>
              <a:t>, 1991</a:t>
            </a:r>
          </a:p>
          <a:p>
            <a:endParaRPr lang="it-IT" sz="2400" dirty="0" smtClean="0"/>
          </a:p>
          <a:p>
            <a:pPr algn="just"/>
            <a:r>
              <a:rPr lang="it-IT" sz="2800" dirty="0" smtClean="0"/>
              <a:t>La trasformazione personale è la finalità dell’educazione. Attraverso la trasformazione personale è possibile raggiungere quella trasformazione culturale che potrà condurre a una società migliore (p. 190). </a:t>
            </a:r>
          </a:p>
          <a:p>
            <a:pPr algn="just"/>
            <a:endParaRPr lang="it-IT" sz="2800" dirty="0" smtClean="0"/>
          </a:p>
          <a:p>
            <a:pPr algn="just"/>
            <a:r>
              <a:rPr lang="it-IT" sz="2400" dirty="0" smtClean="0"/>
              <a:t>La trasformazione del sé, degli altri, del mondo</a:t>
            </a:r>
          </a:p>
          <a:p>
            <a:pPr algn="just"/>
            <a:r>
              <a:rPr lang="it-IT" sz="2400" dirty="0" smtClean="0"/>
              <a:t>Al modo del modello della cura di sé, degli altri e del mondo</a:t>
            </a:r>
            <a:endParaRPr lang="it-IT" sz="2400"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35403551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smtClean="0">
                <a:solidFill>
                  <a:schemeClr val="bg1"/>
                </a:solidFill>
                <a:latin typeface="Arial" charset="0"/>
                <a:ea typeface="Arial" charset="0"/>
                <a:cs typeface="Arial" charset="0"/>
              </a:rPr>
              <a:t>Titolo presentazione</a:t>
            </a:r>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6494087"/>
          </a:xfrm>
          <a:prstGeom prst="rect">
            <a:avLst/>
          </a:prstGeom>
          <a:noFill/>
        </p:spPr>
        <p:txBody>
          <a:bodyPr wrap="square" rtlCol="0">
            <a:spAutoFit/>
          </a:bodyPr>
          <a:lstStyle/>
          <a:p>
            <a:endParaRPr lang="it-IT" sz="2400" dirty="0"/>
          </a:p>
          <a:p>
            <a:endParaRPr lang="it-IT" sz="2000" dirty="0"/>
          </a:p>
          <a:p>
            <a:endParaRPr lang="it-IT" sz="3200" dirty="0"/>
          </a:p>
          <a:p>
            <a:endParaRPr lang="it-IT" sz="2000"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pic>
        <p:nvPicPr>
          <p:cNvPr id="3" name="Immagine 2"/>
          <p:cNvPicPr>
            <a:picLocks noChangeAspect="1"/>
          </p:cNvPicPr>
          <p:nvPr/>
        </p:nvPicPr>
        <p:blipFill>
          <a:blip r:embed="rId3"/>
          <a:stretch>
            <a:fillRect/>
          </a:stretch>
        </p:blipFill>
        <p:spPr>
          <a:xfrm>
            <a:off x="-32911" y="609600"/>
            <a:ext cx="9176911" cy="6248400"/>
          </a:xfrm>
          <a:prstGeom prst="rect">
            <a:avLst/>
          </a:prstGeom>
        </p:spPr>
      </p:pic>
    </p:spTree>
    <p:extLst>
      <p:ext uri="{BB962C8B-B14F-4D97-AF65-F5344CB8AC3E}">
        <p14:creationId xmlns:p14="http://schemas.microsoft.com/office/powerpoint/2010/main" val="9983101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685800" y="584200"/>
            <a:ext cx="7581900" cy="4801315"/>
          </a:xfrm>
          <a:prstGeom prst="rect">
            <a:avLst/>
          </a:prstGeom>
          <a:noFill/>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pic>
        <p:nvPicPr>
          <p:cNvPr id="3" name="Immagine 2"/>
          <p:cNvPicPr>
            <a:picLocks noChangeAspect="1"/>
          </p:cNvPicPr>
          <p:nvPr/>
        </p:nvPicPr>
        <p:blipFill>
          <a:blip r:embed="rId2"/>
          <a:stretch>
            <a:fillRect/>
          </a:stretch>
        </p:blipFill>
        <p:spPr>
          <a:xfrm>
            <a:off x="93433" y="1259280"/>
            <a:ext cx="9344565" cy="5278680"/>
          </a:xfrm>
          <a:prstGeom prst="rect">
            <a:avLst/>
          </a:prstGeom>
        </p:spPr>
      </p:pic>
    </p:spTree>
    <p:extLst>
      <p:ext uri="{BB962C8B-B14F-4D97-AF65-F5344CB8AC3E}">
        <p14:creationId xmlns:p14="http://schemas.microsoft.com/office/powerpoint/2010/main" val="33437313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685800" y="584200"/>
            <a:ext cx="7581900" cy="4801315"/>
          </a:xfrm>
          <a:prstGeom prst="rect">
            <a:avLst/>
          </a:prstGeom>
          <a:noFill/>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4" name="Rettangolo 3"/>
          <p:cNvSpPr/>
          <p:nvPr/>
        </p:nvSpPr>
        <p:spPr>
          <a:xfrm>
            <a:off x="0" y="711200"/>
            <a:ext cx="9144000" cy="5355313"/>
          </a:xfrm>
          <a:prstGeom prst="rect">
            <a:avLst/>
          </a:prstGeom>
        </p:spPr>
        <p:txBody>
          <a:bodyPr wrap="square">
            <a:spAutoFit/>
          </a:bodyPr>
          <a:lstStyle/>
          <a:p>
            <a:r>
              <a:rPr lang="it-IT" dirty="0"/>
              <a:t>L’industria 4.0 passa per il concetto di </a:t>
            </a:r>
            <a:r>
              <a:rPr lang="it-IT" i="1" u="sng" dirty="0">
                <a:hlinkClick r:id="rId2"/>
              </a:rPr>
              <a:t>smart factory che si compone di 3 parti</a:t>
            </a:r>
            <a:r>
              <a:rPr lang="it-IT" i="1" u="sng" dirty="0" smtClean="0">
                <a:hlinkClick r:id="rId2"/>
              </a:rPr>
              <a:t>:</a:t>
            </a:r>
          </a:p>
          <a:p>
            <a:endParaRPr lang="it-IT" dirty="0">
              <a:hlinkClick r:id="rId2"/>
            </a:endParaRPr>
          </a:p>
          <a:p>
            <a:pPr marL="285750" indent="-285750">
              <a:buFont typeface="Wingdings" charset="2"/>
              <a:buChar char="ü"/>
            </a:pPr>
            <a:r>
              <a:rPr lang="it-IT" dirty="0"/>
              <a:t>Smart production: nuove tecnologie produttive che creano collaborazione tra tutti gli elementi presenti nella produzione ovvero collaborazione tra operatore, macchine e strumenti.</a:t>
            </a:r>
          </a:p>
          <a:p>
            <a:pPr marL="285750" indent="-285750">
              <a:buFont typeface="Wingdings" charset="2"/>
              <a:buChar char="ü"/>
            </a:pPr>
            <a:r>
              <a:rPr lang="it-IT" dirty="0"/>
              <a:t>Smart </a:t>
            </a:r>
            <a:r>
              <a:rPr lang="it-IT" dirty="0" err="1"/>
              <a:t>services</a:t>
            </a:r>
            <a:r>
              <a:rPr lang="it-IT" dirty="0"/>
              <a:t>: tutte le “infrastrutture informatiche” e tecniche che permettono di integrare i sistemi; ma anche tutte le strutture che permettono, in modo collaborativo, di integrare le aziende (fornitore – cliente) tra loro e con le strutture esterne (strade, </a:t>
            </a:r>
            <a:r>
              <a:rPr lang="it-IT" dirty="0" err="1"/>
              <a:t>hub</a:t>
            </a:r>
            <a:r>
              <a:rPr lang="it-IT" dirty="0"/>
              <a:t>, gestione dei rifiuti, ecc.)</a:t>
            </a:r>
          </a:p>
          <a:p>
            <a:pPr marL="285750" indent="-285750">
              <a:buFont typeface="Wingdings" charset="2"/>
              <a:buChar char="ü"/>
            </a:pPr>
            <a:r>
              <a:rPr lang="it-IT" dirty="0"/>
              <a:t>Smart </a:t>
            </a:r>
            <a:r>
              <a:rPr lang="it-IT" dirty="0" err="1"/>
              <a:t>energy</a:t>
            </a:r>
            <a:r>
              <a:rPr lang="it-IT" dirty="0"/>
              <a:t>: tutto questo sempre con un occhio attento ai consumi energetici, creando sistemi più performanti e riducendo gli sprechi di energia secondo i paradigmi tipici dell'</a:t>
            </a:r>
            <a:r>
              <a:rPr lang="it-IT" dirty="0">
                <a:hlinkClick r:id="rId3"/>
              </a:rPr>
              <a:t>Energia sostenibile</a:t>
            </a:r>
            <a:r>
              <a:rPr lang="it-IT" dirty="0" smtClean="0">
                <a:hlinkClick r:id="rId3"/>
              </a:rPr>
              <a:t>.</a:t>
            </a:r>
          </a:p>
          <a:p>
            <a:pPr marL="285750" indent="-285750">
              <a:buFont typeface="Wingdings" charset="2"/>
              <a:buChar char="ü"/>
            </a:pPr>
            <a:endParaRPr lang="it-IT" dirty="0">
              <a:hlinkClick r:id="rId3"/>
            </a:endParaRPr>
          </a:p>
          <a:p>
            <a:pPr algn="just"/>
            <a:r>
              <a:rPr lang="it-IT" dirty="0"/>
              <a:t>La chiave di volta dell’</a:t>
            </a:r>
            <a:r>
              <a:rPr lang="it-IT" dirty="0" err="1"/>
              <a:t>industry</a:t>
            </a:r>
            <a:r>
              <a:rPr lang="it-IT" dirty="0"/>
              <a:t> 4.0 sono </a:t>
            </a:r>
            <a:r>
              <a:rPr lang="it-IT" dirty="0" smtClean="0"/>
              <a:t>i</a:t>
            </a:r>
          </a:p>
          <a:p>
            <a:pPr algn="just"/>
            <a:r>
              <a:rPr lang="it-IT" dirty="0" smtClean="0"/>
              <a:t> </a:t>
            </a:r>
            <a:r>
              <a:rPr lang="it-IT" u="sng" dirty="0">
                <a:hlinkClick r:id="rId4"/>
              </a:rPr>
              <a:t>sistemi ciberfisici (CPS) ovvero sistemi fisici che sono strettamente connessi con i sistemi informatici e che possono interagire e collaborare con altri sistemi CPS. </a:t>
            </a:r>
            <a:endParaRPr lang="it-IT" u="sng" dirty="0" smtClean="0">
              <a:hlinkClick r:id="rId4"/>
            </a:endParaRPr>
          </a:p>
          <a:p>
            <a:pPr algn="just"/>
            <a:r>
              <a:rPr lang="it-IT" u="sng" dirty="0" smtClean="0">
                <a:hlinkClick r:id="rId4"/>
              </a:rPr>
              <a:t>Questo </a:t>
            </a:r>
            <a:r>
              <a:rPr lang="it-IT" u="sng" dirty="0">
                <a:hlinkClick r:id="rId4"/>
              </a:rPr>
              <a:t>sta alla base della decentralizzazione e della collaborazione tra i sistemi, che è strettamente connessa con il concetto di industria 4.0.</a:t>
            </a:r>
          </a:p>
        </p:txBody>
      </p:sp>
    </p:spTree>
    <p:extLst>
      <p:ext uri="{BB962C8B-B14F-4D97-AF65-F5344CB8AC3E}">
        <p14:creationId xmlns:p14="http://schemas.microsoft.com/office/powerpoint/2010/main" val="10933294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stomShape 2"/>
          <p:cNvSpPr/>
          <p:nvPr/>
        </p:nvSpPr>
        <p:spPr>
          <a:xfrm>
            <a:off x="463388" y="3557980"/>
            <a:ext cx="8148600" cy="14204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400" b="1" dirty="0" smtClean="0">
                <a:latin typeface="Arial"/>
                <a:ea typeface="DejaVu Sans"/>
              </a:rPr>
              <a:t>Lo sviluppo della teoria dell’educazione in età adulta: lavoro e formazione al lavoro</a:t>
            </a:r>
          </a:p>
          <a:p>
            <a:pPr>
              <a:lnSpc>
                <a:spcPct val="100000"/>
              </a:lnSpc>
            </a:pPr>
            <a:endParaRPr lang="it-IT" sz="2400" b="1" dirty="0">
              <a:latin typeface="Arial"/>
              <a:ea typeface="DejaVu Sans"/>
            </a:endParaRPr>
          </a:p>
          <a:p>
            <a:pPr>
              <a:lnSpc>
                <a:spcPct val="100000"/>
              </a:lnSpc>
            </a:pPr>
            <a:r>
              <a:rPr lang="it-IT" sz="2000" b="1" dirty="0" smtClean="0">
                <a:latin typeface="Arial"/>
                <a:ea typeface="DejaVu Sans"/>
              </a:rPr>
              <a:t>Vanna Boffo</a:t>
            </a:r>
            <a:endParaRPr sz="2000" dirty="0" smtClean="0"/>
          </a:p>
        </p:txBody>
      </p:sp>
    </p:spTree>
    <p:extLst>
      <p:ext uri="{BB962C8B-B14F-4D97-AF65-F5344CB8AC3E}">
        <p14:creationId xmlns:p14="http://schemas.microsoft.com/office/powerpoint/2010/main" val="8263967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762000"/>
            <a:ext cx="8148600" cy="49911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i="1" dirty="0" smtClean="0"/>
              <a:t>La quarta rivoluzione industriale  </a:t>
            </a:r>
            <a:r>
              <a:rPr lang="it-IT" dirty="0" smtClean="0"/>
              <a:t>(2011 Fiera di Hannover)</a:t>
            </a:r>
            <a:endParaRPr dirty="0"/>
          </a:p>
        </p:txBody>
      </p:sp>
      <p:sp>
        <p:nvSpPr>
          <p:cNvPr id="3" name="CasellaDiTesto 2"/>
          <p:cNvSpPr txBox="1"/>
          <p:nvPr/>
        </p:nvSpPr>
        <p:spPr>
          <a:xfrm>
            <a:off x="310988" y="1244600"/>
            <a:ext cx="8148600" cy="1200329"/>
          </a:xfrm>
          <a:prstGeom prst="rect">
            <a:avLst/>
          </a:prstGeom>
          <a:noFill/>
        </p:spPr>
        <p:txBody>
          <a:bodyPr wrap="square" rtlCol="0">
            <a:spAutoFit/>
          </a:bodyPr>
          <a:lstStyle/>
          <a:p>
            <a:r>
              <a:rPr lang="it-IT" b="1" i="1" dirty="0"/>
              <a:t>Non bastano le competenze tecniche, dice il CEO di Bosch Italia. Lo </a:t>
            </a:r>
            <a:r>
              <a:rPr lang="it-IT" b="1" i="1" dirty="0" err="1"/>
              <a:t>smart</a:t>
            </a:r>
            <a:r>
              <a:rPr lang="it-IT" b="1" i="1" dirty="0"/>
              <a:t> manufacturing richiede una nuovo modello di formazione ma anche un forte coinvolgimento della leadership aziendale. I rischi principali? “Iniziare progetti troppi complicati e darsi obiettivi </a:t>
            </a:r>
            <a:r>
              <a:rPr lang="it-IT" b="1" i="1" dirty="0" err="1"/>
              <a:t>iraggiungibili</a:t>
            </a:r>
            <a:r>
              <a:rPr lang="it-IT" b="1" i="1" dirty="0"/>
              <a:t>. La trasformazione è un percorso…”</a:t>
            </a:r>
            <a:endParaRPr lang="it-IT" i="1" dirty="0"/>
          </a:p>
        </p:txBody>
      </p:sp>
      <p:pic>
        <p:nvPicPr>
          <p:cNvPr id="6" name="Immagine 5"/>
          <p:cNvPicPr>
            <a:picLocks noChangeAspect="1"/>
          </p:cNvPicPr>
          <p:nvPr/>
        </p:nvPicPr>
        <p:blipFill>
          <a:blip r:embed="rId2"/>
          <a:stretch>
            <a:fillRect/>
          </a:stretch>
        </p:blipFill>
        <p:spPr>
          <a:xfrm>
            <a:off x="310988" y="2619294"/>
            <a:ext cx="8693312" cy="3781506"/>
          </a:xfrm>
          <a:prstGeom prst="rect">
            <a:avLst/>
          </a:prstGeom>
        </p:spPr>
      </p:pic>
    </p:spTree>
    <p:extLst>
      <p:ext uri="{BB962C8B-B14F-4D97-AF65-F5344CB8AC3E}">
        <p14:creationId xmlns:p14="http://schemas.microsoft.com/office/powerpoint/2010/main" val="35353678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685800" y="584200"/>
            <a:ext cx="7581900" cy="4801315"/>
          </a:xfrm>
          <a:prstGeom prst="rect">
            <a:avLst/>
          </a:prstGeom>
          <a:noFill/>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4" name="Rettangolo 3"/>
          <p:cNvSpPr/>
          <p:nvPr/>
        </p:nvSpPr>
        <p:spPr>
          <a:xfrm>
            <a:off x="0" y="711200"/>
            <a:ext cx="9144000" cy="5632312"/>
          </a:xfrm>
          <a:prstGeom prst="rect">
            <a:avLst/>
          </a:prstGeom>
        </p:spPr>
        <p:txBody>
          <a:bodyPr wrap="square">
            <a:spAutoFit/>
          </a:bodyPr>
          <a:lstStyle/>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p:txBody>
      </p:sp>
      <p:sp>
        <p:nvSpPr>
          <p:cNvPr id="3" name="CasellaDiTesto 2"/>
          <p:cNvSpPr txBox="1"/>
          <p:nvPr/>
        </p:nvSpPr>
        <p:spPr>
          <a:xfrm>
            <a:off x="393700" y="939800"/>
            <a:ext cx="7480300" cy="6555642"/>
          </a:xfrm>
          <a:prstGeom prst="rect">
            <a:avLst/>
          </a:prstGeom>
          <a:noFill/>
        </p:spPr>
        <p:txBody>
          <a:bodyPr wrap="square" rtlCol="0">
            <a:spAutoFit/>
          </a:bodyPr>
          <a:lstStyle/>
          <a:p>
            <a:r>
              <a:rPr lang="it-IT" sz="2800" dirty="0" smtClean="0"/>
              <a:t>Due Ordini di Problemi:</a:t>
            </a:r>
          </a:p>
          <a:p>
            <a:endParaRPr lang="it-IT" sz="2800" dirty="0"/>
          </a:p>
          <a:p>
            <a:pPr marL="342900" indent="-342900">
              <a:buAutoNum type="arabicPeriod"/>
            </a:pPr>
            <a:r>
              <a:rPr lang="it-IT" sz="2800" dirty="0" smtClean="0"/>
              <a:t>Formazione/Educazione degli adulti: </a:t>
            </a:r>
          </a:p>
          <a:p>
            <a:r>
              <a:rPr lang="it-IT" sz="2800" dirty="0" smtClean="0"/>
              <a:t>    dove si trova, chi la fa, come la fa </a:t>
            </a:r>
          </a:p>
          <a:p>
            <a:pPr marL="342900" indent="-342900">
              <a:buAutoNum type="arabicPeriod"/>
            </a:pPr>
            <a:endParaRPr lang="it-IT" sz="2800" dirty="0"/>
          </a:p>
          <a:p>
            <a:r>
              <a:rPr lang="it-IT" sz="2800" dirty="0" smtClean="0"/>
              <a:t>2. Che cosa serve all’uomo per essere:      Competenze? Capacità?</a:t>
            </a:r>
          </a:p>
          <a:p>
            <a:pPr marL="342900" indent="-342900">
              <a:buAutoNum type="arabicPeriod"/>
            </a:pPr>
            <a:endParaRPr lang="it-IT" sz="2800" dirty="0"/>
          </a:p>
          <a:p>
            <a:r>
              <a:rPr lang="it-IT" sz="2800" dirty="0" smtClean="0"/>
              <a:t>Una domanda:</a:t>
            </a:r>
          </a:p>
          <a:p>
            <a:endParaRPr lang="it-IT" sz="2800" dirty="0"/>
          </a:p>
          <a:p>
            <a:r>
              <a:rPr lang="it-IT" sz="2800" dirty="0" smtClean="0"/>
              <a:t>Come creare una teoria e, soprattutto, una teoria ci serve ancora?</a:t>
            </a:r>
          </a:p>
          <a:p>
            <a:endParaRPr lang="it-IT" sz="2800" dirty="0"/>
          </a:p>
          <a:p>
            <a:endParaRPr lang="it-IT" sz="2800" dirty="0" smtClean="0"/>
          </a:p>
          <a:p>
            <a:endParaRPr lang="it-IT" sz="2800" dirty="0"/>
          </a:p>
        </p:txBody>
      </p:sp>
    </p:spTree>
    <p:extLst>
      <p:ext uri="{BB962C8B-B14F-4D97-AF65-F5344CB8AC3E}">
        <p14:creationId xmlns:p14="http://schemas.microsoft.com/office/powerpoint/2010/main" val="34900918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685800" y="584200"/>
            <a:ext cx="7581900" cy="4801315"/>
          </a:xfrm>
          <a:prstGeom prst="rect">
            <a:avLst/>
          </a:prstGeom>
          <a:noFill/>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4" name="Rettangolo 3"/>
          <p:cNvSpPr/>
          <p:nvPr/>
        </p:nvSpPr>
        <p:spPr>
          <a:xfrm>
            <a:off x="0" y="711200"/>
            <a:ext cx="9144000" cy="5632312"/>
          </a:xfrm>
          <a:prstGeom prst="rect">
            <a:avLst/>
          </a:prstGeom>
        </p:spPr>
        <p:txBody>
          <a:bodyPr wrap="square">
            <a:spAutoFit/>
          </a:bodyPr>
          <a:lstStyle/>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p:txBody>
      </p:sp>
      <p:sp>
        <p:nvSpPr>
          <p:cNvPr id="3" name="CasellaDiTesto 2"/>
          <p:cNvSpPr txBox="1"/>
          <p:nvPr/>
        </p:nvSpPr>
        <p:spPr>
          <a:xfrm>
            <a:off x="393700" y="939800"/>
            <a:ext cx="7480300" cy="1384995"/>
          </a:xfrm>
          <a:prstGeom prst="rect">
            <a:avLst/>
          </a:prstGeom>
          <a:noFill/>
        </p:spPr>
        <p:txBody>
          <a:bodyPr wrap="square" rtlCol="0">
            <a:spAutoFit/>
          </a:bodyPr>
          <a:lstStyle/>
          <a:p>
            <a:r>
              <a:rPr lang="it-IT" sz="2800" dirty="0" smtClean="0"/>
              <a:t>Fuori dalle Scienze della Formazione :</a:t>
            </a:r>
          </a:p>
          <a:p>
            <a:endParaRPr lang="it-IT" sz="2800" dirty="0" smtClean="0"/>
          </a:p>
          <a:p>
            <a:endParaRPr lang="it-IT" sz="2800" dirty="0"/>
          </a:p>
        </p:txBody>
      </p:sp>
      <p:pic>
        <p:nvPicPr>
          <p:cNvPr id="6" name="Immagine 5"/>
          <p:cNvPicPr>
            <a:picLocks noChangeAspect="1"/>
          </p:cNvPicPr>
          <p:nvPr/>
        </p:nvPicPr>
        <p:blipFill>
          <a:blip r:embed="rId3"/>
          <a:stretch>
            <a:fillRect/>
          </a:stretch>
        </p:blipFill>
        <p:spPr>
          <a:xfrm>
            <a:off x="-1" y="647700"/>
            <a:ext cx="9283701" cy="6563420"/>
          </a:xfrm>
          <a:prstGeom prst="rect">
            <a:avLst/>
          </a:prstGeom>
        </p:spPr>
      </p:pic>
    </p:spTree>
    <p:extLst>
      <p:ext uri="{BB962C8B-B14F-4D97-AF65-F5344CB8AC3E}">
        <p14:creationId xmlns:p14="http://schemas.microsoft.com/office/powerpoint/2010/main" val="33477046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685800" y="584200"/>
            <a:ext cx="7581900" cy="4801315"/>
          </a:xfrm>
          <a:prstGeom prst="rect">
            <a:avLst/>
          </a:prstGeom>
          <a:noFill/>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4" name="Rettangolo 3"/>
          <p:cNvSpPr/>
          <p:nvPr/>
        </p:nvSpPr>
        <p:spPr>
          <a:xfrm>
            <a:off x="0" y="711200"/>
            <a:ext cx="9144000" cy="5632312"/>
          </a:xfrm>
          <a:prstGeom prst="rect">
            <a:avLst/>
          </a:prstGeom>
        </p:spPr>
        <p:txBody>
          <a:bodyPr wrap="square">
            <a:spAutoFit/>
          </a:bodyPr>
          <a:lstStyle/>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p:txBody>
      </p:sp>
      <p:sp>
        <p:nvSpPr>
          <p:cNvPr id="3" name="CasellaDiTesto 2"/>
          <p:cNvSpPr txBox="1"/>
          <p:nvPr/>
        </p:nvSpPr>
        <p:spPr>
          <a:xfrm>
            <a:off x="393700" y="939800"/>
            <a:ext cx="7480300" cy="1384995"/>
          </a:xfrm>
          <a:prstGeom prst="rect">
            <a:avLst/>
          </a:prstGeom>
          <a:noFill/>
        </p:spPr>
        <p:txBody>
          <a:bodyPr wrap="square" rtlCol="0">
            <a:spAutoFit/>
          </a:bodyPr>
          <a:lstStyle/>
          <a:p>
            <a:r>
              <a:rPr lang="it-IT" sz="2800" dirty="0" smtClean="0"/>
              <a:t>Fuori dalle Scienze della Formazione :</a:t>
            </a:r>
          </a:p>
          <a:p>
            <a:endParaRPr lang="it-IT" sz="2800" dirty="0" smtClean="0"/>
          </a:p>
          <a:p>
            <a:endParaRPr lang="it-IT" sz="2800" dirty="0"/>
          </a:p>
        </p:txBody>
      </p:sp>
      <p:pic>
        <p:nvPicPr>
          <p:cNvPr id="8" name="Immagine 7"/>
          <p:cNvPicPr>
            <a:picLocks noChangeAspect="1"/>
          </p:cNvPicPr>
          <p:nvPr/>
        </p:nvPicPr>
        <p:blipFill>
          <a:blip r:embed="rId3"/>
          <a:stretch>
            <a:fillRect/>
          </a:stretch>
        </p:blipFill>
        <p:spPr>
          <a:xfrm>
            <a:off x="0" y="660400"/>
            <a:ext cx="9144000" cy="6197600"/>
          </a:xfrm>
          <a:prstGeom prst="rect">
            <a:avLst/>
          </a:prstGeom>
        </p:spPr>
      </p:pic>
    </p:spTree>
    <p:extLst>
      <p:ext uri="{BB962C8B-B14F-4D97-AF65-F5344CB8AC3E}">
        <p14:creationId xmlns:p14="http://schemas.microsoft.com/office/powerpoint/2010/main" val="36785424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685800" y="584200"/>
            <a:ext cx="7581900" cy="4801315"/>
          </a:xfrm>
          <a:prstGeom prst="rect">
            <a:avLst/>
          </a:prstGeom>
          <a:noFill/>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4" name="Rettangolo 3"/>
          <p:cNvSpPr/>
          <p:nvPr/>
        </p:nvSpPr>
        <p:spPr>
          <a:xfrm>
            <a:off x="0" y="711200"/>
            <a:ext cx="9144000" cy="5632312"/>
          </a:xfrm>
          <a:prstGeom prst="rect">
            <a:avLst/>
          </a:prstGeom>
        </p:spPr>
        <p:txBody>
          <a:bodyPr wrap="square">
            <a:spAutoFit/>
          </a:bodyPr>
          <a:lstStyle/>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p:txBody>
      </p:sp>
      <p:sp>
        <p:nvSpPr>
          <p:cNvPr id="3" name="CasellaDiTesto 2"/>
          <p:cNvSpPr txBox="1"/>
          <p:nvPr/>
        </p:nvSpPr>
        <p:spPr>
          <a:xfrm>
            <a:off x="139700" y="939800"/>
            <a:ext cx="8839200" cy="2677656"/>
          </a:xfrm>
          <a:prstGeom prst="rect">
            <a:avLst/>
          </a:prstGeom>
          <a:noFill/>
        </p:spPr>
        <p:txBody>
          <a:bodyPr wrap="square" rtlCol="0">
            <a:spAutoFit/>
          </a:bodyPr>
          <a:lstStyle/>
          <a:p>
            <a:r>
              <a:rPr lang="it-IT" sz="2800" i="1" dirty="0" smtClean="0"/>
              <a:t>Per una teoria </a:t>
            </a:r>
          </a:p>
          <a:p>
            <a:r>
              <a:rPr lang="it-IT" sz="2800" i="1" dirty="0" smtClean="0"/>
              <a:t>dell’Educazione degli adulti</a:t>
            </a:r>
          </a:p>
          <a:p>
            <a:endParaRPr lang="it-IT" sz="2800" dirty="0"/>
          </a:p>
          <a:p>
            <a:endParaRPr lang="it-IT" sz="2800" dirty="0"/>
          </a:p>
          <a:p>
            <a:endParaRPr lang="it-IT" sz="2800" dirty="0" smtClean="0"/>
          </a:p>
          <a:p>
            <a:endParaRPr lang="it-IT" sz="2800" dirty="0"/>
          </a:p>
        </p:txBody>
      </p:sp>
      <p:pic>
        <p:nvPicPr>
          <p:cNvPr id="6" name="Immagine 5"/>
          <p:cNvPicPr>
            <a:picLocks noChangeAspect="1"/>
          </p:cNvPicPr>
          <p:nvPr/>
        </p:nvPicPr>
        <p:blipFill>
          <a:blip r:embed="rId3"/>
          <a:stretch>
            <a:fillRect/>
          </a:stretch>
        </p:blipFill>
        <p:spPr>
          <a:xfrm>
            <a:off x="310988" y="1943100"/>
            <a:ext cx="4165600" cy="3124200"/>
          </a:xfrm>
          <a:prstGeom prst="rect">
            <a:avLst/>
          </a:prstGeom>
        </p:spPr>
      </p:pic>
      <p:sp>
        <p:nvSpPr>
          <p:cNvPr id="8" name="CasellaDiTesto 7"/>
          <p:cNvSpPr txBox="1"/>
          <p:nvPr/>
        </p:nvSpPr>
        <p:spPr>
          <a:xfrm>
            <a:off x="393700" y="5664200"/>
            <a:ext cx="4082888" cy="1477328"/>
          </a:xfrm>
          <a:prstGeom prst="rect">
            <a:avLst/>
          </a:prstGeom>
          <a:noFill/>
        </p:spPr>
        <p:txBody>
          <a:bodyPr wrap="square" rtlCol="0">
            <a:spAutoFit/>
          </a:bodyPr>
          <a:lstStyle/>
          <a:p>
            <a:r>
              <a:rPr lang="it-IT" b="1" i="1" dirty="0" err="1"/>
              <a:t>What</a:t>
            </a:r>
            <a:r>
              <a:rPr lang="it-IT" b="1" i="1" dirty="0"/>
              <a:t> </a:t>
            </a:r>
            <a:r>
              <a:rPr lang="it-IT" b="1" i="1" dirty="0" err="1"/>
              <a:t>will</a:t>
            </a:r>
            <a:r>
              <a:rPr lang="it-IT" b="1" i="1" dirty="0"/>
              <a:t> future </a:t>
            </a:r>
            <a:r>
              <a:rPr lang="it-IT" b="1" i="1" dirty="0" err="1"/>
              <a:t>jobs</a:t>
            </a:r>
            <a:r>
              <a:rPr lang="it-IT" b="1" i="1" dirty="0"/>
              <a:t> look </a:t>
            </a:r>
            <a:r>
              <a:rPr lang="it-IT" b="1" i="1" dirty="0" err="1"/>
              <a:t>like</a:t>
            </a:r>
            <a:r>
              <a:rPr lang="it-IT" b="1" i="1" dirty="0" smtClean="0"/>
              <a:t>?</a:t>
            </a:r>
          </a:p>
          <a:p>
            <a:endParaRPr lang="it-IT" b="1" i="1" dirty="0" smtClean="0"/>
          </a:p>
          <a:p>
            <a:r>
              <a:rPr lang="it-IT" b="1" i="1" dirty="0" smtClean="0"/>
              <a:t>Are </a:t>
            </a:r>
            <a:r>
              <a:rPr lang="it-IT" b="1" i="1" dirty="0" err="1" smtClean="0"/>
              <a:t>Droids</a:t>
            </a:r>
            <a:r>
              <a:rPr lang="it-IT" b="1" i="1" dirty="0" smtClean="0"/>
              <a:t> </a:t>
            </a:r>
            <a:r>
              <a:rPr lang="it-IT" b="1" i="1" dirty="0" err="1" smtClean="0"/>
              <a:t>Taking</a:t>
            </a:r>
            <a:r>
              <a:rPr lang="it-IT" b="1" i="1" dirty="0" smtClean="0"/>
              <a:t> </a:t>
            </a:r>
            <a:r>
              <a:rPr lang="it-IT" b="1" i="1" dirty="0" err="1" smtClean="0"/>
              <a:t>our</a:t>
            </a:r>
            <a:r>
              <a:rPr lang="it-IT" b="1" i="1" dirty="0" smtClean="0"/>
              <a:t> Jobs?</a:t>
            </a:r>
          </a:p>
          <a:p>
            <a:endParaRPr lang="it-IT" b="1" i="1" dirty="0"/>
          </a:p>
          <a:p>
            <a:endParaRPr lang="it-IT" b="1" i="1" dirty="0"/>
          </a:p>
        </p:txBody>
      </p:sp>
      <p:pic>
        <p:nvPicPr>
          <p:cNvPr id="9" name="Immagine 8"/>
          <p:cNvPicPr>
            <a:picLocks noChangeAspect="1"/>
          </p:cNvPicPr>
          <p:nvPr/>
        </p:nvPicPr>
        <p:blipFill>
          <a:blip r:embed="rId4"/>
          <a:stretch>
            <a:fillRect/>
          </a:stretch>
        </p:blipFill>
        <p:spPr>
          <a:xfrm>
            <a:off x="4476588" y="-55991"/>
            <a:ext cx="4667412" cy="6969056"/>
          </a:xfrm>
          <a:prstGeom prst="rect">
            <a:avLst/>
          </a:prstGeom>
        </p:spPr>
      </p:pic>
    </p:spTree>
    <p:extLst>
      <p:ext uri="{BB962C8B-B14F-4D97-AF65-F5344CB8AC3E}">
        <p14:creationId xmlns:p14="http://schemas.microsoft.com/office/powerpoint/2010/main" val="17951560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egnaposto numero diapositiva 3"/>
          <p:cNvSpPr>
            <a:spLocks noGrp="1"/>
          </p:cNvSpPr>
          <p:nvPr>
            <p:ph type="sldNum" sz="quarter" idx="12"/>
          </p:nvPr>
        </p:nvSpPr>
        <p:spPr/>
        <p:txBody>
          <a:bodyPr/>
          <a:lstStyle/>
          <a:p>
            <a:fld id="{DCCAFF52-697D-4A72-92ED-43336641F713}" type="slidenum">
              <a:rPr lang="en-US" smtClean="0"/>
              <a:pPr/>
              <a:t>25</a:t>
            </a:fld>
            <a:endParaRPr lang="en-US"/>
          </a:p>
        </p:txBody>
      </p:sp>
      <p:sp>
        <p:nvSpPr>
          <p:cNvPr id="8" name="Rettangolo 7"/>
          <p:cNvSpPr/>
          <p:nvPr/>
        </p:nvSpPr>
        <p:spPr>
          <a:xfrm>
            <a:off x="8327828"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smtClean="0">
                <a:solidFill>
                  <a:schemeClr val="bg1"/>
                </a:solidFill>
              </a:rPr>
              <a:t>3</a:t>
            </a:r>
            <a:endParaRPr lang="it-IT" b="1" dirty="0">
              <a:solidFill>
                <a:schemeClr val="bg1"/>
              </a:solidFill>
            </a:endParaRPr>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011" y="4083802"/>
            <a:ext cx="2174422" cy="735561"/>
          </a:xfrm>
          <a:prstGeom prst="rect">
            <a:avLst/>
          </a:prstGeom>
        </p:spPr>
      </p:pic>
      <p:sp>
        <p:nvSpPr>
          <p:cNvPr id="13" name="Fumetto 4 12"/>
          <p:cNvSpPr/>
          <p:nvPr/>
        </p:nvSpPr>
        <p:spPr>
          <a:xfrm>
            <a:off x="3430294" y="5264"/>
            <a:ext cx="3983064" cy="118952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FINALMENTE MI SONO LAUREATO!!!!</a:t>
            </a:r>
            <a:endParaRPr lang="it-IT" dirty="0"/>
          </a:p>
        </p:txBody>
      </p:sp>
      <p:sp>
        <p:nvSpPr>
          <p:cNvPr id="2" name="Fumetto 4 1"/>
          <p:cNvSpPr/>
          <p:nvPr/>
        </p:nvSpPr>
        <p:spPr>
          <a:xfrm>
            <a:off x="3448377" y="5264"/>
            <a:ext cx="3983064" cy="118952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Alla ricerca della boccia perduta…. </a:t>
            </a:r>
          </a:p>
          <a:p>
            <a:pPr algn="ctr"/>
            <a:r>
              <a:rPr lang="it-IT" dirty="0" smtClean="0"/>
              <a:t>Riuscirò a centrarne una?</a:t>
            </a:r>
            <a:endParaRPr lang="it-IT" dirty="0"/>
          </a:p>
        </p:txBody>
      </p:sp>
      <p:sp>
        <p:nvSpPr>
          <p:cNvPr id="5" name="CasellaDiTesto 4"/>
          <p:cNvSpPr txBox="1"/>
          <p:nvPr/>
        </p:nvSpPr>
        <p:spPr>
          <a:xfrm>
            <a:off x="3784839" y="3297521"/>
            <a:ext cx="1636987" cy="584775"/>
          </a:xfrm>
          <a:prstGeom prst="rect">
            <a:avLst/>
          </a:prstGeom>
          <a:solidFill>
            <a:schemeClr val="bg1"/>
          </a:solidFill>
        </p:spPr>
        <p:txBody>
          <a:bodyPr wrap="none" rtlCol="0">
            <a:spAutoFit/>
          </a:bodyPr>
          <a:lstStyle/>
          <a:p>
            <a:r>
              <a:rPr lang="it-IT" sz="3200" b="1" dirty="0" smtClean="0">
                <a:latin typeface="Candara" panose="020E0502030303020204" pitchFamily="34" charset="0"/>
              </a:rPr>
              <a:t>Impiego</a:t>
            </a:r>
            <a:endParaRPr lang="it-IT" sz="3200" b="1" dirty="0">
              <a:latin typeface="Candara" panose="020E0502030303020204" pitchFamily="34" charset="0"/>
            </a:endParaRPr>
          </a:p>
        </p:txBody>
      </p:sp>
      <p:sp>
        <p:nvSpPr>
          <p:cNvPr id="15" name="CasellaDiTesto 14"/>
          <p:cNvSpPr txBox="1"/>
          <p:nvPr/>
        </p:nvSpPr>
        <p:spPr>
          <a:xfrm>
            <a:off x="3347029" y="4765714"/>
            <a:ext cx="2597186" cy="584775"/>
          </a:xfrm>
          <a:prstGeom prst="rect">
            <a:avLst/>
          </a:prstGeom>
          <a:solidFill>
            <a:schemeClr val="bg1"/>
          </a:solidFill>
        </p:spPr>
        <p:txBody>
          <a:bodyPr wrap="none" rtlCol="0">
            <a:spAutoFit/>
          </a:bodyPr>
          <a:lstStyle/>
          <a:p>
            <a:r>
              <a:rPr lang="it-IT" sz="3200" b="1" dirty="0" err="1" smtClean="0">
                <a:latin typeface="Candara" panose="020E0502030303020204" pitchFamily="34" charset="0"/>
              </a:rPr>
              <a:t>Employability</a:t>
            </a:r>
            <a:endParaRPr lang="it-IT" sz="3200" b="1" dirty="0">
              <a:latin typeface="Candara" panose="020E0502030303020204" pitchFamily="34" charset="0"/>
            </a:endParaRPr>
          </a:p>
        </p:txBody>
      </p:sp>
      <p:sp>
        <p:nvSpPr>
          <p:cNvPr id="10" name="Freccia circolare a sinistra 9"/>
          <p:cNvSpPr/>
          <p:nvPr/>
        </p:nvSpPr>
        <p:spPr>
          <a:xfrm rot="16200000">
            <a:off x="4254290" y="3169388"/>
            <a:ext cx="782664" cy="240998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693951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8116"/>
          </a:xfrm>
          <a:prstGeom prst="rect">
            <a:avLst/>
          </a:prstGeom>
        </p:spPr>
      </p:pic>
      <p:sp>
        <p:nvSpPr>
          <p:cNvPr id="5" name="Rettangolo 4"/>
          <p:cNvSpPr/>
          <p:nvPr/>
        </p:nvSpPr>
        <p:spPr>
          <a:xfrm>
            <a:off x="0" y="1952187"/>
            <a:ext cx="2729186" cy="741952"/>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b="1" dirty="0" smtClean="0">
                <a:solidFill>
                  <a:schemeClr val="tx1"/>
                </a:solidFill>
                <a:latin typeface="Arial" panose="020B0604020202020204" pitchFamily="34" charset="0"/>
                <a:cs typeface="Arial" panose="020B0604020202020204" pitchFamily="34" charset="0"/>
              </a:rPr>
              <a:t>Aziende</a:t>
            </a:r>
            <a:endParaRPr lang="it-IT" sz="3600" strike="sngStrike" dirty="0">
              <a:solidFill>
                <a:schemeClr val="tx1"/>
              </a:solidFill>
              <a:latin typeface="Arial" panose="020B0604020202020204" pitchFamily="34" charset="0"/>
              <a:cs typeface="Arial" panose="020B0604020202020204" pitchFamily="34" charset="0"/>
            </a:endParaRPr>
          </a:p>
        </p:txBody>
      </p:sp>
      <p:sp>
        <p:nvSpPr>
          <p:cNvPr id="6" name="Rettangolo 5"/>
          <p:cNvSpPr/>
          <p:nvPr/>
        </p:nvSpPr>
        <p:spPr>
          <a:xfrm>
            <a:off x="5311588" y="1952187"/>
            <a:ext cx="3832412" cy="741952"/>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b="1" dirty="0" smtClean="0">
                <a:solidFill>
                  <a:schemeClr val="tx1"/>
                </a:solidFill>
                <a:latin typeface="Arial" panose="020B0604020202020204" pitchFamily="34" charset="0"/>
                <a:cs typeface="Arial" panose="020B0604020202020204" pitchFamily="34" charset="0"/>
              </a:rPr>
              <a:t>Giovani laureati</a:t>
            </a:r>
            <a:endParaRPr lang="it-IT" sz="3600" u="sng" dirty="0">
              <a:solidFill>
                <a:schemeClr val="tx1"/>
              </a:solidFill>
              <a:latin typeface="Arial" panose="020B0604020202020204" pitchFamily="34" charset="0"/>
              <a:cs typeface="Arial" panose="020B0604020202020204" pitchFamily="34" charset="0"/>
            </a:endParaRPr>
          </a:p>
        </p:txBody>
      </p:sp>
      <p:sp>
        <p:nvSpPr>
          <p:cNvPr id="7" name="CasellaDiTesto 6"/>
          <p:cNvSpPr txBox="1"/>
          <p:nvPr/>
        </p:nvSpPr>
        <p:spPr>
          <a:xfrm>
            <a:off x="2143499" y="5063682"/>
            <a:ext cx="4857001" cy="1015663"/>
          </a:xfrm>
          <a:prstGeom prst="rect">
            <a:avLst/>
          </a:prstGeom>
          <a:noFill/>
        </p:spPr>
        <p:txBody>
          <a:bodyPr wrap="square" rtlCol="0">
            <a:spAutoFit/>
          </a:bodyPr>
          <a:lstStyle/>
          <a:p>
            <a:pPr algn="ctr">
              <a:spcAft>
                <a:spcPts val="1800"/>
              </a:spcAft>
            </a:pPr>
            <a:r>
              <a:rPr lang="it-IT" sz="6000" b="1" i="1" dirty="0" smtClean="0"/>
              <a:t>SKILLS-GAP</a:t>
            </a:r>
          </a:p>
        </p:txBody>
      </p:sp>
    </p:spTree>
    <p:extLst>
      <p:ext uri="{BB962C8B-B14F-4D97-AF65-F5344CB8AC3E}">
        <p14:creationId xmlns:p14="http://schemas.microsoft.com/office/powerpoint/2010/main" val="33482548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685800" y="584200"/>
            <a:ext cx="7581900" cy="4801315"/>
          </a:xfrm>
          <a:prstGeom prst="rect">
            <a:avLst/>
          </a:prstGeom>
          <a:noFill/>
        </p:spPr>
        <p:txBody>
          <a:bodyPr wrap="square" rtlCol="0">
            <a:spAutoFit/>
          </a:bodyPr>
          <a:lstStyle/>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dirty="0"/>
          </a:p>
        </p:txBody>
      </p:sp>
      <p:sp>
        <p:nvSpPr>
          <p:cNvPr id="4" name="Rettangolo 3"/>
          <p:cNvSpPr/>
          <p:nvPr/>
        </p:nvSpPr>
        <p:spPr>
          <a:xfrm>
            <a:off x="0" y="711200"/>
            <a:ext cx="9144000" cy="5632312"/>
          </a:xfrm>
          <a:prstGeom prst="rect">
            <a:avLst/>
          </a:prstGeom>
        </p:spPr>
        <p:txBody>
          <a:bodyPr wrap="square">
            <a:spAutoFit/>
          </a:bodyPr>
          <a:lstStyle/>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p:txBody>
      </p:sp>
      <p:sp>
        <p:nvSpPr>
          <p:cNvPr id="3" name="CasellaDiTesto 2"/>
          <p:cNvSpPr txBox="1"/>
          <p:nvPr/>
        </p:nvSpPr>
        <p:spPr>
          <a:xfrm>
            <a:off x="393700" y="939800"/>
            <a:ext cx="7480300" cy="5262980"/>
          </a:xfrm>
          <a:prstGeom prst="rect">
            <a:avLst/>
          </a:prstGeom>
          <a:noFill/>
        </p:spPr>
        <p:txBody>
          <a:bodyPr wrap="square" rtlCol="0">
            <a:spAutoFit/>
          </a:bodyPr>
          <a:lstStyle/>
          <a:p>
            <a:r>
              <a:rPr lang="it-IT" sz="2800" dirty="0" smtClean="0"/>
              <a:t>Competenze </a:t>
            </a:r>
          </a:p>
          <a:p>
            <a:r>
              <a:rPr lang="it-IT" sz="2800" i="1" dirty="0" smtClean="0"/>
              <a:t>National </a:t>
            </a:r>
            <a:r>
              <a:rPr lang="it-IT" sz="2800" i="1" dirty="0" err="1" smtClean="0"/>
              <a:t>Skills</a:t>
            </a:r>
            <a:r>
              <a:rPr lang="it-IT" sz="2800" i="1" dirty="0" smtClean="0"/>
              <a:t> </a:t>
            </a:r>
            <a:r>
              <a:rPr lang="it-IT" sz="2800" i="1" dirty="0" err="1" smtClean="0"/>
              <a:t>Strategy</a:t>
            </a:r>
            <a:endParaRPr lang="it-IT" sz="2800" i="1" dirty="0" smtClean="0"/>
          </a:p>
          <a:p>
            <a:endParaRPr lang="it-IT" sz="2800" dirty="0" smtClean="0"/>
          </a:p>
          <a:p>
            <a:endParaRPr lang="it-IT" sz="2800" dirty="0" smtClean="0"/>
          </a:p>
          <a:p>
            <a:r>
              <a:rPr lang="it-IT" sz="2800" dirty="0" err="1" smtClean="0"/>
              <a:t>Employability</a:t>
            </a:r>
            <a:endParaRPr lang="it-IT" sz="2800" dirty="0" smtClean="0"/>
          </a:p>
          <a:p>
            <a:r>
              <a:rPr lang="it-IT" sz="2800" i="1" dirty="0" smtClean="0"/>
              <a:t>Nuovo concetto di </a:t>
            </a:r>
          </a:p>
          <a:p>
            <a:r>
              <a:rPr lang="it-IT" sz="2800" i="1" dirty="0" err="1" smtClean="0"/>
              <a:t>Employability</a:t>
            </a:r>
            <a:endParaRPr lang="it-IT" sz="2800" i="1" dirty="0" smtClean="0"/>
          </a:p>
          <a:p>
            <a:endParaRPr lang="it-IT" sz="2800" dirty="0" smtClean="0"/>
          </a:p>
          <a:p>
            <a:endParaRPr lang="it-IT" sz="2800" dirty="0" smtClean="0"/>
          </a:p>
          <a:p>
            <a:r>
              <a:rPr lang="it-IT" sz="2800" dirty="0" smtClean="0"/>
              <a:t>Formazione Continua e Innovazione</a:t>
            </a:r>
          </a:p>
          <a:p>
            <a:r>
              <a:rPr lang="it-IT" sz="2800" i="1" dirty="0" smtClean="0"/>
              <a:t>Creative </a:t>
            </a:r>
            <a:r>
              <a:rPr lang="it-IT" sz="2800" i="1" dirty="0" err="1" smtClean="0"/>
              <a:t>Thinking</a:t>
            </a:r>
            <a:r>
              <a:rPr lang="it-IT" sz="2800" i="1" dirty="0" smtClean="0"/>
              <a:t>, </a:t>
            </a:r>
            <a:r>
              <a:rPr lang="it-IT" sz="2800" i="1" dirty="0" err="1" smtClean="0"/>
              <a:t>Problem</a:t>
            </a:r>
            <a:r>
              <a:rPr lang="it-IT" sz="2800" i="1" dirty="0" smtClean="0"/>
              <a:t> </a:t>
            </a:r>
            <a:r>
              <a:rPr lang="it-IT" sz="2800" i="1" dirty="0" err="1" smtClean="0"/>
              <a:t>Solving</a:t>
            </a:r>
            <a:r>
              <a:rPr lang="it-IT" sz="2800" dirty="0" smtClean="0"/>
              <a:t>, </a:t>
            </a:r>
            <a:endParaRPr lang="it-IT" sz="2800" i="1" dirty="0" smtClean="0"/>
          </a:p>
          <a:p>
            <a:endParaRPr lang="it-IT" sz="2800" i="1" dirty="0"/>
          </a:p>
        </p:txBody>
      </p:sp>
      <p:pic>
        <p:nvPicPr>
          <p:cNvPr id="8" name="Immagine 7" descr="OECD-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626" y="1007252"/>
            <a:ext cx="1633139" cy="504056"/>
          </a:xfrm>
          <a:prstGeom prst="rect">
            <a:avLst/>
          </a:prstGeom>
        </p:spPr>
      </p:pic>
      <p:pic>
        <p:nvPicPr>
          <p:cNvPr id="9" name="Picture 4" descr="http://www.fablabconnect.com/file/2014/11/iStock_000042241582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299" y="4140200"/>
            <a:ext cx="3316069" cy="2397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https://enlivenmindsdotorg.files.wordpress.com/2016/03/design-thinking-23211111.jpg"/>
          <p:cNvPicPr>
            <a:picLocks noChangeAspect="1" noChangeArrowheads="1"/>
          </p:cNvPicPr>
          <p:nvPr/>
        </p:nvPicPr>
        <p:blipFill rotWithShape="1">
          <a:blip r:embed="rId5">
            <a:extLst>
              <a:ext uri="{28A0092B-C50C-407E-A947-70E740481C1C}">
                <a14:useLocalDpi xmlns:a14="http://schemas.microsoft.com/office/drawing/2010/main" val="0"/>
              </a:ext>
            </a:extLst>
          </a:blip>
          <a:srcRect b="8816"/>
          <a:stretch/>
        </p:blipFill>
        <p:spPr bwMode="auto">
          <a:xfrm>
            <a:off x="4976382" y="0"/>
            <a:ext cx="4167618" cy="414019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7418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685800" y="584200"/>
            <a:ext cx="7581900" cy="4801315"/>
          </a:xfrm>
          <a:prstGeom prst="rect">
            <a:avLst/>
          </a:prstGeom>
          <a:noFill/>
        </p:spPr>
        <p:txBody>
          <a:bodyPr wrap="square" rtlCol="0">
            <a:spAutoFit/>
          </a:bodyPr>
          <a:lstStyle/>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smtClean="0"/>
          </a:p>
          <a:p>
            <a:endParaRPr lang="it-IT" dirty="0"/>
          </a:p>
        </p:txBody>
      </p:sp>
      <p:sp>
        <p:nvSpPr>
          <p:cNvPr id="4" name="Rettangolo 3"/>
          <p:cNvSpPr/>
          <p:nvPr/>
        </p:nvSpPr>
        <p:spPr>
          <a:xfrm>
            <a:off x="0" y="711200"/>
            <a:ext cx="9144000" cy="5632312"/>
          </a:xfrm>
          <a:prstGeom prst="rect">
            <a:avLst/>
          </a:prstGeom>
        </p:spPr>
        <p:txBody>
          <a:bodyPr wrap="square">
            <a:spAutoFit/>
          </a:bodyPr>
          <a:lstStyle/>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a:p>
            <a:endParaRPr lang="it-IT" u="sng" dirty="0" smtClean="0">
              <a:hlinkClick r:id="rId2"/>
            </a:endParaRPr>
          </a:p>
          <a:p>
            <a:endParaRPr lang="it-IT" u="sng" dirty="0">
              <a:hlinkClick r:id="rId2"/>
            </a:endParaRPr>
          </a:p>
        </p:txBody>
      </p:sp>
      <p:sp>
        <p:nvSpPr>
          <p:cNvPr id="3" name="CasellaDiTesto 2"/>
          <p:cNvSpPr txBox="1"/>
          <p:nvPr/>
        </p:nvSpPr>
        <p:spPr>
          <a:xfrm>
            <a:off x="393700" y="939800"/>
            <a:ext cx="7480300" cy="1384995"/>
          </a:xfrm>
          <a:prstGeom prst="rect">
            <a:avLst/>
          </a:prstGeom>
          <a:noFill/>
        </p:spPr>
        <p:txBody>
          <a:bodyPr wrap="square" rtlCol="0">
            <a:spAutoFit/>
          </a:bodyPr>
          <a:lstStyle/>
          <a:p>
            <a:r>
              <a:rPr lang="it-IT" sz="2800" dirty="0" smtClean="0"/>
              <a:t>Competenze </a:t>
            </a:r>
          </a:p>
          <a:p>
            <a:r>
              <a:rPr lang="it-IT" sz="2800" i="1" dirty="0" smtClean="0"/>
              <a:t>National </a:t>
            </a:r>
            <a:r>
              <a:rPr lang="it-IT" sz="2800" i="1" dirty="0" err="1" smtClean="0"/>
              <a:t>Skills</a:t>
            </a:r>
            <a:r>
              <a:rPr lang="it-IT" sz="2800" i="1" dirty="0" smtClean="0"/>
              <a:t> </a:t>
            </a:r>
            <a:r>
              <a:rPr lang="it-IT" sz="2800" i="1" dirty="0" err="1" smtClean="0"/>
              <a:t>Strategy</a:t>
            </a:r>
            <a:endParaRPr lang="it-IT" sz="2800" dirty="0" smtClean="0"/>
          </a:p>
          <a:p>
            <a:endParaRPr lang="it-IT" sz="2800" dirty="0" smtClean="0"/>
          </a:p>
        </p:txBody>
      </p:sp>
      <p:pic>
        <p:nvPicPr>
          <p:cNvPr id="8" name="Immagine 7" descr="OECD-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626" y="1007252"/>
            <a:ext cx="1633139" cy="504056"/>
          </a:xfrm>
          <a:prstGeom prst="rect">
            <a:avLst/>
          </a:prstGeom>
        </p:spPr>
      </p:pic>
      <p:pic>
        <p:nvPicPr>
          <p:cNvPr id="6" name="Immagine 5"/>
          <p:cNvPicPr>
            <a:picLocks noChangeAspect="1"/>
          </p:cNvPicPr>
          <p:nvPr/>
        </p:nvPicPr>
        <p:blipFill>
          <a:blip r:embed="rId4"/>
          <a:stretch>
            <a:fillRect/>
          </a:stretch>
        </p:blipFill>
        <p:spPr>
          <a:xfrm>
            <a:off x="0" y="431800"/>
            <a:ext cx="9144000" cy="5970896"/>
          </a:xfrm>
          <a:prstGeom prst="rect">
            <a:avLst/>
          </a:prstGeom>
        </p:spPr>
      </p:pic>
    </p:spTree>
    <p:extLst>
      <p:ext uri="{BB962C8B-B14F-4D97-AF65-F5344CB8AC3E}">
        <p14:creationId xmlns:p14="http://schemas.microsoft.com/office/powerpoint/2010/main" val="11257878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6825"/>
            <a:ext cx="9180512" cy="6872633"/>
          </a:xfrm>
          <a:prstGeom prst="rect">
            <a:avLst/>
          </a:prstGeom>
        </p:spPr>
      </p:pic>
      <p:sp>
        <p:nvSpPr>
          <p:cNvPr id="7" name="CasellaDiTesto 6"/>
          <p:cNvSpPr txBox="1"/>
          <p:nvPr/>
        </p:nvSpPr>
        <p:spPr>
          <a:xfrm>
            <a:off x="648253" y="917124"/>
            <a:ext cx="4663050" cy="461665"/>
          </a:xfrm>
          <a:prstGeom prst="rect">
            <a:avLst/>
          </a:prstGeom>
          <a:noFill/>
        </p:spPr>
        <p:txBody>
          <a:bodyPr wrap="square" rtlCol="0">
            <a:spAutoFit/>
          </a:bodyPr>
          <a:lstStyle/>
          <a:p>
            <a:r>
              <a:rPr lang="it-IT" sz="2400" b="1" dirty="0" smtClean="0">
                <a:solidFill>
                  <a:schemeClr val="accent1">
                    <a:lumMod val="75000"/>
                  </a:schemeClr>
                </a:solidFill>
                <a:latin typeface="Arial"/>
                <a:cs typeface="Arial"/>
              </a:rPr>
              <a:t>Il Contesto </a:t>
            </a:r>
            <a:endParaRPr lang="it-IT" sz="2400" b="1" dirty="0">
              <a:solidFill>
                <a:schemeClr val="accent1">
                  <a:lumMod val="75000"/>
                </a:schemeClr>
              </a:solidFill>
              <a:latin typeface="Arial"/>
              <a:cs typeface="Arial"/>
            </a:endParaRPr>
          </a:p>
        </p:txBody>
      </p:sp>
      <p:sp>
        <p:nvSpPr>
          <p:cNvPr id="8" name="CasellaDiTesto 7"/>
          <p:cNvSpPr txBox="1"/>
          <p:nvPr/>
        </p:nvSpPr>
        <p:spPr>
          <a:xfrm>
            <a:off x="648253" y="1511306"/>
            <a:ext cx="6805659" cy="1138773"/>
          </a:xfrm>
          <a:prstGeom prst="rect">
            <a:avLst/>
          </a:prstGeom>
          <a:noFill/>
        </p:spPr>
        <p:txBody>
          <a:bodyPr wrap="square" rtlCol="0">
            <a:spAutoFit/>
          </a:bodyPr>
          <a:lstStyle/>
          <a:p>
            <a:pPr lvl="0"/>
            <a:r>
              <a:rPr lang="en-US" dirty="0" smtClean="0"/>
              <a:t>SALM </a:t>
            </a:r>
          </a:p>
          <a:p>
            <a:r>
              <a:rPr lang="en-US" dirty="0"/>
              <a:t>2012-</a:t>
            </a:r>
            <a:r>
              <a:rPr lang="en-US" dirty="0" smtClean="0"/>
              <a:t>2014</a:t>
            </a:r>
            <a:endParaRPr lang="en-US" dirty="0"/>
          </a:p>
          <a:p>
            <a:pPr lvl="0"/>
            <a:r>
              <a:rPr lang="en-US" i="1" dirty="0"/>
              <a:t>Skills and </a:t>
            </a:r>
            <a:r>
              <a:rPr lang="en-US" i="1" dirty="0" err="1"/>
              <a:t>Labour</a:t>
            </a:r>
            <a:r>
              <a:rPr lang="en-US" i="1" dirty="0"/>
              <a:t> Market to Raise Youth Employment</a:t>
            </a:r>
            <a:endParaRPr lang="en-US" dirty="0"/>
          </a:p>
          <a:p>
            <a:pPr lvl="0"/>
            <a:r>
              <a:rPr lang="en-US" sz="1400" dirty="0">
                <a:latin typeface="Arial"/>
                <a:ea typeface="Arial"/>
                <a:cs typeface="Arial"/>
                <a:sym typeface="Arial"/>
              </a:rPr>
              <a:t>European Project Number  527690-LLP-1-2012-1-PT-LEONARDO-LMP</a:t>
            </a:r>
          </a:p>
        </p:txBody>
      </p:sp>
      <p:sp>
        <p:nvSpPr>
          <p:cNvPr id="9" name="CasellaDiTesto 8"/>
          <p:cNvSpPr txBox="1"/>
          <p:nvPr/>
        </p:nvSpPr>
        <p:spPr>
          <a:xfrm>
            <a:off x="648253" y="2843886"/>
            <a:ext cx="8055608" cy="2677656"/>
          </a:xfrm>
          <a:prstGeom prst="rect">
            <a:avLst/>
          </a:prstGeom>
          <a:noFill/>
        </p:spPr>
        <p:txBody>
          <a:bodyPr wrap="square" rtlCol="0">
            <a:spAutoFit/>
          </a:bodyPr>
          <a:lstStyle/>
          <a:p>
            <a:r>
              <a:rPr lang="en-US" sz="2400" b="1" dirty="0" err="1" smtClean="0"/>
              <a:t>Domanda</a:t>
            </a:r>
            <a:r>
              <a:rPr lang="en-US" sz="2400" b="1" dirty="0" smtClean="0"/>
              <a:t> </a:t>
            </a:r>
            <a:r>
              <a:rPr lang="en-US" sz="2400" b="1" dirty="0" err="1" smtClean="0"/>
              <a:t>della</a:t>
            </a:r>
            <a:r>
              <a:rPr lang="en-US" sz="2400" b="1" dirty="0" smtClean="0"/>
              <a:t> </a:t>
            </a:r>
            <a:r>
              <a:rPr lang="en-US" sz="2400" b="1" dirty="0" err="1" smtClean="0"/>
              <a:t>ricerca</a:t>
            </a:r>
            <a:r>
              <a:rPr lang="en-US" sz="2400" b="1" dirty="0" smtClean="0"/>
              <a:t> </a:t>
            </a:r>
          </a:p>
          <a:p>
            <a:endParaRPr lang="en-US" sz="2400" dirty="0"/>
          </a:p>
          <a:p>
            <a:pPr algn="just"/>
            <a:r>
              <a:rPr lang="en-US" sz="2400" dirty="0" smtClean="0"/>
              <a:t>Il </a:t>
            </a:r>
            <a:r>
              <a:rPr lang="en-US" sz="2400" dirty="0"/>
              <a:t>Curriculum e le Core Competences del </a:t>
            </a:r>
            <a:r>
              <a:rPr lang="en-US" sz="2400" dirty="0" err="1"/>
              <a:t>Corso</a:t>
            </a:r>
            <a:r>
              <a:rPr lang="en-US" sz="2400" dirty="0"/>
              <a:t> di </a:t>
            </a:r>
            <a:r>
              <a:rPr lang="en-US" sz="2400" dirty="0" err="1"/>
              <a:t>Laurea</a:t>
            </a:r>
            <a:r>
              <a:rPr lang="en-US" sz="2400" dirty="0"/>
              <a:t> </a:t>
            </a:r>
            <a:r>
              <a:rPr lang="en-US" sz="2400" dirty="0" err="1"/>
              <a:t>Magistrale</a:t>
            </a:r>
            <a:r>
              <a:rPr lang="en-US" sz="2400" dirty="0"/>
              <a:t> </a:t>
            </a:r>
            <a:r>
              <a:rPr lang="en-US" sz="2400" dirty="0" err="1"/>
              <a:t>interclasse</a:t>
            </a:r>
            <a:r>
              <a:rPr lang="en-US" sz="2400" dirty="0"/>
              <a:t> in </a:t>
            </a:r>
            <a:r>
              <a:rPr lang="en-US" sz="2400" dirty="0" err="1"/>
              <a:t>Scienze</a:t>
            </a:r>
            <a:r>
              <a:rPr lang="en-US" sz="2400" dirty="0"/>
              <a:t> </a:t>
            </a:r>
            <a:r>
              <a:rPr lang="en-US" sz="2400" dirty="0" err="1"/>
              <a:t>dell’Educazione</a:t>
            </a:r>
            <a:r>
              <a:rPr lang="en-US" sz="2400" dirty="0"/>
              <a:t> </a:t>
            </a:r>
            <a:r>
              <a:rPr lang="en-US" sz="2400" dirty="0" err="1"/>
              <a:t>degli</a:t>
            </a:r>
            <a:r>
              <a:rPr lang="en-US" sz="2400" dirty="0"/>
              <a:t> </a:t>
            </a:r>
            <a:r>
              <a:rPr lang="en-US" sz="2400" dirty="0" err="1"/>
              <a:t>Adulti</a:t>
            </a:r>
            <a:r>
              <a:rPr lang="en-US" sz="2400" dirty="0"/>
              <a:t>, </a:t>
            </a:r>
            <a:r>
              <a:rPr lang="en-US" sz="2400" dirty="0" err="1"/>
              <a:t>della</a:t>
            </a:r>
            <a:r>
              <a:rPr lang="en-US" sz="2400" dirty="0"/>
              <a:t> </a:t>
            </a:r>
            <a:r>
              <a:rPr lang="en-US" sz="2400" dirty="0" err="1"/>
              <a:t>Formazione</a:t>
            </a:r>
            <a:r>
              <a:rPr lang="en-US" sz="2400" dirty="0"/>
              <a:t> continua e </a:t>
            </a:r>
            <a:r>
              <a:rPr lang="en-US" sz="2400" dirty="0" err="1"/>
              <a:t>Scienze</a:t>
            </a:r>
            <a:r>
              <a:rPr lang="en-US" sz="2400" dirty="0"/>
              <a:t> </a:t>
            </a:r>
            <a:r>
              <a:rPr lang="en-US" sz="2400" dirty="0" err="1"/>
              <a:t>Pedagogiche</a:t>
            </a:r>
            <a:r>
              <a:rPr lang="en-US" sz="2400" dirty="0"/>
              <a:t> (LM-57 &amp; LM-85) </a:t>
            </a:r>
            <a:r>
              <a:rPr lang="en-US" sz="2400" dirty="0" err="1"/>
              <a:t>sono</a:t>
            </a:r>
            <a:r>
              <a:rPr lang="en-US" sz="2400" dirty="0"/>
              <a:t> </a:t>
            </a:r>
            <a:r>
              <a:rPr lang="en-US" sz="2400" dirty="0" err="1"/>
              <a:t>adeguati</a:t>
            </a:r>
            <a:r>
              <a:rPr lang="en-US" sz="2400" dirty="0"/>
              <a:t> per </a:t>
            </a:r>
            <a:r>
              <a:rPr lang="en-US" sz="2400" dirty="0" err="1"/>
              <a:t>l’occupabilità</a:t>
            </a:r>
            <a:r>
              <a:rPr lang="en-US" sz="2400" dirty="0"/>
              <a:t> </a:t>
            </a:r>
            <a:r>
              <a:rPr lang="en-US" sz="2400" dirty="0" err="1"/>
              <a:t>dei</a:t>
            </a:r>
            <a:r>
              <a:rPr lang="en-US" sz="2400" dirty="0"/>
              <a:t> </a:t>
            </a:r>
            <a:r>
              <a:rPr lang="en-US" sz="2400" dirty="0" err="1"/>
              <a:t>Laureati</a:t>
            </a:r>
            <a:r>
              <a:rPr lang="en-US" sz="2400" dirty="0"/>
              <a:t> in </a:t>
            </a:r>
            <a:r>
              <a:rPr lang="en-US" sz="2400" dirty="0" err="1"/>
              <a:t>questo</a:t>
            </a:r>
            <a:r>
              <a:rPr lang="en-US" sz="2400" dirty="0"/>
              <a:t> </a:t>
            </a:r>
            <a:r>
              <a:rPr lang="en-US" sz="2400" dirty="0" err="1"/>
              <a:t>percorso</a:t>
            </a:r>
            <a:r>
              <a:rPr lang="en-US" sz="2400" dirty="0"/>
              <a:t> </a:t>
            </a:r>
            <a:r>
              <a:rPr lang="en-US" sz="2400" dirty="0" err="1"/>
              <a:t>universitario</a:t>
            </a:r>
            <a:r>
              <a:rPr lang="en-US" sz="2400" dirty="0"/>
              <a:t>?</a:t>
            </a: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29</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grpSp>
        <p:nvGrpSpPr>
          <p:cNvPr id="13" name="Group 183"/>
          <p:cNvGrpSpPr/>
          <p:nvPr/>
        </p:nvGrpSpPr>
        <p:grpSpPr>
          <a:xfrm>
            <a:off x="7637061" y="1811878"/>
            <a:ext cx="1066800" cy="838200"/>
            <a:chOff x="0" y="0"/>
            <a:chExt cx="1635617" cy="1371699"/>
          </a:xfrm>
        </p:grpSpPr>
        <p:sp>
          <p:nvSpPr>
            <p:cNvPr id="15" name="Shape 181"/>
            <p:cNvSpPr/>
            <p:nvPr/>
          </p:nvSpPr>
          <p:spPr>
            <a:xfrm>
              <a:off x="0" y="0"/>
              <a:ext cx="1635618" cy="1371700"/>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pic>
          <p:nvPicPr>
            <p:cNvPr id="16" name="image8.pdf"/>
            <p:cNvPicPr/>
            <p:nvPr/>
          </p:nvPicPr>
          <p:blipFill>
            <a:blip r:embed="rId4">
              <a:extLst/>
            </a:blip>
            <a:stretch>
              <a:fillRect/>
            </a:stretch>
          </p:blipFill>
          <p:spPr>
            <a:xfrm>
              <a:off x="0" y="0"/>
              <a:ext cx="1635618" cy="1371700"/>
            </a:xfrm>
            <a:prstGeom prst="rect">
              <a:avLst/>
            </a:prstGeom>
            <a:ln w="12700" cap="flat">
              <a:noFill/>
              <a:miter lim="400000"/>
            </a:ln>
            <a:effectLst/>
          </p:spPr>
        </p:pic>
      </p:grpSp>
    </p:spTree>
    <p:extLst>
      <p:ext uri="{BB962C8B-B14F-4D97-AF65-F5344CB8AC3E}">
        <p14:creationId xmlns:p14="http://schemas.microsoft.com/office/powerpoint/2010/main" val="5608805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smtClean="0">
                <a:solidFill>
                  <a:schemeClr val="bg1"/>
                </a:solidFill>
                <a:latin typeface="Arial" charset="0"/>
                <a:ea typeface="Arial" charset="0"/>
                <a:cs typeface="Arial" charset="0"/>
              </a:rPr>
              <a:t>Titolo presentazione</a:t>
            </a:r>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10310511"/>
          </a:xfrm>
          <a:prstGeom prst="rect">
            <a:avLst/>
          </a:prstGeom>
          <a:noFill/>
        </p:spPr>
        <p:txBody>
          <a:bodyPr wrap="square" rtlCol="0">
            <a:spAutoFit/>
          </a:bodyPr>
          <a:lstStyle/>
          <a:p>
            <a:r>
              <a:rPr lang="it-IT" sz="2000" dirty="0" smtClean="0"/>
              <a:t>Da Dove partire?</a:t>
            </a:r>
          </a:p>
          <a:p>
            <a:endParaRPr lang="it-IT" sz="2000" dirty="0"/>
          </a:p>
          <a:p>
            <a:pPr marL="342900" indent="-342900">
              <a:buFont typeface="Wingdings" charset="2"/>
              <a:buChar char="ü"/>
            </a:pPr>
            <a:r>
              <a:rPr lang="it-IT" sz="2000" dirty="0" smtClean="0"/>
              <a:t>Per una differenza fra Pedagogia e </a:t>
            </a:r>
            <a:r>
              <a:rPr lang="it-IT" sz="2000" dirty="0" err="1" smtClean="0"/>
              <a:t>Andragogia</a:t>
            </a:r>
            <a:r>
              <a:rPr lang="it-IT" sz="2000" dirty="0" smtClean="0"/>
              <a:t>?</a:t>
            </a:r>
          </a:p>
          <a:p>
            <a:pPr marL="342900" indent="-342900">
              <a:buFont typeface="Wingdings" charset="2"/>
              <a:buChar char="ü"/>
            </a:pPr>
            <a:endParaRPr lang="it-IT" sz="2000" dirty="0"/>
          </a:p>
          <a:p>
            <a:pPr marL="342900" indent="-342900">
              <a:buFont typeface="Wingdings" charset="2"/>
              <a:buChar char="ü"/>
            </a:pPr>
            <a:r>
              <a:rPr lang="it-IT" sz="2000" dirty="0" smtClean="0"/>
              <a:t>Per una considerazione di chi sia l’adulto oggi?</a:t>
            </a:r>
          </a:p>
          <a:p>
            <a:pPr marL="342900" indent="-342900">
              <a:buFont typeface="Wingdings" charset="2"/>
              <a:buChar char="ü"/>
            </a:pPr>
            <a:endParaRPr lang="it-IT" sz="2000" dirty="0"/>
          </a:p>
          <a:p>
            <a:pPr marL="342900" indent="-342900">
              <a:buFont typeface="Wingdings" charset="2"/>
              <a:buChar char="ü"/>
            </a:pPr>
            <a:r>
              <a:rPr lang="it-IT" sz="2000" dirty="0" smtClean="0"/>
              <a:t>Per una riflessione sulle traiettorie riguardanti la formazione </a:t>
            </a:r>
          </a:p>
          <a:p>
            <a:pPr marL="342900" indent="-342900">
              <a:buFont typeface="Wingdings" charset="2"/>
              <a:buChar char="ü"/>
            </a:pPr>
            <a:endParaRPr lang="it-IT" sz="2000" dirty="0"/>
          </a:p>
          <a:p>
            <a:pPr marL="342900" indent="-342900">
              <a:buFont typeface="Wingdings" charset="2"/>
              <a:buChar char="ü"/>
            </a:pPr>
            <a:r>
              <a:rPr lang="it-IT" sz="2000" dirty="0" smtClean="0"/>
              <a:t>I luoghi dell’alta formazione</a:t>
            </a:r>
          </a:p>
          <a:p>
            <a:pPr marL="342900" indent="-342900">
              <a:buFont typeface="Wingdings" charset="2"/>
              <a:buChar char="ü"/>
            </a:pPr>
            <a:endParaRPr lang="it-IT" sz="2000" dirty="0"/>
          </a:p>
          <a:p>
            <a:pPr marL="342900" indent="-342900">
              <a:buFont typeface="Wingdings" charset="2"/>
              <a:buChar char="ü"/>
            </a:pPr>
            <a:r>
              <a:rPr lang="it-IT" sz="2000" dirty="0" smtClean="0"/>
              <a:t>Le professioni per la formazione e nella formazione</a:t>
            </a:r>
          </a:p>
          <a:p>
            <a:pPr marL="342900" indent="-342900">
              <a:buFont typeface="Wingdings" charset="2"/>
              <a:buChar char="ü"/>
            </a:pPr>
            <a:endParaRPr lang="it-IT" sz="2000" dirty="0"/>
          </a:p>
          <a:p>
            <a:pPr marL="342900" indent="-342900">
              <a:buFont typeface="Wingdings" charset="2"/>
              <a:buChar char="ü"/>
            </a:pPr>
            <a:r>
              <a:rPr lang="it-IT" sz="2000" dirty="0" smtClean="0"/>
              <a:t>Innovazione, trasferimento tecnologico, competenze e </a:t>
            </a:r>
          </a:p>
          <a:p>
            <a:pPr marL="342900" indent="-342900">
              <a:buFont typeface="Wingdings" charset="2"/>
              <a:buChar char="ü"/>
            </a:pPr>
            <a:endParaRPr lang="it-IT" sz="2000" dirty="0"/>
          </a:p>
          <a:p>
            <a:pPr marL="342900" indent="-342900">
              <a:buFont typeface="Wingdings" charset="2"/>
              <a:buChar char="ü"/>
            </a:pPr>
            <a:r>
              <a:rPr lang="it-IT" sz="2000" dirty="0" smtClean="0"/>
              <a:t>Nuovi modelli di produzione, formazione </a:t>
            </a:r>
          </a:p>
          <a:p>
            <a:pPr marL="342900" indent="-342900">
              <a:buFont typeface="Wingdings" charset="2"/>
              <a:buChar char="ü"/>
            </a:pPr>
            <a:endParaRPr lang="it-IT" sz="2000" dirty="0"/>
          </a:p>
          <a:p>
            <a:endParaRPr lang="it-IT" sz="2000"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20486991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767506"/>
            <a:ext cx="8287843" cy="461665"/>
          </a:xfrm>
          <a:prstGeom prst="rect">
            <a:avLst/>
          </a:prstGeom>
          <a:noFill/>
        </p:spPr>
        <p:txBody>
          <a:bodyPr wrap="square" rtlCol="0">
            <a:spAutoFit/>
          </a:bodyPr>
          <a:lstStyle/>
          <a:p>
            <a:r>
              <a:rPr lang="it-IT" sz="2400" b="1" dirty="0" smtClean="0">
                <a:solidFill>
                  <a:schemeClr val="accent1">
                    <a:lumMod val="75000"/>
                  </a:schemeClr>
                </a:solidFill>
                <a:latin typeface="Arial"/>
                <a:cs typeface="Arial"/>
              </a:rPr>
              <a:t>L’</a:t>
            </a:r>
            <a:r>
              <a:rPr lang="it-IT" sz="2400" b="1" dirty="0" err="1" smtClean="0">
                <a:solidFill>
                  <a:schemeClr val="accent1">
                    <a:lumMod val="75000"/>
                  </a:schemeClr>
                </a:solidFill>
                <a:latin typeface="Arial"/>
                <a:cs typeface="Arial"/>
              </a:rPr>
              <a:t>occupabilità</a:t>
            </a:r>
            <a:r>
              <a:rPr lang="it-IT" sz="2400" b="1" dirty="0" smtClean="0">
                <a:solidFill>
                  <a:schemeClr val="accent1">
                    <a:lumMod val="75000"/>
                  </a:schemeClr>
                </a:solidFill>
                <a:latin typeface="Arial"/>
                <a:cs typeface="Arial"/>
              </a:rPr>
              <a:t> dei laureati</a:t>
            </a:r>
            <a:endParaRPr lang="it-IT" sz="2400" b="1" dirty="0">
              <a:solidFill>
                <a:schemeClr val="accent1">
                  <a:lumMod val="75000"/>
                </a:schemeClr>
              </a:solidFill>
              <a:latin typeface="Arial"/>
              <a:cs typeface="Arial"/>
            </a:endParaRPr>
          </a:p>
        </p:txBody>
      </p:sp>
      <p:sp>
        <p:nvSpPr>
          <p:cNvPr id="8" name="CasellaDiTesto 7"/>
          <p:cNvSpPr txBox="1"/>
          <p:nvPr/>
        </p:nvSpPr>
        <p:spPr>
          <a:xfrm>
            <a:off x="648253" y="1357591"/>
            <a:ext cx="8055608" cy="4616648"/>
          </a:xfrm>
          <a:prstGeom prst="rect">
            <a:avLst/>
          </a:prstGeom>
          <a:noFill/>
        </p:spPr>
        <p:txBody>
          <a:bodyPr wrap="square" rtlCol="0">
            <a:spAutoFit/>
          </a:bodyPr>
          <a:lstStyle/>
          <a:p>
            <a:pPr marL="342900" indent="-342900" algn="just">
              <a:buFont typeface="Wingdings" charset="2"/>
              <a:buChar char="v"/>
            </a:pPr>
            <a:r>
              <a:rPr lang="it-IT" sz="2100" dirty="0"/>
              <a:t>Il 70% dei </a:t>
            </a:r>
            <a:r>
              <a:rPr lang="it-IT" sz="2100" dirty="0" smtClean="0"/>
              <a:t>Laureati </a:t>
            </a:r>
            <a:r>
              <a:rPr lang="it-IT" sz="2100" dirty="0"/>
              <a:t>M</a:t>
            </a:r>
            <a:r>
              <a:rPr lang="it-IT" sz="2100" dirty="0" smtClean="0"/>
              <a:t>agistrali </a:t>
            </a:r>
            <a:r>
              <a:rPr lang="it-IT" sz="2100" dirty="0"/>
              <a:t>biennali del 2014 è </a:t>
            </a:r>
            <a:r>
              <a:rPr lang="it-IT" sz="2100" dirty="0" smtClean="0"/>
              <a:t>occupato;</a:t>
            </a:r>
          </a:p>
          <a:p>
            <a:pPr marL="342900" indent="-342900" algn="just">
              <a:buFont typeface="Wingdings" charset="2"/>
              <a:buChar char="v"/>
            </a:pPr>
            <a:endParaRPr lang="it-IT" sz="2100" dirty="0"/>
          </a:p>
          <a:p>
            <a:pPr marL="342900" indent="-342900" algn="just">
              <a:buFont typeface="Wingdings" charset="2"/>
              <a:buChar char="v"/>
            </a:pPr>
            <a:r>
              <a:rPr lang="it-IT" sz="2100" dirty="0" smtClean="0"/>
              <a:t>Rispetto </a:t>
            </a:r>
            <a:r>
              <a:rPr lang="it-IT" sz="2100" dirty="0"/>
              <a:t>alla precedente rilevazione il dato è lievemente in aumento (+0,3 punti), ma se il confronto avviene con la generazione del 2007, indagata nel 2008, si evidenzia una contrazione dell’occupazione pari a 10 punti </a:t>
            </a:r>
            <a:r>
              <a:rPr lang="it-IT" sz="2100" dirty="0" smtClean="0"/>
              <a:t>percentuali.</a:t>
            </a:r>
          </a:p>
          <a:p>
            <a:pPr marL="342900" indent="-342900" algn="just">
              <a:buFont typeface="Wingdings" charset="2"/>
              <a:buChar char="v"/>
            </a:pPr>
            <a:endParaRPr lang="it-IT" sz="2100" dirty="0"/>
          </a:p>
          <a:p>
            <a:pPr marL="342900" indent="-342900" algn="just">
              <a:buFont typeface="Wingdings" charset="2"/>
              <a:buChar char="v"/>
            </a:pPr>
            <a:r>
              <a:rPr lang="it-IT" sz="2100" dirty="0" smtClean="0"/>
              <a:t>Il </a:t>
            </a:r>
            <a:r>
              <a:rPr lang="it-IT" sz="2100" dirty="0"/>
              <a:t>tasso di disoccupazione, calcolato sulle forze di lavoro, è pari al 21%: in questo caso, rispetto all’indagine dello scorso anno si registra una contrazione più importante, di oltre un punto </a:t>
            </a:r>
            <a:r>
              <a:rPr lang="it-IT" sz="2100" dirty="0" smtClean="0"/>
              <a:t>percentuale;</a:t>
            </a:r>
          </a:p>
          <a:p>
            <a:pPr marL="342900" indent="-342900" algn="just">
              <a:buFont typeface="Wingdings" charset="2"/>
              <a:buChar char="v"/>
            </a:pPr>
            <a:endParaRPr lang="it-IT" sz="2100" dirty="0"/>
          </a:p>
          <a:p>
            <a:pPr marL="342900" indent="-342900" algn="just">
              <a:buFont typeface="Wingdings" charset="2"/>
              <a:buChar char="v"/>
            </a:pPr>
            <a:r>
              <a:rPr lang="it-IT" sz="2100" dirty="0" smtClean="0"/>
              <a:t>Resta </a:t>
            </a:r>
            <a:r>
              <a:rPr lang="it-IT" sz="2100" dirty="0"/>
              <a:t>vero che rispetto all’indagine 2008 (laureati del 2007) la disoccupazione è aumentata di 10 punti percentuali (era pari all’11%)</a:t>
            </a:r>
          </a:p>
          <a:p>
            <a:pPr marL="342900" indent="-342900" algn="just">
              <a:buFont typeface="Wingdings" charset="2"/>
              <a:buChar char="v"/>
            </a:pPr>
            <a:endParaRPr lang="en-US" sz="2100" dirty="0">
              <a:latin typeface="Arial"/>
              <a:ea typeface="Arial"/>
              <a:cs typeface="Arial"/>
              <a:sym typeface="Arial"/>
            </a:endParaRP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30</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
        <p:nvSpPr>
          <p:cNvPr id="3" name="CasellaDiTesto 2"/>
          <p:cNvSpPr txBox="1"/>
          <p:nvPr/>
        </p:nvSpPr>
        <p:spPr>
          <a:xfrm>
            <a:off x="313957" y="6478090"/>
            <a:ext cx="2968322" cy="369332"/>
          </a:xfrm>
          <a:prstGeom prst="rect">
            <a:avLst/>
          </a:prstGeom>
          <a:noFill/>
        </p:spPr>
        <p:txBody>
          <a:bodyPr wrap="square" rtlCol="0">
            <a:spAutoFit/>
          </a:bodyPr>
          <a:lstStyle/>
          <a:p>
            <a:r>
              <a:rPr lang="it-IT" dirty="0" smtClean="0"/>
              <a:t>Fonte: </a:t>
            </a:r>
            <a:r>
              <a:rPr lang="it-IT" dirty="0" err="1" smtClean="0"/>
              <a:t>AlmaLaurea</a:t>
            </a:r>
            <a:r>
              <a:rPr lang="it-IT" dirty="0" smtClean="0"/>
              <a:t>, 2016</a:t>
            </a:r>
            <a:endParaRPr lang="it-IT" dirty="0"/>
          </a:p>
        </p:txBody>
      </p:sp>
    </p:spTree>
    <p:extLst>
      <p:ext uri="{BB962C8B-B14F-4D97-AF65-F5344CB8AC3E}">
        <p14:creationId xmlns:p14="http://schemas.microsoft.com/office/powerpoint/2010/main" val="29634851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767506"/>
            <a:ext cx="8287843" cy="830997"/>
          </a:xfrm>
          <a:prstGeom prst="rect">
            <a:avLst/>
          </a:prstGeom>
          <a:noFill/>
        </p:spPr>
        <p:txBody>
          <a:bodyPr wrap="square" rtlCol="0">
            <a:spAutoFit/>
          </a:bodyPr>
          <a:lstStyle/>
          <a:p>
            <a:r>
              <a:rPr lang="it-IT" sz="2400" b="1" dirty="0" smtClean="0">
                <a:solidFill>
                  <a:schemeClr val="accent1">
                    <a:lumMod val="75000"/>
                  </a:schemeClr>
                </a:solidFill>
                <a:latin typeface="Arial"/>
                <a:cs typeface="Arial"/>
              </a:rPr>
              <a:t>L’</a:t>
            </a:r>
            <a:r>
              <a:rPr lang="it-IT" sz="2400" b="1" dirty="0" err="1" smtClean="0">
                <a:solidFill>
                  <a:schemeClr val="accent1">
                    <a:lumMod val="75000"/>
                  </a:schemeClr>
                </a:solidFill>
                <a:latin typeface="Arial"/>
                <a:cs typeface="Arial"/>
              </a:rPr>
              <a:t>occupabilità</a:t>
            </a:r>
            <a:r>
              <a:rPr lang="it-IT" sz="2400" b="1" dirty="0" smtClean="0">
                <a:solidFill>
                  <a:schemeClr val="accent1">
                    <a:lumMod val="75000"/>
                  </a:schemeClr>
                </a:solidFill>
                <a:latin typeface="Arial"/>
                <a:cs typeface="Arial"/>
              </a:rPr>
              <a:t> dei laureati</a:t>
            </a:r>
            <a:br>
              <a:rPr lang="it-IT" sz="2400" b="1" dirty="0" smtClean="0">
                <a:solidFill>
                  <a:schemeClr val="accent1">
                    <a:lumMod val="75000"/>
                  </a:schemeClr>
                </a:solidFill>
                <a:latin typeface="Arial"/>
                <a:cs typeface="Arial"/>
              </a:rPr>
            </a:br>
            <a:r>
              <a:rPr lang="it-IT" sz="2400" b="1" dirty="0" smtClean="0">
                <a:solidFill>
                  <a:schemeClr val="accent1">
                    <a:lumMod val="75000"/>
                  </a:schemeClr>
                </a:solidFill>
                <a:latin typeface="Arial"/>
                <a:cs typeface="Arial"/>
              </a:rPr>
              <a:t>La Prospettiva del </a:t>
            </a:r>
            <a:r>
              <a:rPr lang="it-IT" sz="2400" b="1" dirty="0" err="1" smtClean="0">
                <a:solidFill>
                  <a:schemeClr val="accent1">
                    <a:lumMod val="75000"/>
                  </a:schemeClr>
                </a:solidFill>
                <a:latin typeface="Arial"/>
                <a:cs typeface="Arial"/>
              </a:rPr>
              <a:t>CdS</a:t>
            </a:r>
            <a:r>
              <a:rPr lang="it-IT" sz="2400" b="1" dirty="0" smtClean="0">
                <a:solidFill>
                  <a:schemeClr val="accent1">
                    <a:lumMod val="75000"/>
                  </a:schemeClr>
                </a:solidFill>
                <a:latin typeface="Arial"/>
                <a:cs typeface="Arial"/>
              </a:rPr>
              <a:t> LM-57&amp;85 @UNIFI</a:t>
            </a:r>
            <a:endParaRPr lang="it-IT" sz="2400" b="1" dirty="0">
              <a:solidFill>
                <a:schemeClr val="accent1">
                  <a:lumMod val="75000"/>
                </a:schemeClr>
              </a:solidFill>
              <a:latin typeface="Arial"/>
              <a:cs typeface="Arial"/>
            </a:endParaRPr>
          </a:p>
        </p:txBody>
      </p:sp>
      <p:sp>
        <p:nvSpPr>
          <p:cNvPr id="8" name="CasellaDiTesto 7"/>
          <p:cNvSpPr txBox="1"/>
          <p:nvPr/>
        </p:nvSpPr>
        <p:spPr>
          <a:xfrm>
            <a:off x="214062" y="1619254"/>
            <a:ext cx="8722034" cy="4801315"/>
          </a:xfrm>
          <a:prstGeom prst="rect">
            <a:avLst/>
          </a:prstGeom>
          <a:noFill/>
        </p:spPr>
        <p:txBody>
          <a:bodyPr wrap="square" rtlCol="0">
            <a:spAutoFit/>
          </a:bodyPr>
          <a:lstStyle/>
          <a:p>
            <a:pPr marL="342900" lvl="0" indent="-342900" algn="just">
              <a:buFont typeface="Arial"/>
              <a:buChar char="•"/>
            </a:pPr>
            <a:r>
              <a:rPr lang="it-IT" dirty="0" smtClean="0"/>
              <a:t>aumento </a:t>
            </a:r>
            <a:r>
              <a:rPr lang="it-IT" dirty="0"/>
              <a:t>della percentuale di laureati che ritengono molto efficace la laurea per le possibilità di carriera: dal 47,1% nel 2014 al 58,6% nel 2015;</a:t>
            </a:r>
          </a:p>
          <a:p>
            <a:pPr marL="342900" lvl="0" indent="-342900" algn="just">
              <a:buFont typeface="Arial"/>
              <a:buChar char="•"/>
            </a:pPr>
            <a:r>
              <a:rPr lang="it-IT" dirty="0"/>
              <a:t>aumento della coerenza degli studi con il lavoro svolto: dal 52,9% nel 2014 al 58,6%  nel 2015; </a:t>
            </a:r>
          </a:p>
          <a:p>
            <a:pPr marL="342900" lvl="0" indent="-342900" algn="just">
              <a:buFont typeface="Arial"/>
              <a:buChar char="•"/>
            </a:pPr>
            <a:r>
              <a:rPr lang="it-IT" dirty="0"/>
              <a:t>il tasso di occupazione (ISTAT) del </a:t>
            </a:r>
            <a:r>
              <a:rPr lang="it-IT" dirty="0" err="1"/>
              <a:t>CdLM</a:t>
            </a:r>
            <a:r>
              <a:rPr lang="it-IT" dirty="0"/>
              <a:t> risulta aumentato dal 82,4% nel 2013 al 88,9% nel 2014;</a:t>
            </a:r>
          </a:p>
          <a:p>
            <a:pPr marL="342900" lvl="0" indent="-342900" algn="just">
              <a:buFont typeface="Arial"/>
              <a:buChar char="•"/>
            </a:pPr>
            <a:r>
              <a:rPr lang="it-IT" dirty="0"/>
              <a:t>risultano occupati a 3 anni dalla laurea il 74,6% e solo il 29,9% prosegue il lavoro precedente alla laurea; a 5 anni dalla laurea si raggiunge il 100%;</a:t>
            </a:r>
          </a:p>
          <a:p>
            <a:pPr marL="342900" lvl="0" indent="-342900" algn="just">
              <a:buFont typeface="Arial"/>
              <a:buChar char="•"/>
            </a:pPr>
            <a:r>
              <a:rPr lang="it-IT" dirty="0"/>
              <a:t>si è decisamente abbassata la percentuale di studenti che non ha fatto esperienze di studio all’estero durante gli anni di corso: dal 90,9% nel 2014 al 72,7% nel 2015</a:t>
            </a:r>
          </a:p>
          <a:p>
            <a:pPr marL="342900" lvl="0" indent="-342900" algn="just">
              <a:buFont typeface="Arial"/>
              <a:buChar char="•"/>
            </a:pPr>
            <a:r>
              <a:rPr lang="it-IT" dirty="0"/>
              <a:t>tra le criticità si segnala un aumento dei laureati (dal 16,7 al 40%) un anno dopo la durata regolare: questo dato merita di essere monitorato, tuttavia si suppone possa essere legato all’aumento di coloro che si iscrivono al corso di laurea pur conseguendo il titolo nell’ultima sessione utile di aprile;</a:t>
            </a:r>
          </a:p>
          <a:p>
            <a:pPr marL="342900" lvl="0" indent="-342900" algn="just">
              <a:buFont typeface="Arial"/>
              <a:buChar char="•"/>
            </a:pPr>
            <a:r>
              <a:rPr lang="it-IT" dirty="0"/>
              <a:t>tra le criticità è rilevato anche un leggero aumento del tasso di abbandono (dal 14 al 19%) e una leggera flessione del numero dei CFU acquisiti nel passaggio dal primo al secondo anno.</a:t>
            </a: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31</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Tree>
    <p:extLst>
      <p:ext uri="{BB962C8B-B14F-4D97-AF65-F5344CB8AC3E}">
        <p14:creationId xmlns:p14="http://schemas.microsoft.com/office/powerpoint/2010/main" val="37043901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895926"/>
            <a:ext cx="4779934" cy="461665"/>
          </a:xfrm>
          <a:prstGeom prst="rect">
            <a:avLst/>
          </a:prstGeom>
          <a:noFill/>
        </p:spPr>
        <p:txBody>
          <a:bodyPr wrap="square" rtlCol="0">
            <a:spAutoFit/>
          </a:bodyPr>
          <a:lstStyle/>
          <a:p>
            <a:r>
              <a:rPr lang="it-IT" sz="2400" b="1" dirty="0" smtClean="0">
                <a:solidFill>
                  <a:schemeClr val="accent1">
                    <a:lumMod val="75000"/>
                  </a:schemeClr>
                </a:solidFill>
                <a:latin typeface="Arial"/>
                <a:cs typeface="Arial"/>
              </a:rPr>
              <a:t>Finalità della ricerca SALM</a:t>
            </a:r>
            <a:endParaRPr lang="it-IT" sz="2400" b="1" dirty="0">
              <a:solidFill>
                <a:schemeClr val="accent1">
                  <a:lumMod val="75000"/>
                </a:schemeClr>
              </a:solidFill>
              <a:latin typeface="Arial"/>
              <a:cs typeface="Arial"/>
            </a:endParaRPr>
          </a:p>
        </p:txBody>
      </p:sp>
      <p:sp>
        <p:nvSpPr>
          <p:cNvPr id="8" name="CasellaDiTesto 7"/>
          <p:cNvSpPr txBox="1"/>
          <p:nvPr/>
        </p:nvSpPr>
        <p:spPr>
          <a:xfrm>
            <a:off x="648252" y="1534374"/>
            <a:ext cx="7486467" cy="4832092"/>
          </a:xfrm>
          <a:prstGeom prst="rect">
            <a:avLst/>
          </a:prstGeom>
          <a:noFill/>
        </p:spPr>
        <p:txBody>
          <a:bodyPr wrap="square" rtlCol="0">
            <a:spAutoFit/>
          </a:bodyPr>
          <a:lstStyle/>
          <a:p>
            <a:pPr marL="342900" indent="-342900" algn="just" defTabSz="356615">
              <a:spcBef>
                <a:spcPts val="0"/>
              </a:spcBef>
              <a:buFont typeface="Wingdings" charset="2"/>
              <a:buChar char="v"/>
              <a:defRPr sz="1800"/>
            </a:pPr>
            <a:r>
              <a:rPr lang="it-IT" sz="2200" dirty="0">
                <a:latin typeface="Arial"/>
                <a:ea typeface="Times New Roman"/>
                <a:cs typeface="Arial"/>
                <a:sym typeface="Times New Roman"/>
              </a:rPr>
              <a:t>Comprendere i bisogni del Mercato del Lavoro nel campo dell’Economia sociale (Servizi alla persona, Cooperative di Servizi, Agenzie Formative</a:t>
            </a:r>
            <a:r>
              <a:rPr lang="it-IT" sz="2200" dirty="0" smtClean="0">
                <a:latin typeface="Arial"/>
                <a:ea typeface="Times New Roman"/>
                <a:cs typeface="Arial"/>
                <a:sym typeface="Times New Roman"/>
              </a:rPr>
              <a:t>)</a:t>
            </a:r>
          </a:p>
          <a:p>
            <a:pPr marL="342900" indent="-342900" algn="just" defTabSz="356615">
              <a:spcBef>
                <a:spcPts val="0"/>
              </a:spcBef>
              <a:buFont typeface="Wingdings" charset="2"/>
              <a:buChar char="v"/>
              <a:defRPr sz="1800"/>
            </a:pPr>
            <a:endParaRPr lang="it-IT" sz="2200" dirty="0">
              <a:latin typeface="Arial"/>
              <a:ea typeface="Times New Roman"/>
              <a:cs typeface="Arial"/>
              <a:sym typeface="Times New Roman"/>
            </a:endParaRPr>
          </a:p>
          <a:p>
            <a:pPr marL="342900" indent="-342900" algn="just" defTabSz="356615">
              <a:spcBef>
                <a:spcPts val="0"/>
              </a:spcBef>
              <a:buFont typeface="Wingdings" charset="2"/>
              <a:buChar char="v"/>
              <a:defRPr sz="1800"/>
            </a:pPr>
            <a:r>
              <a:rPr lang="it-IT" sz="2200" dirty="0">
                <a:latin typeface="Arial"/>
                <a:ea typeface="Times New Roman"/>
                <a:cs typeface="Arial"/>
                <a:sym typeface="Times New Roman"/>
              </a:rPr>
              <a:t>Analizzare la situazione del mondo delle Professioni Educative e di </a:t>
            </a:r>
            <a:r>
              <a:rPr lang="it-IT" sz="2200" dirty="0" smtClean="0">
                <a:latin typeface="Arial"/>
                <a:ea typeface="Times New Roman"/>
                <a:cs typeface="Arial"/>
                <a:sym typeface="Times New Roman"/>
              </a:rPr>
              <a:t>Cura</a:t>
            </a:r>
          </a:p>
          <a:p>
            <a:pPr marL="342900" indent="-342900" algn="just" defTabSz="356615">
              <a:spcBef>
                <a:spcPts val="0"/>
              </a:spcBef>
              <a:buFont typeface="Wingdings" charset="2"/>
              <a:buChar char="v"/>
              <a:defRPr sz="1800"/>
            </a:pPr>
            <a:endParaRPr lang="it-IT" sz="2200" dirty="0">
              <a:latin typeface="Arial"/>
              <a:ea typeface="Times New Roman"/>
              <a:cs typeface="Arial"/>
              <a:sym typeface="Times New Roman"/>
            </a:endParaRPr>
          </a:p>
          <a:p>
            <a:pPr marL="342900" indent="-342900" algn="just" defTabSz="356615">
              <a:spcBef>
                <a:spcPts val="0"/>
              </a:spcBef>
              <a:buFont typeface="Wingdings" charset="2"/>
              <a:buChar char="v"/>
              <a:defRPr sz="1800"/>
            </a:pPr>
            <a:r>
              <a:rPr lang="it-IT" sz="2200" dirty="0">
                <a:latin typeface="Arial"/>
                <a:ea typeface="Times New Roman"/>
                <a:cs typeface="Arial"/>
                <a:sym typeface="Times New Roman"/>
              </a:rPr>
              <a:t>Valutare la situazione della ricerca del lavoro successiva alla Laurea nel </a:t>
            </a:r>
            <a:r>
              <a:rPr lang="it-IT" sz="2200" dirty="0" err="1">
                <a:latin typeface="Arial"/>
                <a:ea typeface="Times New Roman"/>
                <a:cs typeface="Arial"/>
                <a:sym typeface="Times New Roman"/>
              </a:rPr>
              <a:t>CdS</a:t>
            </a:r>
            <a:r>
              <a:rPr lang="it-IT" sz="2200" dirty="0">
                <a:latin typeface="Arial"/>
                <a:ea typeface="Times New Roman"/>
                <a:cs typeface="Arial"/>
                <a:sym typeface="Times New Roman"/>
              </a:rPr>
              <a:t> LM-57 &amp; LM-</a:t>
            </a:r>
            <a:r>
              <a:rPr lang="it-IT" sz="2200" dirty="0" smtClean="0">
                <a:latin typeface="Arial"/>
                <a:ea typeface="Times New Roman"/>
                <a:cs typeface="Arial"/>
                <a:sym typeface="Times New Roman"/>
              </a:rPr>
              <a:t>85</a:t>
            </a:r>
          </a:p>
          <a:p>
            <a:pPr marL="342900" indent="-342900" algn="just" defTabSz="356615">
              <a:spcBef>
                <a:spcPts val="0"/>
              </a:spcBef>
              <a:buFont typeface="Wingdings" charset="2"/>
              <a:buChar char="v"/>
              <a:defRPr sz="1800"/>
            </a:pPr>
            <a:endParaRPr lang="it-IT" sz="2200" dirty="0">
              <a:latin typeface="Arial"/>
              <a:ea typeface="Times New Roman"/>
              <a:cs typeface="Arial"/>
              <a:sym typeface="Times New Roman"/>
            </a:endParaRPr>
          </a:p>
          <a:p>
            <a:pPr marL="342900" indent="-342900" algn="just" defTabSz="356615">
              <a:spcBef>
                <a:spcPts val="0"/>
              </a:spcBef>
              <a:buFont typeface="Wingdings" charset="2"/>
              <a:buChar char="v"/>
              <a:defRPr sz="1800"/>
            </a:pPr>
            <a:r>
              <a:rPr lang="it-IT" sz="2200" dirty="0">
                <a:latin typeface="Arial"/>
                <a:ea typeface="Times New Roman"/>
                <a:cs typeface="Arial"/>
                <a:sym typeface="Times New Roman"/>
              </a:rPr>
              <a:t>Elaborare un censimento dei possibili Nuovi Profili Professionali per i Settori Educativi e dell’Economia Sociale: nuovi professionisti/imprenditori/esperti</a:t>
            </a:r>
          </a:p>
          <a:p>
            <a:pPr lvl="0" algn="just"/>
            <a:endParaRPr lang="en-US" sz="2200" dirty="0">
              <a:latin typeface="Arial"/>
              <a:ea typeface="Arial"/>
              <a:cs typeface="Arial"/>
              <a:sym typeface="Arial"/>
            </a:endParaRP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32</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grpSp>
        <p:nvGrpSpPr>
          <p:cNvPr id="13" name="Group 183"/>
          <p:cNvGrpSpPr/>
          <p:nvPr/>
        </p:nvGrpSpPr>
        <p:grpSpPr>
          <a:xfrm>
            <a:off x="6920512" y="5883275"/>
            <a:ext cx="1066800" cy="838200"/>
            <a:chOff x="0" y="0"/>
            <a:chExt cx="1635617" cy="1371699"/>
          </a:xfrm>
        </p:grpSpPr>
        <p:sp>
          <p:nvSpPr>
            <p:cNvPr id="15" name="Shape 181"/>
            <p:cNvSpPr/>
            <p:nvPr/>
          </p:nvSpPr>
          <p:spPr>
            <a:xfrm>
              <a:off x="0" y="0"/>
              <a:ext cx="1635618" cy="1371700"/>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pic>
          <p:nvPicPr>
            <p:cNvPr id="16" name="image8.pdf"/>
            <p:cNvPicPr/>
            <p:nvPr/>
          </p:nvPicPr>
          <p:blipFill>
            <a:blip r:embed="rId4">
              <a:extLst/>
            </a:blip>
            <a:stretch>
              <a:fillRect/>
            </a:stretch>
          </p:blipFill>
          <p:spPr>
            <a:xfrm>
              <a:off x="0" y="0"/>
              <a:ext cx="1635618" cy="1371700"/>
            </a:xfrm>
            <a:prstGeom prst="rect">
              <a:avLst/>
            </a:prstGeom>
            <a:ln w="12700" cap="flat">
              <a:noFill/>
              <a:miter lim="400000"/>
            </a:ln>
            <a:effectLst/>
          </p:spPr>
        </p:pic>
      </p:grpSp>
    </p:spTree>
    <p:extLst>
      <p:ext uri="{BB962C8B-B14F-4D97-AF65-F5344CB8AC3E}">
        <p14:creationId xmlns:p14="http://schemas.microsoft.com/office/powerpoint/2010/main" val="41160426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895926"/>
            <a:ext cx="7887510" cy="461665"/>
          </a:xfrm>
          <a:prstGeom prst="rect">
            <a:avLst/>
          </a:prstGeom>
          <a:noFill/>
        </p:spPr>
        <p:txBody>
          <a:bodyPr wrap="square" rtlCol="0">
            <a:spAutoFit/>
          </a:bodyPr>
          <a:lstStyle/>
          <a:p>
            <a:r>
              <a:rPr lang="it-IT" sz="2400" b="1" dirty="0" smtClean="0">
                <a:solidFill>
                  <a:schemeClr val="accent1">
                    <a:lumMod val="75000"/>
                  </a:schemeClr>
                </a:solidFill>
                <a:latin typeface="Arial"/>
                <a:cs typeface="Arial"/>
              </a:rPr>
              <a:t>Employability e </a:t>
            </a:r>
            <a:r>
              <a:rPr lang="it-IT" sz="2400" b="1" dirty="0" err="1" smtClean="0">
                <a:solidFill>
                  <a:schemeClr val="accent1">
                    <a:lumMod val="75000"/>
                  </a:schemeClr>
                </a:solidFill>
                <a:latin typeface="Arial"/>
                <a:cs typeface="Arial"/>
              </a:rPr>
              <a:t>Transition</a:t>
            </a:r>
            <a:endParaRPr lang="it-IT" sz="1400" b="1" dirty="0">
              <a:solidFill>
                <a:schemeClr val="accent1">
                  <a:lumMod val="75000"/>
                </a:schemeClr>
              </a:solidFill>
              <a:latin typeface="Arial"/>
              <a:cs typeface="Arial"/>
            </a:endParaRPr>
          </a:p>
        </p:txBody>
      </p:sp>
      <p:sp>
        <p:nvSpPr>
          <p:cNvPr id="8" name="CasellaDiTesto 7"/>
          <p:cNvSpPr txBox="1"/>
          <p:nvPr/>
        </p:nvSpPr>
        <p:spPr>
          <a:xfrm>
            <a:off x="648253" y="1587413"/>
            <a:ext cx="8185358" cy="5447644"/>
          </a:xfrm>
          <a:prstGeom prst="rect">
            <a:avLst/>
          </a:prstGeom>
          <a:noFill/>
        </p:spPr>
        <p:txBody>
          <a:bodyPr wrap="square" rtlCol="0">
            <a:spAutoFit/>
          </a:bodyPr>
          <a:lstStyle/>
          <a:p>
            <a:pPr algn="just"/>
            <a:r>
              <a:rPr lang="it-IT" sz="2400" dirty="0" smtClean="0"/>
              <a:t>La </a:t>
            </a:r>
            <a:r>
              <a:rPr lang="it-IT" sz="2400" dirty="0"/>
              <a:t>categoria di </a:t>
            </a:r>
            <a:r>
              <a:rPr lang="it-IT" sz="2400" b="1" dirty="0"/>
              <a:t>Employability</a:t>
            </a:r>
            <a:r>
              <a:rPr lang="it-IT" sz="2400" dirty="0"/>
              <a:t> gioca un ruolo centrale nelle strategie di riforma per l’</a:t>
            </a:r>
            <a:r>
              <a:rPr lang="it-IT" sz="2400" dirty="0" err="1"/>
              <a:t>Higher</a:t>
            </a:r>
            <a:r>
              <a:rPr lang="it-IT" sz="2400" dirty="0"/>
              <a:t> </a:t>
            </a:r>
            <a:r>
              <a:rPr lang="it-IT" sz="2400" dirty="0" err="1"/>
              <a:t>Education</a:t>
            </a:r>
            <a:r>
              <a:rPr lang="it-IT" sz="2400" dirty="0"/>
              <a:t> (</a:t>
            </a:r>
            <a:r>
              <a:rPr lang="it-IT" sz="2400" dirty="0" err="1"/>
              <a:t>European</a:t>
            </a:r>
            <a:r>
              <a:rPr lang="it-IT" sz="2400" dirty="0"/>
              <a:t> </a:t>
            </a:r>
            <a:r>
              <a:rPr lang="it-IT" sz="2400" dirty="0" err="1"/>
              <a:t>Commission</a:t>
            </a:r>
            <a:r>
              <a:rPr lang="it-IT" sz="2400" dirty="0"/>
              <a:t>, 2011), Europa 2020 Educazione e Formazione (ET 2020); </a:t>
            </a:r>
            <a:endParaRPr lang="it-IT" sz="2400" dirty="0" smtClean="0"/>
          </a:p>
          <a:p>
            <a:pPr algn="just"/>
            <a:endParaRPr lang="it-IT" sz="2400" dirty="0"/>
          </a:p>
          <a:p>
            <a:pPr algn="just"/>
            <a:r>
              <a:rPr lang="it-IT" sz="2200" b="1" dirty="0"/>
              <a:t>1) Una definizione </a:t>
            </a:r>
            <a:r>
              <a:rPr lang="it-IT" sz="2200" b="1" i="1" dirty="0" err="1"/>
              <a:t>employment-centred</a:t>
            </a:r>
            <a:endParaRPr lang="it-IT" sz="2200" b="1" i="1" dirty="0"/>
          </a:p>
          <a:p>
            <a:pPr algn="just"/>
            <a:r>
              <a:rPr lang="it-IT" sz="2200" i="1" dirty="0"/>
              <a:t>Combinazione di fattori che rendono il soggetto in grado di stare e progredire nel percorso lavorativo: l’abilità di ottenere un impiego significativo, di mantenerlo come anche di stare nel Mercato del </a:t>
            </a:r>
            <a:r>
              <a:rPr lang="it-IT" sz="2200" i="1" dirty="0" smtClean="0"/>
              <a:t>Lavoro</a:t>
            </a:r>
          </a:p>
          <a:p>
            <a:pPr algn="just"/>
            <a:endParaRPr lang="it-IT" sz="2200" b="1" i="1" dirty="0"/>
          </a:p>
          <a:p>
            <a:pPr algn="ctr"/>
            <a:r>
              <a:rPr lang="it-IT" sz="2200" dirty="0"/>
              <a:t>«a </a:t>
            </a:r>
            <a:r>
              <a:rPr lang="it-IT" sz="2200" dirty="0" err="1"/>
              <a:t>combination</a:t>
            </a:r>
            <a:r>
              <a:rPr lang="it-IT" sz="2200" dirty="0"/>
              <a:t> of </a:t>
            </a:r>
            <a:r>
              <a:rPr lang="it-IT" sz="2200" dirty="0" err="1"/>
              <a:t>factors</a:t>
            </a:r>
            <a:r>
              <a:rPr lang="it-IT" sz="2200" dirty="0"/>
              <a:t> </a:t>
            </a:r>
            <a:r>
              <a:rPr lang="it-IT" sz="2200" dirty="0" err="1"/>
              <a:t>which</a:t>
            </a:r>
            <a:r>
              <a:rPr lang="it-IT" sz="2200" dirty="0"/>
              <a:t> </a:t>
            </a:r>
            <a:r>
              <a:rPr lang="it-IT" sz="2200" dirty="0" err="1"/>
              <a:t>enable</a:t>
            </a:r>
            <a:r>
              <a:rPr lang="it-IT" sz="2200" dirty="0"/>
              <a:t> </a:t>
            </a:r>
            <a:r>
              <a:rPr lang="it-IT" sz="2200" dirty="0" err="1"/>
              <a:t>individuals</a:t>
            </a:r>
            <a:r>
              <a:rPr lang="it-IT" sz="2200" dirty="0"/>
              <a:t> to progress </a:t>
            </a:r>
            <a:r>
              <a:rPr lang="it-IT" sz="2200" dirty="0" err="1"/>
              <a:t>towards</a:t>
            </a:r>
            <a:r>
              <a:rPr lang="it-IT" sz="2200" dirty="0"/>
              <a:t> or </a:t>
            </a:r>
            <a:r>
              <a:rPr lang="it-IT" sz="2200" dirty="0" err="1"/>
              <a:t>enter</a:t>
            </a:r>
            <a:r>
              <a:rPr lang="it-IT" sz="2200" dirty="0"/>
              <a:t> </a:t>
            </a:r>
            <a:r>
              <a:rPr lang="it-IT" sz="2200" dirty="0" err="1"/>
              <a:t>employment</a:t>
            </a:r>
            <a:r>
              <a:rPr lang="it-IT" sz="2200" dirty="0"/>
              <a:t>, to stay in </a:t>
            </a:r>
            <a:r>
              <a:rPr lang="it-IT" sz="2200" dirty="0" err="1"/>
              <a:t>employment</a:t>
            </a:r>
            <a:r>
              <a:rPr lang="it-IT" sz="2200" dirty="0"/>
              <a:t> and to progress </a:t>
            </a:r>
            <a:r>
              <a:rPr lang="it-IT" sz="2200" dirty="0" err="1"/>
              <a:t>during</a:t>
            </a:r>
            <a:r>
              <a:rPr lang="it-IT" sz="2200" dirty="0"/>
              <a:t> </a:t>
            </a:r>
            <a:r>
              <a:rPr lang="it-IT" sz="2200" dirty="0" err="1"/>
              <a:t>their</a:t>
            </a:r>
            <a:r>
              <a:rPr lang="it-IT" sz="2200" dirty="0"/>
              <a:t> career» (</a:t>
            </a:r>
            <a:r>
              <a:rPr lang="it-IT" sz="2200" dirty="0" err="1"/>
              <a:t>Education</a:t>
            </a:r>
            <a:r>
              <a:rPr lang="it-IT" sz="2200" dirty="0"/>
              <a:t> and Training 2020)</a:t>
            </a:r>
            <a:endParaRPr lang="it-IT" sz="2200" b="1" dirty="0">
              <a:sym typeface="Wingdings"/>
            </a:endParaRPr>
          </a:p>
          <a:p>
            <a:pPr lvl="0" algn="just"/>
            <a:endParaRPr lang="en-US" sz="2400" dirty="0">
              <a:latin typeface="Arial"/>
              <a:ea typeface="Arial"/>
              <a:cs typeface="Arial"/>
              <a:sym typeface="Arial"/>
            </a:endParaRP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33</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Tree>
    <p:extLst>
      <p:ext uri="{BB962C8B-B14F-4D97-AF65-F5344CB8AC3E}">
        <p14:creationId xmlns:p14="http://schemas.microsoft.com/office/powerpoint/2010/main" val="37824975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895926"/>
            <a:ext cx="7887510" cy="461665"/>
          </a:xfrm>
          <a:prstGeom prst="rect">
            <a:avLst/>
          </a:prstGeom>
          <a:noFill/>
        </p:spPr>
        <p:txBody>
          <a:bodyPr wrap="square" rtlCol="0">
            <a:spAutoFit/>
          </a:bodyPr>
          <a:lstStyle/>
          <a:p>
            <a:r>
              <a:rPr lang="it-IT" sz="2400" b="1" dirty="0" smtClean="0">
                <a:solidFill>
                  <a:schemeClr val="accent1">
                    <a:lumMod val="75000"/>
                  </a:schemeClr>
                </a:solidFill>
                <a:latin typeface="Arial"/>
                <a:cs typeface="Arial"/>
              </a:rPr>
              <a:t>Employability e </a:t>
            </a:r>
            <a:r>
              <a:rPr lang="it-IT" sz="2400" b="1" dirty="0" err="1" smtClean="0">
                <a:solidFill>
                  <a:schemeClr val="accent1">
                    <a:lumMod val="75000"/>
                  </a:schemeClr>
                </a:solidFill>
                <a:latin typeface="Arial"/>
                <a:cs typeface="Arial"/>
              </a:rPr>
              <a:t>Transition</a:t>
            </a:r>
            <a:endParaRPr lang="it-IT" sz="1400" b="1" dirty="0">
              <a:solidFill>
                <a:schemeClr val="accent1">
                  <a:lumMod val="75000"/>
                </a:schemeClr>
              </a:solidFill>
              <a:latin typeface="Arial"/>
              <a:cs typeface="Arial"/>
            </a:endParaRPr>
          </a:p>
        </p:txBody>
      </p:sp>
      <p:sp>
        <p:nvSpPr>
          <p:cNvPr id="8" name="CasellaDiTesto 7"/>
          <p:cNvSpPr txBox="1"/>
          <p:nvPr/>
        </p:nvSpPr>
        <p:spPr>
          <a:xfrm>
            <a:off x="648253" y="1587413"/>
            <a:ext cx="8185358" cy="4708981"/>
          </a:xfrm>
          <a:prstGeom prst="rect">
            <a:avLst/>
          </a:prstGeom>
          <a:noFill/>
        </p:spPr>
        <p:txBody>
          <a:bodyPr wrap="square" rtlCol="0">
            <a:spAutoFit/>
          </a:bodyPr>
          <a:lstStyle/>
          <a:p>
            <a:pPr algn="just"/>
            <a:r>
              <a:rPr lang="it-IT" sz="2400" dirty="0" smtClean="0"/>
              <a:t>La </a:t>
            </a:r>
            <a:r>
              <a:rPr lang="it-IT" sz="2400" dirty="0"/>
              <a:t>categoria di </a:t>
            </a:r>
            <a:r>
              <a:rPr lang="it-IT" sz="2400" b="1" dirty="0"/>
              <a:t>Employability</a:t>
            </a:r>
            <a:r>
              <a:rPr lang="it-IT" sz="2400" dirty="0"/>
              <a:t> gioca un ruolo centrale nelle strategie di riforma per l’</a:t>
            </a:r>
            <a:r>
              <a:rPr lang="it-IT" sz="2400" dirty="0" err="1"/>
              <a:t>Higher</a:t>
            </a:r>
            <a:r>
              <a:rPr lang="it-IT" sz="2400" dirty="0"/>
              <a:t> </a:t>
            </a:r>
            <a:r>
              <a:rPr lang="it-IT" sz="2400" dirty="0" err="1"/>
              <a:t>Education</a:t>
            </a:r>
            <a:r>
              <a:rPr lang="it-IT" sz="2400" dirty="0"/>
              <a:t> (</a:t>
            </a:r>
            <a:r>
              <a:rPr lang="it-IT" sz="2400" dirty="0" err="1"/>
              <a:t>European</a:t>
            </a:r>
            <a:r>
              <a:rPr lang="it-IT" sz="2400" dirty="0"/>
              <a:t> </a:t>
            </a:r>
            <a:r>
              <a:rPr lang="it-IT" sz="2400" dirty="0" err="1"/>
              <a:t>Commission</a:t>
            </a:r>
            <a:r>
              <a:rPr lang="it-IT" sz="2400" dirty="0"/>
              <a:t>, 2011), Europa 2020 Educazione e Formazione (ET 2020); </a:t>
            </a:r>
            <a:endParaRPr lang="it-IT" sz="2400" dirty="0" smtClean="0"/>
          </a:p>
          <a:p>
            <a:pPr algn="just"/>
            <a:endParaRPr lang="it-IT" sz="2400" dirty="0"/>
          </a:p>
          <a:p>
            <a:pPr algn="just"/>
            <a:r>
              <a:rPr lang="it-IT" sz="2200" b="1" dirty="0" smtClean="0"/>
              <a:t>2</a:t>
            </a:r>
            <a:r>
              <a:rPr lang="it-IT" sz="2200" b="1" dirty="0"/>
              <a:t>) Una definizione </a:t>
            </a:r>
            <a:r>
              <a:rPr lang="it-IT" sz="2200" b="1" i="1" dirty="0" err="1"/>
              <a:t>competence-centred</a:t>
            </a:r>
            <a:endParaRPr lang="it-IT" sz="2200" b="1" i="1" dirty="0"/>
          </a:p>
          <a:p>
            <a:pPr algn="just"/>
            <a:r>
              <a:rPr lang="it-IT" sz="2200" i="1" dirty="0"/>
              <a:t>Un insieme di abilità, conoscenze e capacità personali che rendono il laureato capace di ottenere un buon sviluppo sul luogo di lavoro</a:t>
            </a:r>
          </a:p>
          <a:p>
            <a:pPr lvl="0" algn="just"/>
            <a:endParaRPr lang="en-US" sz="2400" dirty="0" smtClean="0">
              <a:latin typeface="Arial"/>
              <a:ea typeface="Arial"/>
              <a:cs typeface="Arial"/>
              <a:sym typeface="Arial"/>
            </a:endParaRPr>
          </a:p>
          <a:p>
            <a:pPr algn="ctr"/>
            <a:r>
              <a:rPr lang="it-IT" sz="2200" dirty="0"/>
              <a:t>«a set of </a:t>
            </a:r>
            <a:r>
              <a:rPr lang="it-IT" sz="2200" dirty="0" err="1"/>
              <a:t>achievements</a:t>
            </a:r>
            <a:r>
              <a:rPr lang="it-IT" sz="2200" dirty="0"/>
              <a:t> – </a:t>
            </a:r>
            <a:r>
              <a:rPr lang="it-IT" sz="2200" dirty="0" err="1"/>
              <a:t>skills</a:t>
            </a:r>
            <a:r>
              <a:rPr lang="it-IT" sz="2200" dirty="0"/>
              <a:t>, </a:t>
            </a:r>
            <a:r>
              <a:rPr lang="it-IT" sz="2200" dirty="0" err="1"/>
              <a:t>understandings</a:t>
            </a:r>
            <a:r>
              <a:rPr lang="it-IT" sz="2200" dirty="0"/>
              <a:t> and personal </a:t>
            </a:r>
            <a:r>
              <a:rPr lang="it-IT" sz="2200" dirty="0" err="1"/>
              <a:t>attributes</a:t>
            </a:r>
            <a:r>
              <a:rPr lang="it-IT" sz="2200" dirty="0"/>
              <a:t> – </a:t>
            </a:r>
            <a:r>
              <a:rPr lang="it-IT" sz="2200" dirty="0" err="1"/>
              <a:t>that</a:t>
            </a:r>
            <a:r>
              <a:rPr lang="it-IT" sz="2200" dirty="0"/>
              <a:t> </a:t>
            </a:r>
            <a:r>
              <a:rPr lang="it-IT" sz="2200" dirty="0" err="1"/>
              <a:t>makes</a:t>
            </a:r>
            <a:r>
              <a:rPr lang="it-IT" sz="2200" dirty="0"/>
              <a:t> </a:t>
            </a:r>
            <a:r>
              <a:rPr lang="it-IT" sz="2200" dirty="0" err="1"/>
              <a:t>graduates</a:t>
            </a:r>
            <a:r>
              <a:rPr lang="it-IT" sz="2200" dirty="0"/>
              <a:t> more </a:t>
            </a:r>
            <a:r>
              <a:rPr lang="it-IT" sz="2200" dirty="0" err="1"/>
              <a:t>likely</a:t>
            </a:r>
            <a:r>
              <a:rPr lang="it-IT" sz="2200" dirty="0"/>
              <a:t> to gain </a:t>
            </a:r>
            <a:r>
              <a:rPr lang="it-IT" sz="2200" dirty="0" err="1"/>
              <a:t>employment</a:t>
            </a:r>
            <a:r>
              <a:rPr lang="it-IT" sz="2200" dirty="0"/>
              <a:t> and be </a:t>
            </a:r>
            <a:r>
              <a:rPr lang="it-IT" sz="2200" dirty="0" err="1"/>
              <a:t>successful</a:t>
            </a:r>
            <a:r>
              <a:rPr lang="it-IT" sz="2200" dirty="0"/>
              <a:t> in </a:t>
            </a:r>
            <a:r>
              <a:rPr lang="it-IT" sz="2200" dirty="0" err="1"/>
              <a:t>their</a:t>
            </a:r>
            <a:r>
              <a:rPr lang="it-IT" sz="2200" dirty="0"/>
              <a:t> </a:t>
            </a:r>
            <a:r>
              <a:rPr lang="it-IT" sz="2200" dirty="0" err="1"/>
              <a:t>chosen</a:t>
            </a:r>
            <a:r>
              <a:rPr lang="it-IT" sz="2200" dirty="0"/>
              <a:t> </a:t>
            </a:r>
            <a:r>
              <a:rPr lang="it-IT" sz="2200" dirty="0" err="1"/>
              <a:t>occupations</a:t>
            </a:r>
            <a:r>
              <a:rPr lang="it-IT" sz="2200" dirty="0"/>
              <a:t>» (Yorke, 2006)</a:t>
            </a:r>
          </a:p>
          <a:p>
            <a:pPr lvl="0" algn="just"/>
            <a:endParaRPr lang="en-US" sz="2400" dirty="0">
              <a:latin typeface="Arial"/>
              <a:ea typeface="Arial"/>
              <a:cs typeface="Arial"/>
              <a:sym typeface="Arial"/>
            </a:endParaRP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34</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Tree>
    <p:extLst>
      <p:ext uri="{BB962C8B-B14F-4D97-AF65-F5344CB8AC3E}">
        <p14:creationId xmlns:p14="http://schemas.microsoft.com/office/powerpoint/2010/main" val="42195388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784599" y="6537960"/>
            <a:ext cx="161036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594699" y="823296"/>
            <a:ext cx="8148600" cy="45954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it-IT" sz="2200" b="1" dirty="0">
                <a:solidFill>
                  <a:schemeClr val="accent1">
                    <a:lumMod val="75000"/>
                  </a:schemeClr>
                </a:solidFill>
                <a:latin typeface="Arial"/>
                <a:cs typeface="Arial"/>
              </a:rPr>
              <a:t>Employability e </a:t>
            </a:r>
            <a:r>
              <a:rPr lang="it-IT" sz="2200" b="1" dirty="0" err="1">
                <a:solidFill>
                  <a:schemeClr val="accent1">
                    <a:lumMod val="75000"/>
                  </a:schemeClr>
                </a:solidFill>
                <a:latin typeface="Arial"/>
                <a:cs typeface="Arial"/>
              </a:rPr>
              <a:t>Transition</a:t>
            </a:r>
            <a:endParaRPr lang="it-IT" sz="2200" b="1" dirty="0">
              <a:solidFill>
                <a:schemeClr val="accent1">
                  <a:lumMod val="75000"/>
                </a:schemeClr>
              </a:solidFill>
              <a:latin typeface="Arial"/>
              <a:cs typeface="Arial"/>
            </a:endParaRPr>
          </a:p>
          <a:p>
            <a:pPr marL="360" algn="just">
              <a:buClr>
                <a:srgbClr val="000000"/>
              </a:buClr>
            </a:pPr>
            <a:endParaRPr lang="it-IT" sz="2000" b="1" spc="-1" dirty="0" smtClean="0">
              <a:solidFill>
                <a:srgbClr val="000000"/>
              </a:solidFill>
              <a:uFill>
                <a:solidFill>
                  <a:srgbClr val="FFFFFF"/>
                </a:solidFill>
              </a:uFill>
              <a:latin typeface="Arial"/>
              <a:ea typeface="Calibri"/>
              <a:cs typeface="Arial"/>
            </a:endParaRPr>
          </a:p>
          <a:p>
            <a:pPr algn="just"/>
            <a:r>
              <a:rPr lang="it-IT" sz="2200" dirty="0" smtClean="0"/>
              <a:t>La categoria di Employability solleva specifici aspetti collegati al concetto di Formazione</a:t>
            </a:r>
          </a:p>
          <a:p>
            <a:pPr algn="r"/>
            <a:endParaRPr lang="it-IT" sz="2200" dirty="0"/>
          </a:p>
          <a:p>
            <a:pPr algn="r"/>
            <a:r>
              <a:rPr lang="it-IT" sz="2200" dirty="0"/>
              <a:t>«</a:t>
            </a:r>
            <a:r>
              <a:rPr lang="en-GB" sz="2200" dirty="0"/>
              <a:t>Employability of a </a:t>
            </a:r>
            <a:r>
              <a:rPr lang="en-GB" sz="2200" i="1" dirty="0"/>
              <a:t>graduate</a:t>
            </a:r>
            <a:r>
              <a:rPr lang="en-GB" sz="2200" dirty="0"/>
              <a:t> is the propensity of the graduate to exhibit </a:t>
            </a:r>
            <a:r>
              <a:rPr lang="en-GB" sz="2200" i="1" dirty="0"/>
              <a:t>attributes</a:t>
            </a:r>
            <a:r>
              <a:rPr lang="en-GB" sz="2200" dirty="0"/>
              <a:t> that employers anticipate will be </a:t>
            </a:r>
            <a:r>
              <a:rPr lang="en-GB" sz="2200" i="1" dirty="0"/>
              <a:t>necessary</a:t>
            </a:r>
            <a:r>
              <a:rPr lang="en-GB" sz="2200" dirty="0"/>
              <a:t> for the </a:t>
            </a:r>
            <a:r>
              <a:rPr lang="en-GB" sz="2200" i="1" dirty="0"/>
              <a:t>future</a:t>
            </a:r>
            <a:r>
              <a:rPr lang="en-GB" sz="2200" dirty="0"/>
              <a:t> effective functioning of their organisation</a:t>
            </a:r>
            <a:r>
              <a:rPr lang="it-IT" sz="2200" dirty="0"/>
              <a:t>»</a:t>
            </a:r>
            <a:r>
              <a:rPr lang="en-GB" sz="2200" dirty="0"/>
              <a:t> (Harvey, 1999, p. 4)</a:t>
            </a:r>
            <a:r>
              <a:rPr lang="en-GB" sz="2200" dirty="0" smtClean="0"/>
              <a:t>.</a:t>
            </a:r>
          </a:p>
          <a:p>
            <a:pPr algn="r"/>
            <a:endParaRPr lang="en-GB" sz="2000" dirty="0"/>
          </a:p>
          <a:p>
            <a:pPr algn="r"/>
            <a:r>
              <a:rPr lang="en-GB" sz="2000" dirty="0" smtClean="0"/>
              <a:t> </a:t>
            </a:r>
            <a:endParaRPr lang="it-IT" sz="2000" dirty="0" smtClean="0"/>
          </a:p>
          <a:p>
            <a:pPr algn="just"/>
            <a:endParaRPr lang="it-IT" sz="2000" dirty="0"/>
          </a:p>
          <a:p>
            <a:pPr algn="just"/>
            <a:endParaRPr lang="it-IT" sz="2200" b="1" dirty="0">
              <a:sym typeface="Wingdings"/>
            </a:endParaRPr>
          </a:p>
          <a:p>
            <a:pPr marL="360" algn="just">
              <a:buClr>
                <a:srgbClr val="000000"/>
              </a:buClr>
            </a:pPr>
            <a:endParaRPr lang="it-IT" sz="2000" spc="-1" dirty="0" smtClean="0">
              <a:solidFill>
                <a:srgbClr val="000000"/>
              </a:solidFill>
              <a:uFill>
                <a:solidFill>
                  <a:srgbClr val="FFFFFF"/>
                </a:solidFill>
              </a:uFill>
              <a:ea typeface="Calibri"/>
            </a:endParaRPr>
          </a:p>
          <a:p>
            <a:pPr>
              <a:lnSpc>
                <a:spcPct val="100000"/>
              </a:lnSpc>
            </a:pPr>
            <a:endParaRPr lang="it-IT" sz="2000" spc="-1" dirty="0" smtClean="0">
              <a:solidFill>
                <a:srgbClr val="000000"/>
              </a:solidFill>
              <a:uFill>
                <a:solidFill>
                  <a:srgbClr val="FFFFFF"/>
                </a:solidFill>
              </a:uFill>
              <a:latin typeface="Arial"/>
              <a:cs typeface="Arial"/>
            </a:endParaRPr>
          </a:p>
          <a:p>
            <a:pPr>
              <a:lnSpc>
                <a:spcPct val="100000"/>
              </a:lnSpc>
            </a:pPr>
            <a:endParaRPr lang="it-IT" sz="2000" spc="-1" dirty="0" smtClean="0">
              <a:solidFill>
                <a:srgbClr val="000000"/>
              </a:solidFill>
              <a:uFill>
                <a:solidFill>
                  <a:srgbClr val="FFFFFF"/>
                </a:solidFill>
              </a:uFill>
              <a:latin typeface="Arial"/>
              <a:cs typeface="Arial"/>
            </a:endParaRPr>
          </a:p>
        </p:txBody>
      </p:sp>
      <p:graphicFrame>
        <p:nvGraphicFramePr>
          <p:cNvPr id="8" name="Diagramma 7"/>
          <p:cNvGraphicFramePr/>
          <p:nvPr>
            <p:extLst>
              <p:ext uri="{D42A27DB-BD31-4B8C-83A1-F6EECF244321}">
                <p14:modId xmlns:p14="http://schemas.microsoft.com/office/powerpoint/2010/main" val="795422926"/>
              </p:ext>
            </p:extLst>
          </p:nvPr>
        </p:nvGraphicFramePr>
        <p:xfrm>
          <a:off x="1401380" y="3438809"/>
          <a:ext cx="6005154" cy="363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27209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stretch>
            <a:fillRect/>
          </a:stretch>
        </p:blipFill>
        <p:spPr>
          <a:xfrm>
            <a:off x="0" y="1707"/>
            <a:ext cx="9180512" cy="6872633"/>
          </a:xfrm>
          <a:prstGeom prst="rect">
            <a:avLst/>
          </a:prstGeom>
        </p:spPr>
      </p:pic>
      <p:sp>
        <p:nvSpPr>
          <p:cNvPr id="7" name="Titolo 1"/>
          <p:cNvSpPr txBox="1">
            <a:spLocks/>
          </p:cNvSpPr>
          <p:nvPr/>
        </p:nvSpPr>
        <p:spPr>
          <a:xfrm>
            <a:off x="3784599" y="6537960"/>
            <a:ext cx="161036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499476" y="751951"/>
            <a:ext cx="7858511" cy="45954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it-IT" sz="2000" b="1" dirty="0">
                <a:solidFill>
                  <a:schemeClr val="accent1">
                    <a:lumMod val="75000"/>
                  </a:schemeClr>
                </a:solidFill>
                <a:latin typeface="Arial"/>
                <a:cs typeface="Arial"/>
              </a:rPr>
              <a:t>Employability e </a:t>
            </a:r>
            <a:r>
              <a:rPr lang="it-IT" sz="2000" b="1" dirty="0" err="1">
                <a:solidFill>
                  <a:schemeClr val="accent1">
                    <a:lumMod val="75000"/>
                  </a:schemeClr>
                </a:solidFill>
                <a:latin typeface="Arial"/>
                <a:cs typeface="Arial"/>
              </a:rPr>
              <a:t>Transition</a:t>
            </a:r>
            <a:endParaRPr lang="it-IT" sz="2000" b="1" dirty="0">
              <a:solidFill>
                <a:schemeClr val="accent1">
                  <a:lumMod val="75000"/>
                </a:schemeClr>
              </a:solidFill>
              <a:latin typeface="Arial"/>
              <a:cs typeface="Arial"/>
            </a:endParaRPr>
          </a:p>
          <a:p>
            <a:pPr marL="360" algn="just">
              <a:buClr>
                <a:srgbClr val="000000"/>
              </a:buClr>
            </a:pPr>
            <a:endParaRPr lang="it-IT" sz="2000" b="1" spc="-1" dirty="0" smtClean="0">
              <a:solidFill>
                <a:srgbClr val="000000"/>
              </a:solidFill>
              <a:uFill>
                <a:solidFill>
                  <a:srgbClr val="FFFFFF"/>
                </a:solidFill>
              </a:uFill>
              <a:latin typeface="Arial"/>
              <a:ea typeface="Calibri"/>
              <a:cs typeface="Arial"/>
            </a:endParaRPr>
          </a:p>
          <a:p>
            <a:pPr algn="just"/>
            <a:r>
              <a:rPr lang="it-IT" sz="2000" dirty="0" smtClean="0">
                <a:sym typeface="Wingdings"/>
              </a:rPr>
              <a:t>La categoria di </a:t>
            </a:r>
            <a:r>
              <a:rPr lang="it-IT" sz="2000" b="1" dirty="0" smtClean="0">
                <a:sym typeface="Wingdings"/>
              </a:rPr>
              <a:t>Employability</a:t>
            </a:r>
          </a:p>
          <a:p>
            <a:pPr marL="342900" indent="-342900" algn="just">
              <a:buFont typeface="Wingdings" charset="0"/>
              <a:buChar char="à"/>
            </a:pPr>
            <a:endParaRPr lang="it-IT" sz="2000" b="1" dirty="0">
              <a:sym typeface="Wingdings"/>
            </a:endParaRPr>
          </a:p>
          <a:p>
            <a:pPr algn="just"/>
            <a:r>
              <a:rPr lang="it-IT" sz="2000" dirty="0"/>
              <a:t>«</a:t>
            </a:r>
            <a:r>
              <a:rPr lang="it-IT" sz="2000" dirty="0" err="1"/>
              <a:t>employability</a:t>
            </a:r>
            <a:r>
              <a:rPr lang="it-IT" sz="2000" dirty="0"/>
              <a:t> </a:t>
            </a:r>
            <a:r>
              <a:rPr lang="it-IT" sz="2000" dirty="0" err="1"/>
              <a:t>raises</a:t>
            </a:r>
            <a:r>
              <a:rPr lang="it-IT" sz="2000" dirty="0"/>
              <a:t> </a:t>
            </a:r>
            <a:r>
              <a:rPr lang="it-IT" sz="2000" dirty="0" err="1"/>
              <a:t>fundamental</a:t>
            </a:r>
            <a:r>
              <a:rPr lang="it-IT" sz="2000" dirty="0"/>
              <a:t> </a:t>
            </a:r>
            <a:r>
              <a:rPr lang="it-IT" sz="2000" dirty="0" err="1"/>
              <a:t>questions</a:t>
            </a:r>
            <a:r>
              <a:rPr lang="it-IT" sz="2000" dirty="0"/>
              <a:t> </a:t>
            </a:r>
            <a:r>
              <a:rPr lang="it-IT" sz="2000" dirty="0" err="1"/>
              <a:t>about</a:t>
            </a:r>
            <a:r>
              <a:rPr lang="it-IT" sz="2000" dirty="0"/>
              <a:t> the </a:t>
            </a:r>
            <a:r>
              <a:rPr lang="it-IT" sz="2000" dirty="0" err="1"/>
              <a:t>purpose</a:t>
            </a:r>
            <a:r>
              <a:rPr lang="it-IT" sz="2000" dirty="0"/>
              <a:t> and </a:t>
            </a:r>
            <a:r>
              <a:rPr lang="it-IT" sz="2000" dirty="0" err="1"/>
              <a:t>structure</a:t>
            </a:r>
            <a:r>
              <a:rPr lang="it-IT" sz="2000" dirty="0"/>
              <a:t> of </a:t>
            </a:r>
            <a:r>
              <a:rPr lang="it-IT" sz="2000" dirty="0" err="1"/>
              <a:t>higher</a:t>
            </a:r>
            <a:r>
              <a:rPr lang="it-IT" sz="2000" dirty="0"/>
              <a:t> </a:t>
            </a:r>
            <a:r>
              <a:rPr lang="it-IT" sz="2000" dirty="0" err="1"/>
              <a:t>education</a:t>
            </a:r>
            <a:r>
              <a:rPr lang="it-IT" sz="2000" dirty="0"/>
              <a:t>. </a:t>
            </a:r>
            <a:r>
              <a:rPr lang="it-IT" sz="2000" dirty="0" err="1"/>
              <a:t>Employability</a:t>
            </a:r>
            <a:r>
              <a:rPr lang="it-IT" sz="2000" dirty="0"/>
              <a:t> </a:t>
            </a:r>
            <a:r>
              <a:rPr lang="it-IT" sz="2000" dirty="0" err="1"/>
              <a:t>is</a:t>
            </a:r>
            <a:r>
              <a:rPr lang="it-IT" sz="2000" dirty="0"/>
              <a:t> </a:t>
            </a:r>
            <a:r>
              <a:rPr lang="it-IT" sz="2000" dirty="0" err="1"/>
              <a:t>not</a:t>
            </a:r>
            <a:r>
              <a:rPr lang="it-IT" sz="2000" dirty="0"/>
              <a:t> </a:t>
            </a:r>
            <a:r>
              <a:rPr lang="it-IT" sz="2000" dirty="0" err="1"/>
              <a:t>about</a:t>
            </a:r>
            <a:r>
              <a:rPr lang="it-IT" sz="2000" dirty="0"/>
              <a:t> training or </a:t>
            </a:r>
            <a:r>
              <a:rPr lang="it-IT" sz="2000" dirty="0" err="1"/>
              <a:t>providing</a:t>
            </a:r>
            <a:r>
              <a:rPr lang="it-IT" sz="2000" dirty="0"/>
              <a:t> </a:t>
            </a:r>
            <a:r>
              <a:rPr lang="it-IT" sz="2000" dirty="0" err="1"/>
              <a:t>add-on</a:t>
            </a:r>
            <a:r>
              <a:rPr lang="it-IT" sz="2000" dirty="0"/>
              <a:t> </a:t>
            </a:r>
            <a:r>
              <a:rPr lang="it-IT" sz="2000" dirty="0" err="1"/>
              <a:t>skills</a:t>
            </a:r>
            <a:r>
              <a:rPr lang="it-IT" sz="2000" dirty="0"/>
              <a:t> to gain </a:t>
            </a:r>
            <a:r>
              <a:rPr lang="it-IT" sz="2000" dirty="0" err="1"/>
              <a:t>employment</a:t>
            </a:r>
            <a:r>
              <a:rPr lang="it-IT" sz="2000" dirty="0"/>
              <a:t>. On the </a:t>
            </a:r>
            <a:r>
              <a:rPr lang="it-IT" sz="2000" dirty="0" err="1"/>
              <a:t>contrary</a:t>
            </a:r>
            <a:r>
              <a:rPr lang="it-IT" sz="2000" dirty="0"/>
              <a:t>, </a:t>
            </a:r>
            <a:r>
              <a:rPr lang="it-IT" sz="2000" b="1" dirty="0" err="1"/>
              <a:t>employability</a:t>
            </a:r>
            <a:r>
              <a:rPr lang="it-IT" sz="2000" b="1" dirty="0"/>
              <a:t> </a:t>
            </a:r>
            <a:r>
              <a:rPr lang="it-IT" sz="2000" b="1" dirty="0" err="1"/>
              <a:t>is</a:t>
            </a:r>
            <a:r>
              <a:rPr lang="it-IT" sz="2000" b="1" dirty="0"/>
              <a:t> </a:t>
            </a:r>
            <a:r>
              <a:rPr lang="it-IT" sz="2000" b="1" dirty="0" err="1"/>
              <a:t>about</a:t>
            </a:r>
            <a:r>
              <a:rPr lang="it-IT" sz="2000" b="1" dirty="0"/>
              <a:t> </a:t>
            </a:r>
            <a:r>
              <a:rPr lang="it-IT" sz="2000" b="1" dirty="0" err="1"/>
              <a:t>how</a:t>
            </a:r>
            <a:r>
              <a:rPr lang="it-IT" sz="2000" b="1" dirty="0"/>
              <a:t> </a:t>
            </a:r>
            <a:r>
              <a:rPr lang="it-IT" sz="2000" b="1" dirty="0" err="1"/>
              <a:t>higher</a:t>
            </a:r>
            <a:r>
              <a:rPr lang="it-IT" sz="2000" b="1" dirty="0"/>
              <a:t> </a:t>
            </a:r>
            <a:r>
              <a:rPr lang="it-IT" sz="2000" b="1" dirty="0" err="1"/>
              <a:t>education</a:t>
            </a:r>
            <a:r>
              <a:rPr lang="it-IT" sz="2000" b="1" dirty="0"/>
              <a:t> </a:t>
            </a:r>
            <a:r>
              <a:rPr lang="it-IT" sz="2000" b="1" dirty="0" err="1"/>
              <a:t>develops</a:t>
            </a:r>
            <a:r>
              <a:rPr lang="it-IT" sz="2000" b="1" dirty="0"/>
              <a:t> </a:t>
            </a:r>
            <a:r>
              <a:rPr lang="it-IT" sz="2000" b="1" dirty="0" err="1"/>
              <a:t>critical</a:t>
            </a:r>
            <a:r>
              <a:rPr lang="it-IT" sz="2000" b="1" dirty="0"/>
              <a:t>, </a:t>
            </a:r>
            <a:r>
              <a:rPr lang="it-IT" sz="2000" b="1" dirty="0" err="1"/>
              <a:t>reflective</a:t>
            </a:r>
            <a:r>
              <a:rPr lang="it-IT" sz="2000" b="1" dirty="0"/>
              <a:t>, </a:t>
            </a:r>
            <a:r>
              <a:rPr lang="it-IT" sz="2000" b="1" dirty="0" err="1"/>
              <a:t>empowered</a:t>
            </a:r>
            <a:r>
              <a:rPr lang="it-IT" sz="2000" b="1" dirty="0"/>
              <a:t> </a:t>
            </a:r>
            <a:r>
              <a:rPr lang="it-IT" sz="2000" b="1" dirty="0" err="1"/>
              <a:t>learners</a:t>
            </a:r>
            <a:r>
              <a:rPr lang="it-IT" sz="2000" b="1" dirty="0"/>
              <a:t>. </a:t>
            </a:r>
            <a:r>
              <a:rPr lang="it-IT" sz="2000" dirty="0" err="1"/>
              <a:t>Despite</a:t>
            </a:r>
            <a:r>
              <a:rPr lang="it-IT" sz="2000" dirty="0"/>
              <a:t> </a:t>
            </a:r>
            <a:r>
              <a:rPr lang="it-IT" sz="2000" dirty="0" err="1"/>
              <a:t>appearances</a:t>
            </a:r>
            <a:r>
              <a:rPr lang="it-IT" sz="2000" dirty="0"/>
              <a:t> to the </a:t>
            </a:r>
            <a:r>
              <a:rPr lang="it-IT" sz="2000" dirty="0" err="1"/>
              <a:t>contrary</a:t>
            </a:r>
            <a:r>
              <a:rPr lang="it-IT" sz="2000" dirty="0"/>
              <a:t>, the </a:t>
            </a:r>
            <a:r>
              <a:rPr lang="it-IT" sz="2000" dirty="0" err="1"/>
              <a:t>real</a:t>
            </a:r>
            <a:r>
              <a:rPr lang="it-IT" sz="2000" dirty="0"/>
              <a:t> </a:t>
            </a:r>
            <a:r>
              <a:rPr lang="it-IT" sz="2000" dirty="0" err="1"/>
              <a:t>challenge</a:t>
            </a:r>
            <a:r>
              <a:rPr lang="it-IT" sz="2000" dirty="0"/>
              <a:t> </a:t>
            </a:r>
            <a:r>
              <a:rPr lang="it-IT" sz="2000" dirty="0" err="1"/>
              <a:t>is</a:t>
            </a:r>
            <a:r>
              <a:rPr lang="it-IT" sz="2000" dirty="0"/>
              <a:t> </a:t>
            </a:r>
            <a:r>
              <a:rPr lang="it-IT" sz="2000" dirty="0" err="1"/>
              <a:t>not</a:t>
            </a:r>
            <a:r>
              <a:rPr lang="it-IT" sz="2000" dirty="0"/>
              <a:t> </a:t>
            </a:r>
            <a:r>
              <a:rPr lang="it-IT" sz="2000" dirty="0" err="1"/>
              <a:t>how</a:t>
            </a:r>
            <a:r>
              <a:rPr lang="it-IT" sz="2000" dirty="0"/>
              <a:t> to </a:t>
            </a:r>
            <a:r>
              <a:rPr lang="it-IT" sz="2000" dirty="0" err="1"/>
              <a:t>accommodate</a:t>
            </a:r>
            <a:r>
              <a:rPr lang="it-IT" sz="2000" dirty="0"/>
              <a:t> employability </a:t>
            </a:r>
            <a:r>
              <a:rPr lang="it-IT" sz="2000" dirty="0" err="1"/>
              <a:t>but</a:t>
            </a:r>
            <a:r>
              <a:rPr lang="it-IT" sz="2000" dirty="0"/>
              <a:t> </a:t>
            </a:r>
            <a:r>
              <a:rPr lang="it-IT" sz="2000" dirty="0" err="1"/>
              <a:t>how</a:t>
            </a:r>
            <a:r>
              <a:rPr lang="it-IT" sz="2000" dirty="0"/>
              <a:t> to </a:t>
            </a:r>
            <a:r>
              <a:rPr lang="it-IT" sz="2000" dirty="0" err="1"/>
              <a:t>shift</a:t>
            </a:r>
            <a:r>
              <a:rPr lang="it-IT" sz="2000" dirty="0"/>
              <a:t> the </a:t>
            </a:r>
            <a:r>
              <a:rPr lang="it-IT" sz="2000" dirty="0" err="1"/>
              <a:t>traditional</a:t>
            </a:r>
            <a:r>
              <a:rPr lang="it-IT" sz="2000" dirty="0"/>
              <a:t> balance of </a:t>
            </a:r>
            <a:r>
              <a:rPr lang="it-IT" sz="2000" dirty="0" err="1"/>
              <a:t>power</a:t>
            </a:r>
            <a:r>
              <a:rPr lang="it-IT" sz="2000" dirty="0"/>
              <a:t> from the </a:t>
            </a:r>
            <a:r>
              <a:rPr lang="it-IT" sz="2000" dirty="0" err="1"/>
              <a:t>education</a:t>
            </a:r>
            <a:r>
              <a:rPr lang="it-IT" sz="2000" dirty="0"/>
              <a:t> provider to </a:t>
            </a:r>
            <a:r>
              <a:rPr lang="it-IT" sz="2000" dirty="0" err="1"/>
              <a:t>those</a:t>
            </a:r>
            <a:r>
              <a:rPr lang="it-IT" sz="2000" dirty="0"/>
              <a:t> </a:t>
            </a:r>
            <a:r>
              <a:rPr lang="it-IT" sz="2000" dirty="0" err="1"/>
              <a:t>participating</a:t>
            </a:r>
            <a:r>
              <a:rPr lang="it-IT" sz="2000" dirty="0"/>
              <a:t> in the </a:t>
            </a:r>
            <a:r>
              <a:rPr lang="it-IT" sz="2000" dirty="0" err="1"/>
              <a:t>learning</a:t>
            </a:r>
            <a:r>
              <a:rPr lang="it-IT" sz="2000" dirty="0"/>
              <a:t> </a:t>
            </a:r>
            <a:r>
              <a:rPr lang="it-IT" sz="2000" dirty="0" err="1" smtClean="0"/>
              <a:t>experience</a:t>
            </a:r>
            <a:r>
              <a:rPr lang="it-IT" sz="2000" b="1" dirty="0" smtClean="0"/>
              <a:t>»</a:t>
            </a:r>
            <a:r>
              <a:rPr lang="it-IT" sz="2000" dirty="0" smtClean="0"/>
              <a:t> </a:t>
            </a:r>
            <a:r>
              <a:rPr lang="it-IT" sz="2000" dirty="0"/>
              <a:t>(Harvey, 1999, p. 13).</a:t>
            </a:r>
          </a:p>
          <a:p>
            <a:pPr algn="just"/>
            <a:endParaRPr lang="it-IT" sz="2000" b="1" dirty="0" smtClean="0">
              <a:sym typeface="Wingdings"/>
            </a:endParaRPr>
          </a:p>
          <a:p>
            <a:pPr algn="just"/>
            <a:endParaRPr lang="it-IT" sz="2000" dirty="0" smtClean="0"/>
          </a:p>
          <a:p>
            <a:pPr algn="r"/>
            <a:endParaRPr lang="it-IT" sz="2000" dirty="0"/>
          </a:p>
          <a:p>
            <a:pPr algn="r"/>
            <a:endParaRPr lang="en-GB" sz="2000" dirty="0"/>
          </a:p>
          <a:p>
            <a:pPr algn="r"/>
            <a:r>
              <a:rPr lang="en-GB" sz="2000" dirty="0" smtClean="0"/>
              <a:t> </a:t>
            </a:r>
            <a:endParaRPr lang="it-IT" sz="2000" dirty="0" smtClean="0"/>
          </a:p>
          <a:p>
            <a:pPr algn="just"/>
            <a:endParaRPr lang="it-IT" sz="2000" dirty="0"/>
          </a:p>
          <a:p>
            <a:pPr algn="just"/>
            <a:endParaRPr lang="it-IT" sz="2000" b="1" dirty="0">
              <a:sym typeface="Wingdings"/>
            </a:endParaRPr>
          </a:p>
          <a:p>
            <a:pPr marL="360" algn="just">
              <a:buClr>
                <a:srgbClr val="000000"/>
              </a:buClr>
            </a:pPr>
            <a:endParaRPr lang="it-IT" sz="2000" spc="-1" dirty="0" smtClean="0">
              <a:solidFill>
                <a:srgbClr val="000000"/>
              </a:solidFill>
              <a:uFill>
                <a:solidFill>
                  <a:srgbClr val="FFFFFF"/>
                </a:solidFill>
              </a:uFill>
              <a:ea typeface="Calibri"/>
            </a:endParaRPr>
          </a:p>
          <a:p>
            <a:pPr>
              <a:lnSpc>
                <a:spcPct val="100000"/>
              </a:lnSpc>
            </a:pPr>
            <a:endParaRPr lang="it-IT" sz="2000" spc="-1" dirty="0" smtClean="0">
              <a:solidFill>
                <a:srgbClr val="000000"/>
              </a:solidFill>
              <a:uFill>
                <a:solidFill>
                  <a:srgbClr val="FFFFFF"/>
                </a:solidFill>
              </a:uFill>
              <a:latin typeface="Arial"/>
              <a:cs typeface="Arial"/>
            </a:endParaRPr>
          </a:p>
          <a:p>
            <a:pPr>
              <a:lnSpc>
                <a:spcPct val="100000"/>
              </a:lnSpc>
            </a:pPr>
            <a:endParaRPr lang="it-IT" sz="2000" spc="-1" dirty="0" smtClean="0">
              <a:solidFill>
                <a:srgbClr val="000000"/>
              </a:solidFill>
              <a:uFill>
                <a:solidFill>
                  <a:srgbClr val="FFFFFF"/>
                </a:solidFill>
              </a:uFill>
              <a:latin typeface="Arial"/>
              <a:cs typeface="Arial"/>
            </a:endParaRPr>
          </a:p>
        </p:txBody>
      </p:sp>
      <p:pic>
        <p:nvPicPr>
          <p:cNvPr id="2" name="Immagine 1"/>
          <p:cNvPicPr>
            <a:picLocks noChangeAspect="1"/>
          </p:cNvPicPr>
          <p:nvPr/>
        </p:nvPicPr>
        <p:blipFill rotWithShape="1">
          <a:blip r:embed="rId4"/>
          <a:srcRect l="23878" t="-118" r="24308"/>
          <a:stretch/>
        </p:blipFill>
        <p:spPr>
          <a:xfrm>
            <a:off x="3446131" y="4640666"/>
            <a:ext cx="2190825" cy="2215380"/>
          </a:xfrm>
          <a:prstGeom prst="rect">
            <a:avLst/>
          </a:prstGeom>
          <a:ln>
            <a:solidFill>
              <a:schemeClr val="tx1"/>
            </a:solidFill>
          </a:ln>
        </p:spPr>
      </p:pic>
    </p:spTree>
    <p:extLst>
      <p:ext uri="{BB962C8B-B14F-4D97-AF65-F5344CB8AC3E}">
        <p14:creationId xmlns:p14="http://schemas.microsoft.com/office/powerpoint/2010/main" val="34582984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0" y="1707"/>
            <a:ext cx="9180512" cy="6872633"/>
          </a:xfrm>
          <a:prstGeom prst="rect">
            <a:avLst/>
          </a:prstGeom>
        </p:spPr>
      </p:pic>
      <p:sp>
        <p:nvSpPr>
          <p:cNvPr id="2" name="Rectangle 1"/>
          <p:cNvSpPr>
            <a:spLocks noGrp="1"/>
          </p:cNvSpPr>
          <p:nvPr>
            <p:ph type="title"/>
          </p:nvPr>
        </p:nvSpPr>
        <p:spPr>
          <a:xfrm>
            <a:off x="609600" y="958891"/>
            <a:ext cx="8229600" cy="393783"/>
          </a:xfrm>
        </p:spPr>
        <p:txBody>
          <a:bodyPr>
            <a:normAutofit fontScale="90000"/>
          </a:bodyPr>
          <a:lstStyle>
            <a:extLst/>
          </a:lstStyle>
          <a:p>
            <a:pPr algn="l"/>
            <a:r>
              <a:rPr lang="it-IT" sz="2800" b="1" dirty="0" smtClean="0"/>
              <a:t>Metodologia della ricerca</a:t>
            </a:r>
            <a:endParaRPr lang="it-IT" sz="2800" b="1" dirty="0"/>
          </a:p>
        </p:txBody>
      </p:sp>
      <p:sp>
        <p:nvSpPr>
          <p:cNvPr id="3" name="Rectangle 2"/>
          <p:cNvSpPr>
            <a:spLocks noGrp="1"/>
          </p:cNvSpPr>
          <p:nvPr>
            <p:ph sz="quarter" idx="4294967295"/>
          </p:nvPr>
        </p:nvSpPr>
        <p:spPr>
          <a:xfrm>
            <a:off x="1676400" y="2209800"/>
            <a:ext cx="6629400" cy="4267200"/>
          </a:xfrm>
          <a:prstGeom prst="rect">
            <a:avLst/>
          </a:prstGeom>
        </p:spPr>
        <p:txBody>
          <a:bodyPr anchor="ctr">
            <a:normAutofit/>
          </a:bodyPr>
          <a:lstStyle>
            <a:extLst/>
          </a:lstStyle>
          <a:p>
            <a:pPr marL="0" indent="0">
              <a:buNone/>
            </a:pPr>
            <a:r>
              <a:rPr lang="it-IT" sz="3200" dirty="0" smtClean="0"/>
              <a:t>…..</a:t>
            </a:r>
            <a:endParaRPr lang="en-CA" sz="3200" dirty="0" smtClean="0"/>
          </a:p>
          <a:p>
            <a:endParaRPr lang="en-CA" sz="3200" dirty="0" smtClean="0"/>
          </a:p>
        </p:txBody>
      </p:sp>
      <p:sp>
        <p:nvSpPr>
          <p:cNvPr id="7" name="CasellaDiTesto 6"/>
          <p:cNvSpPr txBox="1"/>
          <p:nvPr/>
        </p:nvSpPr>
        <p:spPr>
          <a:xfrm>
            <a:off x="609600" y="2209800"/>
            <a:ext cx="8534400" cy="369332"/>
          </a:xfrm>
          <a:prstGeom prst="rect">
            <a:avLst/>
          </a:prstGeom>
          <a:noFill/>
        </p:spPr>
        <p:txBody>
          <a:bodyPr wrap="square" rtlCol="0">
            <a:spAutoFit/>
          </a:bodyPr>
          <a:lstStyle/>
          <a:p>
            <a:endParaRPr lang="it-IT" dirty="0"/>
          </a:p>
        </p:txBody>
      </p:sp>
      <p:graphicFrame>
        <p:nvGraphicFramePr>
          <p:cNvPr id="9" name="Diagramma 8"/>
          <p:cNvGraphicFramePr/>
          <p:nvPr>
            <p:extLst>
              <p:ext uri="{D42A27DB-BD31-4B8C-83A1-F6EECF244321}">
                <p14:modId xmlns:p14="http://schemas.microsoft.com/office/powerpoint/2010/main" val="648917844"/>
              </p:ext>
            </p:extLst>
          </p:nvPr>
        </p:nvGraphicFramePr>
        <p:xfrm>
          <a:off x="395539" y="1705235"/>
          <a:ext cx="85344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7176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0" y="1707"/>
            <a:ext cx="9180512" cy="6872633"/>
          </a:xfrm>
          <a:prstGeom prst="rect">
            <a:avLst/>
          </a:prstGeom>
        </p:spPr>
      </p:pic>
      <p:sp>
        <p:nvSpPr>
          <p:cNvPr id="3" name="Rectangle 2"/>
          <p:cNvSpPr>
            <a:spLocks noGrp="1"/>
          </p:cNvSpPr>
          <p:nvPr>
            <p:ph sz="quarter" idx="4294967295"/>
          </p:nvPr>
        </p:nvSpPr>
        <p:spPr>
          <a:xfrm>
            <a:off x="1676400" y="2209800"/>
            <a:ext cx="6629400" cy="4267200"/>
          </a:xfrm>
          <a:prstGeom prst="rect">
            <a:avLst/>
          </a:prstGeom>
        </p:spPr>
        <p:txBody>
          <a:bodyPr anchor="ctr">
            <a:normAutofit/>
          </a:bodyPr>
          <a:lstStyle>
            <a:extLst/>
          </a:lstStyle>
          <a:p>
            <a:pPr marL="0" indent="0">
              <a:buNone/>
            </a:pPr>
            <a:r>
              <a:rPr lang="it-IT" sz="3200" dirty="0" smtClean="0"/>
              <a:t>…..</a:t>
            </a:r>
            <a:endParaRPr lang="en-CA" sz="3200" dirty="0" smtClean="0"/>
          </a:p>
          <a:p>
            <a:endParaRPr lang="en-CA" sz="3200" dirty="0" smtClean="0"/>
          </a:p>
        </p:txBody>
      </p:sp>
      <p:sp>
        <p:nvSpPr>
          <p:cNvPr id="7" name="CasellaDiTesto 6"/>
          <p:cNvSpPr txBox="1"/>
          <p:nvPr/>
        </p:nvSpPr>
        <p:spPr>
          <a:xfrm>
            <a:off x="609600" y="2209800"/>
            <a:ext cx="8534400" cy="369332"/>
          </a:xfrm>
          <a:prstGeom prst="rect">
            <a:avLst/>
          </a:prstGeom>
          <a:noFill/>
        </p:spPr>
        <p:txBody>
          <a:bodyPr wrap="square" rtlCol="0">
            <a:spAutoFit/>
          </a:bodyPr>
          <a:lstStyle/>
          <a:p>
            <a:endParaRPr lang="it-IT" dirty="0"/>
          </a:p>
        </p:txBody>
      </p:sp>
      <p:graphicFrame>
        <p:nvGraphicFramePr>
          <p:cNvPr id="9" name="Diagramma 8"/>
          <p:cNvGraphicFramePr/>
          <p:nvPr>
            <p:extLst>
              <p:ext uri="{D42A27DB-BD31-4B8C-83A1-F6EECF244321}">
                <p14:modId xmlns:p14="http://schemas.microsoft.com/office/powerpoint/2010/main" val="1841380540"/>
              </p:ext>
            </p:extLst>
          </p:nvPr>
        </p:nvGraphicFramePr>
        <p:xfrm>
          <a:off x="609600" y="1905000"/>
          <a:ext cx="85344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1"/>
          <p:cNvSpPr>
            <a:spLocks noGrp="1"/>
          </p:cNvSpPr>
          <p:nvPr>
            <p:ph type="title"/>
          </p:nvPr>
        </p:nvSpPr>
        <p:spPr>
          <a:xfrm>
            <a:off x="609600" y="958891"/>
            <a:ext cx="8229600" cy="393783"/>
          </a:xfrm>
        </p:spPr>
        <p:txBody>
          <a:bodyPr>
            <a:normAutofit fontScale="90000"/>
          </a:bodyPr>
          <a:lstStyle>
            <a:extLst/>
          </a:lstStyle>
          <a:p>
            <a:pPr algn="l"/>
            <a:r>
              <a:rPr lang="it-IT" sz="2800" b="1" dirty="0" smtClean="0"/>
              <a:t>Metodologia della ricerca</a:t>
            </a:r>
            <a:endParaRPr lang="it-IT" sz="2800" b="1" dirty="0"/>
          </a:p>
        </p:txBody>
      </p:sp>
    </p:spTree>
    <p:extLst>
      <p:ext uri="{BB962C8B-B14F-4D97-AF65-F5344CB8AC3E}">
        <p14:creationId xmlns:p14="http://schemas.microsoft.com/office/powerpoint/2010/main" val="6273952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0" y="1707"/>
            <a:ext cx="9180512" cy="6872633"/>
          </a:xfrm>
          <a:prstGeom prst="rect">
            <a:avLst/>
          </a:prstGeom>
        </p:spPr>
      </p:pic>
      <p:sp>
        <p:nvSpPr>
          <p:cNvPr id="4" name="Rettangolo 3"/>
          <p:cNvSpPr/>
          <p:nvPr/>
        </p:nvSpPr>
        <p:spPr>
          <a:xfrm>
            <a:off x="457200" y="2108201"/>
            <a:ext cx="8686800" cy="1754327"/>
          </a:xfrm>
          <a:prstGeom prst="rect">
            <a:avLst/>
          </a:prstGeom>
        </p:spPr>
        <p:txBody>
          <a:bodyPr wrap="square">
            <a:spAutoFit/>
          </a:bodyPr>
          <a:lstStyle/>
          <a:p>
            <a:pPr marL="342900" indent="-342900">
              <a:buFont typeface="+mj-ea"/>
              <a:buAutoNum type="circleNumDbPlain"/>
            </a:pPr>
            <a:endParaRPr lang="en-CA" dirty="0" smtClean="0"/>
          </a:p>
          <a:p>
            <a:pPr marL="342900" indent="-342900">
              <a:buFont typeface="+mj-ea"/>
              <a:buAutoNum type="circleNumDbPlain"/>
            </a:pPr>
            <a:endParaRPr lang="en-CA" dirty="0" smtClean="0"/>
          </a:p>
          <a:p>
            <a:endParaRPr lang="en-CA" dirty="0" smtClean="0"/>
          </a:p>
          <a:p>
            <a:endParaRPr lang="it-IT" dirty="0"/>
          </a:p>
          <a:p>
            <a:endParaRPr lang="it-IT" dirty="0" smtClean="0"/>
          </a:p>
          <a:p>
            <a:pPr marL="342900" indent="-342900">
              <a:buFont typeface="+mj-ea"/>
              <a:buAutoNum type="circleNumDbPlain"/>
            </a:pPr>
            <a:endParaRPr lang="en-CA" dirty="0"/>
          </a:p>
        </p:txBody>
      </p:sp>
      <p:sp>
        <p:nvSpPr>
          <p:cNvPr id="3" name="CasellaDiTesto 2"/>
          <p:cNvSpPr txBox="1"/>
          <p:nvPr/>
        </p:nvSpPr>
        <p:spPr>
          <a:xfrm>
            <a:off x="533400" y="1815814"/>
            <a:ext cx="8610600" cy="4093428"/>
          </a:xfrm>
          <a:prstGeom prst="rect">
            <a:avLst/>
          </a:prstGeom>
          <a:noFill/>
        </p:spPr>
        <p:txBody>
          <a:bodyPr wrap="square" rtlCol="0">
            <a:spAutoFit/>
          </a:bodyPr>
          <a:lstStyle/>
          <a:p>
            <a:pPr lvl="0"/>
            <a:r>
              <a:rPr lang="it-IT" sz="2400" b="1" dirty="0" smtClean="0">
                <a:solidFill>
                  <a:srgbClr val="3F6797"/>
                </a:solidFill>
                <a:latin typeface="Calibri"/>
                <a:ea typeface="Calibri"/>
                <a:cs typeface="Calibri"/>
                <a:sym typeface="Calibri"/>
              </a:rPr>
              <a:t>Che tipo di domanda sorge dalle interviste sul territorio?</a:t>
            </a:r>
            <a:endParaRPr lang="it-IT" sz="2400" b="1" dirty="0">
              <a:solidFill>
                <a:srgbClr val="3F6797"/>
              </a:solidFill>
              <a:latin typeface="Calibri"/>
              <a:ea typeface="Calibri"/>
              <a:cs typeface="Calibri"/>
              <a:sym typeface="Calibri"/>
            </a:endParaRPr>
          </a:p>
          <a:p>
            <a:pPr lvl="0"/>
            <a:r>
              <a:rPr lang="it-IT" sz="2000" b="1" dirty="0" smtClean="0">
                <a:ea typeface="Arial Bold"/>
                <a:cs typeface="Arial Bold"/>
                <a:sym typeface="Arial Bold"/>
              </a:rPr>
              <a:t>Che tipo di Livello di Istruzione hanno i lavoratori under 30?</a:t>
            </a:r>
          </a:p>
          <a:p>
            <a:pPr lvl="0"/>
            <a:endParaRPr lang="it-IT" sz="2000" b="1" dirty="0">
              <a:ea typeface="Arial Bold"/>
              <a:cs typeface="Arial Bold"/>
              <a:sym typeface="Arial Bold"/>
            </a:endParaRPr>
          </a:p>
          <a:p>
            <a:pPr lvl="0"/>
            <a:r>
              <a:rPr lang="it-IT" sz="2000" b="1" dirty="0" smtClean="0"/>
              <a:t>Livello ISCED 0-2: 9%</a:t>
            </a:r>
          </a:p>
          <a:p>
            <a:pPr lvl="0"/>
            <a:endParaRPr lang="it-IT" sz="2000" b="1" dirty="0"/>
          </a:p>
          <a:p>
            <a:pPr lvl="0"/>
            <a:r>
              <a:rPr lang="it-IT" sz="2000" b="1" dirty="0" smtClean="0"/>
              <a:t>Livello ISCED 3-4: 52%</a:t>
            </a:r>
          </a:p>
          <a:p>
            <a:pPr lvl="0"/>
            <a:endParaRPr lang="it-IT" sz="2000" b="1" dirty="0"/>
          </a:p>
          <a:p>
            <a:pPr lvl="0"/>
            <a:r>
              <a:rPr lang="it-IT" sz="2000" b="1" dirty="0" smtClean="0"/>
              <a:t>Livello ISCED 5-6: 38%</a:t>
            </a:r>
            <a:endParaRPr lang="it-IT" sz="2000" b="1" dirty="0"/>
          </a:p>
          <a:p>
            <a:pPr lvl="0"/>
            <a:endParaRPr lang="it-IT" sz="2400" b="1" dirty="0" smtClean="0">
              <a:ea typeface="Arial Bold"/>
              <a:cs typeface="Arial Bold"/>
              <a:sym typeface="Arial Bold"/>
            </a:endParaRPr>
          </a:p>
          <a:p>
            <a:pPr lvl="0"/>
            <a:endParaRPr lang="it-IT" sz="1200" dirty="0">
              <a:solidFill>
                <a:srgbClr val="1F497D"/>
              </a:solidFill>
              <a:latin typeface="Arial Bold"/>
              <a:ea typeface="Arial Bold"/>
              <a:cs typeface="Arial Bold"/>
              <a:sym typeface="Arial Bold"/>
            </a:endParaRPr>
          </a:p>
          <a:p>
            <a:pPr lvl="0"/>
            <a:endParaRPr lang="it-IT" sz="1200" dirty="0" smtClean="0">
              <a:solidFill>
                <a:srgbClr val="1F497D"/>
              </a:solidFill>
              <a:latin typeface="Arial Bold"/>
              <a:ea typeface="Arial Bold"/>
              <a:cs typeface="Arial Bold"/>
              <a:sym typeface="Arial Bold"/>
            </a:endParaRPr>
          </a:p>
          <a:p>
            <a:pPr lvl="0"/>
            <a:endParaRPr lang="it-IT" sz="1200" dirty="0">
              <a:solidFill>
                <a:srgbClr val="1F497D"/>
              </a:solidFill>
              <a:latin typeface="Arial Bold"/>
              <a:ea typeface="Arial Bold"/>
              <a:cs typeface="Arial Bold"/>
              <a:sym typeface="Arial Bold"/>
            </a:endParaRPr>
          </a:p>
          <a:p>
            <a:pPr lvl="0"/>
            <a:endParaRPr lang="it-IT" sz="1200" dirty="0" smtClean="0">
              <a:solidFill>
                <a:srgbClr val="1F497D"/>
              </a:solidFill>
              <a:latin typeface="Arial Bold"/>
              <a:ea typeface="Arial Bold"/>
              <a:cs typeface="Arial Bold"/>
              <a:sym typeface="Arial Bold"/>
            </a:endParaRPr>
          </a:p>
          <a:p>
            <a:pPr lvl="0"/>
            <a:endParaRPr lang="it-IT" sz="1200" dirty="0">
              <a:solidFill>
                <a:srgbClr val="1F497D"/>
              </a:solidFill>
              <a:latin typeface="Arial Bold"/>
              <a:ea typeface="Arial Bold"/>
              <a:cs typeface="Arial Bold"/>
              <a:sym typeface="Arial Bold"/>
            </a:endParaRPr>
          </a:p>
          <a:p>
            <a:pPr lvl="0"/>
            <a:endParaRPr lang="it-IT" sz="1200" dirty="0">
              <a:solidFill>
                <a:srgbClr val="1F497D"/>
              </a:solidFill>
              <a:latin typeface="Calibri"/>
              <a:ea typeface="Calibri"/>
              <a:cs typeface="Calibri"/>
              <a:sym typeface="Calibri"/>
            </a:endParaRPr>
          </a:p>
        </p:txBody>
      </p:sp>
      <p:sp>
        <p:nvSpPr>
          <p:cNvPr id="7" name="Titolo 1"/>
          <p:cNvSpPr>
            <a:spLocks noGrp="1"/>
          </p:cNvSpPr>
          <p:nvPr>
            <p:ph type="title"/>
          </p:nvPr>
        </p:nvSpPr>
        <p:spPr>
          <a:xfrm>
            <a:off x="609600" y="825104"/>
            <a:ext cx="7524743" cy="594308"/>
          </a:xfrm>
        </p:spPr>
        <p:txBody>
          <a:bodyPr>
            <a:normAutofit/>
          </a:bodyPr>
          <a:lstStyle/>
          <a:p>
            <a:pPr algn="l"/>
            <a:r>
              <a:rPr lang="en-US" sz="2600" b="1" dirty="0" err="1" smtClean="0"/>
              <a:t>Risultati</a:t>
            </a:r>
            <a:r>
              <a:rPr lang="en-US" sz="2600" b="1" dirty="0" smtClean="0"/>
              <a:t> </a:t>
            </a:r>
            <a:r>
              <a:rPr lang="en-US" sz="2600" b="1" dirty="0" err="1" smtClean="0"/>
              <a:t>della</a:t>
            </a:r>
            <a:r>
              <a:rPr lang="en-US" sz="2600" b="1" dirty="0" smtClean="0"/>
              <a:t> </a:t>
            </a:r>
            <a:r>
              <a:rPr lang="en-US" sz="2600" b="1" dirty="0" err="1" smtClean="0"/>
              <a:t>Ricerca</a:t>
            </a:r>
            <a:endParaRPr lang="en-US" sz="2600" b="1" dirty="0"/>
          </a:p>
        </p:txBody>
      </p:sp>
      <p:pic>
        <p:nvPicPr>
          <p:cNvPr id="8" name="Immagine 7"/>
          <p:cNvPicPr>
            <a:picLocks noChangeAspect="1"/>
          </p:cNvPicPr>
          <p:nvPr/>
        </p:nvPicPr>
        <p:blipFill>
          <a:blip r:embed="rId4"/>
          <a:stretch>
            <a:fillRect/>
          </a:stretch>
        </p:blipFill>
        <p:spPr>
          <a:xfrm>
            <a:off x="5066127" y="2439762"/>
            <a:ext cx="3910192" cy="4561891"/>
          </a:xfrm>
          <a:prstGeom prst="rect">
            <a:avLst/>
          </a:prstGeom>
        </p:spPr>
      </p:pic>
    </p:spTree>
    <p:extLst>
      <p:ext uri="{BB962C8B-B14F-4D97-AF65-F5344CB8AC3E}">
        <p14:creationId xmlns:p14="http://schemas.microsoft.com/office/powerpoint/2010/main" val="20164290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smtClean="0">
                <a:solidFill>
                  <a:schemeClr val="bg1"/>
                </a:solidFill>
                <a:latin typeface="Arial" charset="0"/>
                <a:ea typeface="Arial" charset="0"/>
                <a:cs typeface="Arial" charset="0"/>
              </a:rPr>
              <a:t>Titolo presentazione</a:t>
            </a:r>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8771630"/>
          </a:xfrm>
          <a:prstGeom prst="rect">
            <a:avLst/>
          </a:prstGeom>
          <a:noFill/>
        </p:spPr>
        <p:txBody>
          <a:bodyPr wrap="square" rtlCol="0">
            <a:spAutoFit/>
          </a:bodyPr>
          <a:lstStyle/>
          <a:p>
            <a:r>
              <a:rPr lang="it-IT" sz="2400" i="1" dirty="0" smtClean="0"/>
              <a:t>La domanda della ricerca </a:t>
            </a:r>
          </a:p>
          <a:p>
            <a:endParaRPr lang="it-IT" sz="2000" dirty="0"/>
          </a:p>
          <a:p>
            <a:endParaRPr lang="it-IT" sz="2000" dirty="0" smtClean="0"/>
          </a:p>
          <a:p>
            <a:r>
              <a:rPr lang="it-IT" sz="3200" dirty="0" smtClean="0"/>
              <a:t>Quale ruolo per una teoria dell’educazione degli adulti</a:t>
            </a:r>
          </a:p>
          <a:p>
            <a:endParaRPr lang="it-IT" sz="3200" dirty="0"/>
          </a:p>
          <a:p>
            <a:r>
              <a:rPr lang="it-IT" sz="3200" dirty="0"/>
              <a:t>n</a:t>
            </a:r>
            <a:r>
              <a:rPr lang="it-IT" sz="3200" dirty="0" smtClean="0"/>
              <a:t>el contesto di un futuro già in atto?</a:t>
            </a:r>
            <a:endParaRPr lang="it-IT" sz="3200" dirty="0"/>
          </a:p>
          <a:p>
            <a:endParaRPr lang="it-IT" sz="3200" dirty="0"/>
          </a:p>
          <a:p>
            <a:endParaRPr lang="it-IT" sz="2000"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28125772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0" y="1707"/>
            <a:ext cx="9180512" cy="6872633"/>
          </a:xfrm>
          <a:prstGeom prst="rect">
            <a:avLst/>
          </a:prstGeom>
        </p:spPr>
      </p:pic>
      <p:sp>
        <p:nvSpPr>
          <p:cNvPr id="4" name="Rettangolo 3"/>
          <p:cNvSpPr/>
          <p:nvPr/>
        </p:nvSpPr>
        <p:spPr>
          <a:xfrm>
            <a:off x="457200" y="2108201"/>
            <a:ext cx="8686800" cy="1754327"/>
          </a:xfrm>
          <a:prstGeom prst="rect">
            <a:avLst/>
          </a:prstGeom>
        </p:spPr>
        <p:txBody>
          <a:bodyPr wrap="square">
            <a:spAutoFit/>
          </a:bodyPr>
          <a:lstStyle/>
          <a:p>
            <a:pPr marL="342900" indent="-342900">
              <a:buFont typeface="+mj-ea"/>
              <a:buAutoNum type="circleNumDbPlain"/>
            </a:pPr>
            <a:endParaRPr lang="en-CA" dirty="0" smtClean="0"/>
          </a:p>
          <a:p>
            <a:pPr marL="342900" indent="-342900">
              <a:buFont typeface="+mj-ea"/>
              <a:buAutoNum type="circleNumDbPlain"/>
            </a:pPr>
            <a:endParaRPr lang="en-CA" dirty="0" smtClean="0"/>
          </a:p>
          <a:p>
            <a:endParaRPr lang="en-CA" dirty="0" smtClean="0"/>
          </a:p>
          <a:p>
            <a:endParaRPr lang="it-IT" dirty="0"/>
          </a:p>
          <a:p>
            <a:endParaRPr lang="it-IT" dirty="0" smtClean="0"/>
          </a:p>
          <a:p>
            <a:pPr marL="342900" indent="-342900">
              <a:buFont typeface="+mj-ea"/>
              <a:buAutoNum type="circleNumDbPlain"/>
            </a:pPr>
            <a:endParaRPr lang="en-CA" dirty="0"/>
          </a:p>
        </p:txBody>
      </p:sp>
      <p:sp>
        <p:nvSpPr>
          <p:cNvPr id="3" name="CasellaDiTesto 2"/>
          <p:cNvSpPr txBox="1"/>
          <p:nvPr/>
        </p:nvSpPr>
        <p:spPr>
          <a:xfrm>
            <a:off x="305068" y="2987219"/>
            <a:ext cx="4818142" cy="3323987"/>
          </a:xfrm>
          <a:prstGeom prst="rect">
            <a:avLst/>
          </a:prstGeom>
          <a:noFill/>
        </p:spPr>
        <p:txBody>
          <a:bodyPr wrap="square" rtlCol="0">
            <a:spAutoFit/>
          </a:bodyPr>
          <a:lstStyle/>
          <a:p>
            <a:r>
              <a:rPr lang="it-IT" b="1" dirty="0" smtClean="0"/>
              <a:t>1</a:t>
            </a:r>
            <a:r>
              <a:rPr lang="it-IT" b="1" dirty="0"/>
              <a:t>° LIVELLO</a:t>
            </a:r>
          </a:p>
          <a:p>
            <a:pPr marL="285750" indent="-285750">
              <a:buFont typeface="Arial"/>
              <a:buChar char="•"/>
            </a:pPr>
            <a:r>
              <a:rPr lang="it-IT" dirty="0"/>
              <a:t>Educatore professionale – area socio-sanitaria</a:t>
            </a:r>
          </a:p>
          <a:p>
            <a:pPr marL="285750" indent="-285750">
              <a:buFont typeface="Arial"/>
              <a:buChar char="•"/>
            </a:pPr>
            <a:r>
              <a:rPr lang="it-IT" dirty="0"/>
              <a:t>Mediatore linguistico/facilitatore linguistico</a:t>
            </a:r>
          </a:p>
          <a:p>
            <a:pPr marL="285750" indent="-285750">
              <a:buFont typeface="Arial"/>
              <a:buChar char="•"/>
            </a:pPr>
            <a:r>
              <a:rPr lang="it-IT" dirty="0"/>
              <a:t>Tecnico dello sviluppo </a:t>
            </a:r>
          </a:p>
          <a:p>
            <a:pPr marL="285750" indent="-285750">
              <a:buFont typeface="Arial"/>
              <a:buChar char="•"/>
            </a:pPr>
            <a:r>
              <a:rPr lang="it-IT" dirty="0" err="1"/>
              <a:t>Rendicontatore</a:t>
            </a:r>
            <a:endParaRPr lang="it-IT" dirty="0"/>
          </a:p>
          <a:p>
            <a:pPr marL="285750" indent="-285750">
              <a:buFont typeface="Arial"/>
              <a:buChar char="•"/>
            </a:pPr>
            <a:r>
              <a:rPr lang="it-IT" dirty="0"/>
              <a:t>Operatore/educatore di strada</a:t>
            </a:r>
          </a:p>
          <a:p>
            <a:endParaRPr lang="it-IT" b="1" dirty="0"/>
          </a:p>
          <a:p>
            <a:pPr lvl="0"/>
            <a:endParaRPr lang="it-IT" sz="2400" b="1" dirty="0" smtClean="0">
              <a:ea typeface="Arial Bold"/>
              <a:cs typeface="Arial Bold"/>
              <a:sym typeface="Arial Bold"/>
            </a:endParaRPr>
          </a:p>
          <a:p>
            <a:pPr lvl="0"/>
            <a:endParaRPr lang="it-IT" sz="1200" dirty="0">
              <a:solidFill>
                <a:srgbClr val="1F497D"/>
              </a:solidFill>
              <a:latin typeface="Arial Bold"/>
              <a:ea typeface="Arial Bold"/>
              <a:cs typeface="Arial Bold"/>
              <a:sym typeface="Arial Bold"/>
            </a:endParaRPr>
          </a:p>
          <a:p>
            <a:pPr lvl="0"/>
            <a:endParaRPr lang="it-IT" sz="1200" dirty="0" smtClean="0">
              <a:solidFill>
                <a:srgbClr val="1F497D"/>
              </a:solidFill>
              <a:latin typeface="Arial Bold"/>
              <a:ea typeface="Arial Bold"/>
              <a:cs typeface="Arial Bold"/>
              <a:sym typeface="Arial Bold"/>
            </a:endParaRPr>
          </a:p>
          <a:p>
            <a:pPr lvl="0"/>
            <a:endParaRPr lang="it-IT" sz="1200" dirty="0" smtClean="0">
              <a:solidFill>
                <a:srgbClr val="1F497D"/>
              </a:solidFill>
              <a:latin typeface="Arial Bold"/>
              <a:ea typeface="Arial Bold"/>
              <a:cs typeface="Arial Bold"/>
              <a:sym typeface="Arial Bold"/>
            </a:endParaRPr>
          </a:p>
          <a:p>
            <a:pPr lvl="0"/>
            <a:endParaRPr lang="it-IT" sz="1200" dirty="0">
              <a:solidFill>
                <a:srgbClr val="1F497D"/>
              </a:solidFill>
              <a:latin typeface="Arial Bold"/>
              <a:ea typeface="Arial Bold"/>
              <a:cs typeface="Arial Bold"/>
              <a:sym typeface="Arial Bold"/>
            </a:endParaRPr>
          </a:p>
          <a:p>
            <a:pPr lvl="0"/>
            <a:endParaRPr lang="it-IT" sz="1200" dirty="0">
              <a:solidFill>
                <a:srgbClr val="1F497D"/>
              </a:solidFill>
              <a:latin typeface="Calibri"/>
              <a:ea typeface="Calibri"/>
              <a:cs typeface="Calibri"/>
              <a:sym typeface="Calibri"/>
            </a:endParaRPr>
          </a:p>
        </p:txBody>
      </p:sp>
      <p:sp>
        <p:nvSpPr>
          <p:cNvPr id="6" name="CasellaDiTesto 5"/>
          <p:cNvSpPr txBox="1"/>
          <p:nvPr/>
        </p:nvSpPr>
        <p:spPr>
          <a:xfrm>
            <a:off x="5123210" y="2953667"/>
            <a:ext cx="4020790" cy="3416320"/>
          </a:xfrm>
          <a:prstGeom prst="rect">
            <a:avLst/>
          </a:prstGeom>
          <a:noFill/>
        </p:spPr>
        <p:txBody>
          <a:bodyPr wrap="square" rtlCol="0">
            <a:spAutoFit/>
          </a:bodyPr>
          <a:lstStyle/>
          <a:p>
            <a:r>
              <a:rPr lang="it-IT" b="1" dirty="0"/>
              <a:t>2° LIVELLO</a:t>
            </a:r>
          </a:p>
          <a:p>
            <a:pPr marL="285750" indent="-285750">
              <a:buFont typeface="Arial"/>
              <a:buChar char="•"/>
            </a:pPr>
            <a:r>
              <a:rPr lang="it-IT" dirty="0"/>
              <a:t>Dirigenti organizzazione</a:t>
            </a:r>
          </a:p>
          <a:p>
            <a:pPr marL="285750" indent="-285750">
              <a:buFont typeface="Arial"/>
              <a:buChar char="•"/>
            </a:pPr>
            <a:r>
              <a:rPr lang="it-IT" dirty="0"/>
              <a:t>Marketing della formazione</a:t>
            </a:r>
          </a:p>
          <a:p>
            <a:pPr marL="285750" indent="-285750">
              <a:buFont typeface="Arial"/>
              <a:buChar char="•"/>
            </a:pPr>
            <a:r>
              <a:rPr lang="it-IT" dirty="0"/>
              <a:t>Progettista/gestore di progetto</a:t>
            </a:r>
          </a:p>
          <a:p>
            <a:pPr marL="285750" indent="-285750">
              <a:buFont typeface="Arial"/>
              <a:buChar char="•"/>
            </a:pPr>
            <a:r>
              <a:rPr lang="it-IT" dirty="0"/>
              <a:t>Coordinatore della formazione </a:t>
            </a:r>
          </a:p>
          <a:p>
            <a:pPr marL="285750" indent="-285750">
              <a:buFont typeface="Arial"/>
              <a:buChar char="•"/>
            </a:pPr>
            <a:r>
              <a:rPr lang="it-IT" dirty="0"/>
              <a:t>Manager della formazione </a:t>
            </a:r>
          </a:p>
          <a:p>
            <a:endParaRPr lang="it-IT" b="1" dirty="0"/>
          </a:p>
          <a:p>
            <a:r>
              <a:rPr lang="it-IT" b="1" dirty="0"/>
              <a:t>3° LIVELLO</a:t>
            </a:r>
          </a:p>
          <a:p>
            <a:pPr marL="285750" indent="-285750">
              <a:buFont typeface="Arial"/>
              <a:buChar char="•"/>
            </a:pPr>
            <a:r>
              <a:rPr lang="it-IT" dirty="0"/>
              <a:t>Figure miste: lavoratori che adempiono a più funzioni contemporaneamente</a:t>
            </a:r>
          </a:p>
          <a:p>
            <a:endParaRPr lang="it-IT" dirty="0"/>
          </a:p>
        </p:txBody>
      </p:sp>
      <p:sp>
        <p:nvSpPr>
          <p:cNvPr id="7" name="CasellaDiTesto 6"/>
          <p:cNvSpPr txBox="1"/>
          <p:nvPr/>
        </p:nvSpPr>
        <p:spPr>
          <a:xfrm>
            <a:off x="305068" y="1655195"/>
            <a:ext cx="8585626" cy="1107996"/>
          </a:xfrm>
          <a:prstGeom prst="rect">
            <a:avLst/>
          </a:prstGeom>
          <a:noFill/>
        </p:spPr>
        <p:txBody>
          <a:bodyPr wrap="square" rtlCol="0">
            <a:spAutoFit/>
          </a:bodyPr>
          <a:lstStyle/>
          <a:p>
            <a:pPr lvl="0" algn="ctr"/>
            <a:r>
              <a:rPr lang="it-IT" sz="2200" b="1" dirty="0">
                <a:solidFill>
                  <a:srgbClr val="3F6797"/>
                </a:solidFill>
                <a:ea typeface="Calibri"/>
                <a:cs typeface="Calibri"/>
                <a:sym typeface="Calibri"/>
              </a:rPr>
              <a:t>Che tipo di domanda sorge dalle interviste sul territorio?</a:t>
            </a:r>
          </a:p>
          <a:p>
            <a:pPr lvl="0" algn="ctr"/>
            <a:r>
              <a:rPr lang="it-IT" sz="2200" b="1" dirty="0">
                <a:ea typeface="Arial Bold"/>
                <a:cs typeface="Arial Bold"/>
                <a:sym typeface="Arial Bold"/>
              </a:rPr>
              <a:t>Che tipo di figure professionali emergono?</a:t>
            </a:r>
          </a:p>
          <a:p>
            <a:pPr algn="ctr"/>
            <a:endParaRPr lang="it-IT" sz="2200" dirty="0"/>
          </a:p>
        </p:txBody>
      </p:sp>
      <p:sp>
        <p:nvSpPr>
          <p:cNvPr id="9" name="Titolo 1"/>
          <p:cNvSpPr>
            <a:spLocks noGrp="1"/>
          </p:cNvSpPr>
          <p:nvPr>
            <p:ph type="title"/>
          </p:nvPr>
        </p:nvSpPr>
        <p:spPr>
          <a:xfrm>
            <a:off x="609600" y="825104"/>
            <a:ext cx="7524743" cy="594308"/>
          </a:xfrm>
        </p:spPr>
        <p:txBody>
          <a:bodyPr>
            <a:normAutofit/>
          </a:bodyPr>
          <a:lstStyle/>
          <a:p>
            <a:pPr algn="l"/>
            <a:r>
              <a:rPr lang="en-US" sz="2600" b="1" dirty="0" err="1" smtClean="0"/>
              <a:t>Risultati</a:t>
            </a:r>
            <a:r>
              <a:rPr lang="en-US" sz="2600" b="1" dirty="0" smtClean="0"/>
              <a:t> </a:t>
            </a:r>
            <a:r>
              <a:rPr lang="en-US" sz="2600" b="1" dirty="0" err="1" smtClean="0"/>
              <a:t>della</a:t>
            </a:r>
            <a:r>
              <a:rPr lang="en-US" sz="2600" b="1" dirty="0" smtClean="0"/>
              <a:t> </a:t>
            </a:r>
            <a:r>
              <a:rPr lang="en-US" sz="2600" b="1" dirty="0" err="1" smtClean="0"/>
              <a:t>Ricerca</a:t>
            </a:r>
            <a:endParaRPr lang="en-US" sz="2600" b="1" dirty="0"/>
          </a:p>
        </p:txBody>
      </p:sp>
    </p:spTree>
    <p:extLst>
      <p:ext uri="{BB962C8B-B14F-4D97-AF65-F5344CB8AC3E}">
        <p14:creationId xmlns:p14="http://schemas.microsoft.com/office/powerpoint/2010/main" val="23595825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0" y="1707"/>
            <a:ext cx="9180512" cy="6872633"/>
          </a:xfrm>
          <a:prstGeom prst="rect">
            <a:avLst/>
          </a:prstGeom>
        </p:spPr>
      </p:pic>
      <p:sp>
        <p:nvSpPr>
          <p:cNvPr id="2" name="Rectangle 1"/>
          <p:cNvSpPr>
            <a:spLocks noGrp="1"/>
          </p:cNvSpPr>
          <p:nvPr>
            <p:ph type="title" idx="4294967295"/>
          </p:nvPr>
        </p:nvSpPr>
        <p:spPr>
          <a:xfrm>
            <a:off x="671797" y="484020"/>
            <a:ext cx="2867356" cy="812800"/>
          </a:xfrm>
        </p:spPr>
        <p:txBody>
          <a:bodyPr>
            <a:normAutofit/>
          </a:bodyPr>
          <a:lstStyle>
            <a:extLst/>
          </a:lstStyle>
          <a:p>
            <a:pPr algn="l"/>
            <a:r>
              <a:rPr lang="en-CA" sz="2600" b="1" dirty="0" err="1" smtClean="0"/>
              <a:t>Conclusioni</a:t>
            </a:r>
            <a:endParaRPr lang="it-IT" sz="2600" dirty="0"/>
          </a:p>
        </p:txBody>
      </p:sp>
      <p:sp>
        <p:nvSpPr>
          <p:cNvPr id="4" name="Rectangle 3"/>
          <p:cNvSpPr>
            <a:spLocks noGrp="1"/>
          </p:cNvSpPr>
          <p:nvPr>
            <p:ph sz="quarter" idx="4294967295"/>
          </p:nvPr>
        </p:nvSpPr>
        <p:spPr>
          <a:xfrm>
            <a:off x="528019" y="1463192"/>
            <a:ext cx="8334134" cy="5765800"/>
          </a:xfrm>
        </p:spPr>
        <p:txBody>
          <a:bodyPr>
            <a:noAutofit/>
          </a:bodyPr>
          <a:lstStyle>
            <a:extLst/>
          </a:lstStyle>
          <a:p>
            <a:r>
              <a:rPr lang="it-IT" sz="2400" b="1" dirty="0"/>
              <a:t>Quale Offerta di Occupazione</a:t>
            </a:r>
            <a:r>
              <a:rPr lang="it-IT" sz="2400" dirty="0"/>
              <a:t>? </a:t>
            </a:r>
          </a:p>
          <a:p>
            <a:r>
              <a:rPr lang="it-IT" sz="2400" dirty="0"/>
              <a:t>Dipende dall’avvio di nuovi servizi o dall’espansione di servizi esistenti: </a:t>
            </a:r>
            <a:r>
              <a:rPr lang="it-IT" sz="2400" i="1" dirty="0" err="1" smtClean="0"/>
              <a:t>conditio</a:t>
            </a:r>
            <a:r>
              <a:rPr lang="it-IT" sz="2400" i="1" dirty="0" smtClean="0"/>
              <a:t> sine qua non </a:t>
            </a:r>
            <a:r>
              <a:rPr lang="it-IT" sz="2400" dirty="0" smtClean="0"/>
              <a:t>per </a:t>
            </a:r>
            <a:r>
              <a:rPr lang="it-IT" sz="2400" dirty="0"/>
              <a:t>l’ampliamento del personale</a:t>
            </a:r>
          </a:p>
          <a:p>
            <a:r>
              <a:rPr lang="it-IT" sz="2400" dirty="0"/>
              <a:t>In tempi di crisi si </a:t>
            </a:r>
            <a:r>
              <a:rPr lang="it-IT" sz="2400" dirty="0" smtClean="0"/>
              <a:t>ha </a:t>
            </a:r>
            <a:r>
              <a:rPr lang="it-IT" sz="2400" b="1" dirty="0" smtClean="0"/>
              <a:t>più </a:t>
            </a:r>
            <a:r>
              <a:rPr lang="it-IT" sz="2400" b="1" dirty="0"/>
              <a:t>stabilità </a:t>
            </a:r>
            <a:r>
              <a:rPr lang="it-IT" sz="2400" b="1" dirty="0" smtClean="0"/>
              <a:t>che </a:t>
            </a:r>
            <a:r>
              <a:rPr lang="it-IT" sz="2400" b="1" dirty="0"/>
              <a:t>crescita</a:t>
            </a:r>
          </a:p>
          <a:p>
            <a:r>
              <a:rPr lang="it-IT" sz="2400" dirty="0"/>
              <a:t>Presenza di turnover elevato</a:t>
            </a:r>
          </a:p>
          <a:p>
            <a:r>
              <a:rPr lang="it-IT" sz="2400" dirty="0"/>
              <a:t>L’aumento di assunzioni appare dovuto a incorporazioni di servizi da altre cooperative piuttosto che da effettiva offerta di lavoro </a:t>
            </a:r>
          </a:p>
          <a:p>
            <a:r>
              <a:rPr lang="it-IT" sz="2400" dirty="0"/>
              <a:t>In questo contesto generale, però, abbiamo anche situazioni di apertura alla domanda di lavoro</a:t>
            </a:r>
          </a:p>
          <a:p>
            <a:pPr>
              <a:spcBef>
                <a:spcPts val="0"/>
              </a:spcBef>
            </a:pPr>
            <a:endParaRPr lang="it-IT" sz="2400" dirty="0"/>
          </a:p>
        </p:txBody>
      </p:sp>
    </p:spTree>
    <p:extLst>
      <p:ext uri="{BB962C8B-B14F-4D97-AF65-F5344CB8AC3E}">
        <p14:creationId xmlns:p14="http://schemas.microsoft.com/office/powerpoint/2010/main" val="74627469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0" y="1707"/>
            <a:ext cx="9180512" cy="6872633"/>
          </a:xfrm>
          <a:prstGeom prst="rect">
            <a:avLst/>
          </a:prstGeom>
        </p:spPr>
      </p:pic>
      <p:sp>
        <p:nvSpPr>
          <p:cNvPr id="2" name="Rectangle 1"/>
          <p:cNvSpPr>
            <a:spLocks noGrp="1"/>
          </p:cNvSpPr>
          <p:nvPr>
            <p:ph type="title" idx="4294967295"/>
          </p:nvPr>
        </p:nvSpPr>
        <p:spPr>
          <a:xfrm>
            <a:off x="499476" y="688046"/>
            <a:ext cx="4343400" cy="453468"/>
          </a:xfrm>
        </p:spPr>
        <p:txBody>
          <a:bodyPr>
            <a:noAutofit/>
          </a:bodyPr>
          <a:lstStyle>
            <a:extLst/>
          </a:lstStyle>
          <a:p>
            <a:pPr algn="l"/>
            <a:r>
              <a:rPr lang="en-CA" sz="2600" b="1" dirty="0" err="1" smtClean="0"/>
              <a:t>Conclusioni</a:t>
            </a:r>
            <a:endParaRPr lang="it-IT" sz="2600" dirty="0"/>
          </a:p>
        </p:txBody>
      </p:sp>
      <p:sp>
        <p:nvSpPr>
          <p:cNvPr id="4" name="Rectangle 3"/>
          <p:cNvSpPr>
            <a:spLocks noGrp="1"/>
          </p:cNvSpPr>
          <p:nvPr>
            <p:ph sz="quarter" idx="4294967295"/>
          </p:nvPr>
        </p:nvSpPr>
        <p:spPr>
          <a:xfrm>
            <a:off x="499476" y="1500846"/>
            <a:ext cx="8234239" cy="6070600"/>
          </a:xfrm>
        </p:spPr>
        <p:txBody>
          <a:bodyPr>
            <a:noAutofit/>
          </a:bodyPr>
          <a:lstStyle>
            <a:extLst/>
          </a:lstStyle>
          <a:p>
            <a:r>
              <a:rPr lang="it-IT" sz="2400" b="1" dirty="0" smtClean="0">
                <a:ea typeface="Arial Bold"/>
                <a:cs typeface="Arial Bold"/>
                <a:sym typeface="Arial Bold"/>
              </a:rPr>
              <a:t>Comprendere le ragioni del disallineamento fra Curricula Magistrali e Triennali </a:t>
            </a:r>
            <a:r>
              <a:rPr lang="it-IT" sz="2400" dirty="0" smtClean="0">
                <a:ea typeface="Arial Bold"/>
                <a:cs typeface="Arial Bold"/>
                <a:sym typeface="Arial Bold"/>
              </a:rPr>
              <a:t>di Scienze della Formazione e Economia Sociale</a:t>
            </a:r>
            <a:endParaRPr lang="it-IT" sz="2400" dirty="0" smtClean="0"/>
          </a:p>
          <a:p>
            <a:pPr>
              <a:spcBef>
                <a:spcPts val="0"/>
              </a:spcBef>
            </a:pPr>
            <a:r>
              <a:rPr lang="it-IT" sz="2400" dirty="0" smtClean="0"/>
              <a:t>Professionalizzare attraverso </a:t>
            </a:r>
            <a:r>
              <a:rPr lang="it-IT" sz="2400" b="1" dirty="0" smtClean="0"/>
              <a:t>Tirocini, Erasmus e Laboratori </a:t>
            </a:r>
            <a:r>
              <a:rPr lang="it-IT" sz="2400" dirty="0" smtClean="0"/>
              <a:t>nei Corsi Laurea</a:t>
            </a:r>
            <a:endParaRPr lang="it-IT" sz="2400" dirty="0"/>
          </a:p>
          <a:p>
            <a:pPr>
              <a:spcBef>
                <a:spcPts val="0"/>
              </a:spcBef>
            </a:pPr>
            <a:r>
              <a:rPr lang="it-IT" sz="2400" b="1" dirty="0" smtClean="0"/>
              <a:t>Rendere le competenze in uscita correlate con lo sviluppo di </a:t>
            </a:r>
            <a:r>
              <a:rPr lang="it-IT" sz="2400" b="1" dirty="0" err="1" smtClean="0"/>
              <a:t>occupabilità</a:t>
            </a:r>
            <a:endParaRPr lang="it-IT" sz="2400" b="1" dirty="0"/>
          </a:p>
          <a:p>
            <a:pPr>
              <a:spcBef>
                <a:spcPts val="0"/>
              </a:spcBef>
            </a:pPr>
            <a:r>
              <a:rPr lang="it-IT" sz="2400" dirty="0" smtClean="0"/>
              <a:t>Sviluppare </a:t>
            </a:r>
            <a:r>
              <a:rPr lang="it-IT" sz="2400" b="1" dirty="0" smtClean="0"/>
              <a:t>autoimprenditorialità</a:t>
            </a:r>
            <a:endParaRPr lang="it-IT" sz="2400" b="1" dirty="0"/>
          </a:p>
          <a:p>
            <a:pPr>
              <a:spcBef>
                <a:spcPts val="0"/>
              </a:spcBef>
            </a:pPr>
            <a:r>
              <a:rPr lang="it-IT" sz="2400" dirty="0" smtClean="0"/>
              <a:t>Modellare i Percorsi didattici curvandoli verso l’acquisizione di </a:t>
            </a:r>
            <a:r>
              <a:rPr lang="it-IT" sz="2400" b="1" dirty="0" smtClean="0"/>
              <a:t>competenze trasversali</a:t>
            </a:r>
          </a:p>
          <a:p>
            <a:pPr>
              <a:spcBef>
                <a:spcPts val="0"/>
              </a:spcBef>
            </a:pPr>
            <a:r>
              <a:rPr lang="it-IT" sz="2400" dirty="0" smtClean="0"/>
              <a:t>Incidere come Università sul </a:t>
            </a:r>
            <a:r>
              <a:rPr lang="it-IT" sz="2400" b="1" dirty="0" smtClean="0"/>
              <a:t>rapporto fra costruzione di conoscenze e Mondo del lavoro</a:t>
            </a:r>
          </a:p>
          <a:p>
            <a:pPr>
              <a:spcBef>
                <a:spcPts val="0"/>
              </a:spcBef>
            </a:pPr>
            <a:endParaRPr lang="it-IT" sz="2400" dirty="0"/>
          </a:p>
        </p:txBody>
      </p:sp>
    </p:spTree>
    <p:extLst>
      <p:ext uri="{BB962C8B-B14F-4D97-AF65-F5344CB8AC3E}">
        <p14:creationId xmlns:p14="http://schemas.microsoft.com/office/powerpoint/2010/main" val="18604367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4013200" y="6537960"/>
            <a:ext cx="2679699"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973902"/>
            <a:ext cx="8365644"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r>
              <a:rPr lang="en-US" sz="2400" b="1" dirty="0" smtClean="0"/>
              <a:t>PRIN EMP&amp;CO 2014-2017</a:t>
            </a:r>
          </a:p>
          <a:p>
            <a:pPr lvl="0"/>
            <a:r>
              <a:rPr lang="en-US" sz="2400" dirty="0"/>
              <a:t>PRIN2012LATR9N</a:t>
            </a:r>
            <a:endParaRPr lang="en-US" sz="2400" b="1" dirty="0"/>
          </a:p>
          <a:p>
            <a:pPr lvl="0"/>
            <a:r>
              <a:rPr lang="en-US" sz="2400" b="1" dirty="0" smtClean="0"/>
              <a:t>Employability </a:t>
            </a:r>
            <a:r>
              <a:rPr lang="en-US" sz="2400" b="1" dirty="0"/>
              <a:t>&amp; </a:t>
            </a:r>
            <a:r>
              <a:rPr lang="en-US" sz="2400" b="1" dirty="0" smtClean="0"/>
              <a:t>Competences</a:t>
            </a:r>
          </a:p>
          <a:p>
            <a:r>
              <a:rPr lang="en-US" sz="2400" dirty="0" smtClean="0"/>
              <a:t>“</a:t>
            </a:r>
            <a:r>
              <a:rPr lang="en-US" sz="2400" dirty="0" err="1" smtClean="0"/>
              <a:t>Progettare</a:t>
            </a:r>
            <a:r>
              <a:rPr lang="en-US" sz="2400" dirty="0" smtClean="0"/>
              <a:t> </a:t>
            </a:r>
            <a:r>
              <a:rPr lang="en-US" sz="2400" dirty="0"/>
              <a:t>curricula </a:t>
            </a:r>
            <a:r>
              <a:rPr lang="en-US" sz="2400" dirty="0" err="1"/>
              <a:t>innovativi</a:t>
            </a:r>
            <a:r>
              <a:rPr lang="en-US" sz="2400" dirty="0"/>
              <a:t> per </a:t>
            </a:r>
            <a:r>
              <a:rPr lang="en-US" sz="2400" dirty="0" err="1"/>
              <a:t>percorsi</a:t>
            </a:r>
            <a:r>
              <a:rPr lang="en-US" sz="2400" dirty="0"/>
              <a:t> di </a:t>
            </a:r>
            <a:r>
              <a:rPr lang="en-US" sz="2400" dirty="0" err="1"/>
              <a:t>apprendimento</a:t>
            </a:r>
            <a:r>
              <a:rPr lang="en-US" sz="2400" dirty="0"/>
              <a:t> </a:t>
            </a:r>
            <a:r>
              <a:rPr lang="en-US" sz="2400" dirty="0" err="1"/>
              <a:t>personalizzati</a:t>
            </a:r>
            <a:r>
              <a:rPr lang="en-US" sz="2400" dirty="0"/>
              <a:t>, </a:t>
            </a:r>
            <a:r>
              <a:rPr lang="en-US" sz="2400" dirty="0" err="1"/>
              <a:t>costruire</a:t>
            </a:r>
            <a:r>
              <a:rPr lang="en-US" sz="2400" dirty="0"/>
              <a:t> </a:t>
            </a:r>
            <a:r>
              <a:rPr lang="en-US" sz="2400" dirty="0" err="1" smtClean="0"/>
              <a:t>competenze</a:t>
            </a:r>
            <a:r>
              <a:rPr lang="en-US" sz="2400" dirty="0" smtClean="0"/>
              <a:t> </a:t>
            </a:r>
            <a:r>
              <a:rPr lang="en-US" sz="2400" dirty="0"/>
              <a:t>per </a:t>
            </a:r>
            <a:r>
              <a:rPr lang="en-US" sz="2400" dirty="0" err="1"/>
              <a:t>l'occupabilita</a:t>
            </a:r>
            <a:r>
              <a:rPr lang="en-US" sz="2400" dirty="0"/>
              <a:t>̀, </a:t>
            </a:r>
            <a:r>
              <a:rPr lang="en-US" sz="2400" dirty="0" err="1"/>
              <a:t>valorizzare</a:t>
            </a:r>
            <a:r>
              <a:rPr lang="en-US" sz="2400" dirty="0"/>
              <a:t> </a:t>
            </a:r>
            <a:r>
              <a:rPr lang="en-US" sz="2400" dirty="0" err="1"/>
              <a:t>talenti</a:t>
            </a:r>
            <a:r>
              <a:rPr lang="en-US" sz="2400" dirty="0"/>
              <a:t> per </a:t>
            </a:r>
            <a:r>
              <a:rPr lang="en-US" sz="2400" dirty="0" err="1"/>
              <a:t>creare</a:t>
            </a:r>
            <a:r>
              <a:rPr lang="en-US" sz="2400" dirty="0"/>
              <a:t> </a:t>
            </a:r>
            <a:r>
              <a:rPr lang="en-US" sz="2400" dirty="0" err="1"/>
              <a:t>nuove</a:t>
            </a:r>
            <a:r>
              <a:rPr lang="en-US" sz="2400" dirty="0"/>
              <a:t> </a:t>
            </a:r>
            <a:r>
              <a:rPr lang="en-US" sz="2400" dirty="0" err="1"/>
              <a:t>professionalita</a:t>
            </a:r>
            <a:r>
              <a:rPr lang="en-US" sz="2400" dirty="0"/>
              <a:t>̀. </a:t>
            </a:r>
            <a:r>
              <a:rPr lang="en-US" sz="2400" dirty="0" err="1" smtClean="0"/>
              <a:t>Strategie</a:t>
            </a:r>
            <a:r>
              <a:rPr lang="en-US" sz="2400" dirty="0" smtClean="0"/>
              <a:t> </a:t>
            </a:r>
            <a:r>
              <a:rPr lang="en-US" sz="2400" dirty="0"/>
              <a:t>positive </a:t>
            </a:r>
            <a:r>
              <a:rPr lang="en-US" sz="2400" dirty="0" err="1"/>
              <a:t>dell'alta</a:t>
            </a:r>
            <a:r>
              <a:rPr lang="en-US" sz="2400" dirty="0"/>
              <a:t> </a:t>
            </a:r>
            <a:r>
              <a:rPr lang="en-US" sz="2400" dirty="0" err="1" smtClean="0"/>
              <a:t>formazione</a:t>
            </a:r>
            <a:r>
              <a:rPr lang="en-US" sz="2400" dirty="0" smtClean="0"/>
              <a:t> </a:t>
            </a:r>
            <a:r>
              <a:rPr lang="en-US" sz="2400" dirty="0"/>
              <a:t>per </a:t>
            </a:r>
            <a:r>
              <a:rPr lang="en-US" sz="2400" dirty="0" err="1"/>
              <a:t>affiancare</a:t>
            </a:r>
            <a:r>
              <a:rPr lang="en-US" sz="2400" dirty="0"/>
              <a:t> </a:t>
            </a:r>
            <a:r>
              <a:rPr lang="en-US" sz="2400" dirty="0" err="1"/>
              <a:t>giovani</a:t>
            </a:r>
            <a:r>
              <a:rPr lang="en-US" sz="2400" dirty="0"/>
              <a:t> </a:t>
            </a:r>
            <a:r>
              <a:rPr lang="en-US" sz="2400" dirty="0" err="1"/>
              <a:t>adulti</a:t>
            </a:r>
            <a:r>
              <a:rPr lang="en-US" sz="2400" dirty="0"/>
              <a:t> in </a:t>
            </a:r>
            <a:r>
              <a:rPr lang="en-US" sz="2400" dirty="0" err="1"/>
              <a:t>emergenza</a:t>
            </a:r>
            <a:r>
              <a:rPr lang="en-US" sz="2400" dirty="0"/>
              <a:t> </a:t>
            </a:r>
            <a:r>
              <a:rPr lang="en-US" sz="2400" dirty="0" err="1" smtClean="0"/>
              <a:t>occupazionale</a:t>
            </a:r>
            <a:r>
              <a:rPr lang="en-US" sz="2400" dirty="0"/>
              <a:t>, come </a:t>
            </a:r>
            <a:r>
              <a:rPr lang="en-US" sz="2400" dirty="0" err="1"/>
              <a:t>risposta</a:t>
            </a:r>
            <a:r>
              <a:rPr lang="en-US" sz="2400" dirty="0"/>
              <a:t> </a:t>
            </a:r>
            <a:r>
              <a:rPr lang="en-US" sz="2400" dirty="0" err="1"/>
              <a:t>alla</a:t>
            </a:r>
            <a:r>
              <a:rPr lang="en-US" sz="2400" dirty="0"/>
              <a:t> </a:t>
            </a:r>
            <a:r>
              <a:rPr lang="en-US" sz="2400" dirty="0" err="1" smtClean="0"/>
              <a:t>crisi</a:t>
            </a:r>
            <a:r>
              <a:rPr lang="en-US" sz="2400" dirty="0" smtClean="0"/>
              <a:t> </a:t>
            </a:r>
            <a:r>
              <a:rPr lang="en-US" sz="2400" dirty="0" err="1"/>
              <a:t>sociale</a:t>
            </a:r>
            <a:r>
              <a:rPr lang="en-US" sz="2400" dirty="0"/>
              <a:t>”. </a:t>
            </a:r>
          </a:p>
          <a:p>
            <a:pPr lvl="0"/>
            <a:r>
              <a:rPr lang="en-US" sz="2400" dirty="0" smtClean="0"/>
              <a:t> </a:t>
            </a:r>
          </a:p>
          <a:p>
            <a:pPr lvl="0"/>
            <a:r>
              <a:rPr lang="en-US" sz="2000" dirty="0" err="1" smtClean="0"/>
              <a:t>UdR</a:t>
            </a:r>
            <a:r>
              <a:rPr lang="en-US" sz="2000" dirty="0" smtClean="0"/>
              <a:t>:</a:t>
            </a:r>
          </a:p>
          <a:p>
            <a:pPr marL="342900" lvl="0" indent="-342900">
              <a:buFontTx/>
              <a:buChar char="-"/>
            </a:pPr>
            <a:r>
              <a:rPr lang="en-US" sz="2000" dirty="0" err="1" smtClean="0"/>
              <a:t>Università</a:t>
            </a:r>
            <a:r>
              <a:rPr lang="en-US" sz="2000" dirty="0" smtClean="0"/>
              <a:t> di </a:t>
            </a:r>
            <a:r>
              <a:rPr lang="en-US" sz="2000" dirty="0" err="1" smtClean="0"/>
              <a:t>Padova</a:t>
            </a:r>
            <a:r>
              <a:rPr lang="en-US" sz="2000" dirty="0" smtClean="0"/>
              <a:t> I (Prof. Monica </a:t>
            </a:r>
            <a:r>
              <a:rPr lang="en-US" sz="2000" dirty="0" err="1" smtClean="0"/>
              <a:t>Fedeli</a:t>
            </a:r>
            <a:r>
              <a:rPr lang="en-US" sz="2000" dirty="0" smtClean="0"/>
              <a:t>)</a:t>
            </a:r>
            <a:endParaRPr lang="en-US" sz="2000" dirty="0"/>
          </a:p>
          <a:p>
            <a:pPr marL="342900" lvl="0" indent="-342900">
              <a:buFontTx/>
              <a:buChar char="-"/>
            </a:pPr>
            <a:r>
              <a:rPr lang="en-US" sz="2000" dirty="0" err="1" smtClean="0"/>
              <a:t>Università</a:t>
            </a:r>
            <a:r>
              <a:rPr lang="en-US" sz="2000" dirty="0" smtClean="0"/>
              <a:t> di </a:t>
            </a:r>
            <a:r>
              <a:rPr lang="en-US" sz="2000" dirty="0" err="1" smtClean="0"/>
              <a:t>Padova</a:t>
            </a:r>
            <a:r>
              <a:rPr lang="en-US" sz="2000" dirty="0" smtClean="0"/>
              <a:t> II (Prof. Michelangelo </a:t>
            </a:r>
            <a:r>
              <a:rPr lang="en-US" sz="2000" dirty="0" err="1" smtClean="0"/>
              <a:t>Vianello</a:t>
            </a:r>
            <a:r>
              <a:rPr lang="en-US" sz="2000" dirty="0" smtClean="0"/>
              <a:t>)</a:t>
            </a:r>
            <a:endParaRPr lang="en-US" sz="2000" dirty="0"/>
          </a:p>
          <a:p>
            <a:pPr marL="342900" lvl="0" indent="-342900">
              <a:buFontTx/>
              <a:buChar char="-"/>
            </a:pPr>
            <a:r>
              <a:rPr lang="en-US" sz="2000" dirty="0" err="1" smtClean="0"/>
              <a:t>Università</a:t>
            </a:r>
            <a:r>
              <a:rPr lang="en-US" sz="2000" dirty="0" smtClean="0"/>
              <a:t> di Firenze (Prof. </a:t>
            </a:r>
            <a:r>
              <a:rPr lang="en-US" sz="2000" dirty="0" err="1" smtClean="0"/>
              <a:t>Vanna</a:t>
            </a:r>
            <a:r>
              <a:rPr lang="en-US" sz="2000" dirty="0" smtClean="0"/>
              <a:t> </a:t>
            </a:r>
            <a:r>
              <a:rPr lang="en-US" sz="2000" dirty="0" err="1" smtClean="0"/>
              <a:t>Boffo</a:t>
            </a:r>
            <a:r>
              <a:rPr lang="en-US" sz="2000" dirty="0" smtClean="0"/>
              <a:t>)</a:t>
            </a:r>
          </a:p>
          <a:p>
            <a:pPr marL="342900" lvl="0" indent="-342900">
              <a:buFontTx/>
              <a:buChar char="-"/>
            </a:pPr>
            <a:r>
              <a:rPr lang="en-US" sz="2000" dirty="0" err="1" smtClean="0"/>
              <a:t>Università</a:t>
            </a:r>
            <a:r>
              <a:rPr lang="en-US" sz="2000" dirty="0" smtClean="0"/>
              <a:t> di Napoli </a:t>
            </a:r>
            <a:r>
              <a:rPr lang="en-US" sz="2000" dirty="0" err="1" smtClean="0"/>
              <a:t>Parthenope</a:t>
            </a:r>
            <a:r>
              <a:rPr lang="en-US" sz="2000" dirty="0" smtClean="0"/>
              <a:t> (Prof. Francesco Lo </a:t>
            </a:r>
            <a:r>
              <a:rPr lang="en-US" sz="2000" dirty="0" err="1" smtClean="0"/>
              <a:t>Presti</a:t>
            </a:r>
            <a:r>
              <a:rPr lang="en-US" sz="2000" dirty="0" smtClean="0"/>
              <a:t>)</a:t>
            </a:r>
          </a:p>
          <a:p>
            <a:pPr marL="342900" lvl="0" indent="-342900">
              <a:buFontTx/>
              <a:buChar char="-"/>
            </a:pPr>
            <a:r>
              <a:rPr lang="en-US" sz="2000" dirty="0" err="1" smtClean="0"/>
              <a:t>Università</a:t>
            </a:r>
            <a:r>
              <a:rPr lang="en-US" sz="2000" dirty="0" smtClean="0"/>
              <a:t> di Siena (Prof. Claudio </a:t>
            </a:r>
            <a:r>
              <a:rPr lang="en-US" sz="2000" dirty="0" err="1" smtClean="0"/>
              <a:t>Melacarne</a:t>
            </a:r>
            <a:r>
              <a:rPr lang="en-US" sz="2400" dirty="0" smtClean="0"/>
              <a:t>)</a:t>
            </a:r>
          </a:p>
        </p:txBody>
      </p:sp>
      <p:pic>
        <p:nvPicPr>
          <p:cNvPr id="2" name="Immagine 1" descr="Logo empeco.jpg"/>
          <p:cNvPicPr>
            <a:picLocks noChangeAspect="1"/>
          </p:cNvPicPr>
          <p:nvPr/>
        </p:nvPicPr>
        <p:blipFill rotWithShape="1">
          <a:blip r:embed="rId3">
            <a:extLst>
              <a:ext uri="{28A0092B-C50C-407E-A947-70E740481C1C}">
                <a14:useLocalDpi xmlns:a14="http://schemas.microsoft.com/office/drawing/2010/main" val="0"/>
              </a:ext>
            </a:extLst>
          </a:blip>
          <a:srcRect t="31406" b="31405"/>
          <a:stretch/>
        </p:blipFill>
        <p:spPr>
          <a:xfrm>
            <a:off x="5399205" y="891904"/>
            <a:ext cx="3781307" cy="1055900"/>
          </a:xfrm>
          <a:prstGeom prst="rect">
            <a:avLst/>
          </a:prstGeom>
        </p:spPr>
      </p:pic>
    </p:spTree>
    <p:extLst>
      <p:ext uri="{BB962C8B-B14F-4D97-AF65-F5344CB8AC3E}">
        <p14:creationId xmlns:p14="http://schemas.microsoft.com/office/powerpoint/2010/main" val="97203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0" y="1707"/>
            <a:ext cx="9180512" cy="6872633"/>
          </a:xfrm>
          <a:prstGeom prst="rect">
            <a:avLst/>
          </a:prstGeom>
        </p:spPr>
      </p:pic>
      <p:sp>
        <p:nvSpPr>
          <p:cNvPr id="7" name="Titolo 1"/>
          <p:cNvSpPr txBox="1">
            <a:spLocks/>
          </p:cNvSpPr>
          <p:nvPr/>
        </p:nvSpPr>
        <p:spPr>
          <a:xfrm>
            <a:off x="3987800" y="6537960"/>
            <a:ext cx="3365500"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754879"/>
            <a:ext cx="8148600" cy="3790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000000"/>
              </a:buClr>
            </a:pPr>
            <a:r>
              <a:rPr lang="it-IT" sz="2400" b="1" spc="-1" dirty="0" smtClean="0">
                <a:solidFill>
                  <a:srgbClr val="000000"/>
                </a:solidFill>
                <a:uFill>
                  <a:solidFill>
                    <a:srgbClr val="FFFFFF"/>
                  </a:solidFill>
                </a:uFill>
                <a:latin typeface="Arial"/>
                <a:ea typeface="Calibri"/>
                <a:cs typeface="Arial"/>
              </a:rPr>
              <a:t>Il contesto della ricerca: il Mercato del Lavoro</a:t>
            </a:r>
          </a:p>
          <a:p>
            <a:pPr marL="343080" indent="-342720">
              <a:lnSpc>
                <a:spcPct val="100000"/>
              </a:lnSpc>
              <a:buClr>
                <a:srgbClr val="000000"/>
              </a:buClr>
              <a:buFont typeface="Arial"/>
              <a:buChar char="•"/>
            </a:pPr>
            <a:endParaRPr lang="it-IT" sz="2000" spc="-1" dirty="0" smtClean="0">
              <a:solidFill>
                <a:srgbClr val="000000"/>
              </a:solidFill>
              <a:uFill>
                <a:solidFill>
                  <a:srgbClr val="FFFFFF"/>
                </a:solidFill>
              </a:uFill>
              <a:ea typeface="Calibri"/>
            </a:endParaRPr>
          </a:p>
          <a:p>
            <a:pPr marL="343080" indent="-342720">
              <a:lnSpc>
                <a:spcPct val="100000"/>
              </a:lnSpc>
              <a:buClr>
                <a:srgbClr val="000000"/>
              </a:buClr>
              <a:buFont typeface="Arial"/>
              <a:buChar char="•"/>
            </a:pPr>
            <a:endParaRPr lang="it-IT" sz="2000" spc="-1" dirty="0">
              <a:solidFill>
                <a:srgbClr val="000000"/>
              </a:solidFill>
              <a:uFill>
                <a:solidFill>
                  <a:srgbClr val="FFFFFF"/>
                </a:solidFill>
              </a:uFill>
              <a:ea typeface="Calibri"/>
            </a:endParaRPr>
          </a:p>
          <a:p>
            <a:pPr marL="343080" indent="-342720">
              <a:lnSpc>
                <a:spcPct val="100000"/>
              </a:lnSpc>
              <a:buClr>
                <a:srgbClr val="000000"/>
              </a:buClr>
              <a:buFont typeface="Arial"/>
              <a:buChar char="•"/>
            </a:pPr>
            <a:endParaRPr lang="it-IT" sz="2000" spc="-1" dirty="0" smtClean="0">
              <a:solidFill>
                <a:srgbClr val="000000"/>
              </a:solidFill>
              <a:uFill>
                <a:solidFill>
                  <a:srgbClr val="FFFFFF"/>
                </a:solidFill>
              </a:uFill>
              <a:ea typeface="Calibri"/>
            </a:endParaRPr>
          </a:p>
        </p:txBody>
      </p:sp>
      <p:sp>
        <p:nvSpPr>
          <p:cNvPr id="10" name="CasellaDiTesto 9"/>
          <p:cNvSpPr txBox="1"/>
          <p:nvPr/>
        </p:nvSpPr>
        <p:spPr>
          <a:xfrm>
            <a:off x="438161" y="6084816"/>
            <a:ext cx="8021427" cy="276999"/>
          </a:xfrm>
          <a:prstGeom prst="rect">
            <a:avLst/>
          </a:prstGeom>
          <a:noFill/>
        </p:spPr>
        <p:txBody>
          <a:bodyPr wrap="square" rtlCol="0">
            <a:spAutoFit/>
          </a:bodyPr>
          <a:lstStyle/>
          <a:p>
            <a:pPr algn="ctr"/>
            <a:r>
              <a:rPr lang="it-IT" sz="1200" dirty="0" err="1">
                <a:latin typeface="Arial" charset="0"/>
                <a:ea typeface="Arial" charset="0"/>
                <a:cs typeface="Arial" charset="0"/>
              </a:rPr>
              <a:t>Spiderweb</a:t>
            </a:r>
            <a:r>
              <a:rPr lang="it-IT" sz="1200" dirty="0">
                <a:latin typeface="Arial" charset="0"/>
                <a:ea typeface="Arial" charset="0"/>
                <a:cs typeface="Arial" charset="0"/>
              </a:rPr>
              <a:t> Chart of </a:t>
            </a:r>
            <a:r>
              <a:rPr lang="it-IT" sz="1200" dirty="0" err="1">
                <a:latin typeface="Arial" charset="0"/>
                <a:ea typeface="Arial" charset="0"/>
                <a:cs typeface="Arial" charset="0"/>
              </a:rPr>
              <a:t>Schores</a:t>
            </a:r>
            <a:r>
              <a:rPr lang="it-IT" sz="1200" dirty="0">
                <a:latin typeface="Arial" charset="0"/>
                <a:ea typeface="Arial" charset="0"/>
                <a:cs typeface="Arial" charset="0"/>
              </a:rPr>
              <a:t> from KOF Youth </a:t>
            </a:r>
            <a:r>
              <a:rPr lang="it-IT" sz="1200" dirty="0" err="1">
                <a:latin typeface="Arial" charset="0"/>
                <a:ea typeface="Arial" charset="0"/>
                <a:cs typeface="Arial" charset="0"/>
              </a:rPr>
              <a:t>Labour</a:t>
            </a:r>
            <a:r>
              <a:rPr lang="it-IT" sz="1200" dirty="0">
                <a:latin typeface="Arial" charset="0"/>
                <a:ea typeface="Arial" charset="0"/>
                <a:cs typeface="Arial" charset="0"/>
              </a:rPr>
              <a:t> Market Index (KOF YLMI) (</a:t>
            </a:r>
            <a:r>
              <a:rPr lang="it-IT" sz="1200" dirty="0" err="1">
                <a:latin typeface="Arial" charset="0"/>
                <a:ea typeface="Arial" charset="0"/>
                <a:cs typeface="Arial" charset="0"/>
              </a:rPr>
              <a:t>Renold</a:t>
            </a:r>
            <a:r>
              <a:rPr lang="it-IT" sz="1200" dirty="0">
                <a:latin typeface="Arial" charset="0"/>
                <a:ea typeface="Arial" charset="0"/>
                <a:cs typeface="Arial" charset="0"/>
              </a:rPr>
              <a:t>, Bolli, </a:t>
            </a:r>
            <a:r>
              <a:rPr lang="it-IT" sz="1200" dirty="0" err="1">
                <a:latin typeface="Arial" charset="0"/>
                <a:ea typeface="Arial" charset="0"/>
                <a:cs typeface="Arial" charset="0"/>
              </a:rPr>
              <a:t>Egg</a:t>
            </a:r>
            <a:r>
              <a:rPr lang="it-IT" sz="1200" dirty="0">
                <a:latin typeface="Arial" charset="0"/>
                <a:ea typeface="Arial" charset="0"/>
                <a:cs typeface="Arial" charset="0"/>
              </a:rPr>
              <a:t>, Pusterla, 2014) </a:t>
            </a:r>
          </a:p>
        </p:txBody>
      </p:sp>
      <p:pic>
        <p:nvPicPr>
          <p:cNvPr id="2" name="Immagine 1" descr="SpiderwebChartOfScores.jpeg"/>
          <p:cNvPicPr>
            <a:picLocks noChangeAspect="1"/>
          </p:cNvPicPr>
          <p:nvPr/>
        </p:nvPicPr>
        <p:blipFill rotWithShape="1">
          <a:blip r:embed="rId4">
            <a:extLst>
              <a:ext uri="{28A0092B-C50C-407E-A947-70E740481C1C}">
                <a14:useLocalDpi xmlns:a14="http://schemas.microsoft.com/office/drawing/2010/main" val="0"/>
              </a:ext>
            </a:extLst>
          </a:blip>
          <a:srcRect r="11601"/>
          <a:stretch/>
        </p:blipFill>
        <p:spPr>
          <a:xfrm>
            <a:off x="1720314" y="1446005"/>
            <a:ext cx="4784082" cy="4638811"/>
          </a:xfrm>
          <a:prstGeom prst="rect">
            <a:avLst/>
          </a:prstGeom>
        </p:spPr>
      </p:pic>
      <p:pic>
        <p:nvPicPr>
          <p:cNvPr id="3" name="Immagine 2" descr="KOFITDE-didascal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6575" y="1781885"/>
            <a:ext cx="1142981" cy="818431"/>
          </a:xfrm>
          <a:prstGeom prst="rect">
            <a:avLst/>
          </a:prstGeom>
        </p:spPr>
      </p:pic>
    </p:spTree>
    <p:extLst>
      <p:ext uri="{BB962C8B-B14F-4D97-AF65-F5344CB8AC3E}">
        <p14:creationId xmlns:p14="http://schemas.microsoft.com/office/powerpoint/2010/main" val="27930175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0" y="1707"/>
            <a:ext cx="9180512" cy="6872633"/>
          </a:xfrm>
          <a:prstGeom prst="rect">
            <a:avLst/>
          </a:prstGeom>
        </p:spPr>
      </p:pic>
      <p:sp>
        <p:nvSpPr>
          <p:cNvPr id="7" name="Titolo 1"/>
          <p:cNvSpPr txBox="1">
            <a:spLocks/>
          </p:cNvSpPr>
          <p:nvPr/>
        </p:nvSpPr>
        <p:spPr>
          <a:xfrm>
            <a:off x="3987800" y="6537960"/>
            <a:ext cx="3365500"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662180"/>
            <a:ext cx="8148600" cy="3790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000000"/>
              </a:buClr>
            </a:pPr>
            <a:r>
              <a:rPr lang="it-IT" sz="2400" b="1" spc="-1" dirty="0" smtClean="0">
                <a:solidFill>
                  <a:srgbClr val="000000"/>
                </a:solidFill>
                <a:uFill>
                  <a:solidFill>
                    <a:srgbClr val="FFFFFF"/>
                  </a:solidFill>
                </a:uFill>
                <a:latin typeface="Arial"/>
                <a:ea typeface="Calibri"/>
                <a:cs typeface="Arial"/>
              </a:rPr>
              <a:t>Il contesto della ricerca: il Mercato del Lavoro</a:t>
            </a:r>
          </a:p>
          <a:p>
            <a:pPr marL="343080" indent="-342720">
              <a:lnSpc>
                <a:spcPct val="100000"/>
              </a:lnSpc>
              <a:buClr>
                <a:srgbClr val="000000"/>
              </a:buClr>
              <a:buFont typeface="Arial"/>
              <a:buChar char="•"/>
            </a:pPr>
            <a:endParaRPr lang="it-IT" sz="2000" spc="-1" dirty="0" smtClean="0">
              <a:solidFill>
                <a:srgbClr val="000000"/>
              </a:solidFill>
              <a:uFill>
                <a:solidFill>
                  <a:srgbClr val="FFFFFF"/>
                </a:solidFill>
              </a:uFill>
              <a:ea typeface="Calibri"/>
            </a:endParaRPr>
          </a:p>
          <a:p>
            <a:pPr marL="343080" indent="-342720">
              <a:lnSpc>
                <a:spcPct val="100000"/>
              </a:lnSpc>
              <a:buClr>
                <a:srgbClr val="000000"/>
              </a:buClr>
              <a:buFont typeface="Arial"/>
              <a:buChar char="•"/>
            </a:pPr>
            <a:endParaRPr lang="it-IT" sz="2000" spc="-1" dirty="0">
              <a:solidFill>
                <a:srgbClr val="000000"/>
              </a:solidFill>
              <a:uFill>
                <a:solidFill>
                  <a:srgbClr val="FFFFFF"/>
                </a:solidFill>
              </a:uFill>
              <a:ea typeface="Calibri"/>
            </a:endParaRPr>
          </a:p>
          <a:p>
            <a:pPr marL="343080" indent="-342720">
              <a:lnSpc>
                <a:spcPct val="100000"/>
              </a:lnSpc>
              <a:buClr>
                <a:srgbClr val="000000"/>
              </a:buClr>
              <a:buFont typeface="Arial"/>
              <a:buChar char="•"/>
            </a:pPr>
            <a:endParaRPr lang="it-IT" sz="2000" spc="-1" dirty="0" smtClean="0">
              <a:solidFill>
                <a:srgbClr val="000000"/>
              </a:solidFill>
              <a:uFill>
                <a:solidFill>
                  <a:srgbClr val="FFFFFF"/>
                </a:solidFill>
              </a:uFill>
              <a:ea typeface="Calibri"/>
            </a:endParaRPr>
          </a:p>
        </p:txBody>
      </p:sp>
      <p:sp>
        <p:nvSpPr>
          <p:cNvPr id="10" name="CasellaDiTesto 9"/>
          <p:cNvSpPr txBox="1"/>
          <p:nvPr/>
        </p:nvSpPr>
        <p:spPr>
          <a:xfrm>
            <a:off x="310988" y="6223315"/>
            <a:ext cx="8021427" cy="276999"/>
          </a:xfrm>
          <a:prstGeom prst="rect">
            <a:avLst/>
          </a:prstGeom>
          <a:noFill/>
        </p:spPr>
        <p:txBody>
          <a:bodyPr wrap="square" rtlCol="0">
            <a:spAutoFit/>
          </a:bodyPr>
          <a:lstStyle/>
          <a:p>
            <a:pPr algn="ctr"/>
            <a:r>
              <a:rPr lang="it-IT" sz="1200" dirty="0" err="1">
                <a:latin typeface="Arial" charset="0"/>
                <a:ea typeface="Arial" charset="0"/>
                <a:cs typeface="Arial" charset="0"/>
              </a:rPr>
              <a:t>Spiderweb</a:t>
            </a:r>
            <a:r>
              <a:rPr lang="it-IT" sz="1200" dirty="0">
                <a:latin typeface="Arial" charset="0"/>
                <a:ea typeface="Arial" charset="0"/>
                <a:cs typeface="Arial" charset="0"/>
              </a:rPr>
              <a:t> Chart of </a:t>
            </a:r>
            <a:r>
              <a:rPr lang="it-IT" sz="1200" dirty="0" err="1">
                <a:latin typeface="Arial" charset="0"/>
                <a:ea typeface="Arial" charset="0"/>
                <a:cs typeface="Arial" charset="0"/>
              </a:rPr>
              <a:t>Schores</a:t>
            </a:r>
            <a:r>
              <a:rPr lang="it-IT" sz="1200" dirty="0">
                <a:latin typeface="Arial" charset="0"/>
                <a:ea typeface="Arial" charset="0"/>
                <a:cs typeface="Arial" charset="0"/>
              </a:rPr>
              <a:t> from KOF Youth </a:t>
            </a:r>
            <a:r>
              <a:rPr lang="it-IT" sz="1200" dirty="0" err="1">
                <a:latin typeface="Arial" charset="0"/>
                <a:ea typeface="Arial" charset="0"/>
                <a:cs typeface="Arial" charset="0"/>
              </a:rPr>
              <a:t>Labour</a:t>
            </a:r>
            <a:r>
              <a:rPr lang="it-IT" sz="1200" dirty="0">
                <a:latin typeface="Arial" charset="0"/>
                <a:ea typeface="Arial" charset="0"/>
                <a:cs typeface="Arial" charset="0"/>
              </a:rPr>
              <a:t> Market Index (KOF YLMI) (</a:t>
            </a:r>
            <a:r>
              <a:rPr lang="it-IT" sz="1200" dirty="0" err="1">
                <a:latin typeface="Arial" charset="0"/>
                <a:ea typeface="Arial" charset="0"/>
                <a:cs typeface="Arial" charset="0"/>
              </a:rPr>
              <a:t>Renold</a:t>
            </a:r>
            <a:r>
              <a:rPr lang="it-IT" sz="1200" dirty="0">
                <a:latin typeface="Arial" charset="0"/>
                <a:ea typeface="Arial" charset="0"/>
                <a:cs typeface="Arial" charset="0"/>
              </a:rPr>
              <a:t>, Bolli, </a:t>
            </a:r>
            <a:r>
              <a:rPr lang="it-IT" sz="1200" dirty="0" err="1">
                <a:latin typeface="Arial" charset="0"/>
                <a:ea typeface="Arial" charset="0"/>
                <a:cs typeface="Arial" charset="0"/>
              </a:rPr>
              <a:t>Egg</a:t>
            </a:r>
            <a:r>
              <a:rPr lang="it-IT" sz="1200" dirty="0">
                <a:latin typeface="Arial" charset="0"/>
                <a:ea typeface="Arial" charset="0"/>
                <a:cs typeface="Arial" charset="0"/>
              </a:rPr>
              <a:t>, Pusterla, 2014) </a:t>
            </a:r>
          </a:p>
        </p:txBody>
      </p:sp>
      <p:pic>
        <p:nvPicPr>
          <p:cNvPr id="3" name="Immagine 2" descr="IndexOverTi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700" y="1239264"/>
            <a:ext cx="6666857" cy="4984051"/>
          </a:xfrm>
          <a:prstGeom prst="rect">
            <a:avLst/>
          </a:prstGeom>
        </p:spPr>
      </p:pic>
      <p:pic>
        <p:nvPicPr>
          <p:cNvPr id="12" name="Immagine 11" descr="KOFITDE-didascal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924" y="1781885"/>
            <a:ext cx="1142981" cy="818431"/>
          </a:xfrm>
          <a:prstGeom prst="rect">
            <a:avLst/>
          </a:prstGeom>
        </p:spPr>
      </p:pic>
    </p:spTree>
    <p:extLst>
      <p:ext uri="{BB962C8B-B14F-4D97-AF65-F5344CB8AC3E}">
        <p14:creationId xmlns:p14="http://schemas.microsoft.com/office/powerpoint/2010/main" val="2006783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70299" y="6560820"/>
            <a:ext cx="248666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467966" y="831213"/>
            <a:ext cx="8148600" cy="43160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000000"/>
              </a:buClr>
            </a:pPr>
            <a:r>
              <a:rPr lang="it-IT" sz="2400" b="1" spc="-1" dirty="0" smtClean="0">
                <a:solidFill>
                  <a:srgbClr val="000000"/>
                </a:solidFill>
                <a:uFill>
                  <a:solidFill>
                    <a:srgbClr val="FFFFFF"/>
                  </a:solidFill>
                </a:uFill>
                <a:latin typeface="Arial" charset="0"/>
                <a:ea typeface="Arial" charset="0"/>
                <a:cs typeface="Arial" charset="0"/>
              </a:rPr>
              <a:t>La domanda della Ricerca – </a:t>
            </a:r>
            <a:r>
              <a:rPr lang="it-IT" sz="2400" b="1" spc="-1" dirty="0" err="1" smtClean="0">
                <a:solidFill>
                  <a:srgbClr val="000000"/>
                </a:solidFill>
                <a:uFill>
                  <a:solidFill>
                    <a:srgbClr val="FFFFFF"/>
                  </a:solidFill>
                </a:uFill>
                <a:latin typeface="Arial" charset="0"/>
                <a:ea typeface="Arial" charset="0"/>
                <a:cs typeface="Arial" charset="0"/>
              </a:rPr>
              <a:t>UdR</a:t>
            </a:r>
            <a:r>
              <a:rPr lang="it-IT" sz="2400" b="1" spc="-1" dirty="0" smtClean="0">
                <a:solidFill>
                  <a:srgbClr val="000000"/>
                </a:solidFill>
                <a:uFill>
                  <a:solidFill>
                    <a:srgbClr val="FFFFFF"/>
                  </a:solidFill>
                </a:uFill>
                <a:latin typeface="Arial" charset="0"/>
                <a:ea typeface="Arial" charset="0"/>
                <a:cs typeface="Arial" charset="0"/>
              </a:rPr>
              <a:t> Università di Firenze</a:t>
            </a:r>
            <a:endParaRPr lang="it-IT" sz="2400" b="1" spc="-1" dirty="0">
              <a:solidFill>
                <a:srgbClr val="000000"/>
              </a:solidFill>
              <a:uFill>
                <a:solidFill>
                  <a:srgbClr val="FFFFFF"/>
                </a:solidFill>
              </a:uFill>
              <a:latin typeface="Arial" charset="0"/>
              <a:ea typeface="Arial" charset="0"/>
              <a:cs typeface="Arial" charset="0"/>
            </a:endParaRPr>
          </a:p>
          <a:p>
            <a:pPr marL="343080" indent="-342720">
              <a:lnSpc>
                <a:spcPct val="100000"/>
              </a:lnSpc>
              <a:buClr>
                <a:srgbClr val="000000"/>
              </a:buClr>
              <a:buFont typeface="Arial"/>
              <a:buChar char="•"/>
            </a:pPr>
            <a:endParaRPr lang="it-IT" sz="2000" spc="-1" dirty="0" smtClean="0">
              <a:solidFill>
                <a:srgbClr val="000000"/>
              </a:solidFill>
              <a:uFill>
                <a:solidFill>
                  <a:srgbClr val="FFFFFF"/>
                </a:solidFill>
              </a:uFill>
              <a:ea typeface="Calibri"/>
            </a:endParaRPr>
          </a:p>
          <a:p>
            <a:pPr>
              <a:lnSpc>
                <a:spcPct val="100000"/>
              </a:lnSpc>
            </a:pPr>
            <a:endParaRPr lang="it-IT" sz="2000" spc="-1" dirty="0">
              <a:solidFill>
                <a:srgbClr val="000000"/>
              </a:solidFill>
              <a:uFill>
                <a:solidFill>
                  <a:srgbClr val="FFFFFF"/>
                </a:solidFill>
              </a:uFill>
              <a:latin typeface="Arial"/>
              <a:cs typeface="Arial"/>
            </a:endParaRPr>
          </a:p>
          <a:p>
            <a:pPr>
              <a:lnSpc>
                <a:spcPct val="100000"/>
              </a:lnSpc>
            </a:pPr>
            <a:endParaRPr lang="it-IT" sz="2000" spc="-1" dirty="0" smtClean="0">
              <a:solidFill>
                <a:srgbClr val="000000"/>
              </a:solidFill>
              <a:uFill>
                <a:solidFill>
                  <a:srgbClr val="FFFFFF"/>
                </a:solidFill>
              </a:uFill>
              <a:latin typeface="Arial"/>
              <a:cs typeface="Arial"/>
            </a:endParaRPr>
          </a:p>
        </p:txBody>
      </p:sp>
      <p:graphicFrame>
        <p:nvGraphicFramePr>
          <p:cNvPr id="2" name="Tabella 1"/>
          <p:cNvGraphicFramePr>
            <a:graphicFrameLocks noGrp="1"/>
          </p:cNvGraphicFramePr>
          <p:nvPr>
            <p:extLst>
              <p:ext uri="{D42A27DB-BD31-4B8C-83A1-F6EECF244321}">
                <p14:modId xmlns:p14="http://schemas.microsoft.com/office/powerpoint/2010/main" val="1978493795"/>
              </p:ext>
            </p:extLst>
          </p:nvPr>
        </p:nvGraphicFramePr>
        <p:xfrm>
          <a:off x="622298" y="1712269"/>
          <a:ext cx="7994267" cy="4848551"/>
        </p:xfrm>
        <a:graphic>
          <a:graphicData uri="http://schemas.openxmlformats.org/drawingml/2006/table">
            <a:tbl>
              <a:tblPr firstRow="1" bandRow="1">
                <a:tableStyleId>{BC89EF96-8CEA-46FF-86C4-4CE0E7609802}</a:tableStyleId>
              </a:tblPr>
              <a:tblGrid>
                <a:gridCol w="2811094"/>
                <a:gridCol w="5183173"/>
              </a:tblGrid>
              <a:tr h="590892">
                <a:tc>
                  <a:txBody>
                    <a:bodyPr/>
                    <a:lstStyle/>
                    <a:p>
                      <a:pPr algn="ctr"/>
                      <a:r>
                        <a:rPr lang="it-IT" sz="2000" dirty="0" smtClean="0"/>
                        <a:t>LIVELLO MICRO</a:t>
                      </a:r>
                      <a:endParaRPr lang="it-IT" sz="2000" dirty="0"/>
                    </a:p>
                  </a:txBody>
                  <a:tcPr anchor="ctr"/>
                </a:tc>
                <a:tc>
                  <a:txBody>
                    <a:bodyPr/>
                    <a:lstStyle/>
                    <a:p>
                      <a:pPr algn="ctr"/>
                      <a:r>
                        <a:rPr lang="it-IT" sz="2000" dirty="0" smtClean="0"/>
                        <a:t>La prospettiva del Laureato</a:t>
                      </a:r>
                      <a:endParaRPr lang="it-IT" sz="2000" dirty="0"/>
                    </a:p>
                  </a:txBody>
                  <a:tcPr anchor="ctr"/>
                </a:tc>
              </a:tr>
              <a:tr h="590892">
                <a:tc gridSpan="2">
                  <a:txBody>
                    <a:bodyPr/>
                    <a:lstStyle/>
                    <a:p>
                      <a:pPr algn="ctr"/>
                      <a:r>
                        <a:rPr lang="it-IT" sz="2000" dirty="0" smtClean="0"/>
                        <a:t>Come si</a:t>
                      </a:r>
                      <a:r>
                        <a:rPr lang="it-IT" sz="2000" baseline="0" dirty="0" smtClean="0"/>
                        <a:t> approcciano i giovani adulti alla transizione al lavoro?</a:t>
                      </a:r>
                      <a:endParaRPr lang="it-IT" sz="2000" dirty="0"/>
                    </a:p>
                  </a:txBody>
                  <a:tcPr anchor="ctr"/>
                </a:tc>
                <a:tc hMerge="1">
                  <a:txBody>
                    <a:bodyPr/>
                    <a:lstStyle/>
                    <a:p>
                      <a:endParaRPr lang="it-IT"/>
                    </a:p>
                  </a:txBody>
                  <a:tcPr/>
                </a:tc>
              </a:tr>
              <a:tr h="590892">
                <a:tc>
                  <a:txBody>
                    <a:bodyPr/>
                    <a:lstStyle/>
                    <a:p>
                      <a:pPr algn="ctr"/>
                      <a:r>
                        <a:rPr lang="it-IT" sz="2000" b="1" dirty="0" smtClean="0"/>
                        <a:t>LIVELLO</a:t>
                      </a:r>
                      <a:r>
                        <a:rPr lang="it-IT" sz="2000" b="1" baseline="0" dirty="0" smtClean="0"/>
                        <a:t> </a:t>
                      </a:r>
                      <a:r>
                        <a:rPr lang="it-IT" sz="2000" b="1" dirty="0" smtClean="0"/>
                        <a:t>MESO</a:t>
                      </a:r>
                      <a:endParaRPr lang="it-IT" sz="2000" b="1" dirty="0"/>
                    </a:p>
                  </a:txBody>
                  <a:tcPr anchor="ctr"/>
                </a:tc>
                <a:tc>
                  <a:txBody>
                    <a:bodyPr/>
                    <a:lstStyle/>
                    <a:p>
                      <a:pPr algn="ctr"/>
                      <a:r>
                        <a:rPr lang="it-IT" sz="2000" b="1" dirty="0" smtClean="0"/>
                        <a:t>La prospettiva</a:t>
                      </a:r>
                      <a:r>
                        <a:rPr lang="it-IT" sz="2000" b="1" baseline="0" dirty="0" smtClean="0"/>
                        <a:t> del Curriculum di Studi</a:t>
                      </a:r>
                      <a:endParaRPr lang="it-IT" sz="2000" b="1" dirty="0"/>
                    </a:p>
                  </a:txBody>
                  <a:tcPr anchor="ctr"/>
                </a:tc>
              </a:tr>
              <a:tr h="1894091">
                <a:tc gridSpan="2">
                  <a:txBody>
                    <a:bodyPr/>
                    <a:lstStyle/>
                    <a:p>
                      <a:pPr algn="ctr"/>
                      <a:r>
                        <a:rPr lang="it-IT" sz="2000" dirty="0" smtClean="0"/>
                        <a:t>Il Curriculum</a:t>
                      </a:r>
                      <a:r>
                        <a:rPr lang="it-IT" sz="2000" baseline="0" dirty="0" smtClean="0"/>
                        <a:t> e le Core </a:t>
                      </a:r>
                      <a:r>
                        <a:rPr lang="it-IT" sz="2000" baseline="0" dirty="0" err="1" smtClean="0"/>
                        <a:t>Skills</a:t>
                      </a:r>
                      <a:r>
                        <a:rPr lang="it-IT" sz="2000" baseline="0" dirty="0" smtClean="0"/>
                        <a:t> sviluppate nel </a:t>
                      </a:r>
                      <a:r>
                        <a:rPr lang="it-IT" sz="2000" baseline="0" dirty="0" err="1" smtClean="0"/>
                        <a:t>CdS</a:t>
                      </a:r>
                      <a:r>
                        <a:rPr lang="it-IT" sz="2000" baseline="0" dirty="0" smtClean="0"/>
                        <a:t> Magistrale in Scienze dell’Educazione degli Adulti, della Formazione Continua e Scienze Pedagogiche sono adeguate per lo sviluppo dell’employability dei laureati?</a:t>
                      </a:r>
                      <a:endParaRPr lang="it-IT" sz="2000" dirty="0"/>
                    </a:p>
                  </a:txBody>
                  <a:tcPr anchor="ctr"/>
                </a:tc>
                <a:tc hMerge="1">
                  <a:txBody>
                    <a:bodyPr/>
                    <a:lstStyle/>
                    <a:p>
                      <a:endParaRPr lang="it-IT"/>
                    </a:p>
                  </a:txBody>
                  <a:tcPr/>
                </a:tc>
              </a:tr>
              <a:tr h="590892">
                <a:tc>
                  <a:txBody>
                    <a:bodyPr/>
                    <a:lstStyle/>
                    <a:p>
                      <a:pPr algn="ctr"/>
                      <a:r>
                        <a:rPr lang="it-IT" sz="2000" b="1" dirty="0" smtClean="0"/>
                        <a:t>LIVELLO MACRO</a:t>
                      </a:r>
                      <a:endParaRPr lang="it-IT" sz="2000" b="1" dirty="0"/>
                    </a:p>
                  </a:txBody>
                  <a:tcPr anchor="ctr"/>
                </a:tc>
                <a:tc>
                  <a:txBody>
                    <a:bodyPr/>
                    <a:lstStyle/>
                    <a:p>
                      <a:pPr algn="ctr"/>
                      <a:r>
                        <a:rPr lang="it-IT" sz="2000" b="1" dirty="0" smtClean="0"/>
                        <a:t>La</a:t>
                      </a:r>
                      <a:r>
                        <a:rPr lang="it-IT" sz="2000" b="1" baseline="0" dirty="0" smtClean="0"/>
                        <a:t> prospettiva istituzionale</a:t>
                      </a:r>
                      <a:endParaRPr lang="it-IT" sz="2000" b="1" dirty="0"/>
                    </a:p>
                  </a:txBody>
                  <a:tcPr anchor="ctr"/>
                </a:tc>
              </a:tr>
              <a:tr h="590892">
                <a:tc gridSpan="2">
                  <a:txBody>
                    <a:bodyPr/>
                    <a:lstStyle/>
                    <a:p>
                      <a:pPr algn="ctr"/>
                      <a:r>
                        <a:rPr lang="it-IT" sz="2000" dirty="0" smtClean="0"/>
                        <a:t>Qual è il ruolo dell’Università nello sviluppo di employability?</a:t>
                      </a:r>
                      <a:endParaRPr lang="it-IT" sz="2000" dirty="0"/>
                    </a:p>
                  </a:txBody>
                  <a:tcPr anchor="ctr"/>
                </a:tc>
                <a:tc hMerge="1">
                  <a:txBody>
                    <a:bodyPr/>
                    <a:lstStyle/>
                    <a:p>
                      <a:endParaRPr lang="it-IT"/>
                    </a:p>
                  </a:txBody>
                  <a:tcPr/>
                </a:tc>
              </a:tr>
            </a:tbl>
          </a:graphicData>
        </a:graphic>
      </p:graphicFrame>
    </p:spTree>
    <p:extLst>
      <p:ext uri="{BB962C8B-B14F-4D97-AF65-F5344CB8AC3E}">
        <p14:creationId xmlns:p14="http://schemas.microsoft.com/office/powerpoint/2010/main" val="367615019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0" y="1707"/>
            <a:ext cx="9180512" cy="6872633"/>
          </a:xfrm>
          <a:prstGeom prst="rect">
            <a:avLst/>
          </a:prstGeom>
        </p:spPr>
      </p:pic>
      <p:sp>
        <p:nvSpPr>
          <p:cNvPr id="5" name="CasellaDiTesto 4"/>
          <p:cNvSpPr txBox="1"/>
          <p:nvPr/>
        </p:nvSpPr>
        <p:spPr>
          <a:xfrm>
            <a:off x="578438" y="779925"/>
            <a:ext cx="6846595" cy="461665"/>
          </a:xfrm>
          <a:prstGeom prst="rect">
            <a:avLst/>
          </a:prstGeom>
          <a:noFill/>
        </p:spPr>
        <p:txBody>
          <a:bodyPr wrap="square" rtlCol="0">
            <a:spAutoFit/>
          </a:bodyPr>
          <a:lstStyle/>
          <a:p>
            <a:r>
              <a:rPr lang="it-IT" sz="2400" b="1" dirty="0" smtClean="0">
                <a:latin typeface="Arial" charset="0"/>
                <a:ea typeface="Arial" charset="0"/>
                <a:cs typeface="Arial" charset="0"/>
              </a:rPr>
              <a:t>I trend internazionali dell’Alta Formazione</a:t>
            </a:r>
            <a:endParaRPr lang="it-IT" sz="2400" b="1" dirty="0">
              <a:latin typeface="Arial" charset="0"/>
              <a:ea typeface="Arial" charset="0"/>
              <a:cs typeface="Arial" charset="0"/>
            </a:endParaRPr>
          </a:p>
        </p:txBody>
      </p:sp>
      <p:sp>
        <p:nvSpPr>
          <p:cNvPr id="7" name="CasellaDiTesto 6"/>
          <p:cNvSpPr txBox="1"/>
          <p:nvPr/>
        </p:nvSpPr>
        <p:spPr>
          <a:xfrm>
            <a:off x="578438" y="1390246"/>
            <a:ext cx="7805850" cy="707886"/>
          </a:xfrm>
          <a:prstGeom prst="rect">
            <a:avLst/>
          </a:prstGeom>
          <a:noFill/>
        </p:spPr>
        <p:txBody>
          <a:bodyPr wrap="square" rtlCol="0">
            <a:spAutoFit/>
          </a:bodyPr>
          <a:lstStyle/>
          <a:p>
            <a:pPr algn="just"/>
            <a:r>
              <a:rPr lang="it-IT" sz="2000" dirty="0" smtClean="0">
                <a:latin typeface="Arial" charset="0"/>
                <a:ea typeface="Arial" charset="0"/>
                <a:cs typeface="Arial" charset="0"/>
                <a:sym typeface="Wingdings"/>
              </a:rPr>
              <a:t>Il contesto delle politiche internazionali:</a:t>
            </a:r>
          </a:p>
          <a:p>
            <a:pPr lvl="0"/>
            <a:r>
              <a:rPr lang="en-GB" sz="2000" dirty="0" smtClean="0">
                <a:latin typeface="Arial" charset="0"/>
                <a:ea typeface="Arial" charset="0"/>
                <a:cs typeface="Arial" charset="0"/>
              </a:rPr>
              <a:t> - OECD (2016), </a:t>
            </a:r>
            <a:r>
              <a:rPr lang="en-GB" sz="2000" i="1" dirty="0" smtClean="0">
                <a:latin typeface="Arial" charset="0"/>
                <a:ea typeface="Arial" charset="0"/>
                <a:cs typeface="Arial" charset="0"/>
              </a:rPr>
              <a:t>Enhancing Employability</a:t>
            </a:r>
            <a:endParaRPr lang="it-IT" sz="2000" dirty="0">
              <a:latin typeface="Arial" charset="0"/>
              <a:ea typeface="Arial" charset="0"/>
              <a:cs typeface="Arial" charset="0"/>
              <a:sym typeface="Wingdings"/>
            </a:endParaRPr>
          </a:p>
        </p:txBody>
      </p:sp>
      <p:graphicFrame>
        <p:nvGraphicFramePr>
          <p:cNvPr id="4" name="Diagramma 3"/>
          <p:cNvGraphicFramePr/>
          <p:nvPr>
            <p:extLst>
              <p:ext uri="{D42A27DB-BD31-4B8C-83A1-F6EECF244321}">
                <p14:modId xmlns:p14="http://schemas.microsoft.com/office/powerpoint/2010/main" val="2343537890"/>
              </p:ext>
            </p:extLst>
          </p:nvPr>
        </p:nvGraphicFramePr>
        <p:xfrm>
          <a:off x="758304" y="2244773"/>
          <a:ext cx="6818204" cy="43179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Freccia destra 14"/>
          <p:cNvSpPr/>
          <p:nvPr/>
        </p:nvSpPr>
        <p:spPr>
          <a:xfrm>
            <a:off x="7839876" y="4014894"/>
            <a:ext cx="978408" cy="746067"/>
          </a:xfrm>
          <a:prstGeom prst="rightArrow">
            <a:avLst/>
          </a:prstGeom>
          <a:solidFill>
            <a:srgbClr val="F7964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497702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0" y="1707"/>
            <a:ext cx="9180512" cy="6872633"/>
          </a:xfrm>
          <a:prstGeom prst="rect">
            <a:avLst/>
          </a:prstGeom>
        </p:spPr>
      </p:pic>
      <p:sp>
        <p:nvSpPr>
          <p:cNvPr id="5" name="CasellaDiTesto 4"/>
          <p:cNvSpPr txBox="1"/>
          <p:nvPr/>
        </p:nvSpPr>
        <p:spPr>
          <a:xfrm>
            <a:off x="729913" y="861357"/>
            <a:ext cx="6846595" cy="461665"/>
          </a:xfrm>
          <a:prstGeom prst="rect">
            <a:avLst/>
          </a:prstGeom>
          <a:noFill/>
        </p:spPr>
        <p:txBody>
          <a:bodyPr wrap="square" rtlCol="0">
            <a:spAutoFit/>
          </a:bodyPr>
          <a:lstStyle/>
          <a:p>
            <a:r>
              <a:rPr lang="it-IT" sz="2400" b="1" dirty="0">
                <a:latin typeface="Arial" charset="0"/>
                <a:ea typeface="Arial" charset="0"/>
                <a:cs typeface="Arial" charset="0"/>
              </a:rPr>
              <a:t>I trend internazionali dell’Alta Formazione</a:t>
            </a:r>
          </a:p>
        </p:txBody>
      </p:sp>
      <p:sp>
        <p:nvSpPr>
          <p:cNvPr id="7" name="CasellaDiTesto 6"/>
          <p:cNvSpPr txBox="1"/>
          <p:nvPr/>
        </p:nvSpPr>
        <p:spPr>
          <a:xfrm>
            <a:off x="729913" y="1413776"/>
            <a:ext cx="7805850" cy="707886"/>
          </a:xfrm>
          <a:prstGeom prst="rect">
            <a:avLst/>
          </a:prstGeom>
          <a:noFill/>
        </p:spPr>
        <p:txBody>
          <a:bodyPr wrap="square" rtlCol="0">
            <a:spAutoFit/>
          </a:bodyPr>
          <a:lstStyle/>
          <a:p>
            <a:pPr algn="just"/>
            <a:r>
              <a:rPr lang="it-IT" sz="2000" dirty="0">
                <a:latin typeface="Arial" charset="0"/>
                <a:ea typeface="Arial" charset="0"/>
                <a:cs typeface="Arial" charset="0"/>
                <a:sym typeface="Wingdings"/>
              </a:rPr>
              <a:t>Il contesto delle politiche internazionali:</a:t>
            </a:r>
          </a:p>
          <a:p>
            <a:pPr lvl="0"/>
            <a:r>
              <a:rPr lang="en-GB" sz="2000" dirty="0" smtClean="0">
                <a:latin typeface="Arial" charset="0"/>
                <a:ea typeface="Arial" charset="0"/>
                <a:cs typeface="Arial" charset="0"/>
              </a:rPr>
              <a:t> - OECD (2016), </a:t>
            </a:r>
            <a:r>
              <a:rPr lang="en-GB" sz="2000" i="1" dirty="0" smtClean="0">
                <a:latin typeface="Arial" charset="0"/>
                <a:ea typeface="Arial" charset="0"/>
                <a:cs typeface="Arial" charset="0"/>
              </a:rPr>
              <a:t>Enhancing Employability</a:t>
            </a:r>
            <a:endParaRPr lang="it-IT" sz="2000" dirty="0">
              <a:latin typeface="Arial" charset="0"/>
              <a:ea typeface="Arial" charset="0"/>
              <a:cs typeface="Arial" charset="0"/>
              <a:sym typeface="Wingdings"/>
            </a:endParaRPr>
          </a:p>
        </p:txBody>
      </p:sp>
      <p:graphicFrame>
        <p:nvGraphicFramePr>
          <p:cNvPr id="3" name="Diagramma 2"/>
          <p:cNvGraphicFramePr/>
          <p:nvPr>
            <p:extLst>
              <p:ext uri="{D42A27DB-BD31-4B8C-83A1-F6EECF244321}">
                <p14:modId xmlns:p14="http://schemas.microsoft.com/office/powerpoint/2010/main" val="3882594835"/>
              </p:ext>
            </p:extLst>
          </p:nvPr>
        </p:nvGraphicFramePr>
        <p:xfrm>
          <a:off x="392186" y="2539654"/>
          <a:ext cx="8499748" cy="3996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olo 1"/>
          <p:cNvSpPr txBox="1">
            <a:spLocks/>
          </p:cNvSpPr>
          <p:nvPr/>
        </p:nvSpPr>
        <p:spPr>
          <a:xfrm>
            <a:off x="310988" y="6537960"/>
            <a:ext cx="3206912"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err="1" smtClean="0">
                <a:solidFill>
                  <a:schemeClr val="bg1"/>
                </a:solidFill>
                <a:latin typeface="Arial" charset="0"/>
                <a:ea typeface="Arial" charset="0"/>
                <a:cs typeface="Arial" charset="0"/>
              </a:rPr>
              <a:t>Employabiliy</a:t>
            </a:r>
            <a:r>
              <a:rPr lang="it-IT" sz="1600" b="1" dirty="0" smtClean="0">
                <a:solidFill>
                  <a:schemeClr val="bg1"/>
                </a:solidFill>
                <a:latin typeface="Arial" charset="0"/>
                <a:ea typeface="Arial" charset="0"/>
                <a:cs typeface="Arial" charset="0"/>
              </a:rPr>
              <a:t> and </a:t>
            </a:r>
            <a:r>
              <a:rPr lang="it-IT" sz="1600" b="1" dirty="0" err="1" smtClean="0">
                <a:solidFill>
                  <a:schemeClr val="bg1"/>
                </a:solidFill>
                <a:latin typeface="Arial" charset="0"/>
                <a:ea typeface="Arial" charset="0"/>
                <a:cs typeface="Arial" charset="0"/>
              </a:rPr>
              <a:t>Transitions</a:t>
            </a:r>
            <a:endParaRPr lang="it-IT" sz="1600" b="1" dirty="0">
              <a:solidFill>
                <a:schemeClr val="bg1"/>
              </a:solidFill>
              <a:latin typeface="Arial" charset="0"/>
              <a:ea typeface="Arial" charset="0"/>
              <a:cs typeface="Arial" charset="0"/>
            </a:endParaRPr>
          </a:p>
        </p:txBody>
      </p:sp>
      <p:sp>
        <p:nvSpPr>
          <p:cNvPr id="14"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404472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0" y="1707"/>
            <a:ext cx="9180512" cy="6872633"/>
          </a:xfrm>
          <a:prstGeom prst="rect">
            <a:avLst/>
          </a:prstGeom>
        </p:spPr>
      </p:pic>
      <p:sp>
        <p:nvSpPr>
          <p:cNvPr id="5" name="CasellaDiTesto 4"/>
          <p:cNvSpPr txBox="1"/>
          <p:nvPr/>
        </p:nvSpPr>
        <p:spPr>
          <a:xfrm>
            <a:off x="729913" y="861357"/>
            <a:ext cx="7960990" cy="461665"/>
          </a:xfrm>
          <a:prstGeom prst="rect">
            <a:avLst/>
          </a:prstGeom>
          <a:noFill/>
        </p:spPr>
        <p:txBody>
          <a:bodyPr wrap="square" rtlCol="0">
            <a:spAutoFit/>
          </a:bodyPr>
          <a:lstStyle/>
          <a:p>
            <a:r>
              <a:rPr lang="it-IT" sz="2400" b="1" dirty="0">
                <a:latin typeface="Arial" charset="0"/>
                <a:ea typeface="Arial" charset="0"/>
                <a:cs typeface="Arial" charset="0"/>
              </a:rPr>
              <a:t>I trend internazionali dell’Alta Formazione</a:t>
            </a:r>
          </a:p>
        </p:txBody>
      </p:sp>
      <p:sp>
        <p:nvSpPr>
          <p:cNvPr id="7" name="CasellaDiTesto 6"/>
          <p:cNvSpPr txBox="1"/>
          <p:nvPr/>
        </p:nvSpPr>
        <p:spPr>
          <a:xfrm>
            <a:off x="310988" y="1413776"/>
            <a:ext cx="8833012" cy="400110"/>
          </a:xfrm>
          <a:prstGeom prst="rect">
            <a:avLst/>
          </a:prstGeom>
          <a:noFill/>
        </p:spPr>
        <p:txBody>
          <a:bodyPr wrap="square" rtlCol="0">
            <a:spAutoFit/>
          </a:bodyPr>
          <a:lstStyle/>
          <a:p>
            <a:pPr lvl="0"/>
            <a:r>
              <a:rPr lang="en-GB" sz="2000" dirty="0" smtClean="0">
                <a:latin typeface="Arial" charset="0"/>
                <a:ea typeface="Arial" charset="0"/>
                <a:cs typeface="Arial" charset="0"/>
              </a:rPr>
              <a:t>Le </a:t>
            </a:r>
            <a:r>
              <a:rPr lang="en-GB" sz="2000" dirty="0" err="1" smtClean="0">
                <a:latin typeface="Arial" charset="0"/>
                <a:ea typeface="Arial" charset="0"/>
                <a:cs typeface="Arial" charset="0"/>
              </a:rPr>
              <a:t>Priorità</a:t>
            </a:r>
            <a:r>
              <a:rPr lang="en-GB" sz="2000" dirty="0" smtClean="0">
                <a:latin typeface="Arial" charset="0"/>
                <a:ea typeface="Arial" charset="0"/>
                <a:cs typeface="Arial" charset="0"/>
              </a:rPr>
              <a:t> </a:t>
            </a:r>
            <a:r>
              <a:rPr lang="en-GB" sz="2000" dirty="0" err="1" smtClean="0">
                <a:latin typeface="Arial" charset="0"/>
                <a:ea typeface="Arial" charset="0"/>
                <a:cs typeface="Arial" charset="0"/>
              </a:rPr>
              <a:t>chiave</a:t>
            </a:r>
            <a:r>
              <a:rPr lang="en-GB" sz="2000" dirty="0" smtClean="0">
                <a:latin typeface="Arial" charset="0"/>
                <a:ea typeface="Arial" charset="0"/>
                <a:cs typeface="Arial" charset="0"/>
              </a:rPr>
              <a:t> </a:t>
            </a:r>
            <a:r>
              <a:rPr lang="en-GB" sz="2000" dirty="0" err="1" smtClean="0">
                <a:latin typeface="Arial" charset="0"/>
                <a:ea typeface="Arial" charset="0"/>
                <a:cs typeface="Arial" charset="0"/>
              </a:rPr>
              <a:t>della</a:t>
            </a:r>
            <a:r>
              <a:rPr lang="en-GB" sz="2000" dirty="0" smtClean="0">
                <a:latin typeface="Arial" charset="0"/>
                <a:ea typeface="Arial" charset="0"/>
                <a:cs typeface="Arial" charset="0"/>
              </a:rPr>
              <a:t> </a:t>
            </a:r>
            <a:r>
              <a:rPr lang="en-GB" sz="2000" dirty="0" err="1" smtClean="0">
                <a:latin typeface="Arial" charset="0"/>
                <a:ea typeface="Arial" charset="0"/>
                <a:cs typeface="Arial" charset="0"/>
              </a:rPr>
              <a:t>Conferenza</a:t>
            </a:r>
            <a:r>
              <a:rPr lang="en-GB" sz="2000" dirty="0" smtClean="0">
                <a:latin typeface="Arial" charset="0"/>
                <a:ea typeface="Arial" charset="0"/>
                <a:cs typeface="Arial" charset="0"/>
              </a:rPr>
              <a:t> di Yerevan 2015 (</a:t>
            </a:r>
            <a:r>
              <a:rPr lang="en-GB" sz="2000" dirty="0" err="1" smtClean="0">
                <a:latin typeface="Arial" charset="0"/>
                <a:ea typeface="Arial" charset="0"/>
                <a:cs typeface="Arial" charset="0"/>
              </a:rPr>
              <a:t>Processo</a:t>
            </a:r>
            <a:r>
              <a:rPr lang="en-GB" sz="2000" dirty="0" smtClean="0">
                <a:latin typeface="Arial" charset="0"/>
                <a:ea typeface="Arial" charset="0"/>
                <a:cs typeface="Arial" charset="0"/>
              </a:rPr>
              <a:t> di Bologna)</a:t>
            </a:r>
            <a:endParaRPr lang="it-IT" sz="2000" dirty="0">
              <a:latin typeface="Arial" charset="0"/>
              <a:ea typeface="Arial" charset="0"/>
              <a:cs typeface="Arial" charset="0"/>
              <a:sym typeface="Wingdings"/>
            </a:endParaRPr>
          </a:p>
        </p:txBody>
      </p:sp>
      <p:graphicFrame>
        <p:nvGraphicFramePr>
          <p:cNvPr id="14" name="Diagramma 13"/>
          <p:cNvGraphicFramePr/>
          <p:nvPr>
            <p:extLst>
              <p:ext uri="{D42A27DB-BD31-4B8C-83A1-F6EECF244321}">
                <p14:modId xmlns:p14="http://schemas.microsoft.com/office/powerpoint/2010/main" val="365308993"/>
              </p:ext>
            </p:extLst>
          </p:nvPr>
        </p:nvGraphicFramePr>
        <p:xfrm>
          <a:off x="1" y="1997649"/>
          <a:ext cx="9143999" cy="48842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itolo 1"/>
          <p:cNvSpPr txBox="1">
            <a:spLocks/>
          </p:cNvSpPr>
          <p:nvPr/>
        </p:nvSpPr>
        <p:spPr>
          <a:xfrm>
            <a:off x="5195662" y="6561882"/>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pic>
        <p:nvPicPr>
          <p:cNvPr id="2" name="Immagine 1"/>
          <p:cNvPicPr>
            <a:picLocks noChangeAspect="1"/>
          </p:cNvPicPr>
          <p:nvPr/>
        </p:nvPicPr>
        <p:blipFill>
          <a:blip r:embed="rId9"/>
          <a:stretch>
            <a:fillRect/>
          </a:stretch>
        </p:blipFill>
        <p:spPr>
          <a:xfrm>
            <a:off x="134824" y="5463857"/>
            <a:ext cx="939800" cy="1282700"/>
          </a:xfrm>
          <a:prstGeom prst="rect">
            <a:avLst/>
          </a:prstGeom>
        </p:spPr>
      </p:pic>
      <p:pic>
        <p:nvPicPr>
          <p:cNvPr id="3" name="Immagine 2"/>
          <p:cNvPicPr>
            <a:picLocks noChangeAspect="1"/>
          </p:cNvPicPr>
          <p:nvPr/>
        </p:nvPicPr>
        <p:blipFill>
          <a:blip r:embed="rId10"/>
          <a:stretch>
            <a:fillRect/>
          </a:stretch>
        </p:blipFill>
        <p:spPr>
          <a:xfrm>
            <a:off x="1074624" y="5413057"/>
            <a:ext cx="1092200" cy="1333500"/>
          </a:xfrm>
          <a:prstGeom prst="rect">
            <a:avLst/>
          </a:prstGeom>
        </p:spPr>
      </p:pic>
    </p:spTree>
    <p:extLst>
      <p:ext uri="{BB962C8B-B14F-4D97-AF65-F5344CB8AC3E}">
        <p14:creationId xmlns:p14="http://schemas.microsoft.com/office/powerpoint/2010/main" val="3694353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12557280"/>
          </a:xfrm>
          <a:prstGeom prst="rect">
            <a:avLst/>
          </a:prstGeom>
          <a:noFill/>
        </p:spPr>
        <p:txBody>
          <a:bodyPr wrap="square" rtlCol="0">
            <a:spAutoFit/>
          </a:bodyPr>
          <a:lstStyle/>
          <a:p>
            <a:r>
              <a:rPr lang="it-IT" sz="2400" dirty="0" smtClean="0"/>
              <a:t>Pedagogia e </a:t>
            </a:r>
            <a:r>
              <a:rPr lang="it-IT" sz="2400" dirty="0" err="1" smtClean="0"/>
              <a:t>Andragogia</a:t>
            </a:r>
            <a:endParaRPr lang="it-IT" sz="2400" dirty="0" smtClean="0"/>
          </a:p>
          <a:p>
            <a:r>
              <a:rPr lang="it-IT" sz="2400" b="1" dirty="0" smtClean="0"/>
              <a:t>Le </a:t>
            </a:r>
            <a:r>
              <a:rPr lang="it-IT" sz="2400" b="1" dirty="0"/>
              <a:t>tre fasi della riflessione di </a:t>
            </a:r>
            <a:r>
              <a:rPr lang="it-IT" sz="2400" b="1" dirty="0" err="1"/>
              <a:t>Knowles</a:t>
            </a:r>
            <a:r>
              <a:rPr lang="it-IT" sz="2400" b="1" dirty="0"/>
              <a:t>: </a:t>
            </a:r>
            <a:endParaRPr lang="it-IT" sz="2400" dirty="0"/>
          </a:p>
          <a:p>
            <a:r>
              <a:rPr lang="it-IT" sz="2400" i="1" dirty="0"/>
              <a:t>M. </a:t>
            </a:r>
            <a:r>
              <a:rPr lang="it-IT" sz="2400" i="1" dirty="0" err="1"/>
              <a:t>Knowles</a:t>
            </a:r>
            <a:r>
              <a:rPr lang="it-IT" sz="2400" i="1" dirty="0"/>
              <a:t> </a:t>
            </a:r>
            <a:endParaRPr lang="it-IT" sz="2400" dirty="0"/>
          </a:p>
          <a:p>
            <a:r>
              <a:rPr lang="it-IT" sz="2400" dirty="0"/>
              <a:t>1</a:t>
            </a:r>
            <a:r>
              <a:rPr lang="it-IT" sz="2400" b="1" dirty="0"/>
              <a:t>. definizione dei principi del modello </a:t>
            </a:r>
            <a:r>
              <a:rPr lang="it-IT" sz="2400" b="1" dirty="0" err="1"/>
              <a:t>andragogico</a:t>
            </a:r>
            <a:r>
              <a:rPr lang="it-IT" sz="2400" dirty="0"/>
              <a:t>, “ spiegato” in contrapposizione a quello pedagogico (cfr. l’edizione del 1970 del libro: </a:t>
            </a:r>
            <a:r>
              <a:rPr lang="it-IT" sz="2400" i="1" dirty="0" err="1"/>
              <a:t>Modern</a:t>
            </a:r>
            <a:r>
              <a:rPr lang="it-IT" sz="2400" i="1" dirty="0"/>
              <a:t> </a:t>
            </a:r>
            <a:r>
              <a:rPr lang="it-IT" sz="2400" i="1" dirty="0" err="1"/>
              <a:t>practice</a:t>
            </a:r>
            <a:r>
              <a:rPr lang="it-IT" sz="2400" i="1" dirty="0"/>
              <a:t> of </a:t>
            </a:r>
            <a:r>
              <a:rPr lang="it-IT" sz="2400" i="1" dirty="0" err="1"/>
              <a:t>adult</a:t>
            </a:r>
            <a:r>
              <a:rPr lang="it-IT" sz="2400" i="1" dirty="0"/>
              <a:t> </a:t>
            </a:r>
            <a:r>
              <a:rPr lang="it-IT" sz="2400" i="1" dirty="0" err="1"/>
              <a:t>learner</a:t>
            </a:r>
            <a:r>
              <a:rPr lang="it-IT" sz="2400" dirty="0"/>
              <a:t>: </a:t>
            </a:r>
            <a:r>
              <a:rPr lang="it-IT" sz="2400" dirty="0" err="1"/>
              <a:t>andragogy</a:t>
            </a:r>
            <a:r>
              <a:rPr lang="it-IT" sz="2400" dirty="0"/>
              <a:t> </a:t>
            </a:r>
            <a:r>
              <a:rPr lang="it-IT" sz="2400" i="1" dirty="0"/>
              <a:t>versus </a:t>
            </a:r>
            <a:r>
              <a:rPr lang="it-IT" sz="2400" dirty="0" err="1"/>
              <a:t>pedagogy</a:t>
            </a:r>
            <a:r>
              <a:rPr lang="it-IT" sz="2400" dirty="0"/>
              <a:t>) </a:t>
            </a:r>
          </a:p>
          <a:p>
            <a:r>
              <a:rPr lang="it-IT" sz="2400" dirty="0"/>
              <a:t>2. </a:t>
            </a:r>
            <a:r>
              <a:rPr lang="it-IT" sz="2400" b="1" dirty="0"/>
              <a:t>rivisitazione del modello </a:t>
            </a:r>
            <a:r>
              <a:rPr lang="it-IT" sz="2400" dirty="0"/>
              <a:t>(cfr. l’edizione del 1980 dello stesso libro: </a:t>
            </a:r>
            <a:r>
              <a:rPr lang="it-IT" sz="2400" i="1" dirty="0" err="1"/>
              <a:t>Modern</a:t>
            </a:r>
            <a:r>
              <a:rPr lang="it-IT" sz="2400" i="1" dirty="0"/>
              <a:t> </a:t>
            </a:r>
            <a:r>
              <a:rPr lang="it-IT" sz="2400" i="1" dirty="0" err="1"/>
              <a:t>practice</a:t>
            </a:r>
            <a:r>
              <a:rPr lang="it-IT" sz="2400" i="1" dirty="0"/>
              <a:t> of </a:t>
            </a:r>
            <a:r>
              <a:rPr lang="it-IT" sz="2400" i="1" dirty="0" err="1"/>
              <a:t>adult</a:t>
            </a:r>
            <a:r>
              <a:rPr lang="it-IT" sz="2400" i="1" dirty="0"/>
              <a:t> </a:t>
            </a:r>
            <a:r>
              <a:rPr lang="it-IT" sz="2400" i="1" dirty="0" err="1"/>
              <a:t>learner</a:t>
            </a:r>
            <a:r>
              <a:rPr lang="it-IT" sz="2400" dirty="0"/>
              <a:t>: </a:t>
            </a:r>
            <a:r>
              <a:rPr lang="it-IT" sz="2400" i="1" dirty="0"/>
              <a:t>from </a:t>
            </a:r>
            <a:r>
              <a:rPr lang="it-IT" sz="2400" i="1" dirty="0" err="1"/>
              <a:t>pedagogy</a:t>
            </a:r>
            <a:r>
              <a:rPr lang="it-IT" sz="2400" i="1" dirty="0"/>
              <a:t> to </a:t>
            </a:r>
            <a:r>
              <a:rPr lang="it-IT" sz="2400" i="1" dirty="0" err="1"/>
              <a:t>andragogy</a:t>
            </a:r>
            <a:r>
              <a:rPr lang="it-IT" sz="2400" i="1" dirty="0"/>
              <a:t>) </a:t>
            </a:r>
            <a:endParaRPr lang="it-IT" sz="2400" dirty="0"/>
          </a:p>
          <a:p>
            <a:r>
              <a:rPr lang="it-IT" sz="2400" dirty="0"/>
              <a:t>3. </a:t>
            </a:r>
            <a:r>
              <a:rPr lang="it-IT" sz="2400" b="1" dirty="0"/>
              <a:t>proiezione in avanti del modello “Beyond </a:t>
            </a:r>
            <a:r>
              <a:rPr lang="it-IT" sz="2400" b="1" dirty="0" err="1"/>
              <a:t>Andragogy</a:t>
            </a:r>
            <a:r>
              <a:rPr lang="it-IT" sz="2400" dirty="0"/>
              <a:t>” (oltre l’</a:t>
            </a:r>
            <a:r>
              <a:rPr lang="it-IT" sz="2400" dirty="0" err="1"/>
              <a:t>andragogia</a:t>
            </a:r>
            <a:r>
              <a:rPr lang="it-IT" sz="2400" dirty="0"/>
              <a:t>) </a:t>
            </a:r>
          </a:p>
          <a:p>
            <a:r>
              <a:rPr lang="it-IT" sz="2400" dirty="0"/>
              <a:t>(cfr. </a:t>
            </a:r>
            <a:r>
              <a:rPr lang="it-IT" sz="2400" dirty="0" err="1"/>
              <a:t>Knowles</a:t>
            </a:r>
            <a:r>
              <a:rPr lang="it-IT" sz="2400" dirty="0"/>
              <a:t>, </a:t>
            </a:r>
            <a:r>
              <a:rPr lang="it-IT" sz="2400" dirty="0" err="1"/>
              <a:t>Holton</a:t>
            </a:r>
            <a:r>
              <a:rPr lang="it-IT" sz="2400" dirty="0"/>
              <a:t> III, </a:t>
            </a:r>
            <a:r>
              <a:rPr lang="it-IT" sz="2400" dirty="0" err="1"/>
              <a:t>Swanson</a:t>
            </a:r>
            <a:r>
              <a:rPr lang="it-IT" sz="2400" dirty="0"/>
              <a:t>, </a:t>
            </a:r>
            <a:r>
              <a:rPr lang="it-IT" sz="2400" i="1" dirty="0"/>
              <a:t>The </a:t>
            </a:r>
            <a:r>
              <a:rPr lang="it-IT" sz="2400" i="1" dirty="0" err="1"/>
              <a:t>Adult</a:t>
            </a:r>
            <a:r>
              <a:rPr lang="it-IT" sz="2400" i="1" dirty="0"/>
              <a:t> </a:t>
            </a:r>
            <a:r>
              <a:rPr lang="it-IT" sz="2400" i="1" dirty="0" err="1"/>
              <a:t>Learner</a:t>
            </a:r>
            <a:r>
              <a:rPr lang="it-IT" sz="2400" i="1" dirty="0"/>
              <a:t> </a:t>
            </a:r>
            <a:r>
              <a:rPr lang="it-IT" sz="2400" dirty="0"/>
              <a:t>(</a:t>
            </a:r>
            <a:r>
              <a:rPr lang="it-IT" sz="2400" dirty="0" err="1"/>
              <a:t>Fifth</a:t>
            </a:r>
            <a:r>
              <a:rPr lang="it-IT" sz="2400" dirty="0"/>
              <a:t> Edition 1998) </a:t>
            </a:r>
          </a:p>
          <a:p>
            <a:endParaRPr lang="it-IT" sz="2400" dirty="0"/>
          </a:p>
          <a:p>
            <a:endParaRPr lang="it-IT" sz="2400" dirty="0" smtClean="0"/>
          </a:p>
          <a:p>
            <a:endParaRPr lang="it-IT" sz="2400" dirty="0"/>
          </a:p>
          <a:p>
            <a:endParaRPr lang="it-IT" sz="2400" dirty="0" smtClean="0"/>
          </a:p>
          <a:p>
            <a:endParaRPr lang="it-IT" sz="2400" dirty="0"/>
          </a:p>
          <a:p>
            <a:endParaRPr lang="it-IT" sz="2400" dirty="0" smtClean="0"/>
          </a:p>
          <a:p>
            <a:endParaRPr lang="it-IT" sz="2400" dirty="0"/>
          </a:p>
          <a:p>
            <a:endParaRPr lang="it-IT" sz="2400" dirty="0" smtClean="0"/>
          </a:p>
          <a:p>
            <a:endParaRPr lang="it-IT" sz="2400" dirty="0"/>
          </a:p>
          <a:p>
            <a:endParaRPr lang="it-IT" sz="2400" dirty="0" smtClean="0"/>
          </a:p>
          <a:p>
            <a:endParaRPr lang="it-IT" sz="2400" dirty="0"/>
          </a:p>
          <a:p>
            <a:endParaRPr lang="it-IT" sz="2400" dirty="0" smtClean="0"/>
          </a:p>
          <a:p>
            <a:endParaRPr lang="it-IT" sz="2400" dirty="0"/>
          </a:p>
          <a:p>
            <a:endParaRPr lang="it-IT" sz="2400" dirty="0" smtClean="0"/>
          </a:p>
          <a:p>
            <a:endParaRPr lang="it-IT" sz="2400" dirty="0"/>
          </a:p>
          <a:p>
            <a:endParaRPr lang="it-IT" sz="2400" dirty="0" smtClean="0"/>
          </a:p>
          <a:p>
            <a:endParaRPr lang="it-IT" sz="2400" dirty="0"/>
          </a:p>
          <a:p>
            <a:endParaRPr lang="it-IT" sz="2400" dirty="0" smtClean="0"/>
          </a:p>
          <a:p>
            <a:endParaRPr lang="it-IT" sz="2400" dirty="0"/>
          </a:p>
          <a:p>
            <a:endParaRPr lang="it-IT" dirty="0"/>
          </a:p>
        </p:txBody>
      </p:sp>
    </p:spTree>
    <p:extLst>
      <p:ext uri="{BB962C8B-B14F-4D97-AF65-F5344CB8AC3E}">
        <p14:creationId xmlns:p14="http://schemas.microsoft.com/office/powerpoint/2010/main" val="370157513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609600"/>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200" b="1" spc="-1" dirty="0" smtClean="0">
                <a:solidFill>
                  <a:srgbClr val="000000"/>
                </a:solidFill>
                <a:uFill>
                  <a:solidFill>
                    <a:srgbClr val="FFFFFF"/>
                  </a:solidFill>
                </a:uFill>
                <a:latin typeface="Arial" charset="0"/>
                <a:ea typeface="Arial" charset="0"/>
                <a:cs typeface="Arial" charset="0"/>
              </a:rPr>
              <a:t>La categoria di Employability: alcuni modelli</a:t>
            </a:r>
          </a:p>
          <a:p>
            <a:pPr marL="360" algn="just">
              <a:buClr>
                <a:srgbClr val="000000"/>
              </a:buClr>
            </a:pPr>
            <a:endParaRPr lang="it-IT" sz="2200" spc="-1" dirty="0" smtClean="0">
              <a:solidFill>
                <a:srgbClr val="000000"/>
              </a:solidFill>
              <a:uFill>
                <a:solidFill>
                  <a:srgbClr val="FFFFFF"/>
                </a:solidFill>
              </a:uFill>
              <a:latin typeface="Arial" charset="0"/>
              <a:ea typeface="Arial" charset="0"/>
              <a:cs typeface="Arial" charset="0"/>
            </a:endParaRPr>
          </a:p>
          <a:p>
            <a:r>
              <a:rPr lang="it-IT" dirty="0">
                <a:latin typeface="Arial" charset="0"/>
                <a:ea typeface="Arial" charset="0"/>
                <a:cs typeface="Arial" charset="0"/>
                <a:sym typeface="Wingdings"/>
              </a:rPr>
              <a:t>Graduate </a:t>
            </a:r>
            <a:r>
              <a:rPr lang="it-IT" dirty="0" err="1">
                <a:latin typeface="Arial" charset="0"/>
                <a:ea typeface="Arial" charset="0"/>
                <a:cs typeface="Arial" charset="0"/>
                <a:sym typeface="Wingdings"/>
              </a:rPr>
              <a:t>Employability</a:t>
            </a:r>
            <a:r>
              <a:rPr lang="it-IT" dirty="0">
                <a:latin typeface="Arial" charset="0"/>
                <a:ea typeface="Arial" charset="0"/>
                <a:cs typeface="Arial" charset="0"/>
                <a:sym typeface="Wingdings"/>
              </a:rPr>
              <a:t> Model </a:t>
            </a:r>
            <a:endParaRPr lang="it-IT" dirty="0" smtClean="0">
              <a:latin typeface="Arial" charset="0"/>
              <a:ea typeface="Arial" charset="0"/>
              <a:cs typeface="Arial" charset="0"/>
              <a:sym typeface="Wingdings"/>
            </a:endParaRPr>
          </a:p>
          <a:p>
            <a:r>
              <a:rPr lang="it-IT" dirty="0" smtClean="0">
                <a:latin typeface="Arial" charset="0"/>
                <a:ea typeface="Arial" charset="0"/>
                <a:cs typeface="Arial" charset="0"/>
                <a:sym typeface="Wingdings"/>
              </a:rPr>
              <a:t>(</a:t>
            </a:r>
            <a:r>
              <a:rPr lang="it-IT" dirty="0">
                <a:latin typeface="Arial" charset="0"/>
                <a:ea typeface="Arial" charset="0"/>
                <a:cs typeface="Arial" charset="0"/>
                <a:sym typeface="Wingdings"/>
              </a:rPr>
              <a:t>Harvey, 2003)</a:t>
            </a:r>
          </a:p>
          <a:p>
            <a:pPr>
              <a:lnSpc>
                <a:spcPct val="100000"/>
              </a:lnSpc>
            </a:pPr>
            <a:endParaRPr lang="it-IT" sz="2000" spc="-1" dirty="0" smtClean="0">
              <a:solidFill>
                <a:srgbClr val="000000"/>
              </a:solidFill>
              <a:uFill>
                <a:solidFill>
                  <a:srgbClr val="FFFFFF"/>
                </a:solidFill>
              </a:uFill>
              <a:latin typeface="Arial"/>
              <a:cs typeface="Arial"/>
            </a:endParaRPr>
          </a:p>
        </p:txBody>
      </p:sp>
      <p:pic>
        <p:nvPicPr>
          <p:cNvPr id="9" name="Immagine 8" descr="../Desktop/Schermata%202016-12-05%20alle%2000.14.25.png"/>
          <p:cNvPicPr/>
          <p:nvPr/>
        </p:nvPicPr>
        <p:blipFill>
          <a:blip r:embed="rId3">
            <a:extLst>
              <a:ext uri="{28A0092B-C50C-407E-A947-70E740481C1C}">
                <a14:useLocalDpi xmlns:a14="http://schemas.microsoft.com/office/drawing/2010/main" val="0"/>
              </a:ext>
            </a:extLst>
          </a:blip>
          <a:srcRect/>
          <a:stretch>
            <a:fillRect/>
          </a:stretch>
        </p:blipFill>
        <p:spPr bwMode="auto">
          <a:xfrm>
            <a:off x="4734938" y="1123353"/>
            <a:ext cx="3800825" cy="2772364"/>
          </a:xfrm>
          <a:prstGeom prst="rect">
            <a:avLst/>
          </a:prstGeom>
          <a:noFill/>
          <a:ln>
            <a:noFill/>
          </a:ln>
        </p:spPr>
      </p:pic>
      <p:pic>
        <p:nvPicPr>
          <p:cNvPr id="10" name="Immagine 9" descr="../Desktop/Schermata%202016-12-05%20alle%2011.26.00.png"/>
          <p:cNvPicPr/>
          <p:nvPr/>
        </p:nvPicPr>
        <p:blipFill>
          <a:blip r:embed="rId4">
            <a:extLst>
              <a:ext uri="{28A0092B-C50C-407E-A947-70E740481C1C}">
                <a14:useLocalDpi xmlns:a14="http://schemas.microsoft.com/office/drawing/2010/main" val="0"/>
              </a:ext>
            </a:extLst>
          </a:blip>
          <a:srcRect/>
          <a:stretch>
            <a:fillRect/>
          </a:stretch>
        </p:blipFill>
        <p:spPr bwMode="auto">
          <a:xfrm>
            <a:off x="131993" y="3427189"/>
            <a:ext cx="4080933" cy="2710551"/>
          </a:xfrm>
          <a:prstGeom prst="rect">
            <a:avLst/>
          </a:prstGeom>
          <a:noFill/>
          <a:ln>
            <a:noFill/>
          </a:ln>
        </p:spPr>
      </p:pic>
      <p:sp>
        <p:nvSpPr>
          <p:cNvPr id="4" name="CasellaDiTesto 3"/>
          <p:cNvSpPr txBox="1"/>
          <p:nvPr/>
        </p:nvSpPr>
        <p:spPr>
          <a:xfrm>
            <a:off x="4212926" y="4952855"/>
            <a:ext cx="3124200" cy="923330"/>
          </a:xfrm>
          <a:prstGeom prst="rect">
            <a:avLst/>
          </a:prstGeom>
          <a:noFill/>
        </p:spPr>
        <p:txBody>
          <a:bodyPr wrap="square" rtlCol="0">
            <a:spAutoFit/>
          </a:bodyPr>
          <a:lstStyle/>
          <a:p>
            <a:r>
              <a:rPr lang="it-IT" b="1" dirty="0">
                <a:latin typeface="Arial" charset="0"/>
                <a:ea typeface="Arial" charset="0"/>
                <a:cs typeface="Arial" charset="0"/>
                <a:sym typeface="Wingdings"/>
              </a:rPr>
              <a:t>The USEM Model </a:t>
            </a:r>
            <a:endParaRPr lang="it-IT" b="1" dirty="0" smtClean="0">
              <a:latin typeface="Arial" charset="0"/>
              <a:ea typeface="Arial" charset="0"/>
              <a:cs typeface="Arial" charset="0"/>
              <a:sym typeface="Wingdings"/>
            </a:endParaRPr>
          </a:p>
          <a:p>
            <a:r>
              <a:rPr lang="it-IT" b="1" dirty="0" smtClean="0">
                <a:latin typeface="Arial" charset="0"/>
                <a:ea typeface="Arial" charset="0"/>
                <a:cs typeface="Arial" charset="0"/>
                <a:sym typeface="Wingdings"/>
              </a:rPr>
              <a:t>(</a:t>
            </a:r>
            <a:r>
              <a:rPr lang="it-IT" b="1" dirty="0">
                <a:latin typeface="Arial" charset="0"/>
                <a:ea typeface="Arial" charset="0"/>
                <a:cs typeface="Arial" charset="0"/>
                <a:sym typeface="Wingdings"/>
              </a:rPr>
              <a:t>Yorke, Knight, 2006)</a:t>
            </a:r>
          </a:p>
          <a:p>
            <a:endParaRPr lang="it-IT" dirty="0"/>
          </a:p>
        </p:txBody>
      </p:sp>
      <p:sp>
        <p:nvSpPr>
          <p:cNvPr id="8" name="Titolo 1"/>
          <p:cNvSpPr txBox="1">
            <a:spLocks/>
          </p:cNvSpPr>
          <p:nvPr/>
        </p:nvSpPr>
        <p:spPr>
          <a:xfrm>
            <a:off x="310988" y="6537960"/>
            <a:ext cx="3206912"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err="1" smtClean="0">
                <a:solidFill>
                  <a:schemeClr val="bg1"/>
                </a:solidFill>
                <a:latin typeface="Arial" charset="0"/>
                <a:ea typeface="Arial" charset="0"/>
                <a:cs typeface="Arial" charset="0"/>
              </a:rPr>
              <a:t>Employabiliy</a:t>
            </a:r>
            <a:r>
              <a:rPr lang="it-IT" sz="1600" b="1" dirty="0" smtClean="0">
                <a:solidFill>
                  <a:schemeClr val="bg1"/>
                </a:solidFill>
                <a:latin typeface="Arial" charset="0"/>
                <a:ea typeface="Arial" charset="0"/>
                <a:cs typeface="Arial" charset="0"/>
              </a:rPr>
              <a:t> and </a:t>
            </a:r>
            <a:r>
              <a:rPr lang="it-IT" sz="1600" b="1" dirty="0" err="1" smtClean="0">
                <a:solidFill>
                  <a:schemeClr val="bg1"/>
                </a:solidFill>
                <a:latin typeface="Arial" charset="0"/>
                <a:ea typeface="Arial" charset="0"/>
                <a:cs typeface="Arial" charset="0"/>
              </a:rPr>
              <a:t>Transitions</a:t>
            </a:r>
            <a:endParaRPr lang="it-IT" sz="16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89406212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609600"/>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200" b="1" spc="-1" dirty="0">
                <a:solidFill>
                  <a:srgbClr val="000000"/>
                </a:solidFill>
                <a:uFill>
                  <a:solidFill>
                    <a:srgbClr val="FFFFFF"/>
                  </a:solidFill>
                </a:uFill>
                <a:latin typeface="Arial" charset="0"/>
                <a:ea typeface="Arial" charset="0"/>
                <a:cs typeface="Arial" charset="0"/>
              </a:rPr>
              <a:t>La categoria di Employability: alcuni modelli</a:t>
            </a:r>
          </a:p>
          <a:p>
            <a:pPr>
              <a:lnSpc>
                <a:spcPct val="100000"/>
              </a:lnSpc>
            </a:pPr>
            <a:endParaRPr lang="it-IT" sz="2200" spc="-1" dirty="0" smtClean="0">
              <a:solidFill>
                <a:srgbClr val="000000"/>
              </a:solidFill>
              <a:uFill>
                <a:solidFill>
                  <a:srgbClr val="FFFFFF"/>
                </a:solidFill>
              </a:uFill>
              <a:latin typeface="Arial" charset="0"/>
              <a:ea typeface="Arial" charset="0"/>
              <a:cs typeface="Arial" charset="0"/>
            </a:endParaRPr>
          </a:p>
          <a:p>
            <a:pPr>
              <a:lnSpc>
                <a:spcPct val="100000"/>
              </a:lnSpc>
            </a:pPr>
            <a:endParaRPr lang="it-IT" sz="2200" spc="-1" dirty="0" smtClean="0">
              <a:solidFill>
                <a:srgbClr val="000000"/>
              </a:solidFill>
              <a:uFill>
                <a:solidFill>
                  <a:srgbClr val="FFFFFF"/>
                </a:solidFill>
              </a:uFill>
              <a:latin typeface="Arial" charset="0"/>
              <a:ea typeface="Arial" charset="0"/>
              <a:cs typeface="Arial" charset="0"/>
            </a:endParaRPr>
          </a:p>
          <a:p>
            <a:r>
              <a:rPr lang="it-IT" b="1" dirty="0">
                <a:sym typeface="Wingdings"/>
              </a:rPr>
              <a:t>The </a:t>
            </a:r>
            <a:r>
              <a:rPr lang="it-IT" b="1" dirty="0" err="1">
                <a:sym typeface="Wingdings"/>
              </a:rPr>
              <a:t>CareerEDGE</a:t>
            </a:r>
            <a:r>
              <a:rPr lang="it-IT" b="1" dirty="0">
                <a:sym typeface="Wingdings"/>
              </a:rPr>
              <a:t> Model (</a:t>
            </a:r>
            <a:r>
              <a:rPr lang="it-IT" b="1" dirty="0" err="1">
                <a:sym typeface="Wingdings"/>
              </a:rPr>
              <a:t>Dacre</a:t>
            </a:r>
            <a:r>
              <a:rPr lang="it-IT" b="1" dirty="0">
                <a:sym typeface="Wingdings"/>
              </a:rPr>
              <a:t> Pool, </a:t>
            </a:r>
            <a:r>
              <a:rPr lang="it-IT" b="1" dirty="0" err="1">
                <a:sym typeface="Wingdings"/>
              </a:rPr>
              <a:t>Sewell</a:t>
            </a:r>
            <a:r>
              <a:rPr lang="it-IT" b="1" dirty="0">
                <a:sym typeface="Wingdings"/>
              </a:rPr>
              <a:t>, </a:t>
            </a:r>
            <a:r>
              <a:rPr lang="it-IT" b="1" dirty="0" smtClean="0">
                <a:sym typeface="Wingdings"/>
              </a:rPr>
              <a:t>2007)))</a:t>
            </a:r>
            <a:endParaRPr lang="it-IT" b="1" dirty="0">
              <a:sym typeface="Wingdings"/>
            </a:endParaRPr>
          </a:p>
          <a:p>
            <a:pPr>
              <a:lnSpc>
                <a:spcPct val="100000"/>
              </a:lnSpc>
            </a:pPr>
            <a:endParaRPr lang="it-IT" sz="2000" spc="-1" dirty="0" smtClean="0">
              <a:solidFill>
                <a:srgbClr val="000000"/>
              </a:solidFill>
              <a:uFill>
                <a:solidFill>
                  <a:srgbClr val="FFFFFF"/>
                </a:solidFill>
              </a:uFill>
              <a:latin typeface="Arial"/>
              <a:cs typeface="Arial"/>
            </a:endParaRPr>
          </a:p>
        </p:txBody>
      </p:sp>
      <p:sp>
        <p:nvSpPr>
          <p:cNvPr id="4" name="CasellaDiTesto 3"/>
          <p:cNvSpPr txBox="1"/>
          <p:nvPr/>
        </p:nvSpPr>
        <p:spPr>
          <a:xfrm>
            <a:off x="5195818" y="4952855"/>
            <a:ext cx="3770382" cy="646331"/>
          </a:xfrm>
          <a:prstGeom prst="rect">
            <a:avLst/>
          </a:prstGeom>
          <a:noFill/>
        </p:spPr>
        <p:txBody>
          <a:bodyPr wrap="square" rtlCol="0">
            <a:spAutoFit/>
          </a:bodyPr>
          <a:lstStyle/>
          <a:p>
            <a:r>
              <a:rPr lang="it-IT" b="1" dirty="0">
                <a:sym typeface="Wingdings"/>
              </a:rPr>
              <a:t>The </a:t>
            </a:r>
            <a:r>
              <a:rPr lang="it-IT" b="1" dirty="0" err="1">
                <a:sym typeface="Wingdings"/>
              </a:rPr>
              <a:t>Employability</a:t>
            </a:r>
            <a:r>
              <a:rPr lang="it-IT" b="1" dirty="0">
                <a:sym typeface="Wingdings"/>
              </a:rPr>
              <a:t> Model (</a:t>
            </a:r>
            <a:r>
              <a:rPr lang="it-IT" b="1" dirty="0" err="1">
                <a:sym typeface="Wingdings"/>
              </a:rPr>
              <a:t>Sumanasiri</a:t>
            </a:r>
            <a:r>
              <a:rPr lang="it-IT" b="1" dirty="0">
                <a:sym typeface="Wingdings"/>
              </a:rPr>
              <a:t>, </a:t>
            </a:r>
            <a:r>
              <a:rPr lang="it-IT" b="1" dirty="0" err="1">
                <a:sym typeface="Wingdings"/>
              </a:rPr>
              <a:t>Khatib</a:t>
            </a:r>
            <a:r>
              <a:rPr lang="it-IT" b="1" dirty="0">
                <a:sym typeface="Wingdings"/>
              </a:rPr>
              <a:t>, </a:t>
            </a:r>
            <a:r>
              <a:rPr lang="it-IT" b="1" dirty="0" err="1">
                <a:sym typeface="Wingdings"/>
              </a:rPr>
              <a:t>Jadibi</a:t>
            </a:r>
            <a:r>
              <a:rPr lang="it-IT" b="1" dirty="0">
                <a:sym typeface="Wingdings"/>
              </a:rPr>
              <a:t>, 2015)</a:t>
            </a:r>
          </a:p>
        </p:txBody>
      </p:sp>
      <p:sp>
        <p:nvSpPr>
          <p:cNvPr id="8" name="Titolo 1"/>
          <p:cNvSpPr txBox="1">
            <a:spLocks/>
          </p:cNvSpPr>
          <p:nvPr/>
        </p:nvSpPr>
        <p:spPr>
          <a:xfrm>
            <a:off x="310988" y="6537960"/>
            <a:ext cx="3206912"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err="1" smtClean="0">
                <a:solidFill>
                  <a:schemeClr val="bg1"/>
                </a:solidFill>
                <a:latin typeface="Arial" charset="0"/>
                <a:ea typeface="Arial" charset="0"/>
                <a:cs typeface="Arial" charset="0"/>
              </a:rPr>
              <a:t>Employabiliy</a:t>
            </a:r>
            <a:r>
              <a:rPr lang="it-IT" sz="1600" b="1" dirty="0" smtClean="0">
                <a:solidFill>
                  <a:schemeClr val="bg1"/>
                </a:solidFill>
                <a:latin typeface="Arial" charset="0"/>
                <a:ea typeface="Arial" charset="0"/>
                <a:cs typeface="Arial" charset="0"/>
              </a:rPr>
              <a:t> and </a:t>
            </a:r>
            <a:r>
              <a:rPr lang="it-IT" sz="1600" b="1" dirty="0" err="1" smtClean="0">
                <a:solidFill>
                  <a:schemeClr val="bg1"/>
                </a:solidFill>
                <a:latin typeface="Arial" charset="0"/>
                <a:ea typeface="Arial" charset="0"/>
                <a:cs typeface="Arial" charset="0"/>
              </a:rPr>
              <a:t>Transitions</a:t>
            </a:r>
            <a:endParaRPr lang="it-IT" sz="1600" b="1" dirty="0">
              <a:solidFill>
                <a:schemeClr val="bg1"/>
              </a:solidFill>
              <a:latin typeface="Arial" charset="0"/>
              <a:ea typeface="Arial" charset="0"/>
              <a:cs typeface="Arial" charset="0"/>
            </a:endParaRPr>
          </a:p>
        </p:txBody>
      </p:sp>
      <p:sp>
        <p:nvSpPr>
          <p:cNvPr id="2" name="CasellaDiTesto 1"/>
          <p:cNvSpPr txBox="1"/>
          <p:nvPr/>
        </p:nvSpPr>
        <p:spPr>
          <a:xfrm>
            <a:off x="6093862" y="1731737"/>
            <a:ext cx="184666" cy="369332"/>
          </a:xfrm>
          <a:prstGeom prst="rect">
            <a:avLst/>
          </a:prstGeom>
          <a:noFill/>
        </p:spPr>
        <p:txBody>
          <a:bodyPr wrap="none" rtlCol="0">
            <a:spAutoFit/>
          </a:bodyPr>
          <a:lstStyle/>
          <a:p>
            <a:endParaRPr lang="it-IT" dirty="0"/>
          </a:p>
        </p:txBody>
      </p:sp>
      <p:pic>
        <p:nvPicPr>
          <p:cNvPr id="12" name="Immagine 11" descr="CareerEDGE model - DACRE PO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788" y="1246241"/>
            <a:ext cx="3755980" cy="3081414"/>
          </a:xfrm>
          <a:prstGeom prst="rect">
            <a:avLst/>
          </a:prstGeom>
        </p:spPr>
      </p:pic>
      <p:pic>
        <p:nvPicPr>
          <p:cNvPr id="13" name="Immagine 12" descr="SumanasiriModel.png"/>
          <p:cNvPicPr>
            <a:picLocks noChangeAspect="1"/>
          </p:cNvPicPr>
          <p:nvPr/>
        </p:nvPicPr>
        <p:blipFill rotWithShape="1">
          <a:blip r:embed="rId4">
            <a:extLst>
              <a:ext uri="{28A0092B-C50C-407E-A947-70E740481C1C}">
                <a14:useLocalDpi xmlns:a14="http://schemas.microsoft.com/office/drawing/2010/main" val="0"/>
              </a:ext>
            </a:extLst>
          </a:blip>
          <a:srcRect l="6643"/>
          <a:stretch/>
        </p:blipFill>
        <p:spPr>
          <a:xfrm>
            <a:off x="0" y="3980542"/>
            <a:ext cx="4816964" cy="2557418"/>
          </a:xfrm>
          <a:prstGeom prst="rect">
            <a:avLst/>
          </a:prstGeom>
        </p:spPr>
      </p:pic>
    </p:spTree>
    <p:extLst>
      <p:ext uri="{BB962C8B-B14F-4D97-AF65-F5344CB8AC3E}">
        <p14:creationId xmlns:p14="http://schemas.microsoft.com/office/powerpoint/2010/main" val="7709083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685948"/>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Metodologia</a:t>
            </a:r>
          </a:p>
          <a:p>
            <a:pPr marL="360" algn="just">
              <a:buClr>
                <a:srgbClr val="000000"/>
              </a:buClr>
            </a:pPr>
            <a:endParaRPr lang="it-IT" sz="2000" b="1" spc="-1" dirty="0">
              <a:solidFill>
                <a:srgbClr val="000000"/>
              </a:solidFill>
              <a:uFill>
                <a:solidFill>
                  <a:srgbClr val="FFFFFF"/>
                </a:solidFill>
              </a:uFill>
              <a:latin typeface="Arial" charset="0"/>
              <a:ea typeface="Arial" charset="0"/>
              <a:cs typeface="Arial" charset="0"/>
            </a:endParaRPr>
          </a:p>
          <a:p>
            <a:pPr marL="343260" indent="-342900" algn="just">
              <a:buClr>
                <a:srgbClr val="000000"/>
              </a:buClr>
              <a:buFont typeface="Arial"/>
              <a:buChar char="•"/>
            </a:pPr>
            <a:r>
              <a:rPr lang="it-IT" sz="2000" spc="-1" dirty="0" smtClean="0">
                <a:solidFill>
                  <a:srgbClr val="000000"/>
                </a:solidFill>
                <a:uFill>
                  <a:solidFill>
                    <a:srgbClr val="FFFFFF"/>
                  </a:solidFill>
                </a:uFill>
                <a:latin typeface="Arial" charset="0"/>
                <a:ea typeface="Arial" charset="0"/>
                <a:cs typeface="Arial" charset="0"/>
              </a:rPr>
              <a:t>Approccio interpretativo: Orientamento al Lavoro, Job Placement, Career </a:t>
            </a:r>
            <a:r>
              <a:rPr lang="it-IT" sz="2000" spc="-1" dirty="0" err="1" smtClean="0">
                <a:solidFill>
                  <a:srgbClr val="000000"/>
                </a:solidFill>
                <a:uFill>
                  <a:solidFill>
                    <a:srgbClr val="FFFFFF"/>
                  </a:solidFill>
                </a:uFill>
                <a:latin typeface="Arial" charset="0"/>
                <a:ea typeface="Arial" charset="0"/>
                <a:cs typeface="Arial" charset="0"/>
              </a:rPr>
              <a:t>Guidance</a:t>
            </a:r>
            <a:r>
              <a:rPr lang="it-IT" sz="2000" spc="-1" dirty="0" smtClean="0">
                <a:solidFill>
                  <a:srgbClr val="000000"/>
                </a:solidFill>
                <a:uFill>
                  <a:solidFill>
                    <a:srgbClr val="FFFFFF"/>
                  </a:solidFill>
                </a:uFill>
                <a:latin typeface="Arial" charset="0"/>
                <a:ea typeface="Arial" charset="0"/>
                <a:cs typeface="Arial" charset="0"/>
              </a:rPr>
              <a:t>, Employability, </a:t>
            </a:r>
            <a:r>
              <a:rPr lang="it-IT" sz="2000" spc="-1" dirty="0" err="1" smtClean="0">
                <a:solidFill>
                  <a:srgbClr val="000000"/>
                </a:solidFill>
                <a:uFill>
                  <a:solidFill>
                    <a:srgbClr val="FFFFFF"/>
                  </a:solidFill>
                </a:uFill>
                <a:latin typeface="Arial" charset="0"/>
                <a:ea typeface="Arial" charset="0"/>
                <a:cs typeface="Arial" charset="0"/>
              </a:rPr>
              <a:t>Transitions</a:t>
            </a:r>
            <a:r>
              <a:rPr lang="it-IT" sz="2000" spc="-1" dirty="0" smtClean="0">
                <a:solidFill>
                  <a:srgbClr val="000000"/>
                </a:solidFill>
                <a:uFill>
                  <a:solidFill>
                    <a:srgbClr val="FFFFFF"/>
                  </a:solidFill>
                </a:uFill>
                <a:latin typeface="Arial" charset="0"/>
                <a:ea typeface="Arial" charset="0"/>
                <a:cs typeface="Arial" charset="0"/>
              </a:rPr>
              <a:t>, Soft </a:t>
            </a:r>
            <a:r>
              <a:rPr lang="it-IT" sz="2000" spc="-1" dirty="0" err="1" smtClean="0">
                <a:solidFill>
                  <a:srgbClr val="000000"/>
                </a:solidFill>
                <a:uFill>
                  <a:solidFill>
                    <a:srgbClr val="FFFFFF"/>
                  </a:solidFill>
                </a:uFill>
                <a:latin typeface="Arial" charset="0"/>
                <a:ea typeface="Arial" charset="0"/>
                <a:cs typeface="Arial" charset="0"/>
              </a:rPr>
              <a:t>Skills</a:t>
            </a:r>
            <a:r>
              <a:rPr lang="it-IT" sz="2000" spc="-1" dirty="0" smtClean="0">
                <a:solidFill>
                  <a:srgbClr val="000000"/>
                </a:solidFill>
                <a:uFill>
                  <a:solidFill>
                    <a:srgbClr val="FFFFFF"/>
                  </a:solidFill>
                </a:uFill>
                <a:latin typeface="Arial" charset="0"/>
                <a:ea typeface="Arial" charset="0"/>
                <a:cs typeface="Arial" charset="0"/>
              </a:rPr>
              <a:t>.</a:t>
            </a:r>
          </a:p>
          <a:p>
            <a:pPr marL="343260" indent="-342900" algn="just">
              <a:buClr>
                <a:srgbClr val="000000"/>
              </a:buClr>
              <a:buFont typeface="Arial"/>
              <a:buChar char="•"/>
            </a:pPr>
            <a:endParaRPr lang="it-IT" sz="2000" spc="-1" dirty="0">
              <a:solidFill>
                <a:srgbClr val="000000"/>
              </a:solidFill>
              <a:uFill>
                <a:solidFill>
                  <a:srgbClr val="FFFFFF"/>
                </a:solidFill>
              </a:uFill>
              <a:latin typeface="Arial" charset="0"/>
              <a:ea typeface="Arial" charset="0"/>
              <a:cs typeface="Arial" charset="0"/>
            </a:endParaRPr>
          </a:p>
          <a:p>
            <a:pPr marL="343260" indent="-342900" algn="just">
              <a:buClr>
                <a:srgbClr val="000000"/>
              </a:buClr>
              <a:buFont typeface="Arial"/>
              <a:buChar char="•"/>
            </a:pPr>
            <a:r>
              <a:rPr lang="it-IT" sz="2000" spc="-1" dirty="0" smtClean="0">
                <a:solidFill>
                  <a:srgbClr val="000000"/>
                </a:solidFill>
                <a:uFill>
                  <a:solidFill>
                    <a:srgbClr val="FFFFFF"/>
                  </a:solidFill>
                </a:uFill>
                <a:latin typeface="Arial" charset="0"/>
                <a:ea typeface="Arial" charset="0"/>
                <a:cs typeface="Arial" charset="0"/>
              </a:rPr>
              <a:t>Metodo della Ricerca: Ricerca Qualitativa</a:t>
            </a:r>
          </a:p>
          <a:p>
            <a:pPr marL="343260" indent="-342900" algn="just">
              <a:buClr>
                <a:srgbClr val="000000"/>
              </a:buClr>
              <a:buFont typeface="Arial"/>
              <a:buChar char="•"/>
            </a:pPr>
            <a:endParaRPr lang="it-IT" sz="2000" spc="-1" dirty="0">
              <a:solidFill>
                <a:srgbClr val="000000"/>
              </a:solidFill>
              <a:uFill>
                <a:solidFill>
                  <a:srgbClr val="FFFFFF"/>
                </a:solidFill>
              </a:uFill>
              <a:latin typeface="Arial" charset="0"/>
              <a:ea typeface="Arial" charset="0"/>
              <a:cs typeface="Arial" charset="0"/>
            </a:endParaRPr>
          </a:p>
          <a:p>
            <a:pPr marL="343260" indent="-342900" algn="just">
              <a:buClr>
                <a:srgbClr val="000000"/>
              </a:buClr>
              <a:buFont typeface="Arial"/>
              <a:buChar char="•"/>
            </a:pPr>
            <a:r>
              <a:rPr lang="it-IT" sz="2000" spc="-1" dirty="0" smtClean="0">
                <a:solidFill>
                  <a:srgbClr val="000000"/>
                </a:solidFill>
                <a:uFill>
                  <a:solidFill>
                    <a:srgbClr val="FFFFFF"/>
                  </a:solidFill>
                </a:uFill>
                <a:latin typeface="Arial" charset="0"/>
                <a:ea typeface="Arial" charset="0"/>
                <a:cs typeface="Arial" charset="0"/>
              </a:rPr>
              <a:t>Contesto Epistemologico: </a:t>
            </a:r>
            <a:r>
              <a:rPr lang="it-IT" sz="2000" spc="-1" dirty="0" err="1" smtClean="0">
                <a:solidFill>
                  <a:srgbClr val="000000"/>
                </a:solidFill>
                <a:uFill>
                  <a:solidFill>
                    <a:srgbClr val="FFFFFF"/>
                  </a:solidFill>
                </a:uFill>
                <a:latin typeface="Arial" charset="0"/>
                <a:ea typeface="Arial" charset="0"/>
                <a:cs typeface="Arial" charset="0"/>
              </a:rPr>
              <a:t>Grounded</a:t>
            </a:r>
            <a:r>
              <a:rPr lang="it-IT" sz="2000" spc="-1" dirty="0" smtClean="0">
                <a:solidFill>
                  <a:srgbClr val="000000"/>
                </a:solidFill>
                <a:uFill>
                  <a:solidFill>
                    <a:srgbClr val="FFFFFF"/>
                  </a:solidFill>
                </a:uFill>
                <a:latin typeface="Arial" charset="0"/>
                <a:ea typeface="Arial" charset="0"/>
                <a:cs typeface="Arial" charset="0"/>
              </a:rPr>
              <a:t> </a:t>
            </a:r>
            <a:r>
              <a:rPr lang="it-IT" sz="2000" spc="-1" dirty="0" err="1" smtClean="0">
                <a:solidFill>
                  <a:srgbClr val="000000"/>
                </a:solidFill>
                <a:uFill>
                  <a:solidFill>
                    <a:srgbClr val="FFFFFF"/>
                  </a:solidFill>
                </a:uFill>
                <a:latin typeface="Arial" charset="0"/>
                <a:ea typeface="Arial" charset="0"/>
                <a:cs typeface="Arial" charset="0"/>
              </a:rPr>
              <a:t>Theory</a:t>
            </a:r>
            <a:r>
              <a:rPr lang="it-IT" sz="2000" spc="-1" dirty="0" smtClean="0">
                <a:solidFill>
                  <a:srgbClr val="000000"/>
                </a:solidFill>
                <a:uFill>
                  <a:solidFill>
                    <a:srgbClr val="FFFFFF"/>
                  </a:solidFill>
                </a:uFill>
                <a:latin typeface="Arial" charset="0"/>
                <a:ea typeface="Arial" charset="0"/>
                <a:cs typeface="Arial" charset="0"/>
              </a:rPr>
              <a:t>, focalizzata sulla persona e sull’interpretazione del suo percorso educativo e professionale</a:t>
            </a:r>
          </a:p>
          <a:p>
            <a:pPr marL="343260" indent="-342900" algn="just">
              <a:buClr>
                <a:srgbClr val="000000"/>
              </a:buClr>
              <a:buFont typeface="Arial"/>
              <a:buChar char="•"/>
            </a:pPr>
            <a:endParaRPr lang="it-IT" sz="2000" dirty="0">
              <a:latin typeface="Arial" charset="0"/>
              <a:ea typeface="Arial" charset="0"/>
              <a:cs typeface="Arial" charset="0"/>
            </a:endParaRPr>
          </a:p>
          <a:p>
            <a:pPr marL="342900" indent="-342900" algn="just">
              <a:buFont typeface="Arial"/>
              <a:buChar char="•"/>
            </a:pPr>
            <a:r>
              <a:rPr lang="en-GB" sz="2000" dirty="0" err="1" smtClean="0">
                <a:latin typeface="Arial" charset="0"/>
                <a:ea typeface="Arial" charset="0"/>
                <a:cs typeface="Arial" charset="0"/>
              </a:rPr>
              <a:t>Strategia</a:t>
            </a:r>
            <a:r>
              <a:rPr lang="en-GB" sz="2000" dirty="0" smtClean="0">
                <a:latin typeface="Arial" charset="0"/>
                <a:ea typeface="Arial" charset="0"/>
                <a:cs typeface="Arial" charset="0"/>
              </a:rPr>
              <a:t> </a:t>
            </a:r>
            <a:r>
              <a:rPr lang="en-GB" sz="2000" dirty="0" err="1" smtClean="0">
                <a:latin typeface="Arial" charset="0"/>
                <a:ea typeface="Arial" charset="0"/>
                <a:cs typeface="Arial" charset="0"/>
              </a:rPr>
              <a:t>della</a:t>
            </a:r>
            <a:r>
              <a:rPr lang="en-GB" sz="2000" dirty="0" smtClean="0">
                <a:latin typeface="Arial" charset="0"/>
                <a:ea typeface="Arial" charset="0"/>
                <a:cs typeface="Arial" charset="0"/>
              </a:rPr>
              <a:t> </a:t>
            </a:r>
            <a:r>
              <a:rPr lang="en-GB" sz="2000" dirty="0" err="1" smtClean="0">
                <a:latin typeface="Arial" charset="0"/>
                <a:ea typeface="Arial" charset="0"/>
                <a:cs typeface="Arial" charset="0"/>
              </a:rPr>
              <a:t>Ricerca</a:t>
            </a:r>
            <a:r>
              <a:rPr lang="en-GB" sz="2000" dirty="0" smtClean="0">
                <a:latin typeface="Arial" charset="0"/>
                <a:ea typeface="Arial" charset="0"/>
                <a:cs typeface="Arial" charset="0"/>
              </a:rPr>
              <a:t>: </a:t>
            </a:r>
            <a:r>
              <a:rPr lang="en-GB" sz="2000" dirty="0" err="1" smtClean="0">
                <a:latin typeface="Arial" charset="0"/>
                <a:ea typeface="Arial" charset="0"/>
                <a:cs typeface="Arial" charset="0"/>
              </a:rPr>
              <a:t>Caso</a:t>
            </a:r>
            <a:r>
              <a:rPr lang="en-GB" sz="2000" dirty="0" smtClean="0">
                <a:latin typeface="Arial" charset="0"/>
                <a:ea typeface="Arial" charset="0"/>
                <a:cs typeface="Arial" charset="0"/>
              </a:rPr>
              <a:t> di Studio</a:t>
            </a:r>
          </a:p>
          <a:p>
            <a:pPr marL="342900" indent="-342900" algn="just">
              <a:buFont typeface="Arial"/>
              <a:buChar char="•"/>
            </a:pPr>
            <a:endParaRPr lang="en-GB" sz="2000" dirty="0">
              <a:latin typeface="Arial" charset="0"/>
              <a:ea typeface="Arial" charset="0"/>
              <a:cs typeface="Arial" charset="0"/>
            </a:endParaRPr>
          </a:p>
          <a:p>
            <a:pPr marL="342900" indent="-342900" algn="just">
              <a:buFont typeface="Arial"/>
              <a:buChar char="•"/>
            </a:pPr>
            <a:r>
              <a:rPr lang="en-GB" sz="2000" dirty="0" err="1" smtClean="0">
                <a:latin typeface="Arial" charset="0"/>
                <a:ea typeface="Arial" charset="0"/>
                <a:cs typeface="Arial" charset="0"/>
              </a:rPr>
              <a:t>Strumenti</a:t>
            </a:r>
            <a:r>
              <a:rPr lang="en-GB" sz="2000" dirty="0" smtClean="0">
                <a:latin typeface="Arial" charset="0"/>
                <a:ea typeface="Arial" charset="0"/>
                <a:cs typeface="Arial" charset="0"/>
              </a:rPr>
              <a:t> </a:t>
            </a:r>
            <a:r>
              <a:rPr lang="en-GB" sz="2000" dirty="0" err="1" smtClean="0">
                <a:latin typeface="Arial" charset="0"/>
                <a:ea typeface="Arial" charset="0"/>
                <a:cs typeface="Arial" charset="0"/>
              </a:rPr>
              <a:t>della</a:t>
            </a:r>
            <a:r>
              <a:rPr lang="en-GB" sz="2000" dirty="0" smtClean="0">
                <a:latin typeface="Arial" charset="0"/>
                <a:ea typeface="Arial" charset="0"/>
                <a:cs typeface="Arial" charset="0"/>
              </a:rPr>
              <a:t> </a:t>
            </a:r>
            <a:r>
              <a:rPr lang="en-GB" sz="2000" dirty="0" err="1" smtClean="0">
                <a:latin typeface="Arial" charset="0"/>
                <a:ea typeface="Arial" charset="0"/>
                <a:cs typeface="Arial" charset="0"/>
              </a:rPr>
              <a:t>Ricerca</a:t>
            </a:r>
            <a:r>
              <a:rPr lang="en-GB" sz="2000" dirty="0" smtClean="0">
                <a:latin typeface="Arial" charset="0"/>
                <a:ea typeface="Arial" charset="0"/>
                <a:cs typeface="Arial" charset="0"/>
              </a:rPr>
              <a:t>: Focus Group e</a:t>
            </a:r>
          </a:p>
          <a:p>
            <a:pPr algn="just"/>
            <a:r>
              <a:rPr lang="en-GB" sz="2000" dirty="0">
                <a:latin typeface="Arial" charset="0"/>
                <a:ea typeface="Arial" charset="0"/>
                <a:cs typeface="Arial" charset="0"/>
              </a:rPr>
              <a:t>	</a:t>
            </a:r>
            <a:r>
              <a:rPr lang="en-GB" sz="2000" dirty="0" smtClean="0">
                <a:latin typeface="Arial" charset="0"/>
                <a:ea typeface="Arial" charset="0"/>
                <a:cs typeface="Arial" charset="0"/>
              </a:rPr>
              <a:t> </a:t>
            </a:r>
            <a:r>
              <a:rPr lang="en-GB" sz="2000" dirty="0" err="1" smtClean="0">
                <a:latin typeface="Arial" charset="0"/>
                <a:ea typeface="Arial" charset="0"/>
                <a:cs typeface="Arial" charset="0"/>
              </a:rPr>
              <a:t>Intervista</a:t>
            </a:r>
            <a:r>
              <a:rPr lang="en-GB" sz="2000" dirty="0" smtClean="0">
                <a:latin typeface="Arial" charset="0"/>
                <a:ea typeface="Arial" charset="0"/>
                <a:cs typeface="Arial" charset="0"/>
              </a:rPr>
              <a:t> Semi-</a:t>
            </a:r>
            <a:r>
              <a:rPr lang="en-GB" sz="2000" dirty="0" err="1" smtClean="0">
                <a:latin typeface="Arial" charset="0"/>
                <a:ea typeface="Arial" charset="0"/>
                <a:cs typeface="Arial" charset="0"/>
              </a:rPr>
              <a:t>strutturata</a:t>
            </a:r>
            <a:endParaRPr lang="en-GB" sz="2000" dirty="0">
              <a:latin typeface="Arial" charset="0"/>
              <a:ea typeface="Arial" charset="0"/>
              <a:cs typeface="Arial" charset="0"/>
            </a:endParaRPr>
          </a:p>
          <a:p>
            <a:pPr marL="360" algn="just">
              <a:buClr>
                <a:srgbClr val="000000"/>
              </a:buClr>
            </a:pPr>
            <a:endParaRPr lang="it-IT" sz="2000" spc="-1" dirty="0" smtClean="0">
              <a:solidFill>
                <a:srgbClr val="000000"/>
              </a:solidFill>
              <a:uFill>
                <a:solidFill>
                  <a:srgbClr val="FFFFFF"/>
                </a:solidFill>
              </a:uFill>
              <a:latin typeface="Arial" charset="0"/>
              <a:ea typeface="Arial" charset="0"/>
              <a:cs typeface="Arial" charset="0"/>
            </a:endParaRPr>
          </a:p>
          <a:p>
            <a:pPr>
              <a:lnSpc>
                <a:spcPct val="100000"/>
              </a:lnSpc>
            </a:pPr>
            <a:endParaRPr lang="it-IT" sz="2000" spc="-1" dirty="0" smtClean="0">
              <a:solidFill>
                <a:srgbClr val="000000"/>
              </a:solidFill>
              <a:uFill>
                <a:solidFill>
                  <a:srgbClr val="FFFFFF"/>
                </a:solidFill>
              </a:uFill>
              <a:latin typeface="Arial" charset="0"/>
              <a:ea typeface="Arial" charset="0"/>
              <a:cs typeface="Arial" charset="0"/>
            </a:endParaRPr>
          </a:p>
        </p:txBody>
      </p:sp>
      <p:pic>
        <p:nvPicPr>
          <p:cNvPr id="2" name="Immagine 1"/>
          <p:cNvPicPr>
            <a:picLocks noChangeAspect="1"/>
          </p:cNvPicPr>
          <p:nvPr/>
        </p:nvPicPr>
        <p:blipFill>
          <a:blip r:embed="rId3"/>
          <a:stretch>
            <a:fillRect/>
          </a:stretch>
        </p:blipFill>
        <p:spPr>
          <a:xfrm>
            <a:off x="5317442" y="3852608"/>
            <a:ext cx="3826558" cy="2548785"/>
          </a:xfrm>
          <a:prstGeom prst="rect">
            <a:avLst/>
          </a:prstGeom>
        </p:spPr>
      </p:pic>
    </p:spTree>
    <p:extLst>
      <p:ext uri="{BB962C8B-B14F-4D97-AF65-F5344CB8AC3E}">
        <p14:creationId xmlns:p14="http://schemas.microsoft.com/office/powerpoint/2010/main" val="179380504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800100"/>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Strumenti della Ricerca</a:t>
            </a:r>
          </a:p>
          <a:p>
            <a:pPr marL="360" algn="just">
              <a:buClr>
                <a:srgbClr val="000000"/>
              </a:buClr>
            </a:pPr>
            <a:endParaRPr lang="it-IT" sz="2400" b="1" spc="-1" dirty="0">
              <a:solidFill>
                <a:srgbClr val="000000"/>
              </a:solidFill>
              <a:uFill>
                <a:solidFill>
                  <a:srgbClr val="FFFFFF"/>
                </a:solidFill>
              </a:uFill>
              <a:latin typeface="Arial" charset="0"/>
              <a:ea typeface="Arial" charset="0"/>
              <a:cs typeface="Arial" charset="0"/>
            </a:endParaRPr>
          </a:p>
          <a:p>
            <a:pPr marL="360" algn="just">
              <a:buClr>
                <a:srgbClr val="000000"/>
              </a:buClr>
            </a:pPr>
            <a:r>
              <a:rPr lang="it-IT" sz="2200" spc="-1" dirty="0" smtClean="0">
                <a:solidFill>
                  <a:srgbClr val="000000"/>
                </a:solidFill>
                <a:uFill>
                  <a:solidFill>
                    <a:srgbClr val="FFFFFF"/>
                  </a:solidFill>
                </a:uFill>
                <a:latin typeface="Arial" charset="0"/>
                <a:ea typeface="Arial" charset="0"/>
                <a:cs typeface="Arial" charset="0"/>
              </a:rPr>
              <a:t>I Focus Group e le Interviste hanno seguito un rigido protocollo:</a:t>
            </a:r>
          </a:p>
          <a:p>
            <a:pPr marL="360" algn="just">
              <a:buClr>
                <a:srgbClr val="000000"/>
              </a:buClr>
            </a:pPr>
            <a:r>
              <a:rPr lang="it-IT" sz="2200" spc="-1" dirty="0" smtClean="0">
                <a:solidFill>
                  <a:srgbClr val="000000"/>
                </a:solidFill>
                <a:uFill>
                  <a:solidFill>
                    <a:srgbClr val="FFFFFF"/>
                  </a:solidFill>
                </a:uFill>
                <a:latin typeface="Arial" charset="0"/>
                <a:ea typeface="Arial" charset="0"/>
                <a:cs typeface="Arial" charset="0"/>
              </a:rPr>
              <a:t>Si sono concentrati su:</a:t>
            </a:r>
          </a:p>
          <a:p>
            <a:pPr marL="360" algn="just">
              <a:buClr>
                <a:srgbClr val="000000"/>
              </a:buClr>
            </a:pPr>
            <a:endParaRPr lang="it-IT" sz="2200" spc="-1" dirty="0">
              <a:solidFill>
                <a:srgbClr val="000000"/>
              </a:solidFill>
              <a:uFill>
                <a:solidFill>
                  <a:srgbClr val="FFFFFF"/>
                </a:solidFill>
              </a:uFill>
              <a:latin typeface="Arial" charset="0"/>
              <a:ea typeface="Arial" charset="0"/>
              <a:cs typeface="Arial" charset="0"/>
            </a:endParaRPr>
          </a:p>
          <a:p>
            <a:pPr marL="457560" indent="-457200" algn="just">
              <a:buClr>
                <a:srgbClr val="000000"/>
              </a:buClr>
              <a:buAutoNum type="arabicPeriod"/>
            </a:pPr>
            <a:r>
              <a:rPr lang="it-IT" sz="2200" spc="-1" dirty="0" smtClean="0">
                <a:solidFill>
                  <a:srgbClr val="000000"/>
                </a:solidFill>
                <a:uFill>
                  <a:solidFill>
                    <a:srgbClr val="FFFFFF"/>
                  </a:solidFill>
                </a:uFill>
                <a:latin typeface="Arial" charset="0"/>
                <a:ea typeface="Arial" charset="0"/>
                <a:cs typeface="Arial" charset="0"/>
              </a:rPr>
              <a:t>Descrizione del fenomeno della transizione</a:t>
            </a:r>
          </a:p>
          <a:p>
            <a:pPr marL="360" algn="just">
              <a:buClr>
                <a:srgbClr val="000000"/>
              </a:buClr>
            </a:pPr>
            <a:endParaRPr lang="it-IT" sz="2200" spc="-1" dirty="0">
              <a:solidFill>
                <a:srgbClr val="000000"/>
              </a:solidFill>
              <a:uFill>
                <a:solidFill>
                  <a:srgbClr val="FFFFFF"/>
                </a:solidFill>
              </a:uFill>
              <a:latin typeface="Arial" charset="0"/>
              <a:ea typeface="Arial" charset="0"/>
              <a:cs typeface="Arial" charset="0"/>
            </a:endParaRPr>
          </a:p>
          <a:p>
            <a:pPr marL="457560" indent="-457200" algn="just">
              <a:buClr>
                <a:srgbClr val="000000"/>
              </a:buClr>
              <a:buAutoNum type="arabicPeriod"/>
            </a:pPr>
            <a:r>
              <a:rPr lang="it-IT" sz="2200" spc="-1" dirty="0" smtClean="0">
                <a:solidFill>
                  <a:srgbClr val="000000"/>
                </a:solidFill>
                <a:uFill>
                  <a:solidFill>
                    <a:srgbClr val="FFFFFF"/>
                  </a:solidFill>
                </a:uFill>
                <a:latin typeface="Arial" charset="0"/>
                <a:ea typeface="Arial" charset="0"/>
                <a:cs typeface="Arial" charset="0"/>
              </a:rPr>
              <a:t>Identificazione delle chiavi interpretative per una lettura attraverso le sfumature dei concetti</a:t>
            </a:r>
          </a:p>
          <a:p>
            <a:pPr marL="457560" indent="-457200" algn="just">
              <a:buClr>
                <a:srgbClr val="000000"/>
              </a:buClr>
              <a:buAutoNum type="arabicPeriod"/>
            </a:pPr>
            <a:endParaRPr lang="it-IT" sz="2200" spc="-1" dirty="0" smtClean="0">
              <a:solidFill>
                <a:srgbClr val="000000"/>
              </a:solidFill>
              <a:uFill>
                <a:solidFill>
                  <a:srgbClr val="FFFFFF"/>
                </a:solidFill>
              </a:uFill>
              <a:latin typeface="Arial" charset="0"/>
              <a:ea typeface="Arial" charset="0"/>
              <a:cs typeface="Arial" charset="0"/>
            </a:endParaRPr>
          </a:p>
          <a:p>
            <a:pPr marL="457560" indent="-457200" algn="just">
              <a:buClr>
                <a:srgbClr val="000000"/>
              </a:buClr>
              <a:buAutoNum type="arabicPeriod"/>
            </a:pPr>
            <a:r>
              <a:rPr lang="it-IT" sz="2200" spc="-1" dirty="0" smtClean="0">
                <a:solidFill>
                  <a:srgbClr val="000000"/>
                </a:solidFill>
                <a:uFill>
                  <a:solidFill>
                    <a:srgbClr val="FFFFFF"/>
                  </a:solidFill>
                </a:uFill>
                <a:latin typeface="Arial" charset="0"/>
                <a:ea typeface="Arial" charset="0"/>
                <a:cs typeface="Arial" charset="0"/>
              </a:rPr>
              <a:t>Creazione di una griglia di </a:t>
            </a:r>
            <a:r>
              <a:rPr lang="it-IT" sz="2200" spc="-1" dirty="0" err="1" smtClean="0">
                <a:solidFill>
                  <a:srgbClr val="000000"/>
                </a:solidFill>
                <a:uFill>
                  <a:solidFill>
                    <a:srgbClr val="FFFFFF"/>
                  </a:solidFill>
                </a:uFill>
                <a:latin typeface="Arial" charset="0"/>
                <a:ea typeface="Arial" charset="0"/>
                <a:cs typeface="Arial" charset="0"/>
              </a:rPr>
              <a:t>Metadata</a:t>
            </a:r>
            <a:endParaRPr lang="it-IT" sz="2200"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200" spc="-1" dirty="0" smtClean="0">
              <a:solidFill>
                <a:srgbClr val="000000"/>
              </a:solidFill>
              <a:uFill>
                <a:solidFill>
                  <a:srgbClr val="FFFFFF"/>
                </a:solidFill>
              </a:uFill>
              <a:latin typeface="Arial" charset="0"/>
              <a:ea typeface="Arial" charset="0"/>
              <a:cs typeface="Arial" charset="0"/>
            </a:endParaRPr>
          </a:p>
          <a:p>
            <a:pPr marL="342900" indent="-342900">
              <a:buFont typeface="Wingdings" charset="0"/>
              <a:buChar char="à"/>
            </a:pPr>
            <a:r>
              <a:rPr lang="it-IT" sz="2200" dirty="0" smtClean="0">
                <a:solidFill>
                  <a:srgbClr val="000000"/>
                </a:solidFill>
                <a:latin typeface="Arial" charset="0"/>
                <a:ea typeface="Arial" charset="0"/>
                <a:cs typeface="Arial" charset="0"/>
                <a:sym typeface="Wingdings"/>
              </a:rPr>
              <a:t>Sono state investigate le </a:t>
            </a:r>
            <a:r>
              <a:rPr lang="it-IT" sz="2200" b="1" dirty="0" smtClean="0">
                <a:solidFill>
                  <a:srgbClr val="000000"/>
                </a:solidFill>
                <a:latin typeface="Arial" charset="0"/>
                <a:ea typeface="Arial" charset="0"/>
                <a:cs typeface="Arial" charset="0"/>
                <a:sym typeface="Wingdings"/>
              </a:rPr>
              <a:t>Volizioni, le Competenze, i Canali e le Strategie, le Aspettative</a:t>
            </a:r>
            <a:endParaRPr lang="it-IT" sz="2200" b="1" dirty="0">
              <a:solidFill>
                <a:srgbClr val="000000"/>
              </a:solidFill>
              <a:latin typeface="Arial" charset="0"/>
              <a:ea typeface="Arial" charset="0"/>
              <a:cs typeface="Arial" charset="0"/>
            </a:endParaRPr>
          </a:p>
          <a:p>
            <a:pPr marL="360" algn="just">
              <a:buClr>
                <a:srgbClr val="000000"/>
              </a:buClr>
            </a:pPr>
            <a:endParaRPr lang="it-IT" sz="2000" spc="-1" dirty="0" smtClean="0">
              <a:solidFill>
                <a:srgbClr val="000000"/>
              </a:solidFill>
              <a:uFill>
                <a:solidFill>
                  <a:srgbClr val="FFFFFF"/>
                </a:solidFill>
              </a:uFill>
              <a:latin typeface="Arial" charset="0"/>
              <a:ea typeface="Arial" charset="0"/>
              <a:cs typeface="Arial" charset="0"/>
            </a:endParaRPr>
          </a:p>
          <a:p>
            <a:pPr>
              <a:lnSpc>
                <a:spcPct val="100000"/>
              </a:lnSpc>
            </a:pPr>
            <a:endParaRPr lang="it-IT" sz="2000" spc="-1" dirty="0" smtClean="0">
              <a:solidFill>
                <a:srgbClr val="000000"/>
              </a:solidFill>
              <a:uFill>
                <a:solidFill>
                  <a:srgbClr val="FFFFFF"/>
                </a:solidFill>
              </a:uFill>
              <a:latin typeface="Arial" charset="0"/>
              <a:ea typeface="Arial" charset="0"/>
              <a:cs typeface="Arial" charset="0"/>
            </a:endParaRPr>
          </a:p>
        </p:txBody>
      </p:sp>
    </p:spTree>
    <p:extLst>
      <p:ext uri="{BB962C8B-B14F-4D97-AF65-F5344CB8AC3E}">
        <p14:creationId xmlns:p14="http://schemas.microsoft.com/office/powerpoint/2010/main" val="366209516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657411"/>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Analisi</a:t>
            </a:r>
            <a:endParaRPr lang="it-IT" sz="2400" b="1" spc="-1" dirty="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400" b="1" spc="-1" dirty="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200" b="1" spc="-1" dirty="0" smtClean="0">
              <a:solidFill>
                <a:srgbClr val="000000"/>
              </a:solidFill>
              <a:uFill>
                <a:solidFill>
                  <a:srgbClr val="FFFFFF"/>
                </a:solidFill>
              </a:uFill>
              <a:latin typeface="Arial" charset="0"/>
              <a:ea typeface="Arial" charset="0"/>
              <a:cs typeface="Arial" charset="0"/>
            </a:endParaRPr>
          </a:p>
          <a:p>
            <a:pPr>
              <a:lnSpc>
                <a:spcPct val="100000"/>
              </a:lnSpc>
            </a:pPr>
            <a:r>
              <a:rPr lang="it-IT" sz="2200" spc="-1" dirty="0" smtClean="0">
                <a:solidFill>
                  <a:srgbClr val="000000"/>
                </a:solidFill>
                <a:uFill>
                  <a:solidFill>
                    <a:srgbClr val="FFFFFF"/>
                  </a:solidFill>
                </a:uFill>
                <a:latin typeface="Arial" charset="0"/>
                <a:ea typeface="Arial" charset="0"/>
                <a:cs typeface="Arial" charset="0"/>
              </a:rPr>
              <a:t>L’analisi, effettuata attraverso la trascrizione di tutte le interviste e attraverso la creazione di una griglia di </a:t>
            </a:r>
            <a:r>
              <a:rPr lang="it-IT" sz="2200" spc="-1" dirty="0" err="1" smtClean="0">
                <a:solidFill>
                  <a:srgbClr val="000000"/>
                </a:solidFill>
                <a:uFill>
                  <a:solidFill>
                    <a:srgbClr val="FFFFFF"/>
                  </a:solidFill>
                </a:uFill>
                <a:latin typeface="Arial" charset="0"/>
                <a:ea typeface="Arial" charset="0"/>
                <a:cs typeface="Arial" charset="0"/>
              </a:rPr>
              <a:t>metadata</a:t>
            </a:r>
            <a:r>
              <a:rPr lang="it-IT" sz="2200" spc="-1" dirty="0" smtClean="0">
                <a:solidFill>
                  <a:srgbClr val="000000"/>
                </a:solidFill>
                <a:uFill>
                  <a:solidFill>
                    <a:srgbClr val="FFFFFF"/>
                  </a:solidFill>
                </a:uFill>
                <a:latin typeface="Arial" charset="0"/>
                <a:ea typeface="Arial" charset="0"/>
                <a:cs typeface="Arial" charset="0"/>
              </a:rPr>
              <a:t>, ha evidenziato che:</a:t>
            </a:r>
          </a:p>
          <a:p>
            <a:pPr>
              <a:lnSpc>
                <a:spcPct val="100000"/>
              </a:lnSpc>
            </a:pPr>
            <a:endParaRPr lang="it-IT" sz="2200" spc="-1" dirty="0" smtClean="0">
              <a:solidFill>
                <a:srgbClr val="000000"/>
              </a:solidFill>
              <a:uFill>
                <a:solidFill>
                  <a:srgbClr val="FFFFFF"/>
                </a:solidFill>
              </a:uFill>
              <a:latin typeface="Arial" charset="0"/>
              <a:ea typeface="Arial" charset="0"/>
              <a:cs typeface="Arial" charset="0"/>
            </a:endParaRPr>
          </a:p>
          <a:p>
            <a:pPr marL="457200" indent="-457200">
              <a:lnSpc>
                <a:spcPct val="100000"/>
              </a:lnSpc>
              <a:buFont typeface="+mj-lt"/>
              <a:buAutoNum type="arabicPeriod"/>
            </a:pPr>
            <a:r>
              <a:rPr lang="it-IT" sz="2200" spc="-1" dirty="0" smtClean="0">
                <a:solidFill>
                  <a:srgbClr val="000000"/>
                </a:solidFill>
                <a:uFill>
                  <a:solidFill>
                    <a:srgbClr val="FFFFFF"/>
                  </a:solidFill>
                </a:uFill>
                <a:latin typeface="Arial" charset="0"/>
                <a:ea typeface="Arial" charset="0"/>
                <a:cs typeface="Arial" charset="0"/>
              </a:rPr>
              <a:t>La transizione dall’Università al Lavoro è collegata al modo di essere, alla sua trasformazione,</a:t>
            </a:r>
            <a:r>
              <a:rPr lang="it-IT" sz="2200" spc="-1" dirty="0">
                <a:solidFill>
                  <a:srgbClr val="000000"/>
                </a:solidFill>
                <a:uFill>
                  <a:solidFill>
                    <a:srgbClr val="FFFFFF"/>
                  </a:solidFill>
                </a:uFill>
                <a:latin typeface="Arial" charset="0"/>
                <a:ea typeface="Arial" charset="0"/>
                <a:cs typeface="Arial" charset="0"/>
              </a:rPr>
              <a:t> </a:t>
            </a:r>
            <a:r>
              <a:rPr lang="it-IT" sz="2200" spc="-1" dirty="0" smtClean="0">
                <a:solidFill>
                  <a:srgbClr val="000000"/>
                </a:solidFill>
                <a:uFill>
                  <a:solidFill>
                    <a:srgbClr val="FFFFFF"/>
                  </a:solidFill>
                </a:uFill>
                <a:latin typeface="Arial" charset="0"/>
                <a:ea typeface="Arial" charset="0"/>
                <a:cs typeface="Arial" charset="0"/>
              </a:rPr>
              <a:t>al sé interno, alla visione del mondo</a:t>
            </a:r>
            <a:endParaRPr lang="it-IT" sz="2200" spc="-1" dirty="0">
              <a:solidFill>
                <a:srgbClr val="000000"/>
              </a:solidFill>
              <a:uFill>
                <a:solidFill>
                  <a:srgbClr val="FFFFFF"/>
                </a:solidFill>
              </a:uFill>
              <a:latin typeface="Arial" charset="0"/>
              <a:ea typeface="Arial" charset="0"/>
              <a:cs typeface="Arial" charset="0"/>
            </a:endParaRPr>
          </a:p>
          <a:p>
            <a:pPr marL="457200" indent="-457200">
              <a:lnSpc>
                <a:spcPct val="100000"/>
              </a:lnSpc>
              <a:buFont typeface="+mj-lt"/>
              <a:buAutoNum type="arabicPeriod"/>
            </a:pPr>
            <a:r>
              <a:rPr lang="it-IT" sz="2200" spc="-1" dirty="0" smtClean="0">
                <a:solidFill>
                  <a:srgbClr val="000000"/>
                </a:solidFill>
                <a:uFill>
                  <a:solidFill>
                    <a:srgbClr val="FFFFFF"/>
                  </a:solidFill>
                </a:uFill>
                <a:latin typeface="Arial" charset="0"/>
                <a:ea typeface="Arial" charset="0"/>
                <a:cs typeface="Arial" charset="0"/>
              </a:rPr>
              <a:t>La transizione non inizia con la Laurea anche se è in quel momento che si prepara</a:t>
            </a:r>
            <a:endParaRPr lang="it-IT" sz="2200" spc="-1" dirty="0">
              <a:solidFill>
                <a:srgbClr val="000000"/>
              </a:solidFill>
              <a:uFill>
                <a:solidFill>
                  <a:srgbClr val="FFFFFF"/>
                </a:solidFill>
              </a:uFill>
              <a:latin typeface="Arial" charset="0"/>
              <a:ea typeface="Arial" charset="0"/>
              <a:cs typeface="Arial" charset="0"/>
            </a:endParaRPr>
          </a:p>
          <a:p>
            <a:pPr marL="457200" indent="-457200">
              <a:lnSpc>
                <a:spcPct val="100000"/>
              </a:lnSpc>
              <a:buFont typeface="+mj-lt"/>
              <a:buAutoNum type="arabicPeriod"/>
            </a:pPr>
            <a:r>
              <a:rPr lang="it-IT" sz="2200" spc="-1" dirty="0" smtClean="0">
                <a:solidFill>
                  <a:srgbClr val="000000"/>
                </a:solidFill>
                <a:uFill>
                  <a:solidFill>
                    <a:srgbClr val="FFFFFF"/>
                  </a:solidFill>
                </a:uFill>
                <a:latin typeface="Arial" charset="0"/>
                <a:ea typeface="Arial" charset="0"/>
                <a:cs typeface="Arial" charset="0"/>
              </a:rPr>
              <a:t>Le competenze sono il risultato di un percorso formativo (anche se non sempre consapevole) legato alla pratica e al tirocinio</a:t>
            </a:r>
            <a:endParaRPr lang="it-IT" sz="2200" spc="-1" dirty="0">
              <a:solidFill>
                <a:srgbClr val="000000"/>
              </a:solidFill>
              <a:uFill>
                <a:solidFill>
                  <a:srgbClr val="FFFFFF"/>
                </a:solidFill>
              </a:uFill>
              <a:latin typeface="Arial" charset="0"/>
              <a:ea typeface="Arial" charset="0"/>
              <a:cs typeface="Arial" charset="0"/>
            </a:endParaRPr>
          </a:p>
          <a:p>
            <a:pPr marL="457200" indent="-457200">
              <a:lnSpc>
                <a:spcPct val="100000"/>
              </a:lnSpc>
              <a:buFont typeface="+mj-lt"/>
              <a:buAutoNum type="arabicPeriod"/>
            </a:pPr>
            <a:r>
              <a:rPr lang="is-IS" sz="2200" spc="-1" dirty="0" smtClean="0">
                <a:solidFill>
                  <a:srgbClr val="000000"/>
                </a:solidFill>
                <a:uFill>
                  <a:solidFill>
                    <a:srgbClr val="FFFFFF"/>
                  </a:solidFill>
                </a:uFill>
                <a:latin typeface="Arial" charset="0"/>
                <a:ea typeface="Arial" charset="0"/>
                <a:cs typeface="Arial" charset="0"/>
              </a:rPr>
              <a:t>L’inserimento in un’occupazione è sempre presente (anche se spesso come lavori part-time o altre tipologie)</a:t>
            </a:r>
          </a:p>
          <a:p>
            <a:pPr marL="457200" indent="-457200">
              <a:lnSpc>
                <a:spcPct val="100000"/>
              </a:lnSpc>
              <a:buFont typeface="+mj-lt"/>
              <a:buAutoNum type="arabicPeriod"/>
            </a:pPr>
            <a:r>
              <a:rPr lang="is-IS" sz="2200" spc="-1" dirty="0" smtClean="0">
                <a:solidFill>
                  <a:srgbClr val="000000"/>
                </a:solidFill>
                <a:uFill>
                  <a:solidFill>
                    <a:srgbClr val="FFFFFF"/>
                  </a:solidFill>
                </a:uFill>
                <a:latin typeface="Arial" charset="0"/>
                <a:ea typeface="Arial" charset="0"/>
                <a:cs typeface="Arial" charset="0"/>
              </a:rPr>
              <a:t>La transizione post-lauream dura 10 mesi circa, in alcuni casi anche di più</a:t>
            </a:r>
          </a:p>
          <a:p>
            <a:pPr>
              <a:lnSpc>
                <a:spcPct val="100000"/>
              </a:lnSpc>
            </a:pPr>
            <a:endParaRPr lang="it-IT" sz="2200" spc="-1" dirty="0">
              <a:solidFill>
                <a:srgbClr val="000000"/>
              </a:solidFill>
              <a:uFill>
                <a:solidFill>
                  <a:srgbClr val="FFFFFF"/>
                </a:solidFill>
              </a:uFill>
              <a:latin typeface="Arial" charset="0"/>
              <a:ea typeface="Arial" charset="0"/>
              <a:cs typeface="Arial" charset="0"/>
            </a:endParaRPr>
          </a:p>
          <a:p>
            <a:pPr marL="457200" indent="-457200">
              <a:lnSpc>
                <a:spcPct val="100000"/>
              </a:lnSpc>
              <a:buAutoNum type="arabicParenR"/>
            </a:pPr>
            <a:endParaRPr lang="is-IS" sz="2000" spc="-1" dirty="0" smtClean="0">
              <a:solidFill>
                <a:srgbClr val="000000"/>
              </a:solidFill>
              <a:uFill>
                <a:solidFill>
                  <a:srgbClr val="FFFFFF"/>
                </a:solidFill>
              </a:uFill>
              <a:latin typeface="Arial" charset="0"/>
              <a:ea typeface="Arial" charset="0"/>
              <a:cs typeface="Arial" charset="0"/>
            </a:endParaRPr>
          </a:p>
          <a:p>
            <a:pPr marL="457200" indent="-457200">
              <a:lnSpc>
                <a:spcPct val="100000"/>
              </a:lnSpc>
              <a:buAutoNum type="arabicParenR"/>
            </a:pPr>
            <a:endParaRPr lang="is-IS" sz="2000" spc="-1" dirty="0">
              <a:solidFill>
                <a:srgbClr val="000000"/>
              </a:solidFill>
              <a:uFill>
                <a:solidFill>
                  <a:srgbClr val="FFFFFF"/>
                </a:solidFill>
              </a:uFill>
              <a:latin typeface="Arial" charset="0"/>
              <a:ea typeface="Arial" charset="0"/>
              <a:cs typeface="Arial" charset="0"/>
            </a:endParaRPr>
          </a:p>
          <a:p>
            <a:pPr marL="457200" indent="-457200">
              <a:lnSpc>
                <a:spcPct val="100000"/>
              </a:lnSpc>
              <a:buAutoNum type="arabicParenR"/>
            </a:pPr>
            <a:endParaRPr lang="it-IT" sz="2000" spc="-1" dirty="0" smtClean="0">
              <a:solidFill>
                <a:srgbClr val="000000"/>
              </a:solidFill>
              <a:uFill>
                <a:solidFill>
                  <a:srgbClr val="FFFFFF"/>
                </a:solidFill>
              </a:uFill>
              <a:latin typeface="Arial" charset="0"/>
              <a:ea typeface="Arial" charset="0"/>
              <a:cs typeface="Arial"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36" y="385074"/>
            <a:ext cx="1447474" cy="1447474"/>
          </a:xfrm>
          <a:prstGeom prst="rect">
            <a:avLst/>
          </a:prstGeom>
        </p:spPr>
      </p:pic>
    </p:spTree>
    <p:extLst>
      <p:ext uri="{BB962C8B-B14F-4D97-AF65-F5344CB8AC3E}">
        <p14:creationId xmlns:p14="http://schemas.microsoft.com/office/powerpoint/2010/main" val="88338473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800100"/>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Analisi (2)</a:t>
            </a:r>
            <a:endParaRPr lang="it-IT" sz="2400" b="1" spc="-1" dirty="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400" b="1"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r>
              <a:rPr lang="it-IT" sz="2200" spc="-1" dirty="0" smtClean="0">
                <a:solidFill>
                  <a:srgbClr val="000000"/>
                </a:solidFill>
                <a:uFill>
                  <a:solidFill>
                    <a:srgbClr val="FFFFFF"/>
                  </a:solidFill>
                </a:uFill>
                <a:latin typeface="Arial" charset="0"/>
                <a:ea typeface="Arial" charset="0"/>
                <a:cs typeface="Arial" charset="0"/>
              </a:rPr>
              <a:t>6. Il periodo di transizione intende raggiungere un obiettivo in linea con i propri studi</a:t>
            </a:r>
          </a:p>
          <a:p>
            <a:pPr marL="360" algn="just">
              <a:buClr>
                <a:srgbClr val="000000"/>
              </a:buClr>
            </a:pPr>
            <a:endParaRPr lang="it-IT" sz="2200"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r>
              <a:rPr lang="it-IT" sz="2200" spc="-1" dirty="0" smtClean="0">
                <a:solidFill>
                  <a:srgbClr val="000000"/>
                </a:solidFill>
                <a:uFill>
                  <a:solidFill>
                    <a:srgbClr val="FFFFFF"/>
                  </a:solidFill>
                </a:uFill>
                <a:latin typeface="Arial" charset="0"/>
                <a:ea typeface="Arial" charset="0"/>
                <a:cs typeface="Arial" charset="0"/>
              </a:rPr>
              <a:t>7. Vi è una distanza tra le volizioni </a:t>
            </a:r>
            <a:r>
              <a:rPr lang="it-IT" sz="2200" spc="-1" dirty="0" err="1" smtClean="0">
                <a:solidFill>
                  <a:srgbClr val="000000"/>
                </a:solidFill>
                <a:uFill>
                  <a:solidFill>
                    <a:srgbClr val="FFFFFF"/>
                  </a:solidFill>
                </a:uFill>
                <a:latin typeface="Arial" charset="0"/>
                <a:ea typeface="Arial" charset="0"/>
                <a:cs typeface="Arial" charset="0"/>
              </a:rPr>
              <a:t>pre</a:t>
            </a:r>
            <a:r>
              <a:rPr lang="it-IT" sz="2200" spc="-1" dirty="0" smtClean="0">
                <a:solidFill>
                  <a:srgbClr val="000000"/>
                </a:solidFill>
                <a:uFill>
                  <a:solidFill>
                    <a:srgbClr val="FFFFFF"/>
                  </a:solidFill>
                </a:uFill>
                <a:latin typeface="Arial" charset="0"/>
                <a:ea typeface="Arial" charset="0"/>
                <a:cs typeface="Arial" charset="0"/>
              </a:rPr>
              <a:t>-laurea e </a:t>
            </a:r>
            <a:r>
              <a:rPr lang="it-IT" sz="2200" spc="-1" dirty="0" err="1" smtClean="0">
                <a:solidFill>
                  <a:srgbClr val="000000"/>
                </a:solidFill>
                <a:uFill>
                  <a:solidFill>
                    <a:srgbClr val="FFFFFF"/>
                  </a:solidFill>
                </a:uFill>
                <a:latin typeface="Arial" charset="0"/>
                <a:ea typeface="Arial" charset="0"/>
                <a:cs typeface="Arial" charset="0"/>
              </a:rPr>
              <a:t>post-lauream</a:t>
            </a:r>
            <a:endParaRPr lang="it-IT" sz="2200"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200" spc="-1" dirty="0">
              <a:solidFill>
                <a:srgbClr val="000000"/>
              </a:solidFill>
              <a:uFill>
                <a:solidFill>
                  <a:srgbClr val="FFFFFF"/>
                </a:solidFill>
              </a:uFill>
              <a:latin typeface="Arial" charset="0"/>
              <a:ea typeface="Arial" charset="0"/>
              <a:cs typeface="Arial" charset="0"/>
            </a:endParaRPr>
          </a:p>
          <a:p>
            <a:pPr marL="360" algn="just">
              <a:buClr>
                <a:srgbClr val="000000"/>
              </a:buClr>
            </a:pPr>
            <a:r>
              <a:rPr lang="it-IT" sz="2200" spc="-1" dirty="0" smtClean="0">
                <a:solidFill>
                  <a:srgbClr val="000000"/>
                </a:solidFill>
                <a:uFill>
                  <a:solidFill>
                    <a:srgbClr val="FFFFFF"/>
                  </a:solidFill>
                </a:uFill>
                <a:latin typeface="Arial" charset="0"/>
                <a:ea typeface="Arial" charset="0"/>
                <a:cs typeface="Arial" charset="0"/>
              </a:rPr>
              <a:t>8. Vi è una consapevolezza tra le competenze acquisite e quelle richieste dal mercato del lavoro</a:t>
            </a:r>
          </a:p>
          <a:p>
            <a:pPr marL="360" algn="just">
              <a:buClr>
                <a:srgbClr val="000000"/>
              </a:buClr>
            </a:pPr>
            <a:endParaRPr lang="it-IT" sz="2200"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r>
              <a:rPr lang="it-IT" sz="2200" spc="-1" dirty="0" smtClean="0">
                <a:solidFill>
                  <a:srgbClr val="000000"/>
                </a:solidFill>
                <a:uFill>
                  <a:solidFill>
                    <a:srgbClr val="FFFFFF"/>
                  </a:solidFill>
                </a:uFill>
                <a:latin typeface="Arial" charset="0"/>
                <a:ea typeface="Arial" charset="0"/>
                <a:cs typeface="Arial" charset="0"/>
              </a:rPr>
              <a:t>9. I network formali e quelli informali sono rilevanti per la ricerca del lavoro</a:t>
            </a:r>
          </a:p>
          <a:p>
            <a:pPr marL="360" algn="just">
              <a:buClr>
                <a:srgbClr val="000000"/>
              </a:buClr>
            </a:pPr>
            <a:endParaRPr lang="it-IT" sz="2200"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r>
              <a:rPr lang="it-IT" sz="2200" spc="-1" dirty="0" smtClean="0">
                <a:solidFill>
                  <a:srgbClr val="000000"/>
                </a:solidFill>
                <a:uFill>
                  <a:solidFill>
                    <a:srgbClr val="FFFFFF"/>
                  </a:solidFill>
                </a:uFill>
                <a:latin typeface="Arial" charset="0"/>
                <a:ea typeface="Arial" charset="0"/>
                <a:cs typeface="Arial" charset="0"/>
              </a:rPr>
              <a:t>10. I luoghi di lavoro hanno un alto potenziale formativo e orientativo</a:t>
            </a:r>
            <a:endParaRPr lang="it-IT" sz="2200" spc="-1" dirty="0">
              <a:solidFill>
                <a:srgbClr val="000000"/>
              </a:solidFill>
              <a:uFill>
                <a:solidFill>
                  <a:srgbClr val="FFFFFF"/>
                </a:solidFill>
              </a:uFill>
              <a:latin typeface="Arial" charset="0"/>
              <a:ea typeface="Arial" charset="0"/>
              <a:cs typeface="Arial" charset="0"/>
            </a:endParaRPr>
          </a:p>
          <a:p>
            <a:pPr>
              <a:lnSpc>
                <a:spcPct val="100000"/>
              </a:lnSpc>
            </a:pPr>
            <a:endParaRPr lang="is-IS" sz="2000" spc="-1" dirty="0" smtClean="0">
              <a:solidFill>
                <a:srgbClr val="000000"/>
              </a:solidFill>
              <a:uFill>
                <a:solidFill>
                  <a:srgbClr val="FFFFFF"/>
                </a:solidFill>
              </a:uFill>
              <a:latin typeface="Arial" charset="0"/>
              <a:ea typeface="Arial" charset="0"/>
              <a:cs typeface="Arial"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814" y="5609954"/>
            <a:ext cx="1264386" cy="1264386"/>
          </a:xfrm>
          <a:prstGeom prst="rect">
            <a:avLst/>
          </a:prstGeom>
        </p:spPr>
      </p:pic>
    </p:spTree>
    <p:extLst>
      <p:ext uri="{BB962C8B-B14F-4D97-AF65-F5344CB8AC3E}">
        <p14:creationId xmlns:p14="http://schemas.microsoft.com/office/powerpoint/2010/main" val="256436753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800100"/>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Risultati </a:t>
            </a:r>
            <a:endParaRPr lang="it-IT" sz="2400" b="1" spc="-1" dirty="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400" b="1"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1)	</a:t>
            </a:r>
            <a:r>
              <a:rPr lang="it-IT" sz="2400" spc="-1" dirty="0" smtClean="0">
                <a:solidFill>
                  <a:srgbClr val="000000"/>
                </a:solidFill>
                <a:uFill>
                  <a:solidFill>
                    <a:srgbClr val="FFFFFF"/>
                  </a:solidFill>
                </a:uFill>
                <a:latin typeface="Arial" charset="0"/>
                <a:ea typeface="Arial" charset="0"/>
                <a:cs typeface="Arial" charset="0"/>
              </a:rPr>
              <a:t>L’Employability è una </a:t>
            </a:r>
            <a:r>
              <a:rPr lang="it-IT" sz="2400" b="1" spc="-1" dirty="0" smtClean="0">
                <a:solidFill>
                  <a:srgbClr val="000000"/>
                </a:solidFill>
                <a:uFill>
                  <a:solidFill>
                    <a:srgbClr val="FFFFFF"/>
                  </a:solidFill>
                </a:uFill>
                <a:latin typeface="Arial" charset="0"/>
                <a:ea typeface="Arial" charset="0"/>
                <a:cs typeface="Arial" charset="0"/>
              </a:rPr>
              <a:t>Categoria a Ombrello</a:t>
            </a:r>
            <a:endParaRPr lang="is-IS" sz="2000" spc="-1" dirty="0" smtClean="0">
              <a:solidFill>
                <a:srgbClr val="000000"/>
              </a:solidFill>
              <a:uFill>
                <a:solidFill>
                  <a:srgbClr val="FFFFFF"/>
                </a:solidFill>
              </a:uFill>
              <a:latin typeface="Arial" charset="0"/>
              <a:ea typeface="Arial" charset="0"/>
              <a:cs typeface="Arial" charset="0"/>
            </a:endParaRPr>
          </a:p>
        </p:txBody>
      </p:sp>
      <p:sp>
        <p:nvSpPr>
          <p:cNvPr id="8" name="Titolo 1"/>
          <p:cNvSpPr txBox="1">
            <a:spLocks/>
          </p:cNvSpPr>
          <p:nvPr/>
        </p:nvSpPr>
        <p:spPr>
          <a:xfrm>
            <a:off x="310988" y="6537960"/>
            <a:ext cx="3206912"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err="1" smtClean="0">
                <a:solidFill>
                  <a:schemeClr val="bg1"/>
                </a:solidFill>
                <a:latin typeface="Arial" charset="0"/>
                <a:ea typeface="Arial" charset="0"/>
                <a:cs typeface="Arial" charset="0"/>
              </a:rPr>
              <a:t>Employabiliy</a:t>
            </a:r>
            <a:r>
              <a:rPr lang="it-IT" sz="1600" b="1" dirty="0" smtClean="0">
                <a:solidFill>
                  <a:schemeClr val="bg1"/>
                </a:solidFill>
                <a:latin typeface="Arial" charset="0"/>
                <a:ea typeface="Arial" charset="0"/>
                <a:cs typeface="Arial" charset="0"/>
              </a:rPr>
              <a:t> and </a:t>
            </a:r>
            <a:r>
              <a:rPr lang="it-IT" sz="1600" b="1" dirty="0" err="1" smtClean="0">
                <a:solidFill>
                  <a:schemeClr val="bg1"/>
                </a:solidFill>
                <a:latin typeface="Arial" charset="0"/>
                <a:ea typeface="Arial" charset="0"/>
                <a:cs typeface="Arial" charset="0"/>
              </a:rPr>
              <a:t>Transitions</a:t>
            </a:r>
            <a:endParaRPr lang="it-IT" sz="1600" b="1" dirty="0">
              <a:solidFill>
                <a:schemeClr val="bg1"/>
              </a:solidFill>
              <a:latin typeface="Arial" charset="0"/>
              <a:ea typeface="Arial" charset="0"/>
              <a:cs typeface="Arial" charset="0"/>
            </a:endParaRPr>
          </a:p>
        </p:txBody>
      </p:sp>
      <p:pic>
        <p:nvPicPr>
          <p:cNvPr id="3" name="Immagine 2"/>
          <p:cNvPicPr>
            <a:picLocks noChangeAspect="1"/>
          </p:cNvPicPr>
          <p:nvPr/>
        </p:nvPicPr>
        <p:blipFill>
          <a:blip r:embed="rId3"/>
          <a:stretch>
            <a:fillRect/>
          </a:stretch>
        </p:blipFill>
        <p:spPr>
          <a:xfrm>
            <a:off x="1466533" y="2332220"/>
            <a:ext cx="6425206" cy="3613136"/>
          </a:xfrm>
          <a:prstGeom prst="rect">
            <a:avLst/>
          </a:prstGeom>
          <a:ln>
            <a:solidFill>
              <a:srgbClr val="000000"/>
            </a:solidFill>
          </a:ln>
        </p:spPr>
      </p:pic>
    </p:spTree>
    <p:extLst>
      <p:ext uri="{BB962C8B-B14F-4D97-AF65-F5344CB8AC3E}">
        <p14:creationId xmlns:p14="http://schemas.microsoft.com/office/powerpoint/2010/main" val="87557011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800100"/>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Risultati </a:t>
            </a:r>
            <a:endParaRPr lang="it-IT" sz="2400" b="1" spc="-1" dirty="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400" b="1" spc="-1" dirty="0" smtClean="0">
              <a:solidFill>
                <a:srgbClr val="000000"/>
              </a:solidFill>
              <a:uFill>
                <a:solidFill>
                  <a:srgbClr val="FFFFFF"/>
                </a:solidFill>
              </a:uFill>
              <a:latin typeface="Arial" charset="0"/>
              <a:ea typeface="Arial" charset="0"/>
              <a:cs typeface="Arial" charset="0"/>
            </a:endParaRPr>
          </a:p>
          <a:p>
            <a:pPr marL="457560" indent="-457200" algn="just">
              <a:buClr>
                <a:srgbClr val="000000"/>
              </a:buClr>
              <a:buAutoNum type="arabicParenR"/>
            </a:pPr>
            <a:endParaRPr lang="is-IS" sz="2000"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r>
              <a:rPr lang="is-IS" sz="2400" spc="-1" dirty="0" smtClean="0">
                <a:solidFill>
                  <a:srgbClr val="000000"/>
                </a:solidFill>
                <a:uFill>
                  <a:solidFill>
                    <a:srgbClr val="FFFFFF"/>
                  </a:solidFill>
                </a:uFill>
                <a:latin typeface="Arial" charset="0"/>
                <a:ea typeface="Arial" charset="0"/>
                <a:cs typeface="Arial" charset="0"/>
              </a:rPr>
              <a:t>2)    Il Job Placement è il risultato di un </a:t>
            </a:r>
            <a:r>
              <a:rPr lang="is-IS" sz="2400" b="1" spc="-1" dirty="0" smtClean="0">
                <a:solidFill>
                  <a:srgbClr val="000000"/>
                </a:solidFill>
                <a:uFill>
                  <a:solidFill>
                    <a:srgbClr val="FFFFFF"/>
                  </a:solidFill>
                </a:uFill>
                <a:latin typeface="Arial" charset="0"/>
                <a:ea typeface="Arial" charset="0"/>
                <a:cs typeface="Arial" charset="0"/>
              </a:rPr>
              <a:t>processo educativo</a:t>
            </a:r>
            <a:r>
              <a:rPr lang="is-IS" sz="2000" spc="-1" dirty="0" smtClean="0">
                <a:solidFill>
                  <a:srgbClr val="000000"/>
                </a:solidFill>
                <a:uFill>
                  <a:solidFill>
                    <a:srgbClr val="FFFFFF"/>
                  </a:solidFill>
                </a:uFill>
                <a:latin typeface="Arial" charset="0"/>
                <a:ea typeface="Arial" charset="0"/>
                <a:cs typeface="Arial" charset="0"/>
              </a:rPr>
              <a:t>.</a:t>
            </a:r>
          </a:p>
          <a:p>
            <a:pPr marL="457560" indent="-457200" algn="just">
              <a:buClr>
                <a:srgbClr val="000000"/>
              </a:buClr>
              <a:buAutoNum type="arabicParenR"/>
            </a:pPr>
            <a:endParaRPr lang="is-IS" sz="2000" spc="-1" dirty="0">
              <a:solidFill>
                <a:srgbClr val="000000"/>
              </a:solidFill>
              <a:uFill>
                <a:solidFill>
                  <a:srgbClr val="FFFFFF"/>
                </a:solidFill>
              </a:uFill>
              <a:latin typeface="Arial" charset="0"/>
              <a:ea typeface="Arial" charset="0"/>
              <a:cs typeface="Arial" charset="0"/>
            </a:endParaRPr>
          </a:p>
        </p:txBody>
      </p:sp>
      <p:sp>
        <p:nvSpPr>
          <p:cNvPr id="8" name="Titolo 1"/>
          <p:cNvSpPr txBox="1">
            <a:spLocks/>
          </p:cNvSpPr>
          <p:nvPr/>
        </p:nvSpPr>
        <p:spPr>
          <a:xfrm>
            <a:off x="310988" y="6537960"/>
            <a:ext cx="3206912"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err="1" smtClean="0">
                <a:solidFill>
                  <a:schemeClr val="bg1"/>
                </a:solidFill>
                <a:latin typeface="Arial" charset="0"/>
                <a:ea typeface="Arial" charset="0"/>
                <a:cs typeface="Arial" charset="0"/>
              </a:rPr>
              <a:t>Employabiliy</a:t>
            </a:r>
            <a:r>
              <a:rPr lang="it-IT" sz="1600" b="1" dirty="0" smtClean="0">
                <a:solidFill>
                  <a:schemeClr val="bg1"/>
                </a:solidFill>
                <a:latin typeface="Arial" charset="0"/>
                <a:ea typeface="Arial" charset="0"/>
                <a:cs typeface="Arial" charset="0"/>
              </a:rPr>
              <a:t> and </a:t>
            </a:r>
            <a:r>
              <a:rPr lang="it-IT" sz="1600" b="1" dirty="0" err="1" smtClean="0">
                <a:solidFill>
                  <a:schemeClr val="bg1"/>
                </a:solidFill>
                <a:latin typeface="Arial" charset="0"/>
                <a:ea typeface="Arial" charset="0"/>
                <a:cs typeface="Arial" charset="0"/>
              </a:rPr>
              <a:t>Transitions</a:t>
            </a:r>
            <a:endParaRPr lang="it-IT" sz="1600" b="1" dirty="0">
              <a:solidFill>
                <a:schemeClr val="bg1"/>
              </a:solidFill>
              <a:latin typeface="Arial" charset="0"/>
              <a:ea typeface="Arial" charset="0"/>
              <a:cs typeface="Arial" charset="0"/>
            </a:endParaRPr>
          </a:p>
        </p:txBody>
      </p:sp>
      <p:pic>
        <p:nvPicPr>
          <p:cNvPr id="3" name="Immagine 2"/>
          <p:cNvPicPr>
            <a:picLocks noChangeAspect="1"/>
          </p:cNvPicPr>
          <p:nvPr/>
        </p:nvPicPr>
        <p:blipFill>
          <a:blip r:embed="rId3"/>
          <a:stretch>
            <a:fillRect/>
          </a:stretch>
        </p:blipFill>
        <p:spPr>
          <a:xfrm>
            <a:off x="1801429" y="2484342"/>
            <a:ext cx="5420330" cy="3898445"/>
          </a:xfrm>
          <a:prstGeom prst="rect">
            <a:avLst/>
          </a:prstGeom>
          <a:ln>
            <a:solidFill>
              <a:srgbClr val="000000"/>
            </a:solidFill>
          </a:ln>
        </p:spPr>
      </p:pic>
    </p:spTree>
    <p:extLst>
      <p:ext uri="{BB962C8B-B14F-4D97-AF65-F5344CB8AC3E}">
        <p14:creationId xmlns:p14="http://schemas.microsoft.com/office/powerpoint/2010/main" val="257089731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800100"/>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Risultati </a:t>
            </a:r>
            <a:endParaRPr lang="it-IT" sz="2400" b="1" spc="-1" dirty="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400" b="1"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r>
              <a:rPr lang="is-IS" sz="2000" spc="-1" dirty="0" smtClean="0">
                <a:solidFill>
                  <a:srgbClr val="000000"/>
                </a:solidFill>
                <a:uFill>
                  <a:solidFill>
                    <a:srgbClr val="FFFFFF"/>
                  </a:solidFill>
                </a:uFill>
                <a:latin typeface="Arial" charset="0"/>
                <a:ea typeface="Arial" charset="0"/>
                <a:cs typeface="Arial" charset="0"/>
              </a:rPr>
              <a:t>3) La relazione tra percorsi formativi dei corsi di studio e mercato del lavoro </a:t>
            </a:r>
            <a:r>
              <a:rPr lang="is-IS" sz="2000" b="1" spc="-1" dirty="0" smtClean="0">
                <a:solidFill>
                  <a:srgbClr val="000000"/>
                </a:solidFill>
                <a:uFill>
                  <a:solidFill>
                    <a:srgbClr val="FFFFFF"/>
                  </a:solidFill>
                </a:uFill>
                <a:latin typeface="Arial" charset="0"/>
                <a:ea typeface="Arial" charset="0"/>
                <a:cs typeface="Arial" charset="0"/>
              </a:rPr>
              <a:t>deve essere rafforzata</a:t>
            </a:r>
            <a:endParaRPr lang="is-IS" sz="2000" spc="-1" dirty="0">
              <a:solidFill>
                <a:srgbClr val="000000"/>
              </a:solidFill>
              <a:uFill>
                <a:solidFill>
                  <a:srgbClr val="FFFFFF"/>
                </a:solidFill>
              </a:uFill>
              <a:latin typeface="Arial" charset="0"/>
              <a:ea typeface="Arial" charset="0"/>
              <a:cs typeface="Arial" charset="0"/>
            </a:endParaRPr>
          </a:p>
        </p:txBody>
      </p:sp>
      <p:sp>
        <p:nvSpPr>
          <p:cNvPr id="8" name="Titolo 1"/>
          <p:cNvSpPr txBox="1">
            <a:spLocks/>
          </p:cNvSpPr>
          <p:nvPr/>
        </p:nvSpPr>
        <p:spPr>
          <a:xfrm>
            <a:off x="310988" y="6537960"/>
            <a:ext cx="3206912"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err="1" smtClean="0">
                <a:solidFill>
                  <a:schemeClr val="bg1"/>
                </a:solidFill>
                <a:latin typeface="Arial" charset="0"/>
                <a:ea typeface="Arial" charset="0"/>
                <a:cs typeface="Arial" charset="0"/>
              </a:rPr>
              <a:t>Employabiliy</a:t>
            </a:r>
            <a:r>
              <a:rPr lang="it-IT" sz="1600" b="1" dirty="0" smtClean="0">
                <a:solidFill>
                  <a:schemeClr val="bg1"/>
                </a:solidFill>
                <a:latin typeface="Arial" charset="0"/>
                <a:ea typeface="Arial" charset="0"/>
                <a:cs typeface="Arial" charset="0"/>
              </a:rPr>
              <a:t> and </a:t>
            </a:r>
            <a:r>
              <a:rPr lang="it-IT" sz="1600" b="1" dirty="0" err="1" smtClean="0">
                <a:solidFill>
                  <a:schemeClr val="bg1"/>
                </a:solidFill>
                <a:latin typeface="Arial" charset="0"/>
                <a:ea typeface="Arial" charset="0"/>
                <a:cs typeface="Arial" charset="0"/>
              </a:rPr>
              <a:t>Transitions</a:t>
            </a:r>
            <a:endParaRPr lang="it-IT" sz="1600" b="1" dirty="0">
              <a:solidFill>
                <a:schemeClr val="bg1"/>
              </a:solidFill>
              <a:latin typeface="Arial" charset="0"/>
              <a:ea typeface="Arial" charset="0"/>
              <a:cs typeface="Arial" charset="0"/>
            </a:endParaRPr>
          </a:p>
        </p:txBody>
      </p:sp>
      <p:pic>
        <p:nvPicPr>
          <p:cNvPr id="3" name="Immagine 2"/>
          <p:cNvPicPr>
            <a:picLocks noChangeAspect="1"/>
          </p:cNvPicPr>
          <p:nvPr/>
        </p:nvPicPr>
        <p:blipFill>
          <a:blip r:embed="rId3"/>
          <a:stretch>
            <a:fillRect/>
          </a:stretch>
        </p:blipFill>
        <p:spPr>
          <a:xfrm>
            <a:off x="2158203" y="2482313"/>
            <a:ext cx="3910000" cy="3910000"/>
          </a:xfrm>
          <a:prstGeom prst="rect">
            <a:avLst/>
          </a:prstGeom>
        </p:spPr>
      </p:pic>
    </p:spTree>
    <p:extLst>
      <p:ext uri="{BB962C8B-B14F-4D97-AF65-F5344CB8AC3E}">
        <p14:creationId xmlns:p14="http://schemas.microsoft.com/office/powerpoint/2010/main" val="17933380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800100"/>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Risultati </a:t>
            </a:r>
            <a:endParaRPr lang="it-IT" sz="2400" b="1" spc="-1" dirty="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400" b="1" spc="-1" dirty="0" smtClean="0">
              <a:solidFill>
                <a:srgbClr val="000000"/>
              </a:solidFill>
              <a:uFill>
                <a:solidFill>
                  <a:srgbClr val="FFFFFF"/>
                </a:solidFill>
              </a:uFill>
              <a:latin typeface="Arial" charset="0"/>
              <a:ea typeface="Arial" charset="0"/>
              <a:cs typeface="Arial" charset="0"/>
            </a:endParaRPr>
          </a:p>
          <a:p>
            <a:pPr marL="457560" indent="-457200" algn="just">
              <a:buClr>
                <a:srgbClr val="000000"/>
              </a:buClr>
              <a:buAutoNum type="arabicParenR"/>
            </a:pPr>
            <a:endParaRPr lang="is-IS" sz="2000" spc="-1" dirty="0">
              <a:solidFill>
                <a:srgbClr val="000000"/>
              </a:solidFill>
              <a:uFill>
                <a:solidFill>
                  <a:srgbClr val="FFFFFF"/>
                </a:solidFill>
              </a:uFill>
              <a:latin typeface="Arial" charset="0"/>
              <a:ea typeface="Arial" charset="0"/>
              <a:cs typeface="Arial" charset="0"/>
            </a:endParaRPr>
          </a:p>
          <a:p>
            <a:pPr marL="360" algn="just">
              <a:buClr>
                <a:srgbClr val="000000"/>
              </a:buClr>
            </a:pPr>
            <a:r>
              <a:rPr lang="it-IT" sz="2000" spc="-1" dirty="0" smtClean="0">
                <a:solidFill>
                  <a:srgbClr val="000000"/>
                </a:solidFill>
                <a:uFill>
                  <a:solidFill>
                    <a:srgbClr val="FFFFFF"/>
                  </a:solidFill>
                </a:uFill>
                <a:latin typeface="Arial" charset="0"/>
                <a:ea typeface="Arial" charset="0"/>
                <a:cs typeface="Arial" charset="0"/>
              </a:rPr>
              <a:t>4) La cultura professionale e d’impresa, la conoscenza del mercato del lavoro devono essere </a:t>
            </a:r>
            <a:r>
              <a:rPr lang="it-IT" sz="2000" b="1" spc="-1" dirty="0" smtClean="0">
                <a:solidFill>
                  <a:srgbClr val="000000"/>
                </a:solidFill>
                <a:uFill>
                  <a:solidFill>
                    <a:srgbClr val="FFFFFF"/>
                  </a:solidFill>
                </a:uFill>
                <a:latin typeface="Arial" charset="0"/>
                <a:ea typeface="Arial" charset="0"/>
                <a:cs typeface="Arial" charset="0"/>
              </a:rPr>
              <a:t>inserite nel Curriculum di Studi.</a:t>
            </a:r>
          </a:p>
          <a:p>
            <a:pPr marL="360" algn="just">
              <a:buClr>
                <a:srgbClr val="000000"/>
              </a:buClr>
            </a:pPr>
            <a:endParaRPr lang="it-IT" sz="2000" spc="-1" dirty="0" smtClean="0">
              <a:solidFill>
                <a:srgbClr val="000000"/>
              </a:solidFill>
              <a:uFill>
                <a:solidFill>
                  <a:srgbClr val="FFFFFF"/>
                </a:solidFill>
              </a:uFill>
              <a:latin typeface="Arial" charset="0"/>
              <a:ea typeface="Arial" charset="0"/>
              <a:cs typeface="Arial" charset="0"/>
            </a:endParaRPr>
          </a:p>
        </p:txBody>
      </p:sp>
      <p:sp>
        <p:nvSpPr>
          <p:cNvPr id="8" name="Titolo 1"/>
          <p:cNvSpPr txBox="1">
            <a:spLocks/>
          </p:cNvSpPr>
          <p:nvPr/>
        </p:nvSpPr>
        <p:spPr>
          <a:xfrm>
            <a:off x="310988" y="6537960"/>
            <a:ext cx="3206912"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err="1" smtClean="0">
                <a:solidFill>
                  <a:schemeClr val="bg1"/>
                </a:solidFill>
                <a:latin typeface="Arial" charset="0"/>
                <a:ea typeface="Arial" charset="0"/>
                <a:cs typeface="Arial" charset="0"/>
              </a:rPr>
              <a:t>Employabiliy</a:t>
            </a:r>
            <a:r>
              <a:rPr lang="it-IT" sz="1600" b="1" dirty="0" smtClean="0">
                <a:solidFill>
                  <a:schemeClr val="bg1"/>
                </a:solidFill>
                <a:latin typeface="Arial" charset="0"/>
                <a:ea typeface="Arial" charset="0"/>
                <a:cs typeface="Arial" charset="0"/>
              </a:rPr>
              <a:t> and </a:t>
            </a:r>
            <a:r>
              <a:rPr lang="it-IT" sz="1600" b="1" dirty="0" err="1" smtClean="0">
                <a:solidFill>
                  <a:schemeClr val="bg1"/>
                </a:solidFill>
                <a:latin typeface="Arial" charset="0"/>
                <a:ea typeface="Arial" charset="0"/>
                <a:cs typeface="Arial" charset="0"/>
              </a:rPr>
              <a:t>Transitions</a:t>
            </a:r>
            <a:endParaRPr lang="it-IT" sz="1600" b="1" dirty="0">
              <a:solidFill>
                <a:schemeClr val="bg1"/>
              </a:solidFill>
              <a:latin typeface="Arial" charset="0"/>
              <a:ea typeface="Arial" charset="0"/>
              <a:cs typeface="Arial" charset="0"/>
            </a:endParaRPr>
          </a:p>
        </p:txBody>
      </p:sp>
      <p:pic>
        <p:nvPicPr>
          <p:cNvPr id="3" name="Immagine 2"/>
          <p:cNvPicPr>
            <a:picLocks noChangeAspect="1"/>
          </p:cNvPicPr>
          <p:nvPr/>
        </p:nvPicPr>
        <p:blipFill>
          <a:blip r:embed="rId3"/>
          <a:stretch>
            <a:fillRect/>
          </a:stretch>
        </p:blipFill>
        <p:spPr>
          <a:xfrm>
            <a:off x="1373667" y="2631066"/>
            <a:ext cx="5695213" cy="3789712"/>
          </a:xfrm>
          <a:prstGeom prst="rect">
            <a:avLst/>
          </a:prstGeom>
          <a:ln>
            <a:solidFill>
              <a:srgbClr val="000000"/>
            </a:solidFill>
          </a:ln>
        </p:spPr>
      </p:pic>
    </p:spTree>
    <p:extLst>
      <p:ext uri="{BB962C8B-B14F-4D97-AF65-F5344CB8AC3E}">
        <p14:creationId xmlns:p14="http://schemas.microsoft.com/office/powerpoint/2010/main" val="14359319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10618286"/>
          </a:xfrm>
          <a:prstGeom prst="rect">
            <a:avLst/>
          </a:prstGeom>
          <a:noFill/>
        </p:spPr>
        <p:txBody>
          <a:bodyPr wrap="square" rtlCol="0">
            <a:spAutoFit/>
          </a:bodyPr>
          <a:lstStyle/>
          <a:p>
            <a:r>
              <a:rPr lang="it-IT" sz="2400" dirty="0" smtClean="0"/>
              <a:t>Pedagogia e </a:t>
            </a:r>
            <a:r>
              <a:rPr lang="it-IT" sz="2400" dirty="0" err="1" smtClean="0"/>
              <a:t>Andragogia</a:t>
            </a:r>
            <a:endParaRPr lang="it-IT" sz="2400" dirty="0" smtClean="0"/>
          </a:p>
          <a:p>
            <a:endParaRPr lang="it-IT" sz="2000" dirty="0"/>
          </a:p>
          <a:p>
            <a:endParaRPr lang="it-IT" sz="2000" dirty="0"/>
          </a:p>
          <a:p>
            <a:r>
              <a:rPr lang="it-IT" sz="2800" dirty="0" smtClean="0"/>
              <a:t>M. </a:t>
            </a:r>
            <a:r>
              <a:rPr lang="it-IT" sz="2800" dirty="0" err="1" smtClean="0"/>
              <a:t>Knowles</a:t>
            </a:r>
            <a:r>
              <a:rPr lang="it-IT" sz="2800" dirty="0" smtClean="0"/>
              <a:t>, The </a:t>
            </a:r>
            <a:r>
              <a:rPr lang="it-IT" sz="2800" dirty="0" err="1" smtClean="0"/>
              <a:t>Adult</a:t>
            </a:r>
            <a:r>
              <a:rPr lang="it-IT" sz="2800" dirty="0" smtClean="0"/>
              <a:t> </a:t>
            </a:r>
            <a:r>
              <a:rPr lang="it-IT" sz="2800" dirty="0" err="1" smtClean="0"/>
              <a:t>Learner</a:t>
            </a:r>
            <a:r>
              <a:rPr lang="it-IT" sz="2800" dirty="0" smtClean="0"/>
              <a:t>, 1973:</a:t>
            </a:r>
            <a:r>
              <a:rPr lang="it-IT" sz="2800" dirty="0"/>
              <a:t/>
            </a:r>
            <a:br>
              <a:rPr lang="it-IT" sz="2800" dirty="0"/>
            </a:br>
            <a:endParaRPr lang="it-IT" sz="2800" dirty="0" smtClean="0"/>
          </a:p>
          <a:p>
            <a:r>
              <a:rPr lang="it-IT" sz="3200" dirty="0" smtClean="0"/>
              <a:t>• </a:t>
            </a:r>
            <a:r>
              <a:rPr lang="it-IT" sz="3200" dirty="0"/>
              <a:t>Il bisogno di </a:t>
            </a:r>
            <a:r>
              <a:rPr lang="it-IT" sz="3200" dirty="0" smtClean="0"/>
              <a:t>conoscere/sapere</a:t>
            </a:r>
            <a:r>
              <a:rPr lang="it-IT" sz="3200" dirty="0"/>
              <a:t/>
            </a:r>
            <a:br>
              <a:rPr lang="it-IT" sz="3200" dirty="0"/>
            </a:br>
            <a:r>
              <a:rPr lang="it-IT" sz="3200" dirty="0"/>
              <a:t>• Il concetto di sé del discepolo</a:t>
            </a:r>
            <a:br>
              <a:rPr lang="it-IT" sz="3200" dirty="0"/>
            </a:br>
            <a:r>
              <a:rPr lang="it-IT" sz="3200" dirty="0"/>
              <a:t>• Il ruolo dell’esperienza</a:t>
            </a:r>
            <a:br>
              <a:rPr lang="it-IT" sz="3200" dirty="0"/>
            </a:br>
            <a:r>
              <a:rPr lang="it-IT" sz="3200" dirty="0"/>
              <a:t>• La </a:t>
            </a:r>
            <a:r>
              <a:rPr lang="it-IT" sz="3200" dirty="0" err="1"/>
              <a:t>disponibilita</a:t>
            </a:r>
            <a:r>
              <a:rPr lang="it-IT" sz="3200" dirty="0"/>
              <a:t>̀ ad apprendere</a:t>
            </a:r>
            <a:br>
              <a:rPr lang="it-IT" sz="3200" dirty="0"/>
            </a:br>
            <a:r>
              <a:rPr lang="it-IT" sz="3200" dirty="0"/>
              <a:t>• L’orientamento verso l’apprendimento </a:t>
            </a:r>
            <a:endParaRPr lang="it-IT" sz="3200" dirty="0" smtClean="0"/>
          </a:p>
          <a:p>
            <a:r>
              <a:rPr lang="it-IT" sz="3200" dirty="0" smtClean="0"/>
              <a:t>• </a:t>
            </a:r>
            <a:r>
              <a:rPr lang="it-IT" sz="3200" dirty="0"/>
              <a:t>La motivazione </a:t>
            </a:r>
          </a:p>
          <a:p>
            <a:endParaRPr lang="it-IT" sz="3200" dirty="0"/>
          </a:p>
          <a:p>
            <a:endParaRPr lang="it-IT" sz="2000"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257448784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915549"/>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Risultati</a:t>
            </a:r>
            <a:endParaRPr lang="it-IT" sz="2400" b="1" spc="-1" dirty="0">
              <a:solidFill>
                <a:srgbClr val="000000"/>
              </a:solidFill>
              <a:uFill>
                <a:solidFill>
                  <a:srgbClr val="FFFFFF"/>
                </a:solidFill>
              </a:uFill>
              <a:latin typeface="Arial" charset="0"/>
              <a:ea typeface="Arial" charset="0"/>
              <a:cs typeface="Arial" charset="0"/>
            </a:endParaRPr>
          </a:p>
          <a:p>
            <a:pPr marL="457560" indent="-457200" algn="just">
              <a:buClr>
                <a:srgbClr val="000000"/>
              </a:buClr>
              <a:buAutoNum type="arabicParenR"/>
            </a:pPr>
            <a:endParaRPr lang="it-IT" sz="2000"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r>
              <a:rPr lang="it-IT" sz="2000" spc="-1" dirty="0" smtClean="0">
                <a:solidFill>
                  <a:srgbClr val="000000"/>
                </a:solidFill>
                <a:uFill>
                  <a:solidFill>
                    <a:srgbClr val="FFFFFF"/>
                  </a:solidFill>
                </a:uFill>
                <a:latin typeface="Arial" charset="0"/>
                <a:ea typeface="Arial" charset="0"/>
                <a:cs typeface="Arial" charset="0"/>
              </a:rPr>
              <a:t>5) Lo sviluppo di </a:t>
            </a:r>
            <a:r>
              <a:rPr lang="it-IT" sz="2000" b="1" spc="-1" dirty="0" smtClean="0">
                <a:solidFill>
                  <a:srgbClr val="000000"/>
                </a:solidFill>
                <a:uFill>
                  <a:solidFill>
                    <a:srgbClr val="FFFFFF"/>
                  </a:solidFill>
                </a:uFill>
                <a:latin typeface="Arial" charset="0"/>
                <a:ea typeface="Arial" charset="0"/>
                <a:cs typeface="Arial" charset="0"/>
              </a:rPr>
              <a:t>core </a:t>
            </a:r>
            <a:r>
              <a:rPr lang="it-IT" sz="2000" b="1" spc="-1" dirty="0" err="1" smtClean="0">
                <a:solidFill>
                  <a:srgbClr val="000000"/>
                </a:solidFill>
                <a:uFill>
                  <a:solidFill>
                    <a:srgbClr val="FFFFFF"/>
                  </a:solidFill>
                </a:uFill>
                <a:latin typeface="Arial" charset="0"/>
                <a:ea typeface="Arial" charset="0"/>
                <a:cs typeface="Arial" charset="0"/>
              </a:rPr>
              <a:t>skills</a:t>
            </a:r>
            <a:r>
              <a:rPr lang="it-IT" sz="2000" b="1" spc="-1" dirty="0" smtClean="0">
                <a:solidFill>
                  <a:srgbClr val="000000"/>
                </a:solidFill>
                <a:uFill>
                  <a:solidFill>
                    <a:srgbClr val="FFFFFF"/>
                  </a:solidFill>
                </a:uFill>
                <a:latin typeface="Arial" charset="0"/>
                <a:ea typeface="Arial" charset="0"/>
                <a:cs typeface="Arial" charset="0"/>
              </a:rPr>
              <a:t> </a:t>
            </a:r>
            <a:r>
              <a:rPr lang="it-IT" sz="2000" spc="-1" dirty="0" smtClean="0">
                <a:solidFill>
                  <a:srgbClr val="000000"/>
                </a:solidFill>
                <a:uFill>
                  <a:solidFill>
                    <a:srgbClr val="FFFFFF"/>
                  </a:solidFill>
                </a:uFill>
                <a:latin typeface="Arial" charset="0"/>
                <a:ea typeface="Arial" charset="0"/>
                <a:cs typeface="Arial" charset="0"/>
              </a:rPr>
              <a:t>può essere definito all’interno dei programmi dei percorsi universitari</a:t>
            </a:r>
            <a:endParaRPr lang="it-IT" sz="2000" spc="-1" dirty="0">
              <a:solidFill>
                <a:srgbClr val="000000"/>
              </a:solidFill>
              <a:uFill>
                <a:solidFill>
                  <a:srgbClr val="FFFFFF"/>
                </a:solidFill>
              </a:uFill>
              <a:latin typeface="Arial" charset="0"/>
              <a:ea typeface="Arial" charset="0"/>
              <a:cs typeface="Arial" charset="0"/>
            </a:endParaRPr>
          </a:p>
        </p:txBody>
      </p:sp>
      <p:sp>
        <p:nvSpPr>
          <p:cNvPr id="8" name="Titolo 1"/>
          <p:cNvSpPr txBox="1">
            <a:spLocks/>
          </p:cNvSpPr>
          <p:nvPr/>
        </p:nvSpPr>
        <p:spPr>
          <a:xfrm>
            <a:off x="310988" y="6537960"/>
            <a:ext cx="3206912"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err="1" smtClean="0">
                <a:solidFill>
                  <a:schemeClr val="bg1"/>
                </a:solidFill>
                <a:latin typeface="Arial" charset="0"/>
                <a:ea typeface="Arial" charset="0"/>
                <a:cs typeface="Arial" charset="0"/>
              </a:rPr>
              <a:t>Employabiliy</a:t>
            </a:r>
            <a:r>
              <a:rPr lang="it-IT" sz="1600" b="1" dirty="0" smtClean="0">
                <a:solidFill>
                  <a:schemeClr val="bg1"/>
                </a:solidFill>
                <a:latin typeface="Arial" charset="0"/>
                <a:ea typeface="Arial" charset="0"/>
                <a:cs typeface="Arial" charset="0"/>
              </a:rPr>
              <a:t> and </a:t>
            </a:r>
            <a:r>
              <a:rPr lang="it-IT" sz="1600" b="1" dirty="0" err="1" smtClean="0">
                <a:solidFill>
                  <a:schemeClr val="bg1"/>
                </a:solidFill>
                <a:latin typeface="Arial" charset="0"/>
                <a:ea typeface="Arial" charset="0"/>
                <a:cs typeface="Arial" charset="0"/>
              </a:rPr>
              <a:t>Transitions</a:t>
            </a:r>
            <a:endParaRPr lang="it-IT" sz="1600" b="1" dirty="0">
              <a:solidFill>
                <a:schemeClr val="bg1"/>
              </a:solidFill>
              <a:latin typeface="Arial" charset="0"/>
              <a:ea typeface="Arial" charset="0"/>
              <a:cs typeface="Arial" charset="0"/>
            </a:endParaRPr>
          </a:p>
        </p:txBody>
      </p:sp>
      <p:pic>
        <p:nvPicPr>
          <p:cNvPr id="3" name="Immagine 2"/>
          <p:cNvPicPr>
            <a:picLocks noChangeAspect="1"/>
          </p:cNvPicPr>
          <p:nvPr/>
        </p:nvPicPr>
        <p:blipFill>
          <a:blip r:embed="rId3"/>
          <a:stretch>
            <a:fillRect/>
          </a:stretch>
        </p:blipFill>
        <p:spPr>
          <a:xfrm>
            <a:off x="1352141" y="2445930"/>
            <a:ext cx="6820048" cy="4092029"/>
          </a:xfrm>
          <a:prstGeom prst="rect">
            <a:avLst/>
          </a:prstGeom>
        </p:spPr>
      </p:pic>
    </p:spTree>
    <p:extLst>
      <p:ext uri="{BB962C8B-B14F-4D97-AF65-F5344CB8AC3E}">
        <p14:creationId xmlns:p14="http://schemas.microsoft.com/office/powerpoint/2010/main" val="382596100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0" y="1707"/>
            <a:ext cx="9180512" cy="6872633"/>
          </a:xfrm>
          <a:prstGeom prst="rect">
            <a:avLst/>
          </a:prstGeom>
        </p:spPr>
      </p:pic>
      <p:sp>
        <p:nvSpPr>
          <p:cNvPr id="7" name="Titolo 1"/>
          <p:cNvSpPr txBox="1">
            <a:spLocks/>
          </p:cNvSpPr>
          <p:nvPr/>
        </p:nvSpPr>
        <p:spPr>
          <a:xfrm>
            <a:off x="3632199" y="6537960"/>
            <a:ext cx="2273301"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Vanna Boffo</a:t>
            </a:r>
            <a:endParaRPr lang="it-IT" sz="1600" dirty="0">
              <a:solidFill>
                <a:schemeClr val="bg1"/>
              </a:solidFill>
              <a:latin typeface="Arial" charset="0"/>
              <a:ea typeface="Arial" charset="0"/>
              <a:cs typeface="Arial" charset="0"/>
            </a:endParaRPr>
          </a:p>
        </p:txBody>
      </p:sp>
      <p:sp>
        <p:nvSpPr>
          <p:cNvPr id="11" name="CustomShape 2"/>
          <p:cNvSpPr/>
          <p:nvPr/>
        </p:nvSpPr>
        <p:spPr>
          <a:xfrm>
            <a:off x="183988" y="800100"/>
            <a:ext cx="8655212" cy="6057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buClr>
                <a:srgbClr val="000000"/>
              </a:buClr>
            </a:pPr>
            <a:r>
              <a:rPr lang="it-IT" sz="2400" b="1" spc="-1" dirty="0" smtClean="0">
                <a:solidFill>
                  <a:srgbClr val="000000"/>
                </a:solidFill>
                <a:uFill>
                  <a:solidFill>
                    <a:srgbClr val="FFFFFF"/>
                  </a:solidFill>
                </a:uFill>
                <a:latin typeface="Arial" charset="0"/>
                <a:ea typeface="Arial" charset="0"/>
                <a:cs typeface="Arial" charset="0"/>
              </a:rPr>
              <a:t>Prospettive future</a:t>
            </a:r>
            <a:endParaRPr lang="it-IT" sz="2400" b="1" spc="-1" dirty="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400" b="1"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400" spc="-1" dirty="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000" b="1" spc="-1" dirty="0" smtClean="0">
              <a:solidFill>
                <a:srgbClr val="000000"/>
              </a:solidFill>
              <a:uFill>
                <a:solidFill>
                  <a:srgbClr val="FFFFFF"/>
                </a:solidFill>
              </a:uFill>
              <a:latin typeface="Arial" charset="0"/>
              <a:ea typeface="Arial" charset="0"/>
              <a:cs typeface="Arial" charset="0"/>
            </a:endParaRPr>
          </a:p>
          <a:p>
            <a:pPr marL="360" algn="just">
              <a:buClr>
                <a:srgbClr val="000000"/>
              </a:buClr>
            </a:pPr>
            <a:endParaRPr lang="it-IT" sz="2000" b="1" spc="-1" dirty="0" smtClean="0">
              <a:solidFill>
                <a:srgbClr val="000000"/>
              </a:solidFill>
              <a:uFill>
                <a:solidFill>
                  <a:srgbClr val="FFFFFF"/>
                </a:solidFill>
              </a:uFill>
              <a:latin typeface="Arial" charset="0"/>
              <a:ea typeface="Arial" charset="0"/>
              <a:cs typeface="Arial" charset="0"/>
            </a:endParaRPr>
          </a:p>
        </p:txBody>
      </p:sp>
      <p:sp>
        <p:nvSpPr>
          <p:cNvPr id="8" name="Titolo 1"/>
          <p:cNvSpPr txBox="1">
            <a:spLocks/>
          </p:cNvSpPr>
          <p:nvPr/>
        </p:nvSpPr>
        <p:spPr>
          <a:xfrm>
            <a:off x="310988" y="6537960"/>
            <a:ext cx="3206912"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err="1" smtClean="0">
                <a:solidFill>
                  <a:schemeClr val="bg1"/>
                </a:solidFill>
                <a:latin typeface="Arial" charset="0"/>
                <a:ea typeface="Arial" charset="0"/>
                <a:cs typeface="Arial" charset="0"/>
              </a:rPr>
              <a:t>Employabiliy</a:t>
            </a:r>
            <a:r>
              <a:rPr lang="it-IT" sz="1600" b="1" dirty="0" smtClean="0">
                <a:solidFill>
                  <a:schemeClr val="bg1"/>
                </a:solidFill>
                <a:latin typeface="Arial" charset="0"/>
                <a:ea typeface="Arial" charset="0"/>
                <a:cs typeface="Arial" charset="0"/>
              </a:rPr>
              <a:t> and </a:t>
            </a:r>
            <a:r>
              <a:rPr lang="it-IT" sz="1600" b="1" dirty="0" err="1" smtClean="0">
                <a:solidFill>
                  <a:schemeClr val="bg1"/>
                </a:solidFill>
                <a:latin typeface="Arial" charset="0"/>
                <a:ea typeface="Arial" charset="0"/>
                <a:cs typeface="Arial" charset="0"/>
              </a:rPr>
              <a:t>Transitions</a:t>
            </a:r>
            <a:endParaRPr lang="it-IT" sz="1600" b="1" dirty="0">
              <a:solidFill>
                <a:schemeClr val="bg1"/>
              </a:solidFill>
              <a:latin typeface="Arial" charset="0"/>
              <a:ea typeface="Arial" charset="0"/>
              <a:cs typeface="Arial" charset="0"/>
            </a:endParaRPr>
          </a:p>
        </p:txBody>
      </p:sp>
      <p:sp>
        <p:nvSpPr>
          <p:cNvPr id="2" name="Rettangolo 1"/>
          <p:cNvSpPr/>
          <p:nvPr/>
        </p:nvSpPr>
        <p:spPr>
          <a:xfrm>
            <a:off x="105506" y="1989130"/>
            <a:ext cx="8733694" cy="2862322"/>
          </a:xfrm>
          <a:prstGeom prst="rect">
            <a:avLst/>
          </a:prstGeom>
        </p:spPr>
        <p:txBody>
          <a:bodyPr wrap="square">
            <a:spAutoFit/>
          </a:bodyPr>
          <a:lstStyle/>
          <a:p>
            <a:pPr marL="343080" indent="-342720" algn="just">
              <a:buClr>
                <a:srgbClr val="000000"/>
              </a:buClr>
              <a:buFont typeface="Arial"/>
              <a:buChar char="•"/>
            </a:pPr>
            <a:r>
              <a:rPr lang="it-IT" sz="2000" dirty="0" smtClean="0">
                <a:latin typeface="Arial" charset="0"/>
                <a:ea typeface="Arial" charset="0"/>
                <a:cs typeface="Arial" charset="0"/>
              </a:rPr>
              <a:t>Sviluppare un </a:t>
            </a:r>
            <a:r>
              <a:rPr lang="it-IT" sz="2000" b="1" dirty="0" smtClean="0">
                <a:latin typeface="Arial" charset="0"/>
                <a:ea typeface="Arial" charset="0"/>
                <a:cs typeface="Arial" charset="0"/>
              </a:rPr>
              <a:t>repertorio delle competenze richieste dal mercato del lavoro</a:t>
            </a:r>
            <a:r>
              <a:rPr lang="it-IT" sz="2000" dirty="0" smtClean="0">
                <a:latin typeface="Arial" charset="0"/>
                <a:ea typeface="Arial" charset="0"/>
                <a:cs typeface="Arial" charset="0"/>
              </a:rPr>
              <a:t> per i profili professionali del settore educativo e dell’Economia Sociale</a:t>
            </a:r>
          </a:p>
          <a:p>
            <a:pPr marL="343080" indent="-342720" algn="just">
              <a:buClr>
                <a:srgbClr val="000000"/>
              </a:buClr>
              <a:buFont typeface="Arial"/>
              <a:buChar char="•"/>
            </a:pPr>
            <a:endParaRPr lang="it-IT" sz="2000" dirty="0">
              <a:latin typeface="Arial" charset="0"/>
              <a:ea typeface="Arial" charset="0"/>
              <a:cs typeface="Arial" charset="0"/>
            </a:endParaRPr>
          </a:p>
          <a:p>
            <a:pPr marL="343080" indent="-342720" algn="just">
              <a:buClr>
                <a:srgbClr val="000000"/>
              </a:buClr>
              <a:buFont typeface="Arial"/>
              <a:buChar char="•"/>
            </a:pPr>
            <a:r>
              <a:rPr lang="it-IT" sz="2000" b="1" dirty="0" smtClean="0">
                <a:latin typeface="Arial" charset="0"/>
                <a:ea typeface="Arial" charset="0"/>
                <a:cs typeface="Arial" charset="0"/>
              </a:rPr>
              <a:t>Creare un Comitato di Indirizzo </a:t>
            </a:r>
            <a:r>
              <a:rPr lang="it-IT" sz="2000" dirty="0" smtClean="0">
                <a:latin typeface="Arial" charset="0"/>
                <a:ea typeface="Arial" charset="0"/>
                <a:cs typeface="Arial" charset="0"/>
              </a:rPr>
              <a:t>composto dalle principali organizzazioni del Terzo Settore</a:t>
            </a:r>
            <a:endParaRPr lang="it-IT" sz="2000" b="1" dirty="0" smtClean="0">
              <a:latin typeface="Arial" charset="0"/>
              <a:ea typeface="Arial" charset="0"/>
              <a:cs typeface="Arial" charset="0"/>
            </a:endParaRPr>
          </a:p>
          <a:p>
            <a:pPr marL="360" algn="just">
              <a:buClr>
                <a:srgbClr val="000000"/>
              </a:buClr>
            </a:pPr>
            <a:endParaRPr lang="it-IT" sz="2000" spc="-1" dirty="0">
              <a:solidFill>
                <a:srgbClr val="000000"/>
              </a:solidFill>
              <a:uFill>
                <a:solidFill>
                  <a:srgbClr val="FFFFFF"/>
                </a:solidFill>
              </a:uFill>
              <a:latin typeface="Arial" charset="0"/>
              <a:ea typeface="Arial" charset="0"/>
              <a:cs typeface="Arial" charset="0"/>
            </a:endParaRPr>
          </a:p>
          <a:p>
            <a:pPr marL="343080" indent="-342720" algn="just">
              <a:buClr>
                <a:srgbClr val="000000"/>
              </a:buClr>
              <a:buFont typeface="Arial"/>
              <a:buChar char="•"/>
            </a:pPr>
            <a:r>
              <a:rPr lang="it-IT" sz="2000" spc="-1" dirty="0" smtClean="0">
                <a:solidFill>
                  <a:srgbClr val="000000"/>
                </a:solidFill>
                <a:uFill>
                  <a:solidFill>
                    <a:srgbClr val="FFFFFF"/>
                  </a:solidFill>
                </a:uFill>
                <a:latin typeface="Arial" charset="0"/>
                <a:ea typeface="Arial" charset="0"/>
                <a:cs typeface="Arial" charset="0"/>
              </a:rPr>
              <a:t>Il Comitato di Indirizzo e il Corso di Studio dovrebbero </a:t>
            </a:r>
            <a:r>
              <a:rPr lang="it-IT" sz="2000" b="1" spc="-1" dirty="0" smtClean="0">
                <a:solidFill>
                  <a:srgbClr val="000000"/>
                </a:solidFill>
                <a:uFill>
                  <a:solidFill>
                    <a:srgbClr val="FFFFFF"/>
                  </a:solidFill>
                </a:uFill>
                <a:latin typeface="Arial" charset="0"/>
                <a:ea typeface="Arial" charset="0"/>
                <a:cs typeface="Arial" charset="0"/>
              </a:rPr>
              <a:t>lavorare in sinergia </a:t>
            </a:r>
            <a:r>
              <a:rPr lang="it-IT" sz="2000" spc="-1" dirty="0" smtClean="0">
                <a:solidFill>
                  <a:srgbClr val="000000"/>
                </a:solidFill>
                <a:uFill>
                  <a:solidFill>
                    <a:srgbClr val="FFFFFF"/>
                  </a:solidFill>
                </a:uFill>
                <a:latin typeface="Arial" charset="0"/>
                <a:ea typeface="Arial" charset="0"/>
                <a:cs typeface="Arial" charset="0"/>
              </a:rPr>
              <a:t>per la creazione del repertorio delle competenze</a:t>
            </a:r>
            <a:endParaRPr lang="it-IT" sz="2000" spc="-1" dirty="0">
              <a:solidFill>
                <a:srgbClr val="000000"/>
              </a:solidFill>
              <a:uFill>
                <a:solidFill>
                  <a:srgbClr val="FFFFFF"/>
                </a:solidFill>
              </a:uFill>
              <a:latin typeface="Arial" charset="0"/>
              <a:ea typeface="Arial" charset="0"/>
              <a:cs typeface="Arial" charset="0"/>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88" y="4962129"/>
            <a:ext cx="2040792" cy="1508195"/>
          </a:xfrm>
          <a:prstGeom prst="rect">
            <a:avLst/>
          </a:prstGeom>
        </p:spPr>
      </p:pic>
    </p:spTree>
    <p:extLst>
      <p:ext uri="{BB962C8B-B14F-4D97-AF65-F5344CB8AC3E}">
        <p14:creationId xmlns:p14="http://schemas.microsoft.com/office/powerpoint/2010/main" val="204117837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0" y="1707"/>
            <a:ext cx="9180512" cy="6872633"/>
          </a:xfrm>
          <a:prstGeom prst="rect">
            <a:avLst/>
          </a:prstGeom>
        </p:spPr>
      </p:pic>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smtClean="0">
                <a:solidFill>
                  <a:schemeClr val="bg1"/>
                </a:solidFill>
                <a:latin typeface="Arial" charset="0"/>
                <a:ea typeface="Arial" charset="0"/>
                <a:cs typeface="Arial" charset="0"/>
              </a:rPr>
              <a:t>Tavola rotonda</a:t>
            </a:r>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Paolo Federighi</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636980"/>
            <a:ext cx="8148600" cy="59009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400" b="1" strike="noStrike" dirty="0" smtClean="0">
                <a:solidFill>
                  <a:srgbClr val="000000"/>
                </a:solidFill>
                <a:latin typeface="Arial"/>
                <a:ea typeface="DejaVu Sans"/>
              </a:rPr>
              <a:t>Interrogativi aperti dagli studi longitudinali</a:t>
            </a:r>
            <a:endParaRPr dirty="0"/>
          </a:p>
          <a:p>
            <a:pPr>
              <a:lnSpc>
                <a:spcPct val="100000"/>
              </a:lnSpc>
            </a:pPr>
            <a:endParaRPr dirty="0"/>
          </a:p>
          <a:p>
            <a:pPr algn="just">
              <a:lnSpc>
                <a:spcPct val="100000"/>
              </a:lnSpc>
            </a:pPr>
            <a:r>
              <a:rPr lang="it-IT" sz="2200" dirty="0" smtClean="0"/>
              <a:t>Ci sono rari casi di reale disoccupazione </a:t>
            </a:r>
            <a:r>
              <a:rPr lang="it-IT" sz="2200" dirty="0" smtClean="0">
                <a:sym typeface="Wingdings"/>
              </a:rPr>
              <a:t> Quasi tutti gli studenti sono attivi</a:t>
            </a:r>
          </a:p>
          <a:p>
            <a:pPr algn="just">
              <a:lnSpc>
                <a:spcPct val="100000"/>
              </a:lnSpc>
            </a:pPr>
            <a:endParaRPr lang="it-IT" sz="2200" dirty="0">
              <a:sym typeface="Wingdings"/>
            </a:endParaRPr>
          </a:p>
          <a:p>
            <a:pPr algn="just">
              <a:lnSpc>
                <a:spcPct val="100000"/>
              </a:lnSpc>
            </a:pPr>
            <a:r>
              <a:rPr lang="it-IT" sz="2200" dirty="0" smtClean="0">
                <a:sym typeface="Wingdings"/>
              </a:rPr>
              <a:t>Tuttavia, in ogni caso, si osserva un significativo fenomeno (a cui non attribuiamo un forte valore simbolico) che fa estendere ad 1 anno il periodo di ingresso nel Mondo del Lavoro</a:t>
            </a:r>
            <a:endParaRPr lang="it-IT" sz="2200" dirty="0" smtClean="0"/>
          </a:p>
          <a:p>
            <a:pPr algn="just">
              <a:lnSpc>
                <a:spcPct val="100000"/>
              </a:lnSpc>
            </a:pPr>
            <a:endParaRPr lang="it-IT" sz="2200" dirty="0"/>
          </a:p>
          <a:p>
            <a:pPr algn="just"/>
            <a:r>
              <a:rPr lang="it-IT" sz="2200" dirty="0" smtClean="0"/>
              <a:t>Questo anno dopo la Laurea ha una funzione cruciale per lo sviluppo professionale. In questo anno i giovani adulti:</a:t>
            </a:r>
          </a:p>
          <a:p>
            <a:pPr marL="285750" indent="-285750" algn="just">
              <a:buFontTx/>
              <a:buChar char="-"/>
            </a:pPr>
            <a:r>
              <a:rPr lang="it-IT" sz="2200" dirty="0" smtClean="0"/>
              <a:t>Ridefiniscono la propria identità professionale (a partire dalle proprie false aspettative);</a:t>
            </a:r>
          </a:p>
          <a:p>
            <a:pPr marL="285750" indent="-285750" algn="just">
              <a:buFontTx/>
              <a:buChar char="-"/>
            </a:pPr>
            <a:r>
              <a:rPr lang="it-IT" sz="2200" dirty="0" smtClean="0"/>
              <a:t>Cercano alternative alla formazione, specialmente quando questa diviene un lavoro</a:t>
            </a:r>
          </a:p>
          <a:p>
            <a:pPr marL="285750" indent="-285750" algn="just">
              <a:buFontTx/>
              <a:buChar char="-"/>
            </a:pPr>
            <a:r>
              <a:rPr lang="it-IT" sz="2200" dirty="0" smtClean="0"/>
              <a:t>Costruiscono e utilizzano reti di relazioni e apprendimento dinamico</a:t>
            </a:r>
            <a:endParaRPr lang="it-IT" sz="2200" dirty="0"/>
          </a:p>
          <a:p>
            <a:endParaRPr lang="it-IT" sz="2000" dirty="0"/>
          </a:p>
        </p:txBody>
      </p:sp>
    </p:spTree>
    <p:extLst>
      <p:ext uri="{BB962C8B-B14F-4D97-AF65-F5344CB8AC3E}">
        <p14:creationId xmlns:p14="http://schemas.microsoft.com/office/powerpoint/2010/main" val="109024876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1707"/>
            <a:ext cx="9180512" cy="6872633"/>
          </a:xfrm>
          <a:prstGeom prst="rect">
            <a:avLst/>
          </a:prstGeom>
        </p:spPr>
      </p:pic>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smtClean="0">
                <a:solidFill>
                  <a:schemeClr val="bg1"/>
                </a:solidFill>
                <a:latin typeface="Arial" charset="0"/>
                <a:ea typeface="Arial" charset="0"/>
                <a:cs typeface="Arial" charset="0"/>
              </a:rPr>
              <a:t>Tavola rotonda</a:t>
            </a:r>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Paolo Federighi</a:t>
            </a:r>
            <a:endParaRPr lang="it-IT" sz="1600" dirty="0">
              <a:solidFill>
                <a:schemeClr val="bg1"/>
              </a:solidFill>
              <a:latin typeface="Arial" charset="0"/>
              <a:ea typeface="Arial" charset="0"/>
              <a:cs typeface="Arial" charset="0"/>
            </a:endParaRPr>
          </a:p>
        </p:txBody>
      </p:sp>
      <p:sp>
        <p:nvSpPr>
          <p:cNvPr id="11" name="CustomShape 2"/>
          <p:cNvSpPr/>
          <p:nvPr/>
        </p:nvSpPr>
        <p:spPr>
          <a:xfrm>
            <a:off x="653487" y="702792"/>
            <a:ext cx="8148600" cy="46970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400" b="1" dirty="0" smtClean="0"/>
              <a:t>Buone Menti per Buoni Professionisti</a:t>
            </a:r>
          </a:p>
          <a:p>
            <a:pPr algn="ctr">
              <a:lnSpc>
                <a:spcPct val="100000"/>
              </a:lnSpc>
            </a:pPr>
            <a:endParaRPr sz="2400" b="1" dirty="0"/>
          </a:p>
          <a:p>
            <a:pPr algn="ctr">
              <a:lnSpc>
                <a:spcPct val="100000"/>
              </a:lnSpc>
            </a:pPr>
            <a:r>
              <a:rPr lang="it-IT" sz="2000" dirty="0" smtClean="0"/>
              <a:t>Il Problema della </a:t>
            </a:r>
            <a:r>
              <a:rPr lang="it-IT" sz="2000" dirty="0" err="1" smtClean="0"/>
              <a:t>Competence</a:t>
            </a:r>
            <a:r>
              <a:rPr lang="it-IT" sz="2000" dirty="0" smtClean="0"/>
              <a:t> Supply</a:t>
            </a:r>
            <a:endParaRPr sz="2000" dirty="0"/>
          </a:p>
          <a:p>
            <a:pPr>
              <a:lnSpc>
                <a:spcPct val="100000"/>
              </a:lnSpc>
            </a:pPr>
            <a:endParaRPr sz="2000" dirty="0"/>
          </a:p>
          <a:p>
            <a:pPr>
              <a:lnSpc>
                <a:spcPct val="100000"/>
              </a:lnSpc>
            </a:pPr>
            <a:endParaRPr dirty="0"/>
          </a:p>
        </p:txBody>
      </p:sp>
      <p:pic>
        <p:nvPicPr>
          <p:cNvPr id="8" name="Immagine 7"/>
          <p:cNvPicPr>
            <a:picLocks noChangeAspect="1"/>
          </p:cNvPicPr>
          <p:nvPr/>
        </p:nvPicPr>
        <p:blipFill>
          <a:blip r:embed="rId3"/>
          <a:stretch>
            <a:fillRect/>
          </a:stretch>
        </p:blipFill>
        <p:spPr>
          <a:xfrm>
            <a:off x="1352141" y="2445930"/>
            <a:ext cx="6820048" cy="4092029"/>
          </a:xfrm>
          <a:prstGeom prst="rect">
            <a:avLst/>
          </a:prstGeom>
        </p:spPr>
      </p:pic>
    </p:spTree>
    <p:extLst>
      <p:ext uri="{BB962C8B-B14F-4D97-AF65-F5344CB8AC3E}">
        <p14:creationId xmlns:p14="http://schemas.microsoft.com/office/powerpoint/2010/main" val="354956521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1707"/>
            <a:ext cx="9180512" cy="6872633"/>
          </a:xfrm>
          <a:prstGeom prst="rect">
            <a:avLst/>
          </a:prstGeom>
        </p:spPr>
      </p:pic>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smtClean="0">
                <a:solidFill>
                  <a:schemeClr val="bg1"/>
                </a:solidFill>
                <a:latin typeface="Arial" charset="0"/>
                <a:ea typeface="Arial" charset="0"/>
                <a:cs typeface="Arial" charset="0"/>
              </a:rPr>
              <a:t>Tavola rotonda</a:t>
            </a:r>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Paolo Federighi</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617179"/>
            <a:ext cx="8622518" cy="46970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it-IT" sz="2000" dirty="0" smtClean="0"/>
              <a:t>Nel passato, il problema della </a:t>
            </a:r>
            <a:r>
              <a:rPr lang="it-IT" sz="2000" dirty="0" err="1" smtClean="0"/>
              <a:t>Competence</a:t>
            </a:r>
            <a:r>
              <a:rPr lang="it-IT" sz="2000" dirty="0" smtClean="0"/>
              <a:t> Supply è stato risolto attraverso la </a:t>
            </a:r>
            <a:r>
              <a:rPr lang="it-IT" sz="2000" b="1" dirty="0" smtClean="0"/>
              <a:t>formazione di buone teste.</a:t>
            </a:r>
            <a:endParaRPr lang="it-IT" sz="2000" dirty="0" smtClean="0"/>
          </a:p>
          <a:p>
            <a:pPr algn="just">
              <a:lnSpc>
                <a:spcPct val="100000"/>
              </a:lnSpc>
            </a:pPr>
            <a:r>
              <a:rPr lang="it-IT" sz="2000" dirty="0" smtClean="0"/>
              <a:t>Questo grazie anche alla corrispondenza tra business </a:t>
            </a:r>
            <a:r>
              <a:rPr lang="it-IT" sz="2000" dirty="0" err="1" smtClean="0"/>
              <a:t>models</a:t>
            </a:r>
            <a:r>
              <a:rPr lang="it-IT" sz="2000" dirty="0" smtClean="0"/>
              <a:t> e business </a:t>
            </a:r>
            <a:r>
              <a:rPr lang="it-IT" sz="2000" dirty="0" err="1" smtClean="0"/>
              <a:t>schools</a:t>
            </a:r>
            <a:r>
              <a:rPr lang="it-IT" sz="2000" dirty="0" smtClean="0"/>
              <a:t> che si prendevano in carico la crescita delle persone.</a:t>
            </a:r>
          </a:p>
          <a:p>
            <a:pPr algn="just">
              <a:lnSpc>
                <a:spcPct val="100000"/>
              </a:lnSpc>
            </a:pPr>
            <a:endParaRPr lang="it-IT" sz="2000" dirty="0"/>
          </a:p>
          <a:p>
            <a:pPr algn="just">
              <a:lnSpc>
                <a:spcPct val="100000"/>
              </a:lnSpc>
            </a:pPr>
            <a:r>
              <a:rPr lang="it-IT" sz="2000" dirty="0" smtClean="0"/>
              <a:t>Oggi, la maggior parte delle imprese richiede sempre maggiori </a:t>
            </a:r>
            <a:r>
              <a:rPr lang="it-IT" sz="2000" b="1" dirty="0" smtClean="0"/>
              <a:t>modelli di formazione snelli </a:t>
            </a:r>
            <a:r>
              <a:rPr lang="it-IT" sz="2000" dirty="0" smtClean="0"/>
              <a:t>e </a:t>
            </a:r>
            <a:r>
              <a:rPr lang="it-IT" sz="2000" b="1" dirty="0" smtClean="0"/>
              <a:t>mobilità intellettuale. </a:t>
            </a:r>
            <a:r>
              <a:rPr lang="it-IT" sz="2000" dirty="0" smtClean="0"/>
              <a:t>Ciò richiede staff con alti livelli di </a:t>
            </a:r>
            <a:r>
              <a:rPr lang="it-IT" sz="2000" dirty="0" err="1" smtClean="0"/>
              <a:t>seniority</a:t>
            </a:r>
            <a:r>
              <a:rPr lang="it-IT" sz="2000" dirty="0" smtClean="0"/>
              <a:t>, capaci di lavorare su progetti a medio termine.</a:t>
            </a:r>
          </a:p>
          <a:p>
            <a:pPr algn="just">
              <a:lnSpc>
                <a:spcPct val="100000"/>
              </a:lnSpc>
            </a:pPr>
            <a:endParaRPr lang="it-IT" sz="2000" dirty="0"/>
          </a:p>
          <a:p>
            <a:pPr algn="just">
              <a:lnSpc>
                <a:spcPct val="100000"/>
              </a:lnSpc>
            </a:pPr>
            <a:r>
              <a:rPr lang="it-IT" sz="2000" dirty="0" smtClean="0"/>
              <a:t>Questo ha una conseguenza diretta sulla funzione dei sistemi formativi e dell’Università, creando dei </a:t>
            </a:r>
            <a:r>
              <a:rPr lang="it-IT" sz="2000" b="1" dirty="0" smtClean="0"/>
              <a:t>problemi di </a:t>
            </a:r>
            <a:r>
              <a:rPr lang="it-IT" sz="2000" b="1" dirty="0" err="1" smtClean="0"/>
              <a:t>mismatch</a:t>
            </a:r>
            <a:r>
              <a:rPr lang="it-IT" sz="2000" b="1" dirty="0" smtClean="0"/>
              <a:t>.</a:t>
            </a:r>
          </a:p>
          <a:p>
            <a:pPr marL="285750" indent="-285750" algn="just">
              <a:lnSpc>
                <a:spcPct val="100000"/>
              </a:lnSpc>
              <a:buFont typeface="Wingdings" charset="0"/>
              <a:buChar char="à"/>
            </a:pPr>
            <a:r>
              <a:rPr lang="it-IT" sz="2000" b="1" dirty="0" smtClean="0">
                <a:sym typeface="Wingdings"/>
              </a:rPr>
              <a:t>Rischio di preparare Laureati che non sono Buoni Professionisti</a:t>
            </a:r>
            <a:endParaRPr sz="2000" dirty="0"/>
          </a:p>
          <a:p>
            <a:pPr algn="just"/>
            <a:endParaRPr sz="2000" dirty="0"/>
          </a:p>
          <a:p>
            <a:pPr algn="just">
              <a:lnSpc>
                <a:spcPct val="100000"/>
              </a:lnSpc>
            </a:pPr>
            <a:endParaRPr sz="2000" dirty="0"/>
          </a:p>
          <a:p>
            <a:pPr algn="just">
              <a:lnSpc>
                <a:spcPct val="100000"/>
              </a:lnSpc>
            </a:pPr>
            <a:endParaRPr sz="2000" dirty="0"/>
          </a:p>
        </p:txBody>
      </p:sp>
      <p:pic>
        <p:nvPicPr>
          <p:cNvPr id="2" name="Immagine 1"/>
          <p:cNvPicPr>
            <a:picLocks noChangeAspect="1"/>
          </p:cNvPicPr>
          <p:nvPr/>
        </p:nvPicPr>
        <p:blipFill>
          <a:blip r:embed="rId3"/>
          <a:stretch>
            <a:fillRect/>
          </a:stretch>
        </p:blipFill>
        <p:spPr>
          <a:xfrm>
            <a:off x="1198745" y="4490602"/>
            <a:ext cx="7192471" cy="2383738"/>
          </a:xfrm>
          <a:prstGeom prst="rect">
            <a:avLst/>
          </a:prstGeom>
        </p:spPr>
      </p:pic>
    </p:spTree>
    <p:extLst>
      <p:ext uri="{BB962C8B-B14F-4D97-AF65-F5344CB8AC3E}">
        <p14:creationId xmlns:p14="http://schemas.microsoft.com/office/powerpoint/2010/main" val="57361081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895926"/>
            <a:ext cx="7486466" cy="954107"/>
          </a:xfrm>
          <a:prstGeom prst="rect">
            <a:avLst/>
          </a:prstGeom>
          <a:noFill/>
        </p:spPr>
        <p:txBody>
          <a:bodyPr wrap="square" rtlCol="0">
            <a:spAutoFit/>
          </a:bodyPr>
          <a:lstStyle/>
          <a:p>
            <a:r>
              <a:rPr lang="it-IT" sz="2800" b="1" dirty="0" smtClean="0">
                <a:solidFill>
                  <a:schemeClr val="accent1">
                    <a:lumMod val="75000"/>
                  </a:schemeClr>
                </a:solidFill>
                <a:latin typeface="Arial"/>
                <a:cs typeface="Arial"/>
              </a:rPr>
              <a:t>Il futuro dei nostri </a:t>
            </a:r>
            <a:r>
              <a:rPr lang="it-IT" sz="2800" b="1" dirty="0" err="1" smtClean="0">
                <a:solidFill>
                  <a:schemeClr val="accent1">
                    <a:lumMod val="75000"/>
                  </a:schemeClr>
                </a:solidFill>
                <a:latin typeface="Arial"/>
                <a:cs typeface="Arial"/>
              </a:rPr>
              <a:t>CdS</a:t>
            </a:r>
            <a:r>
              <a:rPr lang="it-IT" sz="2800" b="1" dirty="0">
                <a:solidFill>
                  <a:schemeClr val="accent1">
                    <a:lumMod val="75000"/>
                  </a:schemeClr>
                </a:solidFill>
                <a:latin typeface="Arial"/>
                <a:cs typeface="Arial"/>
              </a:rPr>
              <a:t/>
            </a:r>
            <a:br>
              <a:rPr lang="it-IT" sz="2800" b="1" dirty="0">
                <a:solidFill>
                  <a:schemeClr val="accent1">
                    <a:lumMod val="75000"/>
                  </a:schemeClr>
                </a:solidFill>
                <a:latin typeface="Arial"/>
                <a:cs typeface="Arial"/>
              </a:rPr>
            </a:br>
            <a:r>
              <a:rPr lang="it-IT" sz="2800" b="1" dirty="0" smtClean="0">
                <a:solidFill>
                  <a:schemeClr val="accent1">
                    <a:lumMod val="75000"/>
                  </a:schemeClr>
                </a:solidFill>
                <a:latin typeface="Arial"/>
                <a:cs typeface="Arial"/>
              </a:rPr>
              <a:t>La prospettiva dell’Economia Sociale</a:t>
            </a:r>
            <a:endParaRPr lang="it-IT" sz="2800" b="1" dirty="0">
              <a:solidFill>
                <a:schemeClr val="accent1">
                  <a:lumMod val="75000"/>
                </a:schemeClr>
              </a:solidFill>
              <a:latin typeface="Arial"/>
              <a:cs typeface="Arial"/>
            </a:endParaRPr>
          </a:p>
        </p:txBody>
      </p:sp>
      <p:sp>
        <p:nvSpPr>
          <p:cNvPr id="8" name="CasellaDiTesto 7"/>
          <p:cNvSpPr txBox="1"/>
          <p:nvPr/>
        </p:nvSpPr>
        <p:spPr>
          <a:xfrm>
            <a:off x="648253" y="2109466"/>
            <a:ext cx="8055608" cy="3985707"/>
          </a:xfrm>
          <a:prstGeom prst="rect">
            <a:avLst/>
          </a:prstGeom>
          <a:noFill/>
        </p:spPr>
        <p:txBody>
          <a:bodyPr wrap="square" rtlCol="0">
            <a:spAutoFit/>
          </a:bodyPr>
          <a:lstStyle/>
          <a:p>
            <a:pPr algn="just"/>
            <a:r>
              <a:rPr lang="it-IT" sz="2300" b="1" dirty="0" smtClean="0"/>
              <a:t>“</a:t>
            </a:r>
            <a:r>
              <a:rPr lang="it-IT" sz="2300" b="1" dirty="0"/>
              <a:t>Gli insegnamenti sono adeguati per un livello di formazione magistrale?</a:t>
            </a:r>
            <a:r>
              <a:rPr lang="it-IT" sz="2300" b="1" dirty="0" smtClean="0"/>
              <a:t>”</a:t>
            </a:r>
          </a:p>
          <a:p>
            <a:pPr algn="just"/>
            <a:endParaRPr lang="it-IT" sz="2300" b="1" dirty="0"/>
          </a:p>
          <a:p>
            <a:pPr algn="just"/>
            <a:r>
              <a:rPr lang="it-IT" sz="2300" dirty="0" smtClean="0"/>
              <a:t>I rappresentanti </a:t>
            </a:r>
            <a:r>
              <a:rPr lang="it-IT" sz="2300" dirty="0"/>
              <a:t>delle aziende rispondono che i nostri laureati presentano </a:t>
            </a:r>
            <a:r>
              <a:rPr lang="it-IT" sz="2300" b="1" dirty="0"/>
              <a:t>competenze comunicativo-relazionali molto sviluppate </a:t>
            </a:r>
            <a:r>
              <a:rPr lang="it-IT" sz="2300" dirty="0"/>
              <a:t>ed in linea con le richieste del mercato del lavoro, allo stesso modo sono molto competenti rispetto a quello che sono i principi della formazione continua; devono invece rafforzare le </a:t>
            </a:r>
            <a:r>
              <a:rPr lang="it-IT" sz="2300" b="1" dirty="0"/>
              <a:t>competenze organizzativo-manageriali</a:t>
            </a:r>
            <a:r>
              <a:rPr lang="it-IT" sz="2300" dirty="0"/>
              <a:t> e le </a:t>
            </a:r>
            <a:r>
              <a:rPr lang="it-IT" sz="2300" b="1" dirty="0"/>
              <a:t>conoscenze economico-giuridiche</a:t>
            </a:r>
            <a:r>
              <a:rPr lang="it-IT" sz="2300" dirty="0"/>
              <a:t>.</a:t>
            </a:r>
          </a:p>
          <a:p>
            <a:pPr marL="457200" lvl="0" indent="-457200" algn="just">
              <a:buFont typeface="Wingdings" charset="2"/>
              <a:buChar char="v"/>
            </a:pPr>
            <a:endParaRPr lang="en-US" sz="2300" b="1" dirty="0">
              <a:latin typeface="Arial"/>
              <a:ea typeface="Arial"/>
              <a:cs typeface="Arial"/>
              <a:sym typeface="Arial"/>
            </a:endParaRP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65</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Tree>
    <p:extLst>
      <p:ext uri="{BB962C8B-B14F-4D97-AF65-F5344CB8AC3E}">
        <p14:creationId xmlns:p14="http://schemas.microsoft.com/office/powerpoint/2010/main" val="274457779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895926"/>
            <a:ext cx="7486466" cy="954107"/>
          </a:xfrm>
          <a:prstGeom prst="rect">
            <a:avLst/>
          </a:prstGeom>
          <a:noFill/>
        </p:spPr>
        <p:txBody>
          <a:bodyPr wrap="square" rtlCol="0">
            <a:spAutoFit/>
          </a:bodyPr>
          <a:lstStyle/>
          <a:p>
            <a:r>
              <a:rPr lang="it-IT" sz="2800" b="1" dirty="0" smtClean="0">
                <a:solidFill>
                  <a:schemeClr val="accent1">
                    <a:lumMod val="75000"/>
                  </a:schemeClr>
                </a:solidFill>
                <a:latin typeface="Arial"/>
                <a:cs typeface="Arial"/>
              </a:rPr>
              <a:t>Il futuro dei nostri </a:t>
            </a:r>
            <a:r>
              <a:rPr lang="it-IT" sz="2800" b="1" dirty="0" err="1" smtClean="0">
                <a:solidFill>
                  <a:schemeClr val="accent1">
                    <a:lumMod val="75000"/>
                  </a:schemeClr>
                </a:solidFill>
                <a:latin typeface="Arial"/>
                <a:cs typeface="Arial"/>
              </a:rPr>
              <a:t>CdS</a:t>
            </a:r>
            <a:r>
              <a:rPr lang="it-IT" sz="2800" b="1" dirty="0">
                <a:solidFill>
                  <a:schemeClr val="accent1">
                    <a:lumMod val="75000"/>
                  </a:schemeClr>
                </a:solidFill>
                <a:latin typeface="Arial"/>
                <a:cs typeface="Arial"/>
              </a:rPr>
              <a:t/>
            </a:r>
            <a:br>
              <a:rPr lang="it-IT" sz="2800" b="1" dirty="0">
                <a:solidFill>
                  <a:schemeClr val="accent1">
                    <a:lumMod val="75000"/>
                  </a:schemeClr>
                </a:solidFill>
                <a:latin typeface="Arial"/>
                <a:cs typeface="Arial"/>
              </a:rPr>
            </a:br>
            <a:r>
              <a:rPr lang="it-IT" sz="2800" b="1" dirty="0" smtClean="0">
                <a:solidFill>
                  <a:schemeClr val="accent1">
                    <a:lumMod val="75000"/>
                  </a:schemeClr>
                </a:solidFill>
                <a:latin typeface="Arial"/>
                <a:cs typeface="Arial"/>
              </a:rPr>
              <a:t>La prospettiva dell’Economia Sociale</a:t>
            </a:r>
            <a:endParaRPr lang="it-IT" sz="2800" b="1" dirty="0">
              <a:solidFill>
                <a:schemeClr val="accent1">
                  <a:lumMod val="75000"/>
                </a:schemeClr>
              </a:solidFill>
              <a:latin typeface="Arial"/>
              <a:cs typeface="Arial"/>
            </a:endParaRPr>
          </a:p>
        </p:txBody>
      </p:sp>
      <p:sp>
        <p:nvSpPr>
          <p:cNvPr id="8" name="CasellaDiTesto 7"/>
          <p:cNvSpPr txBox="1"/>
          <p:nvPr/>
        </p:nvSpPr>
        <p:spPr>
          <a:xfrm>
            <a:off x="328228" y="2109466"/>
            <a:ext cx="8690903" cy="5047536"/>
          </a:xfrm>
          <a:prstGeom prst="rect">
            <a:avLst/>
          </a:prstGeom>
          <a:noFill/>
        </p:spPr>
        <p:txBody>
          <a:bodyPr wrap="square" rtlCol="0">
            <a:spAutoFit/>
          </a:bodyPr>
          <a:lstStyle/>
          <a:p>
            <a:pPr algn="just"/>
            <a:r>
              <a:rPr lang="it-IT" sz="2300" b="1" dirty="0" smtClean="0"/>
              <a:t>“Quali profili professionali richiesti?”</a:t>
            </a:r>
          </a:p>
          <a:p>
            <a:pPr algn="just"/>
            <a:endParaRPr lang="it-IT" sz="2300" b="1" dirty="0"/>
          </a:p>
          <a:p>
            <a:pPr algn="just"/>
            <a:r>
              <a:rPr lang="it-IT" sz="2300" b="1" dirty="0" smtClean="0"/>
              <a:t>Il </a:t>
            </a:r>
            <a:r>
              <a:rPr lang="it-IT" sz="2300" b="1" dirty="0"/>
              <a:t>progettista</a:t>
            </a:r>
            <a:r>
              <a:rPr lang="it-IT" sz="2300" dirty="0"/>
              <a:t>: i laureati che si propongono per posizioni di questo tipo devono rafforzare le competenze pratiche di scrittura, di conoscenza dei dispositivi (fondi interprofessionali, l.53/2003, FSE…) ed economiche. Dovrebbe conoscere cosa vuol dire gestire un appalto ed una concessione. </a:t>
            </a:r>
            <a:endParaRPr lang="it-IT" sz="2300" dirty="0" smtClean="0"/>
          </a:p>
          <a:p>
            <a:pPr algn="just"/>
            <a:endParaRPr lang="it-IT" sz="2300" dirty="0"/>
          </a:p>
          <a:p>
            <a:pPr algn="just"/>
            <a:r>
              <a:rPr lang="it-IT" sz="2300" b="1" dirty="0" smtClean="0"/>
              <a:t>L’educatore</a:t>
            </a:r>
            <a:r>
              <a:rPr lang="it-IT" sz="2300" dirty="0"/>
              <a:t>: per svolgere questa professionale è sufficiente la laurea triennale. Ad ogni buon conto sarebbe opportuno che anche i laureati magistrali che intendano svolgere questa professione rafforzino le loro competenze di co-operazione ovvero di ascolto, negoziazione, gestione dei gruppi, competenze relazionali.</a:t>
            </a:r>
          </a:p>
          <a:p>
            <a:pPr lvl="0" algn="just"/>
            <a:endParaRPr lang="en-US" sz="2300" b="1" dirty="0">
              <a:latin typeface="Arial"/>
              <a:ea typeface="Arial"/>
              <a:cs typeface="Arial"/>
              <a:sym typeface="Arial"/>
            </a:endParaRP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66</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Tree>
    <p:extLst>
      <p:ext uri="{BB962C8B-B14F-4D97-AF65-F5344CB8AC3E}">
        <p14:creationId xmlns:p14="http://schemas.microsoft.com/office/powerpoint/2010/main" val="418739145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895926"/>
            <a:ext cx="7486466" cy="954107"/>
          </a:xfrm>
          <a:prstGeom prst="rect">
            <a:avLst/>
          </a:prstGeom>
          <a:noFill/>
        </p:spPr>
        <p:txBody>
          <a:bodyPr wrap="square" rtlCol="0">
            <a:spAutoFit/>
          </a:bodyPr>
          <a:lstStyle/>
          <a:p>
            <a:r>
              <a:rPr lang="it-IT" sz="2800" b="1" dirty="0" smtClean="0">
                <a:solidFill>
                  <a:schemeClr val="accent1">
                    <a:lumMod val="75000"/>
                  </a:schemeClr>
                </a:solidFill>
                <a:latin typeface="Arial"/>
                <a:cs typeface="Arial"/>
              </a:rPr>
              <a:t>Il futuro dei nostri </a:t>
            </a:r>
            <a:r>
              <a:rPr lang="it-IT" sz="2800" b="1" dirty="0" err="1" smtClean="0">
                <a:solidFill>
                  <a:schemeClr val="accent1">
                    <a:lumMod val="75000"/>
                  </a:schemeClr>
                </a:solidFill>
                <a:latin typeface="Arial"/>
                <a:cs typeface="Arial"/>
              </a:rPr>
              <a:t>CdS</a:t>
            </a:r>
            <a:r>
              <a:rPr lang="it-IT" sz="2800" b="1" dirty="0">
                <a:solidFill>
                  <a:schemeClr val="accent1">
                    <a:lumMod val="75000"/>
                  </a:schemeClr>
                </a:solidFill>
                <a:latin typeface="Arial"/>
                <a:cs typeface="Arial"/>
              </a:rPr>
              <a:t/>
            </a:r>
            <a:br>
              <a:rPr lang="it-IT" sz="2800" b="1" dirty="0">
                <a:solidFill>
                  <a:schemeClr val="accent1">
                    <a:lumMod val="75000"/>
                  </a:schemeClr>
                </a:solidFill>
                <a:latin typeface="Arial"/>
                <a:cs typeface="Arial"/>
              </a:rPr>
            </a:br>
            <a:r>
              <a:rPr lang="it-IT" sz="2800" b="1" dirty="0" smtClean="0">
                <a:solidFill>
                  <a:schemeClr val="accent1">
                    <a:lumMod val="75000"/>
                  </a:schemeClr>
                </a:solidFill>
                <a:latin typeface="Arial"/>
                <a:cs typeface="Arial"/>
              </a:rPr>
              <a:t>La prospettiva dell’Economia Sociale</a:t>
            </a:r>
            <a:endParaRPr lang="it-IT" sz="2800" b="1" dirty="0">
              <a:solidFill>
                <a:schemeClr val="accent1">
                  <a:lumMod val="75000"/>
                </a:schemeClr>
              </a:solidFill>
              <a:latin typeface="Arial"/>
              <a:cs typeface="Arial"/>
            </a:endParaRPr>
          </a:p>
        </p:txBody>
      </p:sp>
      <p:sp>
        <p:nvSpPr>
          <p:cNvPr id="8" name="CasellaDiTesto 7"/>
          <p:cNvSpPr txBox="1"/>
          <p:nvPr/>
        </p:nvSpPr>
        <p:spPr>
          <a:xfrm>
            <a:off x="328228" y="2109466"/>
            <a:ext cx="8690903" cy="3385542"/>
          </a:xfrm>
          <a:prstGeom prst="rect">
            <a:avLst/>
          </a:prstGeom>
          <a:noFill/>
        </p:spPr>
        <p:txBody>
          <a:bodyPr wrap="square" rtlCol="0">
            <a:spAutoFit/>
          </a:bodyPr>
          <a:lstStyle/>
          <a:p>
            <a:pPr algn="just"/>
            <a:r>
              <a:rPr lang="it-IT" sz="2300" b="1" dirty="0" smtClean="0"/>
              <a:t>“Quali profili professionali richiesti?”</a:t>
            </a:r>
          </a:p>
          <a:p>
            <a:pPr algn="just"/>
            <a:endParaRPr lang="it-IT" sz="2300" b="1" dirty="0"/>
          </a:p>
          <a:p>
            <a:pPr algn="just"/>
            <a:r>
              <a:rPr lang="it-IT" sz="2400" b="1" dirty="0"/>
              <a:t>I</a:t>
            </a:r>
            <a:r>
              <a:rPr lang="it-IT" sz="2400" b="1" dirty="0" smtClean="0"/>
              <a:t>l </a:t>
            </a:r>
            <a:r>
              <a:rPr lang="it-IT" sz="2400" b="1" dirty="0"/>
              <a:t>coordinatore dei servizi</a:t>
            </a:r>
            <a:r>
              <a:rPr lang="it-IT" sz="2400" dirty="0"/>
              <a:t>: è il responsabile di un singolo servizio (educativo, formativo…). I laureati che si propongono per posizioni di questo tipo solitamente sviluppano la propria carriera e crescono all’interno del servizio stesso (es: da educatori a referenti a coordinatori). Quello che emerge è che una volta divenuti coordinatori mancano di competenze tecnico-gestionali, organizzative, gestione di un budget e di un piano di manutenzione. </a:t>
            </a:r>
            <a:endParaRPr lang="en-US" sz="2300" b="1" dirty="0">
              <a:latin typeface="Arial"/>
              <a:ea typeface="Arial"/>
              <a:cs typeface="Arial"/>
              <a:sym typeface="Arial"/>
            </a:endParaRP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67</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Tree>
    <p:extLst>
      <p:ext uri="{BB962C8B-B14F-4D97-AF65-F5344CB8AC3E}">
        <p14:creationId xmlns:p14="http://schemas.microsoft.com/office/powerpoint/2010/main" val="285088056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895926"/>
            <a:ext cx="7486466" cy="954107"/>
          </a:xfrm>
          <a:prstGeom prst="rect">
            <a:avLst/>
          </a:prstGeom>
          <a:noFill/>
        </p:spPr>
        <p:txBody>
          <a:bodyPr wrap="square" rtlCol="0">
            <a:spAutoFit/>
          </a:bodyPr>
          <a:lstStyle/>
          <a:p>
            <a:r>
              <a:rPr lang="it-IT" sz="2800" b="1" dirty="0" smtClean="0">
                <a:solidFill>
                  <a:schemeClr val="accent1">
                    <a:lumMod val="75000"/>
                  </a:schemeClr>
                </a:solidFill>
                <a:latin typeface="Arial"/>
                <a:cs typeface="Arial"/>
              </a:rPr>
              <a:t>Il futuro dei nostri </a:t>
            </a:r>
            <a:r>
              <a:rPr lang="it-IT" sz="2800" b="1" dirty="0" err="1" smtClean="0">
                <a:solidFill>
                  <a:schemeClr val="accent1">
                    <a:lumMod val="75000"/>
                  </a:schemeClr>
                </a:solidFill>
                <a:latin typeface="Arial"/>
                <a:cs typeface="Arial"/>
              </a:rPr>
              <a:t>CdS</a:t>
            </a:r>
            <a:r>
              <a:rPr lang="it-IT" sz="2800" b="1" dirty="0">
                <a:solidFill>
                  <a:schemeClr val="accent1">
                    <a:lumMod val="75000"/>
                  </a:schemeClr>
                </a:solidFill>
                <a:latin typeface="Arial"/>
                <a:cs typeface="Arial"/>
              </a:rPr>
              <a:t/>
            </a:r>
            <a:br>
              <a:rPr lang="it-IT" sz="2800" b="1" dirty="0">
                <a:solidFill>
                  <a:schemeClr val="accent1">
                    <a:lumMod val="75000"/>
                  </a:schemeClr>
                </a:solidFill>
                <a:latin typeface="Arial"/>
                <a:cs typeface="Arial"/>
              </a:rPr>
            </a:br>
            <a:r>
              <a:rPr lang="it-IT" sz="2800" b="1" dirty="0" smtClean="0">
                <a:solidFill>
                  <a:schemeClr val="accent1">
                    <a:lumMod val="75000"/>
                  </a:schemeClr>
                </a:solidFill>
                <a:latin typeface="Arial"/>
                <a:cs typeface="Arial"/>
              </a:rPr>
              <a:t>La prospettiva dell’Economia Sociale</a:t>
            </a:r>
            <a:endParaRPr lang="it-IT" sz="2800" b="1" dirty="0">
              <a:solidFill>
                <a:schemeClr val="accent1">
                  <a:lumMod val="75000"/>
                </a:schemeClr>
              </a:solidFill>
              <a:latin typeface="Arial"/>
              <a:cs typeface="Arial"/>
            </a:endParaRPr>
          </a:p>
        </p:txBody>
      </p:sp>
      <p:sp>
        <p:nvSpPr>
          <p:cNvPr id="8" name="CasellaDiTesto 7"/>
          <p:cNvSpPr txBox="1"/>
          <p:nvPr/>
        </p:nvSpPr>
        <p:spPr>
          <a:xfrm>
            <a:off x="328228" y="2109466"/>
            <a:ext cx="8690903" cy="2646879"/>
          </a:xfrm>
          <a:prstGeom prst="rect">
            <a:avLst/>
          </a:prstGeom>
          <a:noFill/>
        </p:spPr>
        <p:txBody>
          <a:bodyPr wrap="square" rtlCol="0">
            <a:spAutoFit/>
          </a:bodyPr>
          <a:lstStyle/>
          <a:p>
            <a:pPr algn="just"/>
            <a:r>
              <a:rPr lang="it-IT" sz="2300" b="1" dirty="0" smtClean="0"/>
              <a:t>“Quali profili professionali richiesti?”</a:t>
            </a:r>
          </a:p>
          <a:p>
            <a:pPr algn="just"/>
            <a:endParaRPr lang="it-IT" sz="2300" b="1" dirty="0"/>
          </a:p>
          <a:p>
            <a:pPr lvl="0"/>
            <a:r>
              <a:rPr lang="it-IT" sz="2400" b="1" dirty="0"/>
              <a:t>I</a:t>
            </a:r>
            <a:r>
              <a:rPr lang="it-IT" sz="2400" b="1" dirty="0" smtClean="0"/>
              <a:t>l </a:t>
            </a:r>
            <a:r>
              <a:rPr lang="it-IT" sz="2400" b="1" dirty="0"/>
              <a:t>coordinatore interno</a:t>
            </a:r>
            <a:r>
              <a:rPr lang="it-IT" sz="2400" dirty="0"/>
              <a:t>: è il responsabile di più servizi che ha particolarmente sviluppate le competenze relazionali, gestionali e le conoscenze nell’ambito delle politiche regionali della programmazione triennale. Ha inoltre un forte spirito di innovazione sociale. </a:t>
            </a: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68</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Tree>
    <p:extLst>
      <p:ext uri="{BB962C8B-B14F-4D97-AF65-F5344CB8AC3E}">
        <p14:creationId xmlns:p14="http://schemas.microsoft.com/office/powerpoint/2010/main" val="114068529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895926"/>
            <a:ext cx="7486466" cy="523220"/>
          </a:xfrm>
          <a:prstGeom prst="rect">
            <a:avLst/>
          </a:prstGeom>
          <a:noFill/>
        </p:spPr>
        <p:txBody>
          <a:bodyPr wrap="square" rtlCol="0">
            <a:spAutoFit/>
          </a:bodyPr>
          <a:lstStyle/>
          <a:p>
            <a:r>
              <a:rPr lang="it-IT" sz="2800" b="1" dirty="0" smtClean="0">
                <a:solidFill>
                  <a:schemeClr val="accent1">
                    <a:lumMod val="75000"/>
                  </a:schemeClr>
                </a:solidFill>
                <a:latin typeface="Arial"/>
                <a:cs typeface="Arial"/>
              </a:rPr>
              <a:t>Il mercato del lavoro e l’Industria 4.0</a:t>
            </a:r>
            <a:endParaRPr lang="it-IT" sz="2800" b="1" dirty="0">
              <a:solidFill>
                <a:schemeClr val="accent1">
                  <a:lumMod val="75000"/>
                </a:schemeClr>
              </a:solidFill>
              <a:latin typeface="Arial"/>
              <a:cs typeface="Arial"/>
            </a:endParaRPr>
          </a:p>
        </p:txBody>
      </p:sp>
      <p:sp>
        <p:nvSpPr>
          <p:cNvPr id="8" name="CasellaDiTesto 7"/>
          <p:cNvSpPr txBox="1"/>
          <p:nvPr/>
        </p:nvSpPr>
        <p:spPr>
          <a:xfrm>
            <a:off x="648253" y="1587413"/>
            <a:ext cx="7486466" cy="5262980"/>
          </a:xfrm>
          <a:prstGeom prst="rect">
            <a:avLst/>
          </a:prstGeom>
          <a:noFill/>
        </p:spPr>
        <p:txBody>
          <a:bodyPr wrap="square" rtlCol="0">
            <a:spAutoFit/>
          </a:bodyPr>
          <a:lstStyle/>
          <a:p>
            <a:pPr marL="457200" lvl="0" indent="-457200" algn="just">
              <a:buFont typeface="Wingdings" charset="2"/>
              <a:buChar char="v"/>
            </a:pPr>
            <a:r>
              <a:rPr lang="en-US" sz="2800" dirty="0" smtClean="0">
                <a:latin typeface="Arial"/>
                <a:ea typeface="Arial"/>
                <a:cs typeface="Arial"/>
                <a:sym typeface="Arial"/>
              </a:rPr>
              <a:t>Manager del no profit</a:t>
            </a:r>
          </a:p>
          <a:p>
            <a:pPr marL="457200" lvl="0" indent="-457200" algn="just">
              <a:buFont typeface="Wingdings" charset="2"/>
              <a:buChar char="v"/>
            </a:pPr>
            <a:r>
              <a:rPr lang="en-US" sz="2800" dirty="0" err="1" smtClean="0">
                <a:latin typeface="Arial"/>
                <a:ea typeface="Arial"/>
                <a:cs typeface="Arial"/>
                <a:sym typeface="Arial"/>
              </a:rPr>
              <a:t>Responsabile</a:t>
            </a:r>
            <a:r>
              <a:rPr lang="en-US" sz="2800" dirty="0" smtClean="0">
                <a:latin typeface="Arial"/>
                <a:ea typeface="Arial"/>
                <a:cs typeface="Arial"/>
                <a:sym typeface="Arial"/>
              </a:rPr>
              <a:t> di </a:t>
            </a:r>
            <a:r>
              <a:rPr lang="en-US" sz="2800" dirty="0" err="1" smtClean="0">
                <a:latin typeface="Arial"/>
                <a:ea typeface="Arial"/>
                <a:cs typeface="Arial"/>
                <a:sym typeface="Arial"/>
              </a:rPr>
              <a:t>strutture</a:t>
            </a:r>
            <a:r>
              <a:rPr lang="en-US" sz="2800" dirty="0" smtClean="0">
                <a:latin typeface="Arial"/>
                <a:ea typeface="Arial"/>
                <a:cs typeface="Arial"/>
                <a:sym typeface="Arial"/>
              </a:rPr>
              <a:t> e </a:t>
            </a:r>
            <a:r>
              <a:rPr lang="en-US" sz="2800" dirty="0" err="1" smtClean="0">
                <a:latin typeface="Arial"/>
                <a:ea typeface="Arial"/>
                <a:cs typeface="Arial"/>
                <a:sym typeface="Arial"/>
              </a:rPr>
              <a:t>Servizi</a:t>
            </a:r>
            <a:r>
              <a:rPr lang="en-US" sz="2800" dirty="0" smtClean="0">
                <a:latin typeface="Arial"/>
                <a:ea typeface="Arial"/>
                <a:cs typeface="Arial"/>
                <a:sym typeface="Arial"/>
              </a:rPr>
              <a:t> </a:t>
            </a:r>
            <a:r>
              <a:rPr lang="en-US" sz="2800" dirty="0" err="1" smtClean="0">
                <a:latin typeface="Arial"/>
                <a:ea typeface="Arial"/>
                <a:cs typeface="Arial"/>
                <a:sym typeface="Arial"/>
              </a:rPr>
              <a:t>Educativi</a:t>
            </a:r>
            <a:endParaRPr lang="en-US" sz="2800" dirty="0" smtClean="0">
              <a:latin typeface="Arial"/>
              <a:ea typeface="Arial"/>
              <a:cs typeface="Arial"/>
              <a:sym typeface="Arial"/>
            </a:endParaRPr>
          </a:p>
          <a:p>
            <a:pPr marL="457200" lvl="0" indent="-457200" algn="just">
              <a:buFont typeface="Wingdings" charset="2"/>
              <a:buChar char="v"/>
            </a:pPr>
            <a:r>
              <a:rPr lang="en-US" sz="2800" dirty="0" err="1" smtClean="0">
                <a:latin typeface="Arial"/>
                <a:ea typeface="Arial"/>
                <a:cs typeface="Arial"/>
                <a:sym typeface="Arial"/>
              </a:rPr>
              <a:t>Progettista</a:t>
            </a:r>
            <a:r>
              <a:rPr lang="en-US" sz="2800" dirty="0" smtClean="0">
                <a:latin typeface="Arial"/>
                <a:ea typeface="Arial"/>
                <a:cs typeface="Arial"/>
                <a:sym typeface="Arial"/>
              </a:rPr>
              <a:t> </a:t>
            </a:r>
            <a:r>
              <a:rPr lang="en-US" sz="2800" dirty="0" err="1" smtClean="0">
                <a:latin typeface="Arial"/>
                <a:ea typeface="Arial"/>
                <a:cs typeface="Arial"/>
                <a:sym typeface="Arial"/>
              </a:rPr>
              <a:t>dei</a:t>
            </a:r>
            <a:r>
              <a:rPr lang="en-US" sz="2800" dirty="0" smtClean="0">
                <a:latin typeface="Arial"/>
                <a:ea typeface="Arial"/>
                <a:cs typeface="Arial"/>
                <a:sym typeface="Arial"/>
              </a:rPr>
              <a:t> </a:t>
            </a:r>
            <a:r>
              <a:rPr lang="en-US" sz="2800" dirty="0" err="1" smtClean="0">
                <a:latin typeface="Arial"/>
                <a:ea typeface="Arial"/>
                <a:cs typeface="Arial"/>
                <a:sym typeface="Arial"/>
              </a:rPr>
              <a:t>Servizi</a:t>
            </a:r>
            <a:endParaRPr lang="en-US" sz="2800" dirty="0" smtClean="0">
              <a:latin typeface="Arial"/>
              <a:ea typeface="Arial"/>
              <a:cs typeface="Arial"/>
              <a:sym typeface="Arial"/>
            </a:endParaRPr>
          </a:p>
          <a:p>
            <a:pPr marL="457200" lvl="0" indent="-457200" algn="just">
              <a:buFont typeface="Wingdings" charset="2"/>
              <a:buChar char="v"/>
            </a:pPr>
            <a:r>
              <a:rPr lang="en-US" sz="2800" dirty="0" err="1" smtClean="0">
                <a:latin typeface="Arial"/>
                <a:ea typeface="Arial"/>
                <a:cs typeface="Arial"/>
                <a:sym typeface="Arial"/>
              </a:rPr>
              <a:t>Imprenditore</a:t>
            </a:r>
            <a:r>
              <a:rPr lang="en-US" sz="2800" dirty="0" smtClean="0">
                <a:latin typeface="Arial"/>
                <a:ea typeface="Arial"/>
                <a:cs typeface="Arial"/>
                <a:sym typeface="Arial"/>
              </a:rPr>
              <a:t> per </a:t>
            </a:r>
            <a:r>
              <a:rPr lang="en-US" sz="2800" dirty="0" err="1" smtClean="0">
                <a:latin typeface="Arial"/>
                <a:ea typeface="Arial"/>
                <a:cs typeface="Arial"/>
                <a:sym typeface="Arial"/>
              </a:rPr>
              <a:t>Nuove</a:t>
            </a:r>
            <a:r>
              <a:rPr lang="en-US" sz="2800" dirty="0" smtClean="0">
                <a:latin typeface="Arial"/>
                <a:ea typeface="Arial"/>
                <a:cs typeface="Arial"/>
                <a:sym typeface="Arial"/>
              </a:rPr>
              <a:t> Cooperative</a:t>
            </a:r>
          </a:p>
          <a:p>
            <a:pPr marL="457200" lvl="0" indent="-457200" algn="just">
              <a:buFont typeface="Wingdings" charset="2"/>
              <a:buChar char="v"/>
            </a:pPr>
            <a:r>
              <a:rPr lang="en-US" sz="2800" dirty="0" smtClean="0">
                <a:latin typeface="Arial"/>
                <a:ea typeface="Arial"/>
                <a:cs typeface="Arial"/>
                <a:sym typeface="Arial"/>
              </a:rPr>
              <a:t>Found Raiser</a:t>
            </a:r>
          </a:p>
          <a:p>
            <a:pPr marL="457200" lvl="0" indent="-457200" algn="just">
              <a:buFont typeface="Wingdings" charset="2"/>
              <a:buChar char="v"/>
            </a:pPr>
            <a:r>
              <a:rPr lang="en-US" sz="2800" dirty="0" smtClean="0">
                <a:latin typeface="Arial"/>
                <a:ea typeface="Arial"/>
                <a:cs typeface="Arial"/>
                <a:sym typeface="Arial"/>
              </a:rPr>
              <a:t>Manager e </a:t>
            </a:r>
            <a:r>
              <a:rPr lang="en-US" sz="2800" dirty="0" err="1" smtClean="0">
                <a:latin typeface="Arial"/>
                <a:ea typeface="Arial"/>
                <a:cs typeface="Arial"/>
                <a:sym typeface="Arial"/>
              </a:rPr>
              <a:t>Progettista</a:t>
            </a:r>
            <a:r>
              <a:rPr lang="en-US" sz="2800" dirty="0" smtClean="0">
                <a:latin typeface="Arial"/>
                <a:ea typeface="Arial"/>
                <a:cs typeface="Arial"/>
                <a:sym typeface="Arial"/>
              </a:rPr>
              <a:t> per </a:t>
            </a:r>
            <a:r>
              <a:rPr lang="en-US" sz="2800" dirty="0" err="1" smtClean="0">
                <a:latin typeface="Arial"/>
                <a:ea typeface="Arial"/>
                <a:cs typeface="Arial"/>
                <a:sym typeface="Arial"/>
              </a:rPr>
              <a:t>Modelli</a:t>
            </a:r>
            <a:r>
              <a:rPr lang="en-US" sz="2800" dirty="0" smtClean="0">
                <a:latin typeface="Arial"/>
                <a:ea typeface="Arial"/>
                <a:cs typeface="Arial"/>
                <a:sym typeface="Arial"/>
              </a:rPr>
              <a:t> </a:t>
            </a:r>
            <a:r>
              <a:rPr lang="en-US" sz="2800" dirty="0" err="1" smtClean="0">
                <a:latin typeface="Arial"/>
                <a:ea typeface="Arial"/>
                <a:cs typeface="Arial"/>
                <a:sym typeface="Arial"/>
              </a:rPr>
              <a:t>Innovativi</a:t>
            </a:r>
            <a:r>
              <a:rPr lang="en-US" sz="2800" dirty="0" smtClean="0">
                <a:latin typeface="Arial"/>
                <a:ea typeface="Arial"/>
                <a:cs typeface="Arial"/>
                <a:sym typeface="Arial"/>
              </a:rPr>
              <a:t> </a:t>
            </a:r>
            <a:r>
              <a:rPr lang="en-US" sz="2800" dirty="0" err="1" smtClean="0">
                <a:latin typeface="Arial"/>
                <a:ea typeface="Arial"/>
                <a:cs typeface="Arial"/>
                <a:sym typeface="Arial"/>
              </a:rPr>
              <a:t>dell’Economia</a:t>
            </a:r>
            <a:r>
              <a:rPr lang="en-US" sz="2800" dirty="0" smtClean="0">
                <a:latin typeface="Arial"/>
                <a:ea typeface="Arial"/>
                <a:cs typeface="Arial"/>
                <a:sym typeface="Arial"/>
              </a:rPr>
              <a:t> </a:t>
            </a:r>
            <a:r>
              <a:rPr lang="en-US" sz="2800" dirty="0" err="1" smtClean="0">
                <a:latin typeface="Arial"/>
                <a:ea typeface="Arial"/>
                <a:cs typeface="Arial"/>
                <a:sym typeface="Arial"/>
              </a:rPr>
              <a:t>Sociale</a:t>
            </a:r>
            <a:endParaRPr lang="en-US" sz="2800" dirty="0" smtClean="0">
              <a:latin typeface="Arial"/>
              <a:ea typeface="Arial"/>
              <a:cs typeface="Arial"/>
              <a:sym typeface="Arial"/>
            </a:endParaRPr>
          </a:p>
          <a:p>
            <a:pPr marL="457200" lvl="0" indent="-457200" algn="just">
              <a:buFont typeface="Wingdings" charset="2"/>
              <a:buChar char="v"/>
            </a:pPr>
            <a:r>
              <a:rPr lang="en-US" sz="2800" dirty="0" err="1" smtClean="0">
                <a:latin typeface="Arial"/>
                <a:ea typeface="Arial"/>
                <a:cs typeface="Arial"/>
                <a:sym typeface="Arial"/>
              </a:rPr>
              <a:t>Gestore</a:t>
            </a:r>
            <a:r>
              <a:rPr lang="en-US" sz="2800" dirty="0" smtClean="0">
                <a:latin typeface="Arial"/>
                <a:ea typeface="Arial"/>
                <a:cs typeface="Arial"/>
                <a:sym typeface="Arial"/>
              </a:rPr>
              <a:t> di </a:t>
            </a:r>
            <a:r>
              <a:rPr lang="en-US" sz="2800" dirty="0" err="1" smtClean="0">
                <a:latin typeface="Arial"/>
                <a:ea typeface="Arial"/>
                <a:cs typeface="Arial"/>
                <a:sym typeface="Arial"/>
              </a:rPr>
              <a:t>Piattaforme</a:t>
            </a:r>
            <a:endParaRPr lang="en-US" sz="2800" dirty="0" smtClean="0">
              <a:latin typeface="Arial"/>
              <a:ea typeface="Arial"/>
              <a:cs typeface="Arial"/>
              <a:sym typeface="Arial"/>
            </a:endParaRPr>
          </a:p>
          <a:p>
            <a:pPr marL="457200" lvl="0" indent="-457200" algn="just">
              <a:buFont typeface="Wingdings" charset="2"/>
              <a:buChar char="v"/>
            </a:pPr>
            <a:r>
              <a:rPr lang="en-US" sz="2800" dirty="0" err="1" smtClean="0">
                <a:latin typeface="Arial"/>
                <a:ea typeface="Arial"/>
                <a:cs typeface="Arial"/>
                <a:sym typeface="Arial"/>
              </a:rPr>
              <a:t>Imprenditore</a:t>
            </a:r>
            <a:r>
              <a:rPr lang="en-US" sz="2800" dirty="0" smtClean="0">
                <a:latin typeface="Arial"/>
                <a:ea typeface="Arial"/>
                <a:cs typeface="Arial"/>
                <a:sym typeface="Arial"/>
              </a:rPr>
              <a:t> </a:t>
            </a:r>
            <a:r>
              <a:rPr lang="en-US" sz="2800" dirty="0" err="1" smtClean="0">
                <a:latin typeface="Arial"/>
                <a:ea typeface="Arial"/>
                <a:cs typeface="Arial"/>
                <a:sym typeface="Arial"/>
              </a:rPr>
              <a:t>Sociale</a:t>
            </a:r>
            <a:endParaRPr lang="en-US" sz="2800" dirty="0" smtClean="0">
              <a:latin typeface="Arial"/>
              <a:ea typeface="Arial"/>
              <a:cs typeface="Arial"/>
              <a:sym typeface="Arial"/>
            </a:endParaRPr>
          </a:p>
          <a:p>
            <a:pPr marL="457200" lvl="0" indent="-457200" algn="just">
              <a:buFont typeface="Wingdings" charset="2"/>
              <a:buChar char="v"/>
            </a:pPr>
            <a:endParaRPr lang="en-US" sz="2800" b="1" dirty="0" smtClean="0">
              <a:latin typeface="Arial"/>
              <a:ea typeface="Arial"/>
              <a:cs typeface="Arial"/>
              <a:sym typeface="Arial"/>
            </a:endParaRPr>
          </a:p>
          <a:p>
            <a:pPr marL="457200" lvl="0" indent="-457200" algn="just">
              <a:buFont typeface="Wingdings" charset="2"/>
              <a:buChar char="v"/>
            </a:pPr>
            <a:endParaRPr lang="en-US" sz="2800" b="1" dirty="0">
              <a:latin typeface="Arial"/>
              <a:ea typeface="Arial"/>
              <a:cs typeface="Arial"/>
              <a:sym typeface="Arial"/>
            </a:endParaRP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69</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Tree>
    <p:extLst>
      <p:ext uri="{BB962C8B-B14F-4D97-AF65-F5344CB8AC3E}">
        <p14:creationId xmlns:p14="http://schemas.microsoft.com/office/powerpoint/2010/main" val="10461809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10679842"/>
          </a:xfrm>
          <a:prstGeom prst="rect">
            <a:avLst/>
          </a:prstGeom>
          <a:noFill/>
        </p:spPr>
        <p:txBody>
          <a:bodyPr wrap="square" rtlCol="0">
            <a:spAutoFit/>
          </a:bodyPr>
          <a:lstStyle/>
          <a:p>
            <a:r>
              <a:rPr lang="it-IT" sz="2400" dirty="0" smtClean="0"/>
              <a:t>Pedagogia e </a:t>
            </a:r>
            <a:r>
              <a:rPr lang="it-IT" sz="2400" dirty="0" err="1" smtClean="0"/>
              <a:t>Andragogia</a:t>
            </a:r>
            <a:endParaRPr lang="it-IT" sz="2400" dirty="0" smtClean="0"/>
          </a:p>
          <a:p>
            <a:endParaRPr lang="it-IT" sz="2000" dirty="0"/>
          </a:p>
          <a:p>
            <a:endParaRPr lang="it-IT" sz="2000" dirty="0"/>
          </a:p>
          <a:p>
            <a:r>
              <a:rPr lang="it-IT" sz="2800" dirty="0" smtClean="0"/>
              <a:t>M. </a:t>
            </a:r>
            <a:r>
              <a:rPr lang="it-IT" sz="2800" dirty="0" err="1" smtClean="0"/>
              <a:t>Knowles</a:t>
            </a:r>
            <a:r>
              <a:rPr lang="it-IT" sz="2800" dirty="0" smtClean="0"/>
              <a:t>, The </a:t>
            </a:r>
            <a:r>
              <a:rPr lang="it-IT" sz="2800" dirty="0" err="1" smtClean="0"/>
              <a:t>Adult</a:t>
            </a:r>
            <a:r>
              <a:rPr lang="it-IT" sz="2800" dirty="0" smtClean="0"/>
              <a:t> </a:t>
            </a:r>
            <a:r>
              <a:rPr lang="it-IT" sz="2800" dirty="0" err="1" smtClean="0"/>
              <a:t>Learner</a:t>
            </a:r>
            <a:r>
              <a:rPr lang="it-IT" sz="2800" dirty="0" smtClean="0"/>
              <a:t>, 1973:</a:t>
            </a:r>
            <a:r>
              <a:rPr lang="it-IT" sz="2800" dirty="0"/>
              <a:t/>
            </a:r>
            <a:br>
              <a:rPr lang="it-IT" sz="2800" dirty="0"/>
            </a:br>
            <a:endParaRPr lang="it-IT" sz="2800" dirty="0" smtClean="0"/>
          </a:p>
          <a:p>
            <a:r>
              <a:rPr lang="it-IT" sz="3200" dirty="0" smtClean="0"/>
              <a:t>• </a:t>
            </a:r>
            <a:r>
              <a:rPr lang="it-IT" sz="3200" dirty="0"/>
              <a:t>Il bisogno di </a:t>
            </a:r>
            <a:r>
              <a:rPr lang="it-IT" sz="3200" dirty="0" smtClean="0"/>
              <a:t>conoscere (perché, che cosa, come)</a:t>
            </a:r>
            <a:r>
              <a:rPr lang="it-IT" sz="3200" dirty="0"/>
              <a:t/>
            </a:r>
            <a:br>
              <a:rPr lang="it-IT" sz="3200" dirty="0"/>
            </a:br>
            <a:r>
              <a:rPr lang="it-IT" sz="3200" dirty="0"/>
              <a:t>• Il concetto di sé del </a:t>
            </a:r>
            <a:r>
              <a:rPr lang="it-IT" sz="3200" dirty="0" smtClean="0"/>
              <a:t>discente (autonomo, auto-diretto)</a:t>
            </a:r>
            <a:r>
              <a:rPr lang="it-IT" sz="3200" dirty="0"/>
              <a:t/>
            </a:r>
            <a:br>
              <a:rPr lang="it-IT" sz="3200" dirty="0"/>
            </a:br>
            <a:r>
              <a:rPr lang="it-IT" sz="3200" dirty="0"/>
              <a:t>• Il ruolo </a:t>
            </a:r>
            <a:r>
              <a:rPr lang="it-IT" sz="3200" dirty="0" smtClean="0"/>
              <a:t>dell’esperienza (risorse, modelli mentali)</a:t>
            </a:r>
            <a:r>
              <a:rPr lang="it-IT" sz="3200" dirty="0"/>
              <a:t/>
            </a:r>
            <a:br>
              <a:rPr lang="it-IT" sz="3200" dirty="0"/>
            </a:br>
            <a:endParaRPr lang="it-IT" sz="3200" dirty="0"/>
          </a:p>
          <a:p>
            <a:endParaRPr lang="it-IT" sz="2000"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235027900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707"/>
            <a:ext cx="9180512" cy="6872633"/>
          </a:xfrm>
          <a:prstGeom prst="rect">
            <a:avLst/>
          </a:prstGeom>
        </p:spPr>
      </p:pic>
      <p:sp>
        <p:nvSpPr>
          <p:cNvPr id="7" name="CasellaDiTesto 6"/>
          <p:cNvSpPr txBox="1"/>
          <p:nvPr/>
        </p:nvSpPr>
        <p:spPr>
          <a:xfrm>
            <a:off x="648253" y="895926"/>
            <a:ext cx="7486466" cy="523220"/>
          </a:xfrm>
          <a:prstGeom prst="rect">
            <a:avLst/>
          </a:prstGeom>
          <a:noFill/>
        </p:spPr>
        <p:txBody>
          <a:bodyPr wrap="square" rtlCol="0">
            <a:spAutoFit/>
          </a:bodyPr>
          <a:lstStyle/>
          <a:p>
            <a:r>
              <a:rPr lang="it-IT" sz="2800" b="1" dirty="0" smtClean="0">
                <a:solidFill>
                  <a:schemeClr val="accent1">
                    <a:lumMod val="75000"/>
                  </a:schemeClr>
                </a:solidFill>
                <a:latin typeface="Arial"/>
                <a:cs typeface="Arial"/>
              </a:rPr>
              <a:t>La Formazione 4.0 e le nuove Competenze</a:t>
            </a:r>
            <a:endParaRPr lang="it-IT" sz="2800" b="1" dirty="0">
              <a:solidFill>
                <a:schemeClr val="accent1">
                  <a:lumMod val="75000"/>
                </a:schemeClr>
              </a:solidFill>
              <a:latin typeface="Arial"/>
              <a:cs typeface="Arial"/>
            </a:endParaRPr>
          </a:p>
        </p:txBody>
      </p:sp>
      <p:sp>
        <p:nvSpPr>
          <p:cNvPr id="8" name="CasellaDiTesto 7"/>
          <p:cNvSpPr txBox="1"/>
          <p:nvPr/>
        </p:nvSpPr>
        <p:spPr>
          <a:xfrm>
            <a:off x="648253" y="1986943"/>
            <a:ext cx="8055608" cy="2185213"/>
          </a:xfrm>
          <a:prstGeom prst="rect">
            <a:avLst/>
          </a:prstGeom>
          <a:noFill/>
        </p:spPr>
        <p:txBody>
          <a:bodyPr wrap="square" rtlCol="0">
            <a:spAutoFit/>
          </a:bodyPr>
          <a:lstStyle/>
          <a:p>
            <a:pPr lvl="0" algn="just"/>
            <a:r>
              <a:rPr lang="en-US" sz="2800" b="1" dirty="0" smtClean="0">
                <a:latin typeface="Arial"/>
                <a:ea typeface="Arial"/>
                <a:cs typeface="Arial"/>
                <a:sym typeface="Arial"/>
              </a:rPr>
              <a:t>I </a:t>
            </a:r>
            <a:r>
              <a:rPr lang="en-US" sz="2800" b="1" dirty="0" err="1" smtClean="0">
                <a:latin typeface="Arial"/>
                <a:ea typeface="Arial"/>
                <a:cs typeface="Arial"/>
                <a:sym typeface="Arial"/>
              </a:rPr>
              <a:t>Percorsi</a:t>
            </a:r>
            <a:r>
              <a:rPr lang="en-US" sz="2800" b="1" dirty="0" smtClean="0">
                <a:latin typeface="Arial"/>
                <a:ea typeface="Arial"/>
                <a:cs typeface="Arial"/>
                <a:sym typeface="Arial"/>
              </a:rPr>
              <a:t> </a:t>
            </a:r>
            <a:r>
              <a:rPr lang="en-US" sz="2800" b="1" dirty="0" err="1" smtClean="0">
                <a:latin typeface="Arial"/>
                <a:ea typeface="Arial"/>
                <a:cs typeface="Arial"/>
                <a:sym typeface="Arial"/>
              </a:rPr>
              <a:t>attuali</a:t>
            </a:r>
            <a:r>
              <a:rPr lang="en-US" sz="2800" b="1" dirty="0" smtClean="0">
                <a:latin typeface="Arial"/>
                <a:ea typeface="Arial"/>
                <a:cs typeface="Arial"/>
                <a:sym typeface="Arial"/>
              </a:rPr>
              <a:t> </a:t>
            </a:r>
            <a:r>
              <a:rPr lang="en-US" sz="2800" b="1" dirty="0" err="1" smtClean="0">
                <a:latin typeface="Arial"/>
                <a:ea typeface="Arial"/>
                <a:cs typeface="Arial"/>
                <a:sym typeface="Arial"/>
              </a:rPr>
              <a:t>sono</a:t>
            </a:r>
            <a:r>
              <a:rPr lang="en-US" sz="2800" b="1" dirty="0" smtClean="0">
                <a:latin typeface="Arial"/>
                <a:ea typeface="Arial"/>
                <a:cs typeface="Arial"/>
                <a:sym typeface="Arial"/>
              </a:rPr>
              <a:t> </a:t>
            </a:r>
            <a:r>
              <a:rPr lang="en-US" sz="2800" b="1" dirty="0" err="1" smtClean="0">
                <a:latin typeface="Arial"/>
                <a:ea typeface="Arial"/>
                <a:cs typeface="Arial"/>
                <a:sym typeface="Arial"/>
              </a:rPr>
              <a:t>adeguati</a:t>
            </a:r>
            <a:r>
              <a:rPr lang="en-US" sz="2800" b="1" dirty="0" smtClean="0">
                <a:latin typeface="Arial"/>
                <a:ea typeface="Arial"/>
                <a:cs typeface="Arial"/>
                <a:sym typeface="Arial"/>
              </a:rPr>
              <a:t> per la </a:t>
            </a:r>
            <a:r>
              <a:rPr lang="en-US" sz="2800" b="1" dirty="0" err="1" smtClean="0">
                <a:latin typeface="Arial"/>
                <a:ea typeface="Arial"/>
                <a:cs typeface="Arial"/>
                <a:sym typeface="Arial"/>
              </a:rPr>
              <a:t>preparazione</a:t>
            </a:r>
            <a:r>
              <a:rPr lang="en-US" sz="2800" b="1" dirty="0" smtClean="0">
                <a:latin typeface="Arial"/>
                <a:ea typeface="Arial"/>
                <a:cs typeface="Arial"/>
                <a:sym typeface="Arial"/>
              </a:rPr>
              <a:t> del </a:t>
            </a:r>
            <a:r>
              <a:rPr lang="en-US" sz="2800" b="1" dirty="0" err="1" smtClean="0">
                <a:latin typeface="Arial"/>
                <a:ea typeface="Arial"/>
                <a:cs typeface="Arial"/>
                <a:sym typeface="Arial"/>
              </a:rPr>
              <a:t>professionista</a:t>
            </a:r>
            <a:r>
              <a:rPr lang="en-US" sz="2800" b="1" dirty="0" smtClean="0">
                <a:latin typeface="Arial"/>
                <a:ea typeface="Arial"/>
                <a:cs typeface="Arial"/>
                <a:sym typeface="Arial"/>
              </a:rPr>
              <a:t> del </a:t>
            </a:r>
            <a:r>
              <a:rPr lang="en-US" sz="2800" b="1" dirty="0" err="1" smtClean="0">
                <a:latin typeface="Arial"/>
                <a:ea typeface="Arial"/>
                <a:cs typeface="Arial"/>
                <a:sym typeface="Arial"/>
              </a:rPr>
              <a:t>Futuro</a:t>
            </a:r>
            <a:r>
              <a:rPr lang="en-US" sz="2800" b="1" dirty="0" smtClean="0">
                <a:latin typeface="Arial"/>
                <a:ea typeface="Arial"/>
                <a:cs typeface="Arial"/>
                <a:sym typeface="Arial"/>
              </a:rPr>
              <a:t>?</a:t>
            </a:r>
          </a:p>
          <a:p>
            <a:pPr lvl="0" algn="just"/>
            <a:endParaRPr lang="en-US" sz="2800" b="1" dirty="0" smtClean="0">
              <a:latin typeface="Arial"/>
              <a:ea typeface="Arial"/>
              <a:cs typeface="Arial"/>
              <a:sym typeface="Arial"/>
            </a:endParaRPr>
          </a:p>
          <a:p>
            <a:pPr lvl="0" algn="just"/>
            <a:endParaRPr lang="en-US" sz="2400" b="1" dirty="0">
              <a:latin typeface="Arial"/>
              <a:ea typeface="Arial"/>
              <a:cs typeface="Arial"/>
              <a:sym typeface="Arial"/>
            </a:endParaRPr>
          </a:p>
          <a:p>
            <a:pPr lvl="0" algn="just"/>
            <a:r>
              <a:rPr lang="en-US" sz="2800" b="1" dirty="0" err="1" smtClean="0">
                <a:latin typeface="Arial"/>
                <a:ea typeface="Arial"/>
                <a:cs typeface="Arial"/>
                <a:sym typeface="Arial"/>
              </a:rPr>
              <a:t>Quali</a:t>
            </a:r>
            <a:r>
              <a:rPr lang="en-US" sz="2800" b="1" dirty="0" smtClean="0">
                <a:latin typeface="Arial"/>
                <a:ea typeface="Arial"/>
                <a:cs typeface="Arial"/>
                <a:sym typeface="Arial"/>
              </a:rPr>
              <a:t> </a:t>
            </a:r>
            <a:r>
              <a:rPr lang="en-US" sz="2800" b="1" dirty="0" err="1" smtClean="0">
                <a:latin typeface="Arial"/>
                <a:ea typeface="Arial"/>
                <a:cs typeface="Arial"/>
                <a:sym typeface="Arial"/>
              </a:rPr>
              <a:t>Teorie</a:t>
            </a:r>
            <a:r>
              <a:rPr lang="en-US" sz="2800" b="1" dirty="0" smtClean="0">
                <a:latin typeface="Arial"/>
                <a:ea typeface="Arial"/>
                <a:cs typeface="Arial"/>
                <a:sym typeface="Arial"/>
              </a:rPr>
              <a:t> per quale </a:t>
            </a:r>
            <a:r>
              <a:rPr lang="en-US" sz="2800" b="1" dirty="0" err="1" smtClean="0">
                <a:latin typeface="Arial"/>
                <a:ea typeface="Arial"/>
                <a:cs typeface="Arial"/>
                <a:sym typeface="Arial"/>
              </a:rPr>
              <a:t>Formazione</a:t>
            </a:r>
            <a:r>
              <a:rPr lang="en-US" sz="2800" b="1" dirty="0" smtClean="0">
                <a:latin typeface="Arial"/>
                <a:ea typeface="Arial"/>
                <a:cs typeface="Arial"/>
                <a:sym typeface="Arial"/>
              </a:rPr>
              <a:t>?</a:t>
            </a:r>
            <a:endParaRPr lang="en-US" sz="2800" b="1" dirty="0">
              <a:latin typeface="Arial"/>
              <a:ea typeface="Arial"/>
              <a:cs typeface="Arial"/>
              <a:sym typeface="Arial"/>
            </a:endParaRPr>
          </a:p>
        </p:txBody>
      </p:sp>
      <p:sp>
        <p:nvSpPr>
          <p:cNvPr id="12" name="Rettangolo 11"/>
          <p:cNvSpPr/>
          <p:nvPr/>
        </p:nvSpPr>
        <p:spPr>
          <a:xfrm>
            <a:off x="8255000" y="6366466"/>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11" name="Segnaposto numero diapositiva 10"/>
          <p:cNvSpPr>
            <a:spLocks noGrp="1"/>
          </p:cNvSpPr>
          <p:nvPr>
            <p:ph type="sldNum" sz="quarter" idx="12"/>
          </p:nvPr>
        </p:nvSpPr>
        <p:spPr>
          <a:xfrm>
            <a:off x="6402163" y="6356350"/>
            <a:ext cx="2133600" cy="365125"/>
          </a:xfrm>
        </p:spPr>
        <p:txBody>
          <a:bodyPr/>
          <a:lstStyle/>
          <a:p>
            <a:fld id="{8EB8520A-26EA-DE4B-B141-4532FC98FF0E}" type="slidenum">
              <a:rPr lang="it-IT" b="1" smtClean="0">
                <a:solidFill>
                  <a:schemeClr val="bg1"/>
                </a:solidFill>
                <a:latin typeface="Arial"/>
                <a:cs typeface="Arial"/>
              </a:rPr>
              <a:pPr/>
              <a:t>70</a:t>
            </a:fld>
            <a:endParaRPr lang="it-IT" b="1" dirty="0">
              <a:solidFill>
                <a:schemeClr val="bg1"/>
              </a:solidFill>
              <a:latin typeface="Arial"/>
              <a:cs typeface="Arial"/>
            </a:endParaRPr>
          </a:p>
        </p:txBody>
      </p:sp>
      <p:sp>
        <p:nvSpPr>
          <p:cNvPr id="14" name="CasellaDiTesto 13"/>
          <p:cNvSpPr txBox="1"/>
          <p:nvPr/>
        </p:nvSpPr>
        <p:spPr>
          <a:xfrm>
            <a:off x="7453912" y="403482"/>
            <a:ext cx="1249949" cy="492443"/>
          </a:xfrm>
          <a:prstGeom prst="rect">
            <a:avLst/>
          </a:prstGeom>
          <a:noFill/>
        </p:spPr>
        <p:txBody>
          <a:bodyPr wrap="none" rtlCol="0">
            <a:spAutoFit/>
          </a:bodyPr>
          <a:lstStyle/>
          <a:p>
            <a:pPr algn="r"/>
            <a:r>
              <a:rPr lang="it-IT" sz="800" dirty="0" smtClean="0">
                <a:solidFill>
                  <a:schemeClr val="bg1"/>
                </a:solidFill>
                <a:latin typeface="Arial"/>
                <a:cs typeface="Arial"/>
              </a:rPr>
              <a:t>Roma, 30 marzo 2017</a:t>
            </a:r>
          </a:p>
          <a:p>
            <a:endParaRPr lang="it-IT" dirty="0"/>
          </a:p>
        </p:txBody>
      </p:sp>
    </p:spTree>
    <p:extLst>
      <p:ext uri="{BB962C8B-B14F-4D97-AF65-F5344CB8AC3E}">
        <p14:creationId xmlns:p14="http://schemas.microsoft.com/office/powerpoint/2010/main" val="130894527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0" y="2444298"/>
            <a:ext cx="5403318" cy="338924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endParaRPr lang="it-IT" sz="1400" dirty="0" smtClean="0"/>
          </a:p>
          <a:p>
            <a:pPr algn="just"/>
            <a:r>
              <a:rPr lang="it-IT" sz="2000" dirty="0" smtClean="0"/>
              <a:t>Dove </a:t>
            </a:r>
            <a:r>
              <a:rPr lang="it-IT" sz="2000" dirty="0"/>
              <a:t>fa capolino il </a:t>
            </a:r>
            <a:r>
              <a:rPr lang="it-IT" sz="2000" b="1" dirty="0"/>
              <a:t>lavoro attivo</a:t>
            </a:r>
            <a:r>
              <a:rPr lang="it-IT" sz="2000" dirty="0"/>
              <a:t>, tutto questo cambia. Aiutare gli altri, invece di essere una forma di carità che impoverisce chi la riceve, è semplicemente </a:t>
            </a:r>
            <a:r>
              <a:rPr lang="it-IT" sz="2000" b="1" dirty="0"/>
              <a:t>un aiuto a liberare le capacità ed a promuovere l’impulso di chi è aiutato</a:t>
            </a:r>
            <a:r>
              <a:rPr lang="it-IT" sz="2000" dirty="0"/>
              <a:t>».</a:t>
            </a:r>
          </a:p>
          <a:p>
            <a:pPr algn="just"/>
            <a:endParaRPr lang="it-IT" sz="2000" i="1" dirty="0"/>
          </a:p>
          <a:p>
            <a:pPr algn="just"/>
            <a:r>
              <a:rPr lang="it-IT" sz="2000" dirty="0"/>
              <a:t>John </a:t>
            </a:r>
            <a:r>
              <a:rPr lang="it-IT" sz="2000" dirty="0" err="1"/>
              <a:t>Dewey</a:t>
            </a:r>
            <a:r>
              <a:rPr lang="it-IT" sz="2000" dirty="0"/>
              <a:t>, </a:t>
            </a:r>
            <a:r>
              <a:rPr lang="it-IT" sz="2000" i="1" dirty="0"/>
              <a:t>Scuola e Società</a:t>
            </a:r>
            <a:r>
              <a:rPr lang="it-IT" sz="2000" dirty="0"/>
              <a:t> (1899)</a:t>
            </a:r>
          </a:p>
          <a:p>
            <a:pPr>
              <a:lnSpc>
                <a:spcPct val="100000"/>
              </a:lnSpc>
            </a:pPr>
            <a:r>
              <a:rPr lang="it-IT" sz="2000" strike="noStrike" dirty="0" smtClean="0">
                <a:solidFill>
                  <a:srgbClr val="000000"/>
                </a:solidFill>
                <a:latin typeface="Calibri"/>
                <a:ea typeface="ＭＳ Ｐゴシック"/>
              </a:rPr>
              <a:t>           </a:t>
            </a:r>
            <a:endParaRPr sz="2000" dirty="0"/>
          </a:p>
          <a:p>
            <a:pPr>
              <a:lnSpc>
                <a:spcPct val="100000"/>
              </a:lnSpc>
            </a:pPr>
            <a:r>
              <a:rPr lang="it-IT" sz="1400" strike="noStrike" dirty="0">
                <a:solidFill>
                  <a:srgbClr val="000000"/>
                </a:solidFill>
                <a:latin typeface="Calibri"/>
                <a:ea typeface="ＭＳ Ｐゴシック"/>
              </a:rPr>
              <a:t>           </a:t>
            </a:r>
            <a:endParaRPr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770"/>
            <a:ext cx="3897055" cy="1948528"/>
          </a:xfrm>
          <a:prstGeom prst="rect">
            <a:avLst/>
          </a:prstGeom>
        </p:spPr>
      </p:pic>
      <p:sp>
        <p:nvSpPr>
          <p:cNvPr id="8" name="Titolo 1"/>
          <p:cNvSpPr txBox="1">
            <a:spLocks/>
          </p:cNvSpPr>
          <p:nvPr/>
        </p:nvSpPr>
        <p:spPr>
          <a:xfrm>
            <a:off x="319345" y="6537960"/>
            <a:ext cx="2759196" cy="320040"/>
          </a:xfrm>
          <a:prstGeom prst="rect">
            <a:avLst/>
          </a:prstGeom>
        </p:spPr>
        <p:txBody>
          <a:bodyPr vert="horz" lIns="91440" tIns="45720" rIns="91440" bIns="45720" rtlCol="0" anchor="ctr">
            <a:normAutofit lnSpcReduction="10000"/>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smtClean="0">
                <a:solidFill>
                  <a:schemeClr val="bg1"/>
                </a:solidFill>
                <a:latin typeface="Arial" charset="0"/>
                <a:ea typeface="Arial" charset="0"/>
                <a:cs typeface="Arial" charset="0"/>
              </a:rPr>
              <a:t>Titolo presentazione</a:t>
            </a:r>
            <a:endParaRPr lang="it-IT" sz="1600" b="1" dirty="0">
              <a:solidFill>
                <a:schemeClr val="bg1"/>
              </a:solidFill>
              <a:latin typeface="Arial" charset="0"/>
              <a:ea typeface="Arial" charset="0"/>
              <a:cs typeface="Arial" charset="0"/>
            </a:endParaRPr>
          </a:p>
        </p:txBody>
      </p:sp>
      <p:sp>
        <p:nvSpPr>
          <p:cNvPr id="9" name="Titolo 1"/>
          <p:cNvSpPr txBox="1">
            <a:spLocks/>
          </p:cNvSpPr>
          <p:nvPr/>
        </p:nvSpPr>
        <p:spPr>
          <a:xfrm>
            <a:off x="2644122" y="6537960"/>
            <a:ext cx="2759196" cy="320040"/>
          </a:xfrm>
          <a:prstGeom prst="rect">
            <a:avLst/>
          </a:prstGeom>
        </p:spPr>
        <p:txBody>
          <a:bodyPr vert="horz" lIns="91440" tIns="45720" rIns="91440" bIns="45720" rtlCol="0" anchor="ctr">
            <a:normAutofit lnSpcReduction="10000"/>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2" name="Rettangolo 1"/>
          <p:cNvSpPr/>
          <p:nvPr/>
        </p:nvSpPr>
        <p:spPr>
          <a:xfrm>
            <a:off x="3987800" y="660401"/>
            <a:ext cx="5067300" cy="1754327"/>
          </a:xfrm>
          <a:prstGeom prst="rect">
            <a:avLst/>
          </a:prstGeom>
        </p:spPr>
        <p:txBody>
          <a:bodyPr wrap="square">
            <a:spAutoFit/>
          </a:bodyPr>
          <a:lstStyle/>
          <a:p>
            <a:pPr algn="just"/>
            <a:r>
              <a:rPr lang="it-IT" dirty="0"/>
              <a:t>«Dove il lavoro della scuola consiste unicamente nell’apprendere lezioni, la mutua assistenza, invece di essere la forma più naturale di cooperazione e di associazione, diventa uno sforzo clandestino di alleggerire il vicino dei suoi doveri. </a:t>
            </a:r>
            <a:endParaRPr lang="it-IT" dirty="0" smtClean="0"/>
          </a:p>
          <a:p>
            <a:pPr algn="just"/>
            <a:endParaRPr lang="it-IT" dirty="0"/>
          </a:p>
        </p:txBody>
      </p:sp>
      <p:pic>
        <p:nvPicPr>
          <p:cNvPr id="10" name="Immagine 9"/>
          <p:cNvPicPr>
            <a:picLocks noChangeAspect="1"/>
          </p:cNvPicPr>
          <p:nvPr/>
        </p:nvPicPr>
        <p:blipFill>
          <a:blip r:embed="rId3"/>
          <a:stretch>
            <a:fillRect/>
          </a:stretch>
        </p:blipFill>
        <p:spPr>
          <a:xfrm>
            <a:off x="5626100" y="2181433"/>
            <a:ext cx="3323564" cy="4019341"/>
          </a:xfrm>
          <a:prstGeom prst="rect">
            <a:avLst/>
          </a:prstGeom>
          <a:ln>
            <a:solidFill>
              <a:schemeClr val="tx1"/>
            </a:solidFill>
          </a:ln>
        </p:spPr>
      </p:pic>
    </p:spTree>
    <p:extLst>
      <p:ext uri="{BB962C8B-B14F-4D97-AF65-F5344CB8AC3E}">
        <p14:creationId xmlns:p14="http://schemas.microsoft.com/office/powerpoint/2010/main" val="11599185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9818069"/>
          </a:xfrm>
          <a:prstGeom prst="rect">
            <a:avLst/>
          </a:prstGeom>
          <a:noFill/>
        </p:spPr>
        <p:txBody>
          <a:bodyPr wrap="square" rtlCol="0">
            <a:spAutoFit/>
          </a:bodyPr>
          <a:lstStyle/>
          <a:p>
            <a:r>
              <a:rPr lang="it-IT" sz="2400" dirty="0" smtClean="0"/>
              <a:t>Pedagogia e </a:t>
            </a:r>
            <a:r>
              <a:rPr lang="it-IT" sz="2400" dirty="0" err="1" smtClean="0"/>
              <a:t>Andragogia</a:t>
            </a:r>
            <a:endParaRPr lang="it-IT" sz="2400" dirty="0" smtClean="0"/>
          </a:p>
          <a:p>
            <a:endParaRPr lang="it-IT" sz="2000" dirty="0"/>
          </a:p>
          <a:p>
            <a:endParaRPr lang="it-IT" sz="2000" dirty="0"/>
          </a:p>
          <a:p>
            <a:r>
              <a:rPr lang="it-IT" sz="2800" dirty="0" smtClean="0"/>
              <a:t>M. </a:t>
            </a:r>
            <a:r>
              <a:rPr lang="it-IT" sz="2800" dirty="0" err="1" smtClean="0"/>
              <a:t>Knowles</a:t>
            </a:r>
            <a:r>
              <a:rPr lang="it-IT" sz="2800" dirty="0" smtClean="0"/>
              <a:t>, The </a:t>
            </a:r>
            <a:r>
              <a:rPr lang="it-IT" sz="2800" dirty="0" err="1" smtClean="0"/>
              <a:t>Adult</a:t>
            </a:r>
            <a:r>
              <a:rPr lang="it-IT" sz="2800" dirty="0" smtClean="0"/>
              <a:t> </a:t>
            </a:r>
            <a:r>
              <a:rPr lang="it-IT" sz="2800" dirty="0" err="1" smtClean="0"/>
              <a:t>Learner</a:t>
            </a:r>
            <a:r>
              <a:rPr lang="it-IT" sz="2800" dirty="0" smtClean="0"/>
              <a:t>, 1973:</a:t>
            </a:r>
            <a:r>
              <a:rPr lang="it-IT" sz="2800" dirty="0"/>
              <a:t/>
            </a:r>
            <a:br>
              <a:rPr lang="it-IT" sz="2800" dirty="0"/>
            </a:br>
            <a:endParaRPr lang="it-IT" sz="2800" dirty="0" smtClean="0"/>
          </a:p>
          <a:p>
            <a:pPr marL="342900" indent="-342900">
              <a:buFont typeface="Arial"/>
              <a:buChar char="•"/>
            </a:pPr>
            <a:r>
              <a:rPr lang="it-IT" sz="2800" dirty="0"/>
              <a:t>La </a:t>
            </a:r>
            <a:r>
              <a:rPr lang="it-IT" sz="2800" dirty="0" err="1"/>
              <a:t>disponibilita</a:t>
            </a:r>
            <a:r>
              <a:rPr lang="it-IT" sz="2800" dirty="0"/>
              <a:t>̀ ad </a:t>
            </a:r>
            <a:r>
              <a:rPr lang="it-IT" sz="2800" dirty="0" smtClean="0"/>
              <a:t>apprendere (correlata alla vita, compiti evolutivi)</a:t>
            </a:r>
          </a:p>
          <a:p>
            <a:pPr marL="342900" indent="-342900">
              <a:buFont typeface="Arial"/>
              <a:buChar char="•"/>
            </a:pPr>
            <a:r>
              <a:rPr lang="it-IT" sz="2800" dirty="0" smtClean="0"/>
              <a:t>L’orientamento </a:t>
            </a:r>
            <a:r>
              <a:rPr lang="it-IT" sz="2800" dirty="0"/>
              <a:t>verso l’apprendimento </a:t>
            </a:r>
            <a:r>
              <a:rPr lang="it-IT" sz="2800" dirty="0" smtClean="0"/>
              <a:t>(centrato su problemi, contestuale)</a:t>
            </a:r>
            <a:endParaRPr lang="it-IT" sz="2800" dirty="0"/>
          </a:p>
          <a:p>
            <a:pPr marL="342900" indent="-342900">
              <a:buFont typeface="Arial"/>
              <a:buChar char="•"/>
            </a:pPr>
            <a:r>
              <a:rPr lang="it-IT" sz="2800" dirty="0" smtClean="0"/>
              <a:t>La </a:t>
            </a:r>
            <a:r>
              <a:rPr lang="it-IT" sz="2800" dirty="0"/>
              <a:t>motivazione </a:t>
            </a:r>
            <a:r>
              <a:rPr lang="it-IT" sz="2800" dirty="0" smtClean="0"/>
              <a:t>(valore intrinseco, ritorno personale)</a:t>
            </a:r>
            <a:endParaRPr lang="it-IT" sz="2800" dirty="0"/>
          </a:p>
          <a:p>
            <a:endParaRPr lang="it-IT" sz="2000"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6799788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0988"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1600" b="1" dirty="0">
              <a:solidFill>
                <a:schemeClr val="bg1"/>
              </a:solidFill>
              <a:latin typeface="Arial" charset="0"/>
              <a:ea typeface="Arial" charset="0"/>
              <a:cs typeface="Arial" charset="0"/>
            </a:endParaRPr>
          </a:p>
        </p:txBody>
      </p:sp>
      <p:sp>
        <p:nvSpPr>
          <p:cNvPr id="7" name="Titolo 1"/>
          <p:cNvSpPr txBox="1">
            <a:spLocks/>
          </p:cNvSpPr>
          <p:nvPr/>
        </p:nvSpPr>
        <p:spPr>
          <a:xfrm>
            <a:off x="2635765" y="6537960"/>
            <a:ext cx="2759196" cy="320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solidFill>
                  <a:schemeClr val="bg1"/>
                </a:solidFill>
                <a:latin typeface="Arial" charset="0"/>
                <a:ea typeface="Arial" charset="0"/>
                <a:cs typeface="Arial" charset="0"/>
              </a:rPr>
              <a:t>Autore presentazione</a:t>
            </a:r>
            <a:endParaRPr lang="it-IT" sz="1600" dirty="0">
              <a:solidFill>
                <a:schemeClr val="bg1"/>
              </a:solidFill>
              <a:latin typeface="Arial" charset="0"/>
              <a:ea typeface="Arial" charset="0"/>
              <a:cs typeface="Arial" charset="0"/>
            </a:endParaRPr>
          </a:p>
        </p:txBody>
      </p:sp>
      <p:sp>
        <p:nvSpPr>
          <p:cNvPr id="11" name="CustomShape 2"/>
          <p:cNvSpPr/>
          <p:nvPr/>
        </p:nvSpPr>
        <p:spPr>
          <a:xfrm>
            <a:off x="310988" y="1259280"/>
            <a:ext cx="814860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2" name="CasellaDiTesto 1"/>
          <p:cNvSpPr txBox="1"/>
          <p:nvPr/>
        </p:nvSpPr>
        <p:spPr>
          <a:xfrm>
            <a:off x="850900" y="990600"/>
            <a:ext cx="7416800" cy="9387183"/>
          </a:xfrm>
          <a:prstGeom prst="rect">
            <a:avLst/>
          </a:prstGeom>
          <a:noFill/>
        </p:spPr>
        <p:txBody>
          <a:bodyPr wrap="square" rtlCol="0">
            <a:spAutoFit/>
          </a:bodyPr>
          <a:lstStyle/>
          <a:p>
            <a:r>
              <a:rPr lang="it-IT" sz="2400" dirty="0" smtClean="0"/>
              <a:t>Pedagogia e </a:t>
            </a:r>
            <a:r>
              <a:rPr lang="it-IT" sz="2400" dirty="0" err="1" smtClean="0"/>
              <a:t>Andragogia</a:t>
            </a:r>
            <a:endParaRPr lang="it-IT" sz="2400" dirty="0" smtClean="0"/>
          </a:p>
          <a:p>
            <a:endParaRPr lang="it-IT" sz="2000" dirty="0"/>
          </a:p>
          <a:p>
            <a:endParaRPr lang="it-IT" sz="2000" dirty="0"/>
          </a:p>
          <a:p>
            <a:r>
              <a:rPr lang="it-IT" sz="2800" dirty="0" smtClean="0"/>
              <a:t>M. </a:t>
            </a:r>
            <a:r>
              <a:rPr lang="it-IT" sz="2800" dirty="0" err="1" smtClean="0"/>
              <a:t>Knowles</a:t>
            </a:r>
            <a:r>
              <a:rPr lang="it-IT" sz="2800" dirty="0" smtClean="0"/>
              <a:t>, The </a:t>
            </a:r>
            <a:r>
              <a:rPr lang="it-IT" sz="2800" dirty="0" err="1" smtClean="0"/>
              <a:t>Adult</a:t>
            </a:r>
            <a:r>
              <a:rPr lang="it-IT" sz="2800" dirty="0" smtClean="0"/>
              <a:t> </a:t>
            </a:r>
            <a:r>
              <a:rPr lang="it-IT" sz="2800" dirty="0" err="1" smtClean="0"/>
              <a:t>Learner</a:t>
            </a:r>
            <a:r>
              <a:rPr lang="it-IT" sz="2800" dirty="0" smtClean="0"/>
              <a:t>, 1973:</a:t>
            </a:r>
            <a:r>
              <a:rPr lang="it-IT" sz="2800" dirty="0"/>
              <a:t/>
            </a:r>
            <a:br>
              <a:rPr lang="it-IT" sz="2800" dirty="0"/>
            </a:br>
            <a:r>
              <a:rPr lang="it-IT" sz="2800" dirty="0" smtClean="0"/>
              <a:t>M. </a:t>
            </a:r>
            <a:r>
              <a:rPr lang="it-IT" sz="2800" dirty="0" err="1" smtClean="0"/>
              <a:t>Knowles</a:t>
            </a:r>
            <a:r>
              <a:rPr lang="it-IT" sz="2800" dirty="0" smtClean="0"/>
              <a:t>, E.F. </a:t>
            </a:r>
            <a:r>
              <a:rPr lang="it-IT" sz="2800" dirty="0" err="1" smtClean="0"/>
              <a:t>Holton</a:t>
            </a:r>
            <a:r>
              <a:rPr lang="it-IT" sz="2800" dirty="0" smtClean="0"/>
              <a:t> III, </a:t>
            </a:r>
            <a:r>
              <a:rPr lang="it-IT" sz="2800" dirty="0" err="1" smtClean="0"/>
              <a:t>R</a:t>
            </a:r>
            <a:r>
              <a:rPr lang="it-IT" sz="2800" dirty="0" smtClean="0"/>
              <a:t>. A. </a:t>
            </a:r>
            <a:r>
              <a:rPr lang="it-IT" sz="2800" dirty="0" err="1" smtClean="0"/>
              <a:t>Swanson</a:t>
            </a:r>
            <a:r>
              <a:rPr lang="it-IT" sz="2800" dirty="0" smtClean="0"/>
              <a:t>, The </a:t>
            </a:r>
            <a:r>
              <a:rPr lang="it-IT" sz="2800" dirty="0" err="1" smtClean="0"/>
              <a:t>Adult</a:t>
            </a:r>
            <a:r>
              <a:rPr lang="it-IT" sz="2800" dirty="0" smtClean="0"/>
              <a:t> </a:t>
            </a:r>
            <a:r>
              <a:rPr lang="it-IT" sz="2800" dirty="0" err="1" smtClean="0"/>
              <a:t>Learner</a:t>
            </a:r>
            <a:r>
              <a:rPr lang="it-IT" sz="2800" dirty="0" smtClean="0"/>
              <a:t>, 2005</a:t>
            </a:r>
          </a:p>
          <a:p>
            <a:endParaRPr lang="it-IT" sz="2800" dirty="0"/>
          </a:p>
          <a:p>
            <a:r>
              <a:rPr lang="it-IT" sz="2800" dirty="0" smtClean="0"/>
              <a:t>L’adulto come </a:t>
            </a:r>
            <a:r>
              <a:rPr lang="it-IT" sz="2800" dirty="0" err="1" smtClean="0"/>
              <a:t>Learner</a:t>
            </a:r>
            <a:r>
              <a:rPr lang="it-IT" sz="2800" dirty="0" smtClean="0"/>
              <a:t>: soggetti in formazione laddove la dimensione della formazione è l’apprendimento,  </a:t>
            </a:r>
          </a:p>
          <a:p>
            <a:endParaRPr lang="it-IT" sz="2000"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19514301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emplate ppt" id="{77F09203-2B3E-A240-B17B-FA5639C45AD7}" vid="{089161E6-727F-B648-A07B-F745888D890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 ppt</Template>
  <TotalTime>508</TotalTime>
  <Words>4185</Words>
  <Application>Microsoft Macintosh PowerPoint</Application>
  <PresentationFormat>Presentazione su schermo (4:3)</PresentationFormat>
  <Paragraphs>1167</Paragraphs>
  <Slides>71</Slides>
  <Notes>28</Notes>
  <HiddenSlides>0</HiddenSlides>
  <MMClips>0</MMClips>
  <ScaleCrop>false</ScaleCrop>
  <HeadingPairs>
    <vt:vector size="4" baseType="variant">
      <vt:variant>
        <vt:lpstr>Tema</vt:lpstr>
      </vt:variant>
      <vt:variant>
        <vt:i4>1</vt:i4>
      </vt:variant>
      <vt:variant>
        <vt:lpstr>Titoli diapositive</vt:lpstr>
      </vt:variant>
      <vt:variant>
        <vt:i4>71</vt:i4>
      </vt:variant>
    </vt:vector>
  </HeadingPairs>
  <TitlesOfParts>
    <vt:vector size="72" baseType="lpstr">
      <vt:lpstr>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Metodologia della ricerca</vt:lpstr>
      <vt:lpstr>Metodologia della ricerca</vt:lpstr>
      <vt:lpstr>Risultati della Ricerca</vt:lpstr>
      <vt:lpstr>Risultati della Ricerca</vt:lpstr>
      <vt:lpstr>Conclusioni</vt:lpstr>
      <vt:lpstr>Conclusioni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Vanna Boffo</cp:lastModifiedBy>
  <cp:revision>36</cp:revision>
  <dcterms:created xsi:type="dcterms:W3CDTF">2017-02-21T10:35:06Z</dcterms:created>
  <dcterms:modified xsi:type="dcterms:W3CDTF">2019-09-16T23:10:14Z</dcterms:modified>
</cp:coreProperties>
</file>